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6" r:id="rId5"/>
    <p:sldId id="267" r:id="rId6"/>
    <p:sldId id="268" r:id="rId7"/>
    <p:sldId id="269" r:id="rId8"/>
    <p:sldId id="277" r:id="rId9"/>
    <p:sldId id="278" r:id="rId10"/>
    <p:sldId id="279" r:id="rId11"/>
    <p:sldId id="281" r:id="rId12"/>
    <p:sldId id="282" r:id="rId13"/>
    <p:sldId id="283" r:id="rId14"/>
    <p:sldId id="284" r:id="rId15"/>
    <p:sldId id="285" r:id="rId16"/>
    <p:sldId id="294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7" r:id="rId27"/>
    <p:sldId id="309" r:id="rId28"/>
    <p:sldId id="310" r:id="rId29"/>
    <p:sldId id="311" r:id="rId30"/>
    <p:sldId id="312" r:id="rId31"/>
    <p:sldId id="316" r:id="rId32"/>
    <p:sldId id="317" r:id="rId33"/>
  </p:sldIdLst>
  <p:sldSz cx="10693400" cy="7556500"/>
  <p:notesSz cx="10693400" cy="75565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374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839" y="348996"/>
            <a:ext cx="9143994" cy="3789425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29607" y="645413"/>
            <a:ext cx="201168" cy="75437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838573" y="716660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82" y="0"/>
                </a:lnTo>
              </a:path>
            </a:pathLst>
          </a:custGeom>
          <a:ln w="8382">
            <a:solidFill>
              <a:srgbClr val="728B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29607" y="645413"/>
            <a:ext cx="578358" cy="544830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7930775" y="1026795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82" y="0"/>
                </a:lnTo>
              </a:path>
            </a:pathLst>
          </a:custGeom>
          <a:ln w="8382">
            <a:solidFill>
              <a:srgbClr val="DDE6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871083" y="6294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66739" y="6294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9407531" y="629412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79247" y="0"/>
                </a:lnTo>
              </a:path>
              <a:path w="158750">
                <a:moveTo>
                  <a:pt x="109728" y="0"/>
                </a:moveTo>
                <a:lnTo>
                  <a:pt x="15849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8852795" y="6324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9163691" y="63246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9404483" y="63246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6680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8840603" y="63550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9160643" y="6355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9401435" y="635508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94488" y="0"/>
                </a:moveTo>
                <a:lnTo>
                  <a:pt x="17983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8834507" y="638556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9157595" y="6385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9395339" y="63855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8831459" y="64160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9157595" y="6416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9395339" y="64160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94488" y="0"/>
                </a:moveTo>
                <a:lnTo>
                  <a:pt x="18592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8822315" y="6446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9151499" y="6446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9389243" y="644652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85343" y="0"/>
                </a:lnTo>
              </a:path>
              <a:path w="201295">
                <a:moveTo>
                  <a:pt x="97536" y="0"/>
                </a:moveTo>
                <a:lnTo>
                  <a:pt x="20116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8819267" y="647700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9145403" y="64770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9386195" y="647700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85343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8816219" y="6507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9145403" y="650748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9386195" y="650748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8816219" y="6537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9145403" y="653796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9386195" y="65379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8804027" y="65684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9142355" y="6568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9383147" y="656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79247" y="0"/>
                </a:lnTo>
              </a:path>
              <a:path w="222884">
                <a:moveTo>
                  <a:pt x="94488" y="0"/>
                </a:moveTo>
                <a:lnTo>
                  <a:pt x="2225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8804027" y="659892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9142355" y="659892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9380099" y="659892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85343" y="0"/>
                </a:lnTo>
              </a:path>
              <a:path w="228600">
                <a:moveTo>
                  <a:pt x="94488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8797931" y="662940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9136259" y="662940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9377051" y="66294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85343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8794883" y="665988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9136259" y="665988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9377051" y="66598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79247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8791835" y="66903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9133211" y="669036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9370955" y="669036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85343" y="0"/>
                </a:lnTo>
              </a:path>
              <a:path w="243840">
                <a:moveTo>
                  <a:pt x="97536" y="0"/>
                </a:moveTo>
                <a:lnTo>
                  <a:pt x="2438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8785739" y="672084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9130163" y="672084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9370955" y="672084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79247" y="0"/>
                </a:lnTo>
              </a:path>
              <a:path w="241300">
                <a:moveTo>
                  <a:pt x="94488" y="0"/>
                </a:moveTo>
                <a:lnTo>
                  <a:pt x="2407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8785739" y="675132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9127115" y="675132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9367907" y="67513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79247" y="0"/>
                </a:lnTo>
              </a:path>
              <a:path w="250190">
                <a:moveTo>
                  <a:pt x="97535" y="0"/>
                </a:moveTo>
                <a:lnTo>
                  <a:pt x="2499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8782691" y="67818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9124067" y="67818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9361811" y="678180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8782691" y="68122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9121019" y="68122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9361811" y="681228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g object 75"/>
          <p:cNvSpPr/>
          <p:nvPr/>
        </p:nvSpPr>
        <p:spPr>
          <a:xfrm>
            <a:off x="8779643" y="684276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3631" y="0"/>
                </a:lnTo>
              </a:path>
              <a:path w="238125">
                <a:moveTo>
                  <a:pt x="128016" y="0"/>
                </a:moveTo>
                <a:lnTo>
                  <a:pt x="2377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g object 76"/>
          <p:cNvSpPr/>
          <p:nvPr/>
        </p:nvSpPr>
        <p:spPr>
          <a:xfrm>
            <a:off x="9117971" y="68427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g object 77"/>
          <p:cNvSpPr/>
          <p:nvPr/>
        </p:nvSpPr>
        <p:spPr>
          <a:xfrm>
            <a:off x="9358763" y="684276"/>
            <a:ext cx="259079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79247" y="0"/>
                </a:lnTo>
              </a:path>
              <a:path w="259079">
                <a:moveTo>
                  <a:pt x="103631" y="0"/>
                </a:moveTo>
                <a:lnTo>
                  <a:pt x="176783" y="0"/>
                </a:lnTo>
              </a:path>
              <a:path w="259079">
                <a:moveTo>
                  <a:pt x="185928" y="0"/>
                </a:moveTo>
                <a:lnTo>
                  <a:pt x="2590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g object 78"/>
          <p:cNvSpPr/>
          <p:nvPr/>
        </p:nvSpPr>
        <p:spPr>
          <a:xfrm>
            <a:off x="8776595" y="687324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g object 79"/>
          <p:cNvSpPr/>
          <p:nvPr/>
        </p:nvSpPr>
        <p:spPr>
          <a:xfrm>
            <a:off x="8925947" y="68732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g object 80"/>
          <p:cNvSpPr/>
          <p:nvPr/>
        </p:nvSpPr>
        <p:spPr>
          <a:xfrm>
            <a:off x="9114923" y="6873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g object 81"/>
          <p:cNvSpPr/>
          <p:nvPr/>
        </p:nvSpPr>
        <p:spPr>
          <a:xfrm>
            <a:off x="9355715" y="68732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79247" y="0"/>
                </a:lnTo>
              </a:path>
              <a:path w="265429">
                <a:moveTo>
                  <a:pt x="106679" y="0"/>
                </a:moveTo>
                <a:lnTo>
                  <a:pt x="173735" y="0"/>
                </a:lnTo>
              </a:path>
              <a:path w="265429">
                <a:moveTo>
                  <a:pt x="198119" y="0"/>
                </a:moveTo>
                <a:lnTo>
                  <a:pt x="2651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g object 82"/>
          <p:cNvSpPr/>
          <p:nvPr/>
        </p:nvSpPr>
        <p:spPr>
          <a:xfrm>
            <a:off x="8776595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g object 83"/>
          <p:cNvSpPr/>
          <p:nvPr/>
        </p:nvSpPr>
        <p:spPr>
          <a:xfrm>
            <a:off x="8938139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g object 84"/>
          <p:cNvSpPr/>
          <p:nvPr/>
        </p:nvSpPr>
        <p:spPr>
          <a:xfrm>
            <a:off x="9111875" y="69037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g object 85"/>
          <p:cNvSpPr/>
          <p:nvPr/>
        </p:nvSpPr>
        <p:spPr>
          <a:xfrm>
            <a:off x="9355715" y="690372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79247" y="0"/>
                </a:lnTo>
              </a:path>
              <a:path w="262254">
                <a:moveTo>
                  <a:pt x="106679" y="0"/>
                </a:moveTo>
                <a:lnTo>
                  <a:pt x="167639" y="0"/>
                </a:lnTo>
              </a:path>
              <a:path w="262254">
                <a:moveTo>
                  <a:pt x="201167" y="0"/>
                </a:moveTo>
                <a:lnTo>
                  <a:pt x="2621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g object 86"/>
          <p:cNvSpPr/>
          <p:nvPr/>
        </p:nvSpPr>
        <p:spPr>
          <a:xfrm>
            <a:off x="8773547" y="6934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g object 87"/>
          <p:cNvSpPr/>
          <p:nvPr/>
        </p:nvSpPr>
        <p:spPr>
          <a:xfrm>
            <a:off x="8941187" y="69342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g object 88"/>
          <p:cNvSpPr/>
          <p:nvPr/>
        </p:nvSpPr>
        <p:spPr>
          <a:xfrm>
            <a:off x="9111875" y="6934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g object 89"/>
          <p:cNvSpPr/>
          <p:nvPr/>
        </p:nvSpPr>
        <p:spPr>
          <a:xfrm>
            <a:off x="9352667" y="693420"/>
            <a:ext cx="268605" cy="0"/>
          </a:xfrm>
          <a:custGeom>
            <a:avLst/>
            <a:gdLst/>
            <a:ahLst/>
            <a:cxnLst/>
            <a:rect l="l" t="t" r="r" b="b"/>
            <a:pathLst>
              <a:path w="268604">
                <a:moveTo>
                  <a:pt x="0" y="0"/>
                </a:moveTo>
                <a:lnTo>
                  <a:pt x="79247" y="0"/>
                </a:lnTo>
              </a:path>
              <a:path w="268604">
                <a:moveTo>
                  <a:pt x="109728" y="0"/>
                </a:moveTo>
                <a:lnTo>
                  <a:pt x="170688" y="0"/>
                </a:lnTo>
              </a:path>
              <a:path w="268604">
                <a:moveTo>
                  <a:pt x="207264" y="0"/>
                </a:moveTo>
                <a:lnTo>
                  <a:pt x="26822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g object 90"/>
          <p:cNvSpPr/>
          <p:nvPr/>
        </p:nvSpPr>
        <p:spPr>
          <a:xfrm>
            <a:off x="8767451" y="6964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g object 91"/>
          <p:cNvSpPr/>
          <p:nvPr/>
        </p:nvSpPr>
        <p:spPr>
          <a:xfrm>
            <a:off x="8938139" y="69646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g object 92"/>
          <p:cNvSpPr/>
          <p:nvPr/>
        </p:nvSpPr>
        <p:spPr>
          <a:xfrm>
            <a:off x="9102731" y="696468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g object 93"/>
          <p:cNvSpPr/>
          <p:nvPr/>
        </p:nvSpPr>
        <p:spPr>
          <a:xfrm>
            <a:off x="9343523" y="696468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85343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g object 94"/>
          <p:cNvSpPr/>
          <p:nvPr/>
        </p:nvSpPr>
        <p:spPr>
          <a:xfrm>
            <a:off x="8767451" y="69951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g object 95"/>
          <p:cNvSpPr/>
          <p:nvPr/>
        </p:nvSpPr>
        <p:spPr>
          <a:xfrm>
            <a:off x="8938139" y="6995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g object 96"/>
          <p:cNvSpPr/>
          <p:nvPr/>
        </p:nvSpPr>
        <p:spPr>
          <a:xfrm>
            <a:off x="9102731" y="699516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g object 97"/>
          <p:cNvSpPr/>
          <p:nvPr/>
        </p:nvSpPr>
        <p:spPr>
          <a:xfrm>
            <a:off x="9343523" y="699516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g object 98"/>
          <p:cNvSpPr/>
          <p:nvPr/>
        </p:nvSpPr>
        <p:spPr>
          <a:xfrm>
            <a:off x="8767451" y="702564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g object 99"/>
          <p:cNvSpPr/>
          <p:nvPr/>
        </p:nvSpPr>
        <p:spPr>
          <a:xfrm>
            <a:off x="8938139" y="7025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g object 100"/>
          <p:cNvSpPr/>
          <p:nvPr/>
        </p:nvSpPr>
        <p:spPr>
          <a:xfrm>
            <a:off x="9102731" y="70256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g object 101"/>
          <p:cNvSpPr/>
          <p:nvPr/>
        </p:nvSpPr>
        <p:spPr>
          <a:xfrm>
            <a:off x="9343523" y="702564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g object 102"/>
          <p:cNvSpPr/>
          <p:nvPr/>
        </p:nvSpPr>
        <p:spPr>
          <a:xfrm>
            <a:off x="8767451" y="7056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g object 103"/>
          <p:cNvSpPr/>
          <p:nvPr/>
        </p:nvSpPr>
        <p:spPr>
          <a:xfrm>
            <a:off x="8932043" y="70561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g object 104"/>
          <p:cNvSpPr/>
          <p:nvPr/>
        </p:nvSpPr>
        <p:spPr>
          <a:xfrm>
            <a:off x="9099683" y="70561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g object 105"/>
          <p:cNvSpPr/>
          <p:nvPr/>
        </p:nvSpPr>
        <p:spPr>
          <a:xfrm>
            <a:off x="9340475" y="705612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118871" y="0"/>
                </a:moveTo>
                <a:lnTo>
                  <a:pt x="1798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g object 106"/>
          <p:cNvSpPr/>
          <p:nvPr/>
        </p:nvSpPr>
        <p:spPr>
          <a:xfrm>
            <a:off x="8764403" y="70866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g object 107"/>
          <p:cNvSpPr/>
          <p:nvPr/>
        </p:nvSpPr>
        <p:spPr>
          <a:xfrm>
            <a:off x="8932043" y="7086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g object 108"/>
          <p:cNvSpPr/>
          <p:nvPr/>
        </p:nvSpPr>
        <p:spPr>
          <a:xfrm>
            <a:off x="9093587" y="708660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g object 109"/>
          <p:cNvSpPr/>
          <p:nvPr/>
        </p:nvSpPr>
        <p:spPr>
          <a:xfrm>
            <a:off x="9334379" y="70866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g object 110"/>
          <p:cNvSpPr/>
          <p:nvPr/>
        </p:nvSpPr>
        <p:spPr>
          <a:xfrm>
            <a:off x="8764403" y="71170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g object 111"/>
          <p:cNvSpPr/>
          <p:nvPr/>
        </p:nvSpPr>
        <p:spPr>
          <a:xfrm>
            <a:off x="8932043" y="7117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g object 112"/>
          <p:cNvSpPr/>
          <p:nvPr/>
        </p:nvSpPr>
        <p:spPr>
          <a:xfrm>
            <a:off x="9093587" y="711708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g object 113"/>
          <p:cNvSpPr/>
          <p:nvPr/>
        </p:nvSpPr>
        <p:spPr>
          <a:xfrm>
            <a:off x="9334379" y="71170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g object 114"/>
          <p:cNvSpPr/>
          <p:nvPr/>
        </p:nvSpPr>
        <p:spPr>
          <a:xfrm>
            <a:off x="8758307" y="7147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g object 115"/>
          <p:cNvSpPr/>
          <p:nvPr/>
        </p:nvSpPr>
        <p:spPr>
          <a:xfrm>
            <a:off x="8925947" y="7147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g object 116"/>
          <p:cNvSpPr/>
          <p:nvPr/>
        </p:nvSpPr>
        <p:spPr>
          <a:xfrm>
            <a:off x="9090539" y="714756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g object 117"/>
          <p:cNvSpPr/>
          <p:nvPr/>
        </p:nvSpPr>
        <p:spPr>
          <a:xfrm>
            <a:off x="9331331" y="714756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85343" y="0"/>
                </a:lnTo>
              </a:path>
              <a:path w="189229">
                <a:moveTo>
                  <a:pt x="128016" y="0"/>
                </a:moveTo>
                <a:lnTo>
                  <a:pt x="18897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g object 118"/>
          <p:cNvSpPr/>
          <p:nvPr/>
        </p:nvSpPr>
        <p:spPr>
          <a:xfrm>
            <a:off x="8755259" y="7178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g object 119"/>
          <p:cNvSpPr/>
          <p:nvPr/>
        </p:nvSpPr>
        <p:spPr>
          <a:xfrm>
            <a:off x="8922899" y="7178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g object 120"/>
          <p:cNvSpPr/>
          <p:nvPr/>
        </p:nvSpPr>
        <p:spPr>
          <a:xfrm>
            <a:off x="9087491" y="717804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g object 121"/>
          <p:cNvSpPr/>
          <p:nvPr/>
        </p:nvSpPr>
        <p:spPr>
          <a:xfrm>
            <a:off x="9328283" y="7178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g object 122"/>
          <p:cNvSpPr/>
          <p:nvPr/>
        </p:nvSpPr>
        <p:spPr>
          <a:xfrm>
            <a:off x="9459347" y="71780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g object 123"/>
          <p:cNvSpPr/>
          <p:nvPr/>
        </p:nvSpPr>
        <p:spPr>
          <a:xfrm>
            <a:off x="8755259" y="7208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g object 124"/>
          <p:cNvSpPr/>
          <p:nvPr/>
        </p:nvSpPr>
        <p:spPr>
          <a:xfrm>
            <a:off x="8919851" y="7208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g object 125"/>
          <p:cNvSpPr/>
          <p:nvPr/>
        </p:nvSpPr>
        <p:spPr>
          <a:xfrm>
            <a:off x="9084443" y="7208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79247" y="0"/>
                </a:lnTo>
              </a:path>
              <a:path w="152400">
                <a:moveTo>
                  <a:pt x="85344" y="0"/>
                </a:moveTo>
                <a:lnTo>
                  <a:pt x="1524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g object 126"/>
          <p:cNvSpPr/>
          <p:nvPr/>
        </p:nvSpPr>
        <p:spPr>
          <a:xfrm>
            <a:off x="9325235" y="7208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g object 127"/>
          <p:cNvSpPr/>
          <p:nvPr/>
        </p:nvSpPr>
        <p:spPr>
          <a:xfrm>
            <a:off x="9462395" y="72085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g object 128"/>
          <p:cNvSpPr/>
          <p:nvPr/>
        </p:nvSpPr>
        <p:spPr>
          <a:xfrm>
            <a:off x="8755259" y="7239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g object 129"/>
          <p:cNvSpPr/>
          <p:nvPr/>
        </p:nvSpPr>
        <p:spPr>
          <a:xfrm>
            <a:off x="8916803" y="7239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g object 130"/>
          <p:cNvSpPr/>
          <p:nvPr/>
        </p:nvSpPr>
        <p:spPr>
          <a:xfrm>
            <a:off x="9081395" y="723900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g object 131"/>
          <p:cNvSpPr/>
          <p:nvPr/>
        </p:nvSpPr>
        <p:spPr>
          <a:xfrm>
            <a:off x="9322187" y="72390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g object 132"/>
          <p:cNvSpPr/>
          <p:nvPr/>
        </p:nvSpPr>
        <p:spPr>
          <a:xfrm>
            <a:off x="9462395" y="7239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g object 133"/>
          <p:cNvSpPr/>
          <p:nvPr/>
        </p:nvSpPr>
        <p:spPr>
          <a:xfrm>
            <a:off x="8755259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g object 134"/>
          <p:cNvSpPr/>
          <p:nvPr/>
        </p:nvSpPr>
        <p:spPr>
          <a:xfrm>
            <a:off x="8913755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g object 135"/>
          <p:cNvSpPr/>
          <p:nvPr/>
        </p:nvSpPr>
        <p:spPr>
          <a:xfrm>
            <a:off x="9081395" y="726948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g object 136"/>
          <p:cNvSpPr/>
          <p:nvPr/>
        </p:nvSpPr>
        <p:spPr>
          <a:xfrm>
            <a:off x="9322187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g object 137"/>
          <p:cNvSpPr/>
          <p:nvPr/>
        </p:nvSpPr>
        <p:spPr>
          <a:xfrm>
            <a:off x="9462395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g object 138"/>
          <p:cNvSpPr/>
          <p:nvPr/>
        </p:nvSpPr>
        <p:spPr>
          <a:xfrm>
            <a:off x="8752211" y="7299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g object 139"/>
          <p:cNvSpPr/>
          <p:nvPr/>
        </p:nvSpPr>
        <p:spPr>
          <a:xfrm>
            <a:off x="8907659" y="72999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g object 140"/>
          <p:cNvSpPr/>
          <p:nvPr/>
        </p:nvSpPr>
        <p:spPr>
          <a:xfrm>
            <a:off x="9075299" y="72999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g object 141"/>
          <p:cNvSpPr/>
          <p:nvPr/>
        </p:nvSpPr>
        <p:spPr>
          <a:xfrm>
            <a:off x="9316091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g object 142"/>
          <p:cNvSpPr/>
          <p:nvPr/>
        </p:nvSpPr>
        <p:spPr>
          <a:xfrm>
            <a:off x="9465443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g object 143"/>
          <p:cNvSpPr/>
          <p:nvPr/>
        </p:nvSpPr>
        <p:spPr>
          <a:xfrm>
            <a:off x="8752211" y="73304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g object 144"/>
          <p:cNvSpPr/>
          <p:nvPr/>
        </p:nvSpPr>
        <p:spPr>
          <a:xfrm>
            <a:off x="8904611" y="73304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g object 145"/>
          <p:cNvSpPr/>
          <p:nvPr/>
        </p:nvSpPr>
        <p:spPr>
          <a:xfrm>
            <a:off x="9075299" y="73304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g object 146"/>
          <p:cNvSpPr/>
          <p:nvPr/>
        </p:nvSpPr>
        <p:spPr>
          <a:xfrm>
            <a:off x="9316091" y="7330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g object 147"/>
          <p:cNvSpPr/>
          <p:nvPr/>
        </p:nvSpPr>
        <p:spPr>
          <a:xfrm>
            <a:off x="9465443" y="7330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g object 148"/>
          <p:cNvSpPr/>
          <p:nvPr/>
        </p:nvSpPr>
        <p:spPr>
          <a:xfrm>
            <a:off x="8749163" y="7360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g object 149"/>
          <p:cNvSpPr/>
          <p:nvPr/>
        </p:nvSpPr>
        <p:spPr>
          <a:xfrm>
            <a:off x="8904611" y="7360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g object 150"/>
          <p:cNvSpPr/>
          <p:nvPr/>
        </p:nvSpPr>
        <p:spPr>
          <a:xfrm>
            <a:off x="9072251" y="73609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9247" y="0"/>
                </a:lnTo>
              </a:path>
              <a:path w="165100">
                <a:moveTo>
                  <a:pt x="97535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g object 151"/>
          <p:cNvSpPr/>
          <p:nvPr/>
        </p:nvSpPr>
        <p:spPr>
          <a:xfrm>
            <a:off x="9313043" y="73609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g object 152"/>
          <p:cNvSpPr/>
          <p:nvPr/>
        </p:nvSpPr>
        <p:spPr>
          <a:xfrm>
            <a:off x="9465443" y="736092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g object 153"/>
          <p:cNvSpPr/>
          <p:nvPr/>
        </p:nvSpPr>
        <p:spPr>
          <a:xfrm>
            <a:off x="8749163" y="73914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g object 154"/>
          <p:cNvSpPr/>
          <p:nvPr/>
        </p:nvSpPr>
        <p:spPr>
          <a:xfrm>
            <a:off x="8901563" y="73914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g object 155"/>
          <p:cNvSpPr/>
          <p:nvPr/>
        </p:nvSpPr>
        <p:spPr>
          <a:xfrm>
            <a:off x="9069203" y="73914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0583" y="0"/>
                </a:moveTo>
                <a:lnTo>
                  <a:pt x="1676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g object 156"/>
          <p:cNvSpPr/>
          <p:nvPr/>
        </p:nvSpPr>
        <p:spPr>
          <a:xfrm>
            <a:off x="9309995" y="73914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g object 157"/>
          <p:cNvSpPr/>
          <p:nvPr/>
        </p:nvSpPr>
        <p:spPr>
          <a:xfrm>
            <a:off x="9465443" y="739140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g object 158"/>
          <p:cNvSpPr/>
          <p:nvPr/>
        </p:nvSpPr>
        <p:spPr>
          <a:xfrm>
            <a:off x="8749163" y="74218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g object 159"/>
          <p:cNvSpPr/>
          <p:nvPr/>
        </p:nvSpPr>
        <p:spPr>
          <a:xfrm>
            <a:off x="8898515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bg object 160"/>
          <p:cNvSpPr/>
          <p:nvPr/>
        </p:nvSpPr>
        <p:spPr>
          <a:xfrm>
            <a:off x="9066155" y="742188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79247" y="0"/>
                </a:lnTo>
              </a:path>
              <a:path w="170815">
                <a:moveTo>
                  <a:pt x="103632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bg object 161"/>
          <p:cNvSpPr/>
          <p:nvPr/>
        </p:nvSpPr>
        <p:spPr>
          <a:xfrm>
            <a:off x="9303899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bg object 162"/>
          <p:cNvSpPr/>
          <p:nvPr/>
        </p:nvSpPr>
        <p:spPr>
          <a:xfrm>
            <a:off x="9468491" y="742188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bg object 163"/>
          <p:cNvSpPr/>
          <p:nvPr/>
        </p:nvSpPr>
        <p:spPr>
          <a:xfrm>
            <a:off x="8749163" y="74523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bg object 164"/>
          <p:cNvSpPr/>
          <p:nvPr/>
        </p:nvSpPr>
        <p:spPr>
          <a:xfrm>
            <a:off x="8895467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bg object 165"/>
          <p:cNvSpPr/>
          <p:nvPr/>
        </p:nvSpPr>
        <p:spPr>
          <a:xfrm>
            <a:off x="9063107" y="74523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106680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bg object 166"/>
          <p:cNvSpPr/>
          <p:nvPr/>
        </p:nvSpPr>
        <p:spPr>
          <a:xfrm>
            <a:off x="9303899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bg object 167"/>
          <p:cNvSpPr/>
          <p:nvPr/>
        </p:nvSpPr>
        <p:spPr>
          <a:xfrm>
            <a:off x="9471539" y="745236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bg object 168"/>
          <p:cNvSpPr/>
          <p:nvPr/>
        </p:nvSpPr>
        <p:spPr>
          <a:xfrm>
            <a:off x="8749163" y="74828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bg object 169"/>
          <p:cNvSpPr/>
          <p:nvPr/>
        </p:nvSpPr>
        <p:spPr>
          <a:xfrm>
            <a:off x="8892419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bg object 170"/>
          <p:cNvSpPr/>
          <p:nvPr/>
        </p:nvSpPr>
        <p:spPr>
          <a:xfrm>
            <a:off x="9060059" y="748284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bg object 171"/>
          <p:cNvSpPr/>
          <p:nvPr/>
        </p:nvSpPr>
        <p:spPr>
          <a:xfrm>
            <a:off x="9297803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bg object 172"/>
          <p:cNvSpPr/>
          <p:nvPr/>
        </p:nvSpPr>
        <p:spPr>
          <a:xfrm>
            <a:off x="9474587" y="748284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bg object 173"/>
          <p:cNvSpPr/>
          <p:nvPr/>
        </p:nvSpPr>
        <p:spPr>
          <a:xfrm>
            <a:off x="8749163" y="75133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bg object 174"/>
          <p:cNvSpPr/>
          <p:nvPr/>
        </p:nvSpPr>
        <p:spPr>
          <a:xfrm>
            <a:off x="8892419" y="75133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bg object 175"/>
          <p:cNvSpPr/>
          <p:nvPr/>
        </p:nvSpPr>
        <p:spPr>
          <a:xfrm>
            <a:off x="9060059" y="751332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bg object 176"/>
          <p:cNvSpPr/>
          <p:nvPr/>
        </p:nvSpPr>
        <p:spPr>
          <a:xfrm>
            <a:off x="9297803" y="75133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bg object 177"/>
          <p:cNvSpPr/>
          <p:nvPr/>
        </p:nvSpPr>
        <p:spPr>
          <a:xfrm>
            <a:off x="9474587" y="751332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bg object 178"/>
          <p:cNvSpPr/>
          <p:nvPr/>
        </p:nvSpPr>
        <p:spPr>
          <a:xfrm>
            <a:off x="8749163" y="75438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bg object 179"/>
          <p:cNvSpPr/>
          <p:nvPr/>
        </p:nvSpPr>
        <p:spPr>
          <a:xfrm>
            <a:off x="8892419" y="75438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bg object 180"/>
          <p:cNvSpPr/>
          <p:nvPr/>
        </p:nvSpPr>
        <p:spPr>
          <a:xfrm>
            <a:off x="9060059" y="75438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bg object 181"/>
          <p:cNvSpPr/>
          <p:nvPr/>
        </p:nvSpPr>
        <p:spPr>
          <a:xfrm>
            <a:off x="9297803" y="75438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bg object 182"/>
          <p:cNvSpPr/>
          <p:nvPr/>
        </p:nvSpPr>
        <p:spPr>
          <a:xfrm>
            <a:off x="9474587" y="75438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bg object 183"/>
          <p:cNvSpPr/>
          <p:nvPr/>
        </p:nvSpPr>
        <p:spPr>
          <a:xfrm>
            <a:off x="8749163" y="75742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bg object 184"/>
          <p:cNvSpPr/>
          <p:nvPr/>
        </p:nvSpPr>
        <p:spPr>
          <a:xfrm>
            <a:off x="8886323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bg object 185"/>
          <p:cNvSpPr/>
          <p:nvPr/>
        </p:nvSpPr>
        <p:spPr>
          <a:xfrm>
            <a:off x="9050915" y="75742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bg object 186"/>
          <p:cNvSpPr/>
          <p:nvPr/>
        </p:nvSpPr>
        <p:spPr>
          <a:xfrm>
            <a:off x="9291707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bg object 187"/>
          <p:cNvSpPr/>
          <p:nvPr/>
        </p:nvSpPr>
        <p:spPr>
          <a:xfrm>
            <a:off x="9477635" y="75742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bg object 188"/>
          <p:cNvSpPr/>
          <p:nvPr/>
        </p:nvSpPr>
        <p:spPr>
          <a:xfrm>
            <a:off x="8749163" y="76047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bg object 189"/>
          <p:cNvSpPr/>
          <p:nvPr/>
        </p:nvSpPr>
        <p:spPr>
          <a:xfrm>
            <a:off x="8886323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bg object 190"/>
          <p:cNvSpPr/>
          <p:nvPr/>
        </p:nvSpPr>
        <p:spPr>
          <a:xfrm>
            <a:off x="9050915" y="76047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bg object 191"/>
          <p:cNvSpPr/>
          <p:nvPr/>
        </p:nvSpPr>
        <p:spPr>
          <a:xfrm>
            <a:off x="9291707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bg object 192"/>
          <p:cNvSpPr/>
          <p:nvPr/>
        </p:nvSpPr>
        <p:spPr>
          <a:xfrm>
            <a:off x="9477635" y="760476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bg object 193"/>
          <p:cNvSpPr/>
          <p:nvPr/>
        </p:nvSpPr>
        <p:spPr>
          <a:xfrm>
            <a:off x="8746115" y="76352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bg object 194"/>
          <p:cNvSpPr/>
          <p:nvPr/>
        </p:nvSpPr>
        <p:spPr>
          <a:xfrm>
            <a:off x="8880227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bg object 195"/>
          <p:cNvSpPr/>
          <p:nvPr/>
        </p:nvSpPr>
        <p:spPr>
          <a:xfrm>
            <a:off x="9044819" y="76352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bg object 196"/>
          <p:cNvSpPr/>
          <p:nvPr/>
        </p:nvSpPr>
        <p:spPr>
          <a:xfrm>
            <a:off x="9169787" y="76352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bg object 197"/>
          <p:cNvSpPr/>
          <p:nvPr/>
        </p:nvSpPr>
        <p:spPr>
          <a:xfrm>
            <a:off x="9285611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bg object 198"/>
          <p:cNvSpPr/>
          <p:nvPr/>
        </p:nvSpPr>
        <p:spPr>
          <a:xfrm>
            <a:off x="9483731" y="7635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bg object 199"/>
          <p:cNvSpPr/>
          <p:nvPr/>
        </p:nvSpPr>
        <p:spPr>
          <a:xfrm>
            <a:off x="8746115" y="76657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bg object 200"/>
          <p:cNvSpPr/>
          <p:nvPr/>
        </p:nvSpPr>
        <p:spPr>
          <a:xfrm>
            <a:off x="8880227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bg object 201"/>
          <p:cNvSpPr/>
          <p:nvPr/>
        </p:nvSpPr>
        <p:spPr>
          <a:xfrm>
            <a:off x="904177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bg object 202"/>
          <p:cNvSpPr/>
          <p:nvPr/>
        </p:nvSpPr>
        <p:spPr>
          <a:xfrm>
            <a:off x="9169787" y="76657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bg object 203"/>
          <p:cNvSpPr/>
          <p:nvPr/>
        </p:nvSpPr>
        <p:spPr>
          <a:xfrm>
            <a:off x="928561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bg object 204"/>
          <p:cNvSpPr/>
          <p:nvPr/>
        </p:nvSpPr>
        <p:spPr>
          <a:xfrm>
            <a:off x="9486779" y="766572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bg object 205"/>
          <p:cNvSpPr/>
          <p:nvPr/>
        </p:nvSpPr>
        <p:spPr>
          <a:xfrm>
            <a:off x="8746115" y="76962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bg object 206"/>
          <p:cNvSpPr/>
          <p:nvPr/>
        </p:nvSpPr>
        <p:spPr>
          <a:xfrm>
            <a:off x="8877179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bg object 207"/>
          <p:cNvSpPr/>
          <p:nvPr/>
        </p:nvSpPr>
        <p:spPr>
          <a:xfrm>
            <a:off x="904177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bg object 208"/>
          <p:cNvSpPr/>
          <p:nvPr/>
        </p:nvSpPr>
        <p:spPr>
          <a:xfrm>
            <a:off x="9169787" y="7696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bg object 209"/>
          <p:cNvSpPr/>
          <p:nvPr/>
        </p:nvSpPr>
        <p:spPr>
          <a:xfrm>
            <a:off x="928561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bg object 210"/>
          <p:cNvSpPr/>
          <p:nvPr/>
        </p:nvSpPr>
        <p:spPr>
          <a:xfrm>
            <a:off x="9489827" y="7696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bg object 211"/>
          <p:cNvSpPr/>
          <p:nvPr/>
        </p:nvSpPr>
        <p:spPr>
          <a:xfrm>
            <a:off x="8746115" y="77266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bg object 212"/>
          <p:cNvSpPr/>
          <p:nvPr/>
        </p:nvSpPr>
        <p:spPr>
          <a:xfrm>
            <a:off x="887108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bg object 213"/>
          <p:cNvSpPr/>
          <p:nvPr/>
        </p:nvSpPr>
        <p:spPr>
          <a:xfrm>
            <a:off x="903872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bg object 214"/>
          <p:cNvSpPr/>
          <p:nvPr/>
        </p:nvSpPr>
        <p:spPr>
          <a:xfrm>
            <a:off x="9169787" y="772668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67056" y="0"/>
                </a:lnTo>
              </a:path>
              <a:path w="195579">
                <a:moveTo>
                  <a:pt x="109728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bg object 215"/>
          <p:cNvSpPr/>
          <p:nvPr/>
        </p:nvSpPr>
        <p:spPr>
          <a:xfrm>
            <a:off x="9495923" y="77266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bg object 216"/>
          <p:cNvSpPr/>
          <p:nvPr/>
        </p:nvSpPr>
        <p:spPr>
          <a:xfrm>
            <a:off x="8746115" y="77571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bg object 217"/>
          <p:cNvSpPr/>
          <p:nvPr/>
        </p:nvSpPr>
        <p:spPr>
          <a:xfrm>
            <a:off x="8871083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bg object 218"/>
          <p:cNvSpPr/>
          <p:nvPr/>
        </p:nvSpPr>
        <p:spPr>
          <a:xfrm>
            <a:off x="9035675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bg object 219"/>
          <p:cNvSpPr/>
          <p:nvPr/>
        </p:nvSpPr>
        <p:spPr>
          <a:xfrm>
            <a:off x="9169787" y="775716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67056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bg object 220"/>
          <p:cNvSpPr/>
          <p:nvPr/>
        </p:nvSpPr>
        <p:spPr>
          <a:xfrm>
            <a:off x="9502019" y="77571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bg object 221"/>
          <p:cNvSpPr/>
          <p:nvPr/>
        </p:nvSpPr>
        <p:spPr>
          <a:xfrm>
            <a:off x="8746115" y="77876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bg object 222"/>
          <p:cNvSpPr/>
          <p:nvPr/>
        </p:nvSpPr>
        <p:spPr>
          <a:xfrm>
            <a:off x="8871083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bg object 223"/>
          <p:cNvSpPr/>
          <p:nvPr/>
        </p:nvSpPr>
        <p:spPr>
          <a:xfrm>
            <a:off x="9032627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bg object 224"/>
          <p:cNvSpPr/>
          <p:nvPr/>
        </p:nvSpPr>
        <p:spPr>
          <a:xfrm>
            <a:off x="9169787" y="77876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67056" y="0"/>
                </a:lnTo>
              </a:path>
              <a:path w="186054">
                <a:moveTo>
                  <a:pt x="106679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bg object 225"/>
          <p:cNvSpPr/>
          <p:nvPr/>
        </p:nvSpPr>
        <p:spPr>
          <a:xfrm>
            <a:off x="9511163" y="778764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bg object 226"/>
          <p:cNvSpPr/>
          <p:nvPr/>
        </p:nvSpPr>
        <p:spPr>
          <a:xfrm>
            <a:off x="8746115" y="7818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bg object 227"/>
          <p:cNvSpPr/>
          <p:nvPr/>
        </p:nvSpPr>
        <p:spPr>
          <a:xfrm>
            <a:off x="8864987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bg object 228"/>
          <p:cNvSpPr/>
          <p:nvPr/>
        </p:nvSpPr>
        <p:spPr>
          <a:xfrm>
            <a:off x="9029579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bg object 229"/>
          <p:cNvSpPr/>
          <p:nvPr/>
        </p:nvSpPr>
        <p:spPr>
          <a:xfrm>
            <a:off x="9169787" y="781812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67056" y="0"/>
                </a:lnTo>
              </a:path>
              <a:path w="189229">
                <a:moveTo>
                  <a:pt x="103631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bg object 230"/>
          <p:cNvSpPr/>
          <p:nvPr/>
        </p:nvSpPr>
        <p:spPr>
          <a:xfrm>
            <a:off x="9517259" y="78181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bg object 231"/>
          <p:cNvSpPr/>
          <p:nvPr/>
        </p:nvSpPr>
        <p:spPr>
          <a:xfrm>
            <a:off x="8746115" y="78486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bg object 232"/>
          <p:cNvSpPr/>
          <p:nvPr/>
        </p:nvSpPr>
        <p:spPr>
          <a:xfrm>
            <a:off x="8858891" y="7848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bg object 233"/>
          <p:cNvSpPr/>
          <p:nvPr/>
        </p:nvSpPr>
        <p:spPr>
          <a:xfrm>
            <a:off x="9026531" y="7848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bg object 234"/>
          <p:cNvSpPr/>
          <p:nvPr/>
        </p:nvSpPr>
        <p:spPr>
          <a:xfrm>
            <a:off x="9169787" y="78486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67056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bg object 235"/>
          <p:cNvSpPr/>
          <p:nvPr/>
        </p:nvSpPr>
        <p:spPr>
          <a:xfrm>
            <a:off x="9532499" y="78486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bg object 236"/>
          <p:cNvSpPr/>
          <p:nvPr/>
        </p:nvSpPr>
        <p:spPr>
          <a:xfrm>
            <a:off x="8749163" y="78790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bg object 237"/>
          <p:cNvSpPr/>
          <p:nvPr/>
        </p:nvSpPr>
        <p:spPr>
          <a:xfrm>
            <a:off x="8855843" y="78790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bg object 238"/>
          <p:cNvSpPr/>
          <p:nvPr/>
        </p:nvSpPr>
        <p:spPr>
          <a:xfrm>
            <a:off x="9023483" y="7879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bg object 239"/>
          <p:cNvSpPr/>
          <p:nvPr/>
        </p:nvSpPr>
        <p:spPr>
          <a:xfrm>
            <a:off x="9169787" y="787908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bg object 240"/>
          <p:cNvSpPr/>
          <p:nvPr/>
        </p:nvSpPr>
        <p:spPr>
          <a:xfrm>
            <a:off x="9553835" y="7879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bg object 241"/>
          <p:cNvSpPr/>
          <p:nvPr/>
        </p:nvSpPr>
        <p:spPr>
          <a:xfrm>
            <a:off x="8749163" y="79095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bg object 242"/>
          <p:cNvSpPr/>
          <p:nvPr/>
        </p:nvSpPr>
        <p:spPr>
          <a:xfrm>
            <a:off x="8855843" y="79095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bg object 243"/>
          <p:cNvSpPr/>
          <p:nvPr/>
        </p:nvSpPr>
        <p:spPr>
          <a:xfrm>
            <a:off x="9023483" y="7909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bg object 244"/>
          <p:cNvSpPr/>
          <p:nvPr/>
        </p:nvSpPr>
        <p:spPr>
          <a:xfrm>
            <a:off x="9169787" y="79095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bg object 245"/>
          <p:cNvSpPr/>
          <p:nvPr/>
        </p:nvSpPr>
        <p:spPr>
          <a:xfrm>
            <a:off x="9553835" y="79095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bg object 246"/>
          <p:cNvSpPr/>
          <p:nvPr/>
        </p:nvSpPr>
        <p:spPr>
          <a:xfrm>
            <a:off x="8749163" y="79400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bg object 247"/>
          <p:cNvSpPr/>
          <p:nvPr/>
        </p:nvSpPr>
        <p:spPr>
          <a:xfrm>
            <a:off x="8852795" y="7940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bg object 248"/>
          <p:cNvSpPr/>
          <p:nvPr/>
        </p:nvSpPr>
        <p:spPr>
          <a:xfrm>
            <a:off x="9020435" y="7940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bg object 249"/>
          <p:cNvSpPr/>
          <p:nvPr/>
        </p:nvSpPr>
        <p:spPr>
          <a:xfrm>
            <a:off x="9169787" y="794004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67056" y="0"/>
                </a:lnTo>
              </a:path>
              <a:path w="170815">
                <a:moveTo>
                  <a:pt x="9144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bg object 250"/>
          <p:cNvSpPr/>
          <p:nvPr/>
        </p:nvSpPr>
        <p:spPr>
          <a:xfrm>
            <a:off x="9556883" y="7940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bg object 251"/>
          <p:cNvSpPr/>
          <p:nvPr/>
        </p:nvSpPr>
        <p:spPr>
          <a:xfrm>
            <a:off x="8749163" y="79705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bg object 252"/>
          <p:cNvSpPr/>
          <p:nvPr/>
        </p:nvSpPr>
        <p:spPr>
          <a:xfrm>
            <a:off x="8858891" y="797052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bg object 253"/>
          <p:cNvSpPr/>
          <p:nvPr/>
        </p:nvSpPr>
        <p:spPr>
          <a:xfrm>
            <a:off x="9017387" y="7970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bg object 254"/>
          <p:cNvSpPr/>
          <p:nvPr/>
        </p:nvSpPr>
        <p:spPr>
          <a:xfrm>
            <a:off x="9169787" y="797052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67056" y="0"/>
                </a:lnTo>
              </a:path>
              <a:path w="167640">
                <a:moveTo>
                  <a:pt x="88392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bg object 255"/>
          <p:cNvSpPr/>
          <p:nvPr/>
        </p:nvSpPr>
        <p:spPr>
          <a:xfrm>
            <a:off x="9562979" y="7970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bg object 256"/>
          <p:cNvSpPr/>
          <p:nvPr/>
        </p:nvSpPr>
        <p:spPr>
          <a:xfrm>
            <a:off x="8749163" y="80010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bg object 257"/>
          <p:cNvSpPr/>
          <p:nvPr/>
        </p:nvSpPr>
        <p:spPr>
          <a:xfrm>
            <a:off x="8864987" y="8001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bg object 258"/>
          <p:cNvSpPr/>
          <p:nvPr/>
        </p:nvSpPr>
        <p:spPr>
          <a:xfrm>
            <a:off x="9014339" y="8001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bg object 259"/>
          <p:cNvSpPr/>
          <p:nvPr/>
        </p:nvSpPr>
        <p:spPr>
          <a:xfrm>
            <a:off x="9169787" y="80010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bg object 260"/>
          <p:cNvSpPr/>
          <p:nvPr/>
        </p:nvSpPr>
        <p:spPr>
          <a:xfrm>
            <a:off x="9566027" y="8001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bg object 261"/>
          <p:cNvSpPr/>
          <p:nvPr/>
        </p:nvSpPr>
        <p:spPr>
          <a:xfrm>
            <a:off x="8749163" y="80314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825875" y="1848094"/>
            <a:ext cx="7041648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10239" y="3800347"/>
            <a:ext cx="7472921" cy="11214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CC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1">
                <a:solidFill>
                  <a:srgbClr val="3333CC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1">
                <a:solidFill>
                  <a:srgbClr val="3333CC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839" y="348996"/>
            <a:ext cx="9143994" cy="3789425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29607" y="645413"/>
            <a:ext cx="201168" cy="75437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838573" y="716660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82" y="0"/>
                </a:lnTo>
              </a:path>
            </a:pathLst>
          </a:custGeom>
          <a:ln w="8382">
            <a:solidFill>
              <a:srgbClr val="728B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29607" y="645413"/>
            <a:ext cx="578358" cy="544830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7930775" y="1026795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82" y="0"/>
                </a:lnTo>
              </a:path>
            </a:pathLst>
          </a:custGeom>
          <a:ln w="8382">
            <a:solidFill>
              <a:srgbClr val="DDE6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871083" y="6294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66739" y="6294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9407531" y="629412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79247" y="0"/>
                </a:lnTo>
              </a:path>
              <a:path w="158750">
                <a:moveTo>
                  <a:pt x="109728" y="0"/>
                </a:moveTo>
                <a:lnTo>
                  <a:pt x="15849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8852795" y="6324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9163691" y="63246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9404483" y="63246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6680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8840603" y="63550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9160643" y="6355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9401435" y="635508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94488" y="0"/>
                </a:moveTo>
                <a:lnTo>
                  <a:pt x="17983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8834507" y="638556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9157595" y="6385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9395339" y="63855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8831459" y="64160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9157595" y="6416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9395339" y="64160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94488" y="0"/>
                </a:moveTo>
                <a:lnTo>
                  <a:pt x="18592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8822315" y="6446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9151499" y="6446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9389243" y="644652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85343" y="0"/>
                </a:lnTo>
              </a:path>
              <a:path w="201295">
                <a:moveTo>
                  <a:pt x="97536" y="0"/>
                </a:moveTo>
                <a:lnTo>
                  <a:pt x="20116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8819267" y="647700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9145403" y="64770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9386195" y="647700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85343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8816219" y="6507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9145403" y="650748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9386195" y="650748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8816219" y="6537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9145403" y="653796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9386195" y="65379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8804027" y="65684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9142355" y="6568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9383147" y="656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79247" y="0"/>
                </a:lnTo>
              </a:path>
              <a:path w="222884">
                <a:moveTo>
                  <a:pt x="94488" y="0"/>
                </a:moveTo>
                <a:lnTo>
                  <a:pt x="2225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8804027" y="659892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9142355" y="659892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9380099" y="659892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85343" y="0"/>
                </a:lnTo>
              </a:path>
              <a:path w="228600">
                <a:moveTo>
                  <a:pt x="94488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8797931" y="662940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9136259" y="662940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9377051" y="66294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85343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8794883" y="665988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9136259" y="665988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9377051" y="66598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79247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8791835" y="66903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9133211" y="669036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9370955" y="669036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85343" y="0"/>
                </a:lnTo>
              </a:path>
              <a:path w="243840">
                <a:moveTo>
                  <a:pt x="97536" y="0"/>
                </a:moveTo>
                <a:lnTo>
                  <a:pt x="2438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8785739" y="672084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9130163" y="672084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9370955" y="672084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79247" y="0"/>
                </a:lnTo>
              </a:path>
              <a:path w="241300">
                <a:moveTo>
                  <a:pt x="94488" y="0"/>
                </a:moveTo>
                <a:lnTo>
                  <a:pt x="2407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8785739" y="675132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9127115" y="675132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9367907" y="67513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79247" y="0"/>
                </a:lnTo>
              </a:path>
              <a:path w="250190">
                <a:moveTo>
                  <a:pt x="97535" y="0"/>
                </a:moveTo>
                <a:lnTo>
                  <a:pt x="2499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8782691" y="67818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9124067" y="67818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9361811" y="678180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8782691" y="68122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9121019" y="68122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9361811" y="681228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g object 75"/>
          <p:cNvSpPr/>
          <p:nvPr/>
        </p:nvSpPr>
        <p:spPr>
          <a:xfrm>
            <a:off x="8779643" y="684276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3631" y="0"/>
                </a:lnTo>
              </a:path>
              <a:path w="238125">
                <a:moveTo>
                  <a:pt x="128016" y="0"/>
                </a:moveTo>
                <a:lnTo>
                  <a:pt x="2377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g object 76"/>
          <p:cNvSpPr/>
          <p:nvPr/>
        </p:nvSpPr>
        <p:spPr>
          <a:xfrm>
            <a:off x="9117971" y="68427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g object 77"/>
          <p:cNvSpPr/>
          <p:nvPr/>
        </p:nvSpPr>
        <p:spPr>
          <a:xfrm>
            <a:off x="9358763" y="684276"/>
            <a:ext cx="259079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79247" y="0"/>
                </a:lnTo>
              </a:path>
              <a:path w="259079">
                <a:moveTo>
                  <a:pt x="103631" y="0"/>
                </a:moveTo>
                <a:lnTo>
                  <a:pt x="176783" y="0"/>
                </a:lnTo>
              </a:path>
              <a:path w="259079">
                <a:moveTo>
                  <a:pt x="185928" y="0"/>
                </a:moveTo>
                <a:lnTo>
                  <a:pt x="2590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g object 78"/>
          <p:cNvSpPr/>
          <p:nvPr/>
        </p:nvSpPr>
        <p:spPr>
          <a:xfrm>
            <a:off x="8776595" y="687324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g object 79"/>
          <p:cNvSpPr/>
          <p:nvPr/>
        </p:nvSpPr>
        <p:spPr>
          <a:xfrm>
            <a:off x="8925947" y="68732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g object 80"/>
          <p:cNvSpPr/>
          <p:nvPr/>
        </p:nvSpPr>
        <p:spPr>
          <a:xfrm>
            <a:off x="9114923" y="6873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g object 81"/>
          <p:cNvSpPr/>
          <p:nvPr/>
        </p:nvSpPr>
        <p:spPr>
          <a:xfrm>
            <a:off x="9355715" y="68732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79247" y="0"/>
                </a:lnTo>
              </a:path>
              <a:path w="265429">
                <a:moveTo>
                  <a:pt x="106679" y="0"/>
                </a:moveTo>
                <a:lnTo>
                  <a:pt x="173735" y="0"/>
                </a:lnTo>
              </a:path>
              <a:path w="265429">
                <a:moveTo>
                  <a:pt x="198119" y="0"/>
                </a:moveTo>
                <a:lnTo>
                  <a:pt x="2651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g object 82"/>
          <p:cNvSpPr/>
          <p:nvPr/>
        </p:nvSpPr>
        <p:spPr>
          <a:xfrm>
            <a:off x="8776595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g object 83"/>
          <p:cNvSpPr/>
          <p:nvPr/>
        </p:nvSpPr>
        <p:spPr>
          <a:xfrm>
            <a:off x="8938139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g object 84"/>
          <p:cNvSpPr/>
          <p:nvPr/>
        </p:nvSpPr>
        <p:spPr>
          <a:xfrm>
            <a:off x="9111875" y="69037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g object 85"/>
          <p:cNvSpPr/>
          <p:nvPr/>
        </p:nvSpPr>
        <p:spPr>
          <a:xfrm>
            <a:off x="9355715" y="690372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79247" y="0"/>
                </a:lnTo>
              </a:path>
              <a:path w="262254">
                <a:moveTo>
                  <a:pt x="106679" y="0"/>
                </a:moveTo>
                <a:lnTo>
                  <a:pt x="167639" y="0"/>
                </a:lnTo>
              </a:path>
              <a:path w="262254">
                <a:moveTo>
                  <a:pt x="201167" y="0"/>
                </a:moveTo>
                <a:lnTo>
                  <a:pt x="2621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g object 86"/>
          <p:cNvSpPr/>
          <p:nvPr/>
        </p:nvSpPr>
        <p:spPr>
          <a:xfrm>
            <a:off x="8773547" y="6934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g object 87"/>
          <p:cNvSpPr/>
          <p:nvPr/>
        </p:nvSpPr>
        <p:spPr>
          <a:xfrm>
            <a:off x="8941187" y="69342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g object 88"/>
          <p:cNvSpPr/>
          <p:nvPr/>
        </p:nvSpPr>
        <p:spPr>
          <a:xfrm>
            <a:off x="9111875" y="6934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g object 89"/>
          <p:cNvSpPr/>
          <p:nvPr/>
        </p:nvSpPr>
        <p:spPr>
          <a:xfrm>
            <a:off x="9352667" y="693420"/>
            <a:ext cx="268605" cy="0"/>
          </a:xfrm>
          <a:custGeom>
            <a:avLst/>
            <a:gdLst/>
            <a:ahLst/>
            <a:cxnLst/>
            <a:rect l="l" t="t" r="r" b="b"/>
            <a:pathLst>
              <a:path w="268604">
                <a:moveTo>
                  <a:pt x="0" y="0"/>
                </a:moveTo>
                <a:lnTo>
                  <a:pt x="79247" y="0"/>
                </a:lnTo>
              </a:path>
              <a:path w="268604">
                <a:moveTo>
                  <a:pt x="109728" y="0"/>
                </a:moveTo>
                <a:lnTo>
                  <a:pt x="170688" y="0"/>
                </a:lnTo>
              </a:path>
              <a:path w="268604">
                <a:moveTo>
                  <a:pt x="207264" y="0"/>
                </a:moveTo>
                <a:lnTo>
                  <a:pt x="26822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g object 90"/>
          <p:cNvSpPr/>
          <p:nvPr/>
        </p:nvSpPr>
        <p:spPr>
          <a:xfrm>
            <a:off x="8767451" y="6964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g object 91"/>
          <p:cNvSpPr/>
          <p:nvPr/>
        </p:nvSpPr>
        <p:spPr>
          <a:xfrm>
            <a:off x="8938139" y="69646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g object 92"/>
          <p:cNvSpPr/>
          <p:nvPr/>
        </p:nvSpPr>
        <p:spPr>
          <a:xfrm>
            <a:off x="9102731" y="696468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g object 93"/>
          <p:cNvSpPr/>
          <p:nvPr/>
        </p:nvSpPr>
        <p:spPr>
          <a:xfrm>
            <a:off x="9343523" y="696468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85343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g object 94"/>
          <p:cNvSpPr/>
          <p:nvPr/>
        </p:nvSpPr>
        <p:spPr>
          <a:xfrm>
            <a:off x="8767451" y="69951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g object 95"/>
          <p:cNvSpPr/>
          <p:nvPr/>
        </p:nvSpPr>
        <p:spPr>
          <a:xfrm>
            <a:off x="8938139" y="6995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g object 96"/>
          <p:cNvSpPr/>
          <p:nvPr/>
        </p:nvSpPr>
        <p:spPr>
          <a:xfrm>
            <a:off x="9102731" y="699516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g object 97"/>
          <p:cNvSpPr/>
          <p:nvPr/>
        </p:nvSpPr>
        <p:spPr>
          <a:xfrm>
            <a:off x="9343523" y="699516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g object 98"/>
          <p:cNvSpPr/>
          <p:nvPr/>
        </p:nvSpPr>
        <p:spPr>
          <a:xfrm>
            <a:off x="8767451" y="702564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g object 99"/>
          <p:cNvSpPr/>
          <p:nvPr/>
        </p:nvSpPr>
        <p:spPr>
          <a:xfrm>
            <a:off x="8938139" y="7025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g object 100"/>
          <p:cNvSpPr/>
          <p:nvPr/>
        </p:nvSpPr>
        <p:spPr>
          <a:xfrm>
            <a:off x="9102731" y="70256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g object 101"/>
          <p:cNvSpPr/>
          <p:nvPr/>
        </p:nvSpPr>
        <p:spPr>
          <a:xfrm>
            <a:off x="9343523" y="702564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g object 102"/>
          <p:cNvSpPr/>
          <p:nvPr/>
        </p:nvSpPr>
        <p:spPr>
          <a:xfrm>
            <a:off x="8767451" y="7056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g object 103"/>
          <p:cNvSpPr/>
          <p:nvPr/>
        </p:nvSpPr>
        <p:spPr>
          <a:xfrm>
            <a:off x="8932043" y="70561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g object 104"/>
          <p:cNvSpPr/>
          <p:nvPr/>
        </p:nvSpPr>
        <p:spPr>
          <a:xfrm>
            <a:off x="9099683" y="70561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g object 105"/>
          <p:cNvSpPr/>
          <p:nvPr/>
        </p:nvSpPr>
        <p:spPr>
          <a:xfrm>
            <a:off x="9340475" y="705612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118871" y="0"/>
                </a:moveTo>
                <a:lnTo>
                  <a:pt x="1798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g object 106"/>
          <p:cNvSpPr/>
          <p:nvPr/>
        </p:nvSpPr>
        <p:spPr>
          <a:xfrm>
            <a:off x="8764403" y="70866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g object 107"/>
          <p:cNvSpPr/>
          <p:nvPr/>
        </p:nvSpPr>
        <p:spPr>
          <a:xfrm>
            <a:off x="8932043" y="7086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g object 108"/>
          <p:cNvSpPr/>
          <p:nvPr/>
        </p:nvSpPr>
        <p:spPr>
          <a:xfrm>
            <a:off x="9093587" y="708660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g object 109"/>
          <p:cNvSpPr/>
          <p:nvPr/>
        </p:nvSpPr>
        <p:spPr>
          <a:xfrm>
            <a:off x="9334379" y="70866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g object 110"/>
          <p:cNvSpPr/>
          <p:nvPr/>
        </p:nvSpPr>
        <p:spPr>
          <a:xfrm>
            <a:off x="8764403" y="71170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g object 111"/>
          <p:cNvSpPr/>
          <p:nvPr/>
        </p:nvSpPr>
        <p:spPr>
          <a:xfrm>
            <a:off x="8932043" y="7117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g object 112"/>
          <p:cNvSpPr/>
          <p:nvPr/>
        </p:nvSpPr>
        <p:spPr>
          <a:xfrm>
            <a:off x="9093587" y="711708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g object 113"/>
          <p:cNvSpPr/>
          <p:nvPr/>
        </p:nvSpPr>
        <p:spPr>
          <a:xfrm>
            <a:off x="9334379" y="71170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g object 114"/>
          <p:cNvSpPr/>
          <p:nvPr/>
        </p:nvSpPr>
        <p:spPr>
          <a:xfrm>
            <a:off x="8758307" y="7147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g object 115"/>
          <p:cNvSpPr/>
          <p:nvPr/>
        </p:nvSpPr>
        <p:spPr>
          <a:xfrm>
            <a:off x="8925947" y="7147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g object 116"/>
          <p:cNvSpPr/>
          <p:nvPr/>
        </p:nvSpPr>
        <p:spPr>
          <a:xfrm>
            <a:off x="9090539" y="714756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g object 117"/>
          <p:cNvSpPr/>
          <p:nvPr/>
        </p:nvSpPr>
        <p:spPr>
          <a:xfrm>
            <a:off x="9331331" y="714756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85343" y="0"/>
                </a:lnTo>
              </a:path>
              <a:path w="189229">
                <a:moveTo>
                  <a:pt x="128016" y="0"/>
                </a:moveTo>
                <a:lnTo>
                  <a:pt x="18897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g object 118"/>
          <p:cNvSpPr/>
          <p:nvPr/>
        </p:nvSpPr>
        <p:spPr>
          <a:xfrm>
            <a:off x="8755259" y="7178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g object 119"/>
          <p:cNvSpPr/>
          <p:nvPr/>
        </p:nvSpPr>
        <p:spPr>
          <a:xfrm>
            <a:off x="8922899" y="7178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g object 120"/>
          <p:cNvSpPr/>
          <p:nvPr/>
        </p:nvSpPr>
        <p:spPr>
          <a:xfrm>
            <a:off x="9087491" y="717804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g object 121"/>
          <p:cNvSpPr/>
          <p:nvPr/>
        </p:nvSpPr>
        <p:spPr>
          <a:xfrm>
            <a:off x="9328283" y="7178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g object 122"/>
          <p:cNvSpPr/>
          <p:nvPr/>
        </p:nvSpPr>
        <p:spPr>
          <a:xfrm>
            <a:off x="9459347" y="71780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g object 123"/>
          <p:cNvSpPr/>
          <p:nvPr/>
        </p:nvSpPr>
        <p:spPr>
          <a:xfrm>
            <a:off x="8755259" y="7208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g object 124"/>
          <p:cNvSpPr/>
          <p:nvPr/>
        </p:nvSpPr>
        <p:spPr>
          <a:xfrm>
            <a:off x="8919851" y="7208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g object 125"/>
          <p:cNvSpPr/>
          <p:nvPr/>
        </p:nvSpPr>
        <p:spPr>
          <a:xfrm>
            <a:off x="9084443" y="7208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79247" y="0"/>
                </a:lnTo>
              </a:path>
              <a:path w="152400">
                <a:moveTo>
                  <a:pt x="85344" y="0"/>
                </a:moveTo>
                <a:lnTo>
                  <a:pt x="1524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g object 126"/>
          <p:cNvSpPr/>
          <p:nvPr/>
        </p:nvSpPr>
        <p:spPr>
          <a:xfrm>
            <a:off x="9325235" y="7208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g object 127"/>
          <p:cNvSpPr/>
          <p:nvPr/>
        </p:nvSpPr>
        <p:spPr>
          <a:xfrm>
            <a:off x="9462395" y="72085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g object 128"/>
          <p:cNvSpPr/>
          <p:nvPr/>
        </p:nvSpPr>
        <p:spPr>
          <a:xfrm>
            <a:off x="8755259" y="7239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g object 129"/>
          <p:cNvSpPr/>
          <p:nvPr/>
        </p:nvSpPr>
        <p:spPr>
          <a:xfrm>
            <a:off x="8916803" y="7239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g object 130"/>
          <p:cNvSpPr/>
          <p:nvPr/>
        </p:nvSpPr>
        <p:spPr>
          <a:xfrm>
            <a:off x="9081395" y="723900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g object 131"/>
          <p:cNvSpPr/>
          <p:nvPr/>
        </p:nvSpPr>
        <p:spPr>
          <a:xfrm>
            <a:off x="9322187" y="72390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g object 132"/>
          <p:cNvSpPr/>
          <p:nvPr/>
        </p:nvSpPr>
        <p:spPr>
          <a:xfrm>
            <a:off x="9462395" y="7239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g object 133"/>
          <p:cNvSpPr/>
          <p:nvPr/>
        </p:nvSpPr>
        <p:spPr>
          <a:xfrm>
            <a:off x="8755259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g object 134"/>
          <p:cNvSpPr/>
          <p:nvPr/>
        </p:nvSpPr>
        <p:spPr>
          <a:xfrm>
            <a:off x="8913755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g object 135"/>
          <p:cNvSpPr/>
          <p:nvPr/>
        </p:nvSpPr>
        <p:spPr>
          <a:xfrm>
            <a:off x="9081395" y="726948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g object 136"/>
          <p:cNvSpPr/>
          <p:nvPr/>
        </p:nvSpPr>
        <p:spPr>
          <a:xfrm>
            <a:off x="9322187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g object 137"/>
          <p:cNvSpPr/>
          <p:nvPr/>
        </p:nvSpPr>
        <p:spPr>
          <a:xfrm>
            <a:off x="9462395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g object 138"/>
          <p:cNvSpPr/>
          <p:nvPr/>
        </p:nvSpPr>
        <p:spPr>
          <a:xfrm>
            <a:off x="8752211" y="7299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g object 139"/>
          <p:cNvSpPr/>
          <p:nvPr/>
        </p:nvSpPr>
        <p:spPr>
          <a:xfrm>
            <a:off x="8907659" y="72999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g object 140"/>
          <p:cNvSpPr/>
          <p:nvPr/>
        </p:nvSpPr>
        <p:spPr>
          <a:xfrm>
            <a:off x="9075299" y="72999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g object 141"/>
          <p:cNvSpPr/>
          <p:nvPr/>
        </p:nvSpPr>
        <p:spPr>
          <a:xfrm>
            <a:off x="9316091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g object 142"/>
          <p:cNvSpPr/>
          <p:nvPr/>
        </p:nvSpPr>
        <p:spPr>
          <a:xfrm>
            <a:off x="9465443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g object 143"/>
          <p:cNvSpPr/>
          <p:nvPr/>
        </p:nvSpPr>
        <p:spPr>
          <a:xfrm>
            <a:off x="8752211" y="73304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g object 144"/>
          <p:cNvSpPr/>
          <p:nvPr/>
        </p:nvSpPr>
        <p:spPr>
          <a:xfrm>
            <a:off x="8904611" y="73304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g object 145"/>
          <p:cNvSpPr/>
          <p:nvPr/>
        </p:nvSpPr>
        <p:spPr>
          <a:xfrm>
            <a:off x="9075299" y="73304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g object 146"/>
          <p:cNvSpPr/>
          <p:nvPr/>
        </p:nvSpPr>
        <p:spPr>
          <a:xfrm>
            <a:off x="9316091" y="7330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g object 147"/>
          <p:cNvSpPr/>
          <p:nvPr/>
        </p:nvSpPr>
        <p:spPr>
          <a:xfrm>
            <a:off x="9465443" y="7330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g object 148"/>
          <p:cNvSpPr/>
          <p:nvPr/>
        </p:nvSpPr>
        <p:spPr>
          <a:xfrm>
            <a:off x="8749163" y="7360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g object 149"/>
          <p:cNvSpPr/>
          <p:nvPr/>
        </p:nvSpPr>
        <p:spPr>
          <a:xfrm>
            <a:off x="8904611" y="7360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g object 150"/>
          <p:cNvSpPr/>
          <p:nvPr/>
        </p:nvSpPr>
        <p:spPr>
          <a:xfrm>
            <a:off x="9072251" y="73609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9247" y="0"/>
                </a:lnTo>
              </a:path>
              <a:path w="165100">
                <a:moveTo>
                  <a:pt x="97535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g object 151"/>
          <p:cNvSpPr/>
          <p:nvPr/>
        </p:nvSpPr>
        <p:spPr>
          <a:xfrm>
            <a:off x="9313043" y="73609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g object 152"/>
          <p:cNvSpPr/>
          <p:nvPr/>
        </p:nvSpPr>
        <p:spPr>
          <a:xfrm>
            <a:off x="9465443" y="736092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g object 153"/>
          <p:cNvSpPr/>
          <p:nvPr/>
        </p:nvSpPr>
        <p:spPr>
          <a:xfrm>
            <a:off x="8749163" y="73914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g object 154"/>
          <p:cNvSpPr/>
          <p:nvPr/>
        </p:nvSpPr>
        <p:spPr>
          <a:xfrm>
            <a:off x="8901563" y="73914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g object 155"/>
          <p:cNvSpPr/>
          <p:nvPr/>
        </p:nvSpPr>
        <p:spPr>
          <a:xfrm>
            <a:off x="9069203" y="73914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0583" y="0"/>
                </a:moveTo>
                <a:lnTo>
                  <a:pt x="1676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g object 156"/>
          <p:cNvSpPr/>
          <p:nvPr/>
        </p:nvSpPr>
        <p:spPr>
          <a:xfrm>
            <a:off x="9309995" y="73914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g object 157"/>
          <p:cNvSpPr/>
          <p:nvPr/>
        </p:nvSpPr>
        <p:spPr>
          <a:xfrm>
            <a:off x="9465443" y="739140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g object 158"/>
          <p:cNvSpPr/>
          <p:nvPr/>
        </p:nvSpPr>
        <p:spPr>
          <a:xfrm>
            <a:off x="8749163" y="74218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g object 159"/>
          <p:cNvSpPr/>
          <p:nvPr/>
        </p:nvSpPr>
        <p:spPr>
          <a:xfrm>
            <a:off x="8898515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bg object 160"/>
          <p:cNvSpPr/>
          <p:nvPr/>
        </p:nvSpPr>
        <p:spPr>
          <a:xfrm>
            <a:off x="9066155" y="742188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79247" y="0"/>
                </a:lnTo>
              </a:path>
              <a:path w="170815">
                <a:moveTo>
                  <a:pt x="103632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bg object 161"/>
          <p:cNvSpPr/>
          <p:nvPr/>
        </p:nvSpPr>
        <p:spPr>
          <a:xfrm>
            <a:off x="9303899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bg object 162"/>
          <p:cNvSpPr/>
          <p:nvPr/>
        </p:nvSpPr>
        <p:spPr>
          <a:xfrm>
            <a:off x="9468491" y="742188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bg object 163"/>
          <p:cNvSpPr/>
          <p:nvPr/>
        </p:nvSpPr>
        <p:spPr>
          <a:xfrm>
            <a:off x="8749163" y="74523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bg object 164"/>
          <p:cNvSpPr/>
          <p:nvPr/>
        </p:nvSpPr>
        <p:spPr>
          <a:xfrm>
            <a:off x="8895467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bg object 165"/>
          <p:cNvSpPr/>
          <p:nvPr/>
        </p:nvSpPr>
        <p:spPr>
          <a:xfrm>
            <a:off x="9063107" y="74523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106680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bg object 166"/>
          <p:cNvSpPr/>
          <p:nvPr/>
        </p:nvSpPr>
        <p:spPr>
          <a:xfrm>
            <a:off x="9303899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bg object 167"/>
          <p:cNvSpPr/>
          <p:nvPr/>
        </p:nvSpPr>
        <p:spPr>
          <a:xfrm>
            <a:off x="9471539" y="745236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bg object 168"/>
          <p:cNvSpPr/>
          <p:nvPr/>
        </p:nvSpPr>
        <p:spPr>
          <a:xfrm>
            <a:off x="8749163" y="74828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bg object 169"/>
          <p:cNvSpPr/>
          <p:nvPr/>
        </p:nvSpPr>
        <p:spPr>
          <a:xfrm>
            <a:off x="8892419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bg object 170"/>
          <p:cNvSpPr/>
          <p:nvPr/>
        </p:nvSpPr>
        <p:spPr>
          <a:xfrm>
            <a:off x="9060059" y="748284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bg object 171"/>
          <p:cNvSpPr/>
          <p:nvPr/>
        </p:nvSpPr>
        <p:spPr>
          <a:xfrm>
            <a:off x="9297803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bg object 172"/>
          <p:cNvSpPr/>
          <p:nvPr/>
        </p:nvSpPr>
        <p:spPr>
          <a:xfrm>
            <a:off x="9474587" y="748284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bg object 173"/>
          <p:cNvSpPr/>
          <p:nvPr/>
        </p:nvSpPr>
        <p:spPr>
          <a:xfrm>
            <a:off x="8749163" y="75133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bg object 174"/>
          <p:cNvSpPr/>
          <p:nvPr/>
        </p:nvSpPr>
        <p:spPr>
          <a:xfrm>
            <a:off x="8892419" y="75133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bg object 175"/>
          <p:cNvSpPr/>
          <p:nvPr/>
        </p:nvSpPr>
        <p:spPr>
          <a:xfrm>
            <a:off x="9060059" y="751332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bg object 176"/>
          <p:cNvSpPr/>
          <p:nvPr/>
        </p:nvSpPr>
        <p:spPr>
          <a:xfrm>
            <a:off x="9297803" y="75133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bg object 177"/>
          <p:cNvSpPr/>
          <p:nvPr/>
        </p:nvSpPr>
        <p:spPr>
          <a:xfrm>
            <a:off x="9474587" y="751332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bg object 178"/>
          <p:cNvSpPr/>
          <p:nvPr/>
        </p:nvSpPr>
        <p:spPr>
          <a:xfrm>
            <a:off x="8749163" y="75438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bg object 179"/>
          <p:cNvSpPr/>
          <p:nvPr/>
        </p:nvSpPr>
        <p:spPr>
          <a:xfrm>
            <a:off x="8892419" y="75438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bg object 180"/>
          <p:cNvSpPr/>
          <p:nvPr/>
        </p:nvSpPr>
        <p:spPr>
          <a:xfrm>
            <a:off x="9060059" y="75438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bg object 181"/>
          <p:cNvSpPr/>
          <p:nvPr/>
        </p:nvSpPr>
        <p:spPr>
          <a:xfrm>
            <a:off x="9297803" y="75438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bg object 182"/>
          <p:cNvSpPr/>
          <p:nvPr/>
        </p:nvSpPr>
        <p:spPr>
          <a:xfrm>
            <a:off x="9474587" y="75438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bg object 183"/>
          <p:cNvSpPr/>
          <p:nvPr/>
        </p:nvSpPr>
        <p:spPr>
          <a:xfrm>
            <a:off x="8749163" y="75742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bg object 184"/>
          <p:cNvSpPr/>
          <p:nvPr/>
        </p:nvSpPr>
        <p:spPr>
          <a:xfrm>
            <a:off x="8886323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bg object 185"/>
          <p:cNvSpPr/>
          <p:nvPr/>
        </p:nvSpPr>
        <p:spPr>
          <a:xfrm>
            <a:off x="9050915" y="75742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bg object 186"/>
          <p:cNvSpPr/>
          <p:nvPr/>
        </p:nvSpPr>
        <p:spPr>
          <a:xfrm>
            <a:off x="9291707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bg object 187"/>
          <p:cNvSpPr/>
          <p:nvPr/>
        </p:nvSpPr>
        <p:spPr>
          <a:xfrm>
            <a:off x="9477635" y="75742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bg object 188"/>
          <p:cNvSpPr/>
          <p:nvPr/>
        </p:nvSpPr>
        <p:spPr>
          <a:xfrm>
            <a:off x="8749163" y="76047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bg object 189"/>
          <p:cNvSpPr/>
          <p:nvPr/>
        </p:nvSpPr>
        <p:spPr>
          <a:xfrm>
            <a:off x="8886323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bg object 190"/>
          <p:cNvSpPr/>
          <p:nvPr/>
        </p:nvSpPr>
        <p:spPr>
          <a:xfrm>
            <a:off x="9050915" y="76047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bg object 191"/>
          <p:cNvSpPr/>
          <p:nvPr/>
        </p:nvSpPr>
        <p:spPr>
          <a:xfrm>
            <a:off x="9291707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bg object 192"/>
          <p:cNvSpPr/>
          <p:nvPr/>
        </p:nvSpPr>
        <p:spPr>
          <a:xfrm>
            <a:off x="9477635" y="760476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bg object 193"/>
          <p:cNvSpPr/>
          <p:nvPr/>
        </p:nvSpPr>
        <p:spPr>
          <a:xfrm>
            <a:off x="8746115" y="76352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bg object 194"/>
          <p:cNvSpPr/>
          <p:nvPr/>
        </p:nvSpPr>
        <p:spPr>
          <a:xfrm>
            <a:off x="8880227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bg object 195"/>
          <p:cNvSpPr/>
          <p:nvPr/>
        </p:nvSpPr>
        <p:spPr>
          <a:xfrm>
            <a:off x="9044819" y="76352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bg object 196"/>
          <p:cNvSpPr/>
          <p:nvPr/>
        </p:nvSpPr>
        <p:spPr>
          <a:xfrm>
            <a:off x="9169787" y="76352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bg object 197"/>
          <p:cNvSpPr/>
          <p:nvPr/>
        </p:nvSpPr>
        <p:spPr>
          <a:xfrm>
            <a:off x="9285611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bg object 198"/>
          <p:cNvSpPr/>
          <p:nvPr/>
        </p:nvSpPr>
        <p:spPr>
          <a:xfrm>
            <a:off x="9483731" y="7635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bg object 199"/>
          <p:cNvSpPr/>
          <p:nvPr/>
        </p:nvSpPr>
        <p:spPr>
          <a:xfrm>
            <a:off x="8746115" y="76657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bg object 200"/>
          <p:cNvSpPr/>
          <p:nvPr/>
        </p:nvSpPr>
        <p:spPr>
          <a:xfrm>
            <a:off x="8880227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bg object 201"/>
          <p:cNvSpPr/>
          <p:nvPr/>
        </p:nvSpPr>
        <p:spPr>
          <a:xfrm>
            <a:off x="904177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bg object 202"/>
          <p:cNvSpPr/>
          <p:nvPr/>
        </p:nvSpPr>
        <p:spPr>
          <a:xfrm>
            <a:off x="9169787" y="76657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bg object 203"/>
          <p:cNvSpPr/>
          <p:nvPr/>
        </p:nvSpPr>
        <p:spPr>
          <a:xfrm>
            <a:off x="928561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bg object 204"/>
          <p:cNvSpPr/>
          <p:nvPr/>
        </p:nvSpPr>
        <p:spPr>
          <a:xfrm>
            <a:off x="9486779" y="766572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bg object 205"/>
          <p:cNvSpPr/>
          <p:nvPr/>
        </p:nvSpPr>
        <p:spPr>
          <a:xfrm>
            <a:off x="8746115" y="76962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bg object 206"/>
          <p:cNvSpPr/>
          <p:nvPr/>
        </p:nvSpPr>
        <p:spPr>
          <a:xfrm>
            <a:off x="8877179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bg object 207"/>
          <p:cNvSpPr/>
          <p:nvPr/>
        </p:nvSpPr>
        <p:spPr>
          <a:xfrm>
            <a:off x="904177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bg object 208"/>
          <p:cNvSpPr/>
          <p:nvPr/>
        </p:nvSpPr>
        <p:spPr>
          <a:xfrm>
            <a:off x="9169787" y="7696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bg object 209"/>
          <p:cNvSpPr/>
          <p:nvPr/>
        </p:nvSpPr>
        <p:spPr>
          <a:xfrm>
            <a:off x="928561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bg object 210"/>
          <p:cNvSpPr/>
          <p:nvPr/>
        </p:nvSpPr>
        <p:spPr>
          <a:xfrm>
            <a:off x="9489827" y="7696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bg object 211"/>
          <p:cNvSpPr/>
          <p:nvPr/>
        </p:nvSpPr>
        <p:spPr>
          <a:xfrm>
            <a:off x="8746115" y="77266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bg object 212"/>
          <p:cNvSpPr/>
          <p:nvPr/>
        </p:nvSpPr>
        <p:spPr>
          <a:xfrm>
            <a:off x="887108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bg object 213"/>
          <p:cNvSpPr/>
          <p:nvPr/>
        </p:nvSpPr>
        <p:spPr>
          <a:xfrm>
            <a:off x="903872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bg object 214"/>
          <p:cNvSpPr/>
          <p:nvPr/>
        </p:nvSpPr>
        <p:spPr>
          <a:xfrm>
            <a:off x="9169787" y="772668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67056" y="0"/>
                </a:lnTo>
              </a:path>
              <a:path w="195579">
                <a:moveTo>
                  <a:pt x="109728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bg object 215"/>
          <p:cNvSpPr/>
          <p:nvPr/>
        </p:nvSpPr>
        <p:spPr>
          <a:xfrm>
            <a:off x="9495923" y="77266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bg object 216"/>
          <p:cNvSpPr/>
          <p:nvPr/>
        </p:nvSpPr>
        <p:spPr>
          <a:xfrm>
            <a:off x="8746115" y="77571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bg object 217"/>
          <p:cNvSpPr/>
          <p:nvPr/>
        </p:nvSpPr>
        <p:spPr>
          <a:xfrm>
            <a:off x="8871083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bg object 218"/>
          <p:cNvSpPr/>
          <p:nvPr/>
        </p:nvSpPr>
        <p:spPr>
          <a:xfrm>
            <a:off x="9035675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bg object 219"/>
          <p:cNvSpPr/>
          <p:nvPr/>
        </p:nvSpPr>
        <p:spPr>
          <a:xfrm>
            <a:off x="9169787" y="775716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67056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bg object 220"/>
          <p:cNvSpPr/>
          <p:nvPr/>
        </p:nvSpPr>
        <p:spPr>
          <a:xfrm>
            <a:off x="9502019" y="77571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bg object 221"/>
          <p:cNvSpPr/>
          <p:nvPr/>
        </p:nvSpPr>
        <p:spPr>
          <a:xfrm>
            <a:off x="8746115" y="77876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bg object 222"/>
          <p:cNvSpPr/>
          <p:nvPr/>
        </p:nvSpPr>
        <p:spPr>
          <a:xfrm>
            <a:off x="8871083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bg object 223"/>
          <p:cNvSpPr/>
          <p:nvPr/>
        </p:nvSpPr>
        <p:spPr>
          <a:xfrm>
            <a:off x="9032627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bg object 224"/>
          <p:cNvSpPr/>
          <p:nvPr/>
        </p:nvSpPr>
        <p:spPr>
          <a:xfrm>
            <a:off x="9169787" y="77876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67056" y="0"/>
                </a:lnTo>
              </a:path>
              <a:path w="186054">
                <a:moveTo>
                  <a:pt x="106679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bg object 225"/>
          <p:cNvSpPr/>
          <p:nvPr/>
        </p:nvSpPr>
        <p:spPr>
          <a:xfrm>
            <a:off x="9511163" y="778764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bg object 226"/>
          <p:cNvSpPr/>
          <p:nvPr/>
        </p:nvSpPr>
        <p:spPr>
          <a:xfrm>
            <a:off x="8746115" y="7818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bg object 227"/>
          <p:cNvSpPr/>
          <p:nvPr/>
        </p:nvSpPr>
        <p:spPr>
          <a:xfrm>
            <a:off x="8864987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bg object 228"/>
          <p:cNvSpPr/>
          <p:nvPr/>
        </p:nvSpPr>
        <p:spPr>
          <a:xfrm>
            <a:off x="9029579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bg object 229"/>
          <p:cNvSpPr/>
          <p:nvPr/>
        </p:nvSpPr>
        <p:spPr>
          <a:xfrm>
            <a:off x="9169787" y="781812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67056" y="0"/>
                </a:lnTo>
              </a:path>
              <a:path w="189229">
                <a:moveTo>
                  <a:pt x="103631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bg object 230"/>
          <p:cNvSpPr/>
          <p:nvPr/>
        </p:nvSpPr>
        <p:spPr>
          <a:xfrm>
            <a:off x="9517259" y="78181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bg object 231"/>
          <p:cNvSpPr/>
          <p:nvPr/>
        </p:nvSpPr>
        <p:spPr>
          <a:xfrm>
            <a:off x="8746115" y="78486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bg object 232"/>
          <p:cNvSpPr/>
          <p:nvPr/>
        </p:nvSpPr>
        <p:spPr>
          <a:xfrm>
            <a:off x="8858891" y="7848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bg object 233"/>
          <p:cNvSpPr/>
          <p:nvPr/>
        </p:nvSpPr>
        <p:spPr>
          <a:xfrm>
            <a:off x="9026531" y="7848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bg object 234"/>
          <p:cNvSpPr/>
          <p:nvPr/>
        </p:nvSpPr>
        <p:spPr>
          <a:xfrm>
            <a:off x="9169787" y="78486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67056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bg object 235"/>
          <p:cNvSpPr/>
          <p:nvPr/>
        </p:nvSpPr>
        <p:spPr>
          <a:xfrm>
            <a:off x="9532499" y="78486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bg object 236"/>
          <p:cNvSpPr/>
          <p:nvPr/>
        </p:nvSpPr>
        <p:spPr>
          <a:xfrm>
            <a:off x="8749163" y="78790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bg object 237"/>
          <p:cNvSpPr/>
          <p:nvPr/>
        </p:nvSpPr>
        <p:spPr>
          <a:xfrm>
            <a:off x="8855843" y="78790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bg object 238"/>
          <p:cNvSpPr/>
          <p:nvPr/>
        </p:nvSpPr>
        <p:spPr>
          <a:xfrm>
            <a:off x="9023483" y="7879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bg object 239"/>
          <p:cNvSpPr/>
          <p:nvPr/>
        </p:nvSpPr>
        <p:spPr>
          <a:xfrm>
            <a:off x="9169787" y="787908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bg object 240"/>
          <p:cNvSpPr/>
          <p:nvPr/>
        </p:nvSpPr>
        <p:spPr>
          <a:xfrm>
            <a:off x="9553835" y="7879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bg object 241"/>
          <p:cNvSpPr/>
          <p:nvPr/>
        </p:nvSpPr>
        <p:spPr>
          <a:xfrm>
            <a:off x="8749163" y="79095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bg object 242"/>
          <p:cNvSpPr/>
          <p:nvPr/>
        </p:nvSpPr>
        <p:spPr>
          <a:xfrm>
            <a:off x="8855843" y="79095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bg object 243"/>
          <p:cNvSpPr/>
          <p:nvPr/>
        </p:nvSpPr>
        <p:spPr>
          <a:xfrm>
            <a:off x="9023483" y="7909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bg object 244"/>
          <p:cNvSpPr/>
          <p:nvPr/>
        </p:nvSpPr>
        <p:spPr>
          <a:xfrm>
            <a:off x="9169787" y="79095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bg object 245"/>
          <p:cNvSpPr/>
          <p:nvPr/>
        </p:nvSpPr>
        <p:spPr>
          <a:xfrm>
            <a:off x="9553835" y="79095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bg object 246"/>
          <p:cNvSpPr/>
          <p:nvPr/>
        </p:nvSpPr>
        <p:spPr>
          <a:xfrm>
            <a:off x="8749163" y="79400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bg object 247"/>
          <p:cNvSpPr/>
          <p:nvPr/>
        </p:nvSpPr>
        <p:spPr>
          <a:xfrm>
            <a:off x="8852795" y="7940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bg object 248"/>
          <p:cNvSpPr/>
          <p:nvPr/>
        </p:nvSpPr>
        <p:spPr>
          <a:xfrm>
            <a:off x="9020435" y="7940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bg object 249"/>
          <p:cNvSpPr/>
          <p:nvPr/>
        </p:nvSpPr>
        <p:spPr>
          <a:xfrm>
            <a:off x="9169787" y="794004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67056" y="0"/>
                </a:lnTo>
              </a:path>
              <a:path w="170815">
                <a:moveTo>
                  <a:pt x="9144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bg object 250"/>
          <p:cNvSpPr/>
          <p:nvPr/>
        </p:nvSpPr>
        <p:spPr>
          <a:xfrm>
            <a:off x="9556883" y="7940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bg object 251"/>
          <p:cNvSpPr/>
          <p:nvPr/>
        </p:nvSpPr>
        <p:spPr>
          <a:xfrm>
            <a:off x="8749163" y="79705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bg object 252"/>
          <p:cNvSpPr/>
          <p:nvPr/>
        </p:nvSpPr>
        <p:spPr>
          <a:xfrm>
            <a:off x="8858891" y="797052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bg object 253"/>
          <p:cNvSpPr/>
          <p:nvPr/>
        </p:nvSpPr>
        <p:spPr>
          <a:xfrm>
            <a:off x="9017387" y="7970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bg object 254"/>
          <p:cNvSpPr/>
          <p:nvPr/>
        </p:nvSpPr>
        <p:spPr>
          <a:xfrm>
            <a:off x="9169787" y="797052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67056" y="0"/>
                </a:lnTo>
              </a:path>
              <a:path w="167640">
                <a:moveTo>
                  <a:pt x="88392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bg object 255"/>
          <p:cNvSpPr/>
          <p:nvPr/>
        </p:nvSpPr>
        <p:spPr>
          <a:xfrm>
            <a:off x="9562979" y="7970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bg object 256"/>
          <p:cNvSpPr/>
          <p:nvPr/>
        </p:nvSpPr>
        <p:spPr>
          <a:xfrm>
            <a:off x="8749163" y="80010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bg object 257"/>
          <p:cNvSpPr/>
          <p:nvPr/>
        </p:nvSpPr>
        <p:spPr>
          <a:xfrm>
            <a:off x="8864987" y="8001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bg object 258"/>
          <p:cNvSpPr/>
          <p:nvPr/>
        </p:nvSpPr>
        <p:spPr>
          <a:xfrm>
            <a:off x="9014339" y="8001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bg object 259"/>
          <p:cNvSpPr/>
          <p:nvPr/>
        </p:nvSpPr>
        <p:spPr>
          <a:xfrm>
            <a:off x="9169787" y="80010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bg object 260"/>
          <p:cNvSpPr/>
          <p:nvPr/>
        </p:nvSpPr>
        <p:spPr>
          <a:xfrm>
            <a:off x="9566027" y="8001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bg object 261"/>
          <p:cNvSpPr/>
          <p:nvPr/>
        </p:nvSpPr>
        <p:spPr>
          <a:xfrm>
            <a:off x="8749163" y="80314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bg object 262"/>
          <p:cNvSpPr/>
          <p:nvPr/>
        </p:nvSpPr>
        <p:spPr>
          <a:xfrm>
            <a:off x="8864987" y="80314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bg object 263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bg object 264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bg object 265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bg object 266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bg object 267"/>
          <p:cNvSpPr/>
          <p:nvPr/>
        </p:nvSpPr>
        <p:spPr>
          <a:xfrm>
            <a:off x="887108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bg object 268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bg object 269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bg object 270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bg object 271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bg object 272"/>
          <p:cNvSpPr/>
          <p:nvPr/>
        </p:nvSpPr>
        <p:spPr>
          <a:xfrm>
            <a:off x="8877179" y="809244"/>
            <a:ext cx="48895" cy="0"/>
          </a:xfrm>
          <a:custGeom>
            <a:avLst/>
            <a:gdLst/>
            <a:ahLst/>
            <a:cxnLst/>
            <a:rect l="l" t="t" r="r" b="b"/>
            <a:pathLst>
              <a:path w="48895">
                <a:moveTo>
                  <a:pt x="0" y="0"/>
                </a:moveTo>
                <a:lnTo>
                  <a:pt x="487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bg object 273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bg object 274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bg object 275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bg object 276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bg object 277"/>
          <p:cNvSpPr/>
          <p:nvPr/>
        </p:nvSpPr>
        <p:spPr>
          <a:xfrm>
            <a:off x="8880227" y="812292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67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bg object 278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bg object 279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bg object 280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bg object 281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bg object 282"/>
          <p:cNvSpPr/>
          <p:nvPr/>
        </p:nvSpPr>
        <p:spPr>
          <a:xfrm>
            <a:off x="8886323" y="815339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bg object 283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bg object 284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bg object 285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bg object 286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bg object 287"/>
          <p:cNvSpPr/>
          <p:nvPr/>
        </p:nvSpPr>
        <p:spPr>
          <a:xfrm>
            <a:off x="8886323" y="818387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bg object 288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bg object 289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bg object 290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bg object 291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bg object 292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bg object 293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bg object 294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bg object 295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bg object 296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bg object 297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bg object 298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bg object 299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bg object 300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bg object 301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bg object 302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bg object 303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bg object 304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bg object 305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bg object 306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bg object 307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bg object 308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bg object 309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bg object 310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bg object 311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bg object 312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bg object 313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bg object 314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bg object 315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bg object 316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bg object 317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bg object 318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bg object 319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bg object 320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bg object 321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bg object 322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bg object 323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bg object 324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bg object 325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bg object 326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bg object 327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bg object 328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bg object 329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bg object 330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bg object 331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bg object 332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bg object 333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bg object 334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bg object 335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bg object 336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bg object 337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bg object 338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bg object 339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bg object 340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bg object 341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bg object 342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bg object 343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bg object 344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bg object 345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bg object 346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bg object 347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bg object 348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bg object 349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bg object 350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bg object 351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bg object 352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bg object 353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bg object 354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bg object 355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bg object 356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bg object 357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bg object 358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bg object 359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bg object 360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bg object 361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bg object 362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bg object 363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bg object 364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bg object 365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bg object 366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bg object 367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bg object 368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bg object 369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bg object 370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bg object 371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bg object 372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bg object 373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bg object 374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bg object 375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bg object 376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bg object 377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bg object 378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bg object 379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bg object 380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bg object 381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bg object 382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bg object 383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bg object 384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bg object 385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bg object 386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bg object 387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bg object 388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bg object 389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bg object 390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bg object 391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bg object 392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bg object 393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bg object 394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bg object 395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bg object 396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bg object 397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bg object 398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bg object 399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bg object 400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bg object 401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bg object 402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bg object 403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bg object 404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bg object 405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bg object 406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bg object 407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bg object 408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bg object 409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bg object 410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bg object 411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bg object 412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bg object 413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bg object 414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bg object 415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bg object 416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bg object 417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bg object 418"/>
          <p:cNvSpPr/>
          <p:nvPr/>
        </p:nvSpPr>
        <p:spPr>
          <a:xfrm>
            <a:off x="9502019" y="92202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bg object 419"/>
          <p:cNvSpPr/>
          <p:nvPr/>
        </p:nvSpPr>
        <p:spPr>
          <a:xfrm>
            <a:off x="8733923" y="963168"/>
            <a:ext cx="904240" cy="3175"/>
          </a:xfrm>
          <a:custGeom>
            <a:avLst/>
            <a:gdLst/>
            <a:ahLst/>
            <a:cxnLst/>
            <a:rect l="l" t="t" r="r" b="b"/>
            <a:pathLst>
              <a:path w="904240" h="3175">
                <a:moveTo>
                  <a:pt x="0" y="3047"/>
                </a:moveTo>
                <a:lnTo>
                  <a:pt x="903738" y="3047"/>
                </a:lnTo>
                <a:lnTo>
                  <a:pt x="903738" y="0"/>
                </a:lnTo>
                <a:lnTo>
                  <a:pt x="0" y="0"/>
                </a:lnTo>
                <a:lnTo>
                  <a:pt x="0" y="3047"/>
                </a:lnTo>
                <a:close/>
              </a:path>
            </a:pathLst>
          </a:custGeom>
          <a:solidFill>
            <a:srgbClr val="0000F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0" name="bg object 4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87363" y="981455"/>
            <a:ext cx="45719" cy="6096"/>
          </a:xfrm>
          <a:prstGeom prst="rect">
            <a:avLst/>
          </a:prstGeom>
        </p:spPr>
      </p:pic>
      <p:pic>
        <p:nvPicPr>
          <p:cNvPr id="421" name="bg object 4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87363" y="987552"/>
            <a:ext cx="45719" cy="15239"/>
          </a:xfrm>
          <a:prstGeom prst="rect">
            <a:avLst/>
          </a:prstGeom>
        </p:spPr>
      </p:pic>
      <p:pic>
        <p:nvPicPr>
          <p:cNvPr id="422" name="bg object 4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901563" y="981455"/>
            <a:ext cx="39623" cy="27432"/>
          </a:xfrm>
          <a:prstGeom prst="rect">
            <a:avLst/>
          </a:prstGeom>
        </p:spPr>
      </p:pic>
      <p:pic>
        <p:nvPicPr>
          <p:cNvPr id="423" name="bg object 4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743067" y="981455"/>
            <a:ext cx="42672" cy="27432"/>
          </a:xfrm>
          <a:prstGeom prst="rect">
            <a:avLst/>
          </a:prstGeom>
        </p:spPr>
      </p:pic>
      <p:pic>
        <p:nvPicPr>
          <p:cNvPr id="424" name="bg object 4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410579" y="981455"/>
            <a:ext cx="36575" cy="27432"/>
          </a:xfrm>
          <a:prstGeom prst="rect">
            <a:avLst/>
          </a:prstGeom>
        </p:spPr>
      </p:pic>
      <p:pic>
        <p:nvPicPr>
          <p:cNvPr id="425" name="bg object 4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069203" y="981455"/>
            <a:ext cx="36576" cy="30480"/>
          </a:xfrm>
          <a:prstGeom prst="rect">
            <a:avLst/>
          </a:prstGeom>
        </p:spPr>
      </p:pic>
      <p:pic>
        <p:nvPicPr>
          <p:cNvPr id="426" name="bg object 4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233795" y="981455"/>
            <a:ext cx="45720" cy="48768"/>
          </a:xfrm>
          <a:prstGeom prst="rect">
            <a:avLst/>
          </a:prstGeom>
        </p:spPr>
      </p:pic>
      <p:sp>
        <p:nvSpPr>
          <p:cNvPr id="427" name="bg object 427"/>
          <p:cNvSpPr/>
          <p:nvPr/>
        </p:nvSpPr>
        <p:spPr>
          <a:xfrm>
            <a:off x="9233795" y="1007364"/>
            <a:ext cx="43180" cy="3175"/>
          </a:xfrm>
          <a:custGeom>
            <a:avLst/>
            <a:gdLst/>
            <a:ahLst/>
            <a:cxnLst/>
            <a:rect l="l" t="t" r="r" b="b"/>
            <a:pathLst>
              <a:path w="43179" h="3175">
                <a:moveTo>
                  <a:pt x="0" y="0"/>
                </a:moveTo>
                <a:lnTo>
                  <a:pt x="42671" y="0"/>
                </a:lnTo>
              </a:path>
              <a:path w="43179" h="3175">
                <a:moveTo>
                  <a:pt x="0" y="3047"/>
                </a:moveTo>
                <a:lnTo>
                  <a:pt x="42671" y="3047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8" name="bg object 42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587363" y="996696"/>
            <a:ext cx="45719" cy="30479"/>
          </a:xfrm>
          <a:prstGeom prst="rect">
            <a:avLst/>
          </a:prstGeom>
        </p:spPr>
      </p:pic>
      <p:sp>
        <p:nvSpPr>
          <p:cNvPr id="429" name="bg object 429"/>
          <p:cNvSpPr/>
          <p:nvPr/>
        </p:nvSpPr>
        <p:spPr>
          <a:xfrm>
            <a:off x="9611747" y="1019556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2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0" name="bg object 43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895467" y="1008888"/>
            <a:ext cx="54864" cy="18287"/>
          </a:xfrm>
          <a:prstGeom prst="rect">
            <a:avLst/>
          </a:prstGeom>
        </p:spPr>
      </p:pic>
      <p:pic>
        <p:nvPicPr>
          <p:cNvPr id="431" name="bg object 43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404483" y="1008888"/>
            <a:ext cx="51816" cy="18287"/>
          </a:xfrm>
          <a:prstGeom prst="rect">
            <a:avLst/>
          </a:prstGeom>
        </p:spPr>
      </p:pic>
      <p:sp>
        <p:nvSpPr>
          <p:cNvPr id="432" name="bg object 432"/>
          <p:cNvSpPr/>
          <p:nvPr/>
        </p:nvSpPr>
        <p:spPr>
          <a:xfrm>
            <a:off x="9611747" y="1022604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2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3" name="bg object 433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8743067" y="1008888"/>
            <a:ext cx="42672" cy="18287"/>
          </a:xfrm>
          <a:prstGeom prst="rect">
            <a:avLst/>
          </a:prstGeom>
        </p:spPr>
      </p:pic>
      <p:sp>
        <p:nvSpPr>
          <p:cNvPr id="434" name="bg object 434"/>
          <p:cNvSpPr/>
          <p:nvPr/>
        </p:nvSpPr>
        <p:spPr>
          <a:xfrm>
            <a:off x="8895467" y="1025651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2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5" name="bg object 435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069203" y="1011936"/>
            <a:ext cx="36575" cy="15239"/>
          </a:xfrm>
          <a:prstGeom prst="rect">
            <a:avLst/>
          </a:prstGeom>
        </p:spPr>
      </p:pic>
      <p:sp>
        <p:nvSpPr>
          <p:cNvPr id="436" name="bg object 436"/>
          <p:cNvSpPr/>
          <p:nvPr/>
        </p:nvSpPr>
        <p:spPr>
          <a:xfrm>
            <a:off x="9438011" y="1025651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2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7" name="bg object 437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74839" y="2409444"/>
            <a:ext cx="1900422" cy="364007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1">
                <a:solidFill>
                  <a:srgbClr val="3333CC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1">
                <a:solidFill>
                  <a:srgbClr val="3333CC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839" y="348996"/>
            <a:ext cx="9143994" cy="3789425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29607" y="645413"/>
            <a:ext cx="201168" cy="75437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838573" y="716660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82" y="0"/>
                </a:lnTo>
              </a:path>
            </a:pathLst>
          </a:custGeom>
          <a:ln w="8382">
            <a:solidFill>
              <a:srgbClr val="728B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29607" y="645413"/>
            <a:ext cx="578358" cy="544830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7930775" y="1026795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82" y="0"/>
                </a:lnTo>
              </a:path>
            </a:pathLst>
          </a:custGeom>
          <a:ln w="8382">
            <a:solidFill>
              <a:srgbClr val="DDE6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871083" y="6294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66739" y="6294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9407531" y="629412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79247" y="0"/>
                </a:lnTo>
              </a:path>
              <a:path w="158750">
                <a:moveTo>
                  <a:pt x="109728" y="0"/>
                </a:moveTo>
                <a:lnTo>
                  <a:pt x="15849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8852795" y="6324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9163691" y="63246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9404483" y="63246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6680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8840603" y="63550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9160643" y="6355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9401435" y="635508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94488" y="0"/>
                </a:moveTo>
                <a:lnTo>
                  <a:pt x="17983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8834507" y="638556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9157595" y="6385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9395339" y="63855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8831459" y="64160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9157595" y="6416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9395339" y="64160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94488" y="0"/>
                </a:moveTo>
                <a:lnTo>
                  <a:pt x="18592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8822315" y="6446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9151499" y="6446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9389243" y="644652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85343" y="0"/>
                </a:lnTo>
              </a:path>
              <a:path w="201295">
                <a:moveTo>
                  <a:pt x="97536" y="0"/>
                </a:moveTo>
                <a:lnTo>
                  <a:pt x="20116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8819267" y="647700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9145403" y="64770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9386195" y="647700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85343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8816219" y="6507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9145403" y="650748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9386195" y="650748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8816219" y="6537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9145403" y="653796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9386195" y="65379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8804027" y="65684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9142355" y="6568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9383147" y="656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79247" y="0"/>
                </a:lnTo>
              </a:path>
              <a:path w="222884">
                <a:moveTo>
                  <a:pt x="94488" y="0"/>
                </a:moveTo>
                <a:lnTo>
                  <a:pt x="2225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8804027" y="659892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9142355" y="659892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9380099" y="659892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85343" y="0"/>
                </a:lnTo>
              </a:path>
              <a:path w="228600">
                <a:moveTo>
                  <a:pt x="94488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8797931" y="662940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9136259" y="662940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9377051" y="66294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85343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8794883" y="665988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9136259" y="665988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9377051" y="66598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79247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8791835" y="66903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9133211" y="669036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9370955" y="669036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85343" y="0"/>
                </a:lnTo>
              </a:path>
              <a:path w="243840">
                <a:moveTo>
                  <a:pt x="97536" y="0"/>
                </a:moveTo>
                <a:lnTo>
                  <a:pt x="2438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8785739" y="672084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9130163" y="672084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9370955" y="672084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79247" y="0"/>
                </a:lnTo>
              </a:path>
              <a:path w="241300">
                <a:moveTo>
                  <a:pt x="94488" y="0"/>
                </a:moveTo>
                <a:lnTo>
                  <a:pt x="2407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8785739" y="675132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9127115" y="675132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9367907" y="67513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79247" y="0"/>
                </a:lnTo>
              </a:path>
              <a:path w="250190">
                <a:moveTo>
                  <a:pt x="97535" y="0"/>
                </a:moveTo>
                <a:lnTo>
                  <a:pt x="2499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8782691" y="67818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9124067" y="67818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9361811" y="678180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8782691" y="68122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9121019" y="68122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9361811" y="681228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g object 75"/>
          <p:cNvSpPr/>
          <p:nvPr/>
        </p:nvSpPr>
        <p:spPr>
          <a:xfrm>
            <a:off x="8779643" y="684276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3631" y="0"/>
                </a:lnTo>
              </a:path>
              <a:path w="238125">
                <a:moveTo>
                  <a:pt x="128016" y="0"/>
                </a:moveTo>
                <a:lnTo>
                  <a:pt x="2377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g object 76"/>
          <p:cNvSpPr/>
          <p:nvPr/>
        </p:nvSpPr>
        <p:spPr>
          <a:xfrm>
            <a:off x="9117971" y="68427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g object 77"/>
          <p:cNvSpPr/>
          <p:nvPr/>
        </p:nvSpPr>
        <p:spPr>
          <a:xfrm>
            <a:off x="9358763" y="684276"/>
            <a:ext cx="259079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79247" y="0"/>
                </a:lnTo>
              </a:path>
              <a:path w="259079">
                <a:moveTo>
                  <a:pt x="103631" y="0"/>
                </a:moveTo>
                <a:lnTo>
                  <a:pt x="176783" y="0"/>
                </a:lnTo>
              </a:path>
              <a:path w="259079">
                <a:moveTo>
                  <a:pt x="185928" y="0"/>
                </a:moveTo>
                <a:lnTo>
                  <a:pt x="2590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g object 78"/>
          <p:cNvSpPr/>
          <p:nvPr/>
        </p:nvSpPr>
        <p:spPr>
          <a:xfrm>
            <a:off x="8776595" y="687324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g object 79"/>
          <p:cNvSpPr/>
          <p:nvPr/>
        </p:nvSpPr>
        <p:spPr>
          <a:xfrm>
            <a:off x="8925947" y="68732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g object 80"/>
          <p:cNvSpPr/>
          <p:nvPr/>
        </p:nvSpPr>
        <p:spPr>
          <a:xfrm>
            <a:off x="9114923" y="6873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g object 81"/>
          <p:cNvSpPr/>
          <p:nvPr/>
        </p:nvSpPr>
        <p:spPr>
          <a:xfrm>
            <a:off x="9355715" y="68732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79247" y="0"/>
                </a:lnTo>
              </a:path>
              <a:path w="265429">
                <a:moveTo>
                  <a:pt x="106679" y="0"/>
                </a:moveTo>
                <a:lnTo>
                  <a:pt x="173735" y="0"/>
                </a:lnTo>
              </a:path>
              <a:path w="265429">
                <a:moveTo>
                  <a:pt x="198119" y="0"/>
                </a:moveTo>
                <a:lnTo>
                  <a:pt x="2651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g object 82"/>
          <p:cNvSpPr/>
          <p:nvPr/>
        </p:nvSpPr>
        <p:spPr>
          <a:xfrm>
            <a:off x="8776595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g object 83"/>
          <p:cNvSpPr/>
          <p:nvPr/>
        </p:nvSpPr>
        <p:spPr>
          <a:xfrm>
            <a:off x="8938139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g object 84"/>
          <p:cNvSpPr/>
          <p:nvPr/>
        </p:nvSpPr>
        <p:spPr>
          <a:xfrm>
            <a:off x="9111875" y="69037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g object 85"/>
          <p:cNvSpPr/>
          <p:nvPr/>
        </p:nvSpPr>
        <p:spPr>
          <a:xfrm>
            <a:off x="9355715" y="690372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79247" y="0"/>
                </a:lnTo>
              </a:path>
              <a:path w="262254">
                <a:moveTo>
                  <a:pt x="106679" y="0"/>
                </a:moveTo>
                <a:lnTo>
                  <a:pt x="167639" y="0"/>
                </a:lnTo>
              </a:path>
              <a:path w="262254">
                <a:moveTo>
                  <a:pt x="201167" y="0"/>
                </a:moveTo>
                <a:lnTo>
                  <a:pt x="2621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g object 86"/>
          <p:cNvSpPr/>
          <p:nvPr/>
        </p:nvSpPr>
        <p:spPr>
          <a:xfrm>
            <a:off x="8773547" y="6934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g object 87"/>
          <p:cNvSpPr/>
          <p:nvPr/>
        </p:nvSpPr>
        <p:spPr>
          <a:xfrm>
            <a:off x="8941187" y="69342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g object 88"/>
          <p:cNvSpPr/>
          <p:nvPr/>
        </p:nvSpPr>
        <p:spPr>
          <a:xfrm>
            <a:off x="9111875" y="6934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g object 89"/>
          <p:cNvSpPr/>
          <p:nvPr/>
        </p:nvSpPr>
        <p:spPr>
          <a:xfrm>
            <a:off x="9352667" y="693420"/>
            <a:ext cx="268605" cy="0"/>
          </a:xfrm>
          <a:custGeom>
            <a:avLst/>
            <a:gdLst/>
            <a:ahLst/>
            <a:cxnLst/>
            <a:rect l="l" t="t" r="r" b="b"/>
            <a:pathLst>
              <a:path w="268604">
                <a:moveTo>
                  <a:pt x="0" y="0"/>
                </a:moveTo>
                <a:lnTo>
                  <a:pt x="79247" y="0"/>
                </a:lnTo>
              </a:path>
              <a:path w="268604">
                <a:moveTo>
                  <a:pt x="109728" y="0"/>
                </a:moveTo>
                <a:lnTo>
                  <a:pt x="170688" y="0"/>
                </a:lnTo>
              </a:path>
              <a:path w="268604">
                <a:moveTo>
                  <a:pt x="207264" y="0"/>
                </a:moveTo>
                <a:lnTo>
                  <a:pt x="26822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g object 90"/>
          <p:cNvSpPr/>
          <p:nvPr/>
        </p:nvSpPr>
        <p:spPr>
          <a:xfrm>
            <a:off x="8767451" y="6964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g object 91"/>
          <p:cNvSpPr/>
          <p:nvPr/>
        </p:nvSpPr>
        <p:spPr>
          <a:xfrm>
            <a:off x="8938139" y="69646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g object 92"/>
          <p:cNvSpPr/>
          <p:nvPr/>
        </p:nvSpPr>
        <p:spPr>
          <a:xfrm>
            <a:off x="9102731" y="696468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g object 93"/>
          <p:cNvSpPr/>
          <p:nvPr/>
        </p:nvSpPr>
        <p:spPr>
          <a:xfrm>
            <a:off x="9343523" y="696468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85343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g object 94"/>
          <p:cNvSpPr/>
          <p:nvPr/>
        </p:nvSpPr>
        <p:spPr>
          <a:xfrm>
            <a:off x="8767451" y="69951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g object 95"/>
          <p:cNvSpPr/>
          <p:nvPr/>
        </p:nvSpPr>
        <p:spPr>
          <a:xfrm>
            <a:off x="8938139" y="6995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g object 96"/>
          <p:cNvSpPr/>
          <p:nvPr/>
        </p:nvSpPr>
        <p:spPr>
          <a:xfrm>
            <a:off x="9102731" y="699516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g object 97"/>
          <p:cNvSpPr/>
          <p:nvPr/>
        </p:nvSpPr>
        <p:spPr>
          <a:xfrm>
            <a:off x="9343523" y="699516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g object 98"/>
          <p:cNvSpPr/>
          <p:nvPr/>
        </p:nvSpPr>
        <p:spPr>
          <a:xfrm>
            <a:off x="8767451" y="702564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g object 99"/>
          <p:cNvSpPr/>
          <p:nvPr/>
        </p:nvSpPr>
        <p:spPr>
          <a:xfrm>
            <a:off x="8938139" y="7025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g object 100"/>
          <p:cNvSpPr/>
          <p:nvPr/>
        </p:nvSpPr>
        <p:spPr>
          <a:xfrm>
            <a:off x="9102731" y="70256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g object 101"/>
          <p:cNvSpPr/>
          <p:nvPr/>
        </p:nvSpPr>
        <p:spPr>
          <a:xfrm>
            <a:off x="9343523" y="702564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g object 102"/>
          <p:cNvSpPr/>
          <p:nvPr/>
        </p:nvSpPr>
        <p:spPr>
          <a:xfrm>
            <a:off x="8767451" y="7056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g object 103"/>
          <p:cNvSpPr/>
          <p:nvPr/>
        </p:nvSpPr>
        <p:spPr>
          <a:xfrm>
            <a:off x="8932043" y="70561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g object 104"/>
          <p:cNvSpPr/>
          <p:nvPr/>
        </p:nvSpPr>
        <p:spPr>
          <a:xfrm>
            <a:off x="9099683" y="70561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g object 105"/>
          <p:cNvSpPr/>
          <p:nvPr/>
        </p:nvSpPr>
        <p:spPr>
          <a:xfrm>
            <a:off x="9340475" y="705612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118871" y="0"/>
                </a:moveTo>
                <a:lnTo>
                  <a:pt x="1798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g object 106"/>
          <p:cNvSpPr/>
          <p:nvPr/>
        </p:nvSpPr>
        <p:spPr>
          <a:xfrm>
            <a:off x="8764403" y="70866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g object 107"/>
          <p:cNvSpPr/>
          <p:nvPr/>
        </p:nvSpPr>
        <p:spPr>
          <a:xfrm>
            <a:off x="8932043" y="7086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g object 108"/>
          <p:cNvSpPr/>
          <p:nvPr/>
        </p:nvSpPr>
        <p:spPr>
          <a:xfrm>
            <a:off x="9093587" y="708660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g object 109"/>
          <p:cNvSpPr/>
          <p:nvPr/>
        </p:nvSpPr>
        <p:spPr>
          <a:xfrm>
            <a:off x="9334379" y="70866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g object 110"/>
          <p:cNvSpPr/>
          <p:nvPr/>
        </p:nvSpPr>
        <p:spPr>
          <a:xfrm>
            <a:off x="8764403" y="71170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g object 111"/>
          <p:cNvSpPr/>
          <p:nvPr/>
        </p:nvSpPr>
        <p:spPr>
          <a:xfrm>
            <a:off x="8932043" y="7117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g object 112"/>
          <p:cNvSpPr/>
          <p:nvPr/>
        </p:nvSpPr>
        <p:spPr>
          <a:xfrm>
            <a:off x="9093587" y="711708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g object 113"/>
          <p:cNvSpPr/>
          <p:nvPr/>
        </p:nvSpPr>
        <p:spPr>
          <a:xfrm>
            <a:off x="9334379" y="71170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g object 114"/>
          <p:cNvSpPr/>
          <p:nvPr/>
        </p:nvSpPr>
        <p:spPr>
          <a:xfrm>
            <a:off x="8758307" y="7147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g object 115"/>
          <p:cNvSpPr/>
          <p:nvPr/>
        </p:nvSpPr>
        <p:spPr>
          <a:xfrm>
            <a:off x="8925947" y="7147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g object 116"/>
          <p:cNvSpPr/>
          <p:nvPr/>
        </p:nvSpPr>
        <p:spPr>
          <a:xfrm>
            <a:off x="9090539" y="714756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g object 117"/>
          <p:cNvSpPr/>
          <p:nvPr/>
        </p:nvSpPr>
        <p:spPr>
          <a:xfrm>
            <a:off x="9331331" y="714756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85343" y="0"/>
                </a:lnTo>
              </a:path>
              <a:path w="189229">
                <a:moveTo>
                  <a:pt x="128016" y="0"/>
                </a:moveTo>
                <a:lnTo>
                  <a:pt x="18897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g object 118"/>
          <p:cNvSpPr/>
          <p:nvPr/>
        </p:nvSpPr>
        <p:spPr>
          <a:xfrm>
            <a:off x="8755259" y="7178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g object 119"/>
          <p:cNvSpPr/>
          <p:nvPr/>
        </p:nvSpPr>
        <p:spPr>
          <a:xfrm>
            <a:off x="8922899" y="7178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g object 120"/>
          <p:cNvSpPr/>
          <p:nvPr/>
        </p:nvSpPr>
        <p:spPr>
          <a:xfrm>
            <a:off x="9087491" y="717804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g object 121"/>
          <p:cNvSpPr/>
          <p:nvPr/>
        </p:nvSpPr>
        <p:spPr>
          <a:xfrm>
            <a:off x="9328283" y="7178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g object 122"/>
          <p:cNvSpPr/>
          <p:nvPr/>
        </p:nvSpPr>
        <p:spPr>
          <a:xfrm>
            <a:off x="9459347" y="71780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g object 123"/>
          <p:cNvSpPr/>
          <p:nvPr/>
        </p:nvSpPr>
        <p:spPr>
          <a:xfrm>
            <a:off x="8755259" y="7208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g object 124"/>
          <p:cNvSpPr/>
          <p:nvPr/>
        </p:nvSpPr>
        <p:spPr>
          <a:xfrm>
            <a:off x="8919851" y="7208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g object 125"/>
          <p:cNvSpPr/>
          <p:nvPr/>
        </p:nvSpPr>
        <p:spPr>
          <a:xfrm>
            <a:off x="9084443" y="7208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79247" y="0"/>
                </a:lnTo>
              </a:path>
              <a:path w="152400">
                <a:moveTo>
                  <a:pt x="85344" y="0"/>
                </a:moveTo>
                <a:lnTo>
                  <a:pt x="1524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g object 126"/>
          <p:cNvSpPr/>
          <p:nvPr/>
        </p:nvSpPr>
        <p:spPr>
          <a:xfrm>
            <a:off x="9325235" y="7208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g object 127"/>
          <p:cNvSpPr/>
          <p:nvPr/>
        </p:nvSpPr>
        <p:spPr>
          <a:xfrm>
            <a:off x="9462395" y="72085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g object 128"/>
          <p:cNvSpPr/>
          <p:nvPr/>
        </p:nvSpPr>
        <p:spPr>
          <a:xfrm>
            <a:off x="8755259" y="7239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g object 129"/>
          <p:cNvSpPr/>
          <p:nvPr/>
        </p:nvSpPr>
        <p:spPr>
          <a:xfrm>
            <a:off x="8916803" y="7239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g object 130"/>
          <p:cNvSpPr/>
          <p:nvPr/>
        </p:nvSpPr>
        <p:spPr>
          <a:xfrm>
            <a:off x="9081395" y="723900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g object 131"/>
          <p:cNvSpPr/>
          <p:nvPr/>
        </p:nvSpPr>
        <p:spPr>
          <a:xfrm>
            <a:off x="9322187" y="72390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g object 132"/>
          <p:cNvSpPr/>
          <p:nvPr/>
        </p:nvSpPr>
        <p:spPr>
          <a:xfrm>
            <a:off x="9462395" y="7239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g object 133"/>
          <p:cNvSpPr/>
          <p:nvPr/>
        </p:nvSpPr>
        <p:spPr>
          <a:xfrm>
            <a:off x="8755259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g object 134"/>
          <p:cNvSpPr/>
          <p:nvPr/>
        </p:nvSpPr>
        <p:spPr>
          <a:xfrm>
            <a:off x="8913755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g object 135"/>
          <p:cNvSpPr/>
          <p:nvPr/>
        </p:nvSpPr>
        <p:spPr>
          <a:xfrm>
            <a:off x="9081395" y="726948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g object 136"/>
          <p:cNvSpPr/>
          <p:nvPr/>
        </p:nvSpPr>
        <p:spPr>
          <a:xfrm>
            <a:off x="9322187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g object 137"/>
          <p:cNvSpPr/>
          <p:nvPr/>
        </p:nvSpPr>
        <p:spPr>
          <a:xfrm>
            <a:off x="9462395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g object 138"/>
          <p:cNvSpPr/>
          <p:nvPr/>
        </p:nvSpPr>
        <p:spPr>
          <a:xfrm>
            <a:off x="8752211" y="7299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g object 139"/>
          <p:cNvSpPr/>
          <p:nvPr/>
        </p:nvSpPr>
        <p:spPr>
          <a:xfrm>
            <a:off x="8907659" y="72999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g object 140"/>
          <p:cNvSpPr/>
          <p:nvPr/>
        </p:nvSpPr>
        <p:spPr>
          <a:xfrm>
            <a:off x="9075299" y="72999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g object 141"/>
          <p:cNvSpPr/>
          <p:nvPr/>
        </p:nvSpPr>
        <p:spPr>
          <a:xfrm>
            <a:off x="9316091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g object 142"/>
          <p:cNvSpPr/>
          <p:nvPr/>
        </p:nvSpPr>
        <p:spPr>
          <a:xfrm>
            <a:off x="9465443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g object 143"/>
          <p:cNvSpPr/>
          <p:nvPr/>
        </p:nvSpPr>
        <p:spPr>
          <a:xfrm>
            <a:off x="8752211" y="73304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g object 144"/>
          <p:cNvSpPr/>
          <p:nvPr/>
        </p:nvSpPr>
        <p:spPr>
          <a:xfrm>
            <a:off x="8904611" y="73304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g object 145"/>
          <p:cNvSpPr/>
          <p:nvPr/>
        </p:nvSpPr>
        <p:spPr>
          <a:xfrm>
            <a:off x="9075299" y="73304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g object 146"/>
          <p:cNvSpPr/>
          <p:nvPr/>
        </p:nvSpPr>
        <p:spPr>
          <a:xfrm>
            <a:off x="9316091" y="7330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g object 147"/>
          <p:cNvSpPr/>
          <p:nvPr/>
        </p:nvSpPr>
        <p:spPr>
          <a:xfrm>
            <a:off x="9465443" y="7330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g object 148"/>
          <p:cNvSpPr/>
          <p:nvPr/>
        </p:nvSpPr>
        <p:spPr>
          <a:xfrm>
            <a:off x="8749163" y="7360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g object 149"/>
          <p:cNvSpPr/>
          <p:nvPr/>
        </p:nvSpPr>
        <p:spPr>
          <a:xfrm>
            <a:off x="8904611" y="7360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g object 150"/>
          <p:cNvSpPr/>
          <p:nvPr/>
        </p:nvSpPr>
        <p:spPr>
          <a:xfrm>
            <a:off x="9072251" y="73609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9247" y="0"/>
                </a:lnTo>
              </a:path>
              <a:path w="165100">
                <a:moveTo>
                  <a:pt x="97535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g object 151"/>
          <p:cNvSpPr/>
          <p:nvPr/>
        </p:nvSpPr>
        <p:spPr>
          <a:xfrm>
            <a:off x="9313043" y="73609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g object 152"/>
          <p:cNvSpPr/>
          <p:nvPr/>
        </p:nvSpPr>
        <p:spPr>
          <a:xfrm>
            <a:off x="9465443" y="736092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g object 153"/>
          <p:cNvSpPr/>
          <p:nvPr/>
        </p:nvSpPr>
        <p:spPr>
          <a:xfrm>
            <a:off x="8749163" y="73914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g object 154"/>
          <p:cNvSpPr/>
          <p:nvPr/>
        </p:nvSpPr>
        <p:spPr>
          <a:xfrm>
            <a:off x="8901563" y="73914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g object 155"/>
          <p:cNvSpPr/>
          <p:nvPr/>
        </p:nvSpPr>
        <p:spPr>
          <a:xfrm>
            <a:off x="9069203" y="73914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0583" y="0"/>
                </a:moveTo>
                <a:lnTo>
                  <a:pt x="1676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g object 156"/>
          <p:cNvSpPr/>
          <p:nvPr/>
        </p:nvSpPr>
        <p:spPr>
          <a:xfrm>
            <a:off x="9309995" y="73914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g object 157"/>
          <p:cNvSpPr/>
          <p:nvPr/>
        </p:nvSpPr>
        <p:spPr>
          <a:xfrm>
            <a:off x="9465443" y="739140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g object 158"/>
          <p:cNvSpPr/>
          <p:nvPr/>
        </p:nvSpPr>
        <p:spPr>
          <a:xfrm>
            <a:off x="8749163" y="74218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g object 159"/>
          <p:cNvSpPr/>
          <p:nvPr/>
        </p:nvSpPr>
        <p:spPr>
          <a:xfrm>
            <a:off x="8898515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bg object 160"/>
          <p:cNvSpPr/>
          <p:nvPr/>
        </p:nvSpPr>
        <p:spPr>
          <a:xfrm>
            <a:off x="9066155" y="742188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79247" y="0"/>
                </a:lnTo>
              </a:path>
              <a:path w="170815">
                <a:moveTo>
                  <a:pt x="103632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bg object 161"/>
          <p:cNvSpPr/>
          <p:nvPr/>
        </p:nvSpPr>
        <p:spPr>
          <a:xfrm>
            <a:off x="9303899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bg object 162"/>
          <p:cNvSpPr/>
          <p:nvPr/>
        </p:nvSpPr>
        <p:spPr>
          <a:xfrm>
            <a:off x="9468491" y="742188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bg object 163"/>
          <p:cNvSpPr/>
          <p:nvPr/>
        </p:nvSpPr>
        <p:spPr>
          <a:xfrm>
            <a:off x="8749163" y="74523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bg object 164"/>
          <p:cNvSpPr/>
          <p:nvPr/>
        </p:nvSpPr>
        <p:spPr>
          <a:xfrm>
            <a:off x="8895467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bg object 165"/>
          <p:cNvSpPr/>
          <p:nvPr/>
        </p:nvSpPr>
        <p:spPr>
          <a:xfrm>
            <a:off x="9063107" y="74523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106680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bg object 166"/>
          <p:cNvSpPr/>
          <p:nvPr/>
        </p:nvSpPr>
        <p:spPr>
          <a:xfrm>
            <a:off x="9303899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bg object 167"/>
          <p:cNvSpPr/>
          <p:nvPr/>
        </p:nvSpPr>
        <p:spPr>
          <a:xfrm>
            <a:off x="9471539" y="745236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bg object 168"/>
          <p:cNvSpPr/>
          <p:nvPr/>
        </p:nvSpPr>
        <p:spPr>
          <a:xfrm>
            <a:off x="8749163" y="74828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bg object 169"/>
          <p:cNvSpPr/>
          <p:nvPr/>
        </p:nvSpPr>
        <p:spPr>
          <a:xfrm>
            <a:off x="8892419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bg object 170"/>
          <p:cNvSpPr/>
          <p:nvPr/>
        </p:nvSpPr>
        <p:spPr>
          <a:xfrm>
            <a:off x="9060059" y="748284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bg object 171"/>
          <p:cNvSpPr/>
          <p:nvPr/>
        </p:nvSpPr>
        <p:spPr>
          <a:xfrm>
            <a:off x="9297803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bg object 172"/>
          <p:cNvSpPr/>
          <p:nvPr/>
        </p:nvSpPr>
        <p:spPr>
          <a:xfrm>
            <a:off x="9474587" y="748284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bg object 173"/>
          <p:cNvSpPr/>
          <p:nvPr/>
        </p:nvSpPr>
        <p:spPr>
          <a:xfrm>
            <a:off x="8749163" y="75133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bg object 174"/>
          <p:cNvSpPr/>
          <p:nvPr/>
        </p:nvSpPr>
        <p:spPr>
          <a:xfrm>
            <a:off x="8892419" y="75133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bg object 175"/>
          <p:cNvSpPr/>
          <p:nvPr/>
        </p:nvSpPr>
        <p:spPr>
          <a:xfrm>
            <a:off x="9060059" y="751332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bg object 176"/>
          <p:cNvSpPr/>
          <p:nvPr/>
        </p:nvSpPr>
        <p:spPr>
          <a:xfrm>
            <a:off x="9297803" y="75133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bg object 177"/>
          <p:cNvSpPr/>
          <p:nvPr/>
        </p:nvSpPr>
        <p:spPr>
          <a:xfrm>
            <a:off x="9474587" y="751332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bg object 178"/>
          <p:cNvSpPr/>
          <p:nvPr/>
        </p:nvSpPr>
        <p:spPr>
          <a:xfrm>
            <a:off x="8749163" y="75438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bg object 179"/>
          <p:cNvSpPr/>
          <p:nvPr/>
        </p:nvSpPr>
        <p:spPr>
          <a:xfrm>
            <a:off x="8892419" y="75438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bg object 180"/>
          <p:cNvSpPr/>
          <p:nvPr/>
        </p:nvSpPr>
        <p:spPr>
          <a:xfrm>
            <a:off x="9060059" y="75438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bg object 181"/>
          <p:cNvSpPr/>
          <p:nvPr/>
        </p:nvSpPr>
        <p:spPr>
          <a:xfrm>
            <a:off x="9297803" y="75438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bg object 182"/>
          <p:cNvSpPr/>
          <p:nvPr/>
        </p:nvSpPr>
        <p:spPr>
          <a:xfrm>
            <a:off x="9474587" y="75438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bg object 183"/>
          <p:cNvSpPr/>
          <p:nvPr/>
        </p:nvSpPr>
        <p:spPr>
          <a:xfrm>
            <a:off x="8749163" y="75742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bg object 184"/>
          <p:cNvSpPr/>
          <p:nvPr/>
        </p:nvSpPr>
        <p:spPr>
          <a:xfrm>
            <a:off x="8886323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bg object 185"/>
          <p:cNvSpPr/>
          <p:nvPr/>
        </p:nvSpPr>
        <p:spPr>
          <a:xfrm>
            <a:off x="9050915" y="75742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bg object 186"/>
          <p:cNvSpPr/>
          <p:nvPr/>
        </p:nvSpPr>
        <p:spPr>
          <a:xfrm>
            <a:off x="9291707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bg object 187"/>
          <p:cNvSpPr/>
          <p:nvPr/>
        </p:nvSpPr>
        <p:spPr>
          <a:xfrm>
            <a:off x="9477635" y="75742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bg object 188"/>
          <p:cNvSpPr/>
          <p:nvPr/>
        </p:nvSpPr>
        <p:spPr>
          <a:xfrm>
            <a:off x="8749163" y="76047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bg object 189"/>
          <p:cNvSpPr/>
          <p:nvPr/>
        </p:nvSpPr>
        <p:spPr>
          <a:xfrm>
            <a:off x="8886323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bg object 190"/>
          <p:cNvSpPr/>
          <p:nvPr/>
        </p:nvSpPr>
        <p:spPr>
          <a:xfrm>
            <a:off x="9050915" y="76047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bg object 191"/>
          <p:cNvSpPr/>
          <p:nvPr/>
        </p:nvSpPr>
        <p:spPr>
          <a:xfrm>
            <a:off x="9291707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bg object 192"/>
          <p:cNvSpPr/>
          <p:nvPr/>
        </p:nvSpPr>
        <p:spPr>
          <a:xfrm>
            <a:off x="9477635" y="760476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bg object 193"/>
          <p:cNvSpPr/>
          <p:nvPr/>
        </p:nvSpPr>
        <p:spPr>
          <a:xfrm>
            <a:off x="8746115" y="76352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bg object 194"/>
          <p:cNvSpPr/>
          <p:nvPr/>
        </p:nvSpPr>
        <p:spPr>
          <a:xfrm>
            <a:off x="8880227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bg object 195"/>
          <p:cNvSpPr/>
          <p:nvPr/>
        </p:nvSpPr>
        <p:spPr>
          <a:xfrm>
            <a:off x="9044819" y="76352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bg object 196"/>
          <p:cNvSpPr/>
          <p:nvPr/>
        </p:nvSpPr>
        <p:spPr>
          <a:xfrm>
            <a:off x="9169787" y="76352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bg object 197"/>
          <p:cNvSpPr/>
          <p:nvPr/>
        </p:nvSpPr>
        <p:spPr>
          <a:xfrm>
            <a:off x="9285611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bg object 198"/>
          <p:cNvSpPr/>
          <p:nvPr/>
        </p:nvSpPr>
        <p:spPr>
          <a:xfrm>
            <a:off x="9483731" y="7635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bg object 199"/>
          <p:cNvSpPr/>
          <p:nvPr/>
        </p:nvSpPr>
        <p:spPr>
          <a:xfrm>
            <a:off x="8746115" y="76657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bg object 200"/>
          <p:cNvSpPr/>
          <p:nvPr/>
        </p:nvSpPr>
        <p:spPr>
          <a:xfrm>
            <a:off x="8880227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bg object 201"/>
          <p:cNvSpPr/>
          <p:nvPr/>
        </p:nvSpPr>
        <p:spPr>
          <a:xfrm>
            <a:off x="904177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bg object 202"/>
          <p:cNvSpPr/>
          <p:nvPr/>
        </p:nvSpPr>
        <p:spPr>
          <a:xfrm>
            <a:off x="9169787" y="76657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bg object 203"/>
          <p:cNvSpPr/>
          <p:nvPr/>
        </p:nvSpPr>
        <p:spPr>
          <a:xfrm>
            <a:off x="928561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bg object 204"/>
          <p:cNvSpPr/>
          <p:nvPr/>
        </p:nvSpPr>
        <p:spPr>
          <a:xfrm>
            <a:off x="9486779" y="766572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bg object 205"/>
          <p:cNvSpPr/>
          <p:nvPr/>
        </p:nvSpPr>
        <p:spPr>
          <a:xfrm>
            <a:off x="8746115" y="76962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bg object 206"/>
          <p:cNvSpPr/>
          <p:nvPr/>
        </p:nvSpPr>
        <p:spPr>
          <a:xfrm>
            <a:off x="8877179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bg object 207"/>
          <p:cNvSpPr/>
          <p:nvPr/>
        </p:nvSpPr>
        <p:spPr>
          <a:xfrm>
            <a:off x="904177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bg object 208"/>
          <p:cNvSpPr/>
          <p:nvPr/>
        </p:nvSpPr>
        <p:spPr>
          <a:xfrm>
            <a:off x="9169787" y="7696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bg object 209"/>
          <p:cNvSpPr/>
          <p:nvPr/>
        </p:nvSpPr>
        <p:spPr>
          <a:xfrm>
            <a:off x="928561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bg object 210"/>
          <p:cNvSpPr/>
          <p:nvPr/>
        </p:nvSpPr>
        <p:spPr>
          <a:xfrm>
            <a:off x="9489827" y="7696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bg object 211"/>
          <p:cNvSpPr/>
          <p:nvPr/>
        </p:nvSpPr>
        <p:spPr>
          <a:xfrm>
            <a:off x="8746115" y="77266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bg object 212"/>
          <p:cNvSpPr/>
          <p:nvPr/>
        </p:nvSpPr>
        <p:spPr>
          <a:xfrm>
            <a:off x="887108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bg object 213"/>
          <p:cNvSpPr/>
          <p:nvPr/>
        </p:nvSpPr>
        <p:spPr>
          <a:xfrm>
            <a:off x="903872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bg object 214"/>
          <p:cNvSpPr/>
          <p:nvPr/>
        </p:nvSpPr>
        <p:spPr>
          <a:xfrm>
            <a:off x="9169787" y="772668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67056" y="0"/>
                </a:lnTo>
              </a:path>
              <a:path w="195579">
                <a:moveTo>
                  <a:pt x="109728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bg object 215"/>
          <p:cNvSpPr/>
          <p:nvPr/>
        </p:nvSpPr>
        <p:spPr>
          <a:xfrm>
            <a:off x="9495923" y="77266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bg object 216"/>
          <p:cNvSpPr/>
          <p:nvPr/>
        </p:nvSpPr>
        <p:spPr>
          <a:xfrm>
            <a:off x="8746115" y="77571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bg object 217"/>
          <p:cNvSpPr/>
          <p:nvPr/>
        </p:nvSpPr>
        <p:spPr>
          <a:xfrm>
            <a:off x="8871083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bg object 218"/>
          <p:cNvSpPr/>
          <p:nvPr/>
        </p:nvSpPr>
        <p:spPr>
          <a:xfrm>
            <a:off x="9035675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bg object 219"/>
          <p:cNvSpPr/>
          <p:nvPr/>
        </p:nvSpPr>
        <p:spPr>
          <a:xfrm>
            <a:off x="9169787" y="775716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67056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bg object 220"/>
          <p:cNvSpPr/>
          <p:nvPr/>
        </p:nvSpPr>
        <p:spPr>
          <a:xfrm>
            <a:off x="9502019" y="77571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bg object 221"/>
          <p:cNvSpPr/>
          <p:nvPr/>
        </p:nvSpPr>
        <p:spPr>
          <a:xfrm>
            <a:off x="8746115" y="77876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bg object 222"/>
          <p:cNvSpPr/>
          <p:nvPr/>
        </p:nvSpPr>
        <p:spPr>
          <a:xfrm>
            <a:off x="8871083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bg object 223"/>
          <p:cNvSpPr/>
          <p:nvPr/>
        </p:nvSpPr>
        <p:spPr>
          <a:xfrm>
            <a:off x="9032627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bg object 224"/>
          <p:cNvSpPr/>
          <p:nvPr/>
        </p:nvSpPr>
        <p:spPr>
          <a:xfrm>
            <a:off x="9169787" y="77876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67056" y="0"/>
                </a:lnTo>
              </a:path>
              <a:path w="186054">
                <a:moveTo>
                  <a:pt x="106679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bg object 225"/>
          <p:cNvSpPr/>
          <p:nvPr/>
        </p:nvSpPr>
        <p:spPr>
          <a:xfrm>
            <a:off x="9511163" y="778764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bg object 226"/>
          <p:cNvSpPr/>
          <p:nvPr/>
        </p:nvSpPr>
        <p:spPr>
          <a:xfrm>
            <a:off x="8746115" y="7818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bg object 227"/>
          <p:cNvSpPr/>
          <p:nvPr/>
        </p:nvSpPr>
        <p:spPr>
          <a:xfrm>
            <a:off x="8864987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bg object 228"/>
          <p:cNvSpPr/>
          <p:nvPr/>
        </p:nvSpPr>
        <p:spPr>
          <a:xfrm>
            <a:off x="9029579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bg object 229"/>
          <p:cNvSpPr/>
          <p:nvPr/>
        </p:nvSpPr>
        <p:spPr>
          <a:xfrm>
            <a:off x="9169787" y="781812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67056" y="0"/>
                </a:lnTo>
              </a:path>
              <a:path w="189229">
                <a:moveTo>
                  <a:pt x="103631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bg object 230"/>
          <p:cNvSpPr/>
          <p:nvPr/>
        </p:nvSpPr>
        <p:spPr>
          <a:xfrm>
            <a:off x="9517259" y="78181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bg object 231"/>
          <p:cNvSpPr/>
          <p:nvPr/>
        </p:nvSpPr>
        <p:spPr>
          <a:xfrm>
            <a:off x="8746115" y="78486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bg object 232"/>
          <p:cNvSpPr/>
          <p:nvPr/>
        </p:nvSpPr>
        <p:spPr>
          <a:xfrm>
            <a:off x="8858891" y="7848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bg object 233"/>
          <p:cNvSpPr/>
          <p:nvPr/>
        </p:nvSpPr>
        <p:spPr>
          <a:xfrm>
            <a:off x="9026531" y="7848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bg object 234"/>
          <p:cNvSpPr/>
          <p:nvPr/>
        </p:nvSpPr>
        <p:spPr>
          <a:xfrm>
            <a:off x="9169787" y="78486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67056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bg object 235"/>
          <p:cNvSpPr/>
          <p:nvPr/>
        </p:nvSpPr>
        <p:spPr>
          <a:xfrm>
            <a:off x="9532499" y="78486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bg object 236"/>
          <p:cNvSpPr/>
          <p:nvPr/>
        </p:nvSpPr>
        <p:spPr>
          <a:xfrm>
            <a:off x="8749163" y="78790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bg object 237"/>
          <p:cNvSpPr/>
          <p:nvPr/>
        </p:nvSpPr>
        <p:spPr>
          <a:xfrm>
            <a:off x="8855843" y="78790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bg object 238"/>
          <p:cNvSpPr/>
          <p:nvPr/>
        </p:nvSpPr>
        <p:spPr>
          <a:xfrm>
            <a:off x="9023483" y="7879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bg object 239"/>
          <p:cNvSpPr/>
          <p:nvPr/>
        </p:nvSpPr>
        <p:spPr>
          <a:xfrm>
            <a:off x="9169787" y="787908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bg object 240"/>
          <p:cNvSpPr/>
          <p:nvPr/>
        </p:nvSpPr>
        <p:spPr>
          <a:xfrm>
            <a:off x="9553835" y="7879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bg object 241"/>
          <p:cNvSpPr/>
          <p:nvPr/>
        </p:nvSpPr>
        <p:spPr>
          <a:xfrm>
            <a:off x="8749163" y="79095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bg object 242"/>
          <p:cNvSpPr/>
          <p:nvPr/>
        </p:nvSpPr>
        <p:spPr>
          <a:xfrm>
            <a:off x="8855843" y="79095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bg object 243"/>
          <p:cNvSpPr/>
          <p:nvPr/>
        </p:nvSpPr>
        <p:spPr>
          <a:xfrm>
            <a:off x="9023483" y="7909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bg object 244"/>
          <p:cNvSpPr/>
          <p:nvPr/>
        </p:nvSpPr>
        <p:spPr>
          <a:xfrm>
            <a:off x="9169787" y="79095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bg object 245"/>
          <p:cNvSpPr/>
          <p:nvPr/>
        </p:nvSpPr>
        <p:spPr>
          <a:xfrm>
            <a:off x="9553835" y="79095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bg object 246"/>
          <p:cNvSpPr/>
          <p:nvPr/>
        </p:nvSpPr>
        <p:spPr>
          <a:xfrm>
            <a:off x="8749163" y="79400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bg object 247"/>
          <p:cNvSpPr/>
          <p:nvPr/>
        </p:nvSpPr>
        <p:spPr>
          <a:xfrm>
            <a:off x="8852795" y="7940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bg object 248"/>
          <p:cNvSpPr/>
          <p:nvPr/>
        </p:nvSpPr>
        <p:spPr>
          <a:xfrm>
            <a:off x="9020435" y="7940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bg object 249"/>
          <p:cNvSpPr/>
          <p:nvPr/>
        </p:nvSpPr>
        <p:spPr>
          <a:xfrm>
            <a:off x="9169787" y="794004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67056" y="0"/>
                </a:lnTo>
              </a:path>
              <a:path w="170815">
                <a:moveTo>
                  <a:pt x="9144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bg object 250"/>
          <p:cNvSpPr/>
          <p:nvPr/>
        </p:nvSpPr>
        <p:spPr>
          <a:xfrm>
            <a:off x="9556883" y="7940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bg object 251"/>
          <p:cNvSpPr/>
          <p:nvPr/>
        </p:nvSpPr>
        <p:spPr>
          <a:xfrm>
            <a:off x="8749163" y="79705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bg object 252"/>
          <p:cNvSpPr/>
          <p:nvPr/>
        </p:nvSpPr>
        <p:spPr>
          <a:xfrm>
            <a:off x="8858891" y="797052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bg object 253"/>
          <p:cNvSpPr/>
          <p:nvPr/>
        </p:nvSpPr>
        <p:spPr>
          <a:xfrm>
            <a:off x="9017387" y="7970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bg object 254"/>
          <p:cNvSpPr/>
          <p:nvPr/>
        </p:nvSpPr>
        <p:spPr>
          <a:xfrm>
            <a:off x="9169787" y="797052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67056" y="0"/>
                </a:lnTo>
              </a:path>
              <a:path w="167640">
                <a:moveTo>
                  <a:pt x="88392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bg object 255"/>
          <p:cNvSpPr/>
          <p:nvPr/>
        </p:nvSpPr>
        <p:spPr>
          <a:xfrm>
            <a:off x="9562979" y="7970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bg object 256"/>
          <p:cNvSpPr/>
          <p:nvPr/>
        </p:nvSpPr>
        <p:spPr>
          <a:xfrm>
            <a:off x="8749163" y="80010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bg object 257"/>
          <p:cNvSpPr/>
          <p:nvPr/>
        </p:nvSpPr>
        <p:spPr>
          <a:xfrm>
            <a:off x="8864987" y="8001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bg object 258"/>
          <p:cNvSpPr/>
          <p:nvPr/>
        </p:nvSpPr>
        <p:spPr>
          <a:xfrm>
            <a:off x="9014339" y="8001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bg object 259"/>
          <p:cNvSpPr/>
          <p:nvPr/>
        </p:nvSpPr>
        <p:spPr>
          <a:xfrm>
            <a:off x="9169787" y="80010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bg object 260"/>
          <p:cNvSpPr/>
          <p:nvPr/>
        </p:nvSpPr>
        <p:spPr>
          <a:xfrm>
            <a:off x="9566027" y="8001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bg object 261"/>
          <p:cNvSpPr/>
          <p:nvPr/>
        </p:nvSpPr>
        <p:spPr>
          <a:xfrm>
            <a:off x="8749163" y="80314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1">
                <a:solidFill>
                  <a:srgbClr val="3333CC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4839" y="348996"/>
            <a:ext cx="9143994" cy="3789425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29607" y="645413"/>
            <a:ext cx="201168" cy="75437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838573" y="716660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82" y="0"/>
                </a:lnTo>
              </a:path>
            </a:pathLst>
          </a:custGeom>
          <a:ln w="8382">
            <a:solidFill>
              <a:srgbClr val="728B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729607" y="645413"/>
            <a:ext cx="578358" cy="544830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7930775" y="1026795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82" y="0"/>
                </a:lnTo>
              </a:path>
            </a:pathLst>
          </a:custGeom>
          <a:ln w="8382">
            <a:solidFill>
              <a:srgbClr val="DDE6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871083" y="6294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66739" y="6294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9407531" y="629412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79247" y="0"/>
                </a:lnTo>
              </a:path>
              <a:path w="158750">
                <a:moveTo>
                  <a:pt x="109728" y="0"/>
                </a:moveTo>
                <a:lnTo>
                  <a:pt x="15849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8852795" y="6324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9163691" y="63246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9404483" y="63246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6680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8840603" y="63550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9160643" y="6355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9401435" y="635508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94488" y="0"/>
                </a:moveTo>
                <a:lnTo>
                  <a:pt x="17983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8834507" y="638556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9157595" y="6385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9395339" y="63855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8831459" y="64160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9157595" y="6416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9395339" y="64160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94488" y="0"/>
                </a:moveTo>
                <a:lnTo>
                  <a:pt x="18592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8822315" y="6446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9151499" y="6446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9389243" y="644652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85343" y="0"/>
                </a:lnTo>
              </a:path>
              <a:path w="201295">
                <a:moveTo>
                  <a:pt x="97536" y="0"/>
                </a:moveTo>
                <a:lnTo>
                  <a:pt x="20116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8819267" y="647700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9145403" y="64770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9386195" y="647700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85343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8816219" y="6507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9145403" y="650748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9386195" y="650748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8816219" y="6537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9145403" y="653796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9386195" y="65379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8804027" y="65684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9142355" y="6568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9383147" y="656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79247" y="0"/>
                </a:lnTo>
              </a:path>
              <a:path w="222884">
                <a:moveTo>
                  <a:pt x="94488" y="0"/>
                </a:moveTo>
                <a:lnTo>
                  <a:pt x="2225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8804027" y="659892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9142355" y="659892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9380099" y="659892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85343" y="0"/>
                </a:lnTo>
              </a:path>
              <a:path w="228600">
                <a:moveTo>
                  <a:pt x="94488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8797931" y="662940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9136259" y="662940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9377051" y="66294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85343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8794883" y="665988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9136259" y="665988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9377051" y="66598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79247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8791835" y="66903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9133211" y="669036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9370955" y="669036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85343" y="0"/>
                </a:lnTo>
              </a:path>
              <a:path w="243840">
                <a:moveTo>
                  <a:pt x="97536" y="0"/>
                </a:moveTo>
                <a:lnTo>
                  <a:pt x="2438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8785739" y="672084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9130163" y="672084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9370955" y="672084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79247" y="0"/>
                </a:lnTo>
              </a:path>
              <a:path w="241300">
                <a:moveTo>
                  <a:pt x="94488" y="0"/>
                </a:moveTo>
                <a:lnTo>
                  <a:pt x="2407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8785739" y="675132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9127115" y="675132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9367907" y="67513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79247" y="0"/>
                </a:lnTo>
              </a:path>
              <a:path w="250190">
                <a:moveTo>
                  <a:pt x="97535" y="0"/>
                </a:moveTo>
                <a:lnTo>
                  <a:pt x="2499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8782691" y="67818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9124067" y="67818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9361811" y="678180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8782691" y="68122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9121019" y="68122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9361811" y="681228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g object 75"/>
          <p:cNvSpPr/>
          <p:nvPr/>
        </p:nvSpPr>
        <p:spPr>
          <a:xfrm>
            <a:off x="8779643" y="684276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3631" y="0"/>
                </a:lnTo>
              </a:path>
              <a:path w="238125">
                <a:moveTo>
                  <a:pt x="128016" y="0"/>
                </a:moveTo>
                <a:lnTo>
                  <a:pt x="2377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g object 76"/>
          <p:cNvSpPr/>
          <p:nvPr/>
        </p:nvSpPr>
        <p:spPr>
          <a:xfrm>
            <a:off x="9117971" y="68427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g object 77"/>
          <p:cNvSpPr/>
          <p:nvPr/>
        </p:nvSpPr>
        <p:spPr>
          <a:xfrm>
            <a:off x="9358763" y="684276"/>
            <a:ext cx="259079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79247" y="0"/>
                </a:lnTo>
              </a:path>
              <a:path w="259079">
                <a:moveTo>
                  <a:pt x="103631" y="0"/>
                </a:moveTo>
                <a:lnTo>
                  <a:pt x="176783" y="0"/>
                </a:lnTo>
              </a:path>
              <a:path w="259079">
                <a:moveTo>
                  <a:pt x="185928" y="0"/>
                </a:moveTo>
                <a:lnTo>
                  <a:pt x="2590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g object 78"/>
          <p:cNvSpPr/>
          <p:nvPr/>
        </p:nvSpPr>
        <p:spPr>
          <a:xfrm>
            <a:off x="8776595" y="687324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g object 79"/>
          <p:cNvSpPr/>
          <p:nvPr/>
        </p:nvSpPr>
        <p:spPr>
          <a:xfrm>
            <a:off x="8925947" y="68732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g object 80"/>
          <p:cNvSpPr/>
          <p:nvPr/>
        </p:nvSpPr>
        <p:spPr>
          <a:xfrm>
            <a:off x="9114923" y="6873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g object 81"/>
          <p:cNvSpPr/>
          <p:nvPr/>
        </p:nvSpPr>
        <p:spPr>
          <a:xfrm>
            <a:off x="9355715" y="68732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79247" y="0"/>
                </a:lnTo>
              </a:path>
              <a:path w="265429">
                <a:moveTo>
                  <a:pt x="106679" y="0"/>
                </a:moveTo>
                <a:lnTo>
                  <a:pt x="173735" y="0"/>
                </a:lnTo>
              </a:path>
              <a:path w="265429">
                <a:moveTo>
                  <a:pt x="198119" y="0"/>
                </a:moveTo>
                <a:lnTo>
                  <a:pt x="2651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g object 82"/>
          <p:cNvSpPr/>
          <p:nvPr/>
        </p:nvSpPr>
        <p:spPr>
          <a:xfrm>
            <a:off x="8776595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g object 83"/>
          <p:cNvSpPr/>
          <p:nvPr/>
        </p:nvSpPr>
        <p:spPr>
          <a:xfrm>
            <a:off x="8938139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g object 84"/>
          <p:cNvSpPr/>
          <p:nvPr/>
        </p:nvSpPr>
        <p:spPr>
          <a:xfrm>
            <a:off x="9111875" y="69037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g object 85"/>
          <p:cNvSpPr/>
          <p:nvPr/>
        </p:nvSpPr>
        <p:spPr>
          <a:xfrm>
            <a:off x="9355715" y="690372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79247" y="0"/>
                </a:lnTo>
              </a:path>
              <a:path w="262254">
                <a:moveTo>
                  <a:pt x="106679" y="0"/>
                </a:moveTo>
                <a:lnTo>
                  <a:pt x="167639" y="0"/>
                </a:lnTo>
              </a:path>
              <a:path w="262254">
                <a:moveTo>
                  <a:pt x="201167" y="0"/>
                </a:moveTo>
                <a:lnTo>
                  <a:pt x="2621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g object 86"/>
          <p:cNvSpPr/>
          <p:nvPr/>
        </p:nvSpPr>
        <p:spPr>
          <a:xfrm>
            <a:off x="8773547" y="6934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g object 87"/>
          <p:cNvSpPr/>
          <p:nvPr/>
        </p:nvSpPr>
        <p:spPr>
          <a:xfrm>
            <a:off x="8941187" y="69342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g object 88"/>
          <p:cNvSpPr/>
          <p:nvPr/>
        </p:nvSpPr>
        <p:spPr>
          <a:xfrm>
            <a:off x="9111875" y="6934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g object 89"/>
          <p:cNvSpPr/>
          <p:nvPr/>
        </p:nvSpPr>
        <p:spPr>
          <a:xfrm>
            <a:off x="9352667" y="693420"/>
            <a:ext cx="268605" cy="0"/>
          </a:xfrm>
          <a:custGeom>
            <a:avLst/>
            <a:gdLst/>
            <a:ahLst/>
            <a:cxnLst/>
            <a:rect l="l" t="t" r="r" b="b"/>
            <a:pathLst>
              <a:path w="268604">
                <a:moveTo>
                  <a:pt x="0" y="0"/>
                </a:moveTo>
                <a:lnTo>
                  <a:pt x="79247" y="0"/>
                </a:lnTo>
              </a:path>
              <a:path w="268604">
                <a:moveTo>
                  <a:pt x="109728" y="0"/>
                </a:moveTo>
                <a:lnTo>
                  <a:pt x="170688" y="0"/>
                </a:lnTo>
              </a:path>
              <a:path w="268604">
                <a:moveTo>
                  <a:pt x="207264" y="0"/>
                </a:moveTo>
                <a:lnTo>
                  <a:pt x="26822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g object 90"/>
          <p:cNvSpPr/>
          <p:nvPr/>
        </p:nvSpPr>
        <p:spPr>
          <a:xfrm>
            <a:off x="8767451" y="6964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g object 91"/>
          <p:cNvSpPr/>
          <p:nvPr/>
        </p:nvSpPr>
        <p:spPr>
          <a:xfrm>
            <a:off x="8938139" y="69646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g object 92"/>
          <p:cNvSpPr/>
          <p:nvPr/>
        </p:nvSpPr>
        <p:spPr>
          <a:xfrm>
            <a:off x="9102731" y="696468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g object 93"/>
          <p:cNvSpPr/>
          <p:nvPr/>
        </p:nvSpPr>
        <p:spPr>
          <a:xfrm>
            <a:off x="9343523" y="696468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85343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g object 94"/>
          <p:cNvSpPr/>
          <p:nvPr/>
        </p:nvSpPr>
        <p:spPr>
          <a:xfrm>
            <a:off x="8767451" y="69951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g object 95"/>
          <p:cNvSpPr/>
          <p:nvPr/>
        </p:nvSpPr>
        <p:spPr>
          <a:xfrm>
            <a:off x="8938139" y="6995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g object 96"/>
          <p:cNvSpPr/>
          <p:nvPr/>
        </p:nvSpPr>
        <p:spPr>
          <a:xfrm>
            <a:off x="9102731" y="699516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g object 97"/>
          <p:cNvSpPr/>
          <p:nvPr/>
        </p:nvSpPr>
        <p:spPr>
          <a:xfrm>
            <a:off x="9343523" y="699516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g object 98"/>
          <p:cNvSpPr/>
          <p:nvPr/>
        </p:nvSpPr>
        <p:spPr>
          <a:xfrm>
            <a:off x="8767451" y="702564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g object 99"/>
          <p:cNvSpPr/>
          <p:nvPr/>
        </p:nvSpPr>
        <p:spPr>
          <a:xfrm>
            <a:off x="8938139" y="7025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g object 100"/>
          <p:cNvSpPr/>
          <p:nvPr/>
        </p:nvSpPr>
        <p:spPr>
          <a:xfrm>
            <a:off x="9102731" y="70256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g object 101"/>
          <p:cNvSpPr/>
          <p:nvPr/>
        </p:nvSpPr>
        <p:spPr>
          <a:xfrm>
            <a:off x="9343523" y="702564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g object 102"/>
          <p:cNvSpPr/>
          <p:nvPr/>
        </p:nvSpPr>
        <p:spPr>
          <a:xfrm>
            <a:off x="8767451" y="7056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g object 103"/>
          <p:cNvSpPr/>
          <p:nvPr/>
        </p:nvSpPr>
        <p:spPr>
          <a:xfrm>
            <a:off x="8932043" y="70561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g object 104"/>
          <p:cNvSpPr/>
          <p:nvPr/>
        </p:nvSpPr>
        <p:spPr>
          <a:xfrm>
            <a:off x="9099683" y="70561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g object 105"/>
          <p:cNvSpPr/>
          <p:nvPr/>
        </p:nvSpPr>
        <p:spPr>
          <a:xfrm>
            <a:off x="9340475" y="705612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118871" y="0"/>
                </a:moveTo>
                <a:lnTo>
                  <a:pt x="1798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g object 106"/>
          <p:cNvSpPr/>
          <p:nvPr/>
        </p:nvSpPr>
        <p:spPr>
          <a:xfrm>
            <a:off x="8764403" y="70866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g object 107"/>
          <p:cNvSpPr/>
          <p:nvPr/>
        </p:nvSpPr>
        <p:spPr>
          <a:xfrm>
            <a:off x="8932043" y="7086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g object 108"/>
          <p:cNvSpPr/>
          <p:nvPr/>
        </p:nvSpPr>
        <p:spPr>
          <a:xfrm>
            <a:off x="9093587" y="708660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g object 109"/>
          <p:cNvSpPr/>
          <p:nvPr/>
        </p:nvSpPr>
        <p:spPr>
          <a:xfrm>
            <a:off x="9334379" y="70866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g object 110"/>
          <p:cNvSpPr/>
          <p:nvPr/>
        </p:nvSpPr>
        <p:spPr>
          <a:xfrm>
            <a:off x="8764403" y="71170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g object 111"/>
          <p:cNvSpPr/>
          <p:nvPr/>
        </p:nvSpPr>
        <p:spPr>
          <a:xfrm>
            <a:off x="8932043" y="7117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g object 112"/>
          <p:cNvSpPr/>
          <p:nvPr/>
        </p:nvSpPr>
        <p:spPr>
          <a:xfrm>
            <a:off x="9093587" y="711708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g object 113"/>
          <p:cNvSpPr/>
          <p:nvPr/>
        </p:nvSpPr>
        <p:spPr>
          <a:xfrm>
            <a:off x="9334379" y="71170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g object 114"/>
          <p:cNvSpPr/>
          <p:nvPr/>
        </p:nvSpPr>
        <p:spPr>
          <a:xfrm>
            <a:off x="8758307" y="7147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g object 115"/>
          <p:cNvSpPr/>
          <p:nvPr/>
        </p:nvSpPr>
        <p:spPr>
          <a:xfrm>
            <a:off x="8925947" y="7147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g object 116"/>
          <p:cNvSpPr/>
          <p:nvPr/>
        </p:nvSpPr>
        <p:spPr>
          <a:xfrm>
            <a:off x="9090539" y="714756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g object 117"/>
          <p:cNvSpPr/>
          <p:nvPr/>
        </p:nvSpPr>
        <p:spPr>
          <a:xfrm>
            <a:off x="9331331" y="714756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85343" y="0"/>
                </a:lnTo>
              </a:path>
              <a:path w="189229">
                <a:moveTo>
                  <a:pt x="128016" y="0"/>
                </a:moveTo>
                <a:lnTo>
                  <a:pt x="18897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g object 118"/>
          <p:cNvSpPr/>
          <p:nvPr/>
        </p:nvSpPr>
        <p:spPr>
          <a:xfrm>
            <a:off x="8755259" y="7178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g object 119"/>
          <p:cNvSpPr/>
          <p:nvPr/>
        </p:nvSpPr>
        <p:spPr>
          <a:xfrm>
            <a:off x="8922899" y="7178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g object 120"/>
          <p:cNvSpPr/>
          <p:nvPr/>
        </p:nvSpPr>
        <p:spPr>
          <a:xfrm>
            <a:off x="9087491" y="717804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g object 121"/>
          <p:cNvSpPr/>
          <p:nvPr/>
        </p:nvSpPr>
        <p:spPr>
          <a:xfrm>
            <a:off x="9328283" y="7178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g object 122"/>
          <p:cNvSpPr/>
          <p:nvPr/>
        </p:nvSpPr>
        <p:spPr>
          <a:xfrm>
            <a:off x="9459347" y="71780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g object 123"/>
          <p:cNvSpPr/>
          <p:nvPr/>
        </p:nvSpPr>
        <p:spPr>
          <a:xfrm>
            <a:off x="8755259" y="7208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g object 124"/>
          <p:cNvSpPr/>
          <p:nvPr/>
        </p:nvSpPr>
        <p:spPr>
          <a:xfrm>
            <a:off x="8919851" y="7208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g object 125"/>
          <p:cNvSpPr/>
          <p:nvPr/>
        </p:nvSpPr>
        <p:spPr>
          <a:xfrm>
            <a:off x="9084443" y="7208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79247" y="0"/>
                </a:lnTo>
              </a:path>
              <a:path w="152400">
                <a:moveTo>
                  <a:pt x="85344" y="0"/>
                </a:moveTo>
                <a:lnTo>
                  <a:pt x="1524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g object 126"/>
          <p:cNvSpPr/>
          <p:nvPr/>
        </p:nvSpPr>
        <p:spPr>
          <a:xfrm>
            <a:off x="9325235" y="7208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g object 127"/>
          <p:cNvSpPr/>
          <p:nvPr/>
        </p:nvSpPr>
        <p:spPr>
          <a:xfrm>
            <a:off x="9462395" y="72085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g object 128"/>
          <p:cNvSpPr/>
          <p:nvPr/>
        </p:nvSpPr>
        <p:spPr>
          <a:xfrm>
            <a:off x="8755259" y="7239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g object 129"/>
          <p:cNvSpPr/>
          <p:nvPr/>
        </p:nvSpPr>
        <p:spPr>
          <a:xfrm>
            <a:off x="8916803" y="7239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g object 130"/>
          <p:cNvSpPr/>
          <p:nvPr/>
        </p:nvSpPr>
        <p:spPr>
          <a:xfrm>
            <a:off x="9081395" y="723900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g object 131"/>
          <p:cNvSpPr/>
          <p:nvPr/>
        </p:nvSpPr>
        <p:spPr>
          <a:xfrm>
            <a:off x="9322187" y="72390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g object 132"/>
          <p:cNvSpPr/>
          <p:nvPr/>
        </p:nvSpPr>
        <p:spPr>
          <a:xfrm>
            <a:off x="9462395" y="7239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g object 133"/>
          <p:cNvSpPr/>
          <p:nvPr/>
        </p:nvSpPr>
        <p:spPr>
          <a:xfrm>
            <a:off x="8755259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g object 134"/>
          <p:cNvSpPr/>
          <p:nvPr/>
        </p:nvSpPr>
        <p:spPr>
          <a:xfrm>
            <a:off x="8913755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g object 135"/>
          <p:cNvSpPr/>
          <p:nvPr/>
        </p:nvSpPr>
        <p:spPr>
          <a:xfrm>
            <a:off x="9081395" y="726948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g object 136"/>
          <p:cNvSpPr/>
          <p:nvPr/>
        </p:nvSpPr>
        <p:spPr>
          <a:xfrm>
            <a:off x="9322187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g object 137"/>
          <p:cNvSpPr/>
          <p:nvPr/>
        </p:nvSpPr>
        <p:spPr>
          <a:xfrm>
            <a:off x="9462395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g object 138"/>
          <p:cNvSpPr/>
          <p:nvPr/>
        </p:nvSpPr>
        <p:spPr>
          <a:xfrm>
            <a:off x="8752211" y="7299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g object 139"/>
          <p:cNvSpPr/>
          <p:nvPr/>
        </p:nvSpPr>
        <p:spPr>
          <a:xfrm>
            <a:off x="8907659" y="72999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g object 140"/>
          <p:cNvSpPr/>
          <p:nvPr/>
        </p:nvSpPr>
        <p:spPr>
          <a:xfrm>
            <a:off x="9075299" y="72999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g object 141"/>
          <p:cNvSpPr/>
          <p:nvPr/>
        </p:nvSpPr>
        <p:spPr>
          <a:xfrm>
            <a:off x="9316091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g object 142"/>
          <p:cNvSpPr/>
          <p:nvPr/>
        </p:nvSpPr>
        <p:spPr>
          <a:xfrm>
            <a:off x="9465443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g object 143"/>
          <p:cNvSpPr/>
          <p:nvPr/>
        </p:nvSpPr>
        <p:spPr>
          <a:xfrm>
            <a:off x="8752211" y="73304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g object 144"/>
          <p:cNvSpPr/>
          <p:nvPr/>
        </p:nvSpPr>
        <p:spPr>
          <a:xfrm>
            <a:off x="8904611" y="73304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g object 145"/>
          <p:cNvSpPr/>
          <p:nvPr/>
        </p:nvSpPr>
        <p:spPr>
          <a:xfrm>
            <a:off x="9075299" y="73304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g object 146"/>
          <p:cNvSpPr/>
          <p:nvPr/>
        </p:nvSpPr>
        <p:spPr>
          <a:xfrm>
            <a:off x="9316091" y="7330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g object 147"/>
          <p:cNvSpPr/>
          <p:nvPr/>
        </p:nvSpPr>
        <p:spPr>
          <a:xfrm>
            <a:off x="9465443" y="7330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g object 148"/>
          <p:cNvSpPr/>
          <p:nvPr/>
        </p:nvSpPr>
        <p:spPr>
          <a:xfrm>
            <a:off x="8749163" y="7360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g object 149"/>
          <p:cNvSpPr/>
          <p:nvPr/>
        </p:nvSpPr>
        <p:spPr>
          <a:xfrm>
            <a:off x="8904611" y="7360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g object 150"/>
          <p:cNvSpPr/>
          <p:nvPr/>
        </p:nvSpPr>
        <p:spPr>
          <a:xfrm>
            <a:off x="9072251" y="73609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9247" y="0"/>
                </a:lnTo>
              </a:path>
              <a:path w="165100">
                <a:moveTo>
                  <a:pt x="97535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g object 151"/>
          <p:cNvSpPr/>
          <p:nvPr/>
        </p:nvSpPr>
        <p:spPr>
          <a:xfrm>
            <a:off x="9313043" y="73609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g object 152"/>
          <p:cNvSpPr/>
          <p:nvPr/>
        </p:nvSpPr>
        <p:spPr>
          <a:xfrm>
            <a:off x="9465443" y="736092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g object 153"/>
          <p:cNvSpPr/>
          <p:nvPr/>
        </p:nvSpPr>
        <p:spPr>
          <a:xfrm>
            <a:off x="8749163" y="73914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g object 154"/>
          <p:cNvSpPr/>
          <p:nvPr/>
        </p:nvSpPr>
        <p:spPr>
          <a:xfrm>
            <a:off x="8901563" y="73914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g object 155"/>
          <p:cNvSpPr/>
          <p:nvPr/>
        </p:nvSpPr>
        <p:spPr>
          <a:xfrm>
            <a:off x="9069203" y="73914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0583" y="0"/>
                </a:moveTo>
                <a:lnTo>
                  <a:pt x="1676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g object 156"/>
          <p:cNvSpPr/>
          <p:nvPr/>
        </p:nvSpPr>
        <p:spPr>
          <a:xfrm>
            <a:off x="9309995" y="73914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g object 157"/>
          <p:cNvSpPr/>
          <p:nvPr/>
        </p:nvSpPr>
        <p:spPr>
          <a:xfrm>
            <a:off x="9465443" y="739140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g object 158"/>
          <p:cNvSpPr/>
          <p:nvPr/>
        </p:nvSpPr>
        <p:spPr>
          <a:xfrm>
            <a:off x="8749163" y="74218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g object 159"/>
          <p:cNvSpPr/>
          <p:nvPr/>
        </p:nvSpPr>
        <p:spPr>
          <a:xfrm>
            <a:off x="8898515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bg object 160"/>
          <p:cNvSpPr/>
          <p:nvPr/>
        </p:nvSpPr>
        <p:spPr>
          <a:xfrm>
            <a:off x="9066155" y="742188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79247" y="0"/>
                </a:lnTo>
              </a:path>
              <a:path w="170815">
                <a:moveTo>
                  <a:pt x="103632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bg object 161"/>
          <p:cNvSpPr/>
          <p:nvPr/>
        </p:nvSpPr>
        <p:spPr>
          <a:xfrm>
            <a:off x="9303899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bg object 162"/>
          <p:cNvSpPr/>
          <p:nvPr/>
        </p:nvSpPr>
        <p:spPr>
          <a:xfrm>
            <a:off x="9468491" y="742188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bg object 163"/>
          <p:cNvSpPr/>
          <p:nvPr/>
        </p:nvSpPr>
        <p:spPr>
          <a:xfrm>
            <a:off x="8749163" y="74523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bg object 164"/>
          <p:cNvSpPr/>
          <p:nvPr/>
        </p:nvSpPr>
        <p:spPr>
          <a:xfrm>
            <a:off x="8895467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bg object 165"/>
          <p:cNvSpPr/>
          <p:nvPr/>
        </p:nvSpPr>
        <p:spPr>
          <a:xfrm>
            <a:off x="9063107" y="74523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106680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bg object 166"/>
          <p:cNvSpPr/>
          <p:nvPr/>
        </p:nvSpPr>
        <p:spPr>
          <a:xfrm>
            <a:off x="9303899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bg object 167"/>
          <p:cNvSpPr/>
          <p:nvPr/>
        </p:nvSpPr>
        <p:spPr>
          <a:xfrm>
            <a:off x="9471539" y="745236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bg object 168"/>
          <p:cNvSpPr/>
          <p:nvPr/>
        </p:nvSpPr>
        <p:spPr>
          <a:xfrm>
            <a:off x="8749163" y="74828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bg object 169"/>
          <p:cNvSpPr/>
          <p:nvPr/>
        </p:nvSpPr>
        <p:spPr>
          <a:xfrm>
            <a:off x="8892419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bg object 170"/>
          <p:cNvSpPr/>
          <p:nvPr/>
        </p:nvSpPr>
        <p:spPr>
          <a:xfrm>
            <a:off x="9060059" y="748284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bg object 171"/>
          <p:cNvSpPr/>
          <p:nvPr/>
        </p:nvSpPr>
        <p:spPr>
          <a:xfrm>
            <a:off x="9297803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bg object 172"/>
          <p:cNvSpPr/>
          <p:nvPr/>
        </p:nvSpPr>
        <p:spPr>
          <a:xfrm>
            <a:off x="9474587" y="748284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bg object 173"/>
          <p:cNvSpPr/>
          <p:nvPr/>
        </p:nvSpPr>
        <p:spPr>
          <a:xfrm>
            <a:off x="8749163" y="75133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bg object 174"/>
          <p:cNvSpPr/>
          <p:nvPr/>
        </p:nvSpPr>
        <p:spPr>
          <a:xfrm>
            <a:off x="8892419" y="75133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bg object 175"/>
          <p:cNvSpPr/>
          <p:nvPr/>
        </p:nvSpPr>
        <p:spPr>
          <a:xfrm>
            <a:off x="9060059" y="751332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bg object 176"/>
          <p:cNvSpPr/>
          <p:nvPr/>
        </p:nvSpPr>
        <p:spPr>
          <a:xfrm>
            <a:off x="9297803" y="75133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bg object 177"/>
          <p:cNvSpPr/>
          <p:nvPr/>
        </p:nvSpPr>
        <p:spPr>
          <a:xfrm>
            <a:off x="9474587" y="751332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bg object 178"/>
          <p:cNvSpPr/>
          <p:nvPr/>
        </p:nvSpPr>
        <p:spPr>
          <a:xfrm>
            <a:off x="8749163" y="75438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bg object 179"/>
          <p:cNvSpPr/>
          <p:nvPr/>
        </p:nvSpPr>
        <p:spPr>
          <a:xfrm>
            <a:off x="8892419" y="75438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bg object 180"/>
          <p:cNvSpPr/>
          <p:nvPr/>
        </p:nvSpPr>
        <p:spPr>
          <a:xfrm>
            <a:off x="9060059" y="75438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bg object 181"/>
          <p:cNvSpPr/>
          <p:nvPr/>
        </p:nvSpPr>
        <p:spPr>
          <a:xfrm>
            <a:off x="9297803" y="75438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bg object 182"/>
          <p:cNvSpPr/>
          <p:nvPr/>
        </p:nvSpPr>
        <p:spPr>
          <a:xfrm>
            <a:off x="9474587" y="75438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bg object 183"/>
          <p:cNvSpPr/>
          <p:nvPr/>
        </p:nvSpPr>
        <p:spPr>
          <a:xfrm>
            <a:off x="8749163" y="75742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bg object 184"/>
          <p:cNvSpPr/>
          <p:nvPr/>
        </p:nvSpPr>
        <p:spPr>
          <a:xfrm>
            <a:off x="8886323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bg object 185"/>
          <p:cNvSpPr/>
          <p:nvPr/>
        </p:nvSpPr>
        <p:spPr>
          <a:xfrm>
            <a:off x="9050915" y="75742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bg object 186"/>
          <p:cNvSpPr/>
          <p:nvPr/>
        </p:nvSpPr>
        <p:spPr>
          <a:xfrm>
            <a:off x="9291707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bg object 187"/>
          <p:cNvSpPr/>
          <p:nvPr/>
        </p:nvSpPr>
        <p:spPr>
          <a:xfrm>
            <a:off x="9477635" y="75742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bg object 188"/>
          <p:cNvSpPr/>
          <p:nvPr/>
        </p:nvSpPr>
        <p:spPr>
          <a:xfrm>
            <a:off x="8749163" y="76047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bg object 189"/>
          <p:cNvSpPr/>
          <p:nvPr/>
        </p:nvSpPr>
        <p:spPr>
          <a:xfrm>
            <a:off x="8886323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bg object 190"/>
          <p:cNvSpPr/>
          <p:nvPr/>
        </p:nvSpPr>
        <p:spPr>
          <a:xfrm>
            <a:off x="9050915" y="76047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bg object 191"/>
          <p:cNvSpPr/>
          <p:nvPr/>
        </p:nvSpPr>
        <p:spPr>
          <a:xfrm>
            <a:off x="9291707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bg object 192"/>
          <p:cNvSpPr/>
          <p:nvPr/>
        </p:nvSpPr>
        <p:spPr>
          <a:xfrm>
            <a:off x="9477635" y="760476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bg object 193"/>
          <p:cNvSpPr/>
          <p:nvPr/>
        </p:nvSpPr>
        <p:spPr>
          <a:xfrm>
            <a:off x="8746115" y="76352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bg object 194"/>
          <p:cNvSpPr/>
          <p:nvPr/>
        </p:nvSpPr>
        <p:spPr>
          <a:xfrm>
            <a:off x="8880227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bg object 195"/>
          <p:cNvSpPr/>
          <p:nvPr/>
        </p:nvSpPr>
        <p:spPr>
          <a:xfrm>
            <a:off x="9044819" y="76352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bg object 196"/>
          <p:cNvSpPr/>
          <p:nvPr/>
        </p:nvSpPr>
        <p:spPr>
          <a:xfrm>
            <a:off x="9169787" y="76352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bg object 197"/>
          <p:cNvSpPr/>
          <p:nvPr/>
        </p:nvSpPr>
        <p:spPr>
          <a:xfrm>
            <a:off x="9285611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bg object 198"/>
          <p:cNvSpPr/>
          <p:nvPr/>
        </p:nvSpPr>
        <p:spPr>
          <a:xfrm>
            <a:off x="9483731" y="7635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bg object 199"/>
          <p:cNvSpPr/>
          <p:nvPr/>
        </p:nvSpPr>
        <p:spPr>
          <a:xfrm>
            <a:off x="8746115" y="76657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bg object 200"/>
          <p:cNvSpPr/>
          <p:nvPr/>
        </p:nvSpPr>
        <p:spPr>
          <a:xfrm>
            <a:off x="8880227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bg object 201"/>
          <p:cNvSpPr/>
          <p:nvPr/>
        </p:nvSpPr>
        <p:spPr>
          <a:xfrm>
            <a:off x="904177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bg object 202"/>
          <p:cNvSpPr/>
          <p:nvPr/>
        </p:nvSpPr>
        <p:spPr>
          <a:xfrm>
            <a:off x="9169787" y="76657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bg object 203"/>
          <p:cNvSpPr/>
          <p:nvPr/>
        </p:nvSpPr>
        <p:spPr>
          <a:xfrm>
            <a:off x="928561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bg object 204"/>
          <p:cNvSpPr/>
          <p:nvPr/>
        </p:nvSpPr>
        <p:spPr>
          <a:xfrm>
            <a:off x="9486779" y="766572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bg object 205"/>
          <p:cNvSpPr/>
          <p:nvPr/>
        </p:nvSpPr>
        <p:spPr>
          <a:xfrm>
            <a:off x="8746115" y="76962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bg object 206"/>
          <p:cNvSpPr/>
          <p:nvPr/>
        </p:nvSpPr>
        <p:spPr>
          <a:xfrm>
            <a:off x="8877179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bg object 207"/>
          <p:cNvSpPr/>
          <p:nvPr/>
        </p:nvSpPr>
        <p:spPr>
          <a:xfrm>
            <a:off x="904177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bg object 208"/>
          <p:cNvSpPr/>
          <p:nvPr/>
        </p:nvSpPr>
        <p:spPr>
          <a:xfrm>
            <a:off x="9169787" y="7696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bg object 209"/>
          <p:cNvSpPr/>
          <p:nvPr/>
        </p:nvSpPr>
        <p:spPr>
          <a:xfrm>
            <a:off x="928561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bg object 210"/>
          <p:cNvSpPr/>
          <p:nvPr/>
        </p:nvSpPr>
        <p:spPr>
          <a:xfrm>
            <a:off x="9489827" y="7696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bg object 211"/>
          <p:cNvSpPr/>
          <p:nvPr/>
        </p:nvSpPr>
        <p:spPr>
          <a:xfrm>
            <a:off x="8746115" y="77266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bg object 212"/>
          <p:cNvSpPr/>
          <p:nvPr/>
        </p:nvSpPr>
        <p:spPr>
          <a:xfrm>
            <a:off x="887108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bg object 213"/>
          <p:cNvSpPr/>
          <p:nvPr/>
        </p:nvSpPr>
        <p:spPr>
          <a:xfrm>
            <a:off x="903872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bg object 214"/>
          <p:cNvSpPr/>
          <p:nvPr/>
        </p:nvSpPr>
        <p:spPr>
          <a:xfrm>
            <a:off x="9169787" y="772668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67056" y="0"/>
                </a:lnTo>
              </a:path>
              <a:path w="195579">
                <a:moveTo>
                  <a:pt x="109728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bg object 215"/>
          <p:cNvSpPr/>
          <p:nvPr/>
        </p:nvSpPr>
        <p:spPr>
          <a:xfrm>
            <a:off x="9495923" y="77266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bg object 216"/>
          <p:cNvSpPr/>
          <p:nvPr/>
        </p:nvSpPr>
        <p:spPr>
          <a:xfrm>
            <a:off x="8746115" y="77571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bg object 217"/>
          <p:cNvSpPr/>
          <p:nvPr/>
        </p:nvSpPr>
        <p:spPr>
          <a:xfrm>
            <a:off x="8871083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bg object 218"/>
          <p:cNvSpPr/>
          <p:nvPr/>
        </p:nvSpPr>
        <p:spPr>
          <a:xfrm>
            <a:off x="9035675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bg object 219"/>
          <p:cNvSpPr/>
          <p:nvPr/>
        </p:nvSpPr>
        <p:spPr>
          <a:xfrm>
            <a:off x="9169787" y="775716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67056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bg object 220"/>
          <p:cNvSpPr/>
          <p:nvPr/>
        </p:nvSpPr>
        <p:spPr>
          <a:xfrm>
            <a:off x="9502019" y="77571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bg object 221"/>
          <p:cNvSpPr/>
          <p:nvPr/>
        </p:nvSpPr>
        <p:spPr>
          <a:xfrm>
            <a:off x="8746115" y="77876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bg object 222"/>
          <p:cNvSpPr/>
          <p:nvPr/>
        </p:nvSpPr>
        <p:spPr>
          <a:xfrm>
            <a:off x="8871083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bg object 223"/>
          <p:cNvSpPr/>
          <p:nvPr/>
        </p:nvSpPr>
        <p:spPr>
          <a:xfrm>
            <a:off x="9032627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bg object 224"/>
          <p:cNvSpPr/>
          <p:nvPr/>
        </p:nvSpPr>
        <p:spPr>
          <a:xfrm>
            <a:off x="9169787" y="77876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67056" y="0"/>
                </a:lnTo>
              </a:path>
              <a:path w="186054">
                <a:moveTo>
                  <a:pt x="106679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bg object 225"/>
          <p:cNvSpPr/>
          <p:nvPr/>
        </p:nvSpPr>
        <p:spPr>
          <a:xfrm>
            <a:off x="9511163" y="778764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bg object 226"/>
          <p:cNvSpPr/>
          <p:nvPr/>
        </p:nvSpPr>
        <p:spPr>
          <a:xfrm>
            <a:off x="8746115" y="7818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bg object 227"/>
          <p:cNvSpPr/>
          <p:nvPr/>
        </p:nvSpPr>
        <p:spPr>
          <a:xfrm>
            <a:off x="8864987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bg object 228"/>
          <p:cNvSpPr/>
          <p:nvPr/>
        </p:nvSpPr>
        <p:spPr>
          <a:xfrm>
            <a:off x="9029579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bg object 229"/>
          <p:cNvSpPr/>
          <p:nvPr/>
        </p:nvSpPr>
        <p:spPr>
          <a:xfrm>
            <a:off x="9169787" y="781812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67056" y="0"/>
                </a:lnTo>
              </a:path>
              <a:path w="189229">
                <a:moveTo>
                  <a:pt x="103631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bg object 230"/>
          <p:cNvSpPr/>
          <p:nvPr/>
        </p:nvSpPr>
        <p:spPr>
          <a:xfrm>
            <a:off x="9517259" y="78181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bg object 231"/>
          <p:cNvSpPr/>
          <p:nvPr/>
        </p:nvSpPr>
        <p:spPr>
          <a:xfrm>
            <a:off x="8746115" y="78486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bg object 232"/>
          <p:cNvSpPr/>
          <p:nvPr/>
        </p:nvSpPr>
        <p:spPr>
          <a:xfrm>
            <a:off x="8858891" y="7848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bg object 233"/>
          <p:cNvSpPr/>
          <p:nvPr/>
        </p:nvSpPr>
        <p:spPr>
          <a:xfrm>
            <a:off x="9026531" y="7848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bg object 234"/>
          <p:cNvSpPr/>
          <p:nvPr/>
        </p:nvSpPr>
        <p:spPr>
          <a:xfrm>
            <a:off x="9169787" y="78486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67056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bg object 235"/>
          <p:cNvSpPr/>
          <p:nvPr/>
        </p:nvSpPr>
        <p:spPr>
          <a:xfrm>
            <a:off x="9532499" y="78486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bg object 236"/>
          <p:cNvSpPr/>
          <p:nvPr/>
        </p:nvSpPr>
        <p:spPr>
          <a:xfrm>
            <a:off x="8749163" y="78790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bg object 237"/>
          <p:cNvSpPr/>
          <p:nvPr/>
        </p:nvSpPr>
        <p:spPr>
          <a:xfrm>
            <a:off x="8855843" y="78790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bg object 238"/>
          <p:cNvSpPr/>
          <p:nvPr/>
        </p:nvSpPr>
        <p:spPr>
          <a:xfrm>
            <a:off x="9023483" y="7879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bg object 239"/>
          <p:cNvSpPr/>
          <p:nvPr/>
        </p:nvSpPr>
        <p:spPr>
          <a:xfrm>
            <a:off x="9169787" y="787908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bg object 240"/>
          <p:cNvSpPr/>
          <p:nvPr/>
        </p:nvSpPr>
        <p:spPr>
          <a:xfrm>
            <a:off x="9553835" y="7879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bg object 241"/>
          <p:cNvSpPr/>
          <p:nvPr/>
        </p:nvSpPr>
        <p:spPr>
          <a:xfrm>
            <a:off x="8749163" y="79095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bg object 242"/>
          <p:cNvSpPr/>
          <p:nvPr/>
        </p:nvSpPr>
        <p:spPr>
          <a:xfrm>
            <a:off x="8855843" y="79095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bg object 243"/>
          <p:cNvSpPr/>
          <p:nvPr/>
        </p:nvSpPr>
        <p:spPr>
          <a:xfrm>
            <a:off x="9023483" y="7909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bg object 244"/>
          <p:cNvSpPr/>
          <p:nvPr/>
        </p:nvSpPr>
        <p:spPr>
          <a:xfrm>
            <a:off x="9169787" y="79095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bg object 245"/>
          <p:cNvSpPr/>
          <p:nvPr/>
        </p:nvSpPr>
        <p:spPr>
          <a:xfrm>
            <a:off x="9553835" y="79095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bg object 246"/>
          <p:cNvSpPr/>
          <p:nvPr/>
        </p:nvSpPr>
        <p:spPr>
          <a:xfrm>
            <a:off x="8749163" y="79400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bg object 247"/>
          <p:cNvSpPr/>
          <p:nvPr/>
        </p:nvSpPr>
        <p:spPr>
          <a:xfrm>
            <a:off x="8852795" y="7940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bg object 248"/>
          <p:cNvSpPr/>
          <p:nvPr/>
        </p:nvSpPr>
        <p:spPr>
          <a:xfrm>
            <a:off x="9020435" y="7940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bg object 249"/>
          <p:cNvSpPr/>
          <p:nvPr/>
        </p:nvSpPr>
        <p:spPr>
          <a:xfrm>
            <a:off x="9169787" y="794004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67056" y="0"/>
                </a:lnTo>
              </a:path>
              <a:path w="170815">
                <a:moveTo>
                  <a:pt x="9144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bg object 250"/>
          <p:cNvSpPr/>
          <p:nvPr/>
        </p:nvSpPr>
        <p:spPr>
          <a:xfrm>
            <a:off x="9556883" y="7940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bg object 251"/>
          <p:cNvSpPr/>
          <p:nvPr/>
        </p:nvSpPr>
        <p:spPr>
          <a:xfrm>
            <a:off x="8749163" y="79705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bg object 252"/>
          <p:cNvSpPr/>
          <p:nvPr/>
        </p:nvSpPr>
        <p:spPr>
          <a:xfrm>
            <a:off x="8858891" y="797052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bg object 253"/>
          <p:cNvSpPr/>
          <p:nvPr/>
        </p:nvSpPr>
        <p:spPr>
          <a:xfrm>
            <a:off x="9017387" y="7970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bg object 254"/>
          <p:cNvSpPr/>
          <p:nvPr/>
        </p:nvSpPr>
        <p:spPr>
          <a:xfrm>
            <a:off x="9169787" y="797052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67056" y="0"/>
                </a:lnTo>
              </a:path>
              <a:path w="167640">
                <a:moveTo>
                  <a:pt x="88392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bg object 255"/>
          <p:cNvSpPr/>
          <p:nvPr/>
        </p:nvSpPr>
        <p:spPr>
          <a:xfrm>
            <a:off x="9562979" y="7970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bg object 256"/>
          <p:cNvSpPr/>
          <p:nvPr/>
        </p:nvSpPr>
        <p:spPr>
          <a:xfrm>
            <a:off x="8749163" y="80010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bg object 257"/>
          <p:cNvSpPr/>
          <p:nvPr/>
        </p:nvSpPr>
        <p:spPr>
          <a:xfrm>
            <a:off x="8864987" y="8001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bg object 258"/>
          <p:cNvSpPr/>
          <p:nvPr/>
        </p:nvSpPr>
        <p:spPr>
          <a:xfrm>
            <a:off x="9014339" y="8001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bg object 259"/>
          <p:cNvSpPr/>
          <p:nvPr/>
        </p:nvSpPr>
        <p:spPr>
          <a:xfrm>
            <a:off x="9169787" y="80010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bg object 260"/>
          <p:cNvSpPr/>
          <p:nvPr/>
        </p:nvSpPr>
        <p:spPr>
          <a:xfrm>
            <a:off x="9566027" y="8001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bg object 261"/>
          <p:cNvSpPr/>
          <p:nvPr/>
        </p:nvSpPr>
        <p:spPr>
          <a:xfrm>
            <a:off x="8749163" y="80314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bg object 262"/>
          <p:cNvSpPr/>
          <p:nvPr/>
        </p:nvSpPr>
        <p:spPr>
          <a:xfrm>
            <a:off x="8864987" y="80314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bg object 263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bg object 264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bg object 265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bg object 266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bg object 267"/>
          <p:cNvSpPr/>
          <p:nvPr/>
        </p:nvSpPr>
        <p:spPr>
          <a:xfrm>
            <a:off x="887108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bg object 268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bg object 269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bg object 270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bg object 271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bg object 272"/>
          <p:cNvSpPr/>
          <p:nvPr/>
        </p:nvSpPr>
        <p:spPr>
          <a:xfrm>
            <a:off x="8877179" y="809244"/>
            <a:ext cx="48895" cy="0"/>
          </a:xfrm>
          <a:custGeom>
            <a:avLst/>
            <a:gdLst/>
            <a:ahLst/>
            <a:cxnLst/>
            <a:rect l="l" t="t" r="r" b="b"/>
            <a:pathLst>
              <a:path w="48895">
                <a:moveTo>
                  <a:pt x="0" y="0"/>
                </a:moveTo>
                <a:lnTo>
                  <a:pt x="487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bg object 273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bg object 274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bg object 275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bg object 276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bg object 277"/>
          <p:cNvSpPr/>
          <p:nvPr/>
        </p:nvSpPr>
        <p:spPr>
          <a:xfrm>
            <a:off x="8880227" y="812292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67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bg object 278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bg object 279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bg object 280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bg object 281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bg object 282"/>
          <p:cNvSpPr/>
          <p:nvPr/>
        </p:nvSpPr>
        <p:spPr>
          <a:xfrm>
            <a:off x="8886323" y="815339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bg object 283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bg object 284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bg object 285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bg object 286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bg object 287"/>
          <p:cNvSpPr/>
          <p:nvPr/>
        </p:nvSpPr>
        <p:spPr>
          <a:xfrm>
            <a:off x="8886323" y="818387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bg object 288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bg object 289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bg object 290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bg object 291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bg object 292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bg object 293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bg object 294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bg object 295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bg object 296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bg object 297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bg object 298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bg object 299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bg object 300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bg object 301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bg object 302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bg object 303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bg object 304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bg object 305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bg object 306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bg object 307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bg object 308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bg object 309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bg object 310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bg object 311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bg object 312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bg object 313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bg object 314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bg object 315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bg object 316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bg object 317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bg object 318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bg object 319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bg object 320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bg object 321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bg object 322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bg object 323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bg object 324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bg object 325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bg object 326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bg object 327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bg object 328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bg object 329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bg object 330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bg object 331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bg object 332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bg object 333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bg object 334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bg object 335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bg object 336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bg object 337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bg object 338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bg object 339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bg object 340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bg object 341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bg object 342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bg object 343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bg object 344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bg object 345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bg object 346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bg object 347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bg object 348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bg object 349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bg object 350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bg object 351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bg object 352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bg object 353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bg object 354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bg object 355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bg object 356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bg object 357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bg object 358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bg object 359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bg object 360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bg object 361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bg object 362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bg object 363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bg object 364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bg object 365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bg object 366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bg object 367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bg object 368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bg object 369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bg object 370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bg object 371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bg object 372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bg object 373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bg object 374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bg object 375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bg object 376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bg object 377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bg object 378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bg object 379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bg object 380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bg object 381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bg object 382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bg object 383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bg object 384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bg object 385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bg object 386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bg object 387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bg object 388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bg object 389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bg object 390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bg object 391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bg object 392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bg object 393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bg object 394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bg object 395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bg object 396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bg object 397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bg object 398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bg object 399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bg object 400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bg object 401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bg object 402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bg object 403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bg object 404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bg object 405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bg object 406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bg object 407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bg object 408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bg object 409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bg object 410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bg object 411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bg object 412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bg object 413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bg object 414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bg object 415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bg object 416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bg object 417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bg object 418"/>
          <p:cNvSpPr/>
          <p:nvPr/>
        </p:nvSpPr>
        <p:spPr>
          <a:xfrm>
            <a:off x="9502019" y="92202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bg object 419"/>
          <p:cNvSpPr/>
          <p:nvPr/>
        </p:nvSpPr>
        <p:spPr>
          <a:xfrm>
            <a:off x="8733923" y="963168"/>
            <a:ext cx="904240" cy="3175"/>
          </a:xfrm>
          <a:custGeom>
            <a:avLst/>
            <a:gdLst/>
            <a:ahLst/>
            <a:cxnLst/>
            <a:rect l="l" t="t" r="r" b="b"/>
            <a:pathLst>
              <a:path w="904240" h="3175">
                <a:moveTo>
                  <a:pt x="0" y="3047"/>
                </a:moveTo>
                <a:lnTo>
                  <a:pt x="903738" y="3047"/>
                </a:lnTo>
                <a:lnTo>
                  <a:pt x="903738" y="0"/>
                </a:lnTo>
                <a:lnTo>
                  <a:pt x="0" y="0"/>
                </a:lnTo>
                <a:lnTo>
                  <a:pt x="0" y="3047"/>
                </a:lnTo>
                <a:close/>
              </a:path>
            </a:pathLst>
          </a:custGeom>
          <a:solidFill>
            <a:srgbClr val="0000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05033" y="1278890"/>
            <a:ext cx="8108950" cy="756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80469" y="2418556"/>
            <a:ext cx="6620509" cy="3801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75664" y="6959461"/>
            <a:ext cx="2609215" cy="167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1">
                <a:solidFill>
                  <a:srgbClr val="3333CC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293008" y="6961262"/>
            <a:ext cx="658495" cy="1663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3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94.png"/><Relationship Id="rId3" Type="http://schemas.openxmlformats.org/officeDocument/2006/relationships/image" Target="../media/image5.png"/><Relationship Id="rId7" Type="http://schemas.openxmlformats.org/officeDocument/2006/relationships/image" Target="../media/image91.png"/><Relationship Id="rId12" Type="http://schemas.openxmlformats.org/officeDocument/2006/relationships/image" Target="../media/image72.png"/><Relationship Id="rId2" Type="http://schemas.openxmlformats.org/officeDocument/2006/relationships/image" Target="../media/image95.png"/><Relationship Id="rId16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5" Type="http://schemas.openxmlformats.org/officeDocument/2006/relationships/image" Target="../media/image90.png"/><Relationship Id="rId15" Type="http://schemas.openxmlformats.org/officeDocument/2006/relationships/image" Target="../media/image101.png"/><Relationship Id="rId10" Type="http://schemas.openxmlformats.org/officeDocument/2006/relationships/image" Target="../media/image12.png"/><Relationship Id="rId4" Type="http://schemas.openxmlformats.org/officeDocument/2006/relationships/image" Target="../media/image96.png"/><Relationship Id="rId9" Type="http://schemas.openxmlformats.org/officeDocument/2006/relationships/image" Target="../media/image70.png"/><Relationship Id="rId14" Type="http://schemas.openxmlformats.org/officeDocument/2006/relationships/image" Target="../media/image100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0.png"/><Relationship Id="rId18" Type="http://schemas.openxmlformats.org/officeDocument/2006/relationships/image" Target="../media/image115.png"/><Relationship Id="rId26" Type="http://schemas.openxmlformats.org/officeDocument/2006/relationships/image" Target="../media/image123.png"/><Relationship Id="rId39" Type="http://schemas.openxmlformats.org/officeDocument/2006/relationships/image" Target="../media/image136.png"/><Relationship Id="rId3" Type="http://schemas.openxmlformats.org/officeDocument/2006/relationships/image" Target="../media/image2.png"/><Relationship Id="rId21" Type="http://schemas.openxmlformats.org/officeDocument/2006/relationships/image" Target="../media/image118.png"/><Relationship Id="rId34" Type="http://schemas.openxmlformats.org/officeDocument/2006/relationships/image" Target="../media/image131.png"/><Relationship Id="rId42" Type="http://schemas.openxmlformats.org/officeDocument/2006/relationships/image" Target="../media/image139.png"/><Relationship Id="rId47" Type="http://schemas.openxmlformats.org/officeDocument/2006/relationships/image" Target="../media/image144.png"/><Relationship Id="rId50" Type="http://schemas.openxmlformats.org/officeDocument/2006/relationships/image" Target="../media/image147.png"/><Relationship Id="rId7" Type="http://schemas.openxmlformats.org/officeDocument/2006/relationships/image" Target="../media/image5.png"/><Relationship Id="rId12" Type="http://schemas.openxmlformats.org/officeDocument/2006/relationships/image" Target="../media/image109.png"/><Relationship Id="rId17" Type="http://schemas.openxmlformats.org/officeDocument/2006/relationships/image" Target="../media/image114.png"/><Relationship Id="rId25" Type="http://schemas.openxmlformats.org/officeDocument/2006/relationships/image" Target="../media/image122.png"/><Relationship Id="rId33" Type="http://schemas.openxmlformats.org/officeDocument/2006/relationships/image" Target="../media/image130.png"/><Relationship Id="rId38" Type="http://schemas.openxmlformats.org/officeDocument/2006/relationships/image" Target="../media/image135.png"/><Relationship Id="rId46" Type="http://schemas.openxmlformats.org/officeDocument/2006/relationships/image" Target="../media/image143.png"/><Relationship Id="rId2" Type="http://schemas.openxmlformats.org/officeDocument/2006/relationships/image" Target="../media/image1.png"/><Relationship Id="rId16" Type="http://schemas.openxmlformats.org/officeDocument/2006/relationships/image" Target="../media/image113.png"/><Relationship Id="rId20" Type="http://schemas.openxmlformats.org/officeDocument/2006/relationships/image" Target="../media/image117.png"/><Relationship Id="rId29" Type="http://schemas.openxmlformats.org/officeDocument/2006/relationships/image" Target="../media/image126.png"/><Relationship Id="rId41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11" Type="http://schemas.openxmlformats.org/officeDocument/2006/relationships/image" Target="../media/image108.png"/><Relationship Id="rId24" Type="http://schemas.openxmlformats.org/officeDocument/2006/relationships/image" Target="../media/image121.png"/><Relationship Id="rId32" Type="http://schemas.openxmlformats.org/officeDocument/2006/relationships/image" Target="../media/image129.png"/><Relationship Id="rId37" Type="http://schemas.openxmlformats.org/officeDocument/2006/relationships/image" Target="../media/image134.png"/><Relationship Id="rId40" Type="http://schemas.openxmlformats.org/officeDocument/2006/relationships/image" Target="../media/image137.png"/><Relationship Id="rId45" Type="http://schemas.openxmlformats.org/officeDocument/2006/relationships/image" Target="../media/image142.png"/><Relationship Id="rId53" Type="http://schemas.openxmlformats.org/officeDocument/2006/relationships/hyperlink" Target="http://www.accel.de/" TargetMode="External"/><Relationship Id="rId5" Type="http://schemas.openxmlformats.org/officeDocument/2006/relationships/image" Target="../media/image103.png"/><Relationship Id="rId15" Type="http://schemas.openxmlformats.org/officeDocument/2006/relationships/image" Target="../media/image112.png"/><Relationship Id="rId23" Type="http://schemas.openxmlformats.org/officeDocument/2006/relationships/image" Target="../media/image120.png"/><Relationship Id="rId28" Type="http://schemas.openxmlformats.org/officeDocument/2006/relationships/image" Target="../media/image125.png"/><Relationship Id="rId36" Type="http://schemas.openxmlformats.org/officeDocument/2006/relationships/image" Target="../media/image133.png"/><Relationship Id="rId49" Type="http://schemas.openxmlformats.org/officeDocument/2006/relationships/image" Target="../media/image146.png"/><Relationship Id="rId10" Type="http://schemas.openxmlformats.org/officeDocument/2006/relationships/image" Target="../media/image107.png"/><Relationship Id="rId19" Type="http://schemas.openxmlformats.org/officeDocument/2006/relationships/image" Target="../media/image116.png"/><Relationship Id="rId31" Type="http://schemas.openxmlformats.org/officeDocument/2006/relationships/image" Target="../media/image128.png"/><Relationship Id="rId44" Type="http://schemas.openxmlformats.org/officeDocument/2006/relationships/image" Target="../media/image141.png"/><Relationship Id="rId52" Type="http://schemas.openxmlformats.org/officeDocument/2006/relationships/image" Target="../media/image149.jpeg"/><Relationship Id="rId4" Type="http://schemas.openxmlformats.org/officeDocument/2006/relationships/image" Target="../media/image3.pn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Relationship Id="rId22" Type="http://schemas.openxmlformats.org/officeDocument/2006/relationships/image" Target="../media/image119.png"/><Relationship Id="rId27" Type="http://schemas.openxmlformats.org/officeDocument/2006/relationships/image" Target="../media/image124.png"/><Relationship Id="rId30" Type="http://schemas.openxmlformats.org/officeDocument/2006/relationships/image" Target="../media/image127.png"/><Relationship Id="rId35" Type="http://schemas.openxmlformats.org/officeDocument/2006/relationships/image" Target="../media/image132.png"/><Relationship Id="rId43" Type="http://schemas.openxmlformats.org/officeDocument/2006/relationships/image" Target="../media/image140.png"/><Relationship Id="rId48" Type="http://schemas.openxmlformats.org/officeDocument/2006/relationships/image" Target="../media/image145.png"/><Relationship Id="rId8" Type="http://schemas.openxmlformats.org/officeDocument/2006/relationships/image" Target="../media/image105.png"/><Relationship Id="rId51" Type="http://schemas.openxmlformats.org/officeDocument/2006/relationships/image" Target="../media/image14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13" Type="http://schemas.openxmlformats.org/officeDocument/2006/relationships/image" Target="../media/image160.png"/><Relationship Id="rId18" Type="http://schemas.openxmlformats.org/officeDocument/2006/relationships/image" Target="../media/image164.png"/><Relationship Id="rId3" Type="http://schemas.openxmlformats.org/officeDocument/2006/relationships/image" Target="../media/image151.png"/><Relationship Id="rId21" Type="http://schemas.openxmlformats.org/officeDocument/2006/relationships/image" Target="../media/image167.png"/><Relationship Id="rId7" Type="http://schemas.openxmlformats.org/officeDocument/2006/relationships/image" Target="../media/image154.png"/><Relationship Id="rId12" Type="http://schemas.openxmlformats.org/officeDocument/2006/relationships/image" Target="../media/image159.png"/><Relationship Id="rId17" Type="http://schemas.openxmlformats.org/officeDocument/2006/relationships/image" Target="../media/image163.png"/><Relationship Id="rId2" Type="http://schemas.openxmlformats.org/officeDocument/2006/relationships/image" Target="../media/image150.png"/><Relationship Id="rId16" Type="http://schemas.openxmlformats.org/officeDocument/2006/relationships/image" Target="../media/image162.png"/><Relationship Id="rId20" Type="http://schemas.openxmlformats.org/officeDocument/2006/relationships/image" Target="../media/image16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3.png"/><Relationship Id="rId11" Type="http://schemas.openxmlformats.org/officeDocument/2006/relationships/image" Target="../media/image158.png"/><Relationship Id="rId5" Type="http://schemas.openxmlformats.org/officeDocument/2006/relationships/image" Target="../media/image152.png"/><Relationship Id="rId15" Type="http://schemas.openxmlformats.org/officeDocument/2006/relationships/image" Target="../media/image161.png"/><Relationship Id="rId23" Type="http://schemas.openxmlformats.org/officeDocument/2006/relationships/image" Target="../media/image169.png"/><Relationship Id="rId10" Type="http://schemas.openxmlformats.org/officeDocument/2006/relationships/image" Target="../media/image157.png"/><Relationship Id="rId19" Type="http://schemas.openxmlformats.org/officeDocument/2006/relationships/image" Target="../media/image165.png"/><Relationship Id="rId4" Type="http://schemas.openxmlformats.org/officeDocument/2006/relationships/image" Target="../media/image20.png"/><Relationship Id="rId9" Type="http://schemas.openxmlformats.org/officeDocument/2006/relationships/image" Target="../media/image156.png"/><Relationship Id="rId14" Type="http://schemas.openxmlformats.org/officeDocument/2006/relationships/image" Target="../media/image115.png"/><Relationship Id="rId22" Type="http://schemas.openxmlformats.org/officeDocument/2006/relationships/image" Target="../media/image16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11" Type="http://schemas.openxmlformats.org/officeDocument/2006/relationships/image" Target="../media/image175.png"/><Relationship Id="rId5" Type="http://schemas.openxmlformats.org/officeDocument/2006/relationships/image" Target="../media/image170.png"/><Relationship Id="rId15" Type="http://schemas.openxmlformats.org/officeDocument/2006/relationships/image" Target="../media/image179.png"/><Relationship Id="rId10" Type="http://schemas.openxmlformats.org/officeDocument/2006/relationships/image" Target="../media/image174.png"/><Relationship Id="rId19" Type="http://schemas.openxmlformats.org/officeDocument/2006/relationships/hyperlink" Target="http://www.beaconpower.com/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13" Type="http://schemas.openxmlformats.org/officeDocument/2006/relationships/image" Target="../media/image72.png"/><Relationship Id="rId3" Type="http://schemas.openxmlformats.org/officeDocument/2006/relationships/image" Target="../media/image20.png"/><Relationship Id="rId7" Type="http://schemas.openxmlformats.org/officeDocument/2006/relationships/image" Target="../media/image186.png"/><Relationship Id="rId12" Type="http://schemas.openxmlformats.org/officeDocument/2006/relationships/image" Target="../media/image71.png"/><Relationship Id="rId2" Type="http://schemas.openxmlformats.org/officeDocument/2006/relationships/image" Target="../media/image183.png"/><Relationship Id="rId16" Type="http://schemas.openxmlformats.org/officeDocument/2006/relationships/image" Target="../media/image1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40.png"/><Relationship Id="rId5" Type="http://schemas.openxmlformats.org/officeDocument/2006/relationships/image" Target="../media/image185.png"/><Relationship Id="rId15" Type="http://schemas.openxmlformats.org/officeDocument/2006/relationships/image" Target="../media/image190.png"/><Relationship Id="rId10" Type="http://schemas.openxmlformats.org/officeDocument/2006/relationships/image" Target="../media/image93.png"/><Relationship Id="rId4" Type="http://schemas.openxmlformats.org/officeDocument/2006/relationships/image" Target="../media/image184.png"/><Relationship Id="rId9" Type="http://schemas.openxmlformats.org/officeDocument/2006/relationships/image" Target="../media/image188.png"/><Relationship Id="rId14" Type="http://schemas.openxmlformats.org/officeDocument/2006/relationships/image" Target="../media/image18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13" Type="http://schemas.openxmlformats.org/officeDocument/2006/relationships/image" Target="../media/image180.png"/><Relationship Id="rId3" Type="http://schemas.openxmlformats.org/officeDocument/2006/relationships/image" Target="../media/image192.png"/><Relationship Id="rId7" Type="http://schemas.openxmlformats.org/officeDocument/2006/relationships/image" Target="../media/image195.png"/><Relationship Id="rId12" Type="http://schemas.openxmlformats.org/officeDocument/2006/relationships/image" Target="../media/image17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4.png"/><Relationship Id="rId11" Type="http://schemas.openxmlformats.org/officeDocument/2006/relationships/image" Target="../media/image199.png"/><Relationship Id="rId5" Type="http://schemas.openxmlformats.org/officeDocument/2006/relationships/image" Target="../media/image193.png"/><Relationship Id="rId15" Type="http://schemas.openxmlformats.org/officeDocument/2006/relationships/image" Target="../media/image201.jpeg"/><Relationship Id="rId10" Type="http://schemas.openxmlformats.org/officeDocument/2006/relationships/image" Target="../media/image198.png"/><Relationship Id="rId4" Type="http://schemas.openxmlformats.org/officeDocument/2006/relationships/image" Target="../media/image5.png"/><Relationship Id="rId9" Type="http://schemas.openxmlformats.org/officeDocument/2006/relationships/image" Target="../media/image197.png"/><Relationship Id="rId14" Type="http://schemas.openxmlformats.org/officeDocument/2006/relationships/image" Target="../media/image20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13" Type="http://schemas.openxmlformats.org/officeDocument/2006/relationships/image" Target="../media/image208.png"/><Relationship Id="rId18" Type="http://schemas.openxmlformats.org/officeDocument/2006/relationships/image" Target="../media/image212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12" Type="http://schemas.openxmlformats.org/officeDocument/2006/relationships/image" Target="../media/image207.png"/><Relationship Id="rId17" Type="http://schemas.openxmlformats.org/officeDocument/2006/relationships/image" Target="../media/image211.png"/><Relationship Id="rId2" Type="http://schemas.openxmlformats.org/officeDocument/2006/relationships/image" Target="../media/image1.png"/><Relationship Id="rId16" Type="http://schemas.openxmlformats.org/officeDocument/2006/relationships/image" Target="../media/image2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2.png"/><Relationship Id="rId11" Type="http://schemas.openxmlformats.org/officeDocument/2006/relationships/image" Target="../media/image206.png"/><Relationship Id="rId5" Type="http://schemas.openxmlformats.org/officeDocument/2006/relationships/image" Target="../media/image103.png"/><Relationship Id="rId15" Type="http://schemas.openxmlformats.org/officeDocument/2006/relationships/image" Target="../media/image209.png"/><Relationship Id="rId10" Type="http://schemas.openxmlformats.org/officeDocument/2006/relationships/image" Target="../media/image205.png"/><Relationship Id="rId4" Type="http://schemas.openxmlformats.org/officeDocument/2006/relationships/image" Target="../media/image3.png"/><Relationship Id="rId9" Type="http://schemas.openxmlformats.org/officeDocument/2006/relationships/image" Target="../media/image204.png"/><Relationship Id="rId1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94.png"/><Relationship Id="rId3" Type="http://schemas.openxmlformats.org/officeDocument/2006/relationships/image" Target="../media/image5.png"/><Relationship Id="rId7" Type="http://schemas.openxmlformats.org/officeDocument/2006/relationships/image" Target="../media/image91.png"/><Relationship Id="rId12" Type="http://schemas.openxmlformats.org/officeDocument/2006/relationships/image" Target="../media/image7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5" Type="http://schemas.openxmlformats.org/officeDocument/2006/relationships/image" Target="../media/image90.png"/><Relationship Id="rId10" Type="http://schemas.openxmlformats.org/officeDocument/2006/relationships/image" Target="../media/image12.png"/><Relationship Id="rId4" Type="http://schemas.openxmlformats.org/officeDocument/2006/relationships/image" Target="../media/image96.png"/><Relationship Id="rId9" Type="http://schemas.openxmlformats.org/officeDocument/2006/relationships/image" Target="../media/image70.png"/><Relationship Id="rId14" Type="http://schemas.openxmlformats.org/officeDocument/2006/relationships/image" Target="../media/image2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94.png"/><Relationship Id="rId3" Type="http://schemas.openxmlformats.org/officeDocument/2006/relationships/image" Target="../media/image5.png"/><Relationship Id="rId7" Type="http://schemas.openxmlformats.org/officeDocument/2006/relationships/image" Target="../media/image91.png"/><Relationship Id="rId12" Type="http://schemas.openxmlformats.org/officeDocument/2006/relationships/image" Target="../media/image7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5" Type="http://schemas.openxmlformats.org/officeDocument/2006/relationships/image" Target="../media/image90.png"/><Relationship Id="rId10" Type="http://schemas.openxmlformats.org/officeDocument/2006/relationships/image" Target="../media/image12.png"/><Relationship Id="rId4" Type="http://schemas.openxmlformats.org/officeDocument/2006/relationships/image" Target="../media/image96.png"/><Relationship Id="rId9" Type="http://schemas.openxmlformats.org/officeDocument/2006/relationships/image" Target="../media/image70.png"/><Relationship Id="rId14" Type="http://schemas.openxmlformats.org/officeDocument/2006/relationships/image" Target="../media/image2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94.png"/><Relationship Id="rId3" Type="http://schemas.openxmlformats.org/officeDocument/2006/relationships/image" Target="../media/image5.png"/><Relationship Id="rId7" Type="http://schemas.openxmlformats.org/officeDocument/2006/relationships/image" Target="../media/image91.png"/><Relationship Id="rId12" Type="http://schemas.openxmlformats.org/officeDocument/2006/relationships/image" Target="../media/image7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5" Type="http://schemas.openxmlformats.org/officeDocument/2006/relationships/image" Target="../media/image90.png"/><Relationship Id="rId10" Type="http://schemas.openxmlformats.org/officeDocument/2006/relationships/image" Target="../media/image12.png"/><Relationship Id="rId4" Type="http://schemas.openxmlformats.org/officeDocument/2006/relationships/image" Target="../media/image96.png"/><Relationship Id="rId9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5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94.png"/><Relationship Id="rId3" Type="http://schemas.openxmlformats.org/officeDocument/2006/relationships/image" Target="../media/image5.png"/><Relationship Id="rId7" Type="http://schemas.openxmlformats.org/officeDocument/2006/relationships/image" Target="../media/image91.png"/><Relationship Id="rId12" Type="http://schemas.openxmlformats.org/officeDocument/2006/relationships/image" Target="../media/image7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5" Type="http://schemas.openxmlformats.org/officeDocument/2006/relationships/image" Target="../media/image90.png"/><Relationship Id="rId15" Type="http://schemas.openxmlformats.org/officeDocument/2006/relationships/image" Target="../media/image216.jpeg"/><Relationship Id="rId10" Type="http://schemas.openxmlformats.org/officeDocument/2006/relationships/image" Target="../media/image12.png"/><Relationship Id="rId4" Type="http://schemas.openxmlformats.org/officeDocument/2006/relationships/image" Target="../media/image96.png"/><Relationship Id="rId9" Type="http://schemas.openxmlformats.org/officeDocument/2006/relationships/image" Target="../media/image70.png"/><Relationship Id="rId14" Type="http://schemas.openxmlformats.org/officeDocument/2006/relationships/image" Target="../media/image2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13" Type="http://schemas.openxmlformats.org/officeDocument/2006/relationships/image" Target="../media/image226.png"/><Relationship Id="rId3" Type="http://schemas.openxmlformats.org/officeDocument/2006/relationships/image" Target="../media/image5.png"/><Relationship Id="rId7" Type="http://schemas.openxmlformats.org/officeDocument/2006/relationships/image" Target="../media/image221.png"/><Relationship Id="rId12" Type="http://schemas.openxmlformats.org/officeDocument/2006/relationships/image" Target="../media/image225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png"/><Relationship Id="rId11" Type="http://schemas.openxmlformats.org/officeDocument/2006/relationships/image" Target="../media/image224.png"/><Relationship Id="rId5" Type="http://schemas.openxmlformats.org/officeDocument/2006/relationships/image" Target="../media/image219.png"/><Relationship Id="rId10" Type="http://schemas.openxmlformats.org/officeDocument/2006/relationships/image" Target="../media/image12.png"/><Relationship Id="rId4" Type="http://schemas.openxmlformats.org/officeDocument/2006/relationships/image" Target="../media/image218.png"/><Relationship Id="rId9" Type="http://schemas.openxmlformats.org/officeDocument/2006/relationships/image" Target="../media/image223.png"/><Relationship Id="rId14" Type="http://schemas.openxmlformats.org/officeDocument/2006/relationships/image" Target="../media/image2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png"/><Relationship Id="rId13" Type="http://schemas.openxmlformats.org/officeDocument/2006/relationships/image" Target="../media/image233.png"/><Relationship Id="rId18" Type="http://schemas.openxmlformats.org/officeDocument/2006/relationships/image" Target="../media/image238.png"/><Relationship Id="rId26" Type="http://schemas.openxmlformats.org/officeDocument/2006/relationships/image" Target="../media/image246.png"/><Relationship Id="rId3" Type="http://schemas.openxmlformats.org/officeDocument/2006/relationships/image" Target="../media/image20.png"/><Relationship Id="rId21" Type="http://schemas.openxmlformats.org/officeDocument/2006/relationships/image" Target="../media/image241.png"/><Relationship Id="rId7" Type="http://schemas.openxmlformats.org/officeDocument/2006/relationships/image" Target="../media/image231.png"/><Relationship Id="rId12" Type="http://schemas.openxmlformats.org/officeDocument/2006/relationships/image" Target="../media/image72.png"/><Relationship Id="rId17" Type="http://schemas.openxmlformats.org/officeDocument/2006/relationships/image" Target="../media/image237.png"/><Relationship Id="rId25" Type="http://schemas.openxmlformats.org/officeDocument/2006/relationships/image" Target="../media/image245.png"/><Relationship Id="rId33" Type="http://schemas.openxmlformats.org/officeDocument/2006/relationships/image" Target="../media/image253.png"/><Relationship Id="rId2" Type="http://schemas.openxmlformats.org/officeDocument/2006/relationships/image" Target="../media/image228.png"/><Relationship Id="rId16" Type="http://schemas.openxmlformats.org/officeDocument/2006/relationships/image" Target="../media/image236.png"/><Relationship Id="rId20" Type="http://schemas.openxmlformats.org/officeDocument/2006/relationships/image" Target="../media/image240.png"/><Relationship Id="rId29" Type="http://schemas.openxmlformats.org/officeDocument/2006/relationships/image" Target="../media/image2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24" Type="http://schemas.openxmlformats.org/officeDocument/2006/relationships/image" Target="../media/image244.png"/><Relationship Id="rId32" Type="http://schemas.openxmlformats.org/officeDocument/2006/relationships/image" Target="../media/image252.png"/><Relationship Id="rId5" Type="http://schemas.openxmlformats.org/officeDocument/2006/relationships/image" Target="../media/image230.png"/><Relationship Id="rId15" Type="http://schemas.openxmlformats.org/officeDocument/2006/relationships/image" Target="../media/image235.png"/><Relationship Id="rId23" Type="http://schemas.openxmlformats.org/officeDocument/2006/relationships/image" Target="../media/image243.png"/><Relationship Id="rId28" Type="http://schemas.openxmlformats.org/officeDocument/2006/relationships/image" Target="../media/image248.png"/><Relationship Id="rId10" Type="http://schemas.openxmlformats.org/officeDocument/2006/relationships/image" Target="../media/image12.png"/><Relationship Id="rId19" Type="http://schemas.openxmlformats.org/officeDocument/2006/relationships/image" Target="../media/image239.png"/><Relationship Id="rId31" Type="http://schemas.openxmlformats.org/officeDocument/2006/relationships/image" Target="../media/image251.png"/><Relationship Id="rId4" Type="http://schemas.openxmlformats.org/officeDocument/2006/relationships/image" Target="../media/image229.png"/><Relationship Id="rId9" Type="http://schemas.openxmlformats.org/officeDocument/2006/relationships/image" Target="../media/image93.png"/><Relationship Id="rId14" Type="http://schemas.openxmlformats.org/officeDocument/2006/relationships/image" Target="../media/image234.png"/><Relationship Id="rId22" Type="http://schemas.openxmlformats.org/officeDocument/2006/relationships/image" Target="../media/image242.png"/><Relationship Id="rId27" Type="http://schemas.openxmlformats.org/officeDocument/2006/relationships/image" Target="../media/image247.png"/><Relationship Id="rId30" Type="http://schemas.openxmlformats.org/officeDocument/2006/relationships/image" Target="../media/image25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png"/><Relationship Id="rId13" Type="http://schemas.openxmlformats.org/officeDocument/2006/relationships/image" Target="../media/image181.png"/><Relationship Id="rId3" Type="http://schemas.openxmlformats.org/officeDocument/2006/relationships/image" Target="../media/image20.png"/><Relationship Id="rId7" Type="http://schemas.openxmlformats.org/officeDocument/2006/relationships/image" Target="../media/image258.png"/><Relationship Id="rId12" Type="http://schemas.openxmlformats.org/officeDocument/2006/relationships/image" Target="../media/image263.png"/><Relationship Id="rId2" Type="http://schemas.openxmlformats.org/officeDocument/2006/relationships/image" Target="../media/image254.png"/><Relationship Id="rId16" Type="http://schemas.openxmlformats.org/officeDocument/2006/relationships/image" Target="../media/image26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7.png"/><Relationship Id="rId11" Type="http://schemas.openxmlformats.org/officeDocument/2006/relationships/image" Target="../media/image262.png"/><Relationship Id="rId5" Type="http://schemas.openxmlformats.org/officeDocument/2006/relationships/image" Target="../media/image256.png"/><Relationship Id="rId15" Type="http://schemas.openxmlformats.org/officeDocument/2006/relationships/image" Target="../media/image265.jpeg"/><Relationship Id="rId10" Type="http://schemas.openxmlformats.org/officeDocument/2006/relationships/image" Target="../media/image261.png"/><Relationship Id="rId4" Type="http://schemas.openxmlformats.org/officeDocument/2006/relationships/image" Target="../media/image255.png"/><Relationship Id="rId9" Type="http://schemas.openxmlformats.org/officeDocument/2006/relationships/image" Target="../media/image260.png"/><Relationship Id="rId14" Type="http://schemas.openxmlformats.org/officeDocument/2006/relationships/image" Target="../media/image26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1.png"/><Relationship Id="rId13" Type="http://schemas.openxmlformats.org/officeDocument/2006/relationships/image" Target="../media/image275.png"/><Relationship Id="rId3" Type="http://schemas.openxmlformats.org/officeDocument/2006/relationships/image" Target="../media/image20.png"/><Relationship Id="rId7" Type="http://schemas.openxmlformats.org/officeDocument/2006/relationships/image" Target="../media/image270.png"/><Relationship Id="rId12" Type="http://schemas.openxmlformats.org/officeDocument/2006/relationships/image" Target="../media/image72.png"/><Relationship Id="rId2" Type="http://schemas.openxmlformats.org/officeDocument/2006/relationships/image" Target="../media/image267.png"/><Relationship Id="rId16" Type="http://schemas.openxmlformats.org/officeDocument/2006/relationships/image" Target="../media/image2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274.png"/><Relationship Id="rId5" Type="http://schemas.openxmlformats.org/officeDocument/2006/relationships/image" Target="../media/image269.png"/><Relationship Id="rId15" Type="http://schemas.openxmlformats.org/officeDocument/2006/relationships/image" Target="../media/image277.jpeg"/><Relationship Id="rId10" Type="http://schemas.openxmlformats.org/officeDocument/2006/relationships/image" Target="../media/image273.png"/><Relationship Id="rId4" Type="http://schemas.openxmlformats.org/officeDocument/2006/relationships/image" Target="../media/image268.png"/><Relationship Id="rId9" Type="http://schemas.openxmlformats.org/officeDocument/2006/relationships/image" Target="../media/image272.png"/><Relationship Id="rId14" Type="http://schemas.openxmlformats.org/officeDocument/2006/relationships/image" Target="../media/image27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png"/><Relationship Id="rId13" Type="http://schemas.openxmlformats.org/officeDocument/2006/relationships/image" Target="../media/image289.png"/><Relationship Id="rId3" Type="http://schemas.openxmlformats.org/officeDocument/2006/relationships/image" Target="../media/image5.png"/><Relationship Id="rId7" Type="http://schemas.openxmlformats.org/officeDocument/2006/relationships/image" Target="../media/image283.png"/><Relationship Id="rId12" Type="http://schemas.openxmlformats.org/officeDocument/2006/relationships/image" Target="../media/image288.png"/><Relationship Id="rId17" Type="http://schemas.openxmlformats.org/officeDocument/2006/relationships/image" Target="../media/image293.jpeg"/><Relationship Id="rId2" Type="http://schemas.openxmlformats.org/officeDocument/2006/relationships/image" Target="../media/image279.png"/><Relationship Id="rId16" Type="http://schemas.openxmlformats.org/officeDocument/2006/relationships/image" Target="../media/image2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2.png"/><Relationship Id="rId11" Type="http://schemas.openxmlformats.org/officeDocument/2006/relationships/image" Target="../media/image287.png"/><Relationship Id="rId5" Type="http://schemas.openxmlformats.org/officeDocument/2006/relationships/image" Target="../media/image281.png"/><Relationship Id="rId15" Type="http://schemas.openxmlformats.org/officeDocument/2006/relationships/image" Target="../media/image291.png"/><Relationship Id="rId10" Type="http://schemas.openxmlformats.org/officeDocument/2006/relationships/image" Target="../media/image286.png"/><Relationship Id="rId4" Type="http://schemas.openxmlformats.org/officeDocument/2006/relationships/image" Target="../media/image280.png"/><Relationship Id="rId9" Type="http://schemas.openxmlformats.org/officeDocument/2006/relationships/image" Target="../media/image285.png"/><Relationship Id="rId14" Type="http://schemas.openxmlformats.org/officeDocument/2006/relationships/image" Target="../media/image29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jpeg"/><Relationship Id="rId2" Type="http://schemas.openxmlformats.org/officeDocument/2006/relationships/hyperlink" Target="http://www.ngk.co.jp/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technologyreview.com/" TargetMode="External"/><Relationship Id="rId4" Type="http://schemas.openxmlformats.org/officeDocument/2006/relationships/image" Target="../media/image29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13" Type="http://schemas.openxmlformats.org/officeDocument/2006/relationships/image" Target="../media/image181.png"/><Relationship Id="rId3" Type="http://schemas.openxmlformats.org/officeDocument/2006/relationships/image" Target="../media/image20.png"/><Relationship Id="rId7" Type="http://schemas.openxmlformats.org/officeDocument/2006/relationships/image" Target="../media/image299.png"/><Relationship Id="rId12" Type="http://schemas.openxmlformats.org/officeDocument/2006/relationships/image" Target="../media/image72.png"/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274.png"/><Relationship Id="rId5" Type="http://schemas.openxmlformats.org/officeDocument/2006/relationships/image" Target="../media/image298.png"/><Relationship Id="rId10" Type="http://schemas.openxmlformats.org/officeDocument/2006/relationships/image" Target="../media/image261.png"/><Relationship Id="rId4" Type="http://schemas.openxmlformats.org/officeDocument/2006/relationships/image" Target="../media/image297.png"/><Relationship Id="rId9" Type="http://schemas.openxmlformats.org/officeDocument/2006/relationships/image" Target="../media/image301.png"/><Relationship Id="rId14" Type="http://schemas.openxmlformats.org/officeDocument/2006/relationships/image" Target="../media/image30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png"/><Relationship Id="rId13" Type="http://schemas.openxmlformats.org/officeDocument/2006/relationships/image" Target="../media/image309.png"/><Relationship Id="rId18" Type="http://schemas.openxmlformats.org/officeDocument/2006/relationships/image" Target="../media/image313.jpeg"/><Relationship Id="rId3" Type="http://schemas.openxmlformats.org/officeDocument/2006/relationships/image" Target="../media/image2.png"/><Relationship Id="rId21" Type="http://schemas.openxmlformats.org/officeDocument/2006/relationships/image" Target="../media/image315.jpeg"/><Relationship Id="rId7" Type="http://schemas.openxmlformats.org/officeDocument/2006/relationships/image" Target="../media/image5.png"/><Relationship Id="rId12" Type="http://schemas.openxmlformats.org/officeDocument/2006/relationships/image" Target="../media/image308.png"/><Relationship Id="rId17" Type="http://schemas.openxmlformats.org/officeDocument/2006/relationships/image" Target="../media/image312.png"/><Relationship Id="rId2" Type="http://schemas.openxmlformats.org/officeDocument/2006/relationships/image" Target="../media/image1.png"/><Relationship Id="rId16" Type="http://schemas.openxmlformats.org/officeDocument/2006/relationships/image" Target="../media/image311.png"/><Relationship Id="rId20" Type="http://schemas.openxmlformats.org/officeDocument/2006/relationships/image" Target="../media/image3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4.png"/><Relationship Id="rId11" Type="http://schemas.openxmlformats.org/officeDocument/2006/relationships/image" Target="../media/image307.png"/><Relationship Id="rId5" Type="http://schemas.openxmlformats.org/officeDocument/2006/relationships/image" Target="../media/image303.png"/><Relationship Id="rId15" Type="http://schemas.openxmlformats.org/officeDocument/2006/relationships/image" Target="../media/image310.png"/><Relationship Id="rId10" Type="http://schemas.openxmlformats.org/officeDocument/2006/relationships/image" Target="../media/image306.png"/><Relationship Id="rId19" Type="http://schemas.openxmlformats.org/officeDocument/2006/relationships/hyperlink" Target="http://www.vrbpower.com/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173.png"/><Relationship Id="rId14" Type="http://schemas.openxmlformats.org/officeDocument/2006/relationships/image" Target="../media/image26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13" Type="http://schemas.openxmlformats.org/officeDocument/2006/relationships/image" Target="../media/image181.png"/><Relationship Id="rId18" Type="http://schemas.openxmlformats.org/officeDocument/2006/relationships/image" Target="../media/image320.png"/><Relationship Id="rId26" Type="http://schemas.openxmlformats.org/officeDocument/2006/relationships/image" Target="../media/image328.png"/><Relationship Id="rId3" Type="http://schemas.openxmlformats.org/officeDocument/2006/relationships/image" Target="../media/image20.png"/><Relationship Id="rId21" Type="http://schemas.openxmlformats.org/officeDocument/2006/relationships/image" Target="../media/image323.png"/><Relationship Id="rId7" Type="http://schemas.openxmlformats.org/officeDocument/2006/relationships/image" Target="../media/image299.png"/><Relationship Id="rId12" Type="http://schemas.openxmlformats.org/officeDocument/2006/relationships/image" Target="../media/image72.png"/><Relationship Id="rId17" Type="http://schemas.openxmlformats.org/officeDocument/2006/relationships/image" Target="../media/image319.png"/><Relationship Id="rId25" Type="http://schemas.openxmlformats.org/officeDocument/2006/relationships/image" Target="../media/image327.png"/><Relationship Id="rId2" Type="http://schemas.openxmlformats.org/officeDocument/2006/relationships/image" Target="../media/image296.png"/><Relationship Id="rId16" Type="http://schemas.openxmlformats.org/officeDocument/2006/relationships/image" Target="../media/image318.png"/><Relationship Id="rId20" Type="http://schemas.openxmlformats.org/officeDocument/2006/relationships/image" Target="../media/image322.png"/><Relationship Id="rId29" Type="http://schemas.openxmlformats.org/officeDocument/2006/relationships/image" Target="../media/image3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274.png"/><Relationship Id="rId24" Type="http://schemas.openxmlformats.org/officeDocument/2006/relationships/image" Target="../media/image326.png"/><Relationship Id="rId5" Type="http://schemas.openxmlformats.org/officeDocument/2006/relationships/image" Target="../media/image298.png"/><Relationship Id="rId15" Type="http://schemas.openxmlformats.org/officeDocument/2006/relationships/image" Target="../media/image317.png"/><Relationship Id="rId23" Type="http://schemas.openxmlformats.org/officeDocument/2006/relationships/image" Target="../media/image325.png"/><Relationship Id="rId28" Type="http://schemas.openxmlformats.org/officeDocument/2006/relationships/image" Target="../media/image330.png"/><Relationship Id="rId10" Type="http://schemas.openxmlformats.org/officeDocument/2006/relationships/image" Target="../media/image261.png"/><Relationship Id="rId19" Type="http://schemas.openxmlformats.org/officeDocument/2006/relationships/image" Target="../media/image321.png"/><Relationship Id="rId31" Type="http://schemas.openxmlformats.org/officeDocument/2006/relationships/image" Target="../media/image333.png"/><Relationship Id="rId4" Type="http://schemas.openxmlformats.org/officeDocument/2006/relationships/image" Target="../media/image297.png"/><Relationship Id="rId9" Type="http://schemas.openxmlformats.org/officeDocument/2006/relationships/image" Target="../media/image301.png"/><Relationship Id="rId14" Type="http://schemas.openxmlformats.org/officeDocument/2006/relationships/image" Target="../media/image316.png"/><Relationship Id="rId22" Type="http://schemas.openxmlformats.org/officeDocument/2006/relationships/image" Target="../media/image324.png"/><Relationship Id="rId27" Type="http://schemas.openxmlformats.org/officeDocument/2006/relationships/image" Target="../media/image329.png"/><Relationship Id="rId30" Type="http://schemas.openxmlformats.org/officeDocument/2006/relationships/image" Target="../media/image33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3.png"/><Relationship Id="rId3" Type="http://schemas.openxmlformats.org/officeDocument/2006/relationships/image" Target="../media/image5.png"/><Relationship Id="rId7" Type="http://schemas.openxmlformats.org/officeDocument/2006/relationships/image" Target="../media/image48.png"/><Relationship Id="rId12" Type="http://schemas.openxmlformats.org/officeDocument/2006/relationships/image" Target="../media/image5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1.png"/><Relationship Id="rId5" Type="http://schemas.openxmlformats.org/officeDocument/2006/relationships/image" Target="../media/image46.png"/><Relationship Id="rId10" Type="http://schemas.openxmlformats.org/officeDocument/2006/relationships/image" Target="../media/image12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13" Type="http://schemas.openxmlformats.org/officeDocument/2006/relationships/image" Target="../media/image181.png"/><Relationship Id="rId3" Type="http://schemas.openxmlformats.org/officeDocument/2006/relationships/image" Target="../media/image20.png"/><Relationship Id="rId7" Type="http://schemas.openxmlformats.org/officeDocument/2006/relationships/image" Target="../media/image299.png"/><Relationship Id="rId12" Type="http://schemas.openxmlformats.org/officeDocument/2006/relationships/image" Target="../media/image72.png"/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png"/><Relationship Id="rId11" Type="http://schemas.openxmlformats.org/officeDocument/2006/relationships/image" Target="../media/image274.png"/><Relationship Id="rId5" Type="http://schemas.openxmlformats.org/officeDocument/2006/relationships/image" Target="../media/image298.png"/><Relationship Id="rId10" Type="http://schemas.openxmlformats.org/officeDocument/2006/relationships/image" Target="../media/image261.png"/><Relationship Id="rId4" Type="http://schemas.openxmlformats.org/officeDocument/2006/relationships/image" Target="../media/image297.png"/><Relationship Id="rId9" Type="http://schemas.openxmlformats.org/officeDocument/2006/relationships/image" Target="../media/image301.png"/><Relationship Id="rId14" Type="http://schemas.openxmlformats.org/officeDocument/2006/relationships/image" Target="../media/image33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13" Type="http://schemas.openxmlformats.org/officeDocument/2006/relationships/image" Target="../media/image181.png"/><Relationship Id="rId3" Type="http://schemas.openxmlformats.org/officeDocument/2006/relationships/image" Target="../media/image20.png"/><Relationship Id="rId7" Type="http://schemas.openxmlformats.org/officeDocument/2006/relationships/image" Target="../media/image299.png"/><Relationship Id="rId12" Type="http://schemas.openxmlformats.org/officeDocument/2006/relationships/image" Target="../media/image72.png"/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274.png"/><Relationship Id="rId5" Type="http://schemas.openxmlformats.org/officeDocument/2006/relationships/image" Target="../media/image298.png"/><Relationship Id="rId10" Type="http://schemas.openxmlformats.org/officeDocument/2006/relationships/image" Target="../media/image261.png"/><Relationship Id="rId4" Type="http://schemas.openxmlformats.org/officeDocument/2006/relationships/image" Target="../media/image297.png"/><Relationship Id="rId9" Type="http://schemas.openxmlformats.org/officeDocument/2006/relationships/image" Target="../media/image30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13" Type="http://schemas.openxmlformats.org/officeDocument/2006/relationships/image" Target="../media/image181.png"/><Relationship Id="rId3" Type="http://schemas.openxmlformats.org/officeDocument/2006/relationships/image" Target="../media/image20.png"/><Relationship Id="rId7" Type="http://schemas.openxmlformats.org/officeDocument/2006/relationships/image" Target="../media/image299.png"/><Relationship Id="rId12" Type="http://schemas.openxmlformats.org/officeDocument/2006/relationships/image" Target="../media/image72.png"/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274.png"/><Relationship Id="rId5" Type="http://schemas.openxmlformats.org/officeDocument/2006/relationships/image" Target="../media/image298.png"/><Relationship Id="rId10" Type="http://schemas.openxmlformats.org/officeDocument/2006/relationships/image" Target="../media/image261.png"/><Relationship Id="rId4" Type="http://schemas.openxmlformats.org/officeDocument/2006/relationships/image" Target="../media/image297.png"/><Relationship Id="rId9" Type="http://schemas.openxmlformats.org/officeDocument/2006/relationships/image" Target="../media/image30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3.png"/><Relationship Id="rId3" Type="http://schemas.openxmlformats.org/officeDocument/2006/relationships/image" Target="../media/image5.png"/><Relationship Id="rId7" Type="http://schemas.openxmlformats.org/officeDocument/2006/relationships/image" Target="../media/image58.png"/><Relationship Id="rId12" Type="http://schemas.openxmlformats.org/officeDocument/2006/relationships/image" Target="../media/image6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1.png"/><Relationship Id="rId5" Type="http://schemas.openxmlformats.org/officeDocument/2006/relationships/image" Target="../media/image56.png"/><Relationship Id="rId10" Type="http://schemas.openxmlformats.org/officeDocument/2006/relationships/image" Target="../media/image12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3.png"/><Relationship Id="rId3" Type="http://schemas.openxmlformats.org/officeDocument/2006/relationships/image" Target="../media/image5.png"/><Relationship Id="rId7" Type="http://schemas.openxmlformats.org/officeDocument/2006/relationships/image" Target="../media/image68.png"/><Relationship Id="rId12" Type="http://schemas.openxmlformats.org/officeDocument/2006/relationships/image" Target="../media/image7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5" Type="http://schemas.openxmlformats.org/officeDocument/2006/relationships/image" Target="../media/image66.png"/><Relationship Id="rId10" Type="http://schemas.openxmlformats.org/officeDocument/2006/relationships/image" Target="../media/image12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72.png"/><Relationship Id="rId3" Type="http://schemas.openxmlformats.org/officeDocument/2006/relationships/image" Target="../media/image5.png"/><Relationship Id="rId7" Type="http://schemas.openxmlformats.org/officeDocument/2006/relationships/image" Target="../media/image78.png"/><Relationship Id="rId12" Type="http://schemas.openxmlformats.org/officeDocument/2006/relationships/image" Target="../media/image7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11" Type="http://schemas.openxmlformats.org/officeDocument/2006/relationships/image" Target="../media/image40.png"/><Relationship Id="rId5" Type="http://schemas.openxmlformats.org/officeDocument/2006/relationships/image" Target="../media/image76.png"/><Relationship Id="rId10" Type="http://schemas.openxmlformats.org/officeDocument/2006/relationships/image" Target="../media/image70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Relationship Id="rId14" Type="http://schemas.openxmlformats.org/officeDocument/2006/relationships/image" Target="../media/image8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87.png"/><Relationship Id="rId3" Type="http://schemas.openxmlformats.org/officeDocument/2006/relationships/image" Target="../media/image5.png"/><Relationship Id="rId7" Type="http://schemas.openxmlformats.org/officeDocument/2006/relationships/image" Target="../media/image85.png"/><Relationship Id="rId12" Type="http://schemas.openxmlformats.org/officeDocument/2006/relationships/image" Target="../media/image72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5" Type="http://schemas.openxmlformats.org/officeDocument/2006/relationships/image" Target="../media/image84.png"/><Relationship Id="rId10" Type="http://schemas.openxmlformats.org/officeDocument/2006/relationships/image" Target="../media/image12.png"/><Relationship Id="rId4" Type="http://schemas.openxmlformats.org/officeDocument/2006/relationships/image" Target="../media/image83.png"/><Relationship Id="rId9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4.png"/><Relationship Id="rId3" Type="http://schemas.openxmlformats.org/officeDocument/2006/relationships/image" Target="../media/image20.png"/><Relationship Id="rId7" Type="http://schemas.openxmlformats.org/officeDocument/2006/relationships/image" Target="../media/image91.png"/><Relationship Id="rId12" Type="http://schemas.openxmlformats.org/officeDocument/2006/relationships/image" Target="../media/image72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5" Type="http://schemas.openxmlformats.org/officeDocument/2006/relationships/image" Target="../media/image90.png"/><Relationship Id="rId10" Type="http://schemas.openxmlformats.org/officeDocument/2006/relationships/image" Target="../media/image12.png"/><Relationship Id="rId4" Type="http://schemas.openxmlformats.org/officeDocument/2006/relationships/image" Target="../media/image89.png"/><Relationship Id="rId9" Type="http://schemas.openxmlformats.org/officeDocument/2006/relationships/image" Target="../media/image9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94.png"/><Relationship Id="rId3" Type="http://schemas.openxmlformats.org/officeDocument/2006/relationships/image" Target="../media/image5.png"/><Relationship Id="rId7" Type="http://schemas.openxmlformats.org/officeDocument/2006/relationships/image" Target="../media/image91.png"/><Relationship Id="rId12" Type="http://schemas.openxmlformats.org/officeDocument/2006/relationships/image" Target="../media/image7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5" Type="http://schemas.openxmlformats.org/officeDocument/2006/relationships/image" Target="../media/image90.png"/><Relationship Id="rId15" Type="http://schemas.openxmlformats.org/officeDocument/2006/relationships/image" Target="../media/image99.jpeg"/><Relationship Id="rId10" Type="http://schemas.openxmlformats.org/officeDocument/2006/relationships/image" Target="../media/image12.png"/><Relationship Id="rId4" Type="http://schemas.openxmlformats.org/officeDocument/2006/relationships/image" Target="../media/image96.png"/><Relationship Id="rId9" Type="http://schemas.openxmlformats.org/officeDocument/2006/relationships/image" Target="../media/image70.png"/><Relationship Id="rId14" Type="http://schemas.openxmlformats.org/officeDocument/2006/relationships/image" Target="../media/image9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839" y="348996"/>
            <a:ext cx="9143994" cy="378942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729607" y="645413"/>
            <a:ext cx="578485" cy="544830"/>
            <a:chOff x="7729607" y="645413"/>
            <a:chExt cx="578485" cy="54483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29607" y="645413"/>
              <a:ext cx="201168" cy="7543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838573" y="716660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82" y="0"/>
                  </a:lnTo>
                </a:path>
              </a:pathLst>
            </a:custGeom>
            <a:ln w="8382">
              <a:solidFill>
                <a:srgbClr val="728B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9607" y="645413"/>
              <a:ext cx="578358" cy="54483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930775" y="1026795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82" y="0"/>
                  </a:lnTo>
                </a:path>
              </a:pathLst>
            </a:custGeom>
            <a:ln w="8382">
              <a:solidFill>
                <a:srgbClr val="DDE6E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8871083" y="6294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66739" y="6294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407531" y="629412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79247" y="0"/>
                </a:lnTo>
              </a:path>
              <a:path w="158750">
                <a:moveTo>
                  <a:pt x="109728" y="0"/>
                </a:moveTo>
                <a:lnTo>
                  <a:pt x="15849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852795" y="6324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63691" y="63246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404483" y="63246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6680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40603" y="63550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60643" y="6355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401435" y="635508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94488" y="0"/>
                </a:moveTo>
                <a:lnTo>
                  <a:pt x="17983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34507" y="638556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57595" y="6385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395339" y="63855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831459" y="64160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157595" y="6416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395339" y="64160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94488" y="0"/>
                </a:moveTo>
                <a:lnTo>
                  <a:pt x="18592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822315" y="6446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151499" y="6446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389243" y="644652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85343" y="0"/>
                </a:lnTo>
              </a:path>
              <a:path w="201295">
                <a:moveTo>
                  <a:pt x="97536" y="0"/>
                </a:moveTo>
                <a:lnTo>
                  <a:pt x="20116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819267" y="647700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145403" y="64770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386195" y="647700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85343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816219" y="6507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145403" y="650748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386195" y="650748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816219" y="6537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145403" y="653796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386195" y="65379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804027" y="65684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142355" y="6568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383147" y="656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79247" y="0"/>
                </a:lnTo>
              </a:path>
              <a:path w="222884">
                <a:moveTo>
                  <a:pt x="94488" y="0"/>
                </a:moveTo>
                <a:lnTo>
                  <a:pt x="2225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8804027" y="659892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142355" y="659892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380099" y="659892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85343" y="0"/>
                </a:lnTo>
              </a:path>
              <a:path w="228600">
                <a:moveTo>
                  <a:pt x="94488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797931" y="662940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136259" y="662940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377051" y="66294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85343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794883" y="665988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36259" y="665988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377051" y="66598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79247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791835" y="66903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133211" y="669036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370955" y="669036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85343" y="0"/>
                </a:lnTo>
              </a:path>
              <a:path w="243840">
                <a:moveTo>
                  <a:pt x="97536" y="0"/>
                </a:moveTo>
                <a:lnTo>
                  <a:pt x="2438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8785739" y="672084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130163" y="672084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370955" y="672084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79247" y="0"/>
                </a:lnTo>
              </a:path>
              <a:path w="241300">
                <a:moveTo>
                  <a:pt x="94488" y="0"/>
                </a:moveTo>
                <a:lnTo>
                  <a:pt x="2407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785739" y="675132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9127115" y="675132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367907" y="67513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79247" y="0"/>
                </a:lnTo>
              </a:path>
              <a:path w="250190">
                <a:moveTo>
                  <a:pt x="97535" y="0"/>
                </a:moveTo>
                <a:lnTo>
                  <a:pt x="2499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782691" y="67818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124067" y="67818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9361811" y="678180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782691" y="68122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121019" y="68122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361811" y="681228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8779643" y="684276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3631" y="0"/>
                </a:lnTo>
              </a:path>
              <a:path w="238125">
                <a:moveTo>
                  <a:pt x="128016" y="0"/>
                </a:moveTo>
                <a:lnTo>
                  <a:pt x="2377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9117971" y="68427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9358763" y="684276"/>
            <a:ext cx="259079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79247" y="0"/>
                </a:lnTo>
              </a:path>
              <a:path w="259079">
                <a:moveTo>
                  <a:pt x="103631" y="0"/>
                </a:moveTo>
                <a:lnTo>
                  <a:pt x="176783" y="0"/>
                </a:lnTo>
              </a:path>
              <a:path w="259079">
                <a:moveTo>
                  <a:pt x="185928" y="0"/>
                </a:moveTo>
                <a:lnTo>
                  <a:pt x="2590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776595" y="687324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8925947" y="68732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114923" y="6873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9355715" y="68732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79247" y="0"/>
                </a:lnTo>
              </a:path>
              <a:path w="265429">
                <a:moveTo>
                  <a:pt x="106679" y="0"/>
                </a:moveTo>
                <a:lnTo>
                  <a:pt x="173735" y="0"/>
                </a:lnTo>
              </a:path>
              <a:path w="265429">
                <a:moveTo>
                  <a:pt x="198119" y="0"/>
                </a:moveTo>
                <a:lnTo>
                  <a:pt x="2651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776595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938139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111875" y="69037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355715" y="690372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79247" y="0"/>
                </a:lnTo>
              </a:path>
              <a:path w="262254">
                <a:moveTo>
                  <a:pt x="106679" y="0"/>
                </a:moveTo>
                <a:lnTo>
                  <a:pt x="167639" y="0"/>
                </a:lnTo>
              </a:path>
              <a:path w="262254">
                <a:moveTo>
                  <a:pt x="201167" y="0"/>
                </a:moveTo>
                <a:lnTo>
                  <a:pt x="2621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773547" y="6934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941187" y="69342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111875" y="6934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352667" y="693420"/>
            <a:ext cx="268605" cy="0"/>
          </a:xfrm>
          <a:custGeom>
            <a:avLst/>
            <a:gdLst/>
            <a:ahLst/>
            <a:cxnLst/>
            <a:rect l="l" t="t" r="r" b="b"/>
            <a:pathLst>
              <a:path w="268604">
                <a:moveTo>
                  <a:pt x="0" y="0"/>
                </a:moveTo>
                <a:lnTo>
                  <a:pt x="79247" y="0"/>
                </a:lnTo>
              </a:path>
              <a:path w="268604">
                <a:moveTo>
                  <a:pt x="109728" y="0"/>
                </a:moveTo>
                <a:lnTo>
                  <a:pt x="170688" y="0"/>
                </a:lnTo>
              </a:path>
              <a:path w="268604">
                <a:moveTo>
                  <a:pt x="207264" y="0"/>
                </a:moveTo>
                <a:lnTo>
                  <a:pt x="26822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8767451" y="6964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938139" y="69646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9102731" y="696468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343523" y="696468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85343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8767451" y="69951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8938139" y="6995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9102731" y="699516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9343523" y="699516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767451" y="702564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938139" y="7025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102731" y="70256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343523" y="702564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767451" y="7056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932043" y="70561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099683" y="70561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340475" y="705612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118871" y="0"/>
                </a:moveTo>
                <a:lnTo>
                  <a:pt x="1798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64403" y="70866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932043" y="7086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093587" y="708660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334379" y="70866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764403" y="71170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932043" y="7117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9093587" y="711708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9334379" y="71170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8758307" y="7147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925947" y="7147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9090539" y="714756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331331" y="714756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85343" y="0"/>
                </a:lnTo>
              </a:path>
              <a:path w="189229">
                <a:moveTo>
                  <a:pt x="128016" y="0"/>
                </a:moveTo>
                <a:lnTo>
                  <a:pt x="18897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755259" y="7178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922899" y="7178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9087491" y="717804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9328283" y="7178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9459347" y="71780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8755259" y="7208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919851" y="7208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9084443" y="7208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79247" y="0"/>
                </a:lnTo>
              </a:path>
              <a:path w="152400">
                <a:moveTo>
                  <a:pt x="85344" y="0"/>
                </a:moveTo>
                <a:lnTo>
                  <a:pt x="1524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325235" y="7208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9462395" y="72085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8755259" y="7239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8916803" y="7239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9081395" y="723900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9322187" y="72390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462395" y="7239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755259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8913755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081395" y="726948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9322187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9462395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8752211" y="7299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907659" y="72999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9075299" y="72999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316091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465443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8752211" y="73304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8904611" y="73304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9075299" y="73304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9316091" y="7330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465443" y="7330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749163" y="7360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8904611" y="7360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072251" y="73609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9247" y="0"/>
                </a:lnTo>
              </a:path>
              <a:path w="165100">
                <a:moveTo>
                  <a:pt x="97535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9313043" y="73609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9465443" y="736092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8749163" y="73914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8901563" y="73914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9069203" y="73914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0583" y="0"/>
                </a:moveTo>
                <a:lnTo>
                  <a:pt x="1676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309995" y="73914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9465443" y="739140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8749163" y="74218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8898515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9066155" y="742188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79247" y="0"/>
                </a:lnTo>
              </a:path>
              <a:path w="170815">
                <a:moveTo>
                  <a:pt x="103632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9303899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468491" y="742188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749163" y="74523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8895467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9063107" y="74523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106680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9303899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9471539" y="745236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8749163" y="74828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8892419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9060059" y="748284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9297803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9474587" y="748284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8749163" y="75133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892419" y="75133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9060059" y="751332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9297803" y="75133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9474587" y="751332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8749163" y="75438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8892419" y="75438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9060059" y="75438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9297803" y="75438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9474587" y="75438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8749163" y="75742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8886323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9050915" y="75742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9291707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9477635" y="75742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8749163" y="76047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8886323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9050915" y="76047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9291707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9477635" y="760476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8746115" y="76352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8880227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9044819" y="76352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9169787" y="76352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9285611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9483731" y="7635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8746115" y="76657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8880227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904177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9169787" y="76657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928561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9486779" y="766572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8746115" y="76962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8877179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904177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9169787" y="7696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928561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9489827" y="7696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8746115" y="77266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887108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903872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9169787" y="772668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67056" y="0"/>
                </a:lnTo>
              </a:path>
              <a:path w="195579">
                <a:moveTo>
                  <a:pt x="109728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9495923" y="77266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8746115" y="77571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8871083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9035675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9169787" y="775716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67056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9502019" y="77571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8746115" y="77876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8871083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9032627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9169787" y="77876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67056" y="0"/>
                </a:lnTo>
              </a:path>
              <a:path w="186054">
                <a:moveTo>
                  <a:pt x="106679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9511163" y="778764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8746115" y="7818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8864987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9029579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9169787" y="781812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67056" y="0"/>
                </a:lnTo>
              </a:path>
              <a:path w="189229">
                <a:moveTo>
                  <a:pt x="103631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9517259" y="78181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8746115" y="78486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8858891" y="7848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9026531" y="7848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9169787" y="78486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67056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9532499" y="78486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8749163" y="78790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8855843" y="78790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9023483" y="7879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9169787" y="787908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9553835" y="7879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8749163" y="79095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8855843" y="79095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9023483" y="7909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9169787" y="79095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9553835" y="79095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8749163" y="79400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8852795" y="7940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9020435" y="7940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9169787" y="794004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67056" y="0"/>
                </a:lnTo>
              </a:path>
              <a:path w="170815">
                <a:moveTo>
                  <a:pt x="9144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9556883" y="7940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8749163" y="79705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8858891" y="797052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9017387" y="7970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9169787" y="797052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67056" y="0"/>
                </a:lnTo>
              </a:path>
              <a:path w="167640">
                <a:moveTo>
                  <a:pt x="88392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9562979" y="7970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8749163" y="80010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8864987" y="8001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9014339" y="8001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9169787" y="80010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9566027" y="8001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8749163" y="80314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3" name="object 27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64987" y="801624"/>
            <a:ext cx="60960" cy="21335"/>
          </a:xfrm>
          <a:prstGeom prst="rect">
            <a:avLst/>
          </a:prstGeom>
        </p:spPr>
      </p:pic>
      <p:sp>
        <p:nvSpPr>
          <p:cNvPr id="274" name="object 274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0" name="object 400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sp>
          <p:nvSpPr>
            <p:cNvPr id="401" name="object 401"/>
            <p:cNvSpPr/>
            <p:nvPr/>
          </p:nvSpPr>
          <p:spPr>
            <a:xfrm>
              <a:off x="9502019" y="922020"/>
              <a:ext cx="60960" cy="0"/>
            </a:xfrm>
            <a:custGeom>
              <a:avLst/>
              <a:gdLst/>
              <a:ahLst/>
              <a:cxnLst/>
              <a:rect l="l" t="t" r="r" b="b"/>
              <a:pathLst>
                <a:path w="60959">
                  <a:moveTo>
                    <a:pt x="0" y="0"/>
                  </a:moveTo>
                  <a:lnTo>
                    <a:pt x="60960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8733923" y="963168"/>
              <a:ext cx="904240" cy="3175"/>
            </a:xfrm>
            <a:custGeom>
              <a:avLst/>
              <a:gdLst/>
              <a:ahLst/>
              <a:cxnLst/>
              <a:rect l="l" t="t" r="r" b="b"/>
              <a:pathLst>
                <a:path w="904240" h="3175">
                  <a:moveTo>
                    <a:pt x="0" y="3047"/>
                  </a:moveTo>
                  <a:lnTo>
                    <a:pt x="903738" y="3047"/>
                  </a:lnTo>
                  <a:lnTo>
                    <a:pt x="903738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0000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3" name="object 40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04" name="object 40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87363" y="987552"/>
              <a:ext cx="45719" cy="6095"/>
            </a:xfrm>
            <a:prstGeom prst="rect">
              <a:avLst/>
            </a:prstGeom>
          </p:spPr>
        </p:pic>
        <p:pic>
          <p:nvPicPr>
            <p:cNvPr id="405" name="object 40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406" name="object 40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407" name="object 40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408" name="object 40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409" name="object 40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069203" y="981455"/>
              <a:ext cx="36576" cy="33528"/>
            </a:xfrm>
            <a:prstGeom prst="rect">
              <a:avLst/>
            </a:prstGeom>
          </p:spPr>
        </p:pic>
        <p:pic>
          <p:nvPicPr>
            <p:cNvPr id="410" name="object 41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411" name="object 411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2" name="object 41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sp>
          <p:nvSpPr>
            <p:cNvPr id="413" name="object 413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4" name="object 41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407531" y="1008888"/>
              <a:ext cx="48768" cy="15239"/>
            </a:xfrm>
            <a:prstGeom prst="rect">
              <a:avLst/>
            </a:prstGeom>
          </p:spPr>
        </p:pic>
        <p:pic>
          <p:nvPicPr>
            <p:cNvPr id="415" name="object 41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sp>
          <p:nvSpPr>
            <p:cNvPr id="416" name="object 416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7" name="object 41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418" name="object 41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069203" y="1014983"/>
              <a:ext cx="36575" cy="12192"/>
            </a:xfrm>
            <a:prstGeom prst="rect">
              <a:avLst/>
            </a:prstGeom>
          </p:spPr>
        </p:pic>
        <p:pic>
          <p:nvPicPr>
            <p:cNvPr id="419" name="object 41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404483" y="1021080"/>
              <a:ext cx="51816" cy="6095"/>
            </a:xfrm>
            <a:prstGeom prst="rect">
              <a:avLst/>
            </a:prstGeom>
          </p:spPr>
        </p:pic>
        <p:sp>
          <p:nvSpPr>
            <p:cNvPr id="420" name="object 420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1" name="object 421"/>
          <p:cNvSpPr txBox="1"/>
          <p:nvPr/>
        </p:nvSpPr>
        <p:spPr>
          <a:xfrm>
            <a:off x="1993525" y="5672456"/>
            <a:ext cx="6420485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71395" marR="2223135" algn="ctr">
              <a:lnSpc>
                <a:spcPct val="100000"/>
              </a:lnSpc>
              <a:spcBef>
                <a:spcPts val="100"/>
              </a:spcBef>
            </a:pPr>
            <a:r>
              <a:rPr sz="1800" b="1" i="1" spc="-5" dirty="0">
                <a:solidFill>
                  <a:srgbClr val="3333CC"/>
                </a:solidFill>
                <a:latin typeface="Arial"/>
                <a:cs typeface="Arial"/>
              </a:rPr>
              <a:t>Bernard</a:t>
            </a:r>
            <a:r>
              <a:rPr sz="1800" b="1" i="1" spc="-90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800" b="1" i="1" spc="-5" dirty="0">
                <a:solidFill>
                  <a:srgbClr val="3333CC"/>
                </a:solidFill>
                <a:latin typeface="Arial"/>
                <a:cs typeface="Arial"/>
              </a:rPr>
              <a:t>MULTON </a:t>
            </a:r>
            <a:r>
              <a:rPr sz="1800" b="1" i="1" spc="-484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800" b="1" i="1" spc="-5" dirty="0">
                <a:solidFill>
                  <a:srgbClr val="3333CC"/>
                </a:solidFill>
                <a:latin typeface="Arial"/>
                <a:cs typeface="Arial"/>
              </a:rPr>
              <a:t>Equipe</a:t>
            </a:r>
            <a:r>
              <a:rPr sz="1800" b="1" i="1" spc="-20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800" b="1" i="1" spc="-5" dirty="0">
                <a:solidFill>
                  <a:srgbClr val="3333CC"/>
                </a:solidFill>
                <a:latin typeface="Arial"/>
                <a:cs typeface="Arial"/>
              </a:rPr>
              <a:t>SETE</a:t>
            </a:r>
            <a:endParaRPr sz="1800" dirty="0">
              <a:latin typeface="Arial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10"/>
              </a:spcBef>
            </a:pP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Ecole Normale</a:t>
            </a:r>
            <a:r>
              <a:rPr sz="1400" b="1" i="1" spc="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Supérieure</a:t>
            </a:r>
            <a:r>
              <a:rPr sz="1400" b="1" i="1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de</a:t>
            </a:r>
            <a:r>
              <a:rPr sz="1400" b="1" i="1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Cachan</a:t>
            </a:r>
            <a:r>
              <a:rPr sz="1400" b="1" i="1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-</a:t>
            </a:r>
            <a:r>
              <a:rPr sz="1400" b="1" i="1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SATIE</a:t>
            </a:r>
            <a:r>
              <a:rPr sz="1400" b="1" i="1" spc="-4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UMR</a:t>
            </a:r>
            <a:r>
              <a:rPr sz="1400" b="1" i="1" spc="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CNRS-ENS</a:t>
            </a:r>
            <a:r>
              <a:rPr sz="1400" b="1" i="1" spc="10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Cachan 8029 </a:t>
            </a:r>
            <a:r>
              <a:rPr sz="1400" b="1" i="1" spc="-37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Site</a:t>
            </a:r>
            <a:r>
              <a:rPr sz="1400" b="1" i="1" spc="-10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de</a:t>
            </a:r>
            <a:r>
              <a:rPr sz="1400" b="1" i="1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Arial"/>
                <a:cs typeface="Arial"/>
              </a:rPr>
              <a:t>Bretagne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24" name="object 424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25" name="object 42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426" name="object 4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422" name="object 422"/>
          <p:cNvSpPr txBox="1">
            <a:spLocks noGrp="1"/>
          </p:cNvSpPr>
          <p:nvPr>
            <p:ph type="title"/>
          </p:nvPr>
        </p:nvSpPr>
        <p:spPr>
          <a:xfrm>
            <a:off x="1231900" y="2833167"/>
            <a:ext cx="8357976" cy="12131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  <a:tabLst>
                <a:tab pos="1242060" algn="l"/>
                <a:tab pos="1790700" algn="l"/>
                <a:tab pos="2188845" algn="l"/>
                <a:tab pos="2855595" algn="l"/>
                <a:tab pos="4443095" algn="l"/>
                <a:tab pos="4972685" algn="l"/>
              </a:tabLst>
            </a:pPr>
            <a:r>
              <a:rPr sz="4200" b="1" spc="-5" dirty="0">
                <a:solidFill>
                  <a:srgbClr val="CC0000"/>
                </a:solidFill>
                <a:latin typeface="Times New Roman"/>
                <a:cs typeface="Times New Roman"/>
              </a:rPr>
              <a:t>	</a:t>
            </a:r>
            <a:r>
              <a:rPr lang="fr-FR" sz="4200" b="1" spc="-5" dirty="0" smtClean="0">
                <a:solidFill>
                  <a:srgbClr val="CC0000"/>
                </a:solidFill>
                <a:latin typeface="Times New Roman"/>
                <a:cs typeface="Times New Roman"/>
              </a:rPr>
              <a:t>P</a:t>
            </a:r>
            <a:r>
              <a:rPr sz="4200" b="1" dirty="0" err="1" smtClean="0">
                <a:solidFill>
                  <a:srgbClr val="CC0000"/>
                </a:solidFill>
                <a:latin typeface="Times New Roman"/>
                <a:cs typeface="Times New Roman"/>
              </a:rPr>
              <a:t>ro</a:t>
            </a:r>
            <a:r>
              <a:rPr sz="4200" b="1" spc="-5" dirty="0" err="1" smtClean="0">
                <a:solidFill>
                  <a:srgbClr val="CC0000"/>
                </a:solidFill>
                <a:latin typeface="Times New Roman"/>
                <a:cs typeface="Times New Roman"/>
              </a:rPr>
              <a:t>du</a:t>
            </a:r>
            <a:r>
              <a:rPr sz="4200" b="1" dirty="0" err="1" smtClean="0">
                <a:solidFill>
                  <a:srgbClr val="CC0000"/>
                </a:solidFill>
                <a:latin typeface="Times New Roman"/>
                <a:cs typeface="Times New Roman"/>
              </a:rPr>
              <a:t>ctio</a:t>
            </a:r>
            <a:r>
              <a:rPr sz="4200" b="1" spc="-5" dirty="0" err="1" smtClean="0">
                <a:solidFill>
                  <a:srgbClr val="CC0000"/>
                </a:solidFill>
                <a:latin typeface="Times New Roman"/>
                <a:cs typeface="Times New Roman"/>
              </a:rPr>
              <a:t>n</a:t>
            </a:r>
            <a:r>
              <a:rPr lang="fr-FR" sz="4200" b="1" dirty="0" smtClean="0">
                <a:solidFill>
                  <a:srgbClr val="CC0000"/>
                </a:solidFill>
                <a:latin typeface="Times New Roman"/>
                <a:cs typeface="Times New Roman"/>
              </a:rPr>
              <a:t> </a:t>
            </a:r>
            <a:r>
              <a:rPr lang="fr-FR" sz="4200" b="1" spc="-10" dirty="0" smtClean="0">
                <a:solidFill>
                  <a:srgbClr val="CC0000"/>
                </a:solidFill>
              </a:rPr>
              <a:t>électrique </a:t>
            </a:r>
            <a:r>
              <a:rPr sz="4200" b="1" spc="-5" dirty="0" err="1" smtClean="0">
                <a:solidFill>
                  <a:srgbClr val="CC0000"/>
                </a:solidFill>
                <a:latin typeface="Times New Roman"/>
                <a:cs typeface="Times New Roman"/>
              </a:rPr>
              <a:t>d</a:t>
            </a:r>
            <a:r>
              <a:rPr sz="4200" b="1" dirty="0" err="1" smtClean="0">
                <a:solidFill>
                  <a:srgbClr val="CC0000"/>
                </a:solidFill>
                <a:latin typeface="Times New Roman"/>
                <a:cs typeface="Times New Roman"/>
              </a:rPr>
              <a:t>éce</a:t>
            </a:r>
            <a:r>
              <a:rPr sz="4200" b="1" spc="-5" dirty="0" err="1" smtClean="0">
                <a:solidFill>
                  <a:srgbClr val="CC0000"/>
                </a:solidFill>
                <a:latin typeface="Times New Roman"/>
                <a:cs typeface="Times New Roman"/>
              </a:rPr>
              <a:t>n</a:t>
            </a:r>
            <a:r>
              <a:rPr sz="4200" b="1" dirty="0" err="1" smtClean="0">
                <a:solidFill>
                  <a:srgbClr val="CC0000"/>
                </a:solidFill>
                <a:latin typeface="Times New Roman"/>
                <a:cs typeface="Times New Roman"/>
              </a:rPr>
              <a:t>trali</a:t>
            </a:r>
            <a:r>
              <a:rPr sz="4200" b="1" spc="-5" dirty="0" err="1" smtClean="0">
                <a:solidFill>
                  <a:srgbClr val="CC0000"/>
                </a:solidFill>
                <a:latin typeface="Times New Roman"/>
                <a:cs typeface="Times New Roman"/>
              </a:rPr>
              <a:t>s</a:t>
            </a:r>
            <a:r>
              <a:rPr sz="4200" b="1" dirty="0" err="1" smtClean="0">
                <a:solidFill>
                  <a:srgbClr val="CC0000"/>
                </a:solidFill>
                <a:latin typeface="Times New Roman"/>
                <a:cs typeface="Times New Roman"/>
              </a:rPr>
              <a:t>ée</a:t>
            </a:r>
            <a:endParaRPr sz="42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lang="fr-FR" sz="3400" b="1" dirty="0" smtClean="0">
                <a:solidFill>
                  <a:srgbClr val="CC0000"/>
                </a:solidFill>
                <a:latin typeface="Times New Roman"/>
                <a:cs typeface="Times New Roman"/>
              </a:rPr>
              <a:t>(</a:t>
            </a:r>
            <a:r>
              <a:rPr lang="fr-FR" sz="3600" b="1" spc="-5" dirty="0" smtClean="0">
                <a:solidFill>
                  <a:srgbClr val="CC0000"/>
                </a:solidFill>
              </a:rPr>
              <a:t>Stockage</a:t>
            </a:r>
            <a:r>
              <a:rPr lang="fr-FR" sz="3400" b="1" dirty="0" smtClean="0">
                <a:solidFill>
                  <a:srgbClr val="CC0000"/>
                </a:solidFill>
                <a:latin typeface="Times New Roman"/>
                <a:cs typeface="Times New Roman"/>
              </a:rPr>
              <a:t>)</a:t>
            </a:r>
            <a:endParaRPr sz="3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4346581" y="6253224"/>
            <a:ext cx="1249045" cy="390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Doc.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 S. 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RAEL,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GREEN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,HDR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2005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854335" y="1423670"/>
            <a:ext cx="799845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Exemples</a:t>
            </a:r>
            <a:r>
              <a:rPr spc="-20" dirty="0"/>
              <a:t> </a:t>
            </a:r>
            <a:r>
              <a:rPr spc="-5" dirty="0"/>
              <a:t>de</a:t>
            </a:r>
            <a:r>
              <a:rPr spc="-15" dirty="0"/>
              <a:t> </a:t>
            </a:r>
            <a:r>
              <a:rPr dirty="0"/>
              <a:t>caractéristiques</a:t>
            </a:r>
            <a:r>
              <a:rPr spc="-20" dirty="0"/>
              <a:t> </a:t>
            </a:r>
            <a:r>
              <a:rPr spc="-5" dirty="0"/>
              <a:t>énergétiques</a:t>
            </a:r>
            <a:r>
              <a:rPr spc="-10" dirty="0"/>
              <a:t> </a:t>
            </a:r>
            <a:r>
              <a:rPr spc="-5" dirty="0"/>
              <a:t>de</a:t>
            </a:r>
            <a:r>
              <a:rPr spc="-20" dirty="0"/>
              <a:t> </a:t>
            </a:r>
            <a:r>
              <a:rPr spc="-5" dirty="0"/>
              <a:t>supercondensateurs</a:t>
            </a:r>
          </a:p>
        </p:txBody>
      </p:sp>
      <p:pic>
        <p:nvPicPr>
          <p:cNvPr id="22" name="object 22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896826" y="4446315"/>
            <a:ext cx="3700334" cy="2360939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5269877" y="1905761"/>
            <a:ext cx="4470400" cy="2429510"/>
            <a:chOff x="5269877" y="1905761"/>
            <a:chExt cx="4470400" cy="2429510"/>
          </a:xfrm>
        </p:grpSpPr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707259" y="1905761"/>
              <a:ext cx="4032503" cy="242925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269877" y="2188463"/>
              <a:ext cx="2885440" cy="1374140"/>
            </a:xfrm>
            <a:custGeom>
              <a:avLst/>
              <a:gdLst/>
              <a:ahLst/>
              <a:cxnLst/>
              <a:rect l="l" t="t" r="r" b="b"/>
              <a:pathLst>
                <a:path w="2885440" h="1374139">
                  <a:moveTo>
                    <a:pt x="2884919" y="294132"/>
                  </a:moveTo>
                  <a:lnTo>
                    <a:pt x="2813304" y="248412"/>
                  </a:lnTo>
                  <a:lnTo>
                    <a:pt x="2809989" y="281457"/>
                  </a:lnTo>
                  <a:lnTo>
                    <a:pt x="7785" y="939"/>
                  </a:lnTo>
                  <a:lnTo>
                    <a:pt x="6858" y="0"/>
                  </a:lnTo>
                  <a:lnTo>
                    <a:pt x="3810" y="0"/>
                  </a:lnTo>
                  <a:lnTo>
                    <a:pt x="3657" y="152"/>
                  </a:lnTo>
                  <a:lnTo>
                    <a:pt x="3048" y="0"/>
                  </a:lnTo>
                  <a:lnTo>
                    <a:pt x="762" y="2286"/>
                  </a:lnTo>
                  <a:lnTo>
                    <a:pt x="762" y="3048"/>
                  </a:lnTo>
                  <a:lnTo>
                    <a:pt x="0" y="3810"/>
                  </a:lnTo>
                  <a:lnTo>
                    <a:pt x="0" y="6858"/>
                  </a:lnTo>
                  <a:lnTo>
                    <a:pt x="762" y="7366"/>
                  </a:lnTo>
                  <a:lnTo>
                    <a:pt x="762" y="7620"/>
                  </a:lnTo>
                  <a:lnTo>
                    <a:pt x="2286" y="9906"/>
                  </a:lnTo>
                  <a:lnTo>
                    <a:pt x="3759" y="9944"/>
                  </a:lnTo>
                  <a:lnTo>
                    <a:pt x="1245031" y="1321523"/>
                  </a:lnTo>
                  <a:lnTo>
                    <a:pt x="1220711" y="1344168"/>
                  </a:lnTo>
                  <a:lnTo>
                    <a:pt x="1262621" y="1359738"/>
                  </a:lnTo>
                  <a:lnTo>
                    <a:pt x="1300721" y="1373886"/>
                  </a:lnTo>
                  <a:lnTo>
                    <a:pt x="1276350" y="1292352"/>
                  </a:lnTo>
                  <a:lnTo>
                    <a:pt x="1251737" y="1315275"/>
                  </a:lnTo>
                  <a:lnTo>
                    <a:pt x="17513" y="11150"/>
                  </a:lnTo>
                  <a:lnTo>
                    <a:pt x="2808998" y="291338"/>
                  </a:lnTo>
                  <a:lnTo>
                    <a:pt x="2805671" y="324612"/>
                  </a:lnTo>
                  <a:lnTo>
                    <a:pt x="2827020" y="316407"/>
                  </a:lnTo>
                  <a:lnTo>
                    <a:pt x="2884919" y="294132"/>
                  </a:lnTo>
                  <a:close/>
                </a:path>
              </a:pathLst>
            </a:custGeom>
            <a:solidFill>
              <a:srgbClr val="0167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380629" y="2043683"/>
            <a:ext cx="3868420" cy="311785"/>
          </a:xfrm>
          <a:prstGeom prst="rect">
            <a:avLst/>
          </a:prstGeom>
          <a:ln w="9525">
            <a:solidFill>
              <a:srgbClr val="016701"/>
            </a:solidFill>
          </a:ln>
        </p:spPr>
        <p:txBody>
          <a:bodyPr vert="horz" wrap="square" lIns="0" tIns="9525" rIns="0" bIns="0" rtlCol="0">
            <a:spAutoFit/>
          </a:bodyPr>
          <a:lstStyle/>
          <a:p>
            <a:pPr marL="35560">
              <a:lnSpc>
                <a:spcPct val="100000"/>
              </a:lnSpc>
              <a:spcBef>
                <a:spcPts val="75"/>
              </a:spcBef>
            </a:pPr>
            <a:r>
              <a:rPr sz="1550" spc="15" dirty="0">
                <a:latin typeface="Symbol"/>
                <a:cs typeface="Symbol"/>
              </a:rPr>
              <a:t></a:t>
            </a:r>
            <a:r>
              <a:rPr sz="1550" spc="20" dirty="0">
                <a:latin typeface="Times New Roman"/>
                <a:cs typeface="Times New Roman"/>
              </a:rPr>
              <a:t>V</a:t>
            </a:r>
            <a:r>
              <a:rPr sz="1550" spc="-20" dirty="0">
                <a:latin typeface="Times New Roman"/>
                <a:cs typeface="Times New Roman"/>
              </a:rPr>
              <a:t> </a:t>
            </a:r>
            <a:r>
              <a:rPr sz="1550" spc="15" dirty="0">
                <a:latin typeface="Symbol"/>
                <a:cs typeface="Symbol"/>
              </a:rPr>
              <a:t></a:t>
            </a:r>
            <a:r>
              <a:rPr sz="1550" spc="-195" dirty="0">
                <a:latin typeface="Times New Roman"/>
                <a:cs typeface="Times New Roman"/>
              </a:rPr>
              <a:t> </a:t>
            </a:r>
            <a:r>
              <a:rPr sz="1550" spc="15" dirty="0">
                <a:latin typeface="Times New Roman"/>
                <a:cs typeface="Times New Roman"/>
              </a:rPr>
              <a:t>100</a:t>
            </a:r>
            <a:r>
              <a:rPr sz="1550" spc="-40" dirty="0">
                <a:latin typeface="Times New Roman"/>
                <a:cs typeface="Times New Roman"/>
              </a:rPr>
              <a:t> </a:t>
            </a:r>
            <a:r>
              <a:rPr sz="1550" spc="25" dirty="0">
                <a:latin typeface="Times New Roman"/>
                <a:cs typeface="Times New Roman"/>
              </a:rPr>
              <a:t>mV</a:t>
            </a:r>
            <a:r>
              <a:rPr sz="1550" dirty="0">
                <a:latin typeface="Times New Roman"/>
                <a:cs typeface="Times New Roman"/>
              </a:rPr>
              <a:t> </a:t>
            </a:r>
            <a:r>
              <a:rPr sz="1550" spc="45" dirty="0">
                <a:latin typeface="Times New Roman"/>
                <a:cs typeface="Times New Roman"/>
              </a:rPr>
              <a:t> </a:t>
            </a:r>
            <a:r>
              <a:rPr sz="1550" spc="15" dirty="0">
                <a:latin typeface="Times New Roman"/>
                <a:cs typeface="Times New Roman"/>
              </a:rPr>
              <a:t>pour</a:t>
            </a:r>
            <a:r>
              <a:rPr sz="1550" dirty="0">
                <a:latin typeface="Times New Roman"/>
                <a:cs typeface="Times New Roman"/>
              </a:rPr>
              <a:t> </a:t>
            </a:r>
            <a:r>
              <a:rPr sz="1550" spc="80" dirty="0">
                <a:latin typeface="Times New Roman"/>
                <a:cs typeface="Times New Roman"/>
              </a:rPr>
              <a:t> I</a:t>
            </a:r>
            <a:r>
              <a:rPr sz="1950" spc="22" baseline="-17094" dirty="0">
                <a:latin typeface="Times New Roman"/>
                <a:cs typeface="Times New Roman"/>
              </a:rPr>
              <a:t>M</a:t>
            </a:r>
            <a:r>
              <a:rPr sz="1950" baseline="-17094" dirty="0">
                <a:latin typeface="Times New Roman"/>
                <a:cs typeface="Times New Roman"/>
              </a:rPr>
              <a:t> </a:t>
            </a:r>
            <a:r>
              <a:rPr sz="1950" spc="-157" baseline="-17094" dirty="0">
                <a:latin typeface="Times New Roman"/>
                <a:cs typeface="Times New Roman"/>
              </a:rPr>
              <a:t> </a:t>
            </a:r>
            <a:r>
              <a:rPr sz="1550" spc="15" dirty="0">
                <a:latin typeface="Symbol"/>
                <a:cs typeface="Symbol"/>
              </a:rPr>
              <a:t></a:t>
            </a:r>
            <a:r>
              <a:rPr sz="1550" spc="-190" dirty="0">
                <a:latin typeface="Times New Roman"/>
                <a:cs typeface="Times New Roman"/>
              </a:rPr>
              <a:t> </a:t>
            </a:r>
            <a:r>
              <a:rPr sz="1550" spc="15" dirty="0">
                <a:latin typeface="Times New Roman"/>
                <a:cs typeface="Times New Roman"/>
              </a:rPr>
              <a:t>100</a:t>
            </a:r>
            <a:r>
              <a:rPr sz="1550" spc="-40" dirty="0">
                <a:latin typeface="Times New Roman"/>
                <a:cs typeface="Times New Roman"/>
              </a:rPr>
              <a:t> </a:t>
            </a:r>
            <a:r>
              <a:rPr sz="1550" spc="20" dirty="0">
                <a:latin typeface="Times New Roman"/>
                <a:cs typeface="Times New Roman"/>
              </a:rPr>
              <a:t>A</a:t>
            </a:r>
            <a:r>
              <a:rPr sz="1550" spc="-50" dirty="0">
                <a:latin typeface="Times New Roman"/>
                <a:cs typeface="Times New Roman"/>
              </a:rPr>
              <a:t> </a:t>
            </a:r>
            <a:r>
              <a:rPr sz="1550" spc="30" dirty="0">
                <a:latin typeface="Symbol"/>
                <a:cs typeface="Symbol"/>
              </a:rPr>
              <a:t></a:t>
            </a:r>
            <a:r>
              <a:rPr sz="1550" dirty="0">
                <a:latin typeface="Times New Roman"/>
                <a:cs typeface="Times New Roman"/>
              </a:rPr>
              <a:t> </a:t>
            </a:r>
            <a:r>
              <a:rPr sz="1550" spc="40" dirty="0">
                <a:latin typeface="Times New Roman"/>
                <a:cs typeface="Times New Roman"/>
              </a:rPr>
              <a:t> </a:t>
            </a:r>
            <a:r>
              <a:rPr sz="1550" spc="135" dirty="0">
                <a:latin typeface="Times New Roman"/>
                <a:cs typeface="Times New Roman"/>
              </a:rPr>
              <a:t>R</a:t>
            </a:r>
            <a:r>
              <a:rPr sz="1950" spc="7" baseline="-17094" dirty="0">
                <a:latin typeface="Times New Roman"/>
                <a:cs typeface="Times New Roman"/>
              </a:rPr>
              <a:t>s</a:t>
            </a:r>
            <a:r>
              <a:rPr sz="1950" baseline="-17094" dirty="0">
                <a:latin typeface="Times New Roman"/>
                <a:cs typeface="Times New Roman"/>
              </a:rPr>
              <a:t> </a:t>
            </a:r>
            <a:r>
              <a:rPr sz="1950" spc="-217" baseline="-17094" dirty="0">
                <a:latin typeface="Times New Roman"/>
                <a:cs typeface="Times New Roman"/>
              </a:rPr>
              <a:t> </a:t>
            </a:r>
            <a:r>
              <a:rPr sz="1550" spc="15" dirty="0">
                <a:latin typeface="Symbol"/>
                <a:cs typeface="Symbol"/>
              </a:rPr>
              <a:t></a:t>
            </a:r>
            <a:r>
              <a:rPr sz="1550" spc="-195" dirty="0">
                <a:latin typeface="Times New Roman"/>
                <a:cs typeface="Times New Roman"/>
              </a:rPr>
              <a:t> </a:t>
            </a:r>
            <a:r>
              <a:rPr sz="1550" spc="15" dirty="0">
                <a:latin typeface="Times New Roman"/>
                <a:cs typeface="Times New Roman"/>
              </a:rPr>
              <a:t>1</a:t>
            </a:r>
            <a:r>
              <a:rPr sz="1550" spc="-170" dirty="0">
                <a:latin typeface="Times New Roman"/>
                <a:cs typeface="Times New Roman"/>
              </a:rPr>
              <a:t> </a:t>
            </a:r>
            <a:r>
              <a:rPr sz="1550" spc="10" dirty="0">
                <a:latin typeface="Times New Roman"/>
                <a:cs typeface="Times New Roman"/>
              </a:rPr>
              <a:t>m</a:t>
            </a:r>
            <a:r>
              <a:rPr sz="1550" spc="25" dirty="0">
                <a:latin typeface="Symbol"/>
                <a:cs typeface="Symbol"/>
              </a:rPr>
              <a:t></a:t>
            </a:r>
            <a:endParaRPr sz="1550">
              <a:latin typeface="Symbol"/>
              <a:cs typeface="Symbol"/>
            </a:endParaRPr>
          </a:p>
        </p:txBody>
      </p:sp>
      <p:pic>
        <p:nvPicPr>
          <p:cNvPr id="27" name="object 2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098683" y="2482596"/>
            <a:ext cx="3191255" cy="4314443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839" y="348996"/>
            <a:ext cx="9143994" cy="378942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8014595" y="666368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764" y="0"/>
                </a:lnTo>
              </a:path>
            </a:pathLst>
          </a:custGeom>
          <a:ln w="8382">
            <a:solidFill>
              <a:srgbClr val="EEF6F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7729607" y="645413"/>
            <a:ext cx="578485" cy="544830"/>
            <a:chOff x="7729607" y="645413"/>
            <a:chExt cx="578485" cy="54483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29607" y="645413"/>
              <a:ext cx="201168" cy="7543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838573" y="716660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82" y="0"/>
                  </a:lnTo>
                </a:path>
              </a:pathLst>
            </a:custGeom>
            <a:ln w="8382">
              <a:solidFill>
                <a:srgbClr val="728B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9607" y="645413"/>
              <a:ext cx="578358" cy="54483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930775" y="1026795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82" y="0"/>
                  </a:lnTo>
                </a:path>
              </a:pathLst>
            </a:custGeom>
            <a:ln w="8382">
              <a:solidFill>
                <a:srgbClr val="DDE6E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8871083" y="6294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166739" y="6294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407531" y="629412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79247" y="0"/>
                </a:lnTo>
              </a:path>
              <a:path w="158750">
                <a:moveTo>
                  <a:pt x="109728" y="0"/>
                </a:moveTo>
                <a:lnTo>
                  <a:pt x="15849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852795" y="6324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163691" y="63246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404483" y="63246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6680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840603" y="63550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160643" y="6355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401435" y="635508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94488" y="0"/>
                </a:moveTo>
                <a:lnTo>
                  <a:pt x="17983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834507" y="638556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57595" y="6385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395339" y="63855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831459" y="64160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157595" y="6416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395339" y="64160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94488" y="0"/>
                </a:moveTo>
                <a:lnTo>
                  <a:pt x="18592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822315" y="6446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151499" y="6446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389243" y="644652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85343" y="0"/>
                </a:lnTo>
              </a:path>
              <a:path w="201295">
                <a:moveTo>
                  <a:pt x="97536" y="0"/>
                </a:moveTo>
                <a:lnTo>
                  <a:pt x="20116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819267" y="647700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145403" y="64770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386195" y="647700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85343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816219" y="6507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145403" y="650748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386195" y="650748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816219" y="6537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145403" y="653796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386195" y="65379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804027" y="65684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142355" y="6568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9383147" y="656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79247" y="0"/>
                </a:lnTo>
              </a:path>
              <a:path w="222884">
                <a:moveTo>
                  <a:pt x="94488" y="0"/>
                </a:moveTo>
                <a:lnTo>
                  <a:pt x="2225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804027" y="659892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142355" y="659892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380099" y="659892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85343" y="0"/>
                </a:lnTo>
              </a:path>
              <a:path w="228600">
                <a:moveTo>
                  <a:pt x="94488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797931" y="662940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136259" y="662940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9377051" y="66294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85343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794883" y="665988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136259" y="665988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9377051" y="66598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79247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791835" y="66903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133211" y="669036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370955" y="669036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85343" y="0"/>
                </a:lnTo>
              </a:path>
              <a:path w="243840">
                <a:moveTo>
                  <a:pt x="97536" y="0"/>
                </a:moveTo>
                <a:lnTo>
                  <a:pt x="2438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8785739" y="672084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130163" y="672084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9370955" y="672084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79247" y="0"/>
                </a:lnTo>
              </a:path>
              <a:path w="241300">
                <a:moveTo>
                  <a:pt x="94488" y="0"/>
                </a:moveTo>
                <a:lnTo>
                  <a:pt x="2407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785739" y="675132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127115" y="675132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367907" y="67513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79247" y="0"/>
                </a:lnTo>
              </a:path>
              <a:path w="250190">
                <a:moveTo>
                  <a:pt x="97535" y="0"/>
                </a:moveTo>
                <a:lnTo>
                  <a:pt x="2499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782691" y="67818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9124067" y="67818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9361811" y="678180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8782691" y="68122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121019" y="68122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9361811" y="681228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779643" y="684276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3631" y="0"/>
                </a:lnTo>
              </a:path>
              <a:path w="238125">
                <a:moveTo>
                  <a:pt x="128016" y="0"/>
                </a:moveTo>
                <a:lnTo>
                  <a:pt x="2377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9117971" y="68427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9358763" y="684276"/>
            <a:ext cx="259079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79247" y="0"/>
                </a:lnTo>
              </a:path>
              <a:path w="259079">
                <a:moveTo>
                  <a:pt x="103631" y="0"/>
                </a:moveTo>
                <a:lnTo>
                  <a:pt x="176783" y="0"/>
                </a:lnTo>
              </a:path>
              <a:path w="259079">
                <a:moveTo>
                  <a:pt x="185928" y="0"/>
                </a:moveTo>
                <a:lnTo>
                  <a:pt x="2590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8776595" y="687324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8925947" y="68732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9114923" y="6873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9355715" y="68732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79247" y="0"/>
                </a:lnTo>
              </a:path>
              <a:path w="265429">
                <a:moveTo>
                  <a:pt x="106679" y="0"/>
                </a:moveTo>
                <a:lnTo>
                  <a:pt x="173735" y="0"/>
                </a:lnTo>
              </a:path>
              <a:path w="265429">
                <a:moveTo>
                  <a:pt x="198119" y="0"/>
                </a:moveTo>
                <a:lnTo>
                  <a:pt x="2651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776595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8938139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111875" y="69037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9355715" y="690372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79247" y="0"/>
                </a:lnTo>
              </a:path>
              <a:path w="262254">
                <a:moveTo>
                  <a:pt x="106679" y="0"/>
                </a:moveTo>
                <a:lnTo>
                  <a:pt x="167639" y="0"/>
                </a:lnTo>
              </a:path>
              <a:path w="262254">
                <a:moveTo>
                  <a:pt x="201167" y="0"/>
                </a:moveTo>
                <a:lnTo>
                  <a:pt x="2621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773547" y="6934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941187" y="69342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111875" y="6934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9352667" y="693420"/>
            <a:ext cx="268605" cy="0"/>
          </a:xfrm>
          <a:custGeom>
            <a:avLst/>
            <a:gdLst/>
            <a:ahLst/>
            <a:cxnLst/>
            <a:rect l="l" t="t" r="r" b="b"/>
            <a:pathLst>
              <a:path w="268604">
                <a:moveTo>
                  <a:pt x="0" y="0"/>
                </a:moveTo>
                <a:lnTo>
                  <a:pt x="79247" y="0"/>
                </a:lnTo>
              </a:path>
              <a:path w="268604">
                <a:moveTo>
                  <a:pt x="109728" y="0"/>
                </a:moveTo>
                <a:lnTo>
                  <a:pt x="170688" y="0"/>
                </a:lnTo>
              </a:path>
              <a:path w="268604">
                <a:moveTo>
                  <a:pt x="207264" y="0"/>
                </a:moveTo>
                <a:lnTo>
                  <a:pt x="26822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767451" y="6964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938139" y="69646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102731" y="696468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9343523" y="696468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85343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8767451" y="69951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938139" y="6995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9102731" y="699516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9343523" y="699516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767451" y="702564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8938139" y="7025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102731" y="70256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9343523" y="702564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767451" y="7056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8932043" y="70561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099683" y="70561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9340475" y="705612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118871" y="0"/>
                </a:moveTo>
                <a:lnTo>
                  <a:pt x="1798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764403" y="70866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8932043" y="7086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093587" y="708660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9334379" y="70866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764403" y="71170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932043" y="7117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9093587" y="711708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9334379" y="71170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758307" y="7147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8925947" y="7147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090539" y="714756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9331331" y="714756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85343" y="0"/>
                </a:lnTo>
              </a:path>
              <a:path w="189229">
                <a:moveTo>
                  <a:pt x="128016" y="0"/>
                </a:moveTo>
                <a:lnTo>
                  <a:pt x="18897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755259" y="7178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8922899" y="7178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9087491" y="717804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9328283" y="7178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9459347" y="71780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755259" y="7208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8919851" y="7208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084443" y="7208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79247" y="0"/>
                </a:lnTo>
              </a:path>
              <a:path w="152400">
                <a:moveTo>
                  <a:pt x="85344" y="0"/>
                </a:moveTo>
                <a:lnTo>
                  <a:pt x="1524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9325235" y="7208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9462395" y="72085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8755259" y="7239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8916803" y="7239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9081395" y="723900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322187" y="72390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9462395" y="7239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8755259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8913755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9081395" y="726948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9322187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9462395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752211" y="7299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8907659" y="72999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075299" y="72999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316091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9465443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8752211" y="73304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8904611" y="73304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9075299" y="73304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316091" y="7330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9465443" y="7330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8749163" y="7360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8904611" y="7360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9072251" y="73609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9247" y="0"/>
                </a:lnTo>
              </a:path>
              <a:path w="165100">
                <a:moveTo>
                  <a:pt x="97535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9313043" y="73609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9465443" y="736092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8749163" y="73914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8901563" y="73914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069203" y="73914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0583" y="0"/>
                </a:moveTo>
                <a:lnTo>
                  <a:pt x="1676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9309995" y="73914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9465443" y="739140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8749163" y="74218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8898515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9066155" y="742188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79247" y="0"/>
                </a:lnTo>
              </a:path>
              <a:path w="170815">
                <a:moveTo>
                  <a:pt x="103632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303899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9468491" y="742188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8749163" y="74523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8895467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9063107" y="74523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106680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9303899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9471539" y="745236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8749163" y="74828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8892419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9060059" y="748284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9297803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9474587" y="748284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749163" y="75133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8892419" y="75133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9060059" y="751332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9297803" y="75133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9474587" y="751332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8749163" y="75438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8892419" y="75438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9060059" y="75438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9297803" y="75438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9474587" y="75438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8749163" y="75742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8886323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9050915" y="75742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9291707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9477635" y="75742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8749163" y="76047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8886323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9050915" y="76047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9291707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9477635" y="760476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8746115" y="76352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8880227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9044819" y="76352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9169787" y="76352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9285611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9483731" y="7635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8746115" y="76657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8880227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904177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9169787" y="76657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928561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9486779" y="766572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8746115" y="76962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8877179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904177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9169787" y="7696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928561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9489827" y="7696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8746115" y="77266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887108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903872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9169787" y="772668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67056" y="0"/>
                </a:lnTo>
              </a:path>
              <a:path w="195579">
                <a:moveTo>
                  <a:pt x="109728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9495923" y="77266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8746115" y="77571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8871083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9035675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9169787" y="775716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67056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9502019" y="77571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8746115" y="77876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8871083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9032627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9169787" y="77876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67056" y="0"/>
                </a:lnTo>
              </a:path>
              <a:path w="186054">
                <a:moveTo>
                  <a:pt x="106679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9511163" y="778764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8746115" y="7818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8864987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9029579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9169787" y="781812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67056" y="0"/>
                </a:lnTo>
              </a:path>
              <a:path w="189229">
                <a:moveTo>
                  <a:pt x="103631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9517259" y="78181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8746115" y="78486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8858891" y="7848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9026531" y="7848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9169787" y="78486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67056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9532499" y="78486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8749163" y="78790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8855843" y="78790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9023483" y="7879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9169787" y="787908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9553835" y="7879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8749163" y="79095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8855843" y="79095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9023483" y="7909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9169787" y="79095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9553835" y="79095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8749163" y="79400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8852795" y="7940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9020435" y="7940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9169787" y="794004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67056" y="0"/>
                </a:lnTo>
              </a:path>
              <a:path w="170815">
                <a:moveTo>
                  <a:pt x="9144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9556883" y="7940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8749163" y="79705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8858891" y="797052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9017387" y="7970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9169787" y="797052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67056" y="0"/>
                </a:lnTo>
              </a:path>
              <a:path w="167640">
                <a:moveTo>
                  <a:pt x="88392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9562979" y="7970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8749163" y="80010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8864987" y="8001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9014339" y="8001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9169787" y="80010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9566027" y="8001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8749163" y="80314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4" name="object 27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64987" y="801624"/>
            <a:ext cx="60960" cy="21335"/>
          </a:xfrm>
          <a:prstGeom prst="rect">
            <a:avLst/>
          </a:prstGeom>
        </p:spPr>
      </p:pic>
      <p:sp>
        <p:nvSpPr>
          <p:cNvPr id="275" name="object 275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1" name="object 401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sp>
          <p:nvSpPr>
            <p:cNvPr id="402" name="object 402"/>
            <p:cNvSpPr/>
            <p:nvPr/>
          </p:nvSpPr>
          <p:spPr>
            <a:xfrm>
              <a:off x="9502019" y="922020"/>
              <a:ext cx="60960" cy="0"/>
            </a:xfrm>
            <a:custGeom>
              <a:avLst/>
              <a:gdLst/>
              <a:ahLst/>
              <a:cxnLst/>
              <a:rect l="l" t="t" r="r" b="b"/>
              <a:pathLst>
                <a:path w="60959">
                  <a:moveTo>
                    <a:pt x="0" y="0"/>
                  </a:moveTo>
                  <a:lnTo>
                    <a:pt x="60960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3" name="object 403"/>
            <p:cNvSpPr/>
            <p:nvPr/>
          </p:nvSpPr>
          <p:spPr>
            <a:xfrm>
              <a:off x="8733923" y="963168"/>
              <a:ext cx="904240" cy="3175"/>
            </a:xfrm>
            <a:custGeom>
              <a:avLst/>
              <a:gdLst/>
              <a:ahLst/>
              <a:cxnLst/>
              <a:rect l="l" t="t" r="r" b="b"/>
              <a:pathLst>
                <a:path w="904240" h="3175">
                  <a:moveTo>
                    <a:pt x="0" y="3047"/>
                  </a:moveTo>
                  <a:lnTo>
                    <a:pt x="903738" y="3047"/>
                  </a:lnTo>
                  <a:lnTo>
                    <a:pt x="903738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0000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4" name="object 40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05" name="object 40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406" name="object 40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407" name="object 40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408" name="object 40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409" name="object 40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410" name="object 41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411" name="object 411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2" name="object 41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587363" y="996696"/>
              <a:ext cx="42672" cy="27431"/>
            </a:xfrm>
            <a:prstGeom prst="rect">
              <a:avLst/>
            </a:prstGeom>
          </p:spPr>
        </p:pic>
        <p:pic>
          <p:nvPicPr>
            <p:cNvPr id="413" name="object 41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895467" y="1008888"/>
              <a:ext cx="54864" cy="12192"/>
            </a:xfrm>
            <a:prstGeom prst="rect">
              <a:avLst/>
            </a:prstGeom>
          </p:spPr>
        </p:pic>
        <p:pic>
          <p:nvPicPr>
            <p:cNvPr id="414" name="object 41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895467" y="1021080"/>
              <a:ext cx="54864" cy="6095"/>
            </a:xfrm>
            <a:prstGeom prst="rect">
              <a:avLst/>
            </a:prstGeom>
          </p:spPr>
        </p:pic>
        <p:pic>
          <p:nvPicPr>
            <p:cNvPr id="415" name="object 41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416" name="object 41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417" name="object 41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pic>
          <p:nvPicPr>
            <p:cNvPr id="418" name="object 41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587363" y="1021080"/>
              <a:ext cx="45719" cy="6095"/>
            </a:xfrm>
            <a:prstGeom prst="rect">
              <a:avLst/>
            </a:prstGeom>
          </p:spPr>
        </p:pic>
      </p:grpSp>
      <p:sp>
        <p:nvSpPr>
          <p:cNvPr id="419" name="object 419"/>
          <p:cNvSpPr txBox="1">
            <a:spLocks noGrp="1"/>
          </p:cNvSpPr>
          <p:nvPr>
            <p:ph type="title"/>
          </p:nvPr>
        </p:nvSpPr>
        <p:spPr>
          <a:xfrm>
            <a:off x="1105030" y="1136396"/>
            <a:ext cx="7977505" cy="756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solidFill>
                  <a:srgbClr val="FF3300"/>
                </a:solidFill>
                <a:latin typeface="Times New Roman"/>
                <a:cs typeface="Times New Roman"/>
              </a:rPr>
              <a:t>Inductances</a:t>
            </a:r>
            <a:r>
              <a:rPr b="1" spc="3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FF3300"/>
                </a:solidFill>
                <a:latin typeface="Times New Roman"/>
                <a:cs typeface="Times New Roman"/>
              </a:rPr>
              <a:t>supraconductrices</a:t>
            </a:r>
            <a:r>
              <a:rPr b="1" spc="3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FF3300"/>
                </a:solidFill>
                <a:latin typeface="Times New Roman"/>
                <a:cs typeface="Times New Roman"/>
              </a:rPr>
              <a:t>(SMES</a:t>
            </a:r>
            <a:r>
              <a:rPr b="1" spc="4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Superconductor</a:t>
            </a:r>
            <a:r>
              <a:rPr sz="2000" b="1" spc="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Magnetic </a:t>
            </a:r>
            <a:r>
              <a:rPr sz="2000" b="1" spc="-484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Energy Storage</a:t>
            </a:r>
            <a:r>
              <a:rPr b="1" spc="-5" dirty="0">
                <a:solidFill>
                  <a:srgbClr val="FF3300"/>
                </a:solidFill>
                <a:latin typeface="Times New Roman"/>
                <a:cs typeface="Times New Roman"/>
              </a:rPr>
              <a:t>) </a:t>
            </a:r>
            <a:r>
              <a:rPr dirty="0"/>
              <a:t>: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20" name="object 420"/>
          <p:cNvSpPr/>
          <p:nvPr/>
        </p:nvSpPr>
        <p:spPr>
          <a:xfrm>
            <a:off x="4760855" y="19133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6749675" y="19133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4609979" y="1913382"/>
            <a:ext cx="68580" cy="13970"/>
          </a:xfrm>
          <a:custGeom>
            <a:avLst/>
            <a:gdLst/>
            <a:ahLst/>
            <a:cxnLst/>
            <a:rect l="l" t="t" r="r" b="b"/>
            <a:pathLst>
              <a:path w="68579" h="13969">
                <a:moveTo>
                  <a:pt x="54863" y="0"/>
                </a:moveTo>
                <a:lnTo>
                  <a:pt x="68579" y="0"/>
                </a:lnTo>
              </a:path>
              <a:path w="68579" h="13969">
                <a:moveTo>
                  <a:pt x="0" y="13715"/>
                </a:moveTo>
                <a:lnTo>
                  <a:pt x="13716" y="13715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6667379" y="19270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4472819" y="19408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5926715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4733423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4664843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6722243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6543935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6653663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4733423" y="2050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5899283" y="2036826"/>
            <a:ext cx="55244" cy="13970"/>
          </a:xfrm>
          <a:custGeom>
            <a:avLst/>
            <a:gdLst/>
            <a:ahLst/>
            <a:cxnLst/>
            <a:rect l="l" t="t" r="r" b="b"/>
            <a:pathLst>
              <a:path w="55245" h="13969">
                <a:moveTo>
                  <a:pt x="0" y="0"/>
                </a:moveTo>
                <a:lnTo>
                  <a:pt x="13716" y="0"/>
                </a:lnTo>
              </a:path>
              <a:path w="55245" h="13969">
                <a:moveTo>
                  <a:pt x="41147" y="13715"/>
                </a:moveTo>
                <a:lnTo>
                  <a:pt x="54863" y="13715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6735959" y="2077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F0F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4" name="object 434"/>
          <p:cNvGrpSpPr/>
          <p:nvPr/>
        </p:nvGrpSpPr>
        <p:grpSpPr>
          <a:xfrm>
            <a:off x="3992759" y="1906523"/>
            <a:ext cx="3115945" cy="2916555"/>
            <a:chOff x="3992759" y="1906523"/>
            <a:chExt cx="3115945" cy="2916555"/>
          </a:xfrm>
        </p:grpSpPr>
        <p:pic>
          <p:nvPicPr>
            <p:cNvPr id="435" name="object 43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050159" y="1906523"/>
              <a:ext cx="41148" cy="13715"/>
            </a:xfrm>
            <a:prstGeom prst="rect">
              <a:avLst/>
            </a:prstGeom>
          </p:spPr>
        </p:pic>
        <p:sp>
          <p:nvSpPr>
            <p:cNvPr id="436" name="object 436"/>
            <p:cNvSpPr/>
            <p:nvPr/>
          </p:nvSpPr>
          <p:spPr>
            <a:xfrm>
              <a:off x="6009011" y="1927097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7" name="object 437"/>
            <p:cNvSpPr/>
            <p:nvPr/>
          </p:nvSpPr>
          <p:spPr>
            <a:xfrm>
              <a:off x="6050159" y="192023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8" name="object 438"/>
            <p:cNvSpPr/>
            <p:nvPr/>
          </p:nvSpPr>
          <p:spPr>
            <a:xfrm>
              <a:off x="6091307" y="1913381"/>
              <a:ext cx="109855" cy="13970"/>
            </a:xfrm>
            <a:custGeom>
              <a:avLst/>
              <a:gdLst/>
              <a:ahLst/>
              <a:cxnLst/>
              <a:rect l="l" t="t" r="r" b="b"/>
              <a:pathLst>
                <a:path w="109854" h="13969">
                  <a:moveTo>
                    <a:pt x="0" y="13715"/>
                  </a:moveTo>
                  <a:lnTo>
                    <a:pt x="13716" y="13715"/>
                  </a:lnTo>
                </a:path>
                <a:path w="109854" h="13969">
                  <a:moveTo>
                    <a:pt x="68579" y="0"/>
                  </a:moveTo>
                  <a:lnTo>
                    <a:pt x="109727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9" name="object 439"/>
            <p:cNvSpPr/>
            <p:nvPr/>
          </p:nvSpPr>
          <p:spPr>
            <a:xfrm>
              <a:off x="6146171" y="192023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6201035" y="1927097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1" name="object 441"/>
            <p:cNvSpPr/>
            <p:nvPr/>
          </p:nvSpPr>
          <p:spPr>
            <a:xfrm>
              <a:off x="6050153" y="1933955"/>
              <a:ext cx="109855" cy="27940"/>
            </a:xfrm>
            <a:custGeom>
              <a:avLst/>
              <a:gdLst/>
              <a:ahLst/>
              <a:cxnLst/>
              <a:rect l="l" t="t" r="r" b="b"/>
              <a:pathLst>
                <a:path w="109854" h="2793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0" y="27432"/>
                  </a:lnTo>
                  <a:lnTo>
                    <a:pt x="13716" y="27432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09854" h="27939">
                  <a:moveTo>
                    <a:pt x="68580" y="0"/>
                  </a:moveTo>
                  <a:lnTo>
                    <a:pt x="54864" y="0"/>
                  </a:lnTo>
                  <a:lnTo>
                    <a:pt x="54864" y="13716"/>
                  </a:lnTo>
                  <a:lnTo>
                    <a:pt x="68580" y="13716"/>
                  </a:lnTo>
                  <a:lnTo>
                    <a:pt x="68580" y="0"/>
                  </a:lnTo>
                  <a:close/>
                </a:path>
                <a:path w="109854" h="27939">
                  <a:moveTo>
                    <a:pt x="109728" y="0"/>
                  </a:moveTo>
                  <a:lnTo>
                    <a:pt x="96012" y="0"/>
                  </a:lnTo>
                  <a:lnTo>
                    <a:pt x="96012" y="13716"/>
                  </a:lnTo>
                  <a:lnTo>
                    <a:pt x="109728" y="13716"/>
                  </a:lnTo>
                  <a:lnTo>
                    <a:pt x="109728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2" name="object 442"/>
            <p:cNvSpPr/>
            <p:nvPr/>
          </p:nvSpPr>
          <p:spPr>
            <a:xfrm>
              <a:off x="6105023" y="194767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6146171" y="194767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4" name="object 444"/>
            <p:cNvSpPr/>
            <p:nvPr/>
          </p:nvSpPr>
          <p:spPr>
            <a:xfrm>
              <a:off x="6050159" y="196138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5" name="object 445"/>
            <p:cNvSpPr/>
            <p:nvPr/>
          </p:nvSpPr>
          <p:spPr>
            <a:xfrm>
              <a:off x="6105023" y="196138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6146165" y="1906523"/>
              <a:ext cx="151130" cy="68580"/>
            </a:xfrm>
            <a:custGeom>
              <a:avLst/>
              <a:gdLst/>
              <a:ahLst/>
              <a:cxnLst/>
              <a:rect l="l" t="t" r="r" b="b"/>
              <a:pathLst>
                <a:path w="151129" h="68580">
                  <a:moveTo>
                    <a:pt x="13716" y="54864"/>
                  </a:moveTo>
                  <a:lnTo>
                    <a:pt x="0" y="54864"/>
                  </a:lnTo>
                  <a:lnTo>
                    <a:pt x="0" y="68580"/>
                  </a:lnTo>
                  <a:lnTo>
                    <a:pt x="13716" y="68580"/>
                  </a:lnTo>
                  <a:lnTo>
                    <a:pt x="13716" y="54864"/>
                  </a:lnTo>
                  <a:close/>
                </a:path>
                <a:path w="151129" h="68580">
                  <a:moveTo>
                    <a:pt x="150876" y="0"/>
                  </a:moveTo>
                  <a:lnTo>
                    <a:pt x="137160" y="0"/>
                  </a:lnTo>
                  <a:lnTo>
                    <a:pt x="137160" y="13716"/>
                  </a:lnTo>
                  <a:lnTo>
                    <a:pt x="150876" y="13716"/>
                  </a:lnTo>
                  <a:lnTo>
                    <a:pt x="150876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7" name="object 447"/>
            <p:cNvSpPr/>
            <p:nvPr/>
          </p:nvSpPr>
          <p:spPr>
            <a:xfrm>
              <a:off x="6283325" y="1920239"/>
              <a:ext cx="13970" cy="27940"/>
            </a:xfrm>
            <a:custGeom>
              <a:avLst/>
              <a:gdLst/>
              <a:ahLst/>
              <a:cxnLst/>
              <a:rect l="l" t="t" r="r" b="b"/>
              <a:pathLst>
                <a:path w="13970" h="2793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0" y="27432"/>
                  </a:lnTo>
                  <a:lnTo>
                    <a:pt x="13716" y="27432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8" name="object 448"/>
            <p:cNvSpPr/>
            <p:nvPr/>
          </p:nvSpPr>
          <p:spPr>
            <a:xfrm>
              <a:off x="6283331" y="194767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9" name="object 449"/>
            <p:cNvSpPr/>
            <p:nvPr/>
          </p:nvSpPr>
          <p:spPr>
            <a:xfrm>
              <a:off x="6242183" y="1968245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0" name="object 450"/>
            <p:cNvSpPr/>
            <p:nvPr/>
          </p:nvSpPr>
          <p:spPr>
            <a:xfrm>
              <a:off x="6365627" y="1913381"/>
              <a:ext cx="82550" cy="0"/>
            </a:xfrm>
            <a:custGeom>
              <a:avLst/>
              <a:gdLst/>
              <a:ahLst/>
              <a:cxnLst/>
              <a:rect l="l" t="t" r="r" b="b"/>
              <a:pathLst>
                <a:path w="82550">
                  <a:moveTo>
                    <a:pt x="0" y="0"/>
                  </a:moveTo>
                  <a:lnTo>
                    <a:pt x="13716" y="0"/>
                  </a:lnTo>
                </a:path>
                <a:path w="82550">
                  <a:moveTo>
                    <a:pt x="68579" y="0"/>
                  </a:moveTo>
                  <a:lnTo>
                    <a:pt x="82295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1" name="object 45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283331" y="1920239"/>
              <a:ext cx="205740" cy="82296"/>
            </a:xfrm>
            <a:prstGeom prst="rect">
              <a:avLst/>
            </a:prstGeom>
          </p:spPr>
        </p:pic>
        <p:sp>
          <p:nvSpPr>
            <p:cNvPr id="452" name="object 452"/>
            <p:cNvSpPr/>
            <p:nvPr/>
          </p:nvSpPr>
          <p:spPr>
            <a:xfrm>
              <a:off x="6050159" y="197510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3" name="object 453"/>
            <p:cNvSpPr/>
            <p:nvPr/>
          </p:nvSpPr>
          <p:spPr>
            <a:xfrm>
              <a:off x="6091307" y="198196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4" name="object 454"/>
            <p:cNvSpPr/>
            <p:nvPr/>
          </p:nvSpPr>
          <p:spPr>
            <a:xfrm>
              <a:off x="6146171" y="197510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6201035" y="1981961"/>
              <a:ext cx="96520" cy="0"/>
            </a:xfrm>
            <a:custGeom>
              <a:avLst/>
              <a:gdLst/>
              <a:ahLst/>
              <a:cxnLst/>
              <a:rect l="l" t="t" r="r" b="b"/>
              <a:pathLst>
                <a:path w="96520">
                  <a:moveTo>
                    <a:pt x="0" y="0"/>
                  </a:moveTo>
                  <a:lnTo>
                    <a:pt x="13716" y="0"/>
                  </a:lnTo>
                </a:path>
                <a:path w="96520">
                  <a:moveTo>
                    <a:pt x="82295" y="0"/>
                  </a:moveTo>
                  <a:lnTo>
                    <a:pt x="96011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6" name="object 45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050159" y="1988819"/>
              <a:ext cx="41148" cy="13716"/>
            </a:xfrm>
            <a:prstGeom prst="rect">
              <a:avLst/>
            </a:prstGeom>
          </p:spPr>
        </p:pic>
        <p:pic>
          <p:nvPicPr>
            <p:cNvPr id="457" name="object 45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159887" y="1988819"/>
              <a:ext cx="41148" cy="13716"/>
            </a:xfrm>
            <a:prstGeom prst="rect">
              <a:avLst/>
            </a:prstGeom>
          </p:spPr>
        </p:pic>
        <p:pic>
          <p:nvPicPr>
            <p:cNvPr id="458" name="object 45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365627" y="1975103"/>
              <a:ext cx="109727" cy="27432"/>
            </a:xfrm>
            <a:prstGeom prst="rect">
              <a:avLst/>
            </a:prstGeom>
          </p:spPr>
        </p:pic>
        <p:sp>
          <p:nvSpPr>
            <p:cNvPr id="459" name="object 459"/>
            <p:cNvSpPr/>
            <p:nvPr/>
          </p:nvSpPr>
          <p:spPr>
            <a:xfrm>
              <a:off x="6475355" y="1995677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0" name="object 460"/>
            <p:cNvSpPr/>
            <p:nvPr/>
          </p:nvSpPr>
          <p:spPr>
            <a:xfrm>
              <a:off x="6022727" y="2023109"/>
              <a:ext cx="699770" cy="178435"/>
            </a:xfrm>
            <a:custGeom>
              <a:avLst/>
              <a:gdLst/>
              <a:ahLst/>
              <a:cxnLst/>
              <a:rect l="l" t="t" r="r" b="b"/>
              <a:pathLst>
                <a:path w="699770" h="178435">
                  <a:moveTo>
                    <a:pt x="13715" y="0"/>
                  </a:moveTo>
                  <a:lnTo>
                    <a:pt x="27431" y="0"/>
                  </a:lnTo>
                </a:path>
                <a:path w="699770" h="178435">
                  <a:moveTo>
                    <a:pt x="96011" y="27431"/>
                  </a:moveTo>
                  <a:lnTo>
                    <a:pt x="109727" y="27431"/>
                  </a:lnTo>
                </a:path>
                <a:path w="699770" h="178435">
                  <a:moveTo>
                    <a:pt x="219455" y="41147"/>
                  </a:moveTo>
                  <a:lnTo>
                    <a:pt x="233171" y="41147"/>
                  </a:lnTo>
                </a:path>
                <a:path w="699770" h="178435">
                  <a:moveTo>
                    <a:pt x="288035" y="54863"/>
                  </a:moveTo>
                  <a:lnTo>
                    <a:pt x="301751" y="54863"/>
                  </a:lnTo>
                </a:path>
                <a:path w="699770" h="178435">
                  <a:moveTo>
                    <a:pt x="13715" y="68579"/>
                  </a:moveTo>
                  <a:lnTo>
                    <a:pt x="27431" y="68579"/>
                  </a:lnTo>
                </a:path>
                <a:path w="699770" h="178435">
                  <a:moveTo>
                    <a:pt x="507491" y="68579"/>
                  </a:moveTo>
                  <a:lnTo>
                    <a:pt x="521207" y="68579"/>
                  </a:lnTo>
                </a:path>
                <a:path w="699770" h="178435">
                  <a:moveTo>
                    <a:pt x="617219" y="68579"/>
                  </a:moveTo>
                  <a:lnTo>
                    <a:pt x="630935" y="68579"/>
                  </a:lnTo>
                </a:path>
                <a:path w="699770" h="178435">
                  <a:moveTo>
                    <a:pt x="562355" y="82295"/>
                  </a:moveTo>
                  <a:lnTo>
                    <a:pt x="576071" y="82295"/>
                  </a:lnTo>
                </a:path>
                <a:path w="699770" h="178435">
                  <a:moveTo>
                    <a:pt x="96011" y="96011"/>
                  </a:moveTo>
                  <a:lnTo>
                    <a:pt x="109727" y="96011"/>
                  </a:lnTo>
                </a:path>
                <a:path w="699770" h="178435">
                  <a:moveTo>
                    <a:pt x="246887" y="109727"/>
                  </a:moveTo>
                  <a:lnTo>
                    <a:pt x="260603" y="109727"/>
                  </a:lnTo>
                </a:path>
                <a:path w="699770" h="178435">
                  <a:moveTo>
                    <a:pt x="0" y="137160"/>
                  </a:moveTo>
                  <a:lnTo>
                    <a:pt x="13716" y="137160"/>
                  </a:lnTo>
                </a:path>
                <a:path w="699770" h="178435">
                  <a:moveTo>
                    <a:pt x="534923" y="137160"/>
                  </a:moveTo>
                  <a:lnTo>
                    <a:pt x="548639" y="137160"/>
                  </a:lnTo>
                </a:path>
                <a:path w="699770" h="178435">
                  <a:moveTo>
                    <a:pt x="685800" y="123444"/>
                  </a:moveTo>
                  <a:lnTo>
                    <a:pt x="699516" y="123444"/>
                  </a:lnTo>
                </a:path>
                <a:path w="699770" h="178435">
                  <a:moveTo>
                    <a:pt x="630935" y="150875"/>
                  </a:moveTo>
                  <a:lnTo>
                    <a:pt x="644651" y="150875"/>
                  </a:lnTo>
                </a:path>
                <a:path w="699770" h="178435">
                  <a:moveTo>
                    <a:pt x="315467" y="178307"/>
                  </a:moveTo>
                  <a:lnTo>
                    <a:pt x="329183" y="178307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1" name="object 461"/>
            <p:cNvSpPr/>
            <p:nvPr/>
          </p:nvSpPr>
          <p:spPr>
            <a:xfrm>
              <a:off x="4898015" y="193395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2" name="object 462"/>
            <p:cNvSpPr/>
            <p:nvPr/>
          </p:nvSpPr>
          <p:spPr>
            <a:xfrm>
              <a:off x="4898015" y="194767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3" name="object 463"/>
            <p:cNvSpPr/>
            <p:nvPr/>
          </p:nvSpPr>
          <p:spPr>
            <a:xfrm>
              <a:off x="4898015" y="196138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4" name="object 464"/>
            <p:cNvSpPr/>
            <p:nvPr/>
          </p:nvSpPr>
          <p:spPr>
            <a:xfrm>
              <a:off x="4939163" y="1968245"/>
              <a:ext cx="41275" cy="0"/>
            </a:xfrm>
            <a:custGeom>
              <a:avLst/>
              <a:gdLst/>
              <a:ahLst/>
              <a:cxnLst/>
              <a:rect l="l" t="t" r="r" b="b"/>
              <a:pathLst>
                <a:path w="41275">
                  <a:moveTo>
                    <a:pt x="0" y="0"/>
                  </a:moveTo>
                  <a:lnTo>
                    <a:pt x="41148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5" name="object 465"/>
            <p:cNvSpPr/>
            <p:nvPr/>
          </p:nvSpPr>
          <p:spPr>
            <a:xfrm>
              <a:off x="5007743" y="1968245"/>
              <a:ext cx="68580" cy="0"/>
            </a:xfrm>
            <a:custGeom>
              <a:avLst/>
              <a:gdLst/>
              <a:ahLst/>
              <a:cxnLst/>
              <a:rect l="l" t="t" r="r" b="b"/>
              <a:pathLst>
                <a:path w="68579">
                  <a:moveTo>
                    <a:pt x="0" y="0"/>
                  </a:moveTo>
                  <a:lnTo>
                    <a:pt x="13716" y="0"/>
                  </a:lnTo>
                </a:path>
                <a:path w="68579">
                  <a:moveTo>
                    <a:pt x="54864" y="0"/>
                  </a:moveTo>
                  <a:lnTo>
                    <a:pt x="68580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6" name="object 466"/>
            <p:cNvSpPr/>
            <p:nvPr/>
          </p:nvSpPr>
          <p:spPr>
            <a:xfrm>
              <a:off x="5103755" y="1968245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0" y="0"/>
                  </a:moveTo>
                  <a:lnTo>
                    <a:pt x="27432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4898009" y="1975103"/>
              <a:ext cx="55244" cy="13970"/>
            </a:xfrm>
            <a:custGeom>
              <a:avLst/>
              <a:gdLst/>
              <a:ahLst/>
              <a:cxnLst/>
              <a:rect l="l" t="t" r="r" b="b"/>
              <a:pathLst>
                <a:path w="55245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55245" h="13969">
                  <a:moveTo>
                    <a:pt x="54864" y="0"/>
                  </a:moveTo>
                  <a:lnTo>
                    <a:pt x="41148" y="0"/>
                  </a:lnTo>
                  <a:lnTo>
                    <a:pt x="41148" y="13716"/>
                  </a:lnTo>
                  <a:lnTo>
                    <a:pt x="54864" y="13716"/>
                  </a:lnTo>
                  <a:lnTo>
                    <a:pt x="54864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8" name="object 468"/>
            <p:cNvSpPr/>
            <p:nvPr/>
          </p:nvSpPr>
          <p:spPr>
            <a:xfrm>
              <a:off x="4980305" y="1975103"/>
              <a:ext cx="82550" cy="13970"/>
            </a:xfrm>
            <a:custGeom>
              <a:avLst/>
              <a:gdLst/>
              <a:ahLst/>
              <a:cxnLst/>
              <a:rect l="l" t="t" r="r" b="b"/>
              <a:pathLst>
                <a:path w="82550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82550" h="13969">
                  <a:moveTo>
                    <a:pt x="54864" y="0"/>
                  </a:moveTo>
                  <a:lnTo>
                    <a:pt x="41148" y="0"/>
                  </a:lnTo>
                  <a:lnTo>
                    <a:pt x="41148" y="13716"/>
                  </a:lnTo>
                  <a:lnTo>
                    <a:pt x="54864" y="13716"/>
                  </a:lnTo>
                  <a:lnTo>
                    <a:pt x="54864" y="0"/>
                  </a:lnTo>
                  <a:close/>
                </a:path>
                <a:path w="82550" h="13969">
                  <a:moveTo>
                    <a:pt x="82296" y="0"/>
                  </a:moveTo>
                  <a:lnTo>
                    <a:pt x="68580" y="0"/>
                  </a:lnTo>
                  <a:lnTo>
                    <a:pt x="68580" y="13716"/>
                  </a:lnTo>
                  <a:lnTo>
                    <a:pt x="82296" y="13716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9" name="object 469"/>
            <p:cNvSpPr/>
            <p:nvPr/>
          </p:nvSpPr>
          <p:spPr>
            <a:xfrm>
              <a:off x="5090039" y="198196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5213477" y="1933955"/>
              <a:ext cx="13970" cy="27940"/>
            </a:xfrm>
            <a:custGeom>
              <a:avLst/>
              <a:gdLst/>
              <a:ahLst/>
              <a:cxnLst/>
              <a:rect l="l" t="t" r="r" b="b"/>
              <a:pathLst>
                <a:path w="13970" h="2793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0" y="27432"/>
                  </a:lnTo>
                  <a:lnTo>
                    <a:pt x="13716" y="27432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1" name="object 471"/>
            <p:cNvSpPr/>
            <p:nvPr/>
          </p:nvSpPr>
          <p:spPr>
            <a:xfrm>
              <a:off x="5254631" y="1968245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0" y="0"/>
                  </a:moveTo>
                  <a:lnTo>
                    <a:pt x="27432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2" name="object 47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090039" y="1961387"/>
              <a:ext cx="150876" cy="41148"/>
            </a:xfrm>
            <a:prstGeom prst="rect">
              <a:avLst/>
            </a:prstGeom>
          </p:spPr>
        </p:pic>
        <p:sp>
          <p:nvSpPr>
            <p:cNvPr id="473" name="object 473"/>
            <p:cNvSpPr/>
            <p:nvPr/>
          </p:nvSpPr>
          <p:spPr>
            <a:xfrm>
              <a:off x="5131187" y="198196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4" name="object 474"/>
            <p:cNvSpPr/>
            <p:nvPr/>
          </p:nvSpPr>
          <p:spPr>
            <a:xfrm>
              <a:off x="5158613" y="1975103"/>
              <a:ext cx="68580" cy="13970"/>
            </a:xfrm>
            <a:custGeom>
              <a:avLst/>
              <a:gdLst/>
              <a:ahLst/>
              <a:cxnLst/>
              <a:rect l="l" t="t" r="r" b="b"/>
              <a:pathLst>
                <a:path w="68579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68579" h="13969">
                  <a:moveTo>
                    <a:pt x="68580" y="0"/>
                  </a:moveTo>
                  <a:lnTo>
                    <a:pt x="54864" y="0"/>
                  </a:lnTo>
                  <a:lnTo>
                    <a:pt x="54864" y="13716"/>
                  </a:lnTo>
                  <a:lnTo>
                    <a:pt x="68580" y="13716"/>
                  </a:lnTo>
                  <a:lnTo>
                    <a:pt x="68580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5" name="object 475"/>
            <p:cNvSpPr/>
            <p:nvPr/>
          </p:nvSpPr>
          <p:spPr>
            <a:xfrm>
              <a:off x="5240915" y="198196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5282063" y="1981961"/>
              <a:ext cx="41275" cy="0"/>
            </a:xfrm>
            <a:custGeom>
              <a:avLst/>
              <a:gdLst/>
              <a:ahLst/>
              <a:cxnLst/>
              <a:rect l="l" t="t" r="r" b="b"/>
              <a:pathLst>
                <a:path w="41275">
                  <a:moveTo>
                    <a:pt x="0" y="0"/>
                  </a:moveTo>
                  <a:lnTo>
                    <a:pt x="13716" y="0"/>
                  </a:lnTo>
                </a:path>
                <a:path w="41275">
                  <a:moveTo>
                    <a:pt x="27432" y="0"/>
                  </a:moveTo>
                  <a:lnTo>
                    <a:pt x="41148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7" name="object 47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240915" y="1961387"/>
              <a:ext cx="96011" cy="41148"/>
            </a:xfrm>
            <a:prstGeom prst="rect">
              <a:avLst/>
            </a:prstGeom>
          </p:spPr>
        </p:pic>
        <p:sp>
          <p:nvSpPr>
            <p:cNvPr id="478" name="object 478"/>
            <p:cNvSpPr/>
            <p:nvPr/>
          </p:nvSpPr>
          <p:spPr>
            <a:xfrm>
              <a:off x="4898009" y="1988819"/>
              <a:ext cx="137160" cy="13970"/>
            </a:xfrm>
            <a:custGeom>
              <a:avLst/>
              <a:gdLst/>
              <a:ahLst/>
              <a:cxnLst/>
              <a:rect l="l" t="t" r="r" b="b"/>
              <a:pathLst>
                <a:path w="137160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37160" h="13969">
                  <a:moveTo>
                    <a:pt x="54864" y="0"/>
                  </a:moveTo>
                  <a:lnTo>
                    <a:pt x="41148" y="0"/>
                  </a:lnTo>
                  <a:lnTo>
                    <a:pt x="41148" y="13716"/>
                  </a:lnTo>
                  <a:lnTo>
                    <a:pt x="54864" y="13716"/>
                  </a:lnTo>
                  <a:lnTo>
                    <a:pt x="54864" y="0"/>
                  </a:lnTo>
                  <a:close/>
                </a:path>
                <a:path w="137160" h="13969">
                  <a:moveTo>
                    <a:pt x="96012" y="0"/>
                  </a:moveTo>
                  <a:lnTo>
                    <a:pt x="82296" y="0"/>
                  </a:lnTo>
                  <a:lnTo>
                    <a:pt x="82296" y="13716"/>
                  </a:lnTo>
                  <a:lnTo>
                    <a:pt x="96012" y="13716"/>
                  </a:lnTo>
                  <a:lnTo>
                    <a:pt x="96012" y="0"/>
                  </a:lnTo>
                  <a:close/>
                </a:path>
                <a:path w="137160" h="13969">
                  <a:moveTo>
                    <a:pt x="137160" y="0"/>
                  </a:moveTo>
                  <a:lnTo>
                    <a:pt x="123444" y="0"/>
                  </a:lnTo>
                  <a:lnTo>
                    <a:pt x="123444" y="13716"/>
                  </a:lnTo>
                  <a:lnTo>
                    <a:pt x="137160" y="13716"/>
                  </a:lnTo>
                  <a:lnTo>
                    <a:pt x="137160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5048885" y="1988819"/>
              <a:ext cx="178435" cy="13970"/>
            </a:xfrm>
            <a:custGeom>
              <a:avLst/>
              <a:gdLst/>
              <a:ahLst/>
              <a:cxnLst/>
              <a:rect l="l" t="t" r="r" b="b"/>
              <a:pathLst>
                <a:path w="178435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78435" h="13969">
                  <a:moveTo>
                    <a:pt x="123444" y="0"/>
                  </a:moveTo>
                  <a:lnTo>
                    <a:pt x="109728" y="0"/>
                  </a:lnTo>
                  <a:lnTo>
                    <a:pt x="109728" y="13716"/>
                  </a:lnTo>
                  <a:lnTo>
                    <a:pt x="123444" y="13716"/>
                  </a:lnTo>
                  <a:lnTo>
                    <a:pt x="123444" y="0"/>
                  </a:lnTo>
                  <a:close/>
                </a:path>
                <a:path w="178435" h="13969">
                  <a:moveTo>
                    <a:pt x="178308" y="0"/>
                  </a:moveTo>
                  <a:lnTo>
                    <a:pt x="164592" y="0"/>
                  </a:lnTo>
                  <a:lnTo>
                    <a:pt x="164592" y="13716"/>
                  </a:lnTo>
                  <a:lnTo>
                    <a:pt x="178308" y="13716"/>
                  </a:lnTo>
                  <a:lnTo>
                    <a:pt x="178308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0" name="object 480"/>
            <p:cNvSpPr/>
            <p:nvPr/>
          </p:nvSpPr>
          <p:spPr>
            <a:xfrm>
              <a:off x="4898009" y="1988819"/>
              <a:ext cx="425450" cy="27940"/>
            </a:xfrm>
            <a:custGeom>
              <a:avLst/>
              <a:gdLst/>
              <a:ahLst/>
              <a:cxnLst/>
              <a:rect l="l" t="t" r="r" b="b"/>
              <a:pathLst>
                <a:path w="425450" h="27939">
                  <a:moveTo>
                    <a:pt x="13716" y="13716"/>
                  </a:moveTo>
                  <a:lnTo>
                    <a:pt x="0" y="13716"/>
                  </a:lnTo>
                  <a:lnTo>
                    <a:pt x="0" y="27432"/>
                  </a:lnTo>
                  <a:lnTo>
                    <a:pt x="13716" y="27432"/>
                  </a:lnTo>
                  <a:lnTo>
                    <a:pt x="13716" y="13716"/>
                  </a:lnTo>
                  <a:close/>
                </a:path>
                <a:path w="425450" h="27939">
                  <a:moveTo>
                    <a:pt x="54864" y="13716"/>
                  </a:moveTo>
                  <a:lnTo>
                    <a:pt x="41148" y="13716"/>
                  </a:lnTo>
                  <a:lnTo>
                    <a:pt x="41148" y="27432"/>
                  </a:lnTo>
                  <a:lnTo>
                    <a:pt x="54864" y="27432"/>
                  </a:lnTo>
                  <a:lnTo>
                    <a:pt x="54864" y="13716"/>
                  </a:lnTo>
                  <a:close/>
                </a:path>
                <a:path w="425450" h="27939">
                  <a:moveTo>
                    <a:pt x="96012" y="13716"/>
                  </a:moveTo>
                  <a:lnTo>
                    <a:pt x="82296" y="13716"/>
                  </a:lnTo>
                  <a:lnTo>
                    <a:pt x="82296" y="27432"/>
                  </a:lnTo>
                  <a:lnTo>
                    <a:pt x="96012" y="27432"/>
                  </a:lnTo>
                  <a:lnTo>
                    <a:pt x="96012" y="13716"/>
                  </a:lnTo>
                  <a:close/>
                </a:path>
                <a:path w="425450" h="27939">
                  <a:moveTo>
                    <a:pt x="137160" y="13716"/>
                  </a:moveTo>
                  <a:lnTo>
                    <a:pt x="123444" y="13716"/>
                  </a:lnTo>
                  <a:lnTo>
                    <a:pt x="123444" y="27432"/>
                  </a:lnTo>
                  <a:lnTo>
                    <a:pt x="137160" y="27432"/>
                  </a:lnTo>
                  <a:lnTo>
                    <a:pt x="137160" y="13716"/>
                  </a:lnTo>
                  <a:close/>
                </a:path>
                <a:path w="425450" h="27939">
                  <a:moveTo>
                    <a:pt x="164592" y="13716"/>
                  </a:moveTo>
                  <a:lnTo>
                    <a:pt x="150876" y="13716"/>
                  </a:lnTo>
                  <a:lnTo>
                    <a:pt x="150876" y="27432"/>
                  </a:lnTo>
                  <a:lnTo>
                    <a:pt x="164592" y="27432"/>
                  </a:lnTo>
                  <a:lnTo>
                    <a:pt x="164592" y="13716"/>
                  </a:lnTo>
                  <a:close/>
                </a:path>
                <a:path w="425450" h="27939">
                  <a:moveTo>
                    <a:pt x="425196" y="0"/>
                  </a:moveTo>
                  <a:lnTo>
                    <a:pt x="411480" y="0"/>
                  </a:lnTo>
                  <a:lnTo>
                    <a:pt x="411480" y="13716"/>
                  </a:lnTo>
                  <a:lnTo>
                    <a:pt x="425196" y="13716"/>
                  </a:lnTo>
                  <a:lnTo>
                    <a:pt x="425196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1" name="object 481"/>
            <p:cNvSpPr/>
            <p:nvPr/>
          </p:nvSpPr>
          <p:spPr>
            <a:xfrm>
              <a:off x="5090039" y="2009393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2" name="object 482"/>
            <p:cNvSpPr/>
            <p:nvPr/>
          </p:nvSpPr>
          <p:spPr>
            <a:xfrm>
              <a:off x="5158613" y="2002535"/>
              <a:ext cx="68580" cy="13970"/>
            </a:xfrm>
            <a:custGeom>
              <a:avLst/>
              <a:gdLst/>
              <a:ahLst/>
              <a:cxnLst/>
              <a:rect l="l" t="t" r="r" b="b"/>
              <a:pathLst>
                <a:path w="68579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68579" h="13969">
                  <a:moveTo>
                    <a:pt x="68580" y="0"/>
                  </a:moveTo>
                  <a:lnTo>
                    <a:pt x="54864" y="0"/>
                  </a:lnTo>
                  <a:lnTo>
                    <a:pt x="54864" y="13716"/>
                  </a:lnTo>
                  <a:lnTo>
                    <a:pt x="68580" y="13716"/>
                  </a:lnTo>
                  <a:lnTo>
                    <a:pt x="68580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5240915" y="2009393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5309495" y="200253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4843151" y="2023109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6" name="object 486"/>
            <p:cNvSpPr/>
            <p:nvPr/>
          </p:nvSpPr>
          <p:spPr>
            <a:xfrm>
              <a:off x="4898009" y="2016251"/>
              <a:ext cx="96520" cy="13970"/>
            </a:xfrm>
            <a:custGeom>
              <a:avLst/>
              <a:gdLst/>
              <a:ahLst/>
              <a:cxnLst/>
              <a:rect l="l" t="t" r="r" b="b"/>
              <a:pathLst>
                <a:path w="96520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96520" h="13969">
                  <a:moveTo>
                    <a:pt x="54864" y="0"/>
                  </a:moveTo>
                  <a:lnTo>
                    <a:pt x="41148" y="0"/>
                  </a:lnTo>
                  <a:lnTo>
                    <a:pt x="41148" y="13716"/>
                  </a:lnTo>
                  <a:lnTo>
                    <a:pt x="54864" y="13716"/>
                  </a:lnTo>
                  <a:lnTo>
                    <a:pt x="54864" y="0"/>
                  </a:lnTo>
                  <a:close/>
                </a:path>
                <a:path w="96520" h="13969">
                  <a:moveTo>
                    <a:pt x="96012" y="0"/>
                  </a:moveTo>
                  <a:lnTo>
                    <a:pt x="82296" y="0"/>
                  </a:lnTo>
                  <a:lnTo>
                    <a:pt x="82296" y="13716"/>
                  </a:lnTo>
                  <a:lnTo>
                    <a:pt x="96012" y="13716"/>
                  </a:lnTo>
                  <a:lnTo>
                    <a:pt x="96012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7" name="object 487"/>
            <p:cNvSpPr/>
            <p:nvPr/>
          </p:nvSpPr>
          <p:spPr>
            <a:xfrm>
              <a:off x="5035175" y="2023109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8" name="object 48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103755" y="2016251"/>
              <a:ext cx="41148" cy="13716"/>
            </a:xfrm>
            <a:prstGeom prst="rect">
              <a:avLst/>
            </a:prstGeom>
          </p:spPr>
        </p:pic>
        <p:pic>
          <p:nvPicPr>
            <p:cNvPr id="489" name="object 48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158619" y="2016251"/>
              <a:ext cx="137159" cy="13716"/>
            </a:xfrm>
            <a:prstGeom prst="rect">
              <a:avLst/>
            </a:prstGeom>
          </p:spPr>
        </p:pic>
        <p:sp>
          <p:nvSpPr>
            <p:cNvPr id="490" name="object 490"/>
            <p:cNvSpPr/>
            <p:nvPr/>
          </p:nvSpPr>
          <p:spPr>
            <a:xfrm>
              <a:off x="5309495" y="201625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4596263" y="2009393"/>
              <a:ext cx="741045" cy="109855"/>
            </a:xfrm>
            <a:custGeom>
              <a:avLst/>
              <a:gdLst/>
              <a:ahLst/>
              <a:cxnLst/>
              <a:rect l="l" t="t" r="r" b="b"/>
              <a:pathLst>
                <a:path w="741045" h="109855">
                  <a:moveTo>
                    <a:pt x="411479" y="27432"/>
                  </a:moveTo>
                  <a:lnTo>
                    <a:pt x="425195" y="27432"/>
                  </a:lnTo>
                </a:path>
                <a:path w="741045" h="109855">
                  <a:moveTo>
                    <a:pt x="521208" y="27432"/>
                  </a:moveTo>
                  <a:lnTo>
                    <a:pt x="534924" y="27432"/>
                  </a:lnTo>
                </a:path>
                <a:path w="741045" h="109855">
                  <a:moveTo>
                    <a:pt x="726947" y="41147"/>
                  </a:moveTo>
                  <a:lnTo>
                    <a:pt x="740663" y="41147"/>
                  </a:lnTo>
                </a:path>
                <a:path w="741045" h="109855">
                  <a:moveTo>
                    <a:pt x="246888" y="82295"/>
                  </a:moveTo>
                  <a:lnTo>
                    <a:pt x="260604" y="82295"/>
                  </a:lnTo>
                </a:path>
                <a:path w="741045" h="109855">
                  <a:moveTo>
                    <a:pt x="329184" y="82295"/>
                  </a:moveTo>
                  <a:lnTo>
                    <a:pt x="342900" y="82295"/>
                  </a:lnTo>
                </a:path>
                <a:path w="741045" h="109855">
                  <a:moveTo>
                    <a:pt x="480060" y="82295"/>
                  </a:moveTo>
                  <a:lnTo>
                    <a:pt x="493776" y="82295"/>
                  </a:lnTo>
                </a:path>
                <a:path w="741045" h="109855">
                  <a:moveTo>
                    <a:pt x="260603" y="96011"/>
                  </a:moveTo>
                  <a:lnTo>
                    <a:pt x="274319" y="96011"/>
                  </a:lnTo>
                </a:path>
                <a:path w="741045" h="109855">
                  <a:moveTo>
                    <a:pt x="0" y="0"/>
                  </a:moveTo>
                  <a:lnTo>
                    <a:pt x="13716" y="0"/>
                  </a:lnTo>
                </a:path>
                <a:path w="741045" h="109855">
                  <a:moveTo>
                    <a:pt x="27432" y="54863"/>
                  </a:moveTo>
                  <a:lnTo>
                    <a:pt x="41148" y="54863"/>
                  </a:lnTo>
                </a:path>
                <a:path w="741045" h="109855">
                  <a:moveTo>
                    <a:pt x="68579" y="109727"/>
                  </a:moveTo>
                  <a:lnTo>
                    <a:pt x="82295" y="109727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2" name="object 49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006475" y="2029967"/>
              <a:ext cx="41148" cy="13716"/>
            </a:xfrm>
            <a:prstGeom prst="rect">
              <a:avLst/>
            </a:prstGeom>
          </p:spPr>
        </p:pic>
        <p:sp>
          <p:nvSpPr>
            <p:cNvPr id="493" name="object 493"/>
            <p:cNvSpPr/>
            <p:nvPr/>
          </p:nvSpPr>
          <p:spPr>
            <a:xfrm>
              <a:off x="3992759" y="205054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4047617" y="2043683"/>
              <a:ext cx="13970" cy="27940"/>
            </a:xfrm>
            <a:custGeom>
              <a:avLst/>
              <a:gdLst/>
              <a:ahLst/>
              <a:cxnLst/>
              <a:rect l="l" t="t" r="r" b="b"/>
              <a:pathLst>
                <a:path w="13970" h="2793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0" y="27432"/>
                  </a:lnTo>
                  <a:lnTo>
                    <a:pt x="13716" y="27432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4116203" y="2077973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6" name="object 49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006475" y="2071115"/>
              <a:ext cx="123444" cy="54864"/>
            </a:xfrm>
            <a:prstGeom prst="rect">
              <a:avLst/>
            </a:prstGeom>
          </p:spPr>
        </p:pic>
        <p:sp>
          <p:nvSpPr>
            <p:cNvPr id="497" name="object 497"/>
            <p:cNvSpPr/>
            <p:nvPr/>
          </p:nvSpPr>
          <p:spPr>
            <a:xfrm>
              <a:off x="3992759" y="2105405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8" name="object 49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212215" y="2029967"/>
              <a:ext cx="164592" cy="13716"/>
            </a:xfrm>
            <a:prstGeom prst="rect">
              <a:avLst/>
            </a:prstGeom>
          </p:spPr>
        </p:pic>
        <p:sp>
          <p:nvSpPr>
            <p:cNvPr id="499" name="object 499"/>
            <p:cNvSpPr/>
            <p:nvPr/>
          </p:nvSpPr>
          <p:spPr>
            <a:xfrm>
              <a:off x="4404239" y="2036825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4225925" y="2043683"/>
              <a:ext cx="41275" cy="13970"/>
            </a:xfrm>
            <a:custGeom>
              <a:avLst/>
              <a:gdLst/>
              <a:ahLst/>
              <a:cxnLst/>
              <a:rect l="l" t="t" r="r" b="b"/>
              <a:pathLst>
                <a:path w="41275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41275" h="13969">
                  <a:moveTo>
                    <a:pt x="41148" y="0"/>
                  </a:moveTo>
                  <a:lnTo>
                    <a:pt x="27432" y="0"/>
                  </a:lnTo>
                  <a:lnTo>
                    <a:pt x="27432" y="13716"/>
                  </a:lnTo>
                  <a:lnTo>
                    <a:pt x="41148" y="13716"/>
                  </a:lnTo>
                  <a:lnTo>
                    <a:pt x="41148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4376807" y="204368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4417955" y="204368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4486535" y="2036825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4472819" y="204368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4198499" y="2064257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4225931" y="205739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4253363" y="205739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4308221" y="2057399"/>
              <a:ext cx="123825" cy="13970"/>
            </a:xfrm>
            <a:custGeom>
              <a:avLst/>
              <a:gdLst/>
              <a:ahLst/>
              <a:cxnLst/>
              <a:rect l="l" t="t" r="r" b="b"/>
              <a:pathLst>
                <a:path w="123825" h="13969">
                  <a:moveTo>
                    <a:pt x="27432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27432" y="13716"/>
                  </a:lnTo>
                  <a:lnTo>
                    <a:pt x="27432" y="0"/>
                  </a:lnTo>
                  <a:close/>
                </a:path>
                <a:path w="123825" h="13969">
                  <a:moveTo>
                    <a:pt x="82296" y="0"/>
                  </a:moveTo>
                  <a:lnTo>
                    <a:pt x="68580" y="0"/>
                  </a:lnTo>
                  <a:lnTo>
                    <a:pt x="68580" y="13716"/>
                  </a:lnTo>
                  <a:lnTo>
                    <a:pt x="82296" y="13716"/>
                  </a:lnTo>
                  <a:lnTo>
                    <a:pt x="82296" y="0"/>
                  </a:lnTo>
                  <a:close/>
                </a:path>
                <a:path w="123825" h="13969">
                  <a:moveTo>
                    <a:pt x="123444" y="0"/>
                  </a:moveTo>
                  <a:lnTo>
                    <a:pt x="109728" y="0"/>
                  </a:lnTo>
                  <a:lnTo>
                    <a:pt x="109728" y="13716"/>
                  </a:lnTo>
                  <a:lnTo>
                    <a:pt x="123444" y="13716"/>
                  </a:lnTo>
                  <a:lnTo>
                    <a:pt x="123444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4472819" y="205739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4184783" y="2077973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4225925" y="2071115"/>
              <a:ext cx="165100" cy="13970"/>
            </a:xfrm>
            <a:custGeom>
              <a:avLst/>
              <a:gdLst/>
              <a:ahLst/>
              <a:cxnLst/>
              <a:rect l="l" t="t" r="r" b="b"/>
              <a:pathLst>
                <a:path w="165100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65100" h="13969">
                  <a:moveTo>
                    <a:pt x="41148" y="0"/>
                  </a:moveTo>
                  <a:lnTo>
                    <a:pt x="27432" y="0"/>
                  </a:lnTo>
                  <a:lnTo>
                    <a:pt x="27432" y="13716"/>
                  </a:lnTo>
                  <a:lnTo>
                    <a:pt x="41148" y="13716"/>
                  </a:lnTo>
                  <a:lnTo>
                    <a:pt x="41148" y="0"/>
                  </a:lnTo>
                  <a:close/>
                </a:path>
                <a:path w="165100" h="13969">
                  <a:moveTo>
                    <a:pt x="109728" y="0"/>
                  </a:moveTo>
                  <a:lnTo>
                    <a:pt x="82296" y="0"/>
                  </a:lnTo>
                  <a:lnTo>
                    <a:pt x="82296" y="13716"/>
                  </a:lnTo>
                  <a:lnTo>
                    <a:pt x="109728" y="13716"/>
                  </a:lnTo>
                  <a:lnTo>
                    <a:pt x="109728" y="0"/>
                  </a:lnTo>
                  <a:close/>
                </a:path>
                <a:path w="165100" h="13969">
                  <a:moveTo>
                    <a:pt x="164592" y="0"/>
                  </a:moveTo>
                  <a:lnTo>
                    <a:pt x="150876" y="0"/>
                  </a:lnTo>
                  <a:lnTo>
                    <a:pt x="150876" y="13716"/>
                  </a:lnTo>
                  <a:lnTo>
                    <a:pt x="164592" y="13716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4417955" y="207111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4472819" y="207111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4376807" y="208483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4431671" y="208483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4459103" y="2091689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7" name="object 51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184783" y="2043683"/>
              <a:ext cx="192024" cy="82296"/>
            </a:xfrm>
            <a:prstGeom prst="rect">
              <a:avLst/>
            </a:prstGeom>
          </p:spPr>
        </p:pic>
        <p:sp>
          <p:nvSpPr>
            <p:cNvPr id="518" name="object 518"/>
            <p:cNvSpPr/>
            <p:nvPr/>
          </p:nvSpPr>
          <p:spPr>
            <a:xfrm>
              <a:off x="4225931" y="209854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9" name="object 519"/>
            <p:cNvSpPr/>
            <p:nvPr/>
          </p:nvSpPr>
          <p:spPr>
            <a:xfrm>
              <a:off x="4253363" y="2105405"/>
              <a:ext cx="82550" cy="0"/>
            </a:xfrm>
            <a:custGeom>
              <a:avLst/>
              <a:gdLst/>
              <a:ahLst/>
              <a:cxnLst/>
              <a:rect l="l" t="t" r="r" b="b"/>
              <a:pathLst>
                <a:path w="82550">
                  <a:moveTo>
                    <a:pt x="0" y="0"/>
                  </a:moveTo>
                  <a:lnTo>
                    <a:pt x="13716" y="0"/>
                  </a:lnTo>
                </a:path>
                <a:path w="82550">
                  <a:moveTo>
                    <a:pt x="54864" y="0"/>
                  </a:moveTo>
                  <a:lnTo>
                    <a:pt x="8229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4376801" y="2098547"/>
              <a:ext cx="68580" cy="13970"/>
            </a:xfrm>
            <a:custGeom>
              <a:avLst/>
              <a:gdLst/>
              <a:ahLst/>
              <a:cxnLst/>
              <a:rect l="l" t="t" r="r" b="b"/>
              <a:pathLst>
                <a:path w="68579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68579" h="13969">
                  <a:moveTo>
                    <a:pt x="68580" y="0"/>
                  </a:moveTo>
                  <a:lnTo>
                    <a:pt x="54864" y="0"/>
                  </a:lnTo>
                  <a:lnTo>
                    <a:pt x="54864" y="13716"/>
                  </a:lnTo>
                  <a:lnTo>
                    <a:pt x="68580" y="13716"/>
                  </a:lnTo>
                  <a:lnTo>
                    <a:pt x="68580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1" name="object 52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459103" y="2098547"/>
              <a:ext cx="27432" cy="13716"/>
            </a:xfrm>
            <a:prstGeom prst="rect">
              <a:avLst/>
            </a:prstGeom>
          </p:spPr>
        </p:pic>
        <p:sp>
          <p:nvSpPr>
            <p:cNvPr id="522" name="object 522"/>
            <p:cNvSpPr/>
            <p:nvPr/>
          </p:nvSpPr>
          <p:spPr>
            <a:xfrm>
              <a:off x="4157351" y="211912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3" name="object 523"/>
            <p:cNvSpPr/>
            <p:nvPr/>
          </p:nvSpPr>
          <p:spPr>
            <a:xfrm>
              <a:off x="4225931" y="211226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4445387" y="211912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4143635" y="2119121"/>
              <a:ext cx="1811020" cy="68580"/>
            </a:xfrm>
            <a:custGeom>
              <a:avLst/>
              <a:gdLst/>
              <a:ahLst/>
              <a:cxnLst/>
              <a:rect l="l" t="t" r="r" b="b"/>
              <a:pathLst>
                <a:path w="1811020" h="68580">
                  <a:moveTo>
                    <a:pt x="274319" y="27432"/>
                  </a:moveTo>
                  <a:lnTo>
                    <a:pt x="288035" y="27432"/>
                  </a:lnTo>
                </a:path>
                <a:path w="1811020" h="68580">
                  <a:moveTo>
                    <a:pt x="82295" y="54863"/>
                  </a:moveTo>
                  <a:lnTo>
                    <a:pt x="96011" y="54863"/>
                  </a:lnTo>
                </a:path>
                <a:path w="1811020" h="68580">
                  <a:moveTo>
                    <a:pt x="0" y="68579"/>
                  </a:moveTo>
                  <a:lnTo>
                    <a:pt x="13716" y="68579"/>
                  </a:lnTo>
                </a:path>
                <a:path w="1811020" h="68580">
                  <a:moveTo>
                    <a:pt x="178307" y="68579"/>
                  </a:moveTo>
                  <a:lnTo>
                    <a:pt x="192023" y="68579"/>
                  </a:lnTo>
                </a:path>
                <a:path w="1811020" h="68580">
                  <a:moveTo>
                    <a:pt x="1769363" y="0"/>
                  </a:moveTo>
                  <a:lnTo>
                    <a:pt x="1783079" y="0"/>
                  </a:lnTo>
                </a:path>
                <a:path w="1811020" h="68580">
                  <a:moveTo>
                    <a:pt x="1796795" y="54863"/>
                  </a:moveTo>
                  <a:lnTo>
                    <a:pt x="1810511" y="54863"/>
                  </a:lnTo>
                </a:path>
                <a:path w="1811020" h="68580">
                  <a:moveTo>
                    <a:pt x="1289303" y="13716"/>
                  </a:moveTo>
                  <a:lnTo>
                    <a:pt x="1303019" y="13716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6" name="object 526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157351" y="2139695"/>
              <a:ext cx="2951232" cy="205739"/>
            </a:xfrm>
            <a:prstGeom prst="rect">
              <a:avLst/>
            </a:prstGeom>
          </p:spPr>
        </p:pic>
        <p:sp>
          <p:nvSpPr>
            <p:cNvPr id="527" name="object 527"/>
            <p:cNvSpPr/>
            <p:nvPr/>
          </p:nvSpPr>
          <p:spPr>
            <a:xfrm>
              <a:off x="5748407" y="2338577"/>
              <a:ext cx="151130" cy="13970"/>
            </a:xfrm>
            <a:custGeom>
              <a:avLst/>
              <a:gdLst/>
              <a:ahLst/>
              <a:cxnLst/>
              <a:rect l="l" t="t" r="r" b="b"/>
              <a:pathLst>
                <a:path w="151129" h="13969">
                  <a:moveTo>
                    <a:pt x="0" y="0"/>
                  </a:moveTo>
                  <a:lnTo>
                    <a:pt x="13716" y="0"/>
                  </a:lnTo>
                </a:path>
                <a:path w="151129" h="13969">
                  <a:moveTo>
                    <a:pt x="137160" y="13716"/>
                  </a:moveTo>
                  <a:lnTo>
                    <a:pt x="150876" y="13716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8" name="object 52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157351" y="2345435"/>
              <a:ext cx="109727" cy="54864"/>
            </a:xfrm>
            <a:prstGeom prst="rect">
              <a:avLst/>
            </a:prstGeom>
          </p:spPr>
        </p:pic>
        <p:sp>
          <p:nvSpPr>
            <p:cNvPr id="529" name="object 529"/>
            <p:cNvSpPr/>
            <p:nvPr/>
          </p:nvSpPr>
          <p:spPr>
            <a:xfrm>
              <a:off x="4308227" y="2366009"/>
              <a:ext cx="2510155" cy="68580"/>
            </a:xfrm>
            <a:custGeom>
              <a:avLst/>
              <a:gdLst/>
              <a:ahLst/>
              <a:cxnLst/>
              <a:rect l="l" t="t" r="r" b="b"/>
              <a:pathLst>
                <a:path w="2510154" h="68580">
                  <a:moveTo>
                    <a:pt x="2496311" y="0"/>
                  </a:moveTo>
                  <a:lnTo>
                    <a:pt x="2510027" y="0"/>
                  </a:lnTo>
                </a:path>
                <a:path w="2510154" h="68580">
                  <a:moveTo>
                    <a:pt x="0" y="13716"/>
                  </a:moveTo>
                  <a:lnTo>
                    <a:pt x="13716" y="13716"/>
                  </a:lnTo>
                </a:path>
                <a:path w="2510154" h="68580">
                  <a:moveTo>
                    <a:pt x="2455163" y="13716"/>
                  </a:moveTo>
                  <a:lnTo>
                    <a:pt x="2468879" y="13716"/>
                  </a:lnTo>
                </a:path>
                <a:path w="2510154" h="68580">
                  <a:moveTo>
                    <a:pt x="342900" y="27432"/>
                  </a:moveTo>
                  <a:lnTo>
                    <a:pt x="356616" y="27432"/>
                  </a:lnTo>
                </a:path>
                <a:path w="2510154" h="68580">
                  <a:moveTo>
                    <a:pt x="1193291" y="27432"/>
                  </a:moveTo>
                  <a:lnTo>
                    <a:pt x="1207007" y="27432"/>
                  </a:lnTo>
                </a:path>
                <a:path w="2510154" h="68580">
                  <a:moveTo>
                    <a:pt x="1440179" y="41147"/>
                  </a:moveTo>
                  <a:lnTo>
                    <a:pt x="1453895" y="41147"/>
                  </a:lnTo>
                </a:path>
                <a:path w="2510154" h="68580">
                  <a:moveTo>
                    <a:pt x="1563623" y="68579"/>
                  </a:moveTo>
                  <a:lnTo>
                    <a:pt x="1577339" y="68579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0" name="object 53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157351" y="2345435"/>
              <a:ext cx="1316735" cy="219455"/>
            </a:xfrm>
            <a:prstGeom prst="rect">
              <a:avLst/>
            </a:prstGeom>
          </p:spPr>
        </p:pic>
        <p:sp>
          <p:nvSpPr>
            <p:cNvPr id="531" name="object 531"/>
            <p:cNvSpPr/>
            <p:nvPr/>
          </p:nvSpPr>
          <p:spPr>
            <a:xfrm>
              <a:off x="4294511" y="2448305"/>
              <a:ext cx="2510155" cy="109855"/>
            </a:xfrm>
            <a:custGeom>
              <a:avLst/>
              <a:gdLst/>
              <a:ahLst/>
              <a:cxnLst/>
              <a:rect l="l" t="t" r="r" b="b"/>
              <a:pathLst>
                <a:path w="2510154" h="109855">
                  <a:moveTo>
                    <a:pt x="2496311" y="0"/>
                  </a:moveTo>
                  <a:lnTo>
                    <a:pt x="2510027" y="0"/>
                  </a:lnTo>
                </a:path>
                <a:path w="2510154" h="109855">
                  <a:moveTo>
                    <a:pt x="1467612" y="27432"/>
                  </a:moveTo>
                  <a:lnTo>
                    <a:pt x="1481328" y="27432"/>
                  </a:lnTo>
                </a:path>
                <a:path w="2510154" h="109855">
                  <a:moveTo>
                    <a:pt x="1193292" y="54864"/>
                  </a:moveTo>
                  <a:lnTo>
                    <a:pt x="1207008" y="54864"/>
                  </a:lnTo>
                </a:path>
                <a:path w="2510154" h="109855">
                  <a:moveTo>
                    <a:pt x="1591056" y="54864"/>
                  </a:moveTo>
                  <a:lnTo>
                    <a:pt x="1604772" y="54864"/>
                  </a:lnTo>
                </a:path>
                <a:path w="2510154" h="109855">
                  <a:moveTo>
                    <a:pt x="2468879" y="82295"/>
                  </a:moveTo>
                  <a:lnTo>
                    <a:pt x="2482595" y="82295"/>
                  </a:lnTo>
                </a:path>
                <a:path w="2510154" h="109855">
                  <a:moveTo>
                    <a:pt x="1467612" y="96011"/>
                  </a:moveTo>
                  <a:lnTo>
                    <a:pt x="1481328" y="96011"/>
                  </a:lnTo>
                </a:path>
                <a:path w="2510154" h="109855">
                  <a:moveTo>
                    <a:pt x="0" y="109727"/>
                  </a:moveTo>
                  <a:lnTo>
                    <a:pt x="13716" y="109727"/>
                  </a:lnTo>
                </a:path>
                <a:path w="2510154" h="109855">
                  <a:moveTo>
                    <a:pt x="1549908" y="109727"/>
                  </a:moveTo>
                  <a:lnTo>
                    <a:pt x="1563624" y="109727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2" name="object 532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157351" y="2564891"/>
              <a:ext cx="82296" cy="27432"/>
            </a:xfrm>
            <a:prstGeom prst="rect">
              <a:avLst/>
            </a:prstGeom>
          </p:spPr>
        </p:pic>
        <p:pic>
          <p:nvPicPr>
            <p:cNvPr id="533" name="object 53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157351" y="2331719"/>
              <a:ext cx="2951232" cy="425195"/>
            </a:xfrm>
            <a:prstGeom prst="rect">
              <a:avLst/>
            </a:prstGeom>
          </p:spPr>
        </p:pic>
        <p:sp>
          <p:nvSpPr>
            <p:cNvPr id="534" name="object 534"/>
            <p:cNvSpPr/>
            <p:nvPr/>
          </p:nvSpPr>
          <p:spPr>
            <a:xfrm>
              <a:off x="4239647" y="2585465"/>
              <a:ext cx="1632585" cy="165100"/>
            </a:xfrm>
            <a:custGeom>
              <a:avLst/>
              <a:gdLst/>
              <a:ahLst/>
              <a:cxnLst/>
              <a:rect l="l" t="t" r="r" b="b"/>
              <a:pathLst>
                <a:path w="1632585" h="165100">
                  <a:moveTo>
                    <a:pt x="397763" y="0"/>
                  </a:moveTo>
                  <a:lnTo>
                    <a:pt x="411479" y="0"/>
                  </a:lnTo>
                </a:path>
                <a:path w="1632585" h="165100">
                  <a:moveTo>
                    <a:pt x="0" y="27432"/>
                  </a:moveTo>
                  <a:lnTo>
                    <a:pt x="13716" y="27432"/>
                  </a:lnTo>
                </a:path>
                <a:path w="1632585" h="165100">
                  <a:moveTo>
                    <a:pt x="1536191" y="27432"/>
                  </a:moveTo>
                  <a:lnTo>
                    <a:pt x="1549907" y="27432"/>
                  </a:lnTo>
                </a:path>
                <a:path w="1632585" h="165100">
                  <a:moveTo>
                    <a:pt x="1604771" y="54863"/>
                  </a:moveTo>
                  <a:lnTo>
                    <a:pt x="1618487" y="54863"/>
                  </a:lnTo>
                </a:path>
                <a:path w="1632585" h="165100">
                  <a:moveTo>
                    <a:pt x="1618488" y="164591"/>
                  </a:moveTo>
                  <a:lnTo>
                    <a:pt x="1632204" y="164591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5" name="object 53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184783" y="2756915"/>
              <a:ext cx="41148" cy="13716"/>
            </a:xfrm>
            <a:prstGeom prst="rect">
              <a:avLst/>
            </a:prstGeom>
          </p:spPr>
        </p:pic>
        <p:sp>
          <p:nvSpPr>
            <p:cNvPr id="536" name="object 536"/>
            <p:cNvSpPr/>
            <p:nvPr/>
          </p:nvSpPr>
          <p:spPr>
            <a:xfrm>
              <a:off x="4294511" y="2763773"/>
              <a:ext cx="1221105" cy="13970"/>
            </a:xfrm>
            <a:custGeom>
              <a:avLst/>
              <a:gdLst/>
              <a:ahLst/>
              <a:cxnLst/>
              <a:rect l="l" t="t" r="r" b="b"/>
              <a:pathLst>
                <a:path w="1221104" h="13969">
                  <a:moveTo>
                    <a:pt x="1207008" y="0"/>
                  </a:moveTo>
                  <a:lnTo>
                    <a:pt x="1220724" y="0"/>
                  </a:lnTo>
                </a:path>
                <a:path w="1221104" h="13969">
                  <a:moveTo>
                    <a:pt x="0" y="13716"/>
                  </a:moveTo>
                  <a:lnTo>
                    <a:pt x="13716" y="13716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7" name="object 537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940431" y="2743199"/>
              <a:ext cx="781811" cy="82296"/>
            </a:xfrm>
            <a:prstGeom prst="rect">
              <a:avLst/>
            </a:prstGeom>
          </p:spPr>
        </p:pic>
        <p:sp>
          <p:nvSpPr>
            <p:cNvPr id="538" name="object 538"/>
            <p:cNvSpPr/>
            <p:nvPr/>
          </p:nvSpPr>
          <p:spPr>
            <a:xfrm>
              <a:off x="4308227" y="2791205"/>
              <a:ext cx="2496820" cy="41275"/>
            </a:xfrm>
            <a:custGeom>
              <a:avLst/>
              <a:gdLst/>
              <a:ahLst/>
              <a:cxnLst/>
              <a:rect l="l" t="t" r="r" b="b"/>
              <a:pathLst>
                <a:path w="2496820" h="41275">
                  <a:moveTo>
                    <a:pt x="2482595" y="0"/>
                  </a:moveTo>
                  <a:lnTo>
                    <a:pt x="2496311" y="0"/>
                  </a:lnTo>
                </a:path>
                <a:path w="2496820" h="41275">
                  <a:moveTo>
                    <a:pt x="1577340" y="13716"/>
                  </a:moveTo>
                  <a:lnTo>
                    <a:pt x="1591056" y="13716"/>
                  </a:lnTo>
                </a:path>
                <a:path w="2496820" h="41275">
                  <a:moveTo>
                    <a:pt x="0" y="41148"/>
                  </a:moveTo>
                  <a:lnTo>
                    <a:pt x="13716" y="41148"/>
                  </a:lnTo>
                </a:path>
                <a:path w="2496820" h="41275">
                  <a:moveTo>
                    <a:pt x="342900" y="41148"/>
                  </a:moveTo>
                  <a:lnTo>
                    <a:pt x="356616" y="41148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9" name="object 5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692275" y="2756915"/>
              <a:ext cx="768096" cy="137160"/>
            </a:xfrm>
            <a:prstGeom prst="rect">
              <a:avLst/>
            </a:prstGeom>
          </p:spPr>
        </p:pic>
        <p:sp>
          <p:nvSpPr>
            <p:cNvPr id="540" name="object 540"/>
            <p:cNvSpPr/>
            <p:nvPr/>
          </p:nvSpPr>
          <p:spPr>
            <a:xfrm>
              <a:off x="6063875" y="282549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6585083" y="282549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6639947" y="2832353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6063875" y="283921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6255899" y="2846069"/>
              <a:ext cx="205740" cy="0"/>
            </a:xfrm>
            <a:custGeom>
              <a:avLst/>
              <a:gdLst/>
              <a:ahLst/>
              <a:cxnLst/>
              <a:rect l="l" t="t" r="r" b="b"/>
              <a:pathLst>
                <a:path w="205739">
                  <a:moveTo>
                    <a:pt x="0" y="0"/>
                  </a:moveTo>
                  <a:lnTo>
                    <a:pt x="13716" y="0"/>
                  </a:lnTo>
                </a:path>
                <a:path w="205739">
                  <a:moveTo>
                    <a:pt x="192023" y="0"/>
                  </a:moveTo>
                  <a:lnTo>
                    <a:pt x="205739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6585083" y="283921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4582547" y="2859786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6063875" y="285292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6585083" y="285292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5515235" y="2859786"/>
              <a:ext cx="1289685" cy="13970"/>
            </a:xfrm>
            <a:custGeom>
              <a:avLst/>
              <a:gdLst/>
              <a:ahLst/>
              <a:cxnLst/>
              <a:rect l="l" t="t" r="r" b="b"/>
              <a:pathLst>
                <a:path w="1289684" h="13969">
                  <a:moveTo>
                    <a:pt x="1275587" y="0"/>
                  </a:moveTo>
                  <a:lnTo>
                    <a:pt x="1289303" y="0"/>
                  </a:lnTo>
                </a:path>
                <a:path w="1289684" h="13969">
                  <a:moveTo>
                    <a:pt x="0" y="13715"/>
                  </a:moveTo>
                  <a:lnTo>
                    <a:pt x="13716" y="13715"/>
                  </a:lnTo>
                </a:path>
                <a:path w="1289684" h="13969">
                  <a:moveTo>
                    <a:pt x="452627" y="13715"/>
                  </a:moveTo>
                  <a:lnTo>
                    <a:pt x="466343" y="13715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6063875" y="286664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6105023" y="287350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6585083" y="286664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4321943" y="2873501"/>
              <a:ext cx="2359660" cy="13970"/>
            </a:xfrm>
            <a:custGeom>
              <a:avLst/>
              <a:gdLst/>
              <a:ahLst/>
              <a:cxnLst/>
              <a:rect l="l" t="t" r="r" b="b"/>
              <a:pathLst>
                <a:path w="2359659" h="13969">
                  <a:moveTo>
                    <a:pt x="2345435" y="0"/>
                  </a:moveTo>
                  <a:lnTo>
                    <a:pt x="2359151" y="0"/>
                  </a:lnTo>
                </a:path>
                <a:path w="2359659" h="13969">
                  <a:moveTo>
                    <a:pt x="0" y="13716"/>
                  </a:moveTo>
                  <a:lnTo>
                    <a:pt x="13716" y="13716"/>
                  </a:lnTo>
                </a:path>
                <a:path w="2359659" h="13969">
                  <a:moveTo>
                    <a:pt x="1591055" y="13716"/>
                  </a:moveTo>
                  <a:lnTo>
                    <a:pt x="1604771" y="13716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6063875" y="288035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6585083" y="288035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4952879" y="2900933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6063875" y="289407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6434207" y="2900933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6585083" y="289407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4623695" y="2914649"/>
              <a:ext cx="809625" cy="0"/>
            </a:xfrm>
            <a:custGeom>
              <a:avLst/>
              <a:gdLst/>
              <a:ahLst/>
              <a:cxnLst/>
              <a:rect l="l" t="t" r="r" b="b"/>
              <a:pathLst>
                <a:path w="809625">
                  <a:moveTo>
                    <a:pt x="0" y="0"/>
                  </a:moveTo>
                  <a:lnTo>
                    <a:pt x="13716" y="0"/>
                  </a:lnTo>
                </a:path>
                <a:path w="809625">
                  <a:moveTo>
                    <a:pt x="260603" y="0"/>
                  </a:moveTo>
                  <a:lnTo>
                    <a:pt x="274319" y="0"/>
                  </a:lnTo>
                </a:path>
                <a:path w="809625">
                  <a:moveTo>
                    <a:pt x="795528" y="0"/>
                  </a:moveTo>
                  <a:lnTo>
                    <a:pt x="809244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6063875" y="290779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6242183" y="2914649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6585083" y="290779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4" name="object 564"/>
            <p:cNvSpPr/>
            <p:nvPr/>
          </p:nvSpPr>
          <p:spPr>
            <a:xfrm>
              <a:off x="4815719" y="2928365"/>
              <a:ext cx="699770" cy="0"/>
            </a:xfrm>
            <a:custGeom>
              <a:avLst/>
              <a:gdLst/>
              <a:ahLst/>
              <a:cxnLst/>
              <a:rect l="l" t="t" r="r" b="b"/>
              <a:pathLst>
                <a:path w="699770">
                  <a:moveTo>
                    <a:pt x="0" y="0"/>
                  </a:moveTo>
                  <a:lnTo>
                    <a:pt x="13716" y="0"/>
                  </a:lnTo>
                </a:path>
                <a:path w="699770">
                  <a:moveTo>
                    <a:pt x="685800" y="0"/>
                  </a:moveTo>
                  <a:lnTo>
                    <a:pt x="6995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5" name="object 565"/>
            <p:cNvSpPr/>
            <p:nvPr/>
          </p:nvSpPr>
          <p:spPr>
            <a:xfrm>
              <a:off x="6063869" y="2921507"/>
              <a:ext cx="535305" cy="13970"/>
            </a:xfrm>
            <a:custGeom>
              <a:avLst/>
              <a:gdLst/>
              <a:ahLst/>
              <a:cxnLst/>
              <a:rect l="l" t="t" r="r" b="b"/>
              <a:pathLst>
                <a:path w="535304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535304" h="13969">
                  <a:moveTo>
                    <a:pt x="534924" y="0"/>
                  </a:moveTo>
                  <a:lnTo>
                    <a:pt x="521208" y="0"/>
                  </a:lnTo>
                  <a:lnTo>
                    <a:pt x="521208" y="13716"/>
                  </a:lnTo>
                  <a:lnTo>
                    <a:pt x="534924" y="13716"/>
                  </a:lnTo>
                  <a:lnTo>
                    <a:pt x="534924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6" name="object 566"/>
            <p:cNvSpPr/>
            <p:nvPr/>
          </p:nvSpPr>
          <p:spPr>
            <a:xfrm>
              <a:off x="4335659" y="2928365"/>
              <a:ext cx="2468880" cy="13970"/>
            </a:xfrm>
            <a:custGeom>
              <a:avLst/>
              <a:gdLst/>
              <a:ahLst/>
              <a:cxnLst/>
              <a:rect l="l" t="t" r="r" b="b"/>
              <a:pathLst>
                <a:path w="2468879" h="13969">
                  <a:moveTo>
                    <a:pt x="2455163" y="0"/>
                  </a:moveTo>
                  <a:lnTo>
                    <a:pt x="2468879" y="0"/>
                  </a:lnTo>
                </a:path>
                <a:path w="2468879" h="13969">
                  <a:moveTo>
                    <a:pt x="0" y="13716"/>
                  </a:moveTo>
                  <a:lnTo>
                    <a:pt x="13716" y="13716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7" name="object 567"/>
            <p:cNvSpPr/>
            <p:nvPr/>
          </p:nvSpPr>
          <p:spPr>
            <a:xfrm>
              <a:off x="6063869" y="2935223"/>
              <a:ext cx="535305" cy="13970"/>
            </a:xfrm>
            <a:custGeom>
              <a:avLst/>
              <a:gdLst/>
              <a:ahLst/>
              <a:cxnLst/>
              <a:rect l="l" t="t" r="r" b="b"/>
              <a:pathLst>
                <a:path w="535304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535304" h="13969">
                  <a:moveTo>
                    <a:pt x="534924" y="0"/>
                  </a:moveTo>
                  <a:lnTo>
                    <a:pt x="521208" y="0"/>
                  </a:lnTo>
                  <a:lnTo>
                    <a:pt x="521208" y="13716"/>
                  </a:lnTo>
                  <a:lnTo>
                    <a:pt x="534924" y="13716"/>
                  </a:lnTo>
                  <a:lnTo>
                    <a:pt x="534924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8" name="object 568"/>
            <p:cNvSpPr/>
            <p:nvPr/>
          </p:nvSpPr>
          <p:spPr>
            <a:xfrm>
              <a:off x="5090039" y="2955797"/>
              <a:ext cx="850900" cy="0"/>
            </a:xfrm>
            <a:custGeom>
              <a:avLst/>
              <a:gdLst/>
              <a:ahLst/>
              <a:cxnLst/>
              <a:rect l="l" t="t" r="r" b="b"/>
              <a:pathLst>
                <a:path w="850900">
                  <a:moveTo>
                    <a:pt x="0" y="0"/>
                  </a:moveTo>
                  <a:lnTo>
                    <a:pt x="13716" y="0"/>
                  </a:lnTo>
                </a:path>
                <a:path w="850900">
                  <a:moveTo>
                    <a:pt x="836676" y="0"/>
                  </a:moveTo>
                  <a:lnTo>
                    <a:pt x="850392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9" name="object 569"/>
            <p:cNvSpPr/>
            <p:nvPr/>
          </p:nvSpPr>
          <p:spPr>
            <a:xfrm>
              <a:off x="6063875" y="294893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0" name="object 570"/>
            <p:cNvSpPr/>
            <p:nvPr/>
          </p:nvSpPr>
          <p:spPr>
            <a:xfrm>
              <a:off x="6420491" y="2955797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1" name="object 571"/>
            <p:cNvSpPr/>
            <p:nvPr/>
          </p:nvSpPr>
          <p:spPr>
            <a:xfrm>
              <a:off x="6585083" y="294893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2" name="object 572"/>
            <p:cNvSpPr/>
            <p:nvPr/>
          </p:nvSpPr>
          <p:spPr>
            <a:xfrm>
              <a:off x="6653663" y="2955797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3" name="object 573"/>
            <p:cNvSpPr/>
            <p:nvPr/>
          </p:nvSpPr>
          <p:spPr>
            <a:xfrm>
              <a:off x="6063875" y="296265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4" name="object 574"/>
            <p:cNvSpPr/>
            <p:nvPr/>
          </p:nvSpPr>
          <p:spPr>
            <a:xfrm>
              <a:off x="6585083" y="296265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4802003" y="2983229"/>
              <a:ext cx="1193800" cy="0"/>
            </a:xfrm>
            <a:custGeom>
              <a:avLst/>
              <a:gdLst/>
              <a:ahLst/>
              <a:cxnLst/>
              <a:rect l="l" t="t" r="r" b="b"/>
              <a:pathLst>
                <a:path w="1193800">
                  <a:moveTo>
                    <a:pt x="0" y="0"/>
                  </a:moveTo>
                  <a:lnTo>
                    <a:pt x="13716" y="0"/>
                  </a:lnTo>
                </a:path>
                <a:path w="1193800">
                  <a:moveTo>
                    <a:pt x="82295" y="0"/>
                  </a:moveTo>
                  <a:lnTo>
                    <a:pt x="96011" y="0"/>
                  </a:lnTo>
                </a:path>
                <a:path w="1193800">
                  <a:moveTo>
                    <a:pt x="137159" y="0"/>
                  </a:moveTo>
                  <a:lnTo>
                    <a:pt x="150875" y="0"/>
                  </a:lnTo>
                </a:path>
                <a:path w="1193800">
                  <a:moveTo>
                    <a:pt x="1179576" y="0"/>
                  </a:moveTo>
                  <a:lnTo>
                    <a:pt x="1193292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6" name="object 576"/>
            <p:cNvSpPr/>
            <p:nvPr/>
          </p:nvSpPr>
          <p:spPr>
            <a:xfrm>
              <a:off x="6063869" y="2976371"/>
              <a:ext cx="535305" cy="13970"/>
            </a:xfrm>
            <a:custGeom>
              <a:avLst/>
              <a:gdLst/>
              <a:ahLst/>
              <a:cxnLst/>
              <a:rect l="l" t="t" r="r" b="b"/>
              <a:pathLst>
                <a:path w="535304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535304" h="13969">
                  <a:moveTo>
                    <a:pt x="534924" y="0"/>
                  </a:moveTo>
                  <a:lnTo>
                    <a:pt x="521208" y="0"/>
                  </a:lnTo>
                  <a:lnTo>
                    <a:pt x="521208" y="13716"/>
                  </a:lnTo>
                  <a:lnTo>
                    <a:pt x="534924" y="13716"/>
                  </a:lnTo>
                  <a:lnTo>
                    <a:pt x="534924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7" name="object 577"/>
            <p:cNvSpPr/>
            <p:nvPr/>
          </p:nvSpPr>
          <p:spPr>
            <a:xfrm>
              <a:off x="4349375" y="2996945"/>
              <a:ext cx="1152525" cy="0"/>
            </a:xfrm>
            <a:custGeom>
              <a:avLst/>
              <a:gdLst/>
              <a:ahLst/>
              <a:cxnLst/>
              <a:rect l="l" t="t" r="r" b="b"/>
              <a:pathLst>
                <a:path w="1152525">
                  <a:moveTo>
                    <a:pt x="0" y="0"/>
                  </a:moveTo>
                  <a:lnTo>
                    <a:pt x="13716" y="0"/>
                  </a:lnTo>
                </a:path>
                <a:path w="1152525">
                  <a:moveTo>
                    <a:pt x="246888" y="0"/>
                  </a:moveTo>
                  <a:lnTo>
                    <a:pt x="260604" y="0"/>
                  </a:lnTo>
                </a:path>
                <a:path w="1152525">
                  <a:moveTo>
                    <a:pt x="1069848" y="0"/>
                  </a:moveTo>
                  <a:lnTo>
                    <a:pt x="1083564" y="0"/>
                  </a:lnTo>
                </a:path>
                <a:path w="1152525">
                  <a:moveTo>
                    <a:pt x="1138428" y="0"/>
                  </a:moveTo>
                  <a:lnTo>
                    <a:pt x="1152144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8" name="object 578"/>
            <p:cNvSpPr/>
            <p:nvPr/>
          </p:nvSpPr>
          <p:spPr>
            <a:xfrm>
              <a:off x="6063875" y="299008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9" name="object 579"/>
            <p:cNvSpPr/>
            <p:nvPr/>
          </p:nvSpPr>
          <p:spPr>
            <a:xfrm>
              <a:off x="6242183" y="2996945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0" name="object 580"/>
            <p:cNvSpPr/>
            <p:nvPr/>
          </p:nvSpPr>
          <p:spPr>
            <a:xfrm>
              <a:off x="6585083" y="299008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1" name="object 581"/>
            <p:cNvSpPr/>
            <p:nvPr/>
          </p:nvSpPr>
          <p:spPr>
            <a:xfrm>
              <a:off x="4637411" y="2996945"/>
              <a:ext cx="2153920" cy="13970"/>
            </a:xfrm>
            <a:custGeom>
              <a:avLst/>
              <a:gdLst/>
              <a:ahLst/>
              <a:cxnLst/>
              <a:rect l="l" t="t" r="r" b="b"/>
              <a:pathLst>
                <a:path w="2153920" h="13969">
                  <a:moveTo>
                    <a:pt x="2084831" y="0"/>
                  </a:moveTo>
                  <a:lnTo>
                    <a:pt x="2098547" y="0"/>
                  </a:lnTo>
                </a:path>
                <a:path w="2153920" h="13969">
                  <a:moveTo>
                    <a:pt x="2139695" y="0"/>
                  </a:moveTo>
                  <a:lnTo>
                    <a:pt x="2153411" y="0"/>
                  </a:lnTo>
                </a:path>
                <a:path w="2153920" h="13969">
                  <a:moveTo>
                    <a:pt x="0" y="13716"/>
                  </a:moveTo>
                  <a:lnTo>
                    <a:pt x="13716" y="13716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2" name="object 582"/>
            <p:cNvSpPr/>
            <p:nvPr/>
          </p:nvSpPr>
          <p:spPr>
            <a:xfrm>
              <a:off x="6063875" y="300380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3" name="object 583"/>
            <p:cNvSpPr/>
            <p:nvPr/>
          </p:nvSpPr>
          <p:spPr>
            <a:xfrm>
              <a:off x="6187319" y="301066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4" name="object 584"/>
            <p:cNvSpPr/>
            <p:nvPr/>
          </p:nvSpPr>
          <p:spPr>
            <a:xfrm>
              <a:off x="6585083" y="300380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69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5" name="object 585"/>
            <p:cNvSpPr/>
            <p:nvPr/>
          </p:nvSpPr>
          <p:spPr>
            <a:xfrm>
              <a:off x="5926715" y="3024377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6" name="object 586"/>
            <p:cNvSpPr/>
            <p:nvPr/>
          </p:nvSpPr>
          <p:spPr>
            <a:xfrm>
              <a:off x="6063869" y="3017519"/>
              <a:ext cx="535305" cy="13970"/>
            </a:xfrm>
            <a:custGeom>
              <a:avLst/>
              <a:gdLst/>
              <a:ahLst/>
              <a:cxnLst/>
              <a:rect l="l" t="t" r="r" b="b"/>
              <a:pathLst>
                <a:path w="535304" h="1396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535304" h="13969">
                  <a:moveTo>
                    <a:pt x="534924" y="0"/>
                  </a:moveTo>
                  <a:lnTo>
                    <a:pt x="521208" y="0"/>
                  </a:lnTo>
                  <a:lnTo>
                    <a:pt x="521208" y="13716"/>
                  </a:lnTo>
                  <a:lnTo>
                    <a:pt x="534924" y="13716"/>
                  </a:lnTo>
                  <a:lnTo>
                    <a:pt x="534924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7" name="object 587"/>
            <p:cNvSpPr/>
            <p:nvPr/>
          </p:nvSpPr>
          <p:spPr>
            <a:xfrm>
              <a:off x="4363091" y="3051809"/>
              <a:ext cx="2428240" cy="82550"/>
            </a:xfrm>
            <a:custGeom>
              <a:avLst/>
              <a:gdLst/>
              <a:ahLst/>
              <a:cxnLst/>
              <a:rect l="l" t="t" r="r" b="b"/>
              <a:pathLst>
                <a:path w="2428240" h="82550">
                  <a:moveTo>
                    <a:pt x="0" y="0"/>
                  </a:moveTo>
                  <a:lnTo>
                    <a:pt x="13716" y="0"/>
                  </a:lnTo>
                </a:path>
                <a:path w="2428240" h="82550">
                  <a:moveTo>
                    <a:pt x="2414015" y="13716"/>
                  </a:moveTo>
                  <a:lnTo>
                    <a:pt x="2427731" y="13716"/>
                  </a:lnTo>
                </a:path>
                <a:path w="2428240" h="82550">
                  <a:moveTo>
                    <a:pt x="246888" y="27432"/>
                  </a:moveTo>
                  <a:lnTo>
                    <a:pt x="260604" y="27432"/>
                  </a:lnTo>
                </a:path>
                <a:path w="2428240" h="82550">
                  <a:moveTo>
                    <a:pt x="13715" y="54863"/>
                  </a:moveTo>
                  <a:lnTo>
                    <a:pt x="27431" y="54863"/>
                  </a:lnTo>
                </a:path>
                <a:path w="2428240" h="82550">
                  <a:moveTo>
                    <a:pt x="288035" y="82295"/>
                  </a:moveTo>
                  <a:lnTo>
                    <a:pt x="301751" y="82295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8" name="object 58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705991" y="3031235"/>
              <a:ext cx="2016251" cy="192023"/>
            </a:xfrm>
            <a:prstGeom prst="rect">
              <a:avLst/>
            </a:prstGeom>
          </p:spPr>
        </p:pic>
        <p:sp>
          <p:nvSpPr>
            <p:cNvPr id="589" name="object 589"/>
            <p:cNvSpPr/>
            <p:nvPr/>
          </p:nvSpPr>
          <p:spPr>
            <a:xfrm>
              <a:off x="4390523" y="3147821"/>
              <a:ext cx="2414270" cy="274320"/>
            </a:xfrm>
            <a:custGeom>
              <a:avLst/>
              <a:gdLst/>
              <a:ahLst/>
              <a:cxnLst/>
              <a:rect l="l" t="t" r="r" b="b"/>
              <a:pathLst>
                <a:path w="2414270" h="274320">
                  <a:moveTo>
                    <a:pt x="2386583" y="0"/>
                  </a:moveTo>
                  <a:lnTo>
                    <a:pt x="2400299" y="0"/>
                  </a:lnTo>
                </a:path>
                <a:path w="2414270" h="274320">
                  <a:moveTo>
                    <a:pt x="0" y="13716"/>
                  </a:moveTo>
                  <a:lnTo>
                    <a:pt x="13716" y="13716"/>
                  </a:lnTo>
                </a:path>
                <a:path w="2414270" h="274320">
                  <a:moveTo>
                    <a:pt x="13716" y="68580"/>
                  </a:moveTo>
                  <a:lnTo>
                    <a:pt x="27432" y="68580"/>
                  </a:lnTo>
                </a:path>
                <a:path w="2414270" h="274320">
                  <a:moveTo>
                    <a:pt x="1495044" y="68580"/>
                  </a:moveTo>
                  <a:lnTo>
                    <a:pt x="1508760" y="68580"/>
                  </a:lnTo>
                </a:path>
                <a:path w="2414270" h="274320">
                  <a:moveTo>
                    <a:pt x="2345435" y="68580"/>
                  </a:moveTo>
                  <a:lnTo>
                    <a:pt x="2359151" y="68580"/>
                  </a:lnTo>
                </a:path>
                <a:path w="2414270" h="274320">
                  <a:moveTo>
                    <a:pt x="27432" y="109727"/>
                  </a:moveTo>
                  <a:lnTo>
                    <a:pt x="41148" y="109727"/>
                  </a:lnTo>
                </a:path>
                <a:path w="2414270" h="274320">
                  <a:moveTo>
                    <a:pt x="1138428" y="109727"/>
                  </a:moveTo>
                  <a:lnTo>
                    <a:pt x="1152144" y="109727"/>
                  </a:lnTo>
                </a:path>
                <a:path w="2414270" h="274320">
                  <a:moveTo>
                    <a:pt x="205740" y="123443"/>
                  </a:moveTo>
                  <a:lnTo>
                    <a:pt x="219456" y="123443"/>
                  </a:lnTo>
                </a:path>
                <a:path w="2414270" h="274320">
                  <a:moveTo>
                    <a:pt x="274320" y="137159"/>
                  </a:moveTo>
                  <a:lnTo>
                    <a:pt x="288036" y="137159"/>
                  </a:lnTo>
                </a:path>
                <a:path w="2414270" h="274320">
                  <a:moveTo>
                    <a:pt x="41148" y="164591"/>
                  </a:moveTo>
                  <a:lnTo>
                    <a:pt x="54864" y="164591"/>
                  </a:lnTo>
                </a:path>
                <a:path w="2414270" h="274320">
                  <a:moveTo>
                    <a:pt x="1440180" y="164591"/>
                  </a:moveTo>
                  <a:lnTo>
                    <a:pt x="1453896" y="164591"/>
                  </a:lnTo>
                </a:path>
                <a:path w="2414270" h="274320">
                  <a:moveTo>
                    <a:pt x="1152144" y="178307"/>
                  </a:moveTo>
                  <a:lnTo>
                    <a:pt x="1165860" y="178307"/>
                  </a:lnTo>
                </a:path>
                <a:path w="2414270" h="274320">
                  <a:moveTo>
                    <a:pt x="2400300" y="178307"/>
                  </a:moveTo>
                  <a:lnTo>
                    <a:pt x="2414016" y="178307"/>
                  </a:lnTo>
                </a:path>
                <a:path w="2414270" h="274320">
                  <a:moveTo>
                    <a:pt x="205740" y="192023"/>
                  </a:moveTo>
                  <a:lnTo>
                    <a:pt x="219456" y="192023"/>
                  </a:lnTo>
                </a:path>
                <a:path w="2414270" h="274320">
                  <a:moveTo>
                    <a:pt x="54864" y="219455"/>
                  </a:moveTo>
                  <a:lnTo>
                    <a:pt x="68580" y="219455"/>
                  </a:lnTo>
                </a:path>
                <a:path w="2414270" h="274320">
                  <a:moveTo>
                    <a:pt x="1467612" y="219455"/>
                  </a:moveTo>
                  <a:lnTo>
                    <a:pt x="1481328" y="219455"/>
                  </a:lnTo>
                </a:path>
                <a:path w="2414270" h="274320">
                  <a:moveTo>
                    <a:pt x="1097280" y="233172"/>
                  </a:moveTo>
                  <a:lnTo>
                    <a:pt x="1110996" y="233172"/>
                  </a:lnTo>
                </a:path>
                <a:path w="2414270" h="274320">
                  <a:moveTo>
                    <a:pt x="233172" y="246887"/>
                  </a:moveTo>
                  <a:lnTo>
                    <a:pt x="246888" y="246887"/>
                  </a:lnTo>
                </a:path>
                <a:path w="2414270" h="274320">
                  <a:moveTo>
                    <a:pt x="2372867" y="260603"/>
                  </a:moveTo>
                  <a:lnTo>
                    <a:pt x="2386583" y="260603"/>
                  </a:lnTo>
                </a:path>
                <a:path w="2414270" h="274320">
                  <a:moveTo>
                    <a:pt x="68580" y="274319"/>
                  </a:moveTo>
                  <a:lnTo>
                    <a:pt x="82296" y="274319"/>
                  </a:lnTo>
                </a:path>
                <a:path w="2414270" h="274320">
                  <a:moveTo>
                    <a:pt x="1508760" y="274319"/>
                  </a:moveTo>
                  <a:lnTo>
                    <a:pt x="1522476" y="274319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0" name="object 59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705991" y="3223259"/>
              <a:ext cx="754379" cy="438911"/>
            </a:xfrm>
            <a:prstGeom prst="rect">
              <a:avLst/>
            </a:prstGeom>
          </p:spPr>
        </p:pic>
        <p:pic>
          <p:nvPicPr>
            <p:cNvPr id="591" name="object 59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940431" y="3209543"/>
              <a:ext cx="781811" cy="452627"/>
            </a:xfrm>
            <a:prstGeom prst="rect">
              <a:avLst/>
            </a:prstGeom>
          </p:spPr>
        </p:pic>
        <p:sp>
          <p:nvSpPr>
            <p:cNvPr id="592" name="object 592"/>
            <p:cNvSpPr/>
            <p:nvPr/>
          </p:nvSpPr>
          <p:spPr>
            <a:xfrm>
              <a:off x="4472819" y="3435857"/>
              <a:ext cx="2304415" cy="233679"/>
            </a:xfrm>
            <a:custGeom>
              <a:avLst/>
              <a:gdLst/>
              <a:ahLst/>
              <a:cxnLst/>
              <a:rect l="l" t="t" r="r" b="b"/>
              <a:pathLst>
                <a:path w="2304415" h="233679">
                  <a:moveTo>
                    <a:pt x="1056132" y="0"/>
                  </a:moveTo>
                  <a:lnTo>
                    <a:pt x="1069848" y="0"/>
                  </a:lnTo>
                </a:path>
                <a:path w="2304415" h="233679">
                  <a:moveTo>
                    <a:pt x="0" y="41148"/>
                  </a:moveTo>
                  <a:lnTo>
                    <a:pt x="13716" y="41148"/>
                  </a:lnTo>
                </a:path>
                <a:path w="2304415" h="233679">
                  <a:moveTo>
                    <a:pt x="178308" y="41148"/>
                  </a:moveTo>
                  <a:lnTo>
                    <a:pt x="192024" y="41148"/>
                  </a:lnTo>
                </a:path>
                <a:path w="2304415" h="233679">
                  <a:moveTo>
                    <a:pt x="2290571" y="54864"/>
                  </a:moveTo>
                  <a:lnTo>
                    <a:pt x="2304287" y="54864"/>
                  </a:lnTo>
                </a:path>
                <a:path w="2304415" h="233679">
                  <a:moveTo>
                    <a:pt x="1028700" y="82296"/>
                  </a:moveTo>
                  <a:lnTo>
                    <a:pt x="1042416" y="82296"/>
                  </a:lnTo>
                </a:path>
                <a:path w="2304415" h="233679">
                  <a:moveTo>
                    <a:pt x="1412748" y="82296"/>
                  </a:moveTo>
                  <a:lnTo>
                    <a:pt x="1426464" y="82296"/>
                  </a:lnTo>
                </a:path>
                <a:path w="2304415" h="233679">
                  <a:moveTo>
                    <a:pt x="13716" y="96011"/>
                  </a:moveTo>
                  <a:lnTo>
                    <a:pt x="27432" y="96011"/>
                  </a:lnTo>
                </a:path>
                <a:path w="2304415" h="233679">
                  <a:moveTo>
                    <a:pt x="27432" y="150876"/>
                  </a:moveTo>
                  <a:lnTo>
                    <a:pt x="41148" y="150876"/>
                  </a:lnTo>
                </a:path>
                <a:path w="2304415" h="233679">
                  <a:moveTo>
                    <a:pt x="41147" y="205740"/>
                  </a:moveTo>
                  <a:lnTo>
                    <a:pt x="54863" y="205740"/>
                  </a:lnTo>
                </a:path>
                <a:path w="2304415" h="233679">
                  <a:moveTo>
                    <a:pt x="192023" y="219455"/>
                  </a:moveTo>
                  <a:lnTo>
                    <a:pt x="205739" y="219455"/>
                  </a:lnTo>
                </a:path>
                <a:path w="2304415" h="233679">
                  <a:moveTo>
                    <a:pt x="521208" y="233172"/>
                  </a:moveTo>
                  <a:lnTo>
                    <a:pt x="534924" y="233172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3" name="object 593"/>
            <p:cNvSpPr/>
            <p:nvPr/>
          </p:nvSpPr>
          <p:spPr>
            <a:xfrm>
              <a:off x="5035169" y="3662171"/>
              <a:ext cx="1289685" cy="13970"/>
            </a:xfrm>
            <a:custGeom>
              <a:avLst/>
              <a:gdLst/>
              <a:ahLst/>
              <a:cxnLst/>
              <a:rect l="l" t="t" r="r" b="b"/>
              <a:pathLst>
                <a:path w="1289685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289685" h="13970">
                  <a:moveTo>
                    <a:pt x="1289304" y="0"/>
                  </a:moveTo>
                  <a:lnTo>
                    <a:pt x="1275588" y="0"/>
                  </a:lnTo>
                  <a:lnTo>
                    <a:pt x="1275588" y="13716"/>
                  </a:lnTo>
                  <a:lnTo>
                    <a:pt x="1289304" y="13716"/>
                  </a:lnTo>
                  <a:lnTo>
                    <a:pt x="1289304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4" name="object 594"/>
            <p:cNvSpPr/>
            <p:nvPr/>
          </p:nvSpPr>
          <p:spPr>
            <a:xfrm>
              <a:off x="5035169" y="3675887"/>
              <a:ext cx="1289685" cy="13970"/>
            </a:xfrm>
            <a:custGeom>
              <a:avLst/>
              <a:gdLst/>
              <a:ahLst/>
              <a:cxnLst/>
              <a:rect l="l" t="t" r="r" b="b"/>
              <a:pathLst>
                <a:path w="1289685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289685" h="13970">
                  <a:moveTo>
                    <a:pt x="1289304" y="0"/>
                  </a:moveTo>
                  <a:lnTo>
                    <a:pt x="1275588" y="0"/>
                  </a:lnTo>
                  <a:lnTo>
                    <a:pt x="1275588" y="13716"/>
                  </a:lnTo>
                  <a:lnTo>
                    <a:pt x="1289304" y="13716"/>
                  </a:lnTo>
                  <a:lnTo>
                    <a:pt x="1289304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5" name="object 595"/>
            <p:cNvSpPr/>
            <p:nvPr/>
          </p:nvSpPr>
          <p:spPr>
            <a:xfrm>
              <a:off x="4527683" y="369646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6" name="object 596"/>
            <p:cNvSpPr/>
            <p:nvPr/>
          </p:nvSpPr>
          <p:spPr>
            <a:xfrm>
              <a:off x="5035169" y="3689603"/>
              <a:ext cx="1289685" cy="27940"/>
            </a:xfrm>
            <a:custGeom>
              <a:avLst/>
              <a:gdLst/>
              <a:ahLst/>
              <a:cxnLst/>
              <a:rect l="l" t="t" r="r" b="b"/>
              <a:pathLst>
                <a:path w="1289685" h="27939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0" y="27432"/>
                  </a:lnTo>
                  <a:lnTo>
                    <a:pt x="13716" y="27432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289685" h="27939">
                  <a:moveTo>
                    <a:pt x="1289304" y="0"/>
                  </a:moveTo>
                  <a:lnTo>
                    <a:pt x="1275588" y="0"/>
                  </a:lnTo>
                  <a:lnTo>
                    <a:pt x="1275588" y="13716"/>
                  </a:lnTo>
                  <a:lnTo>
                    <a:pt x="1275588" y="27432"/>
                  </a:lnTo>
                  <a:lnTo>
                    <a:pt x="1289304" y="27432"/>
                  </a:lnTo>
                  <a:lnTo>
                    <a:pt x="1289304" y="13716"/>
                  </a:lnTo>
                  <a:lnTo>
                    <a:pt x="1289304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7" name="object 597"/>
            <p:cNvSpPr/>
            <p:nvPr/>
          </p:nvSpPr>
          <p:spPr>
            <a:xfrm>
              <a:off x="4651127" y="3710177"/>
              <a:ext cx="1714500" cy="13970"/>
            </a:xfrm>
            <a:custGeom>
              <a:avLst/>
              <a:gdLst/>
              <a:ahLst/>
              <a:cxnLst/>
              <a:rect l="l" t="t" r="r" b="b"/>
              <a:pathLst>
                <a:path w="1714500" h="13970">
                  <a:moveTo>
                    <a:pt x="1700783" y="0"/>
                  </a:moveTo>
                  <a:lnTo>
                    <a:pt x="1714499" y="0"/>
                  </a:lnTo>
                </a:path>
                <a:path w="1714500" h="13970">
                  <a:moveTo>
                    <a:pt x="0" y="13716"/>
                  </a:moveTo>
                  <a:lnTo>
                    <a:pt x="13716" y="13716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8" name="object 598"/>
            <p:cNvSpPr/>
            <p:nvPr/>
          </p:nvSpPr>
          <p:spPr>
            <a:xfrm>
              <a:off x="5035169" y="3717035"/>
              <a:ext cx="1289685" cy="13970"/>
            </a:xfrm>
            <a:custGeom>
              <a:avLst/>
              <a:gdLst/>
              <a:ahLst/>
              <a:cxnLst/>
              <a:rect l="l" t="t" r="r" b="b"/>
              <a:pathLst>
                <a:path w="1289685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289685" h="13970">
                  <a:moveTo>
                    <a:pt x="1289304" y="0"/>
                  </a:moveTo>
                  <a:lnTo>
                    <a:pt x="1275588" y="0"/>
                  </a:lnTo>
                  <a:lnTo>
                    <a:pt x="1275588" y="13716"/>
                  </a:lnTo>
                  <a:lnTo>
                    <a:pt x="1289304" y="13716"/>
                  </a:lnTo>
                  <a:lnTo>
                    <a:pt x="1289304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9" name="object 599"/>
            <p:cNvSpPr/>
            <p:nvPr/>
          </p:nvSpPr>
          <p:spPr>
            <a:xfrm>
              <a:off x="5035169" y="3730751"/>
              <a:ext cx="1289685" cy="13970"/>
            </a:xfrm>
            <a:custGeom>
              <a:avLst/>
              <a:gdLst/>
              <a:ahLst/>
              <a:cxnLst/>
              <a:rect l="l" t="t" r="r" b="b"/>
              <a:pathLst>
                <a:path w="1289685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289685" h="13970">
                  <a:moveTo>
                    <a:pt x="1289304" y="0"/>
                  </a:moveTo>
                  <a:lnTo>
                    <a:pt x="1275588" y="0"/>
                  </a:lnTo>
                  <a:lnTo>
                    <a:pt x="1275588" y="13716"/>
                  </a:lnTo>
                  <a:lnTo>
                    <a:pt x="1289304" y="13716"/>
                  </a:lnTo>
                  <a:lnTo>
                    <a:pt x="1289304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0" name="object 600"/>
            <p:cNvSpPr/>
            <p:nvPr/>
          </p:nvSpPr>
          <p:spPr>
            <a:xfrm>
              <a:off x="4541399" y="3751325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1" name="object 601"/>
            <p:cNvSpPr/>
            <p:nvPr/>
          </p:nvSpPr>
          <p:spPr>
            <a:xfrm>
              <a:off x="5035169" y="3744467"/>
              <a:ext cx="1289685" cy="13970"/>
            </a:xfrm>
            <a:custGeom>
              <a:avLst/>
              <a:gdLst/>
              <a:ahLst/>
              <a:cxnLst/>
              <a:rect l="l" t="t" r="r" b="b"/>
              <a:pathLst>
                <a:path w="1289685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289685" h="13970">
                  <a:moveTo>
                    <a:pt x="1289304" y="0"/>
                  </a:moveTo>
                  <a:lnTo>
                    <a:pt x="1275588" y="0"/>
                  </a:lnTo>
                  <a:lnTo>
                    <a:pt x="1275588" y="13716"/>
                  </a:lnTo>
                  <a:lnTo>
                    <a:pt x="1289304" y="13716"/>
                  </a:lnTo>
                  <a:lnTo>
                    <a:pt x="1289304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2" name="object 602"/>
            <p:cNvSpPr/>
            <p:nvPr/>
          </p:nvSpPr>
          <p:spPr>
            <a:xfrm>
              <a:off x="5035169" y="3758183"/>
              <a:ext cx="1289685" cy="13970"/>
            </a:xfrm>
            <a:custGeom>
              <a:avLst/>
              <a:gdLst/>
              <a:ahLst/>
              <a:cxnLst/>
              <a:rect l="l" t="t" r="r" b="b"/>
              <a:pathLst>
                <a:path w="1289685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289685" h="13970">
                  <a:moveTo>
                    <a:pt x="1289304" y="0"/>
                  </a:moveTo>
                  <a:lnTo>
                    <a:pt x="1275588" y="0"/>
                  </a:lnTo>
                  <a:lnTo>
                    <a:pt x="1275588" y="13716"/>
                  </a:lnTo>
                  <a:lnTo>
                    <a:pt x="1289304" y="13716"/>
                  </a:lnTo>
                  <a:lnTo>
                    <a:pt x="1289304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3" name="object 603"/>
            <p:cNvSpPr/>
            <p:nvPr/>
          </p:nvSpPr>
          <p:spPr>
            <a:xfrm>
              <a:off x="5035169" y="3771899"/>
              <a:ext cx="1289685" cy="13970"/>
            </a:xfrm>
            <a:custGeom>
              <a:avLst/>
              <a:gdLst/>
              <a:ahLst/>
              <a:cxnLst/>
              <a:rect l="l" t="t" r="r" b="b"/>
              <a:pathLst>
                <a:path w="1289685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289685" h="13970">
                  <a:moveTo>
                    <a:pt x="1289304" y="0"/>
                  </a:moveTo>
                  <a:lnTo>
                    <a:pt x="1275588" y="0"/>
                  </a:lnTo>
                  <a:lnTo>
                    <a:pt x="1275588" y="13716"/>
                  </a:lnTo>
                  <a:lnTo>
                    <a:pt x="1289304" y="13716"/>
                  </a:lnTo>
                  <a:lnTo>
                    <a:pt x="1289304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4" name="object 604"/>
            <p:cNvSpPr/>
            <p:nvPr/>
          </p:nvSpPr>
          <p:spPr>
            <a:xfrm>
              <a:off x="4568831" y="3792473"/>
              <a:ext cx="82550" cy="0"/>
            </a:xfrm>
            <a:custGeom>
              <a:avLst/>
              <a:gdLst/>
              <a:ahLst/>
              <a:cxnLst/>
              <a:rect l="l" t="t" r="r" b="b"/>
              <a:pathLst>
                <a:path w="82550">
                  <a:moveTo>
                    <a:pt x="0" y="0"/>
                  </a:moveTo>
                  <a:lnTo>
                    <a:pt x="13716" y="0"/>
                  </a:lnTo>
                </a:path>
                <a:path w="82550">
                  <a:moveTo>
                    <a:pt x="68579" y="0"/>
                  </a:moveTo>
                  <a:lnTo>
                    <a:pt x="82295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5" name="object 605"/>
            <p:cNvSpPr/>
            <p:nvPr/>
          </p:nvSpPr>
          <p:spPr>
            <a:xfrm>
              <a:off x="5035175" y="378561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6" name="object 606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227199" y="3785615"/>
              <a:ext cx="1097279" cy="13716"/>
            </a:xfrm>
            <a:prstGeom prst="rect">
              <a:avLst/>
            </a:prstGeom>
          </p:spPr>
        </p:pic>
        <p:sp>
          <p:nvSpPr>
            <p:cNvPr id="607" name="object 607"/>
            <p:cNvSpPr/>
            <p:nvPr/>
          </p:nvSpPr>
          <p:spPr>
            <a:xfrm>
              <a:off x="5035175" y="379933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8" name="object 608"/>
            <p:cNvSpPr/>
            <p:nvPr/>
          </p:nvSpPr>
          <p:spPr>
            <a:xfrm>
              <a:off x="5035169" y="3799331"/>
              <a:ext cx="205740" cy="27940"/>
            </a:xfrm>
            <a:custGeom>
              <a:avLst/>
              <a:gdLst/>
              <a:ahLst/>
              <a:cxnLst/>
              <a:rect l="l" t="t" r="r" b="b"/>
              <a:pathLst>
                <a:path w="205739" h="27939">
                  <a:moveTo>
                    <a:pt x="13716" y="13716"/>
                  </a:moveTo>
                  <a:lnTo>
                    <a:pt x="0" y="13716"/>
                  </a:lnTo>
                  <a:lnTo>
                    <a:pt x="0" y="27432"/>
                  </a:lnTo>
                  <a:lnTo>
                    <a:pt x="13716" y="27432"/>
                  </a:lnTo>
                  <a:lnTo>
                    <a:pt x="13716" y="13716"/>
                  </a:lnTo>
                  <a:close/>
                </a:path>
                <a:path w="205739" h="27939">
                  <a:moveTo>
                    <a:pt x="205740" y="0"/>
                  </a:moveTo>
                  <a:lnTo>
                    <a:pt x="192024" y="0"/>
                  </a:lnTo>
                  <a:lnTo>
                    <a:pt x="192024" y="13716"/>
                  </a:lnTo>
                  <a:lnTo>
                    <a:pt x="205740" y="13716"/>
                  </a:lnTo>
                  <a:lnTo>
                    <a:pt x="205740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9" name="object 609"/>
            <p:cNvSpPr/>
            <p:nvPr/>
          </p:nvSpPr>
          <p:spPr>
            <a:xfrm>
              <a:off x="5227199" y="381304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0" name="object 610"/>
            <p:cNvSpPr/>
            <p:nvPr/>
          </p:nvSpPr>
          <p:spPr>
            <a:xfrm>
              <a:off x="5432939" y="3819905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1" name="object 611"/>
            <p:cNvSpPr/>
            <p:nvPr/>
          </p:nvSpPr>
          <p:spPr>
            <a:xfrm>
              <a:off x="5035169" y="3826763"/>
              <a:ext cx="205740" cy="13970"/>
            </a:xfrm>
            <a:custGeom>
              <a:avLst/>
              <a:gdLst/>
              <a:ahLst/>
              <a:cxnLst/>
              <a:rect l="l" t="t" r="r" b="b"/>
              <a:pathLst>
                <a:path w="205739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205739" h="13970">
                  <a:moveTo>
                    <a:pt x="205740" y="0"/>
                  </a:moveTo>
                  <a:lnTo>
                    <a:pt x="192024" y="0"/>
                  </a:lnTo>
                  <a:lnTo>
                    <a:pt x="192024" y="13716"/>
                  </a:lnTo>
                  <a:lnTo>
                    <a:pt x="205740" y="13716"/>
                  </a:lnTo>
                  <a:lnTo>
                    <a:pt x="205740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2" name="object 612"/>
            <p:cNvSpPr/>
            <p:nvPr/>
          </p:nvSpPr>
          <p:spPr>
            <a:xfrm>
              <a:off x="4582547" y="3833621"/>
              <a:ext cx="1742439" cy="13970"/>
            </a:xfrm>
            <a:custGeom>
              <a:avLst/>
              <a:gdLst/>
              <a:ahLst/>
              <a:cxnLst/>
              <a:rect l="l" t="t" r="r" b="b"/>
              <a:pathLst>
                <a:path w="1742439" h="13970">
                  <a:moveTo>
                    <a:pt x="946403" y="0"/>
                  </a:moveTo>
                  <a:lnTo>
                    <a:pt x="960119" y="0"/>
                  </a:lnTo>
                </a:path>
                <a:path w="1742439" h="13970">
                  <a:moveTo>
                    <a:pt x="1728215" y="0"/>
                  </a:moveTo>
                  <a:lnTo>
                    <a:pt x="1741931" y="0"/>
                  </a:lnTo>
                </a:path>
                <a:path w="1742439" h="13970">
                  <a:moveTo>
                    <a:pt x="0" y="13716"/>
                  </a:moveTo>
                  <a:lnTo>
                    <a:pt x="13716" y="13716"/>
                  </a:lnTo>
                </a:path>
                <a:path w="1742439" h="13970">
                  <a:moveTo>
                    <a:pt x="96011" y="13716"/>
                  </a:moveTo>
                  <a:lnTo>
                    <a:pt x="109727" y="13716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3" name="object 613"/>
            <p:cNvSpPr/>
            <p:nvPr/>
          </p:nvSpPr>
          <p:spPr>
            <a:xfrm>
              <a:off x="5227199" y="384047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4" name="object 614"/>
            <p:cNvSpPr/>
            <p:nvPr/>
          </p:nvSpPr>
          <p:spPr>
            <a:xfrm>
              <a:off x="4609979" y="3874769"/>
              <a:ext cx="1701164" cy="439420"/>
            </a:xfrm>
            <a:custGeom>
              <a:avLst/>
              <a:gdLst/>
              <a:ahLst/>
              <a:cxnLst/>
              <a:rect l="l" t="t" r="r" b="b"/>
              <a:pathLst>
                <a:path w="1701164" h="439420">
                  <a:moveTo>
                    <a:pt x="754379" y="0"/>
                  </a:moveTo>
                  <a:lnTo>
                    <a:pt x="768095" y="0"/>
                  </a:lnTo>
                </a:path>
                <a:path w="1701164" h="439420">
                  <a:moveTo>
                    <a:pt x="850391" y="13716"/>
                  </a:moveTo>
                  <a:lnTo>
                    <a:pt x="864107" y="13716"/>
                  </a:lnTo>
                </a:path>
                <a:path w="1701164" h="439420">
                  <a:moveTo>
                    <a:pt x="1687067" y="13716"/>
                  </a:moveTo>
                  <a:lnTo>
                    <a:pt x="1700783" y="13716"/>
                  </a:lnTo>
                </a:path>
                <a:path w="1701164" h="439420">
                  <a:moveTo>
                    <a:pt x="0" y="27432"/>
                  </a:moveTo>
                  <a:lnTo>
                    <a:pt x="13716" y="27432"/>
                  </a:lnTo>
                </a:path>
                <a:path w="1701164" h="439420">
                  <a:moveTo>
                    <a:pt x="96011" y="41148"/>
                  </a:moveTo>
                  <a:lnTo>
                    <a:pt x="109727" y="41148"/>
                  </a:lnTo>
                </a:path>
                <a:path w="1701164" h="439420">
                  <a:moveTo>
                    <a:pt x="918971" y="41148"/>
                  </a:moveTo>
                  <a:lnTo>
                    <a:pt x="932687" y="41148"/>
                  </a:lnTo>
                </a:path>
                <a:path w="1701164" h="439420">
                  <a:moveTo>
                    <a:pt x="1673351" y="68580"/>
                  </a:moveTo>
                  <a:lnTo>
                    <a:pt x="1687067" y="68580"/>
                  </a:lnTo>
                </a:path>
                <a:path w="1701164" h="439420">
                  <a:moveTo>
                    <a:pt x="54863" y="82296"/>
                  </a:moveTo>
                  <a:lnTo>
                    <a:pt x="68579" y="82296"/>
                  </a:lnTo>
                </a:path>
                <a:path w="1701164" h="439420">
                  <a:moveTo>
                    <a:pt x="822959" y="82296"/>
                  </a:moveTo>
                  <a:lnTo>
                    <a:pt x="836675" y="82296"/>
                  </a:lnTo>
                </a:path>
                <a:path w="1701164" h="439420">
                  <a:moveTo>
                    <a:pt x="891539" y="96012"/>
                  </a:moveTo>
                  <a:lnTo>
                    <a:pt x="905255" y="96012"/>
                  </a:lnTo>
                </a:path>
                <a:path w="1701164" h="439420">
                  <a:moveTo>
                    <a:pt x="13715" y="109728"/>
                  </a:moveTo>
                  <a:lnTo>
                    <a:pt x="27431" y="109728"/>
                  </a:lnTo>
                </a:path>
                <a:path w="1701164" h="439420">
                  <a:moveTo>
                    <a:pt x="1659635" y="123444"/>
                  </a:moveTo>
                  <a:lnTo>
                    <a:pt x="1673351" y="123444"/>
                  </a:lnTo>
                </a:path>
                <a:path w="1701164" h="439420">
                  <a:moveTo>
                    <a:pt x="864107" y="150876"/>
                  </a:moveTo>
                  <a:lnTo>
                    <a:pt x="877823" y="150876"/>
                  </a:lnTo>
                </a:path>
                <a:path w="1701164" h="439420">
                  <a:moveTo>
                    <a:pt x="1645919" y="178308"/>
                  </a:moveTo>
                  <a:lnTo>
                    <a:pt x="1659635" y="178308"/>
                  </a:lnTo>
                </a:path>
                <a:path w="1701164" h="439420">
                  <a:moveTo>
                    <a:pt x="0" y="192024"/>
                  </a:moveTo>
                  <a:lnTo>
                    <a:pt x="13716" y="192024"/>
                  </a:lnTo>
                </a:path>
                <a:path w="1701164" h="439420">
                  <a:moveTo>
                    <a:pt x="809244" y="192024"/>
                  </a:moveTo>
                  <a:lnTo>
                    <a:pt x="822960" y="192024"/>
                  </a:lnTo>
                </a:path>
                <a:path w="1701164" h="439420">
                  <a:moveTo>
                    <a:pt x="54863" y="205740"/>
                  </a:moveTo>
                  <a:lnTo>
                    <a:pt x="68579" y="205740"/>
                  </a:lnTo>
                </a:path>
                <a:path w="1701164" h="439420">
                  <a:moveTo>
                    <a:pt x="877823" y="233172"/>
                  </a:moveTo>
                  <a:lnTo>
                    <a:pt x="891539" y="233172"/>
                  </a:lnTo>
                </a:path>
                <a:path w="1701164" h="439420">
                  <a:moveTo>
                    <a:pt x="1632203" y="233172"/>
                  </a:moveTo>
                  <a:lnTo>
                    <a:pt x="1645919" y="233172"/>
                  </a:lnTo>
                </a:path>
                <a:path w="1701164" h="439420">
                  <a:moveTo>
                    <a:pt x="13715" y="274320"/>
                  </a:moveTo>
                  <a:lnTo>
                    <a:pt x="27431" y="274320"/>
                  </a:lnTo>
                </a:path>
                <a:path w="1701164" h="439420">
                  <a:moveTo>
                    <a:pt x="68579" y="288036"/>
                  </a:moveTo>
                  <a:lnTo>
                    <a:pt x="82295" y="288036"/>
                  </a:lnTo>
                </a:path>
                <a:path w="1701164" h="439420">
                  <a:moveTo>
                    <a:pt x="836675" y="288036"/>
                  </a:moveTo>
                  <a:lnTo>
                    <a:pt x="850391" y="288036"/>
                  </a:lnTo>
                </a:path>
                <a:path w="1701164" h="439420">
                  <a:moveTo>
                    <a:pt x="1618488" y="288036"/>
                  </a:moveTo>
                  <a:lnTo>
                    <a:pt x="1632204" y="288036"/>
                  </a:lnTo>
                </a:path>
                <a:path w="1701164" h="439420">
                  <a:moveTo>
                    <a:pt x="1604771" y="342899"/>
                  </a:moveTo>
                  <a:lnTo>
                    <a:pt x="1618487" y="342899"/>
                  </a:lnTo>
                </a:path>
                <a:path w="1701164" h="439420">
                  <a:moveTo>
                    <a:pt x="13715" y="356616"/>
                  </a:moveTo>
                  <a:lnTo>
                    <a:pt x="27431" y="356616"/>
                  </a:lnTo>
                </a:path>
                <a:path w="1701164" h="439420">
                  <a:moveTo>
                    <a:pt x="27431" y="438912"/>
                  </a:moveTo>
                  <a:lnTo>
                    <a:pt x="41147" y="438912"/>
                  </a:lnTo>
                </a:path>
                <a:path w="1701164" h="439420">
                  <a:moveTo>
                    <a:pt x="82295" y="438912"/>
                  </a:moveTo>
                  <a:lnTo>
                    <a:pt x="96011" y="438912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5" name="object 615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719707" y="3840479"/>
              <a:ext cx="699516" cy="754379"/>
            </a:xfrm>
            <a:prstGeom prst="rect">
              <a:avLst/>
            </a:prstGeom>
          </p:spPr>
        </p:pic>
        <p:sp>
          <p:nvSpPr>
            <p:cNvPr id="616" name="object 616"/>
            <p:cNvSpPr/>
            <p:nvPr/>
          </p:nvSpPr>
          <p:spPr>
            <a:xfrm>
              <a:off x="5611247" y="4327397"/>
              <a:ext cx="96520" cy="13970"/>
            </a:xfrm>
            <a:custGeom>
              <a:avLst/>
              <a:gdLst/>
              <a:ahLst/>
              <a:cxnLst/>
              <a:rect l="l" t="t" r="r" b="b"/>
              <a:pathLst>
                <a:path w="96520" h="13970">
                  <a:moveTo>
                    <a:pt x="0" y="0"/>
                  </a:moveTo>
                  <a:lnTo>
                    <a:pt x="13716" y="0"/>
                  </a:lnTo>
                </a:path>
                <a:path w="96520" h="13970">
                  <a:moveTo>
                    <a:pt x="0" y="13715"/>
                  </a:moveTo>
                  <a:lnTo>
                    <a:pt x="27432" y="13715"/>
                  </a:lnTo>
                </a:path>
                <a:path w="96520" h="13970">
                  <a:moveTo>
                    <a:pt x="82295" y="0"/>
                  </a:moveTo>
                  <a:lnTo>
                    <a:pt x="96011" y="0"/>
                  </a:lnTo>
                </a:path>
                <a:path w="96520" h="13970">
                  <a:moveTo>
                    <a:pt x="68579" y="13715"/>
                  </a:moveTo>
                  <a:lnTo>
                    <a:pt x="96011" y="13715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7" name="object 617"/>
            <p:cNvSpPr/>
            <p:nvPr/>
          </p:nvSpPr>
          <p:spPr>
            <a:xfrm>
              <a:off x="5762123" y="432053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8" name="object 618"/>
            <p:cNvSpPr/>
            <p:nvPr/>
          </p:nvSpPr>
          <p:spPr>
            <a:xfrm>
              <a:off x="5762123" y="433425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9" name="object 619"/>
            <p:cNvSpPr/>
            <p:nvPr/>
          </p:nvSpPr>
          <p:spPr>
            <a:xfrm>
              <a:off x="5830703" y="4327397"/>
              <a:ext cx="41275" cy="0"/>
            </a:xfrm>
            <a:custGeom>
              <a:avLst/>
              <a:gdLst/>
              <a:ahLst/>
              <a:cxnLst/>
              <a:rect l="l" t="t" r="r" b="b"/>
              <a:pathLst>
                <a:path w="41275">
                  <a:moveTo>
                    <a:pt x="0" y="0"/>
                  </a:moveTo>
                  <a:lnTo>
                    <a:pt x="41148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0" name="object 620"/>
            <p:cNvSpPr/>
            <p:nvPr/>
          </p:nvSpPr>
          <p:spPr>
            <a:xfrm>
              <a:off x="5912999" y="4327397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1" name="object 621"/>
            <p:cNvSpPr/>
            <p:nvPr/>
          </p:nvSpPr>
          <p:spPr>
            <a:xfrm>
              <a:off x="5912999" y="4341113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0" y="0"/>
                  </a:moveTo>
                  <a:lnTo>
                    <a:pt x="27432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2" name="object 622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995295" y="4320539"/>
              <a:ext cx="96012" cy="13716"/>
            </a:xfrm>
            <a:prstGeom prst="rect">
              <a:avLst/>
            </a:prstGeom>
          </p:spPr>
        </p:pic>
        <p:sp>
          <p:nvSpPr>
            <p:cNvPr id="623" name="object 623"/>
            <p:cNvSpPr/>
            <p:nvPr/>
          </p:nvSpPr>
          <p:spPr>
            <a:xfrm>
              <a:off x="5981579" y="4341113"/>
              <a:ext cx="55244" cy="0"/>
            </a:xfrm>
            <a:custGeom>
              <a:avLst/>
              <a:gdLst/>
              <a:ahLst/>
              <a:cxnLst/>
              <a:rect l="l" t="t" r="r" b="b"/>
              <a:pathLst>
                <a:path w="55245">
                  <a:moveTo>
                    <a:pt x="0" y="0"/>
                  </a:moveTo>
                  <a:lnTo>
                    <a:pt x="27432" y="0"/>
                  </a:lnTo>
                </a:path>
                <a:path w="55245">
                  <a:moveTo>
                    <a:pt x="41147" y="0"/>
                  </a:moveTo>
                  <a:lnTo>
                    <a:pt x="54863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4" name="object 624"/>
            <p:cNvSpPr/>
            <p:nvPr/>
          </p:nvSpPr>
          <p:spPr>
            <a:xfrm>
              <a:off x="6118739" y="4341113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5" name="object 625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132455" y="4265675"/>
              <a:ext cx="82295" cy="96012"/>
            </a:xfrm>
            <a:prstGeom prst="rect">
              <a:avLst/>
            </a:prstGeom>
          </p:spPr>
        </p:pic>
        <p:sp>
          <p:nvSpPr>
            <p:cNvPr id="626" name="object 626"/>
            <p:cNvSpPr/>
            <p:nvPr/>
          </p:nvSpPr>
          <p:spPr>
            <a:xfrm>
              <a:off x="5611247" y="434797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7" name="object 627"/>
            <p:cNvSpPr/>
            <p:nvPr/>
          </p:nvSpPr>
          <p:spPr>
            <a:xfrm>
              <a:off x="5638679" y="434797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8" name="object 628"/>
            <p:cNvSpPr/>
            <p:nvPr/>
          </p:nvSpPr>
          <p:spPr>
            <a:xfrm>
              <a:off x="5666111" y="434797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9" name="object 629"/>
            <p:cNvSpPr/>
            <p:nvPr/>
          </p:nvSpPr>
          <p:spPr>
            <a:xfrm>
              <a:off x="5693537" y="4347971"/>
              <a:ext cx="82550" cy="13970"/>
            </a:xfrm>
            <a:custGeom>
              <a:avLst/>
              <a:gdLst/>
              <a:ahLst/>
              <a:cxnLst/>
              <a:rect l="l" t="t" r="r" b="b"/>
              <a:pathLst>
                <a:path w="82550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82550" h="13970">
                  <a:moveTo>
                    <a:pt x="82296" y="0"/>
                  </a:moveTo>
                  <a:lnTo>
                    <a:pt x="68580" y="0"/>
                  </a:lnTo>
                  <a:lnTo>
                    <a:pt x="68580" y="13716"/>
                  </a:lnTo>
                  <a:lnTo>
                    <a:pt x="82296" y="13716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0" name="object 630"/>
            <p:cNvSpPr/>
            <p:nvPr/>
          </p:nvSpPr>
          <p:spPr>
            <a:xfrm>
              <a:off x="5940425" y="4347971"/>
              <a:ext cx="41275" cy="13970"/>
            </a:xfrm>
            <a:custGeom>
              <a:avLst/>
              <a:gdLst/>
              <a:ahLst/>
              <a:cxnLst/>
              <a:rect l="l" t="t" r="r" b="b"/>
              <a:pathLst>
                <a:path w="41275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41275" h="13970">
                  <a:moveTo>
                    <a:pt x="41148" y="0"/>
                  </a:moveTo>
                  <a:lnTo>
                    <a:pt x="27432" y="0"/>
                  </a:lnTo>
                  <a:lnTo>
                    <a:pt x="27432" y="13716"/>
                  </a:lnTo>
                  <a:lnTo>
                    <a:pt x="41148" y="13716"/>
                  </a:lnTo>
                  <a:lnTo>
                    <a:pt x="41148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1" name="object 631"/>
            <p:cNvSpPr/>
            <p:nvPr/>
          </p:nvSpPr>
          <p:spPr>
            <a:xfrm>
              <a:off x="5995295" y="4347971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2" name="object 632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6022727" y="4347971"/>
              <a:ext cx="68580" cy="13716"/>
            </a:xfrm>
            <a:prstGeom prst="rect">
              <a:avLst/>
            </a:prstGeom>
          </p:spPr>
        </p:pic>
        <p:sp>
          <p:nvSpPr>
            <p:cNvPr id="633" name="object 633"/>
            <p:cNvSpPr/>
            <p:nvPr/>
          </p:nvSpPr>
          <p:spPr>
            <a:xfrm>
              <a:off x="5611247" y="436168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4" name="object 634"/>
            <p:cNvSpPr/>
            <p:nvPr/>
          </p:nvSpPr>
          <p:spPr>
            <a:xfrm>
              <a:off x="5638673" y="4361687"/>
              <a:ext cx="288290" cy="13970"/>
            </a:xfrm>
            <a:custGeom>
              <a:avLst/>
              <a:gdLst/>
              <a:ahLst/>
              <a:cxnLst/>
              <a:rect l="l" t="t" r="r" b="b"/>
              <a:pathLst>
                <a:path w="288289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288289" h="13970">
                  <a:moveTo>
                    <a:pt x="41148" y="0"/>
                  </a:moveTo>
                  <a:lnTo>
                    <a:pt x="27432" y="0"/>
                  </a:lnTo>
                  <a:lnTo>
                    <a:pt x="27432" y="13716"/>
                  </a:lnTo>
                  <a:lnTo>
                    <a:pt x="41148" y="13716"/>
                  </a:lnTo>
                  <a:lnTo>
                    <a:pt x="41148" y="0"/>
                  </a:lnTo>
                  <a:close/>
                </a:path>
                <a:path w="288289" h="13970">
                  <a:moveTo>
                    <a:pt x="68580" y="0"/>
                  </a:moveTo>
                  <a:lnTo>
                    <a:pt x="54864" y="0"/>
                  </a:lnTo>
                  <a:lnTo>
                    <a:pt x="54864" y="13716"/>
                  </a:lnTo>
                  <a:lnTo>
                    <a:pt x="68580" y="13716"/>
                  </a:lnTo>
                  <a:lnTo>
                    <a:pt x="68580" y="0"/>
                  </a:lnTo>
                  <a:close/>
                </a:path>
                <a:path w="288289" h="13970">
                  <a:moveTo>
                    <a:pt x="137160" y="0"/>
                  </a:moveTo>
                  <a:lnTo>
                    <a:pt x="123444" y="0"/>
                  </a:lnTo>
                  <a:lnTo>
                    <a:pt x="123444" y="13716"/>
                  </a:lnTo>
                  <a:lnTo>
                    <a:pt x="137160" y="13716"/>
                  </a:lnTo>
                  <a:lnTo>
                    <a:pt x="137160" y="0"/>
                  </a:lnTo>
                  <a:close/>
                </a:path>
                <a:path w="288289" h="13970">
                  <a:moveTo>
                    <a:pt x="246888" y="0"/>
                  </a:moveTo>
                  <a:lnTo>
                    <a:pt x="233172" y="0"/>
                  </a:lnTo>
                  <a:lnTo>
                    <a:pt x="233172" y="13716"/>
                  </a:lnTo>
                  <a:lnTo>
                    <a:pt x="246888" y="13716"/>
                  </a:lnTo>
                  <a:lnTo>
                    <a:pt x="246888" y="0"/>
                  </a:lnTo>
                  <a:close/>
                </a:path>
                <a:path w="288289" h="13970">
                  <a:moveTo>
                    <a:pt x="288036" y="0"/>
                  </a:moveTo>
                  <a:lnTo>
                    <a:pt x="274320" y="0"/>
                  </a:lnTo>
                  <a:lnTo>
                    <a:pt x="274320" y="13716"/>
                  </a:lnTo>
                  <a:lnTo>
                    <a:pt x="288036" y="13716"/>
                  </a:lnTo>
                  <a:lnTo>
                    <a:pt x="288036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5" name="object 635"/>
            <p:cNvSpPr/>
            <p:nvPr/>
          </p:nvSpPr>
          <p:spPr>
            <a:xfrm>
              <a:off x="5940431" y="4361687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6" name="object 636"/>
            <p:cNvSpPr/>
            <p:nvPr/>
          </p:nvSpPr>
          <p:spPr>
            <a:xfrm>
              <a:off x="5967857" y="4361687"/>
              <a:ext cx="68580" cy="13970"/>
            </a:xfrm>
            <a:custGeom>
              <a:avLst/>
              <a:gdLst/>
              <a:ahLst/>
              <a:cxnLst/>
              <a:rect l="l" t="t" r="r" b="b"/>
              <a:pathLst>
                <a:path w="68579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68579" h="13970">
                  <a:moveTo>
                    <a:pt x="41148" y="0"/>
                  </a:moveTo>
                  <a:lnTo>
                    <a:pt x="27432" y="0"/>
                  </a:lnTo>
                  <a:lnTo>
                    <a:pt x="27432" y="13716"/>
                  </a:lnTo>
                  <a:lnTo>
                    <a:pt x="41148" y="13716"/>
                  </a:lnTo>
                  <a:lnTo>
                    <a:pt x="41148" y="0"/>
                  </a:lnTo>
                  <a:close/>
                </a:path>
                <a:path w="68579" h="13970">
                  <a:moveTo>
                    <a:pt x="68580" y="0"/>
                  </a:moveTo>
                  <a:lnTo>
                    <a:pt x="54864" y="0"/>
                  </a:lnTo>
                  <a:lnTo>
                    <a:pt x="54864" y="13716"/>
                  </a:lnTo>
                  <a:lnTo>
                    <a:pt x="68580" y="13716"/>
                  </a:lnTo>
                  <a:lnTo>
                    <a:pt x="68580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7" name="object 637"/>
            <p:cNvSpPr/>
            <p:nvPr/>
          </p:nvSpPr>
          <p:spPr>
            <a:xfrm>
              <a:off x="4623695" y="438226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8" name="object 638"/>
            <p:cNvSpPr/>
            <p:nvPr/>
          </p:nvSpPr>
          <p:spPr>
            <a:xfrm>
              <a:off x="5611241" y="4375403"/>
              <a:ext cx="96520" cy="13970"/>
            </a:xfrm>
            <a:custGeom>
              <a:avLst/>
              <a:gdLst/>
              <a:ahLst/>
              <a:cxnLst/>
              <a:rect l="l" t="t" r="r" b="b"/>
              <a:pathLst>
                <a:path w="96520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96520" h="13970">
                  <a:moveTo>
                    <a:pt x="41148" y="0"/>
                  </a:moveTo>
                  <a:lnTo>
                    <a:pt x="27432" y="0"/>
                  </a:lnTo>
                  <a:lnTo>
                    <a:pt x="27432" y="13716"/>
                  </a:lnTo>
                  <a:lnTo>
                    <a:pt x="41148" y="13716"/>
                  </a:lnTo>
                  <a:lnTo>
                    <a:pt x="41148" y="0"/>
                  </a:lnTo>
                  <a:close/>
                </a:path>
                <a:path w="96520" h="13970">
                  <a:moveTo>
                    <a:pt x="68580" y="0"/>
                  </a:moveTo>
                  <a:lnTo>
                    <a:pt x="54864" y="0"/>
                  </a:lnTo>
                  <a:lnTo>
                    <a:pt x="54864" y="13716"/>
                  </a:lnTo>
                  <a:lnTo>
                    <a:pt x="68580" y="13716"/>
                  </a:lnTo>
                  <a:lnTo>
                    <a:pt x="68580" y="0"/>
                  </a:lnTo>
                  <a:close/>
                </a:path>
                <a:path w="96520" h="13970">
                  <a:moveTo>
                    <a:pt x="96012" y="0"/>
                  </a:moveTo>
                  <a:lnTo>
                    <a:pt x="82296" y="0"/>
                  </a:lnTo>
                  <a:lnTo>
                    <a:pt x="82296" y="13716"/>
                  </a:lnTo>
                  <a:lnTo>
                    <a:pt x="96012" y="13716"/>
                  </a:lnTo>
                  <a:lnTo>
                    <a:pt x="96012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9" name="object 639"/>
            <p:cNvSpPr/>
            <p:nvPr/>
          </p:nvSpPr>
          <p:spPr>
            <a:xfrm>
              <a:off x="5720975" y="438226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2727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0" name="object 640"/>
            <p:cNvSpPr/>
            <p:nvPr/>
          </p:nvSpPr>
          <p:spPr>
            <a:xfrm>
              <a:off x="5762123" y="4375403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1" name="object 641"/>
            <p:cNvSpPr/>
            <p:nvPr/>
          </p:nvSpPr>
          <p:spPr>
            <a:xfrm>
              <a:off x="5816987" y="438226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2" name="object 642"/>
            <p:cNvSpPr/>
            <p:nvPr/>
          </p:nvSpPr>
          <p:spPr>
            <a:xfrm>
              <a:off x="5871845" y="4375403"/>
              <a:ext cx="165100" cy="13970"/>
            </a:xfrm>
            <a:custGeom>
              <a:avLst/>
              <a:gdLst/>
              <a:ahLst/>
              <a:cxnLst/>
              <a:rect l="l" t="t" r="r" b="b"/>
              <a:pathLst>
                <a:path w="165100" h="13970">
                  <a:moveTo>
                    <a:pt x="13716" y="0"/>
                  </a:moveTo>
                  <a:lnTo>
                    <a:pt x="0" y="0"/>
                  </a:lnTo>
                  <a:lnTo>
                    <a:pt x="0" y="13716"/>
                  </a:lnTo>
                  <a:lnTo>
                    <a:pt x="13716" y="13716"/>
                  </a:lnTo>
                  <a:lnTo>
                    <a:pt x="13716" y="0"/>
                  </a:lnTo>
                  <a:close/>
                </a:path>
                <a:path w="165100" h="13970">
                  <a:moveTo>
                    <a:pt x="54864" y="0"/>
                  </a:moveTo>
                  <a:lnTo>
                    <a:pt x="41148" y="0"/>
                  </a:lnTo>
                  <a:lnTo>
                    <a:pt x="41148" y="13716"/>
                  </a:lnTo>
                  <a:lnTo>
                    <a:pt x="54864" y="13716"/>
                  </a:lnTo>
                  <a:lnTo>
                    <a:pt x="54864" y="0"/>
                  </a:lnTo>
                  <a:close/>
                </a:path>
                <a:path w="165100" h="13970">
                  <a:moveTo>
                    <a:pt x="82296" y="0"/>
                  </a:moveTo>
                  <a:lnTo>
                    <a:pt x="68580" y="0"/>
                  </a:lnTo>
                  <a:lnTo>
                    <a:pt x="68580" y="13716"/>
                  </a:lnTo>
                  <a:lnTo>
                    <a:pt x="82296" y="13716"/>
                  </a:lnTo>
                  <a:lnTo>
                    <a:pt x="82296" y="0"/>
                  </a:lnTo>
                  <a:close/>
                </a:path>
                <a:path w="165100" h="13970">
                  <a:moveTo>
                    <a:pt x="109728" y="0"/>
                  </a:moveTo>
                  <a:lnTo>
                    <a:pt x="96012" y="0"/>
                  </a:lnTo>
                  <a:lnTo>
                    <a:pt x="96012" y="13716"/>
                  </a:lnTo>
                  <a:lnTo>
                    <a:pt x="109728" y="13716"/>
                  </a:lnTo>
                  <a:lnTo>
                    <a:pt x="109728" y="0"/>
                  </a:lnTo>
                  <a:close/>
                </a:path>
                <a:path w="165100" h="13970">
                  <a:moveTo>
                    <a:pt x="137160" y="0"/>
                  </a:moveTo>
                  <a:lnTo>
                    <a:pt x="123444" y="0"/>
                  </a:lnTo>
                  <a:lnTo>
                    <a:pt x="123444" y="13716"/>
                  </a:lnTo>
                  <a:lnTo>
                    <a:pt x="137160" y="13716"/>
                  </a:lnTo>
                  <a:lnTo>
                    <a:pt x="137160" y="0"/>
                  </a:lnTo>
                  <a:close/>
                </a:path>
                <a:path w="165100" h="13970">
                  <a:moveTo>
                    <a:pt x="164592" y="0"/>
                  </a:moveTo>
                  <a:lnTo>
                    <a:pt x="150876" y="0"/>
                  </a:lnTo>
                  <a:lnTo>
                    <a:pt x="150876" y="13716"/>
                  </a:lnTo>
                  <a:lnTo>
                    <a:pt x="164592" y="13716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3" name="object 64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501519" y="4320539"/>
              <a:ext cx="41148" cy="13716"/>
            </a:xfrm>
            <a:prstGeom prst="rect">
              <a:avLst/>
            </a:prstGeom>
          </p:spPr>
        </p:pic>
        <p:pic>
          <p:nvPicPr>
            <p:cNvPr id="644" name="object 644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5487803" y="4334255"/>
              <a:ext cx="68580" cy="68580"/>
            </a:xfrm>
            <a:prstGeom prst="rect">
              <a:avLst/>
            </a:prstGeom>
          </p:spPr>
        </p:pic>
        <p:sp>
          <p:nvSpPr>
            <p:cNvPr id="645" name="object 645"/>
            <p:cNvSpPr/>
            <p:nvPr/>
          </p:nvSpPr>
          <p:spPr>
            <a:xfrm>
              <a:off x="5611247" y="438911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6" name="object 646"/>
            <p:cNvSpPr/>
            <p:nvPr/>
          </p:nvSpPr>
          <p:spPr>
            <a:xfrm>
              <a:off x="5652395" y="4395977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7" name="object 647"/>
            <p:cNvSpPr/>
            <p:nvPr/>
          </p:nvSpPr>
          <p:spPr>
            <a:xfrm>
              <a:off x="5693543" y="438911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8" name="object 6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720975" y="4389119"/>
              <a:ext cx="41148" cy="13716"/>
            </a:xfrm>
            <a:prstGeom prst="rect">
              <a:avLst/>
            </a:prstGeom>
          </p:spPr>
        </p:pic>
        <p:pic>
          <p:nvPicPr>
            <p:cNvPr id="649" name="object 6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5830703" y="4347971"/>
              <a:ext cx="96011" cy="54863"/>
            </a:xfrm>
            <a:prstGeom prst="rect">
              <a:avLst/>
            </a:prstGeom>
          </p:spPr>
        </p:pic>
        <p:sp>
          <p:nvSpPr>
            <p:cNvPr id="650" name="object 650"/>
            <p:cNvSpPr/>
            <p:nvPr/>
          </p:nvSpPr>
          <p:spPr>
            <a:xfrm>
              <a:off x="5912999" y="4395977"/>
              <a:ext cx="55244" cy="0"/>
            </a:xfrm>
            <a:custGeom>
              <a:avLst/>
              <a:gdLst/>
              <a:ahLst/>
              <a:cxnLst/>
              <a:rect l="l" t="t" r="r" b="b"/>
              <a:pathLst>
                <a:path w="55245">
                  <a:moveTo>
                    <a:pt x="0" y="0"/>
                  </a:moveTo>
                  <a:lnTo>
                    <a:pt x="13716" y="0"/>
                  </a:lnTo>
                </a:path>
                <a:path w="55245">
                  <a:moveTo>
                    <a:pt x="41148" y="0"/>
                  </a:moveTo>
                  <a:lnTo>
                    <a:pt x="54864" y="0"/>
                  </a:lnTo>
                </a:path>
              </a:pathLst>
            </a:custGeom>
            <a:ln w="13716">
              <a:solidFill>
                <a:srgbClr val="19191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1" name="object 651"/>
            <p:cNvSpPr/>
            <p:nvPr/>
          </p:nvSpPr>
          <p:spPr>
            <a:xfrm>
              <a:off x="5995295" y="4389119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716"/>
                  </a:moveTo>
                  <a:lnTo>
                    <a:pt x="13716" y="13716"/>
                  </a:lnTo>
                  <a:lnTo>
                    <a:pt x="13716" y="0"/>
                  </a:lnTo>
                  <a:lnTo>
                    <a:pt x="0" y="0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2" name="object 65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6022727" y="4389119"/>
              <a:ext cx="68580" cy="13716"/>
            </a:xfrm>
            <a:prstGeom prst="rect">
              <a:avLst/>
            </a:prstGeom>
          </p:spPr>
        </p:pic>
        <p:pic>
          <p:nvPicPr>
            <p:cNvPr id="653" name="object 653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6118739" y="4361687"/>
              <a:ext cx="96012" cy="41148"/>
            </a:xfrm>
            <a:prstGeom prst="rect">
              <a:avLst/>
            </a:prstGeom>
          </p:spPr>
        </p:pic>
        <p:sp>
          <p:nvSpPr>
            <p:cNvPr id="654" name="object 654"/>
            <p:cNvSpPr/>
            <p:nvPr/>
          </p:nvSpPr>
          <p:spPr>
            <a:xfrm>
              <a:off x="4664843" y="4409693"/>
              <a:ext cx="795655" cy="192405"/>
            </a:xfrm>
            <a:custGeom>
              <a:avLst/>
              <a:gdLst/>
              <a:ahLst/>
              <a:cxnLst/>
              <a:rect l="l" t="t" r="r" b="b"/>
              <a:pathLst>
                <a:path w="795654" h="192404">
                  <a:moveTo>
                    <a:pt x="781811" y="0"/>
                  </a:moveTo>
                  <a:lnTo>
                    <a:pt x="795527" y="0"/>
                  </a:lnTo>
                </a:path>
                <a:path w="795654" h="192404">
                  <a:moveTo>
                    <a:pt x="0" y="27432"/>
                  </a:moveTo>
                  <a:lnTo>
                    <a:pt x="13716" y="27432"/>
                  </a:lnTo>
                </a:path>
                <a:path w="795654" h="192404">
                  <a:moveTo>
                    <a:pt x="781811" y="68579"/>
                  </a:moveTo>
                  <a:lnTo>
                    <a:pt x="795527" y="68579"/>
                  </a:lnTo>
                </a:path>
                <a:path w="795654" h="192404">
                  <a:moveTo>
                    <a:pt x="27432" y="123444"/>
                  </a:moveTo>
                  <a:lnTo>
                    <a:pt x="41148" y="123444"/>
                  </a:lnTo>
                </a:path>
                <a:path w="795654" h="192404">
                  <a:moveTo>
                    <a:pt x="768096" y="164591"/>
                  </a:moveTo>
                  <a:lnTo>
                    <a:pt x="781812" y="164591"/>
                  </a:lnTo>
                </a:path>
                <a:path w="795654" h="192404">
                  <a:moveTo>
                    <a:pt x="13716" y="192023"/>
                  </a:moveTo>
                  <a:lnTo>
                    <a:pt x="27432" y="192023"/>
                  </a:lnTo>
                </a:path>
              </a:pathLst>
            </a:custGeom>
            <a:ln w="13716">
              <a:solidFill>
                <a:srgbClr val="F0F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5" name="object 655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719707" y="4594859"/>
              <a:ext cx="685799" cy="227838"/>
            </a:xfrm>
            <a:prstGeom prst="rect">
              <a:avLst/>
            </a:prstGeom>
          </p:spPr>
        </p:pic>
      </p:grpSp>
      <p:grpSp>
        <p:nvGrpSpPr>
          <p:cNvPr id="656" name="object 656"/>
          <p:cNvGrpSpPr/>
          <p:nvPr/>
        </p:nvGrpSpPr>
        <p:grpSpPr>
          <a:xfrm>
            <a:off x="1262513" y="2053590"/>
            <a:ext cx="2190750" cy="2857500"/>
            <a:chOff x="1262513" y="2053590"/>
            <a:chExt cx="2190750" cy="2857500"/>
          </a:xfrm>
        </p:grpSpPr>
        <p:pic>
          <p:nvPicPr>
            <p:cNvPr id="657" name="object 657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262513" y="2053590"/>
              <a:ext cx="2190749" cy="2857500"/>
            </a:xfrm>
            <a:prstGeom prst="rect">
              <a:avLst/>
            </a:prstGeom>
          </p:spPr>
        </p:pic>
        <p:sp>
          <p:nvSpPr>
            <p:cNvPr id="658" name="object 658"/>
            <p:cNvSpPr/>
            <p:nvPr/>
          </p:nvSpPr>
          <p:spPr>
            <a:xfrm>
              <a:off x="1795919" y="3134868"/>
              <a:ext cx="85725" cy="1224280"/>
            </a:xfrm>
            <a:custGeom>
              <a:avLst/>
              <a:gdLst/>
              <a:ahLst/>
              <a:cxnLst/>
              <a:rect l="l" t="t" r="r" b="b"/>
              <a:pathLst>
                <a:path w="85725" h="1224279">
                  <a:moveTo>
                    <a:pt x="85343" y="86105"/>
                  </a:moveTo>
                  <a:lnTo>
                    <a:pt x="42671" y="0"/>
                  </a:lnTo>
                  <a:lnTo>
                    <a:pt x="0" y="86105"/>
                  </a:lnTo>
                  <a:lnTo>
                    <a:pt x="28193" y="86105"/>
                  </a:lnTo>
                  <a:lnTo>
                    <a:pt x="28193" y="71627"/>
                  </a:lnTo>
                  <a:lnTo>
                    <a:pt x="57150" y="71627"/>
                  </a:lnTo>
                  <a:lnTo>
                    <a:pt x="57150" y="86105"/>
                  </a:lnTo>
                  <a:lnTo>
                    <a:pt x="85343" y="86105"/>
                  </a:lnTo>
                  <a:close/>
                </a:path>
                <a:path w="85725" h="1224279">
                  <a:moveTo>
                    <a:pt x="85343" y="1138427"/>
                  </a:moveTo>
                  <a:lnTo>
                    <a:pt x="0" y="1138427"/>
                  </a:lnTo>
                  <a:lnTo>
                    <a:pt x="28193" y="1194815"/>
                  </a:lnTo>
                  <a:lnTo>
                    <a:pt x="28193" y="1152905"/>
                  </a:lnTo>
                  <a:lnTo>
                    <a:pt x="57150" y="1152905"/>
                  </a:lnTo>
                  <a:lnTo>
                    <a:pt x="57150" y="1194815"/>
                  </a:lnTo>
                  <a:lnTo>
                    <a:pt x="85343" y="1138427"/>
                  </a:lnTo>
                  <a:close/>
                </a:path>
                <a:path w="85725" h="1224279">
                  <a:moveTo>
                    <a:pt x="57150" y="86105"/>
                  </a:moveTo>
                  <a:lnTo>
                    <a:pt x="57150" y="71627"/>
                  </a:lnTo>
                  <a:lnTo>
                    <a:pt x="28193" y="71627"/>
                  </a:lnTo>
                  <a:lnTo>
                    <a:pt x="28193" y="86105"/>
                  </a:lnTo>
                  <a:lnTo>
                    <a:pt x="57150" y="86105"/>
                  </a:lnTo>
                  <a:close/>
                </a:path>
                <a:path w="85725" h="1224279">
                  <a:moveTo>
                    <a:pt x="57150" y="1138427"/>
                  </a:moveTo>
                  <a:lnTo>
                    <a:pt x="57150" y="86105"/>
                  </a:lnTo>
                  <a:lnTo>
                    <a:pt x="28193" y="86105"/>
                  </a:lnTo>
                  <a:lnTo>
                    <a:pt x="28193" y="1138427"/>
                  </a:lnTo>
                  <a:lnTo>
                    <a:pt x="57150" y="1138427"/>
                  </a:lnTo>
                  <a:close/>
                </a:path>
                <a:path w="85725" h="1224279">
                  <a:moveTo>
                    <a:pt x="57150" y="1194815"/>
                  </a:moveTo>
                  <a:lnTo>
                    <a:pt x="57150" y="1152905"/>
                  </a:lnTo>
                  <a:lnTo>
                    <a:pt x="28193" y="1152905"/>
                  </a:lnTo>
                  <a:lnTo>
                    <a:pt x="28193" y="1194815"/>
                  </a:lnTo>
                  <a:lnTo>
                    <a:pt x="42671" y="1223771"/>
                  </a:lnTo>
                  <a:lnTo>
                    <a:pt x="57150" y="1194815"/>
                  </a:lnTo>
                  <a:close/>
                </a:path>
              </a:pathLst>
            </a:custGeom>
            <a:solidFill>
              <a:srgbClr val="019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9" name="object 659"/>
          <p:cNvSpPr txBox="1"/>
          <p:nvPr/>
        </p:nvSpPr>
        <p:spPr>
          <a:xfrm>
            <a:off x="854335" y="5049266"/>
            <a:ext cx="8647430" cy="1884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655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ACCEL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Instruments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GmbH </a:t>
            </a:r>
            <a:r>
              <a:rPr sz="1800" u="sng" spc="-5" dirty="0">
                <a:solidFill>
                  <a:srgbClr val="3333CC"/>
                </a:solidFill>
                <a:uFill>
                  <a:solidFill>
                    <a:srgbClr val="3333CC"/>
                  </a:solidFill>
                </a:uFill>
                <a:latin typeface="Times New Roman"/>
                <a:cs typeface="Times New Roman"/>
                <a:hlinkClick r:id="rId53"/>
              </a:rPr>
              <a:t>www.accel.de</a:t>
            </a:r>
            <a:endParaRPr sz="1800">
              <a:latin typeface="Times New Roman"/>
              <a:cs typeface="Times New Roman"/>
            </a:endParaRPr>
          </a:p>
          <a:p>
            <a:pPr marL="336550">
              <a:lnSpc>
                <a:spcPts val="2860"/>
              </a:lnSpc>
              <a:spcBef>
                <a:spcPts val="45"/>
              </a:spcBef>
            </a:pP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4,1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H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–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1000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A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: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2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MJ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(0,5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kWh)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–</a:t>
            </a:r>
            <a:r>
              <a:rPr sz="2400" spc="-1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200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kW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 (</a:t>
            </a:r>
            <a:r>
              <a:rPr sz="2400" spc="-5" dirty="0">
                <a:solidFill>
                  <a:srgbClr val="FF3300"/>
                </a:solidFill>
                <a:latin typeface="Symbol"/>
                <a:cs typeface="Symbol"/>
              </a:rPr>
              <a:t></a:t>
            </a:r>
            <a:r>
              <a:rPr sz="24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=</a:t>
            </a:r>
            <a:r>
              <a:rPr sz="24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10</a:t>
            </a:r>
            <a:r>
              <a:rPr sz="24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s)</a:t>
            </a:r>
            <a:endParaRPr sz="2400">
              <a:latin typeface="Times New Roman"/>
              <a:cs typeface="Times New Roman"/>
            </a:endParaRPr>
          </a:p>
          <a:p>
            <a:pPr marL="336550">
              <a:lnSpc>
                <a:spcPts val="2380"/>
              </a:lnSpc>
            </a:pPr>
            <a:r>
              <a:rPr sz="2000" spc="-5" dirty="0">
                <a:latin typeface="Times New Roman"/>
                <a:cs typeface="Times New Roman"/>
              </a:rPr>
              <a:t>Bobine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: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760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mm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–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 :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600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- Supra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LTC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NbTi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–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4,5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sz="2400" spc="-5" dirty="0">
                <a:latin typeface="Times New Roman"/>
                <a:cs typeface="Times New Roman"/>
              </a:rPr>
              <a:t>Applications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actuelles</a:t>
            </a:r>
            <a:r>
              <a:rPr sz="2400" dirty="0">
                <a:latin typeface="Times New Roman"/>
                <a:cs typeface="Times New Roman"/>
              </a:rPr>
              <a:t> :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faibles constantes de temps, et forte </a:t>
            </a:r>
            <a:r>
              <a:rPr sz="2400" spc="-10" dirty="0">
                <a:latin typeface="Times New Roman"/>
                <a:cs typeface="Times New Roman"/>
              </a:rPr>
              <a:t>cyclabilité</a:t>
            </a:r>
            <a:endParaRPr sz="2400">
              <a:latin typeface="Times New Roman"/>
              <a:cs typeface="Times New Roman"/>
            </a:endParaRPr>
          </a:p>
          <a:p>
            <a:pPr marL="45847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comme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les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super-condensateurs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60" name="object 660"/>
          <p:cNvSpPr txBox="1"/>
          <p:nvPr/>
        </p:nvSpPr>
        <p:spPr>
          <a:xfrm>
            <a:off x="1270387" y="3330194"/>
            <a:ext cx="5911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009AFF"/>
                </a:solidFill>
                <a:latin typeface="Arial"/>
                <a:cs typeface="Arial"/>
              </a:rPr>
              <a:t>760</a:t>
            </a:r>
            <a:r>
              <a:rPr sz="1200" b="1" spc="-70" dirty="0">
                <a:solidFill>
                  <a:srgbClr val="009A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009AFF"/>
                </a:solidFill>
                <a:latin typeface="Arial"/>
                <a:cs typeface="Arial"/>
              </a:rPr>
              <a:t>mm</a:t>
            </a:r>
            <a:endParaRPr sz="1200">
              <a:latin typeface="Arial"/>
              <a:cs typeface="Arial"/>
            </a:endParaRPr>
          </a:p>
        </p:txBody>
      </p:sp>
      <p:sp>
        <p:nvSpPr>
          <p:cNvPr id="661" name="object 661"/>
          <p:cNvSpPr/>
          <p:nvPr/>
        </p:nvSpPr>
        <p:spPr>
          <a:xfrm>
            <a:off x="1911743" y="4819650"/>
            <a:ext cx="864869" cy="85725"/>
          </a:xfrm>
          <a:custGeom>
            <a:avLst/>
            <a:gdLst/>
            <a:ahLst/>
            <a:cxnLst/>
            <a:rect l="l" t="t" r="r" b="b"/>
            <a:pathLst>
              <a:path w="864869" h="85725">
                <a:moveTo>
                  <a:pt x="85343" y="28194"/>
                </a:moveTo>
                <a:lnTo>
                  <a:pt x="85343" y="0"/>
                </a:lnTo>
                <a:lnTo>
                  <a:pt x="0" y="42672"/>
                </a:lnTo>
                <a:lnTo>
                  <a:pt x="70866" y="78105"/>
                </a:lnTo>
                <a:lnTo>
                  <a:pt x="70866" y="28194"/>
                </a:lnTo>
                <a:lnTo>
                  <a:pt x="85343" y="28194"/>
                </a:lnTo>
                <a:close/>
              </a:path>
              <a:path w="864869" h="85725">
                <a:moveTo>
                  <a:pt x="793242" y="57150"/>
                </a:moveTo>
                <a:lnTo>
                  <a:pt x="793242" y="28194"/>
                </a:lnTo>
                <a:lnTo>
                  <a:pt x="70866" y="28194"/>
                </a:lnTo>
                <a:lnTo>
                  <a:pt x="70866" y="57150"/>
                </a:lnTo>
                <a:lnTo>
                  <a:pt x="793242" y="57150"/>
                </a:lnTo>
                <a:close/>
              </a:path>
              <a:path w="864869" h="85725">
                <a:moveTo>
                  <a:pt x="85343" y="85344"/>
                </a:moveTo>
                <a:lnTo>
                  <a:pt x="85343" y="57150"/>
                </a:lnTo>
                <a:lnTo>
                  <a:pt x="70866" y="57150"/>
                </a:lnTo>
                <a:lnTo>
                  <a:pt x="70866" y="78105"/>
                </a:lnTo>
                <a:lnTo>
                  <a:pt x="85343" y="85344"/>
                </a:lnTo>
                <a:close/>
              </a:path>
              <a:path w="864869" h="85725">
                <a:moveTo>
                  <a:pt x="864869" y="42672"/>
                </a:moveTo>
                <a:lnTo>
                  <a:pt x="779526" y="0"/>
                </a:lnTo>
                <a:lnTo>
                  <a:pt x="779526" y="28194"/>
                </a:lnTo>
                <a:lnTo>
                  <a:pt x="793242" y="28194"/>
                </a:lnTo>
                <a:lnTo>
                  <a:pt x="793242" y="78486"/>
                </a:lnTo>
                <a:lnTo>
                  <a:pt x="864869" y="42672"/>
                </a:lnTo>
                <a:close/>
              </a:path>
              <a:path w="864869" h="85725">
                <a:moveTo>
                  <a:pt x="793242" y="78486"/>
                </a:moveTo>
                <a:lnTo>
                  <a:pt x="793242" y="57150"/>
                </a:lnTo>
                <a:lnTo>
                  <a:pt x="779526" y="57150"/>
                </a:lnTo>
                <a:lnTo>
                  <a:pt x="779526" y="85344"/>
                </a:lnTo>
                <a:lnTo>
                  <a:pt x="793242" y="78486"/>
                </a:lnTo>
                <a:close/>
              </a:path>
            </a:pathLst>
          </a:custGeom>
          <a:solidFill>
            <a:srgbClr val="01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 txBox="1"/>
          <p:nvPr/>
        </p:nvSpPr>
        <p:spPr>
          <a:xfrm>
            <a:off x="2133733" y="4605020"/>
            <a:ext cx="5911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6500"/>
                </a:solidFill>
                <a:latin typeface="Arial"/>
                <a:cs typeface="Arial"/>
              </a:rPr>
              <a:t>600</a:t>
            </a:r>
            <a:r>
              <a:rPr sz="1200" b="1" spc="-70" dirty="0">
                <a:solidFill>
                  <a:srgbClr val="FF6500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6500"/>
                </a:solidFill>
                <a:latin typeface="Arial"/>
                <a:cs typeface="Arial"/>
              </a:rPr>
              <a:t>mm</a:t>
            </a:r>
            <a:endParaRPr sz="1200">
              <a:latin typeface="Arial"/>
              <a:cs typeface="Arial"/>
            </a:endParaRPr>
          </a:p>
        </p:txBody>
      </p:sp>
      <p:sp>
        <p:nvSpPr>
          <p:cNvPr id="663" name="object 663"/>
          <p:cNvSpPr/>
          <p:nvPr/>
        </p:nvSpPr>
        <p:spPr>
          <a:xfrm>
            <a:off x="8461895" y="2842260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8119" y="0"/>
                </a:lnTo>
              </a:path>
            </a:pathLst>
          </a:custGeom>
          <a:ln w="135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 txBox="1"/>
          <p:nvPr/>
        </p:nvSpPr>
        <p:spPr>
          <a:xfrm>
            <a:off x="8483979" y="2839598"/>
            <a:ext cx="175260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2550" dirty="0">
                <a:latin typeface="Times New Roman"/>
                <a:cs typeface="Times New Roman"/>
              </a:rPr>
              <a:t>2</a:t>
            </a:r>
            <a:endParaRPr sz="2550">
              <a:latin typeface="Times New Roman"/>
              <a:cs typeface="Times New Roman"/>
            </a:endParaRPr>
          </a:p>
        </p:txBody>
      </p:sp>
      <p:sp>
        <p:nvSpPr>
          <p:cNvPr id="665" name="object 665"/>
          <p:cNvSpPr txBox="1"/>
          <p:nvPr/>
        </p:nvSpPr>
        <p:spPr>
          <a:xfrm>
            <a:off x="7608192" y="2585868"/>
            <a:ext cx="1666875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sz="2550" spc="-50" dirty="0">
                <a:latin typeface="Times New Roman"/>
                <a:cs typeface="Times New Roman"/>
              </a:rPr>
              <a:t>W</a:t>
            </a:r>
            <a:r>
              <a:rPr sz="3150" spc="-75" baseline="-17195" dirty="0">
                <a:latin typeface="Times New Roman"/>
                <a:cs typeface="Times New Roman"/>
              </a:rPr>
              <a:t>L</a:t>
            </a:r>
            <a:r>
              <a:rPr sz="3150" spc="480" baseline="-1719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Symbol"/>
                <a:cs typeface="Symbol"/>
              </a:rPr>
              <a:t></a:t>
            </a:r>
            <a:r>
              <a:rPr sz="2550" spc="125" dirty="0">
                <a:latin typeface="Times New Roman"/>
                <a:cs typeface="Times New Roman"/>
              </a:rPr>
              <a:t> </a:t>
            </a:r>
            <a:r>
              <a:rPr sz="3825" baseline="34858" dirty="0">
                <a:latin typeface="Times New Roman"/>
                <a:cs typeface="Times New Roman"/>
              </a:rPr>
              <a:t>1</a:t>
            </a:r>
            <a:r>
              <a:rPr sz="3825" spc="-97" baseline="34858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Times New Roman"/>
                <a:cs typeface="Times New Roman"/>
              </a:rPr>
              <a:t>L.I</a:t>
            </a:r>
            <a:r>
              <a:rPr sz="3150" spc="-7" baseline="30423" dirty="0">
                <a:latin typeface="Times New Roman"/>
                <a:cs typeface="Times New Roman"/>
              </a:rPr>
              <a:t>2</a:t>
            </a:r>
            <a:endParaRPr sz="3150" baseline="30423">
              <a:latin typeface="Times New Roman"/>
              <a:cs typeface="Times New Roman"/>
            </a:endParaRPr>
          </a:p>
        </p:txBody>
      </p:sp>
      <p:sp>
        <p:nvSpPr>
          <p:cNvPr id="666" name="object 666"/>
          <p:cNvSpPr/>
          <p:nvPr/>
        </p:nvSpPr>
        <p:spPr>
          <a:xfrm>
            <a:off x="7559675" y="2390394"/>
            <a:ext cx="1757680" cy="876300"/>
          </a:xfrm>
          <a:custGeom>
            <a:avLst/>
            <a:gdLst/>
            <a:ahLst/>
            <a:cxnLst/>
            <a:rect l="l" t="t" r="r" b="b"/>
            <a:pathLst>
              <a:path w="1757679" h="876300">
                <a:moveTo>
                  <a:pt x="0" y="0"/>
                </a:moveTo>
                <a:lnTo>
                  <a:pt x="0" y="876300"/>
                </a:lnTo>
                <a:lnTo>
                  <a:pt x="1757172" y="876300"/>
                </a:lnTo>
                <a:lnTo>
                  <a:pt x="1757172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FF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68" name="object 66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669" name="object 66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64987" y="801624"/>
            <a:ext cx="60960" cy="21335"/>
          </a:xfrm>
          <a:prstGeom prst="rect">
            <a:avLst/>
          </a:prstGeom>
        </p:spPr>
      </p:pic>
      <p:sp>
        <p:nvSpPr>
          <p:cNvPr id="27" name="object 27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3" name="object 153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sp>
          <p:nvSpPr>
            <p:cNvPr id="154" name="object 154"/>
            <p:cNvSpPr/>
            <p:nvPr/>
          </p:nvSpPr>
          <p:spPr>
            <a:xfrm>
              <a:off x="9502019" y="922020"/>
              <a:ext cx="60960" cy="0"/>
            </a:xfrm>
            <a:custGeom>
              <a:avLst/>
              <a:gdLst/>
              <a:ahLst/>
              <a:cxnLst/>
              <a:rect l="l" t="t" r="r" b="b"/>
              <a:pathLst>
                <a:path w="60959">
                  <a:moveTo>
                    <a:pt x="0" y="0"/>
                  </a:moveTo>
                  <a:lnTo>
                    <a:pt x="60960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8733923" y="963168"/>
              <a:ext cx="904240" cy="3175"/>
            </a:xfrm>
            <a:custGeom>
              <a:avLst/>
              <a:gdLst/>
              <a:ahLst/>
              <a:cxnLst/>
              <a:rect l="l" t="t" r="r" b="b"/>
              <a:pathLst>
                <a:path w="904240" h="3175">
                  <a:moveTo>
                    <a:pt x="0" y="3047"/>
                  </a:moveTo>
                  <a:lnTo>
                    <a:pt x="903738" y="3047"/>
                  </a:lnTo>
                  <a:lnTo>
                    <a:pt x="903738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0000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6" name="object 15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63" name="object 163"/>
            <p:cNvSpPr/>
            <p:nvPr/>
          </p:nvSpPr>
          <p:spPr>
            <a:xfrm>
              <a:off x="9233795" y="1007364"/>
              <a:ext cx="396240" cy="12700"/>
            </a:xfrm>
            <a:custGeom>
              <a:avLst/>
              <a:gdLst/>
              <a:ahLst/>
              <a:cxnLst/>
              <a:rect l="l" t="t" r="r" b="b"/>
              <a:pathLst>
                <a:path w="396240" h="12700">
                  <a:moveTo>
                    <a:pt x="0" y="0"/>
                  </a:moveTo>
                  <a:lnTo>
                    <a:pt x="42671" y="0"/>
                  </a:lnTo>
                </a:path>
                <a:path w="396240" h="12700">
                  <a:moveTo>
                    <a:pt x="0" y="3047"/>
                  </a:moveTo>
                  <a:lnTo>
                    <a:pt x="42671" y="3047"/>
                  </a:lnTo>
                </a:path>
                <a:path w="396240" h="12700">
                  <a:moveTo>
                    <a:pt x="377952" y="12192"/>
                  </a:moveTo>
                  <a:lnTo>
                    <a:pt x="396240" y="12192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4" name="object 16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</p:grpSp>
      <p:sp>
        <p:nvSpPr>
          <p:cNvPr id="169" name="object 169"/>
          <p:cNvSpPr txBox="1"/>
          <p:nvPr/>
        </p:nvSpPr>
        <p:spPr>
          <a:xfrm>
            <a:off x="854335" y="1255267"/>
            <a:ext cx="6736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Volants</a:t>
            </a:r>
            <a:r>
              <a:rPr sz="2400" b="1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d’inertie</a:t>
            </a:r>
            <a:r>
              <a:rPr sz="2400" b="1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(FES</a:t>
            </a:r>
            <a:r>
              <a:rPr sz="2400" b="1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3300"/>
                </a:solidFill>
                <a:latin typeface="Times New Roman"/>
                <a:cs typeface="Times New Roman"/>
              </a:rPr>
              <a:t>:</a:t>
            </a:r>
            <a:r>
              <a:rPr sz="2400" b="1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Flywheel</a:t>
            </a:r>
            <a:r>
              <a:rPr sz="2400" b="1" spc="-2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Energy</a:t>
            </a:r>
            <a:r>
              <a:rPr sz="2400" b="1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Storage) </a:t>
            </a:r>
            <a:r>
              <a:rPr sz="2400" dirty="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70" name="object 170"/>
          <p:cNvGrpSpPr/>
          <p:nvPr/>
        </p:nvGrpSpPr>
        <p:grpSpPr>
          <a:xfrm>
            <a:off x="7112002" y="2686423"/>
            <a:ext cx="2432050" cy="2893695"/>
            <a:chOff x="7112002" y="2686423"/>
            <a:chExt cx="2432050" cy="2893695"/>
          </a:xfrm>
        </p:grpSpPr>
        <p:sp>
          <p:nvSpPr>
            <p:cNvPr id="171" name="object 171"/>
            <p:cNvSpPr/>
            <p:nvPr/>
          </p:nvSpPr>
          <p:spPr>
            <a:xfrm>
              <a:off x="7121525" y="2695955"/>
              <a:ext cx="2413000" cy="2874645"/>
            </a:xfrm>
            <a:custGeom>
              <a:avLst/>
              <a:gdLst/>
              <a:ahLst/>
              <a:cxnLst/>
              <a:rect l="l" t="t" r="r" b="b"/>
              <a:pathLst>
                <a:path w="2413000" h="2874645">
                  <a:moveTo>
                    <a:pt x="2412504" y="2574035"/>
                  </a:moveTo>
                  <a:lnTo>
                    <a:pt x="2412504" y="299465"/>
                  </a:lnTo>
                  <a:lnTo>
                    <a:pt x="2408584" y="250899"/>
                  </a:lnTo>
                  <a:lnTo>
                    <a:pt x="2397234" y="204825"/>
                  </a:lnTo>
                  <a:lnTo>
                    <a:pt x="2379071" y="161860"/>
                  </a:lnTo>
                  <a:lnTo>
                    <a:pt x="2354713" y="122621"/>
                  </a:lnTo>
                  <a:lnTo>
                    <a:pt x="2324777" y="87725"/>
                  </a:lnTo>
                  <a:lnTo>
                    <a:pt x="2289880" y="57790"/>
                  </a:lnTo>
                  <a:lnTo>
                    <a:pt x="2250640" y="33432"/>
                  </a:lnTo>
                  <a:lnTo>
                    <a:pt x="2207672" y="15270"/>
                  </a:lnTo>
                  <a:lnTo>
                    <a:pt x="2161595" y="3920"/>
                  </a:lnTo>
                  <a:lnTo>
                    <a:pt x="2113026" y="0"/>
                  </a:lnTo>
                  <a:lnTo>
                    <a:pt x="298716" y="0"/>
                  </a:lnTo>
                  <a:lnTo>
                    <a:pt x="250168" y="3920"/>
                  </a:lnTo>
                  <a:lnTo>
                    <a:pt x="204149" y="15270"/>
                  </a:lnTo>
                  <a:lnTo>
                    <a:pt x="161267" y="33432"/>
                  </a:lnTo>
                  <a:lnTo>
                    <a:pt x="122130" y="57790"/>
                  </a:lnTo>
                  <a:lnTo>
                    <a:pt x="87345" y="87725"/>
                  </a:lnTo>
                  <a:lnTo>
                    <a:pt x="57522" y="122621"/>
                  </a:lnTo>
                  <a:lnTo>
                    <a:pt x="33268" y="161860"/>
                  </a:lnTo>
                  <a:lnTo>
                    <a:pt x="15191" y="204825"/>
                  </a:lnTo>
                  <a:lnTo>
                    <a:pt x="3899" y="250899"/>
                  </a:lnTo>
                  <a:lnTo>
                    <a:pt x="0" y="299466"/>
                  </a:lnTo>
                  <a:lnTo>
                    <a:pt x="0" y="2574035"/>
                  </a:lnTo>
                  <a:lnTo>
                    <a:pt x="3899" y="2622623"/>
                  </a:lnTo>
                  <a:lnTo>
                    <a:pt x="15191" y="2668755"/>
                  </a:lnTo>
                  <a:lnTo>
                    <a:pt x="33268" y="2711806"/>
                  </a:lnTo>
                  <a:lnTo>
                    <a:pt x="57522" y="2751149"/>
                  </a:lnTo>
                  <a:lnTo>
                    <a:pt x="87345" y="2786157"/>
                  </a:lnTo>
                  <a:lnTo>
                    <a:pt x="122130" y="2816205"/>
                  </a:lnTo>
                  <a:lnTo>
                    <a:pt x="161267" y="2840666"/>
                  </a:lnTo>
                  <a:lnTo>
                    <a:pt x="204149" y="2858914"/>
                  </a:lnTo>
                  <a:lnTo>
                    <a:pt x="250168" y="2870322"/>
                  </a:lnTo>
                  <a:lnTo>
                    <a:pt x="298716" y="2874264"/>
                  </a:lnTo>
                  <a:lnTo>
                    <a:pt x="2113026" y="2874264"/>
                  </a:lnTo>
                  <a:lnTo>
                    <a:pt x="2161595" y="2870322"/>
                  </a:lnTo>
                  <a:lnTo>
                    <a:pt x="2207672" y="2858914"/>
                  </a:lnTo>
                  <a:lnTo>
                    <a:pt x="2250640" y="2840666"/>
                  </a:lnTo>
                  <a:lnTo>
                    <a:pt x="2289880" y="2816205"/>
                  </a:lnTo>
                  <a:lnTo>
                    <a:pt x="2324777" y="2786157"/>
                  </a:lnTo>
                  <a:lnTo>
                    <a:pt x="2354713" y="2751149"/>
                  </a:lnTo>
                  <a:lnTo>
                    <a:pt x="2379071" y="2711806"/>
                  </a:lnTo>
                  <a:lnTo>
                    <a:pt x="2397234" y="2668755"/>
                  </a:lnTo>
                  <a:lnTo>
                    <a:pt x="2408584" y="2622623"/>
                  </a:lnTo>
                  <a:lnTo>
                    <a:pt x="2412504" y="2574035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7121527" y="2695948"/>
              <a:ext cx="2413000" cy="2874645"/>
            </a:xfrm>
            <a:custGeom>
              <a:avLst/>
              <a:gdLst/>
              <a:ahLst/>
              <a:cxnLst/>
              <a:rect l="l" t="t" r="r" b="b"/>
              <a:pathLst>
                <a:path w="2413000" h="2874645">
                  <a:moveTo>
                    <a:pt x="2412497" y="299472"/>
                  </a:moveTo>
                  <a:lnTo>
                    <a:pt x="2408577" y="250905"/>
                  </a:lnTo>
                  <a:lnTo>
                    <a:pt x="2397227" y="204830"/>
                  </a:lnTo>
                  <a:lnTo>
                    <a:pt x="2379065" y="161864"/>
                  </a:lnTo>
                  <a:lnTo>
                    <a:pt x="2354709" y="122624"/>
                  </a:lnTo>
                  <a:lnTo>
                    <a:pt x="2324775" y="87727"/>
                  </a:lnTo>
                  <a:lnTo>
                    <a:pt x="2289880" y="57791"/>
                  </a:lnTo>
                  <a:lnTo>
                    <a:pt x="2250641" y="33433"/>
                  </a:lnTo>
                  <a:lnTo>
                    <a:pt x="2207677" y="15271"/>
                  </a:lnTo>
                  <a:lnTo>
                    <a:pt x="2161603" y="3920"/>
                  </a:lnTo>
                  <a:lnTo>
                    <a:pt x="2113038" y="0"/>
                  </a:lnTo>
                  <a:lnTo>
                    <a:pt x="298710" y="0"/>
                  </a:lnTo>
                  <a:lnTo>
                    <a:pt x="250166" y="3920"/>
                  </a:lnTo>
                  <a:lnTo>
                    <a:pt x="204149" y="15271"/>
                  </a:lnTo>
                  <a:lnTo>
                    <a:pt x="161268" y="33433"/>
                  </a:lnTo>
                  <a:lnTo>
                    <a:pt x="122132" y="57791"/>
                  </a:lnTo>
                  <a:lnTo>
                    <a:pt x="87348" y="87727"/>
                  </a:lnTo>
                  <a:lnTo>
                    <a:pt x="57524" y="122624"/>
                  </a:lnTo>
                  <a:lnTo>
                    <a:pt x="33269" y="161864"/>
                  </a:lnTo>
                  <a:lnTo>
                    <a:pt x="15192" y="204830"/>
                  </a:lnTo>
                  <a:lnTo>
                    <a:pt x="3899" y="250905"/>
                  </a:lnTo>
                  <a:lnTo>
                    <a:pt x="0" y="299472"/>
                  </a:lnTo>
                  <a:lnTo>
                    <a:pt x="0" y="2574036"/>
                  </a:lnTo>
                  <a:lnTo>
                    <a:pt x="3899" y="2622624"/>
                  </a:lnTo>
                  <a:lnTo>
                    <a:pt x="15192" y="2668757"/>
                  </a:lnTo>
                  <a:lnTo>
                    <a:pt x="33269" y="2711808"/>
                  </a:lnTo>
                  <a:lnTo>
                    <a:pt x="57524" y="2751152"/>
                  </a:lnTo>
                  <a:lnTo>
                    <a:pt x="87348" y="2786162"/>
                  </a:lnTo>
                  <a:lnTo>
                    <a:pt x="122132" y="2816211"/>
                  </a:lnTo>
                  <a:lnTo>
                    <a:pt x="161268" y="2840672"/>
                  </a:lnTo>
                  <a:lnTo>
                    <a:pt x="204149" y="2858921"/>
                  </a:lnTo>
                  <a:lnTo>
                    <a:pt x="250166" y="2870329"/>
                  </a:lnTo>
                  <a:lnTo>
                    <a:pt x="298710" y="2874271"/>
                  </a:lnTo>
                  <a:lnTo>
                    <a:pt x="2113038" y="2874271"/>
                  </a:lnTo>
                  <a:lnTo>
                    <a:pt x="2161603" y="2870329"/>
                  </a:lnTo>
                  <a:lnTo>
                    <a:pt x="2207677" y="2858921"/>
                  </a:lnTo>
                  <a:lnTo>
                    <a:pt x="2250641" y="2840672"/>
                  </a:lnTo>
                  <a:lnTo>
                    <a:pt x="2289880" y="2816211"/>
                  </a:lnTo>
                  <a:lnTo>
                    <a:pt x="2324775" y="2786162"/>
                  </a:lnTo>
                  <a:lnTo>
                    <a:pt x="2354709" y="2751152"/>
                  </a:lnTo>
                  <a:lnTo>
                    <a:pt x="2379065" y="2711808"/>
                  </a:lnTo>
                  <a:lnTo>
                    <a:pt x="2397227" y="2668757"/>
                  </a:lnTo>
                  <a:lnTo>
                    <a:pt x="2408577" y="2622624"/>
                  </a:lnTo>
                  <a:lnTo>
                    <a:pt x="2412497" y="2574036"/>
                  </a:lnTo>
                  <a:lnTo>
                    <a:pt x="2412497" y="299472"/>
                  </a:lnTo>
                  <a:close/>
                </a:path>
              </a:pathLst>
            </a:custGeom>
            <a:ln w="190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7275449" y="2848355"/>
              <a:ext cx="2105660" cy="2569845"/>
            </a:xfrm>
            <a:custGeom>
              <a:avLst/>
              <a:gdLst/>
              <a:ahLst/>
              <a:cxnLst/>
              <a:rect l="l" t="t" r="r" b="b"/>
              <a:pathLst>
                <a:path w="2105659" h="2569845">
                  <a:moveTo>
                    <a:pt x="2105418" y="2298191"/>
                  </a:moveTo>
                  <a:lnTo>
                    <a:pt x="2105418" y="270509"/>
                  </a:lnTo>
                  <a:lnTo>
                    <a:pt x="2101142" y="221897"/>
                  </a:lnTo>
                  <a:lnTo>
                    <a:pt x="2088819" y="176139"/>
                  </a:lnTo>
                  <a:lnTo>
                    <a:pt x="2069209" y="133999"/>
                  </a:lnTo>
                  <a:lnTo>
                    <a:pt x="2043070" y="96243"/>
                  </a:lnTo>
                  <a:lnTo>
                    <a:pt x="2011161" y="63635"/>
                  </a:lnTo>
                  <a:lnTo>
                    <a:pt x="1974241" y="36942"/>
                  </a:lnTo>
                  <a:lnTo>
                    <a:pt x="1933069" y="16929"/>
                  </a:lnTo>
                  <a:lnTo>
                    <a:pt x="1888404" y="4359"/>
                  </a:lnTo>
                  <a:lnTo>
                    <a:pt x="1841004" y="0"/>
                  </a:lnTo>
                  <a:lnTo>
                    <a:pt x="263651" y="0"/>
                  </a:lnTo>
                  <a:lnTo>
                    <a:pt x="216281" y="4359"/>
                  </a:lnTo>
                  <a:lnTo>
                    <a:pt x="171688" y="16929"/>
                  </a:lnTo>
                  <a:lnTo>
                    <a:pt x="130618" y="36942"/>
                  </a:lnTo>
                  <a:lnTo>
                    <a:pt x="93817" y="63635"/>
                  </a:lnTo>
                  <a:lnTo>
                    <a:pt x="62034" y="96243"/>
                  </a:lnTo>
                  <a:lnTo>
                    <a:pt x="36014" y="133999"/>
                  </a:lnTo>
                  <a:lnTo>
                    <a:pt x="16504" y="176139"/>
                  </a:lnTo>
                  <a:lnTo>
                    <a:pt x="4250" y="221897"/>
                  </a:lnTo>
                  <a:lnTo>
                    <a:pt x="0" y="270510"/>
                  </a:lnTo>
                  <a:lnTo>
                    <a:pt x="0" y="2298191"/>
                  </a:lnTo>
                  <a:lnTo>
                    <a:pt x="4250" y="2346830"/>
                  </a:lnTo>
                  <a:lnTo>
                    <a:pt x="16504" y="2392659"/>
                  </a:lnTo>
                  <a:lnTo>
                    <a:pt x="36014" y="2434900"/>
                  </a:lnTo>
                  <a:lnTo>
                    <a:pt x="62034" y="2472776"/>
                  </a:lnTo>
                  <a:lnTo>
                    <a:pt x="93817" y="2505510"/>
                  </a:lnTo>
                  <a:lnTo>
                    <a:pt x="130618" y="2532323"/>
                  </a:lnTo>
                  <a:lnTo>
                    <a:pt x="171688" y="2552438"/>
                  </a:lnTo>
                  <a:lnTo>
                    <a:pt x="216281" y="2565078"/>
                  </a:lnTo>
                  <a:lnTo>
                    <a:pt x="263651" y="2569464"/>
                  </a:lnTo>
                  <a:lnTo>
                    <a:pt x="1841004" y="2569464"/>
                  </a:lnTo>
                  <a:lnTo>
                    <a:pt x="1888404" y="2565078"/>
                  </a:lnTo>
                  <a:lnTo>
                    <a:pt x="1933069" y="2552438"/>
                  </a:lnTo>
                  <a:lnTo>
                    <a:pt x="1974241" y="2532323"/>
                  </a:lnTo>
                  <a:lnTo>
                    <a:pt x="2011161" y="2505510"/>
                  </a:lnTo>
                  <a:lnTo>
                    <a:pt x="2043070" y="2472776"/>
                  </a:lnTo>
                  <a:lnTo>
                    <a:pt x="2069209" y="2434900"/>
                  </a:lnTo>
                  <a:lnTo>
                    <a:pt x="2088819" y="2392659"/>
                  </a:lnTo>
                  <a:lnTo>
                    <a:pt x="2101142" y="2346830"/>
                  </a:lnTo>
                  <a:lnTo>
                    <a:pt x="2105418" y="22981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7275458" y="2848352"/>
              <a:ext cx="2105660" cy="2569845"/>
            </a:xfrm>
            <a:custGeom>
              <a:avLst/>
              <a:gdLst/>
              <a:ahLst/>
              <a:cxnLst/>
              <a:rect l="l" t="t" r="r" b="b"/>
              <a:pathLst>
                <a:path w="2105659" h="2569845">
                  <a:moveTo>
                    <a:pt x="2105398" y="270511"/>
                  </a:moveTo>
                  <a:lnTo>
                    <a:pt x="2101122" y="221900"/>
                  </a:lnTo>
                  <a:lnTo>
                    <a:pt x="2088799" y="176141"/>
                  </a:lnTo>
                  <a:lnTo>
                    <a:pt x="2069189" y="134001"/>
                  </a:lnTo>
                  <a:lnTo>
                    <a:pt x="2043050" y="96245"/>
                  </a:lnTo>
                  <a:lnTo>
                    <a:pt x="2011142" y="63637"/>
                  </a:lnTo>
                  <a:lnTo>
                    <a:pt x="1974223" y="36944"/>
                  </a:lnTo>
                  <a:lnTo>
                    <a:pt x="1933052" y="16929"/>
                  </a:lnTo>
                  <a:lnTo>
                    <a:pt x="1888389" y="4359"/>
                  </a:lnTo>
                  <a:lnTo>
                    <a:pt x="1840991" y="0"/>
                  </a:lnTo>
                  <a:lnTo>
                    <a:pt x="263648" y="0"/>
                  </a:lnTo>
                  <a:lnTo>
                    <a:pt x="216274" y="4359"/>
                  </a:lnTo>
                  <a:lnTo>
                    <a:pt x="171678" y="16929"/>
                  </a:lnTo>
                  <a:lnTo>
                    <a:pt x="130608" y="36944"/>
                  </a:lnTo>
                  <a:lnTo>
                    <a:pt x="93809" y="63637"/>
                  </a:lnTo>
                  <a:lnTo>
                    <a:pt x="62027" y="96245"/>
                  </a:lnTo>
                  <a:lnTo>
                    <a:pt x="36009" y="134001"/>
                  </a:lnTo>
                  <a:lnTo>
                    <a:pt x="16501" y="176141"/>
                  </a:lnTo>
                  <a:lnTo>
                    <a:pt x="4249" y="221900"/>
                  </a:lnTo>
                  <a:lnTo>
                    <a:pt x="0" y="270511"/>
                  </a:lnTo>
                  <a:lnTo>
                    <a:pt x="0" y="2298194"/>
                  </a:lnTo>
                  <a:lnTo>
                    <a:pt x="4249" y="2346831"/>
                  </a:lnTo>
                  <a:lnTo>
                    <a:pt x="16501" y="2392660"/>
                  </a:lnTo>
                  <a:lnTo>
                    <a:pt x="36009" y="2434902"/>
                  </a:lnTo>
                  <a:lnTo>
                    <a:pt x="62027" y="2472779"/>
                  </a:lnTo>
                  <a:lnTo>
                    <a:pt x="93809" y="2505514"/>
                  </a:lnTo>
                  <a:lnTo>
                    <a:pt x="130608" y="2532328"/>
                  </a:lnTo>
                  <a:lnTo>
                    <a:pt x="171678" y="2552445"/>
                  </a:lnTo>
                  <a:lnTo>
                    <a:pt x="216274" y="2565085"/>
                  </a:lnTo>
                  <a:lnTo>
                    <a:pt x="263648" y="2569471"/>
                  </a:lnTo>
                  <a:lnTo>
                    <a:pt x="1840991" y="2569471"/>
                  </a:lnTo>
                  <a:lnTo>
                    <a:pt x="1888389" y="2565085"/>
                  </a:lnTo>
                  <a:lnTo>
                    <a:pt x="1933052" y="2552445"/>
                  </a:lnTo>
                  <a:lnTo>
                    <a:pt x="1974223" y="2532328"/>
                  </a:lnTo>
                  <a:lnTo>
                    <a:pt x="2011142" y="2505514"/>
                  </a:lnTo>
                  <a:lnTo>
                    <a:pt x="2043050" y="2472779"/>
                  </a:lnTo>
                  <a:lnTo>
                    <a:pt x="2069189" y="2434902"/>
                  </a:lnTo>
                  <a:lnTo>
                    <a:pt x="2088799" y="2392660"/>
                  </a:lnTo>
                  <a:lnTo>
                    <a:pt x="2101122" y="2346831"/>
                  </a:lnTo>
                  <a:lnTo>
                    <a:pt x="2105398" y="2298194"/>
                  </a:lnTo>
                  <a:lnTo>
                    <a:pt x="2105398" y="270511"/>
                  </a:lnTo>
                  <a:close/>
                </a:path>
              </a:pathLst>
            </a:custGeom>
            <a:ln w="18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5" name="object 175"/>
          <p:cNvSpPr txBox="1"/>
          <p:nvPr/>
        </p:nvSpPr>
        <p:spPr>
          <a:xfrm>
            <a:off x="4359535" y="2974340"/>
            <a:ext cx="23101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Enceinte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sous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vide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76" name="object 176"/>
          <p:cNvGrpSpPr/>
          <p:nvPr/>
        </p:nvGrpSpPr>
        <p:grpSpPr>
          <a:xfrm>
            <a:off x="6659765" y="2856357"/>
            <a:ext cx="2084070" cy="2552065"/>
            <a:chOff x="6659765" y="2856357"/>
            <a:chExt cx="2084070" cy="2552065"/>
          </a:xfrm>
        </p:grpSpPr>
        <p:sp>
          <p:nvSpPr>
            <p:cNvPr id="177" name="object 177"/>
            <p:cNvSpPr/>
            <p:nvPr/>
          </p:nvSpPr>
          <p:spPr>
            <a:xfrm>
              <a:off x="6659765" y="3185922"/>
              <a:ext cx="448945" cy="100330"/>
            </a:xfrm>
            <a:custGeom>
              <a:avLst/>
              <a:gdLst/>
              <a:ahLst/>
              <a:cxnLst/>
              <a:rect l="l" t="t" r="r" b="b"/>
              <a:pathLst>
                <a:path w="448945" h="100329">
                  <a:moveTo>
                    <a:pt x="430188" y="49205"/>
                  </a:moveTo>
                  <a:lnTo>
                    <a:pt x="421676" y="44321"/>
                  </a:lnTo>
                  <a:lnTo>
                    <a:pt x="4559" y="47243"/>
                  </a:lnTo>
                  <a:lnTo>
                    <a:pt x="2273" y="47243"/>
                  </a:lnTo>
                  <a:lnTo>
                    <a:pt x="0" y="49529"/>
                  </a:lnTo>
                  <a:lnTo>
                    <a:pt x="0" y="54863"/>
                  </a:lnTo>
                  <a:lnTo>
                    <a:pt x="2273" y="57149"/>
                  </a:lnTo>
                  <a:lnTo>
                    <a:pt x="4559" y="57149"/>
                  </a:lnTo>
                  <a:lnTo>
                    <a:pt x="421684" y="54223"/>
                  </a:lnTo>
                  <a:lnTo>
                    <a:pt x="430188" y="49205"/>
                  </a:lnTo>
                  <a:close/>
                </a:path>
                <a:path w="448945" h="100329">
                  <a:moveTo>
                    <a:pt x="439577" y="44196"/>
                  </a:moveTo>
                  <a:lnTo>
                    <a:pt x="365747" y="1523"/>
                  </a:lnTo>
                  <a:lnTo>
                    <a:pt x="363461" y="0"/>
                  </a:lnTo>
                  <a:lnTo>
                    <a:pt x="360425" y="761"/>
                  </a:lnTo>
                  <a:lnTo>
                    <a:pt x="357377" y="5333"/>
                  </a:lnTo>
                  <a:lnTo>
                    <a:pt x="358140" y="8381"/>
                  </a:lnTo>
                  <a:lnTo>
                    <a:pt x="360425" y="9143"/>
                  </a:lnTo>
                  <a:lnTo>
                    <a:pt x="421676" y="44317"/>
                  </a:lnTo>
                  <a:lnTo>
                    <a:pt x="439577" y="44196"/>
                  </a:lnTo>
                  <a:close/>
                </a:path>
                <a:path w="448945" h="100329">
                  <a:moveTo>
                    <a:pt x="441090" y="54101"/>
                  </a:moveTo>
                  <a:lnTo>
                    <a:pt x="421676" y="54227"/>
                  </a:lnTo>
                  <a:lnTo>
                    <a:pt x="361188" y="89915"/>
                  </a:lnTo>
                  <a:lnTo>
                    <a:pt x="358901" y="91439"/>
                  </a:lnTo>
                  <a:lnTo>
                    <a:pt x="358140" y="94487"/>
                  </a:lnTo>
                  <a:lnTo>
                    <a:pt x="361188" y="99059"/>
                  </a:lnTo>
                  <a:lnTo>
                    <a:pt x="364223" y="99821"/>
                  </a:lnTo>
                  <a:lnTo>
                    <a:pt x="366509" y="98297"/>
                  </a:lnTo>
                  <a:lnTo>
                    <a:pt x="441090" y="54101"/>
                  </a:lnTo>
                  <a:close/>
                </a:path>
                <a:path w="448945" h="100329">
                  <a:moveTo>
                    <a:pt x="437388" y="54117"/>
                  </a:moveTo>
                  <a:lnTo>
                    <a:pt x="437388" y="53339"/>
                  </a:lnTo>
                  <a:lnTo>
                    <a:pt x="430188" y="49205"/>
                  </a:lnTo>
                  <a:lnTo>
                    <a:pt x="421676" y="54227"/>
                  </a:lnTo>
                  <a:lnTo>
                    <a:pt x="437388" y="54117"/>
                  </a:lnTo>
                  <a:close/>
                </a:path>
                <a:path w="448945" h="100329">
                  <a:moveTo>
                    <a:pt x="448805" y="49529"/>
                  </a:moveTo>
                  <a:lnTo>
                    <a:pt x="439661" y="44244"/>
                  </a:lnTo>
                  <a:lnTo>
                    <a:pt x="421684" y="44321"/>
                  </a:lnTo>
                  <a:lnTo>
                    <a:pt x="430188" y="49205"/>
                  </a:lnTo>
                  <a:lnTo>
                    <a:pt x="437388" y="44957"/>
                  </a:lnTo>
                  <a:lnTo>
                    <a:pt x="437388" y="54117"/>
                  </a:lnTo>
                  <a:lnTo>
                    <a:pt x="441090" y="54101"/>
                  </a:lnTo>
                  <a:lnTo>
                    <a:pt x="443194" y="52855"/>
                  </a:lnTo>
                  <a:lnTo>
                    <a:pt x="444233" y="51815"/>
                  </a:lnTo>
                  <a:lnTo>
                    <a:pt x="444233" y="52239"/>
                  </a:lnTo>
                  <a:lnTo>
                    <a:pt x="448805" y="49529"/>
                  </a:lnTo>
                  <a:close/>
                </a:path>
                <a:path w="448945" h="100329">
                  <a:moveTo>
                    <a:pt x="437388" y="53339"/>
                  </a:moveTo>
                  <a:lnTo>
                    <a:pt x="437388" y="44957"/>
                  </a:lnTo>
                  <a:lnTo>
                    <a:pt x="430188" y="49205"/>
                  </a:lnTo>
                  <a:lnTo>
                    <a:pt x="437388" y="53339"/>
                  </a:lnTo>
                  <a:close/>
                </a:path>
                <a:path w="448945" h="100329">
                  <a:moveTo>
                    <a:pt x="444233" y="46887"/>
                  </a:moveTo>
                  <a:lnTo>
                    <a:pt x="444233" y="46481"/>
                  </a:lnTo>
                  <a:lnTo>
                    <a:pt x="441947" y="44195"/>
                  </a:lnTo>
                  <a:lnTo>
                    <a:pt x="439577" y="44196"/>
                  </a:lnTo>
                  <a:lnTo>
                    <a:pt x="444233" y="46887"/>
                  </a:lnTo>
                  <a:close/>
                </a:path>
                <a:path w="448945" h="100329">
                  <a:moveTo>
                    <a:pt x="443194" y="52855"/>
                  </a:moveTo>
                  <a:lnTo>
                    <a:pt x="441090" y="54101"/>
                  </a:lnTo>
                  <a:lnTo>
                    <a:pt x="441947" y="54101"/>
                  </a:lnTo>
                  <a:lnTo>
                    <a:pt x="443194" y="52855"/>
                  </a:lnTo>
                  <a:close/>
                </a:path>
                <a:path w="448945" h="100329">
                  <a:moveTo>
                    <a:pt x="444233" y="52239"/>
                  </a:moveTo>
                  <a:lnTo>
                    <a:pt x="444233" y="51815"/>
                  </a:lnTo>
                  <a:lnTo>
                    <a:pt x="443194" y="52855"/>
                  </a:lnTo>
                  <a:lnTo>
                    <a:pt x="444233" y="52239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8" name="object 17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943341" y="2856357"/>
              <a:ext cx="234708" cy="240029"/>
            </a:xfrm>
            <a:prstGeom prst="rect">
              <a:avLst/>
            </a:prstGeom>
          </p:spPr>
        </p:pic>
        <p:pic>
          <p:nvPicPr>
            <p:cNvPr id="179" name="object 17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508745" y="2856357"/>
              <a:ext cx="234708" cy="240029"/>
            </a:xfrm>
            <a:prstGeom prst="rect">
              <a:avLst/>
            </a:prstGeom>
          </p:spPr>
        </p:pic>
        <p:pic>
          <p:nvPicPr>
            <p:cNvPr id="180" name="object 18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943341" y="5168264"/>
              <a:ext cx="234708" cy="240029"/>
            </a:xfrm>
            <a:prstGeom prst="rect">
              <a:avLst/>
            </a:prstGeom>
          </p:spPr>
        </p:pic>
        <p:pic>
          <p:nvPicPr>
            <p:cNvPr id="181" name="object 18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508745" y="5168264"/>
              <a:ext cx="234708" cy="240029"/>
            </a:xfrm>
            <a:prstGeom prst="rect">
              <a:avLst/>
            </a:prstGeom>
          </p:spPr>
        </p:pic>
      </p:grpSp>
      <p:sp>
        <p:nvSpPr>
          <p:cNvPr id="182" name="object 182"/>
          <p:cNvSpPr txBox="1"/>
          <p:nvPr/>
        </p:nvSpPr>
        <p:spPr>
          <a:xfrm>
            <a:off x="4991233" y="2072894"/>
            <a:ext cx="24701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Paliers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magnétiques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83" name="object 183"/>
          <p:cNvGrpSpPr/>
          <p:nvPr/>
        </p:nvGrpSpPr>
        <p:grpSpPr>
          <a:xfrm>
            <a:off x="7398905" y="2299906"/>
            <a:ext cx="1853564" cy="3375025"/>
            <a:chOff x="7398905" y="2299906"/>
            <a:chExt cx="1853564" cy="3375025"/>
          </a:xfrm>
        </p:grpSpPr>
        <p:sp>
          <p:nvSpPr>
            <p:cNvPr id="184" name="object 184"/>
            <p:cNvSpPr/>
            <p:nvPr/>
          </p:nvSpPr>
          <p:spPr>
            <a:xfrm>
              <a:off x="7398905" y="2423160"/>
              <a:ext cx="666115" cy="548005"/>
            </a:xfrm>
            <a:custGeom>
              <a:avLst/>
              <a:gdLst/>
              <a:ahLst/>
              <a:cxnLst/>
              <a:rect l="l" t="t" r="r" b="b"/>
              <a:pathLst>
                <a:path w="666115" h="548005">
                  <a:moveTo>
                    <a:pt x="651719" y="535859"/>
                  </a:moveTo>
                  <a:lnTo>
                    <a:pt x="648160" y="526480"/>
                  </a:lnTo>
                  <a:lnTo>
                    <a:pt x="8369" y="1524"/>
                  </a:lnTo>
                  <a:lnTo>
                    <a:pt x="6083" y="0"/>
                  </a:lnTo>
                  <a:lnTo>
                    <a:pt x="3048" y="762"/>
                  </a:lnTo>
                  <a:lnTo>
                    <a:pt x="1524" y="2286"/>
                  </a:lnTo>
                  <a:lnTo>
                    <a:pt x="0" y="4572"/>
                  </a:lnTo>
                  <a:lnTo>
                    <a:pt x="0" y="7620"/>
                  </a:lnTo>
                  <a:lnTo>
                    <a:pt x="2285" y="9144"/>
                  </a:lnTo>
                  <a:lnTo>
                    <a:pt x="642314" y="534305"/>
                  </a:lnTo>
                  <a:lnTo>
                    <a:pt x="651719" y="535859"/>
                  </a:lnTo>
                  <a:close/>
                </a:path>
                <a:path w="666115" h="548005">
                  <a:moveTo>
                    <a:pt x="656901" y="546424"/>
                  </a:moveTo>
                  <a:lnTo>
                    <a:pt x="656069" y="545592"/>
                  </a:lnTo>
                  <a:lnTo>
                    <a:pt x="642314" y="534305"/>
                  </a:lnTo>
                  <a:lnTo>
                    <a:pt x="572261" y="522732"/>
                  </a:lnTo>
                  <a:lnTo>
                    <a:pt x="569976" y="522732"/>
                  </a:lnTo>
                  <a:lnTo>
                    <a:pt x="567690" y="524256"/>
                  </a:lnTo>
                  <a:lnTo>
                    <a:pt x="566915" y="527304"/>
                  </a:lnTo>
                  <a:lnTo>
                    <a:pt x="566915" y="529590"/>
                  </a:lnTo>
                  <a:lnTo>
                    <a:pt x="568451" y="531876"/>
                  </a:lnTo>
                  <a:lnTo>
                    <a:pt x="570737" y="532638"/>
                  </a:lnTo>
                  <a:lnTo>
                    <a:pt x="656901" y="546424"/>
                  </a:lnTo>
                  <a:close/>
                </a:path>
                <a:path w="666115" h="548005">
                  <a:moveTo>
                    <a:pt x="662417" y="538222"/>
                  </a:moveTo>
                  <a:lnTo>
                    <a:pt x="632459" y="457200"/>
                  </a:lnTo>
                  <a:lnTo>
                    <a:pt x="631698" y="454914"/>
                  </a:lnTo>
                  <a:lnTo>
                    <a:pt x="628650" y="453390"/>
                  </a:lnTo>
                  <a:lnTo>
                    <a:pt x="626363" y="454914"/>
                  </a:lnTo>
                  <a:lnTo>
                    <a:pt x="624065" y="455676"/>
                  </a:lnTo>
                  <a:lnTo>
                    <a:pt x="622541" y="457962"/>
                  </a:lnTo>
                  <a:lnTo>
                    <a:pt x="623316" y="461010"/>
                  </a:lnTo>
                  <a:lnTo>
                    <a:pt x="648160" y="526480"/>
                  </a:lnTo>
                  <a:lnTo>
                    <a:pt x="662165" y="537972"/>
                  </a:lnTo>
                  <a:lnTo>
                    <a:pt x="662417" y="538222"/>
                  </a:lnTo>
                  <a:close/>
                </a:path>
                <a:path w="666115" h="548005">
                  <a:moveTo>
                    <a:pt x="659892" y="546902"/>
                  </a:moveTo>
                  <a:lnTo>
                    <a:pt x="659892" y="537210"/>
                  </a:lnTo>
                  <a:lnTo>
                    <a:pt x="654545" y="543306"/>
                  </a:lnTo>
                  <a:lnTo>
                    <a:pt x="651719" y="535859"/>
                  </a:lnTo>
                  <a:lnTo>
                    <a:pt x="642314" y="534305"/>
                  </a:lnTo>
                  <a:lnTo>
                    <a:pt x="656069" y="545592"/>
                  </a:lnTo>
                  <a:lnTo>
                    <a:pt x="656901" y="546424"/>
                  </a:lnTo>
                  <a:lnTo>
                    <a:pt x="659892" y="546902"/>
                  </a:lnTo>
                  <a:close/>
                </a:path>
                <a:path w="666115" h="548005">
                  <a:moveTo>
                    <a:pt x="664136" y="542869"/>
                  </a:moveTo>
                  <a:lnTo>
                    <a:pt x="662417" y="538222"/>
                  </a:lnTo>
                  <a:lnTo>
                    <a:pt x="662165" y="537972"/>
                  </a:lnTo>
                  <a:lnTo>
                    <a:pt x="648160" y="526480"/>
                  </a:lnTo>
                  <a:lnTo>
                    <a:pt x="651719" y="535859"/>
                  </a:lnTo>
                  <a:lnTo>
                    <a:pt x="659892" y="537210"/>
                  </a:lnTo>
                  <a:lnTo>
                    <a:pt x="659892" y="546902"/>
                  </a:lnTo>
                  <a:lnTo>
                    <a:pt x="660697" y="547031"/>
                  </a:lnTo>
                  <a:lnTo>
                    <a:pt x="662165" y="544830"/>
                  </a:lnTo>
                  <a:lnTo>
                    <a:pt x="664136" y="542869"/>
                  </a:lnTo>
                  <a:close/>
                </a:path>
                <a:path w="666115" h="548005">
                  <a:moveTo>
                    <a:pt x="659892" y="537210"/>
                  </a:moveTo>
                  <a:lnTo>
                    <a:pt x="651719" y="535859"/>
                  </a:lnTo>
                  <a:lnTo>
                    <a:pt x="654545" y="543306"/>
                  </a:lnTo>
                  <a:lnTo>
                    <a:pt x="659892" y="537210"/>
                  </a:lnTo>
                  <a:close/>
                </a:path>
                <a:path w="666115" h="548005">
                  <a:moveTo>
                    <a:pt x="660697" y="547031"/>
                  </a:moveTo>
                  <a:lnTo>
                    <a:pt x="656901" y="546424"/>
                  </a:lnTo>
                  <a:lnTo>
                    <a:pt x="657593" y="547116"/>
                  </a:lnTo>
                  <a:lnTo>
                    <a:pt x="660697" y="547031"/>
                  </a:lnTo>
                  <a:close/>
                </a:path>
                <a:path w="666115" h="548005">
                  <a:moveTo>
                    <a:pt x="665987" y="547878"/>
                  </a:moveTo>
                  <a:lnTo>
                    <a:pt x="664136" y="542869"/>
                  </a:lnTo>
                  <a:lnTo>
                    <a:pt x="662165" y="544830"/>
                  </a:lnTo>
                  <a:lnTo>
                    <a:pt x="660697" y="547031"/>
                  </a:lnTo>
                  <a:lnTo>
                    <a:pt x="665987" y="547878"/>
                  </a:lnTo>
                  <a:close/>
                </a:path>
                <a:path w="666115" h="548005">
                  <a:moveTo>
                    <a:pt x="664463" y="542544"/>
                  </a:moveTo>
                  <a:lnTo>
                    <a:pt x="663701" y="539496"/>
                  </a:lnTo>
                  <a:lnTo>
                    <a:pt x="662417" y="538222"/>
                  </a:lnTo>
                  <a:lnTo>
                    <a:pt x="664136" y="542869"/>
                  </a:lnTo>
                  <a:lnTo>
                    <a:pt x="664463" y="542544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5" name="object 18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8905" y="2929889"/>
              <a:ext cx="274319" cy="2376677"/>
            </a:xfrm>
            <a:prstGeom prst="rect">
              <a:avLst/>
            </a:prstGeom>
          </p:spPr>
        </p:pic>
        <p:pic>
          <p:nvPicPr>
            <p:cNvPr id="186" name="object 18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423283" y="3238499"/>
              <a:ext cx="1828799" cy="1367027"/>
            </a:xfrm>
            <a:prstGeom prst="rect">
              <a:avLst/>
            </a:prstGeom>
          </p:spPr>
        </p:pic>
        <p:sp>
          <p:nvSpPr>
            <p:cNvPr id="187" name="object 187"/>
            <p:cNvSpPr/>
            <p:nvPr/>
          </p:nvSpPr>
          <p:spPr>
            <a:xfrm>
              <a:off x="8191373" y="3238500"/>
              <a:ext cx="311785" cy="0"/>
            </a:xfrm>
            <a:custGeom>
              <a:avLst/>
              <a:gdLst/>
              <a:ahLst/>
              <a:cxnLst/>
              <a:rect l="l" t="t" r="r" b="b"/>
              <a:pathLst>
                <a:path w="311784">
                  <a:moveTo>
                    <a:pt x="0" y="0"/>
                  </a:moveTo>
                  <a:lnTo>
                    <a:pt x="311670" y="0"/>
                  </a:lnTo>
                </a:path>
              </a:pathLst>
            </a:custGeom>
            <a:ln w="38100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8185277" y="4603242"/>
              <a:ext cx="307975" cy="3175"/>
            </a:xfrm>
            <a:custGeom>
              <a:avLst/>
              <a:gdLst/>
              <a:ahLst/>
              <a:cxnLst/>
              <a:rect l="l" t="t" r="r" b="b"/>
              <a:pathLst>
                <a:path w="307975" h="3175">
                  <a:moveTo>
                    <a:pt x="-19050" y="1524"/>
                  </a:moveTo>
                  <a:lnTo>
                    <a:pt x="326898" y="1524"/>
                  </a:lnTo>
                </a:path>
              </a:pathLst>
            </a:custGeom>
            <a:ln w="41148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8350643" y="2343150"/>
              <a:ext cx="0" cy="3327400"/>
            </a:xfrm>
            <a:custGeom>
              <a:avLst/>
              <a:gdLst/>
              <a:ahLst/>
              <a:cxnLst/>
              <a:rect l="l" t="t" r="r" b="b"/>
              <a:pathLst>
                <a:path h="3327400">
                  <a:moveTo>
                    <a:pt x="0" y="0"/>
                  </a:moveTo>
                  <a:lnTo>
                    <a:pt x="0" y="3326891"/>
                  </a:lnTo>
                </a:path>
              </a:pathLst>
            </a:custGeom>
            <a:ln w="9525">
              <a:solidFill>
                <a:srgbClr val="010101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0" name="object 19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420235" y="4744974"/>
              <a:ext cx="1822703" cy="319277"/>
            </a:xfrm>
            <a:prstGeom prst="rect">
              <a:avLst/>
            </a:prstGeom>
          </p:spPr>
        </p:pic>
        <p:sp>
          <p:nvSpPr>
            <p:cNvPr id="191" name="object 191"/>
            <p:cNvSpPr/>
            <p:nvPr/>
          </p:nvSpPr>
          <p:spPr>
            <a:xfrm>
              <a:off x="8132699" y="4743450"/>
              <a:ext cx="397510" cy="330200"/>
            </a:xfrm>
            <a:custGeom>
              <a:avLst/>
              <a:gdLst/>
              <a:ahLst/>
              <a:cxnLst/>
              <a:rect l="l" t="t" r="r" b="b"/>
              <a:pathLst>
                <a:path w="397509" h="330200">
                  <a:moveTo>
                    <a:pt x="0" y="0"/>
                  </a:moveTo>
                  <a:lnTo>
                    <a:pt x="397001" y="0"/>
                  </a:lnTo>
                </a:path>
                <a:path w="397509" h="330200">
                  <a:moveTo>
                    <a:pt x="0" y="329946"/>
                  </a:moveTo>
                  <a:lnTo>
                    <a:pt x="397001" y="329946"/>
                  </a:lnTo>
                </a:path>
              </a:pathLst>
            </a:custGeom>
            <a:ln w="38100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7721993" y="2314194"/>
              <a:ext cx="1181100" cy="190500"/>
            </a:xfrm>
            <a:custGeom>
              <a:avLst/>
              <a:gdLst/>
              <a:ahLst/>
              <a:cxnLst/>
              <a:rect l="l" t="t" r="r" b="b"/>
              <a:pathLst>
                <a:path w="1181100" h="190500">
                  <a:moveTo>
                    <a:pt x="590550" y="0"/>
                  </a:moveTo>
                  <a:lnTo>
                    <a:pt x="516475" y="742"/>
                  </a:lnTo>
                  <a:lnTo>
                    <a:pt x="445146" y="2910"/>
                  </a:lnTo>
                  <a:lnTo>
                    <a:pt x="377115" y="6414"/>
                  </a:lnTo>
                  <a:lnTo>
                    <a:pt x="312936" y="11165"/>
                  </a:lnTo>
                  <a:lnTo>
                    <a:pt x="253162" y="17073"/>
                  </a:lnTo>
                  <a:lnTo>
                    <a:pt x="198348" y="24048"/>
                  </a:lnTo>
                  <a:lnTo>
                    <a:pt x="149046" y="32001"/>
                  </a:lnTo>
                  <a:lnTo>
                    <a:pt x="105811" y="40843"/>
                  </a:lnTo>
                  <a:lnTo>
                    <a:pt x="39752" y="60835"/>
                  </a:lnTo>
                  <a:lnTo>
                    <a:pt x="4601" y="83307"/>
                  </a:lnTo>
                  <a:lnTo>
                    <a:pt x="0" y="95250"/>
                  </a:lnTo>
                  <a:lnTo>
                    <a:pt x="4601" y="107192"/>
                  </a:lnTo>
                  <a:lnTo>
                    <a:pt x="39752" y="129664"/>
                  </a:lnTo>
                  <a:lnTo>
                    <a:pt x="105811" y="149656"/>
                  </a:lnTo>
                  <a:lnTo>
                    <a:pt x="149046" y="158498"/>
                  </a:lnTo>
                  <a:lnTo>
                    <a:pt x="198348" y="166451"/>
                  </a:lnTo>
                  <a:lnTo>
                    <a:pt x="253162" y="173426"/>
                  </a:lnTo>
                  <a:lnTo>
                    <a:pt x="312936" y="179334"/>
                  </a:lnTo>
                  <a:lnTo>
                    <a:pt x="377115" y="184085"/>
                  </a:lnTo>
                  <a:lnTo>
                    <a:pt x="445146" y="187589"/>
                  </a:lnTo>
                  <a:lnTo>
                    <a:pt x="516475" y="189757"/>
                  </a:lnTo>
                  <a:lnTo>
                    <a:pt x="590550" y="190500"/>
                  </a:lnTo>
                  <a:lnTo>
                    <a:pt x="664624" y="189757"/>
                  </a:lnTo>
                  <a:lnTo>
                    <a:pt x="735953" y="187589"/>
                  </a:lnTo>
                  <a:lnTo>
                    <a:pt x="803984" y="184085"/>
                  </a:lnTo>
                  <a:lnTo>
                    <a:pt x="868163" y="179334"/>
                  </a:lnTo>
                  <a:lnTo>
                    <a:pt x="927937" y="173426"/>
                  </a:lnTo>
                  <a:lnTo>
                    <a:pt x="982751" y="166451"/>
                  </a:lnTo>
                  <a:lnTo>
                    <a:pt x="1032053" y="158498"/>
                  </a:lnTo>
                  <a:lnTo>
                    <a:pt x="1075288" y="149656"/>
                  </a:lnTo>
                  <a:lnTo>
                    <a:pt x="1141347" y="129664"/>
                  </a:lnTo>
                  <a:lnTo>
                    <a:pt x="1176498" y="107192"/>
                  </a:lnTo>
                  <a:lnTo>
                    <a:pt x="1181100" y="95249"/>
                  </a:lnTo>
                  <a:lnTo>
                    <a:pt x="1176498" y="83307"/>
                  </a:lnTo>
                  <a:lnTo>
                    <a:pt x="1141347" y="60835"/>
                  </a:lnTo>
                  <a:lnTo>
                    <a:pt x="1075288" y="40843"/>
                  </a:lnTo>
                  <a:lnTo>
                    <a:pt x="1032053" y="32001"/>
                  </a:lnTo>
                  <a:lnTo>
                    <a:pt x="982751" y="24048"/>
                  </a:lnTo>
                  <a:lnTo>
                    <a:pt x="927937" y="17073"/>
                  </a:lnTo>
                  <a:lnTo>
                    <a:pt x="868163" y="11165"/>
                  </a:lnTo>
                  <a:lnTo>
                    <a:pt x="803984" y="6414"/>
                  </a:lnTo>
                  <a:lnTo>
                    <a:pt x="735953" y="2910"/>
                  </a:lnTo>
                  <a:lnTo>
                    <a:pt x="664624" y="742"/>
                  </a:lnTo>
                  <a:lnTo>
                    <a:pt x="590550" y="0"/>
                  </a:lnTo>
                  <a:close/>
                </a:path>
              </a:pathLst>
            </a:custGeom>
            <a:ln w="2857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3" name="object 19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331593" y="2447544"/>
              <a:ext cx="161531" cy="114300"/>
            </a:xfrm>
            <a:prstGeom prst="rect">
              <a:avLst/>
            </a:prstGeom>
          </p:spPr>
        </p:pic>
      </p:grpSp>
      <p:sp>
        <p:nvSpPr>
          <p:cNvPr id="194" name="object 194"/>
          <p:cNvSpPr txBox="1"/>
          <p:nvPr/>
        </p:nvSpPr>
        <p:spPr>
          <a:xfrm>
            <a:off x="8845429" y="1967115"/>
            <a:ext cx="301625" cy="4572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800" spc="20" dirty="0">
                <a:latin typeface="Symbol"/>
                <a:cs typeface="Symbol"/>
              </a:rPr>
              <a:t></a:t>
            </a:r>
            <a:endParaRPr sz="2800">
              <a:latin typeface="Symbol"/>
              <a:cs typeface="Symbol"/>
            </a:endParaRPr>
          </a:p>
        </p:txBody>
      </p:sp>
      <p:sp>
        <p:nvSpPr>
          <p:cNvPr id="195" name="object 195"/>
          <p:cNvSpPr txBox="1"/>
          <p:nvPr/>
        </p:nvSpPr>
        <p:spPr>
          <a:xfrm>
            <a:off x="7272661" y="5648197"/>
            <a:ext cx="23082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Moteur-générateur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8824594" y="4928615"/>
            <a:ext cx="474345" cy="791845"/>
          </a:xfrm>
          <a:custGeom>
            <a:avLst/>
            <a:gdLst/>
            <a:ahLst/>
            <a:cxnLst/>
            <a:rect l="l" t="t" r="r" b="b"/>
            <a:pathLst>
              <a:path w="474345" h="791845">
                <a:moveTo>
                  <a:pt x="847" y="9222"/>
                </a:moveTo>
                <a:lnTo>
                  <a:pt x="816" y="5305"/>
                </a:lnTo>
                <a:lnTo>
                  <a:pt x="0" y="8382"/>
                </a:lnTo>
                <a:lnTo>
                  <a:pt x="847" y="9222"/>
                </a:lnTo>
                <a:close/>
              </a:path>
              <a:path w="474345" h="791845">
                <a:moveTo>
                  <a:pt x="5142" y="2422"/>
                </a:moveTo>
                <a:lnTo>
                  <a:pt x="774" y="0"/>
                </a:lnTo>
                <a:lnTo>
                  <a:pt x="816" y="5305"/>
                </a:lnTo>
                <a:lnTo>
                  <a:pt x="5142" y="2422"/>
                </a:lnTo>
                <a:close/>
              </a:path>
              <a:path w="474345" h="791845">
                <a:moveTo>
                  <a:pt x="19377" y="21238"/>
                </a:moveTo>
                <a:lnTo>
                  <a:pt x="9905" y="5334"/>
                </a:lnTo>
                <a:lnTo>
                  <a:pt x="9620" y="4906"/>
                </a:lnTo>
                <a:lnTo>
                  <a:pt x="5142" y="2422"/>
                </a:lnTo>
                <a:lnTo>
                  <a:pt x="816" y="5305"/>
                </a:lnTo>
                <a:lnTo>
                  <a:pt x="847" y="9222"/>
                </a:lnTo>
                <a:lnTo>
                  <a:pt x="1536" y="9906"/>
                </a:lnTo>
                <a:lnTo>
                  <a:pt x="3060" y="12467"/>
                </a:lnTo>
                <a:lnTo>
                  <a:pt x="3060" y="12192"/>
                </a:lnTo>
                <a:lnTo>
                  <a:pt x="9905" y="7620"/>
                </a:lnTo>
                <a:lnTo>
                  <a:pt x="9979" y="16028"/>
                </a:lnTo>
                <a:lnTo>
                  <a:pt x="19377" y="21238"/>
                </a:lnTo>
                <a:close/>
              </a:path>
              <a:path w="474345" h="791845">
                <a:moveTo>
                  <a:pt x="10680" y="98298"/>
                </a:moveTo>
                <a:lnTo>
                  <a:pt x="10680" y="96012"/>
                </a:lnTo>
                <a:lnTo>
                  <a:pt x="10051" y="24218"/>
                </a:lnTo>
                <a:lnTo>
                  <a:pt x="1536" y="9906"/>
                </a:lnTo>
                <a:lnTo>
                  <a:pt x="847" y="9222"/>
                </a:lnTo>
                <a:lnTo>
                  <a:pt x="1536" y="99060"/>
                </a:lnTo>
                <a:lnTo>
                  <a:pt x="3822" y="100584"/>
                </a:lnTo>
                <a:lnTo>
                  <a:pt x="9144" y="100584"/>
                </a:lnTo>
                <a:lnTo>
                  <a:pt x="10680" y="98298"/>
                </a:lnTo>
                <a:close/>
              </a:path>
              <a:path w="474345" h="791845">
                <a:moveTo>
                  <a:pt x="9979" y="16028"/>
                </a:moveTo>
                <a:lnTo>
                  <a:pt x="9905" y="7620"/>
                </a:lnTo>
                <a:lnTo>
                  <a:pt x="3060" y="12192"/>
                </a:lnTo>
                <a:lnTo>
                  <a:pt x="9979" y="16028"/>
                </a:lnTo>
                <a:close/>
              </a:path>
              <a:path w="474345" h="791845">
                <a:moveTo>
                  <a:pt x="10051" y="24218"/>
                </a:moveTo>
                <a:lnTo>
                  <a:pt x="9979" y="16028"/>
                </a:lnTo>
                <a:lnTo>
                  <a:pt x="3060" y="12192"/>
                </a:lnTo>
                <a:lnTo>
                  <a:pt x="3060" y="12467"/>
                </a:lnTo>
                <a:lnTo>
                  <a:pt x="10051" y="24218"/>
                </a:lnTo>
                <a:close/>
              </a:path>
              <a:path w="474345" h="791845">
                <a:moveTo>
                  <a:pt x="9620" y="4906"/>
                </a:moveTo>
                <a:lnTo>
                  <a:pt x="8381" y="3048"/>
                </a:lnTo>
                <a:lnTo>
                  <a:pt x="5346" y="2286"/>
                </a:lnTo>
                <a:lnTo>
                  <a:pt x="5142" y="2422"/>
                </a:lnTo>
                <a:lnTo>
                  <a:pt x="9620" y="4906"/>
                </a:lnTo>
                <a:close/>
              </a:path>
              <a:path w="474345" h="791845">
                <a:moveTo>
                  <a:pt x="88404" y="50292"/>
                </a:moveTo>
                <a:lnTo>
                  <a:pt x="87629" y="48006"/>
                </a:lnTo>
                <a:lnTo>
                  <a:pt x="84581" y="46482"/>
                </a:lnTo>
                <a:lnTo>
                  <a:pt x="9620" y="4906"/>
                </a:lnTo>
                <a:lnTo>
                  <a:pt x="10051" y="5578"/>
                </a:lnTo>
                <a:lnTo>
                  <a:pt x="19377" y="21238"/>
                </a:lnTo>
                <a:lnTo>
                  <a:pt x="80022" y="54863"/>
                </a:lnTo>
                <a:lnTo>
                  <a:pt x="82308" y="56387"/>
                </a:lnTo>
                <a:lnTo>
                  <a:pt x="85344" y="54863"/>
                </a:lnTo>
                <a:lnTo>
                  <a:pt x="88404" y="50292"/>
                </a:lnTo>
                <a:close/>
              </a:path>
              <a:path w="474345" h="791845">
                <a:moveTo>
                  <a:pt x="473976" y="785622"/>
                </a:moveTo>
                <a:lnTo>
                  <a:pt x="473201" y="783336"/>
                </a:lnTo>
                <a:lnTo>
                  <a:pt x="19377" y="21238"/>
                </a:lnTo>
                <a:lnTo>
                  <a:pt x="9979" y="16028"/>
                </a:lnTo>
                <a:lnTo>
                  <a:pt x="10051" y="24218"/>
                </a:lnTo>
                <a:lnTo>
                  <a:pt x="464832" y="788670"/>
                </a:lnTo>
                <a:lnTo>
                  <a:pt x="466344" y="790956"/>
                </a:lnTo>
                <a:lnTo>
                  <a:pt x="468629" y="791718"/>
                </a:lnTo>
                <a:lnTo>
                  <a:pt x="473201" y="788670"/>
                </a:lnTo>
                <a:lnTo>
                  <a:pt x="473976" y="785622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 txBox="1"/>
          <p:nvPr/>
        </p:nvSpPr>
        <p:spPr>
          <a:xfrm>
            <a:off x="4543691" y="6146291"/>
            <a:ext cx="1701800" cy="800100"/>
          </a:xfrm>
          <a:prstGeom prst="rect">
            <a:avLst/>
          </a:prstGeom>
          <a:solidFill>
            <a:srgbClr val="CCECFF"/>
          </a:solidFill>
          <a:ln w="12700">
            <a:solidFill>
              <a:srgbClr val="01010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00685">
              <a:lnSpc>
                <a:spcPts val="2630"/>
              </a:lnSpc>
            </a:pPr>
            <a:r>
              <a:rPr sz="2400" dirty="0">
                <a:solidFill>
                  <a:srgbClr val="3333CC"/>
                </a:solidFill>
                <a:latin typeface="Times New Roman"/>
                <a:cs typeface="Times New Roman"/>
              </a:rPr>
              <a:t>System</a:t>
            </a:r>
            <a:endParaRPr sz="2400">
              <a:latin typeface="Times New Roman"/>
              <a:cs typeface="Times New Roman"/>
            </a:endParaRPr>
          </a:p>
          <a:p>
            <a:pPr marL="417830">
              <a:lnSpc>
                <a:spcPts val="2875"/>
              </a:lnSpc>
            </a:pP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control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98" name="object 198"/>
          <p:cNvGrpSpPr/>
          <p:nvPr/>
        </p:nvGrpSpPr>
        <p:grpSpPr>
          <a:xfrm>
            <a:off x="907808" y="1823847"/>
            <a:ext cx="6542405" cy="4817110"/>
            <a:chOff x="907808" y="1823847"/>
            <a:chExt cx="6542405" cy="4817110"/>
          </a:xfrm>
        </p:grpSpPr>
        <p:sp>
          <p:nvSpPr>
            <p:cNvPr id="199" name="object 199"/>
            <p:cNvSpPr/>
            <p:nvPr/>
          </p:nvSpPr>
          <p:spPr>
            <a:xfrm>
              <a:off x="6003683" y="4911089"/>
              <a:ext cx="1446530" cy="0"/>
            </a:xfrm>
            <a:custGeom>
              <a:avLst/>
              <a:gdLst/>
              <a:ahLst/>
              <a:cxnLst/>
              <a:rect l="l" t="t" r="r" b="b"/>
              <a:pathLst>
                <a:path w="1446529">
                  <a:moveTo>
                    <a:pt x="0" y="0"/>
                  </a:moveTo>
                  <a:lnTo>
                    <a:pt x="1446263" y="0"/>
                  </a:lnTo>
                </a:path>
              </a:pathLst>
            </a:custGeom>
            <a:ln w="2857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813439" y="4075938"/>
              <a:ext cx="1190625" cy="1667510"/>
            </a:xfrm>
            <a:custGeom>
              <a:avLst/>
              <a:gdLst/>
              <a:ahLst/>
              <a:cxnLst/>
              <a:rect l="l" t="t" r="r" b="b"/>
              <a:pathLst>
                <a:path w="1190625" h="1667510">
                  <a:moveTo>
                    <a:pt x="1190243" y="1667256"/>
                  </a:moveTo>
                  <a:lnTo>
                    <a:pt x="1190243" y="0"/>
                  </a:lnTo>
                  <a:lnTo>
                    <a:pt x="0" y="0"/>
                  </a:lnTo>
                  <a:lnTo>
                    <a:pt x="0" y="1667256"/>
                  </a:lnTo>
                  <a:lnTo>
                    <a:pt x="1190243" y="1667256"/>
                  </a:lnTo>
                  <a:close/>
                </a:path>
              </a:pathLst>
            </a:custGeom>
            <a:solidFill>
              <a:srgbClr val="CCE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813439" y="4076700"/>
              <a:ext cx="1190625" cy="1666875"/>
            </a:xfrm>
            <a:custGeom>
              <a:avLst/>
              <a:gdLst/>
              <a:ahLst/>
              <a:cxnLst/>
              <a:rect l="l" t="t" r="r" b="b"/>
              <a:pathLst>
                <a:path w="1190625" h="1666875">
                  <a:moveTo>
                    <a:pt x="0" y="0"/>
                  </a:moveTo>
                  <a:lnTo>
                    <a:pt x="0" y="1666494"/>
                  </a:lnTo>
                  <a:lnTo>
                    <a:pt x="1190243" y="1666494"/>
                  </a:lnTo>
                  <a:lnTo>
                    <a:pt x="1190243" y="0"/>
                  </a:lnTo>
                  <a:lnTo>
                    <a:pt x="0" y="0"/>
                  </a:lnTo>
                  <a:close/>
                </a:path>
              </a:pathLst>
            </a:custGeom>
            <a:ln w="2857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3589667" y="4319016"/>
              <a:ext cx="1226820" cy="1170940"/>
            </a:xfrm>
            <a:custGeom>
              <a:avLst/>
              <a:gdLst/>
              <a:ahLst/>
              <a:cxnLst/>
              <a:rect l="l" t="t" r="r" b="b"/>
              <a:pathLst>
                <a:path w="1226820" h="1170939">
                  <a:moveTo>
                    <a:pt x="1217676" y="1524"/>
                  </a:moveTo>
                  <a:lnTo>
                    <a:pt x="0" y="0"/>
                  </a:lnTo>
                </a:path>
                <a:path w="1226820" h="1170939">
                  <a:moveTo>
                    <a:pt x="1226819" y="1165860"/>
                  </a:moveTo>
                  <a:lnTo>
                    <a:pt x="20574" y="1157478"/>
                  </a:lnTo>
                </a:path>
                <a:path w="1226820" h="1170939">
                  <a:moveTo>
                    <a:pt x="674369" y="14478"/>
                  </a:moveTo>
                  <a:lnTo>
                    <a:pt x="674369" y="522732"/>
                  </a:lnTo>
                </a:path>
                <a:path w="1226820" h="1170939">
                  <a:moveTo>
                    <a:pt x="470915" y="534924"/>
                  </a:moveTo>
                  <a:lnTo>
                    <a:pt x="890015" y="534924"/>
                  </a:lnTo>
                </a:path>
                <a:path w="1226820" h="1170939">
                  <a:moveTo>
                    <a:pt x="470915" y="624078"/>
                  </a:moveTo>
                  <a:lnTo>
                    <a:pt x="890015" y="624078"/>
                  </a:lnTo>
                </a:path>
                <a:path w="1226820" h="1170939">
                  <a:moveTo>
                    <a:pt x="674369" y="624078"/>
                  </a:moveTo>
                  <a:lnTo>
                    <a:pt x="674369" y="1170432"/>
                  </a:lnTo>
                </a:path>
              </a:pathLst>
            </a:custGeom>
            <a:ln w="2857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816487" y="4091939"/>
              <a:ext cx="1175385" cy="1652905"/>
            </a:xfrm>
            <a:custGeom>
              <a:avLst/>
              <a:gdLst/>
              <a:ahLst/>
              <a:cxnLst/>
              <a:rect l="l" t="t" r="r" b="b"/>
              <a:pathLst>
                <a:path w="1175385" h="1652904">
                  <a:moveTo>
                    <a:pt x="1175004" y="0"/>
                  </a:moveTo>
                  <a:lnTo>
                    <a:pt x="0" y="1652778"/>
                  </a:lnTo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4" name="object 20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722886" y="5454776"/>
              <a:ext cx="230123" cy="246125"/>
            </a:xfrm>
            <a:prstGeom prst="rect">
              <a:avLst/>
            </a:prstGeom>
          </p:spPr>
        </p:pic>
        <p:sp>
          <p:nvSpPr>
            <p:cNvPr id="205" name="object 205"/>
            <p:cNvSpPr/>
            <p:nvPr/>
          </p:nvSpPr>
          <p:spPr>
            <a:xfrm>
              <a:off x="4898783" y="4194048"/>
              <a:ext cx="254635" cy="50800"/>
            </a:xfrm>
            <a:custGeom>
              <a:avLst/>
              <a:gdLst/>
              <a:ahLst/>
              <a:cxnLst/>
              <a:rect l="l" t="t" r="r" b="b"/>
              <a:pathLst>
                <a:path w="254635" h="50800">
                  <a:moveTo>
                    <a:pt x="0" y="0"/>
                  </a:moveTo>
                  <a:lnTo>
                    <a:pt x="254508" y="0"/>
                  </a:lnTo>
                </a:path>
                <a:path w="254635" h="50800">
                  <a:moveTo>
                    <a:pt x="0" y="50291"/>
                  </a:moveTo>
                  <a:lnTo>
                    <a:pt x="254508" y="50291"/>
                  </a:lnTo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6384670" y="4651248"/>
              <a:ext cx="178435" cy="482600"/>
            </a:xfrm>
            <a:custGeom>
              <a:avLst/>
              <a:gdLst/>
              <a:ahLst/>
              <a:cxnLst/>
              <a:rect l="l" t="t" r="r" b="b"/>
              <a:pathLst>
                <a:path w="178434" h="482600">
                  <a:moveTo>
                    <a:pt x="89153" y="0"/>
                  </a:moveTo>
                  <a:lnTo>
                    <a:pt x="44365" y="32963"/>
                  </a:lnTo>
                  <a:lnTo>
                    <a:pt x="26288" y="70675"/>
                  </a:lnTo>
                  <a:lnTo>
                    <a:pt x="12276" y="119436"/>
                  </a:lnTo>
                  <a:lnTo>
                    <a:pt x="3217" y="176918"/>
                  </a:lnTo>
                  <a:lnTo>
                    <a:pt x="0" y="240791"/>
                  </a:lnTo>
                  <a:lnTo>
                    <a:pt x="3217" y="304986"/>
                  </a:lnTo>
                  <a:lnTo>
                    <a:pt x="12276" y="362683"/>
                  </a:lnTo>
                  <a:lnTo>
                    <a:pt x="26288" y="411575"/>
                  </a:lnTo>
                  <a:lnTo>
                    <a:pt x="44365" y="449354"/>
                  </a:lnTo>
                  <a:lnTo>
                    <a:pt x="89153" y="482346"/>
                  </a:lnTo>
                  <a:lnTo>
                    <a:pt x="112961" y="473713"/>
                  </a:lnTo>
                  <a:lnTo>
                    <a:pt x="152315" y="411575"/>
                  </a:lnTo>
                  <a:lnTo>
                    <a:pt x="166212" y="362683"/>
                  </a:lnTo>
                  <a:lnTo>
                    <a:pt x="175156" y="304986"/>
                  </a:lnTo>
                  <a:lnTo>
                    <a:pt x="178320" y="240791"/>
                  </a:lnTo>
                  <a:lnTo>
                    <a:pt x="175156" y="176918"/>
                  </a:lnTo>
                  <a:lnTo>
                    <a:pt x="166212" y="119436"/>
                  </a:lnTo>
                  <a:lnTo>
                    <a:pt x="152315" y="70675"/>
                  </a:lnTo>
                  <a:lnTo>
                    <a:pt x="134290" y="32963"/>
                  </a:lnTo>
                  <a:lnTo>
                    <a:pt x="89153" y="0"/>
                  </a:lnTo>
                  <a:close/>
                </a:path>
              </a:pathLst>
            </a:custGeom>
            <a:ln w="12700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6642226" y="4762500"/>
              <a:ext cx="352425" cy="241300"/>
            </a:xfrm>
            <a:custGeom>
              <a:avLst/>
              <a:gdLst/>
              <a:ahLst/>
              <a:cxnLst/>
              <a:rect l="l" t="t" r="r" b="b"/>
              <a:pathLst>
                <a:path w="352425" h="241300">
                  <a:moveTo>
                    <a:pt x="352044" y="12191"/>
                  </a:moveTo>
                  <a:lnTo>
                    <a:pt x="237744" y="240791"/>
                  </a:lnTo>
                </a:path>
                <a:path w="352425" h="241300">
                  <a:moveTo>
                    <a:pt x="228600" y="9144"/>
                  </a:moveTo>
                  <a:lnTo>
                    <a:pt x="114300" y="237744"/>
                  </a:lnTo>
                </a:path>
                <a:path w="352425" h="241300">
                  <a:moveTo>
                    <a:pt x="114300" y="0"/>
                  </a:moveTo>
                  <a:lnTo>
                    <a:pt x="0" y="228600"/>
                  </a:lnTo>
                </a:path>
              </a:pathLst>
            </a:custGeom>
            <a:ln w="2857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6473825" y="5133593"/>
              <a:ext cx="0" cy="1457960"/>
            </a:xfrm>
            <a:custGeom>
              <a:avLst/>
              <a:gdLst/>
              <a:ahLst/>
              <a:cxnLst/>
              <a:rect l="l" t="t" r="r" b="b"/>
              <a:pathLst>
                <a:path h="1457959">
                  <a:moveTo>
                    <a:pt x="0" y="0"/>
                  </a:moveTo>
                  <a:lnTo>
                    <a:pt x="0" y="1457706"/>
                  </a:lnTo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9" name="object 20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277241" y="6541007"/>
              <a:ext cx="204965" cy="99822"/>
            </a:xfrm>
            <a:prstGeom prst="rect">
              <a:avLst/>
            </a:prstGeom>
          </p:spPr>
        </p:pic>
        <p:sp>
          <p:nvSpPr>
            <p:cNvPr id="210" name="object 210"/>
            <p:cNvSpPr/>
            <p:nvPr/>
          </p:nvSpPr>
          <p:spPr>
            <a:xfrm>
              <a:off x="3560711" y="4543056"/>
              <a:ext cx="1899920" cy="2066289"/>
            </a:xfrm>
            <a:custGeom>
              <a:avLst/>
              <a:gdLst/>
              <a:ahLst/>
              <a:cxnLst/>
              <a:rect l="l" t="t" r="r" b="b"/>
              <a:pathLst>
                <a:path w="1899920" h="2066290">
                  <a:moveTo>
                    <a:pt x="57150" y="6845"/>
                  </a:moveTo>
                  <a:lnTo>
                    <a:pt x="55829" y="5537"/>
                  </a:lnTo>
                  <a:lnTo>
                    <a:pt x="57150" y="7785"/>
                  </a:lnTo>
                  <a:lnTo>
                    <a:pt x="57150" y="6845"/>
                  </a:lnTo>
                  <a:close/>
                </a:path>
                <a:path w="1899920" h="2066290">
                  <a:moveTo>
                    <a:pt x="102108" y="85331"/>
                  </a:moveTo>
                  <a:lnTo>
                    <a:pt x="101346" y="83045"/>
                  </a:lnTo>
                  <a:lnTo>
                    <a:pt x="55829" y="5537"/>
                  </a:lnTo>
                  <a:lnTo>
                    <a:pt x="52565" y="0"/>
                  </a:lnTo>
                  <a:lnTo>
                    <a:pt x="49326" y="5524"/>
                  </a:lnTo>
                  <a:lnTo>
                    <a:pt x="48006" y="6845"/>
                  </a:lnTo>
                  <a:lnTo>
                    <a:pt x="48006" y="7785"/>
                  </a:lnTo>
                  <a:lnTo>
                    <a:pt x="3810" y="83045"/>
                  </a:lnTo>
                  <a:lnTo>
                    <a:pt x="2286" y="85331"/>
                  </a:lnTo>
                  <a:lnTo>
                    <a:pt x="3810" y="88379"/>
                  </a:lnTo>
                  <a:lnTo>
                    <a:pt x="5334" y="89903"/>
                  </a:lnTo>
                  <a:lnTo>
                    <a:pt x="7620" y="91427"/>
                  </a:lnTo>
                  <a:lnTo>
                    <a:pt x="10668" y="90665"/>
                  </a:lnTo>
                  <a:lnTo>
                    <a:pt x="12192" y="88379"/>
                  </a:lnTo>
                  <a:lnTo>
                    <a:pt x="48006" y="26644"/>
                  </a:lnTo>
                  <a:lnTo>
                    <a:pt x="48006" y="825233"/>
                  </a:lnTo>
                  <a:lnTo>
                    <a:pt x="50292" y="827519"/>
                  </a:lnTo>
                  <a:lnTo>
                    <a:pt x="54864" y="827519"/>
                  </a:lnTo>
                  <a:lnTo>
                    <a:pt x="57150" y="825233"/>
                  </a:lnTo>
                  <a:lnTo>
                    <a:pt x="57150" y="26644"/>
                  </a:lnTo>
                  <a:lnTo>
                    <a:pt x="92964" y="88379"/>
                  </a:lnTo>
                  <a:lnTo>
                    <a:pt x="94488" y="90665"/>
                  </a:lnTo>
                  <a:lnTo>
                    <a:pt x="96774" y="91427"/>
                  </a:lnTo>
                  <a:lnTo>
                    <a:pt x="101346" y="88379"/>
                  </a:lnTo>
                  <a:lnTo>
                    <a:pt x="102108" y="85331"/>
                  </a:lnTo>
                  <a:close/>
                </a:path>
                <a:path w="1899920" h="2066290">
                  <a:moveTo>
                    <a:pt x="941832" y="2016239"/>
                  </a:moveTo>
                  <a:lnTo>
                    <a:pt x="935596" y="2012619"/>
                  </a:lnTo>
                  <a:lnTo>
                    <a:pt x="934974" y="2011667"/>
                  </a:lnTo>
                  <a:lnTo>
                    <a:pt x="933970" y="2011667"/>
                  </a:lnTo>
                  <a:lnTo>
                    <a:pt x="858012" y="1967471"/>
                  </a:lnTo>
                  <a:lnTo>
                    <a:pt x="855726" y="1965947"/>
                  </a:lnTo>
                  <a:lnTo>
                    <a:pt x="852678" y="1967471"/>
                  </a:lnTo>
                  <a:lnTo>
                    <a:pt x="851916" y="1968995"/>
                  </a:lnTo>
                  <a:lnTo>
                    <a:pt x="850392" y="1971294"/>
                  </a:lnTo>
                  <a:lnTo>
                    <a:pt x="851154" y="1974329"/>
                  </a:lnTo>
                  <a:lnTo>
                    <a:pt x="853440" y="1975853"/>
                  </a:lnTo>
                  <a:lnTo>
                    <a:pt x="915187" y="2011667"/>
                  </a:lnTo>
                  <a:lnTo>
                    <a:pt x="2286" y="2011667"/>
                  </a:lnTo>
                  <a:lnTo>
                    <a:pt x="0" y="2013953"/>
                  </a:lnTo>
                  <a:lnTo>
                    <a:pt x="0" y="2018525"/>
                  </a:lnTo>
                  <a:lnTo>
                    <a:pt x="2286" y="2020824"/>
                  </a:lnTo>
                  <a:lnTo>
                    <a:pt x="915187" y="2020824"/>
                  </a:lnTo>
                  <a:lnTo>
                    <a:pt x="853440" y="2056625"/>
                  </a:lnTo>
                  <a:lnTo>
                    <a:pt x="851154" y="2058149"/>
                  </a:lnTo>
                  <a:lnTo>
                    <a:pt x="850392" y="2060448"/>
                  </a:lnTo>
                  <a:lnTo>
                    <a:pt x="851916" y="2062721"/>
                  </a:lnTo>
                  <a:lnTo>
                    <a:pt x="852678" y="2065020"/>
                  </a:lnTo>
                  <a:lnTo>
                    <a:pt x="855726" y="2065769"/>
                  </a:lnTo>
                  <a:lnTo>
                    <a:pt x="858012" y="2065020"/>
                  </a:lnTo>
                  <a:lnTo>
                    <a:pt x="933970" y="2020824"/>
                  </a:lnTo>
                  <a:lnTo>
                    <a:pt x="934974" y="2020824"/>
                  </a:lnTo>
                  <a:lnTo>
                    <a:pt x="935596" y="2019871"/>
                  </a:lnTo>
                  <a:lnTo>
                    <a:pt x="936498" y="2019350"/>
                  </a:lnTo>
                  <a:lnTo>
                    <a:pt x="941832" y="2016239"/>
                  </a:lnTo>
                  <a:close/>
                </a:path>
                <a:path w="1899920" h="2066290">
                  <a:moveTo>
                    <a:pt x="1899666" y="1314437"/>
                  </a:moveTo>
                  <a:lnTo>
                    <a:pt x="1898142" y="1312151"/>
                  </a:lnTo>
                  <a:lnTo>
                    <a:pt x="1854708" y="1238186"/>
                  </a:lnTo>
                  <a:lnTo>
                    <a:pt x="1854708" y="1235951"/>
                  </a:lnTo>
                  <a:lnTo>
                    <a:pt x="1852422" y="1233665"/>
                  </a:lnTo>
                  <a:lnTo>
                    <a:pt x="1852053" y="1233665"/>
                  </a:lnTo>
                  <a:lnTo>
                    <a:pt x="1849374" y="1229093"/>
                  </a:lnTo>
                  <a:lnTo>
                    <a:pt x="1846237" y="1234516"/>
                  </a:lnTo>
                  <a:lnTo>
                    <a:pt x="1844802" y="1235951"/>
                  </a:lnTo>
                  <a:lnTo>
                    <a:pt x="1844802" y="1237005"/>
                  </a:lnTo>
                  <a:lnTo>
                    <a:pt x="1801368" y="1312151"/>
                  </a:lnTo>
                  <a:lnTo>
                    <a:pt x="1799844" y="1314437"/>
                  </a:lnTo>
                  <a:lnTo>
                    <a:pt x="1800606" y="1317485"/>
                  </a:lnTo>
                  <a:lnTo>
                    <a:pt x="1802892" y="1319009"/>
                  </a:lnTo>
                  <a:lnTo>
                    <a:pt x="1805178" y="1319771"/>
                  </a:lnTo>
                  <a:lnTo>
                    <a:pt x="1808226" y="1319009"/>
                  </a:lnTo>
                  <a:lnTo>
                    <a:pt x="1808988" y="1316723"/>
                  </a:lnTo>
                  <a:lnTo>
                    <a:pt x="1844802" y="1256030"/>
                  </a:lnTo>
                  <a:lnTo>
                    <a:pt x="1844802" y="1596377"/>
                  </a:lnTo>
                  <a:lnTo>
                    <a:pt x="1847088" y="1598663"/>
                  </a:lnTo>
                  <a:lnTo>
                    <a:pt x="1852422" y="1598663"/>
                  </a:lnTo>
                  <a:lnTo>
                    <a:pt x="1854708" y="1596377"/>
                  </a:lnTo>
                  <a:lnTo>
                    <a:pt x="1854708" y="1256296"/>
                  </a:lnTo>
                  <a:lnTo>
                    <a:pt x="1849716" y="1247698"/>
                  </a:lnTo>
                  <a:lnTo>
                    <a:pt x="1853946" y="1254975"/>
                  </a:lnTo>
                  <a:lnTo>
                    <a:pt x="1854708" y="1256296"/>
                  </a:lnTo>
                  <a:lnTo>
                    <a:pt x="1889760" y="1316723"/>
                  </a:lnTo>
                  <a:lnTo>
                    <a:pt x="1891284" y="1319009"/>
                  </a:lnTo>
                  <a:lnTo>
                    <a:pt x="1894332" y="1319771"/>
                  </a:lnTo>
                  <a:lnTo>
                    <a:pt x="1896618" y="1319009"/>
                  </a:lnTo>
                  <a:lnTo>
                    <a:pt x="1898904" y="1317485"/>
                  </a:lnTo>
                  <a:lnTo>
                    <a:pt x="1899666" y="1314437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1" name="object 21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017911" y="1934717"/>
              <a:ext cx="2533650" cy="2160269"/>
            </a:xfrm>
            <a:prstGeom prst="rect">
              <a:avLst/>
            </a:prstGeom>
          </p:spPr>
        </p:pic>
        <p:sp>
          <p:nvSpPr>
            <p:cNvPr id="212" name="object 212"/>
            <p:cNvSpPr/>
            <p:nvPr/>
          </p:nvSpPr>
          <p:spPr>
            <a:xfrm>
              <a:off x="917333" y="1833372"/>
              <a:ext cx="2773680" cy="2419350"/>
            </a:xfrm>
            <a:custGeom>
              <a:avLst/>
              <a:gdLst/>
              <a:ahLst/>
              <a:cxnLst/>
              <a:rect l="l" t="t" r="r" b="b"/>
              <a:pathLst>
                <a:path w="2773679" h="2419350">
                  <a:moveTo>
                    <a:pt x="0" y="0"/>
                  </a:moveTo>
                  <a:lnTo>
                    <a:pt x="0" y="2419350"/>
                  </a:lnTo>
                  <a:lnTo>
                    <a:pt x="2773679" y="2419350"/>
                  </a:lnTo>
                  <a:lnTo>
                    <a:pt x="2773679" y="0"/>
                  </a:lnTo>
                  <a:lnTo>
                    <a:pt x="0" y="0"/>
                  </a:lnTo>
                  <a:close/>
                </a:path>
              </a:pathLst>
            </a:custGeom>
            <a:ln w="19050">
              <a:solidFill>
                <a:srgbClr val="FF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3" name="object 213"/>
          <p:cNvSpPr txBox="1"/>
          <p:nvPr/>
        </p:nvSpPr>
        <p:spPr>
          <a:xfrm>
            <a:off x="3045859" y="4458263"/>
            <a:ext cx="459105" cy="83185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34925">
              <a:lnSpc>
                <a:spcPct val="100000"/>
              </a:lnSpc>
              <a:spcBef>
                <a:spcPts val="630"/>
              </a:spcBef>
            </a:pPr>
            <a:r>
              <a:rPr sz="2200" spc="-10" dirty="0">
                <a:latin typeface="Times New Roman"/>
                <a:cs typeface="Times New Roman"/>
              </a:rPr>
              <a:t>DC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sz="2200" spc="-5" dirty="0">
                <a:latin typeface="Times New Roman"/>
                <a:cs typeface="Times New Roman"/>
              </a:rPr>
              <a:t>Bus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214" name="object 214"/>
          <p:cNvSpPr txBox="1"/>
          <p:nvPr/>
        </p:nvSpPr>
        <p:spPr>
          <a:xfrm>
            <a:off x="2321693" y="6308090"/>
            <a:ext cx="9715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baseline="13888" dirty="0">
                <a:latin typeface="Times New Roman"/>
                <a:cs typeface="Times New Roman"/>
              </a:rPr>
              <a:t>P</a:t>
            </a:r>
            <a:r>
              <a:rPr sz="1600" dirty="0">
                <a:latin typeface="Times New Roman"/>
                <a:cs typeface="Times New Roman"/>
              </a:rPr>
              <a:t>consigne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15" name="object 215"/>
          <p:cNvSpPr/>
          <p:nvPr/>
        </p:nvSpPr>
        <p:spPr>
          <a:xfrm>
            <a:off x="8783446" y="1546860"/>
            <a:ext cx="198755" cy="0"/>
          </a:xfrm>
          <a:custGeom>
            <a:avLst/>
            <a:gdLst/>
            <a:ahLst/>
            <a:cxnLst/>
            <a:rect l="l" t="t" r="r" b="b"/>
            <a:pathLst>
              <a:path w="198754">
                <a:moveTo>
                  <a:pt x="0" y="0"/>
                </a:moveTo>
                <a:lnTo>
                  <a:pt x="198132" y="0"/>
                </a:lnTo>
              </a:path>
            </a:pathLst>
          </a:custGeom>
          <a:ln w="135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 txBox="1"/>
          <p:nvPr/>
        </p:nvSpPr>
        <p:spPr>
          <a:xfrm>
            <a:off x="8054975" y="1094994"/>
            <a:ext cx="1648460" cy="876300"/>
          </a:xfrm>
          <a:prstGeom prst="rect">
            <a:avLst/>
          </a:prstGeom>
          <a:ln w="38100">
            <a:solidFill>
              <a:srgbClr val="FF0101"/>
            </a:solidFill>
          </a:ln>
        </p:spPr>
        <p:txBody>
          <a:bodyPr vert="horz" wrap="square" lIns="0" tIns="208915" rIns="0" bIns="0" rtlCol="0">
            <a:spAutoFit/>
          </a:bodyPr>
          <a:lstStyle/>
          <a:p>
            <a:pPr algn="ctr">
              <a:lnSpc>
                <a:spcPts val="2530"/>
              </a:lnSpc>
              <a:spcBef>
                <a:spcPts val="1645"/>
              </a:spcBef>
            </a:pPr>
            <a:r>
              <a:rPr sz="2550" dirty="0">
                <a:latin typeface="Times New Roman"/>
                <a:cs typeface="Times New Roman"/>
              </a:rPr>
              <a:t>W</a:t>
            </a:r>
            <a:r>
              <a:rPr sz="2550" spc="3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Symbol"/>
                <a:cs typeface="Symbol"/>
              </a:rPr>
              <a:t></a:t>
            </a:r>
            <a:r>
              <a:rPr sz="2550" spc="125" dirty="0">
                <a:latin typeface="Times New Roman"/>
                <a:cs typeface="Times New Roman"/>
              </a:rPr>
              <a:t> </a:t>
            </a:r>
            <a:r>
              <a:rPr sz="3825" baseline="34858" dirty="0">
                <a:latin typeface="Times New Roman"/>
                <a:cs typeface="Times New Roman"/>
              </a:rPr>
              <a:t>1</a:t>
            </a:r>
            <a:r>
              <a:rPr sz="3825" spc="-97" baseline="34858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Times New Roman"/>
                <a:cs typeface="Times New Roman"/>
              </a:rPr>
              <a:t>J.</a:t>
            </a:r>
            <a:r>
              <a:rPr sz="2550" dirty="0">
                <a:latin typeface="Symbol"/>
                <a:cs typeface="Symbol"/>
              </a:rPr>
              <a:t></a:t>
            </a:r>
            <a:r>
              <a:rPr sz="3150" baseline="30423" dirty="0">
                <a:latin typeface="Times New Roman"/>
                <a:cs typeface="Times New Roman"/>
              </a:rPr>
              <a:t>2</a:t>
            </a:r>
            <a:endParaRPr sz="3150" baseline="30423">
              <a:latin typeface="Times New Roman"/>
              <a:cs typeface="Times New Roman"/>
            </a:endParaRPr>
          </a:p>
          <a:p>
            <a:pPr marL="14604" algn="ctr">
              <a:lnSpc>
                <a:spcPts val="2530"/>
              </a:lnSpc>
            </a:pPr>
            <a:r>
              <a:rPr sz="2550" dirty="0">
                <a:latin typeface="Times New Roman"/>
                <a:cs typeface="Times New Roman"/>
              </a:rPr>
              <a:t>2</a:t>
            </a:r>
            <a:endParaRPr sz="2550">
              <a:latin typeface="Times New Roman"/>
              <a:cs typeface="Times New Roman"/>
            </a:endParaRPr>
          </a:p>
        </p:txBody>
      </p:sp>
      <p:sp>
        <p:nvSpPr>
          <p:cNvPr id="217" name="object 217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8" name="object 21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19" name="object 2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839" y="348996"/>
            <a:ext cx="9143994" cy="378942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729607" y="645413"/>
            <a:ext cx="578485" cy="544830"/>
            <a:chOff x="7729607" y="645413"/>
            <a:chExt cx="578485" cy="54483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29607" y="645413"/>
              <a:ext cx="201168" cy="7543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838573" y="716660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82" y="0"/>
                  </a:lnTo>
                </a:path>
              </a:pathLst>
            </a:custGeom>
            <a:ln w="8382">
              <a:solidFill>
                <a:srgbClr val="728B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9607" y="645413"/>
              <a:ext cx="578358" cy="54483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930775" y="1026795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82" y="0"/>
                  </a:lnTo>
                </a:path>
              </a:pathLst>
            </a:custGeom>
            <a:ln w="8382">
              <a:solidFill>
                <a:srgbClr val="DDE6E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8871083" y="6294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66739" y="6294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407531" y="629412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79247" y="0"/>
                </a:lnTo>
              </a:path>
              <a:path w="158750">
                <a:moveTo>
                  <a:pt x="109728" y="0"/>
                </a:moveTo>
                <a:lnTo>
                  <a:pt x="15849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852795" y="6324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63691" y="63246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404483" y="63246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6680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40603" y="63550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60643" y="6355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401435" y="635508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94488" y="0"/>
                </a:moveTo>
                <a:lnTo>
                  <a:pt x="17983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34507" y="638556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57595" y="6385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395339" y="63855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831459" y="64160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157595" y="6416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395339" y="64160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94488" y="0"/>
                </a:moveTo>
                <a:lnTo>
                  <a:pt x="18592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822315" y="6446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151499" y="6446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389243" y="644652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85343" y="0"/>
                </a:lnTo>
              </a:path>
              <a:path w="201295">
                <a:moveTo>
                  <a:pt x="97536" y="0"/>
                </a:moveTo>
                <a:lnTo>
                  <a:pt x="20116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819267" y="647700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145403" y="64770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386195" y="647700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85343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816219" y="6507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145403" y="650748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386195" y="650748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816219" y="6537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145403" y="653796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386195" y="65379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804027" y="65684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142355" y="6568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383147" y="656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79247" y="0"/>
                </a:lnTo>
              </a:path>
              <a:path w="222884">
                <a:moveTo>
                  <a:pt x="94488" y="0"/>
                </a:moveTo>
                <a:lnTo>
                  <a:pt x="2225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8804027" y="659892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142355" y="659892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380099" y="659892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85343" y="0"/>
                </a:lnTo>
              </a:path>
              <a:path w="228600">
                <a:moveTo>
                  <a:pt x="94488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797931" y="662940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136259" y="662940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377051" y="66294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85343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794883" y="665988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36259" y="665988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377051" y="66598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79247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791835" y="66903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133211" y="669036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370955" y="669036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85343" y="0"/>
                </a:lnTo>
              </a:path>
              <a:path w="243840">
                <a:moveTo>
                  <a:pt x="97536" y="0"/>
                </a:moveTo>
                <a:lnTo>
                  <a:pt x="2438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8785739" y="672084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130163" y="672084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370955" y="672084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79247" y="0"/>
                </a:lnTo>
              </a:path>
              <a:path w="241300">
                <a:moveTo>
                  <a:pt x="94488" y="0"/>
                </a:moveTo>
                <a:lnTo>
                  <a:pt x="2407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785739" y="675132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9127115" y="675132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367907" y="67513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79247" y="0"/>
                </a:lnTo>
              </a:path>
              <a:path w="250190">
                <a:moveTo>
                  <a:pt x="97535" y="0"/>
                </a:moveTo>
                <a:lnTo>
                  <a:pt x="2499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782691" y="67818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124067" y="67818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9361811" y="678180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782691" y="68122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121019" y="68122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361811" y="681228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8779643" y="684276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3631" y="0"/>
                </a:lnTo>
              </a:path>
              <a:path w="238125">
                <a:moveTo>
                  <a:pt x="128016" y="0"/>
                </a:moveTo>
                <a:lnTo>
                  <a:pt x="2377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9117971" y="68427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9358763" y="684276"/>
            <a:ext cx="259079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79247" y="0"/>
                </a:lnTo>
              </a:path>
              <a:path w="259079">
                <a:moveTo>
                  <a:pt x="103631" y="0"/>
                </a:moveTo>
                <a:lnTo>
                  <a:pt x="176783" y="0"/>
                </a:lnTo>
              </a:path>
              <a:path w="259079">
                <a:moveTo>
                  <a:pt x="185928" y="0"/>
                </a:moveTo>
                <a:lnTo>
                  <a:pt x="2590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776595" y="687324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8925947" y="68732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114923" y="6873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9355715" y="68732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79247" y="0"/>
                </a:lnTo>
              </a:path>
              <a:path w="265429">
                <a:moveTo>
                  <a:pt x="106679" y="0"/>
                </a:moveTo>
                <a:lnTo>
                  <a:pt x="173735" y="0"/>
                </a:lnTo>
              </a:path>
              <a:path w="265429">
                <a:moveTo>
                  <a:pt x="198119" y="0"/>
                </a:moveTo>
                <a:lnTo>
                  <a:pt x="2651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776595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938139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111875" y="69037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355715" y="690372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79247" y="0"/>
                </a:lnTo>
              </a:path>
              <a:path w="262254">
                <a:moveTo>
                  <a:pt x="106679" y="0"/>
                </a:moveTo>
                <a:lnTo>
                  <a:pt x="167639" y="0"/>
                </a:lnTo>
              </a:path>
              <a:path w="262254">
                <a:moveTo>
                  <a:pt x="201167" y="0"/>
                </a:moveTo>
                <a:lnTo>
                  <a:pt x="2621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773547" y="6934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941187" y="69342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111875" y="6934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352667" y="693420"/>
            <a:ext cx="268605" cy="0"/>
          </a:xfrm>
          <a:custGeom>
            <a:avLst/>
            <a:gdLst/>
            <a:ahLst/>
            <a:cxnLst/>
            <a:rect l="l" t="t" r="r" b="b"/>
            <a:pathLst>
              <a:path w="268604">
                <a:moveTo>
                  <a:pt x="0" y="0"/>
                </a:moveTo>
                <a:lnTo>
                  <a:pt x="79247" y="0"/>
                </a:lnTo>
              </a:path>
              <a:path w="268604">
                <a:moveTo>
                  <a:pt x="109728" y="0"/>
                </a:moveTo>
                <a:lnTo>
                  <a:pt x="170688" y="0"/>
                </a:lnTo>
              </a:path>
              <a:path w="268604">
                <a:moveTo>
                  <a:pt x="207264" y="0"/>
                </a:moveTo>
                <a:lnTo>
                  <a:pt x="26822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8767451" y="6964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938139" y="69646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9102731" y="696468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343523" y="696468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85343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8767451" y="69951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8938139" y="6995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9102731" y="699516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9343523" y="699516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767451" y="702564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938139" y="7025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102731" y="70256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343523" y="702564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767451" y="7056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932043" y="70561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099683" y="70561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340475" y="705612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118871" y="0"/>
                </a:moveTo>
                <a:lnTo>
                  <a:pt x="1798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64403" y="70866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932043" y="7086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093587" y="708660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334379" y="70866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764403" y="71170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932043" y="7117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9093587" y="711708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9334379" y="71170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8758307" y="7147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925947" y="7147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9090539" y="714756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331331" y="714756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85343" y="0"/>
                </a:lnTo>
              </a:path>
              <a:path w="189229">
                <a:moveTo>
                  <a:pt x="128016" y="0"/>
                </a:moveTo>
                <a:lnTo>
                  <a:pt x="18897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755259" y="7178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922899" y="7178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9087491" y="717804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9328283" y="7178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9459347" y="71780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8755259" y="7208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919851" y="7208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9084443" y="7208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79247" y="0"/>
                </a:lnTo>
              </a:path>
              <a:path w="152400">
                <a:moveTo>
                  <a:pt x="85344" y="0"/>
                </a:moveTo>
                <a:lnTo>
                  <a:pt x="1524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325235" y="7208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9462395" y="72085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8755259" y="7239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8916803" y="7239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9081395" y="723900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9322187" y="72390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462395" y="7239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755259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8913755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081395" y="726948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9322187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9462395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8752211" y="7299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907659" y="72999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9075299" y="72999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316091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465443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8752211" y="73304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8904611" y="73304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9075299" y="73304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9316091" y="7330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465443" y="7330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749163" y="7360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8904611" y="7360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072251" y="73609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9247" y="0"/>
                </a:lnTo>
              </a:path>
              <a:path w="165100">
                <a:moveTo>
                  <a:pt x="97535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9313043" y="73609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9465443" y="736092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8749163" y="73914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8901563" y="73914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9069203" y="73914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0583" y="0"/>
                </a:moveTo>
                <a:lnTo>
                  <a:pt x="1676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309995" y="73914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9465443" y="739140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8749163" y="74218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8898515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9066155" y="742188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79247" y="0"/>
                </a:lnTo>
              </a:path>
              <a:path w="170815">
                <a:moveTo>
                  <a:pt x="103632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9303899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468491" y="742188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749163" y="74523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8895467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9063107" y="74523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106680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9303899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9471539" y="745236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8749163" y="74828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8892419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9060059" y="748284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9297803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9474587" y="748284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8749163" y="75133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892419" y="75133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9060059" y="751332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9297803" y="75133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9474587" y="751332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8749163" y="75438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8892419" y="75438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9060059" y="75438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9297803" y="75438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9474587" y="75438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8749163" y="75742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8886323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9050915" y="75742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9291707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9477635" y="75742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8749163" y="76047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8886323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9050915" y="76047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9291707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9477635" y="760476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8746115" y="76352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8880227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9044819" y="76352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9169787" y="76352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9285611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9483731" y="7635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8746115" y="76657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8880227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904177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9169787" y="76657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928561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9486779" y="766572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8746115" y="76962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8877179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904177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9169787" y="7696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928561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9489827" y="7696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8746115" y="77266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887108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903872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9169787" y="772668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67056" y="0"/>
                </a:lnTo>
              </a:path>
              <a:path w="195579">
                <a:moveTo>
                  <a:pt x="109728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9495923" y="77266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8746115" y="77571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8871083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9035675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9169787" y="775716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67056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9502019" y="77571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8746115" y="77876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8871083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9032627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9169787" y="77876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67056" y="0"/>
                </a:lnTo>
              </a:path>
              <a:path w="186054">
                <a:moveTo>
                  <a:pt x="106679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9511163" y="778764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8746115" y="7818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8864987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9029579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9169787" y="781812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67056" y="0"/>
                </a:lnTo>
              </a:path>
              <a:path w="189229">
                <a:moveTo>
                  <a:pt x="103631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9517259" y="78181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8746115" y="78486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8858891" y="7848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9026531" y="7848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9169787" y="78486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67056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9532499" y="78486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8749163" y="78790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8855843" y="78790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9023483" y="7879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9169787" y="787908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9553835" y="7879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8749163" y="79095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8855843" y="79095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9023483" y="7909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9169787" y="79095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9553835" y="79095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8749163" y="79400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8852795" y="7940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9020435" y="7940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9169787" y="794004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67056" y="0"/>
                </a:lnTo>
              </a:path>
              <a:path w="170815">
                <a:moveTo>
                  <a:pt x="9144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9556883" y="7940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8749163" y="79705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8858891" y="797052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9017387" y="7970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9169787" y="797052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67056" y="0"/>
                </a:lnTo>
              </a:path>
              <a:path w="167640">
                <a:moveTo>
                  <a:pt x="88392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9562979" y="7970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8749163" y="80010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8864987" y="8001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9014339" y="8001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9169787" y="80010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9566027" y="8001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8749163" y="80314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3" name="object 27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64987" y="801624"/>
            <a:ext cx="60960" cy="21335"/>
          </a:xfrm>
          <a:prstGeom prst="rect">
            <a:avLst/>
          </a:prstGeom>
        </p:spPr>
      </p:pic>
      <p:sp>
        <p:nvSpPr>
          <p:cNvPr id="274" name="object 274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0" name="object 400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sp>
          <p:nvSpPr>
            <p:cNvPr id="401" name="object 401"/>
            <p:cNvSpPr/>
            <p:nvPr/>
          </p:nvSpPr>
          <p:spPr>
            <a:xfrm>
              <a:off x="9502019" y="922020"/>
              <a:ext cx="60960" cy="0"/>
            </a:xfrm>
            <a:custGeom>
              <a:avLst/>
              <a:gdLst/>
              <a:ahLst/>
              <a:cxnLst/>
              <a:rect l="l" t="t" r="r" b="b"/>
              <a:pathLst>
                <a:path w="60959">
                  <a:moveTo>
                    <a:pt x="0" y="0"/>
                  </a:moveTo>
                  <a:lnTo>
                    <a:pt x="60960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8733923" y="963168"/>
              <a:ext cx="904240" cy="3175"/>
            </a:xfrm>
            <a:custGeom>
              <a:avLst/>
              <a:gdLst/>
              <a:ahLst/>
              <a:cxnLst/>
              <a:rect l="l" t="t" r="r" b="b"/>
              <a:pathLst>
                <a:path w="904240" h="3175">
                  <a:moveTo>
                    <a:pt x="0" y="3047"/>
                  </a:moveTo>
                  <a:lnTo>
                    <a:pt x="903738" y="3047"/>
                  </a:lnTo>
                  <a:lnTo>
                    <a:pt x="903738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0000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3" name="object 40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04" name="object 40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405" name="object 40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406" name="object 40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407" name="object 40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408" name="object 40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409" name="object 40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410" name="object 4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1" name="object 41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pic>
          <p:nvPicPr>
            <p:cNvPr id="412" name="object 41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413" name="object 41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414" name="object 41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415" name="object 41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</p:grpSp>
      <p:sp>
        <p:nvSpPr>
          <p:cNvPr id="416" name="object 416"/>
          <p:cNvSpPr txBox="1">
            <a:spLocks noGrp="1"/>
          </p:cNvSpPr>
          <p:nvPr>
            <p:ph type="title"/>
          </p:nvPr>
        </p:nvSpPr>
        <p:spPr>
          <a:xfrm>
            <a:off x="1249814" y="1208023"/>
            <a:ext cx="6598920" cy="1121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875"/>
              </a:lnSpc>
              <a:spcBef>
                <a:spcPts val="100"/>
              </a:spcBef>
            </a:pPr>
            <a:r>
              <a:rPr spc="-5" dirty="0">
                <a:solidFill>
                  <a:srgbClr val="FF0000"/>
                </a:solidFill>
              </a:rPr>
              <a:t>Volants</a:t>
            </a:r>
            <a:r>
              <a:rPr spc="-50" dirty="0">
                <a:solidFill>
                  <a:srgbClr val="FF0000"/>
                </a:solidFill>
              </a:rPr>
              <a:t> </a:t>
            </a:r>
            <a:r>
              <a:rPr spc="-5" dirty="0">
                <a:solidFill>
                  <a:srgbClr val="FF0000"/>
                </a:solidFill>
              </a:rPr>
              <a:t>d’inertie</a:t>
            </a:r>
            <a:r>
              <a:rPr spc="-40" dirty="0">
                <a:solidFill>
                  <a:srgbClr val="FF0000"/>
                </a:solidFill>
              </a:rPr>
              <a:t> </a:t>
            </a:r>
            <a:r>
              <a:rPr spc="-5" dirty="0"/>
              <a:t>(suite)</a:t>
            </a:r>
          </a:p>
          <a:p>
            <a:pPr marL="12700" marR="5080">
              <a:lnSpc>
                <a:spcPts val="2870"/>
              </a:lnSpc>
              <a:spcBef>
                <a:spcPts val="100"/>
              </a:spcBef>
            </a:pPr>
            <a:r>
              <a:rPr spc="-5" dirty="0"/>
              <a:t>Plutôt utilisés pour </a:t>
            </a:r>
            <a:r>
              <a:rPr dirty="0"/>
              <a:t>les </a:t>
            </a:r>
            <a:r>
              <a:rPr spc="-5" dirty="0"/>
              <a:t>faibles </a:t>
            </a:r>
            <a:r>
              <a:rPr dirty="0"/>
              <a:t>« </a:t>
            </a:r>
            <a:r>
              <a:rPr spc="-5" dirty="0"/>
              <a:t>constantes de temps </a:t>
            </a:r>
            <a:r>
              <a:rPr dirty="0"/>
              <a:t>» </a:t>
            </a:r>
            <a:r>
              <a:rPr spc="-585" dirty="0"/>
              <a:t> </a:t>
            </a:r>
            <a:r>
              <a:rPr spc="-5" dirty="0"/>
              <a:t>(produits</a:t>
            </a:r>
            <a:r>
              <a:rPr spc="-15" dirty="0"/>
              <a:t> </a:t>
            </a:r>
            <a:r>
              <a:rPr spc="-5" dirty="0"/>
              <a:t>commerciaux)</a:t>
            </a:r>
          </a:p>
        </p:txBody>
      </p:sp>
      <p:pic>
        <p:nvPicPr>
          <p:cNvPr id="417" name="object 41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275211" y="3130295"/>
            <a:ext cx="2231129" cy="3402330"/>
          </a:xfrm>
          <a:prstGeom prst="rect">
            <a:avLst/>
          </a:prstGeom>
        </p:spPr>
      </p:pic>
      <p:sp>
        <p:nvSpPr>
          <p:cNvPr id="418" name="object 418"/>
          <p:cNvSpPr txBox="1"/>
          <p:nvPr/>
        </p:nvSpPr>
        <p:spPr>
          <a:xfrm>
            <a:off x="1199014" y="3412490"/>
            <a:ext cx="3475354" cy="2499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865">
              <a:lnSpc>
                <a:spcPct val="100000"/>
              </a:lnSpc>
              <a:spcBef>
                <a:spcPts val="100"/>
              </a:spcBef>
            </a:pPr>
            <a:r>
              <a:rPr sz="1600" b="1" u="heavy" spc="-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BEACON</a:t>
            </a:r>
            <a:r>
              <a:rPr sz="1600" b="1" u="heavy" spc="-2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600" b="1" u="heavy" spc="-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POWER</a:t>
            </a:r>
            <a:r>
              <a:rPr sz="1600" b="1" u="heavy" spc="-2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600" b="1" u="heavy" spc="-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SYSTEMS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>
              <a:latin typeface="Times New Roman"/>
              <a:cs typeface="Times New Roman"/>
            </a:endParaRPr>
          </a:p>
          <a:p>
            <a:pPr marL="62865">
              <a:lnSpc>
                <a:spcPct val="100000"/>
              </a:lnSpc>
            </a:pPr>
            <a:r>
              <a:rPr sz="1600" b="1" spc="-5" dirty="0">
                <a:latin typeface="Times New Roman"/>
                <a:cs typeface="Times New Roman"/>
              </a:rPr>
              <a:t>Produit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commercial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b="1" spc="-5" dirty="0">
                <a:latin typeface="Times New Roman"/>
                <a:cs typeface="Times New Roman"/>
              </a:rPr>
              <a:t>BHE6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tabLst>
                <a:tab pos="2470785" algn="l"/>
              </a:tabLst>
            </a:pPr>
            <a:r>
              <a:rPr sz="1600" b="1" spc="-5" dirty="0">
                <a:latin typeface="Times New Roman"/>
                <a:cs typeface="Times New Roman"/>
              </a:rPr>
              <a:t>E</a:t>
            </a:r>
            <a:r>
              <a:rPr sz="1650" b="1" spc="-7" baseline="-20202" dirty="0">
                <a:latin typeface="Times New Roman"/>
                <a:cs typeface="Times New Roman"/>
              </a:rPr>
              <a:t>max</a:t>
            </a:r>
            <a:r>
              <a:rPr sz="1600" b="1" spc="-5" dirty="0">
                <a:latin typeface="Times New Roman"/>
                <a:cs typeface="Times New Roman"/>
              </a:rPr>
              <a:t>=6</a:t>
            </a:r>
            <a:r>
              <a:rPr sz="1600" b="1" spc="5" dirty="0">
                <a:latin typeface="Times New Roman"/>
                <a:cs typeface="Times New Roman"/>
              </a:rPr>
              <a:t> </a:t>
            </a:r>
            <a:r>
              <a:rPr sz="1600" b="1" spc="-5" dirty="0">
                <a:latin typeface="Times New Roman"/>
                <a:cs typeface="Times New Roman"/>
              </a:rPr>
              <a:t>kWh,</a:t>
            </a:r>
            <a:r>
              <a:rPr sz="1600" b="1" spc="5" dirty="0">
                <a:latin typeface="Times New Roman"/>
                <a:cs typeface="Times New Roman"/>
              </a:rPr>
              <a:t> </a:t>
            </a:r>
            <a:r>
              <a:rPr sz="1600" b="1" spc="-5" dirty="0">
                <a:latin typeface="Times New Roman"/>
                <a:cs typeface="Times New Roman"/>
              </a:rPr>
              <a:t>P</a:t>
            </a:r>
            <a:r>
              <a:rPr sz="1650" b="1" spc="-7" baseline="-20202" dirty="0">
                <a:latin typeface="Times New Roman"/>
                <a:cs typeface="Times New Roman"/>
              </a:rPr>
              <a:t>max</a:t>
            </a:r>
            <a:r>
              <a:rPr sz="1600" b="1" spc="-5" dirty="0">
                <a:latin typeface="Times New Roman"/>
                <a:cs typeface="Times New Roman"/>
              </a:rPr>
              <a:t>=2</a:t>
            </a:r>
            <a:r>
              <a:rPr sz="1600" b="1" spc="10" dirty="0">
                <a:latin typeface="Times New Roman"/>
                <a:cs typeface="Times New Roman"/>
              </a:rPr>
              <a:t> </a:t>
            </a:r>
            <a:r>
              <a:rPr sz="1600" b="1" spc="-5" dirty="0">
                <a:latin typeface="Times New Roman"/>
                <a:cs typeface="Times New Roman"/>
              </a:rPr>
              <a:t>kW	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r>
              <a:rPr sz="1800" b="1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heures</a:t>
            </a:r>
            <a:endParaRPr sz="18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1935"/>
              </a:spcBef>
            </a:pPr>
            <a:r>
              <a:rPr sz="1600" b="1" dirty="0">
                <a:latin typeface="Times New Roman"/>
                <a:cs typeface="Times New Roman"/>
              </a:rPr>
              <a:t>rotor</a:t>
            </a:r>
            <a:r>
              <a:rPr sz="1600" b="1" spc="-1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composite</a:t>
            </a:r>
            <a:r>
              <a:rPr sz="1600" b="1" spc="-1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22</a:t>
            </a:r>
            <a:r>
              <a:rPr sz="1600" b="1" spc="-1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500</a:t>
            </a:r>
            <a:r>
              <a:rPr sz="1600" b="1" spc="-1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tr/mn</a:t>
            </a:r>
            <a:endParaRPr sz="16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sz="1600" b="1" dirty="0">
                <a:latin typeface="Times New Roman"/>
                <a:cs typeface="Times New Roman"/>
              </a:rPr>
              <a:t>Sous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vide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(auto-décharge</a:t>
            </a:r>
            <a:r>
              <a:rPr sz="1600" b="1" spc="-2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&gt;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30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heures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)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650">
              <a:latin typeface="Times New Roman"/>
              <a:cs typeface="Times New Roman"/>
            </a:endParaRPr>
          </a:p>
          <a:p>
            <a:pPr marL="62865">
              <a:lnSpc>
                <a:spcPct val="100000"/>
              </a:lnSpc>
            </a:pPr>
            <a:r>
              <a:rPr sz="1600" b="1" dirty="0">
                <a:latin typeface="Times New Roman"/>
                <a:cs typeface="Times New Roman"/>
              </a:rPr>
              <a:t>Paliers</a:t>
            </a:r>
            <a:r>
              <a:rPr sz="1600" b="1" spc="-2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magnétiques</a:t>
            </a:r>
            <a:r>
              <a:rPr sz="1600" b="1" spc="-2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aimants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421" name="object 421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22" name="object 4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423" name="object 4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419" name="object 419"/>
          <p:cNvSpPr txBox="1"/>
          <p:nvPr/>
        </p:nvSpPr>
        <p:spPr>
          <a:xfrm>
            <a:off x="1249814" y="2575814"/>
            <a:ext cx="66052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Mais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également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produits</a:t>
            </a:r>
            <a:r>
              <a:rPr sz="24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dimensionnés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en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énergie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20" name="object 420"/>
          <p:cNvSpPr txBox="1"/>
          <p:nvPr/>
        </p:nvSpPr>
        <p:spPr>
          <a:xfrm>
            <a:off x="7370959" y="6109970"/>
            <a:ext cx="18891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Doc.</a:t>
            </a:r>
            <a:r>
              <a:rPr sz="1200" i="1" spc="54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  <a:hlinkClick r:id="rId19"/>
              </a:rPr>
              <a:t>www.beaconpower.com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95467" y="1008888"/>
              <a:ext cx="54864" cy="1219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95467" y="1021080"/>
              <a:ext cx="54864" cy="609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solidFill>
                  <a:srgbClr val="FF3300"/>
                </a:solidFill>
                <a:latin typeface="Times New Roman"/>
                <a:cs typeface="Times New Roman"/>
              </a:rPr>
              <a:t>Systèmes </a:t>
            </a:r>
            <a:r>
              <a:rPr b="1" dirty="0">
                <a:solidFill>
                  <a:srgbClr val="FF3300"/>
                </a:solidFill>
                <a:latin typeface="Times New Roman"/>
                <a:cs typeface="Times New Roman"/>
              </a:rPr>
              <a:t>à air comprimé avec </a:t>
            </a:r>
            <a:r>
              <a:rPr b="1" spc="-5" dirty="0">
                <a:solidFill>
                  <a:srgbClr val="FF3300"/>
                </a:solidFill>
                <a:latin typeface="Times New Roman"/>
                <a:cs typeface="Times New Roman"/>
              </a:rPr>
              <a:t>fluide </a:t>
            </a:r>
            <a:r>
              <a:rPr b="1" dirty="0">
                <a:solidFill>
                  <a:srgbClr val="FF3300"/>
                </a:solidFill>
                <a:latin typeface="Times New Roman"/>
                <a:cs typeface="Times New Roman"/>
              </a:rPr>
              <a:t>d’interface (eau </a:t>
            </a:r>
            <a:r>
              <a:rPr b="1" spc="-5" dirty="0">
                <a:solidFill>
                  <a:srgbClr val="FF3300"/>
                </a:solidFill>
                <a:latin typeface="Times New Roman"/>
                <a:cs typeface="Times New Roman"/>
              </a:rPr>
              <a:t>ou huile) </a:t>
            </a:r>
            <a:r>
              <a:rPr b="1" spc="-58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FF3300"/>
                </a:solidFill>
                <a:latin typeface="Times New Roman"/>
                <a:cs typeface="Times New Roman"/>
              </a:rPr>
              <a:t>BOP</a:t>
            </a:r>
            <a:r>
              <a:rPr b="1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FF3300"/>
                </a:solidFill>
                <a:latin typeface="Times New Roman"/>
                <a:cs typeface="Times New Roman"/>
              </a:rPr>
              <a:t>(batteries </a:t>
            </a:r>
            <a:r>
              <a:rPr sz="20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Oil </a:t>
            </a:r>
            <a:r>
              <a:rPr sz="2000" b="1" spc="-10" dirty="0">
                <a:solidFill>
                  <a:srgbClr val="FF3300"/>
                </a:solidFill>
                <a:latin typeface="Times New Roman"/>
                <a:cs typeface="Times New Roman"/>
              </a:rPr>
              <a:t>hydraulics</a:t>
            </a:r>
            <a:r>
              <a:rPr sz="2000" b="1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and</a:t>
            </a:r>
            <a:r>
              <a:rPr sz="2000" b="1" spc="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FF3300"/>
                </a:solidFill>
                <a:latin typeface="Times New Roman"/>
                <a:cs typeface="Times New Roman"/>
              </a:rPr>
              <a:t>Pneumatics)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52448" y="2002025"/>
            <a:ext cx="51041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37565" marR="5080" indent="-825500">
              <a:lnSpc>
                <a:spcPct val="100000"/>
              </a:lnSpc>
              <a:spcBef>
                <a:spcPts val="95"/>
              </a:spcBef>
            </a:pPr>
            <a:r>
              <a:rPr sz="2000" spc="-10" dirty="0">
                <a:latin typeface="Times New Roman"/>
                <a:cs typeface="Times New Roman"/>
              </a:rPr>
              <a:t>compressions/décompressions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quasi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isothermes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et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moteur-compresseur</a:t>
            </a:r>
            <a:r>
              <a:rPr sz="2000" spc="-10" dirty="0">
                <a:latin typeface="Times New Roman"/>
                <a:cs typeface="Times New Roman"/>
              </a:rPr>
              <a:t> hydraulique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6413436" y="2189035"/>
            <a:ext cx="368935" cy="297180"/>
            <a:chOff x="6413436" y="2189035"/>
            <a:chExt cx="368935" cy="297180"/>
          </a:xfrm>
        </p:grpSpPr>
        <p:sp>
          <p:nvSpPr>
            <p:cNvPr id="24" name="object 24"/>
            <p:cNvSpPr/>
            <p:nvPr/>
          </p:nvSpPr>
          <p:spPr>
            <a:xfrm>
              <a:off x="6418198" y="2193798"/>
              <a:ext cx="359410" cy="287655"/>
            </a:xfrm>
            <a:custGeom>
              <a:avLst/>
              <a:gdLst/>
              <a:ahLst/>
              <a:cxnLst/>
              <a:rect l="l" t="t" r="r" b="b"/>
              <a:pathLst>
                <a:path w="359409" h="287655">
                  <a:moveTo>
                    <a:pt x="358901" y="143255"/>
                  </a:moveTo>
                  <a:lnTo>
                    <a:pt x="268985" y="0"/>
                  </a:lnTo>
                  <a:lnTo>
                    <a:pt x="268985" y="71627"/>
                  </a:lnTo>
                  <a:lnTo>
                    <a:pt x="0" y="71627"/>
                  </a:lnTo>
                  <a:lnTo>
                    <a:pt x="0" y="215645"/>
                  </a:lnTo>
                  <a:lnTo>
                    <a:pt x="268985" y="215645"/>
                  </a:lnTo>
                  <a:lnTo>
                    <a:pt x="268985" y="287273"/>
                  </a:lnTo>
                  <a:lnTo>
                    <a:pt x="358901" y="143255"/>
                  </a:lnTo>
                  <a:close/>
                </a:path>
              </a:pathLst>
            </a:custGeom>
            <a:solidFill>
              <a:srgbClr val="FF67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418198" y="2193798"/>
              <a:ext cx="359410" cy="287655"/>
            </a:xfrm>
            <a:custGeom>
              <a:avLst/>
              <a:gdLst/>
              <a:ahLst/>
              <a:cxnLst/>
              <a:rect l="l" t="t" r="r" b="b"/>
              <a:pathLst>
                <a:path w="359409" h="287655">
                  <a:moveTo>
                    <a:pt x="268985" y="0"/>
                  </a:moveTo>
                  <a:lnTo>
                    <a:pt x="268985" y="71627"/>
                  </a:lnTo>
                  <a:lnTo>
                    <a:pt x="0" y="71627"/>
                  </a:lnTo>
                  <a:lnTo>
                    <a:pt x="0" y="215645"/>
                  </a:lnTo>
                  <a:lnTo>
                    <a:pt x="268985" y="215645"/>
                  </a:lnTo>
                  <a:lnTo>
                    <a:pt x="268985" y="287273"/>
                  </a:lnTo>
                  <a:lnTo>
                    <a:pt x="358901" y="143255"/>
                  </a:lnTo>
                  <a:lnTo>
                    <a:pt x="268985" y="0"/>
                  </a:lnTo>
                  <a:close/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7280281" y="2002027"/>
            <a:ext cx="15963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8265" marR="5080" indent="-762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haut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rendement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conversion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27" name="object 2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098683" y="3057144"/>
            <a:ext cx="5111496" cy="3102102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2617603" y="6181597"/>
            <a:ext cx="28384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Source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:</a:t>
            </a:r>
            <a:r>
              <a:rPr sz="1200" i="1" spc="-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LEI</a:t>
            </a:r>
            <a:r>
              <a:rPr sz="1200" i="1" spc="-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-</a:t>
            </a:r>
            <a:r>
              <a:rPr sz="1200" i="1" spc="-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EPFL,</a:t>
            </a:r>
            <a:r>
              <a:rPr sz="1200" i="1" spc="-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LEMOFOUET,</a:t>
            </a:r>
            <a:r>
              <a:rPr sz="1200" i="1" spc="-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RUFER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29" name="object 2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287903" y="3130295"/>
            <a:ext cx="3630929" cy="2759201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6740785" y="6035294"/>
            <a:ext cx="3098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Times New Roman"/>
                <a:cs typeface="Times New Roman"/>
              </a:rPr>
              <a:t>rendement </a:t>
            </a:r>
            <a:r>
              <a:rPr sz="1800" b="1" dirty="0">
                <a:latin typeface="Times New Roman"/>
                <a:cs typeface="Times New Roman"/>
              </a:rPr>
              <a:t>moteur </a:t>
            </a:r>
            <a:r>
              <a:rPr sz="1800" b="1" spc="-5" dirty="0">
                <a:latin typeface="Times New Roman"/>
                <a:cs typeface="Times New Roman"/>
              </a:rPr>
              <a:t>hydraulique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31" name="object 31"/>
          <p:cNvSpPr txBox="1"/>
          <p:nvPr/>
        </p:nvSpPr>
        <p:spPr>
          <a:xfrm>
            <a:off x="854335" y="6540500"/>
            <a:ext cx="79584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intérêt </a:t>
            </a:r>
            <a:r>
              <a:rPr sz="1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de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bas</a:t>
            </a:r>
            <a:r>
              <a:rPr sz="1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coût 3</a:t>
            </a:r>
            <a:r>
              <a:rPr sz="1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c€/kWh </a:t>
            </a:r>
            <a:r>
              <a:rPr sz="1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sur</a:t>
            </a:r>
            <a:r>
              <a:rPr sz="1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vie complète</a:t>
            </a:r>
            <a:r>
              <a:rPr sz="1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si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hybridation</a:t>
            </a:r>
            <a:r>
              <a:rPr sz="1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avec stockage</a:t>
            </a:r>
            <a:r>
              <a:rPr sz="1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rapide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64987" y="801624"/>
            <a:ext cx="60960" cy="21335"/>
          </a:xfrm>
          <a:prstGeom prst="rect">
            <a:avLst/>
          </a:prstGeom>
        </p:spPr>
      </p:pic>
      <p:sp>
        <p:nvSpPr>
          <p:cNvPr id="27" name="object 27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3" name="object 153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sp>
          <p:nvSpPr>
            <p:cNvPr id="154" name="object 154"/>
            <p:cNvSpPr/>
            <p:nvPr/>
          </p:nvSpPr>
          <p:spPr>
            <a:xfrm>
              <a:off x="9502019" y="922020"/>
              <a:ext cx="60960" cy="0"/>
            </a:xfrm>
            <a:custGeom>
              <a:avLst/>
              <a:gdLst/>
              <a:ahLst/>
              <a:cxnLst/>
              <a:rect l="l" t="t" r="r" b="b"/>
              <a:pathLst>
                <a:path w="60959">
                  <a:moveTo>
                    <a:pt x="0" y="0"/>
                  </a:moveTo>
                  <a:lnTo>
                    <a:pt x="60960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8733923" y="963168"/>
              <a:ext cx="904240" cy="3175"/>
            </a:xfrm>
            <a:custGeom>
              <a:avLst/>
              <a:gdLst/>
              <a:ahLst/>
              <a:cxnLst/>
              <a:rect l="l" t="t" r="r" b="b"/>
              <a:pathLst>
                <a:path w="904240" h="3175">
                  <a:moveTo>
                    <a:pt x="0" y="3047"/>
                  </a:moveTo>
                  <a:lnTo>
                    <a:pt x="903738" y="3047"/>
                  </a:lnTo>
                  <a:lnTo>
                    <a:pt x="903738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0000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6" name="object 15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63" name="object 163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4" name="object 16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</p:grpSp>
      <p:pic>
        <p:nvPicPr>
          <p:cNvPr id="169" name="object 16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7002659" y="2049017"/>
            <a:ext cx="2650997" cy="1988819"/>
          </a:xfrm>
          <a:prstGeom prst="rect">
            <a:avLst/>
          </a:prstGeom>
        </p:spPr>
      </p:pic>
      <p:sp>
        <p:nvSpPr>
          <p:cNvPr id="170" name="object 170"/>
          <p:cNvSpPr txBox="1"/>
          <p:nvPr/>
        </p:nvSpPr>
        <p:spPr>
          <a:xfrm>
            <a:off x="854335" y="1255267"/>
            <a:ext cx="8345805" cy="531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Accumulateurs</a:t>
            </a:r>
            <a:r>
              <a:rPr sz="2400" b="1" spc="-4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électrochimiques</a:t>
            </a:r>
            <a:r>
              <a:rPr sz="2400" b="1" spc="-3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200">
              <a:latin typeface="Times New Roman"/>
              <a:cs typeface="Times New Roman"/>
            </a:endParaRPr>
          </a:p>
          <a:p>
            <a:pPr marL="85725" marR="2872105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Nombreuses </a:t>
            </a:r>
            <a:r>
              <a:rPr sz="2400" dirty="0">
                <a:latin typeface="Times New Roman"/>
                <a:cs typeface="Times New Roman"/>
              </a:rPr>
              <a:t>technologies </a:t>
            </a:r>
            <a:r>
              <a:rPr sz="2400" spc="-5" dirty="0">
                <a:latin typeface="Times New Roman"/>
                <a:cs typeface="Times New Roman"/>
              </a:rPr>
              <a:t>disponibles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(différents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compromis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performances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–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coût)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250">
              <a:latin typeface="Times New Roman"/>
              <a:cs typeface="Times New Roman"/>
            </a:endParaRPr>
          </a:p>
          <a:p>
            <a:pPr marL="262890">
              <a:lnSpc>
                <a:spcPts val="2875"/>
              </a:lnSpc>
            </a:pPr>
            <a:r>
              <a:rPr sz="2400" spc="-5" dirty="0">
                <a:latin typeface="Times New Roman"/>
                <a:cs typeface="Times New Roman"/>
              </a:rPr>
              <a:t>Plomb-acide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(LAB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Lead-acid battery)</a:t>
            </a:r>
            <a:endParaRPr sz="1600">
              <a:latin typeface="Times New Roman"/>
              <a:cs typeface="Times New Roman"/>
            </a:endParaRPr>
          </a:p>
          <a:p>
            <a:pPr marL="262890" marR="4472305">
              <a:lnSpc>
                <a:spcPct val="99900"/>
              </a:lnSpc>
            </a:pPr>
            <a:r>
              <a:rPr sz="2400" spc="-5" dirty="0">
                <a:latin typeface="Times New Roman"/>
                <a:cs typeface="Times New Roman"/>
              </a:rPr>
              <a:t>Nickel-Cadmium </a:t>
            </a:r>
            <a:r>
              <a:rPr sz="1600" dirty="0">
                <a:latin typeface="Times New Roman"/>
                <a:cs typeface="Times New Roman"/>
              </a:rPr>
              <a:t>(NiCd) 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Nickel-Métal-Hydrures </a:t>
            </a:r>
            <a:r>
              <a:rPr sz="1600" dirty="0">
                <a:latin typeface="Times New Roman"/>
                <a:cs typeface="Times New Roman"/>
              </a:rPr>
              <a:t>(NiMH)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Lithium-Ion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(Li-Ion)</a:t>
            </a:r>
            <a:endParaRPr sz="1600">
              <a:latin typeface="Times New Roman"/>
              <a:cs typeface="Times New Roman"/>
            </a:endParaRPr>
          </a:p>
          <a:p>
            <a:pPr marL="262890" marR="4330700">
              <a:lnSpc>
                <a:spcPts val="287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Métal-air (Zinc, aluminium…) </a:t>
            </a:r>
            <a:r>
              <a:rPr sz="2400" spc="-5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Sodium-soufre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(NaS)</a:t>
            </a:r>
            <a:endParaRPr sz="1600">
              <a:latin typeface="Times New Roman"/>
              <a:cs typeface="Times New Roman"/>
            </a:endParaRPr>
          </a:p>
          <a:p>
            <a:pPr marL="262890">
              <a:lnSpc>
                <a:spcPts val="2785"/>
              </a:lnSpc>
            </a:pPr>
            <a:r>
              <a:rPr sz="2400" dirty="0">
                <a:latin typeface="Times New Roman"/>
                <a:cs typeface="Times New Roman"/>
              </a:rPr>
              <a:t>…</a:t>
            </a:r>
            <a:endParaRPr sz="2400">
              <a:latin typeface="Times New Roman"/>
              <a:cs typeface="Times New Roman"/>
            </a:endParaRPr>
          </a:p>
          <a:p>
            <a:pPr marL="336550" marR="5080">
              <a:lnSpc>
                <a:spcPct val="100000"/>
              </a:lnSpc>
              <a:spcBef>
                <a:spcPts val="1980"/>
              </a:spcBef>
            </a:pPr>
            <a:r>
              <a:rPr sz="2400" dirty="0">
                <a:latin typeface="Times New Roman"/>
                <a:cs typeface="Times New Roman"/>
              </a:rPr>
              <a:t>Les </a:t>
            </a:r>
            <a:r>
              <a:rPr sz="2400" spc="-5" dirty="0">
                <a:latin typeface="Times New Roman"/>
                <a:cs typeface="Times New Roman"/>
              </a:rPr>
              <a:t>valeurs d’énergie </a:t>
            </a:r>
            <a:r>
              <a:rPr sz="2400" dirty="0">
                <a:latin typeface="Times New Roman"/>
                <a:cs typeface="Times New Roman"/>
              </a:rPr>
              <a:t>massique les </a:t>
            </a:r>
            <a:r>
              <a:rPr sz="2400" spc="-5" dirty="0">
                <a:latin typeface="Times New Roman"/>
                <a:cs typeface="Times New Roman"/>
              </a:rPr>
              <a:t>plus </a:t>
            </a:r>
            <a:r>
              <a:rPr sz="2400" dirty="0">
                <a:latin typeface="Times New Roman"/>
                <a:cs typeface="Times New Roman"/>
              </a:rPr>
              <a:t>élevées : </a:t>
            </a:r>
            <a:r>
              <a:rPr sz="2400" spc="-5" dirty="0">
                <a:latin typeface="Times New Roman"/>
                <a:cs typeface="Times New Roman"/>
              </a:rPr>
              <a:t>30 </a:t>
            </a:r>
            <a:r>
              <a:rPr sz="2400" dirty="0">
                <a:latin typeface="Times New Roman"/>
                <a:cs typeface="Times New Roman"/>
              </a:rPr>
              <a:t>à </a:t>
            </a:r>
            <a:r>
              <a:rPr sz="2400" spc="-5" dirty="0">
                <a:latin typeface="Times New Roman"/>
                <a:cs typeface="Times New Roman"/>
              </a:rPr>
              <a:t>150 Wh/kg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une cyclabilité faible (qq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100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à</a:t>
            </a:r>
            <a:r>
              <a:rPr sz="2400" spc="-5" dirty="0">
                <a:latin typeface="Times New Roman"/>
                <a:cs typeface="Times New Roman"/>
              </a:rPr>
              <a:t> qq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1000 cycles)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1" name="object 171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2" name="object 17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173" name="object 17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839" y="348996"/>
            <a:ext cx="9143994" cy="378942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729607" y="645413"/>
            <a:ext cx="578485" cy="544830"/>
            <a:chOff x="7729607" y="645413"/>
            <a:chExt cx="578485" cy="54483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29607" y="645413"/>
              <a:ext cx="201168" cy="7543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838573" y="716660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82" y="0"/>
                  </a:lnTo>
                </a:path>
              </a:pathLst>
            </a:custGeom>
            <a:ln w="8382">
              <a:solidFill>
                <a:srgbClr val="728B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9607" y="645413"/>
              <a:ext cx="578358" cy="54483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930775" y="1026795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82" y="0"/>
                  </a:lnTo>
                </a:path>
              </a:pathLst>
            </a:custGeom>
            <a:ln w="8382">
              <a:solidFill>
                <a:srgbClr val="DDE6E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8871083" y="6294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66739" y="6294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407531" y="629412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79247" y="0"/>
                </a:lnTo>
              </a:path>
              <a:path w="158750">
                <a:moveTo>
                  <a:pt x="109728" y="0"/>
                </a:moveTo>
                <a:lnTo>
                  <a:pt x="15849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852795" y="6324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63691" y="63246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404483" y="63246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6680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40603" y="63550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60643" y="6355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401435" y="635508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94488" y="0"/>
                </a:moveTo>
                <a:lnTo>
                  <a:pt x="17983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34507" y="638556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57595" y="6385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395339" y="63855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831459" y="64160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157595" y="6416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395339" y="64160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94488" y="0"/>
                </a:moveTo>
                <a:lnTo>
                  <a:pt x="18592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822315" y="6446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151499" y="6446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389243" y="644652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85343" y="0"/>
                </a:lnTo>
              </a:path>
              <a:path w="201295">
                <a:moveTo>
                  <a:pt x="97536" y="0"/>
                </a:moveTo>
                <a:lnTo>
                  <a:pt x="20116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819267" y="647700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145403" y="64770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386195" y="647700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85343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816219" y="6507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145403" y="650748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386195" y="650748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816219" y="6537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145403" y="653796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386195" y="65379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804027" y="65684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142355" y="6568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383147" y="656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79247" y="0"/>
                </a:lnTo>
              </a:path>
              <a:path w="222884">
                <a:moveTo>
                  <a:pt x="94488" y="0"/>
                </a:moveTo>
                <a:lnTo>
                  <a:pt x="2225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8804027" y="659892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142355" y="659892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380099" y="659892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85343" y="0"/>
                </a:lnTo>
              </a:path>
              <a:path w="228600">
                <a:moveTo>
                  <a:pt x="94488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797931" y="662940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136259" y="662940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377051" y="66294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85343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794883" y="665988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36259" y="665988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377051" y="66598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79247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791835" y="66903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133211" y="669036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370955" y="669036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85343" y="0"/>
                </a:lnTo>
              </a:path>
              <a:path w="243840">
                <a:moveTo>
                  <a:pt x="97536" y="0"/>
                </a:moveTo>
                <a:lnTo>
                  <a:pt x="2438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8785739" y="672084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130163" y="672084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370955" y="672084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79247" y="0"/>
                </a:lnTo>
              </a:path>
              <a:path w="241300">
                <a:moveTo>
                  <a:pt x="94488" y="0"/>
                </a:moveTo>
                <a:lnTo>
                  <a:pt x="2407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785739" y="675132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9127115" y="675132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367907" y="67513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79247" y="0"/>
                </a:lnTo>
              </a:path>
              <a:path w="250190">
                <a:moveTo>
                  <a:pt x="97535" y="0"/>
                </a:moveTo>
                <a:lnTo>
                  <a:pt x="2499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782691" y="67818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124067" y="67818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9361811" y="678180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782691" y="68122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121019" y="68122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361811" y="681228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8779643" y="684276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3631" y="0"/>
                </a:lnTo>
              </a:path>
              <a:path w="238125">
                <a:moveTo>
                  <a:pt x="128016" y="0"/>
                </a:moveTo>
                <a:lnTo>
                  <a:pt x="2377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9117971" y="68427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9358763" y="684276"/>
            <a:ext cx="259079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79247" y="0"/>
                </a:lnTo>
              </a:path>
              <a:path w="259079">
                <a:moveTo>
                  <a:pt x="103631" y="0"/>
                </a:moveTo>
                <a:lnTo>
                  <a:pt x="176783" y="0"/>
                </a:lnTo>
              </a:path>
              <a:path w="259079">
                <a:moveTo>
                  <a:pt x="185928" y="0"/>
                </a:moveTo>
                <a:lnTo>
                  <a:pt x="2590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776595" y="687324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8925947" y="68732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114923" y="6873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9355715" y="68732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79247" y="0"/>
                </a:lnTo>
              </a:path>
              <a:path w="265429">
                <a:moveTo>
                  <a:pt x="106679" y="0"/>
                </a:moveTo>
                <a:lnTo>
                  <a:pt x="173735" y="0"/>
                </a:lnTo>
              </a:path>
              <a:path w="265429">
                <a:moveTo>
                  <a:pt x="198119" y="0"/>
                </a:moveTo>
                <a:lnTo>
                  <a:pt x="2651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776595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938139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111875" y="69037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355715" y="690372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79247" y="0"/>
                </a:lnTo>
              </a:path>
              <a:path w="262254">
                <a:moveTo>
                  <a:pt x="106679" y="0"/>
                </a:moveTo>
                <a:lnTo>
                  <a:pt x="167639" y="0"/>
                </a:lnTo>
              </a:path>
              <a:path w="262254">
                <a:moveTo>
                  <a:pt x="201167" y="0"/>
                </a:moveTo>
                <a:lnTo>
                  <a:pt x="2621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773547" y="6934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941187" y="69342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111875" y="6934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352667" y="693420"/>
            <a:ext cx="268605" cy="0"/>
          </a:xfrm>
          <a:custGeom>
            <a:avLst/>
            <a:gdLst/>
            <a:ahLst/>
            <a:cxnLst/>
            <a:rect l="l" t="t" r="r" b="b"/>
            <a:pathLst>
              <a:path w="268604">
                <a:moveTo>
                  <a:pt x="0" y="0"/>
                </a:moveTo>
                <a:lnTo>
                  <a:pt x="79247" y="0"/>
                </a:lnTo>
              </a:path>
              <a:path w="268604">
                <a:moveTo>
                  <a:pt x="109728" y="0"/>
                </a:moveTo>
                <a:lnTo>
                  <a:pt x="170688" y="0"/>
                </a:lnTo>
              </a:path>
              <a:path w="268604">
                <a:moveTo>
                  <a:pt x="207264" y="0"/>
                </a:moveTo>
                <a:lnTo>
                  <a:pt x="26822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8767451" y="6964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938139" y="69646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9102731" y="696468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343523" y="696468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85343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8767451" y="69951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8938139" y="6995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9102731" y="699516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9343523" y="699516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767451" y="702564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938139" y="7025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102731" y="70256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343523" y="702564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767451" y="7056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932043" y="70561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099683" y="70561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340475" y="705612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118871" y="0"/>
                </a:moveTo>
                <a:lnTo>
                  <a:pt x="1798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64403" y="70866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932043" y="7086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093587" y="708660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334379" y="70866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764403" y="71170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932043" y="7117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9093587" y="711708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9334379" y="71170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8758307" y="7147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925947" y="7147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9090539" y="714756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331331" y="714756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85343" y="0"/>
                </a:lnTo>
              </a:path>
              <a:path w="189229">
                <a:moveTo>
                  <a:pt x="128016" y="0"/>
                </a:moveTo>
                <a:lnTo>
                  <a:pt x="18897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755259" y="7178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922899" y="7178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9087491" y="717804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9328283" y="7178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9459347" y="71780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8755259" y="7208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919851" y="7208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9084443" y="7208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79247" y="0"/>
                </a:lnTo>
              </a:path>
              <a:path w="152400">
                <a:moveTo>
                  <a:pt x="85344" y="0"/>
                </a:moveTo>
                <a:lnTo>
                  <a:pt x="1524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325235" y="7208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9462395" y="72085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8755259" y="7239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8916803" y="7239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9081395" y="723900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9322187" y="72390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462395" y="7239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755259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8913755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081395" y="726948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9322187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9462395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8752211" y="7299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907659" y="72999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9075299" y="72999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316091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465443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8752211" y="73304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8904611" y="73304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9075299" y="73304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9316091" y="7330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465443" y="7330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749163" y="7360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8904611" y="7360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072251" y="73609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9247" y="0"/>
                </a:lnTo>
              </a:path>
              <a:path w="165100">
                <a:moveTo>
                  <a:pt x="97535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9313043" y="73609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9465443" y="736092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8749163" y="73914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8901563" y="73914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9069203" y="73914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0583" y="0"/>
                </a:moveTo>
                <a:lnTo>
                  <a:pt x="1676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309995" y="73914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9465443" y="739140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8749163" y="74218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8898515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9066155" y="742188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79247" y="0"/>
                </a:lnTo>
              </a:path>
              <a:path w="170815">
                <a:moveTo>
                  <a:pt x="103632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9303899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468491" y="742188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749163" y="74523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8895467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9063107" y="74523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106680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9303899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9471539" y="745236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8749163" y="74828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8892419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9060059" y="748284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9297803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9474587" y="748284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8749163" y="75133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892419" y="75133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9060059" y="751332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9297803" y="75133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9474587" y="751332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8749163" y="75438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8892419" y="75438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9060059" y="75438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9297803" y="75438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9474587" y="75438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8749163" y="75742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8886323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9050915" y="75742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9291707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9477635" y="75742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8749163" y="76047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8886323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9050915" y="76047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9291707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9477635" y="760476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8746115" y="76352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8880227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9044819" y="76352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9169787" y="76352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9285611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9483731" y="7635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8746115" y="76657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8880227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904177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9169787" y="76657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928561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9486779" y="766572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8746115" y="76962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8877179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904177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9169787" y="7696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928561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9489827" y="7696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8746115" y="77266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887108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903872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9169787" y="772668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67056" y="0"/>
                </a:lnTo>
              </a:path>
              <a:path w="195579">
                <a:moveTo>
                  <a:pt x="109728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9495923" y="77266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8746115" y="77571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8871083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9035675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9169787" y="775716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67056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9502019" y="77571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8746115" y="77876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8871083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9032627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9169787" y="77876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67056" y="0"/>
                </a:lnTo>
              </a:path>
              <a:path w="186054">
                <a:moveTo>
                  <a:pt x="106679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9511163" y="778764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8746115" y="7818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8864987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9029579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9169787" y="781812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67056" y="0"/>
                </a:lnTo>
              </a:path>
              <a:path w="189229">
                <a:moveTo>
                  <a:pt x="103631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9517259" y="78181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8746115" y="78486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8858891" y="7848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9026531" y="7848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9169787" y="78486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67056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9532499" y="78486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8749163" y="78790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8855843" y="78790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9023483" y="7879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9169787" y="787908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9553835" y="7879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8749163" y="79095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8855843" y="79095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9023483" y="7909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9169787" y="79095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9553835" y="79095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8749163" y="79400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8852795" y="7940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9020435" y="7940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9169787" y="794004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67056" y="0"/>
                </a:lnTo>
              </a:path>
              <a:path w="170815">
                <a:moveTo>
                  <a:pt x="9144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9556883" y="7940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8749163" y="79705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8858891" y="797052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9017387" y="7970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9169787" y="797052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67056" y="0"/>
                </a:lnTo>
              </a:path>
              <a:path w="167640">
                <a:moveTo>
                  <a:pt x="88392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9562979" y="7970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8749163" y="80010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8864987" y="8001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9014339" y="8001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9169787" y="80010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9566027" y="8001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8749163" y="80314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3" name="object 27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64987" y="801624"/>
            <a:ext cx="60960" cy="21335"/>
          </a:xfrm>
          <a:prstGeom prst="rect">
            <a:avLst/>
          </a:prstGeom>
        </p:spPr>
      </p:pic>
      <p:sp>
        <p:nvSpPr>
          <p:cNvPr id="274" name="object 274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0" name="object 400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sp>
          <p:nvSpPr>
            <p:cNvPr id="401" name="object 401"/>
            <p:cNvSpPr/>
            <p:nvPr/>
          </p:nvSpPr>
          <p:spPr>
            <a:xfrm>
              <a:off x="9502019" y="922020"/>
              <a:ext cx="60960" cy="0"/>
            </a:xfrm>
            <a:custGeom>
              <a:avLst/>
              <a:gdLst/>
              <a:ahLst/>
              <a:cxnLst/>
              <a:rect l="l" t="t" r="r" b="b"/>
              <a:pathLst>
                <a:path w="60959">
                  <a:moveTo>
                    <a:pt x="0" y="0"/>
                  </a:moveTo>
                  <a:lnTo>
                    <a:pt x="60960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8733923" y="963168"/>
              <a:ext cx="904240" cy="3175"/>
            </a:xfrm>
            <a:custGeom>
              <a:avLst/>
              <a:gdLst/>
              <a:ahLst/>
              <a:cxnLst/>
              <a:rect l="l" t="t" r="r" b="b"/>
              <a:pathLst>
                <a:path w="904240" h="3175">
                  <a:moveTo>
                    <a:pt x="0" y="3047"/>
                  </a:moveTo>
                  <a:lnTo>
                    <a:pt x="903738" y="3047"/>
                  </a:lnTo>
                  <a:lnTo>
                    <a:pt x="903738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0000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3" name="object 40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404" name="object 40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405" name="object 40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406" name="object 40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407" name="object 40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408" name="object 40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69203" y="981455"/>
              <a:ext cx="36576" cy="33528"/>
            </a:xfrm>
            <a:prstGeom prst="rect">
              <a:avLst/>
            </a:prstGeom>
          </p:spPr>
        </p:pic>
        <p:pic>
          <p:nvPicPr>
            <p:cNvPr id="409" name="object 40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410" name="object 4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1" name="object 41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sp>
          <p:nvSpPr>
            <p:cNvPr id="412" name="object 4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3" name="object 41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414" name="object 41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415" name="object 4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6" name="object 41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417" name="object 4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8" name="object 4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069203" y="1014983"/>
              <a:ext cx="36575" cy="12192"/>
            </a:xfrm>
            <a:prstGeom prst="rect">
              <a:avLst/>
            </a:prstGeom>
          </p:spPr>
        </p:pic>
        <p:sp>
          <p:nvSpPr>
            <p:cNvPr id="419" name="object 4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0" name="object 4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15390" marR="5080" indent="-105092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Diagramme de Ragone des accumulateurs électrochimiques </a:t>
            </a:r>
            <a:r>
              <a:rPr dirty="0"/>
              <a:t>: </a:t>
            </a:r>
            <a:r>
              <a:rPr spc="-585" dirty="0"/>
              <a:t> </a:t>
            </a:r>
            <a:r>
              <a:rPr dirty="0"/>
              <a:t>comparaison</a:t>
            </a:r>
            <a:r>
              <a:rPr spc="-15" dirty="0"/>
              <a:t> </a:t>
            </a:r>
            <a:r>
              <a:rPr spc="-5" dirty="0"/>
              <a:t>puissance</a:t>
            </a:r>
            <a:r>
              <a:rPr spc="-10" dirty="0"/>
              <a:t> </a:t>
            </a:r>
            <a:r>
              <a:rPr dirty="0"/>
              <a:t>et</a:t>
            </a:r>
            <a:r>
              <a:rPr spc="-10" dirty="0"/>
              <a:t> </a:t>
            </a:r>
            <a:r>
              <a:rPr dirty="0"/>
              <a:t>énergie</a:t>
            </a:r>
            <a:r>
              <a:rPr spc="-10" dirty="0"/>
              <a:t> </a:t>
            </a:r>
            <a:r>
              <a:rPr dirty="0"/>
              <a:t>massiques</a:t>
            </a:r>
          </a:p>
        </p:txBody>
      </p:sp>
      <p:pic>
        <p:nvPicPr>
          <p:cNvPr id="421" name="object 42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385957" y="2193797"/>
            <a:ext cx="7632953" cy="4708397"/>
          </a:xfrm>
          <a:prstGeom prst="rect">
            <a:avLst/>
          </a:prstGeom>
        </p:spPr>
      </p:pic>
      <p:sp>
        <p:nvSpPr>
          <p:cNvPr id="422" name="object 422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23" name="object 4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424" name="object 4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230764" y="1156970"/>
            <a:ext cx="681418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FF3300"/>
                </a:solidFill>
              </a:rPr>
              <a:t>Premier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comparatif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moyens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de</a:t>
            </a:r>
            <a:r>
              <a:rPr spc="-20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stockage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dirty="0">
                <a:solidFill>
                  <a:srgbClr val="FF3300"/>
                </a:solidFill>
              </a:rPr>
              <a:t>à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petite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échelle</a:t>
            </a:r>
          </a:p>
        </p:txBody>
      </p:sp>
      <p:pic>
        <p:nvPicPr>
          <p:cNvPr id="21" name="object 2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83037" y="1833371"/>
            <a:ext cx="8532875" cy="4824222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64987" y="80314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87108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877179" y="809244"/>
            <a:ext cx="48895" cy="0"/>
          </a:xfrm>
          <a:custGeom>
            <a:avLst/>
            <a:gdLst/>
            <a:ahLst/>
            <a:cxnLst/>
            <a:rect l="l" t="t" r="r" b="b"/>
            <a:pathLst>
              <a:path w="48895">
                <a:moveTo>
                  <a:pt x="0" y="0"/>
                </a:moveTo>
                <a:lnTo>
                  <a:pt x="487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80227" y="812292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67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886323" y="815339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886323" y="818387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8" name="object 158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sp>
          <p:nvSpPr>
            <p:cNvPr id="159" name="object 159"/>
            <p:cNvSpPr/>
            <p:nvPr/>
          </p:nvSpPr>
          <p:spPr>
            <a:xfrm>
              <a:off x="9502019" y="922020"/>
              <a:ext cx="60960" cy="0"/>
            </a:xfrm>
            <a:custGeom>
              <a:avLst/>
              <a:gdLst/>
              <a:ahLst/>
              <a:cxnLst/>
              <a:rect l="l" t="t" r="r" b="b"/>
              <a:pathLst>
                <a:path w="60959">
                  <a:moveTo>
                    <a:pt x="0" y="0"/>
                  </a:moveTo>
                  <a:lnTo>
                    <a:pt x="60960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8733923" y="963168"/>
              <a:ext cx="904240" cy="3175"/>
            </a:xfrm>
            <a:custGeom>
              <a:avLst/>
              <a:gdLst/>
              <a:ahLst/>
              <a:cxnLst/>
              <a:rect l="l" t="t" r="r" b="b"/>
              <a:pathLst>
                <a:path w="904240" h="3175">
                  <a:moveTo>
                    <a:pt x="0" y="3047"/>
                  </a:moveTo>
                  <a:lnTo>
                    <a:pt x="903738" y="3047"/>
                  </a:lnTo>
                  <a:lnTo>
                    <a:pt x="903738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0000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1" name="object 17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72" name="object 17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73" name="object 173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6" name="object 17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77" name="object 177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8" name="object 17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22661" y="1546097"/>
            <a:ext cx="8699753" cy="5109971"/>
          </a:xfrm>
          <a:prstGeom prst="rect">
            <a:avLst/>
          </a:prstGeom>
        </p:spPr>
      </p:pic>
      <p:sp>
        <p:nvSpPr>
          <p:cNvPr id="179" name="object 179"/>
          <p:cNvSpPr txBox="1"/>
          <p:nvPr/>
        </p:nvSpPr>
        <p:spPr>
          <a:xfrm>
            <a:off x="828935" y="6649466"/>
            <a:ext cx="59543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200" i="1" spc="-7" baseline="27777" dirty="0">
                <a:latin typeface="Times New Roman"/>
                <a:cs typeface="Times New Roman"/>
              </a:rPr>
              <a:t>(1)</a:t>
            </a:r>
            <a:r>
              <a:rPr sz="1200" i="1" spc="135" baseline="27777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Attention,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le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coût </a:t>
            </a:r>
            <a:r>
              <a:rPr sz="1200" i="1" spc="-5" dirty="0">
                <a:latin typeface="Times New Roman"/>
                <a:cs typeface="Times New Roman"/>
              </a:rPr>
              <a:t>est </a:t>
            </a:r>
            <a:r>
              <a:rPr sz="1200" i="1" dirty="0">
                <a:latin typeface="Times New Roman"/>
                <a:cs typeface="Times New Roman"/>
              </a:rPr>
              <a:t>ici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intégralement rapporté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à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l’énergie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stockée ou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la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puissance maximale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0" name="object 180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1" name="object 18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182" name="object 18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393822" y="1855714"/>
            <a:ext cx="72821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Moyens</a:t>
            </a:r>
            <a:r>
              <a:rPr sz="3200" b="1" spc="-5" dirty="0">
                <a:solidFill>
                  <a:srgbClr val="CC3300"/>
                </a:solidFill>
                <a:latin typeface="Arial"/>
                <a:cs typeface="Arial"/>
              </a:rPr>
              <a:t> de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stockage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CC3300"/>
                </a:solidFill>
                <a:latin typeface="Arial"/>
                <a:cs typeface="Arial"/>
              </a:rPr>
              <a:t>à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grande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échelle</a:t>
            </a:r>
            <a:endParaRPr sz="32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1105021" y="3224275"/>
            <a:ext cx="8090534" cy="3035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5725" marR="1143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Plutôt destinés </a:t>
            </a:r>
            <a:r>
              <a:rPr sz="2800" dirty="0">
                <a:latin typeface="Times New Roman"/>
                <a:cs typeface="Times New Roman"/>
              </a:rPr>
              <a:t>à </a:t>
            </a:r>
            <a:r>
              <a:rPr sz="2800" spc="-5" dirty="0">
                <a:latin typeface="Times New Roman"/>
                <a:cs typeface="Times New Roman"/>
              </a:rPr>
              <a:t>un fonctionnement au niveau du réseau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ou de systèmes de production intermittente de </a:t>
            </a:r>
            <a:r>
              <a:rPr sz="2800" dirty="0">
                <a:latin typeface="Times New Roman"/>
                <a:cs typeface="Times New Roman"/>
              </a:rPr>
              <a:t>« </a:t>
            </a:r>
            <a:r>
              <a:rPr sz="2800" spc="-5" dirty="0">
                <a:latin typeface="Times New Roman"/>
                <a:cs typeface="Times New Roman"/>
              </a:rPr>
              <a:t>grande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puissance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»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: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éoliens,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photovoltaïques,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houlomoteurs…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Actuellement,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préfère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souvent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maintenir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en chauffe</a:t>
            </a:r>
            <a:endParaRPr sz="2800">
              <a:latin typeface="Times New Roman"/>
              <a:cs typeface="Times New Roman"/>
            </a:endParaRPr>
          </a:p>
          <a:p>
            <a:pPr marL="12700" marR="5080" indent="4572000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Times New Roman"/>
                <a:cs typeface="Times New Roman"/>
              </a:rPr>
              <a:t>des centrales thermiques </a:t>
            </a:r>
            <a:r>
              <a:rPr sz="2800" spc="-6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que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d’investir dans des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systèmes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 stockage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64987" y="80314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87108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877179" y="809244"/>
            <a:ext cx="48895" cy="0"/>
          </a:xfrm>
          <a:custGeom>
            <a:avLst/>
            <a:gdLst/>
            <a:ahLst/>
            <a:cxnLst/>
            <a:rect l="l" t="t" r="r" b="b"/>
            <a:pathLst>
              <a:path w="48895">
                <a:moveTo>
                  <a:pt x="0" y="0"/>
                </a:moveTo>
                <a:lnTo>
                  <a:pt x="487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80227" y="812292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67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886323" y="815339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886323" y="818387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8" name="object 158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sp>
          <p:nvSpPr>
            <p:cNvPr id="159" name="object 159"/>
            <p:cNvSpPr/>
            <p:nvPr/>
          </p:nvSpPr>
          <p:spPr>
            <a:xfrm>
              <a:off x="9502019" y="922020"/>
              <a:ext cx="60960" cy="0"/>
            </a:xfrm>
            <a:custGeom>
              <a:avLst/>
              <a:gdLst/>
              <a:ahLst/>
              <a:cxnLst/>
              <a:rect l="l" t="t" r="r" b="b"/>
              <a:pathLst>
                <a:path w="60959">
                  <a:moveTo>
                    <a:pt x="0" y="0"/>
                  </a:moveTo>
                  <a:lnTo>
                    <a:pt x="60960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8733923" y="963168"/>
              <a:ext cx="904240" cy="3175"/>
            </a:xfrm>
            <a:custGeom>
              <a:avLst/>
              <a:gdLst/>
              <a:ahLst/>
              <a:cxnLst/>
              <a:rect l="l" t="t" r="r" b="b"/>
              <a:pathLst>
                <a:path w="904240" h="3175">
                  <a:moveTo>
                    <a:pt x="0" y="3047"/>
                  </a:moveTo>
                  <a:lnTo>
                    <a:pt x="903738" y="3047"/>
                  </a:lnTo>
                  <a:lnTo>
                    <a:pt x="903738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0000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3528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95467" y="1008888"/>
              <a:ext cx="54864" cy="12192"/>
            </a:xfrm>
            <a:prstGeom prst="rect">
              <a:avLst/>
            </a:prstGeom>
          </p:spPr>
        </p:pic>
        <p:pic>
          <p:nvPicPr>
            <p:cNvPr id="170" name="object 17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71" name="object 171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2" name="object 17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95467" y="1021080"/>
              <a:ext cx="54864" cy="6095"/>
            </a:xfrm>
            <a:prstGeom prst="rect">
              <a:avLst/>
            </a:prstGeom>
          </p:spPr>
        </p:pic>
        <p:pic>
          <p:nvPicPr>
            <p:cNvPr id="173" name="object 17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74" name="object 174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5" name="object 17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6" name="object 176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7" name="object 17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069203" y="1014983"/>
              <a:ext cx="36575" cy="12192"/>
            </a:xfrm>
            <a:prstGeom prst="rect">
              <a:avLst/>
            </a:prstGeom>
          </p:spPr>
        </p:pic>
        <p:sp>
          <p:nvSpPr>
            <p:cNvPr id="178" name="object 178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9" name="object 179"/>
          <p:cNvSpPr txBox="1"/>
          <p:nvPr/>
        </p:nvSpPr>
        <p:spPr>
          <a:xfrm>
            <a:off x="1322192" y="1928866"/>
            <a:ext cx="8672707" cy="24820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Besoins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CC3300"/>
                </a:solidFill>
                <a:latin typeface="Arial"/>
                <a:cs typeface="Arial"/>
              </a:rPr>
              <a:t>en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stockage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d’électricité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CC3300"/>
                </a:solidFill>
                <a:latin typeface="Arial"/>
                <a:cs typeface="Arial"/>
              </a:rPr>
              <a:t>:</a:t>
            </a:r>
            <a:endParaRPr sz="3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300" dirty="0">
              <a:latin typeface="Arial"/>
              <a:cs typeface="Arial"/>
            </a:endParaRPr>
          </a:p>
          <a:p>
            <a:pPr marL="469265">
              <a:lnSpc>
                <a:spcPct val="100000"/>
              </a:lnSpc>
            </a:pPr>
            <a:r>
              <a:rPr sz="3200" b="1" spc="-5" dirty="0" smtClean="0">
                <a:solidFill>
                  <a:srgbClr val="3333CC"/>
                </a:solidFill>
                <a:latin typeface="Arial"/>
                <a:cs typeface="Arial"/>
              </a:rPr>
              <a:t>-</a:t>
            </a:r>
            <a:r>
              <a:rPr lang="fr-FR" sz="3200" b="1" spc="-5" dirty="0" smtClean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lang="fr-FR" sz="3200" b="1" spc="-10" dirty="0" smtClean="0">
                <a:solidFill>
                  <a:srgbClr val="3333CC"/>
                </a:solidFill>
                <a:latin typeface="Arial"/>
                <a:cs typeface="Arial"/>
              </a:rPr>
              <a:t>S</a:t>
            </a:r>
            <a:r>
              <a:rPr sz="3200" b="1" spc="-10" dirty="0" err="1" smtClean="0">
                <a:solidFill>
                  <a:srgbClr val="3333CC"/>
                </a:solidFill>
                <a:latin typeface="Arial"/>
                <a:cs typeface="Arial"/>
              </a:rPr>
              <a:t>ystèmes</a:t>
            </a:r>
            <a:r>
              <a:rPr sz="3200" b="1" dirty="0" smtClean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3200" b="1" spc="-10" dirty="0" err="1" smtClean="0">
                <a:solidFill>
                  <a:srgbClr val="3333CC"/>
                </a:solidFill>
                <a:latin typeface="Arial"/>
                <a:cs typeface="Arial"/>
              </a:rPr>
              <a:t>autonomes</a:t>
            </a:r>
            <a:r>
              <a:rPr lang="fr-FR" sz="3200" b="1" spc="-10" dirty="0" smtClean="0">
                <a:solidFill>
                  <a:srgbClr val="3333CC"/>
                </a:solidFill>
                <a:latin typeface="Arial"/>
                <a:cs typeface="Arial"/>
              </a:rPr>
              <a:t>,</a:t>
            </a:r>
            <a:r>
              <a:rPr sz="3200" b="1" dirty="0" smtClean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3333CC"/>
                </a:solidFill>
                <a:latin typeface="Arial"/>
                <a:cs typeface="Arial"/>
              </a:rPr>
              <a:t>portables</a:t>
            </a:r>
            <a:endParaRPr sz="3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150" dirty="0">
              <a:latin typeface="Arial"/>
              <a:cs typeface="Arial"/>
            </a:endParaRPr>
          </a:p>
          <a:p>
            <a:pPr marL="391160">
              <a:lnSpc>
                <a:spcPct val="100000"/>
              </a:lnSpc>
            </a:pPr>
            <a:r>
              <a:rPr sz="3200" b="1" spc="-5" dirty="0">
                <a:solidFill>
                  <a:srgbClr val="3333CC"/>
                </a:solidFill>
                <a:latin typeface="Arial"/>
                <a:cs typeface="Arial"/>
              </a:rPr>
              <a:t>-</a:t>
            </a:r>
            <a:r>
              <a:rPr sz="3200" b="1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lang="fr-FR" sz="3200" b="1" dirty="0" smtClean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lang="fr-FR" sz="3200" b="1" spc="-10" dirty="0" smtClean="0">
                <a:solidFill>
                  <a:srgbClr val="3333CC"/>
                </a:solidFill>
                <a:latin typeface="Arial"/>
                <a:cs typeface="Arial"/>
              </a:rPr>
              <a:t>V</a:t>
            </a:r>
            <a:r>
              <a:rPr sz="3200" b="1" spc="-10" dirty="0" err="1" smtClean="0">
                <a:solidFill>
                  <a:srgbClr val="3333CC"/>
                </a:solidFill>
                <a:latin typeface="Arial"/>
                <a:cs typeface="Arial"/>
              </a:rPr>
              <a:t>éhicules</a:t>
            </a:r>
            <a:r>
              <a:rPr sz="3200" b="1" dirty="0" smtClean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3333CC"/>
                </a:solidFill>
                <a:latin typeface="Arial"/>
                <a:cs typeface="Arial"/>
              </a:rPr>
              <a:t>tout</a:t>
            </a:r>
            <a:r>
              <a:rPr sz="3200" b="1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3333CC"/>
                </a:solidFill>
                <a:latin typeface="Arial"/>
                <a:cs typeface="Arial"/>
              </a:rPr>
              <a:t>électriques</a:t>
            </a:r>
            <a:r>
              <a:rPr sz="3200" b="1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3333CC"/>
                </a:solidFill>
                <a:latin typeface="Arial"/>
                <a:cs typeface="Arial"/>
              </a:rPr>
              <a:t>et</a:t>
            </a:r>
            <a:r>
              <a:rPr sz="3200" b="1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3333CC"/>
                </a:solidFill>
                <a:latin typeface="Arial"/>
                <a:cs typeface="Arial"/>
              </a:rPr>
              <a:t>hybrides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81" name="object 181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2" name="object 18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183" name="object 18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180" name="object 180"/>
          <p:cNvSpPr txBox="1"/>
          <p:nvPr/>
        </p:nvSpPr>
        <p:spPr>
          <a:xfrm>
            <a:off x="1459115" y="4641341"/>
            <a:ext cx="7848600" cy="657231"/>
          </a:xfrm>
          <a:prstGeom prst="rect">
            <a:avLst/>
          </a:prstGeom>
          <a:solidFill>
            <a:srgbClr val="01CC99"/>
          </a:solidFill>
          <a:ln w="9525">
            <a:solidFill>
              <a:srgbClr val="010101"/>
            </a:solidFill>
          </a:ln>
        </p:spPr>
        <p:txBody>
          <a:bodyPr vert="horz" wrap="square" lIns="0" tIns="163195" rIns="0" bIns="0" rtlCol="0">
            <a:spAutoFit/>
          </a:bodyPr>
          <a:lstStyle/>
          <a:p>
            <a:pPr marL="295275">
              <a:lnSpc>
                <a:spcPct val="100000"/>
              </a:lnSpc>
              <a:spcBef>
                <a:spcPts val="1285"/>
              </a:spcBef>
            </a:pPr>
            <a:r>
              <a:rPr sz="3200" spc="-5" dirty="0">
                <a:solidFill>
                  <a:srgbClr val="CC3300"/>
                </a:solidFill>
                <a:latin typeface="Arial"/>
                <a:cs typeface="Arial"/>
              </a:rPr>
              <a:t>-</a:t>
            </a:r>
            <a:r>
              <a:rPr sz="3200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lang="fr-FR" sz="3200" dirty="0" smtClean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lang="fr-FR" sz="3200" b="1" spc="-10" dirty="0" smtClean="0">
                <a:solidFill>
                  <a:srgbClr val="CC3300"/>
                </a:solidFill>
                <a:latin typeface="Arial"/>
                <a:cs typeface="Arial"/>
              </a:rPr>
              <a:t>S</a:t>
            </a:r>
            <a:r>
              <a:rPr sz="3200" b="1" spc="-10" dirty="0" err="1" smtClean="0">
                <a:solidFill>
                  <a:srgbClr val="CC3300"/>
                </a:solidFill>
                <a:latin typeface="Arial"/>
                <a:cs typeface="Arial"/>
              </a:rPr>
              <a:t>ystèmes</a:t>
            </a:r>
            <a:r>
              <a:rPr sz="3200" b="1" spc="5" dirty="0" smtClean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électriques</a:t>
            </a:r>
            <a:r>
              <a:rPr sz="3200" b="1" spc="5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stationnaires</a:t>
            </a:r>
            <a:endParaRPr sz="32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178185" y="1136396"/>
            <a:ext cx="42227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Stockage</a:t>
            </a:r>
            <a:r>
              <a:rPr b="1" spc="-25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hydraulique</a:t>
            </a:r>
            <a:r>
              <a:rPr b="1" spc="-25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gravitaire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54335" y="6422390"/>
            <a:ext cx="27552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Données</a:t>
            </a:r>
            <a:r>
              <a:rPr sz="1200" i="1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et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dessins</a:t>
            </a:r>
            <a:r>
              <a:rPr sz="1200" i="1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Jacques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RUER,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SAIPEM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401267" y="1695513"/>
            <a:ext cx="7920355" cy="3446779"/>
            <a:chOff x="1401267" y="1695513"/>
            <a:chExt cx="7920355" cy="3446779"/>
          </a:xfrm>
        </p:grpSpPr>
        <p:sp>
          <p:nvSpPr>
            <p:cNvPr id="23" name="object 23"/>
            <p:cNvSpPr/>
            <p:nvPr/>
          </p:nvSpPr>
          <p:spPr>
            <a:xfrm>
              <a:off x="4016387" y="2897886"/>
              <a:ext cx="1403985" cy="1303020"/>
            </a:xfrm>
            <a:custGeom>
              <a:avLst/>
              <a:gdLst/>
              <a:ahLst/>
              <a:cxnLst/>
              <a:rect l="l" t="t" r="r" b="b"/>
              <a:pathLst>
                <a:path w="1403985" h="1303020">
                  <a:moveTo>
                    <a:pt x="1403604" y="1303020"/>
                  </a:moveTo>
                  <a:lnTo>
                    <a:pt x="1403604" y="371856"/>
                  </a:lnTo>
                  <a:lnTo>
                    <a:pt x="668274" y="0"/>
                  </a:lnTo>
                  <a:lnTo>
                    <a:pt x="0" y="336804"/>
                  </a:lnTo>
                  <a:lnTo>
                    <a:pt x="0" y="1267968"/>
                  </a:lnTo>
                  <a:lnTo>
                    <a:pt x="1403604" y="13030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016387" y="2897886"/>
              <a:ext cx="1403985" cy="1303020"/>
            </a:xfrm>
            <a:custGeom>
              <a:avLst/>
              <a:gdLst/>
              <a:ahLst/>
              <a:cxnLst/>
              <a:rect l="l" t="t" r="r" b="b"/>
              <a:pathLst>
                <a:path w="1403985" h="1303020">
                  <a:moveTo>
                    <a:pt x="0" y="1267968"/>
                  </a:moveTo>
                  <a:lnTo>
                    <a:pt x="0" y="336804"/>
                  </a:lnTo>
                  <a:lnTo>
                    <a:pt x="668274" y="0"/>
                  </a:lnTo>
                  <a:lnTo>
                    <a:pt x="1403604" y="371856"/>
                  </a:lnTo>
                  <a:lnTo>
                    <a:pt x="1403604" y="1303020"/>
                  </a:lnTo>
                  <a:lnTo>
                    <a:pt x="0" y="1267968"/>
                  </a:lnTo>
                  <a:close/>
                </a:path>
              </a:pathLst>
            </a:custGeom>
            <a:ln w="156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407299" y="2084832"/>
              <a:ext cx="7853680" cy="3051175"/>
            </a:xfrm>
            <a:custGeom>
              <a:avLst/>
              <a:gdLst/>
              <a:ahLst/>
              <a:cxnLst/>
              <a:rect l="l" t="t" r="r" b="b"/>
              <a:pathLst>
                <a:path w="7853680" h="3051175">
                  <a:moveTo>
                    <a:pt x="7853172" y="3051047"/>
                  </a:moveTo>
                  <a:lnTo>
                    <a:pt x="7853172" y="0"/>
                  </a:lnTo>
                  <a:lnTo>
                    <a:pt x="7520927" y="273557"/>
                  </a:lnTo>
                  <a:lnTo>
                    <a:pt x="6183630" y="285750"/>
                  </a:lnTo>
                  <a:lnTo>
                    <a:pt x="6003798" y="121157"/>
                  </a:lnTo>
                  <a:lnTo>
                    <a:pt x="5737847" y="82295"/>
                  </a:lnTo>
                  <a:lnTo>
                    <a:pt x="5342382" y="203454"/>
                  </a:lnTo>
                  <a:lnTo>
                    <a:pt x="5048999" y="719328"/>
                  </a:lnTo>
                  <a:lnTo>
                    <a:pt x="4552949" y="1533143"/>
                  </a:lnTo>
                  <a:lnTo>
                    <a:pt x="4040123" y="2068830"/>
                  </a:lnTo>
                  <a:lnTo>
                    <a:pt x="2487929" y="2092452"/>
                  </a:lnTo>
                  <a:lnTo>
                    <a:pt x="2178557" y="2330958"/>
                  </a:lnTo>
                  <a:lnTo>
                    <a:pt x="766572" y="2330958"/>
                  </a:lnTo>
                  <a:lnTo>
                    <a:pt x="0" y="2248662"/>
                  </a:lnTo>
                  <a:lnTo>
                    <a:pt x="0" y="3038856"/>
                  </a:lnTo>
                  <a:lnTo>
                    <a:pt x="7853172" y="3051047"/>
                  </a:lnTo>
                  <a:close/>
                </a:path>
              </a:pathLst>
            </a:custGeom>
            <a:solidFill>
              <a:srgbClr val="FFCC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407299" y="2084832"/>
              <a:ext cx="7853680" cy="3051175"/>
            </a:xfrm>
            <a:custGeom>
              <a:avLst/>
              <a:gdLst/>
              <a:ahLst/>
              <a:cxnLst/>
              <a:rect l="l" t="t" r="r" b="b"/>
              <a:pathLst>
                <a:path w="7853680" h="3051175">
                  <a:moveTo>
                    <a:pt x="0" y="2248662"/>
                  </a:moveTo>
                  <a:lnTo>
                    <a:pt x="766572" y="2330958"/>
                  </a:lnTo>
                  <a:lnTo>
                    <a:pt x="2178557" y="2330958"/>
                  </a:lnTo>
                  <a:lnTo>
                    <a:pt x="2487929" y="2092452"/>
                  </a:lnTo>
                  <a:lnTo>
                    <a:pt x="4040123" y="2068830"/>
                  </a:lnTo>
                  <a:lnTo>
                    <a:pt x="4552949" y="1533143"/>
                  </a:lnTo>
                  <a:lnTo>
                    <a:pt x="5048999" y="719328"/>
                  </a:lnTo>
                  <a:lnTo>
                    <a:pt x="5342382" y="203454"/>
                  </a:lnTo>
                  <a:lnTo>
                    <a:pt x="5737847" y="82295"/>
                  </a:lnTo>
                  <a:lnTo>
                    <a:pt x="6003798" y="121157"/>
                  </a:lnTo>
                  <a:lnTo>
                    <a:pt x="6183630" y="285750"/>
                  </a:lnTo>
                  <a:lnTo>
                    <a:pt x="7520927" y="273557"/>
                  </a:lnTo>
                  <a:lnTo>
                    <a:pt x="7853172" y="0"/>
                  </a:lnTo>
                  <a:lnTo>
                    <a:pt x="7853172" y="3051047"/>
                  </a:lnTo>
                  <a:lnTo>
                    <a:pt x="0" y="3038856"/>
                  </a:lnTo>
                  <a:lnTo>
                    <a:pt x="0" y="2248662"/>
                  </a:lnTo>
                  <a:close/>
                </a:path>
              </a:pathLst>
            </a:custGeom>
            <a:ln w="117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857641" y="4392168"/>
              <a:ext cx="1775460" cy="227329"/>
            </a:xfrm>
            <a:custGeom>
              <a:avLst/>
              <a:gdLst/>
              <a:ahLst/>
              <a:cxnLst/>
              <a:rect l="l" t="t" r="r" b="b"/>
              <a:pathLst>
                <a:path w="1775460" h="227329">
                  <a:moveTo>
                    <a:pt x="1775460" y="0"/>
                  </a:moveTo>
                  <a:lnTo>
                    <a:pt x="0" y="0"/>
                  </a:lnTo>
                  <a:lnTo>
                    <a:pt x="320802" y="227076"/>
                  </a:lnTo>
                  <a:lnTo>
                    <a:pt x="1454657" y="227076"/>
                  </a:lnTo>
                  <a:lnTo>
                    <a:pt x="1775460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857641" y="4392168"/>
              <a:ext cx="1775460" cy="227329"/>
            </a:xfrm>
            <a:custGeom>
              <a:avLst/>
              <a:gdLst/>
              <a:ahLst/>
              <a:cxnLst/>
              <a:rect l="l" t="t" r="r" b="b"/>
              <a:pathLst>
                <a:path w="1775460" h="227329">
                  <a:moveTo>
                    <a:pt x="0" y="0"/>
                  </a:moveTo>
                  <a:lnTo>
                    <a:pt x="320802" y="227076"/>
                  </a:lnTo>
                  <a:lnTo>
                    <a:pt x="1454657" y="227076"/>
                  </a:lnTo>
                  <a:lnTo>
                    <a:pt x="1775460" y="0"/>
                  </a:lnTo>
                  <a:lnTo>
                    <a:pt x="0" y="0"/>
                  </a:lnTo>
                  <a:close/>
                </a:path>
              </a:pathLst>
            </a:custGeom>
            <a:ln w="117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567307" y="2323338"/>
              <a:ext cx="1423670" cy="383540"/>
            </a:xfrm>
            <a:custGeom>
              <a:avLst/>
              <a:gdLst/>
              <a:ahLst/>
              <a:cxnLst/>
              <a:rect l="l" t="t" r="r" b="b"/>
              <a:pathLst>
                <a:path w="1423670" h="383539">
                  <a:moveTo>
                    <a:pt x="1423416" y="0"/>
                  </a:moveTo>
                  <a:lnTo>
                    <a:pt x="0" y="0"/>
                  </a:lnTo>
                  <a:lnTo>
                    <a:pt x="148590" y="383286"/>
                  </a:lnTo>
                  <a:lnTo>
                    <a:pt x="1274813" y="383286"/>
                  </a:lnTo>
                  <a:lnTo>
                    <a:pt x="1423416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67307" y="2323338"/>
              <a:ext cx="1423670" cy="383540"/>
            </a:xfrm>
            <a:custGeom>
              <a:avLst/>
              <a:gdLst/>
              <a:ahLst/>
              <a:cxnLst/>
              <a:rect l="l" t="t" r="r" b="b"/>
              <a:pathLst>
                <a:path w="1423670" h="383539">
                  <a:moveTo>
                    <a:pt x="0" y="0"/>
                  </a:moveTo>
                  <a:lnTo>
                    <a:pt x="148590" y="383286"/>
                  </a:lnTo>
                  <a:lnTo>
                    <a:pt x="1274813" y="383286"/>
                  </a:lnTo>
                  <a:lnTo>
                    <a:pt x="1423416" y="0"/>
                  </a:lnTo>
                  <a:lnTo>
                    <a:pt x="0" y="0"/>
                  </a:lnTo>
                  <a:close/>
                </a:path>
              </a:pathLst>
            </a:custGeom>
            <a:ln w="117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246005" y="2577845"/>
              <a:ext cx="4501515" cy="1998980"/>
            </a:xfrm>
            <a:custGeom>
              <a:avLst/>
              <a:gdLst/>
              <a:ahLst/>
              <a:cxnLst/>
              <a:rect l="l" t="t" r="r" b="b"/>
              <a:pathLst>
                <a:path w="4501515" h="1998979">
                  <a:moveTo>
                    <a:pt x="695706" y="1533144"/>
                  </a:moveTo>
                  <a:lnTo>
                    <a:pt x="640842" y="1454658"/>
                  </a:lnTo>
                  <a:lnTo>
                    <a:pt x="0" y="1920240"/>
                  </a:lnTo>
                  <a:lnTo>
                    <a:pt x="54864" y="1998726"/>
                  </a:lnTo>
                  <a:lnTo>
                    <a:pt x="695706" y="1533144"/>
                  </a:lnTo>
                  <a:close/>
                </a:path>
                <a:path w="4501515" h="1998979">
                  <a:moveTo>
                    <a:pt x="1978914" y="1243584"/>
                  </a:moveTo>
                  <a:lnTo>
                    <a:pt x="977646" y="1243584"/>
                  </a:lnTo>
                  <a:lnTo>
                    <a:pt x="977646" y="1341120"/>
                  </a:lnTo>
                  <a:lnTo>
                    <a:pt x="1978914" y="1341120"/>
                  </a:lnTo>
                  <a:lnTo>
                    <a:pt x="1978914" y="1243584"/>
                  </a:lnTo>
                  <a:close/>
                </a:path>
                <a:path w="4501515" h="1998979">
                  <a:moveTo>
                    <a:pt x="4501121" y="11430"/>
                  </a:moveTo>
                  <a:lnTo>
                    <a:pt x="3187433" y="0"/>
                  </a:lnTo>
                  <a:lnTo>
                    <a:pt x="3167621" y="3810"/>
                  </a:lnTo>
                  <a:lnTo>
                    <a:pt x="3151619" y="11430"/>
                  </a:lnTo>
                  <a:lnTo>
                    <a:pt x="3144012" y="26670"/>
                  </a:lnTo>
                  <a:lnTo>
                    <a:pt x="2940558" y="445770"/>
                  </a:lnTo>
                  <a:lnTo>
                    <a:pt x="2941599" y="446239"/>
                  </a:lnTo>
                  <a:lnTo>
                    <a:pt x="2640266" y="911987"/>
                  </a:lnTo>
                  <a:lnTo>
                    <a:pt x="2639568" y="911352"/>
                  </a:lnTo>
                  <a:lnTo>
                    <a:pt x="2393442" y="1177290"/>
                  </a:lnTo>
                  <a:lnTo>
                    <a:pt x="2123694" y="1485900"/>
                  </a:lnTo>
                  <a:lnTo>
                    <a:pt x="2197608" y="1548384"/>
                  </a:lnTo>
                  <a:lnTo>
                    <a:pt x="2428494" y="1284236"/>
                  </a:lnTo>
                  <a:lnTo>
                    <a:pt x="2467356" y="1239774"/>
                  </a:lnTo>
                  <a:lnTo>
                    <a:pt x="2467191" y="1239647"/>
                  </a:lnTo>
                  <a:lnTo>
                    <a:pt x="2635758" y="1057516"/>
                  </a:lnTo>
                  <a:lnTo>
                    <a:pt x="2674620" y="1015530"/>
                  </a:lnTo>
                  <a:lnTo>
                    <a:pt x="2709672" y="977646"/>
                  </a:lnTo>
                  <a:lnTo>
                    <a:pt x="2714244" y="970026"/>
                  </a:lnTo>
                  <a:lnTo>
                    <a:pt x="2983992" y="552424"/>
                  </a:lnTo>
                  <a:lnTo>
                    <a:pt x="3022854" y="492252"/>
                  </a:lnTo>
                  <a:lnTo>
                    <a:pt x="3026651" y="488442"/>
                  </a:lnTo>
                  <a:lnTo>
                    <a:pt x="3187433" y="157873"/>
                  </a:lnTo>
                  <a:lnTo>
                    <a:pt x="3216643" y="97802"/>
                  </a:lnTo>
                  <a:lnTo>
                    <a:pt x="3230118" y="97917"/>
                  </a:lnTo>
                  <a:lnTo>
                    <a:pt x="4501121" y="108966"/>
                  </a:lnTo>
                  <a:lnTo>
                    <a:pt x="4501121" y="1143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71885" y="3746754"/>
              <a:ext cx="257175" cy="242570"/>
            </a:xfrm>
            <a:custGeom>
              <a:avLst/>
              <a:gdLst/>
              <a:ahLst/>
              <a:cxnLst/>
              <a:rect l="l" t="t" r="r" b="b"/>
              <a:pathLst>
                <a:path w="257175" h="242570">
                  <a:moveTo>
                    <a:pt x="256794" y="121158"/>
                  </a:moveTo>
                  <a:lnTo>
                    <a:pt x="246637" y="73937"/>
                  </a:lnTo>
                  <a:lnTo>
                    <a:pt x="218979" y="35432"/>
                  </a:lnTo>
                  <a:lnTo>
                    <a:pt x="178034" y="9501"/>
                  </a:lnTo>
                  <a:lnTo>
                    <a:pt x="128016" y="0"/>
                  </a:lnTo>
                  <a:lnTo>
                    <a:pt x="78116" y="9501"/>
                  </a:lnTo>
                  <a:lnTo>
                    <a:pt x="37433" y="35433"/>
                  </a:lnTo>
                  <a:lnTo>
                    <a:pt x="10036" y="73937"/>
                  </a:lnTo>
                  <a:lnTo>
                    <a:pt x="0" y="121158"/>
                  </a:lnTo>
                  <a:lnTo>
                    <a:pt x="10036" y="168056"/>
                  </a:lnTo>
                  <a:lnTo>
                    <a:pt x="37433" y="206597"/>
                  </a:lnTo>
                  <a:lnTo>
                    <a:pt x="78116" y="232707"/>
                  </a:lnTo>
                  <a:lnTo>
                    <a:pt x="128016" y="242316"/>
                  </a:lnTo>
                  <a:lnTo>
                    <a:pt x="178034" y="232707"/>
                  </a:lnTo>
                  <a:lnTo>
                    <a:pt x="218979" y="206597"/>
                  </a:lnTo>
                  <a:lnTo>
                    <a:pt x="246637" y="168056"/>
                  </a:lnTo>
                  <a:lnTo>
                    <a:pt x="256794" y="1211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71885" y="3746754"/>
              <a:ext cx="257175" cy="242570"/>
            </a:xfrm>
            <a:custGeom>
              <a:avLst/>
              <a:gdLst/>
              <a:ahLst/>
              <a:cxnLst/>
              <a:rect l="l" t="t" r="r" b="b"/>
              <a:pathLst>
                <a:path w="257175" h="242570">
                  <a:moveTo>
                    <a:pt x="256794" y="121158"/>
                  </a:moveTo>
                  <a:lnTo>
                    <a:pt x="246637" y="73937"/>
                  </a:lnTo>
                  <a:lnTo>
                    <a:pt x="218979" y="35432"/>
                  </a:lnTo>
                  <a:lnTo>
                    <a:pt x="178034" y="9501"/>
                  </a:lnTo>
                  <a:lnTo>
                    <a:pt x="128016" y="0"/>
                  </a:lnTo>
                  <a:lnTo>
                    <a:pt x="78116" y="9501"/>
                  </a:lnTo>
                  <a:lnTo>
                    <a:pt x="37433" y="35433"/>
                  </a:lnTo>
                  <a:lnTo>
                    <a:pt x="10036" y="73937"/>
                  </a:lnTo>
                  <a:lnTo>
                    <a:pt x="0" y="121158"/>
                  </a:lnTo>
                  <a:lnTo>
                    <a:pt x="10036" y="168056"/>
                  </a:lnTo>
                  <a:lnTo>
                    <a:pt x="37433" y="206597"/>
                  </a:lnTo>
                  <a:lnTo>
                    <a:pt x="78116" y="232707"/>
                  </a:lnTo>
                  <a:lnTo>
                    <a:pt x="128016" y="242316"/>
                  </a:lnTo>
                  <a:lnTo>
                    <a:pt x="178034" y="232707"/>
                  </a:lnTo>
                  <a:lnTo>
                    <a:pt x="218979" y="206597"/>
                  </a:lnTo>
                  <a:lnTo>
                    <a:pt x="246637" y="168056"/>
                  </a:lnTo>
                  <a:lnTo>
                    <a:pt x="256794" y="121158"/>
                  </a:lnTo>
                  <a:close/>
                </a:path>
              </a:pathLst>
            </a:custGeom>
            <a:ln w="351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886847" y="3438143"/>
              <a:ext cx="1533525" cy="704215"/>
            </a:xfrm>
            <a:custGeom>
              <a:avLst/>
              <a:gdLst/>
              <a:ahLst/>
              <a:cxnLst/>
              <a:rect l="l" t="t" r="r" b="b"/>
              <a:pathLst>
                <a:path w="1533525" h="704214">
                  <a:moveTo>
                    <a:pt x="1533144" y="598170"/>
                  </a:moveTo>
                  <a:lnTo>
                    <a:pt x="1439418" y="598170"/>
                  </a:lnTo>
                  <a:lnTo>
                    <a:pt x="1439418" y="11430"/>
                  </a:lnTo>
                  <a:lnTo>
                    <a:pt x="1353312" y="11430"/>
                  </a:lnTo>
                  <a:lnTo>
                    <a:pt x="1341882" y="11430"/>
                  </a:lnTo>
                  <a:lnTo>
                    <a:pt x="348234" y="11430"/>
                  </a:lnTo>
                  <a:lnTo>
                    <a:pt x="348234" y="0"/>
                  </a:lnTo>
                  <a:lnTo>
                    <a:pt x="250698" y="0"/>
                  </a:lnTo>
                  <a:lnTo>
                    <a:pt x="250698" y="586740"/>
                  </a:lnTo>
                  <a:lnTo>
                    <a:pt x="0" y="586740"/>
                  </a:lnTo>
                  <a:lnTo>
                    <a:pt x="0" y="684276"/>
                  </a:lnTo>
                  <a:lnTo>
                    <a:pt x="348234" y="684276"/>
                  </a:lnTo>
                  <a:lnTo>
                    <a:pt x="348234" y="645414"/>
                  </a:lnTo>
                  <a:lnTo>
                    <a:pt x="348234" y="586740"/>
                  </a:lnTo>
                  <a:lnTo>
                    <a:pt x="348234" y="109728"/>
                  </a:lnTo>
                  <a:lnTo>
                    <a:pt x="1341882" y="109728"/>
                  </a:lnTo>
                  <a:lnTo>
                    <a:pt x="1341882" y="704088"/>
                  </a:lnTo>
                  <a:lnTo>
                    <a:pt x="1439418" y="704088"/>
                  </a:lnTo>
                  <a:lnTo>
                    <a:pt x="1439418" y="696468"/>
                  </a:lnTo>
                  <a:lnTo>
                    <a:pt x="1533144" y="696468"/>
                  </a:lnTo>
                  <a:lnTo>
                    <a:pt x="1533144" y="59817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41406" y="3357600"/>
              <a:ext cx="191566" cy="23881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937112" y="3357600"/>
              <a:ext cx="191566" cy="23881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80268" y="3740886"/>
              <a:ext cx="191566" cy="23881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949304" y="3740886"/>
              <a:ext cx="191566" cy="238810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571885" y="3363468"/>
              <a:ext cx="273050" cy="257810"/>
            </a:xfrm>
            <a:custGeom>
              <a:avLst/>
              <a:gdLst/>
              <a:ahLst/>
              <a:cxnLst/>
              <a:rect l="l" t="t" r="r" b="b"/>
              <a:pathLst>
                <a:path w="273050" h="257810">
                  <a:moveTo>
                    <a:pt x="272796" y="128778"/>
                  </a:moveTo>
                  <a:lnTo>
                    <a:pt x="265779" y="87879"/>
                  </a:lnTo>
                  <a:lnTo>
                    <a:pt x="246290" y="52504"/>
                  </a:lnTo>
                  <a:lnTo>
                    <a:pt x="216670" y="24700"/>
                  </a:lnTo>
                  <a:lnTo>
                    <a:pt x="179258" y="6516"/>
                  </a:lnTo>
                  <a:lnTo>
                    <a:pt x="136398" y="0"/>
                  </a:lnTo>
                  <a:lnTo>
                    <a:pt x="93244" y="6516"/>
                  </a:lnTo>
                  <a:lnTo>
                    <a:pt x="55796" y="24700"/>
                  </a:lnTo>
                  <a:lnTo>
                    <a:pt x="26285" y="52504"/>
                  </a:lnTo>
                  <a:lnTo>
                    <a:pt x="6943" y="87879"/>
                  </a:lnTo>
                  <a:lnTo>
                    <a:pt x="0" y="128778"/>
                  </a:lnTo>
                  <a:lnTo>
                    <a:pt x="6943" y="169383"/>
                  </a:lnTo>
                  <a:lnTo>
                    <a:pt x="26285" y="204721"/>
                  </a:lnTo>
                  <a:lnTo>
                    <a:pt x="55796" y="232635"/>
                  </a:lnTo>
                  <a:lnTo>
                    <a:pt x="93244" y="250966"/>
                  </a:lnTo>
                  <a:lnTo>
                    <a:pt x="136398" y="257556"/>
                  </a:lnTo>
                  <a:lnTo>
                    <a:pt x="179258" y="250966"/>
                  </a:lnTo>
                  <a:lnTo>
                    <a:pt x="216670" y="232635"/>
                  </a:lnTo>
                  <a:lnTo>
                    <a:pt x="246290" y="204721"/>
                  </a:lnTo>
                  <a:lnTo>
                    <a:pt x="265779" y="169383"/>
                  </a:lnTo>
                  <a:lnTo>
                    <a:pt x="272796" y="1287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71885" y="3363468"/>
              <a:ext cx="273050" cy="257810"/>
            </a:xfrm>
            <a:custGeom>
              <a:avLst/>
              <a:gdLst/>
              <a:ahLst/>
              <a:cxnLst/>
              <a:rect l="l" t="t" r="r" b="b"/>
              <a:pathLst>
                <a:path w="273050" h="257810">
                  <a:moveTo>
                    <a:pt x="272796" y="128778"/>
                  </a:moveTo>
                  <a:lnTo>
                    <a:pt x="265779" y="87879"/>
                  </a:lnTo>
                  <a:lnTo>
                    <a:pt x="246290" y="52504"/>
                  </a:lnTo>
                  <a:lnTo>
                    <a:pt x="216670" y="24700"/>
                  </a:lnTo>
                  <a:lnTo>
                    <a:pt x="179258" y="6516"/>
                  </a:lnTo>
                  <a:lnTo>
                    <a:pt x="136398" y="0"/>
                  </a:lnTo>
                  <a:lnTo>
                    <a:pt x="93244" y="6516"/>
                  </a:lnTo>
                  <a:lnTo>
                    <a:pt x="55796" y="24700"/>
                  </a:lnTo>
                  <a:lnTo>
                    <a:pt x="26285" y="52504"/>
                  </a:lnTo>
                  <a:lnTo>
                    <a:pt x="6943" y="87879"/>
                  </a:lnTo>
                  <a:lnTo>
                    <a:pt x="0" y="128778"/>
                  </a:lnTo>
                  <a:lnTo>
                    <a:pt x="6943" y="169383"/>
                  </a:lnTo>
                  <a:lnTo>
                    <a:pt x="26285" y="204721"/>
                  </a:lnTo>
                  <a:lnTo>
                    <a:pt x="55796" y="232635"/>
                  </a:lnTo>
                  <a:lnTo>
                    <a:pt x="93244" y="250966"/>
                  </a:lnTo>
                  <a:lnTo>
                    <a:pt x="136398" y="257556"/>
                  </a:lnTo>
                  <a:lnTo>
                    <a:pt x="179258" y="250966"/>
                  </a:lnTo>
                  <a:lnTo>
                    <a:pt x="216670" y="232635"/>
                  </a:lnTo>
                  <a:lnTo>
                    <a:pt x="246290" y="204721"/>
                  </a:lnTo>
                  <a:lnTo>
                    <a:pt x="265779" y="169383"/>
                  </a:lnTo>
                  <a:lnTo>
                    <a:pt x="272796" y="128778"/>
                  </a:lnTo>
                  <a:close/>
                </a:path>
              </a:pathLst>
            </a:custGeom>
            <a:ln w="351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679577" y="1787652"/>
              <a:ext cx="434340" cy="488950"/>
            </a:xfrm>
            <a:custGeom>
              <a:avLst/>
              <a:gdLst/>
              <a:ahLst/>
              <a:cxnLst/>
              <a:rect l="l" t="t" r="r" b="b"/>
              <a:pathLst>
                <a:path w="434340" h="488950">
                  <a:moveTo>
                    <a:pt x="434339" y="308609"/>
                  </a:moveTo>
                  <a:lnTo>
                    <a:pt x="371094" y="265937"/>
                  </a:lnTo>
                  <a:lnTo>
                    <a:pt x="300989" y="222503"/>
                  </a:lnTo>
                  <a:lnTo>
                    <a:pt x="281177" y="211073"/>
                  </a:lnTo>
                  <a:lnTo>
                    <a:pt x="269735" y="203453"/>
                  </a:lnTo>
                  <a:lnTo>
                    <a:pt x="262127" y="198881"/>
                  </a:lnTo>
                  <a:lnTo>
                    <a:pt x="262127" y="191261"/>
                  </a:lnTo>
                  <a:lnTo>
                    <a:pt x="371094" y="191261"/>
                  </a:lnTo>
                  <a:lnTo>
                    <a:pt x="203453" y="0"/>
                  </a:lnTo>
                  <a:lnTo>
                    <a:pt x="23609" y="214883"/>
                  </a:lnTo>
                  <a:lnTo>
                    <a:pt x="140957" y="179831"/>
                  </a:lnTo>
                  <a:lnTo>
                    <a:pt x="31241" y="308609"/>
                  </a:lnTo>
                  <a:lnTo>
                    <a:pt x="148589" y="269747"/>
                  </a:lnTo>
                  <a:lnTo>
                    <a:pt x="0" y="398525"/>
                  </a:lnTo>
                  <a:lnTo>
                    <a:pt x="163829" y="355853"/>
                  </a:lnTo>
                  <a:lnTo>
                    <a:pt x="163829" y="488441"/>
                  </a:lnTo>
                  <a:lnTo>
                    <a:pt x="246125" y="480821"/>
                  </a:lnTo>
                  <a:lnTo>
                    <a:pt x="254495" y="355853"/>
                  </a:lnTo>
                  <a:lnTo>
                    <a:pt x="410718" y="406907"/>
                  </a:lnTo>
                  <a:lnTo>
                    <a:pt x="285750" y="281177"/>
                  </a:lnTo>
                  <a:lnTo>
                    <a:pt x="434339" y="308609"/>
                  </a:lnTo>
                  <a:close/>
                </a:path>
              </a:pathLst>
            </a:custGeom>
            <a:solidFill>
              <a:srgbClr val="339A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679577" y="1787652"/>
              <a:ext cx="434340" cy="488950"/>
            </a:xfrm>
            <a:custGeom>
              <a:avLst/>
              <a:gdLst/>
              <a:ahLst/>
              <a:cxnLst/>
              <a:rect l="l" t="t" r="r" b="b"/>
              <a:pathLst>
                <a:path w="434340" h="488950">
                  <a:moveTo>
                    <a:pt x="203453" y="0"/>
                  </a:moveTo>
                  <a:lnTo>
                    <a:pt x="23609" y="214883"/>
                  </a:lnTo>
                  <a:lnTo>
                    <a:pt x="140957" y="179831"/>
                  </a:lnTo>
                  <a:lnTo>
                    <a:pt x="31241" y="308609"/>
                  </a:lnTo>
                  <a:lnTo>
                    <a:pt x="148589" y="269747"/>
                  </a:lnTo>
                  <a:lnTo>
                    <a:pt x="0" y="398525"/>
                  </a:lnTo>
                  <a:lnTo>
                    <a:pt x="163829" y="355853"/>
                  </a:lnTo>
                  <a:lnTo>
                    <a:pt x="163829" y="488441"/>
                  </a:lnTo>
                  <a:lnTo>
                    <a:pt x="246125" y="480821"/>
                  </a:lnTo>
                  <a:lnTo>
                    <a:pt x="254495" y="355853"/>
                  </a:lnTo>
                  <a:lnTo>
                    <a:pt x="410718" y="406907"/>
                  </a:lnTo>
                  <a:lnTo>
                    <a:pt x="285750" y="281177"/>
                  </a:lnTo>
                  <a:lnTo>
                    <a:pt x="434339" y="308609"/>
                  </a:lnTo>
                  <a:lnTo>
                    <a:pt x="371094" y="265937"/>
                  </a:lnTo>
                  <a:lnTo>
                    <a:pt x="320801" y="234695"/>
                  </a:lnTo>
                  <a:lnTo>
                    <a:pt x="300989" y="222503"/>
                  </a:lnTo>
                  <a:lnTo>
                    <a:pt x="281177" y="211073"/>
                  </a:lnTo>
                  <a:lnTo>
                    <a:pt x="269735" y="203453"/>
                  </a:lnTo>
                  <a:lnTo>
                    <a:pt x="262127" y="198881"/>
                  </a:lnTo>
                  <a:lnTo>
                    <a:pt x="262127" y="191261"/>
                  </a:lnTo>
                  <a:lnTo>
                    <a:pt x="371094" y="191261"/>
                  </a:lnTo>
                  <a:lnTo>
                    <a:pt x="203453" y="0"/>
                  </a:lnTo>
                  <a:close/>
                </a:path>
              </a:pathLst>
            </a:custGeom>
            <a:ln w="117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7281557" y="1701546"/>
              <a:ext cx="348615" cy="563245"/>
            </a:xfrm>
            <a:custGeom>
              <a:avLst/>
              <a:gdLst/>
              <a:ahLst/>
              <a:cxnLst/>
              <a:rect l="l" t="t" r="r" b="b"/>
              <a:pathLst>
                <a:path w="348615" h="563244">
                  <a:moveTo>
                    <a:pt x="348233" y="449580"/>
                  </a:moveTo>
                  <a:lnTo>
                    <a:pt x="230885" y="293370"/>
                  </a:lnTo>
                  <a:lnTo>
                    <a:pt x="344424" y="297180"/>
                  </a:lnTo>
                  <a:lnTo>
                    <a:pt x="230885" y="172212"/>
                  </a:lnTo>
                  <a:lnTo>
                    <a:pt x="285750" y="172212"/>
                  </a:lnTo>
                  <a:lnTo>
                    <a:pt x="176022" y="0"/>
                  </a:lnTo>
                  <a:lnTo>
                    <a:pt x="47231" y="176022"/>
                  </a:lnTo>
                  <a:lnTo>
                    <a:pt x="121157" y="163830"/>
                  </a:lnTo>
                  <a:lnTo>
                    <a:pt x="39624" y="316992"/>
                  </a:lnTo>
                  <a:lnTo>
                    <a:pt x="121157" y="293370"/>
                  </a:lnTo>
                  <a:lnTo>
                    <a:pt x="0" y="453390"/>
                  </a:lnTo>
                  <a:lnTo>
                    <a:pt x="144767" y="410718"/>
                  </a:lnTo>
                  <a:lnTo>
                    <a:pt x="144767" y="563118"/>
                  </a:lnTo>
                  <a:lnTo>
                    <a:pt x="203441" y="559308"/>
                  </a:lnTo>
                  <a:lnTo>
                    <a:pt x="203441" y="414528"/>
                  </a:lnTo>
                  <a:lnTo>
                    <a:pt x="348233" y="449580"/>
                  </a:lnTo>
                  <a:close/>
                </a:path>
              </a:pathLst>
            </a:custGeom>
            <a:solidFill>
              <a:srgbClr val="339A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281557" y="1701546"/>
              <a:ext cx="348615" cy="563245"/>
            </a:xfrm>
            <a:custGeom>
              <a:avLst/>
              <a:gdLst/>
              <a:ahLst/>
              <a:cxnLst/>
              <a:rect l="l" t="t" r="r" b="b"/>
              <a:pathLst>
                <a:path w="348615" h="563244">
                  <a:moveTo>
                    <a:pt x="176022" y="0"/>
                  </a:moveTo>
                  <a:lnTo>
                    <a:pt x="47231" y="176022"/>
                  </a:lnTo>
                  <a:lnTo>
                    <a:pt x="121157" y="163830"/>
                  </a:lnTo>
                  <a:lnTo>
                    <a:pt x="39624" y="316992"/>
                  </a:lnTo>
                  <a:lnTo>
                    <a:pt x="121157" y="293370"/>
                  </a:lnTo>
                  <a:lnTo>
                    <a:pt x="0" y="453390"/>
                  </a:lnTo>
                  <a:lnTo>
                    <a:pt x="144767" y="410718"/>
                  </a:lnTo>
                  <a:lnTo>
                    <a:pt x="144767" y="563118"/>
                  </a:lnTo>
                  <a:lnTo>
                    <a:pt x="203441" y="559308"/>
                  </a:lnTo>
                  <a:lnTo>
                    <a:pt x="203441" y="414528"/>
                  </a:lnTo>
                  <a:lnTo>
                    <a:pt x="348233" y="449580"/>
                  </a:lnTo>
                  <a:lnTo>
                    <a:pt x="230885" y="293370"/>
                  </a:lnTo>
                  <a:lnTo>
                    <a:pt x="344424" y="297180"/>
                  </a:lnTo>
                  <a:lnTo>
                    <a:pt x="230885" y="172212"/>
                  </a:lnTo>
                  <a:lnTo>
                    <a:pt x="285750" y="172212"/>
                  </a:lnTo>
                  <a:lnTo>
                    <a:pt x="176022" y="0"/>
                  </a:lnTo>
                  <a:close/>
                </a:path>
              </a:pathLst>
            </a:custGeom>
            <a:ln w="117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877172" y="1748028"/>
              <a:ext cx="438150" cy="493395"/>
            </a:xfrm>
            <a:custGeom>
              <a:avLst/>
              <a:gdLst/>
              <a:ahLst/>
              <a:cxnLst/>
              <a:rect l="l" t="t" r="r" b="b"/>
              <a:pathLst>
                <a:path w="438150" h="493394">
                  <a:moveTo>
                    <a:pt x="438150" y="313182"/>
                  </a:moveTo>
                  <a:lnTo>
                    <a:pt x="371868" y="270510"/>
                  </a:lnTo>
                  <a:lnTo>
                    <a:pt x="320801" y="234696"/>
                  </a:lnTo>
                  <a:lnTo>
                    <a:pt x="301002" y="223266"/>
                  </a:lnTo>
                  <a:lnTo>
                    <a:pt x="285750" y="215646"/>
                  </a:lnTo>
                  <a:lnTo>
                    <a:pt x="274332" y="207264"/>
                  </a:lnTo>
                  <a:lnTo>
                    <a:pt x="265950" y="199644"/>
                  </a:lnTo>
                  <a:lnTo>
                    <a:pt x="262127" y="195834"/>
                  </a:lnTo>
                  <a:lnTo>
                    <a:pt x="265950" y="195834"/>
                  </a:lnTo>
                  <a:lnTo>
                    <a:pt x="269748" y="192024"/>
                  </a:lnTo>
                  <a:lnTo>
                    <a:pt x="375666" y="192024"/>
                  </a:lnTo>
                  <a:lnTo>
                    <a:pt x="207276" y="0"/>
                  </a:lnTo>
                  <a:lnTo>
                    <a:pt x="23622" y="215646"/>
                  </a:lnTo>
                  <a:lnTo>
                    <a:pt x="144792" y="179832"/>
                  </a:lnTo>
                  <a:lnTo>
                    <a:pt x="31254" y="313182"/>
                  </a:lnTo>
                  <a:lnTo>
                    <a:pt x="152400" y="270510"/>
                  </a:lnTo>
                  <a:lnTo>
                    <a:pt x="0" y="403098"/>
                  </a:lnTo>
                  <a:lnTo>
                    <a:pt x="168401" y="360426"/>
                  </a:lnTo>
                  <a:lnTo>
                    <a:pt x="168401" y="493014"/>
                  </a:lnTo>
                  <a:lnTo>
                    <a:pt x="246900" y="485394"/>
                  </a:lnTo>
                  <a:lnTo>
                    <a:pt x="254520" y="360426"/>
                  </a:lnTo>
                  <a:lnTo>
                    <a:pt x="414527" y="406908"/>
                  </a:lnTo>
                  <a:lnTo>
                    <a:pt x="285750" y="281940"/>
                  </a:lnTo>
                  <a:lnTo>
                    <a:pt x="438150" y="313182"/>
                  </a:lnTo>
                  <a:close/>
                </a:path>
              </a:pathLst>
            </a:custGeom>
            <a:solidFill>
              <a:srgbClr val="339A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877172" y="1748028"/>
              <a:ext cx="438150" cy="493395"/>
            </a:xfrm>
            <a:custGeom>
              <a:avLst/>
              <a:gdLst/>
              <a:ahLst/>
              <a:cxnLst/>
              <a:rect l="l" t="t" r="r" b="b"/>
              <a:pathLst>
                <a:path w="438150" h="493394">
                  <a:moveTo>
                    <a:pt x="207276" y="0"/>
                  </a:moveTo>
                  <a:lnTo>
                    <a:pt x="23622" y="215646"/>
                  </a:lnTo>
                  <a:lnTo>
                    <a:pt x="144792" y="179832"/>
                  </a:lnTo>
                  <a:lnTo>
                    <a:pt x="31254" y="313182"/>
                  </a:lnTo>
                  <a:lnTo>
                    <a:pt x="152400" y="270510"/>
                  </a:lnTo>
                  <a:lnTo>
                    <a:pt x="0" y="403098"/>
                  </a:lnTo>
                  <a:lnTo>
                    <a:pt x="168401" y="360426"/>
                  </a:lnTo>
                  <a:lnTo>
                    <a:pt x="168401" y="493014"/>
                  </a:lnTo>
                  <a:lnTo>
                    <a:pt x="246900" y="485394"/>
                  </a:lnTo>
                  <a:lnTo>
                    <a:pt x="254520" y="360426"/>
                  </a:lnTo>
                  <a:lnTo>
                    <a:pt x="414527" y="406908"/>
                  </a:lnTo>
                  <a:lnTo>
                    <a:pt x="285750" y="281940"/>
                  </a:lnTo>
                  <a:lnTo>
                    <a:pt x="438150" y="313182"/>
                  </a:lnTo>
                  <a:lnTo>
                    <a:pt x="371868" y="270510"/>
                  </a:lnTo>
                  <a:lnTo>
                    <a:pt x="320801" y="234696"/>
                  </a:lnTo>
                  <a:lnTo>
                    <a:pt x="301002" y="223266"/>
                  </a:lnTo>
                  <a:lnTo>
                    <a:pt x="285750" y="215646"/>
                  </a:lnTo>
                  <a:lnTo>
                    <a:pt x="274332" y="207264"/>
                  </a:lnTo>
                  <a:lnTo>
                    <a:pt x="265950" y="199644"/>
                  </a:lnTo>
                  <a:lnTo>
                    <a:pt x="262127" y="195834"/>
                  </a:lnTo>
                  <a:lnTo>
                    <a:pt x="265950" y="195834"/>
                  </a:lnTo>
                  <a:lnTo>
                    <a:pt x="269748" y="192024"/>
                  </a:lnTo>
                  <a:lnTo>
                    <a:pt x="375666" y="192024"/>
                  </a:lnTo>
                  <a:lnTo>
                    <a:pt x="207276" y="0"/>
                  </a:lnTo>
                  <a:close/>
                </a:path>
              </a:pathLst>
            </a:custGeom>
            <a:ln w="117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1806587" y="4681728"/>
            <a:ext cx="1841500" cy="398780"/>
          </a:xfrm>
          <a:prstGeom prst="rect">
            <a:avLst/>
          </a:prstGeom>
          <a:solidFill>
            <a:srgbClr val="FFFFFF"/>
          </a:solidFill>
          <a:ln w="11734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520"/>
              </a:lnSpc>
            </a:pPr>
            <a:r>
              <a:rPr sz="1300" spc="-15" dirty="0">
                <a:latin typeface="Arial"/>
                <a:cs typeface="Arial"/>
              </a:rPr>
              <a:t>Retenue</a:t>
            </a:r>
            <a:r>
              <a:rPr sz="1300" spc="-40" dirty="0">
                <a:latin typeface="Arial"/>
                <a:cs typeface="Arial"/>
              </a:rPr>
              <a:t> </a:t>
            </a:r>
            <a:r>
              <a:rPr sz="1300" spc="-20" dirty="0">
                <a:latin typeface="Arial"/>
                <a:cs typeface="Arial"/>
              </a:rPr>
              <a:t>d'eau</a:t>
            </a:r>
            <a:endParaRPr sz="1300">
              <a:latin typeface="Arial"/>
              <a:cs typeface="Arial"/>
            </a:endParaRPr>
          </a:p>
          <a:p>
            <a:pPr marL="6350" algn="ctr">
              <a:lnSpc>
                <a:spcPct val="100000"/>
              </a:lnSpc>
              <a:spcBef>
                <a:spcPts val="35"/>
              </a:spcBef>
            </a:pPr>
            <a:r>
              <a:rPr sz="1300" spc="-5" dirty="0">
                <a:latin typeface="Arial"/>
                <a:cs typeface="Arial"/>
              </a:rPr>
              <a:t>inférieure</a:t>
            </a:r>
            <a:endParaRPr sz="13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039229" y="2765298"/>
            <a:ext cx="2044700" cy="398780"/>
          </a:xfrm>
          <a:prstGeom prst="rect">
            <a:avLst/>
          </a:prstGeom>
          <a:solidFill>
            <a:srgbClr val="FFFFFF"/>
          </a:solidFill>
          <a:ln w="11734">
            <a:solidFill>
              <a:srgbClr val="000000"/>
            </a:solidFill>
          </a:ln>
        </p:spPr>
        <p:txBody>
          <a:bodyPr vert="horz" wrap="square" lIns="0" tIns="8382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660"/>
              </a:spcBef>
            </a:pPr>
            <a:r>
              <a:rPr sz="1300" spc="-15" dirty="0">
                <a:latin typeface="Arial"/>
                <a:cs typeface="Arial"/>
              </a:rPr>
              <a:t>Retenue</a:t>
            </a:r>
            <a:r>
              <a:rPr sz="1300" spc="-30" dirty="0">
                <a:latin typeface="Arial"/>
                <a:cs typeface="Arial"/>
              </a:rPr>
              <a:t> </a:t>
            </a:r>
            <a:r>
              <a:rPr sz="1300" spc="-15" dirty="0">
                <a:latin typeface="Arial"/>
                <a:cs typeface="Arial"/>
              </a:rPr>
              <a:t>d'eau</a:t>
            </a:r>
            <a:r>
              <a:rPr sz="1300" spc="-25" dirty="0">
                <a:latin typeface="Arial"/>
                <a:cs typeface="Arial"/>
              </a:rPr>
              <a:t> </a:t>
            </a:r>
            <a:r>
              <a:rPr sz="1300" spc="-15" dirty="0">
                <a:latin typeface="Arial"/>
                <a:cs typeface="Arial"/>
              </a:rPr>
              <a:t>supérieure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6016701" y="3560889"/>
            <a:ext cx="1532255" cy="410845"/>
            <a:chOff x="6016701" y="3560889"/>
            <a:chExt cx="1532255" cy="410845"/>
          </a:xfrm>
        </p:grpSpPr>
        <p:sp>
          <p:nvSpPr>
            <p:cNvPr id="50" name="object 50"/>
            <p:cNvSpPr/>
            <p:nvPr/>
          </p:nvSpPr>
          <p:spPr>
            <a:xfrm>
              <a:off x="6022733" y="3566922"/>
              <a:ext cx="1520190" cy="398780"/>
            </a:xfrm>
            <a:custGeom>
              <a:avLst/>
              <a:gdLst/>
              <a:ahLst/>
              <a:cxnLst/>
              <a:rect l="l" t="t" r="r" b="b"/>
              <a:pathLst>
                <a:path w="1520190" h="398779">
                  <a:moveTo>
                    <a:pt x="1520189" y="398525"/>
                  </a:moveTo>
                  <a:lnTo>
                    <a:pt x="1520189" y="0"/>
                  </a:lnTo>
                  <a:lnTo>
                    <a:pt x="0" y="0"/>
                  </a:lnTo>
                  <a:lnTo>
                    <a:pt x="0" y="398525"/>
                  </a:lnTo>
                  <a:lnTo>
                    <a:pt x="1520189" y="39852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022733" y="3566922"/>
              <a:ext cx="1520190" cy="398780"/>
            </a:xfrm>
            <a:custGeom>
              <a:avLst/>
              <a:gdLst/>
              <a:ahLst/>
              <a:cxnLst/>
              <a:rect l="l" t="t" r="r" b="b"/>
              <a:pathLst>
                <a:path w="1520190" h="398779">
                  <a:moveTo>
                    <a:pt x="1520189" y="398525"/>
                  </a:moveTo>
                  <a:lnTo>
                    <a:pt x="1520189" y="0"/>
                  </a:lnTo>
                  <a:lnTo>
                    <a:pt x="0" y="0"/>
                  </a:lnTo>
                  <a:lnTo>
                    <a:pt x="0" y="398525"/>
                  </a:lnTo>
                  <a:lnTo>
                    <a:pt x="1520189" y="398525"/>
                  </a:lnTo>
                  <a:close/>
                </a:path>
              </a:pathLst>
            </a:custGeom>
            <a:ln w="117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6022733" y="3566921"/>
            <a:ext cx="1520190" cy="398780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179705">
              <a:lnSpc>
                <a:spcPct val="100000"/>
              </a:lnSpc>
              <a:spcBef>
                <a:spcPts val="665"/>
              </a:spcBef>
            </a:pPr>
            <a:r>
              <a:rPr sz="1300" spc="-10" dirty="0">
                <a:latin typeface="Arial"/>
                <a:cs typeface="Arial"/>
              </a:rPr>
              <a:t>Conduite</a:t>
            </a:r>
            <a:r>
              <a:rPr sz="1300" spc="-45" dirty="0">
                <a:latin typeface="Arial"/>
                <a:cs typeface="Arial"/>
              </a:rPr>
              <a:t> </a:t>
            </a:r>
            <a:r>
              <a:rPr sz="1300" spc="-5" dirty="0">
                <a:latin typeface="Arial"/>
                <a:cs typeface="Arial"/>
              </a:rPr>
              <a:t>forcée</a:t>
            </a:r>
            <a:endParaRPr sz="13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717939" y="2514600"/>
            <a:ext cx="1548130" cy="468630"/>
          </a:xfrm>
          <a:prstGeom prst="rect">
            <a:avLst/>
          </a:prstGeom>
          <a:ln w="11734">
            <a:solidFill>
              <a:srgbClr val="00000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363220" marR="77470" indent="-277495">
              <a:lnSpc>
                <a:spcPct val="102699"/>
              </a:lnSpc>
              <a:spcBef>
                <a:spcPts val="100"/>
              </a:spcBef>
            </a:pPr>
            <a:r>
              <a:rPr sz="1300" spc="-10" dirty="0">
                <a:latin typeface="Arial"/>
                <a:cs typeface="Arial"/>
              </a:rPr>
              <a:t>Ensemble</a:t>
            </a:r>
            <a:r>
              <a:rPr sz="1300" spc="-65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Pompes </a:t>
            </a:r>
            <a:r>
              <a:rPr sz="1300" spc="-350" dirty="0">
                <a:latin typeface="Arial"/>
                <a:cs typeface="Arial"/>
              </a:rPr>
              <a:t> </a:t>
            </a:r>
            <a:r>
              <a:rPr sz="1300" spc="-15" dirty="0">
                <a:latin typeface="Arial"/>
                <a:cs typeface="Arial"/>
              </a:rPr>
              <a:t>et</a:t>
            </a:r>
            <a:r>
              <a:rPr sz="1300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Turbines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1251089" y="3340608"/>
            <a:ext cx="2776855" cy="1051560"/>
          </a:xfrm>
          <a:custGeom>
            <a:avLst/>
            <a:gdLst/>
            <a:ahLst/>
            <a:cxnLst/>
            <a:rect l="l" t="t" r="r" b="b"/>
            <a:pathLst>
              <a:path w="2776854" h="1051560">
                <a:moveTo>
                  <a:pt x="566928" y="1051559"/>
                </a:moveTo>
                <a:lnTo>
                  <a:pt x="489204" y="288797"/>
                </a:lnTo>
              </a:path>
              <a:path w="2776854" h="1051560">
                <a:moveTo>
                  <a:pt x="414528" y="1016507"/>
                </a:moveTo>
                <a:lnTo>
                  <a:pt x="465582" y="238505"/>
                </a:lnTo>
              </a:path>
              <a:path w="2776854" h="1051560">
                <a:moveTo>
                  <a:pt x="144780" y="191262"/>
                </a:moveTo>
                <a:lnTo>
                  <a:pt x="489204" y="0"/>
                </a:lnTo>
              </a:path>
              <a:path w="2776854" h="1051560">
                <a:moveTo>
                  <a:pt x="489204" y="11429"/>
                </a:moveTo>
                <a:lnTo>
                  <a:pt x="837438" y="167639"/>
                </a:lnTo>
              </a:path>
              <a:path w="2776854" h="1051560">
                <a:moveTo>
                  <a:pt x="309372" y="156209"/>
                </a:moveTo>
                <a:lnTo>
                  <a:pt x="489204" y="312419"/>
                </a:lnTo>
                <a:lnTo>
                  <a:pt x="707898" y="97536"/>
                </a:lnTo>
              </a:path>
              <a:path w="2776854" h="1051560">
                <a:moveTo>
                  <a:pt x="144780" y="238505"/>
                </a:moveTo>
                <a:lnTo>
                  <a:pt x="528066" y="284988"/>
                </a:lnTo>
                <a:lnTo>
                  <a:pt x="720090" y="308609"/>
                </a:lnTo>
                <a:lnTo>
                  <a:pt x="907542" y="324612"/>
                </a:lnTo>
                <a:lnTo>
                  <a:pt x="1087374" y="339851"/>
                </a:lnTo>
                <a:lnTo>
                  <a:pt x="1267206" y="347471"/>
                </a:lnTo>
                <a:lnTo>
                  <a:pt x="1439418" y="351281"/>
                </a:lnTo>
                <a:lnTo>
                  <a:pt x="1607820" y="347471"/>
                </a:lnTo>
                <a:lnTo>
                  <a:pt x="1767840" y="336041"/>
                </a:lnTo>
                <a:lnTo>
                  <a:pt x="1924050" y="312419"/>
                </a:lnTo>
                <a:lnTo>
                  <a:pt x="2072639" y="281177"/>
                </a:lnTo>
                <a:lnTo>
                  <a:pt x="2217419" y="246125"/>
                </a:lnTo>
                <a:lnTo>
                  <a:pt x="2358390" y="202691"/>
                </a:lnTo>
                <a:lnTo>
                  <a:pt x="2499359" y="156209"/>
                </a:lnTo>
                <a:lnTo>
                  <a:pt x="2776728" y="57912"/>
                </a:lnTo>
              </a:path>
              <a:path w="2776854" h="1051560">
                <a:moveTo>
                  <a:pt x="810006" y="238505"/>
                </a:moveTo>
                <a:lnTo>
                  <a:pt x="1091184" y="269747"/>
                </a:lnTo>
                <a:lnTo>
                  <a:pt x="1369314" y="292607"/>
                </a:lnTo>
                <a:lnTo>
                  <a:pt x="1501902" y="304800"/>
                </a:lnTo>
                <a:lnTo>
                  <a:pt x="1635252" y="308609"/>
                </a:lnTo>
                <a:lnTo>
                  <a:pt x="1764030" y="312419"/>
                </a:lnTo>
                <a:lnTo>
                  <a:pt x="1885188" y="308609"/>
                </a:lnTo>
                <a:lnTo>
                  <a:pt x="2002535" y="300989"/>
                </a:lnTo>
                <a:lnTo>
                  <a:pt x="2116073" y="284988"/>
                </a:lnTo>
                <a:lnTo>
                  <a:pt x="2225802" y="265938"/>
                </a:lnTo>
                <a:lnTo>
                  <a:pt x="2330957" y="242315"/>
                </a:lnTo>
                <a:lnTo>
                  <a:pt x="2538221" y="183641"/>
                </a:lnTo>
                <a:lnTo>
                  <a:pt x="2741676" y="121157"/>
                </a:lnTo>
              </a:path>
              <a:path w="2776854" h="1051560">
                <a:moveTo>
                  <a:pt x="465582" y="163829"/>
                </a:moveTo>
                <a:lnTo>
                  <a:pt x="797814" y="202691"/>
                </a:lnTo>
                <a:lnTo>
                  <a:pt x="1122426" y="238505"/>
                </a:lnTo>
                <a:lnTo>
                  <a:pt x="1283208" y="249936"/>
                </a:lnTo>
                <a:lnTo>
                  <a:pt x="1439418" y="257555"/>
                </a:lnTo>
                <a:lnTo>
                  <a:pt x="1588008" y="261365"/>
                </a:lnTo>
                <a:lnTo>
                  <a:pt x="1732788" y="257555"/>
                </a:lnTo>
                <a:lnTo>
                  <a:pt x="1869186" y="246125"/>
                </a:lnTo>
                <a:lnTo>
                  <a:pt x="2002535" y="226313"/>
                </a:lnTo>
                <a:lnTo>
                  <a:pt x="2131314" y="202691"/>
                </a:lnTo>
                <a:lnTo>
                  <a:pt x="2257043" y="171450"/>
                </a:lnTo>
                <a:lnTo>
                  <a:pt x="2382012" y="132587"/>
                </a:lnTo>
                <a:lnTo>
                  <a:pt x="2503169" y="93725"/>
                </a:lnTo>
                <a:lnTo>
                  <a:pt x="2741676" y="11429"/>
                </a:lnTo>
              </a:path>
              <a:path w="2776854" h="1051560">
                <a:moveTo>
                  <a:pt x="168402" y="249936"/>
                </a:moveTo>
                <a:lnTo>
                  <a:pt x="0" y="288797"/>
                </a:lnTo>
              </a:path>
              <a:path w="2776854" h="1051560">
                <a:moveTo>
                  <a:pt x="477012" y="156209"/>
                </a:moveTo>
                <a:lnTo>
                  <a:pt x="105918" y="226313"/>
                </a:lnTo>
              </a:path>
              <a:path w="2776854" h="1051560">
                <a:moveTo>
                  <a:pt x="810006" y="249936"/>
                </a:moveTo>
                <a:lnTo>
                  <a:pt x="117348" y="324612"/>
                </a:lnTo>
              </a:path>
            </a:pathLst>
          </a:custGeom>
          <a:ln w="117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1411358" y="5169661"/>
            <a:ext cx="2314575" cy="10140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Rendement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65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75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%</a:t>
            </a:r>
            <a:endParaRPr sz="1600">
              <a:latin typeface="Times New Roman"/>
              <a:cs typeface="Times New Roman"/>
            </a:endParaRPr>
          </a:p>
          <a:p>
            <a:pPr marL="12700" marR="7874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Times New Roman"/>
                <a:cs typeface="Times New Roman"/>
              </a:rPr>
              <a:t>Démarrage </a:t>
            </a:r>
            <a:r>
              <a:rPr sz="1600" dirty="0">
                <a:latin typeface="Times New Roman"/>
                <a:cs typeface="Times New Roman"/>
              </a:rPr>
              <a:t>: 10 à 15 min 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Capacité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qq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100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GWh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Times New Roman"/>
                <a:cs typeface="Times New Roman"/>
              </a:rPr>
              <a:t>Puissance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100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1000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MW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697859" y="5155276"/>
            <a:ext cx="2832100" cy="153924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38100" marR="30480">
              <a:lnSpc>
                <a:spcPts val="1950"/>
              </a:lnSpc>
              <a:spcBef>
                <a:spcPts val="345"/>
              </a:spcBef>
            </a:pPr>
            <a:r>
              <a:rPr sz="1800" b="1" u="heavy" spc="-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Exemple</a:t>
            </a:r>
            <a:r>
              <a:rPr sz="1800" b="1" spc="44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3300"/>
                </a:solidFill>
                <a:latin typeface="Times New Roman"/>
                <a:cs typeface="Times New Roman"/>
              </a:rPr>
              <a:t>:</a:t>
            </a:r>
            <a:r>
              <a:rPr sz="1800" spc="45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Grand-Maison </a:t>
            </a:r>
            <a:r>
              <a:rPr sz="18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935</a:t>
            </a:r>
            <a:r>
              <a:rPr sz="1800" spc="-1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3300"/>
                </a:solidFill>
                <a:latin typeface="Times New Roman"/>
                <a:cs typeface="Times New Roman"/>
              </a:rPr>
              <a:t>m</a:t>
            </a:r>
            <a:r>
              <a:rPr sz="18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3300"/>
                </a:solidFill>
                <a:latin typeface="Times New Roman"/>
                <a:cs typeface="Times New Roman"/>
              </a:rPr>
              <a:t>de</a:t>
            </a:r>
            <a:r>
              <a:rPr sz="18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dénivelée,</a:t>
            </a:r>
            <a:r>
              <a:rPr sz="18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170</a:t>
            </a:r>
            <a:r>
              <a:rPr sz="18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Mm</a:t>
            </a:r>
            <a:r>
              <a:rPr sz="1800" spc="-7" baseline="23148" dirty="0">
                <a:solidFill>
                  <a:srgbClr val="FF3300"/>
                </a:solidFill>
                <a:latin typeface="Times New Roman"/>
                <a:cs typeface="Times New Roman"/>
              </a:rPr>
              <a:t>3</a:t>
            </a:r>
            <a:endParaRPr sz="1800" baseline="23148">
              <a:latin typeface="Times New Roman"/>
              <a:cs typeface="Times New Roman"/>
            </a:endParaRPr>
          </a:p>
          <a:p>
            <a:pPr marL="38100">
              <a:lnSpc>
                <a:spcPts val="1814"/>
              </a:lnSpc>
            </a:pP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400</a:t>
            </a:r>
            <a:r>
              <a:rPr sz="1800" spc="-4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GWh</a:t>
            </a:r>
            <a:endParaRPr sz="1800">
              <a:latin typeface="Times New Roman"/>
              <a:cs typeface="Times New Roman"/>
            </a:endParaRPr>
          </a:p>
          <a:p>
            <a:pPr marL="38100" marR="658495">
              <a:lnSpc>
                <a:spcPts val="1950"/>
              </a:lnSpc>
              <a:spcBef>
                <a:spcPts val="135"/>
              </a:spcBef>
            </a:pPr>
            <a:r>
              <a:rPr sz="1800" dirty="0">
                <a:solidFill>
                  <a:srgbClr val="FF3300"/>
                </a:solidFill>
                <a:latin typeface="Times New Roman"/>
                <a:cs typeface="Times New Roman"/>
              </a:rPr>
              <a:t>12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groupes 150 MW </a:t>
            </a:r>
            <a:r>
              <a:rPr sz="18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1400 </a:t>
            </a:r>
            <a:r>
              <a:rPr sz="1800" dirty="0">
                <a:solidFill>
                  <a:srgbClr val="FF3300"/>
                </a:solidFill>
                <a:latin typeface="Times New Roman"/>
                <a:cs typeface="Times New Roman"/>
              </a:rPr>
              <a:t>MW en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pompage </a:t>
            </a:r>
            <a:r>
              <a:rPr sz="1800" spc="-434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1800</a:t>
            </a:r>
            <a:r>
              <a:rPr sz="1800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3300"/>
                </a:solidFill>
                <a:latin typeface="Times New Roman"/>
                <a:cs typeface="Times New Roman"/>
              </a:rPr>
              <a:t>MW</a:t>
            </a:r>
            <a:r>
              <a:rPr sz="1800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3300"/>
                </a:solidFill>
                <a:latin typeface="Times New Roman"/>
                <a:cs typeface="Times New Roman"/>
              </a:rPr>
              <a:t>en</a:t>
            </a:r>
            <a:r>
              <a:rPr sz="1800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turbinage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57" name="object 5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4699133" y="5246370"/>
            <a:ext cx="1794719" cy="1346453"/>
          </a:xfrm>
          <a:prstGeom prst="rect">
            <a:avLst/>
          </a:prstGeom>
        </p:spPr>
      </p:pic>
      <p:sp>
        <p:nvSpPr>
          <p:cNvPr id="58" name="object 58"/>
          <p:cNvSpPr txBox="1"/>
          <p:nvPr/>
        </p:nvSpPr>
        <p:spPr>
          <a:xfrm>
            <a:off x="1163708" y="1498345"/>
            <a:ext cx="633666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solidFill>
                  <a:srgbClr val="FF0000"/>
                </a:solidFill>
                <a:latin typeface="Times New Roman"/>
                <a:cs typeface="Times New Roman"/>
              </a:rPr>
              <a:t>Pumped</a:t>
            </a:r>
            <a:r>
              <a:rPr sz="22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0000"/>
                </a:solidFill>
                <a:latin typeface="Times New Roman"/>
                <a:cs typeface="Times New Roman"/>
              </a:rPr>
              <a:t>hydro,</a:t>
            </a:r>
            <a:r>
              <a:rPr sz="2200" spc="-5" dirty="0">
                <a:solidFill>
                  <a:srgbClr val="FF0000"/>
                </a:solidFill>
                <a:latin typeface="Times New Roman"/>
                <a:cs typeface="Times New Roman"/>
              </a:rPr>
              <a:t> STEP</a:t>
            </a:r>
            <a:r>
              <a:rPr sz="22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(Stations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 Transfert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d’Énergie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par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Pompage)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200" dirty="0">
                <a:solidFill>
                  <a:srgbClr val="FF0000"/>
                </a:solidFill>
                <a:latin typeface="Times New Roman"/>
                <a:cs typeface="Times New Roman"/>
              </a:rPr>
              <a:t>centrales</a:t>
            </a:r>
            <a:r>
              <a:rPr sz="22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0000"/>
                </a:solidFill>
                <a:latin typeface="Times New Roman"/>
                <a:cs typeface="Times New Roman"/>
              </a:rPr>
              <a:t>à</a:t>
            </a:r>
            <a:r>
              <a:rPr sz="22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FF0000"/>
                </a:solidFill>
                <a:latin typeface="Times New Roman"/>
                <a:cs typeface="Times New Roman"/>
              </a:rPr>
              <a:t>pompage-turbinage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61" name="object 6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0" name="object 2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098683" y="1761743"/>
            <a:ext cx="4936998" cy="4514850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854335" y="1112774"/>
            <a:ext cx="354012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solidFill>
                  <a:srgbClr val="FF0000"/>
                </a:solidFill>
              </a:rPr>
              <a:t>Exemples</a:t>
            </a:r>
            <a:r>
              <a:rPr sz="2200" spc="-15" dirty="0">
                <a:solidFill>
                  <a:srgbClr val="FF0000"/>
                </a:solidFill>
              </a:rPr>
              <a:t> </a:t>
            </a:r>
            <a:r>
              <a:rPr sz="2200" spc="-5" dirty="0">
                <a:solidFill>
                  <a:srgbClr val="FF0000"/>
                </a:solidFill>
              </a:rPr>
              <a:t>de</a:t>
            </a:r>
            <a:r>
              <a:rPr sz="2200" spc="-15" dirty="0">
                <a:solidFill>
                  <a:srgbClr val="FF0000"/>
                </a:solidFill>
              </a:rPr>
              <a:t> </a:t>
            </a:r>
            <a:r>
              <a:rPr sz="2200" spc="-5" dirty="0">
                <a:solidFill>
                  <a:srgbClr val="FF0000"/>
                </a:solidFill>
              </a:rPr>
              <a:t>plus</a:t>
            </a:r>
            <a:r>
              <a:rPr sz="2200" spc="-15" dirty="0">
                <a:solidFill>
                  <a:srgbClr val="FF0000"/>
                </a:solidFill>
              </a:rPr>
              <a:t> </a:t>
            </a:r>
            <a:r>
              <a:rPr sz="2200" spc="-5" dirty="0">
                <a:solidFill>
                  <a:srgbClr val="FF0000"/>
                </a:solidFill>
              </a:rPr>
              <a:t>de</a:t>
            </a:r>
            <a:r>
              <a:rPr sz="2200" spc="-15" dirty="0">
                <a:solidFill>
                  <a:srgbClr val="FF0000"/>
                </a:solidFill>
              </a:rPr>
              <a:t> </a:t>
            </a:r>
            <a:r>
              <a:rPr sz="2200" spc="-5" dirty="0">
                <a:solidFill>
                  <a:srgbClr val="FF0000"/>
                </a:solidFill>
              </a:rPr>
              <a:t>1000</a:t>
            </a:r>
            <a:r>
              <a:rPr sz="2200" spc="-15" dirty="0">
                <a:solidFill>
                  <a:srgbClr val="FF0000"/>
                </a:solidFill>
              </a:rPr>
              <a:t> </a:t>
            </a:r>
            <a:r>
              <a:rPr sz="2200" spc="-5" dirty="0">
                <a:solidFill>
                  <a:srgbClr val="FF0000"/>
                </a:solidFill>
              </a:rPr>
              <a:t>MW</a:t>
            </a:r>
            <a:endParaRPr sz="2200"/>
          </a:p>
        </p:txBody>
      </p:sp>
      <p:sp>
        <p:nvSpPr>
          <p:cNvPr id="23" name="object 23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54335" y="1714846"/>
            <a:ext cx="8843010" cy="5073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375910">
              <a:lnSpc>
                <a:spcPct val="100000"/>
              </a:lnSpc>
              <a:spcBef>
                <a:spcPts val="105"/>
              </a:spcBef>
            </a:pPr>
            <a:r>
              <a:rPr sz="1800" spc="-5" dirty="0">
                <a:latin typeface="Times New Roman"/>
                <a:cs typeface="Times New Roman"/>
              </a:rPr>
              <a:t>Depuis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les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années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1990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:</a:t>
            </a:r>
            <a:endParaRPr sz="1800">
              <a:latin typeface="Times New Roman"/>
              <a:cs typeface="Times New Roman"/>
            </a:endParaRPr>
          </a:p>
          <a:p>
            <a:pPr marL="5375910" marR="508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imes New Roman"/>
                <a:cs typeface="Times New Roman"/>
              </a:rPr>
              <a:t>Groupes réversibles </a:t>
            </a:r>
            <a:r>
              <a:rPr sz="1800" dirty="0">
                <a:latin typeface="Times New Roman"/>
                <a:cs typeface="Times New Roman"/>
              </a:rPr>
              <a:t>à </a:t>
            </a:r>
            <a:r>
              <a:rPr sz="1800" spc="-5" dirty="0">
                <a:latin typeface="Times New Roman"/>
                <a:cs typeface="Times New Roman"/>
              </a:rPr>
              <a:t>vitesse variable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Cycloconvertisseurs,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puis</a:t>
            </a:r>
            <a:endParaRPr sz="1800">
              <a:latin typeface="Times New Roman"/>
              <a:cs typeface="Times New Roman"/>
            </a:endParaRPr>
          </a:p>
          <a:p>
            <a:pPr marL="537591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imes New Roman"/>
                <a:cs typeface="Times New Roman"/>
              </a:rPr>
              <a:t>onduleurs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à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GTO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850">
              <a:latin typeface="Times New Roman"/>
              <a:cs typeface="Times New Roman"/>
            </a:endParaRPr>
          </a:p>
          <a:p>
            <a:pPr marL="5375910">
              <a:lnSpc>
                <a:spcPct val="100000"/>
              </a:lnSpc>
            </a:pPr>
            <a:r>
              <a:rPr sz="1600" dirty="0">
                <a:latin typeface="Times New Roman"/>
                <a:cs typeface="Times New Roman"/>
              </a:rPr>
              <a:t>Exemple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endParaRPr sz="1600">
              <a:latin typeface="Times New Roman"/>
              <a:cs typeface="Times New Roman"/>
            </a:endParaRPr>
          </a:p>
          <a:p>
            <a:pPr marL="5375910" marR="756920">
              <a:lnSpc>
                <a:spcPct val="100000"/>
              </a:lnSpc>
              <a:spcBef>
                <a:spcPts val="10"/>
              </a:spcBef>
            </a:pPr>
            <a:r>
              <a:rPr sz="1600" spc="-5" dirty="0">
                <a:latin typeface="Times New Roman"/>
                <a:cs typeface="Times New Roman"/>
              </a:rPr>
              <a:t>OKUKIYOTSU_2 (Japon 1996 </a:t>
            </a:r>
            <a:r>
              <a:rPr sz="1600" dirty="0">
                <a:latin typeface="Times New Roman"/>
                <a:cs typeface="Times New Roman"/>
              </a:rPr>
              <a:t>)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H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470</a:t>
            </a:r>
            <a:r>
              <a:rPr sz="1600" dirty="0">
                <a:latin typeface="Times New Roman"/>
                <a:cs typeface="Times New Roman"/>
              </a:rPr>
              <a:t> m</a:t>
            </a:r>
            <a:endParaRPr sz="1600">
              <a:latin typeface="Times New Roman"/>
              <a:cs typeface="Times New Roman"/>
            </a:endParaRPr>
          </a:p>
          <a:p>
            <a:pPr marL="537591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Toshiba</a:t>
            </a:r>
            <a:endParaRPr sz="1600">
              <a:latin typeface="Times New Roman"/>
              <a:cs typeface="Times New Roman"/>
            </a:endParaRPr>
          </a:p>
          <a:p>
            <a:pPr marL="5375910" marR="134493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2 groupes 300 </a:t>
            </a:r>
            <a:r>
              <a:rPr sz="1600" spc="-5" dirty="0">
                <a:latin typeface="Times New Roman"/>
                <a:cs typeface="Times New Roman"/>
              </a:rPr>
              <a:t>MW 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Onduleur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GTO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345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MVA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650">
              <a:latin typeface="Times New Roman"/>
              <a:cs typeface="Times New Roman"/>
            </a:endParaRPr>
          </a:p>
          <a:p>
            <a:pPr marL="5375910">
              <a:lnSpc>
                <a:spcPct val="100000"/>
              </a:lnSpc>
            </a:pPr>
            <a:r>
              <a:rPr sz="1600" dirty="0">
                <a:latin typeface="Times New Roman"/>
                <a:cs typeface="Times New Roman"/>
              </a:rPr>
              <a:t>Exemple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2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endParaRPr sz="1600">
              <a:latin typeface="Times New Roman"/>
              <a:cs typeface="Times New Roman"/>
            </a:endParaRPr>
          </a:p>
          <a:p>
            <a:pPr marL="5375910" marR="541655">
              <a:lnSpc>
                <a:spcPct val="100000"/>
              </a:lnSpc>
            </a:pPr>
            <a:r>
              <a:rPr sz="1600" dirty="0">
                <a:latin typeface="Times New Roman"/>
                <a:cs typeface="Times New Roman"/>
              </a:rPr>
              <a:t>Nant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Drance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(Suisse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2008-2015)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H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250</a:t>
            </a:r>
            <a:r>
              <a:rPr sz="1600" dirty="0">
                <a:latin typeface="Times New Roman"/>
                <a:cs typeface="Times New Roman"/>
              </a:rPr>
              <a:t> m</a:t>
            </a:r>
            <a:endParaRPr sz="1600">
              <a:latin typeface="Times New Roman"/>
              <a:cs typeface="Times New Roman"/>
            </a:endParaRPr>
          </a:p>
          <a:p>
            <a:pPr marL="5375910">
              <a:lnSpc>
                <a:spcPct val="100000"/>
              </a:lnSpc>
              <a:spcBef>
                <a:spcPts val="15"/>
              </a:spcBef>
            </a:pPr>
            <a:r>
              <a:rPr sz="1600" dirty="0">
                <a:latin typeface="Times New Roman"/>
                <a:cs typeface="Times New Roman"/>
              </a:rPr>
              <a:t>Alstom</a:t>
            </a:r>
            <a:endParaRPr sz="1600">
              <a:latin typeface="Times New Roman"/>
              <a:cs typeface="Times New Roman"/>
            </a:endParaRPr>
          </a:p>
          <a:p>
            <a:pPr marL="537591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4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groupes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157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MW</a:t>
            </a:r>
            <a:endParaRPr sz="1600">
              <a:latin typeface="Times New Roman"/>
              <a:cs typeface="Times New Roman"/>
            </a:endParaRPr>
          </a:p>
          <a:p>
            <a:pPr marL="537591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+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vitesse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variable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+/10%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Source</a:t>
            </a:r>
            <a:r>
              <a:rPr sz="1200" i="1" spc="-4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: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A.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MARQUET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et al.,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« Stockage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d’électricité dans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les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 systèmes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électriques »,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Technique de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l’ingénieur</a:t>
            </a:r>
            <a:r>
              <a:rPr sz="1200" i="1" spc="29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D4030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5- 1998.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249814" y="1136396"/>
            <a:ext cx="7235190" cy="697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Air</a:t>
            </a:r>
            <a:r>
              <a:rPr b="1" dirty="0">
                <a:solidFill>
                  <a:srgbClr val="D60093"/>
                </a:solidFill>
                <a:latin typeface="Times New Roman"/>
                <a:cs typeface="Times New Roman"/>
              </a:rPr>
              <a:t> comprimé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en</a:t>
            </a:r>
            <a:r>
              <a:rPr b="1" dirty="0">
                <a:solidFill>
                  <a:srgbClr val="D60093"/>
                </a:solidFill>
                <a:latin typeface="Times New Roman"/>
                <a:cs typeface="Times New Roman"/>
              </a:rPr>
              <a:t> caverne </a:t>
            </a:r>
            <a:r>
              <a:rPr sz="2000"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(système</a:t>
            </a:r>
            <a:r>
              <a:rPr sz="2000" b="1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hybride</a:t>
            </a:r>
            <a:r>
              <a:rPr sz="2000" b="1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D60093"/>
                </a:solidFill>
                <a:latin typeface="Times New Roman"/>
                <a:cs typeface="Times New Roman"/>
              </a:rPr>
              <a:t>: gaz</a:t>
            </a:r>
            <a:r>
              <a:rPr sz="2000" b="1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D60093"/>
                </a:solidFill>
                <a:latin typeface="Times New Roman"/>
                <a:cs typeface="Times New Roman"/>
              </a:rPr>
              <a:t>+</a:t>
            </a:r>
            <a:r>
              <a:rPr sz="2000" b="1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électricité) </a:t>
            </a:r>
            <a:r>
              <a:rPr sz="2000" b="1" spc="-484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D60093"/>
                </a:solidFill>
                <a:latin typeface="Times New Roman"/>
                <a:cs typeface="Times New Roman"/>
              </a:rPr>
              <a:t>(CAES</a:t>
            </a:r>
            <a:r>
              <a:rPr sz="2000" b="1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D60093"/>
                </a:solidFill>
                <a:latin typeface="Times New Roman"/>
                <a:cs typeface="Times New Roman"/>
              </a:rPr>
              <a:t>=</a:t>
            </a:r>
            <a:r>
              <a:rPr sz="2000" b="1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D60093"/>
                </a:solidFill>
                <a:latin typeface="Times New Roman"/>
                <a:cs typeface="Times New Roman"/>
              </a:rPr>
              <a:t>Compressed</a:t>
            </a:r>
            <a:r>
              <a:rPr sz="2000" b="1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D60093"/>
                </a:solidFill>
                <a:latin typeface="Times New Roman"/>
                <a:cs typeface="Times New Roman"/>
              </a:rPr>
              <a:t>Air</a:t>
            </a:r>
            <a:r>
              <a:rPr sz="2000" b="1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D60093"/>
                </a:solidFill>
                <a:latin typeface="Times New Roman"/>
                <a:cs typeface="Times New Roman"/>
              </a:rPr>
              <a:t>Energy</a:t>
            </a:r>
            <a:r>
              <a:rPr sz="2000" b="1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D60093"/>
                </a:solidFill>
                <a:latin typeface="Times New Roman"/>
                <a:cs typeface="Times New Roman"/>
              </a:rPr>
              <a:t>Storage)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08005" y="5748782"/>
            <a:ext cx="3978910" cy="75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12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kWh/m</a:t>
            </a:r>
            <a:r>
              <a:rPr sz="1800" spc="-7" baseline="23148" dirty="0">
                <a:latin typeface="Times New Roman"/>
                <a:cs typeface="Times New Roman"/>
              </a:rPr>
              <a:t>3</a:t>
            </a:r>
            <a:r>
              <a:rPr sz="1800" spc="142" baseline="23148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caverne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100 </a:t>
            </a:r>
            <a:r>
              <a:rPr sz="1600" dirty="0">
                <a:latin typeface="Times New Roman"/>
                <a:cs typeface="Times New Roman"/>
              </a:rPr>
              <a:t>bars</a:t>
            </a:r>
            <a:endParaRPr sz="1600">
              <a:latin typeface="Times New Roman"/>
              <a:cs typeface="Times New Roman"/>
            </a:endParaRPr>
          </a:p>
          <a:p>
            <a:pPr marL="38100" marR="3048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Rendement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50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%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(mais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avec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apport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Gaz…)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Démarrage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 5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5" dirty="0">
                <a:latin typeface="Times New Roman"/>
                <a:cs typeface="Times New Roman"/>
              </a:rPr>
              <a:t> 10</a:t>
            </a:r>
            <a:r>
              <a:rPr sz="1600" dirty="0">
                <a:latin typeface="Times New Roman"/>
                <a:cs typeface="Times New Roman"/>
              </a:rPr>
              <a:t> mn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565537" y="2027935"/>
            <a:ext cx="3426460" cy="1219200"/>
            <a:chOff x="3565537" y="2027935"/>
            <a:chExt cx="3426460" cy="1219200"/>
          </a:xfrm>
        </p:grpSpPr>
        <p:sp>
          <p:nvSpPr>
            <p:cNvPr id="23" name="object 23"/>
            <p:cNvSpPr/>
            <p:nvPr/>
          </p:nvSpPr>
          <p:spPr>
            <a:xfrm>
              <a:off x="3570617" y="3241547"/>
              <a:ext cx="1104265" cy="0"/>
            </a:xfrm>
            <a:custGeom>
              <a:avLst/>
              <a:gdLst/>
              <a:ahLst/>
              <a:cxnLst/>
              <a:rect l="l" t="t" r="r" b="b"/>
              <a:pathLst>
                <a:path w="1104264">
                  <a:moveTo>
                    <a:pt x="0" y="0"/>
                  </a:moveTo>
                  <a:lnTo>
                    <a:pt x="1104138" y="0"/>
                  </a:lnTo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739257" y="2033015"/>
              <a:ext cx="1247775" cy="433705"/>
            </a:xfrm>
            <a:custGeom>
              <a:avLst/>
              <a:gdLst/>
              <a:ahLst/>
              <a:cxnLst/>
              <a:rect l="l" t="t" r="r" b="b"/>
              <a:pathLst>
                <a:path w="1247775" h="433705">
                  <a:moveTo>
                    <a:pt x="1247394" y="433578"/>
                  </a:moveTo>
                  <a:lnTo>
                    <a:pt x="1247394" y="0"/>
                  </a:lnTo>
                  <a:lnTo>
                    <a:pt x="0" y="0"/>
                  </a:lnTo>
                  <a:lnTo>
                    <a:pt x="0" y="433578"/>
                  </a:lnTo>
                  <a:lnTo>
                    <a:pt x="1247394" y="433578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5853817" y="2055338"/>
            <a:ext cx="1014094" cy="36004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10489" marR="5080" indent="-98425">
              <a:lnSpc>
                <a:spcPct val="106200"/>
              </a:lnSpc>
              <a:spcBef>
                <a:spcPts val="50"/>
              </a:spcBef>
            </a:pPr>
            <a:r>
              <a:rPr sz="1050" spc="5" dirty="0">
                <a:latin typeface="Arial"/>
                <a:cs typeface="Arial"/>
              </a:rPr>
              <a:t>Re</a:t>
            </a:r>
            <a:r>
              <a:rPr sz="1050" spc="30" dirty="0">
                <a:latin typeface="Arial"/>
                <a:cs typeface="Arial"/>
              </a:rPr>
              <a:t>f</a:t>
            </a:r>
            <a:r>
              <a:rPr sz="1050" spc="10" dirty="0">
                <a:latin typeface="Arial"/>
                <a:cs typeface="Arial"/>
              </a:rPr>
              <a:t>r</a:t>
            </a:r>
            <a:r>
              <a:rPr sz="1050" spc="5" dirty="0">
                <a:latin typeface="Arial"/>
                <a:cs typeface="Arial"/>
              </a:rPr>
              <a:t>o</a:t>
            </a:r>
            <a:r>
              <a:rPr sz="1050" spc="20" dirty="0">
                <a:latin typeface="Arial"/>
                <a:cs typeface="Arial"/>
              </a:rPr>
              <a:t>i</a:t>
            </a:r>
            <a:r>
              <a:rPr sz="1050" spc="5" dirty="0">
                <a:latin typeface="Arial"/>
                <a:cs typeface="Arial"/>
              </a:rPr>
              <a:t>d</a:t>
            </a:r>
            <a:r>
              <a:rPr sz="1050" spc="15" dirty="0">
                <a:latin typeface="Arial"/>
                <a:cs typeface="Arial"/>
              </a:rPr>
              <a:t>i</a:t>
            </a:r>
            <a:r>
              <a:rPr sz="1050" spc="-10" dirty="0">
                <a:latin typeface="Arial"/>
                <a:cs typeface="Arial"/>
              </a:rPr>
              <a:t>ss</a:t>
            </a:r>
            <a:r>
              <a:rPr sz="1050" dirty="0">
                <a:latin typeface="Arial"/>
                <a:cs typeface="Arial"/>
              </a:rPr>
              <a:t>e</a:t>
            </a:r>
            <a:r>
              <a:rPr sz="1050" spc="55" dirty="0">
                <a:latin typeface="Arial"/>
                <a:cs typeface="Arial"/>
              </a:rPr>
              <a:t>m</a:t>
            </a:r>
            <a:r>
              <a:rPr sz="1050" dirty="0">
                <a:latin typeface="Arial"/>
                <a:cs typeface="Arial"/>
              </a:rPr>
              <a:t>ent  </a:t>
            </a:r>
            <a:r>
              <a:rPr sz="1050" spc="10" dirty="0">
                <a:latin typeface="Arial"/>
                <a:cs typeface="Arial"/>
              </a:rPr>
              <a:t>intermédiaire</a:t>
            </a:r>
            <a:endParaRPr sz="1050"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903109" y="2528633"/>
            <a:ext cx="6055995" cy="3079115"/>
            <a:chOff x="903109" y="2528633"/>
            <a:chExt cx="6055995" cy="3079115"/>
          </a:xfrm>
        </p:grpSpPr>
        <p:sp>
          <p:nvSpPr>
            <p:cNvPr id="27" name="object 27"/>
            <p:cNvSpPr/>
            <p:nvPr/>
          </p:nvSpPr>
          <p:spPr>
            <a:xfrm>
              <a:off x="4213745" y="2591561"/>
              <a:ext cx="502920" cy="970280"/>
            </a:xfrm>
            <a:custGeom>
              <a:avLst/>
              <a:gdLst/>
              <a:ahLst/>
              <a:cxnLst/>
              <a:rect l="l" t="t" r="r" b="b"/>
              <a:pathLst>
                <a:path w="502920" h="970279">
                  <a:moveTo>
                    <a:pt x="300989" y="970026"/>
                  </a:moveTo>
                  <a:lnTo>
                    <a:pt x="248412" y="251460"/>
                  </a:lnTo>
                </a:path>
                <a:path w="502920" h="970279">
                  <a:moveTo>
                    <a:pt x="192786" y="960120"/>
                  </a:moveTo>
                  <a:lnTo>
                    <a:pt x="225551" y="241554"/>
                  </a:lnTo>
                </a:path>
                <a:path w="502920" h="970279">
                  <a:moveTo>
                    <a:pt x="0" y="91440"/>
                  </a:moveTo>
                  <a:lnTo>
                    <a:pt x="248412" y="0"/>
                  </a:lnTo>
                  <a:lnTo>
                    <a:pt x="502920" y="81534"/>
                  </a:lnTo>
                </a:path>
                <a:path w="502920" h="970279">
                  <a:moveTo>
                    <a:pt x="85344" y="61722"/>
                  </a:moveTo>
                  <a:lnTo>
                    <a:pt x="225551" y="241554"/>
                  </a:lnTo>
                </a:path>
                <a:path w="502920" h="970279">
                  <a:moveTo>
                    <a:pt x="235458" y="251460"/>
                  </a:moveTo>
                  <a:lnTo>
                    <a:pt x="395477" y="51816"/>
                  </a:lnTo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08189" y="3561587"/>
              <a:ext cx="6045835" cy="2040889"/>
            </a:xfrm>
            <a:custGeom>
              <a:avLst/>
              <a:gdLst/>
              <a:ahLst/>
              <a:cxnLst/>
              <a:rect l="l" t="t" r="r" b="b"/>
              <a:pathLst>
                <a:path w="6045834" h="2040889">
                  <a:moveTo>
                    <a:pt x="6045708" y="2040636"/>
                  </a:moveTo>
                  <a:lnTo>
                    <a:pt x="6045708" y="0"/>
                  </a:lnTo>
                  <a:lnTo>
                    <a:pt x="0" y="0"/>
                  </a:lnTo>
                  <a:lnTo>
                    <a:pt x="0" y="2040636"/>
                  </a:lnTo>
                  <a:lnTo>
                    <a:pt x="6045708" y="2040636"/>
                  </a:lnTo>
                  <a:close/>
                </a:path>
              </a:pathLst>
            </a:custGeom>
            <a:solidFill>
              <a:srgbClr val="FFCC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08189" y="3561587"/>
              <a:ext cx="6045835" cy="2040889"/>
            </a:xfrm>
            <a:custGeom>
              <a:avLst/>
              <a:gdLst/>
              <a:ahLst/>
              <a:cxnLst/>
              <a:rect l="l" t="t" r="r" b="b"/>
              <a:pathLst>
                <a:path w="6045834" h="2040889">
                  <a:moveTo>
                    <a:pt x="6045708" y="2040636"/>
                  </a:moveTo>
                  <a:lnTo>
                    <a:pt x="6045708" y="0"/>
                  </a:lnTo>
                  <a:lnTo>
                    <a:pt x="0" y="0"/>
                  </a:lnTo>
                  <a:lnTo>
                    <a:pt x="0" y="2040636"/>
                  </a:lnTo>
                  <a:lnTo>
                    <a:pt x="6045708" y="2040636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142629" y="4541519"/>
              <a:ext cx="2692400" cy="970280"/>
            </a:xfrm>
            <a:custGeom>
              <a:avLst/>
              <a:gdLst/>
              <a:ahLst/>
              <a:cxnLst/>
              <a:rect l="l" t="t" r="r" b="b"/>
              <a:pathLst>
                <a:path w="2692400" h="970279">
                  <a:moveTo>
                    <a:pt x="2692145" y="398525"/>
                  </a:moveTo>
                  <a:lnTo>
                    <a:pt x="2375153" y="188975"/>
                  </a:lnTo>
                  <a:lnTo>
                    <a:pt x="1842515" y="58674"/>
                  </a:lnTo>
                  <a:lnTo>
                    <a:pt x="1463801" y="0"/>
                  </a:lnTo>
                  <a:lnTo>
                    <a:pt x="1015745" y="19050"/>
                  </a:lnTo>
                  <a:lnTo>
                    <a:pt x="486917" y="68579"/>
                  </a:lnTo>
                  <a:lnTo>
                    <a:pt x="127253" y="218693"/>
                  </a:lnTo>
                  <a:lnTo>
                    <a:pt x="19811" y="480059"/>
                  </a:lnTo>
                  <a:lnTo>
                    <a:pt x="0" y="718565"/>
                  </a:lnTo>
                  <a:lnTo>
                    <a:pt x="255269" y="891539"/>
                  </a:lnTo>
                  <a:lnTo>
                    <a:pt x="892301" y="940307"/>
                  </a:lnTo>
                  <a:lnTo>
                    <a:pt x="1483613" y="970026"/>
                  </a:lnTo>
                  <a:lnTo>
                    <a:pt x="2332481" y="911351"/>
                  </a:lnTo>
                  <a:lnTo>
                    <a:pt x="2672333" y="790193"/>
                  </a:lnTo>
                  <a:lnTo>
                    <a:pt x="2692145" y="398525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142629" y="4541519"/>
              <a:ext cx="2692400" cy="970280"/>
            </a:xfrm>
            <a:custGeom>
              <a:avLst/>
              <a:gdLst/>
              <a:ahLst/>
              <a:cxnLst/>
              <a:rect l="l" t="t" r="r" b="b"/>
              <a:pathLst>
                <a:path w="2692400" h="970279">
                  <a:moveTo>
                    <a:pt x="1015745" y="19050"/>
                  </a:moveTo>
                  <a:lnTo>
                    <a:pt x="486917" y="68579"/>
                  </a:lnTo>
                  <a:lnTo>
                    <a:pt x="127253" y="218693"/>
                  </a:lnTo>
                  <a:lnTo>
                    <a:pt x="19811" y="480059"/>
                  </a:lnTo>
                  <a:lnTo>
                    <a:pt x="0" y="718565"/>
                  </a:lnTo>
                  <a:lnTo>
                    <a:pt x="255269" y="891539"/>
                  </a:lnTo>
                  <a:lnTo>
                    <a:pt x="892301" y="940307"/>
                  </a:lnTo>
                  <a:lnTo>
                    <a:pt x="1483613" y="970026"/>
                  </a:lnTo>
                  <a:lnTo>
                    <a:pt x="2332481" y="911351"/>
                  </a:lnTo>
                  <a:lnTo>
                    <a:pt x="2672333" y="790193"/>
                  </a:lnTo>
                  <a:lnTo>
                    <a:pt x="2692145" y="398525"/>
                  </a:lnTo>
                  <a:lnTo>
                    <a:pt x="2375153" y="188975"/>
                  </a:lnTo>
                  <a:lnTo>
                    <a:pt x="1842515" y="58674"/>
                  </a:lnTo>
                  <a:lnTo>
                    <a:pt x="1463801" y="0"/>
                  </a:lnTo>
                  <a:lnTo>
                    <a:pt x="1015745" y="1905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664849" y="3260597"/>
              <a:ext cx="332994" cy="14096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4664849" y="3260597"/>
              <a:ext cx="333375" cy="140970"/>
            </a:xfrm>
            <a:custGeom>
              <a:avLst/>
              <a:gdLst/>
              <a:ahLst/>
              <a:cxnLst/>
              <a:rect l="l" t="t" r="r" b="b"/>
              <a:pathLst>
                <a:path w="333375" h="140970">
                  <a:moveTo>
                    <a:pt x="22860" y="0"/>
                  </a:moveTo>
                  <a:lnTo>
                    <a:pt x="12954" y="3810"/>
                  </a:lnTo>
                  <a:lnTo>
                    <a:pt x="6096" y="6857"/>
                  </a:lnTo>
                  <a:lnTo>
                    <a:pt x="3048" y="12953"/>
                  </a:lnTo>
                  <a:lnTo>
                    <a:pt x="0" y="22860"/>
                  </a:lnTo>
                  <a:lnTo>
                    <a:pt x="0" y="118110"/>
                  </a:lnTo>
                  <a:lnTo>
                    <a:pt x="3048" y="127253"/>
                  </a:lnTo>
                  <a:lnTo>
                    <a:pt x="6096" y="134112"/>
                  </a:lnTo>
                  <a:lnTo>
                    <a:pt x="12954" y="140969"/>
                  </a:lnTo>
                  <a:lnTo>
                    <a:pt x="320040" y="140969"/>
                  </a:lnTo>
                  <a:lnTo>
                    <a:pt x="326898" y="134112"/>
                  </a:lnTo>
                  <a:lnTo>
                    <a:pt x="332994" y="127253"/>
                  </a:lnTo>
                  <a:lnTo>
                    <a:pt x="332994" y="12953"/>
                  </a:lnTo>
                  <a:lnTo>
                    <a:pt x="326898" y="6857"/>
                  </a:lnTo>
                  <a:lnTo>
                    <a:pt x="320040" y="3810"/>
                  </a:lnTo>
                  <a:lnTo>
                    <a:pt x="310134" y="0"/>
                  </a:lnTo>
                  <a:lnTo>
                    <a:pt x="22860" y="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246767" y="3283457"/>
              <a:ext cx="333755" cy="13715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2946539" y="3283457"/>
              <a:ext cx="634365" cy="137160"/>
            </a:xfrm>
            <a:custGeom>
              <a:avLst/>
              <a:gdLst/>
              <a:ahLst/>
              <a:cxnLst/>
              <a:rect l="l" t="t" r="r" b="b"/>
              <a:pathLst>
                <a:path w="634364" h="137160">
                  <a:moveTo>
                    <a:pt x="323088" y="0"/>
                  </a:moveTo>
                  <a:lnTo>
                    <a:pt x="313181" y="3809"/>
                  </a:lnTo>
                  <a:lnTo>
                    <a:pt x="307085" y="6857"/>
                  </a:lnTo>
                  <a:lnTo>
                    <a:pt x="304038" y="12953"/>
                  </a:lnTo>
                  <a:lnTo>
                    <a:pt x="300228" y="22859"/>
                  </a:lnTo>
                  <a:lnTo>
                    <a:pt x="300228" y="114300"/>
                  </a:lnTo>
                  <a:lnTo>
                    <a:pt x="304038" y="124205"/>
                  </a:lnTo>
                  <a:lnTo>
                    <a:pt x="307085" y="131063"/>
                  </a:lnTo>
                  <a:lnTo>
                    <a:pt x="313181" y="137159"/>
                  </a:lnTo>
                  <a:lnTo>
                    <a:pt x="620267" y="137159"/>
                  </a:lnTo>
                  <a:lnTo>
                    <a:pt x="627126" y="131063"/>
                  </a:lnTo>
                  <a:lnTo>
                    <a:pt x="633983" y="124205"/>
                  </a:lnTo>
                  <a:lnTo>
                    <a:pt x="633983" y="12953"/>
                  </a:lnTo>
                  <a:lnTo>
                    <a:pt x="627126" y="6857"/>
                  </a:lnTo>
                  <a:lnTo>
                    <a:pt x="620267" y="3809"/>
                  </a:lnTo>
                  <a:lnTo>
                    <a:pt x="610362" y="0"/>
                  </a:lnTo>
                  <a:lnTo>
                    <a:pt x="323088" y="0"/>
                  </a:lnTo>
                  <a:close/>
                </a:path>
                <a:path w="634364" h="137160">
                  <a:moveTo>
                    <a:pt x="0" y="68579"/>
                  </a:moveTo>
                  <a:lnTo>
                    <a:pt x="300228" y="68579"/>
                  </a:lnTo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678315" y="3192017"/>
              <a:ext cx="258318" cy="320039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678315" y="3192017"/>
              <a:ext cx="258445" cy="320040"/>
            </a:xfrm>
            <a:custGeom>
              <a:avLst/>
              <a:gdLst/>
              <a:ahLst/>
              <a:cxnLst/>
              <a:rect l="l" t="t" r="r" b="b"/>
              <a:pathLst>
                <a:path w="258444" h="320039">
                  <a:moveTo>
                    <a:pt x="0" y="0"/>
                  </a:moveTo>
                  <a:lnTo>
                    <a:pt x="258318" y="78485"/>
                  </a:lnTo>
                  <a:lnTo>
                    <a:pt x="258318" y="238505"/>
                  </a:lnTo>
                  <a:lnTo>
                    <a:pt x="0" y="320039"/>
                  </a:lnTo>
                  <a:lnTo>
                    <a:pt x="0" y="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956445" y="2871977"/>
              <a:ext cx="247650" cy="388620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3204095" y="2914649"/>
              <a:ext cx="0" cy="304165"/>
            </a:xfrm>
            <a:custGeom>
              <a:avLst/>
              <a:gdLst/>
              <a:ahLst/>
              <a:cxnLst/>
              <a:rect l="l" t="t" r="r" b="b"/>
              <a:pathLst>
                <a:path h="304164">
                  <a:moveTo>
                    <a:pt x="0" y="304038"/>
                  </a:moveTo>
                  <a:lnTo>
                    <a:pt x="0" y="0"/>
                  </a:lnTo>
                  <a:lnTo>
                    <a:pt x="0" y="304038"/>
                  </a:lnTo>
                  <a:close/>
                </a:path>
              </a:pathLst>
            </a:custGeom>
            <a:solidFill>
              <a:srgbClr val="FEFE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956445" y="2871977"/>
              <a:ext cx="247650" cy="388620"/>
            </a:xfrm>
            <a:custGeom>
              <a:avLst/>
              <a:gdLst/>
              <a:ahLst/>
              <a:cxnLst/>
              <a:rect l="l" t="t" r="r" b="b"/>
              <a:pathLst>
                <a:path w="247650" h="388620">
                  <a:moveTo>
                    <a:pt x="41910" y="0"/>
                  </a:moveTo>
                  <a:lnTo>
                    <a:pt x="25907" y="3047"/>
                  </a:lnTo>
                  <a:lnTo>
                    <a:pt x="12954" y="12953"/>
                  </a:lnTo>
                  <a:lnTo>
                    <a:pt x="3048" y="25907"/>
                  </a:lnTo>
                  <a:lnTo>
                    <a:pt x="0" y="42671"/>
                  </a:lnTo>
                  <a:lnTo>
                    <a:pt x="0" y="346709"/>
                  </a:lnTo>
                  <a:lnTo>
                    <a:pt x="3048" y="362711"/>
                  </a:lnTo>
                  <a:lnTo>
                    <a:pt x="12954" y="375665"/>
                  </a:lnTo>
                  <a:lnTo>
                    <a:pt x="25908" y="385572"/>
                  </a:lnTo>
                  <a:lnTo>
                    <a:pt x="41910" y="388620"/>
                  </a:lnTo>
                  <a:lnTo>
                    <a:pt x="205740" y="388620"/>
                  </a:lnTo>
                  <a:lnTo>
                    <a:pt x="221742" y="385572"/>
                  </a:lnTo>
                  <a:lnTo>
                    <a:pt x="234696" y="375665"/>
                  </a:lnTo>
                  <a:lnTo>
                    <a:pt x="244602" y="362711"/>
                  </a:lnTo>
                  <a:lnTo>
                    <a:pt x="247650" y="346709"/>
                  </a:lnTo>
                  <a:lnTo>
                    <a:pt x="247650" y="42671"/>
                  </a:lnTo>
                  <a:lnTo>
                    <a:pt x="244601" y="25907"/>
                  </a:lnTo>
                  <a:lnTo>
                    <a:pt x="234695" y="12953"/>
                  </a:lnTo>
                  <a:lnTo>
                    <a:pt x="221742" y="3047"/>
                  </a:lnTo>
                  <a:lnTo>
                    <a:pt x="205740" y="0"/>
                  </a:lnTo>
                  <a:lnTo>
                    <a:pt x="41910" y="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012327" y="3071621"/>
              <a:ext cx="4631690" cy="492759"/>
            </a:xfrm>
            <a:custGeom>
              <a:avLst/>
              <a:gdLst/>
              <a:ahLst/>
              <a:cxnLst/>
              <a:rect l="l" t="t" r="r" b="b"/>
              <a:pathLst>
                <a:path w="4631690" h="492760">
                  <a:moveTo>
                    <a:pt x="560832" y="492251"/>
                  </a:moveTo>
                  <a:lnTo>
                    <a:pt x="560832" y="0"/>
                  </a:lnTo>
                  <a:lnTo>
                    <a:pt x="0" y="0"/>
                  </a:lnTo>
                  <a:lnTo>
                    <a:pt x="0" y="492251"/>
                  </a:lnTo>
                  <a:lnTo>
                    <a:pt x="560832" y="492251"/>
                  </a:lnTo>
                  <a:close/>
                </a:path>
                <a:path w="4631690" h="492760">
                  <a:moveTo>
                    <a:pt x="4631423" y="384809"/>
                  </a:moveTo>
                  <a:lnTo>
                    <a:pt x="4631423" y="140207"/>
                  </a:lnTo>
                  <a:lnTo>
                    <a:pt x="3982199" y="140207"/>
                  </a:lnTo>
                  <a:lnTo>
                    <a:pt x="3982199" y="384809"/>
                  </a:lnTo>
                  <a:lnTo>
                    <a:pt x="4631423" y="384809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994539" y="2983229"/>
              <a:ext cx="637540" cy="241935"/>
            </a:xfrm>
            <a:custGeom>
              <a:avLst/>
              <a:gdLst/>
              <a:ahLst/>
              <a:cxnLst/>
              <a:rect l="l" t="t" r="r" b="b"/>
              <a:pathLst>
                <a:path w="637540" h="241935">
                  <a:moveTo>
                    <a:pt x="637032" y="241553"/>
                  </a:moveTo>
                  <a:lnTo>
                    <a:pt x="581406" y="0"/>
                  </a:lnTo>
                  <a:lnTo>
                    <a:pt x="55625" y="0"/>
                  </a:lnTo>
                  <a:lnTo>
                    <a:pt x="0" y="241553"/>
                  </a:lnTo>
                  <a:lnTo>
                    <a:pt x="637032" y="24155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994539" y="2983229"/>
              <a:ext cx="637540" cy="241935"/>
            </a:xfrm>
            <a:custGeom>
              <a:avLst/>
              <a:gdLst/>
              <a:ahLst/>
              <a:cxnLst/>
              <a:rect l="l" t="t" r="r" b="b"/>
              <a:pathLst>
                <a:path w="637540" h="241935">
                  <a:moveTo>
                    <a:pt x="0" y="241553"/>
                  </a:moveTo>
                  <a:lnTo>
                    <a:pt x="55625" y="0"/>
                  </a:lnTo>
                  <a:lnTo>
                    <a:pt x="581406" y="0"/>
                  </a:lnTo>
                  <a:lnTo>
                    <a:pt x="637032" y="241553"/>
                  </a:lnTo>
                  <a:lnTo>
                    <a:pt x="0" y="241553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909195" y="3264407"/>
              <a:ext cx="709930" cy="160020"/>
            </a:xfrm>
            <a:custGeom>
              <a:avLst/>
              <a:gdLst/>
              <a:ahLst/>
              <a:cxnLst/>
              <a:rect l="l" t="t" r="r" b="b"/>
              <a:pathLst>
                <a:path w="709929" h="160020">
                  <a:moveTo>
                    <a:pt x="0" y="0"/>
                  </a:moveTo>
                  <a:lnTo>
                    <a:pt x="709421" y="0"/>
                  </a:lnTo>
                  <a:lnTo>
                    <a:pt x="709421" y="32003"/>
                  </a:lnTo>
                  <a:lnTo>
                    <a:pt x="137160" y="32003"/>
                  </a:lnTo>
                  <a:lnTo>
                    <a:pt x="137160" y="61721"/>
                  </a:lnTo>
                  <a:lnTo>
                    <a:pt x="702551" y="61721"/>
                  </a:lnTo>
                  <a:lnTo>
                    <a:pt x="702551" y="94487"/>
                  </a:lnTo>
                  <a:lnTo>
                    <a:pt x="131063" y="94487"/>
                  </a:lnTo>
                  <a:lnTo>
                    <a:pt x="131063" y="127253"/>
                  </a:lnTo>
                  <a:lnTo>
                    <a:pt x="702551" y="127253"/>
                  </a:lnTo>
                  <a:lnTo>
                    <a:pt x="702551" y="160019"/>
                  </a:lnTo>
                  <a:lnTo>
                    <a:pt x="9906" y="160019"/>
                  </a:lnTo>
                </a:path>
              </a:pathLst>
            </a:custGeom>
            <a:ln w="1305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083955" y="3071621"/>
              <a:ext cx="437515" cy="480059"/>
            </a:xfrm>
            <a:custGeom>
              <a:avLst/>
              <a:gdLst/>
              <a:ahLst/>
              <a:cxnLst/>
              <a:rect l="l" t="t" r="r" b="b"/>
              <a:pathLst>
                <a:path w="437514" h="480060">
                  <a:moveTo>
                    <a:pt x="98297" y="434339"/>
                  </a:moveTo>
                  <a:lnTo>
                    <a:pt x="98297" y="51815"/>
                  </a:lnTo>
                  <a:lnTo>
                    <a:pt x="94487" y="51815"/>
                  </a:lnTo>
                  <a:lnTo>
                    <a:pt x="91439" y="41909"/>
                  </a:lnTo>
                  <a:lnTo>
                    <a:pt x="81533" y="38861"/>
                  </a:lnTo>
                  <a:lnTo>
                    <a:pt x="12953" y="38861"/>
                  </a:lnTo>
                  <a:lnTo>
                    <a:pt x="3047" y="41909"/>
                  </a:lnTo>
                  <a:lnTo>
                    <a:pt x="0" y="51815"/>
                  </a:lnTo>
                  <a:lnTo>
                    <a:pt x="0" y="480060"/>
                  </a:lnTo>
                  <a:lnTo>
                    <a:pt x="12953" y="480060"/>
                  </a:lnTo>
                  <a:lnTo>
                    <a:pt x="12953" y="51815"/>
                  </a:lnTo>
                  <a:lnTo>
                    <a:pt x="29718" y="51815"/>
                  </a:lnTo>
                  <a:lnTo>
                    <a:pt x="29718" y="68579"/>
                  </a:lnTo>
                  <a:lnTo>
                    <a:pt x="68580" y="68579"/>
                  </a:lnTo>
                  <a:lnTo>
                    <a:pt x="68580" y="51815"/>
                  </a:lnTo>
                  <a:lnTo>
                    <a:pt x="81533" y="51815"/>
                  </a:lnTo>
                  <a:lnTo>
                    <a:pt x="81533" y="434339"/>
                  </a:lnTo>
                  <a:lnTo>
                    <a:pt x="98297" y="434339"/>
                  </a:lnTo>
                  <a:close/>
                </a:path>
                <a:path w="437514" h="480060">
                  <a:moveTo>
                    <a:pt x="29718" y="68579"/>
                  </a:moveTo>
                  <a:lnTo>
                    <a:pt x="29718" y="51815"/>
                  </a:lnTo>
                  <a:lnTo>
                    <a:pt x="12953" y="51815"/>
                  </a:lnTo>
                  <a:lnTo>
                    <a:pt x="12953" y="64769"/>
                  </a:lnTo>
                  <a:lnTo>
                    <a:pt x="22859" y="61721"/>
                  </a:lnTo>
                  <a:lnTo>
                    <a:pt x="22859" y="68579"/>
                  </a:lnTo>
                  <a:lnTo>
                    <a:pt x="29718" y="68579"/>
                  </a:lnTo>
                  <a:close/>
                </a:path>
                <a:path w="437514" h="480060">
                  <a:moveTo>
                    <a:pt x="22859" y="61721"/>
                  </a:moveTo>
                  <a:lnTo>
                    <a:pt x="12953" y="64769"/>
                  </a:lnTo>
                  <a:lnTo>
                    <a:pt x="12953" y="68579"/>
                  </a:lnTo>
                  <a:lnTo>
                    <a:pt x="22859" y="61721"/>
                  </a:lnTo>
                  <a:close/>
                </a:path>
                <a:path w="437514" h="480060">
                  <a:moveTo>
                    <a:pt x="22859" y="68579"/>
                  </a:moveTo>
                  <a:lnTo>
                    <a:pt x="22859" y="61721"/>
                  </a:lnTo>
                  <a:lnTo>
                    <a:pt x="12953" y="68579"/>
                  </a:lnTo>
                  <a:lnTo>
                    <a:pt x="22859" y="68579"/>
                  </a:lnTo>
                  <a:close/>
                </a:path>
                <a:path w="437514" h="480060">
                  <a:moveTo>
                    <a:pt x="29718" y="480060"/>
                  </a:moveTo>
                  <a:lnTo>
                    <a:pt x="29718" y="68579"/>
                  </a:lnTo>
                  <a:lnTo>
                    <a:pt x="12953" y="68579"/>
                  </a:lnTo>
                  <a:lnTo>
                    <a:pt x="12953" y="480060"/>
                  </a:lnTo>
                  <a:lnTo>
                    <a:pt x="29718" y="480060"/>
                  </a:lnTo>
                  <a:close/>
                </a:path>
                <a:path w="437514" h="480060">
                  <a:moveTo>
                    <a:pt x="81533" y="68579"/>
                  </a:moveTo>
                  <a:lnTo>
                    <a:pt x="81533" y="51815"/>
                  </a:lnTo>
                  <a:lnTo>
                    <a:pt x="68580" y="51815"/>
                  </a:lnTo>
                  <a:lnTo>
                    <a:pt x="71627" y="61721"/>
                  </a:lnTo>
                  <a:lnTo>
                    <a:pt x="71627" y="68579"/>
                  </a:lnTo>
                  <a:lnTo>
                    <a:pt x="81533" y="68579"/>
                  </a:lnTo>
                  <a:close/>
                </a:path>
                <a:path w="437514" h="480060">
                  <a:moveTo>
                    <a:pt x="71627" y="68579"/>
                  </a:moveTo>
                  <a:lnTo>
                    <a:pt x="71627" y="61721"/>
                  </a:lnTo>
                  <a:lnTo>
                    <a:pt x="68580" y="51815"/>
                  </a:lnTo>
                  <a:lnTo>
                    <a:pt x="68580" y="68579"/>
                  </a:lnTo>
                  <a:lnTo>
                    <a:pt x="71627" y="68579"/>
                  </a:lnTo>
                  <a:close/>
                </a:path>
                <a:path w="437514" h="480060">
                  <a:moveTo>
                    <a:pt x="98297" y="463295"/>
                  </a:moveTo>
                  <a:lnTo>
                    <a:pt x="98297" y="447293"/>
                  </a:lnTo>
                  <a:lnTo>
                    <a:pt x="81533" y="447293"/>
                  </a:lnTo>
                  <a:lnTo>
                    <a:pt x="81533" y="68579"/>
                  </a:lnTo>
                  <a:lnTo>
                    <a:pt x="68580" y="68579"/>
                  </a:lnTo>
                  <a:lnTo>
                    <a:pt x="68580" y="447293"/>
                  </a:lnTo>
                  <a:lnTo>
                    <a:pt x="71627" y="457200"/>
                  </a:lnTo>
                  <a:lnTo>
                    <a:pt x="81533" y="463295"/>
                  </a:lnTo>
                  <a:lnTo>
                    <a:pt x="98297" y="463295"/>
                  </a:lnTo>
                  <a:close/>
                </a:path>
                <a:path w="437514" h="480060">
                  <a:moveTo>
                    <a:pt x="144018" y="434339"/>
                  </a:moveTo>
                  <a:lnTo>
                    <a:pt x="81533" y="434339"/>
                  </a:lnTo>
                  <a:lnTo>
                    <a:pt x="88011" y="440816"/>
                  </a:lnTo>
                  <a:lnTo>
                    <a:pt x="91439" y="437388"/>
                  </a:lnTo>
                  <a:lnTo>
                    <a:pt x="94487" y="447293"/>
                  </a:lnTo>
                  <a:lnTo>
                    <a:pt x="98297" y="447293"/>
                  </a:lnTo>
                  <a:lnTo>
                    <a:pt x="98297" y="463295"/>
                  </a:lnTo>
                  <a:lnTo>
                    <a:pt x="130301" y="463295"/>
                  </a:lnTo>
                  <a:lnTo>
                    <a:pt x="130301" y="447293"/>
                  </a:lnTo>
                  <a:lnTo>
                    <a:pt x="134112" y="437388"/>
                  </a:lnTo>
                  <a:lnTo>
                    <a:pt x="144018" y="434339"/>
                  </a:lnTo>
                  <a:close/>
                </a:path>
                <a:path w="437514" h="480060">
                  <a:moveTo>
                    <a:pt x="88011" y="440816"/>
                  </a:moveTo>
                  <a:lnTo>
                    <a:pt x="81533" y="434339"/>
                  </a:lnTo>
                  <a:lnTo>
                    <a:pt x="81533" y="447293"/>
                  </a:lnTo>
                  <a:lnTo>
                    <a:pt x="88011" y="440816"/>
                  </a:lnTo>
                  <a:close/>
                </a:path>
                <a:path w="437514" h="480060">
                  <a:moveTo>
                    <a:pt x="94487" y="447293"/>
                  </a:moveTo>
                  <a:lnTo>
                    <a:pt x="88011" y="440816"/>
                  </a:lnTo>
                  <a:lnTo>
                    <a:pt x="81533" y="447293"/>
                  </a:lnTo>
                  <a:lnTo>
                    <a:pt x="94487" y="447293"/>
                  </a:lnTo>
                  <a:close/>
                </a:path>
                <a:path w="437514" h="480060">
                  <a:moveTo>
                    <a:pt x="94487" y="447293"/>
                  </a:moveTo>
                  <a:lnTo>
                    <a:pt x="91439" y="437388"/>
                  </a:lnTo>
                  <a:lnTo>
                    <a:pt x="88011" y="440816"/>
                  </a:lnTo>
                  <a:lnTo>
                    <a:pt x="94487" y="447293"/>
                  </a:lnTo>
                  <a:close/>
                </a:path>
                <a:path w="437514" h="480060">
                  <a:moveTo>
                    <a:pt x="228600" y="437388"/>
                  </a:moveTo>
                  <a:lnTo>
                    <a:pt x="228600" y="55625"/>
                  </a:lnTo>
                  <a:lnTo>
                    <a:pt x="225551" y="55625"/>
                  </a:lnTo>
                  <a:lnTo>
                    <a:pt x="222503" y="45719"/>
                  </a:lnTo>
                  <a:lnTo>
                    <a:pt x="212597" y="41909"/>
                  </a:lnTo>
                  <a:lnTo>
                    <a:pt x="144018" y="41909"/>
                  </a:lnTo>
                  <a:lnTo>
                    <a:pt x="134112" y="45719"/>
                  </a:lnTo>
                  <a:lnTo>
                    <a:pt x="130301" y="55625"/>
                  </a:lnTo>
                  <a:lnTo>
                    <a:pt x="130301" y="434339"/>
                  </a:lnTo>
                  <a:lnTo>
                    <a:pt x="144018" y="434339"/>
                  </a:lnTo>
                  <a:lnTo>
                    <a:pt x="144018" y="55625"/>
                  </a:lnTo>
                  <a:lnTo>
                    <a:pt x="160019" y="55625"/>
                  </a:lnTo>
                  <a:lnTo>
                    <a:pt x="160019" y="71627"/>
                  </a:lnTo>
                  <a:lnTo>
                    <a:pt x="199644" y="71627"/>
                  </a:lnTo>
                  <a:lnTo>
                    <a:pt x="199644" y="55625"/>
                  </a:lnTo>
                  <a:lnTo>
                    <a:pt x="212597" y="55625"/>
                  </a:lnTo>
                  <a:lnTo>
                    <a:pt x="212597" y="437388"/>
                  </a:lnTo>
                  <a:lnTo>
                    <a:pt x="228600" y="437388"/>
                  </a:lnTo>
                  <a:close/>
                </a:path>
                <a:path w="437514" h="480060">
                  <a:moveTo>
                    <a:pt x="144018" y="434339"/>
                  </a:moveTo>
                  <a:lnTo>
                    <a:pt x="134112" y="437388"/>
                  </a:lnTo>
                  <a:lnTo>
                    <a:pt x="130301" y="447293"/>
                  </a:lnTo>
                  <a:lnTo>
                    <a:pt x="144018" y="434339"/>
                  </a:lnTo>
                  <a:close/>
                </a:path>
                <a:path w="437514" h="480060">
                  <a:moveTo>
                    <a:pt x="144018" y="447293"/>
                  </a:moveTo>
                  <a:lnTo>
                    <a:pt x="144018" y="434339"/>
                  </a:lnTo>
                  <a:lnTo>
                    <a:pt x="130301" y="447293"/>
                  </a:lnTo>
                  <a:lnTo>
                    <a:pt x="144018" y="447293"/>
                  </a:lnTo>
                  <a:close/>
                </a:path>
                <a:path w="437514" h="480060">
                  <a:moveTo>
                    <a:pt x="144018" y="463295"/>
                  </a:moveTo>
                  <a:lnTo>
                    <a:pt x="144018" y="447293"/>
                  </a:lnTo>
                  <a:lnTo>
                    <a:pt x="130301" y="447293"/>
                  </a:lnTo>
                  <a:lnTo>
                    <a:pt x="130301" y="463295"/>
                  </a:lnTo>
                  <a:lnTo>
                    <a:pt x="144018" y="463295"/>
                  </a:lnTo>
                  <a:close/>
                </a:path>
                <a:path w="437514" h="480060">
                  <a:moveTo>
                    <a:pt x="160019" y="71627"/>
                  </a:moveTo>
                  <a:lnTo>
                    <a:pt x="160019" y="55625"/>
                  </a:lnTo>
                  <a:lnTo>
                    <a:pt x="144018" y="55625"/>
                  </a:lnTo>
                  <a:lnTo>
                    <a:pt x="144018" y="68579"/>
                  </a:lnTo>
                  <a:lnTo>
                    <a:pt x="153162" y="64769"/>
                  </a:lnTo>
                  <a:lnTo>
                    <a:pt x="153162" y="71627"/>
                  </a:lnTo>
                  <a:lnTo>
                    <a:pt x="160019" y="71627"/>
                  </a:lnTo>
                  <a:close/>
                </a:path>
                <a:path w="437514" h="480060">
                  <a:moveTo>
                    <a:pt x="153162" y="64769"/>
                  </a:moveTo>
                  <a:lnTo>
                    <a:pt x="144018" y="68579"/>
                  </a:lnTo>
                  <a:lnTo>
                    <a:pt x="144018" y="71627"/>
                  </a:lnTo>
                  <a:lnTo>
                    <a:pt x="153162" y="64769"/>
                  </a:lnTo>
                  <a:close/>
                </a:path>
                <a:path w="437514" h="480060">
                  <a:moveTo>
                    <a:pt x="153162" y="71627"/>
                  </a:moveTo>
                  <a:lnTo>
                    <a:pt x="153162" y="64769"/>
                  </a:lnTo>
                  <a:lnTo>
                    <a:pt x="144018" y="71627"/>
                  </a:lnTo>
                  <a:lnTo>
                    <a:pt x="153162" y="71627"/>
                  </a:lnTo>
                  <a:close/>
                </a:path>
                <a:path w="437514" h="480060">
                  <a:moveTo>
                    <a:pt x="160019" y="447293"/>
                  </a:moveTo>
                  <a:lnTo>
                    <a:pt x="160019" y="71627"/>
                  </a:lnTo>
                  <a:lnTo>
                    <a:pt x="144018" y="71627"/>
                  </a:lnTo>
                  <a:lnTo>
                    <a:pt x="144018" y="460248"/>
                  </a:lnTo>
                  <a:lnTo>
                    <a:pt x="153162" y="457200"/>
                  </a:lnTo>
                  <a:lnTo>
                    <a:pt x="160019" y="447293"/>
                  </a:lnTo>
                  <a:close/>
                </a:path>
                <a:path w="437514" h="480060">
                  <a:moveTo>
                    <a:pt x="212597" y="71627"/>
                  </a:moveTo>
                  <a:lnTo>
                    <a:pt x="212597" y="55625"/>
                  </a:lnTo>
                  <a:lnTo>
                    <a:pt x="199644" y="55625"/>
                  </a:lnTo>
                  <a:lnTo>
                    <a:pt x="202691" y="64769"/>
                  </a:lnTo>
                  <a:lnTo>
                    <a:pt x="202691" y="71627"/>
                  </a:lnTo>
                  <a:lnTo>
                    <a:pt x="212597" y="71627"/>
                  </a:lnTo>
                  <a:close/>
                </a:path>
                <a:path w="437514" h="480060">
                  <a:moveTo>
                    <a:pt x="202691" y="71627"/>
                  </a:moveTo>
                  <a:lnTo>
                    <a:pt x="202691" y="64769"/>
                  </a:lnTo>
                  <a:lnTo>
                    <a:pt x="199644" y="55625"/>
                  </a:lnTo>
                  <a:lnTo>
                    <a:pt x="199644" y="71627"/>
                  </a:lnTo>
                  <a:lnTo>
                    <a:pt x="202691" y="71627"/>
                  </a:lnTo>
                  <a:close/>
                </a:path>
                <a:path w="437514" h="480060">
                  <a:moveTo>
                    <a:pt x="228600" y="467105"/>
                  </a:moveTo>
                  <a:lnTo>
                    <a:pt x="228600" y="450341"/>
                  </a:lnTo>
                  <a:lnTo>
                    <a:pt x="212597" y="450341"/>
                  </a:lnTo>
                  <a:lnTo>
                    <a:pt x="212597" y="71627"/>
                  </a:lnTo>
                  <a:lnTo>
                    <a:pt x="199644" y="71627"/>
                  </a:lnTo>
                  <a:lnTo>
                    <a:pt x="199644" y="450341"/>
                  </a:lnTo>
                  <a:lnTo>
                    <a:pt x="202691" y="460248"/>
                  </a:lnTo>
                  <a:lnTo>
                    <a:pt x="212597" y="467105"/>
                  </a:lnTo>
                  <a:lnTo>
                    <a:pt x="228600" y="467105"/>
                  </a:lnTo>
                  <a:close/>
                </a:path>
                <a:path w="437514" h="480060">
                  <a:moveTo>
                    <a:pt x="281177" y="437388"/>
                  </a:moveTo>
                  <a:lnTo>
                    <a:pt x="212597" y="437388"/>
                  </a:lnTo>
                  <a:lnTo>
                    <a:pt x="219075" y="443864"/>
                  </a:lnTo>
                  <a:lnTo>
                    <a:pt x="222503" y="440436"/>
                  </a:lnTo>
                  <a:lnTo>
                    <a:pt x="225551" y="450341"/>
                  </a:lnTo>
                  <a:lnTo>
                    <a:pt x="228600" y="450341"/>
                  </a:lnTo>
                  <a:lnTo>
                    <a:pt x="228600" y="467105"/>
                  </a:lnTo>
                  <a:lnTo>
                    <a:pt x="268224" y="467105"/>
                  </a:lnTo>
                  <a:lnTo>
                    <a:pt x="268224" y="450341"/>
                  </a:lnTo>
                  <a:lnTo>
                    <a:pt x="271271" y="440436"/>
                  </a:lnTo>
                  <a:lnTo>
                    <a:pt x="281177" y="437388"/>
                  </a:lnTo>
                  <a:close/>
                </a:path>
                <a:path w="437514" h="480060">
                  <a:moveTo>
                    <a:pt x="219075" y="443864"/>
                  </a:moveTo>
                  <a:lnTo>
                    <a:pt x="212597" y="437388"/>
                  </a:lnTo>
                  <a:lnTo>
                    <a:pt x="212597" y="450341"/>
                  </a:lnTo>
                  <a:lnTo>
                    <a:pt x="219075" y="443864"/>
                  </a:lnTo>
                  <a:close/>
                </a:path>
                <a:path w="437514" h="480060">
                  <a:moveTo>
                    <a:pt x="225551" y="450341"/>
                  </a:moveTo>
                  <a:lnTo>
                    <a:pt x="219075" y="443864"/>
                  </a:lnTo>
                  <a:lnTo>
                    <a:pt x="212597" y="450341"/>
                  </a:lnTo>
                  <a:lnTo>
                    <a:pt x="225551" y="450341"/>
                  </a:lnTo>
                  <a:close/>
                </a:path>
                <a:path w="437514" h="480060">
                  <a:moveTo>
                    <a:pt x="225551" y="450341"/>
                  </a:moveTo>
                  <a:lnTo>
                    <a:pt x="222503" y="440436"/>
                  </a:lnTo>
                  <a:lnTo>
                    <a:pt x="219075" y="443864"/>
                  </a:lnTo>
                  <a:lnTo>
                    <a:pt x="225551" y="450341"/>
                  </a:lnTo>
                  <a:close/>
                </a:path>
                <a:path w="437514" h="480060">
                  <a:moveTo>
                    <a:pt x="368807" y="434339"/>
                  </a:moveTo>
                  <a:lnTo>
                    <a:pt x="368807" y="55625"/>
                  </a:lnTo>
                  <a:lnTo>
                    <a:pt x="365759" y="55625"/>
                  </a:lnTo>
                  <a:lnTo>
                    <a:pt x="362712" y="45719"/>
                  </a:lnTo>
                  <a:lnTo>
                    <a:pt x="352806" y="41909"/>
                  </a:lnTo>
                  <a:lnTo>
                    <a:pt x="281177" y="41909"/>
                  </a:lnTo>
                  <a:lnTo>
                    <a:pt x="271271" y="45719"/>
                  </a:lnTo>
                  <a:lnTo>
                    <a:pt x="268224" y="55625"/>
                  </a:lnTo>
                  <a:lnTo>
                    <a:pt x="268224" y="437388"/>
                  </a:lnTo>
                  <a:lnTo>
                    <a:pt x="281177" y="437388"/>
                  </a:lnTo>
                  <a:lnTo>
                    <a:pt x="281177" y="55625"/>
                  </a:lnTo>
                  <a:lnTo>
                    <a:pt x="297180" y="55625"/>
                  </a:lnTo>
                  <a:lnTo>
                    <a:pt x="297180" y="71627"/>
                  </a:lnTo>
                  <a:lnTo>
                    <a:pt x="339851" y="71627"/>
                  </a:lnTo>
                  <a:lnTo>
                    <a:pt x="339851" y="55625"/>
                  </a:lnTo>
                  <a:lnTo>
                    <a:pt x="352806" y="55625"/>
                  </a:lnTo>
                  <a:lnTo>
                    <a:pt x="352806" y="434339"/>
                  </a:lnTo>
                  <a:lnTo>
                    <a:pt x="368807" y="434339"/>
                  </a:lnTo>
                  <a:close/>
                </a:path>
                <a:path w="437514" h="480060">
                  <a:moveTo>
                    <a:pt x="281177" y="437388"/>
                  </a:moveTo>
                  <a:lnTo>
                    <a:pt x="271271" y="440436"/>
                  </a:lnTo>
                  <a:lnTo>
                    <a:pt x="268224" y="450341"/>
                  </a:lnTo>
                  <a:lnTo>
                    <a:pt x="281177" y="437388"/>
                  </a:lnTo>
                  <a:close/>
                </a:path>
                <a:path w="437514" h="480060">
                  <a:moveTo>
                    <a:pt x="281177" y="450341"/>
                  </a:moveTo>
                  <a:lnTo>
                    <a:pt x="281177" y="437388"/>
                  </a:lnTo>
                  <a:lnTo>
                    <a:pt x="268224" y="450341"/>
                  </a:lnTo>
                  <a:lnTo>
                    <a:pt x="281177" y="450341"/>
                  </a:lnTo>
                  <a:close/>
                </a:path>
                <a:path w="437514" h="480060">
                  <a:moveTo>
                    <a:pt x="281177" y="467105"/>
                  </a:moveTo>
                  <a:lnTo>
                    <a:pt x="281177" y="450341"/>
                  </a:lnTo>
                  <a:lnTo>
                    <a:pt x="268224" y="450341"/>
                  </a:lnTo>
                  <a:lnTo>
                    <a:pt x="268224" y="467105"/>
                  </a:lnTo>
                  <a:lnTo>
                    <a:pt x="281177" y="467105"/>
                  </a:lnTo>
                  <a:close/>
                </a:path>
                <a:path w="437514" h="480060">
                  <a:moveTo>
                    <a:pt x="297180" y="71627"/>
                  </a:moveTo>
                  <a:lnTo>
                    <a:pt x="297180" y="55625"/>
                  </a:lnTo>
                  <a:lnTo>
                    <a:pt x="281177" y="55625"/>
                  </a:lnTo>
                  <a:lnTo>
                    <a:pt x="281177" y="68579"/>
                  </a:lnTo>
                  <a:lnTo>
                    <a:pt x="291083" y="64769"/>
                  </a:lnTo>
                  <a:lnTo>
                    <a:pt x="291083" y="71627"/>
                  </a:lnTo>
                  <a:lnTo>
                    <a:pt x="297180" y="71627"/>
                  </a:lnTo>
                  <a:close/>
                </a:path>
                <a:path w="437514" h="480060">
                  <a:moveTo>
                    <a:pt x="291083" y="64769"/>
                  </a:moveTo>
                  <a:lnTo>
                    <a:pt x="281177" y="68579"/>
                  </a:lnTo>
                  <a:lnTo>
                    <a:pt x="281177" y="71627"/>
                  </a:lnTo>
                  <a:lnTo>
                    <a:pt x="291083" y="64769"/>
                  </a:lnTo>
                  <a:close/>
                </a:path>
                <a:path w="437514" h="480060">
                  <a:moveTo>
                    <a:pt x="291083" y="71627"/>
                  </a:moveTo>
                  <a:lnTo>
                    <a:pt x="291083" y="64769"/>
                  </a:lnTo>
                  <a:lnTo>
                    <a:pt x="281177" y="71627"/>
                  </a:lnTo>
                  <a:lnTo>
                    <a:pt x="291083" y="71627"/>
                  </a:lnTo>
                  <a:close/>
                </a:path>
                <a:path w="437514" h="480060">
                  <a:moveTo>
                    <a:pt x="297180" y="450341"/>
                  </a:moveTo>
                  <a:lnTo>
                    <a:pt x="297180" y="71627"/>
                  </a:lnTo>
                  <a:lnTo>
                    <a:pt x="281177" y="71627"/>
                  </a:lnTo>
                  <a:lnTo>
                    <a:pt x="281177" y="463295"/>
                  </a:lnTo>
                  <a:lnTo>
                    <a:pt x="291083" y="460248"/>
                  </a:lnTo>
                  <a:lnTo>
                    <a:pt x="297180" y="450341"/>
                  </a:lnTo>
                  <a:close/>
                </a:path>
                <a:path w="437514" h="480060">
                  <a:moveTo>
                    <a:pt x="352806" y="71627"/>
                  </a:moveTo>
                  <a:lnTo>
                    <a:pt x="352806" y="55625"/>
                  </a:lnTo>
                  <a:lnTo>
                    <a:pt x="339851" y="55625"/>
                  </a:lnTo>
                  <a:lnTo>
                    <a:pt x="342900" y="64769"/>
                  </a:lnTo>
                  <a:lnTo>
                    <a:pt x="342900" y="71627"/>
                  </a:lnTo>
                  <a:lnTo>
                    <a:pt x="352806" y="71627"/>
                  </a:lnTo>
                  <a:close/>
                </a:path>
                <a:path w="437514" h="480060">
                  <a:moveTo>
                    <a:pt x="342900" y="71627"/>
                  </a:moveTo>
                  <a:lnTo>
                    <a:pt x="342900" y="64769"/>
                  </a:lnTo>
                  <a:lnTo>
                    <a:pt x="339851" y="55625"/>
                  </a:lnTo>
                  <a:lnTo>
                    <a:pt x="339851" y="71627"/>
                  </a:lnTo>
                  <a:lnTo>
                    <a:pt x="342900" y="71627"/>
                  </a:lnTo>
                  <a:close/>
                </a:path>
                <a:path w="437514" h="480060">
                  <a:moveTo>
                    <a:pt x="368807" y="463295"/>
                  </a:moveTo>
                  <a:lnTo>
                    <a:pt x="368807" y="447293"/>
                  </a:lnTo>
                  <a:lnTo>
                    <a:pt x="352806" y="447293"/>
                  </a:lnTo>
                  <a:lnTo>
                    <a:pt x="352806" y="71627"/>
                  </a:lnTo>
                  <a:lnTo>
                    <a:pt x="339851" y="71627"/>
                  </a:lnTo>
                  <a:lnTo>
                    <a:pt x="339851" y="447293"/>
                  </a:lnTo>
                  <a:lnTo>
                    <a:pt x="342900" y="457200"/>
                  </a:lnTo>
                  <a:lnTo>
                    <a:pt x="352806" y="463295"/>
                  </a:lnTo>
                  <a:lnTo>
                    <a:pt x="368807" y="463295"/>
                  </a:lnTo>
                  <a:close/>
                </a:path>
                <a:path w="437514" h="480060">
                  <a:moveTo>
                    <a:pt x="421385" y="434339"/>
                  </a:moveTo>
                  <a:lnTo>
                    <a:pt x="352806" y="434339"/>
                  </a:lnTo>
                  <a:lnTo>
                    <a:pt x="359282" y="440816"/>
                  </a:lnTo>
                  <a:lnTo>
                    <a:pt x="362712" y="437388"/>
                  </a:lnTo>
                  <a:lnTo>
                    <a:pt x="365759" y="447293"/>
                  </a:lnTo>
                  <a:lnTo>
                    <a:pt x="368807" y="447293"/>
                  </a:lnTo>
                  <a:lnTo>
                    <a:pt x="368807" y="463295"/>
                  </a:lnTo>
                  <a:lnTo>
                    <a:pt x="408431" y="463295"/>
                  </a:lnTo>
                  <a:lnTo>
                    <a:pt x="408431" y="447293"/>
                  </a:lnTo>
                  <a:lnTo>
                    <a:pt x="411480" y="437388"/>
                  </a:lnTo>
                  <a:lnTo>
                    <a:pt x="421385" y="434339"/>
                  </a:lnTo>
                  <a:close/>
                </a:path>
                <a:path w="437514" h="480060">
                  <a:moveTo>
                    <a:pt x="359282" y="440816"/>
                  </a:moveTo>
                  <a:lnTo>
                    <a:pt x="352806" y="434339"/>
                  </a:lnTo>
                  <a:lnTo>
                    <a:pt x="352806" y="447293"/>
                  </a:lnTo>
                  <a:lnTo>
                    <a:pt x="359282" y="440816"/>
                  </a:lnTo>
                  <a:close/>
                </a:path>
                <a:path w="437514" h="480060">
                  <a:moveTo>
                    <a:pt x="365759" y="447293"/>
                  </a:moveTo>
                  <a:lnTo>
                    <a:pt x="359282" y="440816"/>
                  </a:lnTo>
                  <a:lnTo>
                    <a:pt x="352806" y="447293"/>
                  </a:lnTo>
                  <a:lnTo>
                    <a:pt x="365759" y="447293"/>
                  </a:lnTo>
                  <a:close/>
                </a:path>
                <a:path w="437514" h="480060">
                  <a:moveTo>
                    <a:pt x="365759" y="447293"/>
                  </a:moveTo>
                  <a:lnTo>
                    <a:pt x="362712" y="437388"/>
                  </a:lnTo>
                  <a:lnTo>
                    <a:pt x="359282" y="440816"/>
                  </a:lnTo>
                  <a:lnTo>
                    <a:pt x="365759" y="447293"/>
                  </a:lnTo>
                  <a:close/>
                </a:path>
                <a:path w="437514" h="480060">
                  <a:moveTo>
                    <a:pt x="437388" y="447293"/>
                  </a:moveTo>
                  <a:lnTo>
                    <a:pt x="437388" y="0"/>
                  </a:lnTo>
                  <a:lnTo>
                    <a:pt x="408431" y="0"/>
                  </a:lnTo>
                  <a:lnTo>
                    <a:pt x="408431" y="434339"/>
                  </a:lnTo>
                  <a:lnTo>
                    <a:pt x="421385" y="434339"/>
                  </a:lnTo>
                  <a:lnTo>
                    <a:pt x="421385" y="460248"/>
                  </a:lnTo>
                  <a:lnTo>
                    <a:pt x="431291" y="457200"/>
                  </a:lnTo>
                  <a:lnTo>
                    <a:pt x="437388" y="447293"/>
                  </a:lnTo>
                  <a:close/>
                </a:path>
                <a:path w="437514" h="480060">
                  <a:moveTo>
                    <a:pt x="421385" y="434339"/>
                  </a:moveTo>
                  <a:lnTo>
                    <a:pt x="411480" y="437388"/>
                  </a:lnTo>
                  <a:lnTo>
                    <a:pt x="408431" y="447293"/>
                  </a:lnTo>
                  <a:lnTo>
                    <a:pt x="421385" y="434339"/>
                  </a:lnTo>
                  <a:close/>
                </a:path>
                <a:path w="437514" h="480060">
                  <a:moveTo>
                    <a:pt x="421385" y="447293"/>
                  </a:moveTo>
                  <a:lnTo>
                    <a:pt x="421385" y="434339"/>
                  </a:lnTo>
                  <a:lnTo>
                    <a:pt x="408431" y="447293"/>
                  </a:lnTo>
                  <a:lnTo>
                    <a:pt x="421385" y="447293"/>
                  </a:lnTo>
                  <a:close/>
                </a:path>
                <a:path w="437514" h="480060">
                  <a:moveTo>
                    <a:pt x="421385" y="463295"/>
                  </a:moveTo>
                  <a:lnTo>
                    <a:pt x="421385" y="447293"/>
                  </a:lnTo>
                  <a:lnTo>
                    <a:pt x="408431" y="447293"/>
                  </a:lnTo>
                  <a:lnTo>
                    <a:pt x="408431" y="463295"/>
                  </a:lnTo>
                  <a:lnTo>
                    <a:pt x="421385" y="46329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570873" y="3071621"/>
              <a:ext cx="107950" cy="480059"/>
            </a:xfrm>
            <a:custGeom>
              <a:avLst/>
              <a:gdLst/>
              <a:ahLst/>
              <a:cxnLst/>
              <a:rect l="l" t="t" r="r" b="b"/>
              <a:pathLst>
                <a:path w="107950" h="480060">
                  <a:moveTo>
                    <a:pt x="107441" y="440436"/>
                  </a:moveTo>
                  <a:lnTo>
                    <a:pt x="107441" y="130301"/>
                  </a:lnTo>
                  <a:lnTo>
                    <a:pt x="0" y="0"/>
                  </a:lnTo>
                  <a:lnTo>
                    <a:pt x="0" y="480060"/>
                  </a:lnTo>
                  <a:lnTo>
                    <a:pt x="107441" y="4404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570873" y="3071621"/>
              <a:ext cx="107950" cy="480059"/>
            </a:xfrm>
            <a:custGeom>
              <a:avLst/>
              <a:gdLst/>
              <a:ahLst/>
              <a:cxnLst/>
              <a:rect l="l" t="t" r="r" b="b"/>
              <a:pathLst>
                <a:path w="107950" h="480060">
                  <a:moveTo>
                    <a:pt x="0" y="0"/>
                  </a:moveTo>
                  <a:lnTo>
                    <a:pt x="107441" y="130301"/>
                  </a:lnTo>
                  <a:lnTo>
                    <a:pt x="107441" y="440436"/>
                  </a:lnTo>
                  <a:lnTo>
                    <a:pt x="0" y="480060"/>
                  </a:lnTo>
                  <a:lnTo>
                    <a:pt x="0" y="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406275" y="2963417"/>
              <a:ext cx="120650" cy="521970"/>
            </a:xfrm>
            <a:custGeom>
              <a:avLst/>
              <a:gdLst/>
              <a:ahLst/>
              <a:cxnLst/>
              <a:rect l="l" t="t" r="r" b="b"/>
              <a:pathLst>
                <a:path w="120650" h="521970">
                  <a:moveTo>
                    <a:pt x="120396" y="521970"/>
                  </a:moveTo>
                  <a:lnTo>
                    <a:pt x="120396" y="0"/>
                  </a:lnTo>
                  <a:lnTo>
                    <a:pt x="0" y="0"/>
                  </a:lnTo>
                  <a:lnTo>
                    <a:pt x="0" y="521970"/>
                  </a:lnTo>
                  <a:lnTo>
                    <a:pt x="120396" y="52197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083955" y="2960369"/>
              <a:ext cx="3900804" cy="728980"/>
            </a:xfrm>
            <a:custGeom>
              <a:avLst/>
              <a:gdLst/>
              <a:ahLst/>
              <a:cxnLst/>
              <a:rect l="l" t="t" r="r" b="b"/>
              <a:pathLst>
                <a:path w="3900804" h="728979">
                  <a:moveTo>
                    <a:pt x="885444" y="0"/>
                  </a:moveTo>
                  <a:lnTo>
                    <a:pt x="411480" y="0"/>
                  </a:lnTo>
                  <a:lnTo>
                    <a:pt x="411480" y="12954"/>
                  </a:lnTo>
                  <a:lnTo>
                    <a:pt x="408432" y="12954"/>
                  </a:lnTo>
                  <a:lnTo>
                    <a:pt x="408432" y="182880"/>
                  </a:lnTo>
                  <a:lnTo>
                    <a:pt x="437388" y="182880"/>
                  </a:lnTo>
                  <a:lnTo>
                    <a:pt x="437388" y="29718"/>
                  </a:lnTo>
                  <a:lnTo>
                    <a:pt x="885444" y="29718"/>
                  </a:lnTo>
                  <a:lnTo>
                    <a:pt x="885444" y="0"/>
                  </a:lnTo>
                  <a:close/>
                </a:path>
                <a:path w="3900804" h="728979">
                  <a:moveTo>
                    <a:pt x="895350" y="307086"/>
                  </a:moveTo>
                  <a:lnTo>
                    <a:pt x="875538" y="274320"/>
                  </a:lnTo>
                  <a:lnTo>
                    <a:pt x="842772" y="294132"/>
                  </a:lnTo>
                  <a:lnTo>
                    <a:pt x="862584" y="326898"/>
                  </a:lnTo>
                  <a:lnTo>
                    <a:pt x="895350" y="307086"/>
                  </a:lnTo>
                  <a:close/>
                </a:path>
                <a:path w="3900804" h="728979">
                  <a:moveTo>
                    <a:pt x="3067799" y="401574"/>
                  </a:moveTo>
                  <a:lnTo>
                    <a:pt x="3038094" y="401574"/>
                  </a:lnTo>
                  <a:lnTo>
                    <a:pt x="3038094" y="698754"/>
                  </a:lnTo>
                  <a:lnTo>
                    <a:pt x="29718" y="698754"/>
                  </a:lnTo>
                  <a:lnTo>
                    <a:pt x="29718" y="591312"/>
                  </a:lnTo>
                  <a:lnTo>
                    <a:pt x="0" y="591312"/>
                  </a:lnTo>
                  <a:lnTo>
                    <a:pt x="0" y="711720"/>
                  </a:lnTo>
                  <a:lnTo>
                    <a:pt x="12954" y="711720"/>
                  </a:lnTo>
                  <a:lnTo>
                    <a:pt x="12954" y="728472"/>
                  </a:lnTo>
                  <a:lnTo>
                    <a:pt x="3064002" y="728472"/>
                  </a:lnTo>
                  <a:lnTo>
                    <a:pt x="3064002" y="702564"/>
                  </a:lnTo>
                  <a:lnTo>
                    <a:pt x="3067799" y="702564"/>
                  </a:lnTo>
                  <a:lnTo>
                    <a:pt x="3067799" y="401574"/>
                  </a:lnTo>
                  <a:close/>
                </a:path>
                <a:path w="3900804" h="728979">
                  <a:moveTo>
                    <a:pt x="3864864" y="460248"/>
                  </a:moveTo>
                  <a:lnTo>
                    <a:pt x="3835146" y="460248"/>
                  </a:lnTo>
                  <a:lnTo>
                    <a:pt x="3835146" y="548640"/>
                  </a:lnTo>
                  <a:lnTo>
                    <a:pt x="3230880" y="548640"/>
                  </a:lnTo>
                  <a:lnTo>
                    <a:pt x="3230880" y="470154"/>
                  </a:lnTo>
                  <a:lnTo>
                    <a:pt x="3201162" y="470154"/>
                  </a:lnTo>
                  <a:lnTo>
                    <a:pt x="3201162" y="548640"/>
                  </a:lnTo>
                  <a:lnTo>
                    <a:pt x="3192018" y="548640"/>
                  </a:lnTo>
                  <a:lnTo>
                    <a:pt x="3192018" y="578358"/>
                  </a:lnTo>
                  <a:lnTo>
                    <a:pt x="3848100" y="578358"/>
                  </a:lnTo>
                  <a:lnTo>
                    <a:pt x="3848100" y="571500"/>
                  </a:lnTo>
                  <a:lnTo>
                    <a:pt x="3864864" y="571500"/>
                  </a:lnTo>
                  <a:lnTo>
                    <a:pt x="3864864" y="460248"/>
                  </a:lnTo>
                  <a:close/>
                </a:path>
                <a:path w="3900804" h="728979">
                  <a:moveTo>
                    <a:pt x="3900678" y="287274"/>
                  </a:moveTo>
                  <a:lnTo>
                    <a:pt x="3580638" y="287274"/>
                  </a:lnTo>
                  <a:lnTo>
                    <a:pt x="3580638" y="316992"/>
                  </a:lnTo>
                  <a:lnTo>
                    <a:pt x="3900678" y="316992"/>
                  </a:lnTo>
                  <a:lnTo>
                    <a:pt x="3900678" y="2872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828173" y="3303269"/>
              <a:ext cx="342900" cy="248412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3828173" y="3303269"/>
              <a:ext cx="346075" cy="250825"/>
            </a:xfrm>
            <a:custGeom>
              <a:avLst/>
              <a:gdLst/>
              <a:ahLst/>
              <a:cxnLst/>
              <a:rect l="l" t="t" r="r" b="b"/>
              <a:pathLst>
                <a:path w="346075" h="250825">
                  <a:moveTo>
                    <a:pt x="345948" y="250698"/>
                  </a:moveTo>
                  <a:lnTo>
                    <a:pt x="345948" y="0"/>
                  </a:lnTo>
                  <a:lnTo>
                    <a:pt x="0" y="0"/>
                  </a:lnTo>
                  <a:lnTo>
                    <a:pt x="0" y="250698"/>
                  </a:lnTo>
                  <a:lnTo>
                    <a:pt x="345948" y="250698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979049" y="3172967"/>
              <a:ext cx="52069" cy="130810"/>
            </a:xfrm>
            <a:custGeom>
              <a:avLst/>
              <a:gdLst/>
              <a:ahLst/>
              <a:cxnLst/>
              <a:rect l="l" t="t" r="r" b="b"/>
              <a:pathLst>
                <a:path w="52070" h="130810">
                  <a:moveTo>
                    <a:pt x="51816" y="130302"/>
                  </a:moveTo>
                  <a:lnTo>
                    <a:pt x="25908" y="0"/>
                  </a:lnTo>
                  <a:lnTo>
                    <a:pt x="0" y="130302"/>
                  </a:lnTo>
                  <a:lnTo>
                    <a:pt x="51816" y="1303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979049" y="3172967"/>
              <a:ext cx="52069" cy="130810"/>
            </a:xfrm>
            <a:custGeom>
              <a:avLst/>
              <a:gdLst/>
              <a:ahLst/>
              <a:cxnLst/>
              <a:rect l="l" t="t" r="r" b="b"/>
              <a:pathLst>
                <a:path w="52070" h="130810">
                  <a:moveTo>
                    <a:pt x="25908" y="0"/>
                  </a:moveTo>
                  <a:lnTo>
                    <a:pt x="0" y="130302"/>
                  </a:lnTo>
                  <a:lnTo>
                    <a:pt x="51816" y="130302"/>
                  </a:lnTo>
                  <a:lnTo>
                    <a:pt x="25908" y="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086491" y="3172967"/>
              <a:ext cx="52705" cy="130810"/>
            </a:xfrm>
            <a:custGeom>
              <a:avLst/>
              <a:gdLst/>
              <a:ahLst/>
              <a:cxnLst/>
              <a:rect l="l" t="t" r="r" b="b"/>
              <a:pathLst>
                <a:path w="52704" h="130810">
                  <a:moveTo>
                    <a:pt x="52577" y="130302"/>
                  </a:moveTo>
                  <a:lnTo>
                    <a:pt x="25907" y="0"/>
                  </a:lnTo>
                  <a:lnTo>
                    <a:pt x="0" y="130302"/>
                  </a:lnTo>
                  <a:lnTo>
                    <a:pt x="52577" y="1303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086491" y="3172967"/>
              <a:ext cx="52705" cy="130810"/>
            </a:xfrm>
            <a:custGeom>
              <a:avLst/>
              <a:gdLst/>
              <a:ahLst/>
              <a:cxnLst/>
              <a:rect l="l" t="t" r="r" b="b"/>
              <a:pathLst>
                <a:path w="52704" h="130810">
                  <a:moveTo>
                    <a:pt x="25907" y="0"/>
                  </a:moveTo>
                  <a:lnTo>
                    <a:pt x="0" y="130302"/>
                  </a:lnTo>
                  <a:lnTo>
                    <a:pt x="52577" y="130302"/>
                  </a:lnTo>
                  <a:lnTo>
                    <a:pt x="25907" y="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860939" y="3172967"/>
              <a:ext cx="52705" cy="130810"/>
            </a:xfrm>
            <a:custGeom>
              <a:avLst/>
              <a:gdLst/>
              <a:ahLst/>
              <a:cxnLst/>
              <a:rect l="l" t="t" r="r" b="b"/>
              <a:pathLst>
                <a:path w="52704" h="130810">
                  <a:moveTo>
                    <a:pt x="52577" y="130302"/>
                  </a:moveTo>
                  <a:lnTo>
                    <a:pt x="25907" y="0"/>
                  </a:lnTo>
                  <a:lnTo>
                    <a:pt x="0" y="130302"/>
                  </a:lnTo>
                  <a:lnTo>
                    <a:pt x="52577" y="1303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860939" y="3172967"/>
              <a:ext cx="52705" cy="130810"/>
            </a:xfrm>
            <a:custGeom>
              <a:avLst/>
              <a:gdLst/>
              <a:ahLst/>
              <a:cxnLst/>
              <a:rect l="l" t="t" r="r" b="b"/>
              <a:pathLst>
                <a:path w="52704" h="130810">
                  <a:moveTo>
                    <a:pt x="25907" y="0"/>
                  </a:moveTo>
                  <a:lnTo>
                    <a:pt x="0" y="130302"/>
                  </a:lnTo>
                  <a:lnTo>
                    <a:pt x="52577" y="130302"/>
                  </a:lnTo>
                  <a:lnTo>
                    <a:pt x="25907" y="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087259" y="3493007"/>
              <a:ext cx="572770" cy="0"/>
            </a:xfrm>
            <a:custGeom>
              <a:avLst/>
              <a:gdLst/>
              <a:ahLst/>
              <a:cxnLst/>
              <a:rect l="l" t="t" r="r" b="b"/>
              <a:pathLst>
                <a:path w="572769">
                  <a:moveTo>
                    <a:pt x="0" y="0"/>
                  </a:moveTo>
                  <a:lnTo>
                    <a:pt x="572262" y="0"/>
                  </a:lnTo>
                </a:path>
              </a:pathLst>
            </a:custGeom>
            <a:ln w="1305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652663" y="3437381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114300" y="55625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14300" y="55625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766963" y="2920745"/>
              <a:ext cx="0" cy="572770"/>
            </a:xfrm>
            <a:custGeom>
              <a:avLst/>
              <a:gdLst/>
              <a:ahLst/>
              <a:cxnLst/>
              <a:rect l="l" t="t" r="r" b="b"/>
              <a:pathLst>
                <a:path h="572770">
                  <a:moveTo>
                    <a:pt x="0" y="572262"/>
                  </a:moveTo>
                  <a:lnTo>
                    <a:pt x="0" y="0"/>
                  </a:lnTo>
                </a:path>
              </a:pathLst>
            </a:custGeom>
            <a:ln w="1305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766963" y="2930651"/>
              <a:ext cx="1212850" cy="0"/>
            </a:xfrm>
            <a:custGeom>
              <a:avLst/>
              <a:gdLst/>
              <a:ahLst/>
              <a:cxnLst/>
              <a:rect l="l" t="t" r="r" b="b"/>
              <a:pathLst>
                <a:path w="1212850">
                  <a:moveTo>
                    <a:pt x="0" y="0"/>
                  </a:moveTo>
                  <a:lnTo>
                    <a:pt x="85343" y="0"/>
                  </a:lnTo>
                </a:path>
                <a:path w="1212850">
                  <a:moveTo>
                    <a:pt x="237744" y="0"/>
                  </a:moveTo>
                  <a:lnTo>
                    <a:pt x="1212342" y="0"/>
                  </a:lnTo>
                </a:path>
              </a:pathLst>
            </a:custGeom>
            <a:ln w="1305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852307" y="2774441"/>
              <a:ext cx="152400" cy="789940"/>
            </a:xfrm>
            <a:custGeom>
              <a:avLst/>
              <a:gdLst/>
              <a:ahLst/>
              <a:cxnLst/>
              <a:rect l="l" t="t" r="r" b="b"/>
              <a:pathLst>
                <a:path w="152400" h="789939">
                  <a:moveTo>
                    <a:pt x="152400" y="789431"/>
                  </a:moveTo>
                  <a:lnTo>
                    <a:pt x="152400" y="0"/>
                  </a:lnTo>
                  <a:lnTo>
                    <a:pt x="0" y="0"/>
                  </a:lnTo>
                  <a:lnTo>
                    <a:pt x="0" y="789431"/>
                  </a:lnTo>
                  <a:lnTo>
                    <a:pt x="152400" y="78943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852307" y="2774441"/>
              <a:ext cx="152400" cy="789940"/>
            </a:xfrm>
            <a:custGeom>
              <a:avLst/>
              <a:gdLst/>
              <a:ahLst/>
              <a:cxnLst/>
              <a:rect l="l" t="t" r="r" b="b"/>
              <a:pathLst>
                <a:path w="152400" h="789939">
                  <a:moveTo>
                    <a:pt x="152400" y="789431"/>
                  </a:moveTo>
                  <a:lnTo>
                    <a:pt x="152400" y="0"/>
                  </a:lnTo>
                  <a:lnTo>
                    <a:pt x="0" y="0"/>
                  </a:lnTo>
                  <a:lnTo>
                    <a:pt x="0" y="789431"/>
                  </a:lnTo>
                  <a:lnTo>
                    <a:pt x="152400" y="789431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622433" y="3672077"/>
              <a:ext cx="29845" cy="869950"/>
            </a:xfrm>
            <a:custGeom>
              <a:avLst/>
              <a:gdLst/>
              <a:ahLst/>
              <a:cxnLst/>
              <a:rect l="l" t="t" r="r" b="b"/>
              <a:pathLst>
                <a:path w="29845" h="869950">
                  <a:moveTo>
                    <a:pt x="29717" y="869441"/>
                  </a:moveTo>
                  <a:lnTo>
                    <a:pt x="29717" y="0"/>
                  </a:lnTo>
                  <a:lnTo>
                    <a:pt x="0" y="0"/>
                  </a:lnTo>
                  <a:lnTo>
                    <a:pt x="0" y="869441"/>
                  </a:lnTo>
                  <a:lnTo>
                    <a:pt x="29717" y="86944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330479" y="3291731"/>
              <a:ext cx="143471" cy="91655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747799" y="3291731"/>
              <a:ext cx="144233" cy="9165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21791" y="3380124"/>
              <a:ext cx="143471" cy="94703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570617" y="3241547"/>
              <a:ext cx="1104265" cy="41910"/>
            </a:xfrm>
            <a:custGeom>
              <a:avLst/>
              <a:gdLst/>
              <a:ahLst/>
              <a:cxnLst/>
              <a:rect l="l" t="t" r="r" b="b"/>
              <a:pathLst>
                <a:path w="1104264" h="41910">
                  <a:moveTo>
                    <a:pt x="0" y="41910"/>
                  </a:moveTo>
                  <a:lnTo>
                    <a:pt x="0" y="0"/>
                  </a:lnTo>
                </a:path>
                <a:path w="1104264" h="41910">
                  <a:moveTo>
                    <a:pt x="1104138" y="0"/>
                  </a:moveTo>
                  <a:lnTo>
                    <a:pt x="1104138" y="28955"/>
                  </a:lnTo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890657" y="2623565"/>
              <a:ext cx="784225" cy="558800"/>
            </a:xfrm>
            <a:custGeom>
              <a:avLst/>
              <a:gdLst/>
              <a:ahLst/>
              <a:cxnLst/>
              <a:rect l="l" t="t" r="r" b="b"/>
              <a:pathLst>
                <a:path w="784225" h="558800">
                  <a:moveTo>
                    <a:pt x="0" y="549401"/>
                  </a:moveTo>
                  <a:lnTo>
                    <a:pt x="355853" y="78485"/>
                  </a:lnTo>
                </a:path>
                <a:path w="784225" h="558800">
                  <a:moveTo>
                    <a:pt x="120396" y="549401"/>
                  </a:moveTo>
                  <a:lnTo>
                    <a:pt x="571500" y="0"/>
                  </a:lnTo>
                </a:path>
                <a:path w="784225" h="558800">
                  <a:moveTo>
                    <a:pt x="215646" y="558545"/>
                  </a:moveTo>
                  <a:lnTo>
                    <a:pt x="784098" y="68579"/>
                  </a:lnTo>
                </a:path>
              </a:pathLst>
            </a:custGeom>
            <a:ln w="32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10323" y="3605460"/>
              <a:ext cx="130949" cy="121043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359981" y="3595554"/>
              <a:ext cx="130187" cy="14085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623235" y="2927388"/>
              <a:ext cx="241223" cy="88823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482009" y="3998760"/>
              <a:ext cx="91871" cy="225983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299385" y="3629952"/>
              <a:ext cx="241985" cy="85013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027857" y="2979966"/>
              <a:ext cx="94919" cy="225221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936889" y="3283457"/>
              <a:ext cx="676910" cy="108585"/>
            </a:xfrm>
            <a:custGeom>
              <a:avLst/>
              <a:gdLst/>
              <a:ahLst/>
              <a:cxnLst/>
              <a:rect l="l" t="t" r="r" b="b"/>
              <a:pathLst>
                <a:path w="676910" h="108585">
                  <a:moveTo>
                    <a:pt x="676656" y="68579"/>
                  </a:moveTo>
                  <a:lnTo>
                    <a:pt x="676656" y="39624"/>
                  </a:lnTo>
                  <a:lnTo>
                    <a:pt x="150113" y="39624"/>
                  </a:lnTo>
                  <a:lnTo>
                    <a:pt x="150113" y="0"/>
                  </a:lnTo>
                  <a:lnTo>
                    <a:pt x="0" y="52577"/>
                  </a:lnTo>
                  <a:lnTo>
                    <a:pt x="150113" y="108203"/>
                  </a:lnTo>
                  <a:lnTo>
                    <a:pt x="150113" y="68579"/>
                  </a:lnTo>
                  <a:lnTo>
                    <a:pt x="676656" y="68579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936889" y="3283457"/>
              <a:ext cx="676910" cy="108585"/>
            </a:xfrm>
            <a:custGeom>
              <a:avLst/>
              <a:gdLst/>
              <a:ahLst/>
              <a:cxnLst/>
              <a:rect l="l" t="t" r="r" b="b"/>
              <a:pathLst>
                <a:path w="676910" h="108585">
                  <a:moveTo>
                    <a:pt x="150113" y="108203"/>
                  </a:moveTo>
                  <a:lnTo>
                    <a:pt x="150113" y="68579"/>
                  </a:lnTo>
                  <a:lnTo>
                    <a:pt x="676656" y="68579"/>
                  </a:lnTo>
                  <a:lnTo>
                    <a:pt x="676656" y="39624"/>
                  </a:lnTo>
                  <a:lnTo>
                    <a:pt x="150113" y="39624"/>
                  </a:lnTo>
                  <a:lnTo>
                    <a:pt x="150113" y="0"/>
                  </a:lnTo>
                  <a:lnTo>
                    <a:pt x="0" y="52577"/>
                  </a:lnTo>
                  <a:lnTo>
                    <a:pt x="150113" y="108203"/>
                  </a:lnTo>
                  <a:close/>
                </a:path>
              </a:pathLst>
            </a:custGeom>
            <a:ln w="65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894217" y="2532125"/>
              <a:ext cx="75565" cy="660400"/>
            </a:xfrm>
            <a:custGeom>
              <a:avLst/>
              <a:gdLst/>
              <a:ahLst/>
              <a:cxnLst/>
              <a:rect l="l" t="t" r="r" b="b"/>
              <a:pathLst>
                <a:path w="75564" h="660400">
                  <a:moveTo>
                    <a:pt x="75437" y="163830"/>
                  </a:moveTo>
                  <a:lnTo>
                    <a:pt x="36575" y="0"/>
                  </a:lnTo>
                  <a:lnTo>
                    <a:pt x="0" y="163830"/>
                  </a:lnTo>
                  <a:lnTo>
                    <a:pt x="19812" y="163830"/>
                  </a:lnTo>
                  <a:lnTo>
                    <a:pt x="19812" y="659892"/>
                  </a:lnTo>
                  <a:lnTo>
                    <a:pt x="55626" y="659892"/>
                  </a:lnTo>
                  <a:lnTo>
                    <a:pt x="55625" y="163830"/>
                  </a:lnTo>
                  <a:lnTo>
                    <a:pt x="75437" y="16383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1894217" y="2532125"/>
              <a:ext cx="75565" cy="660400"/>
            </a:xfrm>
            <a:custGeom>
              <a:avLst/>
              <a:gdLst/>
              <a:ahLst/>
              <a:cxnLst/>
              <a:rect l="l" t="t" r="r" b="b"/>
              <a:pathLst>
                <a:path w="75564" h="660400">
                  <a:moveTo>
                    <a:pt x="0" y="163830"/>
                  </a:moveTo>
                  <a:lnTo>
                    <a:pt x="19812" y="163830"/>
                  </a:lnTo>
                  <a:lnTo>
                    <a:pt x="19812" y="659892"/>
                  </a:lnTo>
                  <a:lnTo>
                    <a:pt x="55626" y="659892"/>
                  </a:lnTo>
                  <a:lnTo>
                    <a:pt x="55625" y="163830"/>
                  </a:lnTo>
                  <a:lnTo>
                    <a:pt x="75437" y="163830"/>
                  </a:lnTo>
                  <a:lnTo>
                    <a:pt x="36575" y="0"/>
                  </a:lnTo>
                  <a:lnTo>
                    <a:pt x="0" y="163830"/>
                  </a:lnTo>
                  <a:close/>
                </a:path>
              </a:pathLst>
            </a:custGeom>
            <a:ln w="65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426087" y="2551937"/>
              <a:ext cx="87630" cy="601345"/>
            </a:xfrm>
            <a:custGeom>
              <a:avLst/>
              <a:gdLst/>
              <a:ahLst/>
              <a:cxnLst/>
              <a:rect l="l" t="t" r="r" b="b"/>
              <a:pathLst>
                <a:path w="87629" h="601344">
                  <a:moveTo>
                    <a:pt x="87630" y="451104"/>
                  </a:moveTo>
                  <a:lnTo>
                    <a:pt x="64770" y="451104"/>
                  </a:lnTo>
                  <a:lnTo>
                    <a:pt x="64770" y="0"/>
                  </a:lnTo>
                  <a:lnTo>
                    <a:pt x="22860" y="0"/>
                  </a:lnTo>
                  <a:lnTo>
                    <a:pt x="22860" y="451104"/>
                  </a:lnTo>
                  <a:lnTo>
                    <a:pt x="0" y="451104"/>
                  </a:lnTo>
                  <a:lnTo>
                    <a:pt x="41910" y="601218"/>
                  </a:lnTo>
                  <a:lnTo>
                    <a:pt x="87630" y="451104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5426087" y="2551937"/>
              <a:ext cx="87630" cy="601345"/>
            </a:xfrm>
            <a:custGeom>
              <a:avLst/>
              <a:gdLst/>
              <a:ahLst/>
              <a:cxnLst/>
              <a:rect l="l" t="t" r="r" b="b"/>
              <a:pathLst>
                <a:path w="87629" h="601344">
                  <a:moveTo>
                    <a:pt x="87630" y="451104"/>
                  </a:moveTo>
                  <a:lnTo>
                    <a:pt x="64770" y="451104"/>
                  </a:lnTo>
                  <a:lnTo>
                    <a:pt x="64770" y="0"/>
                  </a:lnTo>
                  <a:lnTo>
                    <a:pt x="22860" y="0"/>
                  </a:lnTo>
                  <a:lnTo>
                    <a:pt x="22860" y="451104"/>
                  </a:lnTo>
                  <a:lnTo>
                    <a:pt x="0" y="451104"/>
                  </a:lnTo>
                  <a:lnTo>
                    <a:pt x="41910" y="601218"/>
                  </a:lnTo>
                  <a:lnTo>
                    <a:pt x="87630" y="451104"/>
                  </a:lnTo>
                  <a:close/>
                </a:path>
              </a:pathLst>
            </a:custGeom>
            <a:ln w="65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8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713145" y="3208566"/>
              <a:ext cx="241985" cy="88061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638469" y="3479838"/>
              <a:ext cx="241223" cy="85013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831511" y="3629952"/>
              <a:ext cx="245033" cy="85013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684701" y="4008666"/>
              <a:ext cx="91109" cy="225221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4997843" y="3332987"/>
              <a:ext cx="666750" cy="0"/>
            </a:xfrm>
            <a:custGeom>
              <a:avLst/>
              <a:gdLst/>
              <a:ahLst/>
              <a:cxnLst/>
              <a:rect l="l" t="t" r="r" b="b"/>
              <a:pathLst>
                <a:path w="666750">
                  <a:moveTo>
                    <a:pt x="0" y="0"/>
                  </a:moveTo>
                  <a:lnTo>
                    <a:pt x="666750" y="0"/>
                  </a:lnTo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8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125097" y="3211829"/>
              <a:ext cx="182880" cy="218694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5125097" y="3211829"/>
              <a:ext cx="182880" cy="219075"/>
            </a:xfrm>
            <a:custGeom>
              <a:avLst/>
              <a:gdLst/>
              <a:ahLst/>
              <a:cxnLst/>
              <a:rect l="l" t="t" r="r" b="b"/>
              <a:pathLst>
                <a:path w="182879" h="219075">
                  <a:moveTo>
                    <a:pt x="182880" y="0"/>
                  </a:moveTo>
                  <a:lnTo>
                    <a:pt x="0" y="52578"/>
                  </a:lnTo>
                  <a:lnTo>
                    <a:pt x="0" y="163068"/>
                  </a:lnTo>
                  <a:lnTo>
                    <a:pt x="182880" y="218694"/>
                  </a:lnTo>
                  <a:lnTo>
                    <a:pt x="182880" y="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" name="object 8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523623" y="3172967"/>
              <a:ext cx="140970" cy="320040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5523623" y="3172967"/>
              <a:ext cx="140970" cy="320040"/>
            </a:xfrm>
            <a:custGeom>
              <a:avLst/>
              <a:gdLst/>
              <a:ahLst/>
              <a:cxnLst/>
              <a:rect l="l" t="t" r="r" b="b"/>
              <a:pathLst>
                <a:path w="140970" h="320039">
                  <a:moveTo>
                    <a:pt x="0" y="0"/>
                  </a:moveTo>
                  <a:lnTo>
                    <a:pt x="140970" y="77724"/>
                  </a:lnTo>
                  <a:lnTo>
                    <a:pt x="140970" y="237744"/>
                  </a:lnTo>
                  <a:lnTo>
                    <a:pt x="0" y="320040"/>
                  </a:lnTo>
                  <a:lnTo>
                    <a:pt x="0" y="0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91"/>
          <p:cNvSpPr txBox="1"/>
          <p:nvPr/>
        </p:nvSpPr>
        <p:spPr>
          <a:xfrm>
            <a:off x="2776613" y="4861559"/>
            <a:ext cx="1515110" cy="401320"/>
          </a:xfrm>
          <a:prstGeom prst="rect">
            <a:avLst/>
          </a:prstGeom>
          <a:solidFill>
            <a:srgbClr val="FFFFFF"/>
          </a:solidFill>
          <a:ln w="9791">
            <a:solidFill>
              <a:srgbClr val="00000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231140" marR="106680" indent="-120650">
              <a:lnSpc>
                <a:spcPct val="106200"/>
              </a:lnSpc>
              <a:spcBef>
                <a:spcPts val="100"/>
              </a:spcBef>
            </a:pPr>
            <a:r>
              <a:rPr sz="1050" spc="15" dirty="0">
                <a:latin typeface="Arial"/>
                <a:cs typeface="Arial"/>
              </a:rPr>
              <a:t>Caverne</a:t>
            </a:r>
            <a:r>
              <a:rPr sz="1050" spc="-35" dirty="0">
                <a:latin typeface="Arial"/>
                <a:cs typeface="Arial"/>
              </a:rPr>
              <a:t> </a:t>
            </a:r>
            <a:r>
              <a:rPr sz="1050" spc="5" dirty="0">
                <a:latin typeface="Arial"/>
                <a:cs typeface="Arial"/>
              </a:rPr>
              <a:t>de</a:t>
            </a:r>
            <a:r>
              <a:rPr sz="1050" spc="-30" dirty="0">
                <a:latin typeface="Arial"/>
                <a:cs typeface="Arial"/>
              </a:rPr>
              <a:t> </a:t>
            </a:r>
            <a:r>
              <a:rPr sz="1050" spc="5" dirty="0">
                <a:latin typeface="Arial"/>
                <a:cs typeface="Arial"/>
              </a:rPr>
              <a:t>stockage </a:t>
            </a:r>
            <a:r>
              <a:rPr sz="1050" spc="-280" dirty="0">
                <a:latin typeface="Arial"/>
                <a:cs typeface="Arial"/>
              </a:rPr>
              <a:t> </a:t>
            </a:r>
            <a:r>
              <a:rPr sz="1050" spc="10" dirty="0">
                <a:latin typeface="Arial"/>
                <a:cs typeface="Arial"/>
              </a:rPr>
              <a:t>de</a:t>
            </a:r>
            <a:r>
              <a:rPr sz="1050" spc="-15" dirty="0">
                <a:latin typeface="Arial"/>
                <a:cs typeface="Arial"/>
              </a:rPr>
              <a:t> </a:t>
            </a:r>
            <a:r>
              <a:rPr sz="1050" spc="10" dirty="0">
                <a:latin typeface="Arial"/>
                <a:cs typeface="Arial"/>
              </a:rPr>
              <a:t>l'air</a:t>
            </a:r>
            <a:r>
              <a:rPr sz="1050" spc="-5" dirty="0">
                <a:latin typeface="Arial"/>
                <a:cs typeface="Arial"/>
              </a:rPr>
              <a:t> </a:t>
            </a:r>
            <a:r>
              <a:rPr sz="1050" spc="20" dirty="0">
                <a:latin typeface="Arial"/>
                <a:cs typeface="Arial"/>
              </a:rPr>
              <a:t>comprimé</a:t>
            </a:r>
            <a:endParaRPr sz="105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2312555" y="3813047"/>
            <a:ext cx="852169" cy="299720"/>
          </a:xfrm>
          <a:prstGeom prst="rect">
            <a:avLst/>
          </a:prstGeom>
          <a:solidFill>
            <a:srgbClr val="FFFFFF"/>
          </a:solidFill>
          <a:ln w="9791">
            <a:solidFill>
              <a:srgbClr val="000000"/>
            </a:solidFill>
          </a:ln>
        </p:spPr>
        <p:txBody>
          <a:bodyPr vert="horz" wrap="square" lIns="0" tIns="58419" rIns="0" bIns="0" rtlCol="0">
            <a:spAutoFit/>
          </a:bodyPr>
          <a:lstStyle/>
          <a:p>
            <a:pPr marL="192405">
              <a:lnSpc>
                <a:spcPct val="100000"/>
              </a:lnSpc>
              <a:spcBef>
                <a:spcPts val="459"/>
              </a:spcBef>
            </a:pPr>
            <a:r>
              <a:rPr sz="1050" spc="10" dirty="0">
                <a:latin typeface="Arial"/>
                <a:cs typeface="Arial"/>
              </a:rPr>
              <a:t>Turbine</a:t>
            </a:r>
            <a:endParaRPr sz="105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4772291" y="3803141"/>
            <a:ext cx="1280160" cy="309880"/>
          </a:xfrm>
          <a:prstGeom prst="rect">
            <a:avLst/>
          </a:prstGeom>
          <a:solidFill>
            <a:srgbClr val="FFFFFF"/>
          </a:solidFill>
          <a:ln w="9791">
            <a:solidFill>
              <a:srgbClr val="000000"/>
            </a:solidFill>
          </a:ln>
        </p:spPr>
        <p:txBody>
          <a:bodyPr vert="horz" wrap="square" lIns="0" tIns="61594" rIns="0" bIns="0" rtlCol="0">
            <a:spAutoFit/>
          </a:bodyPr>
          <a:lstStyle/>
          <a:p>
            <a:pPr marL="199390">
              <a:lnSpc>
                <a:spcPct val="100000"/>
              </a:lnSpc>
              <a:spcBef>
                <a:spcPts val="484"/>
              </a:spcBef>
            </a:pPr>
            <a:r>
              <a:rPr sz="1050" spc="5" dirty="0">
                <a:latin typeface="Arial"/>
                <a:cs typeface="Arial"/>
              </a:rPr>
              <a:t>Compresseurs</a:t>
            </a:r>
            <a:endParaRPr sz="1050">
              <a:latin typeface="Arial"/>
              <a:cs typeface="Arial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3312299" y="1983485"/>
            <a:ext cx="852169" cy="493395"/>
          </a:xfrm>
          <a:custGeom>
            <a:avLst/>
            <a:gdLst/>
            <a:ahLst/>
            <a:cxnLst/>
            <a:rect l="l" t="t" r="r" b="b"/>
            <a:pathLst>
              <a:path w="852170" h="493394">
                <a:moveTo>
                  <a:pt x="851915" y="493014"/>
                </a:moveTo>
                <a:lnTo>
                  <a:pt x="851915" y="0"/>
                </a:lnTo>
                <a:lnTo>
                  <a:pt x="0" y="0"/>
                </a:lnTo>
                <a:lnTo>
                  <a:pt x="0" y="493014"/>
                </a:lnTo>
                <a:lnTo>
                  <a:pt x="851915" y="493014"/>
                </a:lnTo>
                <a:close/>
              </a:path>
            </a:pathLst>
          </a:custGeom>
          <a:ln w="97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 txBox="1"/>
          <p:nvPr/>
        </p:nvSpPr>
        <p:spPr>
          <a:xfrm>
            <a:off x="3348361" y="2035526"/>
            <a:ext cx="777875" cy="36004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735" marR="5080" indent="-26670">
              <a:lnSpc>
                <a:spcPct val="106200"/>
              </a:lnSpc>
              <a:spcBef>
                <a:spcPts val="50"/>
              </a:spcBef>
            </a:pPr>
            <a:r>
              <a:rPr sz="1050" spc="10" dirty="0">
                <a:latin typeface="Arial"/>
                <a:cs typeface="Arial"/>
              </a:rPr>
              <a:t>Chambre</a:t>
            </a:r>
            <a:r>
              <a:rPr sz="1050" spc="-55" dirty="0">
                <a:latin typeface="Arial"/>
                <a:cs typeface="Arial"/>
              </a:rPr>
              <a:t> </a:t>
            </a:r>
            <a:r>
              <a:rPr sz="1050" spc="5" dirty="0">
                <a:latin typeface="Arial"/>
                <a:cs typeface="Arial"/>
              </a:rPr>
              <a:t>de </a:t>
            </a:r>
            <a:r>
              <a:rPr sz="1050" spc="-280" dirty="0">
                <a:latin typeface="Arial"/>
                <a:cs typeface="Arial"/>
              </a:rPr>
              <a:t> </a:t>
            </a:r>
            <a:r>
              <a:rPr sz="1050" spc="10" dirty="0">
                <a:latin typeface="Arial"/>
                <a:cs typeface="Arial"/>
              </a:rPr>
              <a:t>combustion</a:t>
            </a:r>
            <a:endParaRPr sz="1050">
              <a:latin typeface="Arial"/>
              <a:cs typeface="Arial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2119769" y="2071877"/>
            <a:ext cx="1054735" cy="243840"/>
          </a:xfrm>
          <a:custGeom>
            <a:avLst/>
            <a:gdLst/>
            <a:ahLst/>
            <a:cxnLst/>
            <a:rect l="l" t="t" r="r" b="b"/>
            <a:pathLst>
              <a:path w="1054735" h="243839">
                <a:moveTo>
                  <a:pt x="1054608" y="243839"/>
                </a:moveTo>
                <a:lnTo>
                  <a:pt x="1054608" y="0"/>
                </a:lnTo>
                <a:lnTo>
                  <a:pt x="0" y="0"/>
                </a:lnTo>
                <a:lnTo>
                  <a:pt x="0" y="243840"/>
                </a:lnTo>
                <a:lnTo>
                  <a:pt x="1054608" y="243839"/>
                </a:lnTo>
                <a:close/>
              </a:path>
            </a:pathLst>
          </a:custGeom>
          <a:ln w="97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2221363" y="2084294"/>
            <a:ext cx="848360" cy="1905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spc="5" dirty="0">
                <a:latin typeface="Arial"/>
                <a:cs typeface="Arial"/>
              </a:rPr>
              <a:t>Récupérateur</a:t>
            </a:r>
            <a:endParaRPr sz="1050">
              <a:latin typeface="Arial"/>
              <a:cs typeface="Arial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1095895" y="2318257"/>
            <a:ext cx="5297170" cy="1110615"/>
            <a:chOff x="1095895" y="2318257"/>
            <a:chExt cx="5297170" cy="1110615"/>
          </a:xfrm>
        </p:grpSpPr>
        <p:sp>
          <p:nvSpPr>
            <p:cNvPr id="99" name="object 99"/>
            <p:cNvSpPr/>
            <p:nvPr/>
          </p:nvSpPr>
          <p:spPr>
            <a:xfrm>
              <a:off x="6340475" y="2483357"/>
              <a:ext cx="0" cy="611505"/>
            </a:xfrm>
            <a:custGeom>
              <a:avLst/>
              <a:gdLst/>
              <a:ahLst/>
              <a:cxnLst/>
              <a:rect l="l" t="t" r="r" b="b"/>
              <a:pathLst>
                <a:path h="611505">
                  <a:moveTo>
                    <a:pt x="0" y="0"/>
                  </a:moveTo>
                  <a:lnTo>
                    <a:pt x="0" y="611124"/>
                  </a:lnTo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6284849" y="3087623"/>
              <a:ext cx="108585" cy="104775"/>
            </a:xfrm>
            <a:custGeom>
              <a:avLst/>
              <a:gdLst/>
              <a:ahLst/>
              <a:cxnLst/>
              <a:rect l="l" t="t" r="r" b="b"/>
              <a:pathLst>
                <a:path w="108585" h="104775">
                  <a:moveTo>
                    <a:pt x="108216" y="0"/>
                  </a:moveTo>
                  <a:lnTo>
                    <a:pt x="0" y="0"/>
                  </a:lnTo>
                  <a:lnTo>
                    <a:pt x="55625" y="104393"/>
                  </a:lnTo>
                  <a:lnTo>
                    <a:pt x="1082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302393" y="2483357"/>
              <a:ext cx="278130" cy="300355"/>
            </a:xfrm>
            <a:custGeom>
              <a:avLst/>
              <a:gdLst/>
              <a:ahLst/>
              <a:cxnLst/>
              <a:rect l="l" t="t" r="r" b="b"/>
              <a:pathLst>
                <a:path w="278129" h="300355">
                  <a:moveTo>
                    <a:pt x="278129" y="0"/>
                  </a:moveTo>
                  <a:lnTo>
                    <a:pt x="0" y="300228"/>
                  </a:lnTo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236861" y="2737865"/>
              <a:ext cx="111760" cy="114300"/>
            </a:xfrm>
            <a:custGeom>
              <a:avLst/>
              <a:gdLst/>
              <a:ahLst/>
              <a:cxnLst/>
              <a:rect l="l" t="t" r="r" b="b"/>
              <a:pathLst>
                <a:path w="111760" h="114300">
                  <a:moveTo>
                    <a:pt x="111251" y="75437"/>
                  </a:moveTo>
                  <a:lnTo>
                    <a:pt x="32766" y="0"/>
                  </a:lnTo>
                  <a:lnTo>
                    <a:pt x="0" y="114300"/>
                  </a:lnTo>
                  <a:lnTo>
                    <a:pt x="111251" y="7543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2384183" y="2323337"/>
              <a:ext cx="88900" cy="620395"/>
            </a:xfrm>
            <a:custGeom>
              <a:avLst/>
              <a:gdLst/>
              <a:ahLst/>
              <a:cxnLst/>
              <a:rect l="l" t="t" r="r" b="b"/>
              <a:pathLst>
                <a:path w="88900" h="620394">
                  <a:moveTo>
                    <a:pt x="88392" y="0"/>
                  </a:moveTo>
                  <a:lnTo>
                    <a:pt x="0" y="620268"/>
                  </a:lnTo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329319" y="2930651"/>
              <a:ext cx="107950" cy="111760"/>
            </a:xfrm>
            <a:custGeom>
              <a:avLst/>
              <a:gdLst/>
              <a:ahLst/>
              <a:cxnLst/>
              <a:rect l="l" t="t" r="r" b="b"/>
              <a:pathLst>
                <a:path w="107950" h="111760">
                  <a:moveTo>
                    <a:pt x="107442" y="16764"/>
                  </a:moveTo>
                  <a:lnTo>
                    <a:pt x="0" y="0"/>
                  </a:lnTo>
                  <a:lnTo>
                    <a:pt x="38862" y="111252"/>
                  </a:lnTo>
                  <a:lnTo>
                    <a:pt x="107442" y="1676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1100975" y="2963417"/>
              <a:ext cx="593725" cy="460375"/>
            </a:xfrm>
            <a:custGeom>
              <a:avLst/>
              <a:gdLst/>
              <a:ahLst/>
              <a:cxnLst/>
              <a:rect l="l" t="t" r="r" b="b"/>
              <a:pathLst>
                <a:path w="593725" h="460375">
                  <a:moveTo>
                    <a:pt x="593598" y="460248"/>
                  </a:moveTo>
                  <a:lnTo>
                    <a:pt x="593598" y="0"/>
                  </a:lnTo>
                  <a:lnTo>
                    <a:pt x="0" y="0"/>
                  </a:lnTo>
                  <a:lnTo>
                    <a:pt x="0" y="460248"/>
                  </a:lnTo>
                  <a:lnTo>
                    <a:pt x="593598" y="460248"/>
                  </a:lnTo>
                  <a:close/>
                </a:path>
              </a:pathLst>
            </a:custGeom>
            <a:ln w="97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6" name="object 106"/>
          <p:cNvSpPr txBox="1"/>
          <p:nvPr/>
        </p:nvSpPr>
        <p:spPr>
          <a:xfrm>
            <a:off x="1175897" y="2999456"/>
            <a:ext cx="441959" cy="36004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 indent="85090">
              <a:lnSpc>
                <a:spcPct val="106200"/>
              </a:lnSpc>
              <a:spcBef>
                <a:spcPts val="50"/>
              </a:spcBef>
            </a:pPr>
            <a:r>
              <a:rPr sz="1050" spc="15" dirty="0">
                <a:latin typeface="Arial"/>
                <a:cs typeface="Arial"/>
              </a:rPr>
              <a:t>Gaz </a:t>
            </a:r>
            <a:r>
              <a:rPr sz="1050" spc="20" dirty="0">
                <a:latin typeface="Arial"/>
                <a:cs typeface="Arial"/>
              </a:rPr>
              <a:t> </a:t>
            </a:r>
            <a:r>
              <a:rPr sz="1050" spc="5" dirty="0">
                <a:latin typeface="Arial"/>
                <a:cs typeface="Arial"/>
              </a:rPr>
              <a:t>na</a:t>
            </a:r>
            <a:r>
              <a:rPr sz="1050" spc="10" dirty="0">
                <a:latin typeface="Arial"/>
                <a:cs typeface="Arial"/>
              </a:rPr>
              <a:t>t</a:t>
            </a:r>
            <a:r>
              <a:rPr sz="1050" spc="5" dirty="0">
                <a:latin typeface="Arial"/>
                <a:cs typeface="Arial"/>
              </a:rPr>
              <a:t>u</a:t>
            </a:r>
            <a:r>
              <a:rPr sz="1050" spc="10" dirty="0">
                <a:latin typeface="Arial"/>
                <a:cs typeface="Arial"/>
              </a:rPr>
              <a:t>r</a:t>
            </a:r>
            <a:r>
              <a:rPr sz="1050" dirty="0">
                <a:latin typeface="Arial"/>
                <a:cs typeface="Arial"/>
              </a:rPr>
              <a:t>e</a:t>
            </a:r>
            <a:r>
              <a:rPr sz="1050" spc="5" dirty="0">
                <a:latin typeface="Arial"/>
                <a:cs typeface="Arial"/>
              </a:rPr>
              <a:t>l</a:t>
            </a:r>
            <a:endParaRPr sz="1050">
              <a:latin typeface="Arial"/>
              <a:cs typeface="Arial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962540" y="5389117"/>
            <a:ext cx="27552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Données</a:t>
            </a:r>
            <a:r>
              <a:rPr sz="1200" i="1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et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dessins</a:t>
            </a:r>
            <a:r>
              <a:rPr sz="1200" i="1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Jacques</a:t>
            </a: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 RUER,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SAIPEM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6967601" y="3031998"/>
            <a:ext cx="2916555" cy="2546350"/>
          </a:xfrm>
          <a:custGeom>
            <a:avLst/>
            <a:gdLst/>
            <a:ahLst/>
            <a:cxnLst/>
            <a:rect l="l" t="t" r="r" b="b"/>
            <a:pathLst>
              <a:path w="2916554" h="2546350">
                <a:moveTo>
                  <a:pt x="0" y="0"/>
                </a:moveTo>
                <a:lnTo>
                  <a:pt x="0" y="2545842"/>
                </a:lnTo>
                <a:lnTo>
                  <a:pt x="2916174" y="2545842"/>
                </a:lnTo>
                <a:lnTo>
                  <a:pt x="2916174" y="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7038975" y="3062731"/>
            <a:ext cx="2711450" cy="1492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Rendement</a:t>
            </a:r>
            <a:r>
              <a:rPr sz="1600" b="1" spc="-2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réel</a:t>
            </a:r>
            <a:r>
              <a:rPr sz="1600" b="1" spc="-2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en</a:t>
            </a:r>
            <a:r>
              <a:rPr sz="1600" b="1" spc="-2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déstockage</a:t>
            </a:r>
            <a:endParaRPr sz="1600">
              <a:latin typeface="Times New Roman"/>
              <a:cs typeface="Times New Roman"/>
            </a:endParaRPr>
          </a:p>
          <a:p>
            <a:pPr marL="25400" marR="480059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pour produire 1 kWh</a:t>
            </a:r>
            <a:r>
              <a:rPr sz="1650" baseline="-20202" dirty="0">
                <a:solidFill>
                  <a:srgbClr val="FF0000"/>
                </a:solidFill>
                <a:latin typeface="Times New Roman"/>
                <a:cs typeface="Times New Roman"/>
              </a:rPr>
              <a:t>e </a:t>
            </a:r>
            <a:r>
              <a:rPr sz="1650" spc="7" baseline="-20202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apport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1,6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kWh</a:t>
            </a:r>
            <a:r>
              <a:rPr sz="1650" spc="-7" baseline="-20202" dirty="0">
                <a:latin typeface="Times New Roman"/>
                <a:cs typeface="Times New Roman"/>
              </a:rPr>
              <a:t>th</a:t>
            </a:r>
            <a:r>
              <a:rPr sz="1650" spc="157" baseline="-20202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gaz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et</a:t>
            </a:r>
            <a:r>
              <a:rPr sz="1600" spc="-5" dirty="0">
                <a:latin typeface="Times New Roman"/>
                <a:cs typeface="Times New Roman"/>
              </a:rPr>
              <a:t> 0,7 kWh</a:t>
            </a:r>
            <a:r>
              <a:rPr sz="1650" spc="-7" baseline="-20202" dirty="0">
                <a:solidFill>
                  <a:srgbClr val="FF0000"/>
                </a:solidFill>
                <a:latin typeface="Times New Roman"/>
                <a:cs typeface="Times New Roman"/>
              </a:rPr>
              <a:t>e</a:t>
            </a:r>
            <a:endParaRPr sz="1650" baseline="-20202">
              <a:latin typeface="Times New Roman"/>
              <a:cs typeface="Times New Roman"/>
            </a:endParaRPr>
          </a:p>
          <a:p>
            <a:pPr marL="25400" marR="30480" indent="305435">
              <a:lnSpc>
                <a:spcPct val="100000"/>
              </a:lnSpc>
              <a:spcBef>
                <a:spcPts val="20"/>
              </a:spcBef>
            </a:pPr>
            <a:r>
              <a:rPr sz="1600" dirty="0">
                <a:latin typeface="Times New Roman"/>
                <a:cs typeface="Times New Roman"/>
              </a:rPr>
              <a:t>(compresseur au stockage) 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Rendement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global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1/2,3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=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43%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1033406" y="6516146"/>
            <a:ext cx="2291080" cy="250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50"/>
              </a:lnSpc>
            </a:pPr>
            <a:r>
              <a:rPr sz="1600" spc="-5" dirty="0">
                <a:latin typeface="Times New Roman"/>
                <a:cs typeface="Times New Roman"/>
              </a:rPr>
              <a:t>Capacité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0,1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10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qq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GWh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3451677" y="6516146"/>
            <a:ext cx="2313940" cy="250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50"/>
              </a:lnSpc>
            </a:pPr>
            <a:r>
              <a:rPr sz="1600" spc="-5" dirty="0">
                <a:latin typeface="Times New Roman"/>
                <a:cs typeface="Times New Roman"/>
              </a:rPr>
              <a:t>Puissance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100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5" dirty="0">
                <a:latin typeface="Times New Roman"/>
                <a:cs typeface="Times New Roman"/>
              </a:rPr>
              <a:t> 1000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MW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115" name="object 1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110" name="object 110"/>
          <p:cNvSpPr txBox="1"/>
          <p:nvPr/>
        </p:nvSpPr>
        <p:spPr>
          <a:xfrm>
            <a:off x="7038975" y="4774184"/>
            <a:ext cx="1981200" cy="75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304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Sans air comprimé : 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rendement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TAG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=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27%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(3,7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kW</a:t>
            </a:r>
            <a:r>
              <a:rPr sz="1650" spc="-7" baseline="-20202" dirty="0">
                <a:latin typeface="Times New Roman"/>
                <a:cs typeface="Times New Roman"/>
              </a:rPr>
              <a:t>th</a:t>
            </a:r>
            <a:r>
              <a:rPr sz="1650" spc="150" baseline="-20202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consommés)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64987" y="80314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87108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877179" y="809244"/>
            <a:ext cx="48895" cy="0"/>
          </a:xfrm>
          <a:custGeom>
            <a:avLst/>
            <a:gdLst/>
            <a:ahLst/>
            <a:cxnLst/>
            <a:rect l="l" t="t" r="r" b="b"/>
            <a:pathLst>
              <a:path w="48895">
                <a:moveTo>
                  <a:pt x="0" y="0"/>
                </a:moveTo>
                <a:lnTo>
                  <a:pt x="487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80227" y="812292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67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886323" y="815339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886323" y="818387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8" name="object 158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sp>
          <p:nvSpPr>
            <p:cNvPr id="159" name="object 159"/>
            <p:cNvSpPr/>
            <p:nvPr/>
          </p:nvSpPr>
          <p:spPr>
            <a:xfrm>
              <a:off x="9502019" y="922020"/>
              <a:ext cx="60960" cy="0"/>
            </a:xfrm>
            <a:custGeom>
              <a:avLst/>
              <a:gdLst/>
              <a:ahLst/>
              <a:cxnLst/>
              <a:rect l="l" t="t" r="r" b="b"/>
              <a:pathLst>
                <a:path w="60959">
                  <a:moveTo>
                    <a:pt x="0" y="0"/>
                  </a:moveTo>
                  <a:lnTo>
                    <a:pt x="60960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8733923" y="963168"/>
              <a:ext cx="904240" cy="3175"/>
            </a:xfrm>
            <a:custGeom>
              <a:avLst/>
              <a:gdLst/>
              <a:ahLst/>
              <a:cxnLst/>
              <a:rect l="l" t="t" r="r" b="b"/>
              <a:pathLst>
                <a:path w="904240" h="3175">
                  <a:moveTo>
                    <a:pt x="0" y="3047"/>
                  </a:moveTo>
                  <a:lnTo>
                    <a:pt x="903738" y="3047"/>
                  </a:lnTo>
                  <a:lnTo>
                    <a:pt x="903738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0000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pic>
          <p:nvPicPr>
            <p:cNvPr id="170" name="object 17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71" name="object 17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172" name="object 17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173" name="object 17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</p:grpSp>
      <p:sp>
        <p:nvSpPr>
          <p:cNvPr id="174" name="object 174"/>
          <p:cNvSpPr txBox="1"/>
          <p:nvPr/>
        </p:nvSpPr>
        <p:spPr>
          <a:xfrm>
            <a:off x="1152776" y="1425834"/>
            <a:ext cx="4642485" cy="1549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2000" b="1" u="heavy" spc="-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Exemple</a:t>
            </a:r>
            <a:r>
              <a:rPr sz="2000" b="1" spc="-4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:</a:t>
            </a:r>
            <a:endParaRPr sz="20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Huntdorf</a:t>
            </a:r>
            <a:r>
              <a:rPr sz="2000" spc="-1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(1979)</a:t>
            </a:r>
            <a:r>
              <a:rPr sz="2000" spc="-1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FF3300"/>
                </a:solidFill>
                <a:latin typeface="Times New Roman"/>
                <a:cs typeface="Times New Roman"/>
              </a:rPr>
              <a:t>Allemagne</a:t>
            </a:r>
            <a:endParaRPr sz="2000">
              <a:latin typeface="Times New Roman"/>
              <a:cs typeface="Times New Roman"/>
            </a:endParaRPr>
          </a:p>
          <a:p>
            <a:pPr marL="38100" marR="144145" indent="-635">
              <a:lnSpc>
                <a:spcPct val="100000"/>
              </a:lnSpc>
            </a:pP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air à</a:t>
            </a:r>
            <a:r>
              <a:rPr sz="20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70</a:t>
            </a:r>
            <a:r>
              <a:rPr sz="20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bars</a:t>
            </a:r>
            <a:r>
              <a:rPr sz="20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dans</a:t>
            </a:r>
            <a:r>
              <a:rPr sz="20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2 cavernes</a:t>
            </a:r>
            <a:r>
              <a:rPr sz="20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de</a:t>
            </a:r>
            <a:r>
              <a:rPr sz="20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310</a:t>
            </a:r>
            <a:r>
              <a:rPr sz="20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000</a:t>
            </a:r>
            <a:r>
              <a:rPr sz="20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m</a:t>
            </a:r>
            <a:r>
              <a:rPr sz="1950" spc="-7" baseline="25641" dirty="0">
                <a:solidFill>
                  <a:srgbClr val="FF3300"/>
                </a:solidFill>
                <a:latin typeface="Times New Roman"/>
                <a:cs typeface="Times New Roman"/>
              </a:rPr>
              <a:t>3 </a:t>
            </a:r>
            <a:r>
              <a:rPr sz="1950" spc="-465" baseline="25641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Génération</a:t>
            </a:r>
            <a:r>
              <a:rPr sz="20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: 290MW</a:t>
            </a:r>
            <a:r>
              <a:rPr sz="20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–</a:t>
            </a:r>
            <a:r>
              <a:rPr sz="20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3 h</a:t>
            </a:r>
            <a:r>
              <a:rPr sz="20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maxi</a:t>
            </a:r>
            <a:endParaRPr sz="20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Stockage</a:t>
            </a:r>
            <a:r>
              <a:rPr sz="20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(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compression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) :</a:t>
            </a:r>
            <a:r>
              <a:rPr sz="20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60 MW –</a:t>
            </a:r>
            <a:r>
              <a:rPr sz="200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12 h maxi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175" name="object 17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034663" y="1690115"/>
            <a:ext cx="2884169" cy="4165853"/>
          </a:xfrm>
          <a:prstGeom prst="rect">
            <a:avLst/>
          </a:prstGeom>
        </p:spPr>
      </p:pic>
      <p:grpSp>
        <p:nvGrpSpPr>
          <p:cNvPr id="176" name="object 176"/>
          <p:cNvGrpSpPr/>
          <p:nvPr/>
        </p:nvGrpSpPr>
        <p:grpSpPr>
          <a:xfrm>
            <a:off x="774839" y="3201923"/>
            <a:ext cx="6000750" cy="2737485"/>
            <a:chOff x="774839" y="3201923"/>
            <a:chExt cx="6000750" cy="2737485"/>
          </a:xfrm>
        </p:grpSpPr>
        <p:pic>
          <p:nvPicPr>
            <p:cNvPr id="177" name="object 17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74839" y="3490721"/>
              <a:ext cx="3887718" cy="1992629"/>
            </a:xfrm>
            <a:prstGeom prst="rect">
              <a:avLst/>
            </a:prstGeom>
          </p:spPr>
        </p:pic>
        <p:pic>
          <p:nvPicPr>
            <p:cNvPr id="178" name="object 17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699133" y="3201923"/>
              <a:ext cx="2076449" cy="2737103"/>
            </a:xfrm>
            <a:prstGeom prst="rect">
              <a:avLst/>
            </a:prstGeom>
          </p:spPr>
        </p:pic>
      </p:grpSp>
      <p:sp>
        <p:nvSpPr>
          <p:cNvPr id="179" name="object 179"/>
          <p:cNvSpPr txBox="1"/>
          <p:nvPr/>
        </p:nvSpPr>
        <p:spPr>
          <a:xfrm>
            <a:off x="4921129" y="6036817"/>
            <a:ext cx="4626610" cy="756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Source</a:t>
            </a:r>
            <a:r>
              <a:rPr sz="1200" spc="-4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: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435"/>
              </a:lnSpc>
            </a:pP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“Huntorf</a:t>
            </a:r>
            <a:r>
              <a:rPr sz="1200" spc="-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CAES:</a:t>
            </a:r>
            <a:r>
              <a:rPr sz="1200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More</a:t>
            </a:r>
            <a:r>
              <a:rPr sz="1200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than</a:t>
            </a:r>
            <a:r>
              <a:rPr sz="1200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20</a:t>
            </a:r>
            <a:r>
              <a:rPr sz="1200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Years</a:t>
            </a:r>
            <a:r>
              <a:rPr sz="1200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of</a:t>
            </a:r>
            <a:r>
              <a:rPr sz="1200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Successful</a:t>
            </a:r>
            <a:r>
              <a:rPr sz="1200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Operation”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ts val="1440"/>
              </a:lnSpc>
              <a:spcBef>
                <a:spcPts val="45"/>
              </a:spcBef>
            </a:pPr>
            <a:r>
              <a:rPr sz="1200" spc="-5" dirty="0">
                <a:solidFill>
                  <a:srgbClr val="3333CC"/>
                </a:solidFill>
                <a:latin typeface="Times New Roman"/>
                <a:cs typeface="Times New Roman"/>
              </a:rPr>
              <a:t>F.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Crotogino (KBB </a:t>
            </a:r>
            <a:r>
              <a:rPr sz="1200" spc="-5" dirty="0">
                <a:solidFill>
                  <a:srgbClr val="3333CC"/>
                </a:solidFill>
                <a:latin typeface="Times New Roman"/>
                <a:cs typeface="Times New Roman"/>
              </a:rPr>
              <a:t>GmbH), K.U. Mohmeyer,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R Scharf (E.ON Kraftwerke) </a:t>
            </a:r>
            <a:r>
              <a:rPr sz="1200" spc="-28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Spring</a:t>
            </a:r>
            <a:r>
              <a:rPr sz="1200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2001 Meeting,</a:t>
            </a:r>
            <a:r>
              <a:rPr sz="1200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CC"/>
                </a:solidFill>
                <a:latin typeface="Times New Roman"/>
                <a:cs typeface="Times New Roman"/>
              </a:rPr>
              <a:t>Orlando, Florida, USA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0" name="object 180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1" name="object 18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182" name="object 18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854335" y="5389117"/>
            <a:ext cx="8909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Source</a:t>
            </a:r>
            <a:r>
              <a:rPr sz="1200" i="1" spc="-4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:</a:t>
            </a:r>
            <a:r>
              <a:rPr sz="1200" i="1" spc="-4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RWE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809885" y="2712719"/>
            <a:ext cx="4177029" cy="3015615"/>
            <a:chOff x="809885" y="2712719"/>
            <a:chExt cx="4177029" cy="3015615"/>
          </a:xfrm>
        </p:grpSpPr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09885" y="2712719"/>
              <a:ext cx="4176521" cy="263042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601609" y="4425695"/>
              <a:ext cx="2455545" cy="1302385"/>
            </a:xfrm>
            <a:custGeom>
              <a:avLst/>
              <a:gdLst/>
              <a:ahLst/>
              <a:cxnLst/>
              <a:rect l="l" t="t" r="r" b="b"/>
              <a:pathLst>
                <a:path w="2455545" h="1302385">
                  <a:moveTo>
                    <a:pt x="2455164" y="1297686"/>
                  </a:moveTo>
                  <a:lnTo>
                    <a:pt x="2454402" y="1294638"/>
                  </a:lnTo>
                  <a:lnTo>
                    <a:pt x="2452878" y="1293114"/>
                  </a:lnTo>
                  <a:lnTo>
                    <a:pt x="641946" y="39103"/>
                  </a:lnTo>
                  <a:lnTo>
                    <a:pt x="660654" y="12192"/>
                  </a:lnTo>
                  <a:lnTo>
                    <a:pt x="576834" y="0"/>
                  </a:lnTo>
                  <a:lnTo>
                    <a:pt x="617220" y="74676"/>
                  </a:lnTo>
                  <a:lnTo>
                    <a:pt x="623316" y="65913"/>
                  </a:lnTo>
                  <a:lnTo>
                    <a:pt x="636270" y="47256"/>
                  </a:lnTo>
                  <a:lnTo>
                    <a:pt x="2400871" y="1268958"/>
                  </a:lnTo>
                  <a:lnTo>
                    <a:pt x="71335" y="172491"/>
                  </a:lnTo>
                  <a:lnTo>
                    <a:pt x="85344" y="142494"/>
                  </a:lnTo>
                  <a:lnTo>
                    <a:pt x="0" y="144780"/>
                  </a:lnTo>
                  <a:lnTo>
                    <a:pt x="52578" y="210134"/>
                  </a:lnTo>
                  <a:lnTo>
                    <a:pt x="53340" y="211074"/>
                  </a:lnTo>
                  <a:lnTo>
                    <a:pt x="67157" y="181457"/>
                  </a:lnTo>
                  <a:lnTo>
                    <a:pt x="2446020" y="1301496"/>
                  </a:lnTo>
                  <a:lnTo>
                    <a:pt x="2448306" y="1302258"/>
                  </a:lnTo>
                  <a:lnTo>
                    <a:pt x="2448852" y="1302131"/>
                  </a:lnTo>
                  <a:lnTo>
                    <a:pt x="2449068" y="1302258"/>
                  </a:lnTo>
                  <a:lnTo>
                    <a:pt x="2452116" y="1301496"/>
                  </a:lnTo>
                  <a:lnTo>
                    <a:pt x="2453640" y="1299972"/>
                  </a:lnTo>
                  <a:lnTo>
                    <a:pt x="2455164" y="1297686"/>
                  </a:lnTo>
                  <a:close/>
                </a:path>
              </a:pathLst>
            </a:custGeom>
            <a:solidFill>
              <a:srgbClr val="FF67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186063" y="5285993"/>
              <a:ext cx="788670" cy="365125"/>
            </a:xfrm>
            <a:custGeom>
              <a:avLst/>
              <a:gdLst/>
              <a:ahLst/>
              <a:cxnLst/>
              <a:rect l="l" t="t" r="r" b="b"/>
              <a:pathLst>
                <a:path w="788669" h="365125">
                  <a:moveTo>
                    <a:pt x="76200" y="288798"/>
                  </a:moveTo>
                  <a:lnTo>
                    <a:pt x="42672" y="288798"/>
                  </a:lnTo>
                  <a:lnTo>
                    <a:pt x="42672" y="2286"/>
                  </a:lnTo>
                  <a:lnTo>
                    <a:pt x="41148" y="0"/>
                  </a:lnTo>
                  <a:lnTo>
                    <a:pt x="35814" y="0"/>
                  </a:lnTo>
                  <a:lnTo>
                    <a:pt x="33528" y="2286"/>
                  </a:lnTo>
                  <a:lnTo>
                    <a:pt x="33528" y="288798"/>
                  </a:lnTo>
                  <a:lnTo>
                    <a:pt x="0" y="288798"/>
                  </a:lnTo>
                  <a:lnTo>
                    <a:pt x="33528" y="355854"/>
                  </a:lnTo>
                  <a:lnTo>
                    <a:pt x="38100" y="364998"/>
                  </a:lnTo>
                  <a:lnTo>
                    <a:pt x="42672" y="355854"/>
                  </a:lnTo>
                  <a:lnTo>
                    <a:pt x="76200" y="288798"/>
                  </a:lnTo>
                  <a:close/>
                </a:path>
                <a:path w="788669" h="365125">
                  <a:moveTo>
                    <a:pt x="788670" y="288798"/>
                  </a:moveTo>
                  <a:lnTo>
                    <a:pt x="755904" y="288798"/>
                  </a:lnTo>
                  <a:lnTo>
                    <a:pt x="755904" y="2286"/>
                  </a:lnTo>
                  <a:lnTo>
                    <a:pt x="753618" y="0"/>
                  </a:lnTo>
                  <a:lnTo>
                    <a:pt x="748284" y="0"/>
                  </a:lnTo>
                  <a:lnTo>
                    <a:pt x="745998" y="2286"/>
                  </a:lnTo>
                  <a:lnTo>
                    <a:pt x="745998" y="288798"/>
                  </a:lnTo>
                  <a:lnTo>
                    <a:pt x="712470" y="288798"/>
                  </a:lnTo>
                  <a:lnTo>
                    <a:pt x="745998" y="355854"/>
                  </a:lnTo>
                  <a:lnTo>
                    <a:pt x="750570" y="364998"/>
                  </a:lnTo>
                  <a:lnTo>
                    <a:pt x="755904" y="354330"/>
                  </a:lnTo>
                  <a:lnTo>
                    <a:pt x="788670" y="288798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1249814" y="1070864"/>
            <a:ext cx="7361555" cy="888365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15"/>
              </a:spcBef>
            </a:pP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Stockage</a:t>
            </a:r>
            <a:r>
              <a:rPr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adiabatique</a:t>
            </a:r>
            <a:r>
              <a:rPr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par</a:t>
            </a:r>
            <a:r>
              <a:rPr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air</a:t>
            </a:r>
            <a:r>
              <a:rPr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comprimé</a:t>
            </a:r>
            <a:r>
              <a:rPr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en</a:t>
            </a:r>
            <a:r>
              <a:rPr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 caverne</a:t>
            </a:r>
          </a:p>
          <a:p>
            <a:pPr marL="84455">
              <a:lnSpc>
                <a:spcPct val="100000"/>
              </a:lnSpc>
              <a:spcBef>
                <a:spcPts val="515"/>
              </a:spcBef>
            </a:pPr>
            <a:r>
              <a:rPr spc="-5" dirty="0"/>
              <a:t>Inclut</a:t>
            </a:r>
            <a:r>
              <a:rPr spc="-15" dirty="0"/>
              <a:t> </a:t>
            </a:r>
            <a:r>
              <a:rPr spc="-5" dirty="0"/>
              <a:t>une</a:t>
            </a:r>
            <a:r>
              <a:rPr spc="-10" dirty="0"/>
              <a:t> </a:t>
            </a:r>
            <a:r>
              <a:rPr spc="-5" dirty="0"/>
              <a:t>récupération</a:t>
            </a:r>
            <a:r>
              <a:rPr spc="-10" dirty="0"/>
              <a:t> </a:t>
            </a:r>
            <a:r>
              <a:rPr spc="-5" dirty="0"/>
              <a:t>de</a:t>
            </a:r>
            <a:r>
              <a:rPr spc="-10" dirty="0"/>
              <a:t> </a:t>
            </a:r>
            <a:r>
              <a:rPr spc="-5" dirty="0"/>
              <a:t>la</a:t>
            </a:r>
            <a:r>
              <a:rPr spc="-10" dirty="0"/>
              <a:t> </a:t>
            </a:r>
            <a:r>
              <a:rPr spc="-5" dirty="0"/>
              <a:t>chaleur</a:t>
            </a:r>
            <a:r>
              <a:rPr spc="-10" dirty="0"/>
              <a:t> </a:t>
            </a:r>
            <a:r>
              <a:rPr spc="-5" dirty="0"/>
              <a:t>lors</a:t>
            </a:r>
            <a:r>
              <a:rPr spc="-15" dirty="0"/>
              <a:t> </a:t>
            </a:r>
            <a:r>
              <a:rPr spc="-5" dirty="0"/>
              <a:t>de</a:t>
            </a:r>
            <a:r>
              <a:rPr spc="-10" dirty="0"/>
              <a:t> </a:t>
            </a:r>
            <a:r>
              <a:rPr spc="-5" dirty="0"/>
              <a:t>la</a:t>
            </a:r>
            <a:r>
              <a:rPr spc="-10" dirty="0"/>
              <a:t> </a:t>
            </a:r>
            <a:r>
              <a:rPr spc="-5" dirty="0"/>
              <a:t>compression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54334" y="2075931"/>
            <a:ext cx="4129404" cy="518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Projet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b="1" spc="-5" dirty="0">
                <a:latin typeface="Times New Roman"/>
                <a:cs typeface="Times New Roman"/>
              </a:rPr>
              <a:t>ADELE (RWE) </a:t>
            </a:r>
            <a:r>
              <a:rPr sz="1600" b="1" dirty="0">
                <a:latin typeface="Times New Roman"/>
                <a:cs typeface="Times New Roman"/>
              </a:rPr>
              <a:t>: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1</a:t>
            </a:r>
            <a:r>
              <a:rPr sz="1600" b="1" spc="-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000</a:t>
            </a:r>
            <a:r>
              <a:rPr sz="1600" b="1" spc="-5" dirty="0">
                <a:latin typeface="Times New Roman"/>
                <a:cs typeface="Times New Roman"/>
              </a:rPr>
              <a:t> MWh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–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200</a:t>
            </a:r>
            <a:r>
              <a:rPr sz="1600" b="1" spc="-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MW</a:t>
            </a:r>
            <a:endParaRPr sz="1600">
              <a:latin typeface="Times New Roman"/>
              <a:cs typeface="Times New Roman"/>
            </a:endParaRPr>
          </a:p>
          <a:p>
            <a:pPr marL="419100">
              <a:lnSpc>
                <a:spcPct val="100000"/>
              </a:lnSpc>
              <a:spcBef>
                <a:spcPts val="40"/>
              </a:spcBef>
              <a:tabLst>
                <a:tab pos="1520190" algn="l"/>
              </a:tabLst>
            </a:pPr>
            <a:r>
              <a:rPr sz="1600" b="1" spc="-5" dirty="0">
                <a:latin typeface="Times New Roman"/>
                <a:cs typeface="Times New Roman"/>
              </a:rPr>
              <a:t>(2013)	Rendement</a:t>
            </a:r>
            <a:r>
              <a:rPr sz="1600" b="1" spc="-3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Symbol"/>
                <a:cs typeface="Symbol"/>
              </a:rPr>
              <a:t></a:t>
            </a:r>
            <a:r>
              <a:rPr sz="1600" b="1" spc="-25" dirty="0">
                <a:latin typeface="Times New Roman"/>
                <a:cs typeface="Times New Roman"/>
              </a:rPr>
              <a:t> </a:t>
            </a:r>
            <a:r>
              <a:rPr sz="1600" b="1" spc="-5" dirty="0">
                <a:latin typeface="Times New Roman"/>
                <a:cs typeface="Times New Roman"/>
              </a:rPr>
              <a:t>70%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922664" y="5606288"/>
            <a:ext cx="4264025" cy="1215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924175" indent="52069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Vers cavernes </a:t>
            </a:r>
            <a:r>
              <a:rPr sz="1600" b="1" spc="-38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(air</a:t>
            </a:r>
            <a:r>
              <a:rPr sz="1600" b="1" spc="-8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comprimé)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050">
              <a:latin typeface="Times New Roman"/>
              <a:cs typeface="Times New Roman"/>
            </a:endParaRPr>
          </a:p>
          <a:p>
            <a:pPr marL="1663064">
              <a:lnSpc>
                <a:spcPts val="1810"/>
              </a:lnSpc>
            </a:pPr>
            <a:r>
              <a:rPr sz="1600" b="1" dirty="0">
                <a:latin typeface="Times New Roman"/>
                <a:cs typeface="Times New Roman"/>
              </a:rPr>
              <a:t>Réservoirs</a:t>
            </a:r>
            <a:r>
              <a:rPr sz="1600" b="1" spc="-2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de</a:t>
            </a:r>
            <a:r>
              <a:rPr sz="1600" b="1" spc="-15" dirty="0">
                <a:latin typeface="Times New Roman"/>
                <a:cs typeface="Times New Roman"/>
              </a:rPr>
              <a:t> </a:t>
            </a:r>
            <a:r>
              <a:rPr sz="1600" b="1" spc="-5" dirty="0">
                <a:latin typeface="Times New Roman"/>
                <a:cs typeface="Times New Roman"/>
              </a:rPr>
              <a:t>chaleur</a:t>
            </a:r>
            <a:r>
              <a:rPr sz="1600" b="1" spc="-15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&gt;600°C</a:t>
            </a:r>
            <a:endParaRPr sz="1600">
              <a:latin typeface="Times New Roman"/>
              <a:cs typeface="Times New Roman"/>
            </a:endParaRPr>
          </a:p>
          <a:p>
            <a:pPr marL="1715135">
              <a:lnSpc>
                <a:spcPts val="1330"/>
              </a:lnSpc>
            </a:pP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Source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: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German</a:t>
            </a:r>
            <a:r>
              <a:rPr sz="1200" i="1" spc="-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Aerospace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Center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4051433" y="2482595"/>
            <a:ext cx="5832475" cy="3924300"/>
            <a:chOff x="4051433" y="2482595"/>
            <a:chExt cx="5832475" cy="3924300"/>
          </a:xfrm>
        </p:grpSpPr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167001" y="2482595"/>
              <a:ext cx="4716780" cy="291007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51433" y="4786121"/>
              <a:ext cx="1084760" cy="1620773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7658233" y="5460745"/>
            <a:ext cx="18180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Source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: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Alstom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Power</a:t>
            </a:r>
            <a:r>
              <a:rPr sz="1200" i="1" spc="26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2004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352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95467" y="1008888"/>
              <a:ext cx="54864" cy="1523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7531" y="1008888"/>
              <a:ext cx="48768" cy="1523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895467" y="1024127"/>
              <a:ext cx="54864" cy="304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069203" y="1014983"/>
              <a:ext cx="36575" cy="1219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404483" y="1021080"/>
              <a:ext cx="51816" cy="609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962540" y="1161541"/>
            <a:ext cx="56400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Batteries</a:t>
            </a:r>
            <a:r>
              <a:rPr b="1" spc="-25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électrochimiques</a:t>
            </a:r>
            <a:r>
              <a:rPr b="1" spc="-2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à</a:t>
            </a:r>
            <a:r>
              <a:rPr b="1" spc="-2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grande</a:t>
            </a:r>
            <a:r>
              <a:rPr b="1" spc="-25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échelle</a:t>
            </a:r>
          </a:p>
        </p:txBody>
      </p:sp>
      <p:pic>
        <p:nvPicPr>
          <p:cNvPr id="22" name="object 22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674755" y="2769869"/>
            <a:ext cx="2346198" cy="3716274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854335" y="1641601"/>
            <a:ext cx="4162425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35"/>
              </a:lnSpc>
              <a:spcBef>
                <a:spcPts val="100"/>
              </a:spcBef>
            </a:pPr>
            <a:r>
              <a:rPr sz="2200" b="1" u="heavy" spc="-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Golden</a:t>
            </a:r>
            <a:r>
              <a:rPr sz="2200" b="1" u="heavy" spc="-20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200" b="1" u="heavy" spc="-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Valley</a:t>
            </a:r>
            <a:r>
              <a:rPr sz="2200" b="1" u="heavy" spc="-20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200" b="1" u="heavy" spc="-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Electric</a:t>
            </a:r>
            <a:r>
              <a:rPr sz="2200" b="1" u="heavy" spc="-2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200" b="1" u="heavy" spc="-5" dirty="0">
                <a:solidFill>
                  <a:srgbClr val="00CC00"/>
                </a:solidFill>
                <a:uFill>
                  <a:solidFill>
                    <a:srgbClr val="00CC00"/>
                  </a:solidFill>
                </a:uFill>
                <a:latin typeface="Times New Roman"/>
                <a:cs typeface="Times New Roman"/>
              </a:rPr>
              <a:t>Association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ts val="2635"/>
              </a:lnSpc>
            </a:pPr>
            <a:r>
              <a:rPr sz="2200" spc="-5" dirty="0">
                <a:latin typeface="Times New Roman"/>
                <a:cs typeface="Times New Roman"/>
              </a:rPr>
              <a:t>Fairbanks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Alaska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(2003)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200" spc="-5" dirty="0">
                <a:solidFill>
                  <a:srgbClr val="FF3300"/>
                </a:solidFill>
                <a:latin typeface="Times New Roman"/>
                <a:cs typeface="Times New Roman"/>
              </a:rPr>
              <a:t>Nickel-Cadmium</a:t>
            </a:r>
            <a:r>
              <a:rPr sz="2200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FF3300"/>
                </a:solidFill>
                <a:latin typeface="Times New Roman"/>
                <a:cs typeface="Times New Roman"/>
              </a:rPr>
              <a:t>(1000</a:t>
            </a:r>
            <a:r>
              <a:rPr sz="2200" spc="-2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3300"/>
                </a:solidFill>
                <a:latin typeface="Times New Roman"/>
                <a:cs typeface="Times New Roman"/>
              </a:rPr>
              <a:t>tonnes)</a:t>
            </a:r>
            <a:endParaRPr sz="2200">
              <a:latin typeface="Times New Roman"/>
              <a:cs typeface="Times New Roman"/>
            </a:endParaRPr>
          </a:p>
        </p:txBody>
      </p:sp>
      <p:pic>
        <p:nvPicPr>
          <p:cNvPr id="24" name="object 24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363085" y="4138422"/>
            <a:ext cx="2387345" cy="2660904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5316597" y="1785613"/>
            <a:ext cx="412242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latin typeface="Times New Roman"/>
                <a:cs typeface="Times New Roman"/>
              </a:rPr>
              <a:t>Capacité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: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ts val="2635"/>
              </a:lnSpc>
            </a:pPr>
            <a:r>
              <a:rPr sz="2200" spc="-5" dirty="0">
                <a:latin typeface="Times New Roman"/>
                <a:cs typeface="Times New Roman"/>
              </a:rPr>
              <a:t>40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MW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durant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7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mn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(4,7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MWh)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ts val="2635"/>
              </a:lnSpc>
            </a:pPr>
            <a:r>
              <a:rPr sz="2200" spc="-5" dirty="0">
                <a:latin typeface="Times New Roman"/>
                <a:cs typeface="Times New Roman"/>
              </a:rPr>
              <a:t>ou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27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MW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durant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15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mn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(6,7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MWh)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4418209" y="3065002"/>
            <a:ext cx="5369560" cy="1804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10590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latin typeface="Times New Roman"/>
                <a:cs typeface="Times New Roman"/>
              </a:rPr>
              <a:t>Coût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:</a:t>
            </a:r>
            <a:endParaRPr sz="2200">
              <a:latin typeface="Times New Roman"/>
              <a:cs typeface="Times New Roman"/>
            </a:endParaRPr>
          </a:p>
          <a:p>
            <a:pPr marL="910590" marR="5080" indent="-635">
              <a:lnSpc>
                <a:spcPct val="100000"/>
              </a:lnSpc>
            </a:pPr>
            <a:r>
              <a:rPr sz="2200" spc="-5" dirty="0">
                <a:latin typeface="Times New Roman"/>
                <a:cs typeface="Times New Roman"/>
              </a:rPr>
              <a:t>4000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Euros/kWh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(ramené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l’énergie seule)</a:t>
            </a:r>
            <a:r>
              <a:rPr sz="1600" spc="1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ou </a:t>
            </a:r>
            <a:r>
              <a:rPr sz="2200" spc="-5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700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Euros/kW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(ramené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 </a:t>
            </a:r>
            <a:r>
              <a:rPr sz="1600" spc="-5" dirty="0">
                <a:latin typeface="Times New Roman"/>
                <a:cs typeface="Times New Roman"/>
              </a:rPr>
              <a:t>la </a:t>
            </a:r>
            <a:r>
              <a:rPr sz="1600" dirty="0">
                <a:latin typeface="Times New Roman"/>
                <a:cs typeface="Times New Roman"/>
              </a:rPr>
              <a:t>puissance seule)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ts val="2510"/>
              </a:lnSpc>
              <a:spcBef>
                <a:spcPts val="1070"/>
              </a:spcBef>
            </a:pPr>
            <a:r>
              <a:rPr sz="2200" spc="-5" dirty="0">
                <a:latin typeface="Times New Roman"/>
                <a:cs typeface="Times New Roman"/>
              </a:rPr>
              <a:t>Durée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de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vie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escomptée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:</a:t>
            </a:r>
            <a:endParaRPr sz="2200">
              <a:latin typeface="Times New Roman"/>
              <a:cs typeface="Times New Roman"/>
            </a:endParaRPr>
          </a:p>
          <a:p>
            <a:pPr marL="1840864">
              <a:lnSpc>
                <a:spcPts val="2510"/>
              </a:lnSpc>
            </a:pPr>
            <a:r>
              <a:rPr sz="2200" spc="-5" dirty="0">
                <a:latin typeface="Times New Roman"/>
                <a:cs typeface="Times New Roman"/>
              </a:rPr>
              <a:t>25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ans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18209" y="5673344"/>
            <a:ext cx="268478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latin typeface="Times New Roman"/>
                <a:cs typeface="Times New Roman"/>
              </a:rPr>
              <a:t>Durant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l’année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2004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:</a:t>
            </a:r>
            <a:endParaRPr sz="2200">
              <a:latin typeface="Times New Roman"/>
              <a:cs typeface="Times New Roman"/>
            </a:endParaRPr>
          </a:p>
          <a:p>
            <a:pPr marL="1206500">
              <a:lnSpc>
                <a:spcPct val="100000"/>
              </a:lnSpc>
            </a:pPr>
            <a:r>
              <a:rPr sz="2200" spc="-5" dirty="0">
                <a:latin typeface="Times New Roman"/>
                <a:cs typeface="Times New Roman"/>
              </a:rPr>
              <a:t>55</a:t>
            </a:r>
            <a:r>
              <a:rPr sz="2200" spc="-8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décharges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4335" y="1352041"/>
            <a:ext cx="17081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FF0000"/>
                </a:solidFill>
              </a:rPr>
              <a:t>Batteries</a:t>
            </a:r>
            <a:r>
              <a:rPr spc="-85" dirty="0">
                <a:solidFill>
                  <a:srgbClr val="FF0000"/>
                </a:solidFill>
              </a:rPr>
              <a:t> </a:t>
            </a:r>
            <a:r>
              <a:rPr spc="-5" dirty="0">
                <a:solidFill>
                  <a:srgbClr val="FF0000"/>
                </a:solidFill>
              </a:rPr>
              <a:t>NaS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78029" y="1377950"/>
            <a:ext cx="2988310" cy="2001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300°C</a:t>
            </a:r>
            <a:endParaRPr sz="20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25"/>
              </a:spcBef>
            </a:pPr>
            <a:r>
              <a:rPr sz="16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Rendement </a:t>
            </a:r>
            <a:r>
              <a:rPr sz="1600" dirty="0">
                <a:latin typeface="Times New Roman"/>
                <a:cs typeface="Times New Roman"/>
              </a:rPr>
              <a:t>charge/décharge : 75 % </a:t>
            </a:r>
            <a:r>
              <a:rPr sz="1600" spc="-39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Vie </a:t>
            </a:r>
            <a:r>
              <a:rPr sz="1600" dirty="0">
                <a:latin typeface="Times New Roman"/>
                <a:cs typeface="Times New Roman"/>
              </a:rPr>
              <a:t>: 15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ans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600" spc="-5" dirty="0">
                <a:latin typeface="Times New Roman"/>
                <a:cs typeface="Times New Roman"/>
              </a:rPr>
              <a:t>2500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cycles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100%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DOD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Times New Roman"/>
                <a:cs typeface="Times New Roman"/>
              </a:rPr>
              <a:t>4500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cycles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80%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DOD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800">
              <a:latin typeface="Times New Roman"/>
              <a:cs typeface="Times New Roman"/>
            </a:endParaRPr>
          </a:p>
          <a:p>
            <a:pPr marL="83820" marR="1329690">
              <a:lnSpc>
                <a:spcPct val="100000"/>
              </a:lnSpc>
            </a:pPr>
            <a:r>
              <a:rPr sz="1400" b="1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Source: </a:t>
            </a:r>
            <a:r>
              <a:rPr sz="1400" b="1" i="1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400" b="1" i="1" spc="-5" dirty="0">
                <a:solidFill>
                  <a:srgbClr val="3333CC"/>
                </a:solidFill>
                <a:latin typeface="Times New Roman"/>
                <a:cs typeface="Times New Roman"/>
                <a:hlinkClick r:id="rId2"/>
              </a:rPr>
              <a:t>http://www.ngk.co.jp/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4335" y="6180799"/>
            <a:ext cx="1162685" cy="514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Élément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2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V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1,12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kWh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78479" y="1356613"/>
            <a:ext cx="1506220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Modèles</a:t>
            </a:r>
            <a:r>
              <a:rPr sz="1600" spc="-4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endParaRPr sz="16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Times New Roman"/>
                <a:cs typeface="Times New Roman"/>
              </a:rPr>
              <a:t>PS</a:t>
            </a:r>
            <a:r>
              <a:rPr sz="1600" spc="-4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(peak</a:t>
            </a:r>
            <a:r>
              <a:rPr sz="1600" spc="-4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shaving)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50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kW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-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430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kWh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78479" y="2334251"/>
            <a:ext cx="3146425" cy="75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PQ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(power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quality)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50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kW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permanents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360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kWh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150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ou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250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kW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crêtes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(30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s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par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heure)</a:t>
            </a:r>
            <a:endParaRPr sz="16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3307" y="3706367"/>
            <a:ext cx="2447543" cy="177469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826143" y="3562350"/>
            <a:ext cx="3168650" cy="3384550"/>
          </a:xfrm>
          <a:prstGeom prst="rect">
            <a:avLst/>
          </a:prstGeom>
          <a:ln w="9525">
            <a:solidFill>
              <a:srgbClr val="01010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marL="235585" marR="104775">
              <a:lnSpc>
                <a:spcPct val="100000"/>
              </a:lnSpc>
              <a:spcBef>
                <a:spcPts val="1360"/>
              </a:spcBef>
            </a:pPr>
            <a:r>
              <a:rPr sz="1600" dirty="0">
                <a:latin typeface="Times New Roman"/>
                <a:cs typeface="Times New Roman"/>
              </a:rPr>
              <a:t>Bloc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384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éléments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série/parallèle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64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ou 128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V</a:t>
            </a:r>
            <a:endParaRPr sz="1600">
              <a:latin typeface="Times New Roman"/>
              <a:cs typeface="Times New Roman"/>
            </a:endParaRPr>
          </a:p>
          <a:p>
            <a:pPr marL="235585" marR="572135">
              <a:lnSpc>
                <a:spcPct val="100000"/>
              </a:lnSpc>
              <a:spcBef>
                <a:spcPts val="10"/>
              </a:spcBef>
            </a:pPr>
            <a:r>
              <a:rPr sz="1600" spc="-5" dirty="0">
                <a:latin typeface="Times New Roman"/>
                <a:cs typeface="Times New Roman"/>
              </a:rPr>
              <a:t>50 kW </a:t>
            </a:r>
            <a:r>
              <a:rPr sz="1600" dirty="0">
                <a:latin typeface="Times New Roman"/>
                <a:cs typeface="Times New Roman"/>
              </a:rPr>
              <a:t>– </a:t>
            </a:r>
            <a:r>
              <a:rPr sz="1600" spc="-5" dirty="0">
                <a:latin typeface="Times New Roman"/>
                <a:cs typeface="Times New Roman"/>
              </a:rPr>
              <a:t>360 ou 430 kWh </a:t>
            </a:r>
            <a:r>
              <a:rPr sz="1600" dirty="0">
                <a:latin typeface="Times New Roman"/>
                <a:cs typeface="Times New Roman"/>
              </a:rPr>
              <a:t> Pertes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chauffage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3,4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kW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Masse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3500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kg</a:t>
            </a:r>
            <a:endParaRPr sz="160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54959" y="3633977"/>
            <a:ext cx="3217925" cy="152857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067691" y="3562350"/>
            <a:ext cx="3822700" cy="3384550"/>
          </a:xfrm>
          <a:prstGeom prst="rect">
            <a:avLst/>
          </a:prstGeom>
          <a:ln w="9525">
            <a:solidFill>
              <a:srgbClr val="01010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931544" marR="875665" indent="-265430">
              <a:lnSpc>
                <a:spcPct val="100000"/>
              </a:lnSpc>
              <a:spcBef>
                <a:spcPts val="980"/>
              </a:spcBef>
            </a:pPr>
            <a:r>
              <a:rPr sz="10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Charleston American Electric Power (AEP), </a:t>
            </a:r>
            <a:r>
              <a:rPr sz="1000" i="1" spc="-23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000" i="1" spc="-5" dirty="0">
                <a:solidFill>
                  <a:srgbClr val="3333CC"/>
                </a:solidFill>
                <a:latin typeface="Times New Roman"/>
                <a:cs typeface="Times New Roman"/>
                <a:hlinkClick r:id="rId5"/>
              </a:rPr>
              <a:t>http://www.technologyreview.com/</a:t>
            </a:r>
            <a:endParaRPr sz="1000">
              <a:latin typeface="Times New Roman"/>
              <a:cs typeface="Times New Roman"/>
            </a:endParaRPr>
          </a:p>
          <a:p>
            <a:pPr marL="154940" marR="215265">
              <a:lnSpc>
                <a:spcPct val="100000"/>
              </a:lnSpc>
              <a:spcBef>
                <a:spcPts val="855"/>
              </a:spcBef>
              <a:tabLst>
                <a:tab pos="1105535" algn="l"/>
              </a:tabLst>
            </a:pPr>
            <a:r>
              <a:rPr sz="1600" spc="-5" dirty="0">
                <a:latin typeface="Times New Roman"/>
                <a:cs typeface="Times New Roman"/>
              </a:rPr>
              <a:t>Ensemble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2 </a:t>
            </a:r>
            <a:r>
              <a:rPr sz="1600" spc="-5" dirty="0">
                <a:latin typeface="Times New Roman"/>
                <a:cs typeface="Times New Roman"/>
              </a:rPr>
              <a:t>MW</a:t>
            </a:r>
            <a:r>
              <a:rPr sz="1600" dirty="0">
                <a:latin typeface="Times New Roman"/>
                <a:cs typeface="Times New Roman"/>
              </a:rPr>
              <a:t> –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12</a:t>
            </a:r>
            <a:r>
              <a:rPr sz="1600" spc="-5" dirty="0">
                <a:latin typeface="Times New Roman"/>
                <a:cs typeface="Times New Roman"/>
              </a:rPr>
              <a:t> MWh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(40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modules)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L : 10 m	(172 tonnes)</a:t>
            </a:r>
            <a:endParaRPr sz="1600">
              <a:latin typeface="Times New Roman"/>
              <a:cs typeface="Times New Roman"/>
            </a:endParaRPr>
          </a:p>
          <a:p>
            <a:pPr marL="154940" marR="155575">
              <a:lnSpc>
                <a:spcPct val="100000"/>
              </a:lnSpc>
              <a:spcBef>
                <a:spcPts val="10"/>
              </a:spcBef>
            </a:pPr>
            <a:r>
              <a:rPr sz="1600" dirty="0">
                <a:latin typeface="Times New Roman"/>
                <a:cs typeface="Times New Roman"/>
              </a:rPr>
              <a:t>(22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m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avec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transfo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et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connexion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au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réseau)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H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 </a:t>
            </a:r>
            <a:r>
              <a:rPr sz="1600" spc="-5" dirty="0">
                <a:latin typeface="Times New Roman"/>
                <a:cs typeface="Times New Roman"/>
              </a:rPr>
              <a:t>4.7</a:t>
            </a:r>
            <a:r>
              <a:rPr sz="1600" dirty="0">
                <a:latin typeface="Times New Roman"/>
                <a:cs typeface="Times New Roman"/>
              </a:rPr>
              <a:t> m</a:t>
            </a:r>
            <a:endParaRPr sz="1600">
              <a:latin typeface="Times New Roman"/>
              <a:cs typeface="Times New Roman"/>
            </a:endParaRPr>
          </a:p>
          <a:p>
            <a:pPr marL="15494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W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3.6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m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105033" y="1208023"/>
            <a:ext cx="58547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Batteries</a:t>
            </a:r>
            <a:r>
              <a:rPr b="1" spc="-2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à</a:t>
            </a:r>
            <a:r>
              <a:rPr b="1" spc="-2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circulation</a:t>
            </a:r>
            <a:r>
              <a:rPr b="1" spc="-2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(Redox</a:t>
            </a:r>
            <a:r>
              <a:rPr b="1" spc="-2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flow</a:t>
            </a:r>
            <a:r>
              <a:rPr b="1" spc="-10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batteries)</a:t>
            </a:r>
          </a:p>
        </p:txBody>
      </p:sp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83037" y="3044189"/>
            <a:ext cx="5760719" cy="3428999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6469513" y="3211200"/>
            <a:ext cx="3208655" cy="19183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solidFill>
                  <a:srgbClr val="3333CC"/>
                </a:solidFill>
                <a:latin typeface="Times New Roman"/>
                <a:cs typeface="Times New Roman"/>
              </a:rPr>
              <a:t>Dissociation</a:t>
            </a:r>
            <a:r>
              <a:rPr sz="2000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3333CC"/>
                </a:solidFill>
                <a:latin typeface="Times New Roman"/>
                <a:cs typeface="Times New Roman"/>
              </a:rPr>
              <a:t>énergie/puissance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200">
              <a:latin typeface="Times New Roman"/>
              <a:cs typeface="Times New Roman"/>
            </a:endParaRPr>
          </a:p>
          <a:p>
            <a:pPr marL="50800" marR="98425">
              <a:lnSpc>
                <a:spcPct val="1028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Energie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volumique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10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30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kWh/m</a:t>
            </a:r>
            <a:r>
              <a:rPr sz="1800" spc="-7" baseline="23148" dirty="0">
                <a:latin typeface="Times New Roman"/>
                <a:cs typeface="Times New Roman"/>
              </a:rPr>
              <a:t>3 </a:t>
            </a:r>
            <a:r>
              <a:rPr sz="1800" spc="-427" baseline="23148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Rendement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70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% à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90%</a:t>
            </a:r>
            <a:endParaRPr sz="16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Capacité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qq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100</a:t>
            </a:r>
            <a:r>
              <a:rPr sz="1600" spc="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MWh</a:t>
            </a:r>
            <a:endParaRPr sz="16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90"/>
              </a:spcBef>
            </a:pPr>
            <a:r>
              <a:rPr sz="1600" spc="-5" dirty="0">
                <a:latin typeface="Times New Roman"/>
                <a:cs typeface="Times New Roman"/>
              </a:rPr>
              <a:t>Puissance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10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MW</a:t>
            </a:r>
            <a:endParaRPr sz="16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20"/>
              </a:spcBef>
            </a:pPr>
            <a:r>
              <a:rPr sz="1700" spc="-5" dirty="0">
                <a:latin typeface="Times New Roman"/>
                <a:cs typeface="Times New Roman"/>
              </a:rPr>
              <a:t>quelques</a:t>
            </a:r>
            <a:r>
              <a:rPr sz="1700" spc="-20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heures </a:t>
            </a:r>
            <a:r>
              <a:rPr sz="1700" spc="-10" dirty="0">
                <a:latin typeface="Times New Roman"/>
                <a:cs typeface="Times New Roman"/>
              </a:rPr>
              <a:t>(4</a:t>
            </a:r>
            <a:r>
              <a:rPr sz="1700" spc="-5" dirty="0">
                <a:latin typeface="Times New Roman"/>
                <a:cs typeface="Times New Roman"/>
              </a:rPr>
              <a:t> à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8)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1069981" y="1522822"/>
            <a:ext cx="7855584" cy="3009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800" spc="-5" dirty="0">
                <a:latin typeface="Times New Roman"/>
                <a:cs typeface="Times New Roman"/>
              </a:rPr>
              <a:t>composés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chimiques,</a:t>
            </a:r>
            <a:r>
              <a:rPr sz="1800" dirty="0">
                <a:latin typeface="Times New Roman"/>
                <a:cs typeface="Times New Roman"/>
              </a:rPr>
              <a:t> de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stockage</a:t>
            </a:r>
            <a:r>
              <a:rPr sz="1800" dirty="0">
                <a:latin typeface="Times New Roman"/>
                <a:cs typeface="Times New Roman"/>
              </a:rPr>
              <a:t> de </a:t>
            </a:r>
            <a:r>
              <a:rPr sz="1800" spc="-5" dirty="0">
                <a:latin typeface="Times New Roman"/>
                <a:cs typeface="Times New Roman"/>
              </a:rPr>
              <a:t>l’énergie,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liquides</a:t>
            </a:r>
            <a:r>
              <a:rPr sz="1800" dirty="0">
                <a:latin typeface="Times New Roman"/>
                <a:cs typeface="Times New Roman"/>
              </a:rPr>
              <a:t> en </a:t>
            </a:r>
            <a:r>
              <a:rPr sz="1800" spc="-5" dirty="0">
                <a:latin typeface="Times New Roman"/>
                <a:cs typeface="Times New Roman"/>
              </a:rPr>
              <a:t>solution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dans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l’électrolyte.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69981" y="1797049"/>
            <a:ext cx="168021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latin typeface="Times New Roman"/>
                <a:cs typeface="Times New Roman"/>
              </a:rPr>
              <a:t>Technologies</a:t>
            </a:r>
            <a:r>
              <a:rPr sz="2200" spc="-7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: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898781" y="1797049"/>
            <a:ext cx="6824345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4925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latin typeface="Times New Roman"/>
                <a:cs typeface="Times New Roman"/>
              </a:rPr>
              <a:t>Vanadium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Redox flow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Battery (</a:t>
            </a:r>
            <a:r>
              <a:rPr sz="2200" spc="-5" dirty="0">
                <a:solidFill>
                  <a:srgbClr val="3333CC"/>
                </a:solidFill>
                <a:latin typeface="Times New Roman"/>
                <a:cs typeface="Times New Roman"/>
              </a:rPr>
              <a:t>VRB</a:t>
            </a:r>
            <a:r>
              <a:rPr sz="2200" spc="-5" dirty="0">
                <a:latin typeface="Times New Roman"/>
                <a:cs typeface="Times New Roman"/>
              </a:rPr>
              <a:t>), </a:t>
            </a:r>
            <a:r>
              <a:rPr sz="1600" dirty="0">
                <a:latin typeface="Times New Roman"/>
                <a:cs typeface="Times New Roman"/>
              </a:rPr>
              <a:t>(électrolyte</a:t>
            </a:r>
            <a:r>
              <a:rPr sz="1600" spc="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acide sulfurique)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Polysulfide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Bromide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battery</a:t>
            </a:r>
            <a:r>
              <a:rPr sz="2200" dirty="0">
                <a:latin typeface="Times New Roman"/>
                <a:cs typeface="Times New Roman"/>
              </a:rPr>
              <a:t> (</a:t>
            </a:r>
            <a:r>
              <a:rPr sz="2200" dirty="0">
                <a:solidFill>
                  <a:srgbClr val="3333CC"/>
                </a:solidFill>
                <a:latin typeface="Times New Roman"/>
                <a:cs typeface="Times New Roman"/>
              </a:rPr>
              <a:t>PSB</a:t>
            </a:r>
            <a:r>
              <a:rPr sz="2200" dirty="0">
                <a:latin typeface="Times New Roman"/>
                <a:cs typeface="Times New Roman"/>
              </a:rPr>
              <a:t>) </a:t>
            </a:r>
            <a:r>
              <a:rPr sz="1800" spc="-5" dirty="0">
                <a:latin typeface="Times New Roman"/>
                <a:cs typeface="Times New Roman"/>
              </a:rPr>
              <a:t>(polybromure, polysulfure)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Sodium-Brome (</a:t>
            </a:r>
            <a:r>
              <a:rPr sz="2200" spc="-5" dirty="0">
                <a:solidFill>
                  <a:srgbClr val="3333CC"/>
                </a:solidFill>
                <a:latin typeface="Times New Roman"/>
                <a:cs typeface="Times New Roman"/>
              </a:rPr>
              <a:t>NaBr</a:t>
            </a:r>
            <a:r>
              <a:rPr sz="2200" spc="-5" dirty="0">
                <a:latin typeface="Times New Roman"/>
                <a:cs typeface="Times New Roman"/>
              </a:rPr>
              <a:t>)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62833" y="6325616"/>
            <a:ext cx="2463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Source: J. Alzieu et J. Robert </a:t>
            </a:r>
            <a:r>
              <a:rPr sz="1200" i="1" spc="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Techniques</a:t>
            </a:r>
            <a:r>
              <a:rPr sz="1200" i="1" spc="-2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de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l’Ingénieur</a:t>
            </a:r>
            <a:r>
              <a:rPr sz="1200" i="1" spc="-2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D3357,</a:t>
            </a:r>
            <a:r>
              <a:rPr sz="1200" i="1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2007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839" y="348996"/>
            <a:ext cx="9143994" cy="378942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729607" y="645413"/>
            <a:ext cx="578485" cy="544830"/>
            <a:chOff x="7729607" y="645413"/>
            <a:chExt cx="578485" cy="54483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29607" y="645413"/>
              <a:ext cx="201168" cy="7543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838573" y="716660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82" y="0"/>
                  </a:lnTo>
                </a:path>
              </a:pathLst>
            </a:custGeom>
            <a:ln w="8382">
              <a:solidFill>
                <a:srgbClr val="728B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9607" y="645413"/>
              <a:ext cx="578358" cy="54483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930775" y="1026795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82" y="0"/>
                  </a:lnTo>
                </a:path>
              </a:pathLst>
            </a:custGeom>
            <a:ln w="8382">
              <a:solidFill>
                <a:srgbClr val="DDE6E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8871083" y="6294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66739" y="6294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407531" y="629412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79247" y="0"/>
                </a:lnTo>
              </a:path>
              <a:path w="158750">
                <a:moveTo>
                  <a:pt x="109728" y="0"/>
                </a:moveTo>
                <a:lnTo>
                  <a:pt x="15849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852795" y="6324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63691" y="63246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404483" y="63246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6680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40603" y="63550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60643" y="6355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401435" y="635508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94488" y="0"/>
                </a:moveTo>
                <a:lnTo>
                  <a:pt x="17983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34507" y="638556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57595" y="6385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395339" y="63855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831459" y="64160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157595" y="6416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395339" y="64160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94488" y="0"/>
                </a:moveTo>
                <a:lnTo>
                  <a:pt x="18592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822315" y="6446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151499" y="6446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389243" y="644652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85343" y="0"/>
                </a:lnTo>
              </a:path>
              <a:path w="201295">
                <a:moveTo>
                  <a:pt x="97536" y="0"/>
                </a:moveTo>
                <a:lnTo>
                  <a:pt x="20116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819267" y="647700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145403" y="64770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386195" y="647700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85343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816219" y="6507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145403" y="650748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386195" y="650748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816219" y="6537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5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145403" y="653796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386195" y="65379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79247" y="0"/>
                </a:lnTo>
              </a:path>
              <a:path w="207645">
                <a:moveTo>
                  <a:pt x="97535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804027" y="65684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142355" y="6568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383147" y="656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79247" y="0"/>
                </a:lnTo>
              </a:path>
              <a:path w="222884">
                <a:moveTo>
                  <a:pt x="94488" y="0"/>
                </a:moveTo>
                <a:lnTo>
                  <a:pt x="2225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8804027" y="659892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142355" y="659892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380099" y="659892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85343" y="0"/>
                </a:lnTo>
              </a:path>
              <a:path w="228600">
                <a:moveTo>
                  <a:pt x="94488" y="0"/>
                </a:moveTo>
                <a:lnTo>
                  <a:pt x="2286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797931" y="662940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136259" y="662940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377051" y="66294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85343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794883" y="665988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36259" y="665988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377051" y="66598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79247" y="0"/>
                </a:lnTo>
              </a:path>
              <a:path w="231775">
                <a:moveTo>
                  <a:pt x="97535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791835" y="669036"/>
            <a:ext cx="207645" cy="0"/>
          </a:xfrm>
          <a:custGeom>
            <a:avLst/>
            <a:gdLst/>
            <a:ahLst/>
            <a:cxnLst/>
            <a:rect l="l" t="t" r="r" b="b"/>
            <a:pathLst>
              <a:path w="207645">
                <a:moveTo>
                  <a:pt x="0" y="0"/>
                </a:moveTo>
                <a:lnTo>
                  <a:pt x="20726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133211" y="669036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370955" y="669036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85343" y="0"/>
                </a:lnTo>
              </a:path>
              <a:path w="243840">
                <a:moveTo>
                  <a:pt x="97536" y="0"/>
                </a:moveTo>
                <a:lnTo>
                  <a:pt x="2438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8785739" y="672084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130163" y="672084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370955" y="672084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79247" y="0"/>
                </a:lnTo>
              </a:path>
              <a:path w="241300">
                <a:moveTo>
                  <a:pt x="94488" y="0"/>
                </a:moveTo>
                <a:lnTo>
                  <a:pt x="24079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785739" y="675132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9127115" y="675132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367907" y="67513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79247" y="0"/>
                </a:lnTo>
              </a:path>
              <a:path w="250190">
                <a:moveTo>
                  <a:pt x="97535" y="0"/>
                </a:moveTo>
                <a:lnTo>
                  <a:pt x="2499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782691" y="678180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124067" y="67818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9361811" y="678180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782691" y="681228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121019" y="681228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361811" y="681228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79247" y="0"/>
                </a:lnTo>
              </a:path>
              <a:path w="256540">
                <a:moveTo>
                  <a:pt x="103631" y="0"/>
                </a:moveTo>
                <a:lnTo>
                  <a:pt x="2560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8779643" y="684276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3631" y="0"/>
                </a:lnTo>
              </a:path>
              <a:path w="238125">
                <a:moveTo>
                  <a:pt x="128016" y="0"/>
                </a:moveTo>
                <a:lnTo>
                  <a:pt x="2377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9117971" y="68427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9358763" y="684276"/>
            <a:ext cx="259079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79247" y="0"/>
                </a:lnTo>
              </a:path>
              <a:path w="259079">
                <a:moveTo>
                  <a:pt x="103631" y="0"/>
                </a:moveTo>
                <a:lnTo>
                  <a:pt x="176783" y="0"/>
                </a:lnTo>
              </a:path>
              <a:path w="259079">
                <a:moveTo>
                  <a:pt x="185928" y="0"/>
                </a:moveTo>
                <a:lnTo>
                  <a:pt x="25908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776595" y="687324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8925947" y="68732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114923" y="6873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9355715" y="68732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79247" y="0"/>
                </a:lnTo>
              </a:path>
              <a:path w="265429">
                <a:moveTo>
                  <a:pt x="106679" y="0"/>
                </a:moveTo>
                <a:lnTo>
                  <a:pt x="173735" y="0"/>
                </a:lnTo>
              </a:path>
              <a:path w="265429">
                <a:moveTo>
                  <a:pt x="198119" y="0"/>
                </a:moveTo>
                <a:lnTo>
                  <a:pt x="2651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776595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938139" y="69037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9111875" y="690372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355715" y="690372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79247" y="0"/>
                </a:lnTo>
              </a:path>
              <a:path w="262254">
                <a:moveTo>
                  <a:pt x="106679" y="0"/>
                </a:moveTo>
                <a:lnTo>
                  <a:pt x="167639" y="0"/>
                </a:lnTo>
              </a:path>
              <a:path w="262254">
                <a:moveTo>
                  <a:pt x="201167" y="0"/>
                </a:moveTo>
                <a:lnTo>
                  <a:pt x="2621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773547" y="6934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941187" y="69342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111875" y="6934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352667" y="693420"/>
            <a:ext cx="268605" cy="0"/>
          </a:xfrm>
          <a:custGeom>
            <a:avLst/>
            <a:gdLst/>
            <a:ahLst/>
            <a:cxnLst/>
            <a:rect l="l" t="t" r="r" b="b"/>
            <a:pathLst>
              <a:path w="268604">
                <a:moveTo>
                  <a:pt x="0" y="0"/>
                </a:moveTo>
                <a:lnTo>
                  <a:pt x="79247" y="0"/>
                </a:lnTo>
              </a:path>
              <a:path w="268604">
                <a:moveTo>
                  <a:pt x="109728" y="0"/>
                </a:moveTo>
                <a:lnTo>
                  <a:pt x="170688" y="0"/>
                </a:lnTo>
              </a:path>
              <a:path w="268604">
                <a:moveTo>
                  <a:pt x="207264" y="0"/>
                </a:moveTo>
                <a:lnTo>
                  <a:pt x="26822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8767451" y="6964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938139" y="69646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9102731" y="696468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343523" y="696468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85343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8767451" y="69951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8938139" y="6995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9102731" y="699516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9343523" y="699516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767451" y="702564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938139" y="7025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102731" y="70256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343523" y="702564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79247" y="0"/>
                </a:lnTo>
              </a:path>
              <a:path w="280670">
                <a:moveTo>
                  <a:pt x="115823" y="0"/>
                </a:moveTo>
                <a:lnTo>
                  <a:pt x="176783" y="0"/>
                </a:lnTo>
              </a:path>
              <a:path w="280670">
                <a:moveTo>
                  <a:pt x="219456" y="0"/>
                </a:moveTo>
                <a:lnTo>
                  <a:pt x="28041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767451" y="70561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932043" y="70561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099683" y="70561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340475" y="705612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79247" y="0"/>
                </a:lnTo>
              </a:path>
              <a:path w="180340">
                <a:moveTo>
                  <a:pt x="118871" y="0"/>
                </a:moveTo>
                <a:lnTo>
                  <a:pt x="1798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64403" y="70866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932043" y="7086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093587" y="708660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334379" y="70866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764403" y="71170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932043" y="7117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9093587" y="711708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9334379" y="71170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24967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8758307" y="7147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925947" y="7147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9090539" y="714756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331331" y="714756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85343" y="0"/>
                </a:lnTo>
              </a:path>
              <a:path w="189229">
                <a:moveTo>
                  <a:pt x="128016" y="0"/>
                </a:moveTo>
                <a:lnTo>
                  <a:pt x="18897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755259" y="7178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922899" y="7178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9087491" y="717804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9328283" y="7178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9459347" y="71780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8755259" y="7208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919851" y="7208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9084443" y="720852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79247" y="0"/>
                </a:lnTo>
              </a:path>
              <a:path w="152400">
                <a:moveTo>
                  <a:pt x="85344" y="0"/>
                </a:moveTo>
                <a:lnTo>
                  <a:pt x="15240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325235" y="72085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9462395" y="72085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8755259" y="7239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8916803" y="7239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9081395" y="723900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9322187" y="72390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462395" y="7239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755259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8913755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081395" y="726948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79247" y="0"/>
                </a:lnTo>
              </a:path>
              <a:path w="155575">
                <a:moveTo>
                  <a:pt x="88392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9322187" y="7269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9462395" y="7269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8752211" y="7299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907659" y="72999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9075299" y="72999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316091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465443" y="7299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8752211" y="73304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8904611" y="73304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9075299" y="73304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79247" y="0"/>
                </a:lnTo>
              </a:path>
              <a:path w="161925">
                <a:moveTo>
                  <a:pt x="94488" y="0"/>
                </a:moveTo>
                <a:lnTo>
                  <a:pt x="16154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9316091" y="7330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465443" y="733044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749163" y="7360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8904611" y="7360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072251" y="73609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9247" y="0"/>
                </a:lnTo>
              </a:path>
              <a:path w="165100">
                <a:moveTo>
                  <a:pt x="97535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9313043" y="73609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9465443" y="736092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8749163" y="73914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8901563" y="73914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9069203" y="73914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79247" y="0"/>
                </a:lnTo>
              </a:path>
              <a:path w="167640">
                <a:moveTo>
                  <a:pt x="100583" y="0"/>
                </a:moveTo>
                <a:lnTo>
                  <a:pt x="1676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309995" y="73914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9465443" y="739140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8749163" y="742188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8898515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9066155" y="742188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79247" y="0"/>
                </a:lnTo>
              </a:path>
              <a:path w="170815">
                <a:moveTo>
                  <a:pt x="103632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9303899" y="74218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468491" y="742188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749163" y="74523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8895467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9063107" y="74523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106680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9303899" y="74523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9471539" y="745236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8749163" y="74828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8892419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9060059" y="748284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9297803" y="74828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9474587" y="748284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8749163" y="75133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892419" y="75133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9060059" y="751332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9297803" y="75133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9474587" y="751332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8749163" y="75438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8892419" y="75438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9060059" y="75438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79247" y="0"/>
                </a:lnTo>
              </a:path>
              <a:path w="177165">
                <a:moveTo>
                  <a:pt x="109728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9297803" y="75438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9474587" y="75438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8749163" y="75742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8886323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9050915" y="75742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9291707" y="75742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9477635" y="75742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8749163" y="76047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8886323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9050915" y="760476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79247" y="0"/>
                </a:lnTo>
              </a:path>
              <a:path w="186054">
                <a:moveTo>
                  <a:pt x="118871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9291707" y="76047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9477635" y="760476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8746115" y="76352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8880227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9044819" y="76352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9169787" y="76352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9285611" y="76352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9483731" y="76352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8746115" y="76657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8880227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904177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9169787" y="76657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9285611" y="76657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9486779" y="766572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8746115" y="76962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8877179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904177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9169787" y="7696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9285611" y="76962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9489827" y="76962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8746115" y="77266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887108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9038723" y="77266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9169787" y="772668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67056" y="0"/>
                </a:lnTo>
              </a:path>
              <a:path w="195579">
                <a:moveTo>
                  <a:pt x="109728" y="0"/>
                </a:moveTo>
                <a:lnTo>
                  <a:pt x="19507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9495923" y="77266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8746115" y="77571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8871083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9035675" y="77571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9169787" y="775716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67056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9502019" y="775716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8746115" y="77876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8871083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9032627" y="77876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9169787" y="778764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67056" y="0"/>
                </a:lnTo>
              </a:path>
              <a:path w="186054">
                <a:moveTo>
                  <a:pt x="106679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9511163" y="778764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8746115" y="78181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8864987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9029579" y="78181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9169787" y="781812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67056" y="0"/>
                </a:lnTo>
              </a:path>
              <a:path w="189229">
                <a:moveTo>
                  <a:pt x="103631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9517259" y="78181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8746115" y="78486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8858891" y="7848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9026531" y="78486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9169787" y="78486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67056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9532499" y="78486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8749163" y="78790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8855843" y="787908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9023483" y="78790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9169787" y="787908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9553835" y="787908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8749163" y="79095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8855843" y="790956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9023483" y="79095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9169787" y="79095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67056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9553835" y="790956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8749163" y="794004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8852795" y="794004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9020435" y="79400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9169787" y="794004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67056" y="0"/>
                </a:lnTo>
              </a:path>
              <a:path w="170815">
                <a:moveTo>
                  <a:pt x="9144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9556883" y="79400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8749163" y="797052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8858891" y="797052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9017387" y="79705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9169787" y="797052"/>
            <a:ext cx="167640" cy="0"/>
          </a:xfrm>
          <a:custGeom>
            <a:avLst/>
            <a:gdLst/>
            <a:ahLst/>
            <a:cxnLst/>
            <a:rect l="l" t="t" r="r" b="b"/>
            <a:pathLst>
              <a:path w="167640">
                <a:moveTo>
                  <a:pt x="0" y="0"/>
                </a:moveTo>
                <a:lnTo>
                  <a:pt x="67056" y="0"/>
                </a:lnTo>
              </a:path>
              <a:path w="167640">
                <a:moveTo>
                  <a:pt x="88392" y="0"/>
                </a:moveTo>
                <a:lnTo>
                  <a:pt x="16764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9562979" y="7970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8749163" y="800100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8864987" y="80010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9014339" y="80010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9169787" y="80010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9566027" y="80010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8749163" y="803148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9014339" y="803148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9169787" y="80314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85343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9566027" y="8031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8749163" y="806196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9011291" y="806196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9169787" y="80619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67056" y="0"/>
                </a:lnTo>
              </a:path>
              <a:path w="165100">
                <a:moveTo>
                  <a:pt x="79247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9569075" y="806196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8749163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9005195" y="809244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9169787" y="809244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67056" y="0"/>
                </a:lnTo>
              </a:path>
              <a:path w="158750">
                <a:moveTo>
                  <a:pt x="79247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9569075" y="809244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8749163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9002147" y="812292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9169787" y="812292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67056" y="0"/>
                </a:lnTo>
              </a:path>
              <a:path w="161925">
                <a:moveTo>
                  <a:pt x="76200" y="0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9569075" y="812292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874916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8999099" y="81533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9169787" y="81533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9572123" y="81533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8752211" y="81838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8999099" y="8183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9169787" y="818387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67056" y="0"/>
                </a:lnTo>
              </a:path>
              <a:path w="155575">
                <a:moveTo>
                  <a:pt x="70104" y="0"/>
                </a:moveTo>
                <a:lnTo>
                  <a:pt x="15544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9572123" y="81838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8752211" y="82143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3" name="object 27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64987" y="801624"/>
            <a:ext cx="60960" cy="21335"/>
          </a:xfrm>
          <a:prstGeom prst="rect">
            <a:avLst/>
          </a:prstGeom>
        </p:spPr>
      </p:pic>
      <p:sp>
        <p:nvSpPr>
          <p:cNvPr id="274" name="object 274"/>
          <p:cNvSpPr/>
          <p:nvPr/>
        </p:nvSpPr>
        <p:spPr>
          <a:xfrm>
            <a:off x="8996051" y="8214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9169787" y="82143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67056" y="0"/>
                </a:lnTo>
              </a:path>
              <a:path w="152400">
                <a:moveTo>
                  <a:pt x="67055" y="0"/>
                </a:moveTo>
                <a:lnTo>
                  <a:pt x="15239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9575171" y="821435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8755259" y="8244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8989955" y="8244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9169787" y="824483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9575171" y="824483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8755259" y="82753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8989955" y="8275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9169787" y="827531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9575171" y="827531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8755259" y="8305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8983859" y="83057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9169787" y="83057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9431915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9575171" y="8305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8755259" y="8336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8983859" y="83362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9169787" y="833627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9431915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9575171" y="833627"/>
            <a:ext cx="55244" cy="0"/>
          </a:xfrm>
          <a:custGeom>
            <a:avLst/>
            <a:gdLst/>
            <a:ahLst/>
            <a:cxnLst/>
            <a:rect l="l" t="t" r="r" b="b"/>
            <a:pathLst>
              <a:path w="55245">
                <a:moveTo>
                  <a:pt x="0" y="0"/>
                </a:moveTo>
                <a:lnTo>
                  <a:pt x="5486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8758307" y="836675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8980811" y="83667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9169787" y="83667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9431915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9572123" y="83667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8764403" y="8397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8974715" y="83972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9169787" y="83972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9431915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9572123" y="83972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8764403" y="8427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8974715" y="84277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9169787" y="84277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943191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9569075" y="842771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8767451" y="84581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8971667" y="8458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9169787" y="84581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943191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9569075" y="8458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876745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8965571" y="84886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9169787" y="848867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9434963" y="848867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9566027" y="8488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876745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8965571" y="85191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9169787" y="851915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9434963" y="851915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9566027" y="85191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8767451" y="85496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8962523" y="854963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0" y="0"/>
                </a:moveTo>
                <a:lnTo>
                  <a:pt x="853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9169787" y="85496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9434963" y="854963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9566027" y="85496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8773547" y="85801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8950331" y="85801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9169787" y="858011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9434963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9562979" y="85801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8776595" y="861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8944235" y="861059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9169787" y="86105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9438011" y="86105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9556883" y="8610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8776595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8938139" y="86410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9169787" y="86410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9438011" y="864107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0" y="0"/>
                </a:moveTo>
                <a:lnTo>
                  <a:pt x="73152" y="0"/>
                </a:lnTo>
              </a:path>
              <a:path w="189229">
                <a:moveTo>
                  <a:pt x="115823" y="0"/>
                </a:moveTo>
                <a:lnTo>
                  <a:pt x="18897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8782691" y="867155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103631" y="0"/>
                </a:lnTo>
              </a:path>
              <a:path w="253365">
                <a:moveTo>
                  <a:pt x="137159" y="0"/>
                </a:moveTo>
                <a:lnTo>
                  <a:pt x="25298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9169787" y="86715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9438011" y="8671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85343" y="0"/>
                </a:lnTo>
              </a:path>
              <a:path w="186054">
                <a:moveTo>
                  <a:pt x="100583" y="0"/>
                </a:moveTo>
                <a:lnTo>
                  <a:pt x="1859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8782691" y="870203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115823" y="0"/>
                </a:lnTo>
              </a:path>
              <a:path w="247015">
                <a:moveTo>
                  <a:pt x="131063" y="0"/>
                </a:moveTo>
                <a:lnTo>
                  <a:pt x="2468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9169787" y="870203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9441059" y="8702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8785739" y="87325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109727" y="0"/>
                </a:lnTo>
              </a:path>
              <a:path w="243840">
                <a:moveTo>
                  <a:pt x="128015" y="0"/>
                </a:moveTo>
                <a:lnTo>
                  <a:pt x="2438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9169787" y="873251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9441059" y="873251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8785739" y="87629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109727" y="0"/>
                </a:lnTo>
              </a:path>
              <a:path w="238125">
                <a:moveTo>
                  <a:pt x="128015" y="0"/>
                </a:moveTo>
                <a:lnTo>
                  <a:pt x="23774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9169787" y="876299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9444107" y="87629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78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8791835" y="879347"/>
            <a:ext cx="231775" cy="0"/>
          </a:xfrm>
          <a:custGeom>
            <a:avLst/>
            <a:gdLst/>
            <a:ahLst/>
            <a:cxnLst/>
            <a:rect l="l" t="t" r="r" b="b"/>
            <a:pathLst>
              <a:path w="231775">
                <a:moveTo>
                  <a:pt x="0" y="0"/>
                </a:moveTo>
                <a:lnTo>
                  <a:pt x="103631" y="0"/>
                </a:lnTo>
              </a:path>
              <a:path w="231775">
                <a:moveTo>
                  <a:pt x="121919" y="0"/>
                </a:moveTo>
                <a:lnTo>
                  <a:pt x="2316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9169787" y="879347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9447155" y="879347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8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8794883" y="882395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103631" y="0"/>
                </a:lnTo>
              </a:path>
              <a:path w="222884">
                <a:moveTo>
                  <a:pt x="118871" y="0"/>
                </a:moveTo>
                <a:lnTo>
                  <a:pt x="2225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9169787" y="882395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9447155" y="882395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8797931" y="885443"/>
            <a:ext cx="219710" cy="0"/>
          </a:xfrm>
          <a:custGeom>
            <a:avLst/>
            <a:gdLst/>
            <a:ahLst/>
            <a:cxnLst/>
            <a:rect l="l" t="t" r="r" b="b"/>
            <a:pathLst>
              <a:path w="219709">
                <a:moveTo>
                  <a:pt x="0" y="0"/>
                </a:moveTo>
                <a:lnTo>
                  <a:pt x="97535" y="0"/>
                </a:lnTo>
              </a:path>
              <a:path w="219709">
                <a:moveTo>
                  <a:pt x="115823" y="0"/>
                </a:moveTo>
                <a:lnTo>
                  <a:pt x="21945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9169787" y="88544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9453251" y="88544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8800979" y="888491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97535" y="0"/>
                </a:lnTo>
              </a:path>
              <a:path w="210820">
                <a:moveTo>
                  <a:pt x="112776" y="0"/>
                </a:moveTo>
                <a:lnTo>
                  <a:pt x="21031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9169787" y="88849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9456299" y="888491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49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8804027" y="89153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91439" y="0"/>
                </a:lnTo>
              </a:path>
              <a:path w="201295">
                <a:moveTo>
                  <a:pt x="109727" y="0"/>
                </a:moveTo>
                <a:lnTo>
                  <a:pt x="20116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9169787" y="89153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9459347" y="891539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4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8807075" y="89458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91439" y="0"/>
                </a:lnTo>
              </a:path>
              <a:path w="192404">
                <a:moveTo>
                  <a:pt x="106679" y="0"/>
                </a:moveTo>
                <a:lnTo>
                  <a:pt x="1920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9169787" y="894587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9462395" y="894587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8816219" y="89763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9169787" y="897635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9465443" y="897635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8816219" y="90068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79247" y="0"/>
                </a:lnTo>
              </a:path>
              <a:path w="182879">
                <a:moveTo>
                  <a:pt x="97535" y="0"/>
                </a:moveTo>
                <a:lnTo>
                  <a:pt x="18287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9169787" y="900683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9465443" y="90068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8819267" y="9037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79247" y="0"/>
                </a:lnTo>
              </a:path>
              <a:path w="173990">
                <a:moveTo>
                  <a:pt x="94488" y="0"/>
                </a:moveTo>
                <a:lnTo>
                  <a:pt x="17373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9169787" y="903731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9465443" y="903731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8822315" y="906779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73152" y="0"/>
                </a:lnTo>
              </a:path>
              <a:path w="165100">
                <a:moveTo>
                  <a:pt x="91439" y="0"/>
                </a:moveTo>
                <a:lnTo>
                  <a:pt x="16459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9169787" y="906779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9468491" y="906779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8831459" y="9098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67056" y="0"/>
                </a:lnTo>
              </a:path>
              <a:path w="149859">
                <a:moveTo>
                  <a:pt x="82295" y="0"/>
                </a:moveTo>
                <a:lnTo>
                  <a:pt x="14935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9169787" y="909827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9474587" y="9098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8834507" y="912875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60960" y="0"/>
                </a:lnTo>
              </a:path>
              <a:path w="140334">
                <a:moveTo>
                  <a:pt x="79247" y="0"/>
                </a:moveTo>
                <a:lnTo>
                  <a:pt x="14020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9169787" y="91287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9477635" y="91287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8846699" y="9159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48767" y="0"/>
                </a:lnTo>
              </a:path>
              <a:path w="121920">
                <a:moveTo>
                  <a:pt x="67055" y="0"/>
                </a:moveTo>
                <a:lnTo>
                  <a:pt x="12191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9169787" y="91592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9486779" y="91592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439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8858891" y="918971"/>
            <a:ext cx="97790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36576" y="0"/>
                </a:lnTo>
              </a:path>
              <a:path w="97790">
                <a:moveTo>
                  <a:pt x="54863" y="0"/>
                </a:moveTo>
                <a:lnTo>
                  <a:pt x="97535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9169787" y="91897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9492875" y="918971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0" y="0"/>
                </a:moveTo>
                <a:lnTo>
                  <a:pt x="73152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8871083" y="922019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0" y="0"/>
                </a:moveTo>
                <a:lnTo>
                  <a:pt x="24383" y="0"/>
                </a:lnTo>
              </a:path>
              <a:path w="79375">
                <a:moveTo>
                  <a:pt x="42671" y="0"/>
                </a:moveTo>
                <a:lnTo>
                  <a:pt x="79247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9169787" y="922019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960" y="0"/>
                </a:lnTo>
              </a:path>
            </a:pathLst>
          </a:custGeom>
          <a:ln w="3175">
            <a:solidFill>
              <a:srgbClr val="0000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0" name="object 400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sp>
          <p:nvSpPr>
            <p:cNvPr id="401" name="object 401"/>
            <p:cNvSpPr/>
            <p:nvPr/>
          </p:nvSpPr>
          <p:spPr>
            <a:xfrm>
              <a:off x="9502019" y="922020"/>
              <a:ext cx="60960" cy="0"/>
            </a:xfrm>
            <a:custGeom>
              <a:avLst/>
              <a:gdLst/>
              <a:ahLst/>
              <a:cxnLst/>
              <a:rect l="l" t="t" r="r" b="b"/>
              <a:pathLst>
                <a:path w="60959">
                  <a:moveTo>
                    <a:pt x="0" y="0"/>
                  </a:moveTo>
                  <a:lnTo>
                    <a:pt x="60960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8733923" y="963168"/>
              <a:ext cx="904240" cy="3175"/>
            </a:xfrm>
            <a:custGeom>
              <a:avLst/>
              <a:gdLst/>
              <a:ahLst/>
              <a:cxnLst/>
              <a:rect l="l" t="t" r="r" b="b"/>
              <a:pathLst>
                <a:path w="904240" h="3175">
                  <a:moveTo>
                    <a:pt x="0" y="3047"/>
                  </a:moveTo>
                  <a:lnTo>
                    <a:pt x="903738" y="3047"/>
                  </a:lnTo>
                  <a:lnTo>
                    <a:pt x="903738" y="0"/>
                  </a:lnTo>
                  <a:lnTo>
                    <a:pt x="0" y="0"/>
                  </a:lnTo>
                  <a:lnTo>
                    <a:pt x="0" y="3047"/>
                  </a:lnTo>
                  <a:close/>
                </a:path>
              </a:pathLst>
            </a:custGeom>
            <a:solidFill>
              <a:srgbClr val="0000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3" name="object 40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04" name="object 40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405" name="object 40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406" name="object 40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407" name="object 40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408" name="object 40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69203" y="981455"/>
              <a:ext cx="36576" cy="33528"/>
            </a:xfrm>
            <a:prstGeom prst="rect">
              <a:avLst/>
            </a:prstGeom>
          </p:spPr>
        </p:pic>
        <p:pic>
          <p:nvPicPr>
            <p:cNvPr id="409" name="object 40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410" name="object 4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1" name="object 41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pic>
          <p:nvPicPr>
            <p:cNvPr id="412" name="object 41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413" name="object 41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414" name="object 41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415" name="object 41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069203" y="1014983"/>
              <a:ext cx="36575" cy="12192"/>
            </a:xfrm>
            <a:prstGeom prst="rect">
              <a:avLst/>
            </a:prstGeom>
          </p:spPr>
        </p:pic>
      </p:grpSp>
      <p:sp>
        <p:nvSpPr>
          <p:cNvPr id="416" name="object 416"/>
          <p:cNvSpPr txBox="1">
            <a:spLocks noGrp="1"/>
          </p:cNvSpPr>
          <p:nvPr>
            <p:ph type="title"/>
          </p:nvPr>
        </p:nvSpPr>
        <p:spPr>
          <a:xfrm>
            <a:off x="1393831" y="1352041"/>
            <a:ext cx="43053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FF3300"/>
                </a:solidFill>
              </a:rPr>
              <a:t>Technologie</a:t>
            </a:r>
            <a:r>
              <a:rPr spc="-2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VRB</a:t>
            </a:r>
            <a:r>
              <a:rPr spc="-30" dirty="0">
                <a:solidFill>
                  <a:srgbClr val="FF3300"/>
                </a:solidFill>
              </a:rPr>
              <a:t> </a:t>
            </a:r>
            <a:r>
              <a:rPr sz="2000" spc="-5" dirty="0">
                <a:solidFill>
                  <a:srgbClr val="FF3300"/>
                </a:solidFill>
              </a:rPr>
              <a:t>(Vanadium</a:t>
            </a:r>
            <a:r>
              <a:rPr sz="2000" spc="-25" dirty="0">
                <a:solidFill>
                  <a:srgbClr val="FF3300"/>
                </a:solidFill>
              </a:rPr>
              <a:t> </a:t>
            </a:r>
            <a:r>
              <a:rPr sz="2000" spc="-10" dirty="0">
                <a:solidFill>
                  <a:srgbClr val="FF3300"/>
                </a:solidFill>
              </a:rPr>
              <a:t>Brome)</a:t>
            </a:r>
            <a:endParaRPr sz="2000"/>
          </a:p>
        </p:txBody>
      </p:sp>
      <p:pic>
        <p:nvPicPr>
          <p:cNvPr id="417" name="object 41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74839" y="1761744"/>
            <a:ext cx="4522470" cy="3501389"/>
          </a:xfrm>
          <a:prstGeom prst="rect">
            <a:avLst/>
          </a:prstGeom>
        </p:spPr>
      </p:pic>
      <p:sp>
        <p:nvSpPr>
          <p:cNvPr id="418" name="object 418"/>
          <p:cNvSpPr txBox="1"/>
          <p:nvPr/>
        </p:nvSpPr>
        <p:spPr>
          <a:xfrm>
            <a:off x="854335" y="6468871"/>
            <a:ext cx="567055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10" dirty="0">
                <a:solidFill>
                  <a:srgbClr val="3333CC"/>
                </a:solidFill>
                <a:latin typeface="Times New Roman"/>
                <a:cs typeface="Times New Roman"/>
              </a:rPr>
              <a:t>Source: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19" name="object 419"/>
          <p:cNvSpPr txBox="1"/>
          <p:nvPr/>
        </p:nvSpPr>
        <p:spPr>
          <a:xfrm>
            <a:off x="854335" y="6682229"/>
            <a:ext cx="196215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3333CC"/>
                </a:solidFill>
                <a:latin typeface="Times New Roman"/>
                <a:cs typeface="Times New Roman"/>
                <a:hlinkClick r:id="rId19"/>
              </a:rPr>
              <a:t>http://www.vrbpower.com/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20" name="object 420"/>
          <p:cNvSpPr txBox="1"/>
          <p:nvPr/>
        </p:nvSpPr>
        <p:spPr>
          <a:xfrm>
            <a:off x="2330329" y="5099558"/>
            <a:ext cx="2646045" cy="1492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FF0000"/>
                </a:solidFill>
                <a:latin typeface="Times New Roman"/>
                <a:cs typeface="Times New Roman"/>
              </a:rPr>
              <a:t>Masses</a:t>
            </a:r>
            <a:r>
              <a:rPr sz="1600" b="1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imes New Roman"/>
                <a:cs typeface="Times New Roman"/>
              </a:rPr>
              <a:t>:</a:t>
            </a:r>
            <a:endParaRPr sz="16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/>
                <a:cs typeface="Times New Roman"/>
              </a:rPr>
              <a:t>réservoirs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20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Wh/kg</a:t>
            </a:r>
            <a:endParaRPr sz="16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Times New Roman"/>
                <a:cs typeface="Times New Roman"/>
              </a:rPr>
              <a:t>Convert. </a:t>
            </a:r>
            <a:r>
              <a:rPr sz="1600" dirty="0">
                <a:latin typeface="Times New Roman"/>
                <a:cs typeface="Times New Roman"/>
              </a:rPr>
              <a:t>Électrochim : 35 W/kg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Convert. </a:t>
            </a:r>
            <a:r>
              <a:rPr sz="1600" dirty="0">
                <a:latin typeface="Times New Roman"/>
                <a:cs typeface="Times New Roman"/>
              </a:rPr>
              <a:t>Électron. : 750 VA/kg 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Rendement</a:t>
            </a:r>
            <a:r>
              <a:rPr sz="16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&gt;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90%</a:t>
            </a:r>
            <a:endParaRPr sz="16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</a:pPr>
            <a:r>
              <a:rPr sz="1600" spc="-5" dirty="0">
                <a:latin typeface="Times New Roman"/>
                <a:cs typeface="Times New Roman"/>
              </a:rPr>
              <a:t>Vie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&gt;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12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ans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421" name="object 421"/>
          <p:cNvSpPr txBox="1"/>
          <p:nvPr/>
        </p:nvSpPr>
        <p:spPr>
          <a:xfrm>
            <a:off x="5930779" y="1786474"/>
            <a:ext cx="3592195" cy="11245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800" spc="-5" dirty="0">
                <a:latin typeface="Times New Roman"/>
                <a:cs typeface="Times New Roman"/>
              </a:rPr>
              <a:t>Exemple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:</a:t>
            </a:r>
            <a:endParaRPr sz="1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Installation King Island Australie 2003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Système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éolien-diesel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Times New Roman"/>
                <a:cs typeface="Times New Roman"/>
              </a:rPr>
              <a:t>VRB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: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200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kW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–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800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kWh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422" name="object 422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6283331" y="3130295"/>
            <a:ext cx="2519172" cy="1705355"/>
          </a:xfrm>
          <a:prstGeom prst="rect">
            <a:avLst/>
          </a:prstGeom>
        </p:spPr>
      </p:pic>
      <p:pic>
        <p:nvPicPr>
          <p:cNvPr id="423" name="object 423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5851277" y="4930902"/>
            <a:ext cx="2549652" cy="1738121"/>
          </a:xfrm>
          <a:prstGeom prst="rect">
            <a:avLst/>
          </a:prstGeom>
        </p:spPr>
      </p:pic>
      <p:sp>
        <p:nvSpPr>
          <p:cNvPr id="424" name="object 424"/>
          <p:cNvSpPr txBox="1"/>
          <p:nvPr/>
        </p:nvSpPr>
        <p:spPr>
          <a:xfrm>
            <a:off x="8421757" y="5172710"/>
            <a:ext cx="1417320" cy="75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FF0000"/>
                </a:solidFill>
                <a:latin typeface="Times New Roman"/>
                <a:cs typeface="Times New Roman"/>
              </a:rPr>
              <a:t>Convertisseur </a:t>
            </a:r>
            <a:r>
              <a:rPr sz="16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imes New Roman"/>
                <a:cs typeface="Times New Roman"/>
              </a:rPr>
              <a:t>électrochimique  </a:t>
            </a:r>
            <a:r>
              <a:rPr sz="1600" dirty="0">
                <a:latin typeface="Times New Roman"/>
                <a:cs typeface="Times New Roman"/>
              </a:rPr>
              <a:t>50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kW/stack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426" name="object 426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27" name="object 42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428" name="object 4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425" name="object 425"/>
          <p:cNvSpPr txBox="1"/>
          <p:nvPr/>
        </p:nvSpPr>
        <p:spPr>
          <a:xfrm>
            <a:off x="8726551" y="3588495"/>
            <a:ext cx="1111885" cy="514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FF0000"/>
                </a:solidFill>
                <a:latin typeface="Times New Roman"/>
                <a:cs typeface="Times New Roman"/>
              </a:rPr>
              <a:t>Réservoirs </a:t>
            </a:r>
            <a:r>
              <a:rPr sz="16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imes New Roman"/>
                <a:cs typeface="Times New Roman"/>
              </a:rPr>
              <a:t>d’électrolyte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249814" y="1136396"/>
            <a:ext cx="53244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Système</a:t>
            </a:r>
            <a:r>
              <a:rPr b="1" spc="5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à</a:t>
            </a:r>
            <a:r>
              <a:rPr b="1" spc="5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stockage</a:t>
            </a:r>
            <a:r>
              <a:rPr b="1" spc="5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D60093"/>
                </a:solidFill>
                <a:latin typeface="Times New Roman"/>
                <a:cs typeface="Times New Roman"/>
              </a:rPr>
              <a:t>thermique</a:t>
            </a:r>
            <a:r>
              <a:rPr b="1" spc="5" dirty="0">
                <a:solidFill>
                  <a:srgbClr val="D6009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: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à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spc="-10" dirty="0">
                <a:latin typeface="Times New Roman"/>
                <a:cs typeface="Times New Roman"/>
              </a:rPr>
              <a:t>l’étude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957714" y="5422646"/>
            <a:ext cx="3258185" cy="1358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75994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200</a:t>
            </a:r>
            <a:r>
              <a:rPr sz="1600" spc="-4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kWh/m</a:t>
            </a:r>
            <a:r>
              <a:rPr sz="1800" spc="-7" baseline="23148" dirty="0">
                <a:latin typeface="Times New Roman"/>
                <a:cs typeface="Times New Roman"/>
              </a:rPr>
              <a:t>3</a:t>
            </a:r>
            <a:endParaRPr sz="1800" baseline="23148">
              <a:latin typeface="Times New Roman"/>
              <a:cs typeface="Times New Roman"/>
            </a:endParaRPr>
          </a:p>
          <a:p>
            <a:pPr marL="975994" marR="59055">
              <a:lnSpc>
                <a:spcPct val="100000"/>
              </a:lnSpc>
              <a:spcBef>
                <a:spcPts val="50"/>
              </a:spcBef>
            </a:pPr>
            <a:r>
              <a:rPr sz="1600" spc="-5" dirty="0">
                <a:latin typeface="Times New Roman"/>
                <a:cs typeface="Times New Roman"/>
              </a:rPr>
              <a:t>Rendement </a:t>
            </a:r>
            <a:r>
              <a:rPr sz="1600" dirty="0">
                <a:latin typeface="Times New Roman"/>
                <a:cs typeface="Times New Roman"/>
              </a:rPr>
              <a:t>: environ </a:t>
            </a:r>
            <a:r>
              <a:rPr sz="1600" spc="-5" dirty="0">
                <a:latin typeface="Times New Roman"/>
                <a:cs typeface="Times New Roman"/>
              </a:rPr>
              <a:t>60 </a:t>
            </a:r>
            <a:r>
              <a:rPr sz="1600" dirty="0">
                <a:latin typeface="Times New Roman"/>
                <a:cs typeface="Times New Roman"/>
              </a:rPr>
              <a:t>%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Capacité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qq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100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GWh</a:t>
            </a:r>
            <a:endParaRPr sz="1600">
              <a:latin typeface="Times New Roman"/>
              <a:cs typeface="Times New Roman"/>
            </a:endParaRPr>
          </a:p>
          <a:p>
            <a:pPr marL="975994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/>
                <a:cs typeface="Times New Roman"/>
              </a:rPr>
              <a:t>Puissance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: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10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à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100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MW</a:t>
            </a:r>
            <a:endParaRPr sz="16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980"/>
              </a:spcBef>
            </a:pPr>
            <a:r>
              <a:rPr sz="14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Données</a:t>
            </a:r>
            <a:r>
              <a:rPr sz="1400" i="1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4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et</a:t>
            </a:r>
            <a:r>
              <a:rPr sz="1400" i="1" spc="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4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dessins</a:t>
            </a:r>
            <a:r>
              <a:rPr sz="1400" i="1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4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Jacques</a:t>
            </a:r>
            <a:r>
              <a:rPr sz="1400" i="1" spc="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4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RUER,</a:t>
            </a:r>
            <a:r>
              <a:rPr sz="1400" i="1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4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SAIPEM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174113" y="5531704"/>
            <a:ext cx="4598035" cy="11245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2757805">
              <a:lnSpc>
                <a:spcPct val="100000"/>
              </a:lnSpc>
              <a:spcBef>
                <a:spcPts val="105"/>
              </a:spcBef>
            </a:pP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Gaz</a:t>
            </a:r>
            <a:r>
              <a:rPr sz="1800" spc="-3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chauds</a:t>
            </a:r>
            <a:r>
              <a:rPr sz="1800" spc="-3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1400°C </a:t>
            </a:r>
            <a:r>
              <a:rPr sz="1800" spc="-434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3300"/>
                </a:solidFill>
                <a:latin typeface="Times New Roman"/>
                <a:cs typeface="Times New Roman"/>
              </a:rPr>
              <a:t>À</a:t>
            </a:r>
            <a:r>
              <a:rPr sz="1800" spc="-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l’étude,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b="1" spc="-5" dirty="0">
                <a:solidFill>
                  <a:srgbClr val="00CC00"/>
                </a:solidFill>
                <a:latin typeface="Times New Roman"/>
                <a:cs typeface="Times New Roman"/>
              </a:rPr>
              <a:t>Pas</a:t>
            </a:r>
            <a:r>
              <a:rPr sz="1800" b="1" spc="-2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CC00"/>
                </a:solidFill>
                <a:latin typeface="Times New Roman"/>
                <a:cs typeface="Times New Roman"/>
              </a:rPr>
              <a:t>encore</a:t>
            </a:r>
            <a:r>
              <a:rPr sz="1800" b="1" spc="-15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00CC00"/>
                </a:solidFill>
                <a:latin typeface="Times New Roman"/>
                <a:cs typeface="Times New Roman"/>
              </a:rPr>
              <a:t>de</a:t>
            </a:r>
            <a:r>
              <a:rPr sz="1800" b="1" spc="-2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CC00"/>
                </a:solidFill>
                <a:latin typeface="Times New Roman"/>
                <a:cs typeface="Times New Roman"/>
              </a:rPr>
              <a:t>réalisation.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3300"/>
                </a:solidFill>
                <a:latin typeface="Times New Roman"/>
                <a:cs typeface="Times New Roman"/>
              </a:rPr>
              <a:t>Potentiel</a:t>
            </a:r>
            <a:r>
              <a:rPr sz="1800" b="1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3300"/>
                </a:solidFill>
                <a:latin typeface="Times New Roman"/>
                <a:cs typeface="Times New Roman"/>
              </a:rPr>
              <a:t>économique</a:t>
            </a:r>
            <a:r>
              <a:rPr sz="1800" b="1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3300"/>
                </a:solidFill>
                <a:latin typeface="Times New Roman"/>
                <a:cs typeface="Times New Roman"/>
              </a:rPr>
              <a:t>et</a:t>
            </a:r>
            <a:r>
              <a:rPr sz="1800" b="1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3300"/>
                </a:solidFill>
                <a:latin typeface="Times New Roman"/>
                <a:cs typeface="Times New Roman"/>
              </a:rPr>
              <a:t>géographique</a:t>
            </a:r>
            <a:r>
              <a:rPr sz="1800" b="1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3300"/>
                </a:solidFill>
                <a:latin typeface="Times New Roman"/>
                <a:cs typeface="Times New Roman"/>
              </a:rPr>
              <a:t>attractif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466164" y="2342578"/>
            <a:ext cx="7308850" cy="1951355"/>
            <a:chOff x="1466164" y="2342578"/>
            <a:chExt cx="7308850" cy="1951355"/>
          </a:xfrm>
        </p:grpSpPr>
        <p:sp>
          <p:nvSpPr>
            <p:cNvPr id="20" name="object 20"/>
            <p:cNvSpPr/>
            <p:nvPr/>
          </p:nvSpPr>
          <p:spPr>
            <a:xfrm>
              <a:off x="1472831" y="3245358"/>
              <a:ext cx="379730" cy="147320"/>
            </a:xfrm>
            <a:custGeom>
              <a:avLst/>
              <a:gdLst/>
              <a:ahLst/>
              <a:cxnLst/>
              <a:rect l="l" t="t" r="r" b="b"/>
              <a:pathLst>
                <a:path w="379730" h="147320">
                  <a:moveTo>
                    <a:pt x="379476" y="147066"/>
                  </a:moveTo>
                  <a:lnTo>
                    <a:pt x="379476" y="0"/>
                  </a:lnTo>
                  <a:lnTo>
                    <a:pt x="0" y="0"/>
                  </a:lnTo>
                  <a:lnTo>
                    <a:pt x="0" y="147066"/>
                  </a:lnTo>
                  <a:lnTo>
                    <a:pt x="379476" y="147066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848473" y="4284726"/>
              <a:ext cx="917575" cy="0"/>
            </a:xfrm>
            <a:custGeom>
              <a:avLst/>
              <a:gdLst/>
              <a:ahLst/>
              <a:cxnLst/>
              <a:rect l="l" t="t" r="r" b="b"/>
              <a:pathLst>
                <a:path w="917575">
                  <a:moveTo>
                    <a:pt x="0" y="0"/>
                  </a:moveTo>
                  <a:lnTo>
                    <a:pt x="917448" y="0"/>
                  </a:lnTo>
                </a:path>
              </a:pathLst>
            </a:custGeom>
            <a:ln w="17462">
              <a:solidFill>
                <a:srgbClr val="8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381641" y="2349246"/>
              <a:ext cx="1370330" cy="471805"/>
            </a:xfrm>
            <a:custGeom>
              <a:avLst/>
              <a:gdLst/>
              <a:ahLst/>
              <a:cxnLst/>
              <a:rect l="l" t="t" r="r" b="b"/>
              <a:pathLst>
                <a:path w="1370329" h="471805">
                  <a:moveTo>
                    <a:pt x="1370076" y="471677"/>
                  </a:moveTo>
                  <a:lnTo>
                    <a:pt x="1370076" y="0"/>
                  </a:lnTo>
                  <a:lnTo>
                    <a:pt x="0" y="0"/>
                  </a:lnTo>
                  <a:lnTo>
                    <a:pt x="0" y="471677"/>
                  </a:lnTo>
                  <a:lnTo>
                    <a:pt x="1370076" y="471677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3516763" y="2444943"/>
            <a:ext cx="1098550" cy="2457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50" spc="-15" dirty="0">
                <a:latin typeface="Arial"/>
                <a:cs typeface="Arial"/>
              </a:rPr>
              <a:t>Refroidisseur</a:t>
            </a:r>
            <a:endParaRPr sz="1450">
              <a:latin typeface="Arial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976960" y="2434780"/>
            <a:ext cx="8860155" cy="2703195"/>
            <a:chOff x="976960" y="2434780"/>
            <a:chExt cx="8860155" cy="2703195"/>
          </a:xfrm>
        </p:grpSpPr>
        <p:sp>
          <p:nvSpPr>
            <p:cNvPr id="25" name="object 25"/>
            <p:cNvSpPr/>
            <p:nvPr/>
          </p:nvSpPr>
          <p:spPr>
            <a:xfrm>
              <a:off x="8708771" y="3415283"/>
              <a:ext cx="673100" cy="1297305"/>
            </a:xfrm>
            <a:custGeom>
              <a:avLst/>
              <a:gdLst/>
              <a:ahLst/>
              <a:cxnLst/>
              <a:rect l="l" t="t" r="r" b="b"/>
              <a:pathLst>
                <a:path w="673100" h="1297304">
                  <a:moveTo>
                    <a:pt x="401586" y="1296924"/>
                  </a:moveTo>
                  <a:lnTo>
                    <a:pt x="332244" y="336041"/>
                  </a:lnTo>
                </a:path>
                <a:path w="673100" h="1297304">
                  <a:moveTo>
                    <a:pt x="257555" y="1283969"/>
                  </a:moveTo>
                  <a:lnTo>
                    <a:pt x="301751" y="323088"/>
                  </a:lnTo>
                </a:path>
                <a:path w="673100" h="1297304">
                  <a:moveTo>
                    <a:pt x="0" y="122681"/>
                  </a:moveTo>
                  <a:lnTo>
                    <a:pt x="332244" y="0"/>
                  </a:lnTo>
                  <a:lnTo>
                    <a:pt x="672858" y="108965"/>
                  </a:lnTo>
                </a:path>
                <a:path w="673100" h="1297304">
                  <a:moveTo>
                    <a:pt x="113550" y="83057"/>
                  </a:moveTo>
                  <a:lnTo>
                    <a:pt x="301751" y="323088"/>
                  </a:lnTo>
                </a:path>
                <a:path w="673100" h="1297304">
                  <a:moveTo>
                    <a:pt x="314705" y="336041"/>
                  </a:moveTo>
                  <a:lnTo>
                    <a:pt x="528827" y="70103"/>
                  </a:lnTo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83627" y="4712207"/>
              <a:ext cx="8846820" cy="419100"/>
            </a:xfrm>
            <a:custGeom>
              <a:avLst/>
              <a:gdLst/>
              <a:ahLst/>
              <a:cxnLst/>
              <a:rect l="l" t="t" r="r" b="b"/>
              <a:pathLst>
                <a:path w="8846820" h="419100">
                  <a:moveTo>
                    <a:pt x="8846820" y="419100"/>
                  </a:moveTo>
                  <a:lnTo>
                    <a:pt x="8846820" y="0"/>
                  </a:lnTo>
                  <a:lnTo>
                    <a:pt x="0" y="0"/>
                  </a:lnTo>
                  <a:lnTo>
                    <a:pt x="0" y="419100"/>
                  </a:lnTo>
                  <a:lnTo>
                    <a:pt x="8846820" y="419100"/>
                  </a:lnTo>
                  <a:close/>
                </a:path>
              </a:pathLst>
            </a:custGeom>
            <a:solidFill>
              <a:srgbClr val="FFCC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83627" y="4712207"/>
              <a:ext cx="8846820" cy="419100"/>
            </a:xfrm>
            <a:custGeom>
              <a:avLst/>
              <a:gdLst/>
              <a:ahLst/>
              <a:cxnLst/>
              <a:rect l="l" t="t" r="r" b="b"/>
              <a:pathLst>
                <a:path w="8846820" h="419100">
                  <a:moveTo>
                    <a:pt x="8846820" y="419100"/>
                  </a:moveTo>
                  <a:lnTo>
                    <a:pt x="8846820" y="0"/>
                  </a:lnTo>
                  <a:lnTo>
                    <a:pt x="0" y="0"/>
                  </a:lnTo>
                  <a:lnTo>
                    <a:pt x="0" y="419100"/>
                  </a:lnTo>
                  <a:lnTo>
                    <a:pt x="8846820" y="419100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416431" y="4341113"/>
              <a:ext cx="444995" cy="183642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6223901" y="4341113"/>
              <a:ext cx="1637664" cy="184150"/>
            </a:xfrm>
            <a:custGeom>
              <a:avLst/>
              <a:gdLst/>
              <a:ahLst/>
              <a:cxnLst/>
              <a:rect l="l" t="t" r="r" b="b"/>
              <a:pathLst>
                <a:path w="1637665" h="184150">
                  <a:moveTo>
                    <a:pt x="1222997" y="0"/>
                  </a:moveTo>
                  <a:lnTo>
                    <a:pt x="1210055" y="4572"/>
                  </a:lnTo>
                  <a:lnTo>
                    <a:pt x="1200899" y="9144"/>
                  </a:lnTo>
                  <a:lnTo>
                    <a:pt x="1197102" y="17525"/>
                  </a:lnTo>
                  <a:lnTo>
                    <a:pt x="1192529" y="30480"/>
                  </a:lnTo>
                  <a:lnTo>
                    <a:pt x="1192529" y="153162"/>
                  </a:lnTo>
                  <a:lnTo>
                    <a:pt x="1197102" y="166115"/>
                  </a:lnTo>
                  <a:lnTo>
                    <a:pt x="1200899" y="175260"/>
                  </a:lnTo>
                  <a:lnTo>
                    <a:pt x="1210055" y="183641"/>
                  </a:lnTo>
                  <a:lnTo>
                    <a:pt x="1619999" y="183641"/>
                  </a:lnTo>
                  <a:lnTo>
                    <a:pt x="1629155" y="175260"/>
                  </a:lnTo>
                  <a:lnTo>
                    <a:pt x="1637525" y="166115"/>
                  </a:lnTo>
                  <a:lnTo>
                    <a:pt x="1637525" y="17525"/>
                  </a:lnTo>
                  <a:lnTo>
                    <a:pt x="1629155" y="9144"/>
                  </a:lnTo>
                  <a:lnTo>
                    <a:pt x="1619999" y="4572"/>
                  </a:lnTo>
                  <a:lnTo>
                    <a:pt x="1607045" y="0"/>
                  </a:lnTo>
                  <a:lnTo>
                    <a:pt x="1222997" y="0"/>
                  </a:lnTo>
                  <a:close/>
                </a:path>
                <a:path w="1637665" h="184150">
                  <a:moveTo>
                    <a:pt x="0" y="92201"/>
                  </a:moveTo>
                  <a:lnTo>
                    <a:pt x="1192529" y="92201"/>
                  </a:lnTo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656717" y="4219194"/>
              <a:ext cx="344424" cy="42824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6656717" y="4219194"/>
              <a:ext cx="344805" cy="428625"/>
            </a:xfrm>
            <a:custGeom>
              <a:avLst/>
              <a:gdLst/>
              <a:ahLst/>
              <a:cxnLst/>
              <a:rect l="l" t="t" r="r" b="b"/>
              <a:pathLst>
                <a:path w="344804" h="428625">
                  <a:moveTo>
                    <a:pt x="0" y="0"/>
                  </a:moveTo>
                  <a:lnTo>
                    <a:pt x="344424" y="104393"/>
                  </a:lnTo>
                  <a:lnTo>
                    <a:pt x="344424" y="318515"/>
                  </a:lnTo>
                  <a:lnTo>
                    <a:pt x="0" y="428243"/>
                  </a:lnTo>
                  <a:lnTo>
                    <a:pt x="0" y="0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669677" y="4323588"/>
              <a:ext cx="776605" cy="327025"/>
            </a:xfrm>
            <a:custGeom>
              <a:avLst/>
              <a:gdLst/>
              <a:ahLst/>
              <a:cxnLst/>
              <a:rect l="l" t="t" r="r" b="b"/>
              <a:pathLst>
                <a:path w="776604" h="327025">
                  <a:moveTo>
                    <a:pt x="776477" y="326898"/>
                  </a:moveTo>
                  <a:lnTo>
                    <a:pt x="776477" y="0"/>
                  </a:lnTo>
                  <a:lnTo>
                    <a:pt x="0" y="0"/>
                  </a:lnTo>
                  <a:lnTo>
                    <a:pt x="0" y="326898"/>
                  </a:lnTo>
                  <a:lnTo>
                    <a:pt x="776477" y="326898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682631" y="4018025"/>
              <a:ext cx="760095" cy="323215"/>
            </a:xfrm>
            <a:custGeom>
              <a:avLst/>
              <a:gdLst/>
              <a:ahLst/>
              <a:cxnLst/>
              <a:rect l="l" t="t" r="r" b="b"/>
              <a:pathLst>
                <a:path w="760095" h="323214">
                  <a:moveTo>
                    <a:pt x="759713" y="323088"/>
                  </a:moveTo>
                  <a:lnTo>
                    <a:pt x="694181" y="0"/>
                  </a:lnTo>
                  <a:lnTo>
                    <a:pt x="65531" y="0"/>
                  </a:lnTo>
                  <a:lnTo>
                    <a:pt x="0" y="323088"/>
                  </a:lnTo>
                  <a:lnTo>
                    <a:pt x="759713" y="32308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682631" y="4018025"/>
              <a:ext cx="760095" cy="323215"/>
            </a:xfrm>
            <a:custGeom>
              <a:avLst/>
              <a:gdLst/>
              <a:ahLst/>
              <a:cxnLst/>
              <a:rect l="l" t="t" r="r" b="b"/>
              <a:pathLst>
                <a:path w="760095" h="323214">
                  <a:moveTo>
                    <a:pt x="759713" y="323088"/>
                  </a:moveTo>
                  <a:lnTo>
                    <a:pt x="694181" y="0"/>
                  </a:lnTo>
                  <a:lnTo>
                    <a:pt x="65531" y="0"/>
                  </a:lnTo>
                  <a:lnTo>
                    <a:pt x="0" y="323088"/>
                  </a:lnTo>
                  <a:lnTo>
                    <a:pt x="759713" y="323088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695585" y="4393691"/>
              <a:ext cx="852169" cy="214629"/>
            </a:xfrm>
            <a:custGeom>
              <a:avLst/>
              <a:gdLst/>
              <a:ahLst/>
              <a:cxnLst/>
              <a:rect l="l" t="t" r="r" b="b"/>
              <a:pathLst>
                <a:path w="852170" h="214629">
                  <a:moveTo>
                    <a:pt x="851916" y="0"/>
                  </a:moveTo>
                  <a:lnTo>
                    <a:pt x="0" y="0"/>
                  </a:lnTo>
                  <a:lnTo>
                    <a:pt x="0" y="43434"/>
                  </a:lnTo>
                  <a:lnTo>
                    <a:pt x="685800" y="43434"/>
                  </a:lnTo>
                  <a:lnTo>
                    <a:pt x="685800" y="83058"/>
                  </a:lnTo>
                  <a:lnTo>
                    <a:pt x="4572" y="83058"/>
                  </a:lnTo>
                  <a:lnTo>
                    <a:pt x="4572" y="126492"/>
                  </a:lnTo>
                  <a:lnTo>
                    <a:pt x="694182" y="126492"/>
                  </a:lnTo>
                  <a:lnTo>
                    <a:pt x="694182" y="170687"/>
                  </a:lnTo>
                  <a:lnTo>
                    <a:pt x="4572" y="170687"/>
                  </a:lnTo>
                  <a:lnTo>
                    <a:pt x="4572" y="214122"/>
                  </a:lnTo>
                  <a:lnTo>
                    <a:pt x="838962" y="214122"/>
                  </a:lnTo>
                </a:path>
              </a:pathLst>
            </a:custGeom>
            <a:ln w="174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193671" y="4367783"/>
              <a:ext cx="458724" cy="33147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8193671" y="4367783"/>
              <a:ext cx="462280" cy="335280"/>
            </a:xfrm>
            <a:custGeom>
              <a:avLst/>
              <a:gdLst/>
              <a:ahLst/>
              <a:cxnLst/>
              <a:rect l="l" t="t" r="r" b="b"/>
              <a:pathLst>
                <a:path w="462279" h="335279">
                  <a:moveTo>
                    <a:pt x="461772" y="335279"/>
                  </a:moveTo>
                  <a:lnTo>
                    <a:pt x="461772" y="0"/>
                  </a:lnTo>
                  <a:lnTo>
                    <a:pt x="0" y="0"/>
                  </a:lnTo>
                  <a:lnTo>
                    <a:pt x="0" y="335279"/>
                  </a:lnTo>
                  <a:lnTo>
                    <a:pt x="461772" y="335279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388279" y="4185977"/>
              <a:ext cx="82448" cy="188353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532310" y="4185977"/>
              <a:ext cx="82435" cy="188353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230558" y="4185977"/>
              <a:ext cx="83184" cy="188353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527785" y="4351883"/>
              <a:ext cx="191820" cy="122478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317966" y="4469993"/>
              <a:ext cx="192595" cy="127050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7848473" y="4284725"/>
              <a:ext cx="0" cy="56515"/>
            </a:xfrm>
            <a:custGeom>
              <a:avLst/>
              <a:gdLst/>
              <a:ahLst/>
              <a:cxnLst/>
              <a:rect l="l" t="t" r="r" b="b"/>
              <a:pathLst>
                <a:path h="56514">
                  <a:moveTo>
                    <a:pt x="0" y="56387"/>
                  </a:moveTo>
                  <a:lnTo>
                    <a:pt x="0" y="0"/>
                  </a:lnTo>
                </a:path>
              </a:pathLst>
            </a:custGeom>
            <a:ln w="17462">
              <a:solidFill>
                <a:srgbClr val="8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276729" y="3458717"/>
              <a:ext cx="1047750" cy="748030"/>
            </a:xfrm>
            <a:custGeom>
              <a:avLst/>
              <a:gdLst/>
              <a:ahLst/>
              <a:cxnLst/>
              <a:rect l="l" t="t" r="r" b="b"/>
              <a:pathLst>
                <a:path w="1047750" h="748029">
                  <a:moveTo>
                    <a:pt x="0" y="733806"/>
                  </a:moveTo>
                  <a:lnTo>
                    <a:pt x="475487" y="105156"/>
                  </a:lnTo>
                </a:path>
                <a:path w="1047750" h="748029">
                  <a:moveTo>
                    <a:pt x="161544" y="733806"/>
                  </a:moveTo>
                  <a:lnTo>
                    <a:pt x="764285" y="0"/>
                  </a:lnTo>
                </a:path>
                <a:path w="1047750" h="748029">
                  <a:moveTo>
                    <a:pt x="288035" y="747522"/>
                  </a:moveTo>
                  <a:lnTo>
                    <a:pt x="1047750" y="92202"/>
                  </a:lnTo>
                </a:path>
              </a:pathLst>
            </a:custGeom>
            <a:ln w="43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180467" y="4297679"/>
              <a:ext cx="244589" cy="297179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6180467" y="4297679"/>
              <a:ext cx="245110" cy="297180"/>
            </a:xfrm>
            <a:custGeom>
              <a:avLst/>
              <a:gdLst/>
              <a:ahLst/>
              <a:cxnLst/>
              <a:rect l="l" t="t" r="r" b="b"/>
              <a:pathLst>
                <a:path w="245110" h="297179">
                  <a:moveTo>
                    <a:pt x="244589" y="0"/>
                  </a:moveTo>
                  <a:lnTo>
                    <a:pt x="0" y="73914"/>
                  </a:lnTo>
                  <a:lnTo>
                    <a:pt x="0" y="222504"/>
                  </a:lnTo>
                  <a:lnTo>
                    <a:pt x="244589" y="297180"/>
                  </a:lnTo>
                  <a:lnTo>
                    <a:pt x="244589" y="0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603883" y="2441447"/>
              <a:ext cx="1139190" cy="781050"/>
            </a:xfrm>
            <a:custGeom>
              <a:avLst/>
              <a:gdLst/>
              <a:ahLst/>
              <a:cxnLst/>
              <a:rect l="l" t="t" r="r" b="b"/>
              <a:pathLst>
                <a:path w="1139190" h="781050">
                  <a:moveTo>
                    <a:pt x="1139190" y="781049"/>
                  </a:moveTo>
                  <a:lnTo>
                    <a:pt x="1139190" y="0"/>
                  </a:lnTo>
                  <a:lnTo>
                    <a:pt x="0" y="0"/>
                  </a:lnTo>
                  <a:lnTo>
                    <a:pt x="0" y="781049"/>
                  </a:lnTo>
                  <a:lnTo>
                    <a:pt x="1139190" y="781049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7665853" y="2462469"/>
            <a:ext cx="1014094" cy="6997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 indent="-1270" algn="ctr">
              <a:lnSpc>
                <a:spcPct val="102800"/>
              </a:lnSpc>
              <a:spcBef>
                <a:spcPts val="45"/>
              </a:spcBef>
            </a:pPr>
            <a:r>
              <a:rPr sz="1450" spc="-10" dirty="0">
                <a:latin typeface="Arial"/>
                <a:cs typeface="Arial"/>
              </a:rPr>
              <a:t>Turbine </a:t>
            </a:r>
            <a:r>
              <a:rPr sz="1450" spc="-5" dirty="0">
                <a:latin typeface="Arial"/>
                <a:cs typeface="Arial"/>
              </a:rPr>
              <a:t> </a:t>
            </a:r>
            <a:r>
              <a:rPr sz="1450" spc="-15" dirty="0">
                <a:latin typeface="Arial"/>
                <a:cs typeface="Arial"/>
              </a:rPr>
              <a:t>haute </a:t>
            </a:r>
            <a:r>
              <a:rPr sz="1450" spc="-10" dirty="0">
                <a:latin typeface="Arial"/>
                <a:cs typeface="Arial"/>
              </a:rPr>
              <a:t> </a:t>
            </a:r>
            <a:r>
              <a:rPr sz="1450" dirty="0">
                <a:latin typeface="Arial"/>
                <a:cs typeface="Arial"/>
              </a:rPr>
              <a:t>t</a:t>
            </a:r>
            <a:r>
              <a:rPr sz="1450" spc="-20" dirty="0">
                <a:latin typeface="Arial"/>
                <a:cs typeface="Arial"/>
              </a:rPr>
              <a:t>e</a:t>
            </a:r>
            <a:r>
              <a:rPr sz="1450" spc="30" dirty="0">
                <a:latin typeface="Arial"/>
                <a:cs typeface="Arial"/>
              </a:rPr>
              <a:t>m</a:t>
            </a:r>
            <a:r>
              <a:rPr sz="1450" spc="-25" dirty="0">
                <a:latin typeface="Arial"/>
                <a:cs typeface="Arial"/>
              </a:rPr>
              <a:t>p</a:t>
            </a:r>
            <a:r>
              <a:rPr sz="1450" spc="-20" dirty="0">
                <a:latin typeface="Arial"/>
                <a:cs typeface="Arial"/>
              </a:rPr>
              <a:t>é</a:t>
            </a:r>
            <a:r>
              <a:rPr sz="1450" spc="-10" dirty="0">
                <a:latin typeface="Arial"/>
                <a:cs typeface="Arial"/>
              </a:rPr>
              <a:t>r</a:t>
            </a:r>
            <a:r>
              <a:rPr sz="1450" spc="-20" dirty="0">
                <a:latin typeface="Arial"/>
                <a:cs typeface="Arial"/>
              </a:rPr>
              <a:t>a</a:t>
            </a:r>
            <a:r>
              <a:rPr sz="1450" spc="5" dirty="0">
                <a:latin typeface="Arial"/>
                <a:cs typeface="Arial"/>
              </a:rPr>
              <a:t>t</a:t>
            </a:r>
            <a:r>
              <a:rPr sz="1450" spc="-20" dirty="0">
                <a:latin typeface="Arial"/>
                <a:cs typeface="Arial"/>
              </a:rPr>
              <a:t>u</a:t>
            </a:r>
            <a:r>
              <a:rPr sz="1450" spc="-10" dirty="0">
                <a:latin typeface="Arial"/>
                <a:cs typeface="Arial"/>
              </a:rPr>
              <a:t>r</a:t>
            </a:r>
            <a:r>
              <a:rPr sz="1450" spc="-5" dirty="0">
                <a:latin typeface="Arial"/>
                <a:cs typeface="Arial"/>
              </a:rPr>
              <a:t>e</a:t>
            </a:r>
            <a:endParaRPr sz="145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6656705" y="1973579"/>
            <a:ext cx="1309370" cy="419100"/>
          </a:xfrm>
          <a:custGeom>
            <a:avLst/>
            <a:gdLst/>
            <a:ahLst/>
            <a:cxnLst/>
            <a:rect l="l" t="t" r="r" b="b"/>
            <a:pathLst>
              <a:path w="1309370" h="419100">
                <a:moveTo>
                  <a:pt x="1309116" y="419100"/>
                </a:moveTo>
                <a:lnTo>
                  <a:pt x="1309116" y="0"/>
                </a:lnTo>
                <a:lnTo>
                  <a:pt x="0" y="0"/>
                </a:lnTo>
                <a:lnTo>
                  <a:pt x="0" y="419100"/>
                </a:lnTo>
                <a:lnTo>
                  <a:pt x="1309116" y="419100"/>
                </a:lnTo>
                <a:close/>
              </a:path>
            </a:pathLst>
          </a:custGeom>
          <a:ln w="13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6752977" y="2042607"/>
            <a:ext cx="1111250" cy="2457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50" spc="-20" dirty="0">
                <a:latin typeface="Arial"/>
                <a:cs typeface="Arial"/>
              </a:rPr>
              <a:t>Compresseur</a:t>
            </a:r>
            <a:endParaRPr sz="145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4848491" y="2362961"/>
            <a:ext cx="1409700" cy="575310"/>
          </a:xfrm>
          <a:custGeom>
            <a:avLst/>
            <a:gdLst/>
            <a:ahLst/>
            <a:cxnLst/>
            <a:rect l="l" t="t" r="r" b="b"/>
            <a:pathLst>
              <a:path w="1409700" h="575310">
                <a:moveTo>
                  <a:pt x="1409700" y="575310"/>
                </a:moveTo>
                <a:lnTo>
                  <a:pt x="1409700" y="0"/>
                </a:lnTo>
                <a:lnTo>
                  <a:pt x="0" y="0"/>
                </a:lnTo>
                <a:lnTo>
                  <a:pt x="0" y="575310"/>
                </a:lnTo>
                <a:lnTo>
                  <a:pt x="1409700" y="575310"/>
                </a:lnTo>
                <a:close/>
              </a:path>
            </a:pathLst>
          </a:custGeom>
          <a:ln w="13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4988947" y="2396937"/>
            <a:ext cx="1124585" cy="473075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39065" marR="5080" indent="-127000">
              <a:lnSpc>
                <a:spcPct val="102800"/>
              </a:lnSpc>
              <a:spcBef>
                <a:spcPts val="45"/>
              </a:spcBef>
            </a:pPr>
            <a:r>
              <a:rPr sz="1450" spc="-20" dirty="0">
                <a:latin typeface="Arial"/>
                <a:cs typeface="Arial"/>
              </a:rPr>
              <a:t>Ré</a:t>
            </a:r>
            <a:r>
              <a:rPr sz="1450" spc="-5" dirty="0">
                <a:latin typeface="Arial"/>
                <a:cs typeface="Arial"/>
              </a:rPr>
              <a:t>c</a:t>
            </a:r>
            <a:r>
              <a:rPr sz="1450" spc="-20" dirty="0">
                <a:latin typeface="Arial"/>
                <a:cs typeface="Arial"/>
              </a:rPr>
              <a:t>upé</a:t>
            </a:r>
            <a:r>
              <a:rPr sz="1450" spc="-10" dirty="0">
                <a:latin typeface="Arial"/>
                <a:cs typeface="Arial"/>
              </a:rPr>
              <a:t>r</a:t>
            </a:r>
            <a:r>
              <a:rPr sz="1450" spc="-20" dirty="0">
                <a:latin typeface="Arial"/>
                <a:cs typeface="Arial"/>
              </a:rPr>
              <a:t>a</a:t>
            </a:r>
            <a:r>
              <a:rPr sz="1450" spc="5" dirty="0">
                <a:latin typeface="Arial"/>
                <a:cs typeface="Arial"/>
              </a:rPr>
              <a:t>t</a:t>
            </a:r>
            <a:r>
              <a:rPr sz="1450" spc="-20" dirty="0">
                <a:latin typeface="Arial"/>
                <a:cs typeface="Arial"/>
              </a:rPr>
              <a:t>eur  </a:t>
            </a:r>
            <a:r>
              <a:rPr sz="1450" spc="-15" dirty="0">
                <a:latin typeface="Arial"/>
                <a:cs typeface="Arial"/>
              </a:rPr>
              <a:t>de</a:t>
            </a:r>
            <a:r>
              <a:rPr sz="1450" spc="-30" dirty="0">
                <a:latin typeface="Arial"/>
                <a:cs typeface="Arial"/>
              </a:rPr>
              <a:t> </a:t>
            </a:r>
            <a:r>
              <a:rPr sz="1450" spc="-15" dirty="0">
                <a:latin typeface="Arial"/>
                <a:cs typeface="Arial"/>
              </a:rPr>
              <a:t>chaleur</a:t>
            </a:r>
            <a:endParaRPr sz="1450">
              <a:latin typeface="Arial"/>
              <a:cs typeface="Arial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1394599" y="2006536"/>
            <a:ext cx="7380605" cy="2994660"/>
            <a:chOff x="1394599" y="2006536"/>
            <a:chExt cx="7380605" cy="2994660"/>
          </a:xfrm>
        </p:grpSpPr>
        <p:sp>
          <p:nvSpPr>
            <p:cNvPr id="54" name="object 54"/>
            <p:cNvSpPr/>
            <p:nvPr/>
          </p:nvSpPr>
          <p:spPr>
            <a:xfrm>
              <a:off x="7097153" y="3205733"/>
              <a:ext cx="650875" cy="956310"/>
            </a:xfrm>
            <a:custGeom>
              <a:avLst/>
              <a:gdLst/>
              <a:ahLst/>
              <a:cxnLst/>
              <a:rect l="l" t="t" r="r" b="b"/>
              <a:pathLst>
                <a:path w="650875" h="956310">
                  <a:moveTo>
                    <a:pt x="650735" y="0"/>
                  </a:moveTo>
                  <a:lnTo>
                    <a:pt x="0" y="956310"/>
                  </a:lnTo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7027798" y="4114038"/>
              <a:ext cx="135255" cy="158115"/>
            </a:xfrm>
            <a:custGeom>
              <a:avLst/>
              <a:gdLst/>
              <a:ahLst/>
              <a:cxnLst/>
              <a:rect l="l" t="t" r="r" b="b"/>
              <a:pathLst>
                <a:path w="135254" h="158114">
                  <a:moveTo>
                    <a:pt x="134874" y="78486"/>
                  </a:moveTo>
                  <a:lnTo>
                    <a:pt x="17525" y="0"/>
                  </a:lnTo>
                  <a:lnTo>
                    <a:pt x="0" y="157734"/>
                  </a:lnTo>
                  <a:lnTo>
                    <a:pt x="134874" y="7848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377050" y="2375915"/>
              <a:ext cx="436880" cy="1821180"/>
            </a:xfrm>
            <a:custGeom>
              <a:avLst/>
              <a:gdLst/>
              <a:ahLst/>
              <a:cxnLst/>
              <a:rect l="l" t="t" r="r" b="b"/>
              <a:pathLst>
                <a:path w="436879" h="1821179">
                  <a:moveTo>
                    <a:pt x="436625" y="0"/>
                  </a:moveTo>
                  <a:lnTo>
                    <a:pt x="0" y="1821179"/>
                  </a:lnTo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306959" y="4171188"/>
              <a:ext cx="135890" cy="152400"/>
            </a:xfrm>
            <a:custGeom>
              <a:avLst/>
              <a:gdLst/>
              <a:ahLst/>
              <a:cxnLst/>
              <a:rect l="l" t="t" r="r" b="b"/>
              <a:pathLst>
                <a:path w="135889" h="152400">
                  <a:moveTo>
                    <a:pt x="135623" y="35051"/>
                  </a:moveTo>
                  <a:lnTo>
                    <a:pt x="0" y="0"/>
                  </a:lnTo>
                  <a:lnTo>
                    <a:pt x="35039" y="152400"/>
                  </a:lnTo>
                  <a:lnTo>
                    <a:pt x="135623" y="3505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747907" y="3992117"/>
              <a:ext cx="1165225" cy="711200"/>
            </a:xfrm>
            <a:custGeom>
              <a:avLst/>
              <a:gdLst/>
              <a:ahLst/>
              <a:cxnLst/>
              <a:rect l="l" t="t" r="r" b="b"/>
              <a:pathLst>
                <a:path w="1165225" h="711200">
                  <a:moveTo>
                    <a:pt x="1165098" y="710946"/>
                  </a:moveTo>
                  <a:lnTo>
                    <a:pt x="1165098" y="0"/>
                  </a:lnTo>
                  <a:lnTo>
                    <a:pt x="0" y="0"/>
                  </a:lnTo>
                  <a:lnTo>
                    <a:pt x="0" y="710946"/>
                  </a:lnTo>
                  <a:lnTo>
                    <a:pt x="1165098" y="710946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3425075" y="3271265"/>
              <a:ext cx="3568065" cy="1039494"/>
            </a:xfrm>
            <a:custGeom>
              <a:avLst/>
              <a:gdLst/>
              <a:ahLst/>
              <a:cxnLst/>
              <a:rect l="l" t="t" r="r" b="b"/>
              <a:pathLst>
                <a:path w="3568065" h="1039495">
                  <a:moveTo>
                    <a:pt x="3283445" y="812292"/>
                  </a:moveTo>
                  <a:lnTo>
                    <a:pt x="3275076" y="812292"/>
                  </a:lnTo>
                  <a:lnTo>
                    <a:pt x="3275076" y="781812"/>
                  </a:lnTo>
                  <a:lnTo>
                    <a:pt x="2484882" y="781812"/>
                  </a:lnTo>
                  <a:lnTo>
                    <a:pt x="2484882" y="821436"/>
                  </a:lnTo>
                  <a:lnTo>
                    <a:pt x="3244596" y="821436"/>
                  </a:lnTo>
                  <a:lnTo>
                    <a:pt x="3244596" y="960882"/>
                  </a:lnTo>
                  <a:lnTo>
                    <a:pt x="3283445" y="960882"/>
                  </a:lnTo>
                  <a:lnTo>
                    <a:pt x="3283445" y="812292"/>
                  </a:lnTo>
                  <a:close/>
                </a:path>
                <a:path w="3568065" h="1039495">
                  <a:moveTo>
                    <a:pt x="3567671" y="345186"/>
                  </a:moveTo>
                  <a:lnTo>
                    <a:pt x="3563112" y="345186"/>
                  </a:lnTo>
                  <a:lnTo>
                    <a:pt x="3563112" y="340614"/>
                  </a:lnTo>
                  <a:lnTo>
                    <a:pt x="38862" y="340614"/>
                  </a:lnTo>
                  <a:lnTo>
                    <a:pt x="38862" y="0"/>
                  </a:lnTo>
                  <a:lnTo>
                    <a:pt x="0" y="0"/>
                  </a:lnTo>
                  <a:lnTo>
                    <a:pt x="0" y="388620"/>
                  </a:lnTo>
                  <a:lnTo>
                    <a:pt x="38862" y="388620"/>
                  </a:lnTo>
                  <a:lnTo>
                    <a:pt x="38862" y="380238"/>
                  </a:lnTo>
                  <a:lnTo>
                    <a:pt x="3528047" y="380238"/>
                  </a:lnTo>
                  <a:lnTo>
                    <a:pt x="3528047" y="1039368"/>
                  </a:lnTo>
                  <a:lnTo>
                    <a:pt x="3567671" y="1039368"/>
                  </a:lnTo>
                  <a:lnTo>
                    <a:pt x="3567671" y="34518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29975" y="4393691"/>
              <a:ext cx="1895475" cy="506730"/>
            </a:xfrm>
            <a:custGeom>
              <a:avLst/>
              <a:gdLst/>
              <a:ahLst/>
              <a:cxnLst/>
              <a:rect l="l" t="t" r="r" b="b"/>
              <a:pathLst>
                <a:path w="1895475" h="506729">
                  <a:moveTo>
                    <a:pt x="0" y="0"/>
                  </a:moveTo>
                  <a:lnTo>
                    <a:pt x="200406" y="0"/>
                  </a:lnTo>
                </a:path>
                <a:path w="1895475" h="506729">
                  <a:moveTo>
                    <a:pt x="0" y="214122"/>
                  </a:moveTo>
                  <a:lnTo>
                    <a:pt x="0" y="506730"/>
                  </a:lnTo>
                </a:path>
                <a:path w="1895475" h="506729">
                  <a:moveTo>
                    <a:pt x="17526" y="506730"/>
                  </a:moveTo>
                  <a:lnTo>
                    <a:pt x="1895081" y="506729"/>
                  </a:lnTo>
                </a:path>
                <a:path w="1895475" h="506729">
                  <a:moveTo>
                    <a:pt x="1882140" y="506729"/>
                  </a:moveTo>
                  <a:lnTo>
                    <a:pt x="1882140" y="201167"/>
                  </a:lnTo>
                </a:path>
                <a:path w="1895475" h="506729">
                  <a:moveTo>
                    <a:pt x="1668018" y="384047"/>
                  </a:moveTo>
                  <a:lnTo>
                    <a:pt x="1668018" y="131063"/>
                  </a:lnTo>
                </a:path>
                <a:path w="1895475" h="506729">
                  <a:moveTo>
                    <a:pt x="1650492" y="401573"/>
                  </a:moveTo>
                  <a:lnTo>
                    <a:pt x="144018" y="401574"/>
                  </a:lnTo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429647" y="3751325"/>
              <a:ext cx="2463165" cy="882650"/>
            </a:xfrm>
            <a:custGeom>
              <a:avLst/>
              <a:gdLst/>
              <a:ahLst/>
              <a:cxnLst/>
              <a:rect l="l" t="t" r="r" b="b"/>
              <a:pathLst>
                <a:path w="2463165" h="882650">
                  <a:moveTo>
                    <a:pt x="2462784" y="0"/>
                  </a:moveTo>
                  <a:lnTo>
                    <a:pt x="2449830" y="0"/>
                  </a:lnTo>
                  <a:lnTo>
                    <a:pt x="2436114" y="0"/>
                  </a:lnTo>
                  <a:lnTo>
                    <a:pt x="12954" y="0"/>
                  </a:lnTo>
                  <a:lnTo>
                    <a:pt x="12954" y="13716"/>
                  </a:lnTo>
                  <a:lnTo>
                    <a:pt x="0" y="13716"/>
                  </a:lnTo>
                  <a:lnTo>
                    <a:pt x="0" y="882396"/>
                  </a:lnTo>
                  <a:lnTo>
                    <a:pt x="25908" y="882396"/>
                  </a:lnTo>
                  <a:lnTo>
                    <a:pt x="25908" y="26670"/>
                  </a:lnTo>
                  <a:lnTo>
                    <a:pt x="2436114" y="26670"/>
                  </a:lnTo>
                  <a:lnTo>
                    <a:pt x="2436114" y="227838"/>
                  </a:lnTo>
                  <a:lnTo>
                    <a:pt x="2462784" y="227838"/>
                  </a:lnTo>
                  <a:lnTo>
                    <a:pt x="246278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597348" y="3142037"/>
              <a:ext cx="65671" cy="96151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02504" y="3142037"/>
              <a:ext cx="64909" cy="96151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79238" y="3142037"/>
              <a:ext cx="65671" cy="96151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1403489" y="3148583"/>
              <a:ext cx="7362825" cy="1843405"/>
            </a:xfrm>
            <a:custGeom>
              <a:avLst/>
              <a:gdLst/>
              <a:ahLst/>
              <a:cxnLst/>
              <a:rect l="l" t="t" r="r" b="b"/>
              <a:pathLst>
                <a:path w="7362825" h="1843404">
                  <a:moveTo>
                    <a:pt x="344424" y="0"/>
                  </a:moveTo>
                  <a:lnTo>
                    <a:pt x="12954" y="0"/>
                  </a:lnTo>
                </a:path>
                <a:path w="7362825" h="1843404">
                  <a:moveTo>
                    <a:pt x="0" y="0"/>
                  </a:moveTo>
                  <a:lnTo>
                    <a:pt x="0" y="1843278"/>
                  </a:lnTo>
                  <a:lnTo>
                    <a:pt x="7362431" y="1843277"/>
                  </a:lnTo>
                </a:path>
                <a:path w="7362825" h="1843404">
                  <a:moveTo>
                    <a:pt x="7348728" y="1843277"/>
                  </a:moveTo>
                  <a:lnTo>
                    <a:pt x="7348728" y="1149095"/>
                  </a:lnTo>
                </a:path>
              </a:pathLst>
            </a:custGeom>
            <a:ln w="17462">
              <a:solidFill>
                <a:srgbClr val="8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673993" y="4581905"/>
              <a:ext cx="74295" cy="196215"/>
            </a:xfrm>
            <a:custGeom>
              <a:avLst/>
              <a:gdLst/>
              <a:ahLst/>
              <a:cxnLst/>
              <a:rect l="l" t="t" r="r" b="b"/>
              <a:pathLst>
                <a:path w="74295" h="196214">
                  <a:moveTo>
                    <a:pt x="0" y="195834"/>
                  </a:moveTo>
                  <a:lnTo>
                    <a:pt x="0" y="0"/>
                  </a:lnTo>
                  <a:lnTo>
                    <a:pt x="73913" y="0"/>
                  </a:lnTo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459877" y="3148583"/>
              <a:ext cx="1738122" cy="1550670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1459877" y="3148583"/>
              <a:ext cx="1738630" cy="1550670"/>
            </a:xfrm>
            <a:custGeom>
              <a:avLst/>
              <a:gdLst/>
              <a:ahLst/>
              <a:cxnLst/>
              <a:rect l="l" t="t" r="r" b="b"/>
              <a:pathLst>
                <a:path w="1738630" h="1550670">
                  <a:moveTo>
                    <a:pt x="0" y="1550670"/>
                  </a:moveTo>
                  <a:lnTo>
                    <a:pt x="0" y="271272"/>
                  </a:lnTo>
                  <a:lnTo>
                    <a:pt x="179070" y="162306"/>
                  </a:lnTo>
                  <a:lnTo>
                    <a:pt x="384048" y="65532"/>
                  </a:lnTo>
                  <a:lnTo>
                    <a:pt x="384048" y="83058"/>
                  </a:lnTo>
                  <a:lnTo>
                    <a:pt x="607314" y="26670"/>
                  </a:lnTo>
                  <a:lnTo>
                    <a:pt x="829818" y="0"/>
                  </a:lnTo>
                  <a:lnTo>
                    <a:pt x="965454" y="0"/>
                  </a:lnTo>
                  <a:lnTo>
                    <a:pt x="1130808" y="26670"/>
                  </a:lnTo>
                  <a:lnTo>
                    <a:pt x="1248918" y="52578"/>
                  </a:lnTo>
                  <a:lnTo>
                    <a:pt x="1440942" y="109728"/>
                  </a:lnTo>
                  <a:lnTo>
                    <a:pt x="1620012" y="188214"/>
                  </a:lnTo>
                  <a:lnTo>
                    <a:pt x="1738122" y="258318"/>
                  </a:lnTo>
                  <a:lnTo>
                    <a:pt x="1738122" y="1537716"/>
                  </a:lnTo>
                  <a:lnTo>
                    <a:pt x="0" y="1550670"/>
                  </a:lnTo>
                  <a:close/>
                </a:path>
              </a:pathLst>
            </a:custGeom>
            <a:ln w="392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529981" y="3458717"/>
              <a:ext cx="1593342" cy="1149096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1529981" y="3458717"/>
              <a:ext cx="1597660" cy="1153160"/>
            </a:xfrm>
            <a:custGeom>
              <a:avLst/>
              <a:gdLst/>
              <a:ahLst/>
              <a:cxnLst/>
              <a:rect l="l" t="t" r="r" b="b"/>
              <a:pathLst>
                <a:path w="1597660" h="1153160">
                  <a:moveTo>
                    <a:pt x="1597152" y="1152905"/>
                  </a:moveTo>
                  <a:lnTo>
                    <a:pt x="1597152" y="0"/>
                  </a:lnTo>
                  <a:lnTo>
                    <a:pt x="0" y="0"/>
                  </a:lnTo>
                  <a:lnTo>
                    <a:pt x="0" y="1152905"/>
                  </a:lnTo>
                  <a:lnTo>
                    <a:pt x="1597152" y="1152905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529981" y="4607813"/>
              <a:ext cx="1597660" cy="82550"/>
            </a:xfrm>
            <a:custGeom>
              <a:avLst/>
              <a:gdLst/>
              <a:ahLst/>
              <a:cxnLst/>
              <a:rect l="l" t="t" r="r" b="b"/>
              <a:pathLst>
                <a:path w="1597660" h="82550">
                  <a:moveTo>
                    <a:pt x="1597152" y="82296"/>
                  </a:moveTo>
                  <a:lnTo>
                    <a:pt x="1597152" y="0"/>
                  </a:lnTo>
                  <a:lnTo>
                    <a:pt x="0" y="0"/>
                  </a:lnTo>
                  <a:lnTo>
                    <a:pt x="0" y="82296"/>
                  </a:lnTo>
                  <a:lnTo>
                    <a:pt x="1597152" y="82296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529981" y="4607813"/>
              <a:ext cx="1597660" cy="82550"/>
            </a:xfrm>
            <a:custGeom>
              <a:avLst/>
              <a:gdLst/>
              <a:ahLst/>
              <a:cxnLst/>
              <a:rect l="l" t="t" r="r" b="b"/>
              <a:pathLst>
                <a:path w="1597660" h="82550">
                  <a:moveTo>
                    <a:pt x="1597152" y="82296"/>
                  </a:moveTo>
                  <a:lnTo>
                    <a:pt x="1597152" y="0"/>
                  </a:lnTo>
                  <a:lnTo>
                    <a:pt x="0" y="0"/>
                  </a:lnTo>
                  <a:lnTo>
                    <a:pt x="0" y="82296"/>
                  </a:lnTo>
                  <a:lnTo>
                    <a:pt x="1597152" y="82296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517027" y="3205733"/>
              <a:ext cx="1606550" cy="253365"/>
            </a:xfrm>
            <a:custGeom>
              <a:avLst/>
              <a:gdLst/>
              <a:ahLst/>
              <a:cxnLst/>
              <a:rect l="l" t="t" r="r" b="b"/>
              <a:pathLst>
                <a:path w="1606550" h="253364">
                  <a:moveTo>
                    <a:pt x="1606296" y="252984"/>
                  </a:moveTo>
                  <a:lnTo>
                    <a:pt x="1270254" y="87630"/>
                  </a:lnTo>
                  <a:lnTo>
                    <a:pt x="990600" y="12954"/>
                  </a:lnTo>
                  <a:lnTo>
                    <a:pt x="724662" y="0"/>
                  </a:lnTo>
                  <a:lnTo>
                    <a:pt x="374904" y="73914"/>
                  </a:lnTo>
                  <a:lnTo>
                    <a:pt x="0" y="252984"/>
                  </a:lnTo>
                  <a:lnTo>
                    <a:pt x="1606296" y="252984"/>
                  </a:lnTo>
                  <a:close/>
                </a:path>
              </a:pathLst>
            </a:custGeom>
            <a:solidFill>
              <a:srgbClr val="FFFF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517027" y="3205733"/>
              <a:ext cx="1606550" cy="253365"/>
            </a:xfrm>
            <a:custGeom>
              <a:avLst/>
              <a:gdLst/>
              <a:ahLst/>
              <a:cxnLst/>
              <a:rect l="l" t="t" r="r" b="b"/>
              <a:pathLst>
                <a:path w="1606550" h="253364">
                  <a:moveTo>
                    <a:pt x="0" y="252984"/>
                  </a:moveTo>
                  <a:lnTo>
                    <a:pt x="374904" y="73914"/>
                  </a:lnTo>
                  <a:lnTo>
                    <a:pt x="724662" y="0"/>
                  </a:lnTo>
                  <a:lnTo>
                    <a:pt x="990600" y="12954"/>
                  </a:lnTo>
                  <a:lnTo>
                    <a:pt x="1270254" y="87630"/>
                  </a:lnTo>
                  <a:lnTo>
                    <a:pt x="1606296" y="252984"/>
                  </a:lnTo>
                  <a:lnTo>
                    <a:pt x="0" y="252984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721749" y="3266693"/>
              <a:ext cx="734060" cy="1393825"/>
            </a:xfrm>
            <a:custGeom>
              <a:avLst/>
              <a:gdLst/>
              <a:ahLst/>
              <a:cxnLst/>
              <a:rect l="l" t="t" r="r" b="b"/>
              <a:pathLst>
                <a:path w="734060" h="1393825">
                  <a:moveTo>
                    <a:pt x="733806" y="1367028"/>
                  </a:moveTo>
                  <a:lnTo>
                    <a:pt x="375666" y="1367028"/>
                  </a:lnTo>
                  <a:lnTo>
                    <a:pt x="375666" y="1393710"/>
                  </a:lnTo>
                  <a:lnTo>
                    <a:pt x="733806" y="1393710"/>
                  </a:lnTo>
                  <a:lnTo>
                    <a:pt x="733806" y="1367028"/>
                  </a:lnTo>
                  <a:close/>
                </a:path>
                <a:path w="734060" h="1393825">
                  <a:moveTo>
                    <a:pt x="733806" y="0"/>
                  </a:moveTo>
                  <a:lnTo>
                    <a:pt x="0" y="0"/>
                  </a:lnTo>
                  <a:lnTo>
                    <a:pt x="0" y="39624"/>
                  </a:lnTo>
                  <a:lnTo>
                    <a:pt x="733806" y="39624"/>
                  </a:lnTo>
                  <a:lnTo>
                    <a:pt x="73380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389767" y="3699509"/>
              <a:ext cx="314960" cy="104775"/>
            </a:xfrm>
            <a:custGeom>
              <a:avLst/>
              <a:gdLst/>
              <a:ahLst/>
              <a:cxnLst/>
              <a:rect l="l" t="t" r="r" b="b"/>
              <a:pathLst>
                <a:path w="314960" h="104775">
                  <a:moveTo>
                    <a:pt x="314705" y="78486"/>
                  </a:moveTo>
                  <a:lnTo>
                    <a:pt x="314705" y="25907"/>
                  </a:lnTo>
                  <a:lnTo>
                    <a:pt x="79248" y="25907"/>
                  </a:lnTo>
                  <a:lnTo>
                    <a:pt x="79248" y="0"/>
                  </a:lnTo>
                  <a:lnTo>
                    <a:pt x="0" y="51815"/>
                  </a:lnTo>
                  <a:lnTo>
                    <a:pt x="79248" y="104393"/>
                  </a:lnTo>
                  <a:lnTo>
                    <a:pt x="79248" y="78486"/>
                  </a:lnTo>
                  <a:lnTo>
                    <a:pt x="314705" y="78486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389767" y="3699509"/>
              <a:ext cx="314960" cy="104775"/>
            </a:xfrm>
            <a:custGeom>
              <a:avLst/>
              <a:gdLst/>
              <a:ahLst/>
              <a:cxnLst/>
              <a:rect l="l" t="t" r="r" b="b"/>
              <a:pathLst>
                <a:path w="314960" h="104775">
                  <a:moveTo>
                    <a:pt x="79248" y="104393"/>
                  </a:moveTo>
                  <a:lnTo>
                    <a:pt x="79248" y="78486"/>
                  </a:lnTo>
                  <a:lnTo>
                    <a:pt x="314705" y="78486"/>
                  </a:lnTo>
                  <a:lnTo>
                    <a:pt x="314705" y="25907"/>
                  </a:lnTo>
                  <a:lnTo>
                    <a:pt x="79248" y="25907"/>
                  </a:lnTo>
                  <a:lnTo>
                    <a:pt x="79248" y="0"/>
                  </a:lnTo>
                  <a:lnTo>
                    <a:pt x="0" y="51815"/>
                  </a:lnTo>
                  <a:lnTo>
                    <a:pt x="79248" y="104393"/>
                  </a:lnTo>
                  <a:close/>
                </a:path>
              </a:pathLst>
            </a:custGeom>
            <a:ln w="87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367925" y="4057650"/>
              <a:ext cx="113664" cy="296545"/>
            </a:xfrm>
            <a:custGeom>
              <a:avLst/>
              <a:gdLst/>
              <a:ahLst/>
              <a:cxnLst/>
              <a:rect l="l" t="t" r="r" b="b"/>
              <a:pathLst>
                <a:path w="113664" h="296545">
                  <a:moveTo>
                    <a:pt x="113537" y="222503"/>
                  </a:moveTo>
                  <a:lnTo>
                    <a:pt x="83058" y="222503"/>
                  </a:lnTo>
                  <a:lnTo>
                    <a:pt x="83058" y="0"/>
                  </a:lnTo>
                  <a:lnTo>
                    <a:pt x="26670" y="0"/>
                  </a:lnTo>
                  <a:lnTo>
                    <a:pt x="26670" y="222503"/>
                  </a:lnTo>
                  <a:lnTo>
                    <a:pt x="0" y="222503"/>
                  </a:lnTo>
                  <a:lnTo>
                    <a:pt x="57150" y="296417"/>
                  </a:lnTo>
                  <a:lnTo>
                    <a:pt x="113537" y="222503"/>
                  </a:lnTo>
                  <a:close/>
                </a:path>
              </a:pathLst>
            </a:custGeom>
            <a:solidFill>
              <a:srgbClr val="CC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3367925" y="4057650"/>
              <a:ext cx="113664" cy="296545"/>
            </a:xfrm>
            <a:custGeom>
              <a:avLst/>
              <a:gdLst/>
              <a:ahLst/>
              <a:cxnLst/>
              <a:rect l="l" t="t" r="r" b="b"/>
              <a:pathLst>
                <a:path w="113664" h="296545">
                  <a:moveTo>
                    <a:pt x="113537" y="222503"/>
                  </a:moveTo>
                  <a:lnTo>
                    <a:pt x="83058" y="222503"/>
                  </a:lnTo>
                  <a:lnTo>
                    <a:pt x="83058" y="0"/>
                  </a:lnTo>
                  <a:lnTo>
                    <a:pt x="26670" y="0"/>
                  </a:lnTo>
                  <a:lnTo>
                    <a:pt x="26670" y="222503"/>
                  </a:lnTo>
                  <a:lnTo>
                    <a:pt x="0" y="222503"/>
                  </a:lnTo>
                  <a:lnTo>
                    <a:pt x="57150" y="296417"/>
                  </a:lnTo>
                  <a:lnTo>
                    <a:pt x="113537" y="222503"/>
                  </a:lnTo>
                  <a:close/>
                </a:path>
              </a:pathLst>
            </a:custGeom>
            <a:ln w="87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215269" y="2817113"/>
              <a:ext cx="0" cy="1057275"/>
            </a:xfrm>
            <a:custGeom>
              <a:avLst/>
              <a:gdLst/>
              <a:ahLst/>
              <a:cxnLst/>
              <a:rect l="l" t="t" r="r" b="b"/>
              <a:pathLst>
                <a:path h="1057275">
                  <a:moveTo>
                    <a:pt x="0" y="0"/>
                  </a:moveTo>
                  <a:lnTo>
                    <a:pt x="0" y="1056894"/>
                  </a:lnTo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141355" y="3864863"/>
              <a:ext cx="144145" cy="140335"/>
            </a:xfrm>
            <a:custGeom>
              <a:avLst/>
              <a:gdLst/>
              <a:ahLst/>
              <a:cxnLst/>
              <a:rect l="l" t="t" r="r" b="b"/>
              <a:pathLst>
                <a:path w="144145" h="140335">
                  <a:moveTo>
                    <a:pt x="144017" y="0"/>
                  </a:moveTo>
                  <a:lnTo>
                    <a:pt x="0" y="0"/>
                  </a:lnTo>
                  <a:lnTo>
                    <a:pt x="73913" y="140208"/>
                  </a:lnTo>
                  <a:lnTo>
                    <a:pt x="14401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5451233" y="2935223"/>
              <a:ext cx="13335" cy="913130"/>
            </a:xfrm>
            <a:custGeom>
              <a:avLst/>
              <a:gdLst/>
              <a:ahLst/>
              <a:cxnLst/>
              <a:rect l="l" t="t" r="r" b="b"/>
              <a:pathLst>
                <a:path w="13335" h="913129">
                  <a:moveTo>
                    <a:pt x="0" y="0"/>
                  </a:moveTo>
                  <a:lnTo>
                    <a:pt x="12953" y="912876"/>
                  </a:lnTo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390273" y="3838955"/>
              <a:ext cx="144145" cy="140335"/>
            </a:xfrm>
            <a:custGeom>
              <a:avLst/>
              <a:gdLst/>
              <a:ahLst/>
              <a:cxnLst/>
              <a:rect l="l" t="t" r="r" b="b"/>
              <a:pathLst>
                <a:path w="144145" h="140335">
                  <a:moveTo>
                    <a:pt x="144018" y="0"/>
                  </a:moveTo>
                  <a:lnTo>
                    <a:pt x="0" y="0"/>
                  </a:lnTo>
                  <a:lnTo>
                    <a:pt x="73913" y="140208"/>
                  </a:lnTo>
                  <a:lnTo>
                    <a:pt x="14401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8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106000" y="3227273"/>
              <a:ext cx="253339" cy="113893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909892" y="3773627"/>
              <a:ext cx="122275" cy="235813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1630565" y="2013203"/>
              <a:ext cx="1440180" cy="886460"/>
            </a:xfrm>
            <a:custGeom>
              <a:avLst/>
              <a:gdLst/>
              <a:ahLst/>
              <a:cxnLst/>
              <a:rect l="l" t="t" r="r" b="b"/>
              <a:pathLst>
                <a:path w="1440180" h="886460">
                  <a:moveTo>
                    <a:pt x="1440180" y="886206"/>
                  </a:moveTo>
                  <a:lnTo>
                    <a:pt x="1440180" y="0"/>
                  </a:lnTo>
                  <a:lnTo>
                    <a:pt x="0" y="0"/>
                  </a:lnTo>
                  <a:lnTo>
                    <a:pt x="0" y="886206"/>
                  </a:lnTo>
                  <a:lnTo>
                    <a:pt x="1440180" y="886206"/>
                  </a:lnTo>
                  <a:close/>
                </a:path>
              </a:pathLst>
            </a:custGeom>
            <a:ln w="130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/>
          <p:nvPr/>
        </p:nvSpPr>
        <p:spPr>
          <a:xfrm>
            <a:off x="1735196" y="2086803"/>
            <a:ext cx="1228090" cy="6997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065" marR="5080" indent="6350" algn="ctr">
              <a:lnSpc>
                <a:spcPct val="102800"/>
              </a:lnSpc>
              <a:spcBef>
                <a:spcPts val="45"/>
              </a:spcBef>
            </a:pPr>
            <a:r>
              <a:rPr sz="1450" spc="-10" dirty="0">
                <a:latin typeface="Arial"/>
                <a:cs typeface="Arial"/>
              </a:rPr>
              <a:t>Réfractaires </a:t>
            </a:r>
            <a:r>
              <a:rPr sz="1450" spc="-5" dirty="0">
                <a:latin typeface="Arial"/>
                <a:cs typeface="Arial"/>
              </a:rPr>
              <a:t> chauffés </a:t>
            </a:r>
            <a:r>
              <a:rPr sz="1450" dirty="0">
                <a:latin typeface="Arial"/>
                <a:cs typeface="Arial"/>
              </a:rPr>
              <a:t> </a:t>
            </a:r>
            <a:r>
              <a:rPr sz="1450" spc="-20" dirty="0">
                <a:latin typeface="Arial"/>
                <a:cs typeface="Arial"/>
              </a:rPr>
              <a:t>é</a:t>
            </a:r>
            <a:r>
              <a:rPr sz="1450" spc="15" dirty="0">
                <a:latin typeface="Arial"/>
                <a:cs typeface="Arial"/>
              </a:rPr>
              <a:t>l</a:t>
            </a:r>
            <a:r>
              <a:rPr sz="1450" spc="-20" dirty="0">
                <a:latin typeface="Arial"/>
                <a:cs typeface="Arial"/>
              </a:rPr>
              <a:t>e</a:t>
            </a:r>
            <a:r>
              <a:rPr sz="1450" spc="-10" dirty="0">
                <a:latin typeface="Arial"/>
                <a:cs typeface="Arial"/>
              </a:rPr>
              <a:t>c</a:t>
            </a:r>
            <a:r>
              <a:rPr sz="1450" spc="5" dirty="0">
                <a:latin typeface="Arial"/>
                <a:cs typeface="Arial"/>
              </a:rPr>
              <a:t>t</a:t>
            </a:r>
            <a:r>
              <a:rPr sz="1450" spc="-10" dirty="0">
                <a:latin typeface="Arial"/>
                <a:cs typeface="Arial"/>
              </a:rPr>
              <a:t>r</a:t>
            </a:r>
            <a:r>
              <a:rPr sz="1450" spc="20" dirty="0">
                <a:latin typeface="Arial"/>
                <a:cs typeface="Arial"/>
              </a:rPr>
              <a:t>i</a:t>
            </a:r>
            <a:r>
              <a:rPr sz="1450" spc="-20" dirty="0">
                <a:latin typeface="Arial"/>
                <a:cs typeface="Arial"/>
              </a:rPr>
              <a:t>que</a:t>
            </a:r>
            <a:r>
              <a:rPr sz="1450" spc="30" dirty="0">
                <a:latin typeface="Arial"/>
                <a:cs typeface="Arial"/>
              </a:rPr>
              <a:t>m</a:t>
            </a:r>
            <a:r>
              <a:rPr sz="1450" spc="-25" dirty="0">
                <a:latin typeface="Arial"/>
                <a:cs typeface="Arial"/>
              </a:rPr>
              <a:t>e</a:t>
            </a:r>
            <a:r>
              <a:rPr sz="1450" spc="-20" dirty="0">
                <a:latin typeface="Arial"/>
                <a:cs typeface="Arial"/>
              </a:rPr>
              <a:t>nt</a:t>
            </a:r>
            <a:endParaRPr sz="1450">
              <a:latin typeface="Arial"/>
              <a:cs typeface="Arial"/>
            </a:endParaRPr>
          </a:p>
        </p:txBody>
      </p:sp>
      <p:grpSp>
        <p:nvGrpSpPr>
          <p:cNvPr id="88" name="object 88"/>
          <p:cNvGrpSpPr/>
          <p:nvPr/>
        </p:nvGrpSpPr>
        <p:grpSpPr>
          <a:xfrm>
            <a:off x="4341964" y="3585413"/>
            <a:ext cx="1830070" cy="1359535"/>
            <a:chOff x="4341964" y="3585413"/>
            <a:chExt cx="1830070" cy="1359535"/>
          </a:xfrm>
        </p:grpSpPr>
        <p:pic>
          <p:nvPicPr>
            <p:cNvPr id="89" name="object 8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001094" y="3585413"/>
              <a:ext cx="253339" cy="118465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4346333" y="4341114"/>
              <a:ext cx="314960" cy="105410"/>
            </a:xfrm>
            <a:custGeom>
              <a:avLst/>
              <a:gdLst/>
              <a:ahLst/>
              <a:cxnLst/>
              <a:rect l="l" t="t" r="r" b="b"/>
              <a:pathLst>
                <a:path w="314960" h="105410">
                  <a:moveTo>
                    <a:pt x="314706" y="78486"/>
                  </a:moveTo>
                  <a:lnTo>
                    <a:pt x="314706" y="26670"/>
                  </a:lnTo>
                  <a:lnTo>
                    <a:pt x="78486" y="26670"/>
                  </a:lnTo>
                  <a:lnTo>
                    <a:pt x="78486" y="0"/>
                  </a:lnTo>
                  <a:lnTo>
                    <a:pt x="0" y="52577"/>
                  </a:lnTo>
                  <a:lnTo>
                    <a:pt x="78486" y="105156"/>
                  </a:lnTo>
                  <a:lnTo>
                    <a:pt x="78486" y="78486"/>
                  </a:lnTo>
                  <a:lnTo>
                    <a:pt x="314706" y="78486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346333" y="4341114"/>
              <a:ext cx="314960" cy="105410"/>
            </a:xfrm>
            <a:custGeom>
              <a:avLst/>
              <a:gdLst/>
              <a:ahLst/>
              <a:cxnLst/>
              <a:rect l="l" t="t" r="r" b="b"/>
              <a:pathLst>
                <a:path w="314960" h="105410">
                  <a:moveTo>
                    <a:pt x="78486" y="105156"/>
                  </a:moveTo>
                  <a:lnTo>
                    <a:pt x="78486" y="78486"/>
                  </a:lnTo>
                  <a:lnTo>
                    <a:pt x="314706" y="78486"/>
                  </a:lnTo>
                  <a:lnTo>
                    <a:pt x="314706" y="26670"/>
                  </a:lnTo>
                  <a:lnTo>
                    <a:pt x="78486" y="26670"/>
                  </a:lnTo>
                  <a:lnTo>
                    <a:pt x="78486" y="0"/>
                  </a:lnTo>
                  <a:lnTo>
                    <a:pt x="0" y="52577"/>
                  </a:lnTo>
                  <a:lnTo>
                    <a:pt x="78486" y="105156"/>
                  </a:lnTo>
                  <a:close/>
                </a:path>
              </a:pathLst>
            </a:custGeom>
            <a:ln w="87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9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918542" y="4830521"/>
              <a:ext cx="253339" cy="113893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5263781" y="4725924"/>
              <a:ext cx="314325" cy="109220"/>
            </a:xfrm>
            <a:custGeom>
              <a:avLst/>
              <a:gdLst/>
              <a:ahLst/>
              <a:cxnLst/>
              <a:rect l="l" t="t" r="r" b="b"/>
              <a:pathLst>
                <a:path w="314325" h="109220">
                  <a:moveTo>
                    <a:pt x="313943" y="83058"/>
                  </a:moveTo>
                  <a:lnTo>
                    <a:pt x="313943" y="25908"/>
                  </a:lnTo>
                  <a:lnTo>
                    <a:pt x="78486" y="25908"/>
                  </a:lnTo>
                  <a:lnTo>
                    <a:pt x="78486" y="0"/>
                  </a:lnTo>
                  <a:lnTo>
                    <a:pt x="0" y="51815"/>
                  </a:lnTo>
                  <a:lnTo>
                    <a:pt x="78486" y="108965"/>
                  </a:lnTo>
                  <a:lnTo>
                    <a:pt x="78486" y="83058"/>
                  </a:lnTo>
                  <a:lnTo>
                    <a:pt x="313943" y="83058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5263781" y="4725924"/>
              <a:ext cx="314325" cy="109220"/>
            </a:xfrm>
            <a:custGeom>
              <a:avLst/>
              <a:gdLst/>
              <a:ahLst/>
              <a:cxnLst/>
              <a:rect l="l" t="t" r="r" b="b"/>
              <a:pathLst>
                <a:path w="314325" h="109220">
                  <a:moveTo>
                    <a:pt x="78486" y="108965"/>
                  </a:moveTo>
                  <a:lnTo>
                    <a:pt x="78486" y="83058"/>
                  </a:lnTo>
                  <a:lnTo>
                    <a:pt x="313943" y="83058"/>
                  </a:lnTo>
                  <a:lnTo>
                    <a:pt x="313943" y="25908"/>
                  </a:lnTo>
                  <a:lnTo>
                    <a:pt x="78486" y="25908"/>
                  </a:lnTo>
                  <a:lnTo>
                    <a:pt x="78486" y="0"/>
                  </a:lnTo>
                  <a:lnTo>
                    <a:pt x="0" y="51815"/>
                  </a:lnTo>
                  <a:lnTo>
                    <a:pt x="78486" y="108965"/>
                  </a:lnTo>
                  <a:close/>
                </a:path>
              </a:pathLst>
            </a:custGeom>
            <a:ln w="87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5" name="object 95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97" name="object 9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854325" y="983986"/>
            <a:ext cx="8843010" cy="904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3460"/>
              </a:lnSpc>
              <a:spcBef>
                <a:spcPts val="95"/>
              </a:spcBef>
            </a:pP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Pourquoi</a:t>
            </a:r>
            <a:r>
              <a:rPr sz="3200" b="1" spc="-25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stocker</a:t>
            </a:r>
            <a:endParaRPr sz="3200" dirty="0">
              <a:latin typeface="Arial"/>
              <a:cs typeface="Arial"/>
            </a:endParaRPr>
          </a:p>
          <a:p>
            <a:pPr algn="ctr">
              <a:lnSpc>
                <a:spcPts val="3460"/>
              </a:lnSpc>
            </a:pPr>
            <a:r>
              <a:rPr sz="3200" b="1" spc="-5" dirty="0">
                <a:solidFill>
                  <a:srgbClr val="CC3300"/>
                </a:solidFill>
                <a:latin typeface="Arial"/>
                <a:cs typeface="Arial"/>
              </a:rPr>
              <a:t>en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situation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connectée</a:t>
            </a:r>
            <a:r>
              <a:rPr sz="3200" b="1" spc="-5" dirty="0">
                <a:solidFill>
                  <a:srgbClr val="CC3300"/>
                </a:solidFill>
                <a:latin typeface="Arial"/>
                <a:cs typeface="Arial"/>
              </a:rPr>
              <a:t> au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réseau?</a:t>
            </a:r>
            <a:endParaRPr sz="3200" dirty="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770077" y="1901761"/>
            <a:ext cx="9153525" cy="2752725"/>
            <a:chOff x="770077" y="1901761"/>
            <a:chExt cx="9153525" cy="2752725"/>
          </a:xfrm>
        </p:grpSpPr>
        <p:sp>
          <p:nvSpPr>
            <p:cNvPr id="22" name="object 22"/>
            <p:cNvSpPr/>
            <p:nvPr/>
          </p:nvSpPr>
          <p:spPr>
            <a:xfrm>
              <a:off x="774839" y="1905761"/>
              <a:ext cx="9144000" cy="2743200"/>
            </a:xfrm>
            <a:custGeom>
              <a:avLst/>
              <a:gdLst/>
              <a:ahLst/>
              <a:cxnLst/>
              <a:rect l="l" t="t" r="r" b="b"/>
              <a:pathLst>
                <a:path w="9144000" h="2743200">
                  <a:moveTo>
                    <a:pt x="9144000" y="274320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2743200"/>
                  </a:lnTo>
                  <a:lnTo>
                    <a:pt x="9144000" y="2743200"/>
                  </a:lnTo>
                  <a:close/>
                </a:path>
              </a:pathLst>
            </a:custGeom>
            <a:solidFill>
              <a:srgbClr val="FFFF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74839" y="1906523"/>
              <a:ext cx="9144000" cy="2743200"/>
            </a:xfrm>
            <a:custGeom>
              <a:avLst/>
              <a:gdLst/>
              <a:ahLst/>
              <a:cxnLst/>
              <a:rect l="l" t="t" r="r" b="b"/>
              <a:pathLst>
                <a:path w="9144000" h="2743200">
                  <a:moveTo>
                    <a:pt x="0" y="0"/>
                  </a:moveTo>
                  <a:lnTo>
                    <a:pt x="0" y="2743200"/>
                  </a:lnTo>
                  <a:lnTo>
                    <a:pt x="9144000" y="2743200"/>
                  </a:lnTo>
                  <a:lnTo>
                    <a:pt x="9144000" y="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953909" y="4103369"/>
              <a:ext cx="533400" cy="381000"/>
            </a:xfrm>
            <a:custGeom>
              <a:avLst/>
              <a:gdLst/>
              <a:ahLst/>
              <a:cxnLst/>
              <a:rect l="l" t="t" r="r" b="b"/>
              <a:pathLst>
                <a:path w="533400" h="381000">
                  <a:moveTo>
                    <a:pt x="533400" y="190500"/>
                  </a:moveTo>
                  <a:lnTo>
                    <a:pt x="400050" y="0"/>
                  </a:lnTo>
                  <a:lnTo>
                    <a:pt x="400050" y="95250"/>
                  </a:lnTo>
                  <a:lnTo>
                    <a:pt x="0" y="95250"/>
                  </a:lnTo>
                  <a:lnTo>
                    <a:pt x="0" y="285750"/>
                  </a:lnTo>
                  <a:lnTo>
                    <a:pt x="400050" y="285750"/>
                  </a:lnTo>
                  <a:lnTo>
                    <a:pt x="400050" y="381000"/>
                  </a:lnTo>
                  <a:lnTo>
                    <a:pt x="533400" y="190500"/>
                  </a:lnTo>
                  <a:close/>
                </a:path>
              </a:pathLst>
            </a:custGeom>
            <a:solidFill>
              <a:srgbClr val="3434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53909" y="4103369"/>
              <a:ext cx="533400" cy="381000"/>
            </a:xfrm>
            <a:custGeom>
              <a:avLst/>
              <a:gdLst/>
              <a:ahLst/>
              <a:cxnLst/>
              <a:rect l="l" t="t" r="r" b="b"/>
              <a:pathLst>
                <a:path w="533400" h="381000">
                  <a:moveTo>
                    <a:pt x="400050" y="0"/>
                  </a:moveTo>
                  <a:lnTo>
                    <a:pt x="400050" y="95250"/>
                  </a:lnTo>
                  <a:lnTo>
                    <a:pt x="0" y="95250"/>
                  </a:lnTo>
                  <a:lnTo>
                    <a:pt x="0" y="285750"/>
                  </a:lnTo>
                  <a:lnTo>
                    <a:pt x="400050" y="285750"/>
                  </a:lnTo>
                  <a:lnTo>
                    <a:pt x="400050" y="381000"/>
                  </a:lnTo>
                  <a:lnTo>
                    <a:pt x="533400" y="190500"/>
                  </a:lnTo>
                  <a:lnTo>
                    <a:pt x="400050" y="0"/>
                  </a:lnTo>
                  <a:close/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178185" y="2004314"/>
            <a:ext cx="8673465" cy="243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-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améliorer</a:t>
            </a:r>
            <a:r>
              <a:rPr sz="2400" spc="-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sécuriser </a:t>
            </a:r>
            <a:r>
              <a:rPr sz="2400" spc="-5" dirty="0">
                <a:latin typeface="Times New Roman"/>
                <a:cs typeface="Times New Roman"/>
              </a:rPr>
              <a:t>la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gestion du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réseau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dans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contexte </a:t>
            </a:r>
            <a:r>
              <a:rPr sz="2400" dirty="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 marL="252729" indent="-240665">
              <a:lnSpc>
                <a:spcPts val="2875"/>
              </a:lnSpc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-5" dirty="0">
                <a:latin typeface="Times New Roman"/>
                <a:cs typeface="Times New Roman"/>
              </a:rPr>
              <a:t>d’ouverture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des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marchés</a:t>
            </a:r>
            <a:endParaRPr sz="2400">
              <a:latin typeface="Times New Roman"/>
              <a:cs typeface="Times New Roman"/>
            </a:endParaRPr>
          </a:p>
          <a:p>
            <a:pPr marL="252729" indent="-240665">
              <a:lnSpc>
                <a:spcPts val="2875"/>
              </a:lnSpc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dirty="0">
                <a:latin typeface="Times New Roman"/>
                <a:cs typeface="Times New Roman"/>
              </a:rPr>
              <a:t>de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croissance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des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systèmes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production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non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pilotés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par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demande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370"/>
              </a:spcBef>
            </a:pPr>
            <a:r>
              <a:rPr sz="2400" dirty="0">
                <a:latin typeface="Times New Roman"/>
                <a:cs typeface="Times New Roman"/>
              </a:rPr>
              <a:t>-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permettre l’îlotage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 </a:t>
            </a:r>
            <a:r>
              <a:rPr sz="2400" spc="-10" dirty="0">
                <a:latin typeface="Times New Roman"/>
                <a:cs typeface="Times New Roman"/>
              </a:rPr>
              <a:t>consommateurs </a:t>
            </a:r>
            <a:r>
              <a:rPr sz="2400" spc="-5" dirty="0">
                <a:latin typeface="Times New Roman"/>
                <a:cs typeface="Times New Roman"/>
              </a:rPr>
              <a:t>(éventuellement producteurs)</a:t>
            </a:r>
            <a:endParaRPr sz="2400">
              <a:latin typeface="Times New Roman"/>
              <a:cs typeface="Times New Roman"/>
            </a:endParaRPr>
          </a:p>
          <a:p>
            <a:pPr marL="477520">
              <a:lnSpc>
                <a:spcPct val="100000"/>
              </a:lnSpc>
              <a:spcBef>
                <a:spcPts val="2230"/>
              </a:spcBef>
            </a:pPr>
            <a:r>
              <a:rPr sz="2400" b="1" spc="-5" dirty="0">
                <a:solidFill>
                  <a:srgbClr val="3333CC"/>
                </a:solidFill>
                <a:latin typeface="Arial"/>
                <a:cs typeface="Arial"/>
              </a:rPr>
              <a:t>Alimentation</a:t>
            </a:r>
            <a:r>
              <a:rPr sz="2400" b="1" spc="-1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333CC"/>
                </a:solidFill>
                <a:latin typeface="Arial"/>
                <a:cs typeface="Arial"/>
              </a:rPr>
              <a:t>en</a:t>
            </a:r>
            <a:r>
              <a:rPr sz="2400" b="1" spc="-1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333CC"/>
                </a:solidFill>
                <a:latin typeface="Arial"/>
                <a:cs typeface="Arial"/>
              </a:rPr>
              <a:t>électricité</a:t>
            </a:r>
            <a:r>
              <a:rPr sz="2400" b="1" spc="-10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333CC"/>
                </a:solidFill>
                <a:latin typeface="Arial"/>
                <a:cs typeface="Arial"/>
              </a:rPr>
              <a:t>plus</a:t>
            </a:r>
            <a:r>
              <a:rPr sz="2400" b="1" spc="-1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333CC"/>
                </a:solidFill>
                <a:latin typeface="Arial"/>
                <a:cs typeface="Arial"/>
              </a:rPr>
              <a:t>sûre</a:t>
            </a:r>
            <a:r>
              <a:rPr sz="2400" b="1" spc="-10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333CC"/>
                </a:solidFill>
                <a:latin typeface="Arial"/>
                <a:cs typeface="Arial"/>
              </a:rPr>
              <a:t>et</a:t>
            </a:r>
            <a:r>
              <a:rPr sz="2400" b="1" spc="-1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333CC"/>
                </a:solidFill>
                <a:latin typeface="Arial"/>
                <a:cs typeface="Arial"/>
              </a:rPr>
              <a:t>plus</a:t>
            </a:r>
            <a:r>
              <a:rPr sz="2400" b="1" spc="-10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3333CC"/>
                </a:solidFill>
                <a:latin typeface="Arial"/>
                <a:cs typeface="Arial"/>
              </a:rPr>
              <a:t>robuste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774839" y="4768596"/>
            <a:ext cx="9144000" cy="2057400"/>
            <a:chOff x="774839" y="4768596"/>
            <a:chExt cx="9144000" cy="2057400"/>
          </a:xfrm>
        </p:grpSpPr>
        <p:sp>
          <p:nvSpPr>
            <p:cNvPr id="28" name="object 28"/>
            <p:cNvSpPr/>
            <p:nvPr/>
          </p:nvSpPr>
          <p:spPr>
            <a:xfrm>
              <a:off x="774839" y="4768596"/>
              <a:ext cx="9144000" cy="2057400"/>
            </a:xfrm>
            <a:custGeom>
              <a:avLst/>
              <a:gdLst/>
              <a:ahLst/>
              <a:cxnLst/>
              <a:rect l="l" t="t" r="r" b="b"/>
              <a:pathLst>
                <a:path w="9144000" h="2057400">
                  <a:moveTo>
                    <a:pt x="9144000" y="2057400"/>
                  </a:moveTo>
                  <a:lnTo>
                    <a:pt x="9144000" y="0"/>
                  </a:lnTo>
                  <a:lnTo>
                    <a:pt x="0" y="0"/>
                  </a:lnTo>
                  <a:lnTo>
                    <a:pt x="0" y="2057400"/>
                  </a:lnTo>
                  <a:lnTo>
                    <a:pt x="9144000" y="2057400"/>
                  </a:lnTo>
                  <a:close/>
                </a:path>
              </a:pathLst>
            </a:custGeom>
            <a:solidFill>
              <a:srgbClr val="99FF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53909" y="6310122"/>
              <a:ext cx="533400" cy="381000"/>
            </a:xfrm>
            <a:custGeom>
              <a:avLst/>
              <a:gdLst/>
              <a:ahLst/>
              <a:cxnLst/>
              <a:rect l="l" t="t" r="r" b="b"/>
              <a:pathLst>
                <a:path w="533400" h="381000">
                  <a:moveTo>
                    <a:pt x="533400" y="190500"/>
                  </a:moveTo>
                  <a:lnTo>
                    <a:pt x="400050" y="0"/>
                  </a:lnTo>
                  <a:lnTo>
                    <a:pt x="400050" y="95250"/>
                  </a:lnTo>
                  <a:lnTo>
                    <a:pt x="0" y="95250"/>
                  </a:lnTo>
                  <a:lnTo>
                    <a:pt x="0" y="285750"/>
                  </a:lnTo>
                  <a:lnTo>
                    <a:pt x="400050" y="285750"/>
                  </a:lnTo>
                  <a:lnTo>
                    <a:pt x="400050" y="381000"/>
                  </a:lnTo>
                  <a:lnTo>
                    <a:pt x="533400" y="190500"/>
                  </a:lnTo>
                  <a:close/>
                </a:path>
              </a:pathLst>
            </a:custGeom>
            <a:solidFill>
              <a:srgbClr val="3434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53909" y="6310122"/>
              <a:ext cx="533400" cy="381000"/>
            </a:xfrm>
            <a:custGeom>
              <a:avLst/>
              <a:gdLst/>
              <a:ahLst/>
              <a:cxnLst/>
              <a:rect l="l" t="t" r="r" b="b"/>
              <a:pathLst>
                <a:path w="533400" h="381000">
                  <a:moveTo>
                    <a:pt x="400050" y="0"/>
                  </a:moveTo>
                  <a:lnTo>
                    <a:pt x="400050" y="95250"/>
                  </a:lnTo>
                  <a:lnTo>
                    <a:pt x="0" y="95250"/>
                  </a:lnTo>
                  <a:lnTo>
                    <a:pt x="0" y="285750"/>
                  </a:lnTo>
                  <a:lnTo>
                    <a:pt x="400050" y="285750"/>
                  </a:lnTo>
                  <a:lnTo>
                    <a:pt x="400050" y="381000"/>
                  </a:lnTo>
                  <a:lnTo>
                    <a:pt x="533400" y="190500"/>
                  </a:lnTo>
                  <a:lnTo>
                    <a:pt x="400050" y="0"/>
                  </a:lnTo>
                  <a:close/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774839" y="4768596"/>
            <a:ext cx="9144000" cy="2057400"/>
          </a:xfrm>
          <a:prstGeom prst="rect">
            <a:avLst/>
          </a:prstGeom>
          <a:ln w="9525">
            <a:solidFill>
              <a:srgbClr val="010101"/>
            </a:solidFill>
          </a:ln>
        </p:spPr>
        <p:txBody>
          <a:bodyPr vert="horz" wrap="square" lIns="0" tIns="123189" rIns="0" bIns="0" rtlCol="0">
            <a:spAutoFit/>
          </a:bodyPr>
          <a:lstStyle/>
          <a:p>
            <a:pPr marL="177800" marR="320040" indent="-177800" algn="r">
              <a:lnSpc>
                <a:spcPts val="2875"/>
              </a:lnSpc>
              <a:spcBef>
                <a:spcPts val="969"/>
              </a:spcBef>
              <a:buChar char="-"/>
              <a:tabLst>
                <a:tab pos="177800" algn="l"/>
              </a:tabLst>
            </a:pPr>
            <a:r>
              <a:rPr sz="2400" spc="-5" dirty="0">
                <a:latin typeface="Times New Roman"/>
                <a:cs typeface="Times New Roman"/>
              </a:rPr>
              <a:t>augmenter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la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pénétration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des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sources</a:t>
            </a:r>
            <a:r>
              <a:rPr sz="2400" spc="-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intermittentes</a:t>
            </a:r>
            <a:r>
              <a:rPr sz="2400" spc="-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renouvelables</a:t>
            </a:r>
            <a:endParaRPr sz="2400">
              <a:latin typeface="Times New Roman"/>
              <a:cs typeface="Times New Roman"/>
            </a:endParaRPr>
          </a:p>
          <a:p>
            <a:pPr marR="321945" algn="r">
              <a:lnSpc>
                <a:spcPts val="2875"/>
              </a:lnSpc>
            </a:pPr>
            <a:r>
              <a:rPr sz="2400" spc="-5" dirty="0">
                <a:latin typeface="Times New Roman"/>
                <a:cs typeface="Times New Roman"/>
              </a:rPr>
              <a:t>éoliennes,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photovoltaïques,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houlomotrices…</a:t>
            </a:r>
            <a:endParaRPr sz="2400">
              <a:latin typeface="Times New Roman"/>
              <a:cs typeface="Times New Roman"/>
            </a:endParaRPr>
          </a:p>
          <a:p>
            <a:pPr marL="808990" indent="-178435">
              <a:lnSpc>
                <a:spcPct val="100000"/>
              </a:lnSpc>
              <a:spcBef>
                <a:spcPts val="1060"/>
              </a:spcBef>
              <a:buChar char="-"/>
              <a:tabLst>
                <a:tab pos="809625" algn="l"/>
              </a:tabLst>
            </a:pPr>
            <a:r>
              <a:rPr sz="2400" spc="-5" dirty="0">
                <a:latin typeface="Times New Roman"/>
                <a:cs typeface="Times New Roman"/>
              </a:rPr>
              <a:t>réduire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les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besoins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centrales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thermiques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d’appoint</a:t>
            </a:r>
            <a:endParaRPr sz="2400">
              <a:latin typeface="Times New Roman"/>
              <a:cs typeface="Times New Roman"/>
            </a:endParaRPr>
          </a:p>
          <a:p>
            <a:pPr marL="930275">
              <a:lnSpc>
                <a:spcPct val="100000"/>
              </a:lnSpc>
              <a:spcBef>
                <a:spcPts val="1470"/>
              </a:spcBef>
            </a:pPr>
            <a:r>
              <a:rPr sz="2400" b="1" spc="-5" dirty="0">
                <a:solidFill>
                  <a:srgbClr val="3333CC"/>
                </a:solidFill>
                <a:latin typeface="Arial"/>
                <a:cs typeface="Arial"/>
              </a:rPr>
              <a:t>Développement durable</a:t>
            </a:r>
            <a:r>
              <a:rPr sz="2400" b="1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3333CC"/>
                </a:solidFill>
                <a:latin typeface="Arial"/>
                <a:cs typeface="Arial"/>
              </a:rPr>
              <a:t>(CO2,</a:t>
            </a:r>
            <a:r>
              <a:rPr sz="2000" b="1" spc="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3333CC"/>
                </a:solidFill>
                <a:latin typeface="Arial"/>
                <a:cs typeface="Arial"/>
              </a:rPr>
              <a:t>sécurité</a:t>
            </a:r>
            <a:r>
              <a:rPr sz="2000" b="1" spc="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3333CC"/>
                </a:solidFill>
                <a:latin typeface="Arial"/>
                <a:cs typeface="Arial"/>
              </a:rPr>
              <a:t>énergétique…)</a:t>
            </a:r>
            <a:endParaRPr sz="20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230764" y="1063244"/>
            <a:ext cx="69805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FF3300"/>
                </a:solidFill>
              </a:rPr>
              <a:t>Tableau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comparatif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moyens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de</a:t>
            </a:r>
            <a:r>
              <a:rPr spc="-30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stockage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dirty="0">
                <a:solidFill>
                  <a:srgbClr val="FF3300"/>
                </a:solidFill>
              </a:rPr>
              <a:t>à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grande</a:t>
            </a:r>
            <a:r>
              <a:rPr spc="-15" dirty="0">
                <a:solidFill>
                  <a:srgbClr val="FF3300"/>
                </a:solidFill>
              </a:rPr>
              <a:t> </a:t>
            </a:r>
            <a:r>
              <a:rPr spc="-5" dirty="0">
                <a:solidFill>
                  <a:srgbClr val="FF3300"/>
                </a:solidFill>
              </a:rPr>
              <a:t>échelle</a:t>
            </a:r>
          </a:p>
        </p:txBody>
      </p:sp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03839" y="1506474"/>
            <a:ext cx="8231123" cy="5700521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1033405" y="2324354"/>
            <a:ext cx="8717915" cy="364236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83820">
              <a:lnSpc>
                <a:spcPct val="100000"/>
              </a:lnSpc>
              <a:spcBef>
                <a:spcPts val="380"/>
              </a:spcBef>
            </a:pP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Le</a:t>
            </a:r>
            <a:r>
              <a:rPr sz="2400" b="1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stockage</a:t>
            </a:r>
            <a:r>
              <a:rPr sz="2400" b="1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d’énergie</a:t>
            </a:r>
            <a:r>
              <a:rPr sz="2400" b="1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3300"/>
                </a:solidFill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 marL="83820" marR="177800">
              <a:lnSpc>
                <a:spcPts val="3170"/>
              </a:lnSpc>
              <a:spcBef>
                <a:spcPts val="145"/>
              </a:spcBef>
            </a:pP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Un </a:t>
            </a:r>
            <a:r>
              <a:rPr sz="2400" dirty="0">
                <a:solidFill>
                  <a:srgbClr val="3333CC"/>
                </a:solidFill>
                <a:latin typeface="Times New Roman"/>
                <a:cs typeface="Times New Roman"/>
              </a:rPr>
              <a:t>enjeu majeur </a:t>
            </a:r>
            <a:r>
              <a:rPr sz="2400" spc="-5" dirty="0">
                <a:latin typeface="Times New Roman"/>
                <a:cs typeface="Times New Roman"/>
              </a:rPr>
              <a:t>pour permettre une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réelle pénétration des ressources </a:t>
            </a:r>
            <a:r>
              <a:rPr sz="2400" spc="-58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renouvelables</a:t>
            </a:r>
            <a:r>
              <a:rPr sz="2400" spc="8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3600" spc="-7" baseline="2314" dirty="0">
                <a:latin typeface="Times New Roman"/>
                <a:cs typeface="Times New Roman"/>
              </a:rPr>
              <a:t>(électrique, thermique…)</a:t>
            </a:r>
            <a:endParaRPr sz="3600" baseline="2314">
              <a:latin typeface="Times New Roman"/>
              <a:cs typeface="Times New Roman"/>
            </a:endParaRPr>
          </a:p>
          <a:p>
            <a:pPr marL="3768090">
              <a:lnSpc>
                <a:spcPct val="100000"/>
              </a:lnSpc>
              <a:spcBef>
                <a:spcPts val="50"/>
              </a:spcBef>
            </a:pPr>
            <a:r>
              <a:rPr sz="2400" spc="-5" dirty="0">
                <a:latin typeface="Times New Roman"/>
                <a:cs typeface="Times New Roman"/>
              </a:rPr>
              <a:t>et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contribuer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au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développement</a:t>
            </a:r>
            <a:r>
              <a:rPr sz="2400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durable</a:t>
            </a:r>
            <a:endParaRPr sz="2400">
              <a:latin typeface="Times New Roman"/>
              <a:cs typeface="Times New Roman"/>
            </a:endParaRPr>
          </a:p>
          <a:p>
            <a:pPr marL="12700" marR="182245">
              <a:lnSpc>
                <a:spcPct val="217899"/>
              </a:lnSpc>
              <a:spcBef>
                <a:spcPts val="475"/>
              </a:spcBef>
            </a:pPr>
            <a:r>
              <a:rPr sz="2400" spc="-5" dirty="0">
                <a:latin typeface="Times New Roman"/>
                <a:cs typeface="Times New Roman"/>
              </a:rPr>
              <a:t>Des problèmes </a:t>
            </a:r>
            <a:r>
              <a:rPr sz="2400" dirty="0">
                <a:latin typeface="Times New Roman"/>
                <a:cs typeface="Times New Roman"/>
              </a:rPr>
              <a:t>techniques : </a:t>
            </a:r>
            <a:r>
              <a:rPr sz="2400" spc="-5" dirty="0">
                <a:latin typeface="Times New Roman"/>
                <a:cs typeface="Times New Roman"/>
              </a:rPr>
              <a:t>oui, </a:t>
            </a:r>
            <a:r>
              <a:rPr sz="2400" dirty="0">
                <a:latin typeface="Times New Roman"/>
                <a:cs typeface="Times New Roman"/>
              </a:rPr>
              <a:t>le </a:t>
            </a:r>
            <a:r>
              <a:rPr sz="2400" spc="-5" dirty="0">
                <a:latin typeface="Times New Roman"/>
                <a:cs typeface="Times New Roman"/>
              </a:rPr>
              <a:t>stockage est difficile mais possible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Problèmes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surtout </a:t>
            </a:r>
            <a:r>
              <a:rPr sz="2400" dirty="0">
                <a:latin typeface="Times New Roman"/>
                <a:cs typeface="Times New Roman"/>
              </a:rPr>
              <a:t>économiques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 marL="1841500">
              <a:lnSpc>
                <a:spcPts val="2875"/>
              </a:lnSpc>
            </a:pPr>
            <a:r>
              <a:rPr sz="2400" spc="-5" dirty="0">
                <a:latin typeface="Times New Roman"/>
                <a:cs typeface="Times New Roman"/>
              </a:rPr>
              <a:t>le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stockage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doit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devenir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compétitif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dans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plus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secteurs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3912993" y="1423660"/>
            <a:ext cx="27578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5" dirty="0">
                <a:solidFill>
                  <a:srgbClr val="CC3300"/>
                </a:solidFill>
                <a:latin typeface="Arial"/>
                <a:cs typeface="Arial"/>
              </a:rPr>
              <a:t>CONCLUSION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827409" y="2329688"/>
            <a:ext cx="781748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7100" marR="5080" indent="-9144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Développement de nouvelles solutions ou de variantes </a:t>
            </a:r>
            <a:r>
              <a:rPr dirty="0"/>
              <a:t> technologiques</a:t>
            </a:r>
            <a:r>
              <a:rPr spc="-25" dirty="0"/>
              <a:t> </a:t>
            </a:r>
            <a:r>
              <a:rPr spc="-5" dirty="0"/>
              <a:t>(hybridations)</a:t>
            </a:r>
            <a:r>
              <a:rPr spc="-20" dirty="0"/>
              <a:t> </a:t>
            </a:r>
            <a:r>
              <a:rPr spc="-5" dirty="0"/>
              <a:t>bien</a:t>
            </a:r>
            <a:r>
              <a:rPr spc="-25" dirty="0"/>
              <a:t> </a:t>
            </a:r>
            <a:r>
              <a:rPr dirty="0"/>
              <a:t>adaptées</a:t>
            </a:r>
            <a:r>
              <a:rPr spc="-20" dirty="0"/>
              <a:t> </a:t>
            </a:r>
            <a:r>
              <a:rPr dirty="0"/>
              <a:t>aux</a:t>
            </a:r>
            <a:r>
              <a:rPr spc="-25" dirty="0"/>
              <a:t> </a:t>
            </a:r>
            <a:r>
              <a:rPr spc="-5" dirty="0"/>
              <a:t>besoins</a:t>
            </a:r>
          </a:p>
        </p:txBody>
      </p:sp>
      <p:grpSp>
        <p:nvGrpSpPr>
          <p:cNvPr id="17" name="object 17"/>
          <p:cNvGrpSpPr/>
          <p:nvPr/>
        </p:nvGrpSpPr>
        <p:grpSpPr>
          <a:xfrm>
            <a:off x="1022299" y="2374963"/>
            <a:ext cx="586105" cy="441325"/>
            <a:chOff x="1022299" y="2374963"/>
            <a:chExt cx="586105" cy="441325"/>
          </a:xfrm>
        </p:grpSpPr>
        <p:sp>
          <p:nvSpPr>
            <p:cNvPr id="18" name="object 18"/>
            <p:cNvSpPr/>
            <p:nvPr/>
          </p:nvSpPr>
          <p:spPr>
            <a:xfrm>
              <a:off x="1027061" y="2379726"/>
              <a:ext cx="576580" cy="431800"/>
            </a:xfrm>
            <a:custGeom>
              <a:avLst/>
              <a:gdLst/>
              <a:ahLst/>
              <a:cxnLst/>
              <a:rect l="l" t="t" r="r" b="b"/>
              <a:pathLst>
                <a:path w="576580" h="431800">
                  <a:moveTo>
                    <a:pt x="576072" y="215646"/>
                  </a:moveTo>
                  <a:lnTo>
                    <a:pt x="432054" y="0"/>
                  </a:lnTo>
                  <a:lnTo>
                    <a:pt x="432054" y="107442"/>
                  </a:lnTo>
                  <a:lnTo>
                    <a:pt x="0" y="107442"/>
                  </a:lnTo>
                  <a:lnTo>
                    <a:pt x="0" y="323850"/>
                  </a:lnTo>
                  <a:lnTo>
                    <a:pt x="432054" y="323850"/>
                  </a:lnTo>
                  <a:lnTo>
                    <a:pt x="432054" y="431292"/>
                  </a:lnTo>
                  <a:lnTo>
                    <a:pt x="576072" y="215646"/>
                  </a:lnTo>
                  <a:close/>
                </a:path>
              </a:pathLst>
            </a:custGeom>
            <a:solidFill>
              <a:srgbClr val="FF67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27061" y="2379726"/>
              <a:ext cx="576580" cy="431800"/>
            </a:xfrm>
            <a:custGeom>
              <a:avLst/>
              <a:gdLst/>
              <a:ahLst/>
              <a:cxnLst/>
              <a:rect l="l" t="t" r="r" b="b"/>
              <a:pathLst>
                <a:path w="576580" h="431800">
                  <a:moveTo>
                    <a:pt x="432054" y="0"/>
                  </a:moveTo>
                  <a:lnTo>
                    <a:pt x="432054" y="107442"/>
                  </a:lnTo>
                  <a:lnTo>
                    <a:pt x="0" y="107442"/>
                  </a:lnTo>
                  <a:lnTo>
                    <a:pt x="0" y="323850"/>
                  </a:lnTo>
                  <a:lnTo>
                    <a:pt x="432054" y="323850"/>
                  </a:lnTo>
                  <a:lnTo>
                    <a:pt x="432054" y="431292"/>
                  </a:lnTo>
                  <a:lnTo>
                    <a:pt x="576072" y="215646"/>
                  </a:lnTo>
                  <a:lnTo>
                    <a:pt x="432054" y="0"/>
                  </a:lnTo>
                  <a:close/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1020775" y="3671887"/>
            <a:ext cx="586105" cy="441325"/>
            <a:chOff x="1020775" y="3671887"/>
            <a:chExt cx="586105" cy="441325"/>
          </a:xfrm>
        </p:grpSpPr>
        <p:sp>
          <p:nvSpPr>
            <p:cNvPr id="21" name="object 21"/>
            <p:cNvSpPr/>
            <p:nvPr/>
          </p:nvSpPr>
          <p:spPr>
            <a:xfrm>
              <a:off x="1025537" y="3676650"/>
              <a:ext cx="576580" cy="431800"/>
            </a:xfrm>
            <a:custGeom>
              <a:avLst/>
              <a:gdLst/>
              <a:ahLst/>
              <a:cxnLst/>
              <a:rect l="l" t="t" r="r" b="b"/>
              <a:pathLst>
                <a:path w="576580" h="431800">
                  <a:moveTo>
                    <a:pt x="576072" y="215646"/>
                  </a:moveTo>
                  <a:lnTo>
                    <a:pt x="432053" y="0"/>
                  </a:lnTo>
                  <a:lnTo>
                    <a:pt x="432053" y="107441"/>
                  </a:lnTo>
                  <a:lnTo>
                    <a:pt x="0" y="107441"/>
                  </a:lnTo>
                  <a:lnTo>
                    <a:pt x="0" y="323850"/>
                  </a:lnTo>
                  <a:lnTo>
                    <a:pt x="432053" y="323850"/>
                  </a:lnTo>
                  <a:lnTo>
                    <a:pt x="432053" y="431291"/>
                  </a:lnTo>
                  <a:lnTo>
                    <a:pt x="576072" y="215646"/>
                  </a:lnTo>
                  <a:close/>
                </a:path>
              </a:pathLst>
            </a:custGeom>
            <a:solidFill>
              <a:srgbClr val="FF67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25537" y="3676650"/>
              <a:ext cx="576580" cy="431800"/>
            </a:xfrm>
            <a:custGeom>
              <a:avLst/>
              <a:gdLst/>
              <a:ahLst/>
              <a:cxnLst/>
              <a:rect l="l" t="t" r="r" b="b"/>
              <a:pathLst>
                <a:path w="576580" h="431800">
                  <a:moveTo>
                    <a:pt x="432053" y="0"/>
                  </a:moveTo>
                  <a:lnTo>
                    <a:pt x="432053" y="107441"/>
                  </a:lnTo>
                  <a:lnTo>
                    <a:pt x="0" y="107441"/>
                  </a:lnTo>
                  <a:lnTo>
                    <a:pt x="0" y="323850"/>
                  </a:lnTo>
                  <a:lnTo>
                    <a:pt x="432053" y="323850"/>
                  </a:lnTo>
                  <a:lnTo>
                    <a:pt x="432053" y="431291"/>
                  </a:lnTo>
                  <a:lnTo>
                    <a:pt x="576072" y="215646"/>
                  </a:lnTo>
                  <a:lnTo>
                    <a:pt x="432053" y="0"/>
                  </a:lnTo>
                  <a:close/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897513" y="3698240"/>
            <a:ext cx="7555865" cy="2272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Meilleure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définition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caractérisation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besoins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50">
              <a:latin typeface="Times New Roman"/>
              <a:cs typeface="Times New Roman"/>
            </a:endParaRPr>
          </a:p>
          <a:p>
            <a:pPr marL="84455" marR="1247775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Times New Roman"/>
                <a:cs typeface="Times New Roman"/>
              </a:rPr>
              <a:t>Meilleurs modèles énergétiques et de veillissement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pour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réaliser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optimisations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sur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cycle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de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vie</a:t>
            </a:r>
            <a:endParaRPr sz="2400">
              <a:latin typeface="Times New Roman"/>
              <a:cs typeface="Times New Roman"/>
            </a:endParaRPr>
          </a:p>
          <a:p>
            <a:pPr marL="84455">
              <a:lnSpc>
                <a:spcPts val="2870"/>
              </a:lnSpc>
            </a:pP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Avec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plus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grande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action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sur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l’adaptation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de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la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consommation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020775" y="4822507"/>
            <a:ext cx="586105" cy="441959"/>
            <a:chOff x="1020775" y="4822507"/>
            <a:chExt cx="586105" cy="441959"/>
          </a:xfrm>
        </p:grpSpPr>
        <p:sp>
          <p:nvSpPr>
            <p:cNvPr id="25" name="object 25"/>
            <p:cNvSpPr/>
            <p:nvPr/>
          </p:nvSpPr>
          <p:spPr>
            <a:xfrm>
              <a:off x="1025537" y="4827270"/>
              <a:ext cx="576580" cy="432434"/>
            </a:xfrm>
            <a:custGeom>
              <a:avLst/>
              <a:gdLst/>
              <a:ahLst/>
              <a:cxnLst/>
              <a:rect l="l" t="t" r="r" b="b"/>
              <a:pathLst>
                <a:path w="576580" h="432435">
                  <a:moveTo>
                    <a:pt x="576072" y="215645"/>
                  </a:moveTo>
                  <a:lnTo>
                    <a:pt x="432053" y="0"/>
                  </a:lnTo>
                  <a:lnTo>
                    <a:pt x="432053" y="108203"/>
                  </a:lnTo>
                  <a:lnTo>
                    <a:pt x="0" y="108203"/>
                  </a:lnTo>
                  <a:lnTo>
                    <a:pt x="0" y="323850"/>
                  </a:lnTo>
                  <a:lnTo>
                    <a:pt x="432053" y="323850"/>
                  </a:lnTo>
                  <a:lnTo>
                    <a:pt x="432053" y="432053"/>
                  </a:lnTo>
                  <a:lnTo>
                    <a:pt x="576072" y="215645"/>
                  </a:lnTo>
                  <a:close/>
                </a:path>
              </a:pathLst>
            </a:custGeom>
            <a:solidFill>
              <a:srgbClr val="FF67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5537" y="4827270"/>
              <a:ext cx="576580" cy="432434"/>
            </a:xfrm>
            <a:custGeom>
              <a:avLst/>
              <a:gdLst/>
              <a:ahLst/>
              <a:cxnLst/>
              <a:rect l="l" t="t" r="r" b="b"/>
              <a:pathLst>
                <a:path w="576580" h="432435">
                  <a:moveTo>
                    <a:pt x="432053" y="0"/>
                  </a:moveTo>
                  <a:lnTo>
                    <a:pt x="432053" y="108203"/>
                  </a:lnTo>
                  <a:lnTo>
                    <a:pt x="0" y="108203"/>
                  </a:lnTo>
                  <a:lnTo>
                    <a:pt x="0" y="323850"/>
                  </a:lnTo>
                  <a:lnTo>
                    <a:pt x="432053" y="323850"/>
                  </a:lnTo>
                  <a:lnTo>
                    <a:pt x="432053" y="432053"/>
                  </a:lnTo>
                  <a:lnTo>
                    <a:pt x="576072" y="215645"/>
                  </a:lnTo>
                  <a:lnTo>
                    <a:pt x="432053" y="0"/>
                  </a:lnTo>
                  <a:close/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352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4983"/>
              <a:ext cx="36575" cy="1219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2330319" y="2360158"/>
            <a:ext cx="597852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17370" marR="5080" indent="-1805305">
              <a:lnSpc>
                <a:spcPct val="100000"/>
              </a:lnSpc>
              <a:spcBef>
                <a:spcPts val="95"/>
              </a:spcBef>
            </a:pP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Caractéristiques </a:t>
            </a:r>
            <a:r>
              <a:rPr sz="3200" b="1" spc="-5" dirty="0">
                <a:solidFill>
                  <a:srgbClr val="CC3300"/>
                </a:solidFill>
                <a:latin typeface="Arial"/>
                <a:cs typeface="Arial"/>
              </a:rPr>
              <a:t>des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systèmes </a:t>
            </a:r>
            <a:r>
              <a:rPr sz="3200" b="1" spc="-875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CC3300"/>
                </a:solidFill>
                <a:latin typeface="Arial"/>
                <a:cs typeface="Arial"/>
              </a:rPr>
              <a:t>de</a:t>
            </a:r>
            <a:r>
              <a:rPr sz="3200" b="1" spc="-15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stockage</a:t>
            </a:r>
            <a:endParaRPr sz="32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1841500" y="3549650"/>
            <a:ext cx="7848600" cy="17363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86385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Nécessité de bien les </a:t>
            </a:r>
            <a:r>
              <a:rPr sz="2800" spc="-5" dirty="0" err="1" smtClean="0">
                <a:latin typeface="Times New Roman"/>
                <a:cs typeface="Times New Roman"/>
              </a:rPr>
              <a:t>définir</a:t>
            </a:r>
            <a:r>
              <a:rPr sz="2800" spc="-5" dirty="0" smtClean="0">
                <a:latin typeface="Times New Roman"/>
                <a:cs typeface="Times New Roman"/>
              </a:rPr>
              <a:t>, </a:t>
            </a:r>
            <a:r>
              <a:rPr sz="2800" spc="-685" dirty="0" smtClean="0">
                <a:latin typeface="Times New Roman"/>
                <a:cs typeface="Times New Roman"/>
              </a:rPr>
              <a:t> </a:t>
            </a:r>
            <a:r>
              <a:rPr sz="2800" spc="-5" dirty="0" err="1" smtClean="0">
                <a:latin typeface="Times New Roman"/>
                <a:cs typeface="Times New Roman"/>
              </a:rPr>
              <a:t>notamment</a:t>
            </a:r>
            <a:r>
              <a:rPr sz="2800" spc="-10" dirty="0" smtClean="0">
                <a:latin typeface="Times New Roman"/>
                <a:cs typeface="Times New Roman"/>
              </a:rPr>
              <a:t> </a:t>
            </a:r>
            <a:r>
              <a:rPr sz="2800" spc="-5" dirty="0" smtClean="0">
                <a:latin typeface="Times New Roman"/>
                <a:cs typeface="Times New Roman"/>
              </a:rPr>
              <a:t>pour</a:t>
            </a:r>
            <a:r>
              <a:rPr lang="fr-FR" sz="2800" spc="-5" dirty="0" smtClean="0">
                <a:latin typeface="Times New Roman"/>
                <a:cs typeface="Times New Roman"/>
              </a:rPr>
              <a:t> </a:t>
            </a:r>
            <a:r>
              <a:rPr sz="2800" spc="-10" dirty="0" smtClean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:</a:t>
            </a:r>
          </a:p>
          <a:p>
            <a:pPr marL="1134745" indent="-208279">
              <a:lnSpc>
                <a:spcPct val="100000"/>
              </a:lnSpc>
              <a:spcBef>
                <a:spcPts val="5"/>
              </a:spcBef>
              <a:tabLst>
                <a:tab pos="1135380" algn="l"/>
              </a:tabLst>
            </a:pPr>
            <a:r>
              <a:rPr lang="fr-FR" sz="2800" spc="-5" dirty="0" smtClean="0">
                <a:latin typeface="Times New Roman"/>
                <a:cs typeface="Times New Roman"/>
                <a:sym typeface="Wingdings" pitchFamily="2" charset="2"/>
              </a:rPr>
              <a:t> </a:t>
            </a:r>
            <a:r>
              <a:rPr sz="2800" spc="-5" dirty="0" err="1" smtClean="0">
                <a:latin typeface="Times New Roman"/>
                <a:cs typeface="Times New Roman"/>
              </a:rPr>
              <a:t>mieux</a:t>
            </a:r>
            <a:r>
              <a:rPr sz="2800" spc="-45" dirty="0" smtClean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comparer</a:t>
            </a:r>
            <a:endParaRPr sz="2800" dirty="0">
              <a:latin typeface="Times New Roman"/>
              <a:cs typeface="Times New Roman"/>
            </a:endParaRPr>
          </a:p>
          <a:p>
            <a:pPr marL="1134745" indent="-208279">
              <a:lnSpc>
                <a:spcPct val="100000"/>
              </a:lnSpc>
              <a:spcBef>
                <a:spcPts val="5"/>
              </a:spcBef>
              <a:tabLst>
                <a:tab pos="1135380" algn="l"/>
              </a:tabLst>
            </a:pPr>
            <a:r>
              <a:rPr lang="fr-FR" sz="2800" spc="-5" dirty="0" smtClean="0">
                <a:latin typeface="Times New Roman"/>
                <a:cs typeface="Times New Roman"/>
                <a:sym typeface="Wingdings" pitchFamily="2" charset="2"/>
              </a:rPr>
              <a:t> </a:t>
            </a:r>
            <a:r>
              <a:rPr sz="2800" spc="-5" dirty="0" smtClean="0">
                <a:latin typeface="Times New Roman"/>
                <a:cs typeface="Times New Roman"/>
              </a:rPr>
              <a:t>et</a:t>
            </a:r>
            <a:r>
              <a:rPr sz="2800" spc="-15" dirty="0" smtClean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mieux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évaluer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différentes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solutions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092333" y="1423669"/>
            <a:ext cx="6430010" cy="817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17780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Capacité</a:t>
            </a:r>
            <a:r>
              <a:rPr sz="2800" b="1" spc="-1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énergétique</a:t>
            </a:r>
            <a:r>
              <a:rPr sz="2800" b="1" spc="-12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pc="-5" dirty="0"/>
              <a:t>W</a:t>
            </a:r>
            <a:r>
              <a:rPr sz="2400" spc="-7" baseline="-20833" dirty="0"/>
              <a:t>stoc</a:t>
            </a:r>
            <a:r>
              <a:rPr sz="2400" spc="284" baseline="-20833" dirty="0"/>
              <a:t> </a:t>
            </a:r>
            <a:r>
              <a:rPr sz="2400" dirty="0"/>
              <a:t>en</a:t>
            </a:r>
            <a:r>
              <a:rPr sz="2400" spc="-20" dirty="0"/>
              <a:t> </a:t>
            </a:r>
            <a:r>
              <a:rPr sz="2400" dirty="0"/>
              <a:t>Wh</a:t>
            </a:r>
            <a:r>
              <a:rPr sz="2400" spc="-5" dirty="0"/>
              <a:t> </a:t>
            </a:r>
            <a:r>
              <a:rPr sz="2400" dirty="0"/>
              <a:t>(wattheures) </a:t>
            </a:r>
            <a:r>
              <a:rPr sz="2400" spc="-585" dirty="0"/>
              <a:t> </a:t>
            </a:r>
            <a:r>
              <a:rPr sz="2400" spc="-5" dirty="0"/>
              <a:t>grandeur</a:t>
            </a:r>
            <a:r>
              <a:rPr sz="2400" spc="-20" dirty="0"/>
              <a:t> </a:t>
            </a:r>
            <a:r>
              <a:rPr sz="2400" spc="-5" dirty="0"/>
              <a:t>généralement</a:t>
            </a:r>
            <a:r>
              <a:rPr sz="2400" spc="-15" dirty="0"/>
              <a:t> </a:t>
            </a:r>
            <a:r>
              <a:rPr sz="2400" spc="-5" dirty="0"/>
              <a:t>fortement</a:t>
            </a:r>
            <a:r>
              <a:rPr sz="2400" spc="-20" dirty="0"/>
              <a:t> </a:t>
            </a:r>
            <a:r>
              <a:rPr sz="2400" spc="-5" dirty="0"/>
              <a:t>dimensionnante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1020705" y="2390647"/>
            <a:ext cx="8421370" cy="419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107251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Sa </a:t>
            </a: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part exploitable </a:t>
            </a:r>
            <a:r>
              <a:rPr sz="2400" dirty="0">
                <a:latin typeface="Times New Roman"/>
                <a:cs typeface="Times New Roman"/>
              </a:rPr>
              <a:t>est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fonction du rendement </a:t>
            </a:r>
            <a:r>
              <a:rPr sz="2400" spc="-5" dirty="0">
                <a:latin typeface="Times New Roman"/>
                <a:cs typeface="Times New Roman"/>
              </a:rPr>
              <a:t>de </a:t>
            </a:r>
            <a:r>
              <a:rPr sz="2400" dirty="0">
                <a:latin typeface="Times New Roman"/>
                <a:cs typeface="Times New Roman"/>
              </a:rPr>
              <a:t>charge </a:t>
            </a:r>
            <a:r>
              <a:rPr sz="2400" spc="-5" dirty="0">
                <a:latin typeface="Times New Roman"/>
                <a:cs typeface="Times New Roman"/>
              </a:rPr>
              <a:t>ou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décharge,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elle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varie donc</a:t>
            </a:r>
            <a:r>
              <a:rPr sz="2400" spc="-10" dirty="0">
                <a:latin typeface="Times New Roman"/>
                <a:cs typeface="Times New Roman"/>
              </a:rPr>
              <a:t> avec</a:t>
            </a:r>
            <a:r>
              <a:rPr sz="2400" spc="-5" dirty="0">
                <a:latin typeface="Times New Roman"/>
                <a:cs typeface="Times New Roman"/>
              </a:rPr>
              <a:t> le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temps de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transfert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 marL="1116965" indent="-177800">
              <a:lnSpc>
                <a:spcPts val="2865"/>
              </a:lnSpc>
              <a:buChar char="-"/>
              <a:tabLst>
                <a:tab pos="1117600" algn="l"/>
              </a:tabLst>
            </a:pPr>
            <a:r>
              <a:rPr sz="2400" dirty="0">
                <a:latin typeface="Times New Roman"/>
                <a:cs typeface="Times New Roman"/>
              </a:rPr>
              <a:t>pertes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«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charge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»</a:t>
            </a:r>
            <a:endParaRPr sz="2400">
              <a:latin typeface="Times New Roman"/>
              <a:cs typeface="Times New Roman"/>
            </a:endParaRPr>
          </a:p>
          <a:p>
            <a:pPr marL="1116965" indent="-177800">
              <a:lnSpc>
                <a:spcPts val="2875"/>
              </a:lnSpc>
              <a:buChar char="-"/>
              <a:tabLst>
                <a:tab pos="1117600" algn="l"/>
              </a:tabLst>
            </a:pPr>
            <a:r>
              <a:rPr sz="2400" dirty="0">
                <a:latin typeface="Times New Roman"/>
                <a:cs typeface="Times New Roman"/>
              </a:rPr>
              <a:t>pertes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d’auto-décharge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100">
              <a:latin typeface="Times New Roman"/>
              <a:cs typeface="Times New Roman"/>
            </a:endParaRPr>
          </a:p>
          <a:p>
            <a:pPr marL="96520">
              <a:lnSpc>
                <a:spcPct val="100000"/>
              </a:lnSpc>
            </a:pP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Limites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de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décharge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profonde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état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charge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minimal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900">
              <a:latin typeface="Times New Roman"/>
              <a:cs typeface="Times New Roman"/>
            </a:endParaRPr>
          </a:p>
          <a:p>
            <a:pPr marL="96520" marR="196215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L’énergie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exploitable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W</a:t>
            </a:r>
            <a:r>
              <a:rPr sz="2400" spc="-15" baseline="-20833" dirty="0">
                <a:latin typeface="Times New Roman"/>
                <a:cs typeface="Times New Roman"/>
              </a:rPr>
              <a:t>util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est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toujours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inférieure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à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l’énergie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totale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stockée.</a:t>
            </a:r>
            <a:endParaRPr sz="2400">
              <a:latin typeface="Times New Roman"/>
              <a:cs typeface="Times New Roman"/>
            </a:endParaRPr>
          </a:p>
          <a:p>
            <a:pPr marL="96520" marR="43180">
              <a:lnSpc>
                <a:spcPts val="2870"/>
              </a:lnSpc>
              <a:spcBef>
                <a:spcPts val="95"/>
              </a:spcBef>
            </a:pP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Attention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à 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la définition de la capacité énergétique </a:t>
            </a:r>
            <a:r>
              <a:rPr sz="2400" spc="-5" dirty="0">
                <a:latin typeface="Times New Roman"/>
                <a:cs typeface="Times New Roman"/>
              </a:rPr>
              <a:t>(parfois éloignée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la part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exploitable).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95467" y="1008888"/>
              <a:ext cx="54864" cy="1219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95467" y="1021080"/>
              <a:ext cx="54864" cy="609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/>
          <p:nvPr/>
        </p:nvSpPr>
        <p:spPr>
          <a:xfrm>
            <a:off x="1084211" y="3489959"/>
            <a:ext cx="8678545" cy="2743200"/>
          </a:xfrm>
          <a:custGeom>
            <a:avLst/>
            <a:gdLst/>
            <a:ahLst/>
            <a:cxnLst/>
            <a:rect l="l" t="t" r="r" b="b"/>
            <a:pathLst>
              <a:path w="8678545" h="2743200">
                <a:moveTo>
                  <a:pt x="8678418" y="2743200"/>
                </a:moveTo>
                <a:lnTo>
                  <a:pt x="8678418" y="0"/>
                </a:lnTo>
                <a:lnTo>
                  <a:pt x="0" y="0"/>
                </a:lnTo>
                <a:lnTo>
                  <a:pt x="0" y="2743200"/>
                </a:lnTo>
                <a:lnTo>
                  <a:pt x="8678418" y="27432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1008005" y="1496822"/>
            <a:ext cx="8447405" cy="817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3360"/>
              </a:lnSpc>
              <a:spcBef>
                <a:spcPts val="100"/>
              </a:spcBef>
            </a:pPr>
            <a:r>
              <a:rPr sz="28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Puissance maximale</a:t>
            </a:r>
            <a:r>
              <a:rPr sz="2800" b="1" spc="-1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P</a:t>
            </a:r>
            <a:r>
              <a:rPr sz="2400" b="1" spc="-7" baseline="-20833" dirty="0">
                <a:latin typeface="Times New Roman"/>
                <a:cs typeface="Times New Roman"/>
              </a:rPr>
              <a:t>max</a:t>
            </a:r>
            <a:r>
              <a:rPr sz="2400" b="1" spc="292" baseline="-20833" dirty="0">
                <a:latin typeface="Times New Roman"/>
                <a:cs typeface="Times New Roman"/>
              </a:rPr>
              <a:t> </a:t>
            </a:r>
            <a:r>
              <a:rPr sz="2400" spc="-5" dirty="0"/>
              <a:t>de</a:t>
            </a:r>
            <a:r>
              <a:rPr sz="2400" spc="-15" dirty="0"/>
              <a:t> </a:t>
            </a:r>
            <a:r>
              <a:rPr sz="2400" spc="-5" dirty="0"/>
              <a:t>charge</a:t>
            </a:r>
            <a:r>
              <a:rPr sz="2400" spc="-10" dirty="0"/>
              <a:t> </a:t>
            </a:r>
            <a:r>
              <a:rPr sz="2400" spc="-5" dirty="0"/>
              <a:t>ou</a:t>
            </a:r>
            <a:r>
              <a:rPr sz="2400" spc="-15" dirty="0"/>
              <a:t> </a:t>
            </a:r>
            <a:r>
              <a:rPr sz="2400" spc="-5" dirty="0"/>
              <a:t>de</a:t>
            </a:r>
            <a:r>
              <a:rPr sz="2400" spc="-10" dirty="0"/>
              <a:t> </a:t>
            </a:r>
            <a:r>
              <a:rPr sz="2400" spc="-5" dirty="0"/>
              <a:t>décharge</a:t>
            </a:r>
            <a:endParaRPr sz="2400">
              <a:latin typeface="Times New Roman"/>
              <a:cs typeface="Times New Roman"/>
            </a:endParaRPr>
          </a:p>
          <a:p>
            <a:pPr marR="30480" algn="r">
              <a:lnSpc>
                <a:spcPts val="2880"/>
              </a:lnSpc>
            </a:pPr>
            <a:r>
              <a:rPr spc="-5" dirty="0"/>
              <a:t>(parfois</a:t>
            </a:r>
            <a:r>
              <a:rPr spc="-55" dirty="0"/>
              <a:t> </a:t>
            </a:r>
            <a:r>
              <a:rPr spc="-5" dirty="0"/>
              <a:t>différentes)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1105033" y="2647441"/>
            <a:ext cx="576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23210" algn="l"/>
              </a:tabLst>
            </a:pPr>
            <a:r>
              <a:rPr sz="2400" spc="-5" dirty="0">
                <a:latin typeface="Times New Roman"/>
                <a:cs typeface="Times New Roman"/>
              </a:rPr>
              <a:t>Rapport	</a:t>
            </a:r>
            <a:r>
              <a:rPr sz="2400" dirty="0">
                <a:latin typeface="Times New Roman"/>
                <a:cs typeface="Times New Roman"/>
              </a:rPr>
              <a:t>«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constante de temps </a:t>
            </a:r>
            <a:r>
              <a:rPr sz="2400" dirty="0">
                <a:latin typeface="Times New Roman"/>
                <a:cs typeface="Times New Roman"/>
              </a:rPr>
              <a:t>»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365131" y="2856740"/>
            <a:ext cx="614680" cy="0"/>
          </a:xfrm>
          <a:custGeom>
            <a:avLst/>
            <a:gdLst/>
            <a:ahLst/>
            <a:cxnLst/>
            <a:rect l="l" t="t" r="r" b="b"/>
            <a:pathLst>
              <a:path w="614680">
                <a:moveTo>
                  <a:pt x="0" y="0"/>
                </a:moveTo>
                <a:lnTo>
                  <a:pt x="614170" y="0"/>
                </a:lnTo>
              </a:path>
            </a:pathLst>
          </a:custGeom>
          <a:ln w="135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3051943" y="2545289"/>
            <a:ext cx="442595" cy="4819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50" spc="5" dirty="0">
                <a:latin typeface="Symbol"/>
                <a:cs typeface="Symbol"/>
              </a:rPr>
              <a:t></a:t>
            </a:r>
            <a:r>
              <a:rPr sz="2550" spc="-16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Symbol"/>
                <a:cs typeface="Symbol"/>
              </a:rPr>
              <a:t></a:t>
            </a:r>
            <a:endParaRPr sz="30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378081" y="2935659"/>
            <a:ext cx="561975" cy="41655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3825" spc="-75" baseline="14161" dirty="0">
                <a:latin typeface="Times New Roman"/>
                <a:cs typeface="Times New Roman"/>
              </a:rPr>
              <a:t>P</a:t>
            </a:r>
            <a:r>
              <a:rPr sz="1500" spc="-50" dirty="0">
                <a:latin typeface="Times New Roman"/>
                <a:cs typeface="Times New Roman"/>
              </a:rPr>
              <a:t>max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353699" y="2475408"/>
            <a:ext cx="619125" cy="41655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3825" spc="-44" baseline="14161" dirty="0">
                <a:latin typeface="Times New Roman"/>
                <a:cs typeface="Times New Roman"/>
              </a:rPr>
              <a:t>W</a:t>
            </a:r>
            <a:r>
              <a:rPr sz="1500" spc="-30" dirty="0">
                <a:latin typeface="Times New Roman"/>
                <a:cs typeface="Times New Roman"/>
              </a:rPr>
              <a:t>util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603133" y="4066794"/>
            <a:ext cx="5040630" cy="791210"/>
          </a:xfrm>
          <a:prstGeom prst="rect">
            <a:avLst/>
          </a:prstGeom>
          <a:solidFill>
            <a:srgbClr val="FFFF99"/>
          </a:solidFill>
          <a:ln w="6350">
            <a:solidFill>
              <a:srgbClr val="80010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269240" indent="-177800">
              <a:lnSpc>
                <a:spcPts val="2875"/>
              </a:lnSpc>
              <a:buChar char="-"/>
              <a:tabLst>
                <a:tab pos="269875" algn="l"/>
              </a:tabLst>
            </a:pPr>
            <a:r>
              <a:rPr sz="2400" dirty="0">
                <a:solidFill>
                  <a:srgbClr val="000080"/>
                </a:solidFill>
                <a:latin typeface="Times New Roman"/>
                <a:cs typeface="Times New Roman"/>
              </a:rPr>
              <a:t>Masse</a:t>
            </a:r>
            <a:r>
              <a:rPr sz="2400" spc="-45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80"/>
                </a:solidFill>
                <a:latin typeface="Times New Roman"/>
                <a:cs typeface="Times New Roman"/>
              </a:rPr>
              <a:t>d’eau</a:t>
            </a:r>
            <a:endParaRPr sz="2400">
              <a:latin typeface="Times New Roman"/>
              <a:cs typeface="Times New Roman"/>
            </a:endParaRPr>
          </a:p>
          <a:p>
            <a:pPr marL="269240" indent="-177800">
              <a:lnSpc>
                <a:spcPts val="2875"/>
              </a:lnSpc>
              <a:buChar char="-"/>
              <a:tabLst>
                <a:tab pos="269875" algn="l"/>
              </a:tabLst>
            </a:pPr>
            <a:r>
              <a:rPr sz="2400" dirty="0">
                <a:solidFill>
                  <a:srgbClr val="000080"/>
                </a:solidFill>
                <a:latin typeface="Times New Roman"/>
                <a:cs typeface="Times New Roman"/>
              </a:rPr>
              <a:t>Dénivelée</a:t>
            </a:r>
            <a:r>
              <a:rPr sz="2400" spc="-20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80"/>
                </a:solidFill>
                <a:latin typeface="Times New Roman"/>
                <a:cs typeface="Times New Roman"/>
              </a:rPr>
              <a:t>entre</a:t>
            </a:r>
            <a:r>
              <a:rPr sz="2400" spc="-15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80"/>
                </a:solidFill>
                <a:latin typeface="Times New Roman"/>
                <a:cs typeface="Times New Roman"/>
              </a:rPr>
              <a:t>les</a:t>
            </a:r>
            <a:r>
              <a:rPr sz="2400" spc="-20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80"/>
                </a:solidFill>
                <a:latin typeface="Times New Roman"/>
                <a:cs typeface="Times New Roman"/>
              </a:rPr>
              <a:t>bassins</a:t>
            </a:r>
            <a:r>
              <a:rPr sz="2400" spc="-15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80"/>
                </a:solidFill>
                <a:latin typeface="Times New Roman"/>
                <a:cs typeface="Times New Roman"/>
              </a:rPr>
              <a:t>haut</a:t>
            </a:r>
            <a:r>
              <a:rPr sz="2400" spc="-20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80"/>
                </a:solidFill>
                <a:latin typeface="Times New Roman"/>
                <a:cs typeface="Times New Roman"/>
              </a:rPr>
              <a:t>et</a:t>
            </a:r>
            <a:r>
              <a:rPr sz="2400" spc="-15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80"/>
                </a:solidFill>
                <a:latin typeface="Times New Roman"/>
                <a:cs typeface="Times New Roman"/>
              </a:rPr>
              <a:t>bas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603133" y="5001767"/>
            <a:ext cx="5040630" cy="1153160"/>
          </a:xfrm>
          <a:prstGeom prst="rect">
            <a:avLst/>
          </a:prstGeom>
          <a:solidFill>
            <a:srgbClr val="FFFF99"/>
          </a:solidFill>
          <a:ln w="6350">
            <a:solidFill>
              <a:srgbClr val="80010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269875" marR="93345" indent="-269875">
              <a:lnSpc>
                <a:spcPct val="100000"/>
              </a:lnSpc>
              <a:buChar char="-"/>
              <a:tabLst>
                <a:tab pos="269875" algn="l"/>
              </a:tabLst>
            </a:pPr>
            <a:r>
              <a:rPr sz="2400" spc="-5" dirty="0">
                <a:solidFill>
                  <a:srgbClr val="000080"/>
                </a:solidFill>
                <a:latin typeface="Times New Roman"/>
                <a:cs typeface="Times New Roman"/>
              </a:rPr>
              <a:t>Puissance </a:t>
            </a:r>
            <a:r>
              <a:rPr sz="2400" dirty="0">
                <a:solidFill>
                  <a:srgbClr val="000080"/>
                </a:solidFill>
                <a:latin typeface="Times New Roman"/>
                <a:cs typeface="Times New Roman"/>
              </a:rPr>
              <a:t>des groupes réversibles </a:t>
            </a:r>
            <a:r>
              <a:rPr sz="2400" spc="5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80"/>
                </a:solidFill>
                <a:latin typeface="Times New Roman"/>
                <a:cs typeface="Times New Roman"/>
              </a:rPr>
              <a:t>turbines-machines</a:t>
            </a:r>
            <a:r>
              <a:rPr sz="2400" spc="-80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80"/>
                </a:solidFill>
                <a:latin typeface="Times New Roman"/>
                <a:cs typeface="Times New Roman"/>
              </a:rPr>
              <a:t>électriques</a:t>
            </a:r>
            <a:endParaRPr sz="2400">
              <a:latin typeface="Times New Roman"/>
              <a:cs typeface="Times New Roman"/>
            </a:endParaRPr>
          </a:p>
          <a:p>
            <a:pPr marL="269240" indent="-177800">
              <a:lnSpc>
                <a:spcPts val="2870"/>
              </a:lnSpc>
              <a:buChar char="-"/>
              <a:tabLst>
                <a:tab pos="269875" algn="l"/>
              </a:tabLst>
            </a:pPr>
            <a:r>
              <a:rPr sz="2400" spc="-5" dirty="0">
                <a:solidFill>
                  <a:srgbClr val="000080"/>
                </a:solidFill>
                <a:latin typeface="Times New Roman"/>
                <a:cs typeface="Times New Roman"/>
              </a:rPr>
              <a:t>Section</a:t>
            </a:r>
            <a:r>
              <a:rPr sz="2400" spc="-35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80"/>
                </a:solidFill>
                <a:latin typeface="Times New Roman"/>
                <a:cs typeface="Times New Roman"/>
              </a:rPr>
              <a:t>des</a:t>
            </a:r>
            <a:r>
              <a:rPr sz="2400" spc="-30" dirty="0">
                <a:solidFill>
                  <a:srgbClr val="00008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80"/>
                </a:solidFill>
                <a:latin typeface="Times New Roman"/>
                <a:cs typeface="Times New Roman"/>
              </a:rPr>
              <a:t>canalisations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715391" y="4084320"/>
            <a:ext cx="215900" cy="2070735"/>
          </a:xfrm>
          <a:custGeom>
            <a:avLst/>
            <a:gdLst/>
            <a:ahLst/>
            <a:cxnLst/>
            <a:rect l="l" t="t" r="r" b="b"/>
            <a:pathLst>
              <a:path w="215900" h="2070735">
                <a:moveTo>
                  <a:pt x="0" y="0"/>
                </a:moveTo>
                <a:lnTo>
                  <a:pt x="41860" y="5083"/>
                </a:lnTo>
                <a:lnTo>
                  <a:pt x="76003" y="18954"/>
                </a:lnTo>
                <a:lnTo>
                  <a:pt x="99001" y="39540"/>
                </a:lnTo>
                <a:lnTo>
                  <a:pt x="107429" y="64769"/>
                </a:lnTo>
                <a:lnTo>
                  <a:pt x="107429" y="322325"/>
                </a:lnTo>
                <a:lnTo>
                  <a:pt x="115977" y="347114"/>
                </a:lnTo>
                <a:lnTo>
                  <a:pt x="139242" y="367474"/>
                </a:lnTo>
                <a:lnTo>
                  <a:pt x="173651" y="381261"/>
                </a:lnTo>
                <a:lnTo>
                  <a:pt x="215633" y="386333"/>
                </a:lnTo>
                <a:lnTo>
                  <a:pt x="173651" y="391417"/>
                </a:lnTo>
                <a:lnTo>
                  <a:pt x="139242" y="405288"/>
                </a:lnTo>
                <a:lnTo>
                  <a:pt x="115977" y="425874"/>
                </a:lnTo>
                <a:lnTo>
                  <a:pt x="107429" y="451103"/>
                </a:lnTo>
                <a:lnTo>
                  <a:pt x="107429" y="708659"/>
                </a:lnTo>
                <a:lnTo>
                  <a:pt x="99001" y="733889"/>
                </a:lnTo>
                <a:lnTo>
                  <a:pt x="76003" y="754475"/>
                </a:lnTo>
                <a:lnTo>
                  <a:pt x="41860" y="768346"/>
                </a:lnTo>
                <a:lnTo>
                  <a:pt x="0" y="773429"/>
                </a:lnTo>
              </a:path>
              <a:path w="215900" h="2070735">
                <a:moveTo>
                  <a:pt x="28181" y="930401"/>
                </a:moveTo>
                <a:lnTo>
                  <a:pt x="64685" y="937891"/>
                </a:lnTo>
                <a:lnTo>
                  <a:pt x="94475" y="958310"/>
                </a:lnTo>
                <a:lnTo>
                  <a:pt x="114549" y="988587"/>
                </a:lnTo>
                <a:lnTo>
                  <a:pt x="121907" y="1025651"/>
                </a:lnTo>
                <a:lnTo>
                  <a:pt x="121907" y="1405127"/>
                </a:lnTo>
                <a:lnTo>
                  <a:pt x="129267" y="1442192"/>
                </a:lnTo>
                <a:lnTo>
                  <a:pt x="149344" y="1472469"/>
                </a:lnTo>
                <a:lnTo>
                  <a:pt x="179134" y="1492888"/>
                </a:lnTo>
                <a:lnTo>
                  <a:pt x="215633" y="1500377"/>
                </a:lnTo>
                <a:lnTo>
                  <a:pt x="179134" y="1507855"/>
                </a:lnTo>
                <a:lnTo>
                  <a:pt x="149344" y="1528190"/>
                </a:lnTo>
                <a:lnTo>
                  <a:pt x="129267" y="1558242"/>
                </a:lnTo>
                <a:lnTo>
                  <a:pt x="121907" y="1594865"/>
                </a:lnTo>
                <a:lnTo>
                  <a:pt x="121907" y="1975103"/>
                </a:lnTo>
                <a:lnTo>
                  <a:pt x="114549" y="2012168"/>
                </a:lnTo>
                <a:lnTo>
                  <a:pt x="94475" y="2042445"/>
                </a:lnTo>
                <a:lnTo>
                  <a:pt x="64685" y="2062864"/>
                </a:lnTo>
                <a:lnTo>
                  <a:pt x="28181" y="2070353"/>
                </a:lnTo>
              </a:path>
            </a:pathLst>
          </a:custGeom>
          <a:ln w="9525">
            <a:solidFill>
              <a:srgbClr val="80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084211" y="3490721"/>
            <a:ext cx="8679180" cy="2743200"/>
          </a:xfrm>
          <a:prstGeom prst="rect">
            <a:avLst/>
          </a:prstGeom>
          <a:ln w="9525">
            <a:solidFill>
              <a:srgbClr val="010101"/>
            </a:solidFill>
          </a:ln>
        </p:spPr>
        <p:txBody>
          <a:bodyPr vert="horz" wrap="square" lIns="0" tIns="34925" rIns="0" bIns="0" rtlCol="0">
            <a:spAutoFit/>
          </a:bodyPr>
          <a:lstStyle/>
          <a:p>
            <a:pPr marL="109220">
              <a:lnSpc>
                <a:spcPct val="100000"/>
              </a:lnSpc>
              <a:spcBef>
                <a:spcPts val="275"/>
              </a:spcBef>
            </a:pPr>
            <a:r>
              <a:rPr sz="2400" b="1" u="heavy" spc="-5" dirty="0">
                <a:solidFill>
                  <a:srgbClr val="00FF00"/>
                </a:solidFill>
                <a:uFill>
                  <a:solidFill>
                    <a:srgbClr val="00FF00"/>
                  </a:solidFill>
                </a:uFill>
                <a:latin typeface="Times New Roman"/>
                <a:cs typeface="Times New Roman"/>
              </a:rPr>
              <a:t>Exemple</a:t>
            </a:r>
            <a:r>
              <a:rPr sz="2400" b="1" spc="-15" dirty="0">
                <a:solidFill>
                  <a:srgbClr val="00FF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système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stockage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hydraulique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gravitaire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50">
              <a:latin typeface="Times New Roman"/>
              <a:cs typeface="Times New Roman"/>
            </a:endParaRPr>
          </a:p>
          <a:p>
            <a:pPr marL="6379845" marR="179705" indent="-457200">
              <a:lnSpc>
                <a:spcPct val="100000"/>
              </a:lnSpc>
            </a:pPr>
            <a:r>
              <a:rPr sz="2400" spc="-5" dirty="0">
                <a:solidFill>
                  <a:srgbClr val="800000"/>
                </a:solidFill>
                <a:latin typeface="Times New Roman"/>
                <a:cs typeface="Times New Roman"/>
              </a:rPr>
              <a:t>Capacité</a:t>
            </a:r>
            <a:r>
              <a:rPr sz="2400" spc="-50" dirty="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Times New Roman"/>
                <a:cs typeface="Times New Roman"/>
              </a:rPr>
              <a:t>de</a:t>
            </a:r>
            <a:r>
              <a:rPr sz="2400" spc="-45" dirty="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Times New Roman"/>
                <a:cs typeface="Times New Roman"/>
              </a:rPr>
              <a:t>stockage </a:t>
            </a:r>
            <a:r>
              <a:rPr sz="2400" spc="-585" dirty="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800000"/>
                </a:solidFill>
                <a:latin typeface="Times New Roman"/>
                <a:cs typeface="Times New Roman"/>
              </a:rPr>
              <a:t>W</a:t>
            </a:r>
            <a:r>
              <a:rPr sz="2400" spc="-10" dirty="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800000"/>
                </a:solidFill>
                <a:latin typeface="Times New Roman"/>
                <a:cs typeface="Times New Roman"/>
              </a:rPr>
              <a:t>=</a:t>
            </a:r>
            <a:r>
              <a:rPr sz="2400" spc="-15" dirty="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Times New Roman"/>
                <a:cs typeface="Times New Roman"/>
              </a:rPr>
              <a:t>M.g.h</a:t>
            </a:r>
            <a:endParaRPr sz="2400">
              <a:latin typeface="Times New Roman"/>
              <a:cs typeface="Times New Roman"/>
            </a:endParaRPr>
          </a:p>
          <a:p>
            <a:pPr marR="272415" algn="r">
              <a:lnSpc>
                <a:spcPct val="100000"/>
              </a:lnSpc>
              <a:spcBef>
                <a:spcPts val="2205"/>
              </a:spcBef>
            </a:pPr>
            <a:r>
              <a:rPr sz="2400" spc="-5" dirty="0">
                <a:solidFill>
                  <a:srgbClr val="800000"/>
                </a:solidFill>
                <a:latin typeface="Times New Roman"/>
                <a:cs typeface="Times New Roman"/>
              </a:rPr>
              <a:t>Puissance</a:t>
            </a:r>
            <a:r>
              <a:rPr sz="2400" spc="-50" dirty="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Times New Roman"/>
                <a:cs typeface="Times New Roman"/>
              </a:rPr>
              <a:t>maximale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54335" y="6321044"/>
            <a:ext cx="383412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3300"/>
                </a:solidFill>
                <a:latin typeface="Times New Roman"/>
                <a:cs typeface="Times New Roman"/>
              </a:rPr>
              <a:t>Découplage</a:t>
            </a:r>
            <a:r>
              <a:rPr sz="2400" b="1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3300"/>
                </a:solidFill>
                <a:latin typeface="Times New Roman"/>
                <a:cs typeface="Times New Roman"/>
              </a:rPr>
              <a:t>Energie</a:t>
            </a:r>
            <a:r>
              <a:rPr sz="2400" spc="-2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3300"/>
                </a:solidFill>
                <a:latin typeface="Times New Roman"/>
                <a:cs typeface="Times New Roman"/>
              </a:rPr>
              <a:t>Puissance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651887" y="6321044"/>
            <a:ext cx="38823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 smtClean="0">
                <a:latin typeface="Times New Roman"/>
                <a:cs typeface="Times New Roman"/>
              </a:rPr>
              <a:t>«</a:t>
            </a:r>
            <a:r>
              <a:rPr sz="2400" spc="-5" dirty="0" err="1" smtClean="0">
                <a:latin typeface="Times New Roman"/>
                <a:cs typeface="Times New Roman"/>
              </a:rPr>
              <a:t>constante</a:t>
            </a:r>
            <a:r>
              <a:rPr sz="2400" spc="-25" dirty="0" smtClean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temps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»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ajustable</a:t>
            </a:r>
            <a:endParaRPr sz="2400" dirty="0">
              <a:latin typeface="Times New Roman"/>
              <a:cs typeface="Times New Roman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4746955" y="6437185"/>
            <a:ext cx="820419" cy="279400"/>
            <a:chOff x="4746955" y="6437185"/>
            <a:chExt cx="820419" cy="279400"/>
          </a:xfrm>
        </p:grpSpPr>
        <p:sp>
          <p:nvSpPr>
            <p:cNvPr id="35" name="object 35"/>
            <p:cNvSpPr/>
            <p:nvPr/>
          </p:nvSpPr>
          <p:spPr>
            <a:xfrm>
              <a:off x="4751717" y="6441947"/>
              <a:ext cx="810895" cy="269875"/>
            </a:xfrm>
            <a:custGeom>
              <a:avLst/>
              <a:gdLst/>
              <a:ahLst/>
              <a:cxnLst/>
              <a:rect l="l" t="t" r="r" b="b"/>
              <a:pathLst>
                <a:path w="810895" h="269875">
                  <a:moveTo>
                    <a:pt x="810767" y="134874"/>
                  </a:moveTo>
                  <a:lnTo>
                    <a:pt x="648462" y="0"/>
                  </a:lnTo>
                  <a:lnTo>
                    <a:pt x="648462" y="67055"/>
                  </a:lnTo>
                  <a:lnTo>
                    <a:pt x="162305" y="67055"/>
                  </a:lnTo>
                  <a:lnTo>
                    <a:pt x="162305" y="0"/>
                  </a:lnTo>
                  <a:lnTo>
                    <a:pt x="0" y="134874"/>
                  </a:lnTo>
                  <a:lnTo>
                    <a:pt x="162305" y="269748"/>
                  </a:lnTo>
                  <a:lnTo>
                    <a:pt x="162305" y="201929"/>
                  </a:lnTo>
                  <a:lnTo>
                    <a:pt x="648462" y="201929"/>
                  </a:lnTo>
                  <a:lnTo>
                    <a:pt x="648462" y="269748"/>
                  </a:lnTo>
                  <a:lnTo>
                    <a:pt x="810767" y="134874"/>
                  </a:lnTo>
                  <a:close/>
                </a:path>
              </a:pathLst>
            </a:custGeom>
            <a:solidFill>
              <a:srgbClr val="FF67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751717" y="6441947"/>
              <a:ext cx="810895" cy="269875"/>
            </a:xfrm>
            <a:custGeom>
              <a:avLst/>
              <a:gdLst/>
              <a:ahLst/>
              <a:cxnLst/>
              <a:rect l="l" t="t" r="r" b="b"/>
              <a:pathLst>
                <a:path w="810895" h="269875">
                  <a:moveTo>
                    <a:pt x="0" y="134874"/>
                  </a:moveTo>
                  <a:lnTo>
                    <a:pt x="162305" y="269748"/>
                  </a:lnTo>
                  <a:lnTo>
                    <a:pt x="162305" y="201929"/>
                  </a:lnTo>
                  <a:lnTo>
                    <a:pt x="648462" y="201929"/>
                  </a:lnTo>
                  <a:lnTo>
                    <a:pt x="648462" y="269748"/>
                  </a:lnTo>
                  <a:lnTo>
                    <a:pt x="810767" y="134874"/>
                  </a:lnTo>
                  <a:lnTo>
                    <a:pt x="648462" y="0"/>
                  </a:lnTo>
                  <a:lnTo>
                    <a:pt x="648462" y="67055"/>
                  </a:lnTo>
                  <a:lnTo>
                    <a:pt x="162305" y="67055"/>
                  </a:lnTo>
                  <a:lnTo>
                    <a:pt x="162305" y="0"/>
                  </a:lnTo>
                  <a:lnTo>
                    <a:pt x="0" y="134874"/>
                  </a:lnTo>
                  <a:close/>
                </a:path>
              </a:pathLst>
            </a:custGeom>
            <a:ln w="9525">
              <a:solidFill>
                <a:srgbClr val="01010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105033" y="1855724"/>
            <a:ext cx="679450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FF3300"/>
                </a:solidFill>
                <a:latin typeface="Times New Roman"/>
                <a:cs typeface="Times New Roman"/>
              </a:rPr>
              <a:t>Rendement</a:t>
            </a:r>
            <a:r>
              <a:rPr sz="2800" b="1" spc="-110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latin typeface="Symbol"/>
                <a:cs typeface="Symbol"/>
              </a:rPr>
              <a:t></a:t>
            </a:r>
            <a:r>
              <a:rPr b="1" spc="-10" dirty="0"/>
              <a:t> </a:t>
            </a:r>
            <a:r>
              <a:rPr dirty="0" smtClean="0"/>
              <a:t>:</a:t>
            </a:r>
            <a:r>
              <a:rPr spc="-15" dirty="0" smtClean="0"/>
              <a:t> </a:t>
            </a:r>
            <a:r>
              <a:rPr spc="-5" dirty="0"/>
              <a:t>énergie</a:t>
            </a:r>
            <a:r>
              <a:rPr spc="-15" dirty="0"/>
              <a:t> </a:t>
            </a:r>
            <a:r>
              <a:rPr spc="-5" dirty="0"/>
              <a:t>restituée</a:t>
            </a:r>
            <a:r>
              <a:rPr spc="-15" dirty="0"/>
              <a:t> </a:t>
            </a:r>
            <a:r>
              <a:rPr spc="-5" dirty="0"/>
              <a:t>sur</a:t>
            </a:r>
            <a:r>
              <a:rPr spc="-15" dirty="0"/>
              <a:t> </a:t>
            </a:r>
            <a:r>
              <a:rPr spc="-5" dirty="0"/>
              <a:t>énergie</a:t>
            </a:r>
            <a:r>
              <a:rPr spc="-10" dirty="0"/>
              <a:t> </a:t>
            </a:r>
            <a:r>
              <a:rPr spc="-5" dirty="0"/>
              <a:t>prélevée</a:t>
            </a:r>
            <a:endParaRPr sz="2800" dirty="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1105033" y="2674873"/>
            <a:ext cx="8649970" cy="185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875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Définition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souvent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simpliste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pour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cycle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particulier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</a:t>
            </a:r>
            <a:endParaRPr sz="2400">
              <a:latin typeface="Times New Roman"/>
              <a:cs typeface="Times New Roman"/>
            </a:endParaRPr>
          </a:p>
          <a:p>
            <a:pPr marL="6413500">
              <a:lnSpc>
                <a:spcPts val="2875"/>
              </a:lnSpc>
            </a:pPr>
            <a:r>
              <a:rPr sz="2400" spc="-5" dirty="0">
                <a:latin typeface="Times New Roman"/>
                <a:cs typeface="Times New Roman"/>
              </a:rPr>
              <a:t>fonctionnement.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450">
              <a:latin typeface="Times New Roman"/>
              <a:cs typeface="Times New Roman"/>
            </a:endParaRPr>
          </a:p>
          <a:p>
            <a:pPr marL="12700">
              <a:lnSpc>
                <a:spcPts val="2875"/>
              </a:lnSpc>
            </a:pPr>
            <a:r>
              <a:rPr sz="2400" dirty="0">
                <a:latin typeface="Times New Roman"/>
                <a:cs typeface="Times New Roman"/>
              </a:rPr>
              <a:t>Le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rendement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doit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être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défini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sur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3333CC"/>
                </a:solidFill>
                <a:latin typeface="Times New Roman"/>
                <a:cs typeface="Times New Roman"/>
              </a:rPr>
              <a:t>cycles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 réalistes</a:t>
            </a:r>
            <a:r>
              <a:rPr sz="2400" spc="-2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en</a:t>
            </a:r>
            <a:r>
              <a:rPr sz="2400" spc="-5" dirty="0">
                <a:latin typeface="Times New Roman"/>
                <a:cs typeface="Times New Roman"/>
              </a:rPr>
              <a:t> rapport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avec</a:t>
            </a:r>
            <a:endParaRPr sz="2400">
              <a:latin typeface="Times New Roman"/>
              <a:cs typeface="Times New Roman"/>
            </a:endParaRPr>
          </a:p>
          <a:p>
            <a:pPr marL="7022465">
              <a:lnSpc>
                <a:spcPts val="2875"/>
              </a:lnSpc>
            </a:pPr>
            <a:r>
              <a:rPr sz="2400" spc="-5" dirty="0">
                <a:latin typeface="Times New Roman"/>
                <a:cs typeface="Times New Roman"/>
              </a:rPr>
              <a:t>l’application.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83043" y="4857750"/>
            <a:ext cx="8678545" cy="1376680"/>
          </a:xfrm>
          <a:prstGeom prst="rect">
            <a:avLst/>
          </a:prstGeom>
          <a:solidFill>
            <a:srgbClr val="FFFF99"/>
          </a:solidFill>
          <a:ln w="9525">
            <a:solidFill>
              <a:srgbClr val="010101"/>
            </a:solidFill>
          </a:ln>
        </p:spPr>
        <p:txBody>
          <a:bodyPr vert="horz" wrap="square" lIns="0" tIns="179070" rIns="0" bIns="0" rtlCol="0">
            <a:spAutoFit/>
          </a:bodyPr>
          <a:lstStyle/>
          <a:p>
            <a:pPr marL="199390">
              <a:lnSpc>
                <a:spcPts val="2875"/>
              </a:lnSpc>
              <a:spcBef>
                <a:spcPts val="1410"/>
              </a:spcBef>
            </a:pPr>
            <a:r>
              <a:rPr sz="2400" spc="-5" dirty="0">
                <a:latin typeface="Times New Roman"/>
                <a:cs typeface="Times New Roman"/>
              </a:rPr>
              <a:t>Un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système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optimisé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pour une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faible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«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constante de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temps </a:t>
            </a:r>
            <a:r>
              <a:rPr sz="2400" dirty="0">
                <a:latin typeface="Times New Roman"/>
                <a:cs typeface="Times New Roman"/>
              </a:rPr>
              <a:t>»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aura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 marL="1291590" indent="-177800">
              <a:lnSpc>
                <a:spcPts val="2875"/>
              </a:lnSpc>
              <a:buChar char="-"/>
              <a:tabLst>
                <a:tab pos="1291590" algn="l"/>
              </a:tabLst>
            </a:pPr>
            <a:r>
              <a:rPr sz="2400" spc="-5" dirty="0">
                <a:latin typeface="Times New Roman"/>
                <a:cs typeface="Times New Roman"/>
              </a:rPr>
              <a:t>un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meilleur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rendement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pour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sollicitations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rapides</a:t>
            </a:r>
            <a:endParaRPr sz="2400">
              <a:latin typeface="Times New Roman"/>
              <a:cs typeface="Times New Roman"/>
            </a:endParaRPr>
          </a:p>
          <a:p>
            <a:pPr marL="1291590" indent="-177800">
              <a:lnSpc>
                <a:spcPts val="2875"/>
              </a:lnSpc>
              <a:buChar char="-"/>
              <a:tabLst>
                <a:tab pos="1291590" algn="l"/>
              </a:tabLst>
            </a:pPr>
            <a:r>
              <a:rPr sz="2400" dirty="0">
                <a:latin typeface="Times New Roman"/>
                <a:cs typeface="Times New Roman"/>
              </a:rPr>
              <a:t>et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éventuellement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une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assez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forte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auto-décharge.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121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93647"/>
              <a:ext cx="45719" cy="91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9744"/>
              <a:ext cx="45719" cy="2743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2094099" y="1855714"/>
            <a:ext cx="636143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Moyens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CC3300"/>
                </a:solidFill>
                <a:latin typeface="Arial"/>
                <a:cs typeface="Arial"/>
              </a:rPr>
              <a:t>de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stockage</a:t>
            </a:r>
            <a:r>
              <a:rPr sz="3200" b="1" dirty="0">
                <a:solidFill>
                  <a:srgbClr val="CC330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CC3300"/>
                </a:solidFill>
                <a:latin typeface="Arial"/>
                <a:cs typeface="Arial"/>
              </a:rPr>
              <a:t>d’électricité</a:t>
            </a:r>
            <a:endParaRPr sz="32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1322203" y="2863849"/>
            <a:ext cx="8279765" cy="2160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Classification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fréquente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en moyens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directs 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indirects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: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peu d’importance car, quel </a:t>
            </a:r>
            <a:r>
              <a:rPr sz="2800" spc="-10" dirty="0">
                <a:latin typeface="Times New Roman"/>
                <a:cs typeface="Times New Roman"/>
              </a:rPr>
              <a:t>que </a:t>
            </a:r>
            <a:r>
              <a:rPr sz="2800" spc="-5" dirty="0">
                <a:latin typeface="Times New Roman"/>
                <a:cs typeface="Times New Roman"/>
              </a:rPr>
              <a:t>soit le moyen de stockage,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il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est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nécessaire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d’utiliser</a:t>
            </a:r>
            <a:endParaRPr sz="2800">
              <a:latin typeface="Times New Roman"/>
              <a:cs typeface="Times New Roman"/>
            </a:endParaRPr>
          </a:p>
          <a:p>
            <a:pPr marL="18415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un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ou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plusieurs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convertisseurs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d’adaptation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33923" y="920496"/>
            <a:ext cx="904240" cy="109855"/>
            <a:chOff x="8733923" y="920496"/>
            <a:chExt cx="904240" cy="109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87363" y="981455"/>
              <a:ext cx="45719" cy="60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7363" y="987552"/>
              <a:ext cx="45719" cy="15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1563" y="981455"/>
              <a:ext cx="39623" cy="274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67" y="981455"/>
              <a:ext cx="42672" cy="274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10579" y="981455"/>
              <a:ext cx="36575" cy="274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69203" y="981455"/>
              <a:ext cx="36576" cy="304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3795" y="981455"/>
              <a:ext cx="45720" cy="487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33795" y="1007364"/>
              <a:ext cx="43180" cy="3175"/>
            </a:xfrm>
            <a:custGeom>
              <a:avLst/>
              <a:gdLst/>
              <a:ahLst/>
              <a:cxnLst/>
              <a:rect l="l" t="t" r="r" b="b"/>
              <a:pathLst>
                <a:path w="43179" h="3175">
                  <a:moveTo>
                    <a:pt x="0" y="0"/>
                  </a:moveTo>
                  <a:lnTo>
                    <a:pt x="42671" y="0"/>
                  </a:lnTo>
                </a:path>
                <a:path w="43179" h="3175">
                  <a:moveTo>
                    <a:pt x="0" y="3047"/>
                  </a:moveTo>
                  <a:lnTo>
                    <a:pt x="42671" y="3047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87363" y="996696"/>
              <a:ext cx="45719" cy="3047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611747" y="1019556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95467" y="1008888"/>
              <a:ext cx="54864" cy="182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404483" y="1008888"/>
              <a:ext cx="51816" cy="1828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11747" y="1022604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43067" y="1008888"/>
              <a:ext cx="42672" cy="182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95467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69203" y="1011936"/>
              <a:ext cx="36575" cy="1523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38011" y="1025651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88" y="0"/>
                  </a:lnTo>
                </a:path>
              </a:pathLst>
            </a:custGeom>
            <a:ln w="3175">
              <a:solidFill>
                <a:srgbClr val="0000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105033" y="1423670"/>
            <a:ext cx="27711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solidFill>
                  <a:srgbClr val="FF3300"/>
                </a:solidFill>
                <a:latin typeface="Times New Roman"/>
                <a:cs typeface="Times New Roman"/>
              </a:rPr>
              <a:t>Super-condensateurs</a:t>
            </a:r>
          </a:p>
        </p:txBody>
      </p:sp>
      <p:pic>
        <p:nvPicPr>
          <p:cNvPr id="21" name="object 2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339213" y="2985515"/>
            <a:ext cx="4579620" cy="3176777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854335" y="2117090"/>
            <a:ext cx="4818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La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tension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varie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avec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l’état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énergétique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801484" y="2339339"/>
            <a:ext cx="198755" cy="0"/>
          </a:xfrm>
          <a:custGeom>
            <a:avLst/>
            <a:gdLst/>
            <a:ahLst/>
            <a:cxnLst/>
            <a:rect l="l" t="t" r="r" b="b"/>
            <a:pathLst>
              <a:path w="198754">
                <a:moveTo>
                  <a:pt x="0" y="0"/>
                </a:moveTo>
                <a:lnTo>
                  <a:pt x="198132" y="0"/>
                </a:lnTo>
              </a:path>
            </a:pathLst>
          </a:custGeom>
          <a:ln w="135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597024" y="2072599"/>
            <a:ext cx="111760" cy="48005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175">
              <a:lnSpc>
                <a:spcPts val="1795"/>
              </a:lnSpc>
              <a:spcBef>
                <a:spcPts val="90"/>
              </a:spcBef>
            </a:pPr>
            <a:r>
              <a:rPr sz="1500" spc="-5" dirty="0">
                <a:latin typeface="Times New Roman"/>
                <a:cs typeface="Times New Roman"/>
              </a:rPr>
              <a:t>2</a:t>
            </a:r>
            <a:endParaRPr sz="1500">
              <a:latin typeface="Times New Roman"/>
              <a:cs typeface="Times New Roman"/>
            </a:endParaRPr>
          </a:p>
          <a:p>
            <a:pPr>
              <a:lnSpc>
                <a:spcPts val="1795"/>
              </a:lnSpc>
            </a:pPr>
            <a:r>
              <a:rPr sz="1500" spc="-5" dirty="0">
                <a:latin typeface="Times New Roman"/>
                <a:cs typeface="Times New Roman"/>
              </a:rPr>
              <a:t>c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315340" y="2299667"/>
            <a:ext cx="97155" cy="2527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500" spc="-5" dirty="0">
                <a:latin typeface="Times New Roman"/>
                <a:cs typeface="Times New Roman"/>
              </a:rPr>
              <a:t>c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050695" y="2082948"/>
            <a:ext cx="528320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2550" spc="-95" dirty="0">
                <a:latin typeface="Times New Roman"/>
                <a:cs typeface="Times New Roman"/>
              </a:rPr>
              <a:t>C</a:t>
            </a:r>
            <a:r>
              <a:rPr sz="2550" spc="-40" dirty="0">
                <a:latin typeface="Times New Roman"/>
                <a:cs typeface="Times New Roman"/>
              </a:rPr>
              <a:t>.</a:t>
            </a:r>
            <a:r>
              <a:rPr sz="2550" dirty="0">
                <a:latin typeface="Times New Roman"/>
                <a:cs typeface="Times New Roman"/>
              </a:rPr>
              <a:t>U</a:t>
            </a:r>
            <a:endParaRPr sz="25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819061" y="1810139"/>
            <a:ext cx="180340" cy="941705"/>
          </a:xfrm>
          <a:prstGeom prst="rect">
            <a:avLst/>
          </a:prstGeom>
        </p:spPr>
        <p:txBody>
          <a:bodyPr vert="horz" wrap="square" lIns="0" tIns="819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45"/>
              </a:spcBef>
            </a:pPr>
            <a:r>
              <a:rPr sz="2550" dirty="0">
                <a:latin typeface="Times New Roman"/>
                <a:cs typeface="Times New Roman"/>
              </a:rPr>
              <a:t>1</a:t>
            </a:r>
            <a:endParaRPr sz="2550">
              <a:latin typeface="Times New Roman"/>
              <a:cs typeface="Times New Roman"/>
            </a:endParaRPr>
          </a:p>
          <a:p>
            <a:pPr marL="5080">
              <a:lnSpc>
                <a:spcPct val="100000"/>
              </a:lnSpc>
              <a:spcBef>
                <a:spcPts val="545"/>
              </a:spcBef>
            </a:pPr>
            <a:r>
              <a:rPr sz="2550" dirty="0">
                <a:latin typeface="Times New Roman"/>
                <a:cs typeface="Times New Roman"/>
              </a:rPr>
              <a:t>2</a:t>
            </a:r>
            <a:endParaRPr sz="25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014392" y="2082948"/>
            <a:ext cx="708025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516255" algn="l"/>
              </a:tabLst>
            </a:pPr>
            <a:r>
              <a:rPr sz="2550" dirty="0">
                <a:latin typeface="Times New Roman"/>
                <a:cs typeface="Times New Roman"/>
              </a:rPr>
              <a:t>W	</a:t>
            </a:r>
            <a:r>
              <a:rPr sz="2550" dirty="0">
                <a:latin typeface="Symbol"/>
                <a:cs typeface="Symbol"/>
              </a:rPr>
              <a:t></a:t>
            </a:r>
            <a:endParaRPr sz="2550">
              <a:latin typeface="Symbol"/>
              <a:cs typeface="Symbo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945009" y="1892045"/>
            <a:ext cx="1830070" cy="867410"/>
          </a:xfrm>
          <a:custGeom>
            <a:avLst/>
            <a:gdLst/>
            <a:ahLst/>
            <a:cxnLst/>
            <a:rect l="l" t="t" r="r" b="b"/>
            <a:pathLst>
              <a:path w="1830070" h="867410">
                <a:moveTo>
                  <a:pt x="0" y="0"/>
                </a:moveTo>
                <a:lnTo>
                  <a:pt x="0" y="867156"/>
                </a:lnTo>
                <a:lnTo>
                  <a:pt x="1829562" y="867156"/>
                </a:lnTo>
                <a:lnTo>
                  <a:pt x="1829562" y="0"/>
                </a:lnTo>
                <a:lnTo>
                  <a:pt x="0" y="0"/>
                </a:lnTo>
                <a:close/>
              </a:path>
            </a:pathLst>
          </a:custGeom>
          <a:ln w="28575">
            <a:solidFill>
              <a:srgbClr val="FF01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887863" y="4520438"/>
            <a:ext cx="7729855" cy="2217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379984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Pour une exploitation de 90%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l’énergie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maximale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stockée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 marL="50800">
              <a:lnSpc>
                <a:spcPts val="2875"/>
              </a:lnSpc>
            </a:pPr>
            <a:r>
              <a:rPr sz="2400" spc="-5" dirty="0">
                <a:latin typeface="Times New Roman"/>
                <a:cs typeface="Times New Roman"/>
              </a:rPr>
              <a:t>tension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mini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1/3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</a:t>
            </a:r>
            <a:r>
              <a:rPr sz="2400" spc="-7" baseline="-20833" dirty="0">
                <a:latin typeface="Times New Roman"/>
                <a:cs typeface="Times New Roman"/>
              </a:rPr>
              <a:t>cmax</a:t>
            </a:r>
            <a:endParaRPr sz="2400" baseline="-20833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450">
              <a:latin typeface="Times New Roman"/>
              <a:cs typeface="Times New Roman"/>
            </a:endParaRPr>
          </a:p>
          <a:p>
            <a:pPr marL="50800">
              <a:lnSpc>
                <a:spcPts val="2875"/>
              </a:lnSpc>
            </a:pPr>
            <a:r>
              <a:rPr sz="2400" spc="-5" dirty="0">
                <a:latin typeface="Times New Roman"/>
                <a:cs typeface="Times New Roman"/>
              </a:rPr>
              <a:t>Alors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pour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exploiter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</a:t>
            </a:r>
            <a:r>
              <a:rPr sz="2400" spc="-7" baseline="-20833" dirty="0">
                <a:latin typeface="Times New Roman"/>
                <a:cs typeface="Times New Roman"/>
              </a:rPr>
              <a:t>max</a:t>
            </a:r>
            <a:r>
              <a:rPr sz="2400" spc="27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 marL="50800">
              <a:lnSpc>
                <a:spcPts val="2875"/>
              </a:lnSpc>
            </a:pPr>
            <a:r>
              <a:rPr sz="2400" spc="-5" dirty="0">
                <a:latin typeface="Times New Roman"/>
                <a:cs typeface="Times New Roman"/>
              </a:rPr>
              <a:t>Nécessité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d’un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3333CC"/>
                </a:solidFill>
                <a:latin typeface="Times New Roman"/>
                <a:cs typeface="Times New Roman"/>
              </a:rPr>
              <a:t>surdimensionnement </a:t>
            </a:r>
            <a:r>
              <a:rPr sz="2400" spc="-5" dirty="0">
                <a:latin typeface="Times New Roman"/>
                <a:cs typeface="Times New Roman"/>
              </a:rPr>
              <a:t>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courant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d’un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facteur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54335" y="3007867"/>
            <a:ext cx="52190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nécessité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d’un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convertisseur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d’adaptation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2" name="object 32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8054981" y="1267968"/>
            <a:ext cx="1863858" cy="1141475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8739511" y="2436367"/>
            <a:ext cx="3181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solidFill>
                  <a:srgbClr val="3333CC"/>
                </a:solidFill>
                <a:latin typeface="Times New Roman"/>
                <a:cs typeface="Times New Roman"/>
              </a:rPr>
              <a:t>Doc.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54335" y="6961262"/>
            <a:ext cx="3796665" cy="166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z="1000" b="1" i="1" spc="-5" dirty="0">
                <a:latin typeface="Times New Roman"/>
                <a:cs typeface="Times New Roman"/>
              </a:rPr>
              <a:t>Master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Recherche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STS IST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SPEE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Paris 11</a:t>
            </a:r>
            <a:r>
              <a:rPr sz="1000" b="1" i="1" spc="-10" dirty="0">
                <a:latin typeface="Times New Roman"/>
                <a:cs typeface="Times New Roman"/>
              </a:rPr>
              <a:t> </a:t>
            </a:r>
            <a:r>
              <a:rPr sz="1000" b="1" i="1" dirty="0">
                <a:latin typeface="Times New Roman"/>
                <a:cs typeface="Times New Roman"/>
              </a:rPr>
              <a:t>–</a:t>
            </a:r>
            <a:r>
              <a:rPr sz="1000" b="1" i="1" spc="-5" dirty="0">
                <a:latin typeface="Times New Roman"/>
                <a:cs typeface="Times New Roman"/>
              </a:rPr>
              <a:t> ENS Cachan</a:t>
            </a:r>
            <a:r>
              <a:rPr sz="1000" b="1" i="1" spc="245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Module</a:t>
            </a:r>
            <a:r>
              <a:rPr sz="1000" b="1" i="1" dirty="0">
                <a:latin typeface="Times New Roman"/>
                <a:cs typeface="Times New Roman"/>
              </a:rPr>
              <a:t> </a:t>
            </a:r>
            <a:r>
              <a:rPr sz="1000" b="1" i="1" spc="-5" dirty="0">
                <a:latin typeface="Times New Roman"/>
                <a:cs typeface="Times New Roman"/>
              </a:rPr>
              <a:t>K16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95"/>
              </a:lnSpc>
            </a:pPr>
            <a:r>
              <a:rPr spc="-5" dirty="0"/>
              <a:t>février</a:t>
            </a:r>
            <a:r>
              <a:rPr spc="-55" dirty="0"/>
              <a:t> </a:t>
            </a:r>
            <a:r>
              <a:rPr spc="-5" dirty="0"/>
              <a:t>2010</a:t>
            </a: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B.</a:t>
            </a:r>
            <a:r>
              <a:rPr spc="-10" dirty="0"/>
              <a:t> </a:t>
            </a:r>
            <a:r>
              <a:rPr spc="-5" dirty="0"/>
              <a:t>MULTON –ENS</a:t>
            </a:r>
            <a:r>
              <a:rPr spc="-10" dirty="0"/>
              <a:t> </a:t>
            </a:r>
            <a:r>
              <a:rPr spc="-5" dirty="0"/>
              <a:t>Cachan</a:t>
            </a:r>
            <a:r>
              <a:rPr spc="-10" dirty="0"/>
              <a:t> </a:t>
            </a:r>
            <a:r>
              <a:rPr spc="-5" dirty="0"/>
              <a:t>site de</a:t>
            </a:r>
            <a:r>
              <a:rPr spc="-10" dirty="0"/>
              <a:t> </a:t>
            </a:r>
            <a:r>
              <a:rPr spc="-5" dirty="0"/>
              <a:t>Bretagne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9146152" y="2436367"/>
            <a:ext cx="5511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solidFill>
                  <a:srgbClr val="3333CC"/>
                </a:solidFill>
                <a:latin typeface="Times New Roman"/>
                <a:cs typeface="Times New Roman"/>
              </a:rPr>
              <a:t>Maxwell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2469</Words>
  <Application>Microsoft Office PowerPoint</Application>
  <PresentationFormat>Personnalisé</PresentationFormat>
  <Paragraphs>397</Paragraphs>
  <Slides>32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3" baseType="lpstr">
      <vt:lpstr>Office Theme</vt:lpstr>
      <vt:lpstr> Production électrique décentralisée (Stockage)</vt:lpstr>
      <vt:lpstr>Diapositive 2</vt:lpstr>
      <vt:lpstr>Pourquoi stocker en situation connectée au réseau?</vt:lpstr>
      <vt:lpstr>Caractéristiques des systèmes  de stockage</vt:lpstr>
      <vt:lpstr>Capacité énergétique Wstoc en Wh (wattheures)  grandeur généralement fortement dimensionnante</vt:lpstr>
      <vt:lpstr>Puissance maximale Pmax de charge ou de décharge (parfois différentes)</vt:lpstr>
      <vt:lpstr>Rendement  : énergie restituée sur énergie prélevée</vt:lpstr>
      <vt:lpstr>Moyens de stockage d’électricité</vt:lpstr>
      <vt:lpstr>Super-condensateurs</vt:lpstr>
      <vt:lpstr>Exemples de caractéristiques énergétiques de supercondensateurs</vt:lpstr>
      <vt:lpstr>Inductances supraconductrices (SMES Superconductor Magnetic  Energy Storage) :</vt:lpstr>
      <vt:lpstr>Diapositive 12</vt:lpstr>
      <vt:lpstr>Volants d’inertie (suite) Plutôt utilisés pour les faibles « constantes de temps »  (produits commerciaux)</vt:lpstr>
      <vt:lpstr>Systèmes à air comprimé avec fluide d’interface (eau ou huile)  BOP (batteries Oil hydraulics and Pneumatics)</vt:lpstr>
      <vt:lpstr>Diapositive 15</vt:lpstr>
      <vt:lpstr>Diagramme de Ragone des accumulateurs électrochimiques :  comparaison puissance et énergie massiques</vt:lpstr>
      <vt:lpstr>Premier comparatif moyens de stockage à petite échelle</vt:lpstr>
      <vt:lpstr>Diapositive 18</vt:lpstr>
      <vt:lpstr>Moyens de stockage à grande échelle</vt:lpstr>
      <vt:lpstr>Stockage hydraulique gravitaire</vt:lpstr>
      <vt:lpstr>Exemples de plus de 1000 MW</vt:lpstr>
      <vt:lpstr>Air comprimé en caverne (système hybride : gaz + électricité)  (CAES = Compressed Air Energy Storage)</vt:lpstr>
      <vt:lpstr>Diapositive 23</vt:lpstr>
      <vt:lpstr>Stockage adiabatique par air comprimé en caverne Inclut une récupération de la chaleur lors de la compression</vt:lpstr>
      <vt:lpstr>Batteries électrochimiques à grande échelle</vt:lpstr>
      <vt:lpstr>Batteries NaS</vt:lpstr>
      <vt:lpstr>Batteries à circulation (Redox flow batteries)</vt:lpstr>
      <vt:lpstr>Technologie VRB (Vanadium Brome)</vt:lpstr>
      <vt:lpstr>Système à stockage thermique : à l’étude</vt:lpstr>
      <vt:lpstr>Tableau comparatif moyens de stockage à grande échelle</vt:lpstr>
      <vt:lpstr>CONCLUSION</vt:lpstr>
      <vt:lpstr>Développement de nouvelles solutions ou de variantes  technologiques (hybridations) bien adaptées aux besoins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Production électrique décentralisée (Stockage)</dc:title>
  <dc:creator>windows</dc:creator>
  <cp:lastModifiedBy>windows</cp:lastModifiedBy>
  <cp:revision>4</cp:revision>
  <dcterms:created xsi:type="dcterms:W3CDTF">2021-03-02T16:02:59Z</dcterms:created>
  <dcterms:modified xsi:type="dcterms:W3CDTF">2021-03-02T16:36:08Z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2010-03-07T00:00:00Z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2021-03-02T00:00:00Z</vt:filetime>
  </property>
</Properties>
</file>