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8"/>
    <p:sldMasterId id="2147483678" r:id="rId9"/>
  </p:sldMasterIdLst>
  <p:sldIdLst>
    <p:sldId id="272" r:id="rId10"/>
    <p:sldId id="282" r:id="rId11"/>
    <p:sldId id="289" r:id="rId12"/>
    <p:sldId id="284" r:id="rId13"/>
    <p:sldId id="285" r:id="rId14"/>
    <p:sldId id="286" r:id="rId15"/>
    <p:sldId id="287" r:id="rId16"/>
    <p:sldId id="288" r:id="rId17"/>
    <p:sldId id="283" r:id="rId18"/>
    <p:sldId id="290" r:id="rId19"/>
    <p:sldId id="293" r:id="rId20"/>
    <p:sldId id="292" r:id="rId21"/>
    <p:sldId id="294" r:id="rId22"/>
    <p:sldId id="291" r:id="rId23"/>
    <p:sldId id="295" r:id="rId24"/>
    <p:sldId id="296" r:id="rId25"/>
    <p:sldId id="298" r:id="rId26"/>
    <p:sldId id="297" r:id="rId27"/>
    <p:sldId id="256" r:id="rId28"/>
    <p:sldId id="268" r:id="rId29"/>
    <p:sldId id="269" r:id="rId30"/>
    <p:sldId id="270" r:id="rId31"/>
    <p:sldId id="271"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3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p:scale>
          <a:sx n="70" d="100"/>
          <a:sy n="70" d="100"/>
        </p:scale>
        <p:origin x="-1338" y="-5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viewProps" Target="viewProps.xml"/><Relationship Id="rId7" Type="http://schemas.openxmlformats.org/officeDocument/2006/relationships/customXml" Target="../customXml/item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5" Type="http://schemas.openxmlformats.org/officeDocument/2006/relationships/customXml" Target="../customXml/item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tableStyles" Target="tableStyle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customXml" Target="../customXml/item4.xml"/><Relationship Id="rId9" Type="http://schemas.openxmlformats.org/officeDocument/2006/relationships/slideMaster" Target="slideMasters/slideMaster2.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theme" Target="theme/theme1.xml"/><Relationship Id="rId8"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customXml" Target="../../customXml/item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2.xml"/><Relationship Id="rId1" Type="http://schemas.openxmlformats.org/officeDocument/2006/relationships/customXml" Target="../../customXml/item5.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C++">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FBA6452D-E4BE-4DED-90AE-B87D0C76D10D}"/>
              </a:ext>
            </a:extLst>
          </p:cNvPr>
          <p:cNvSpPr/>
          <p:nvPr userDrawn="1">
            <p:custDataLst>
              <p:custData r:id="rId1"/>
            </p:custDataLst>
          </p:nvPr>
        </p:nvSpPr>
        <p:spPr>
          <a:xfrm>
            <a:off x="-31534" y="360947"/>
            <a:ext cx="12195459" cy="6208295"/>
          </a:xfrm>
          <a:prstGeom prst="rect">
            <a:avLst/>
          </a:prstGeom>
          <a:gradFill flip="none" rotWithShape="1">
            <a:gsLst>
              <a:gs pos="0">
                <a:schemeClr val="bg1"/>
              </a:gs>
              <a:gs pos="100000">
                <a:srgbClr val="FFFFFF"/>
              </a:gs>
              <a:gs pos="100000">
                <a:schemeClr val="bg1"/>
              </a:gs>
            </a:gsLst>
            <a:path path="circle">
              <a:fillToRect l="50000" t="50000" r="50000" b="50000"/>
            </a:path>
            <a:tileRect/>
          </a:gradFill>
          <a:ln>
            <a:solidFill>
              <a:schemeClr val="bg1">
                <a:lumMod val="85000"/>
                <a:alpha val="71000"/>
              </a:schemeClr>
            </a:solidFill>
          </a:ln>
          <a:effectLst>
            <a:glow rad="1447800">
              <a:schemeClr val="accent1">
                <a:alpha val="40000"/>
              </a:schemeClr>
            </a:glow>
            <a:outerShdw blurRad="50800" dist="50800" dir="5400000" algn="ctr" rotWithShape="0">
              <a:schemeClr val="bg1">
                <a:lumMod val="75000"/>
                <a:alpha val="44000"/>
              </a:schemeClr>
            </a:outerShdw>
          </a:effectLst>
        </p:spPr>
        <p:style>
          <a:lnRef idx="1">
            <a:schemeClr val="accent4"/>
          </a:lnRef>
          <a:fillRef idx="2">
            <a:schemeClr val="accent4"/>
          </a:fillRef>
          <a:effectRef idx="1">
            <a:schemeClr val="accent4"/>
          </a:effectRef>
          <a:fontRef idx="minor">
            <a:schemeClr val="dk1"/>
          </a:fontRef>
        </p:style>
        <p:txBody>
          <a:bodyPr wrap="none" lIns="91440" tIns="45720" rIns="91440" bIns="45720" anchor="ctr">
            <a:prstTxWarp prst="textCirclePour">
              <a:avLst>
                <a:gd name="adj1" fmla="val 10807629"/>
                <a:gd name="adj2" fmla="val 78829"/>
              </a:avLst>
            </a:prstTxWarp>
            <a:spAutoFit/>
          </a:bodyPr>
          <a:lstStyle/>
          <a:p>
            <a:pPr algn="ctr"/>
            <a:r>
              <a:rPr lang="fr-FR" sz="5400" b="1" cap="none" spc="0" dirty="0">
                <a:ln w="12700">
                  <a:noFill/>
                  <a:prstDash val="solid"/>
                </a:ln>
                <a:gradFill flip="none" rotWithShape="1">
                  <a:gsLst>
                    <a:gs pos="74336">
                      <a:schemeClr val="bg1"/>
                    </a:gs>
                    <a:gs pos="19000">
                      <a:schemeClr val="bg1"/>
                    </a:gs>
                  </a:gsLst>
                  <a:path path="circle">
                    <a:fillToRect l="50000" t="50000" r="50000" b="50000"/>
                  </a:path>
                  <a:tileRect/>
                </a:gradFill>
                <a:effectLst>
                  <a:outerShdw dist="38100" dir="2640000" algn="bl" rotWithShape="0">
                    <a:srgbClr val="00B0F0">
                      <a:alpha val="6000"/>
                    </a:srgbClr>
                  </a:outerShdw>
                </a:effectLst>
                <a:latin typeface="Cambria" panose="02040503050406030204" pitchFamily="18" charset="0"/>
                <a:ea typeface="Cambria" panose="02040503050406030204" pitchFamily="18" charset="0"/>
              </a:rPr>
              <a:t>MICROPROCESSEURS</a:t>
            </a:r>
            <a:r>
              <a:rPr lang="fr-FR" sz="5400" b="1" cap="none" spc="0" dirty="0">
                <a:ln w="12700">
                  <a:noFill/>
                  <a:prstDash val="solid"/>
                </a:ln>
                <a:gradFill>
                  <a:gsLst>
                    <a:gs pos="74336">
                      <a:schemeClr val="bg1"/>
                    </a:gs>
                    <a:gs pos="22000">
                      <a:schemeClr val="accent4">
                        <a:lumMod val="110000"/>
                        <a:satMod val="105000"/>
                        <a:tint val="67000"/>
                        <a:alpha val="87000"/>
                      </a:schemeClr>
                    </a:gs>
                    <a:gs pos="43000">
                      <a:schemeClr val="bg1"/>
                    </a:gs>
                  </a:gsLst>
                  <a:path path="circle">
                    <a:fillToRect l="50000" t="50000" r="50000" b="50000"/>
                  </a:path>
                </a:gradFill>
                <a:effectLst>
                  <a:outerShdw dist="38100" dir="2640000" algn="bl" rotWithShape="0">
                    <a:srgbClr val="00B0F0">
                      <a:alpha val="6000"/>
                    </a:srgbClr>
                  </a:outerShdw>
                </a:effectLst>
                <a:latin typeface="Cambria" panose="02040503050406030204" pitchFamily="18" charset="0"/>
                <a:ea typeface="Cambria" panose="02040503050406030204" pitchFamily="18" charset="0"/>
              </a:rPr>
              <a:t>    MICROCONTROLEURS</a:t>
            </a:r>
            <a:r>
              <a:rPr lang="fr-FR" sz="5400" b="1" cap="none" spc="0" dirty="0">
                <a:ln w="12700">
                  <a:noFill/>
                  <a:prstDash val="solid"/>
                </a:ln>
                <a:gradFill>
                  <a:gsLst>
                    <a:gs pos="74336">
                      <a:schemeClr val="bg1"/>
                    </a:gs>
                    <a:gs pos="22000">
                      <a:schemeClr val="accent4">
                        <a:lumMod val="110000"/>
                        <a:satMod val="105000"/>
                        <a:tint val="67000"/>
                        <a:alpha val="87000"/>
                      </a:schemeClr>
                    </a:gs>
                    <a:gs pos="43000">
                      <a:schemeClr val="bg1"/>
                    </a:gs>
                  </a:gsLst>
                  <a:path path="circle">
                    <a:fillToRect l="50000" t="50000" r="50000" b="50000"/>
                  </a:path>
                </a:gradFill>
                <a:effectLst>
                  <a:outerShdw dist="38100" dir="2640000" algn="bl" rotWithShape="0">
                    <a:srgbClr val="00B0F0">
                      <a:alpha val="6000"/>
                    </a:srgbClr>
                  </a:outerShdw>
                </a:effectLst>
                <a:latin typeface="Agency FB" panose="020B0503020202020204" pitchFamily="34" charset="0"/>
              </a:rPr>
              <a:t>   </a:t>
            </a:r>
          </a:p>
        </p:txBody>
      </p:sp>
      <p:grpSp>
        <p:nvGrpSpPr>
          <p:cNvPr id="3" name="Groupe 2">
            <a:extLst>
              <a:ext uri="{FF2B5EF4-FFF2-40B4-BE49-F238E27FC236}">
                <a16:creationId xmlns:a16="http://schemas.microsoft.com/office/drawing/2014/main" xmlns="" id="{BC725C57-91C7-4168-920F-292EEDD4E4EE}"/>
              </a:ext>
            </a:extLst>
          </p:cNvPr>
          <p:cNvGrpSpPr/>
          <p:nvPr userDrawn="1"/>
        </p:nvGrpSpPr>
        <p:grpSpPr>
          <a:xfrm>
            <a:off x="-31533" y="-29782"/>
            <a:ext cx="12192000" cy="6887782"/>
            <a:chOff x="0" y="-40944"/>
            <a:chExt cx="12192000" cy="6887782"/>
          </a:xfrm>
        </p:grpSpPr>
        <p:grpSp>
          <p:nvGrpSpPr>
            <p:cNvPr id="4" name="Groupe 3">
              <a:extLst>
                <a:ext uri="{FF2B5EF4-FFF2-40B4-BE49-F238E27FC236}">
                  <a16:creationId xmlns:a16="http://schemas.microsoft.com/office/drawing/2014/main" xmlns="" id="{7EECF5B9-EA0E-4C01-93A9-EC491344469E}"/>
                </a:ext>
              </a:extLst>
            </p:cNvPr>
            <p:cNvGrpSpPr/>
            <p:nvPr/>
          </p:nvGrpSpPr>
          <p:grpSpPr>
            <a:xfrm>
              <a:off x="0" y="-40944"/>
              <a:ext cx="12192000" cy="6887782"/>
              <a:chOff x="0" y="-40944"/>
              <a:chExt cx="12192000" cy="6887782"/>
            </a:xfrm>
          </p:grpSpPr>
          <p:sp>
            <p:nvSpPr>
              <p:cNvPr id="6" name="Rectangle 5">
                <a:extLst>
                  <a:ext uri="{FF2B5EF4-FFF2-40B4-BE49-F238E27FC236}">
                    <a16:creationId xmlns:a16="http://schemas.microsoft.com/office/drawing/2014/main" xmlns="" id="{D44CFD32-464C-4C17-9C85-D4A09479FDA5}"/>
                  </a:ext>
                </a:extLst>
              </p:cNvPr>
              <p:cNvSpPr/>
              <p:nvPr/>
            </p:nvSpPr>
            <p:spPr>
              <a:xfrm>
                <a:off x="0" y="1"/>
                <a:ext cx="12192000" cy="313898"/>
              </a:xfrm>
              <a:prstGeom prst="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b="1" spc="50" dirty="0">
                  <a:ln w="0"/>
                  <a:solidFill>
                    <a:schemeClr val="bg2"/>
                  </a:solidFill>
                  <a:effectLst>
                    <a:innerShdw blurRad="63500" dist="50800" dir="13500000">
                      <a:srgbClr val="000000">
                        <a:alpha val="50000"/>
                      </a:srgbClr>
                    </a:innerShdw>
                  </a:effectLst>
                </a:endParaRPr>
              </a:p>
            </p:txBody>
          </p:sp>
          <p:sp>
            <p:nvSpPr>
              <p:cNvPr id="7" name="Rectangle 6">
                <a:extLst>
                  <a:ext uri="{FF2B5EF4-FFF2-40B4-BE49-F238E27FC236}">
                    <a16:creationId xmlns:a16="http://schemas.microsoft.com/office/drawing/2014/main" xmlns="" id="{74F33691-BD33-4337-BA1E-86CF9AD67E49}"/>
                  </a:ext>
                </a:extLst>
              </p:cNvPr>
              <p:cNvSpPr/>
              <p:nvPr/>
            </p:nvSpPr>
            <p:spPr>
              <a:xfrm>
                <a:off x="0" y="6570739"/>
                <a:ext cx="12192000" cy="244173"/>
              </a:xfrm>
              <a:prstGeom prst="rect">
                <a:avLst/>
              </a:prstGeom>
              <a:ln/>
              <a:scene3d>
                <a:camera prst="orthographicFront"/>
                <a:lightRig rig="threePt" dir="t"/>
              </a:scene3d>
              <a:sp3d>
                <a:bevelT prst="relaxedInset"/>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8" name="ZoneTexte 7">
                <a:extLst>
                  <a:ext uri="{FF2B5EF4-FFF2-40B4-BE49-F238E27FC236}">
                    <a16:creationId xmlns:a16="http://schemas.microsoft.com/office/drawing/2014/main" xmlns="" id="{AB2169FF-940A-425E-8492-351821B338F7}"/>
                  </a:ext>
                </a:extLst>
              </p:cNvPr>
              <p:cNvSpPr txBox="1"/>
              <p:nvPr/>
            </p:nvSpPr>
            <p:spPr>
              <a:xfrm>
                <a:off x="0" y="-40944"/>
                <a:ext cx="5113866" cy="369332"/>
              </a:xfrm>
              <a:prstGeom prst="rect">
                <a:avLst/>
              </a:prstGeom>
              <a:noFill/>
            </p:spPr>
            <p:txBody>
              <a:bodyPr wrap="square" rtlCol="0">
                <a:spAutoFit/>
              </a:bodyPr>
              <a:lstStyle/>
              <a:p>
                <a:r>
                  <a:rPr lang="fr-FR" b="1" spc="50" dirty="0">
                    <a:ln w="0">
                      <a:noFill/>
                    </a:ln>
                    <a:solidFill>
                      <a:srgbClr val="FFFF00"/>
                    </a:solidFill>
                    <a:effectLst>
                      <a:innerShdw blurRad="63500" dist="50800" dir="13500000">
                        <a:srgbClr val="000000">
                          <a:alpha val="50000"/>
                        </a:srgbClr>
                      </a:innerShdw>
                    </a:effectLst>
                  </a:rPr>
                  <a:t>Ahmed Zabana </a:t>
                </a:r>
                <a:r>
                  <a:rPr lang="fr-FR" b="1" spc="50" dirty="0" err="1">
                    <a:ln w="0">
                      <a:noFill/>
                    </a:ln>
                    <a:solidFill>
                      <a:srgbClr val="FFFF00"/>
                    </a:solidFill>
                    <a:effectLst>
                      <a:innerShdw blurRad="63500" dist="50800" dir="13500000">
                        <a:srgbClr val="000000">
                          <a:alpha val="50000"/>
                        </a:srgbClr>
                      </a:innerShdw>
                    </a:effectLst>
                  </a:rPr>
                  <a:t>University</a:t>
                </a:r>
                <a:r>
                  <a:rPr lang="fr-FR" b="1" spc="50" dirty="0">
                    <a:ln w="0">
                      <a:noFill/>
                    </a:ln>
                    <a:solidFill>
                      <a:srgbClr val="FFFF00"/>
                    </a:solidFill>
                    <a:effectLst>
                      <a:innerShdw blurRad="63500" dist="50800" dir="13500000">
                        <a:srgbClr val="000000">
                          <a:alpha val="50000"/>
                        </a:srgbClr>
                      </a:innerShdw>
                    </a:effectLst>
                  </a:rPr>
                  <a:t> of Relizane</a:t>
                </a:r>
              </a:p>
            </p:txBody>
          </p:sp>
          <p:sp>
            <p:nvSpPr>
              <p:cNvPr id="9" name="ZoneTexte 8">
                <a:extLst>
                  <a:ext uri="{FF2B5EF4-FFF2-40B4-BE49-F238E27FC236}">
                    <a16:creationId xmlns:a16="http://schemas.microsoft.com/office/drawing/2014/main" xmlns="" id="{7447CF0D-53D6-452A-AB48-54E02B30CBB6}"/>
                  </a:ext>
                </a:extLst>
              </p:cNvPr>
              <p:cNvSpPr txBox="1"/>
              <p:nvPr/>
            </p:nvSpPr>
            <p:spPr>
              <a:xfrm>
                <a:off x="0" y="6585228"/>
                <a:ext cx="977463" cy="261610"/>
              </a:xfrm>
              <a:prstGeom prst="rect">
                <a:avLst/>
              </a:prstGeom>
              <a:gradFill flip="none" rotWithShape="1">
                <a:gsLst>
                  <a:gs pos="0">
                    <a:schemeClr val="accent4">
                      <a:satMod val="103000"/>
                      <a:lumMod val="102000"/>
                      <a:tint val="94000"/>
                      <a:alpha val="0"/>
                    </a:schemeClr>
                  </a:gs>
                  <a:gs pos="0">
                    <a:schemeClr val="tx1"/>
                  </a:gs>
                  <a:gs pos="82000">
                    <a:srgbClr val="FFFF00"/>
                  </a:gs>
                  <a:gs pos="18000">
                    <a:schemeClr val="accent4">
                      <a:satMod val="110000"/>
                      <a:lumMod val="100000"/>
                      <a:shade val="100000"/>
                    </a:schemeClr>
                  </a:gs>
                </a:gsLst>
                <a:lin ang="2700000" scaled="1"/>
                <a:tileRect/>
              </a:gradFill>
              <a:ln>
                <a:noFill/>
              </a:ln>
              <a:scene3d>
                <a:camera prst="orthographicFront"/>
                <a:lightRig rig="threePt" dir="t"/>
              </a:scene3d>
              <a:sp3d>
                <a:bevelT prst="slope"/>
              </a:sp3d>
            </p:spPr>
            <p:txBody>
              <a:bodyPr wrap="square" rtlCol="0">
                <a:spAutoFit/>
              </a:bodyPr>
              <a:lstStyle/>
              <a:p>
                <a:r>
                  <a:rPr lang="fr-FR" sz="1100" b="1" cap="none" spc="0" dirty="0">
                    <a:ln w="12700">
                      <a:solidFill>
                        <a:schemeClr val="accent1"/>
                      </a:solidFill>
                      <a:prstDash val="solid"/>
                    </a:ln>
                    <a:solidFill>
                      <a:schemeClr val="tx1"/>
                    </a:solidFill>
                    <a:effectLst>
                      <a:outerShdw dist="38100" dir="2640000" algn="bl" rotWithShape="0">
                        <a:schemeClr val="accent1"/>
                      </a:outerShdw>
                    </a:effectLst>
                  </a:rPr>
                  <a:t>M1-ELT</a:t>
                </a:r>
              </a:p>
            </p:txBody>
          </p:sp>
        </p:grpSp>
        <p:sp>
          <p:nvSpPr>
            <p:cNvPr id="5" name="ZoneTexte 4">
              <a:extLst>
                <a:ext uri="{FF2B5EF4-FFF2-40B4-BE49-F238E27FC236}">
                  <a16:creationId xmlns:a16="http://schemas.microsoft.com/office/drawing/2014/main" xmlns="" id="{B747B399-6531-4215-9FE6-5E0BEF464405}"/>
                </a:ext>
              </a:extLst>
            </p:cNvPr>
            <p:cNvSpPr txBox="1"/>
            <p:nvPr/>
          </p:nvSpPr>
          <p:spPr>
            <a:xfrm>
              <a:off x="10980270" y="-31924"/>
              <a:ext cx="1163987" cy="369332"/>
            </a:xfrm>
            <a:prstGeom prst="rect">
              <a:avLst/>
            </a:prstGeom>
            <a:noFill/>
          </p:spPr>
          <p:txBody>
            <a:bodyPr wrap="square" rtlCol="0">
              <a:spAutoFit/>
            </a:bodyPr>
            <a:lstStyle/>
            <a:p>
              <a:r>
                <a:rPr lang="fr-FR" b="1" spc="50" dirty="0">
                  <a:ln w="0">
                    <a:noFill/>
                  </a:ln>
                  <a:solidFill>
                    <a:srgbClr val="FFFF00"/>
                  </a:solidFill>
                  <a:effectLst>
                    <a:innerShdw blurRad="63500" dist="50800" dir="13500000">
                      <a:srgbClr val="000000">
                        <a:alpha val="50000"/>
                      </a:srgbClr>
                    </a:innerShdw>
                  </a:effectLst>
                </a:rPr>
                <a:t>FST-GE</a:t>
              </a:r>
            </a:p>
          </p:txBody>
        </p:sp>
      </p:grpSp>
      <p:pic>
        <p:nvPicPr>
          <p:cNvPr id="2" name="Image 1">
            <a:extLst>
              <a:ext uri="{FF2B5EF4-FFF2-40B4-BE49-F238E27FC236}">
                <a16:creationId xmlns:a16="http://schemas.microsoft.com/office/drawing/2014/main" xmlns="" id="{D0A7F891-DD96-4F04-AD73-AE374D185656}"/>
              </a:ext>
            </a:extLst>
          </p:cNvPr>
          <p:cNvPicPr>
            <a:picLocks noChangeAspect="1"/>
          </p:cNvPicPr>
          <p:nvPr userDrawn="1"/>
        </p:nvPicPr>
        <p:blipFill>
          <a:blip r:embed="rId3"/>
          <a:stretch>
            <a:fillRect/>
          </a:stretch>
        </p:blipFill>
        <p:spPr>
          <a:xfrm>
            <a:off x="11154541" y="6584809"/>
            <a:ext cx="1005927" cy="273192"/>
          </a:xfrm>
          <a:prstGeom prst="rect">
            <a:avLst/>
          </a:prstGeom>
        </p:spPr>
      </p:pic>
    </p:spTree>
    <p:extLst>
      <p:ext uri="{BB962C8B-B14F-4D97-AF65-F5344CB8AC3E}">
        <p14:creationId xmlns:p14="http://schemas.microsoft.com/office/powerpoint/2010/main" val="316105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9058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ODEL">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8ECD9FEE-5240-4106-B4BB-8CC5D4C0E569}"/>
              </a:ext>
            </a:extLst>
          </p:cNvPr>
          <p:cNvSpPr/>
          <p:nvPr userDrawn="1">
            <p:custDataLst>
              <p:custData r:id="rId1"/>
            </p:custDataLst>
          </p:nvPr>
        </p:nvSpPr>
        <p:spPr>
          <a:xfrm>
            <a:off x="-31534" y="360947"/>
            <a:ext cx="12195459" cy="6208295"/>
          </a:xfrm>
          <a:prstGeom prst="rect">
            <a:avLst/>
          </a:prstGeom>
          <a:gradFill flip="none" rotWithShape="1">
            <a:gsLst>
              <a:gs pos="0">
                <a:schemeClr val="bg1"/>
              </a:gs>
              <a:gs pos="100000">
                <a:srgbClr val="FFFFFF"/>
              </a:gs>
              <a:gs pos="100000">
                <a:schemeClr val="bg1"/>
              </a:gs>
            </a:gsLst>
            <a:path path="circle">
              <a:fillToRect l="50000" t="50000" r="50000" b="50000"/>
            </a:path>
            <a:tileRect/>
          </a:gradFill>
          <a:ln>
            <a:solidFill>
              <a:schemeClr val="bg1">
                <a:lumMod val="85000"/>
                <a:alpha val="71000"/>
              </a:schemeClr>
            </a:solidFill>
          </a:ln>
          <a:effectLst>
            <a:glow rad="1447800">
              <a:schemeClr val="accent1">
                <a:alpha val="40000"/>
              </a:schemeClr>
            </a:glow>
            <a:outerShdw blurRad="50800" dist="50800" dir="5400000" algn="ctr" rotWithShape="0">
              <a:schemeClr val="bg1">
                <a:lumMod val="75000"/>
                <a:alpha val="44000"/>
              </a:schemeClr>
            </a:outerShdw>
          </a:effectLst>
        </p:spPr>
        <p:style>
          <a:lnRef idx="1">
            <a:schemeClr val="accent4"/>
          </a:lnRef>
          <a:fillRef idx="2">
            <a:schemeClr val="accent4"/>
          </a:fillRef>
          <a:effectRef idx="1">
            <a:schemeClr val="accent4"/>
          </a:effectRef>
          <a:fontRef idx="minor">
            <a:schemeClr val="dk1"/>
          </a:fontRef>
        </p:style>
        <p:txBody>
          <a:bodyPr wrap="none" lIns="91440" tIns="45720" rIns="91440" bIns="45720" anchor="ctr">
            <a:prstTxWarp prst="textCirclePour">
              <a:avLst>
                <a:gd name="adj1" fmla="val 10807629"/>
                <a:gd name="adj2" fmla="val 78829"/>
              </a:avLst>
            </a:prstTxWarp>
            <a:spAutoFit/>
          </a:bodyPr>
          <a:lstStyle/>
          <a:p>
            <a:pPr algn="ctr"/>
            <a:r>
              <a:rPr lang="fr-FR" sz="5400" b="1" cap="none" spc="0" dirty="0">
                <a:ln w="12700">
                  <a:noFill/>
                  <a:prstDash val="solid"/>
                </a:ln>
                <a:gradFill flip="none" rotWithShape="1">
                  <a:gsLst>
                    <a:gs pos="74336">
                      <a:schemeClr val="bg1"/>
                    </a:gs>
                    <a:gs pos="19000">
                      <a:schemeClr val="bg1"/>
                    </a:gs>
                  </a:gsLst>
                  <a:path path="circle">
                    <a:fillToRect l="50000" t="50000" r="50000" b="50000"/>
                  </a:path>
                  <a:tileRect/>
                </a:gradFill>
                <a:effectLst>
                  <a:outerShdw dist="38100" dir="2640000" algn="bl" rotWithShape="0">
                    <a:srgbClr val="00B0F0">
                      <a:alpha val="6000"/>
                    </a:srgbClr>
                  </a:outerShdw>
                </a:effectLst>
                <a:latin typeface="Cambria" panose="02040503050406030204" pitchFamily="18" charset="0"/>
                <a:ea typeface="Cambria" panose="02040503050406030204" pitchFamily="18" charset="0"/>
              </a:rPr>
              <a:t>MICROPROCESSEURS</a:t>
            </a:r>
            <a:r>
              <a:rPr lang="fr-FR" sz="5400" b="1" cap="none" spc="0" dirty="0">
                <a:ln w="12700">
                  <a:noFill/>
                  <a:prstDash val="solid"/>
                </a:ln>
                <a:gradFill>
                  <a:gsLst>
                    <a:gs pos="74336">
                      <a:schemeClr val="bg1"/>
                    </a:gs>
                    <a:gs pos="22000">
                      <a:schemeClr val="accent4">
                        <a:lumMod val="110000"/>
                        <a:satMod val="105000"/>
                        <a:tint val="67000"/>
                        <a:alpha val="87000"/>
                      </a:schemeClr>
                    </a:gs>
                    <a:gs pos="43000">
                      <a:schemeClr val="bg1"/>
                    </a:gs>
                  </a:gsLst>
                  <a:path path="circle">
                    <a:fillToRect l="50000" t="50000" r="50000" b="50000"/>
                  </a:path>
                </a:gradFill>
                <a:effectLst>
                  <a:outerShdw dist="38100" dir="2640000" algn="bl" rotWithShape="0">
                    <a:srgbClr val="00B0F0">
                      <a:alpha val="6000"/>
                    </a:srgbClr>
                  </a:outerShdw>
                </a:effectLst>
                <a:latin typeface="Cambria" panose="02040503050406030204" pitchFamily="18" charset="0"/>
                <a:ea typeface="Cambria" panose="02040503050406030204" pitchFamily="18" charset="0"/>
              </a:rPr>
              <a:t>    MICROCONTROLEURS</a:t>
            </a:r>
            <a:r>
              <a:rPr lang="fr-FR" sz="5400" b="1" cap="none" spc="0" dirty="0">
                <a:ln w="12700">
                  <a:noFill/>
                  <a:prstDash val="solid"/>
                </a:ln>
                <a:gradFill>
                  <a:gsLst>
                    <a:gs pos="74336">
                      <a:schemeClr val="bg1"/>
                    </a:gs>
                    <a:gs pos="22000">
                      <a:schemeClr val="accent4">
                        <a:lumMod val="110000"/>
                        <a:satMod val="105000"/>
                        <a:tint val="67000"/>
                        <a:alpha val="87000"/>
                      </a:schemeClr>
                    </a:gs>
                    <a:gs pos="43000">
                      <a:schemeClr val="bg1"/>
                    </a:gs>
                  </a:gsLst>
                  <a:path path="circle">
                    <a:fillToRect l="50000" t="50000" r="50000" b="50000"/>
                  </a:path>
                </a:gradFill>
                <a:effectLst>
                  <a:outerShdw dist="38100" dir="2640000" algn="bl" rotWithShape="0">
                    <a:srgbClr val="00B0F0">
                      <a:alpha val="6000"/>
                    </a:srgbClr>
                  </a:outerShdw>
                </a:effectLst>
                <a:latin typeface="Agency FB" panose="020B0503020202020204" pitchFamily="34" charset="0"/>
              </a:rPr>
              <a:t>   </a:t>
            </a:r>
          </a:p>
        </p:txBody>
      </p:sp>
      <p:grpSp>
        <p:nvGrpSpPr>
          <p:cNvPr id="4" name="Groupe 3">
            <a:extLst>
              <a:ext uri="{FF2B5EF4-FFF2-40B4-BE49-F238E27FC236}">
                <a16:creationId xmlns:a16="http://schemas.microsoft.com/office/drawing/2014/main" xmlns="" id="{26C2B295-7D09-457E-92AB-C36178C3B01C}"/>
              </a:ext>
            </a:extLst>
          </p:cNvPr>
          <p:cNvGrpSpPr/>
          <p:nvPr userDrawn="1"/>
        </p:nvGrpSpPr>
        <p:grpSpPr>
          <a:xfrm>
            <a:off x="-31533" y="-29782"/>
            <a:ext cx="12192000" cy="6887782"/>
            <a:chOff x="0" y="-40944"/>
            <a:chExt cx="12192000" cy="6887782"/>
          </a:xfrm>
        </p:grpSpPr>
        <p:grpSp>
          <p:nvGrpSpPr>
            <p:cNvPr id="5" name="Groupe 4">
              <a:extLst>
                <a:ext uri="{FF2B5EF4-FFF2-40B4-BE49-F238E27FC236}">
                  <a16:creationId xmlns:a16="http://schemas.microsoft.com/office/drawing/2014/main" xmlns="" id="{641A9BE5-E568-48AB-8AFA-D0C99F11CB8C}"/>
                </a:ext>
              </a:extLst>
            </p:cNvPr>
            <p:cNvGrpSpPr/>
            <p:nvPr/>
          </p:nvGrpSpPr>
          <p:grpSpPr>
            <a:xfrm>
              <a:off x="0" y="-40944"/>
              <a:ext cx="12192000" cy="6887782"/>
              <a:chOff x="0" y="-40944"/>
              <a:chExt cx="12192000" cy="6887782"/>
            </a:xfrm>
          </p:grpSpPr>
          <p:sp>
            <p:nvSpPr>
              <p:cNvPr id="7" name="Rectangle 6">
                <a:extLst>
                  <a:ext uri="{FF2B5EF4-FFF2-40B4-BE49-F238E27FC236}">
                    <a16:creationId xmlns:a16="http://schemas.microsoft.com/office/drawing/2014/main" xmlns="" id="{6B129615-1770-4B1C-A447-13FD2AE8695F}"/>
                  </a:ext>
                </a:extLst>
              </p:cNvPr>
              <p:cNvSpPr/>
              <p:nvPr/>
            </p:nvSpPr>
            <p:spPr>
              <a:xfrm>
                <a:off x="0" y="1"/>
                <a:ext cx="12192000" cy="313898"/>
              </a:xfrm>
              <a:prstGeom prst="rect">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b="1" spc="50" dirty="0">
                  <a:ln w="0"/>
                  <a:solidFill>
                    <a:schemeClr val="bg2"/>
                  </a:solidFill>
                  <a:effectLst>
                    <a:innerShdw blurRad="63500" dist="50800" dir="13500000">
                      <a:srgbClr val="000000">
                        <a:alpha val="50000"/>
                      </a:srgbClr>
                    </a:innerShdw>
                  </a:effectLst>
                </a:endParaRPr>
              </a:p>
            </p:txBody>
          </p:sp>
          <p:sp>
            <p:nvSpPr>
              <p:cNvPr id="8" name="Rectangle 7">
                <a:extLst>
                  <a:ext uri="{FF2B5EF4-FFF2-40B4-BE49-F238E27FC236}">
                    <a16:creationId xmlns:a16="http://schemas.microsoft.com/office/drawing/2014/main" xmlns="" id="{0063EADB-95C2-40CA-AE89-0B1CAA2379AA}"/>
                  </a:ext>
                </a:extLst>
              </p:cNvPr>
              <p:cNvSpPr/>
              <p:nvPr/>
            </p:nvSpPr>
            <p:spPr>
              <a:xfrm>
                <a:off x="0" y="6570739"/>
                <a:ext cx="12192000" cy="244173"/>
              </a:xfrm>
              <a:prstGeom prst="rect">
                <a:avLst/>
              </a:prstGeom>
              <a:ln/>
              <a:scene3d>
                <a:camera prst="orthographicFront"/>
                <a:lightRig rig="threePt" dir="t"/>
              </a:scene3d>
              <a:sp3d>
                <a:bevelT prst="relaxedInset"/>
              </a:sp3d>
            </p:spPr>
            <p:style>
              <a:lnRef idx="0">
                <a:schemeClr val="accent4"/>
              </a:lnRef>
              <a:fillRef idx="3">
                <a:schemeClr val="accent4"/>
              </a:fillRef>
              <a:effectRef idx="3">
                <a:schemeClr val="accent4"/>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xmlns="" id="{9F220EFB-20ED-4336-BC18-7203326281D7}"/>
                  </a:ext>
                </a:extLst>
              </p:cNvPr>
              <p:cNvSpPr txBox="1"/>
              <p:nvPr/>
            </p:nvSpPr>
            <p:spPr>
              <a:xfrm>
                <a:off x="0" y="-40944"/>
                <a:ext cx="5113866" cy="369332"/>
              </a:xfrm>
              <a:prstGeom prst="rect">
                <a:avLst/>
              </a:prstGeom>
              <a:noFill/>
            </p:spPr>
            <p:txBody>
              <a:bodyPr wrap="square" rtlCol="0">
                <a:spAutoFit/>
              </a:bodyPr>
              <a:lstStyle/>
              <a:p>
                <a:r>
                  <a:rPr lang="fr-FR" b="1" spc="50" dirty="0">
                    <a:ln w="0">
                      <a:noFill/>
                    </a:ln>
                    <a:solidFill>
                      <a:srgbClr val="FFFF00"/>
                    </a:solidFill>
                    <a:effectLst>
                      <a:innerShdw blurRad="63500" dist="50800" dir="13500000">
                        <a:srgbClr val="000000">
                          <a:alpha val="50000"/>
                        </a:srgbClr>
                      </a:innerShdw>
                    </a:effectLst>
                  </a:rPr>
                  <a:t>Ahmed Zabana </a:t>
                </a:r>
                <a:r>
                  <a:rPr lang="fr-FR" b="1" spc="50" dirty="0" err="1">
                    <a:ln w="0">
                      <a:noFill/>
                    </a:ln>
                    <a:solidFill>
                      <a:srgbClr val="FFFF00"/>
                    </a:solidFill>
                    <a:effectLst>
                      <a:innerShdw blurRad="63500" dist="50800" dir="13500000">
                        <a:srgbClr val="000000">
                          <a:alpha val="50000"/>
                        </a:srgbClr>
                      </a:innerShdw>
                    </a:effectLst>
                  </a:rPr>
                  <a:t>University</a:t>
                </a:r>
                <a:r>
                  <a:rPr lang="fr-FR" b="1" spc="50" dirty="0">
                    <a:ln w="0">
                      <a:noFill/>
                    </a:ln>
                    <a:solidFill>
                      <a:srgbClr val="FFFF00"/>
                    </a:solidFill>
                    <a:effectLst>
                      <a:innerShdw blurRad="63500" dist="50800" dir="13500000">
                        <a:srgbClr val="000000">
                          <a:alpha val="50000"/>
                        </a:srgbClr>
                      </a:innerShdw>
                    </a:effectLst>
                  </a:rPr>
                  <a:t> of Relizane</a:t>
                </a:r>
              </a:p>
            </p:txBody>
          </p:sp>
          <p:sp>
            <p:nvSpPr>
              <p:cNvPr id="10" name="ZoneTexte 9">
                <a:extLst>
                  <a:ext uri="{FF2B5EF4-FFF2-40B4-BE49-F238E27FC236}">
                    <a16:creationId xmlns:a16="http://schemas.microsoft.com/office/drawing/2014/main" xmlns="" id="{3536B71D-1C95-4F15-92FE-FB4DDB9DF01F}"/>
                  </a:ext>
                </a:extLst>
              </p:cNvPr>
              <p:cNvSpPr txBox="1"/>
              <p:nvPr/>
            </p:nvSpPr>
            <p:spPr>
              <a:xfrm>
                <a:off x="0" y="6585228"/>
                <a:ext cx="977463" cy="261610"/>
              </a:xfrm>
              <a:prstGeom prst="rect">
                <a:avLst/>
              </a:prstGeom>
              <a:gradFill flip="none" rotWithShape="1">
                <a:gsLst>
                  <a:gs pos="0">
                    <a:schemeClr val="accent4">
                      <a:satMod val="103000"/>
                      <a:lumMod val="102000"/>
                      <a:tint val="94000"/>
                      <a:alpha val="0"/>
                    </a:schemeClr>
                  </a:gs>
                  <a:gs pos="0">
                    <a:schemeClr val="tx1"/>
                  </a:gs>
                  <a:gs pos="82000">
                    <a:srgbClr val="FFFF00"/>
                  </a:gs>
                  <a:gs pos="18000">
                    <a:schemeClr val="accent4">
                      <a:satMod val="110000"/>
                      <a:lumMod val="100000"/>
                      <a:shade val="100000"/>
                    </a:schemeClr>
                  </a:gs>
                </a:gsLst>
                <a:lin ang="2700000" scaled="1"/>
                <a:tileRect/>
              </a:gradFill>
              <a:ln>
                <a:noFill/>
              </a:ln>
              <a:scene3d>
                <a:camera prst="orthographicFront"/>
                <a:lightRig rig="threePt" dir="t"/>
              </a:scene3d>
              <a:sp3d>
                <a:bevelT prst="slope"/>
              </a:sp3d>
            </p:spPr>
            <p:txBody>
              <a:bodyPr wrap="square" rtlCol="0">
                <a:spAutoFit/>
              </a:bodyPr>
              <a:lstStyle/>
              <a:p>
                <a:r>
                  <a:rPr lang="fr-FR" sz="1100" b="1" cap="none" spc="0" dirty="0">
                    <a:ln w="12700">
                      <a:solidFill>
                        <a:schemeClr val="accent1"/>
                      </a:solidFill>
                      <a:prstDash val="solid"/>
                    </a:ln>
                    <a:solidFill>
                      <a:schemeClr val="tx1"/>
                    </a:solidFill>
                    <a:effectLst>
                      <a:outerShdw dist="38100" dir="2640000" algn="bl" rotWithShape="0">
                        <a:schemeClr val="accent1"/>
                      </a:outerShdw>
                    </a:effectLst>
                  </a:rPr>
                  <a:t>M1-ELT</a:t>
                </a:r>
              </a:p>
            </p:txBody>
          </p:sp>
        </p:grpSp>
        <p:sp>
          <p:nvSpPr>
            <p:cNvPr id="6" name="ZoneTexte 5">
              <a:extLst>
                <a:ext uri="{FF2B5EF4-FFF2-40B4-BE49-F238E27FC236}">
                  <a16:creationId xmlns:a16="http://schemas.microsoft.com/office/drawing/2014/main" xmlns="" id="{A74A0204-1AE2-455F-A731-646C9B881ED4}"/>
                </a:ext>
              </a:extLst>
            </p:cNvPr>
            <p:cNvSpPr txBox="1"/>
            <p:nvPr/>
          </p:nvSpPr>
          <p:spPr>
            <a:xfrm>
              <a:off x="10980270" y="-31924"/>
              <a:ext cx="1163987" cy="369332"/>
            </a:xfrm>
            <a:prstGeom prst="rect">
              <a:avLst/>
            </a:prstGeom>
            <a:noFill/>
          </p:spPr>
          <p:txBody>
            <a:bodyPr wrap="square" rtlCol="0">
              <a:spAutoFit/>
            </a:bodyPr>
            <a:lstStyle/>
            <a:p>
              <a:r>
                <a:rPr lang="fr-FR" b="1" spc="50" dirty="0">
                  <a:ln w="0">
                    <a:noFill/>
                  </a:ln>
                  <a:solidFill>
                    <a:srgbClr val="FFFF00"/>
                  </a:solidFill>
                  <a:effectLst>
                    <a:innerShdw blurRad="63500" dist="50800" dir="13500000">
                      <a:srgbClr val="000000">
                        <a:alpha val="50000"/>
                      </a:srgbClr>
                    </a:innerShdw>
                  </a:effectLst>
                </a:rPr>
                <a:t>FST-GE</a:t>
              </a:r>
            </a:p>
          </p:txBody>
        </p:sp>
      </p:grpSp>
      <p:pic>
        <p:nvPicPr>
          <p:cNvPr id="11" name="Image 10">
            <a:extLst>
              <a:ext uri="{FF2B5EF4-FFF2-40B4-BE49-F238E27FC236}">
                <a16:creationId xmlns:a16="http://schemas.microsoft.com/office/drawing/2014/main" xmlns="" id="{E9A4C2F1-06FA-4225-A210-6211198BE671}"/>
              </a:ext>
            </a:extLst>
          </p:cNvPr>
          <p:cNvPicPr>
            <a:picLocks noChangeAspect="1"/>
          </p:cNvPicPr>
          <p:nvPr userDrawn="1"/>
        </p:nvPicPr>
        <p:blipFill>
          <a:blip r:embed="rId3"/>
          <a:stretch>
            <a:fillRect/>
          </a:stretch>
        </p:blipFill>
        <p:spPr>
          <a:xfrm>
            <a:off x="11154541" y="6584809"/>
            <a:ext cx="1005927" cy="273192"/>
          </a:xfrm>
          <a:prstGeom prst="rect">
            <a:avLst/>
          </a:prstGeom>
        </p:spPr>
      </p:pic>
    </p:spTree>
    <p:extLst>
      <p:ext uri="{BB962C8B-B14F-4D97-AF65-F5344CB8AC3E}">
        <p14:creationId xmlns:p14="http://schemas.microsoft.com/office/powerpoint/2010/main" val="21217553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9607702"/>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558391"/>
      </p:ext>
    </p:extLst>
  </p:cSld>
  <p:clrMap bg1="lt1" tx1="dk1" bg2="lt2" tx2="dk2" accent1="accent1" accent2="accent2" accent3="accent3" accent4="accent4" accent5="accent5" accent6="accent6" hlink="hlink" folHlink="folHlink"/>
  <p:sldLayoutIdLst>
    <p:sldLayoutId id="2147483679" r:id="rId1"/>
    <p:sldLayoutId id="21474836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12.emf"/><Relationship Id="rId4" Type="http://schemas.openxmlformats.org/officeDocument/2006/relationships/package" Target="../embeddings/Microsoft_Word_Document1.doc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4441" y="346755"/>
            <a:ext cx="7244868" cy="492443"/>
          </a:xfrm>
          <a:prstGeom prst="rect">
            <a:avLst/>
          </a:prstGeom>
        </p:spPr>
        <p:txBody>
          <a:bodyPr wrap="none">
            <a:spAutoFit/>
          </a:bodyPr>
          <a:lstStyle/>
          <a:p>
            <a:pPr>
              <a:spcAft>
                <a:spcPts val="1500"/>
              </a:spcAft>
            </a:pPr>
            <a:r>
              <a:rPr lang="fr-FR" sz="2600" b="1" kern="1400" spc="25" dirty="0">
                <a:solidFill>
                  <a:srgbClr val="3213B5"/>
                </a:solidFill>
                <a:latin typeface="Cambria"/>
                <a:ea typeface="Times New Roman"/>
                <a:cs typeface="Times New Roman"/>
              </a:rPr>
              <a:t>Chapitre 2: La programmation en assembleur</a:t>
            </a:r>
            <a:endParaRPr lang="fr-FR" sz="2600" kern="1400" spc="25" dirty="0">
              <a:solidFill>
                <a:srgbClr val="3213B5"/>
              </a:solidFill>
              <a:effectLst/>
              <a:latin typeface="Cambria"/>
              <a:ea typeface="Times New Roman"/>
              <a:cs typeface="Times New Roman"/>
            </a:endParaRPr>
          </a:p>
        </p:txBody>
      </p:sp>
      <p:sp>
        <p:nvSpPr>
          <p:cNvPr id="3" name="Rectangle 2"/>
          <p:cNvSpPr/>
          <p:nvPr/>
        </p:nvSpPr>
        <p:spPr>
          <a:xfrm>
            <a:off x="-1" y="1091034"/>
            <a:ext cx="12005953" cy="1892826"/>
          </a:xfrm>
          <a:prstGeom prst="rect">
            <a:avLst/>
          </a:prstGeom>
        </p:spPr>
        <p:txBody>
          <a:bodyPr wrap="square">
            <a:spAutoFit/>
          </a:bodyPr>
          <a:lstStyle/>
          <a:p>
            <a:pPr algn="just">
              <a:lnSpc>
                <a:spcPct val="150000"/>
              </a:lnSpc>
            </a:pPr>
            <a:r>
              <a:rPr lang="fr-FR" sz="2600" b="1" dirty="0" smtClean="0">
                <a:solidFill>
                  <a:srgbClr val="3213B5"/>
                </a:solidFill>
                <a:latin typeface="Cambria" panose="02040503050406030204" pitchFamily="18" charset="0"/>
                <a:ea typeface="Cambria" panose="02040503050406030204" pitchFamily="18" charset="0"/>
              </a:rPr>
              <a:t>Un programme: </a:t>
            </a:r>
            <a:r>
              <a:rPr lang="fr-FR" sz="2600" dirty="0">
                <a:latin typeface="Cambria" panose="02040503050406030204" pitchFamily="18" charset="0"/>
                <a:ea typeface="Cambria" panose="02040503050406030204" pitchFamily="18" charset="0"/>
              </a:rPr>
              <a:t>consiste en un ensemble d'instructions ou de commandes de sorte que chaque ligne ne contienne qu'une seule commande et qu'il existe deux types d'instructions.</a:t>
            </a:r>
            <a:endParaRPr lang="fr-FR" sz="2600" dirty="0">
              <a:effectLst/>
              <a:latin typeface="Cambria" panose="02040503050406030204" pitchFamily="18" charset="0"/>
              <a:ea typeface="Cambria" panose="02040503050406030204" pitchFamily="18" charset="0"/>
            </a:endParaRPr>
          </a:p>
        </p:txBody>
      </p:sp>
      <p:sp>
        <p:nvSpPr>
          <p:cNvPr id="4" name="Rectangle 3"/>
          <p:cNvSpPr/>
          <p:nvPr/>
        </p:nvSpPr>
        <p:spPr>
          <a:xfrm>
            <a:off x="-39125" y="3071876"/>
            <a:ext cx="12192000" cy="492443"/>
          </a:xfrm>
          <a:prstGeom prst="rect">
            <a:avLst/>
          </a:prstGeom>
        </p:spPr>
        <p:txBody>
          <a:bodyPr wrap="square">
            <a:spAutoFit/>
          </a:bodyPr>
          <a:lstStyle/>
          <a:p>
            <a:r>
              <a:rPr lang="fr-FR" sz="2600" b="1" dirty="0">
                <a:solidFill>
                  <a:srgbClr val="3213B5"/>
                </a:solidFill>
                <a:latin typeface="Cambria" panose="02040503050406030204" pitchFamily="18" charset="0"/>
                <a:ea typeface="Cambria" panose="02040503050406030204" pitchFamily="18" charset="0"/>
              </a:rPr>
              <a:t>Les  instructions : </a:t>
            </a:r>
            <a:r>
              <a:rPr lang="fr-FR" sz="2600" dirty="0">
                <a:latin typeface="Cambria" panose="02040503050406030204" pitchFamily="18" charset="0"/>
                <a:ea typeface="Cambria" panose="02040503050406030204" pitchFamily="18" charset="0"/>
              </a:rPr>
              <a:t>que l’assembleur convertit en langage machine.</a:t>
            </a:r>
            <a:endParaRPr lang="fr-FR" sz="2600" dirty="0">
              <a:effectLst/>
              <a:latin typeface="Cambria" panose="02040503050406030204" pitchFamily="18" charset="0"/>
              <a:ea typeface="Cambria" panose="02040503050406030204" pitchFamily="18" charset="0"/>
            </a:endParaRPr>
          </a:p>
        </p:txBody>
      </p:sp>
      <p:sp>
        <p:nvSpPr>
          <p:cNvPr id="5" name="Rectangle 4"/>
          <p:cNvSpPr/>
          <p:nvPr/>
        </p:nvSpPr>
        <p:spPr>
          <a:xfrm>
            <a:off x="-2" y="3660109"/>
            <a:ext cx="12005953" cy="1818575"/>
          </a:xfrm>
          <a:prstGeom prst="rect">
            <a:avLst/>
          </a:prstGeom>
        </p:spPr>
        <p:txBody>
          <a:bodyPr wrap="square">
            <a:spAutoFit/>
          </a:bodyPr>
          <a:lstStyle/>
          <a:p>
            <a:pPr algn="just">
              <a:lnSpc>
                <a:spcPct val="150000"/>
              </a:lnSpc>
            </a:pPr>
            <a:r>
              <a:rPr lang="fr-FR" sz="2600" b="1" dirty="0">
                <a:solidFill>
                  <a:srgbClr val="3213B5"/>
                </a:solidFill>
                <a:latin typeface="Cambria" panose="02040503050406030204" pitchFamily="18" charset="0"/>
                <a:ea typeface="Cambria" panose="02040503050406030204" pitchFamily="18" charset="0"/>
              </a:rPr>
              <a:t>Les directives d’assembleur</a:t>
            </a:r>
            <a:r>
              <a:rPr lang="fr-FR" sz="2600" dirty="0">
                <a:solidFill>
                  <a:srgbClr val="3213B5"/>
                </a:solidFill>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sont des instructions permettant à </a:t>
            </a:r>
            <a:r>
              <a:rPr lang="fr-FR" sz="2600" dirty="0" smtClean="0">
                <a:latin typeface="Cambria" panose="02040503050406030204" pitchFamily="18" charset="0"/>
                <a:ea typeface="Cambria" panose="02040503050406030204" pitchFamily="18" charset="0"/>
              </a:rPr>
              <a:t>effectuer </a:t>
            </a:r>
            <a:r>
              <a:rPr lang="fr-FR" sz="2600" dirty="0">
                <a:latin typeface="Cambria" panose="02040503050406030204" pitchFamily="18" charset="0"/>
                <a:ea typeface="Cambria" panose="02040503050406030204" pitchFamily="18" charset="0"/>
              </a:rPr>
              <a:t>certaines opérations, telles que l'affectation d'une partie de la mémoire à une variable spécifique et la génération d'un sous-programme.</a:t>
            </a:r>
            <a:endParaRPr lang="fr-FR" sz="260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17110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006" y="658078"/>
            <a:ext cx="8997600" cy="586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5428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308" y="525865"/>
            <a:ext cx="11214576" cy="59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8466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06" y="835499"/>
            <a:ext cx="11304114" cy="478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23120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267" y="595953"/>
            <a:ext cx="10293660" cy="597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8351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381" y="372470"/>
            <a:ext cx="10737919" cy="36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496" y="3742898"/>
            <a:ext cx="10707349" cy="223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741674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6918"/>
            <a:ext cx="12064621" cy="525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8589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693" y="872002"/>
            <a:ext cx="11130401" cy="45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393969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5090"/>
            <a:ext cx="12070490" cy="529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2928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869" y="530273"/>
            <a:ext cx="10456229" cy="59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92836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628400"/>
            <a:ext cx="7090404" cy="552459"/>
          </a:xfrm>
          <a:prstGeom prst="rect">
            <a:avLst/>
          </a:prstGeom>
        </p:spPr>
        <p:txBody>
          <a:bodyPr wrap="none">
            <a:spAutoFit/>
          </a:bodyPr>
          <a:lstStyle/>
          <a:p>
            <a:pPr algn="ctr">
              <a:lnSpc>
                <a:spcPct val="115000"/>
              </a:lnSpc>
              <a:spcBef>
                <a:spcPts val="2400"/>
              </a:spcBef>
              <a:spcAft>
                <a:spcPts val="0"/>
              </a:spcAft>
            </a:pPr>
            <a:r>
              <a:rPr lang="fr-FR" sz="2600" b="1" kern="0" dirty="0">
                <a:solidFill>
                  <a:srgbClr val="1822CD"/>
                </a:solidFill>
                <a:latin typeface="Cambria"/>
                <a:ea typeface="Times New Roman"/>
                <a:cs typeface="Times New Roman"/>
              </a:rPr>
              <a:t>Modes d’adressage du microprocesseur 8086</a:t>
            </a:r>
            <a:endParaRPr lang="fr-FR" sz="2600" b="1" kern="0" dirty="0">
              <a:solidFill>
                <a:srgbClr val="365F91"/>
              </a:solidFill>
              <a:effectLst/>
              <a:latin typeface="Cambria"/>
              <a:ea typeface="Times New Roman"/>
              <a:cs typeface="Times New Roman"/>
            </a:endParaRPr>
          </a:p>
        </p:txBody>
      </p:sp>
      <p:sp>
        <p:nvSpPr>
          <p:cNvPr id="3" name="Rectangle 2"/>
          <p:cNvSpPr/>
          <p:nvPr/>
        </p:nvSpPr>
        <p:spPr>
          <a:xfrm>
            <a:off x="-1" y="2190077"/>
            <a:ext cx="12053455" cy="2492990"/>
          </a:xfrm>
          <a:prstGeom prst="rect">
            <a:avLst/>
          </a:prstGeom>
        </p:spPr>
        <p:txBody>
          <a:bodyPr wrap="square">
            <a:spAutoFit/>
          </a:bodyPr>
          <a:lstStyle/>
          <a:p>
            <a:pPr>
              <a:lnSpc>
                <a:spcPct val="150000"/>
              </a:lnSpc>
            </a:pPr>
            <a:r>
              <a:rPr lang="fr-FR" sz="2600" dirty="0" smtClean="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La CPU peut adresser des opérandes (Données) de plusieurs manières, appelés </a:t>
            </a:r>
            <a:r>
              <a:rPr lang="fr-FR" sz="2600" b="1" dirty="0" smtClean="0">
                <a:solidFill>
                  <a:srgbClr val="FF0000"/>
                </a:solidFill>
                <a:latin typeface="Cambria" panose="02040503050406030204" pitchFamily="18" charset="0"/>
                <a:ea typeface="Cambria" panose="02040503050406030204" pitchFamily="18" charset="0"/>
              </a:rPr>
              <a:t>modes d’adressage</a:t>
            </a:r>
            <a:r>
              <a:rPr lang="fr-FR" sz="2600" b="1" dirty="0">
                <a:solidFill>
                  <a:srgbClr val="FF0000"/>
                </a:solidFill>
                <a:latin typeface="Cambria" panose="02040503050406030204" pitchFamily="18" charset="0"/>
                <a:ea typeface="Cambria" panose="02040503050406030204" pitchFamily="18" charset="0"/>
              </a:rPr>
              <a:t>.</a:t>
            </a:r>
          </a:p>
          <a:p>
            <a:pPr>
              <a:lnSpc>
                <a:spcPct val="150000"/>
              </a:lnSpc>
            </a:pPr>
            <a:r>
              <a:rPr lang="fr-FR" sz="2600" dirty="0" smtClean="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Leur nombre est déterminé une fois le </a:t>
            </a:r>
            <a:r>
              <a:rPr lang="fr-FR" sz="2600" b="1" dirty="0" smtClean="0">
                <a:latin typeface="Cambria" panose="02040503050406030204" pitchFamily="18" charset="0"/>
                <a:ea typeface="Cambria" panose="02040503050406030204" pitchFamily="18" charset="0"/>
              </a:rPr>
              <a:t>µP</a:t>
            </a:r>
            <a:r>
              <a:rPr lang="fr-FR" sz="2600" dirty="0" smtClean="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conçu et ne peut être changé. Les microprocesseurs 8086 en possèdent </a:t>
            </a:r>
            <a:r>
              <a:rPr lang="fr-FR" sz="2600" dirty="0" smtClean="0">
                <a:latin typeface="Cambria" panose="02040503050406030204" pitchFamily="18" charset="0"/>
                <a:ea typeface="Cambria" panose="02040503050406030204" pitchFamily="18" charset="0"/>
              </a:rPr>
              <a:t>6:</a:t>
            </a:r>
            <a:endParaRPr lang="fr-FR" sz="2600" dirty="0">
              <a:effectLst/>
              <a:latin typeface="Cambria" panose="02040503050406030204" pitchFamily="18" charset="0"/>
              <a:ea typeface="Cambria" panose="02040503050406030204" pitchFamily="18" charset="0"/>
            </a:endParaRPr>
          </a:p>
        </p:txBody>
      </p:sp>
      <p:sp>
        <p:nvSpPr>
          <p:cNvPr id="4" name="Rectangle 3"/>
          <p:cNvSpPr/>
          <p:nvPr/>
        </p:nvSpPr>
        <p:spPr>
          <a:xfrm>
            <a:off x="0" y="4826912"/>
            <a:ext cx="4223016" cy="492443"/>
          </a:xfrm>
          <a:prstGeom prst="rect">
            <a:avLst/>
          </a:prstGeom>
        </p:spPr>
        <p:txBody>
          <a:bodyPr wrap="none">
            <a:spAutoFit/>
          </a:bodyPr>
          <a:lstStyle/>
          <a:p>
            <a:r>
              <a:rPr lang="fr-CA" sz="2600" b="1" dirty="0">
                <a:solidFill>
                  <a:srgbClr val="3213B5"/>
                </a:solidFill>
                <a:latin typeface="Cambria" panose="02040503050406030204" pitchFamily="18" charset="0"/>
                <a:ea typeface="Cambria" panose="02040503050406030204" pitchFamily="18" charset="0"/>
              </a:rPr>
              <a:t>1. Adressage par registre :</a:t>
            </a:r>
            <a:r>
              <a:rPr lang="fr-CA" sz="2600" dirty="0">
                <a:solidFill>
                  <a:srgbClr val="3213B5"/>
                </a:solidFill>
                <a:latin typeface="Cambria" panose="02040503050406030204" pitchFamily="18" charset="0"/>
                <a:ea typeface="Cambria" panose="02040503050406030204" pitchFamily="18" charset="0"/>
              </a:rPr>
              <a:t> </a:t>
            </a:r>
            <a:endParaRPr lang="fr-FR" sz="2600" dirty="0">
              <a:solidFill>
                <a:srgbClr val="3213B5"/>
              </a:solidFill>
              <a:latin typeface="Cambria" panose="02040503050406030204" pitchFamily="18" charset="0"/>
              <a:ea typeface="Cambria" panose="02040503050406030204" pitchFamily="18" charset="0"/>
            </a:endParaRPr>
          </a:p>
        </p:txBody>
      </p:sp>
      <p:sp>
        <p:nvSpPr>
          <p:cNvPr id="5" name="Rectangle 4"/>
          <p:cNvSpPr/>
          <p:nvPr/>
        </p:nvSpPr>
        <p:spPr>
          <a:xfrm>
            <a:off x="208583" y="5607524"/>
            <a:ext cx="3805850" cy="492443"/>
          </a:xfrm>
          <a:prstGeom prst="rect">
            <a:avLst/>
          </a:prstGeom>
        </p:spPr>
        <p:txBody>
          <a:bodyPr wrap="none">
            <a:spAutoFit/>
          </a:bodyPr>
          <a:lstStyle/>
          <a:p>
            <a:r>
              <a:rPr lang="it-IT" sz="2600" b="1" dirty="0">
                <a:latin typeface="Cambria" panose="02040503050406030204" pitchFamily="18" charset="0"/>
                <a:ea typeface="Cambria" panose="02040503050406030204" pitchFamily="18" charset="0"/>
              </a:rPr>
              <a:t>MOV DX, BX	ADD AL, AH</a:t>
            </a:r>
            <a:endParaRPr lang="fr-FR" sz="26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4092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6270"/>
            <a:ext cx="12029704" cy="1292662"/>
          </a:xfrm>
          <a:prstGeom prst="rect">
            <a:avLst/>
          </a:prstGeom>
        </p:spPr>
        <p:txBody>
          <a:bodyPr wrap="square">
            <a:spAutoFit/>
          </a:bodyPr>
          <a:lstStyle/>
          <a:p>
            <a:pPr>
              <a:lnSpc>
                <a:spcPct val="150000"/>
              </a:lnSpc>
            </a:pPr>
            <a:r>
              <a:rPr lang="fr-FR" sz="2600" dirty="0">
                <a:latin typeface="Cambria" panose="02040503050406030204" pitchFamily="18" charset="0"/>
                <a:ea typeface="Cambria" panose="02040503050406030204" pitchFamily="18" charset="0"/>
              </a:rPr>
              <a:t>Toutes les instructions en langage assembleur prennent la forme :</a:t>
            </a:r>
          </a:p>
          <a:p>
            <a:pPr>
              <a:lnSpc>
                <a:spcPct val="150000"/>
              </a:lnSpc>
            </a:pPr>
            <a:r>
              <a:rPr lang="en-US" sz="2600" b="1" i="1" dirty="0">
                <a:solidFill>
                  <a:srgbClr val="C00000"/>
                </a:solidFill>
                <a:latin typeface="Cambria" panose="02040503050406030204" pitchFamily="18" charset="0"/>
                <a:ea typeface="Cambria" panose="02040503050406030204" pitchFamily="18" charset="0"/>
              </a:rPr>
              <a:t>NAME(LABEL):</a:t>
            </a:r>
            <a:r>
              <a:rPr lang="en-US" sz="2600" b="1" i="1" dirty="0">
                <a:latin typeface="Cambria" panose="02040503050406030204" pitchFamily="18" charset="0"/>
                <a:ea typeface="Cambria" panose="02040503050406030204" pitchFamily="18" charset="0"/>
              </a:rPr>
              <a:t>	 </a:t>
            </a:r>
            <a:r>
              <a:rPr lang="en-US" sz="2600" b="1" i="1" dirty="0">
                <a:solidFill>
                  <a:srgbClr val="C00000"/>
                </a:solidFill>
                <a:latin typeface="Cambria" panose="02040503050406030204" pitchFamily="18" charset="0"/>
                <a:ea typeface="Cambria" panose="02040503050406030204" pitchFamily="18" charset="0"/>
              </a:rPr>
              <a:t>OPERATION	</a:t>
            </a:r>
            <a:r>
              <a:rPr lang="en-US" sz="2600" b="1" i="1" dirty="0">
                <a:latin typeface="Cambria" panose="02040503050406030204" pitchFamily="18" charset="0"/>
                <a:ea typeface="Cambria" panose="02040503050406030204" pitchFamily="18" charset="0"/>
              </a:rPr>
              <a:t>	 </a:t>
            </a:r>
            <a:r>
              <a:rPr lang="en-US" sz="2600" b="1" i="1" dirty="0">
                <a:solidFill>
                  <a:srgbClr val="C00000"/>
                </a:solidFill>
                <a:latin typeface="Cambria" panose="02040503050406030204" pitchFamily="18" charset="0"/>
                <a:ea typeface="Cambria" panose="02040503050406030204" pitchFamily="18" charset="0"/>
              </a:rPr>
              <a:t>OPERAND(S)	 ;COMMENT</a:t>
            </a:r>
            <a:endParaRPr lang="fr-FR" sz="2600" b="1" u="sng" dirty="0">
              <a:solidFill>
                <a:srgbClr val="C00000"/>
              </a:solidFill>
              <a:latin typeface="Cambria" panose="02040503050406030204" pitchFamily="18" charset="0"/>
              <a:ea typeface="Cambria" panose="02040503050406030204" pitchFamily="18" charset="0"/>
            </a:endParaRPr>
          </a:p>
        </p:txBody>
      </p:sp>
      <p:sp>
        <p:nvSpPr>
          <p:cNvPr id="3" name="Rectangle 2"/>
          <p:cNvSpPr/>
          <p:nvPr/>
        </p:nvSpPr>
        <p:spPr>
          <a:xfrm>
            <a:off x="0" y="1784083"/>
            <a:ext cx="12192000" cy="4293483"/>
          </a:xfrm>
          <a:prstGeom prst="rect">
            <a:avLst/>
          </a:prstGeom>
        </p:spPr>
        <p:txBody>
          <a:bodyPr wrap="square">
            <a:spAutoFit/>
          </a:bodyPr>
          <a:lstStyle/>
          <a:p>
            <a:pPr lvl="0">
              <a:lnSpc>
                <a:spcPct val="150000"/>
              </a:lnSpc>
            </a:pPr>
            <a:r>
              <a:rPr lang="fr-FR" sz="2600" dirty="0">
                <a:latin typeface="Cambria" panose="02040503050406030204" pitchFamily="18" charset="0"/>
                <a:ea typeface="Cambria" panose="02040503050406030204" pitchFamily="18" charset="0"/>
              </a:rPr>
              <a:t>Les champs sont séparés par la touche de tabulation ou la règle (SPACE), c’est-à-dire qu’il existe au moins un espace entre chaque champ et le champ suivant.</a:t>
            </a:r>
          </a:p>
          <a:p>
            <a:pPr lvl="0">
              <a:lnSpc>
                <a:spcPct val="150000"/>
              </a:lnSpc>
            </a:pPr>
            <a:r>
              <a:rPr lang="fr-FR" sz="2600" dirty="0">
                <a:latin typeface="Cambria" panose="02040503050406030204" pitchFamily="18" charset="0"/>
                <a:ea typeface="Cambria" panose="02040503050406030204" pitchFamily="18" charset="0"/>
              </a:rPr>
              <a:t>Le nom </a:t>
            </a:r>
            <a:r>
              <a:rPr lang="en-US" sz="2600" b="1" i="1" dirty="0">
                <a:solidFill>
                  <a:srgbClr val="C00000"/>
                </a:solidFill>
                <a:latin typeface="Cambria" panose="02040503050406030204" pitchFamily="18" charset="0"/>
                <a:ea typeface="Cambria" panose="02040503050406030204" pitchFamily="18" charset="0"/>
              </a:rPr>
              <a:t>NAME(LABEL</a:t>
            </a:r>
            <a:r>
              <a:rPr lang="en-US" sz="2600" b="1" i="1" dirty="0" smtClean="0">
                <a:solidFill>
                  <a:srgbClr val="C00000"/>
                </a:solidFill>
                <a:latin typeface="Cambria" panose="02040503050406030204" pitchFamily="18" charset="0"/>
                <a:ea typeface="Cambria" panose="02040503050406030204" pitchFamily="18" charset="0"/>
              </a:rPr>
              <a:t>)</a:t>
            </a:r>
            <a:r>
              <a:rPr lang="fr-FR" sz="2600" dirty="0" smtClean="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est utilisé si une branche de cette commande </a:t>
            </a:r>
            <a:r>
              <a:rPr lang="fr-FR" sz="2600" dirty="0" smtClean="0">
                <a:latin typeface="Cambria" panose="02040503050406030204" pitchFamily="18" charset="0"/>
                <a:ea typeface="Cambria" panose="02040503050406030204" pitchFamily="18" charset="0"/>
              </a:rPr>
              <a:t>se </a:t>
            </a:r>
            <a:r>
              <a:rPr lang="fr-FR" sz="2600" dirty="0">
                <a:latin typeface="Cambria" panose="02040503050406030204" pitchFamily="18" charset="0"/>
                <a:ea typeface="Cambria" panose="02040503050406030204" pitchFamily="18" charset="0"/>
              </a:rPr>
              <a:t>produit dans une partie du programme et constitue un champ </a:t>
            </a:r>
            <a:r>
              <a:rPr lang="fr-FR" sz="2600" b="1" dirty="0">
                <a:latin typeface="Cambria" panose="02040503050406030204" pitchFamily="18" charset="0"/>
                <a:ea typeface="Cambria" panose="02040503050406030204" pitchFamily="18" charset="0"/>
              </a:rPr>
              <a:t>facultatif</a:t>
            </a:r>
            <a:r>
              <a:rPr lang="fr-FR" sz="2600" dirty="0">
                <a:latin typeface="Cambria" panose="02040503050406030204" pitchFamily="18" charset="0"/>
                <a:ea typeface="Cambria" panose="02040503050406030204" pitchFamily="18" charset="0"/>
              </a:rPr>
              <a:t>.</a:t>
            </a:r>
          </a:p>
          <a:p>
            <a:pPr lvl="0">
              <a:lnSpc>
                <a:spcPct val="150000"/>
              </a:lnSpc>
            </a:pPr>
            <a:r>
              <a:rPr lang="fr-FR" sz="2600" dirty="0">
                <a:latin typeface="Cambria" panose="02040503050406030204" pitchFamily="18" charset="0"/>
                <a:ea typeface="Cambria" panose="02040503050406030204" pitchFamily="18" charset="0"/>
              </a:rPr>
              <a:t>Le champ </a:t>
            </a:r>
            <a:r>
              <a:rPr lang="fr-FR" sz="2600" b="1" dirty="0" smtClean="0">
                <a:solidFill>
                  <a:srgbClr val="C00000"/>
                </a:solidFill>
                <a:latin typeface="Cambria" panose="02040503050406030204" pitchFamily="18" charset="0"/>
                <a:ea typeface="Cambria" panose="02040503050406030204" pitchFamily="18" charset="0"/>
              </a:rPr>
              <a:t>OPERATION</a:t>
            </a:r>
            <a:r>
              <a:rPr lang="fr-FR" sz="2600" dirty="0" smtClean="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contient la commande à exécuter.</a:t>
            </a:r>
          </a:p>
          <a:p>
            <a:pPr lvl="0">
              <a:lnSpc>
                <a:spcPct val="150000"/>
              </a:lnSpc>
            </a:pPr>
            <a:r>
              <a:rPr lang="fr-FR" sz="2600" dirty="0" smtClean="0">
                <a:latin typeface="Cambria" panose="02040503050406030204" pitchFamily="18" charset="0"/>
                <a:ea typeface="Cambria" panose="02040503050406030204" pitchFamily="18" charset="0"/>
              </a:rPr>
              <a:t>Le champ </a:t>
            </a:r>
            <a:r>
              <a:rPr lang="en-US" sz="2600" b="1" i="1" dirty="0" smtClean="0">
                <a:solidFill>
                  <a:srgbClr val="C00000"/>
                </a:solidFill>
                <a:latin typeface="Cambria" panose="02040503050406030204" pitchFamily="18" charset="0"/>
                <a:ea typeface="Cambria" panose="02040503050406030204" pitchFamily="18" charset="0"/>
              </a:rPr>
              <a:t>OPERAND(S) </a:t>
            </a:r>
            <a:r>
              <a:rPr lang="fr-FR" sz="2600" dirty="0" smtClean="0">
                <a:latin typeface="Cambria" panose="02040503050406030204" pitchFamily="18" charset="0"/>
                <a:ea typeface="Cambria" panose="02040503050406030204" pitchFamily="18" charset="0"/>
              </a:rPr>
              <a:t>contient le (s) paramètre (s) (des registres, des variables et des constantes )à exécuter selon l'ordre spécifié et dépend du type d'ordre.</a:t>
            </a:r>
            <a:endParaRPr lang="fr-FR"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0042925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6411"/>
            <a:ext cx="11998037" cy="3693319"/>
          </a:xfrm>
          <a:prstGeom prst="rect">
            <a:avLst/>
          </a:prstGeom>
        </p:spPr>
        <p:txBody>
          <a:bodyPr wrap="square">
            <a:spAutoFit/>
          </a:bodyPr>
          <a:lstStyle/>
          <a:p>
            <a:pPr>
              <a:lnSpc>
                <a:spcPct val="150000"/>
              </a:lnSpc>
            </a:pPr>
            <a:r>
              <a:rPr lang="fr-FR" sz="2600" b="1" dirty="0">
                <a:solidFill>
                  <a:srgbClr val="3213B5"/>
                </a:solidFill>
                <a:latin typeface="Cambria" panose="02040503050406030204" pitchFamily="18" charset="0"/>
                <a:ea typeface="Cambria" panose="02040503050406030204" pitchFamily="18" charset="0"/>
              </a:rPr>
              <a:t>2. Adressage immédiat : </a:t>
            </a:r>
            <a:r>
              <a:rPr lang="fr-FR" sz="2600" dirty="0">
                <a:latin typeface="Cambria" panose="02040503050406030204" pitchFamily="18" charset="0"/>
                <a:ea typeface="Cambria" panose="02040503050406030204" pitchFamily="18" charset="0"/>
              </a:rPr>
              <a:t>la donnée est fournie immédiatement avec l’instruction.</a:t>
            </a:r>
          </a:p>
          <a:p>
            <a:pPr>
              <a:lnSpc>
                <a:spcPct val="150000"/>
              </a:lnSpc>
            </a:pPr>
            <a:r>
              <a:rPr lang="fr-FR" sz="2600" b="1" dirty="0">
                <a:latin typeface="Cambria" panose="02040503050406030204" pitchFamily="18" charset="0"/>
                <a:ea typeface="Cambria" panose="02040503050406030204" pitchFamily="18" charset="0"/>
              </a:rPr>
              <a:t>MOV AX, </a:t>
            </a:r>
            <a:r>
              <a:rPr lang="fr-FR" sz="2600" b="1" dirty="0" smtClean="0">
                <a:latin typeface="Cambria" panose="02040503050406030204" pitchFamily="18" charset="0"/>
                <a:ea typeface="Cambria" panose="02040503050406030204" pitchFamily="18" charset="0"/>
              </a:rPr>
              <a:t>2550h</a:t>
            </a:r>
          </a:p>
          <a:p>
            <a:pPr>
              <a:lnSpc>
                <a:spcPct val="150000"/>
              </a:lnSpc>
            </a:pPr>
            <a:r>
              <a:rPr lang="fr-FR" sz="2600" b="1" dirty="0" smtClean="0">
                <a:latin typeface="Cambria" panose="02040503050406030204" pitchFamily="18" charset="0"/>
                <a:ea typeface="Cambria" panose="02040503050406030204" pitchFamily="18" charset="0"/>
              </a:rPr>
              <a:t>ADD </a:t>
            </a:r>
            <a:r>
              <a:rPr lang="fr-FR" sz="2600" b="1" dirty="0">
                <a:latin typeface="Cambria" panose="02040503050406030204" pitchFamily="18" charset="0"/>
                <a:ea typeface="Cambria" panose="02040503050406030204" pitchFamily="18" charset="0"/>
              </a:rPr>
              <a:t>BL, 40h </a:t>
            </a:r>
          </a:p>
          <a:p>
            <a:pPr>
              <a:lnSpc>
                <a:spcPct val="150000"/>
              </a:lnSpc>
            </a:pPr>
            <a:r>
              <a:rPr lang="fr-FR" sz="2600" dirty="0">
                <a:latin typeface="Cambria" panose="02040503050406030204" pitchFamily="18" charset="0"/>
                <a:ea typeface="Cambria" panose="02040503050406030204" pitchFamily="18" charset="0"/>
              </a:rPr>
              <a:t>Note: ce mode est utilisé pour charger une donnée dans un registre quelconque sauf pour :</a:t>
            </a:r>
          </a:p>
          <a:p>
            <a:pPr>
              <a:lnSpc>
                <a:spcPct val="150000"/>
              </a:lnSpc>
            </a:pPr>
            <a:r>
              <a:rPr lang="fr-FR" sz="2600" b="1" dirty="0">
                <a:latin typeface="Cambria" panose="02040503050406030204" pitchFamily="18" charset="0"/>
                <a:ea typeface="Cambria" panose="02040503050406030204" pitchFamily="18" charset="0"/>
              </a:rPr>
              <a:t>(CS, DS, SS, ES) </a:t>
            </a:r>
            <a:r>
              <a:rPr lang="fr-FR" sz="2600" dirty="0">
                <a:latin typeface="Cambria" panose="02040503050406030204" pitchFamily="18" charset="0"/>
                <a:ea typeface="Cambria" panose="02040503050406030204" pitchFamily="18" charset="0"/>
              </a:rPr>
              <a:t>MAIS  </a:t>
            </a:r>
            <a:r>
              <a:rPr lang="fr-FR" sz="2600" dirty="0" smtClean="0">
                <a:latin typeface="Cambria" panose="02040503050406030204" pitchFamily="18" charset="0"/>
                <a:ea typeface="Cambria" panose="02040503050406030204" pitchFamily="18" charset="0"/>
              </a:rPr>
              <a:t> </a:t>
            </a:r>
            <a:r>
              <a:rPr lang="fr-FR" sz="2600" b="1" dirty="0">
                <a:latin typeface="Cambria" panose="02040503050406030204" pitchFamily="18" charset="0"/>
                <a:ea typeface="Cambria" panose="02040503050406030204" pitchFamily="18" charset="0"/>
              </a:rPr>
              <a:t>MOV AX, </a:t>
            </a:r>
            <a:r>
              <a:rPr lang="fr-FR" sz="2600" b="1" dirty="0" smtClean="0">
                <a:latin typeface="Cambria" panose="02040503050406030204" pitchFamily="18" charset="0"/>
                <a:ea typeface="Cambria" panose="02040503050406030204" pitchFamily="18" charset="0"/>
              </a:rPr>
              <a:t>2550h </a:t>
            </a:r>
            <a:r>
              <a:rPr lang="fr-FR" sz="2600" dirty="0">
                <a:latin typeface="Cambria" panose="02040503050406030204" pitchFamily="18" charset="0"/>
                <a:ea typeface="Cambria" panose="02040503050406030204" pitchFamily="18" charset="0"/>
              </a:rPr>
              <a:t>	</a:t>
            </a:r>
            <a:r>
              <a:rPr lang="fr-FR" sz="2600" dirty="0" smtClean="0">
                <a:latin typeface="Cambria" panose="02040503050406030204" pitchFamily="18" charset="0"/>
                <a:ea typeface="Cambria" panose="02040503050406030204" pitchFamily="18" charset="0"/>
              </a:rPr>
              <a:t>    </a:t>
            </a:r>
            <a:r>
              <a:rPr lang="fr-FR" sz="2600" b="1" dirty="0" smtClean="0">
                <a:latin typeface="Cambria" panose="02040503050406030204" pitchFamily="18" charset="0"/>
                <a:ea typeface="Cambria" panose="02040503050406030204" pitchFamily="18" charset="0"/>
              </a:rPr>
              <a:t>MOV </a:t>
            </a:r>
            <a:r>
              <a:rPr lang="fr-FR" sz="2600" b="1" dirty="0">
                <a:latin typeface="Cambria" panose="02040503050406030204" pitchFamily="18" charset="0"/>
                <a:ea typeface="Cambria" panose="02040503050406030204" pitchFamily="18" charset="0"/>
              </a:rPr>
              <a:t>DS, AX   </a:t>
            </a:r>
            <a:r>
              <a:rPr lang="fr-FR" sz="2600" dirty="0">
                <a:latin typeface="Cambria" panose="02040503050406030204" pitchFamily="18" charset="0"/>
                <a:ea typeface="Cambria" panose="02040503050406030204" pitchFamily="18" charset="0"/>
              </a:rPr>
              <a:t>;(AX: intermédiaire)</a:t>
            </a:r>
          </a:p>
        </p:txBody>
      </p:sp>
      <p:cxnSp>
        <p:nvCxnSpPr>
          <p:cNvPr id="4" name="Connecteur droit avec flèche 3"/>
          <p:cNvCxnSpPr/>
          <p:nvPr/>
        </p:nvCxnSpPr>
        <p:spPr>
          <a:xfrm>
            <a:off x="5783283" y="3776353"/>
            <a:ext cx="52251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0" y="4099730"/>
            <a:ext cx="12089081" cy="2418739"/>
          </a:xfrm>
          <a:prstGeom prst="rect">
            <a:avLst/>
          </a:prstGeom>
        </p:spPr>
        <p:txBody>
          <a:bodyPr wrap="square">
            <a:spAutoFit/>
          </a:bodyPr>
          <a:lstStyle/>
          <a:p>
            <a:pPr>
              <a:lnSpc>
                <a:spcPct val="150000"/>
              </a:lnSpc>
            </a:pPr>
            <a:r>
              <a:rPr lang="fr-FR" sz="2600" b="1" dirty="0">
                <a:solidFill>
                  <a:srgbClr val="3213B5"/>
                </a:solidFill>
                <a:latin typeface="Cambria" panose="02040503050406030204" pitchFamily="18" charset="0"/>
                <a:ea typeface="Cambria" panose="02040503050406030204" pitchFamily="18" charset="0"/>
              </a:rPr>
              <a:t>3. Adressage direct : </a:t>
            </a:r>
            <a:r>
              <a:rPr lang="fr-FR" sz="2600" dirty="0">
                <a:latin typeface="Cambria" panose="02040503050406030204" pitchFamily="18" charset="0"/>
                <a:ea typeface="Cambria" panose="02040503050406030204" pitchFamily="18" charset="0"/>
              </a:rPr>
              <a:t>transfère le contenu de la case mémoire d’adresse effective (offset) 2550H vers le registre DL. L’instruction comporte l’adresse de la case mémoire où se trouve la donnée (segment dont l’adresse est contenue dans le registre DS) : segment par défaut</a:t>
            </a:r>
            <a:r>
              <a:rPr lang="fr-FR" sz="2600" dirty="0" smtClean="0">
                <a:latin typeface="Cambria" panose="02040503050406030204" pitchFamily="18" charset="0"/>
                <a:ea typeface="Cambria" panose="02040503050406030204" pitchFamily="18" charset="0"/>
              </a:rPr>
              <a:t>.</a:t>
            </a:r>
            <a:endParaRPr lang="fr-FR" sz="2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208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80660"/>
            <a:ext cx="11542816" cy="1218410"/>
          </a:xfrm>
          <a:prstGeom prst="rect">
            <a:avLst/>
          </a:prstGeom>
        </p:spPr>
        <p:txBody>
          <a:bodyPr wrap="square">
            <a:spAutoFit/>
          </a:bodyPr>
          <a:lstStyle/>
          <a:p>
            <a:pPr lvl="0" algn="just">
              <a:lnSpc>
                <a:spcPct val="150000"/>
              </a:lnSpc>
            </a:pPr>
            <a:r>
              <a:rPr lang="fr-FR" sz="2600" b="1" dirty="0">
                <a:solidFill>
                  <a:prstClr val="black"/>
                </a:solidFill>
                <a:latin typeface="Cambria" panose="02040503050406030204" pitchFamily="18" charset="0"/>
                <a:ea typeface="Cambria" panose="02040503050406030204" pitchFamily="18" charset="0"/>
              </a:rPr>
              <a:t>MOV DL, [2550]</a:t>
            </a:r>
            <a:r>
              <a:rPr lang="fr-FR" sz="2600" dirty="0">
                <a:solidFill>
                  <a:prstClr val="black"/>
                </a:solidFill>
                <a:latin typeface="Cambria" panose="02040503050406030204" pitchFamily="18" charset="0"/>
                <a:ea typeface="Cambria" panose="02040503050406030204" pitchFamily="18" charset="0"/>
              </a:rPr>
              <a:t>	; contenu de  l’emplacement mémoire adressé par  </a:t>
            </a:r>
            <a:endParaRPr lang="fr-FR" sz="2600" dirty="0" smtClean="0">
              <a:solidFill>
                <a:prstClr val="black"/>
              </a:solidFill>
              <a:latin typeface="Cambria" panose="02040503050406030204" pitchFamily="18" charset="0"/>
              <a:ea typeface="Cambria" panose="02040503050406030204" pitchFamily="18" charset="0"/>
            </a:endParaRPr>
          </a:p>
          <a:p>
            <a:pPr lvl="0" algn="just">
              <a:lnSpc>
                <a:spcPct val="150000"/>
              </a:lnSpc>
            </a:pPr>
            <a:r>
              <a:rPr lang="fr-FR" sz="2600" b="1" dirty="0" smtClean="0">
                <a:solidFill>
                  <a:prstClr val="black"/>
                </a:solidFill>
                <a:latin typeface="Cambria" panose="02040503050406030204" pitchFamily="18" charset="0"/>
                <a:ea typeface="Cambria" panose="02040503050406030204" pitchFamily="18" charset="0"/>
              </a:rPr>
              <a:t> </a:t>
            </a:r>
            <a:r>
              <a:rPr lang="fr-FR" sz="2600" b="1" dirty="0">
                <a:solidFill>
                  <a:prstClr val="black"/>
                </a:solidFill>
                <a:latin typeface="Cambria" panose="02040503050406030204" pitchFamily="18" charset="0"/>
                <a:ea typeface="Cambria" panose="02040503050406030204" pitchFamily="18" charset="0"/>
              </a:rPr>
              <a:t>DS:2500 </a:t>
            </a:r>
            <a:r>
              <a:rPr lang="fr-FR" sz="2600" dirty="0">
                <a:solidFill>
                  <a:prstClr val="black"/>
                </a:solidFill>
                <a:latin typeface="Cambria" panose="02040503050406030204" pitchFamily="18" charset="0"/>
                <a:ea typeface="Cambria" panose="02040503050406030204" pitchFamily="18" charset="0"/>
              </a:rPr>
              <a:t>dans DL</a:t>
            </a:r>
          </a:p>
        </p:txBody>
      </p:sp>
      <p:sp>
        <p:nvSpPr>
          <p:cNvPr id="3" name="Rectangle 2"/>
          <p:cNvSpPr/>
          <p:nvPr/>
        </p:nvSpPr>
        <p:spPr>
          <a:xfrm>
            <a:off x="0" y="1620192"/>
            <a:ext cx="12100956" cy="2317558"/>
          </a:xfrm>
          <a:prstGeom prst="rect">
            <a:avLst/>
          </a:prstGeom>
        </p:spPr>
        <p:txBody>
          <a:bodyPr wrap="square">
            <a:spAutoFit/>
          </a:bodyPr>
          <a:lstStyle/>
          <a:p>
            <a:pPr>
              <a:lnSpc>
                <a:spcPct val="115000"/>
              </a:lnSpc>
              <a:spcAft>
                <a:spcPts val="1000"/>
              </a:spcAft>
            </a:pPr>
            <a:r>
              <a:rPr lang="fr-FR" sz="2600" b="1" dirty="0">
                <a:solidFill>
                  <a:srgbClr val="1822CD"/>
                </a:solidFill>
                <a:latin typeface="Cambria" panose="02040503050406030204" pitchFamily="18" charset="0"/>
                <a:ea typeface="Cambria" panose="02040503050406030204" pitchFamily="18" charset="0"/>
                <a:cs typeface="Arial"/>
              </a:rPr>
              <a:t>4. Adressage basé: </a:t>
            </a:r>
            <a:r>
              <a:rPr lang="fr-FR" sz="2600" dirty="0">
                <a:latin typeface="Cambria" panose="02040503050406030204" pitchFamily="18" charset="0"/>
                <a:ea typeface="Cambria" panose="02040503050406030204" pitchFamily="18" charset="0"/>
                <a:cs typeface="Arial"/>
              </a:rPr>
              <a:t>l’offset est contenu dans un registre de base BX ou BP.</a:t>
            </a:r>
          </a:p>
          <a:p>
            <a:pPr>
              <a:lnSpc>
                <a:spcPct val="115000"/>
              </a:lnSpc>
              <a:spcAft>
                <a:spcPts val="1000"/>
              </a:spcAft>
            </a:pPr>
            <a:r>
              <a:rPr lang="fr-FR" sz="2600" b="1" dirty="0">
                <a:latin typeface="Cambria" panose="02040503050406030204" pitchFamily="18" charset="0"/>
                <a:ea typeface="Cambria" panose="02040503050406030204" pitchFamily="18" charset="0"/>
                <a:cs typeface="Arial"/>
              </a:rPr>
              <a:t> MOV CX, [BX]+9          </a:t>
            </a:r>
            <a:r>
              <a:rPr lang="fr-FR" sz="2600" dirty="0">
                <a:latin typeface="Cambria" panose="02040503050406030204" pitchFamily="18" charset="0"/>
                <a:ea typeface="Cambria" panose="02040503050406030204" pitchFamily="18" charset="0"/>
                <a:cs typeface="Arial"/>
              </a:rPr>
              <a:t>; copie</a:t>
            </a:r>
            <a:r>
              <a:rPr lang="fr-FR" sz="2600" b="1" dirty="0">
                <a:latin typeface="Cambria" panose="02040503050406030204" pitchFamily="18" charset="0"/>
                <a:ea typeface="Cambria" panose="02040503050406030204" pitchFamily="18" charset="0"/>
                <a:cs typeface="Arial"/>
              </a:rPr>
              <a:t> DS:BX+9 et DS:BX+9+1                            dans CX   </a:t>
            </a:r>
            <a:endParaRPr lang="fr-FR" sz="2600" dirty="0">
              <a:latin typeface="Cambria" panose="02040503050406030204" pitchFamily="18" charset="0"/>
              <a:ea typeface="Cambria" panose="02040503050406030204" pitchFamily="18" charset="0"/>
              <a:cs typeface="Arial"/>
            </a:endParaRPr>
          </a:p>
          <a:p>
            <a:pPr>
              <a:lnSpc>
                <a:spcPct val="115000"/>
              </a:lnSpc>
              <a:spcAft>
                <a:spcPts val="1000"/>
              </a:spcAft>
            </a:pPr>
            <a:r>
              <a:rPr lang="fr-FR" sz="2600" b="1" dirty="0">
                <a:latin typeface="Cambria" panose="02040503050406030204" pitchFamily="18" charset="0"/>
                <a:ea typeface="Cambria" panose="02040503050406030204" pitchFamily="18" charset="0"/>
                <a:cs typeface="Arial"/>
              </a:rPr>
              <a:t>MOV AL, [BP]+5           </a:t>
            </a:r>
            <a:r>
              <a:rPr lang="fr-FR" sz="2600" dirty="0">
                <a:latin typeface="Cambria" panose="02040503050406030204" pitchFamily="18" charset="0"/>
                <a:ea typeface="Cambria" panose="02040503050406030204" pitchFamily="18" charset="0"/>
                <a:cs typeface="Arial"/>
              </a:rPr>
              <a:t>; copie</a:t>
            </a:r>
            <a:r>
              <a:rPr lang="fr-FR" sz="2600" b="1" dirty="0">
                <a:latin typeface="Cambria" panose="02040503050406030204" pitchFamily="18" charset="0"/>
                <a:ea typeface="Cambria" panose="02040503050406030204" pitchFamily="18" charset="0"/>
                <a:cs typeface="Arial"/>
              </a:rPr>
              <a:t> SS:BP+5 dans AL</a:t>
            </a:r>
            <a:endParaRPr lang="fr-FR" sz="2600" dirty="0">
              <a:latin typeface="Cambria" panose="02040503050406030204" pitchFamily="18" charset="0"/>
              <a:ea typeface="Cambria" panose="02040503050406030204" pitchFamily="18" charset="0"/>
              <a:cs typeface="Arial"/>
            </a:endParaRPr>
          </a:p>
          <a:p>
            <a:pPr>
              <a:lnSpc>
                <a:spcPct val="115000"/>
              </a:lnSpc>
              <a:spcAft>
                <a:spcPts val="1000"/>
              </a:spcAft>
            </a:pPr>
            <a:r>
              <a:rPr lang="fr-FR" sz="2600" b="1" dirty="0">
                <a:latin typeface="Cambria" panose="02040503050406030204" pitchFamily="18" charset="0"/>
                <a:ea typeface="Cambria" panose="02040503050406030204" pitchFamily="18" charset="0"/>
                <a:cs typeface="Arial"/>
              </a:rPr>
              <a:t>Note: MOV AL,[BP+5] 	“BP+5” </a:t>
            </a:r>
            <a:r>
              <a:rPr lang="fr-FR" sz="2600" dirty="0">
                <a:latin typeface="Cambria" panose="02040503050406030204" pitchFamily="18" charset="0"/>
                <a:ea typeface="Cambria" panose="02040503050406030204" pitchFamily="18" charset="0"/>
                <a:cs typeface="Arial"/>
              </a:rPr>
              <a:t>est appelé  adresse effective</a:t>
            </a:r>
          </a:p>
        </p:txBody>
      </p:sp>
      <p:sp>
        <p:nvSpPr>
          <p:cNvPr id="4" name="Rectangle 3"/>
          <p:cNvSpPr/>
          <p:nvPr/>
        </p:nvSpPr>
        <p:spPr>
          <a:xfrm>
            <a:off x="1" y="4114801"/>
            <a:ext cx="11899074" cy="2189317"/>
          </a:xfrm>
          <a:prstGeom prst="rect">
            <a:avLst/>
          </a:prstGeom>
        </p:spPr>
        <p:txBody>
          <a:bodyPr wrap="square">
            <a:spAutoFit/>
          </a:bodyPr>
          <a:lstStyle/>
          <a:p>
            <a:pPr>
              <a:lnSpc>
                <a:spcPct val="115000"/>
              </a:lnSpc>
              <a:spcAft>
                <a:spcPts val="1000"/>
              </a:spcAft>
            </a:pPr>
            <a:r>
              <a:rPr lang="fr-FR" sz="2600" b="1" dirty="0">
                <a:solidFill>
                  <a:srgbClr val="1822CD"/>
                </a:solidFill>
                <a:latin typeface="Cambria" panose="02040503050406030204" pitchFamily="18" charset="0"/>
                <a:ea typeface="Cambria" panose="02040503050406030204" pitchFamily="18" charset="0"/>
                <a:cs typeface="Arial"/>
              </a:rPr>
              <a:t>5. Adressage indexé : </a:t>
            </a:r>
            <a:r>
              <a:rPr lang="fr-FR" sz="2600" dirty="0">
                <a:latin typeface="Cambria" panose="02040503050406030204" pitchFamily="18" charset="0"/>
                <a:ea typeface="Cambria" panose="02040503050406030204" pitchFamily="18" charset="0"/>
                <a:cs typeface="Arial"/>
              </a:rPr>
              <a:t>semblable à l’adressage basé, sauf que l’offset est contenu dans un registre d’index SI ou DI, associes par défaut au segment de données</a:t>
            </a:r>
          </a:p>
          <a:p>
            <a:pPr>
              <a:lnSpc>
                <a:spcPct val="115000"/>
              </a:lnSpc>
              <a:spcAft>
                <a:spcPts val="1000"/>
              </a:spcAft>
            </a:pPr>
            <a:r>
              <a:rPr lang="fr-FR" sz="2600" b="1" dirty="0">
                <a:latin typeface="Cambria" panose="02040503050406030204" pitchFamily="18" charset="0"/>
                <a:ea typeface="Cambria" panose="02040503050406030204" pitchFamily="18" charset="0"/>
                <a:cs typeface="Arial"/>
              </a:rPr>
              <a:t>MOV DX, [SI]+5	; </a:t>
            </a:r>
            <a:r>
              <a:rPr lang="fr-FR" sz="2600" dirty="0">
                <a:latin typeface="Cambria" panose="02040503050406030204" pitchFamily="18" charset="0"/>
                <a:ea typeface="Cambria" panose="02040503050406030204" pitchFamily="18" charset="0"/>
                <a:cs typeface="Arial"/>
              </a:rPr>
              <a:t>copie</a:t>
            </a:r>
            <a:r>
              <a:rPr lang="fr-FR" sz="2600" b="1" dirty="0">
                <a:latin typeface="Cambria" panose="02040503050406030204" pitchFamily="18" charset="0"/>
                <a:ea typeface="Cambria" panose="02040503050406030204" pitchFamily="18" charset="0"/>
                <a:cs typeface="Arial"/>
              </a:rPr>
              <a:t> DS:SI+5 et DS:SI+5+1 dans </a:t>
            </a:r>
            <a:r>
              <a:rPr lang="fr-FR" sz="2600" b="1" dirty="0" smtClean="0">
                <a:latin typeface="Cambria" panose="02040503050406030204" pitchFamily="18" charset="0"/>
                <a:ea typeface="Cambria" panose="02040503050406030204" pitchFamily="18" charset="0"/>
                <a:cs typeface="Arial"/>
              </a:rPr>
              <a:t>DX</a:t>
            </a:r>
            <a:endParaRPr lang="fr-FR" sz="2600" dirty="0">
              <a:latin typeface="Cambria" panose="02040503050406030204" pitchFamily="18" charset="0"/>
              <a:ea typeface="Cambria" panose="02040503050406030204" pitchFamily="18" charset="0"/>
              <a:cs typeface="Arial"/>
            </a:endParaRPr>
          </a:p>
          <a:p>
            <a:pPr>
              <a:lnSpc>
                <a:spcPct val="115000"/>
              </a:lnSpc>
              <a:spcAft>
                <a:spcPts val="1000"/>
              </a:spcAft>
            </a:pPr>
            <a:r>
              <a:rPr lang="fr-FR" sz="2600" b="1" dirty="0">
                <a:latin typeface="Cambria" panose="02040503050406030204" pitchFamily="18" charset="0"/>
                <a:ea typeface="Cambria" panose="02040503050406030204" pitchFamily="18" charset="0"/>
                <a:cs typeface="Arial"/>
              </a:rPr>
              <a:t>MOV CL, [DI]+8	; </a:t>
            </a:r>
            <a:r>
              <a:rPr lang="fr-FR" sz="2600" dirty="0">
                <a:latin typeface="Cambria" panose="02040503050406030204" pitchFamily="18" charset="0"/>
                <a:ea typeface="Cambria" panose="02040503050406030204" pitchFamily="18" charset="0"/>
                <a:cs typeface="Arial"/>
              </a:rPr>
              <a:t>copie</a:t>
            </a:r>
            <a:r>
              <a:rPr lang="fr-FR" sz="2600" b="1" dirty="0">
                <a:latin typeface="Cambria" panose="02040503050406030204" pitchFamily="18" charset="0"/>
                <a:ea typeface="Cambria" panose="02040503050406030204" pitchFamily="18" charset="0"/>
                <a:cs typeface="Arial"/>
              </a:rPr>
              <a:t> DS:DI+8 dans CL</a:t>
            </a:r>
            <a:endParaRPr lang="fr-FR" sz="2600" dirty="0">
              <a:latin typeface="Cambria" panose="02040503050406030204" pitchFamily="18" charset="0"/>
              <a:ea typeface="Cambria" panose="02040503050406030204" pitchFamily="18" charset="0"/>
              <a:cs typeface="Arial"/>
            </a:endParaRPr>
          </a:p>
        </p:txBody>
      </p:sp>
    </p:spTree>
    <p:extLst>
      <p:ext uri="{BB962C8B-B14F-4D97-AF65-F5344CB8AC3E}">
        <p14:creationId xmlns:p14="http://schemas.microsoft.com/office/powerpoint/2010/main" val="7938408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441804"/>
            <a:ext cx="12041579" cy="3606115"/>
          </a:xfrm>
          <a:prstGeom prst="rect">
            <a:avLst/>
          </a:prstGeom>
        </p:spPr>
        <p:txBody>
          <a:bodyPr wrap="square">
            <a:spAutoFit/>
          </a:bodyPr>
          <a:lstStyle/>
          <a:p>
            <a:pPr>
              <a:lnSpc>
                <a:spcPct val="150000"/>
              </a:lnSpc>
              <a:spcAft>
                <a:spcPts val="1000"/>
              </a:spcAft>
            </a:pPr>
            <a:r>
              <a:rPr lang="fr-FR" sz="2600" b="1" dirty="0">
                <a:solidFill>
                  <a:srgbClr val="1822CD"/>
                </a:solidFill>
                <a:latin typeface="Cambria" panose="02040503050406030204" pitchFamily="18" charset="0"/>
                <a:ea typeface="Cambria" panose="02040503050406030204" pitchFamily="18" charset="0"/>
                <a:cs typeface="Arial"/>
              </a:rPr>
              <a:t>6. Adressage basé et indexé :  </a:t>
            </a:r>
            <a:r>
              <a:rPr lang="fr-FR" sz="2600" b="1" dirty="0">
                <a:latin typeface="Cambria" panose="02040503050406030204" pitchFamily="18" charset="0"/>
                <a:ea typeface="Cambria" panose="02040503050406030204" pitchFamily="18" charset="0"/>
                <a:cs typeface="Arial"/>
              </a:rPr>
              <a:t>	</a:t>
            </a:r>
            <a:endParaRPr lang="fr-FR" sz="2600" dirty="0">
              <a:latin typeface="Cambria" panose="02040503050406030204" pitchFamily="18" charset="0"/>
              <a:ea typeface="Cambria" panose="02040503050406030204" pitchFamily="18" charset="0"/>
              <a:cs typeface="Arial"/>
            </a:endParaRPr>
          </a:p>
          <a:p>
            <a:pPr>
              <a:lnSpc>
                <a:spcPct val="150000"/>
              </a:lnSpc>
              <a:spcAft>
                <a:spcPts val="1000"/>
              </a:spcAft>
            </a:pPr>
            <a:r>
              <a:rPr lang="fr-FR" sz="2600" b="1" dirty="0">
                <a:latin typeface="Cambria" panose="02040503050406030204" pitchFamily="18" charset="0"/>
                <a:ea typeface="Cambria" panose="02040503050406030204" pitchFamily="18" charset="0"/>
                <a:cs typeface="Arial"/>
              </a:rPr>
              <a:t>MOV CL, [BX][DI]+8	; </a:t>
            </a:r>
            <a:r>
              <a:rPr lang="fr-FR" sz="2600" dirty="0">
                <a:latin typeface="Cambria" panose="02040503050406030204" pitchFamily="18" charset="0"/>
                <a:ea typeface="Cambria" panose="02040503050406030204" pitchFamily="18" charset="0"/>
                <a:cs typeface="Arial"/>
              </a:rPr>
              <a:t>copie</a:t>
            </a:r>
            <a:r>
              <a:rPr lang="fr-FR" sz="2600" b="1" dirty="0">
                <a:latin typeface="Cambria" panose="02040503050406030204" pitchFamily="18" charset="0"/>
                <a:ea typeface="Cambria" panose="02040503050406030204" pitchFamily="18" charset="0"/>
                <a:cs typeface="Arial"/>
              </a:rPr>
              <a:t> DS:BX+DI+8 dans  CL</a:t>
            </a:r>
            <a:endParaRPr lang="fr-FR" sz="2600" dirty="0">
              <a:latin typeface="Cambria" panose="02040503050406030204" pitchFamily="18" charset="0"/>
              <a:ea typeface="Cambria" panose="02040503050406030204" pitchFamily="18" charset="0"/>
              <a:cs typeface="Arial"/>
            </a:endParaRPr>
          </a:p>
          <a:p>
            <a:pPr>
              <a:lnSpc>
                <a:spcPct val="150000"/>
              </a:lnSpc>
              <a:spcAft>
                <a:spcPts val="1000"/>
              </a:spcAft>
            </a:pPr>
            <a:r>
              <a:rPr lang="fr-FR" sz="2600" b="1" dirty="0">
                <a:latin typeface="Cambria" panose="02040503050406030204" pitchFamily="18" charset="0"/>
                <a:ea typeface="Cambria" panose="02040503050406030204" pitchFamily="18" charset="0"/>
                <a:cs typeface="Arial"/>
              </a:rPr>
              <a:t>MOV CH, [BX+SI+20]	; </a:t>
            </a:r>
            <a:r>
              <a:rPr lang="fr-FR" sz="2600" dirty="0">
                <a:latin typeface="Cambria" panose="02040503050406030204" pitchFamily="18" charset="0"/>
                <a:ea typeface="Cambria" panose="02040503050406030204" pitchFamily="18" charset="0"/>
                <a:cs typeface="Arial"/>
              </a:rPr>
              <a:t>copie</a:t>
            </a:r>
            <a:r>
              <a:rPr lang="fr-FR" sz="2600" b="1" dirty="0">
                <a:latin typeface="Cambria" panose="02040503050406030204" pitchFamily="18" charset="0"/>
                <a:ea typeface="Cambria" panose="02040503050406030204" pitchFamily="18" charset="0"/>
                <a:cs typeface="Arial"/>
              </a:rPr>
              <a:t> DS:BX+SI+20 dans CH</a:t>
            </a:r>
            <a:endParaRPr lang="fr-FR" sz="2600" dirty="0">
              <a:latin typeface="Cambria" panose="02040503050406030204" pitchFamily="18" charset="0"/>
              <a:ea typeface="Cambria" panose="02040503050406030204" pitchFamily="18" charset="0"/>
              <a:cs typeface="Arial"/>
            </a:endParaRPr>
          </a:p>
          <a:p>
            <a:pPr>
              <a:lnSpc>
                <a:spcPct val="150000"/>
              </a:lnSpc>
              <a:spcAft>
                <a:spcPts val="1000"/>
              </a:spcAft>
            </a:pPr>
            <a:r>
              <a:rPr lang="fr-FR" sz="2600" b="1" dirty="0">
                <a:latin typeface="Cambria" panose="02040503050406030204" pitchFamily="18" charset="0"/>
                <a:ea typeface="Cambria" panose="02040503050406030204" pitchFamily="18" charset="0"/>
                <a:cs typeface="Arial"/>
              </a:rPr>
              <a:t>MOV AL, [BP][DI]+12	; </a:t>
            </a:r>
            <a:r>
              <a:rPr lang="fr-FR" sz="2600" dirty="0">
                <a:latin typeface="Cambria" panose="02040503050406030204" pitchFamily="18" charset="0"/>
                <a:ea typeface="Cambria" panose="02040503050406030204" pitchFamily="18" charset="0"/>
                <a:cs typeface="Arial"/>
              </a:rPr>
              <a:t>copie</a:t>
            </a:r>
            <a:r>
              <a:rPr lang="fr-FR" sz="2600" b="1" dirty="0">
                <a:latin typeface="Cambria" panose="02040503050406030204" pitchFamily="18" charset="0"/>
                <a:ea typeface="Cambria" panose="02040503050406030204" pitchFamily="18" charset="0"/>
                <a:cs typeface="Arial"/>
              </a:rPr>
              <a:t> SS:BP+DI+12 dans AL</a:t>
            </a:r>
            <a:endParaRPr lang="fr-FR" sz="2600" dirty="0">
              <a:latin typeface="Cambria" panose="02040503050406030204" pitchFamily="18" charset="0"/>
              <a:ea typeface="Cambria" panose="02040503050406030204" pitchFamily="18" charset="0"/>
              <a:cs typeface="Arial"/>
            </a:endParaRPr>
          </a:p>
          <a:p>
            <a:pPr>
              <a:lnSpc>
                <a:spcPct val="150000"/>
              </a:lnSpc>
              <a:spcAft>
                <a:spcPts val="1000"/>
              </a:spcAft>
            </a:pPr>
            <a:r>
              <a:rPr lang="fr-FR" sz="2600" b="1" dirty="0">
                <a:latin typeface="Cambria" panose="02040503050406030204" pitchFamily="18" charset="0"/>
                <a:ea typeface="Cambria" panose="02040503050406030204" pitchFamily="18" charset="0"/>
                <a:cs typeface="Arial"/>
              </a:rPr>
              <a:t>MOV AH, [BP+SI+29]	; </a:t>
            </a:r>
            <a:r>
              <a:rPr lang="fr-FR" sz="2600" dirty="0">
                <a:latin typeface="Cambria" panose="02040503050406030204" pitchFamily="18" charset="0"/>
                <a:ea typeface="Cambria" panose="02040503050406030204" pitchFamily="18" charset="0"/>
                <a:cs typeface="Arial"/>
              </a:rPr>
              <a:t>copie</a:t>
            </a:r>
            <a:r>
              <a:rPr lang="fr-FR" sz="2600" b="1" dirty="0">
                <a:latin typeface="Cambria" panose="02040503050406030204" pitchFamily="18" charset="0"/>
                <a:ea typeface="Cambria" panose="02040503050406030204" pitchFamily="18" charset="0"/>
                <a:cs typeface="Arial"/>
              </a:rPr>
              <a:t> SS:BP+SI+29 dans AH</a:t>
            </a:r>
            <a:endParaRPr lang="fr-FR" sz="2600" dirty="0">
              <a:latin typeface="Cambria" panose="02040503050406030204" pitchFamily="18" charset="0"/>
              <a:ea typeface="Cambria" panose="02040503050406030204" pitchFamily="18" charset="0"/>
              <a:cs typeface="Arial"/>
            </a:endParaRPr>
          </a:p>
        </p:txBody>
      </p:sp>
      <p:sp>
        <p:nvSpPr>
          <p:cNvPr id="3" name="Rectangle 2"/>
          <p:cNvSpPr/>
          <p:nvPr/>
        </p:nvSpPr>
        <p:spPr>
          <a:xfrm>
            <a:off x="0" y="4322832"/>
            <a:ext cx="12041578" cy="1292662"/>
          </a:xfrm>
          <a:prstGeom prst="rect">
            <a:avLst/>
          </a:prstGeom>
        </p:spPr>
        <p:txBody>
          <a:bodyPr wrap="square">
            <a:spAutoFit/>
          </a:bodyPr>
          <a:lstStyle/>
          <a:p>
            <a:pPr>
              <a:lnSpc>
                <a:spcPct val="150000"/>
              </a:lnSpc>
              <a:spcAft>
                <a:spcPts val="1000"/>
              </a:spcAft>
            </a:pPr>
            <a:r>
              <a:rPr lang="fr-FR" sz="2600" b="1" dirty="0">
                <a:solidFill>
                  <a:srgbClr val="1822CD"/>
                </a:solidFill>
                <a:latin typeface="Cambria" panose="02040503050406030204" pitchFamily="18" charset="0"/>
                <a:ea typeface="Cambria" panose="02040503050406030204" pitchFamily="18" charset="0"/>
                <a:cs typeface="Arial"/>
              </a:rPr>
              <a:t>Remarque :</a:t>
            </a:r>
            <a:r>
              <a:rPr lang="fr-FR" sz="2600" dirty="0">
                <a:latin typeface="Cambria" panose="02040503050406030204" pitchFamily="18" charset="0"/>
                <a:ea typeface="Cambria" panose="02040503050406030204" pitchFamily="18" charset="0"/>
                <a:cs typeface="Arial"/>
              </a:rPr>
              <a:t> une valeur constante peut éventuellement être ajoutée aux registres de base ou d’index pour obtenir l’offset</a:t>
            </a:r>
          </a:p>
        </p:txBody>
      </p:sp>
    </p:spTree>
    <p:extLst>
      <p:ext uri="{BB962C8B-B14F-4D97-AF65-F5344CB8AC3E}">
        <p14:creationId xmlns:p14="http://schemas.microsoft.com/office/powerpoint/2010/main" val="9338504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 2"/>
          <p:cNvGraphicFramePr>
            <a:graphicFrameLocks noChangeAspect="1"/>
          </p:cNvGraphicFramePr>
          <p:nvPr>
            <p:extLst>
              <p:ext uri="{D42A27DB-BD31-4B8C-83A1-F6EECF244321}">
                <p14:modId xmlns:p14="http://schemas.microsoft.com/office/powerpoint/2010/main" val="2886110882"/>
              </p:ext>
            </p:extLst>
          </p:nvPr>
        </p:nvGraphicFramePr>
        <p:xfrm>
          <a:off x="2836771" y="862948"/>
          <a:ext cx="6873336" cy="5472000"/>
        </p:xfrm>
        <a:graphic>
          <a:graphicData uri="http://schemas.openxmlformats.org/presentationml/2006/ole">
            <mc:AlternateContent xmlns:mc="http://schemas.openxmlformats.org/markup-compatibility/2006">
              <mc:Choice xmlns:v="urn:schemas-microsoft-com:vml" Requires="v">
                <p:oleObj spid="_x0000_s1067" name="Document" r:id="rId4" imgW="5971522" imgH="4754888" progId="Word.Document.12">
                  <p:embed/>
                </p:oleObj>
              </mc:Choice>
              <mc:Fallback>
                <p:oleObj name="Document" r:id="rId4" imgW="5971522" imgH="4754888" progId="Word.Document.12">
                  <p:embed/>
                  <p:pic>
                    <p:nvPicPr>
                      <p:cNvPr id="0" name=""/>
                      <p:cNvPicPr/>
                      <p:nvPr/>
                    </p:nvPicPr>
                    <p:blipFill>
                      <a:blip r:embed="rId5"/>
                      <a:stretch>
                        <a:fillRect/>
                      </a:stretch>
                    </p:blipFill>
                    <p:spPr>
                      <a:xfrm>
                        <a:off x="2836771" y="862948"/>
                        <a:ext cx="6873336" cy="5472000"/>
                      </a:xfrm>
                      <a:prstGeom prst="rect">
                        <a:avLst/>
                      </a:prstGeom>
                    </p:spPr>
                  </p:pic>
                </p:oleObj>
              </mc:Fallback>
            </mc:AlternateContent>
          </a:graphicData>
        </a:graphic>
      </p:graphicFrame>
      <p:sp>
        <p:nvSpPr>
          <p:cNvPr id="4" name="Rectangle 3"/>
          <p:cNvSpPr/>
          <p:nvPr/>
        </p:nvSpPr>
        <p:spPr>
          <a:xfrm>
            <a:off x="4699912" y="370505"/>
            <a:ext cx="2150332" cy="492443"/>
          </a:xfrm>
          <a:prstGeom prst="rect">
            <a:avLst/>
          </a:prstGeom>
        </p:spPr>
        <p:txBody>
          <a:bodyPr wrap="none">
            <a:spAutoFit/>
          </a:bodyPr>
          <a:lstStyle/>
          <a:p>
            <a:pPr fontAlgn="base"/>
            <a:r>
              <a:rPr lang="fr-CA" sz="2600" b="1" dirty="0">
                <a:solidFill>
                  <a:srgbClr val="3213B5"/>
                </a:solidFill>
                <a:latin typeface="Cambria" panose="02040503050406030204" pitchFamily="18" charset="0"/>
                <a:ea typeface="Cambria" panose="02040503050406030204" pitchFamily="18" charset="0"/>
              </a:rPr>
              <a:t>Récapitulatif</a:t>
            </a:r>
            <a:endParaRPr lang="fr-FR" sz="2600" dirty="0">
              <a:solidFill>
                <a:srgbClr val="3213B5"/>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21698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 y="376896"/>
            <a:ext cx="12064621" cy="892552"/>
          </a:xfrm>
          <a:prstGeom prst="rect">
            <a:avLst/>
          </a:prstGeom>
        </p:spPr>
        <p:txBody>
          <a:bodyPr wrap="square">
            <a:spAutoFit/>
          </a:bodyPr>
          <a:lstStyle/>
          <a:p>
            <a:r>
              <a:rPr lang="fr-FR" sz="2600" dirty="0">
                <a:latin typeface="Cambria" panose="02040503050406030204" pitchFamily="18" charset="0"/>
                <a:ea typeface="Cambria" panose="02040503050406030204" pitchFamily="18" charset="0"/>
              </a:rPr>
              <a:t>Le champ </a:t>
            </a:r>
            <a:r>
              <a:rPr lang="en-US" sz="2600" b="1" i="1" dirty="0" smtClean="0">
                <a:solidFill>
                  <a:srgbClr val="C00000"/>
                </a:solidFill>
                <a:latin typeface="Cambria" panose="02040503050406030204" pitchFamily="18" charset="0"/>
                <a:ea typeface="Cambria" panose="02040503050406030204" pitchFamily="18" charset="0"/>
              </a:rPr>
              <a:t>COMMENT</a:t>
            </a:r>
            <a:r>
              <a:rPr lang="fr-FR" sz="2600" dirty="0" smtClean="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est généralement utilisé pour commenter la commande en cours et pour documenter le programme.</a:t>
            </a:r>
            <a:endParaRPr lang="fr-FR" sz="2600" dirty="0">
              <a:effectLst/>
              <a:latin typeface="Cambria" panose="02040503050406030204" pitchFamily="18" charset="0"/>
              <a:ea typeface="Cambria" panose="02040503050406030204" pitchFamily="18" charset="0"/>
            </a:endParaRPr>
          </a:p>
        </p:txBody>
      </p:sp>
      <p:sp>
        <p:nvSpPr>
          <p:cNvPr id="3" name="Rectangle 2"/>
          <p:cNvSpPr/>
          <p:nvPr/>
        </p:nvSpPr>
        <p:spPr>
          <a:xfrm>
            <a:off x="-1" y="1315570"/>
            <a:ext cx="5561266" cy="492443"/>
          </a:xfrm>
          <a:prstGeom prst="rect">
            <a:avLst/>
          </a:prstGeom>
        </p:spPr>
        <p:txBody>
          <a:bodyPr wrap="none">
            <a:spAutoFit/>
          </a:bodyPr>
          <a:lstStyle/>
          <a:p>
            <a:r>
              <a:rPr lang="fr-FR" sz="2600" b="1" i="1" dirty="0" err="1"/>
              <a:t>Srart</a:t>
            </a:r>
            <a:r>
              <a:rPr lang="fr-FR" sz="2600" b="1" i="1" dirty="0"/>
              <a:t>:  MOV	 CX , 5   ; </a:t>
            </a:r>
            <a:r>
              <a:rPr lang="fr-FR" sz="2600" b="1" i="1" dirty="0" err="1"/>
              <a:t>initialize</a:t>
            </a:r>
            <a:r>
              <a:rPr lang="fr-FR" sz="2600" b="1" i="1" dirty="0"/>
              <a:t> </a:t>
            </a:r>
            <a:r>
              <a:rPr lang="fr-FR" sz="2600" b="1" i="1" dirty="0" err="1"/>
              <a:t>counter</a:t>
            </a:r>
            <a:endParaRPr lang="fr-FR" sz="2600" dirty="0">
              <a:effectLst/>
            </a:endParaRPr>
          </a:p>
        </p:txBody>
      </p:sp>
      <p:sp>
        <p:nvSpPr>
          <p:cNvPr id="6" name="Rectangle 5"/>
          <p:cNvSpPr/>
          <p:nvPr/>
        </p:nvSpPr>
        <p:spPr>
          <a:xfrm>
            <a:off x="332095" y="1931118"/>
            <a:ext cx="4867702" cy="4401205"/>
          </a:xfrm>
          <a:prstGeom prst="rect">
            <a:avLst/>
          </a:prstGeom>
        </p:spPr>
        <p:txBody>
          <a:bodyPr wrap="square">
            <a:spAutoFit/>
          </a:bodyPr>
          <a:lstStyle/>
          <a:p>
            <a:r>
              <a:rPr lang="en-US" sz="2000" b="1" dirty="0"/>
              <a:t>org    </a:t>
            </a:r>
            <a:r>
              <a:rPr lang="en-US" sz="2000" b="1" dirty="0" smtClean="0"/>
              <a:t>100h</a:t>
            </a:r>
            <a:endParaRPr lang="en-US" sz="2000" b="1" dirty="0"/>
          </a:p>
          <a:p>
            <a:r>
              <a:rPr lang="fr-FR" sz="2000" b="1" dirty="0"/>
              <a:t>MOV AL, var1</a:t>
            </a:r>
          </a:p>
          <a:p>
            <a:r>
              <a:rPr lang="fr-FR" sz="2000" b="1" dirty="0"/>
              <a:t>MOV BX, var2</a:t>
            </a:r>
          </a:p>
          <a:p>
            <a:r>
              <a:rPr lang="en-US" sz="2000" b="1" dirty="0" err="1"/>
              <a:t>mov</a:t>
            </a:r>
            <a:r>
              <a:rPr lang="en-US" sz="2000" b="1" dirty="0"/>
              <a:t>    ax, 5          ; set ax to 5. </a:t>
            </a:r>
            <a:endParaRPr lang="fr-FR" sz="2000" b="1" dirty="0"/>
          </a:p>
          <a:p>
            <a:r>
              <a:rPr lang="en-US" sz="2000" b="1" dirty="0" err="1"/>
              <a:t>mov</a:t>
            </a:r>
            <a:r>
              <a:rPr lang="en-US" sz="2000" b="1" dirty="0"/>
              <a:t>    </a:t>
            </a:r>
            <a:r>
              <a:rPr lang="en-US" sz="2000" b="1" dirty="0" err="1"/>
              <a:t>bx</a:t>
            </a:r>
            <a:r>
              <a:rPr lang="en-US" sz="2000" b="1" dirty="0"/>
              <a:t>, 2          ; set </a:t>
            </a:r>
            <a:r>
              <a:rPr lang="en-US" sz="2000" b="1" dirty="0" err="1"/>
              <a:t>bx</a:t>
            </a:r>
            <a:r>
              <a:rPr lang="en-US" sz="2000" b="1" dirty="0"/>
              <a:t> to 2. </a:t>
            </a:r>
            <a:endParaRPr lang="fr-FR" sz="2000" b="1" dirty="0"/>
          </a:p>
          <a:p>
            <a:r>
              <a:rPr lang="en-US" sz="2000" b="1" dirty="0" err="1"/>
              <a:t>jmp</a:t>
            </a:r>
            <a:r>
              <a:rPr lang="en-US" sz="2000" b="1" dirty="0"/>
              <a:t>    </a:t>
            </a:r>
            <a:r>
              <a:rPr lang="en-US" sz="2000" b="1" dirty="0" err="1">
                <a:solidFill>
                  <a:srgbClr val="3213B5"/>
                </a:solidFill>
              </a:rPr>
              <a:t>calc</a:t>
            </a:r>
            <a:r>
              <a:rPr lang="en-US" sz="2000" b="1" dirty="0">
                <a:solidFill>
                  <a:srgbClr val="3213B5"/>
                </a:solidFill>
              </a:rPr>
              <a:t> </a:t>
            </a:r>
            <a:r>
              <a:rPr lang="en-US" sz="2000" b="1" dirty="0"/>
              <a:t>          ; go to '</a:t>
            </a:r>
            <a:r>
              <a:rPr lang="en-US" sz="2000" b="1" dirty="0" err="1"/>
              <a:t>calc</a:t>
            </a:r>
            <a:r>
              <a:rPr lang="en-US" sz="2000" b="1" dirty="0"/>
              <a:t>'. </a:t>
            </a:r>
            <a:endParaRPr lang="fr-FR" sz="2000" b="1" dirty="0"/>
          </a:p>
          <a:p>
            <a:r>
              <a:rPr lang="en-US" sz="2000" b="1" dirty="0">
                <a:solidFill>
                  <a:srgbClr val="FF0000"/>
                </a:solidFill>
              </a:rPr>
              <a:t>back:  </a:t>
            </a:r>
            <a:r>
              <a:rPr lang="en-US" sz="2000" b="1" dirty="0" err="1"/>
              <a:t>jmp</a:t>
            </a:r>
            <a:r>
              <a:rPr lang="en-US" sz="2000" b="1" dirty="0"/>
              <a:t> stop       ; go to 'stop'. </a:t>
            </a:r>
            <a:endParaRPr lang="fr-FR" sz="2000" b="1" dirty="0"/>
          </a:p>
          <a:p>
            <a:r>
              <a:rPr lang="en-US" sz="2000" b="1" dirty="0" err="1">
                <a:solidFill>
                  <a:srgbClr val="3213B5"/>
                </a:solidFill>
              </a:rPr>
              <a:t>calc</a:t>
            </a:r>
            <a:r>
              <a:rPr lang="en-US" sz="2000" b="1" dirty="0">
                <a:solidFill>
                  <a:srgbClr val="3213B5"/>
                </a:solidFill>
              </a:rPr>
              <a:t>:</a:t>
            </a:r>
            <a:endParaRPr lang="fr-FR" sz="2000" b="1" dirty="0">
              <a:solidFill>
                <a:srgbClr val="3213B5"/>
              </a:solidFill>
            </a:endParaRPr>
          </a:p>
          <a:p>
            <a:r>
              <a:rPr lang="en-US" sz="2000" b="1" dirty="0"/>
              <a:t>add    ax, </a:t>
            </a:r>
            <a:r>
              <a:rPr lang="en-US" sz="2000" b="1" dirty="0" err="1"/>
              <a:t>bx</a:t>
            </a:r>
            <a:r>
              <a:rPr lang="en-US" sz="2000" b="1" dirty="0"/>
              <a:t>         ; add </a:t>
            </a:r>
            <a:r>
              <a:rPr lang="en-US" sz="2000" b="1" dirty="0" err="1"/>
              <a:t>bx</a:t>
            </a:r>
            <a:r>
              <a:rPr lang="en-US" sz="2000" b="1" dirty="0"/>
              <a:t> to ax. </a:t>
            </a:r>
            <a:endParaRPr lang="fr-FR" sz="2000" b="1" dirty="0"/>
          </a:p>
          <a:p>
            <a:r>
              <a:rPr lang="en-US" sz="2000" b="1" dirty="0" err="1"/>
              <a:t>jmp</a:t>
            </a:r>
            <a:r>
              <a:rPr lang="en-US" sz="2000" b="1" dirty="0"/>
              <a:t>    </a:t>
            </a:r>
            <a:r>
              <a:rPr lang="en-US" sz="2000" b="1" dirty="0">
                <a:solidFill>
                  <a:srgbClr val="FF0000"/>
                </a:solidFill>
              </a:rPr>
              <a:t>back</a:t>
            </a:r>
            <a:r>
              <a:rPr lang="en-US" sz="2000" b="1" dirty="0"/>
              <a:t>           ; go 'back'. </a:t>
            </a:r>
            <a:endParaRPr lang="fr-FR" sz="2000" b="1" dirty="0"/>
          </a:p>
          <a:p>
            <a:r>
              <a:rPr lang="en-US" sz="2000" b="1" dirty="0"/>
              <a:t>stop</a:t>
            </a:r>
            <a:r>
              <a:rPr lang="en-US" sz="2000" b="1" dirty="0" smtClean="0"/>
              <a:t>:</a:t>
            </a:r>
            <a:endParaRPr lang="fr-FR" sz="2000" b="1" dirty="0"/>
          </a:p>
          <a:p>
            <a:r>
              <a:rPr lang="en-US" sz="2000" b="1" dirty="0"/>
              <a:t>ret                   ; return to operating system</a:t>
            </a:r>
            <a:r>
              <a:rPr lang="en-US" sz="2000" b="1" dirty="0" smtClean="0"/>
              <a:t>.</a:t>
            </a:r>
          </a:p>
          <a:p>
            <a:r>
              <a:rPr lang="en-US" sz="2000" b="1" dirty="0" smtClean="0"/>
              <a:t>VAR1 </a:t>
            </a:r>
            <a:r>
              <a:rPr lang="en-US" sz="2000" b="1" dirty="0"/>
              <a:t>DB 7</a:t>
            </a:r>
          </a:p>
          <a:p>
            <a:r>
              <a:rPr lang="en-US" sz="2000" b="1" dirty="0"/>
              <a:t>var2 DW 1234h</a:t>
            </a:r>
            <a:endParaRPr lang="fr-FR" sz="2000" b="1" dirty="0"/>
          </a:p>
        </p:txBody>
      </p:sp>
      <p:sp>
        <p:nvSpPr>
          <p:cNvPr id="4" name="Rectangle 3"/>
          <p:cNvSpPr/>
          <p:nvPr/>
        </p:nvSpPr>
        <p:spPr>
          <a:xfrm>
            <a:off x="6842077" y="2327408"/>
            <a:ext cx="4594748" cy="2585323"/>
          </a:xfrm>
          <a:prstGeom prst="rect">
            <a:avLst/>
          </a:prstGeom>
        </p:spPr>
        <p:txBody>
          <a:bodyPr wrap="square">
            <a:spAutoFit/>
          </a:bodyPr>
          <a:lstStyle/>
          <a:p>
            <a:r>
              <a:rPr lang="fr-FR" b="1" dirty="0"/>
              <a:t>ORG    100h</a:t>
            </a:r>
          </a:p>
          <a:p>
            <a:r>
              <a:rPr lang="fr-FR" b="1" dirty="0"/>
              <a:t>CALL   m1</a:t>
            </a:r>
          </a:p>
          <a:p>
            <a:r>
              <a:rPr lang="fr-FR" b="1" dirty="0"/>
              <a:t>MOV    AX, 2</a:t>
            </a:r>
          </a:p>
          <a:p>
            <a:r>
              <a:rPr lang="fr-FR" b="1" dirty="0"/>
              <a:t>RET                   ; return to operating system.</a:t>
            </a:r>
          </a:p>
          <a:p>
            <a:r>
              <a:rPr lang="fr-FR" b="1" dirty="0"/>
              <a:t>m1     PROC</a:t>
            </a:r>
          </a:p>
          <a:p>
            <a:r>
              <a:rPr lang="fr-FR" b="1" dirty="0"/>
              <a:t>MOV    BX, 5</a:t>
            </a:r>
          </a:p>
          <a:p>
            <a:r>
              <a:rPr lang="fr-FR" b="1" dirty="0"/>
              <a:t>RET                   ; return to caller.</a:t>
            </a:r>
          </a:p>
          <a:p>
            <a:r>
              <a:rPr lang="fr-FR" b="1" dirty="0"/>
              <a:t>m1     ENDP</a:t>
            </a:r>
          </a:p>
          <a:p>
            <a:r>
              <a:rPr lang="fr-FR" b="1" dirty="0"/>
              <a:t>END</a:t>
            </a:r>
          </a:p>
        </p:txBody>
      </p:sp>
      <p:cxnSp>
        <p:nvCxnSpPr>
          <p:cNvPr id="7" name="Connecteur droit 6"/>
          <p:cNvCxnSpPr/>
          <p:nvPr/>
        </p:nvCxnSpPr>
        <p:spPr>
          <a:xfrm>
            <a:off x="5806925" y="1808013"/>
            <a:ext cx="0" cy="4701969"/>
          </a:xfrm>
          <a:prstGeom prst="line">
            <a:avLst/>
          </a:prstGeom>
          <a:ln w="7620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86108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15893"/>
            <a:ext cx="6096000" cy="1292662"/>
          </a:xfrm>
          <a:prstGeom prst="rect">
            <a:avLst/>
          </a:prstGeom>
        </p:spPr>
        <p:txBody>
          <a:bodyPr>
            <a:spAutoFit/>
          </a:bodyPr>
          <a:lstStyle/>
          <a:p>
            <a:r>
              <a:rPr lang="fr-FR" sz="2600" dirty="0">
                <a:latin typeface="Cambria" panose="02040503050406030204" pitchFamily="18" charset="0"/>
                <a:ea typeface="Cambria" panose="02040503050406030204" pitchFamily="18" charset="0"/>
              </a:rPr>
              <a:t>SLD, CLD, NOP</a:t>
            </a:r>
          </a:p>
          <a:p>
            <a:r>
              <a:rPr lang="fr-FR" sz="2600" dirty="0">
                <a:latin typeface="Cambria" panose="02040503050406030204" pitchFamily="18" charset="0"/>
                <a:ea typeface="Cambria" panose="02040503050406030204" pitchFamily="18" charset="0"/>
              </a:rPr>
              <a:t>INC CX</a:t>
            </a:r>
          </a:p>
          <a:p>
            <a:r>
              <a:rPr lang="fr-FR" sz="2600" dirty="0">
                <a:latin typeface="Cambria" panose="02040503050406030204" pitchFamily="18" charset="0"/>
                <a:ea typeface="Cambria" panose="02040503050406030204" pitchFamily="18" charset="0"/>
              </a:rPr>
              <a:t>ADD AX, 12 </a:t>
            </a:r>
            <a:endParaRPr lang="fr-FR" sz="2600" dirty="0">
              <a:effectLst/>
              <a:latin typeface="Cambria" panose="02040503050406030204" pitchFamily="18" charset="0"/>
              <a:ea typeface="Cambria" panose="02040503050406030204" pitchFamily="18" charset="0"/>
            </a:endParaRPr>
          </a:p>
        </p:txBody>
      </p:sp>
      <p:sp>
        <p:nvSpPr>
          <p:cNvPr id="3" name="Rectangle 2"/>
          <p:cNvSpPr/>
          <p:nvPr/>
        </p:nvSpPr>
        <p:spPr>
          <a:xfrm>
            <a:off x="0" y="1599924"/>
            <a:ext cx="11887200" cy="1892826"/>
          </a:xfrm>
          <a:prstGeom prst="rect">
            <a:avLst/>
          </a:prstGeom>
        </p:spPr>
        <p:txBody>
          <a:bodyPr wrap="square">
            <a:spAutoFit/>
          </a:bodyPr>
          <a:lstStyle/>
          <a:p>
            <a:pPr algn="just">
              <a:lnSpc>
                <a:spcPct val="150000"/>
              </a:lnSpc>
            </a:pPr>
            <a:r>
              <a:rPr lang="fr-FR" sz="2600" dirty="0">
                <a:latin typeface="Cambria" panose="02040503050406030204" pitchFamily="18" charset="0"/>
                <a:ea typeface="Cambria" panose="02040503050406030204" pitchFamily="18" charset="0"/>
              </a:rPr>
              <a:t>Dans le cas de champs à deux </a:t>
            </a:r>
            <a:r>
              <a:rPr lang="fr-FR" sz="2600" dirty="0" smtClean="0">
                <a:latin typeface="Cambria" panose="02040503050406030204" pitchFamily="18" charset="0"/>
                <a:ea typeface="Cambria" panose="02040503050406030204" pitchFamily="18" charset="0"/>
              </a:rPr>
              <a:t>paramètres: </a:t>
            </a:r>
            <a:r>
              <a:rPr lang="fr-FR" sz="2600" dirty="0">
                <a:latin typeface="Cambria" panose="02040503050406030204" pitchFamily="18" charset="0"/>
                <a:ea typeface="Cambria" panose="02040503050406030204" pitchFamily="18" charset="0"/>
              </a:rPr>
              <a:t>le premier paramètre est </a:t>
            </a:r>
            <a:r>
              <a:rPr lang="fr-FR" sz="2600" b="1" dirty="0">
                <a:solidFill>
                  <a:srgbClr val="C00000"/>
                </a:solidFill>
                <a:latin typeface="Cambria" panose="02040503050406030204" pitchFamily="18" charset="0"/>
                <a:ea typeface="Cambria" panose="02040503050406030204" pitchFamily="18" charset="0"/>
              </a:rPr>
              <a:t>la destination </a:t>
            </a:r>
            <a:r>
              <a:rPr lang="fr-FR" sz="2600" dirty="0">
                <a:latin typeface="Cambria" panose="02040503050406030204" pitchFamily="18" charset="0"/>
                <a:ea typeface="Cambria" panose="02040503050406030204" pitchFamily="18" charset="0"/>
              </a:rPr>
              <a:t>où le résultat sera stocké. Le second paramètre contient l'opérande </a:t>
            </a:r>
            <a:r>
              <a:rPr lang="fr-FR" sz="2600" b="1" dirty="0">
                <a:solidFill>
                  <a:srgbClr val="C00000"/>
                </a:solidFill>
                <a:latin typeface="Cambria" panose="02040503050406030204" pitchFamily="18" charset="0"/>
                <a:ea typeface="Cambria" panose="02040503050406030204" pitchFamily="18" charset="0"/>
              </a:rPr>
              <a:t>source</a:t>
            </a:r>
            <a:r>
              <a:rPr lang="fr-FR" sz="2600" dirty="0">
                <a:latin typeface="Cambria" panose="02040503050406030204" pitchFamily="18" charset="0"/>
                <a:ea typeface="Cambria" panose="02040503050406030204" pitchFamily="18" charset="0"/>
              </a:rPr>
              <a:t> et ne modifie généralement pas sa valeur après l'exécution de la commande en cours.</a:t>
            </a:r>
            <a:endParaRPr lang="fr-FR" sz="2600" dirty="0">
              <a:effectLst/>
              <a:latin typeface="Cambria" panose="02040503050406030204" pitchFamily="18" charset="0"/>
              <a:ea typeface="Cambria" panose="02040503050406030204" pitchFamily="18" charset="0"/>
            </a:endParaRPr>
          </a:p>
        </p:txBody>
      </p:sp>
      <p:sp>
        <p:nvSpPr>
          <p:cNvPr id="4" name="Rectangle 3"/>
          <p:cNvSpPr/>
          <p:nvPr/>
        </p:nvSpPr>
        <p:spPr>
          <a:xfrm>
            <a:off x="0" y="3492750"/>
            <a:ext cx="12100956" cy="3093154"/>
          </a:xfrm>
          <a:prstGeom prst="rect">
            <a:avLst/>
          </a:prstGeom>
        </p:spPr>
        <p:txBody>
          <a:bodyPr wrap="square">
            <a:spAutoFit/>
          </a:bodyPr>
          <a:lstStyle/>
          <a:p>
            <a:pPr>
              <a:lnSpc>
                <a:spcPct val="150000"/>
              </a:lnSpc>
            </a:pPr>
            <a:r>
              <a:rPr lang="fr-FR" sz="2600" b="1" dirty="0">
                <a:solidFill>
                  <a:srgbClr val="3213B5"/>
                </a:solidFill>
                <a:latin typeface="Cambria" panose="02040503050406030204" pitchFamily="18" charset="0"/>
                <a:ea typeface="Cambria" panose="02040503050406030204" pitchFamily="18" charset="0"/>
              </a:rPr>
              <a:t>Les instructions peuvent être classées en groupes :</a:t>
            </a:r>
            <a:endParaRPr lang="fr-FR" sz="2600" dirty="0">
              <a:solidFill>
                <a:srgbClr val="3213B5"/>
              </a:solidFill>
              <a:latin typeface="Cambria" panose="02040503050406030204" pitchFamily="18" charset="0"/>
              <a:ea typeface="Cambria" panose="02040503050406030204" pitchFamily="18" charset="0"/>
            </a:endParaRPr>
          </a:p>
          <a:p>
            <a:pPr>
              <a:lnSpc>
                <a:spcPct val="150000"/>
              </a:lnSpc>
            </a:pPr>
            <a:r>
              <a:rPr lang="fr-FR" sz="2600" i="1" dirty="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Instructions de transfert de données ;</a:t>
            </a:r>
          </a:p>
          <a:p>
            <a:pPr>
              <a:lnSpc>
                <a:spcPct val="150000"/>
              </a:lnSpc>
            </a:pPr>
            <a:r>
              <a:rPr lang="fr-FR" sz="2600" i="1" dirty="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Instructions arithmétiques ;</a:t>
            </a:r>
          </a:p>
          <a:p>
            <a:pPr>
              <a:lnSpc>
                <a:spcPct val="150000"/>
              </a:lnSpc>
            </a:pPr>
            <a:r>
              <a:rPr lang="fr-FR" sz="2600" i="1" dirty="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Instructions logiques ;</a:t>
            </a:r>
          </a:p>
          <a:p>
            <a:pPr>
              <a:lnSpc>
                <a:spcPct val="150000"/>
              </a:lnSpc>
            </a:pPr>
            <a:r>
              <a:rPr lang="fr-FR" sz="2600" i="1" dirty="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Instructions de branchement</a:t>
            </a:r>
            <a:endParaRPr lang="fr-FR" sz="260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71421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91" y="374786"/>
            <a:ext cx="7485413" cy="3293209"/>
          </a:xfrm>
          <a:prstGeom prst="rect">
            <a:avLst/>
          </a:prstGeom>
        </p:spPr>
        <p:txBody>
          <a:bodyPr wrap="square">
            <a:spAutoFit/>
          </a:bodyPr>
          <a:lstStyle/>
          <a:p>
            <a:r>
              <a:rPr lang="fr-FR" sz="2600" b="1" dirty="0">
                <a:latin typeface="Cambria" panose="02040503050406030204" pitchFamily="18" charset="0"/>
                <a:ea typeface="Cambria" panose="02040503050406030204" pitchFamily="18" charset="0"/>
              </a:rPr>
              <a:t>Les instructions de transfert :</a:t>
            </a:r>
            <a:endParaRPr lang="fr-FR" sz="2600" dirty="0">
              <a:latin typeface="Cambria" panose="02040503050406030204" pitchFamily="18" charset="0"/>
              <a:ea typeface="Cambria" panose="02040503050406030204" pitchFamily="18" charset="0"/>
            </a:endParaRPr>
          </a:p>
          <a:p>
            <a:r>
              <a:rPr lang="fr-FR" sz="2600" dirty="0">
                <a:latin typeface="Cambria" panose="02040503050406030204" pitchFamily="18" charset="0"/>
                <a:ea typeface="Cambria" panose="02040503050406030204" pitchFamily="18" charset="0"/>
              </a:rPr>
              <a:t>Elles permettent de déplacer des données d’une </a:t>
            </a:r>
            <a:r>
              <a:rPr lang="fr-FR" sz="2600" b="1" dirty="0">
                <a:latin typeface="Cambria" panose="02040503050406030204" pitchFamily="18" charset="0"/>
                <a:ea typeface="Cambria" panose="02040503050406030204" pitchFamily="18" charset="0"/>
              </a:rPr>
              <a:t>source </a:t>
            </a:r>
            <a:r>
              <a:rPr lang="fr-FR" sz="2600" dirty="0">
                <a:latin typeface="Cambria" panose="02040503050406030204" pitchFamily="18" charset="0"/>
                <a:ea typeface="Cambria" panose="02040503050406030204" pitchFamily="18" charset="0"/>
              </a:rPr>
              <a:t>vers une </a:t>
            </a:r>
            <a:r>
              <a:rPr lang="fr-FR" sz="2600" b="1" dirty="0">
                <a:latin typeface="Cambria" panose="02040503050406030204" pitchFamily="18" charset="0"/>
                <a:ea typeface="Cambria" panose="02040503050406030204" pitchFamily="18" charset="0"/>
              </a:rPr>
              <a:t>destination </a:t>
            </a:r>
            <a:r>
              <a:rPr lang="fr-FR" sz="2600" dirty="0">
                <a:latin typeface="Cambria" panose="02040503050406030204" pitchFamily="18" charset="0"/>
                <a:ea typeface="Cambria" panose="02040503050406030204" pitchFamily="18" charset="0"/>
              </a:rPr>
              <a:t>:</a:t>
            </a:r>
          </a:p>
          <a:p>
            <a:r>
              <a:rPr lang="en-US" sz="2600" dirty="0">
                <a:latin typeface="Cambria" panose="02040503050406030204" pitchFamily="18" charset="0"/>
                <a:ea typeface="Cambria" panose="02040503050406030204" pitchFamily="18" charset="0"/>
              </a:rPr>
              <a:t>MOV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 </a:t>
            </a:r>
            <a:r>
              <a:rPr lang="en-US" sz="2600" dirty="0" err="1">
                <a:latin typeface="Cambria" panose="02040503050406030204" pitchFamily="18" charset="0"/>
                <a:ea typeface="Cambria" panose="02040503050406030204" pitchFamily="18" charset="0"/>
              </a:rPr>
              <a:t>imm</a:t>
            </a:r>
            <a:endParaRPr lang="fr-FR" sz="2600"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MOV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 </a:t>
            </a:r>
            <a:r>
              <a:rPr lang="en-US" sz="2600" dirty="0" err="1">
                <a:latin typeface="Cambria" panose="02040503050406030204" pitchFamily="18" charset="0"/>
                <a:ea typeface="Cambria" panose="02040503050406030204" pitchFamily="18" charset="0"/>
              </a:rPr>
              <a:t>reg</a:t>
            </a:r>
            <a:endParaRPr lang="fr-FR" sz="2600"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MOV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 mem</a:t>
            </a:r>
            <a:endParaRPr lang="fr-FR" sz="2600"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MOV mem ,</a:t>
            </a:r>
            <a:r>
              <a:rPr lang="en-US" sz="2600" dirty="0" err="1">
                <a:latin typeface="Cambria" panose="02040503050406030204" pitchFamily="18" charset="0"/>
                <a:ea typeface="Cambria" panose="02040503050406030204" pitchFamily="18" charset="0"/>
              </a:rPr>
              <a:t>reg</a:t>
            </a:r>
            <a:endParaRPr lang="fr-FR" sz="2600" dirty="0">
              <a:latin typeface="Cambria" panose="02040503050406030204" pitchFamily="18" charset="0"/>
              <a:ea typeface="Cambria" panose="02040503050406030204" pitchFamily="18" charset="0"/>
            </a:endParaRPr>
          </a:p>
          <a:p>
            <a:r>
              <a:rPr lang="fr-FR" sz="2600" dirty="0">
                <a:latin typeface="Cambria" panose="02040503050406030204" pitchFamily="18" charset="0"/>
                <a:ea typeface="Cambria" panose="02040503050406030204" pitchFamily="18" charset="0"/>
              </a:rPr>
              <a:t>MOV </a:t>
            </a:r>
            <a:r>
              <a:rPr lang="fr-FR" sz="2600" dirty="0" err="1">
                <a:latin typeface="Cambria" panose="02040503050406030204" pitchFamily="18" charset="0"/>
                <a:ea typeface="Cambria" panose="02040503050406030204" pitchFamily="18" charset="0"/>
              </a:rPr>
              <a:t>mem</a:t>
            </a:r>
            <a:r>
              <a:rPr lang="fr-FR" sz="2600" dirty="0">
                <a:latin typeface="Cambria" panose="02040503050406030204" pitchFamily="18" charset="0"/>
                <a:ea typeface="Cambria" panose="02040503050406030204" pitchFamily="18" charset="0"/>
              </a:rPr>
              <a:t> , </a:t>
            </a:r>
            <a:r>
              <a:rPr lang="fr-FR" sz="2600" dirty="0" err="1">
                <a:latin typeface="Cambria" panose="02040503050406030204" pitchFamily="18" charset="0"/>
                <a:ea typeface="Cambria" panose="02040503050406030204" pitchFamily="18" charset="0"/>
              </a:rPr>
              <a:t>imm</a:t>
            </a:r>
            <a:endParaRPr lang="fr-FR" sz="2600" dirty="0">
              <a:effectLst/>
              <a:latin typeface="Cambria" panose="02040503050406030204" pitchFamily="18" charset="0"/>
              <a:ea typeface="Cambria" panose="02040503050406030204" pitchFamily="18" charset="0"/>
            </a:endParaRPr>
          </a:p>
        </p:txBody>
      </p:sp>
      <p:sp>
        <p:nvSpPr>
          <p:cNvPr id="3" name="Rectangle 2"/>
          <p:cNvSpPr/>
          <p:nvPr/>
        </p:nvSpPr>
        <p:spPr>
          <a:xfrm>
            <a:off x="-1" y="3651678"/>
            <a:ext cx="11792197" cy="892552"/>
          </a:xfrm>
          <a:prstGeom prst="rect">
            <a:avLst/>
          </a:prstGeom>
        </p:spPr>
        <p:txBody>
          <a:bodyPr wrap="square">
            <a:spAutoFit/>
          </a:bodyPr>
          <a:lstStyle/>
          <a:p>
            <a:pPr algn="just"/>
            <a:r>
              <a:rPr lang="fr-FR" sz="2600" b="1" dirty="0">
                <a:latin typeface="Cambria" panose="02040503050406030204" pitchFamily="18" charset="0"/>
                <a:ea typeface="Cambria" panose="02040503050406030204" pitchFamily="18" charset="0"/>
              </a:rPr>
              <a:t>Remarque </a:t>
            </a:r>
            <a:r>
              <a:rPr lang="fr-FR" sz="2600" dirty="0">
                <a:latin typeface="Cambria" panose="02040503050406030204" pitchFamily="18" charset="0"/>
                <a:ea typeface="Cambria" panose="02040503050406030204" pitchFamily="18" charset="0"/>
              </a:rPr>
              <a:t>: le microprocesseur 8086 n’autorise pas les transferts de mémoire vers </a:t>
            </a:r>
            <a:r>
              <a:rPr lang="fr-FR" sz="2600" dirty="0" smtClean="0">
                <a:latin typeface="Cambria" panose="02040503050406030204" pitchFamily="18" charset="0"/>
                <a:ea typeface="Cambria" panose="02040503050406030204" pitchFamily="18" charset="0"/>
              </a:rPr>
              <a:t>mémoire (pour </a:t>
            </a:r>
            <a:r>
              <a:rPr lang="fr-FR" sz="2600" dirty="0">
                <a:latin typeface="Cambria" panose="02040503050406030204" pitchFamily="18" charset="0"/>
                <a:ea typeface="Cambria" panose="02040503050406030204" pitchFamily="18" charset="0"/>
              </a:rPr>
              <a:t>ce faire, il faut passer par un registre intermédiaire).</a:t>
            </a:r>
            <a:endParaRPr lang="fr-FR" sz="2600" dirty="0">
              <a:effectLst/>
              <a:latin typeface="Cambria" panose="02040503050406030204" pitchFamily="18" charset="0"/>
              <a:ea typeface="Cambria" panose="02040503050406030204" pitchFamily="18" charset="0"/>
            </a:endParaRPr>
          </a:p>
        </p:txBody>
      </p:sp>
      <p:sp>
        <p:nvSpPr>
          <p:cNvPr id="4" name="Rectangle 3"/>
          <p:cNvSpPr/>
          <p:nvPr/>
        </p:nvSpPr>
        <p:spPr>
          <a:xfrm>
            <a:off x="19790" y="4424134"/>
            <a:ext cx="7485413" cy="2092881"/>
          </a:xfrm>
          <a:prstGeom prst="rect">
            <a:avLst/>
          </a:prstGeom>
        </p:spPr>
        <p:txBody>
          <a:bodyPr wrap="square">
            <a:spAutoFit/>
          </a:bodyPr>
          <a:lstStyle/>
          <a:p>
            <a:r>
              <a:rPr lang="en-US" sz="2600" dirty="0">
                <a:latin typeface="Cambria" panose="02040503050406030204" pitchFamily="18" charset="0"/>
                <a:ea typeface="Cambria" panose="02040503050406030204" pitchFamily="18" charset="0"/>
              </a:rPr>
              <a:t>Les instructions </a:t>
            </a:r>
            <a:r>
              <a:rPr lang="en-US" sz="2600" b="1" dirty="0">
                <a:latin typeface="Cambria" panose="02040503050406030204" pitchFamily="18" charset="0"/>
                <a:ea typeface="Cambria" panose="02040503050406030204" pitchFamily="18" charset="0"/>
              </a:rPr>
              <a:t>PUSH</a:t>
            </a:r>
            <a:r>
              <a:rPr lang="en-US" sz="2600" dirty="0">
                <a:latin typeface="Cambria" panose="02040503050406030204" pitchFamily="18" charset="0"/>
                <a:ea typeface="Cambria" panose="02040503050406030204" pitchFamily="18" charset="0"/>
              </a:rPr>
              <a:t> et </a:t>
            </a:r>
            <a:r>
              <a:rPr lang="en-US" sz="2600" b="1" dirty="0">
                <a:latin typeface="Cambria" panose="02040503050406030204" pitchFamily="18" charset="0"/>
                <a:ea typeface="Cambria" panose="02040503050406030204" pitchFamily="18" charset="0"/>
              </a:rPr>
              <a:t>POP</a:t>
            </a:r>
            <a:endParaRPr lang="fr-FR" sz="2600" b="1" dirty="0">
              <a:latin typeface="Cambria" panose="02040503050406030204" pitchFamily="18" charset="0"/>
              <a:ea typeface="Cambria" panose="02040503050406030204" pitchFamily="18" charset="0"/>
            </a:endParaRPr>
          </a:p>
          <a:p>
            <a:r>
              <a:rPr lang="en-US" sz="2600" b="1" dirty="0">
                <a:latin typeface="Cambria" panose="02040503050406030204" pitchFamily="18" charset="0"/>
                <a:ea typeface="Cambria" panose="02040503050406030204" pitchFamily="18" charset="0"/>
              </a:rPr>
              <a:t>PUSH</a:t>
            </a:r>
            <a:r>
              <a:rPr lang="en-US" sz="2600" dirty="0">
                <a:latin typeface="Cambria" panose="02040503050406030204" pitchFamily="18" charset="0"/>
                <a:ea typeface="Cambria" panose="02040503050406030204" pitchFamily="18" charset="0"/>
              </a:rPr>
              <a:t> </a:t>
            </a:r>
            <a:r>
              <a:rPr lang="en-US" sz="2600" dirty="0" err="1">
                <a:latin typeface="Cambria" panose="02040503050406030204" pitchFamily="18" charset="0"/>
                <a:ea typeface="Cambria" panose="02040503050406030204" pitchFamily="18" charset="0"/>
              </a:rPr>
              <a:t>reg</a:t>
            </a:r>
            <a:endParaRPr lang="fr-FR" sz="2600" dirty="0">
              <a:latin typeface="Cambria" panose="02040503050406030204" pitchFamily="18" charset="0"/>
              <a:ea typeface="Cambria" panose="02040503050406030204" pitchFamily="18" charset="0"/>
            </a:endParaRPr>
          </a:p>
          <a:p>
            <a:r>
              <a:rPr lang="en-US" sz="2600" b="1" dirty="0">
                <a:latin typeface="Cambria" panose="02040503050406030204" pitchFamily="18" charset="0"/>
                <a:ea typeface="Cambria" panose="02040503050406030204" pitchFamily="18" charset="0"/>
              </a:rPr>
              <a:t>PUSH</a:t>
            </a:r>
            <a:r>
              <a:rPr lang="en-US" sz="2600" dirty="0">
                <a:latin typeface="Cambria" panose="02040503050406030204" pitchFamily="18" charset="0"/>
                <a:ea typeface="Cambria" panose="02040503050406030204" pitchFamily="18" charset="0"/>
              </a:rPr>
              <a:t> mem</a:t>
            </a:r>
            <a:endParaRPr lang="fr-FR" sz="2600" dirty="0">
              <a:latin typeface="Cambria" panose="02040503050406030204" pitchFamily="18" charset="0"/>
              <a:ea typeface="Cambria" panose="02040503050406030204" pitchFamily="18" charset="0"/>
            </a:endParaRPr>
          </a:p>
          <a:p>
            <a:r>
              <a:rPr lang="fr-FR" sz="2600" b="1" dirty="0">
                <a:latin typeface="Cambria" panose="02040503050406030204" pitchFamily="18" charset="0"/>
                <a:ea typeface="Cambria" panose="02040503050406030204" pitchFamily="18" charset="0"/>
              </a:rPr>
              <a:t>POP</a:t>
            </a:r>
            <a:r>
              <a:rPr lang="fr-FR" sz="2600" dirty="0">
                <a:latin typeface="Cambria" panose="02040503050406030204" pitchFamily="18" charset="0"/>
                <a:ea typeface="Cambria" panose="02040503050406030204" pitchFamily="18" charset="0"/>
              </a:rPr>
              <a:t> reg</a:t>
            </a:r>
          </a:p>
          <a:p>
            <a:r>
              <a:rPr lang="fr-FR" sz="2600" b="1" dirty="0">
                <a:latin typeface="Cambria" panose="02040503050406030204" pitchFamily="18" charset="0"/>
                <a:ea typeface="Cambria" panose="02040503050406030204" pitchFamily="18" charset="0"/>
              </a:rPr>
              <a:t>POP</a:t>
            </a:r>
            <a:r>
              <a:rPr lang="fr-FR" sz="2600" dirty="0">
                <a:latin typeface="Cambria" panose="02040503050406030204" pitchFamily="18" charset="0"/>
                <a:ea typeface="Cambria" panose="02040503050406030204" pitchFamily="18" charset="0"/>
              </a:rPr>
              <a:t> </a:t>
            </a:r>
            <a:r>
              <a:rPr lang="fr-FR" sz="2600" dirty="0" err="1">
                <a:latin typeface="Cambria" panose="02040503050406030204" pitchFamily="18" charset="0"/>
                <a:ea typeface="Cambria" panose="02040503050406030204" pitchFamily="18" charset="0"/>
              </a:rPr>
              <a:t>mem</a:t>
            </a:r>
            <a:endParaRPr lang="fr-FR" sz="260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18469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98815"/>
            <a:ext cx="11994078" cy="5293757"/>
          </a:xfrm>
          <a:prstGeom prst="rect">
            <a:avLst/>
          </a:prstGeom>
        </p:spPr>
        <p:txBody>
          <a:bodyPr wrap="square">
            <a:spAutoFit/>
          </a:bodyPr>
          <a:lstStyle/>
          <a:p>
            <a:r>
              <a:rPr lang="fr-FR" sz="2600" b="1" dirty="0">
                <a:latin typeface="Cambria" panose="02040503050406030204" pitchFamily="18" charset="0"/>
                <a:ea typeface="Cambria" panose="02040503050406030204" pitchFamily="18" charset="0"/>
              </a:rPr>
              <a:t>Les instructions arithmétiques :</a:t>
            </a:r>
            <a:endParaRPr lang="fr-FR" sz="2600" dirty="0">
              <a:latin typeface="Cambria" panose="02040503050406030204" pitchFamily="18" charset="0"/>
              <a:ea typeface="Cambria" panose="02040503050406030204" pitchFamily="18" charset="0"/>
            </a:endParaRPr>
          </a:p>
          <a:p>
            <a:pPr lvl="0"/>
            <a:r>
              <a:rPr lang="fr-FR" sz="2600" b="1" dirty="0">
                <a:latin typeface="Cambria" panose="02040503050406030204" pitchFamily="18" charset="0"/>
                <a:ea typeface="Cambria" panose="02040503050406030204" pitchFamily="18" charset="0"/>
              </a:rPr>
              <a:t>L’addition :</a:t>
            </a:r>
            <a:endParaRPr lang="fr-FR" sz="2600"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ADD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 </a:t>
            </a:r>
            <a:r>
              <a:rPr lang="en-US" sz="2600" dirty="0" err="1">
                <a:latin typeface="Cambria" panose="02040503050406030204" pitchFamily="18" charset="0"/>
                <a:ea typeface="Cambria" panose="02040503050406030204" pitchFamily="18" charset="0"/>
              </a:rPr>
              <a:t>imm</a:t>
            </a:r>
            <a:r>
              <a:rPr lang="en-US" sz="2600" dirty="0">
                <a:latin typeface="Cambria" panose="02040503050406030204" pitchFamily="18" charset="0"/>
                <a:ea typeface="Cambria" panose="02040503050406030204" pitchFamily="18" charset="0"/>
              </a:rPr>
              <a:t>                               </a:t>
            </a:r>
            <a:r>
              <a:rPr lang="en-US" sz="2600" dirty="0" smtClean="0">
                <a:latin typeface="Cambria" panose="02040503050406030204" pitchFamily="18" charset="0"/>
                <a:ea typeface="Cambria" panose="02040503050406030204" pitchFamily="18" charset="0"/>
              </a:rPr>
              <a:t>ADC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 </a:t>
            </a:r>
            <a:r>
              <a:rPr lang="en-US" sz="2600" dirty="0" err="1">
                <a:latin typeface="Cambria" panose="02040503050406030204" pitchFamily="18" charset="0"/>
                <a:ea typeface="Cambria" panose="02040503050406030204" pitchFamily="18" charset="0"/>
              </a:rPr>
              <a:t>imm</a:t>
            </a:r>
            <a:r>
              <a:rPr lang="en-US" sz="2600" dirty="0">
                <a:latin typeface="Cambria" panose="02040503050406030204" pitchFamily="18" charset="0"/>
                <a:ea typeface="Cambria" panose="02040503050406030204" pitchFamily="18" charset="0"/>
              </a:rPr>
              <a:t>  (addition avec carry)                            </a:t>
            </a:r>
            <a:endParaRPr lang="fr-FR" sz="2600"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ADD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a:t>
            </a:r>
            <a:r>
              <a:rPr lang="en-US" sz="2600" dirty="0" smtClean="0">
                <a:latin typeface="Cambria" panose="02040503050406030204" pitchFamily="18" charset="0"/>
                <a:ea typeface="Cambria" panose="02040503050406030204" pitchFamily="18" charset="0"/>
              </a:rPr>
              <a:t>ADC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a:t>
            </a:r>
            <a:endParaRPr lang="fr-FR" sz="2600"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ADD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 mem	                        </a:t>
            </a:r>
            <a:r>
              <a:rPr lang="en-US" sz="2600" dirty="0" smtClean="0">
                <a:latin typeface="Cambria" panose="02040503050406030204" pitchFamily="18" charset="0"/>
                <a:ea typeface="Cambria" panose="02040503050406030204" pitchFamily="18" charset="0"/>
              </a:rPr>
              <a:t>   </a:t>
            </a:r>
            <a:r>
              <a:rPr lang="en-US" sz="2600" dirty="0" err="1" smtClean="0">
                <a:latin typeface="Cambria" panose="02040503050406030204" pitchFamily="18" charset="0"/>
                <a:ea typeface="Cambria" panose="02040503050406030204" pitchFamily="18" charset="0"/>
              </a:rPr>
              <a:t>ADCreg</a:t>
            </a:r>
            <a:r>
              <a:rPr lang="en-US" sz="2600" dirty="0" smtClean="0">
                <a:latin typeface="Cambria" panose="02040503050406030204" pitchFamily="18" charset="0"/>
                <a:ea typeface="Cambria" panose="02040503050406030204" pitchFamily="18" charset="0"/>
              </a:rPr>
              <a:t> </a:t>
            </a:r>
            <a:r>
              <a:rPr lang="en-US" sz="2600" dirty="0">
                <a:latin typeface="Cambria" panose="02040503050406030204" pitchFamily="18" charset="0"/>
                <a:ea typeface="Cambria" panose="02040503050406030204" pitchFamily="18" charset="0"/>
              </a:rPr>
              <a:t>, mem</a:t>
            </a:r>
            <a:endParaRPr lang="fr-FR" sz="2600"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ADD mem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a:t>
            </a:r>
            <a:r>
              <a:rPr lang="en-US" sz="2600" dirty="0" smtClean="0">
                <a:latin typeface="Cambria" panose="02040503050406030204" pitchFamily="18" charset="0"/>
                <a:ea typeface="Cambria" panose="02040503050406030204" pitchFamily="18" charset="0"/>
              </a:rPr>
              <a:t>   ADC </a:t>
            </a:r>
            <a:r>
              <a:rPr lang="en-US" sz="2600" dirty="0">
                <a:latin typeface="Cambria" panose="02040503050406030204" pitchFamily="18" charset="0"/>
                <a:ea typeface="Cambria" panose="02040503050406030204" pitchFamily="18" charset="0"/>
              </a:rPr>
              <a:t>mem ,</a:t>
            </a:r>
            <a:r>
              <a:rPr lang="en-US" sz="2600" dirty="0" err="1">
                <a:latin typeface="Cambria" panose="02040503050406030204" pitchFamily="18" charset="0"/>
                <a:ea typeface="Cambria" panose="02040503050406030204" pitchFamily="18" charset="0"/>
              </a:rPr>
              <a:t>reg</a:t>
            </a:r>
            <a:endParaRPr lang="fr-FR" sz="2600"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ADD mem , </a:t>
            </a:r>
            <a:r>
              <a:rPr lang="en-US" sz="2600" dirty="0" err="1">
                <a:latin typeface="Cambria" panose="02040503050406030204" pitchFamily="18" charset="0"/>
                <a:ea typeface="Cambria" panose="02040503050406030204" pitchFamily="18" charset="0"/>
              </a:rPr>
              <a:t>imm</a:t>
            </a:r>
            <a:r>
              <a:rPr lang="en-US" sz="2600" dirty="0">
                <a:latin typeface="Cambria" panose="02040503050406030204" pitchFamily="18" charset="0"/>
                <a:ea typeface="Cambria" panose="02040503050406030204" pitchFamily="18" charset="0"/>
              </a:rPr>
              <a:t>	                        </a:t>
            </a:r>
            <a:r>
              <a:rPr lang="en-US" sz="2600" dirty="0" smtClean="0">
                <a:latin typeface="Cambria" panose="02040503050406030204" pitchFamily="18" charset="0"/>
                <a:ea typeface="Cambria" panose="02040503050406030204" pitchFamily="18" charset="0"/>
              </a:rPr>
              <a:t>   ADC </a:t>
            </a:r>
            <a:r>
              <a:rPr lang="en-US" sz="2600" dirty="0">
                <a:latin typeface="Cambria" panose="02040503050406030204" pitchFamily="18" charset="0"/>
                <a:ea typeface="Cambria" panose="02040503050406030204" pitchFamily="18" charset="0"/>
              </a:rPr>
              <a:t>mem , </a:t>
            </a:r>
            <a:r>
              <a:rPr lang="en-US" sz="2600" dirty="0" err="1">
                <a:latin typeface="Cambria" panose="02040503050406030204" pitchFamily="18" charset="0"/>
                <a:ea typeface="Cambria" panose="02040503050406030204" pitchFamily="18" charset="0"/>
              </a:rPr>
              <a:t>imm</a:t>
            </a:r>
            <a:endParaRPr lang="fr-FR" sz="2600" dirty="0">
              <a:latin typeface="Cambria" panose="02040503050406030204" pitchFamily="18" charset="0"/>
              <a:ea typeface="Cambria" panose="02040503050406030204" pitchFamily="18" charset="0"/>
            </a:endParaRPr>
          </a:p>
          <a:p>
            <a:pPr lvl="0"/>
            <a:r>
              <a:rPr lang="fr-FR" sz="2600" b="1" dirty="0">
                <a:latin typeface="Cambria" panose="02040503050406030204" pitchFamily="18" charset="0"/>
                <a:ea typeface="Cambria" panose="02040503050406030204" pitchFamily="18" charset="0"/>
              </a:rPr>
              <a:t>La soustraction :</a:t>
            </a:r>
            <a:endParaRPr lang="fr-FR" sz="2600"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SUB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 </a:t>
            </a:r>
            <a:r>
              <a:rPr lang="en-US" sz="2600" dirty="0" err="1">
                <a:latin typeface="Cambria" panose="02040503050406030204" pitchFamily="18" charset="0"/>
                <a:ea typeface="Cambria" panose="02040503050406030204" pitchFamily="18" charset="0"/>
              </a:rPr>
              <a:t>imm</a:t>
            </a:r>
            <a:r>
              <a:rPr lang="en-US" sz="2600" dirty="0">
                <a:latin typeface="Cambria" panose="02040503050406030204" pitchFamily="18" charset="0"/>
                <a:ea typeface="Cambria" panose="02040503050406030204" pitchFamily="18" charset="0"/>
              </a:rPr>
              <a:t>	                       </a:t>
            </a:r>
            <a:r>
              <a:rPr lang="en-US" sz="2600" dirty="0" smtClean="0">
                <a:latin typeface="Cambria" panose="02040503050406030204" pitchFamily="18" charset="0"/>
                <a:ea typeface="Cambria" panose="02040503050406030204" pitchFamily="18" charset="0"/>
              </a:rPr>
              <a:t>   SBB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 </a:t>
            </a:r>
            <a:r>
              <a:rPr lang="en-US" sz="2600" dirty="0" err="1">
                <a:latin typeface="Cambria" panose="02040503050406030204" pitchFamily="18" charset="0"/>
                <a:ea typeface="Cambria" panose="02040503050406030204" pitchFamily="18" charset="0"/>
              </a:rPr>
              <a:t>imm</a:t>
            </a:r>
            <a:r>
              <a:rPr lang="en-US" sz="2600" dirty="0">
                <a:latin typeface="Cambria" panose="02040503050406030204" pitchFamily="18" charset="0"/>
                <a:ea typeface="Cambria" panose="02040503050406030204" pitchFamily="18" charset="0"/>
              </a:rPr>
              <a:t>     (avec carry)                            </a:t>
            </a:r>
            <a:endParaRPr lang="fr-FR" sz="2600"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SUB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a:t>
            </a:r>
            <a:r>
              <a:rPr lang="en-US" sz="2600" dirty="0" smtClean="0">
                <a:latin typeface="Cambria" panose="02040503050406030204" pitchFamily="18" charset="0"/>
                <a:ea typeface="Cambria" panose="02040503050406030204" pitchFamily="18" charset="0"/>
              </a:rPr>
              <a:t>   SBB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 </a:t>
            </a:r>
            <a:r>
              <a:rPr lang="en-US" sz="2600" dirty="0" err="1">
                <a:latin typeface="Cambria" panose="02040503050406030204" pitchFamily="18" charset="0"/>
                <a:ea typeface="Cambria" panose="02040503050406030204" pitchFamily="18" charset="0"/>
              </a:rPr>
              <a:t>reg</a:t>
            </a:r>
            <a:endParaRPr lang="fr-FR" sz="2600"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SUB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 mem	                       </a:t>
            </a:r>
            <a:r>
              <a:rPr lang="en-US" sz="2600" dirty="0" smtClean="0">
                <a:latin typeface="Cambria" panose="02040503050406030204" pitchFamily="18" charset="0"/>
                <a:ea typeface="Cambria" panose="02040503050406030204" pitchFamily="18" charset="0"/>
              </a:rPr>
              <a:t>   SBB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 mem</a:t>
            </a:r>
            <a:endParaRPr lang="fr-FR" sz="2600"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SUB mem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a:t>
            </a:r>
            <a:r>
              <a:rPr lang="en-US" sz="2600" dirty="0" smtClean="0">
                <a:latin typeface="Cambria" panose="02040503050406030204" pitchFamily="18" charset="0"/>
                <a:ea typeface="Cambria" panose="02040503050406030204" pitchFamily="18" charset="0"/>
              </a:rPr>
              <a:t>  SBB </a:t>
            </a:r>
            <a:r>
              <a:rPr lang="en-US" sz="2600" dirty="0">
                <a:latin typeface="Cambria" panose="02040503050406030204" pitchFamily="18" charset="0"/>
                <a:ea typeface="Cambria" panose="02040503050406030204" pitchFamily="18" charset="0"/>
              </a:rPr>
              <a:t>mem ,</a:t>
            </a:r>
            <a:r>
              <a:rPr lang="en-US" sz="2600" dirty="0" err="1">
                <a:latin typeface="Cambria" panose="02040503050406030204" pitchFamily="18" charset="0"/>
                <a:ea typeface="Cambria" panose="02040503050406030204" pitchFamily="18" charset="0"/>
              </a:rPr>
              <a:t>reg</a:t>
            </a:r>
            <a:endParaRPr lang="fr-FR" sz="2600"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SUB mem , </a:t>
            </a:r>
            <a:r>
              <a:rPr lang="en-US" sz="2600" dirty="0" err="1">
                <a:latin typeface="Cambria" panose="02040503050406030204" pitchFamily="18" charset="0"/>
                <a:ea typeface="Cambria" panose="02040503050406030204" pitchFamily="18" charset="0"/>
              </a:rPr>
              <a:t>imm</a:t>
            </a:r>
            <a:r>
              <a:rPr lang="en-US" sz="2600" dirty="0">
                <a:latin typeface="Cambria" panose="02040503050406030204" pitchFamily="18" charset="0"/>
                <a:ea typeface="Cambria" panose="02040503050406030204" pitchFamily="18" charset="0"/>
              </a:rPr>
              <a:t>	                      </a:t>
            </a:r>
            <a:r>
              <a:rPr lang="en-US" sz="2600" dirty="0" smtClean="0">
                <a:latin typeface="Cambria" panose="02040503050406030204" pitchFamily="18" charset="0"/>
                <a:ea typeface="Cambria" panose="02040503050406030204" pitchFamily="18" charset="0"/>
              </a:rPr>
              <a:t>    </a:t>
            </a:r>
            <a:r>
              <a:rPr lang="en-US" sz="2600" dirty="0">
                <a:latin typeface="Cambria" panose="02040503050406030204" pitchFamily="18" charset="0"/>
                <a:ea typeface="Cambria" panose="02040503050406030204" pitchFamily="18" charset="0"/>
              </a:rPr>
              <a:t>SBB mem , </a:t>
            </a:r>
            <a:r>
              <a:rPr lang="en-US" sz="2600" dirty="0" err="1">
                <a:latin typeface="Cambria" panose="02040503050406030204" pitchFamily="18" charset="0"/>
                <a:ea typeface="Cambria" panose="02040503050406030204" pitchFamily="18" charset="0"/>
              </a:rPr>
              <a:t>imm</a:t>
            </a:r>
            <a:endParaRPr lang="fr-FR" sz="260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25221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49766"/>
            <a:ext cx="6096000" cy="1292662"/>
          </a:xfrm>
          <a:prstGeom prst="rect">
            <a:avLst/>
          </a:prstGeom>
        </p:spPr>
        <p:txBody>
          <a:bodyPr>
            <a:spAutoFit/>
          </a:bodyPr>
          <a:lstStyle/>
          <a:p>
            <a:pPr lvl="0"/>
            <a:r>
              <a:rPr lang="fr-FR" sz="2600" b="1" dirty="0">
                <a:latin typeface="Cambria" panose="02040503050406030204" pitchFamily="18" charset="0"/>
                <a:ea typeface="Cambria" panose="02040503050406030204" pitchFamily="18" charset="0"/>
              </a:rPr>
              <a:t>L’incrémentation et décrémentation :</a:t>
            </a:r>
            <a:endParaRPr lang="fr-FR" sz="2600"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INC </a:t>
            </a:r>
            <a:r>
              <a:rPr lang="en-US" sz="2600" dirty="0" err="1">
                <a:latin typeface="Cambria" panose="02040503050406030204" pitchFamily="18" charset="0"/>
                <a:ea typeface="Cambria" panose="02040503050406030204" pitchFamily="18" charset="0"/>
              </a:rPr>
              <a:t>reg</a:t>
            </a:r>
            <a:r>
              <a:rPr lang="en-US" sz="2600" dirty="0">
                <a:latin typeface="Cambria" panose="02040503050406030204" pitchFamily="18" charset="0"/>
                <a:ea typeface="Cambria" panose="02040503050406030204" pitchFamily="18" charset="0"/>
              </a:rPr>
              <a:t>                         </a:t>
            </a:r>
            <a:r>
              <a:rPr lang="en-US" sz="2600" dirty="0" smtClean="0">
                <a:latin typeface="Cambria" panose="02040503050406030204" pitchFamily="18" charset="0"/>
                <a:ea typeface="Cambria" panose="02040503050406030204" pitchFamily="18" charset="0"/>
              </a:rPr>
              <a:t>    </a:t>
            </a:r>
            <a:r>
              <a:rPr lang="en-US" sz="2600" dirty="0">
                <a:latin typeface="Cambria" panose="02040503050406030204" pitchFamily="18" charset="0"/>
                <a:ea typeface="Cambria" panose="02040503050406030204" pitchFamily="18" charset="0"/>
              </a:rPr>
              <a:t>DEC </a:t>
            </a:r>
            <a:r>
              <a:rPr lang="en-US" sz="2600" dirty="0" err="1">
                <a:latin typeface="Cambria" panose="02040503050406030204" pitchFamily="18" charset="0"/>
                <a:ea typeface="Cambria" panose="02040503050406030204" pitchFamily="18" charset="0"/>
              </a:rPr>
              <a:t>reg</a:t>
            </a:r>
            <a:endParaRPr lang="fr-FR" sz="2600"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INC mem                         DEC mem</a:t>
            </a:r>
            <a:endParaRPr lang="fr-FR" sz="2600" dirty="0">
              <a:latin typeface="Cambria" panose="02040503050406030204" pitchFamily="18" charset="0"/>
              <a:ea typeface="Cambria" panose="02040503050406030204" pitchFamily="18" charset="0"/>
            </a:endParaRPr>
          </a:p>
        </p:txBody>
      </p:sp>
      <p:sp>
        <p:nvSpPr>
          <p:cNvPr id="3" name="Rectangle 2"/>
          <p:cNvSpPr/>
          <p:nvPr/>
        </p:nvSpPr>
        <p:spPr>
          <a:xfrm>
            <a:off x="-1" y="1742428"/>
            <a:ext cx="11720945" cy="3893374"/>
          </a:xfrm>
          <a:prstGeom prst="rect">
            <a:avLst/>
          </a:prstGeom>
        </p:spPr>
        <p:txBody>
          <a:bodyPr wrap="square">
            <a:spAutoFit/>
          </a:bodyPr>
          <a:lstStyle/>
          <a:p>
            <a:pPr>
              <a:lnSpc>
                <a:spcPct val="150000"/>
              </a:lnSpc>
            </a:pPr>
            <a:r>
              <a:rPr lang="fr-FR" sz="2600" b="1" dirty="0">
                <a:latin typeface="Cambria" panose="02040503050406030204" pitchFamily="18" charset="0"/>
                <a:ea typeface="Cambria" panose="02040503050406030204" pitchFamily="18" charset="0"/>
              </a:rPr>
              <a:t>Les instructions logiques :</a:t>
            </a:r>
            <a:endParaRPr lang="fr-FR" sz="2600" dirty="0">
              <a:latin typeface="Cambria" panose="02040503050406030204" pitchFamily="18" charset="0"/>
              <a:ea typeface="Cambria" panose="02040503050406030204" pitchFamily="18" charset="0"/>
            </a:endParaRPr>
          </a:p>
          <a:p>
            <a:r>
              <a:rPr lang="fr-FR" sz="2600" dirty="0">
                <a:latin typeface="Cambria" panose="02040503050406030204" pitchFamily="18" charset="0"/>
                <a:ea typeface="Cambria" panose="02040503050406030204" pitchFamily="18" charset="0"/>
              </a:rPr>
              <a:t>Ce sont des instructions qui permettent de manipuler des données au niveau des bits. Les opérations logiques de base sont :</a:t>
            </a:r>
          </a:p>
          <a:p>
            <a:r>
              <a:rPr lang="fr-FR" sz="2600" i="1" dirty="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ET;</a:t>
            </a:r>
          </a:p>
          <a:p>
            <a:r>
              <a:rPr lang="fr-FR" sz="2600" i="1" dirty="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OU;</a:t>
            </a:r>
          </a:p>
          <a:p>
            <a:r>
              <a:rPr lang="fr-FR" sz="2600" i="1" dirty="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OU exclusif;</a:t>
            </a:r>
          </a:p>
          <a:p>
            <a:r>
              <a:rPr lang="fr-FR" sz="2600" i="1" dirty="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complément à 1;</a:t>
            </a:r>
          </a:p>
          <a:p>
            <a:r>
              <a:rPr lang="fr-FR" sz="2600" i="1" dirty="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complément à 2;</a:t>
            </a:r>
          </a:p>
          <a:p>
            <a:r>
              <a:rPr lang="fr-FR" sz="2600" i="1" dirty="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décalages et rotations</a:t>
            </a:r>
            <a:endParaRPr lang="fr-FR" sz="2600" dirty="0">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148008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6269"/>
            <a:ext cx="6096000" cy="1692771"/>
          </a:xfrm>
          <a:prstGeom prst="rect">
            <a:avLst/>
          </a:prstGeom>
        </p:spPr>
        <p:txBody>
          <a:bodyPr>
            <a:spAutoFit/>
          </a:bodyPr>
          <a:lstStyle/>
          <a:p>
            <a:r>
              <a:rPr lang="en-US" sz="2600" b="1" dirty="0" err="1" smtClean="0">
                <a:latin typeface="Cambria" panose="02040503050406030204" pitchFamily="18" charset="0"/>
                <a:ea typeface="Cambria" panose="02040503050406030204" pitchFamily="18" charset="0"/>
              </a:rPr>
              <a:t>Exemple</a:t>
            </a:r>
            <a:r>
              <a:rPr lang="en-US" sz="2600" b="1" dirty="0">
                <a:latin typeface="Cambria" panose="02040503050406030204" pitchFamily="18" charset="0"/>
                <a:ea typeface="Cambria" panose="02040503050406030204" pitchFamily="18" charset="0"/>
              </a:rPr>
              <a:t> :</a:t>
            </a:r>
            <a:endParaRPr lang="fr-FR" sz="2600" b="1"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MOV AL,10010110B</a:t>
            </a:r>
            <a:endParaRPr lang="fr-FR" sz="2600" dirty="0">
              <a:latin typeface="Cambria" panose="02040503050406030204" pitchFamily="18" charset="0"/>
              <a:ea typeface="Cambria" panose="02040503050406030204" pitchFamily="18" charset="0"/>
            </a:endParaRPr>
          </a:p>
          <a:p>
            <a:r>
              <a:rPr lang="en-US" sz="2600" dirty="0">
                <a:latin typeface="Cambria" panose="02040503050406030204" pitchFamily="18" charset="0"/>
                <a:ea typeface="Cambria" panose="02040503050406030204" pitchFamily="18" charset="0"/>
              </a:rPr>
              <a:t>MOV BL,11001101B</a:t>
            </a:r>
            <a:endParaRPr lang="fr-FR" sz="2600" dirty="0">
              <a:latin typeface="Cambria" panose="02040503050406030204" pitchFamily="18" charset="0"/>
              <a:ea typeface="Cambria" panose="02040503050406030204" pitchFamily="18" charset="0"/>
            </a:endParaRPr>
          </a:p>
          <a:p>
            <a:r>
              <a:rPr lang="fr-FR" sz="2600" dirty="0">
                <a:latin typeface="Cambria" panose="02040503050406030204" pitchFamily="18" charset="0"/>
                <a:ea typeface="Cambria" panose="02040503050406030204" pitchFamily="18" charset="0"/>
              </a:rPr>
              <a:t>AND AL, BL</a:t>
            </a:r>
            <a:endParaRPr lang="fr-FR" sz="2600" dirty="0">
              <a:effectLst/>
              <a:latin typeface="Cambria" panose="02040503050406030204" pitchFamily="18" charset="0"/>
              <a:ea typeface="Cambria" panose="02040503050406030204" pitchFamily="18" charset="0"/>
            </a:endParaRPr>
          </a:p>
        </p:txBody>
      </p:sp>
      <p:sp>
        <p:nvSpPr>
          <p:cNvPr id="3" name="Rectangle 2"/>
          <p:cNvSpPr/>
          <p:nvPr/>
        </p:nvSpPr>
        <p:spPr>
          <a:xfrm>
            <a:off x="-1" y="2099040"/>
            <a:ext cx="11625943" cy="3693319"/>
          </a:xfrm>
          <a:prstGeom prst="rect">
            <a:avLst/>
          </a:prstGeom>
        </p:spPr>
        <p:txBody>
          <a:bodyPr wrap="square">
            <a:spAutoFit/>
          </a:bodyPr>
          <a:lstStyle/>
          <a:p>
            <a:pPr>
              <a:lnSpc>
                <a:spcPct val="150000"/>
              </a:lnSpc>
            </a:pPr>
            <a:r>
              <a:rPr lang="fr-FR" sz="2600" b="1" dirty="0">
                <a:solidFill>
                  <a:srgbClr val="3213B5"/>
                </a:solidFill>
                <a:latin typeface="Cambria" panose="02040503050406030204" pitchFamily="18" charset="0"/>
                <a:ea typeface="Cambria" panose="02040503050406030204" pitchFamily="18" charset="0"/>
              </a:rPr>
              <a:t>Les instructions de </a:t>
            </a:r>
            <a:r>
              <a:rPr lang="fr-FR" sz="2600" b="1" dirty="0" smtClean="0">
                <a:solidFill>
                  <a:srgbClr val="3213B5"/>
                </a:solidFill>
                <a:latin typeface="Cambria" panose="02040503050406030204" pitchFamily="18" charset="0"/>
                <a:ea typeface="Cambria" panose="02040503050406030204" pitchFamily="18" charset="0"/>
              </a:rPr>
              <a:t>branchement: </a:t>
            </a:r>
            <a:r>
              <a:rPr lang="fr-FR" sz="2600" dirty="0" smtClean="0">
                <a:latin typeface="Cambria" panose="02040503050406030204" pitchFamily="18" charset="0"/>
                <a:ea typeface="Cambria" panose="02040503050406030204" pitchFamily="18" charset="0"/>
              </a:rPr>
              <a:t>Les </a:t>
            </a:r>
            <a:r>
              <a:rPr lang="fr-FR" sz="2600" dirty="0">
                <a:latin typeface="Cambria" panose="02040503050406030204" pitchFamily="18" charset="0"/>
                <a:ea typeface="Cambria" panose="02040503050406030204" pitchFamily="18" charset="0"/>
              </a:rPr>
              <a:t>instructions de branchement (ou </a:t>
            </a:r>
            <a:r>
              <a:rPr lang="fr-FR" sz="2600" b="1" dirty="0">
                <a:latin typeface="Cambria" panose="02040503050406030204" pitchFamily="18" charset="0"/>
                <a:ea typeface="Cambria" panose="02040503050406030204" pitchFamily="18" charset="0"/>
              </a:rPr>
              <a:t>saut</a:t>
            </a:r>
            <a:r>
              <a:rPr lang="fr-FR" sz="2600" dirty="0">
                <a:latin typeface="Cambria" panose="02040503050406030204" pitchFamily="18" charset="0"/>
                <a:ea typeface="Cambria" panose="02040503050406030204" pitchFamily="18" charset="0"/>
              </a:rPr>
              <a:t>) permettent de modifier l’ordre d’exécution des instructions du programme en fonction de certaines conditions. Il existe 3 types de saut :</a:t>
            </a:r>
          </a:p>
          <a:p>
            <a:pPr>
              <a:lnSpc>
                <a:spcPct val="150000"/>
              </a:lnSpc>
            </a:pPr>
            <a:r>
              <a:rPr lang="fr-FR" sz="2600" i="1" dirty="0">
                <a:solidFill>
                  <a:srgbClr val="C00000"/>
                </a:solidFill>
                <a:latin typeface="Cambria" panose="02040503050406030204" pitchFamily="18" charset="0"/>
                <a:ea typeface="Cambria" panose="02040503050406030204" pitchFamily="18" charset="0"/>
              </a:rPr>
              <a:t>• </a:t>
            </a:r>
            <a:r>
              <a:rPr lang="fr-FR" sz="2600" b="1" dirty="0">
                <a:solidFill>
                  <a:srgbClr val="C00000"/>
                </a:solidFill>
                <a:latin typeface="Cambria" panose="02040503050406030204" pitchFamily="18" charset="0"/>
                <a:ea typeface="Cambria" panose="02040503050406030204" pitchFamily="18" charset="0"/>
              </a:rPr>
              <a:t>saut </a:t>
            </a:r>
            <a:r>
              <a:rPr lang="fr-FR" sz="2600" b="1" dirty="0" smtClean="0">
                <a:solidFill>
                  <a:srgbClr val="C00000"/>
                </a:solidFill>
                <a:latin typeface="Cambria" panose="02040503050406030204" pitchFamily="18" charset="0"/>
                <a:ea typeface="Cambria" panose="02040503050406030204" pitchFamily="18" charset="0"/>
              </a:rPr>
              <a:t>inconditionnel</a:t>
            </a:r>
            <a:endParaRPr lang="fr-FR" sz="2600" b="1" dirty="0">
              <a:solidFill>
                <a:srgbClr val="C00000"/>
              </a:solidFill>
              <a:latin typeface="Cambria" panose="02040503050406030204" pitchFamily="18" charset="0"/>
              <a:ea typeface="Cambria" panose="02040503050406030204" pitchFamily="18" charset="0"/>
            </a:endParaRPr>
          </a:p>
          <a:p>
            <a:pPr>
              <a:lnSpc>
                <a:spcPct val="150000"/>
              </a:lnSpc>
            </a:pPr>
            <a:r>
              <a:rPr lang="fr-FR" sz="2600" b="1" i="1" dirty="0">
                <a:solidFill>
                  <a:srgbClr val="C00000"/>
                </a:solidFill>
                <a:latin typeface="Cambria" panose="02040503050406030204" pitchFamily="18" charset="0"/>
                <a:ea typeface="Cambria" panose="02040503050406030204" pitchFamily="18" charset="0"/>
              </a:rPr>
              <a:t>• </a:t>
            </a:r>
            <a:r>
              <a:rPr lang="fr-FR" sz="2600" b="1" dirty="0">
                <a:solidFill>
                  <a:srgbClr val="C00000"/>
                </a:solidFill>
                <a:latin typeface="Cambria" panose="02040503050406030204" pitchFamily="18" charset="0"/>
                <a:ea typeface="Cambria" panose="02040503050406030204" pitchFamily="18" charset="0"/>
              </a:rPr>
              <a:t>sauts </a:t>
            </a:r>
            <a:r>
              <a:rPr lang="fr-FR" sz="2600" b="1" dirty="0" smtClean="0">
                <a:solidFill>
                  <a:srgbClr val="C00000"/>
                </a:solidFill>
                <a:latin typeface="Cambria" panose="02040503050406030204" pitchFamily="18" charset="0"/>
                <a:ea typeface="Cambria" panose="02040503050406030204" pitchFamily="18" charset="0"/>
              </a:rPr>
              <a:t>conditionnels</a:t>
            </a:r>
            <a:endParaRPr lang="fr-FR" sz="2600" b="1" dirty="0">
              <a:solidFill>
                <a:srgbClr val="C00000"/>
              </a:solidFill>
              <a:latin typeface="Cambria" panose="02040503050406030204" pitchFamily="18" charset="0"/>
              <a:ea typeface="Cambria" panose="02040503050406030204" pitchFamily="18" charset="0"/>
            </a:endParaRPr>
          </a:p>
          <a:p>
            <a:pPr>
              <a:lnSpc>
                <a:spcPct val="150000"/>
              </a:lnSpc>
            </a:pPr>
            <a:r>
              <a:rPr lang="fr-FR" sz="2600" b="1" i="1" dirty="0">
                <a:solidFill>
                  <a:srgbClr val="C00000"/>
                </a:solidFill>
                <a:latin typeface="Cambria" panose="02040503050406030204" pitchFamily="18" charset="0"/>
                <a:ea typeface="Cambria" panose="02040503050406030204" pitchFamily="18" charset="0"/>
              </a:rPr>
              <a:t>• </a:t>
            </a:r>
            <a:r>
              <a:rPr lang="fr-FR" sz="2600" b="1" dirty="0">
                <a:solidFill>
                  <a:srgbClr val="C00000"/>
                </a:solidFill>
                <a:latin typeface="Cambria" panose="02040503050406030204" pitchFamily="18" charset="0"/>
                <a:ea typeface="Cambria" panose="02040503050406030204" pitchFamily="18" charset="0"/>
              </a:rPr>
              <a:t>appel de sous-programmes</a:t>
            </a:r>
            <a:endParaRPr lang="fr-FR" sz="2600" b="1" dirty="0">
              <a:solidFill>
                <a:srgbClr val="C00000"/>
              </a:solidFill>
              <a:effectLst/>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61445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41896"/>
            <a:ext cx="6096000" cy="1692771"/>
          </a:xfrm>
          <a:prstGeom prst="rect">
            <a:avLst/>
          </a:prstGeom>
        </p:spPr>
        <p:txBody>
          <a:bodyPr>
            <a:spAutoFit/>
          </a:bodyPr>
          <a:lstStyle/>
          <a:p>
            <a:r>
              <a:rPr lang="fr-FR" sz="2600" b="1" dirty="0">
                <a:latin typeface="Cambria" panose="02040503050406030204" pitchFamily="18" charset="0"/>
                <a:ea typeface="Cambria" panose="02040503050406030204" pitchFamily="18" charset="0"/>
              </a:rPr>
              <a:t>Exemple :    </a:t>
            </a:r>
            <a:endParaRPr lang="fr-FR" sz="2600" dirty="0">
              <a:latin typeface="Cambria" panose="02040503050406030204" pitchFamily="18" charset="0"/>
              <a:ea typeface="Cambria" panose="02040503050406030204" pitchFamily="18" charset="0"/>
            </a:endParaRPr>
          </a:p>
          <a:p>
            <a:r>
              <a:rPr lang="fr-FR" sz="2600" dirty="0">
                <a:latin typeface="Cambria" panose="02040503050406030204" pitchFamily="18" charset="0"/>
                <a:ea typeface="Cambria" panose="02040503050406030204" pitchFamily="18" charset="0"/>
              </a:rPr>
              <a:t>boucle :   </a:t>
            </a:r>
            <a:r>
              <a:rPr lang="fr-FR" sz="2600" b="1" dirty="0">
                <a:solidFill>
                  <a:srgbClr val="3213B5"/>
                </a:solidFill>
                <a:latin typeface="Cambria" panose="02040503050406030204" pitchFamily="18" charset="0"/>
                <a:ea typeface="Cambria" panose="02040503050406030204" pitchFamily="18" charset="0"/>
              </a:rPr>
              <a:t>INC</a:t>
            </a:r>
            <a:r>
              <a:rPr lang="fr-FR" sz="2600" dirty="0">
                <a:latin typeface="Cambria" panose="02040503050406030204" pitchFamily="18" charset="0"/>
                <a:ea typeface="Cambria" panose="02040503050406030204" pitchFamily="18" charset="0"/>
              </a:rPr>
              <a:t> AX</a:t>
            </a:r>
          </a:p>
          <a:p>
            <a:r>
              <a:rPr lang="fr-FR" sz="2600" dirty="0">
                <a:latin typeface="Cambria" panose="02040503050406030204" pitchFamily="18" charset="0"/>
                <a:ea typeface="Cambria" panose="02040503050406030204" pitchFamily="18" charset="0"/>
              </a:rPr>
              <a:t>                </a:t>
            </a:r>
            <a:r>
              <a:rPr lang="fr-FR" sz="2600" dirty="0" smtClean="0">
                <a:latin typeface="Cambria" panose="02040503050406030204" pitchFamily="18" charset="0"/>
                <a:ea typeface="Cambria" panose="02040503050406030204" pitchFamily="18" charset="0"/>
              </a:rPr>
              <a:t>  </a:t>
            </a:r>
            <a:r>
              <a:rPr lang="fr-FR" sz="2600" b="1" dirty="0" smtClean="0">
                <a:solidFill>
                  <a:srgbClr val="3213B5"/>
                </a:solidFill>
                <a:latin typeface="Cambria" panose="02040503050406030204" pitchFamily="18" charset="0"/>
                <a:ea typeface="Cambria" panose="02040503050406030204" pitchFamily="18" charset="0"/>
              </a:rPr>
              <a:t>DEC</a:t>
            </a:r>
            <a:r>
              <a:rPr lang="fr-FR" sz="2600" dirty="0" smtClean="0">
                <a:latin typeface="Cambria" panose="02040503050406030204" pitchFamily="18" charset="0"/>
                <a:ea typeface="Cambria" panose="02040503050406030204" pitchFamily="18" charset="0"/>
              </a:rPr>
              <a:t> </a:t>
            </a:r>
            <a:r>
              <a:rPr lang="fr-FR" sz="2600" dirty="0">
                <a:latin typeface="Cambria" panose="02040503050406030204" pitchFamily="18" charset="0"/>
                <a:ea typeface="Cambria" panose="02040503050406030204" pitchFamily="18" charset="0"/>
              </a:rPr>
              <a:t>BX</a:t>
            </a:r>
          </a:p>
          <a:p>
            <a:r>
              <a:rPr lang="fr-FR" sz="2600" dirty="0">
                <a:latin typeface="Cambria" panose="02040503050406030204" pitchFamily="18" charset="0"/>
                <a:ea typeface="Cambria" panose="02040503050406030204" pitchFamily="18" charset="0"/>
              </a:rPr>
              <a:t>             </a:t>
            </a:r>
            <a:r>
              <a:rPr lang="fr-FR" sz="2600" dirty="0" smtClean="0">
                <a:latin typeface="Cambria" panose="02040503050406030204" pitchFamily="18" charset="0"/>
                <a:ea typeface="Cambria" panose="02040503050406030204" pitchFamily="18" charset="0"/>
              </a:rPr>
              <a:t>     </a:t>
            </a:r>
            <a:r>
              <a:rPr lang="fr-FR" sz="2600" b="1" dirty="0">
                <a:solidFill>
                  <a:srgbClr val="3213B5"/>
                </a:solidFill>
                <a:latin typeface="Cambria" panose="02040503050406030204" pitchFamily="18" charset="0"/>
                <a:ea typeface="Cambria" panose="02040503050406030204" pitchFamily="18" charset="0"/>
              </a:rPr>
              <a:t>JMP</a:t>
            </a:r>
            <a:r>
              <a:rPr lang="fr-FR" sz="2600" dirty="0">
                <a:latin typeface="Cambria" panose="02040503050406030204" pitchFamily="18" charset="0"/>
                <a:ea typeface="Cambria" panose="02040503050406030204" pitchFamily="18" charset="0"/>
              </a:rPr>
              <a:t> BOUCLE</a:t>
            </a:r>
            <a:endParaRPr lang="fr-FR" sz="2600" dirty="0">
              <a:effectLst/>
              <a:latin typeface="Cambria" panose="02040503050406030204" pitchFamily="18" charset="0"/>
              <a:ea typeface="Cambria" panose="02040503050406030204" pitchFamily="18" charset="0"/>
            </a:endParaRPr>
          </a:p>
        </p:txBody>
      </p:sp>
      <p:sp>
        <p:nvSpPr>
          <p:cNvPr id="3" name="Rectangle 2"/>
          <p:cNvSpPr/>
          <p:nvPr/>
        </p:nvSpPr>
        <p:spPr>
          <a:xfrm>
            <a:off x="0" y="2602890"/>
            <a:ext cx="6367577" cy="892552"/>
          </a:xfrm>
          <a:prstGeom prst="rect">
            <a:avLst/>
          </a:prstGeom>
        </p:spPr>
        <p:txBody>
          <a:bodyPr wrap="none">
            <a:spAutoFit/>
          </a:bodyPr>
          <a:lstStyle/>
          <a:p>
            <a:r>
              <a:rPr lang="fr-FR" sz="2600" b="1" dirty="0">
                <a:solidFill>
                  <a:srgbClr val="0000FF"/>
                </a:solidFill>
              </a:rPr>
              <a:t>les instructions sur les chaînes de </a:t>
            </a:r>
            <a:r>
              <a:rPr lang="fr-FR" sz="2600" b="1" dirty="0" smtClean="0">
                <a:solidFill>
                  <a:srgbClr val="0000FF"/>
                </a:solidFill>
              </a:rPr>
              <a:t>caractères:</a:t>
            </a:r>
          </a:p>
          <a:p>
            <a:r>
              <a:rPr lang="fr-FR" sz="2600" b="1" dirty="0" smtClean="0"/>
              <a:t>MOVS , MOVSB, MOVSW</a:t>
            </a:r>
            <a:endParaRPr lang="fr-FR" sz="2600" b="1" dirty="0"/>
          </a:p>
        </p:txBody>
      </p:sp>
      <p:sp>
        <p:nvSpPr>
          <p:cNvPr id="5" name="Rectangle 4"/>
          <p:cNvSpPr/>
          <p:nvPr/>
        </p:nvSpPr>
        <p:spPr>
          <a:xfrm>
            <a:off x="77337" y="3892463"/>
            <a:ext cx="5202450" cy="2369880"/>
          </a:xfrm>
          <a:prstGeom prst="rect">
            <a:avLst/>
          </a:prstGeom>
        </p:spPr>
        <p:txBody>
          <a:bodyPr wrap="none">
            <a:spAutoFit/>
          </a:bodyPr>
          <a:lstStyle/>
          <a:p>
            <a:r>
              <a:rPr lang="fr-FR" sz="2600" b="1" dirty="0">
                <a:solidFill>
                  <a:srgbClr val="0000FF"/>
                </a:solidFill>
              </a:rPr>
              <a:t>les </a:t>
            </a:r>
            <a:r>
              <a:rPr lang="fr-FR" sz="2600" b="1" dirty="0" smtClean="0">
                <a:solidFill>
                  <a:srgbClr val="0000FF"/>
                </a:solidFill>
              </a:rPr>
              <a:t>instructions de contrôle du 8086:</a:t>
            </a:r>
          </a:p>
          <a:p>
            <a:r>
              <a:rPr lang="fr-FR" sz="2600" b="1" dirty="0" smtClean="0">
                <a:solidFill>
                  <a:srgbClr val="0000FF"/>
                </a:solidFill>
              </a:rPr>
              <a:t>STC, CLC, HLT, WAIT, ESC, NOP</a:t>
            </a:r>
            <a:endParaRPr lang="fr-FR" sz="2600" b="1" dirty="0">
              <a:solidFill>
                <a:srgbClr val="0000FF"/>
              </a:solidFill>
            </a:endParaRPr>
          </a:p>
          <a:p>
            <a:endParaRPr lang="fr-FR" sz="2600" b="1" dirty="0" smtClean="0">
              <a:solidFill>
                <a:srgbClr val="0000FF"/>
              </a:solidFill>
            </a:endParaRPr>
          </a:p>
          <a:p>
            <a:endParaRPr lang="fr-FR" sz="2600" b="1" dirty="0">
              <a:solidFill>
                <a:srgbClr val="0000FF"/>
              </a:solidFill>
            </a:endParaRPr>
          </a:p>
          <a:p>
            <a:endParaRPr lang="fr-FR" sz="2600" b="1" dirty="0" smtClean="0">
              <a:solidFill>
                <a:srgbClr val="0000FF"/>
              </a:solidFill>
            </a:endParaRPr>
          </a:p>
          <a:p>
            <a:endParaRPr lang="fr-FR" dirty="0"/>
          </a:p>
        </p:txBody>
      </p:sp>
    </p:spTree>
    <p:extLst>
      <p:ext uri="{BB962C8B-B14F-4D97-AF65-F5344CB8AC3E}">
        <p14:creationId xmlns:p14="http://schemas.microsoft.com/office/powerpoint/2010/main" val="3730748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e">
  <a:themeElements>
    <a:clrScheme name="Base">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xmlns="" name="Basis" id="{5665723A-49BA-4B57-8411-A56F8F207965}" vid="{90E45F77-AEFC-46EF-A7C1-5B338C297B02}"/>
    </a:ext>
  </a:extLst>
</a:theme>
</file>

<file path=ppt/theme/theme2.xml><?xml version="1.0" encoding="utf-8"?>
<a:theme xmlns:a="http://schemas.openxmlformats.org/drawingml/2006/main" name="Storyboard Layou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Control xmlns="http://schemas.microsoft.com/VisualStudio/2011/storyboarding/control">
  <Id Name="01871c72-0851-4dc7-9b3a-cc8c5aaaf202" Revision="2" Stencil="System.MyShapes" StencilVersion="1.0"/>
</Control>
</file>

<file path=customXml/item2.xml><?xml version="1.0" encoding="utf-8"?>
<Control xmlns="http://schemas.microsoft.com/VisualStudio/2011/storyboarding/control">
  <Id Name="01871c72-0851-4dc7-9b3a-cc8c5aaaf202" Revision="2" Stencil="System.MyShapes" StencilVersion="1.0"/>
</Control>
</file>

<file path=customXml/item3.xml><?xml version="1.0" encoding="utf-8"?>
<Control xmlns="http://schemas.microsoft.com/VisualStudio/2011/storyboarding/control">
  <Id Name="01871c72-0851-4dc7-9b3a-cc8c5aaaf202" Revision="2" Stencil="System.MyShapes" StencilVersion="1.0"/>
</Control>
</file>

<file path=customXml/item4.xml><?xml version="1.0" encoding="utf-8"?>
<Control xmlns="http://schemas.microsoft.com/VisualStudio/2011/storyboarding/control">
  <Id Name="01871c72-0851-4dc7-9b3a-cc8c5aaaf202" Revision="2" Stencil="System.MyShapes" StencilVersion="1.0"/>
</Control>
</file>

<file path=customXml/item5.xml><?xml version="1.0" encoding="utf-8"?>
<Control xmlns="http://schemas.microsoft.com/VisualStudio/2011/storyboarding/control">
  <Id Name="01871c72-0851-4dc7-9b3a-cc8c5aaaf202" Revision="2" Stencil="System.MyShapes" StencilVersion="1.0"/>
</Control>
</file>

<file path=customXml/item6.xml><?xml version="1.0" encoding="utf-8"?>
<Control xmlns="http://schemas.microsoft.com/VisualStudio/2011/storyboarding/control">
  <Id Name="01871c72-0851-4dc7-9b3a-cc8c5aaaf202" Revision="2" Stencil="System.MyShapes" StencilVersion="1.0"/>
</Control>
</file>

<file path=customXml/item7.xml><?xml version="1.0" encoding="utf-8"?>
<Control xmlns="http://schemas.microsoft.com/VisualStudio/2011/storyboarding/control">
  <Id Name="01871c72-0851-4dc7-9b3a-cc8c5aaaf202" Revision="2" Stencil="System.MyShapes" StencilVersion="1.0"/>
</Control>
</file>

<file path=customXml/itemProps1.xml><?xml version="1.0" encoding="utf-8"?>
<ds:datastoreItem xmlns:ds="http://schemas.openxmlformats.org/officeDocument/2006/customXml" ds:itemID="{7E1DF6F4-72F4-474A-A65A-F8903737261D}">
  <ds:schemaRefs>
    <ds:schemaRef ds:uri="http://schemas.microsoft.com/VisualStudio/2011/storyboarding/control"/>
  </ds:schemaRefs>
</ds:datastoreItem>
</file>

<file path=customXml/itemProps2.xml><?xml version="1.0" encoding="utf-8"?>
<ds:datastoreItem xmlns:ds="http://schemas.openxmlformats.org/officeDocument/2006/customXml" ds:itemID="{82224D8F-3D2A-4968-B511-B416C210AE70}">
  <ds:schemaRefs>
    <ds:schemaRef ds:uri="http://schemas.microsoft.com/VisualStudio/2011/storyboarding/control"/>
  </ds:schemaRefs>
</ds:datastoreItem>
</file>

<file path=customXml/itemProps3.xml><?xml version="1.0" encoding="utf-8"?>
<ds:datastoreItem xmlns:ds="http://schemas.openxmlformats.org/officeDocument/2006/customXml" ds:itemID="{07DE612D-BBF6-471C-8E95-EA31572476E4}">
  <ds:schemaRefs>
    <ds:schemaRef ds:uri="http://schemas.microsoft.com/VisualStudio/2011/storyboarding/control"/>
  </ds:schemaRefs>
</ds:datastoreItem>
</file>

<file path=customXml/itemProps4.xml><?xml version="1.0" encoding="utf-8"?>
<ds:datastoreItem xmlns:ds="http://schemas.openxmlformats.org/officeDocument/2006/customXml" ds:itemID="{2B45D26A-9D9A-45CF-ABB4-99C1452925A9}">
  <ds:schemaRefs>
    <ds:schemaRef ds:uri="http://schemas.microsoft.com/VisualStudio/2011/storyboarding/control"/>
  </ds:schemaRefs>
</ds:datastoreItem>
</file>

<file path=customXml/itemProps5.xml><?xml version="1.0" encoding="utf-8"?>
<ds:datastoreItem xmlns:ds="http://schemas.openxmlformats.org/officeDocument/2006/customXml" ds:itemID="{7957EF4F-15EA-4C21-811C-759021A2D0CD}">
  <ds:schemaRefs>
    <ds:schemaRef ds:uri="http://schemas.microsoft.com/VisualStudio/2011/storyboarding/control"/>
  </ds:schemaRefs>
</ds:datastoreItem>
</file>

<file path=customXml/itemProps6.xml><?xml version="1.0" encoding="utf-8"?>
<ds:datastoreItem xmlns:ds="http://schemas.openxmlformats.org/officeDocument/2006/customXml" ds:itemID="{4FCB5C2D-1545-487A-B33B-CAB1FE10F0AC}">
  <ds:schemaRefs>
    <ds:schemaRef ds:uri="http://schemas.microsoft.com/VisualStudio/2011/storyboarding/control"/>
  </ds:schemaRefs>
</ds:datastoreItem>
</file>

<file path=customXml/itemProps7.xml><?xml version="1.0" encoding="utf-8"?>
<ds:datastoreItem xmlns:ds="http://schemas.openxmlformats.org/officeDocument/2006/customXml" ds:itemID="{F1484A9D-F6A9-4033-BC22-44BEE6B8F831}">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emplate>TM03457444[[fn=Base]]</Template>
  <TotalTime>1419</TotalTime>
  <Words>713</Words>
  <Application>Microsoft Office PowerPoint</Application>
  <PresentationFormat>Personnalisé</PresentationFormat>
  <Paragraphs>126</Paragraphs>
  <Slides>23</Slides>
  <Notes>0</Notes>
  <HiddenSlides>0</HiddenSlides>
  <MMClips>0</MMClips>
  <ScaleCrop>false</ScaleCrop>
  <HeadingPairs>
    <vt:vector size="6" baseType="variant">
      <vt:variant>
        <vt:lpstr>Thème</vt:lpstr>
      </vt:variant>
      <vt:variant>
        <vt:i4>2</vt:i4>
      </vt:variant>
      <vt:variant>
        <vt:lpstr>Serveurs OLE incorporés</vt:lpstr>
      </vt:variant>
      <vt:variant>
        <vt:i4>1</vt:i4>
      </vt:variant>
      <vt:variant>
        <vt:lpstr>Titres des diapositives</vt:lpstr>
      </vt:variant>
      <vt:variant>
        <vt:i4>23</vt:i4>
      </vt:variant>
    </vt:vector>
  </HeadingPairs>
  <TitlesOfParts>
    <vt:vector size="26" baseType="lpstr">
      <vt:lpstr>Base</vt:lpstr>
      <vt:lpstr>Storyboard Layouts</vt:lpstr>
      <vt:lpstr>Document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tayeb lantri</cp:lastModifiedBy>
  <cp:revision>72</cp:revision>
  <dcterms:created xsi:type="dcterms:W3CDTF">2020-12-03T21:07:46Z</dcterms:created>
  <dcterms:modified xsi:type="dcterms:W3CDTF">2021-11-29T22:23:02Z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ies>
</file>