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6" r:id="rId2"/>
    <p:sldId id="271" r:id="rId3"/>
    <p:sldId id="273" r:id="rId4"/>
    <p:sldId id="276" r:id="rId5"/>
    <p:sldId id="299" r:id="rId6"/>
    <p:sldId id="282" r:id="rId7"/>
    <p:sldId id="308" r:id="rId8"/>
    <p:sldId id="307" r:id="rId9"/>
    <p:sldId id="275" r:id="rId10"/>
    <p:sldId id="274" r:id="rId11"/>
    <p:sldId id="284" r:id="rId12"/>
    <p:sldId id="285" r:id="rId13"/>
    <p:sldId id="286" r:id="rId14"/>
    <p:sldId id="300" r:id="rId15"/>
    <p:sldId id="279" r:id="rId16"/>
    <p:sldId id="289" r:id="rId17"/>
    <p:sldId id="305" r:id="rId18"/>
    <p:sldId id="290" r:id="rId19"/>
    <p:sldId id="287" r:id="rId20"/>
    <p:sldId id="292" r:id="rId21"/>
    <p:sldId id="298" r:id="rId22"/>
    <p:sldId id="293" r:id="rId23"/>
    <p:sldId id="302" r:id="rId24"/>
    <p:sldId id="295" r:id="rId25"/>
    <p:sldId id="261" r:id="rId26"/>
    <p:sldId id="262" r:id="rId27"/>
    <p:sldId id="263" r:id="rId28"/>
    <p:sldId id="264" r:id="rId29"/>
    <p:sldId id="303" r:id="rId30"/>
    <p:sldId id="267" r:id="rId31"/>
    <p:sldId id="268" r:id="rId32"/>
    <p:sldId id="269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0099"/>
    <a:srgbClr val="006600"/>
    <a:srgbClr val="FF0066"/>
    <a:srgbClr val="660066"/>
    <a:srgbClr val="A50021"/>
    <a:srgbClr val="990000"/>
    <a:srgbClr val="000066"/>
    <a:srgbClr val="6600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00AF7-19A5-44F8-8DB5-EC2F5AA34B37}" type="datetimeFigureOut">
              <a:rPr lang="fr-FR" smtClean="0"/>
              <a:pPr/>
              <a:t>29/11/2021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4C749-705F-4EE3-B3A5-2EDEA3C378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15DEDA-92D5-4BC3-96A3-4766C134EBAD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5CE1-B1DA-4050-AA6B-D61E1B5CB82E}" type="datetimeFigureOut">
              <a:rPr lang="fr-FR" smtClean="0"/>
              <a:pPr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7E60-5FDC-4B73-A294-A30E8BF7F9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5CE1-B1DA-4050-AA6B-D61E1B5CB82E}" type="datetimeFigureOut">
              <a:rPr lang="fr-FR" smtClean="0"/>
              <a:pPr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7E60-5FDC-4B73-A294-A30E8BF7F9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5CE1-B1DA-4050-AA6B-D61E1B5CB82E}" type="datetimeFigureOut">
              <a:rPr lang="fr-FR" smtClean="0"/>
              <a:pPr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7E60-5FDC-4B73-A294-A30E8BF7F9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5CE1-B1DA-4050-AA6B-D61E1B5CB82E}" type="datetimeFigureOut">
              <a:rPr lang="fr-FR" smtClean="0"/>
              <a:pPr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7E60-5FDC-4B73-A294-A30E8BF7F9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5CE1-B1DA-4050-AA6B-D61E1B5CB82E}" type="datetimeFigureOut">
              <a:rPr lang="fr-FR" smtClean="0"/>
              <a:pPr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7E60-5FDC-4B73-A294-A30E8BF7F9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5CE1-B1DA-4050-AA6B-D61E1B5CB82E}" type="datetimeFigureOut">
              <a:rPr lang="fr-FR" smtClean="0"/>
              <a:pPr/>
              <a:t>29/11/2021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7E60-5FDC-4B73-A294-A30E8BF7F9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5CE1-B1DA-4050-AA6B-D61E1B5CB82E}" type="datetimeFigureOut">
              <a:rPr lang="fr-FR" smtClean="0"/>
              <a:pPr/>
              <a:t>29/11/2021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7E60-5FDC-4B73-A294-A30E8BF7F9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5CE1-B1DA-4050-AA6B-D61E1B5CB82E}" type="datetimeFigureOut">
              <a:rPr lang="fr-FR" smtClean="0"/>
              <a:pPr/>
              <a:t>29/11/2021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7E60-5FDC-4B73-A294-A30E8BF7F9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5CE1-B1DA-4050-AA6B-D61E1B5CB82E}" type="datetimeFigureOut">
              <a:rPr lang="fr-FR" smtClean="0"/>
              <a:pPr/>
              <a:t>29/11/2021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7E60-5FDC-4B73-A294-A30E8BF7F9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5CE1-B1DA-4050-AA6B-D61E1B5CB82E}" type="datetimeFigureOut">
              <a:rPr lang="fr-FR" smtClean="0"/>
              <a:pPr/>
              <a:t>29/11/2021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7E60-5FDC-4B73-A294-A30E8BF7F9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5CE1-B1DA-4050-AA6B-D61E1B5CB82E}" type="datetimeFigureOut">
              <a:rPr lang="fr-FR" smtClean="0"/>
              <a:pPr/>
              <a:t>29/11/2021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7E60-5FDC-4B73-A294-A30E8BF7F9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95CE1-B1DA-4050-AA6B-D61E1B5CB82E}" type="datetimeFigureOut">
              <a:rPr lang="fr-FR" smtClean="0"/>
              <a:pPr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77E60-5FDC-4B73-A294-A30E8BF7F9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3286116" y="5857892"/>
            <a:ext cx="2786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FR" sz="2800" b="1" dirty="0">
                <a:latin typeface="Comic Sans MS" pitchFamily="66" charset="0"/>
              </a:rPr>
              <a:t> </a:t>
            </a:r>
            <a:r>
              <a:rPr lang="fr-FR" sz="2800" b="1" dirty="0">
                <a:solidFill>
                  <a:srgbClr val="000099"/>
                </a:solidFill>
                <a:latin typeface="Comic Sans MS" pitchFamily="66" charset="0"/>
              </a:rPr>
              <a:t>Dr </a:t>
            </a:r>
            <a:r>
              <a:rPr lang="fr-FR" sz="2800" b="1" dirty="0" err="1">
                <a:solidFill>
                  <a:srgbClr val="000099"/>
                </a:solidFill>
                <a:latin typeface="Comic Sans MS" pitchFamily="66" charset="0"/>
              </a:rPr>
              <a:t>Berzou</a:t>
            </a:r>
            <a:r>
              <a:rPr lang="fr-FR" sz="2800" b="1" dirty="0">
                <a:solidFill>
                  <a:srgbClr val="000099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051" name="ZoneTexte 8"/>
          <p:cNvSpPr txBox="1">
            <a:spLocks noChangeArrowheads="1"/>
          </p:cNvSpPr>
          <p:nvPr/>
        </p:nvSpPr>
        <p:spPr bwMode="auto">
          <a:xfrm>
            <a:off x="2428875" y="6448425"/>
            <a:ext cx="4786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FR" sz="1600" b="1" i="1" dirty="0">
                <a:solidFill>
                  <a:srgbClr val="FF0066"/>
                </a:solidFill>
                <a:cs typeface="Arial" charset="0"/>
              </a:rPr>
              <a:t>Année universitaire : 2021/2022</a:t>
            </a:r>
          </a:p>
        </p:txBody>
      </p:sp>
      <p:pic>
        <p:nvPicPr>
          <p:cNvPr id="2052" name="Imag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85750"/>
            <a:ext cx="1260475" cy="12366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1285875" y="257175"/>
            <a:ext cx="66436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fr-FR" b="1" dirty="0">
                <a:solidFill>
                  <a:srgbClr val="000099"/>
                </a:solidFill>
                <a:ea typeface="Calibri" pitchFamily="34" charset="0"/>
                <a:cs typeface="Arial" charset="0"/>
              </a:rPr>
              <a:t>Université de RELIZANE</a:t>
            </a:r>
            <a:endParaRPr lang="fr-FR" dirty="0">
              <a:solidFill>
                <a:srgbClr val="000099"/>
              </a:solidFill>
              <a:ea typeface="Calibri" pitchFamily="34" charset="0"/>
              <a:cs typeface="Arial" charset="0"/>
            </a:endParaRPr>
          </a:p>
          <a:p>
            <a:pPr algn="ctr"/>
            <a:r>
              <a:rPr lang="fr-FR" b="1" dirty="0">
                <a:solidFill>
                  <a:srgbClr val="000099"/>
                </a:solidFill>
                <a:ea typeface="Calibri" pitchFamily="34" charset="0"/>
                <a:cs typeface="Arial" charset="0"/>
              </a:rPr>
              <a:t>Faculté des Sciences et de la Technologie</a:t>
            </a:r>
            <a:endParaRPr lang="fr-FR" dirty="0">
              <a:solidFill>
                <a:srgbClr val="000099"/>
              </a:solidFill>
              <a:ea typeface="Calibri" pitchFamily="34" charset="0"/>
              <a:cs typeface="Arial" charset="0"/>
            </a:endParaRPr>
          </a:p>
          <a:p>
            <a:pPr algn="ctr"/>
            <a:r>
              <a:rPr lang="fr-FR" b="1" dirty="0">
                <a:solidFill>
                  <a:srgbClr val="000099"/>
                </a:solidFill>
                <a:ea typeface="Calibri" pitchFamily="34" charset="0"/>
                <a:cs typeface="Arial" charset="0"/>
              </a:rPr>
              <a:t>Département: Sciences biologiques</a:t>
            </a:r>
            <a:endParaRPr lang="fr-FR" dirty="0">
              <a:solidFill>
                <a:srgbClr val="000099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2054" name="AutoShape 14" descr="Examen de biologie médicale : conditions de réalisation - MACSF"/>
          <p:cNvSpPr>
            <a:spLocks noChangeAspect="1" noChangeArrowheads="1"/>
          </p:cNvSpPr>
          <p:nvPr/>
        </p:nvSpPr>
        <p:spPr bwMode="auto">
          <a:xfrm>
            <a:off x="161925" y="-152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5" name="AutoShape 16" descr="https://www.macsf.fr/var/macsf/storage/images/macsf.fr/responsabilite-professionnelle/actes-de-soins-et-technique-medicale/examen-biologie-medicale-conditions-de-realisation/590459-5-fre-FR/L-examen-de-biologie-medicale.jpg"/>
          <p:cNvSpPr>
            <a:spLocks noChangeAspect="1" noChangeArrowheads="1"/>
          </p:cNvSpPr>
          <p:nvPr/>
        </p:nvSpPr>
        <p:spPr bwMode="auto">
          <a:xfrm>
            <a:off x="161925" y="-152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1" name="Image 10" descr="5466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43768" y="285728"/>
            <a:ext cx="1466850" cy="952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85852" y="2357430"/>
            <a:ext cx="65008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srgbClr val="C00000"/>
                </a:solidFill>
                <a:latin typeface="Comic Sans MS" pitchFamily="66" charset="0"/>
              </a:rPr>
              <a:t>Métabolismes des lipoprotéines et exploration fonctionnelle d’une anomalie lipidique</a:t>
            </a:r>
            <a:endParaRPr lang="fr-FR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G:\Biochimie_Relizan\2022_ Master 1\Cours actualisé de l'année 2021\Cours actualisées_2022\Nouveau dossier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3834785"/>
            <a:ext cx="3571900" cy="1637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7"/>
          <p:cNvSpPr txBox="1">
            <a:spLocks noChangeArrowheads="1"/>
          </p:cNvSpPr>
          <p:nvPr/>
        </p:nvSpPr>
        <p:spPr bwMode="auto">
          <a:xfrm>
            <a:off x="4429125" y="90488"/>
            <a:ext cx="4572000" cy="3381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Métabolisme des lipides et lipoprotéines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85720" y="571480"/>
            <a:ext cx="58625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CC0099"/>
                </a:solidFill>
                <a:latin typeface="Comic Sans MS" pitchFamily="66" charset="0"/>
                <a:cs typeface="Arial" pitchFamily="34" charset="0"/>
              </a:rPr>
              <a:t>2</a:t>
            </a:r>
            <a:r>
              <a:rPr lang="fr-FR" sz="2800" b="1" dirty="0" smtClean="0">
                <a:solidFill>
                  <a:srgbClr val="CC0099"/>
                </a:solidFill>
                <a:latin typeface="Comic Sans MS" pitchFamily="66" charset="0"/>
                <a:cs typeface="Arial" pitchFamily="34" charset="0"/>
              </a:rPr>
              <a:t>.2  Apports </a:t>
            </a:r>
            <a:r>
              <a:rPr lang="fr-FR" sz="2800" b="1" dirty="0">
                <a:solidFill>
                  <a:srgbClr val="CC0099"/>
                </a:solidFill>
                <a:latin typeface="Comic Sans MS" pitchFamily="66" charset="0"/>
                <a:cs typeface="Arial" pitchFamily="34" charset="0"/>
              </a:rPr>
              <a:t>lipidiques exogènes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57218" y="1285860"/>
            <a:ext cx="8572500" cy="48013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fr-FR" sz="25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Les lipides alimentaires </a:t>
            </a:r>
            <a:r>
              <a:rPr lang="fr-FR" sz="25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sont </a:t>
            </a:r>
            <a:r>
              <a:rPr lang="fr-FR" sz="25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d'origine végétale </a:t>
            </a:r>
            <a:r>
              <a:rPr lang="fr-FR" sz="25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(riches en acides gras (AG) </a:t>
            </a:r>
            <a:r>
              <a:rPr lang="fr-FR" sz="25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insaturés) </a:t>
            </a:r>
            <a:r>
              <a:rPr lang="fr-FR" sz="25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25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animale</a:t>
            </a:r>
            <a:r>
              <a:rPr lang="fr-FR" sz="25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(AG saturés). </a:t>
            </a:r>
            <a:endParaRPr lang="fr-FR" sz="25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fr-FR" sz="25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fr-FR" sz="25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Ces AGS </a:t>
            </a:r>
            <a:r>
              <a:rPr lang="fr-FR" sz="25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sont apportés sous forme de triglycérides et de phospholipides.</a:t>
            </a:r>
          </a:p>
          <a:p>
            <a:pPr algn="just">
              <a:defRPr/>
            </a:pPr>
            <a:endParaRPr lang="fr-FR" sz="25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fr-FR" sz="25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L'apport de cholestérol est de 200 mg/j.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fr-FR" sz="25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fr-FR" sz="25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Ces lipides sont dégradés dans le tube digestif avec </a:t>
            </a:r>
            <a:r>
              <a:rPr lang="fr-FR" sz="25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la lipase </a:t>
            </a:r>
            <a:r>
              <a:rPr lang="fr-FR" sz="25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pancréatique</a:t>
            </a:r>
            <a:r>
              <a:rPr lang="fr-FR" sz="25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800" b="1" dirty="0" err="1" smtClean="0">
                <a:solidFill>
                  <a:srgbClr val="FF0066"/>
                </a:solidFill>
              </a:rPr>
              <a:t>phospholipase</a:t>
            </a:r>
            <a:r>
              <a:rPr lang="fr-FR" sz="2800" b="1" dirty="0" smtClean="0">
                <a:solidFill>
                  <a:srgbClr val="FF0066"/>
                </a:solidFill>
              </a:rPr>
              <a:t>,</a:t>
            </a:r>
            <a:r>
              <a:rPr lang="fr-FR" sz="2800" b="1" dirty="0" smtClean="0"/>
              <a:t> </a:t>
            </a:r>
            <a:r>
              <a:rPr lang="fr-FR" sz="2800" b="1" dirty="0" smtClean="0">
                <a:solidFill>
                  <a:srgbClr val="CC0099"/>
                </a:solidFill>
              </a:rPr>
              <a:t>cholestérol estérase</a:t>
            </a:r>
            <a:r>
              <a:rPr lang="fr-FR" sz="2800" b="1" dirty="0" smtClean="0"/>
              <a:t> </a:t>
            </a:r>
            <a:r>
              <a:rPr lang="fr-FR" sz="25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avec </a:t>
            </a:r>
            <a:r>
              <a:rPr lang="fr-FR" sz="25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l'intervention des sels biliaires.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85720" y="926411"/>
            <a:ext cx="60690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2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3.1 Origines </a:t>
            </a:r>
            <a:r>
              <a:rPr lang="fr-FR" sz="22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des chylomicrons et des VLDL 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14312" y="428604"/>
            <a:ext cx="87154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3. Métabolisme </a:t>
            </a:r>
            <a:r>
              <a:rPr lang="fr-FR" sz="2400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des lipoprotéines riches en triglycérides</a:t>
            </a:r>
            <a:endParaRPr lang="fr-FR" sz="2400" dirty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7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3214686"/>
            <a:ext cx="6357961" cy="335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143108" y="6357958"/>
            <a:ext cx="5670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Fig.3 Métabolisme des chylomicrons </a:t>
            </a:r>
            <a:endParaRPr lang="fr-FR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1357298"/>
            <a:ext cx="871543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0066"/>
              </a:buClr>
              <a:buFont typeface="Wingdings" pitchFamily="2" charset="2"/>
              <a:buChar char="Ø"/>
            </a:pPr>
            <a:r>
              <a:rPr lang="fr-FR" sz="19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Les lipoprotéines </a:t>
            </a:r>
            <a:r>
              <a:rPr lang="fr-FR" sz="19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riches en triglycérides </a:t>
            </a:r>
            <a:r>
              <a:rPr lang="fr-FR" sz="19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sont </a:t>
            </a:r>
            <a:r>
              <a:rPr lang="fr-FR" sz="19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synthétisées par l'intestin</a:t>
            </a:r>
            <a:r>
              <a:rPr lang="fr-FR" sz="19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9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pour les chylomicrons </a:t>
            </a:r>
            <a:r>
              <a:rPr lang="fr-FR" sz="19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sont rôle et de  et fournir </a:t>
            </a:r>
            <a:r>
              <a:rPr lang="fr-FR" sz="1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les </a:t>
            </a:r>
            <a:r>
              <a:rPr lang="fr-FR" sz="19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lipides </a:t>
            </a:r>
            <a:r>
              <a:rPr lang="fr-FR" sz="1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alimentaire (TG)</a:t>
            </a:r>
            <a:r>
              <a:rPr lang="fr-FR" sz="19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fr-FR" sz="19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Ces lipoprotéines </a:t>
            </a:r>
            <a:r>
              <a:rPr lang="fr-FR" sz="1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d'origine intestinale</a:t>
            </a:r>
            <a:r>
              <a:rPr lang="fr-FR" sz="19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sont libérées </a:t>
            </a:r>
            <a:r>
              <a:rPr lang="fr-FR" sz="19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dans </a:t>
            </a:r>
            <a:r>
              <a:rPr lang="fr-FR" sz="19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la lymphe </a:t>
            </a:r>
            <a:r>
              <a:rPr lang="fr-FR" sz="19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puis circulent dans le </a:t>
            </a:r>
            <a:r>
              <a:rPr lang="fr-FR" sz="19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sang.</a:t>
            </a:r>
          </a:p>
          <a:p>
            <a:pPr algn="just">
              <a:buClr>
                <a:srgbClr val="FF0066"/>
              </a:buClr>
              <a:buFont typeface="Wingdings" pitchFamily="2" charset="2"/>
              <a:buChar char="Ø"/>
            </a:pPr>
            <a:r>
              <a:rPr lang="fr-FR" sz="19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Les VLDL </a:t>
            </a:r>
            <a:r>
              <a:rPr lang="fr-FR" sz="19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sont principalement </a:t>
            </a:r>
            <a:r>
              <a:rPr lang="fr-FR" sz="19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synthétisées par </a:t>
            </a:r>
            <a:r>
              <a:rPr lang="fr-FR" sz="1900" b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le foie</a:t>
            </a:r>
            <a:r>
              <a:rPr lang="fr-FR" sz="19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avec des </a:t>
            </a:r>
            <a:r>
              <a:rPr lang="fr-FR" sz="1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triglycérides d'origine endogène</a:t>
            </a:r>
            <a:r>
              <a:rPr lang="fr-FR" sz="19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2844" y="181253"/>
            <a:ext cx="5915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660066"/>
                </a:solidFill>
                <a:latin typeface="Comic Sans MS" pitchFamily="66" charset="0"/>
              </a:rPr>
              <a:t>3.2 Devenir </a:t>
            </a:r>
            <a:r>
              <a:rPr lang="fr-FR" sz="2400" b="1" dirty="0">
                <a:solidFill>
                  <a:srgbClr val="660066"/>
                </a:solidFill>
                <a:latin typeface="Comic Sans MS" pitchFamily="66" charset="0"/>
              </a:rPr>
              <a:t>des chylomicrons et VLDL</a:t>
            </a:r>
            <a:endParaRPr lang="fr-FR" sz="2400" dirty="0">
              <a:solidFill>
                <a:srgbClr val="660066"/>
              </a:solidFill>
              <a:latin typeface="Comic Sans MS" pitchFamily="66" charset="0"/>
            </a:endParaRPr>
          </a:p>
        </p:txBody>
      </p:sp>
      <p:pic>
        <p:nvPicPr>
          <p:cNvPr id="2050" name="Picture 2" descr="G:\Biochimie_Relizan\Master_1_S1\Cours M1_S_1_Bio Médic_Analyt_2021\Doc_Les Métabolismes\Catabolisme+des+lipoprotéin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8001056" cy="4143404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85720" y="5500702"/>
            <a:ext cx="8643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Les VLDL est une lipoprotéine qui transporte les lipides synthétisés par le foie (TG, Cholestérol) aux tissus périphérique (T adipeux et muscles ..).  </a:t>
            </a:r>
            <a:endParaRPr lang="fr-FR" sz="20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G:\Biochimie_Relizan\2022_ Master 1\Documentations\word-image-67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785795"/>
            <a:ext cx="6215106" cy="4476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7"/>
          <p:cNvSpPr txBox="1">
            <a:spLocks noChangeArrowheads="1"/>
          </p:cNvSpPr>
          <p:nvPr/>
        </p:nvSpPr>
        <p:spPr bwMode="auto">
          <a:xfrm>
            <a:off x="4429125" y="90488"/>
            <a:ext cx="4572000" cy="3381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Métabolisme des lipides et lipoprotéines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42844" y="1214422"/>
            <a:ext cx="8856000" cy="46782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fr-FR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Après l'action de la LPL sur ces deux lipoprotéines, </a:t>
            </a:r>
            <a:r>
              <a:rPr lang="fr-FR" sz="2200" b="1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les chylomicrons </a:t>
            </a:r>
            <a:r>
              <a:rPr lang="fr-FR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sont </a:t>
            </a:r>
            <a:r>
              <a:rPr lang="fr-FR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transformés</a:t>
            </a:r>
            <a:r>
              <a:rPr lang="fr-FR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en particules résiduelles ou « </a:t>
            </a:r>
            <a:r>
              <a:rPr lang="fr-FR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remuants</a:t>
            </a:r>
            <a:r>
              <a:rPr lang="fr-FR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» et </a:t>
            </a:r>
            <a:r>
              <a:rPr lang="fr-FR" sz="22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les VLDL </a:t>
            </a:r>
            <a:r>
              <a:rPr lang="fr-FR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en lipoprotéines intermédiaires, </a:t>
            </a:r>
            <a:r>
              <a:rPr lang="fr-FR" sz="22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les IDL</a:t>
            </a:r>
            <a:r>
              <a:rPr lang="fr-FR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fr-FR" sz="2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fr-FR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Les </a:t>
            </a:r>
            <a:r>
              <a:rPr lang="fr-FR" sz="2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fr-FR" sz="22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remnants</a:t>
            </a:r>
            <a:r>
              <a:rPr lang="fr-FR" sz="2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fr-FR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sont reconnus par le récepteur à </a:t>
            </a:r>
            <a:r>
              <a:rPr lang="fr-FR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apo</a:t>
            </a:r>
            <a:r>
              <a:rPr lang="fr-FR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B/E du foie et sont dégradés. 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fr-FR" sz="2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fr-F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De même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les lipoprotéines intermédiaires IDL </a:t>
            </a:r>
            <a:r>
              <a:rPr lang="fr-F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tout en continuant à subir l'action </a:t>
            </a:r>
            <a:r>
              <a:rPr lang="fr-FR" sz="24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de la LPL</a:t>
            </a:r>
            <a:r>
              <a:rPr lang="fr-F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viendront également se fixer sur </a:t>
            </a:r>
            <a:r>
              <a:rPr lang="fr-F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les récepteurs hépatiques</a:t>
            </a:r>
            <a:r>
              <a:rPr lang="fr-F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FR" sz="2400" dirty="0" smtClean="0"/>
              <a:t> </a:t>
            </a:r>
          </a:p>
          <a:p>
            <a:endParaRPr lang="fr-FR" sz="2400" dirty="0" smtClean="0"/>
          </a:p>
          <a:p>
            <a:pPr algn="just">
              <a:buFont typeface="Wingdings" pitchFamily="2" charset="2"/>
              <a:buChar char="Ø"/>
            </a:pPr>
            <a:r>
              <a:rPr lang="fr-F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Les IDL subissent alors l'action de la triglycéride lipase hépatique pour être transformées en LDL.</a:t>
            </a:r>
            <a:endParaRPr lang="fr-FR" sz="2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27"/>
          <p:cNvSpPr txBox="1">
            <a:spLocks noChangeArrowheads="1"/>
          </p:cNvSpPr>
          <p:nvPr/>
        </p:nvSpPr>
        <p:spPr bwMode="auto">
          <a:xfrm>
            <a:off x="4429125" y="90488"/>
            <a:ext cx="4572000" cy="3381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Métabolisme des lipides et lipoprotéines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7158" y="357166"/>
            <a:ext cx="4143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660066"/>
                </a:solidFill>
                <a:latin typeface="Comic Sans MS" pitchFamily="66" charset="0"/>
              </a:rPr>
              <a:t>3.</a:t>
            </a:r>
            <a:r>
              <a:rPr lang="fr-FR" sz="2400" b="1" dirty="0" smtClean="0">
                <a:solidFill>
                  <a:srgbClr val="660066"/>
                </a:solidFill>
                <a:latin typeface="Comic Sans MS" pitchFamily="66" charset="0"/>
              </a:rPr>
              <a:t>4</a:t>
            </a:r>
            <a:r>
              <a:rPr lang="fr-FR" sz="2400" b="1" dirty="0" smtClean="0">
                <a:solidFill>
                  <a:srgbClr val="660066"/>
                </a:solidFill>
                <a:latin typeface="Comic Sans MS" pitchFamily="66" charset="0"/>
              </a:rPr>
              <a:t> </a:t>
            </a:r>
            <a:r>
              <a:rPr lang="fr-FR" sz="2400" b="1" dirty="0" smtClean="0">
                <a:solidFill>
                  <a:srgbClr val="660066"/>
                </a:solidFill>
                <a:latin typeface="Comic Sans MS" pitchFamily="66" charset="0"/>
              </a:rPr>
              <a:t>Devenir </a:t>
            </a:r>
            <a:r>
              <a:rPr lang="fr-FR" sz="2400" b="1" dirty="0">
                <a:solidFill>
                  <a:srgbClr val="660066"/>
                </a:solidFill>
                <a:latin typeface="Comic Sans MS" pitchFamily="66" charset="0"/>
              </a:rPr>
              <a:t>des </a:t>
            </a:r>
            <a:r>
              <a:rPr lang="fr-FR" sz="2400" b="1" dirty="0" smtClean="0">
                <a:solidFill>
                  <a:srgbClr val="660066"/>
                </a:solidFill>
                <a:latin typeface="Comic Sans MS" pitchFamily="66" charset="0"/>
              </a:rPr>
              <a:t>LDL</a:t>
            </a:r>
            <a:endParaRPr lang="fr-FR" sz="2400" dirty="0">
              <a:solidFill>
                <a:srgbClr val="660066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785794"/>
            <a:ext cx="871543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Les LDL ainsi formées se composent d'</a:t>
            </a:r>
            <a:r>
              <a:rPr lang="fr-FR" sz="20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apo</a:t>
            </a:r>
            <a:r>
              <a:rPr lang="fr-FR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B, </a:t>
            </a:r>
            <a:r>
              <a:rPr lang="fr-F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 cholestérol libre </a:t>
            </a:r>
            <a:r>
              <a:rPr lang="fr-FR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20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estérifié</a:t>
            </a:r>
            <a:r>
              <a:rPr lang="fr-FR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endParaRPr lang="fr-FR" sz="20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fr-FR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Les LDL permettent de transporter diverses substances (triglycérides, cholestérol, vitamines liposolubles A, D, E, K) jusqu'aux organes périphériques. Elles sont reconnues par </a:t>
            </a:r>
            <a:r>
              <a:rPr lang="fr-FR" sz="20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les récepteurs à </a:t>
            </a:r>
            <a:r>
              <a:rPr lang="fr-FR" sz="2000" b="1" dirty="0" err="1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apo</a:t>
            </a:r>
            <a:r>
              <a:rPr lang="fr-FR" sz="20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B/E. </a:t>
            </a:r>
          </a:p>
          <a:p>
            <a:pPr algn="just">
              <a:buFont typeface="Wingdings" pitchFamily="2" charset="2"/>
              <a:buChar char="Ø"/>
            </a:pPr>
            <a:endParaRPr lang="fr-FR" sz="20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fr-FR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Une anomalie quantitative ou qualitative du récepteur </a:t>
            </a:r>
            <a:r>
              <a:rPr lang="fr-FR" sz="20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apo</a:t>
            </a:r>
            <a:r>
              <a:rPr lang="fr-FR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B/E ou une modification de la LDL pourra entraîner une </a:t>
            </a:r>
            <a:r>
              <a:rPr lang="fr-FR" sz="20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dyslipoprotéinémie</a:t>
            </a:r>
            <a:r>
              <a:rPr lang="fr-FR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fr-FR" sz="20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fr-FR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Les LDL sont susceptibles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d'être modifiées</a:t>
            </a:r>
            <a:r>
              <a:rPr lang="fr-FR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 : </a:t>
            </a:r>
            <a:r>
              <a:rPr lang="fr-F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oxydées</a:t>
            </a:r>
            <a:r>
              <a:rPr lang="fr-FR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ou </a:t>
            </a:r>
            <a:r>
              <a:rPr lang="fr-FR" sz="2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glycosylées</a:t>
            </a:r>
            <a:r>
              <a:rPr lang="fr-FR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  Les LDL oxydées </a:t>
            </a:r>
            <a:r>
              <a:rPr lang="fr-FR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ne seraient plus reconnues par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les LDL-R,</a:t>
            </a:r>
            <a:r>
              <a:rPr lang="fr-FR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mais par les récepteurs </a:t>
            </a:r>
            <a:r>
              <a:rPr lang="fr-F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éboueurs ("</a:t>
            </a:r>
            <a:r>
              <a:rPr lang="fr-F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scavenger</a:t>
            </a:r>
            <a:r>
              <a:rPr lang="fr-F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") </a:t>
            </a:r>
            <a:r>
              <a:rPr lang="fr-FR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des macrophages. </a:t>
            </a:r>
          </a:p>
          <a:p>
            <a:pPr algn="just">
              <a:buFont typeface="Wingdings" pitchFamily="2" charset="2"/>
              <a:buChar char="Ø"/>
            </a:pPr>
            <a:endParaRPr lang="fr-FR" sz="20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fr-FR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L'accumulation de LDL dans les macrophages conduirait à des </a:t>
            </a:r>
            <a:r>
              <a:rPr lang="fr-FR" sz="2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cellules spumeuses</a:t>
            </a:r>
            <a:r>
              <a:rPr lang="fr-FR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caractéristiques de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la plaque d’athérome </a:t>
            </a:r>
            <a:r>
              <a:rPr lang="fr-FR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athéroscléreuse</a:t>
            </a:r>
            <a:r>
              <a:rPr lang="fr-FR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). </a:t>
            </a:r>
            <a:endParaRPr lang="fr-FR" sz="20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8143931" cy="571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2915214" y="6286520"/>
            <a:ext cx="3233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A50021"/>
                </a:solidFill>
                <a:latin typeface="Comic Sans MS" pitchFamily="66" charset="0"/>
              </a:rPr>
              <a:t>Métabolisme </a:t>
            </a:r>
            <a:r>
              <a:rPr lang="fr-FR" sz="2000" b="1" dirty="0" smtClean="0">
                <a:solidFill>
                  <a:srgbClr val="A50021"/>
                </a:solidFill>
                <a:latin typeface="Comic Sans MS" pitchFamily="66" charset="0"/>
              </a:rPr>
              <a:t>des lipides </a:t>
            </a:r>
            <a:endParaRPr lang="fr-FR" sz="2000" b="1" dirty="0">
              <a:solidFill>
                <a:srgbClr val="A500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7"/>
          <p:cNvSpPr txBox="1">
            <a:spLocks noChangeArrowheads="1"/>
          </p:cNvSpPr>
          <p:nvPr/>
        </p:nvSpPr>
        <p:spPr bwMode="auto">
          <a:xfrm>
            <a:off x="4361216" y="0"/>
            <a:ext cx="4497065" cy="34275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Métabolisme des lipides et lipoprotéines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85751" y="559996"/>
            <a:ext cx="59023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dirty="0" smtClean="0">
                <a:solidFill>
                  <a:srgbClr val="CC0099"/>
                </a:solidFill>
                <a:latin typeface="Comic Sans MS" pitchFamily="66" charset="0"/>
              </a:rPr>
              <a:t>4</a:t>
            </a:r>
            <a:r>
              <a:rPr lang="fr-FR" sz="2400" b="1" dirty="0" smtClean="0">
                <a:solidFill>
                  <a:srgbClr val="CC0099"/>
                </a:solidFill>
                <a:latin typeface="Comic Sans MS" pitchFamily="66" charset="0"/>
              </a:rPr>
              <a:t>. </a:t>
            </a:r>
            <a:r>
              <a:rPr lang="fr-FR" sz="2400" b="1" dirty="0" smtClean="0">
                <a:solidFill>
                  <a:srgbClr val="CC0099"/>
                </a:solidFill>
                <a:latin typeface="Comic Sans MS" pitchFamily="66" charset="0"/>
              </a:rPr>
              <a:t>Métabolisme des HDL :</a:t>
            </a:r>
            <a:endParaRPr lang="fr-FR" sz="2400" b="1" dirty="0">
              <a:solidFill>
                <a:srgbClr val="CC0099"/>
              </a:solidFill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6018" y="1071546"/>
            <a:ext cx="85022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fr-FR" sz="1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Les lipoprotéines de haute densité (HDL) sont un type de lipoprotéines qui </a:t>
            </a:r>
            <a:r>
              <a:rPr lang="fr-FR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assurent le transport du cholestérol excédentaire des tissus périphériques vers le foie.</a:t>
            </a:r>
            <a:endParaRPr lang="fr-FR" sz="1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720" y="2000240"/>
            <a:ext cx="8502262" cy="654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fr-FR" sz="1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Les HDL plasmatiques ont plusieurs origines : sécrétion par l'intestin et par le foie, formation à partir des chylomicrons et des VLDL.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5751" y="2719984"/>
            <a:ext cx="85010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fr-FR" sz="1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Les HDL ont été divisées en quatre sous classes : HDL</a:t>
            </a:r>
            <a:r>
              <a:rPr lang="fr-FR" sz="1800" b="1" baseline="-25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1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HDL</a:t>
            </a:r>
            <a:r>
              <a:rPr lang="fr-FR" sz="1800" b="1" baseline="-25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1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HDL</a:t>
            </a:r>
            <a:r>
              <a:rPr lang="fr-FR" sz="1800" b="1" baseline="-25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fr-FR" sz="1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et les lipoprotéines de très hautes densités (VHDL). HDL</a:t>
            </a:r>
            <a:r>
              <a:rPr lang="fr-FR" sz="1800" b="1" baseline="-25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1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et HDL</a:t>
            </a:r>
            <a:r>
              <a:rPr lang="fr-FR" sz="1800" b="1" baseline="-25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1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sont les plus importantes et correspondent aux principales étapes métaboliques.</a:t>
            </a:r>
          </a:p>
        </p:txBody>
      </p:sp>
      <p:pic>
        <p:nvPicPr>
          <p:cNvPr id="14" name="Picture 8" descr="Résultat de recherche d'images pour &quot;HDL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3750" y="3673768"/>
            <a:ext cx="4497065" cy="304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Biochimie_Relizan\Master_1_S1\Cours M1_S_1_Bio Médic_Analyt_2021\Doc_Les Métabolismes\Formation-plaque-atherogene-atherosclerose-LDL-accumul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4283086" cy="2571768"/>
          </a:xfrm>
          <a:prstGeom prst="rect">
            <a:avLst/>
          </a:prstGeom>
          <a:noFill/>
        </p:spPr>
      </p:pic>
      <p:pic>
        <p:nvPicPr>
          <p:cNvPr id="1027" name="Picture 3" descr="G:\Biochimie_Relizan\Master_1_S1\Cours M1_S_1_Bio Médic_Analyt_2021\Doc_Les Métabolismes\Atherosclerose-cholesterol-artere-bouche-plaque-atheroge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000372"/>
            <a:ext cx="4286280" cy="2535242"/>
          </a:xfrm>
          <a:prstGeom prst="rect">
            <a:avLst/>
          </a:prstGeom>
          <a:noFill/>
        </p:spPr>
      </p:pic>
      <p:pic>
        <p:nvPicPr>
          <p:cNvPr id="1028" name="Picture 4" descr="G:\Biochimie_Relizan\Master_1_S1\Cours M1_S_1_Bio Médic_Analyt_2021\Doc_Les Métabolismes\520px-Carotid_Plaqu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14290"/>
            <a:ext cx="2594002" cy="528638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643570" y="5643578"/>
            <a:ext cx="3357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Plaque d'athérome d'une coupe au niveau de la bifurcation de la carotide commune</a:t>
            </a:r>
            <a:endParaRPr lang="fr-FR" sz="1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8728" y="5857892"/>
            <a:ext cx="2303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Plaque d'athérome </a:t>
            </a:r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27"/>
          <p:cNvSpPr txBox="1">
            <a:spLocks noChangeArrowheads="1"/>
          </p:cNvSpPr>
          <p:nvPr/>
        </p:nvSpPr>
        <p:spPr bwMode="auto">
          <a:xfrm>
            <a:off x="4429125" y="90488"/>
            <a:ext cx="4572000" cy="3381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Métabolisme des lipides et lipoprotéines</a:t>
            </a:r>
          </a:p>
        </p:txBody>
      </p:sp>
      <p:pic>
        <p:nvPicPr>
          <p:cNvPr id="17415" name="Picture 7" descr="File:Cycle du cholestérol.pd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14488"/>
            <a:ext cx="7215238" cy="4807365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714612" y="6143644"/>
            <a:ext cx="3154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99"/>
                </a:solidFill>
              </a:rPr>
              <a:t>Métabolisme  des HDL et VLDL </a:t>
            </a:r>
            <a:endParaRPr lang="fr-FR" b="1" dirty="0">
              <a:solidFill>
                <a:srgbClr val="00009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514159"/>
            <a:ext cx="87868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C0099"/>
              </a:buClr>
              <a:buFont typeface="Wingdings" pitchFamily="2" charset="2"/>
              <a:buChar char="Ø"/>
            </a:pPr>
            <a:r>
              <a:rPr lang="fr-FR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Les expressions de “</a:t>
            </a:r>
            <a:r>
              <a:rPr lang="fr-FR" sz="2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transport reverse du cholestérol</a:t>
            </a:r>
            <a:r>
              <a:rPr lang="fr-FR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” ou “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voie retour du cholestérol</a:t>
            </a:r>
            <a:r>
              <a:rPr lang="fr-FR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” sont utilisées pour caractériser cette voie métabolique importante dans </a:t>
            </a:r>
            <a:r>
              <a:rPr lang="fr-F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 prévention de l’athérosclérose</a:t>
            </a:r>
            <a:r>
              <a:rPr lang="fr-FR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 </a:t>
            </a:r>
            <a:endParaRPr lang="fr-FR" sz="20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85720" y="4714884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 ’excès du CT est éliminé par la bile </a:t>
            </a:r>
            <a:endParaRPr lang="fr-FR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Biochimie_Relizan\Master_1_S1\Cours M1_S_1_Bio Médic_Analyt_2021\Doc_Les Métabolismes\transport-des-lipides-dans-organisme-part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929618" cy="5414309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214546" y="6215082"/>
            <a:ext cx="5112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0099"/>
                </a:solidFill>
              </a:rPr>
              <a:t>Cheminement plasmatique des Lipides</a:t>
            </a:r>
            <a:endParaRPr lang="fr-FR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2844" y="71414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Introduction</a:t>
            </a:r>
            <a:endParaRPr lang="fr-FR" sz="2800" b="1" dirty="0">
              <a:solidFill>
                <a:srgbClr val="C00000"/>
              </a:solidFill>
              <a:latin typeface="Comic Sans MS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605363"/>
            <a:ext cx="8784976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buClr>
                <a:srgbClr val="FF0066"/>
              </a:buClr>
              <a:buFont typeface="Wingdings" pitchFamily="2" charset="2"/>
              <a:buChar char="Ø"/>
            </a:pPr>
            <a:r>
              <a:rPr lang="fr-FR" sz="2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Les lipides sont </a:t>
            </a:r>
            <a:r>
              <a:rPr lang="fr-FR" sz="22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des substances énergétiques</a:t>
            </a:r>
            <a:r>
              <a:rPr lang="fr-FR" sz="2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d’une structure biologique plus au moins complexe dont les différentes constituants jouent un rôle directe </a:t>
            </a:r>
            <a:r>
              <a:rPr lang="fr-FR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ou indirecte, </a:t>
            </a:r>
            <a:r>
              <a:rPr lang="fr-FR" sz="2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immédiate ou </a:t>
            </a:r>
            <a:r>
              <a:rPr lang="fr-FR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retardée, </a:t>
            </a:r>
            <a:r>
              <a:rPr lang="fr-FR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un rôle énergétique</a:t>
            </a:r>
            <a:r>
              <a:rPr lang="fr-FR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2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structural</a:t>
            </a:r>
            <a:r>
              <a:rPr lang="fr-FR" sz="2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2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fonctionnel.</a:t>
            </a:r>
            <a:endParaRPr lang="fr-FR" sz="2200" b="1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7311" y="2221048"/>
            <a:ext cx="870240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FF0066"/>
              </a:buClr>
              <a:buFont typeface="Wingdings" pitchFamily="2" charset="2"/>
              <a:buChar char="Ø"/>
            </a:pPr>
            <a:r>
              <a:rPr lang="fr-F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Sont stocké </a:t>
            </a:r>
            <a:r>
              <a:rPr lang="fr-FR" sz="2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chez </a:t>
            </a:r>
            <a:r>
              <a:rPr lang="fr-FR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l’homme </a:t>
            </a:r>
            <a:r>
              <a:rPr lang="fr-FR" sz="2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sous forme  de triglycérides  (tissu adipeux), chez les végétaux sont stocké au niveau des </a:t>
            </a:r>
            <a:r>
              <a:rPr lang="fr-FR" sz="2200" b="1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Elaioplastes</a:t>
            </a:r>
            <a:r>
              <a:rPr lang="fr-FR" sz="2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fr-FR" sz="2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438" y="5643578"/>
            <a:ext cx="9001156" cy="76944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2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leur </a:t>
            </a:r>
            <a:r>
              <a:rPr lang="fr-FR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oxydation donne environ </a:t>
            </a:r>
            <a:r>
              <a:rPr lang="fr-FR" sz="22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9 kcal/gramme</a:t>
            </a:r>
            <a:r>
              <a:rPr lang="fr-FR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tandis </a:t>
            </a:r>
            <a:r>
              <a:rPr lang="fr-FR" sz="2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que pour </a:t>
            </a:r>
            <a:r>
              <a:rPr lang="fr-FR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les sucres l’oxydation donne environ 4 kcal/gramme.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3571876"/>
            <a:ext cx="3143271" cy="170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3357562"/>
            <a:ext cx="4464496" cy="192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768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214313" y="90488"/>
            <a:ext cx="8786812" cy="6677025"/>
            <a:chOff x="214313" y="90488"/>
            <a:chExt cx="8786812" cy="6677025"/>
          </a:xfrm>
        </p:grpSpPr>
        <p:grpSp>
          <p:nvGrpSpPr>
            <p:cNvPr id="3" name="Groupe 14"/>
            <p:cNvGrpSpPr>
              <a:grpSpLocks/>
            </p:cNvGrpSpPr>
            <p:nvPr/>
          </p:nvGrpSpPr>
          <p:grpSpPr bwMode="auto">
            <a:xfrm>
              <a:off x="2071688" y="1900097"/>
              <a:ext cx="5500687" cy="3400566"/>
              <a:chOff x="2143108" y="2471589"/>
              <a:chExt cx="6346991" cy="3400566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143109" y="2471589"/>
                <a:ext cx="4451147" cy="34005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ZoneTexte 9"/>
              <p:cNvSpPr txBox="1">
                <a:spLocks noChangeArrowheads="1"/>
              </p:cNvSpPr>
              <p:nvPr/>
            </p:nvSpPr>
            <p:spPr bwMode="auto">
              <a:xfrm>
                <a:off x="5934823" y="2643170"/>
                <a:ext cx="893193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600" b="1">
                    <a:latin typeface="Times New Roman" pitchFamily="18" charset="0"/>
                    <a:cs typeface="Times New Roman" pitchFamily="18" charset="0"/>
                  </a:rPr>
                  <a:t>Insuline</a:t>
                </a:r>
              </a:p>
            </p:txBody>
          </p:sp>
          <p:sp>
            <p:nvSpPr>
              <p:cNvPr id="20" name="ZoneTexte 10"/>
              <p:cNvSpPr txBox="1">
                <a:spLocks noChangeArrowheads="1"/>
              </p:cNvSpPr>
              <p:nvPr/>
            </p:nvSpPr>
            <p:spPr bwMode="auto">
              <a:xfrm>
                <a:off x="3683051" y="2786046"/>
                <a:ext cx="13450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Lipogenèse</a:t>
                </a:r>
                <a:endParaRPr lang="fr-FR" sz="1600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Rectangle 12"/>
              <p:cNvSpPr>
                <a:spLocks noChangeArrowheads="1"/>
              </p:cNvSpPr>
              <p:nvPr/>
            </p:nvSpPr>
            <p:spPr bwMode="auto">
              <a:xfrm>
                <a:off x="2143108" y="3857628"/>
                <a:ext cx="78581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1800" b="1">
                    <a:latin typeface="Times New Roman" pitchFamily="18" charset="0"/>
                    <a:cs typeface="Times New Roman" pitchFamily="18" charset="0"/>
                  </a:rPr>
                  <a:t>Foie</a:t>
                </a:r>
              </a:p>
            </p:txBody>
          </p:sp>
          <p:sp>
            <p:nvSpPr>
              <p:cNvPr id="22" name="Rectangle 13"/>
              <p:cNvSpPr>
                <a:spLocks noChangeArrowheads="1"/>
              </p:cNvSpPr>
              <p:nvPr/>
            </p:nvSpPr>
            <p:spPr bwMode="auto">
              <a:xfrm>
                <a:off x="5643570" y="3886146"/>
                <a:ext cx="2846529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1600" b="1"/>
                  <a:t>Tissus adipeux</a:t>
                </a:r>
              </a:p>
            </p:txBody>
          </p:sp>
        </p:grpSp>
        <p:sp>
          <p:nvSpPr>
            <p:cNvPr id="5" name="ZoneTexte 27"/>
            <p:cNvSpPr txBox="1">
              <a:spLocks noChangeArrowheads="1"/>
            </p:cNvSpPr>
            <p:nvPr/>
          </p:nvSpPr>
          <p:spPr bwMode="auto">
            <a:xfrm>
              <a:off x="4429125" y="90488"/>
              <a:ext cx="4572000" cy="3381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fr-FR" sz="1600" b="1" dirty="0" smtClean="0">
                  <a:solidFill>
                    <a:schemeClr val="bg1">
                      <a:lumMod val="50000"/>
                    </a:schemeClr>
                  </a:solidFill>
                </a:rPr>
                <a:t>Métabolisme des lipides et lipoprotéines</a:t>
              </a: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85750" y="428604"/>
              <a:ext cx="4572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400" b="1" dirty="0" smtClean="0">
                  <a:solidFill>
                    <a:srgbClr val="CC0099"/>
                  </a:solidFill>
                  <a:latin typeface="Comic Sans MS" pitchFamily="66" charset="0"/>
                </a:rPr>
                <a:t>5. </a:t>
              </a:r>
              <a:r>
                <a:rPr lang="fr-FR" sz="2400" b="1" dirty="0">
                  <a:solidFill>
                    <a:srgbClr val="CC0099"/>
                  </a:solidFill>
                  <a:latin typeface="Comic Sans MS" pitchFamily="66" charset="0"/>
                </a:rPr>
                <a:t>Régulation hormonale</a:t>
              </a:r>
              <a:endParaRPr lang="fr-FR" sz="2400" dirty="0">
                <a:solidFill>
                  <a:srgbClr val="CC0099"/>
                </a:solidFill>
                <a:latin typeface="Comic Sans MS" pitchFamily="66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4071938" y="5286375"/>
              <a:ext cx="1428750" cy="1169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 b="1">
                  <a:latin typeface="Times New Roman" pitchFamily="18" charset="0"/>
                  <a:cs typeface="Times New Roman" pitchFamily="18" charset="0"/>
                </a:rPr>
                <a:t>Catécholamines</a:t>
              </a:r>
              <a:br>
                <a:rPr lang="fr-FR" sz="1400" b="1">
                  <a:latin typeface="Times New Roman" pitchFamily="18" charset="0"/>
                  <a:cs typeface="Times New Roman" pitchFamily="18" charset="0"/>
                </a:rPr>
              </a:br>
              <a:r>
                <a:rPr lang="fr-FR" sz="1400">
                  <a:latin typeface="Times New Roman" pitchFamily="18" charset="0"/>
                  <a:cs typeface="Times New Roman" pitchFamily="18" charset="0"/>
                </a:rPr>
                <a:t>Glucagon</a:t>
              </a:r>
              <a:br>
                <a:rPr lang="fr-FR" sz="1400">
                  <a:latin typeface="Times New Roman" pitchFamily="18" charset="0"/>
                  <a:cs typeface="Times New Roman" pitchFamily="18" charset="0"/>
                </a:rPr>
              </a:br>
              <a:r>
                <a:rPr lang="fr-FR" sz="1400">
                  <a:latin typeface="Times New Roman" pitchFamily="18" charset="0"/>
                  <a:cs typeface="Times New Roman" pitchFamily="18" charset="0"/>
                </a:rPr>
                <a:t>ACTH</a:t>
              </a:r>
              <a:br>
                <a:rPr lang="fr-FR" sz="1400">
                  <a:latin typeface="Times New Roman" pitchFamily="18" charset="0"/>
                  <a:cs typeface="Times New Roman" pitchFamily="18" charset="0"/>
                </a:rPr>
              </a:br>
              <a:r>
                <a:rPr lang="fr-FR" sz="1400">
                  <a:latin typeface="Times New Roman" pitchFamily="18" charset="0"/>
                  <a:cs typeface="Times New Roman" pitchFamily="18" charset="0"/>
                </a:rPr>
                <a:t>T3-T4</a:t>
              </a:r>
              <a:br>
                <a:rPr lang="fr-FR" sz="1400">
                  <a:latin typeface="Times New Roman" pitchFamily="18" charset="0"/>
                  <a:cs typeface="Times New Roman" pitchFamily="18" charset="0"/>
                </a:rPr>
              </a:br>
              <a:r>
                <a:rPr lang="fr-FR" sz="1400">
                  <a:latin typeface="Times New Roman" pitchFamily="18" charset="0"/>
                  <a:cs typeface="Times New Roman" pitchFamily="18" charset="0"/>
                </a:rPr>
                <a:t>Cortisol </a:t>
              </a:r>
            </a:p>
          </p:txBody>
        </p:sp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3286125" y="4357688"/>
              <a:ext cx="15716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800" b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Lipolyse</a:t>
              </a:r>
              <a:endParaRPr lang="fr-FR" sz="1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1643063" y="5000625"/>
              <a:ext cx="1500187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400" b="1">
                  <a:latin typeface="Times New Roman" pitchFamily="18" charset="0"/>
                  <a:cs typeface="Times New Roman" pitchFamily="18" charset="0"/>
                </a:rPr>
                <a:t>Tissus</a:t>
              </a:r>
              <a:br>
                <a:rPr lang="fr-FR" sz="1400" b="1">
                  <a:latin typeface="Times New Roman" pitchFamily="18" charset="0"/>
                  <a:cs typeface="Times New Roman" pitchFamily="18" charset="0"/>
                </a:rPr>
              </a:br>
              <a:r>
                <a:rPr lang="fr-FR" sz="1400" b="1">
                  <a:latin typeface="Times New Roman" pitchFamily="18" charset="0"/>
                  <a:cs typeface="Times New Roman" pitchFamily="18" charset="0"/>
                </a:rPr>
                <a:t>Périphériques</a:t>
              </a:r>
            </a:p>
          </p:txBody>
        </p:sp>
        <p:sp>
          <p:nvSpPr>
            <p:cNvPr id="10" name="Rectangle 17"/>
            <p:cNvSpPr>
              <a:spLocks noChangeArrowheads="1"/>
            </p:cNvSpPr>
            <p:nvPr/>
          </p:nvSpPr>
          <p:spPr bwMode="auto">
            <a:xfrm>
              <a:off x="4572000" y="4500563"/>
              <a:ext cx="2500313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400">
                  <a:latin typeface="Times New Roman" pitchFamily="18" charset="0"/>
                  <a:cs typeface="Times New Roman" pitchFamily="18" charset="0"/>
                </a:rPr>
                <a:t>Lipase hormone-dépendante</a:t>
              </a:r>
              <a:br>
                <a:rPr lang="fr-FR" sz="1400">
                  <a:latin typeface="Times New Roman" pitchFamily="18" charset="0"/>
                  <a:cs typeface="Times New Roman" pitchFamily="18" charset="0"/>
                </a:rPr>
              </a:br>
              <a:r>
                <a:rPr lang="fr-FR" sz="1400">
                  <a:latin typeface="Times New Roman" pitchFamily="18" charset="0"/>
                  <a:cs typeface="Times New Roman" pitchFamily="18" charset="0"/>
                </a:rPr>
                <a:t>du tissu adipeux</a:t>
              </a:r>
              <a:endParaRPr lang="fr-FR" sz="1400"/>
            </a:p>
          </p:txBody>
        </p:sp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7000875" y="5429250"/>
              <a:ext cx="76358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Insuline</a:t>
              </a:r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4313" y="857232"/>
              <a:ext cx="8715375" cy="13234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buFont typeface="Wingdings" pitchFamily="2" charset="2"/>
                <a:buChar char="Ø"/>
                <a:defRPr/>
              </a:pPr>
              <a:r>
                <a:rPr lang="fr-FR" sz="20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Elle porte essentiellement </a:t>
              </a:r>
              <a:r>
                <a:rPr lang="fr-FR" sz="2000" b="1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sur le métabolisme des triglycérides </a:t>
              </a:r>
              <a:r>
                <a:rPr lang="fr-FR" sz="20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dont l'importance énergétique est fondamentale.</a:t>
              </a:r>
            </a:p>
            <a:p>
              <a:pPr algn="just">
                <a:buFont typeface="Wingdings" pitchFamily="2" charset="2"/>
                <a:buChar char="Ø"/>
                <a:defRPr/>
              </a:pPr>
              <a:r>
                <a:rPr lang="fr-FR" sz="20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La lipogenèse (synthèse des TG) et la lipolyse (catabolisme des TG) sont régulées par différentes </a:t>
              </a:r>
              <a:r>
                <a:rPr lang="fr-FR" sz="2000" b="1" dirty="0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hormones.</a:t>
              </a:r>
              <a:endParaRPr lang="fr-FR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" name="Connecteur droit avec flèche 12"/>
            <p:cNvCxnSpPr/>
            <p:nvPr/>
          </p:nvCxnSpPr>
          <p:spPr>
            <a:xfrm rot="10800000">
              <a:off x="6572250" y="5072063"/>
              <a:ext cx="571500" cy="357187"/>
            </a:xfrm>
            <a:prstGeom prst="straightConnector1">
              <a:avLst/>
            </a:prstGeom>
            <a:ln w="25400">
              <a:solidFill>
                <a:srgbClr val="CC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>
              <a:stCxn id="7" idx="0"/>
            </p:cNvCxnSpPr>
            <p:nvPr/>
          </p:nvCxnSpPr>
          <p:spPr>
            <a:xfrm rot="5400000" flipH="1" flipV="1">
              <a:off x="4728369" y="4871244"/>
              <a:ext cx="473075" cy="357187"/>
            </a:xfrm>
            <a:prstGeom prst="straightConnector1">
              <a:avLst/>
            </a:prstGeom>
            <a:ln w="25400">
              <a:solidFill>
                <a:srgbClr val="CC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27"/>
            <p:cNvSpPr txBox="1">
              <a:spLocks noChangeArrowheads="1"/>
            </p:cNvSpPr>
            <p:nvPr/>
          </p:nvSpPr>
          <p:spPr bwMode="auto">
            <a:xfrm>
              <a:off x="4357688" y="4857750"/>
              <a:ext cx="333375" cy="40005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C00000"/>
                  </a:solidFill>
                </a:rPr>
                <a:t>+</a:t>
              </a:r>
            </a:p>
          </p:txBody>
        </p:sp>
        <p:sp>
          <p:nvSpPr>
            <p:cNvPr id="16" name="ZoneTexte 28"/>
            <p:cNvSpPr txBox="1">
              <a:spLocks noChangeArrowheads="1"/>
            </p:cNvSpPr>
            <p:nvPr/>
          </p:nvSpPr>
          <p:spPr bwMode="auto">
            <a:xfrm>
              <a:off x="7072313" y="4857750"/>
              <a:ext cx="269875" cy="40005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17" name="Rectangle 29"/>
            <p:cNvSpPr>
              <a:spLocks noChangeArrowheads="1"/>
            </p:cNvSpPr>
            <p:nvPr/>
          </p:nvSpPr>
          <p:spPr bwMode="auto">
            <a:xfrm>
              <a:off x="1714500" y="6429375"/>
              <a:ext cx="5643563" cy="338138"/>
            </a:xfrm>
            <a:prstGeom prst="rect">
              <a:avLst/>
            </a:prstGeom>
            <a:noFill/>
            <a:ln w="9525">
              <a:solidFill>
                <a:srgbClr val="CC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600" b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Régulation hormonale de la lipogenèse et de la lipolyse.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4282" y="1240114"/>
            <a:ext cx="8643938" cy="51706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v"/>
              <a:defRPr/>
            </a:pPr>
            <a:r>
              <a:rPr lang="fr-FR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L'importance du métabolisme lipoprotéique est liée à la fréquence </a:t>
            </a:r>
            <a:r>
              <a:rPr lang="fr-FR" sz="2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des hyperlipoprotéinémies </a:t>
            </a:r>
            <a:r>
              <a:rPr lang="fr-FR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à leur retentissement sur la paroi artérielle. En effet, différents facteurs de risque cardiovasculaire ont pu être identifiés :</a:t>
            </a:r>
          </a:p>
          <a:p>
            <a:pPr algn="just">
              <a:defRPr/>
            </a:pPr>
            <a:endParaRPr lang="fr-FR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fr-FR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Des facteurs cliniques </a:t>
            </a:r>
            <a:r>
              <a:rPr lang="fr-FR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obésité, sédentarité, hypertension artérielle, tabagisme, stress répété,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fr-FR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fr-FR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Des facteurs biologiques </a:t>
            </a:r>
            <a:r>
              <a:rPr lang="fr-FR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FR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hyperlipoprotéinémie</a:t>
            </a:r>
            <a:r>
              <a:rPr lang="fr-FR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hyperglycémie, </a:t>
            </a:r>
            <a:r>
              <a:rPr lang="fr-FR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hyperuricémie</a:t>
            </a:r>
            <a:r>
              <a:rPr lang="fr-F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une </a:t>
            </a:r>
            <a:r>
              <a:rPr lang="fr-FR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augmentation de l'hématocrite et du fibrinogène.</a:t>
            </a:r>
          </a:p>
          <a:p>
            <a:pPr algn="just">
              <a:defRPr/>
            </a:pPr>
            <a:endParaRPr lang="fr-FR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fr-FR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Parmi tous ces facteurs, trois sont particulièrement importants : </a:t>
            </a:r>
            <a:r>
              <a:rPr lang="fr-F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l'hypertension,  le </a:t>
            </a:r>
            <a:r>
              <a:rPr lang="fr-FR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tabagisme et l'hypercholestérolémie.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85786" y="262574"/>
            <a:ext cx="6987361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srgbClr val="CC0099"/>
                </a:solidFill>
                <a:latin typeface="Comic Sans MS" pitchFamily="66" charset="0"/>
              </a:rPr>
              <a:t>6. Exploration </a:t>
            </a:r>
            <a:r>
              <a:rPr lang="fr-FR" sz="2800" b="1" dirty="0">
                <a:solidFill>
                  <a:srgbClr val="CC0099"/>
                </a:solidFill>
                <a:latin typeface="Comic Sans MS" pitchFamily="66" charset="0"/>
              </a:rPr>
              <a:t>fonctionnelle des lipides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5720" y="214290"/>
            <a:ext cx="2857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CC0099"/>
                </a:solidFill>
                <a:latin typeface="Comic Sans MS" pitchFamily="66" charset="0"/>
                <a:cs typeface="Arial" pitchFamily="34" charset="0"/>
              </a:rPr>
              <a:t>1. Bilan </a:t>
            </a:r>
            <a:r>
              <a:rPr lang="fr-FR" sz="2400" b="1" dirty="0">
                <a:solidFill>
                  <a:srgbClr val="CC0099"/>
                </a:solidFill>
                <a:latin typeface="Comic Sans MS" pitchFamily="66" charset="0"/>
                <a:cs typeface="Arial" pitchFamily="34" charset="0"/>
              </a:rPr>
              <a:t>lipidique</a:t>
            </a:r>
            <a:endParaRPr lang="fr-FR" sz="2400" dirty="0">
              <a:solidFill>
                <a:srgbClr val="CC0099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158" y="928670"/>
            <a:ext cx="8572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Le bilan lipidique consiste en </a:t>
            </a:r>
            <a:r>
              <a:rPr lang="fr-FR" sz="2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un ensemble d'analyses </a:t>
            </a:r>
            <a:r>
              <a:rPr lang="fr-FR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permettant de mettre en évidence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des anomalies du métabolisme </a:t>
            </a:r>
            <a:r>
              <a:rPr lang="fr-F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des lipoprotéines (EAL)</a:t>
            </a:r>
            <a:r>
              <a:rPr lang="fr-FR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et d'en optimiser la prise en charge diététique et si besoin thérapeutique.</a:t>
            </a:r>
            <a:endParaRPr lang="fr-FR" sz="20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28596" y="2428868"/>
            <a:ext cx="4000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CC0099"/>
                </a:solidFill>
                <a:latin typeface="Comic Sans MS" pitchFamily="66" charset="0"/>
                <a:cs typeface="Arial" pitchFamily="34" charset="0"/>
              </a:rPr>
              <a:t>1.1 Les examens usuels</a:t>
            </a:r>
            <a:endParaRPr lang="fr-FR" sz="2400" dirty="0">
              <a:solidFill>
                <a:srgbClr val="CC0099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7158" y="2928934"/>
            <a:ext cx="85725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Chaque lipoprotéine peut-être dosée par des techniques biochimique. En clinique, seuls quelques examens ont un intérêt pratique.</a:t>
            </a:r>
          </a:p>
          <a:p>
            <a:pPr algn="just"/>
            <a:endParaRPr lang="fr-FR" sz="20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Le dosage du cholestérol total </a:t>
            </a:r>
            <a:r>
              <a:rPr lang="fr-FR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des triglycérides plasmatiques </a:t>
            </a:r>
            <a:r>
              <a:rPr lang="fr-FR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est l’examen de base. </a:t>
            </a:r>
          </a:p>
          <a:p>
            <a:pPr algn="just">
              <a:buFont typeface="Wingdings" pitchFamily="2" charset="2"/>
              <a:buChar char="Ø"/>
            </a:pPr>
            <a:endParaRPr lang="fr-FR" sz="20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fr-FR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Le dosage du HDL-cholestérol. Avec le HDL-cholestérol il est possible de calculer le LDL-cholestérol par </a:t>
            </a:r>
            <a:r>
              <a:rPr lang="fr-FR" sz="2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une formule dite de </a:t>
            </a:r>
            <a:r>
              <a:rPr lang="fr-FR" sz="2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Friedewald</a:t>
            </a:r>
            <a:r>
              <a:rPr lang="fr-FR" sz="2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7158" y="6233718"/>
            <a:ext cx="8572560" cy="338554"/>
          </a:xfrm>
          <a:prstGeom prst="rect">
            <a:avLst/>
          </a:prstGeom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LDL-cholestérol 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fr-FR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cholestérol total (g/l) 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fr-FR" sz="1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HDL-cholestérol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(g/l) – </a:t>
            </a:r>
            <a:r>
              <a:rPr lang="fr-FR" sz="1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triglycérides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(g/l</a:t>
            </a:r>
            <a:r>
              <a:rPr lang="fr-FR" sz="1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 /5</a:t>
            </a:r>
            <a:endParaRPr lang="fr-FR" sz="16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285728"/>
            <a:ext cx="87154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L’information qu’il fournit est utile pour le dépistage et le suivi des patients et des traitements, mais il est insuffisant pour le diagnostic des </a:t>
            </a:r>
            <a:r>
              <a:rPr lang="fr-FR" sz="20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dyslipémies</a:t>
            </a:r>
            <a:r>
              <a:rPr lang="fr-FR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314" y="1456687"/>
            <a:ext cx="88582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Ces dosages est préconisé chez l’adulte qui présente des facteurs de risque cardiovasculaire:</a:t>
            </a:r>
          </a:p>
          <a:p>
            <a:endParaRPr lang="fr-FR" sz="2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Age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: Homme &gt;50ans, Femme &gt;60 ans, ou ménopausée</a:t>
            </a:r>
          </a:p>
          <a:p>
            <a:pPr>
              <a:buFont typeface="Wingdings" pitchFamily="2" charset="2"/>
              <a:buChar char="Ø"/>
            </a:pPr>
            <a:endParaRPr lang="fr-FR" sz="20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Antécédent Familial de </a:t>
            </a:r>
            <a:r>
              <a:rPr lang="fr-FR" sz="20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Dyslipidémieou</a:t>
            </a:r>
            <a:r>
              <a:rPr lang="fr-FR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de Maladie Cardiovasculaire Prématurée</a:t>
            </a:r>
          </a:p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	H &lt;55 ans, F &lt;65 ans</a:t>
            </a:r>
          </a:p>
          <a:p>
            <a:pPr>
              <a:buFont typeface="Wingdings" pitchFamily="2" charset="2"/>
              <a:buChar char="Ø"/>
            </a:pPr>
            <a:r>
              <a:rPr lang="fr-FR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Tabagisme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actif ou arrêt &lt;3 ans</a:t>
            </a:r>
          </a:p>
          <a:p>
            <a:pPr>
              <a:buFont typeface="Wingdings" pitchFamily="2" charset="2"/>
              <a:buChar char="Ø"/>
            </a:pPr>
            <a:endParaRPr lang="fr-FR" sz="20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Surpoids ou Obésité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: IMC (poids/taille2) ≥27 ou ≥30 ou</a:t>
            </a:r>
          </a:p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	tour de taille &gt;100 cm chez l’homme ou 90 cm chez la femme.</a:t>
            </a:r>
          </a:p>
          <a:p>
            <a:pPr>
              <a:buFont typeface="Wingdings" pitchFamily="2" charset="2"/>
              <a:buChar char="Ø"/>
            </a:pPr>
            <a:endParaRPr lang="fr-FR" sz="20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Hypertension Artérielle permanente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(PAS&gt;140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mmHg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; PAD&gt;90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mmHg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endParaRPr lang="fr-FR" sz="20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Diabète Sucré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: glycémie &gt;1,26 g/L ou 7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mmol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/L).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19CB6B-8F87-408E-87FA-7A763992BE3C}" type="slidenum">
              <a:rPr lang="fr-FR" smtClean="0"/>
              <a:pPr/>
              <a:t>24</a:t>
            </a:fld>
            <a:endParaRPr lang="fr-FR" smtClean="0"/>
          </a:p>
        </p:txBody>
      </p:sp>
      <p:sp>
        <p:nvSpPr>
          <p:cNvPr id="9" name="Rectangle 8"/>
          <p:cNvSpPr/>
          <p:nvPr/>
        </p:nvSpPr>
        <p:spPr>
          <a:xfrm>
            <a:off x="357158" y="857232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fr-FR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En dehors d’un épisode infectieux ou inflammatoire aigüe </a:t>
            </a:r>
            <a:r>
              <a:rPr lang="fr-F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fr-FR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Sur un sujet à jeun depuis 12 heures.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fr-FR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Sur </a:t>
            </a:r>
            <a:r>
              <a:rPr lang="fr-F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tubes </a:t>
            </a:r>
            <a:r>
              <a:rPr lang="fr-FR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Secs : Analyses sur </a:t>
            </a:r>
            <a:r>
              <a:rPr lang="fr-F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sérum (tube </a:t>
            </a:r>
            <a:r>
              <a:rPr lang="fr-FR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sec Rouge</a:t>
            </a:r>
            <a:r>
              <a:rPr lang="fr-F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fr-FR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fr-FR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Position assise </a:t>
            </a:r>
            <a:r>
              <a:rPr lang="fr-F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pendant </a:t>
            </a:r>
            <a:r>
              <a:rPr lang="fr-FR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5 mn.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fr-FR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Le bilan sera répété 1 à 3 fois, à 1 mois d’intervalle.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4283" y="214290"/>
            <a:ext cx="5572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dirty="0" smtClean="0">
                <a:solidFill>
                  <a:srgbClr val="CC0099"/>
                </a:solidFill>
                <a:latin typeface="Comic Sans MS" pitchFamily="66" charset="0"/>
                <a:cs typeface="Arial" pitchFamily="34" charset="0"/>
              </a:rPr>
              <a:t>1.2  Conditions </a:t>
            </a:r>
            <a:r>
              <a:rPr lang="fr-FR" sz="2400" b="1" dirty="0">
                <a:solidFill>
                  <a:srgbClr val="CC0099"/>
                </a:solidFill>
                <a:latin typeface="Comic Sans MS" pitchFamily="66" charset="0"/>
                <a:cs typeface="Arial" pitchFamily="34" charset="0"/>
              </a:rPr>
              <a:t>de Prélèvements</a:t>
            </a:r>
            <a:endParaRPr lang="fr-FR" sz="2400" dirty="0">
              <a:solidFill>
                <a:srgbClr val="CC0099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0488" name="Rectangle 14"/>
          <p:cNvSpPr>
            <a:spLocks noChangeArrowheads="1"/>
          </p:cNvSpPr>
          <p:nvPr/>
        </p:nvSpPr>
        <p:spPr bwMode="auto">
          <a:xfrm>
            <a:off x="1142976" y="3786190"/>
            <a:ext cx="6357982" cy="193899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Cependant</a:t>
            </a:r>
          </a:p>
          <a:p>
            <a:r>
              <a:rPr lang="fr-FR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fr-FR" sz="2400" b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Sérum peut être conservé:</a:t>
            </a:r>
          </a:p>
          <a:p>
            <a:r>
              <a:rPr lang="fr-FR" sz="2400" b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		4 jours à +4°c.</a:t>
            </a:r>
          </a:p>
          <a:p>
            <a:r>
              <a:rPr lang="fr-FR" sz="2400" b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		2 – 3 mois à – </a:t>
            </a:r>
            <a:r>
              <a:rPr lang="fr-FR" sz="24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20°C.</a:t>
            </a:r>
            <a:endParaRPr lang="fr-FR" sz="2400" b="1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400" b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		Plus d’un an </a:t>
            </a:r>
            <a:r>
              <a:rPr lang="fr-FR" sz="24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fr-FR" sz="2400" b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50 – </a:t>
            </a:r>
            <a:r>
              <a:rPr lang="fr-FR" sz="24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80°C</a:t>
            </a:r>
            <a:endParaRPr lang="fr-FR" sz="2400" b="1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98914E-CC33-48DD-8533-786958B5A87A}" type="slidenum">
              <a:rPr lang="fr-FR" smtClean="0"/>
              <a:pPr/>
              <a:t>25</a:t>
            </a:fld>
            <a:endParaRPr lang="fr-FR" smtClean="0"/>
          </a:p>
        </p:txBody>
      </p:sp>
      <p:sp>
        <p:nvSpPr>
          <p:cNvPr id="9" name="Rectangle 8"/>
          <p:cNvSpPr/>
          <p:nvPr/>
        </p:nvSpPr>
        <p:spPr>
          <a:xfrm>
            <a:off x="142906" y="571480"/>
            <a:ext cx="88582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fr-FR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 sérum doit être clair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c'est-à-dire avec un faible taux de VLDL et sans </a:t>
            </a:r>
            <a:r>
              <a:rPr lang="fr-FR" sz="20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chylomicron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fr-FR" sz="2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S'il </a:t>
            </a:r>
            <a:r>
              <a:rPr lang="fr-FR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est opalescent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il y a un excès de VLDL ; s'il est lactescent, des chylomicrons sont présents. 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fr-FR" sz="2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Pour contrôler la présence effective de chylomicrons, le sérum est conservé 24 heures à + 4 °C et les chylomicrons forment alors une crème à la surface du sérum</a:t>
            </a:r>
            <a:r>
              <a:rPr lang="fr-FR" sz="2000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21510" name="Rectangle 10"/>
          <p:cNvSpPr>
            <a:spLocks noChangeArrowheads="1"/>
          </p:cNvSpPr>
          <p:nvPr/>
        </p:nvSpPr>
        <p:spPr bwMode="auto">
          <a:xfrm>
            <a:off x="428625" y="142852"/>
            <a:ext cx="47863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1.3 Aspect </a:t>
            </a:r>
            <a:r>
              <a:rPr lang="fr-FR" sz="24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du sérum</a:t>
            </a:r>
            <a:endParaRPr lang="fr-FR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e 18"/>
          <p:cNvGrpSpPr>
            <a:grpSpLocks/>
          </p:cNvGrpSpPr>
          <p:nvPr/>
        </p:nvGrpSpPr>
        <p:grpSpPr bwMode="auto">
          <a:xfrm>
            <a:off x="3143250" y="3357562"/>
            <a:ext cx="5214938" cy="3181351"/>
            <a:chOff x="2357422" y="3214686"/>
            <a:chExt cx="5214974" cy="3324236"/>
          </a:xfrm>
        </p:grpSpPr>
        <p:pic>
          <p:nvPicPr>
            <p:cNvPr id="21514" name="Picture 2" descr="Résultat de recherche d'images pour &quot;sérum  opalescent&quot;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57422" y="4143380"/>
              <a:ext cx="5214974" cy="2395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5" name="Rectangle 12"/>
            <p:cNvSpPr>
              <a:spLocks noChangeArrowheads="1"/>
            </p:cNvSpPr>
            <p:nvPr/>
          </p:nvSpPr>
          <p:spPr bwMode="auto">
            <a:xfrm>
              <a:off x="2500298" y="3273982"/>
              <a:ext cx="10001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800" b="1">
                  <a:solidFill>
                    <a:srgbClr val="0070C0"/>
                  </a:solidFill>
                </a:rPr>
                <a:t>Clair</a:t>
              </a:r>
            </a:p>
          </p:txBody>
        </p:sp>
        <p:sp>
          <p:nvSpPr>
            <p:cNvPr id="14" name="Accolade ouvrante 13"/>
            <p:cNvSpPr/>
            <p:nvPr/>
          </p:nvSpPr>
          <p:spPr>
            <a:xfrm rot="5400000">
              <a:off x="2606662" y="3465510"/>
              <a:ext cx="428626" cy="784230"/>
            </a:xfrm>
            <a:prstGeom prst="leftBrace">
              <a:avLst/>
            </a:prstGeom>
            <a:ln w="38100">
              <a:solidFill>
                <a:srgbClr val="CC0099">
                  <a:alpha val="9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1517" name="Rectangle 14"/>
            <p:cNvSpPr>
              <a:spLocks noChangeArrowheads="1"/>
            </p:cNvSpPr>
            <p:nvPr/>
          </p:nvSpPr>
          <p:spPr bwMode="auto">
            <a:xfrm>
              <a:off x="5857884" y="3293233"/>
              <a:ext cx="14542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0070C0"/>
                  </a:solidFill>
                </a:rPr>
                <a:t>Lactescent </a:t>
              </a:r>
            </a:p>
          </p:txBody>
        </p:sp>
        <p:sp>
          <p:nvSpPr>
            <p:cNvPr id="16" name="Accolade ouvrante 15"/>
            <p:cNvSpPr/>
            <p:nvPr/>
          </p:nvSpPr>
          <p:spPr>
            <a:xfrm rot="5400000">
              <a:off x="4425156" y="2563010"/>
              <a:ext cx="431801" cy="2592406"/>
            </a:xfrm>
            <a:prstGeom prst="leftBrace">
              <a:avLst/>
            </a:prstGeom>
            <a:ln w="38100">
              <a:solidFill>
                <a:srgbClr val="CC0099">
                  <a:alpha val="9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1519" name="Rectangle 16"/>
            <p:cNvSpPr>
              <a:spLocks noChangeArrowheads="1"/>
            </p:cNvSpPr>
            <p:nvPr/>
          </p:nvSpPr>
          <p:spPr bwMode="auto">
            <a:xfrm>
              <a:off x="3474739" y="3214686"/>
              <a:ext cx="245458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800" b="1" dirty="0" err="1">
                  <a:solidFill>
                    <a:srgbClr val="0070C0"/>
                  </a:solidFill>
                </a:rPr>
                <a:t>Opalescent,Trouble</a:t>
              </a:r>
              <a:r>
                <a:rPr lang="fr-FR" sz="1800" b="1" dirty="0">
                  <a:solidFill>
                    <a:srgbClr val="0070C0"/>
                  </a:solidFill>
                </a:rPr>
                <a:t>, </a:t>
              </a:r>
            </a:p>
          </p:txBody>
        </p:sp>
        <p:sp>
          <p:nvSpPr>
            <p:cNvPr id="18" name="Accolade ouvrante 17"/>
            <p:cNvSpPr/>
            <p:nvPr/>
          </p:nvSpPr>
          <p:spPr>
            <a:xfrm rot="5400000">
              <a:off x="6250000" y="3465510"/>
              <a:ext cx="428626" cy="784230"/>
            </a:xfrm>
            <a:prstGeom prst="leftBrace">
              <a:avLst/>
            </a:prstGeom>
            <a:ln w="38100">
              <a:solidFill>
                <a:srgbClr val="CC0099">
                  <a:alpha val="9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pic>
        <p:nvPicPr>
          <p:cNvPr id="215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4214813"/>
            <a:ext cx="16573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Rectangle 19"/>
          <p:cNvSpPr>
            <a:spLocks noChangeArrowheads="1"/>
          </p:cNvSpPr>
          <p:nvPr/>
        </p:nvSpPr>
        <p:spPr bwMode="auto">
          <a:xfrm>
            <a:off x="714375" y="3571875"/>
            <a:ext cx="2214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8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le test de crémage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428625" y="142852"/>
            <a:ext cx="60722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1.4 Dosage des triglycérides</a:t>
            </a:r>
            <a:endParaRPr lang="fr-FR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20" y="714356"/>
            <a:ext cx="8643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fr-FR" sz="2100" b="1" dirty="0" smtClean="0">
                <a:solidFill>
                  <a:srgbClr val="002060"/>
                </a:solidFill>
              </a:rPr>
              <a:t>Des techniques enzymatiques colorimétriques les plus utilisées par plus de 90 % des laboratoires.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fr-FR" sz="2100" b="1" dirty="0" smtClean="0">
                <a:solidFill>
                  <a:srgbClr val="002060"/>
                </a:solidFill>
              </a:rPr>
              <a:t>Elles reposent sur </a:t>
            </a:r>
            <a:r>
              <a:rPr lang="fr-FR" sz="2100" dirty="0" smtClean="0">
                <a:solidFill>
                  <a:srgbClr val="C00000"/>
                </a:solidFill>
              </a:rPr>
              <a:t>le </a:t>
            </a:r>
            <a:r>
              <a:rPr lang="fr-FR" sz="2100" b="1" dirty="0" smtClean="0">
                <a:solidFill>
                  <a:srgbClr val="C00000"/>
                </a:solidFill>
              </a:rPr>
              <a:t>dosage enzymatique du glycérol libéré après action de la lipase.</a:t>
            </a:r>
            <a:endParaRPr lang="fr-FR" sz="21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876" y="2214554"/>
            <a:ext cx="878684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2000" b="1" dirty="0" smtClean="0"/>
              <a:t>La lecture colorimétrique est effectuée à 500 nm a 540 nm. La coloration est proportionnelle à la concentration en triglycérides dans le sérum.</a:t>
            </a:r>
            <a:endParaRPr lang="fr-FR" sz="2000" b="1" dirty="0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85720" y="3929066"/>
            <a:ext cx="60722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1.5 Dosage du cholestérol total</a:t>
            </a:r>
            <a:endParaRPr lang="fr-FR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596" y="4500570"/>
            <a:ext cx="850112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fr-FR" sz="2100" b="1" dirty="0" smtClean="0">
                <a:solidFill>
                  <a:srgbClr val="002060"/>
                </a:solidFill>
              </a:rPr>
              <a:t>Le cholestérol peut être dosé par de très nombreuses méthodes. Les plus anciennes sont colorimétriques, les plus pratiquées sont enzymatiques.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fr-FR" sz="2100" b="1" dirty="0" smtClean="0">
                <a:solidFill>
                  <a:srgbClr val="002060"/>
                </a:solidFill>
              </a:rPr>
              <a:t>La méthode de référence est chromatographique.</a:t>
            </a:r>
            <a:endParaRPr lang="fr-FR" sz="21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28728" y="3071810"/>
            <a:ext cx="5786478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fr-FR" sz="2000" b="1" dirty="0" smtClean="0"/>
              <a:t>Taux normaux homme &lt; 7,5 </a:t>
            </a:r>
            <a:r>
              <a:rPr lang="fr-FR" sz="2000" b="1" i="1" dirty="0" err="1" smtClean="0"/>
              <a:t>mmol</a:t>
            </a:r>
            <a:r>
              <a:rPr lang="fr-FR" sz="2000" b="1" i="1" dirty="0" smtClean="0"/>
              <a:t>/l ou &lt; 1,30 g/l</a:t>
            </a:r>
          </a:p>
          <a:p>
            <a:r>
              <a:rPr lang="fr-FR" sz="2000" b="1" dirty="0" smtClean="0"/>
              <a:t>Taux normaux femme &lt; </a:t>
            </a:r>
            <a:r>
              <a:rPr lang="fr-FR" sz="2000" b="1" i="1" dirty="0" smtClean="0"/>
              <a:t>1,3 </a:t>
            </a:r>
            <a:r>
              <a:rPr lang="fr-FR" sz="2000" b="1" i="1" dirty="0" err="1" smtClean="0"/>
              <a:t>mmol</a:t>
            </a:r>
            <a:r>
              <a:rPr lang="fr-FR" sz="2000" b="1" i="1" dirty="0" smtClean="0"/>
              <a:t>/l ou &lt; 1,15 g/l</a:t>
            </a:r>
            <a:endParaRPr lang="fr-FR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1928794" y="5857892"/>
            <a:ext cx="498239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</a:rPr>
              <a:t>Taux normaux  CT </a:t>
            </a:r>
            <a:r>
              <a:rPr lang="fr-FR" sz="2000" dirty="0" smtClean="0"/>
              <a:t>&lt; 5,70 </a:t>
            </a:r>
            <a:r>
              <a:rPr lang="fr-FR" sz="2000" b="1" dirty="0" err="1" smtClean="0"/>
              <a:t>mmol</a:t>
            </a:r>
            <a:r>
              <a:rPr lang="fr-FR" sz="2000" b="1" dirty="0" smtClean="0"/>
              <a:t>/1 ou 2,20 g/1.</a:t>
            </a:r>
            <a:endParaRPr lang="fr-FR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285720" y="357166"/>
            <a:ext cx="60722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1.6</a:t>
            </a:r>
            <a:r>
              <a:rPr lang="fr-FR" sz="24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 </a:t>
            </a:r>
            <a:r>
              <a:rPr lang="fr-FR" sz="2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Dosage des phospholipides</a:t>
            </a:r>
            <a:endParaRPr lang="fr-FR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1000108"/>
            <a:ext cx="84296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fr-FR" sz="2200" b="1" dirty="0" smtClean="0">
                <a:solidFill>
                  <a:srgbClr val="002060"/>
                </a:solidFill>
              </a:rPr>
              <a:t>Très peu demandé, le dosage des phospholipides (lécithines, </a:t>
            </a:r>
            <a:r>
              <a:rPr lang="fr-FR" sz="2200" b="1" dirty="0" err="1" smtClean="0">
                <a:solidFill>
                  <a:srgbClr val="002060"/>
                </a:solidFill>
              </a:rPr>
              <a:t>phosphatidyl</a:t>
            </a:r>
            <a:r>
              <a:rPr lang="fr-FR" sz="2200" b="1" dirty="0" smtClean="0">
                <a:solidFill>
                  <a:srgbClr val="002060"/>
                </a:solidFill>
              </a:rPr>
              <a:t> </a:t>
            </a:r>
            <a:r>
              <a:rPr lang="fr-FR" sz="2200" b="1" dirty="0" err="1" smtClean="0">
                <a:solidFill>
                  <a:srgbClr val="002060"/>
                </a:solidFill>
              </a:rPr>
              <a:t>éthanolamines</a:t>
            </a:r>
            <a:r>
              <a:rPr lang="fr-FR" sz="2200" b="1" dirty="0" smtClean="0">
                <a:solidFill>
                  <a:srgbClr val="002060"/>
                </a:solidFill>
              </a:rPr>
              <a:t>, </a:t>
            </a:r>
            <a:r>
              <a:rPr lang="fr-FR" sz="2200" b="1" dirty="0" err="1" smtClean="0">
                <a:solidFill>
                  <a:srgbClr val="002060"/>
                </a:solidFill>
              </a:rPr>
              <a:t>phosphatidyl</a:t>
            </a:r>
            <a:r>
              <a:rPr lang="fr-FR" sz="2200" b="1" dirty="0" smtClean="0">
                <a:solidFill>
                  <a:srgbClr val="002060"/>
                </a:solidFill>
              </a:rPr>
              <a:t> serines, </a:t>
            </a:r>
            <a:r>
              <a:rPr lang="fr-FR" sz="2200" b="1" dirty="0" err="1" smtClean="0">
                <a:solidFill>
                  <a:srgbClr val="002060"/>
                </a:solidFill>
              </a:rPr>
              <a:t>sphingomyélines</a:t>
            </a:r>
            <a:r>
              <a:rPr lang="fr-FR" sz="2200" b="1" dirty="0" smtClean="0">
                <a:solidFill>
                  <a:srgbClr val="002060"/>
                </a:solidFill>
              </a:rPr>
              <a:t> et </a:t>
            </a:r>
            <a:r>
              <a:rPr lang="fr-FR" sz="2200" b="1" dirty="0" err="1" smtClean="0">
                <a:solidFill>
                  <a:srgbClr val="002060"/>
                </a:solidFill>
              </a:rPr>
              <a:t>lysolécithines</a:t>
            </a:r>
            <a:r>
              <a:rPr lang="fr-FR" sz="2200" b="1" dirty="0" smtClean="0">
                <a:solidFill>
                  <a:srgbClr val="002060"/>
                </a:solidFill>
              </a:rPr>
              <a:t>) est effectué par des techniques chimiques ou enzymatiques.</a:t>
            </a:r>
            <a:endParaRPr lang="fr-FR" sz="22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3108" y="2500306"/>
            <a:ext cx="464347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</a:rPr>
              <a:t>Taux normaux </a:t>
            </a:r>
            <a:r>
              <a:rPr lang="fr-FR" sz="2000" b="1" dirty="0" smtClean="0"/>
              <a:t>&lt; </a:t>
            </a:r>
            <a:r>
              <a:rPr lang="fr-FR" sz="2000" b="1" i="1" dirty="0" smtClean="0"/>
              <a:t>3,20 </a:t>
            </a:r>
            <a:r>
              <a:rPr lang="fr-FR" sz="2000" b="1" i="1" dirty="0" err="1" smtClean="0"/>
              <a:t>mmol</a:t>
            </a:r>
            <a:r>
              <a:rPr lang="fr-FR" sz="2000" b="1" i="1" dirty="0" smtClean="0"/>
              <a:t>/l ou 2,50 g/l</a:t>
            </a:r>
            <a:endParaRPr lang="fr-FR" sz="2000" b="1" dirty="0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14282" y="3071810"/>
            <a:ext cx="57150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1.7</a:t>
            </a:r>
            <a:r>
              <a:rPr lang="fr-FR" sz="24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 </a:t>
            </a:r>
            <a:r>
              <a:rPr lang="fr-FR" sz="2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Dosage des acides gras libres</a:t>
            </a:r>
            <a:endParaRPr lang="fr-FR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844" y="3571876"/>
            <a:ext cx="88582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fr-FR" sz="2200" b="1" dirty="0" smtClean="0">
                <a:solidFill>
                  <a:srgbClr val="002060"/>
                </a:solidFill>
              </a:rPr>
              <a:t>II s'agit d'un dosage colorimétrique comportant 3 réactions successives </a:t>
            </a:r>
            <a:r>
              <a:rPr lang="fr-FR" dirty="0" smtClean="0"/>
              <a:t>:</a:t>
            </a:r>
            <a:endParaRPr lang="fr-FR" dirty="0"/>
          </a:p>
        </p:txBody>
      </p:sp>
      <p:grpSp>
        <p:nvGrpSpPr>
          <p:cNvPr id="2" name="Groupe 12"/>
          <p:cNvGrpSpPr/>
          <p:nvPr/>
        </p:nvGrpSpPr>
        <p:grpSpPr>
          <a:xfrm>
            <a:off x="1381152" y="4714884"/>
            <a:ext cx="7048500" cy="928694"/>
            <a:chOff x="642910" y="4643446"/>
            <a:chExt cx="7048500" cy="92869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42976" y="4643446"/>
              <a:ext cx="5305425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2910" y="5200665"/>
              <a:ext cx="7048500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Rectangle 13"/>
          <p:cNvSpPr/>
          <p:nvPr/>
        </p:nvSpPr>
        <p:spPr>
          <a:xfrm>
            <a:off x="1000100" y="4071942"/>
            <a:ext cx="257176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15"/>
          <p:cNvGrpSpPr/>
          <p:nvPr/>
        </p:nvGrpSpPr>
        <p:grpSpPr>
          <a:xfrm>
            <a:off x="1285852" y="4071942"/>
            <a:ext cx="6786610" cy="357190"/>
            <a:chOff x="1285852" y="4071942"/>
            <a:chExt cx="6786610" cy="35719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85852" y="4076706"/>
              <a:ext cx="645795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Rectangle 14"/>
            <p:cNvSpPr/>
            <p:nvPr/>
          </p:nvSpPr>
          <p:spPr>
            <a:xfrm>
              <a:off x="5500694" y="4071942"/>
              <a:ext cx="2571768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000100" y="4071942"/>
            <a:ext cx="257176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4357694"/>
            <a:ext cx="641985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ZoneTexte 18"/>
          <p:cNvSpPr txBox="1"/>
          <p:nvPr/>
        </p:nvSpPr>
        <p:spPr>
          <a:xfrm>
            <a:off x="1333995" y="4214818"/>
            <a:ext cx="21664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R-COOH + ATP +</a:t>
            </a:r>
            <a:r>
              <a:rPr lang="fr-FR" b="1" dirty="0" err="1" smtClean="0"/>
              <a:t>CoA</a:t>
            </a:r>
            <a:endParaRPr lang="fr-FR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5572132" y="4214818"/>
            <a:ext cx="21664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AcylCoA  + AMP + PP</a:t>
            </a:r>
            <a:endParaRPr lang="fr-FR" b="1" dirty="0"/>
          </a:p>
        </p:txBody>
      </p:sp>
      <p:sp>
        <p:nvSpPr>
          <p:cNvPr id="21" name="Rectangle 20"/>
          <p:cNvSpPr/>
          <p:nvPr/>
        </p:nvSpPr>
        <p:spPr>
          <a:xfrm>
            <a:off x="500034" y="5988626"/>
            <a:ext cx="77867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fr-FR" sz="2200" b="1" dirty="0" smtClean="0">
                <a:solidFill>
                  <a:srgbClr val="002060"/>
                </a:solidFill>
              </a:rPr>
              <a:t>La lecture colorimétrique est encore effectuée à 540 nm.</a:t>
            </a:r>
            <a:endParaRPr lang="fr-FR"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285720" y="285728"/>
            <a:ext cx="57150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1.8</a:t>
            </a:r>
            <a:r>
              <a:rPr lang="fr-FR" sz="24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 </a:t>
            </a:r>
            <a:r>
              <a:rPr lang="fr-FR" sz="2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Dosage du Cholestérol HDL</a:t>
            </a:r>
            <a:endParaRPr lang="fr-FR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158" y="785794"/>
            <a:ext cx="8572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II s'effectue après précipitation sélective des LDL et VLDL avec </a:t>
            </a:r>
            <a:r>
              <a:rPr lang="fr-FR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l'acide </a:t>
            </a:r>
            <a:r>
              <a:rPr lang="fr-FR" sz="20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phosphotungstique</a:t>
            </a:r>
            <a:r>
              <a:rPr lang="fr-FR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FR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Le cholestérol HDL est dosé par technique enzymatique sur le surnageant résultant de la centrifugation du précipité.</a:t>
            </a:r>
            <a:endParaRPr lang="fr-FR" sz="2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500063" y="2214563"/>
            <a:ext cx="5988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Calcul du Cholestérol LDL</a:t>
            </a:r>
            <a:endParaRPr lang="fr-FR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3786188" y="2600325"/>
            <a:ext cx="3571875" cy="4000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 b="1">
                <a:solidFill>
                  <a:srgbClr val="660033"/>
                </a:solidFill>
              </a:rPr>
              <a:t>LDL</a:t>
            </a:r>
            <a:r>
              <a:rPr lang="fr-FR" sz="1800">
                <a:solidFill>
                  <a:srgbClr val="660033"/>
                </a:solidFill>
              </a:rPr>
              <a:t> g/L =</a:t>
            </a:r>
            <a:r>
              <a:rPr lang="fr-FR" sz="1800">
                <a:solidFill>
                  <a:srgbClr val="000099"/>
                </a:solidFill>
              </a:rPr>
              <a:t> CT </a:t>
            </a:r>
            <a:r>
              <a:rPr lang="fr-FR" sz="1800">
                <a:solidFill>
                  <a:srgbClr val="660033"/>
                </a:solidFill>
              </a:rPr>
              <a:t>– </a:t>
            </a:r>
            <a:r>
              <a:rPr lang="fr-FR" sz="1800">
                <a:solidFill>
                  <a:srgbClr val="C00000"/>
                </a:solidFill>
              </a:rPr>
              <a:t>HDL </a:t>
            </a:r>
            <a:r>
              <a:rPr lang="fr-FR" sz="1800">
                <a:solidFill>
                  <a:srgbClr val="660033"/>
                </a:solidFill>
              </a:rPr>
              <a:t>– </a:t>
            </a:r>
            <a:r>
              <a:rPr lang="fr-FR" sz="1800">
                <a:solidFill>
                  <a:srgbClr val="006600"/>
                </a:solidFill>
              </a:rPr>
              <a:t>TG/5</a:t>
            </a:r>
            <a:r>
              <a:rPr lang="fr-FR" sz="1800">
                <a:solidFill>
                  <a:srgbClr val="660033"/>
                </a:solidFill>
              </a:rPr>
              <a:t> (g/L</a:t>
            </a:r>
            <a:r>
              <a:rPr lang="fr-FR">
                <a:solidFill>
                  <a:srgbClr val="660033"/>
                </a:solidFill>
              </a:rPr>
              <a:t>) </a:t>
            </a: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714375" y="2600325"/>
            <a:ext cx="3214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- </a:t>
            </a:r>
            <a:r>
              <a:rPr lang="fr-FR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Formule de </a:t>
            </a:r>
            <a:r>
              <a:rPr lang="fr-FR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Friedewald</a:t>
            </a:r>
            <a:r>
              <a:rPr lang="fr-FR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: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7377113" y="2600325"/>
            <a:ext cx="1624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0000"/>
                </a:solidFill>
              </a:rPr>
              <a:t>Si </a:t>
            </a:r>
            <a:r>
              <a:rPr lang="fr-FR">
                <a:solidFill>
                  <a:srgbClr val="006600"/>
                </a:solidFill>
              </a:rPr>
              <a:t>TG</a:t>
            </a:r>
            <a:r>
              <a:rPr lang="fr-FR">
                <a:solidFill>
                  <a:srgbClr val="000000"/>
                </a:solidFill>
              </a:rPr>
              <a:t> &lt; 4g/L</a:t>
            </a: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500063" y="3143250"/>
            <a:ext cx="85010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TG </a:t>
            </a:r>
            <a:r>
              <a:rPr lang="fr-FR" dirty="0">
                <a:latin typeface="Arial" pitchFamily="34" charset="0"/>
                <a:cs typeface="Arial" pitchFamily="34" charset="0"/>
              </a:rPr>
              <a:t>&gt; </a:t>
            </a:r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 g/l </a:t>
            </a:r>
            <a:r>
              <a:rPr lang="fr-F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(4,6 </a:t>
            </a:r>
            <a:r>
              <a:rPr lang="fr-FR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mmol</a:t>
            </a:r>
            <a:r>
              <a:rPr lang="fr-F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/l), </a:t>
            </a:r>
            <a:r>
              <a:rPr lang="fr-FR" dirty="0">
                <a:latin typeface="Arial" pitchFamily="34" charset="0"/>
                <a:cs typeface="Arial" pitchFamily="34" charset="0"/>
              </a:rPr>
              <a:t>Présence de chylomicrons</a:t>
            </a:r>
            <a:r>
              <a:rPr lang="fr-FR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Dyslipoprotéinémie</a:t>
            </a:r>
            <a:r>
              <a:rPr lang="fr-FR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de type III.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28596" y="4214818"/>
            <a:ext cx="4355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Calcule des indices d’</a:t>
            </a:r>
            <a:r>
              <a:rPr lang="fr-FR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athérogénicité</a:t>
            </a:r>
            <a:endParaRPr lang="fr-FR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85852" y="471488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Rapport CT/Chol.HDL </a:t>
            </a:r>
          </a:p>
          <a:p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fr-FR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&lt; 4,50</a:t>
            </a:r>
          </a:p>
          <a:p>
            <a:endParaRPr lang="fr-FR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Rapport LDL/HDL </a:t>
            </a:r>
          </a:p>
          <a:p>
            <a:r>
              <a:rPr lang="fr-FR" dirty="0" smtClean="0"/>
              <a:t>	</a:t>
            </a:r>
            <a:r>
              <a:rPr lang="fr-FR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&lt; 3,55 chez l'homme</a:t>
            </a:r>
          </a:p>
          <a:p>
            <a:r>
              <a:rPr lang="fr-FR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&lt; 3,22 chez la femme</a:t>
            </a:r>
            <a:endParaRPr lang="fr-FR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85728"/>
            <a:ext cx="2996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CC0099"/>
                </a:solidFill>
                <a:latin typeface="Comic Sans MS" pitchFamily="66" charset="0"/>
              </a:rPr>
              <a:t>2. Valeurs usuelles</a:t>
            </a:r>
            <a:endParaRPr lang="fr-FR" sz="2400" dirty="0">
              <a:solidFill>
                <a:srgbClr val="CC0099"/>
              </a:solidFill>
              <a:latin typeface="Comic Sans MS" pitchFamily="66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428596" y="1071546"/>
          <a:ext cx="8501121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3071834"/>
                <a:gridCol w="29289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Lipide sérique</a:t>
                      </a:r>
                      <a:endParaRPr lang="fr-F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Valeurs g/L </a:t>
                      </a:r>
                      <a:r>
                        <a:rPr lang="fr-FR" sz="2000" b="1" kern="1200" baseline="0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lang="fr-FR" sz="2000" b="1" kern="1200" baseline="0" dirty="0" err="1" smtClean="0">
                          <a:solidFill>
                            <a:srgbClr val="FFFF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mmol</a:t>
                      </a:r>
                      <a:r>
                        <a:rPr lang="fr-FR" sz="2000" b="1" kern="1200" baseline="0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/L)</a:t>
                      </a:r>
                      <a:endParaRPr lang="fr-FR" sz="20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Niveau de risque</a:t>
                      </a:r>
                      <a:endParaRPr lang="fr-F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kern="1200" baseline="0" dirty="0" smtClean="0">
                          <a:solidFill>
                            <a:srgbClr val="66003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Cholestérol total</a:t>
                      </a:r>
                      <a:endParaRPr lang="fr-FR" sz="2000" b="1" dirty="0">
                        <a:solidFill>
                          <a:srgbClr val="66003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&lt; 2 </a:t>
                      </a:r>
                      <a:r>
                        <a:rPr lang="fr-FR" sz="2000" b="1" kern="12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(&lt; 5,2)</a:t>
                      </a:r>
                    </a:p>
                    <a:p>
                      <a:pPr algn="ctr"/>
                      <a:r>
                        <a:rPr lang="fr-FR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2-2,39 </a:t>
                      </a:r>
                      <a:r>
                        <a:rPr lang="fr-FR" sz="2000" b="1" kern="12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(5,2-6,1)</a:t>
                      </a:r>
                    </a:p>
                    <a:p>
                      <a:pPr algn="ctr"/>
                      <a:r>
                        <a:rPr lang="fr-FR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≥ 2,4 </a:t>
                      </a:r>
                      <a:r>
                        <a:rPr lang="fr-FR" sz="2000" b="1" kern="12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(≥ 6,2)</a:t>
                      </a:r>
                      <a:endParaRPr lang="fr-FR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kern="1200" baseline="0" dirty="0" smtClean="0">
                          <a:solidFill>
                            <a:srgbClr val="66003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Normal</a:t>
                      </a:r>
                    </a:p>
                    <a:p>
                      <a:pPr algn="ctr"/>
                      <a:r>
                        <a:rPr lang="fr-FR" sz="2000" b="1" kern="1200" baseline="0" dirty="0" smtClean="0">
                          <a:solidFill>
                            <a:srgbClr val="66003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Limite</a:t>
                      </a:r>
                    </a:p>
                    <a:p>
                      <a:pPr algn="ctr"/>
                      <a:r>
                        <a:rPr lang="fr-FR" sz="2000" b="1" kern="1200" baseline="0" dirty="0" smtClean="0">
                          <a:solidFill>
                            <a:srgbClr val="66003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Élevé</a:t>
                      </a:r>
                      <a:endParaRPr lang="fr-FR" sz="2000" b="1" dirty="0">
                        <a:solidFill>
                          <a:srgbClr val="66003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kern="1200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Triglycérides</a:t>
                      </a:r>
                      <a:endParaRPr lang="fr-FR" sz="20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kern="1200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&lt; 1,5 </a:t>
                      </a:r>
                      <a:r>
                        <a:rPr lang="fr-FR" sz="2000" b="1" kern="12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(&lt; 1,7)</a:t>
                      </a:r>
                    </a:p>
                    <a:p>
                      <a:pPr algn="ctr"/>
                      <a:r>
                        <a:rPr lang="fr-FR" sz="2000" b="1" kern="1200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1,55-1,99 </a:t>
                      </a:r>
                      <a:r>
                        <a:rPr lang="fr-FR" sz="2000" b="1" kern="12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(1,7-2,2)</a:t>
                      </a:r>
                    </a:p>
                    <a:p>
                      <a:pPr algn="ctr"/>
                      <a:r>
                        <a:rPr lang="fr-FR" sz="2000" b="1" kern="1200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2-4,99 </a:t>
                      </a:r>
                      <a:r>
                        <a:rPr lang="fr-FR" sz="2000" b="1" kern="12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(2,3-5,6)</a:t>
                      </a:r>
                    </a:p>
                    <a:p>
                      <a:pPr algn="ctr"/>
                      <a:r>
                        <a:rPr lang="fr-FR" sz="2000" b="1" kern="1200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≥ 5 </a:t>
                      </a:r>
                      <a:r>
                        <a:rPr lang="fr-FR" sz="2000" b="1" kern="12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(≥ 5,7)</a:t>
                      </a:r>
                      <a:endParaRPr lang="fr-FR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kern="1200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Normal</a:t>
                      </a:r>
                    </a:p>
                    <a:p>
                      <a:pPr algn="ctr"/>
                      <a:r>
                        <a:rPr lang="fr-FR" sz="2000" b="1" kern="1200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Limite</a:t>
                      </a:r>
                    </a:p>
                    <a:p>
                      <a:pPr algn="ctr"/>
                      <a:r>
                        <a:rPr lang="fr-FR" sz="2000" b="1" kern="1200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Élevé</a:t>
                      </a:r>
                    </a:p>
                    <a:p>
                      <a:pPr algn="ctr"/>
                      <a:r>
                        <a:rPr lang="fr-FR" sz="2000" b="1" kern="1200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Très élevé</a:t>
                      </a:r>
                      <a:endParaRPr lang="fr-FR" sz="20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kern="1200" baseline="0" dirty="0" smtClean="0">
                          <a:solidFill>
                            <a:srgbClr val="CC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Cholestérol-HDL</a:t>
                      </a:r>
                      <a:endParaRPr lang="fr-FR" sz="2000" b="1" dirty="0">
                        <a:solidFill>
                          <a:srgbClr val="CC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&lt; 0,4 </a:t>
                      </a:r>
                      <a:r>
                        <a:rPr lang="fr-FR" sz="2000" b="1" kern="12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(&lt; 1,0)</a:t>
                      </a:r>
                    </a:p>
                    <a:p>
                      <a:pPr algn="ctr"/>
                      <a:r>
                        <a:rPr lang="fr-FR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&gt; 0,6 </a:t>
                      </a:r>
                      <a:r>
                        <a:rPr lang="fr-FR" sz="2000" b="1" kern="12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(&gt; 1,5)</a:t>
                      </a:r>
                      <a:endParaRPr lang="fr-FR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kern="1200" baseline="0" dirty="0" smtClean="0">
                          <a:solidFill>
                            <a:srgbClr val="CC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Élevé</a:t>
                      </a:r>
                    </a:p>
                    <a:p>
                      <a:pPr algn="ctr"/>
                      <a:r>
                        <a:rPr lang="fr-FR" sz="2000" b="1" kern="1200" baseline="0" dirty="0" smtClean="0">
                          <a:solidFill>
                            <a:srgbClr val="CC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Bas</a:t>
                      </a:r>
                      <a:endParaRPr lang="fr-FR" sz="2000" b="1" dirty="0">
                        <a:solidFill>
                          <a:srgbClr val="CC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kern="1200" baseline="0" dirty="0" smtClean="0">
                          <a:solidFill>
                            <a:srgbClr val="FF00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Cholestérol-LDL</a:t>
                      </a:r>
                      <a:endParaRPr lang="fr-FR" sz="2000" b="1" dirty="0">
                        <a:solidFill>
                          <a:srgbClr val="FF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&lt; 1 </a:t>
                      </a:r>
                      <a:r>
                        <a:rPr lang="fr-FR" sz="2000" b="1" kern="12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(&lt; 2,6)</a:t>
                      </a:r>
                    </a:p>
                    <a:p>
                      <a:pPr algn="ctr"/>
                      <a:r>
                        <a:rPr lang="fr-FR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1-1,29 </a:t>
                      </a:r>
                      <a:r>
                        <a:rPr lang="fr-FR" sz="2000" b="1" kern="12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(2,6-3,3)</a:t>
                      </a:r>
                    </a:p>
                    <a:p>
                      <a:pPr algn="ctr"/>
                      <a:r>
                        <a:rPr lang="fr-FR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1,3-1,59 </a:t>
                      </a:r>
                      <a:r>
                        <a:rPr lang="fr-FR" sz="2000" b="1" kern="12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(3,4-4,0)</a:t>
                      </a:r>
                    </a:p>
                    <a:p>
                      <a:pPr algn="ctr"/>
                      <a:r>
                        <a:rPr lang="fr-FR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1,6-1,89 </a:t>
                      </a:r>
                      <a:r>
                        <a:rPr lang="fr-FR" sz="2000" b="1" kern="12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(4,1-4,8)</a:t>
                      </a:r>
                    </a:p>
                    <a:p>
                      <a:pPr algn="ctr"/>
                      <a:r>
                        <a:rPr lang="fr-FR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≥ 1,9 </a:t>
                      </a:r>
                      <a:r>
                        <a:rPr lang="fr-FR" sz="2000" b="1" kern="12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(≥ 4,9)</a:t>
                      </a:r>
                      <a:endParaRPr lang="fr-FR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kern="1200" baseline="0" dirty="0" smtClean="0">
                          <a:solidFill>
                            <a:srgbClr val="FF00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Normal</a:t>
                      </a:r>
                    </a:p>
                    <a:p>
                      <a:pPr algn="ctr"/>
                      <a:r>
                        <a:rPr lang="fr-FR" sz="2000" b="1" kern="1200" baseline="0" dirty="0" smtClean="0">
                          <a:solidFill>
                            <a:srgbClr val="FF00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Légèrement augmenté</a:t>
                      </a:r>
                    </a:p>
                    <a:p>
                      <a:pPr algn="ctr"/>
                      <a:r>
                        <a:rPr lang="fr-FR" sz="2000" b="1" kern="1200" baseline="0" dirty="0" smtClean="0">
                          <a:solidFill>
                            <a:srgbClr val="FF00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Limite</a:t>
                      </a:r>
                    </a:p>
                    <a:p>
                      <a:pPr algn="ctr"/>
                      <a:r>
                        <a:rPr lang="fr-FR" sz="2000" b="1" kern="1200" baseline="0" dirty="0" smtClean="0">
                          <a:solidFill>
                            <a:srgbClr val="FF00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Élevé</a:t>
                      </a:r>
                    </a:p>
                    <a:p>
                      <a:pPr algn="ctr"/>
                      <a:r>
                        <a:rPr lang="fr-FR" sz="2000" b="1" kern="1200" baseline="0" dirty="0" smtClean="0">
                          <a:solidFill>
                            <a:srgbClr val="FF00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Très élevé</a:t>
                      </a:r>
                      <a:endParaRPr lang="fr-FR" sz="2000" b="1" dirty="0">
                        <a:solidFill>
                          <a:srgbClr val="FF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5"/>
          <p:cNvGrpSpPr/>
          <p:nvPr/>
        </p:nvGrpSpPr>
        <p:grpSpPr>
          <a:xfrm>
            <a:off x="142876" y="714356"/>
            <a:ext cx="8929718" cy="6110296"/>
            <a:chOff x="142876" y="395232"/>
            <a:chExt cx="8929718" cy="6110296"/>
          </a:xfrm>
        </p:grpSpPr>
        <p:pic>
          <p:nvPicPr>
            <p:cNvPr id="1027" name="Picture 3" descr="C:\Users\Xtrem\Desktop\lipides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42976" y="1609678"/>
              <a:ext cx="7643866" cy="4895850"/>
            </a:xfrm>
            <a:prstGeom prst="rect">
              <a:avLst/>
            </a:prstGeom>
            <a:noFill/>
          </p:spPr>
        </p:pic>
        <p:sp>
          <p:nvSpPr>
            <p:cNvPr id="2" name="Rectangle 1"/>
            <p:cNvSpPr/>
            <p:nvPr/>
          </p:nvSpPr>
          <p:spPr>
            <a:xfrm>
              <a:off x="142876" y="395232"/>
              <a:ext cx="8929718" cy="12618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buClr>
                  <a:srgbClr val="C00000"/>
                </a:buClr>
                <a:buFont typeface="Wingdings" pitchFamily="2" charset="2"/>
                <a:buChar char="v"/>
              </a:pPr>
              <a:r>
                <a:rPr lang="fr-FR" sz="1900" b="1" dirty="0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L’alimentation est à la fois exclusive des acides gras dits essentiels (acide linoléique et α-</a:t>
              </a:r>
              <a:r>
                <a:rPr lang="fr-FR" sz="1900" b="1" dirty="0" err="1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linolénique</a:t>
              </a:r>
              <a:r>
                <a:rPr lang="fr-FR" sz="1900" b="1" dirty="0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) et la source quasi exclusive des acides gras non essentiels tant les capacités de synthèse endogène sont quantitativement mineures. </a:t>
              </a:r>
              <a:endParaRPr lang="fr-FR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26" name="AutoShape 2" descr="Résultat de recherche d'images pour &quot;Principales voies d'utilisation des graisses alimentair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42844" y="142852"/>
            <a:ext cx="634660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1. Sources et structure des lipides</a:t>
            </a:r>
            <a:endParaRPr lang="fr-FR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1000108"/>
            <a:ext cx="86439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err="1" smtClean="0"/>
              <a:t>Apolipoprotéine</a:t>
            </a:r>
            <a:r>
              <a:rPr lang="fr-FR" b="1" dirty="0" smtClean="0"/>
              <a:t> A1 </a:t>
            </a:r>
            <a:r>
              <a:rPr lang="fr-FR" dirty="0" smtClean="0">
                <a:solidFill>
                  <a:srgbClr val="C00000"/>
                </a:solidFill>
              </a:rPr>
              <a:t>: </a:t>
            </a:r>
            <a:r>
              <a:rPr lang="fr-FR" b="1" dirty="0" smtClean="0">
                <a:solidFill>
                  <a:srgbClr val="C00000"/>
                </a:solidFill>
              </a:rPr>
              <a:t>Apo A1 </a:t>
            </a:r>
            <a:r>
              <a:rPr lang="fr-FR" dirty="0" smtClean="0"/>
              <a:t>(constitutive des HDL)</a:t>
            </a:r>
            <a:br>
              <a:rPr lang="fr-FR" dirty="0" smtClean="0"/>
            </a:br>
            <a:r>
              <a:rPr lang="fr-FR" dirty="0" smtClean="0"/>
              <a:t>	-</a:t>
            </a:r>
            <a:r>
              <a:rPr lang="fr-FR" dirty="0" smtClean="0">
                <a:solidFill>
                  <a:srgbClr val="0070C0"/>
                </a:solidFill>
              </a:rPr>
              <a:t>Dosage immunochimique : Valeur Usuelle (V.U.) ≥ </a:t>
            </a:r>
            <a:r>
              <a:rPr lang="fr-FR" b="1" dirty="0" smtClean="0">
                <a:solidFill>
                  <a:srgbClr val="0070C0"/>
                </a:solidFill>
              </a:rPr>
              <a:t>1 </a:t>
            </a:r>
            <a:r>
              <a:rPr lang="fr-FR" dirty="0" smtClean="0">
                <a:solidFill>
                  <a:srgbClr val="0070C0"/>
                </a:solidFill>
              </a:rPr>
              <a:t>g/L</a:t>
            </a:r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b="1" dirty="0" err="1" smtClean="0"/>
              <a:t>Apolipoprotéine</a:t>
            </a:r>
            <a:r>
              <a:rPr lang="fr-FR" b="1" dirty="0" smtClean="0"/>
              <a:t> B </a:t>
            </a:r>
            <a:r>
              <a:rPr lang="fr-FR" dirty="0" smtClean="0">
                <a:solidFill>
                  <a:srgbClr val="C00000"/>
                </a:solidFill>
              </a:rPr>
              <a:t>: </a:t>
            </a:r>
            <a:r>
              <a:rPr lang="fr-FR" b="1" dirty="0" smtClean="0">
                <a:solidFill>
                  <a:srgbClr val="C00000"/>
                </a:solidFill>
              </a:rPr>
              <a:t>Apo B </a:t>
            </a:r>
            <a:r>
              <a:rPr lang="fr-FR" dirty="0" smtClean="0"/>
              <a:t>(constitutive des LDL, VLDL)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dirty="0" smtClean="0">
                <a:solidFill>
                  <a:srgbClr val="0070C0"/>
                </a:solidFill>
              </a:rPr>
              <a:t>-Dosage immunochimique : Valeur Usuelle (V.U.) ≤ </a:t>
            </a:r>
            <a:r>
              <a:rPr lang="fr-FR" b="1" dirty="0" smtClean="0">
                <a:solidFill>
                  <a:srgbClr val="0070C0"/>
                </a:solidFill>
              </a:rPr>
              <a:t>1 </a:t>
            </a:r>
            <a:r>
              <a:rPr lang="fr-FR" dirty="0" smtClean="0">
                <a:solidFill>
                  <a:srgbClr val="0070C0"/>
                </a:solidFill>
              </a:rPr>
              <a:t>g/L</a:t>
            </a:r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Lipoprotéine (a) </a:t>
            </a:r>
            <a:r>
              <a:rPr lang="fr-FR" dirty="0" smtClean="0"/>
              <a:t>: </a:t>
            </a:r>
            <a:r>
              <a:rPr lang="fr-FR" dirty="0" smtClean="0">
                <a:solidFill>
                  <a:srgbClr val="C00000"/>
                </a:solidFill>
              </a:rPr>
              <a:t>(</a:t>
            </a:r>
            <a:r>
              <a:rPr lang="fr-FR" dirty="0" err="1" smtClean="0">
                <a:solidFill>
                  <a:srgbClr val="C00000"/>
                </a:solidFill>
              </a:rPr>
              <a:t>apo</a:t>
            </a:r>
            <a:r>
              <a:rPr lang="fr-FR" dirty="0" smtClean="0">
                <a:solidFill>
                  <a:srgbClr val="C00000"/>
                </a:solidFill>
              </a:rPr>
              <a:t> (a), </a:t>
            </a:r>
            <a:r>
              <a:rPr lang="fr-FR" dirty="0" smtClean="0"/>
              <a:t>modificatrice de certaines LDL)</a:t>
            </a:r>
            <a:br>
              <a:rPr lang="fr-FR" dirty="0" smtClean="0"/>
            </a:br>
            <a:r>
              <a:rPr lang="fr-FR" dirty="0" smtClean="0"/>
              <a:t>	-</a:t>
            </a:r>
            <a:r>
              <a:rPr lang="fr-FR" dirty="0" smtClean="0">
                <a:solidFill>
                  <a:srgbClr val="0070C0"/>
                </a:solidFill>
              </a:rPr>
              <a:t>Dosage immunochimique : Valeur Usuelle (V.U.) ≤ </a:t>
            </a:r>
            <a:r>
              <a:rPr lang="fr-FR" b="1" dirty="0" smtClean="0">
                <a:solidFill>
                  <a:srgbClr val="0070C0"/>
                </a:solidFill>
              </a:rPr>
              <a:t>0,3 </a:t>
            </a:r>
            <a:r>
              <a:rPr lang="fr-FR" dirty="0" smtClean="0">
                <a:solidFill>
                  <a:srgbClr val="0070C0"/>
                </a:solidFill>
              </a:rPr>
              <a:t>g/L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Electrophorèse des Lipoprotéines : Lipoprotéinogramme (analyse semi-quantitative) </a:t>
            </a:r>
            <a:endParaRPr lang="fr-FR" dirty="0"/>
          </a:p>
        </p:txBody>
      </p:sp>
      <p:sp>
        <p:nvSpPr>
          <p:cNvPr id="8" name="Accolade ouvrante 7"/>
          <p:cNvSpPr/>
          <p:nvPr/>
        </p:nvSpPr>
        <p:spPr>
          <a:xfrm>
            <a:off x="2786050" y="4214818"/>
            <a:ext cx="72000" cy="216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21"/>
          <p:cNvGrpSpPr/>
          <p:nvPr/>
        </p:nvGrpSpPr>
        <p:grpSpPr>
          <a:xfrm>
            <a:off x="2000232" y="3857628"/>
            <a:ext cx="6781308" cy="2928958"/>
            <a:chOff x="2000232" y="3857628"/>
            <a:chExt cx="6781308" cy="292895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488" y="3857628"/>
              <a:ext cx="3629025" cy="2338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Rectangle 3"/>
            <p:cNvSpPr/>
            <p:nvPr/>
          </p:nvSpPr>
          <p:spPr>
            <a:xfrm>
              <a:off x="2857488" y="6417254"/>
              <a:ext cx="392909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 smtClean="0">
                  <a:solidFill>
                    <a:srgbClr val="C00000"/>
                  </a:solidFill>
                </a:rPr>
                <a:t>Lipoprotéinogramme sur gel d’Agarose</a:t>
              </a:r>
              <a:endParaRPr lang="fr-FR" b="1" dirty="0">
                <a:solidFill>
                  <a:srgbClr val="C00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214546" y="3857628"/>
              <a:ext cx="5261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 smtClean="0">
                  <a:solidFill>
                    <a:prstClr val="black"/>
                  </a:solidFill>
                </a:rPr>
                <a:t>LDL</a:t>
              </a:r>
              <a:endParaRPr lang="fr-FR" dirty="0"/>
            </a:p>
          </p:txBody>
        </p:sp>
        <p:sp>
          <p:nvSpPr>
            <p:cNvPr id="7" name="Accolade ouvrante 6"/>
            <p:cNvSpPr/>
            <p:nvPr/>
          </p:nvSpPr>
          <p:spPr>
            <a:xfrm>
              <a:off x="2786050" y="3929066"/>
              <a:ext cx="72000" cy="216000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123689" y="4143380"/>
              <a:ext cx="6623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 smtClean="0">
                  <a:solidFill>
                    <a:srgbClr val="C00000"/>
                  </a:solidFill>
                </a:rPr>
                <a:t>VLDL</a:t>
              </a:r>
              <a:endParaRPr lang="fr-FR" dirty="0">
                <a:solidFill>
                  <a:srgbClr val="C00000"/>
                </a:solidFill>
              </a:endParaRPr>
            </a:p>
          </p:txBody>
        </p:sp>
        <p:sp>
          <p:nvSpPr>
            <p:cNvPr id="10" name="Accolade ouvrante 9"/>
            <p:cNvSpPr/>
            <p:nvPr/>
          </p:nvSpPr>
          <p:spPr>
            <a:xfrm>
              <a:off x="2714612" y="5572140"/>
              <a:ext cx="108000" cy="3960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40416" y="5572140"/>
              <a:ext cx="5741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 smtClean="0"/>
                <a:t>HDL</a:t>
              </a:r>
              <a:endParaRPr lang="fr-FR" dirty="0"/>
            </a:p>
          </p:txBody>
        </p:sp>
        <p:sp>
          <p:nvSpPr>
            <p:cNvPr id="12" name="Accolade ouvrante 11"/>
            <p:cNvSpPr/>
            <p:nvPr/>
          </p:nvSpPr>
          <p:spPr>
            <a:xfrm>
              <a:off x="2714612" y="4714884"/>
              <a:ext cx="108000" cy="3960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00232" y="4714884"/>
              <a:ext cx="6639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 err="1" smtClean="0">
                  <a:solidFill>
                    <a:srgbClr val="00B050"/>
                  </a:solidFill>
                </a:rPr>
                <a:t>Lp</a:t>
              </a:r>
              <a:r>
                <a:rPr lang="fr-FR" b="1" dirty="0" smtClean="0">
                  <a:solidFill>
                    <a:srgbClr val="00B050"/>
                  </a:solidFill>
                </a:rPr>
                <a:t>(a)</a:t>
              </a:r>
              <a:endParaRPr lang="fr-FR" dirty="0">
                <a:solidFill>
                  <a:srgbClr val="00B050"/>
                </a:solidFill>
              </a:endParaRPr>
            </a:p>
          </p:txBody>
        </p:sp>
        <p:sp>
          <p:nvSpPr>
            <p:cNvPr id="14" name="Accolade fermante 13"/>
            <p:cNvSpPr/>
            <p:nvPr/>
          </p:nvSpPr>
          <p:spPr>
            <a:xfrm>
              <a:off x="6500826" y="3998818"/>
              <a:ext cx="155448" cy="216000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43702" y="3916924"/>
              <a:ext cx="18573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dirty="0" smtClean="0"/>
                <a:t>β </a:t>
              </a:r>
              <a:r>
                <a:rPr lang="el-GR" b="1" dirty="0" smtClean="0"/>
                <a:t>- </a:t>
              </a:r>
              <a:r>
                <a:rPr lang="fr-FR" b="1" dirty="0" smtClean="0"/>
                <a:t>lipoprotéines</a:t>
              </a:r>
              <a:endParaRPr lang="fr-FR" dirty="0"/>
            </a:p>
          </p:txBody>
        </p:sp>
        <p:sp>
          <p:nvSpPr>
            <p:cNvPr id="16" name="Accolade fermante 15"/>
            <p:cNvSpPr/>
            <p:nvPr/>
          </p:nvSpPr>
          <p:spPr>
            <a:xfrm>
              <a:off x="6500826" y="4286256"/>
              <a:ext cx="144000" cy="396000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715140" y="4357694"/>
              <a:ext cx="20664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 smtClean="0"/>
                <a:t>pré</a:t>
              </a:r>
              <a:r>
                <a:rPr lang="el-GR" dirty="0" smtClean="0"/>
                <a:t>β </a:t>
              </a:r>
              <a:r>
                <a:rPr lang="el-GR" b="1" dirty="0" smtClean="0"/>
                <a:t>- </a:t>
              </a:r>
              <a:r>
                <a:rPr lang="fr-FR" b="1" dirty="0" smtClean="0"/>
                <a:t>lipoprotéines</a:t>
              </a:r>
              <a:endParaRPr lang="fr-FR" dirty="0"/>
            </a:p>
          </p:txBody>
        </p:sp>
        <p:sp>
          <p:nvSpPr>
            <p:cNvPr id="18" name="Accolade fermante 17"/>
            <p:cNvSpPr/>
            <p:nvPr/>
          </p:nvSpPr>
          <p:spPr>
            <a:xfrm>
              <a:off x="6500826" y="5641892"/>
              <a:ext cx="155448" cy="216000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643702" y="5572140"/>
              <a:ext cx="18092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 smtClean="0"/>
                <a:t>α </a:t>
              </a:r>
              <a:r>
                <a:rPr lang="el-GR" b="1" dirty="0" smtClean="0"/>
                <a:t>- </a:t>
              </a:r>
              <a:r>
                <a:rPr lang="fr-FR" b="1" dirty="0" smtClean="0"/>
                <a:t>lipoprotéines</a:t>
              </a:r>
              <a:r>
                <a:rPr lang="fr-FR" dirty="0" smtClean="0"/>
                <a:t> </a:t>
              </a:r>
              <a:endParaRPr lang="fr-FR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357158" y="357166"/>
            <a:ext cx="4871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CC0099"/>
                </a:solidFill>
                <a:latin typeface="Comic Sans MS" pitchFamily="66" charset="0"/>
                <a:cs typeface="Arial" pitchFamily="34" charset="0"/>
              </a:rPr>
              <a:t>3. Paramètres complémentaires</a:t>
            </a:r>
            <a:endParaRPr lang="fr-FR" sz="2400" dirty="0">
              <a:solidFill>
                <a:srgbClr val="CC0099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13" y="142875"/>
            <a:ext cx="321468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b="1" i="1" dirty="0">
                <a:solidFill>
                  <a:schemeClr val="bg1">
                    <a:lumMod val="75000"/>
                  </a:schemeClr>
                </a:solidFill>
              </a:rPr>
              <a:t>5.	Bilan lipidique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87650" y="1142984"/>
            <a:ext cx="4313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Trois Classes (De Gennes)</a:t>
            </a:r>
            <a:endParaRPr lang="fr-FR" sz="2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28596" y="487900"/>
            <a:ext cx="6643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/>
            <a:r>
              <a:rPr lang="fr-F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II. La Classification des Hyperlipidémies</a:t>
            </a:r>
            <a:endParaRPr lang="fr-FR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e 29"/>
          <p:cNvGrpSpPr/>
          <p:nvPr/>
        </p:nvGrpSpPr>
        <p:grpSpPr>
          <a:xfrm>
            <a:off x="2143108" y="3786190"/>
            <a:ext cx="5286412" cy="2726786"/>
            <a:chOff x="1771650" y="1845222"/>
            <a:chExt cx="4943490" cy="2726786"/>
          </a:xfrm>
        </p:grpSpPr>
        <p:grpSp>
          <p:nvGrpSpPr>
            <p:cNvPr id="4" name="Groupe 24"/>
            <p:cNvGrpSpPr/>
            <p:nvPr/>
          </p:nvGrpSpPr>
          <p:grpSpPr>
            <a:xfrm>
              <a:off x="1771650" y="1845222"/>
              <a:ext cx="4943490" cy="2441034"/>
              <a:chOff x="1771650" y="1000108"/>
              <a:chExt cx="4943490" cy="2441034"/>
            </a:xfrm>
          </p:grpSpPr>
          <p:sp>
            <p:nvSpPr>
              <p:cNvPr id="18" name="ZoneTexte 17"/>
              <p:cNvSpPr txBox="1"/>
              <p:nvPr/>
            </p:nvSpPr>
            <p:spPr>
              <a:xfrm>
                <a:off x="3857620" y="3071810"/>
                <a:ext cx="4924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err="1" smtClean="0">
                    <a:latin typeface="Times New Roman" pitchFamily="18" charset="0"/>
                    <a:cs typeface="Times New Roman" pitchFamily="18" charset="0"/>
                  </a:rPr>
                  <a:t>IIb</a:t>
                </a:r>
                <a:endParaRPr lang="fr-FR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2928926" y="3059668"/>
                <a:ext cx="479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err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IIa</a:t>
                </a:r>
                <a:endParaRPr lang="fr-FR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2143108" y="3059668"/>
                <a:ext cx="2744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fr-FR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ZoneTexte 20"/>
              <p:cNvSpPr txBox="1"/>
              <p:nvPr/>
            </p:nvSpPr>
            <p:spPr>
              <a:xfrm>
                <a:off x="4572000" y="3071810"/>
                <a:ext cx="453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III</a:t>
                </a:r>
                <a:endParaRPr lang="fr-FR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771650" y="1000108"/>
                <a:ext cx="4943490" cy="20717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3" name="ZoneTexte 22"/>
              <p:cNvSpPr txBox="1"/>
              <p:nvPr/>
            </p:nvSpPr>
            <p:spPr>
              <a:xfrm>
                <a:off x="5332476" y="307181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IV</a:t>
                </a:r>
                <a:endParaRPr lang="fr-FR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6059680" y="3071810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lang="fr-FR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8" name="ZoneTexte 27"/>
            <p:cNvSpPr txBox="1"/>
            <p:nvPr/>
          </p:nvSpPr>
          <p:spPr>
            <a:xfrm>
              <a:off x="2949374" y="4202676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IIb</a:t>
              </a:r>
              <a:endParaRPr lang="fr-FR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6083516" y="4143380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fr-FR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428728" y="2714620"/>
            <a:ext cx="7072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dirty="0" smtClean="0"/>
              <a:t>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Aspect du sérum, CT + TG, Lipoprotéinogramme, Ultracentrifugation</a:t>
            </a:r>
            <a:endParaRPr lang="fr-FR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71604" y="1610013"/>
            <a:ext cx="4291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Aspect du sérum, CT + TG</a:t>
            </a:r>
            <a:endParaRPr lang="fr-FR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14414" y="2181517"/>
            <a:ext cx="4929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Cinq Classes (</a:t>
            </a:r>
            <a:r>
              <a:rPr lang="fr-FR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Fredrickson</a:t>
            </a:r>
            <a:r>
              <a:rPr lang="fr-F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428596" y="785794"/>
          <a:ext cx="8143932" cy="3444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6"/>
                <a:gridCol w="881291"/>
                <a:gridCol w="1333287"/>
                <a:gridCol w="1714512"/>
                <a:gridCol w="1214446"/>
              </a:tblGrid>
              <a:tr h="214315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Classe</a:t>
                      </a:r>
                      <a:endParaRPr lang="fr-FR" sz="1600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Type </a:t>
                      </a:r>
                      <a:endParaRPr lang="fr-FR" sz="1600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Sérum</a:t>
                      </a:r>
                      <a:endParaRPr lang="fr-FR" sz="1600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Lipoprotéines</a:t>
                      </a:r>
                      <a:endParaRPr lang="fr-FR" sz="1600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Lipides</a:t>
                      </a:r>
                      <a:endParaRPr lang="fr-FR" sz="1600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6158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Hypercholestérolémies pures</a:t>
                      </a:r>
                      <a:endParaRPr lang="fr-FR" sz="1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IIa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limpide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↑LDL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CT/TG&gt;2,5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6158">
                <a:tc rowSpan="3"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algn="ctr"/>
                      <a:endParaRPr lang="fr-FR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fr-FR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Hypertriglycéridémies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Lactescent</a:t>
                      </a:r>
                    </a:p>
                    <a:p>
                      <a:pPr algn="ctr"/>
                      <a:r>
                        <a:rPr lang="fr-FR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Crèmage</a:t>
                      </a:r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&gt;48h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Chylomicrons	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fr-FR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fr-FR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CT/TG&lt;0,4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6158">
                <a:tc vMerge="1">
                  <a:txBody>
                    <a:bodyPr/>
                    <a:lstStyle/>
                    <a:p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Opalescent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↑VLDL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6158">
                <a:tc vMerge="1">
                  <a:txBody>
                    <a:bodyPr/>
                    <a:lstStyle/>
                    <a:p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Lactescent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↑VLDL,</a:t>
                      </a:r>
                    </a:p>
                    <a:p>
                      <a:pPr algn="ctr"/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Chylomicrons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6158">
                <a:tc rowSpan="2">
                  <a:txBody>
                    <a:bodyPr/>
                    <a:lstStyle/>
                    <a:p>
                      <a:pPr algn="ctr"/>
                      <a:endParaRPr lang="fr-FR" sz="16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6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Hyperlipidémies </a:t>
                      </a:r>
                      <a:endParaRPr lang="fr-FR" sz="160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6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Mixtes</a:t>
                      </a:r>
                      <a:endParaRPr lang="fr-FR" sz="160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IIb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Limpide</a:t>
                      </a:r>
                    </a:p>
                    <a:p>
                      <a:pPr algn="ctr"/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Opalescent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LDL, ↑VLDL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CT/TG &lt;2,5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6158">
                <a:tc vMerge="1">
                  <a:txBody>
                    <a:bodyPr/>
                    <a:lstStyle/>
                    <a:p>
                      <a:pPr algn="ctr"/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Opalescent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↑IDL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CT/TG= 1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286000" y="41487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/>
              <a:t>				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8596" y="214290"/>
            <a:ext cx="6000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Tableau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:  Classification des Hyperlipidémies</a:t>
            </a:r>
            <a:endParaRPr lang="fr-FR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5720" y="4429132"/>
            <a:ext cx="87154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Hyperlipidémies </a:t>
            </a:r>
            <a:r>
              <a:rPr lang="fr-FR" sz="2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primaires </a:t>
            </a:r>
            <a:r>
              <a:rPr lang="fr-FR" sz="2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ou </a:t>
            </a:r>
            <a:r>
              <a:rPr lang="fr-FR" sz="2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essentielles</a:t>
            </a:r>
            <a:endParaRPr lang="fr-FR" sz="2000" b="1" dirty="0" smtClean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Les dyslipidémies primitives, la plupart d’origine génétique, mais les facteurs nutritionnels et d’environnement influent sur leur révélation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7158" y="5786454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D’autres sont secondaires à certaines maladies ou à des médicaments. Elles régressent avec le traitement de l’affection causale</a:t>
            </a:r>
            <a:endParaRPr lang="fr-FR" sz="20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596" y="5429264"/>
            <a:ext cx="3990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Hyperlipidémies Secondaires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14282" y="214290"/>
            <a:ext cx="58480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1.1 Structure des lipoprotéines </a:t>
            </a:r>
            <a:endParaRPr lang="fr-FR" sz="2800" b="1" dirty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026" name="Picture 2" descr="G:\Biochimie_Relizan\Master_1_S1\Cours M1_S_1_Bio Médic_Analyt_2021\Doc_Les Métabolismes\pag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71612"/>
            <a:ext cx="6072230" cy="478634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2000232" y="6286520"/>
            <a:ext cx="5957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A50021"/>
                </a:solidFill>
              </a:rPr>
              <a:t>Fig. </a:t>
            </a:r>
            <a:r>
              <a:rPr lang="fr-FR" sz="2000" b="1" dirty="0" smtClean="0">
                <a:solidFill>
                  <a:srgbClr val="A50021"/>
                </a:solidFill>
                <a:latin typeface="Comic Sans MS" pitchFamily="66" charset="0"/>
              </a:rPr>
              <a:t>1 Composition en lipides des lipoprotéines </a:t>
            </a:r>
            <a:endParaRPr lang="fr-FR" sz="2000" b="1" dirty="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215074" y="5386344"/>
            <a:ext cx="183601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Triglycérides </a:t>
            </a:r>
            <a:endParaRPr lang="fr-FR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857884" y="3243204"/>
            <a:ext cx="25717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Apoprotéines </a:t>
            </a:r>
            <a:r>
              <a:rPr lang="fr-FR" sz="20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(LP)</a:t>
            </a:r>
            <a:endParaRPr lang="fr-FR" sz="2000" b="1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14348" y="2857496"/>
            <a:ext cx="328614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Cholestérol libre </a:t>
            </a:r>
            <a:r>
              <a:rPr lang="fr-FR" sz="20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(Lipide polaire)</a:t>
            </a:r>
            <a:endParaRPr lang="fr-F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85786" y="4314774"/>
            <a:ext cx="292895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Phospholipides </a:t>
            </a:r>
            <a:r>
              <a:rPr lang="fr-FR" sz="20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(LP)</a:t>
            </a:r>
            <a:endParaRPr lang="fr-FR" sz="2000" b="1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928662" y="5457782"/>
            <a:ext cx="31432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Ester de cholestérol</a:t>
            </a:r>
          </a:p>
          <a:p>
            <a:pPr algn="ctr"/>
            <a:r>
              <a:rPr lang="fr-FR" sz="16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(Lipides Hydrophobes)</a:t>
            </a:r>
            <a:endParaRPr lang="fr-FR" sz="1600" b="1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71670" y="1928802"/>
            <a:ext cx="6643734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14282" y="857232"/>
            <a:ext cx="8786874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FF0066"/>
              </a:buClr>
              <a:buFont typeface="Wingdings" pitchFamily="2" charset="2"/>
              <a:buChar char="Ø"/>
            </a:pPr>
            <a:r>
              <a:rPr lang="fr-FR" sz="24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Les lipides plasmatiques </a:t>
            </a:r>
            <a:r>
              <a:rPr lang="fr-F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insolubles en milieux aqueux circulent dans le plasma </a:t>
            </a:r>
            <a:r>
              <a:rPr lang="fr-FR" sz="24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liés à des protéines </a:t>
            </a:r>
            <a:r>
              <a:rPr lang="fr-F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spécifiques </a:t>
            </a:r>
            <a:r>
              <a:rPr lang="fr-FR" sz="24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les </a:t>
            </a:r>
            <a:r>
              <a:rPr lang="fr-FR" sz="2400" b="1" dirty="0" err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apolipoprotéines</a:t>
            </a:r>
            <a:r>
              <a:rPr lang="fr-FR" sz="24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et forment des complexes macromoléculaires : </a:t>
            </a:r>
            <a:r>
              <a:rPr lang="fr-F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les lipoprotéines</a:t>
            </a:r>
            <a:r>
              <a:rPr lang="fr-F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rot="10800000" flipV="1">
            <a:off x="5572132" y="3429000"/>
            <a:ext cx="357190" cy="2143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3857620" y="3214686"/>
            <a:ext cx="571504" cy="3571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rot="10800000">
            <a:off x="5143504" y="5429264"/>
            <a:ext cx="1071570" cy="1428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3428992" y="4500570"/>
            <a:ext cx="500066" cy="8569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3786182" y="5000637"/>
            <a:ext cx="1143008" cy="57150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215074" y="5786454"/>
            <a:ext cx="23487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Lipides Hydrophobes)</a:t>
            </a:r>
            <a:endParaRPr lang="fr-FR" sz="1600" dirty="0">
              <a:solidFill>
                <a:srgbClr val="66003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14290"/>
            <a:ext cx="6285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  <a:latin typeface="Comic Sans MS" pitchFamily="66" charset="0"/>
              </a:rPr>
              <a:t>1.2 Classification </a:t>
            </a:r>
            <a:r>
              <a:rPr lang="fr-FR" sz="2800" b="1" dirty="0">
                <a:solidFill>
                  <a:srgbClr val="C00000"/>
                </a:solidFill>
                <a:latin typeface="Comic Sans MS" pitchFamily="66" charset="0"/>
              </a:rPr>
              <a:t>des lipoprotéines</a:t>
            </a:r>
            <a:endParaRPr lang="fr-FR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71406" y="2366032"/>
          <a:ext cx="8929718" cy="4189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3832"/>
                <a:gridCol w="1116223"/>
                <a:gridCol w="1395278"/>
                <a:gridCol w="1395278"/>
                <a:gridCol w="1185986"/>
                <a:gridCol w="2023121"/>
              </a:tblGrid>
              <a:tr h="453078">
                <a:tc gridSpan="6">
                  <a:txBody>
                    <a:bodyPr/>
                    <a:lstStyle/>
                    <a:p>
                      <a:pPr algn="ctr"/>
                      <a:r>
                        <a:rPr lang="fr-FR" altLang="fr-FR" sz="24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fr-FR" altLang="fr-FR" sz="24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Cambria" pitchFamily="18" charset="0"/>
                          <a:cs typeface="Arial" pitchFamily="34" charset="0"/>
                        </a:rPr>
                        <a:t>Fractions lipidiques (% poids)</a:t>
                      </a:r>
                      <a:endParaRPr lang="fr-FR" sz="24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64065"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b="1" dirty="0" err="1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Lp</a:t>
                      </a:r>
                      <a:r>
                        <a:rPr lang="fr-FR" altLang="fr-FR" sz="1800" b="1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fr-FR" sz="1800" dirty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b="1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TG </a:t>
                      </a:r>
                      <a:endParaRPr lang="fr-FR" sz="1800" dirty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b="1" dirty="0" err="1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Chol</a:t>
                      </a:r>
                      <a:r>
                        <a:rPr lang="fr-FR" altLang="fr-FR" sz="1800" b="1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T. </a:t>
                      </a:r>
                      <a:endParaRPr lang="fr-FR" sz="1800" dirty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b="1" dirty="0" err="1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Chol</a:t>
                      </a:r>
                      <a:r>
                        <a:rPr lang="fr-FR" altLang="fr-FR" sz="1800" b="1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Est</a:t>
                      </a:r>
                      <a:endParaRPr lang="fr-FR" sz="1800" dirty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b="1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PL </a:t>
                      </a:r>
                      <a:endParaRPr lang="fr-FR" sz="1800" dirty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800" b="1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Apo Majeur</a:t>
                      </a:r>
                      <a:endParaRPr lang="fr-FR" sz="1800" dirty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634309"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b="1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Chylomicrons</a:t>
                      </a:r>
                      <a:endParaRPr lang="fr-FR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7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86-94%</a:t>
                      </a:r>
                      <a:endParaRPr lang="fr-FR" sz="1700" dirty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700" b="1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0,5-1%</a:t>
                      </a:r>
                      <a:endParaRPr lang="fr-FR" sz="1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700" b="1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1-3%</a:t>
                      </a:r>
                      <a:endParaRPr lang="fr-FR" sz="1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700" b="1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3-8%</a:t>
                      </a:r>
                      <a:endParaRPr lang="fr-FR" sz="1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700" b="1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1-2%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700" b="1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AI,AII,AIV,</a:t>
                      </a:r>
                      <a:r>
                        <a:rPr lang="fr-FR" altLang="fr-FR" sz="17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B48</a:t>
                      </a:r>
                      <a:endParaRPr lang="fr-FR" sz="1700" dirty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178003"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b="1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VLDL </a:t>
                      </a:r>
                      <a:endParaRPr lang="fr-FR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55-65</a:t>
                      </a:r>
                      <a:r>
                        <a:rPr lang="fr-FR" altLang="fr-FR" sz="1800" b="1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fr-FR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b="1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6-8 </a:t>
                      </a:r>
                      <a:endParaRPr lang="fr-FR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b="1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12-14</a:t>
                      </a:r>
                      <a:endParaRPr lang="fr-FR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b="1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12-18</a:t>
                      </a:r>
                      <a:endParaRPr lang="fr-FR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b="1" dirty="0" smtClean="0">
                          <a:solidFill>
                            <a:srgbClr val="002060"/>
                          </a:solidFill>
                          <a:latin typeface="Tahoma" pitchFamily="34" charset="0"/>
                        </a:rPr>
                        <a:t>5-10%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b="1" dirty="0" smtClean="0">
                          <a:solidFill>
                            <a:srgbClr val="002060"/>
                          </a:solidFill>
                          <a:latin typeface="Tahoma" pitchFamily="34" charset="0"/>
                        </a:rPr>
                        <a:t>B.100,CI,CII,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b="1" dirty="0" smtClean="0">
                          <a:solidFill>
                            <a:srgbClr val="002060"/>
                          </a:solidFill>
                          <a:latin typeface="Tahoma" pitchFamily="34" charset="0"/>
                        </a:rPr>
                        <a:t>CIII</a:t>
                      </a:r>
                      <a:endParaRPr lang="fr-FR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364065"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b="1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LDL </a:t>
                      </a:r>
                      <a:endParaRPr lang="fr-FR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b="1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8-12 </a:t>
                      </a:r>
                      <a:endParaRPr lang="fr-FR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b="1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5-10</a:t>
                      </a:r>
                      <a:endParaRPr lang="fr-FR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33-40</a:t>
                      </a:r>
                      <a:endParaRPr lang="fr-FR" sz="1800" dirty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b="1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20-25</a:t>
                      </a:r>
                      <a:endParaRPr lang="fr-FR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b="1" dirty="0" smtClean="0">
                          <a:solidFill>
                            <a:srgbClr val="002060"/>
                          </a:solidFill>
                          <a:latin typeface="Tahoma" pitchFamily="34" charset="0"/>
                        </a:rPr>
                        <a:t>20-24%</a:t>
                      </a:r>
                    </a:p>
                    <a:p>
                      <a:pPr algn="ctr"/>
                      <a:r>
                        <a:rPr lang="fr-FR" sz="1800" b="1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B-100</a:t>
                      </a:r>
                      <a:endParaRPr lang="fr-FR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64065"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b="1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HDL </a:t>
                      </a:r>
                      <a:endParaRPr lang="fr-FR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b="1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3-6</a:t>
                      </a:r>
                      <a:endParaRPr lang="fr-FR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b="1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3-5</a:t>
                      </a:r>
                      <a:endParaRPr lang="fr-FR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b="1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14-18</a:t>
                      </a:r>
                      <a:endParaRPr lang="fr-FR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b="1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20-30</a:t>
                      </a:r>
                      <a:endParaRPr lang="fr-FR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b="1" dirty="0" smtClean="0">
                          <a:solidFill>
                            <a:srgbClr val="002060"/>
                          </a:solidFill>
                          <a:latin typeface="Tahoma" pitchFamily="34" charset="0"/>
                        </a:rPr>
                        <a:t>5-50%</a:t>
                      </a:r>
                    </a:p>
                    <a:p>
                      <a:pPr algn="ctr"/>
                      <a:r>
                        <a:rPr lang="fr-FR" altLang="fr-FR" b="1" dirty="0" smtClean="0">
                          <a:solidFill>
                            <a:srgbClr val="002060"/>
                          </a:solidFill>
                          <a:latin typeface="Tahoma" pitchFamily="34" charset="0"/>
                        </a:rPr>
                        <a:t>AI,AII,CI,CII,</a:t>
                      </a:r>
                    </a:p>
                    <a:p>
                      <a:pPr algn="ctr"/>
                      <a:r>
                        <a:rPr lang="fr-FR" altLang="fr-FR" b="1" dirty="0" smtClean="0">
                          <a:solidFill>
                            <a:srgbClr val="002060"/>
                          </a:solidFill>
                          <a:latin typeface="Tahoma" pitchFamily="34" charset="0"/>
                        </a:rPr>
                        <a:t>CIII</a:t>
                      </a:r>
                      <a:endParaRPr lang="fr-FR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85720" y="871349"/>
            <a:ext cx="8572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Les quatre classes de </a:t>
            </a:r>
            <a:r>
              <a:rPr lang="fr-FR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lipoprotéines sont les</a:t>
            </a:r>
            <a:r>
              <a:rPr lang="fr-FR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chylomicrons,</a:t>
            </a:r>
            <a:r>
              <a:rPr lang="fr-FR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VLDL</a:t>
            </a:r>
            <a:r>
              <a:rPr lang="fr-FR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fr-FR" sz="2000" b="1" dirty="0" err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very</a:t>
            </a:r>
            <a:r>
              <a:rPr lang="fr-FR" sz="20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fr-FR" sz="2000" b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density</a:t>
            </a:r>
            <a:r>
              <a:rPr lang="fr-FR" sz="2000" b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lipoproteins</a:t>
            </a:r>
            <a:r>
              <a:rPr lang="en-US" sz="20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LDL «</a:t>
            </a:r>
            <a:r>
              <a:rPr lang="en-US" sz="2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low </a:t>
            </a:r>
            <a:r>
              <a:rPr lang="en-US" sz="2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density </a:t>
            </a:r>
            <a:r>
              <a:rPr lang="en-US" sz="2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lipoproteins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» ,</a:t>
            </a:r>
            <a:r>
              <a:rPr lang="fr-FR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HDL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« </a:t>
            </a:r>
            <a:r>
              <a:rPr lang="en-US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high density </a:t>
            </a:r>
            <a:r>
              <a:rPr 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lipoproteins</a:t>
            </a:r>
            <a:r>
              <a:rPr lang="fr-FR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», </a:t>
            </a:r>
            <a:r>
              <a:rPr lang="fr-FR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peuvent être séparées selon leur densité de flottation</a:t>
            </a:r>
            <a:r>
              <a:rPr lang="fr-FR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9"/>
          <p:cNvSpPr>
            <a:spLocks noChangeArrowheads="1"/>
          </p:cNvSpPr>
          <p:nvPr/>
        </p:nvSpPr>
        <p:spPr bwMode="auto">
          <a:xfrm>
            <a:off x="357188" y="500042"/>
            <a:ext cx="714377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1.3 Classification </a:t>
            </a:r>
            <a:r>
              <a:rPr lang="fr-FR" sz="2800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des apolipoprotéines</a:t>
            </a:r>
            <a:endParaRPr lang="fr-FR" sz="2800" dirty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" name="ZoneTexte 27"/>
          <p:cNvSpPr txBox="1">
            <a:spLocks noChangeArrowheads="1"/>
          </p:cNvSpPr>
          <p:nvPr/>
        </p:nvSpPr>
        <p:spPr bwMode="auto">
          <a:xfrm>
            <a:off x="4429125" y="90488"/>
            <a:ext cx="4572000" cy="3381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Métabolisme des lipides et lipoprotéines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20" y="1357298"/>
            <a:ext cx="8572500" cy="46474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v"/>
              <a:defRPr/>
            </a:pPr>
            <a:r>
              <a:rPr lang="fr-FR" sz="2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Situées à la périphérie des lipoprotéines</a:t>
            </a:r>
            <a:r>
              <a:rPr lang="fr-FR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(apo AI ,II ,III ,IV apo B48 ,B100 apo C I, II, III apo E)</a:t>
            </a:r>
            <a:r>
              <a:rPr lang="fr-FR" sz="22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elles permettent leur solubilisation et leur transport sanguin</a:t>
            </a:r>
            <a:r>
              <a:rPr lang="fr-FR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fr-FR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fr-FR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fr-FR" sz="22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Elles </a:t>
            </a:r>
            <a:r>
              <a:rPr lang="fr-FR" sz="2200" b="1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ont un double rôle </a:t>
            </a:r>
            <a:endParaRPr lang="fr-FR" sz="2200" b="1" dirty="0" smtClean="0">
              <a:solidFill>
                <a:srgbClr val="CC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fr-FR" sz="22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fr-FR" sz="2200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rôle </a:t>
            </a:r>
            <a:r>
              <a:rPr lang="fr-FR" sz="22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structural </a:t>
            </a:r>
            <a:r>
              <a:rPr lang="fr-FR" sz="2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elles assurent la cohésion du complexe lipidique et sa solubilisation lors du transport des sites de synthèse vers les sites d'utilisation.</a:t>
            </a:r>
            <a:endParaRPr lang="fr-FR" sz="2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fr-FR" sz="22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fr-FR" sz="2200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 rôle métabolique </a:t>
            </a:r>
            <a:r>
              <a:rPr lang="fr-FR" sz="2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FR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en permettant la reconnaissance des sites récepteurs à apolipoprotéines B et E,</a:t>
            </a:r>
          </a:p>
          <a:p>
            <a:pPr>
              <a:buFont typeface="Wingdings" pitchFamily="2" charset="2"/>
              <a:buChar char="Ø"/>
              <a:defRPr/>
            </a:pPr>
            <a:endParaRPr lang="fr-FR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fr-FR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En étant </a:t>
            </a:r>
            <a:r>
              <a:rPr lang="fr-FR" sz="22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effectrices d'enzymes</a:t>
            </a:r>
            <a:endParaRPr lang="fr-FR" sz="22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74104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643042" y="5417122"/>
            <a:ext cx="63579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L’enzyme de la lécithine cholestérol </a:t>
            </a:r>
            <a:r>
              <a:rPr lang="fr-FR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acyl</a:t>
            </a:r>
            <a:r>
              <a:rPr lang="fr-F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transférase (LCAT),</a:t>
            </a:r>
            <a:endParaRPr lang="fr-FR" sz="2200" b="1" dirty="0"/>
          </a:p>
        </p:txBody>
      </p:sp>
      <p:sp>
        <p:nvSpPr>
          <p:cNvPr id="5" name="Rectangle 4"/>
          <p:cNvSpPr/>
          <p:nvPr/>
        </p:nvSpPr>
        <p:spPr>
          <a:xfrm>
            <a:off x="285720" y="428604"/>
            <a:ext cx="85725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fr-FR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ar </a:t>
            </a:r>
            <a:r>
              <a:rPr lang="fr-FR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exemple </a:t>
            </a:r>
            <a:r>
              <a:rPr lang="fr-FR" sz="2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FR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l'</a:t>
            </a:r>
            <a:r>
              <a:rPr lang="fr-FR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apo</a:t>
            </a:r>
            <a:r>
              <a:rPr lang="fr-FR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AI </a:t>
            </a:r>
            <a:r>
              <a:rPr lang="fr-FR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est activatrice de la lécithine cholestérol </a:t>
            </a:r>
            <a:r>
              <a:rPr lang="fr-FR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acyl</a:t>
            </a:r>
            <a:r>
              <a:rPr lang="fr-FR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transférase (LCAT),enzyme estérifiant le cholestérol des HDL.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3857656" cy="385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3286116" y="4572008"/>
            <a:ext cx="7143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PL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2210110" y="4857760"/>
            <a:ext cx="15760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>
                <a:latin typeface="Arial" pitchFamily="34" charset="0"/>
                <a:cs typeface="Arial" pitchFamily="34" charset="0"/>
              </a:rPr>
              <a:t>TG et ester </a:t>
            </a:r>
            <a:endParaRPr lang="fr-FR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600" b="1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fr-FR" sz="1600" b="1" dirty="0">
                <a:latin typeface="Arial" pitchFamily="34" charset="0"/>
                <a:cs typeface="Arial" pitchFamily="34" charset="0"/>
              </a:rPr>
              <a:t>cholestérol</a:t>
            </a: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428625" y="4929176"/>
            <a:ext cx="10302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 dirty="0"/>
              <a:t>Cholestérol</a:t>
            </a:r>
            <a:endParaRPr lang="fr-FR" sz="1200" dirty="0"/>
          </a:p>
        </p:txBody>
      </p:sp>
      <p:sp>
        <p:nvSpPr>
          <p:cNvPr id="15" name="Rectangle 14"/>
          <p:cNvSpPr/>
          <p:nvPr/>
        </p:nvSpPr>
        <p:spPr>
          <a:xfrm>
            <a:off x="285720" y="4774180"/>
            <a:ext cx="145424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Cholestérol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2214546" y="785794"/>
            <a:ext cx="20826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 err="1" smtClean="0">
                <a:latin typeface="Arial" pitchFamily="34" charset="0"/>
                <a:cs typeface="Arial" pitchFamily="34" charset="0"/>
              </a:rPr>
              <a:t>Apolipoprotéines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43372" y="1357298"/>
            <a:ext cx="46434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Apo </a:t>
            </a:r>
            <a:r>
              <a:rPr lang="fr-FR" sz="22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CIl</a:t>
            </a:r>
            <a:r>
              <a:rPr lang="fr-FR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est activatrice de la lipoprotéine lipase (LPL),</a:t>
            </a:r>
            <a:endParaRPr lang="fr-FR" sz="2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43372" y="2500306"/>
            <a:ext cx="47863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Apo CIII </a:t>
            </a:r>
            <a:r>
              <a:rPr lang="fr-FR" sz="2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inhibe la captation de ces lipoprotéines.</a:t>
            </a:r>
            <a:endParaRPr lang="fr-FR" sz="2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57686" y="364331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Apo E : </a:t>
            </a:r>
            <a:r>
              <a:rPr lang="fr-FR" sz="2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à un rôle important dans l'épuration hépatique des « </a:t>
            </a:r>
            <a:r>
              <a:rPr lang="fr-FR" sz="22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remnants</a:t>
            </a:r>
            <a:r>
              <a:rPr lang="fr-FR" sz="2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» et des IDL</a:t>
            </a:r>
            <a:endParaRPr lang="fr-FR" sz="2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7218" y="2632732"/>
            <a:ext cx="8572500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fr-FR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La synthèse endogène de triglycérides est effectuée </a:t>
            </a:r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dans le foie </a:t>
            </a:r>
            <a:r>
              <a:rPr lang="fr-FR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à partir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glucose  et </a:t>
            </a:r>
            <a:r>
              <a:rPr lang="fr-FR" sz="24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des acides gras libre </a:t>
            </a:r>
            <a:r>
              <a:rPr lang="fr-F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libérée par l’adipocyte puis transportés par la sérumalbumine jusqu’au foie. </a:t>
            </a:r>
          </a:p>
          <a:p>
            <a:pPr algn="just">
              <a:buClr>
                <a:srgbClr val="C00000"/>
              </a:buClr>
              <a:defRPr/>
            </a:pPr>
            <a:endParaRPr lang="fr-FR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fr-FR" sz="2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Le cholestérol </a:t>
            </a:r>
            <a:r>
              <a:rPr lang="fr-FR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peut être </a:t>
            </a:r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synthétisé </a:t>
            </a:r>
            <a:r>
              <a:rPr lang="fr-FR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à partir de l'</a:t>
            </a:r>
            <a:r>
              <a:rPr lang="fr-FR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acétyl</a:t>
            </a:r>
            <a:r>
              <a:rPr lang="fr-FR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CoA</a:t>
            </a:r>
            <a:r>
              <a:rPr lang="fr-FR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et cette synthèse représente </a:t>
            </a:r>
            <a:r>
              <a:rPr lang="fr-F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800 mg/j.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85720" y="1936425"/>
            <a:ext cx="570380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600" b="1" dirty="0">
                <a:solidFill>
                  <a:srgbClr val="CC0099"/>
                </a:solidFill>
                <a:latin typeface="Comic Sans MS" pitchFamily="66" charset="0"/>
                <a:cs typeface="Arial" pitchFamily="34" charset="0"/>
              </a:rPr>
              <a:t>2</a:t>
            </a:r>
            <a:r>
              <a:rPr lang="fr-FR" sz="2600" b="1" dirty="0" smtClean="0">
                <a:solidFill>
                  <a:srgbClr val="CC0099"/>
                </a:solidFill>
                <a:latin typeface="Comic Sans MS" pitchFamily="66" charset="0"/>
                <a:cs typeface="Arial" pitchFamily="34" charset="0"/>
              </a:rPr>
              <a:t>.1. </a:t>
            </a:r>
            <a:r>
              <a:rPr lang="fr-FR" sz="2600" b="1" dirty="0">
                <a:solidFill>
                  <a:srgbClr val="CC0099"/>
                </a:solidFill>
                <a:latin typeface="Comic Sans MS" pitchFamily="66" charset="0"/>
                <a:cs typeface="Arial" pitchFamily="34" charset="0"/>
              </a:rPr>
              <a:t>	Apports lipidiques endogènes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57158" y="945047"/>
            <a:ext cx="8572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fr-FR" sz="2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Les </a:t>
            </a:r>
            <a:r>
              <a:rPr lang="fr-FR" sz="22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lipoprotéines sont synthétisées avec des lipides d'origine endogène </a:t>
            </a:r>
            <a:r>
              <a:rPr lang="fr-FR" sz="2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ou exogène</a:t>
            </a:r>
            <a:r>
              <a:rPr lang="fr-FR" sz="22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85720" y="285728"/>
            <a:ext cx="6999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  <a:latin typeface="Comic Sans MS" pitchFamily="66" charset="0"/>
              </a:rPr>
              <a:t>2. Origine des lipides des </a:t>
            </a:r>
            <a:r>
              <a:rPr lang="fr-FR" sz="2800" b="1" dirty="0" err="1" smtClean="0">
                <a:solidFill>
                  <a:srgbClr val="C00000"/>
                </a:solidFill>
                <a:latin typeface="Comic Sans MS" pitchFamily="66" charset="0"/>
              </a:rPr>
              <a:t>lipoproteines</a:t>
            </a:r>
            <a:endParaRPr lang="fr-FR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2061</Words>
  <Application>Microsoft Office PowerPoint</Application>
  <PresentationFormat>Affichage à l'écran (4:3)</PresentationFormat>
  <Paragraphs>351</Paragraphs>
  <Slides>32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first one</dc:creator>
  <cp:lastModifiedBy>first one</cp:lastModifiedBy>
  <cp:revision>151</cp:revision>
  <dcterms:created xsi:type="dcterms:W3CDTF">2021-03-16T19:05:16Z</dcterms:created>
  <dcterms:modified xsi:type="dcterms:W3CDTF">2021-11-29T22:11:14Z</dcterms:modified>
</cp:coreProperties>
</file>