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0"/>
  </p:notesMasterIdLst>
  <p:sldIdLst>
    <p:sldId id="256" r:id="rId2"/>
    <p:sldId id="370" r:id="rId3"/>
    <p:sldId id="371" r:id="rId4"/>
    <p:sldId id="257" r:id="rId5"/>
    <p:sldId id="258" r:id="rId6"/>
    <p:sldId id="261" r:id="rId7"/>
    <p:sldId id="260" r:id="rId8"/>
    <p:sldId id="262" r:id="rId9"/>
    <p:sldId id="268" r:id="rId10"/>
    <p:sldId id="263" r:id="rId11"/>
    <p:sldId id="264" r:id="rId12"/>
    <p:sldId id="266" r:id="rId13"/>
    <p:sldId id="265" r:id="rId14"/>
    <p:sldId id="267" r:id="rId15"/>
    <p:sldId id="269" r:id="rId16"/>
    <p:sldId id="270" r:id="rId17"/>
    <p:sldId id="271" r:id="rId18"/>
    <p:sldId id="272" r:id="rId19"/>
    <p:sldId id="277" r:id="rId20"/>
    <p:sldId id="278" r:id="rId21"/>
    <p:sldId id="273" r:id="rId22"/>
    <p:sldId id="283" r:id="rId23"/>
    <p:sldId id="274" r:id="rId24"/>
    <p:sldId id="275" r:id="rId25"/>
    <p:sldId id="276" r:id="rId26"/>
    <p:sldId id="280" r:id="rId27"/>
    <p:sldId id="281" r:id="rId28"/>
    <p:sldId id="282" r:id="rId29"/>
    <p:sldId id="284" r:id="rId30"/>
    <p:sldId id="285" r:id="rId31"/>
    <p:sldId id="287" r:id="rId32"/>
    <p:sldId id="288" r:id="rId33"/>
    <p:sldId id="373" r:id="rId34"/>
    <p:sldId id="372" r:id="rId35"/>
    <p:sldId id="289" r:id="rId36"/>
    <p:sldId id="293" r:id="rId37"/>
    <p:sldId id="290" r:id="rId38"/>
    <p:sldId id="291" r:id="rId39"/>
    <p:sldId id="294" r:id="rId40"/>
    <p:sldId id="295" r:id="rId41"/>
    <p:sldId id="296" r:id="rId42"/>
    <p:sldId id="298" r:id="rId43"/>
    <p:sldId id="297" r:id="rId44"/>
    <p:sldId id="299" r:id="rId45"/>
    <p:sldId id="301" r:id="rId46"/>
    <p:sldId id="302" r:id="rId47"/>
    <p:sldId id="300" r:id="rId48"/>
    <p:sldId id="303" r:id="rId49"/>
    <p:sldId id="304" r:id="rId50"/>
    <p:sldId id="306" r:id="rId51"/>
    <p:sldId id="307" r:id="rId52"/>
    <p:sldId id="308" r:id="rId53"/>
    <p:sldId id="309" r:id="rId54"/>
    <p:sldId id="310" r:id="rId55"/>
    <p:sldId id="311" r:id="rId56"/>
    <p:sldId id="312" r:id="rId57"/>
    <p:sldId id="374" r:id="rId58"/>
    <p:sldId id="305" r:id="rId59"/>
    <p:sldId id="375" r:id="rId60"/>
    <p:sldId id="376" r:id="rId61"/>
    <p:sldId id="313" r:id="rId62"/>
    <p:sldId id="314" r:id="rId63"/>
    <p:sldId id="315" r:id="rId64"/>
    <p:sldId id="316" r:id="rId65"/>
    <p:sldId id="317" r:id="rId66"/>
    <p:sldId id="377" r:id="rId67"/>
    <p:sldId id="378" r:id="rId68"/>
    <p:sldId id="319" r:id="rId69"/>
    <p:sldId id="321" r:id="rId70"/>
    <p:sldId id="320" r:id="rId71"/>
    <p:sldId id="324" r:id="rId72"/>
    <p:sldId id="328" r:id="rId73"/>
    <p:sldId id="323" r:id="rId74"/>
    <p:sldId id="322" r:id="rId75"/>
    <p:sldId id="325" r:id="rId76"/>
    <p:sldId id="326" r:id="rId77"/>
    <p:sldId id="330" r:id="rId78"/>
    <p:sldId id="332" r:id="rId79"/>
    <p:sldId id="327" r:id="rId80"/>
    <p:sldId id="329" r:id="rId81"/>
    <p:sldId id="331" r:id="rId82"/>
    <p:sldId id="334" r:id="rId83"/>
    <p:sldId id="333"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6" d="100"/>
          <a:sy n="66"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76C06-FA82-488A-917C-7BEE274D4EB6}" type="datetimeFigureOut">
              <a:rPr lang="fr-FR" smtClean="0"/>
              <a:t>30/09/2021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16C3A-65C5-4867-964B-CB6B427B8390}" type="slidenum">
              <a:rPr lang="fr-FR" smtClean="0"/>
              <a:t>‹N°›</a:t>
            </a:fld>
            <a:endParaRPr lang="fr-FR"/>
          </a:p>
        </p:txBody>
      </p:sp>
    </p:spTree>
    <p:extLst>
      <p:ext uri="{BB962C8B-B14F-4D97-AF65-F5344CB8AC3E}">
        <p14:creationId xmlns:p14="http://schemas.microsoft.com/office/powerpoint/2010/main" val="10201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réserves en protéines dans les graines de céréales sont plus élevées que dans les graines de mais </a:t>
            </a:r>
          </a:p>
        </p:txBody>
      </p:sp>
      <p:sp>
        <p:nvSpPr>
          <p:cNvPr id="4" name="Espace réservé du numéro de diapositive 3"/>
          <p:cNvSpPr>
            <a:spLocks noGrp="1"/>
          </p:cNvSpPr>
          <p:nvPr>
            <p:ph type="sldNum" sz="quarter" idx="10"/>
          </p:nvPr>
        </p:nvSpPr>
        <p:spPr/>
        <p:txBody>
          <a:bodyPr/>
          <a:lstStyle/>
          <a:p>
            <a:fld id="{FDE16C3A-65C5-4867-964B-CB6B427B8390}" type="slidenum">
              <a:rPr lang="fr-FR" smtClean="0"/>
              <a:t>10</a:t>
            </a:fld>
            <a:endParaRPr lang="fr-FR"/>
          </a:p>
        </p:txBody>
      </p:sp>
    </p:spTree>
    <p:extLst>
      <p:ext uri="{BB962C8B-B14F-4D97-AF65-F5344CB8AC3E}">
        <p14:creationId xmlns:p14="http://schemas.microsoft.com/office/powerpoint/2010/main" val="52452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Quinoa: Cultivée en Amérique du sud</a:t>
            </a:r>
          </a:p>
        </p:txBody>
      </p:sp>
      <p:sp>
        <p:nvSpPr>
          <p:cNvPr id="4" name="Espace réservé du numéro de diapositive 3"/>
          <p:cNvSpPr>
            <a:spLocks noGrp="1"/>
          </p:cNvSpPr>
          <p:nvPr>
            <p:ph type="sldNum" sz="quarter" idx="10"/>
          </p:nvPr>
        </p:nvSpPr>
        <p:spPr/>
        <p:txBody>
          <a:bodyPr/>
          <a:lstStyle/>
          <a:p>
            <a:fld id="{FDE16C3A-65C5-4867-964B-CB6B427B8390}" type="slidenum">
              <a:rPr lang="fr-FR" smtClean="0"/>
              <a:t>24</a:t>
            </a:fld>
            <a:endParaRPr lang="fr-FR"/>
          </a:p>
        </p:txBody>
      </p:sp>
    </p:spTree>
    <p:extLst>
      <p:ext uri="{BB962C8B-B14F-4D97-AF65-F5344CB8AC3E}">
        <p14:creationId xmlns:p14="http://schemas.microsoft.com/office/powerpoint/2010/main" val="268225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D94B1C05-C68C-414C-B9A6-BAAA88F0C3AE}" type="datetimeFigureOut">
              <a:rPr lang="fr-FR" smtClean="0"/>
              <a:t>30/09/2021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F4C15E-B833-4D75-8948-D032C346CC33}"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69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94B1C05-C68C-414C-B9A6-BAAA88F0C3AE}" type="datetimeFigureOut">
              <a:rPr lang="fr-FR" smtClean="0"/>
              <a:t>30/09/2021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F4C15E-B833-4D75-8948-D032C346CC33}" type="slidenum">
              <a:rPr lang="fr-FR" smtClean="0"/>
              <a:t>‹N°›</a:t>
            </a:fld>
            <a:endParaRPr lang="fr-FR"/>
          </a:p>
        </p:txBody>
      </p:sp>
    </p:spTree>
    <p:extLst>
      <p:ext uri="{BB962C8B-B14F-4D97-AF65-F5344CB8AC3E}">
        <p14:creationId xmlns:p14="http://schemas.microsoft.com/office/powerpoint/2010/main" val="287291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94B1C05-C68C-414C-B9A6-BAAA88F0C3AE}" type="datetimeFigureOut">
              <a:rPr lang="fr-FR" smtClean="0"/>
              <a:t>30/09/2021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F4C15E-B833-4D75-8948-D032C346CC33}" type="slidenum">
              <a:rPr lang="fr-FR" smtClean="0"/>
              <a:t>‹N°›</a:t>
            </a:fld>
            <a:endParaRPr lang="fr-FR"/>
          </a:p>
        </p:txBody>
      </p:sp>
    </p:spTree>
    <p:extLst>
      <p:ext uri="{BB962C8B-B14F-4D97-AF65-F5344CB8AC3E}">
        <p14:creationId xmlns:p14="http://schemas.microsoft.com/office/powerpoint/2010/main" val="390375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94B1C05-C68C-414C-B9A6-BAAA88F0C3AE}" type="datetimeFigureOut">
              <a:rPr lang="fr-FR" smtClean="0"/>
              <a:t>30/09/2021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F4C15E-B833-4D75-8948-D032C346CC33}" type="slidenum">
              <a:rPr lang="fr-FR" smtClean="0"/>
              <a:t>‹N°›</a:t>
            </a:fld>
            <a:endParaRPr lang="fr-FR"/>
          </a:p>
        </p:txBody>
      </p:sp>
    </p:spTree>
    <p:extLst>
      <p:ext uri="{BB962C8B-B14F-4D97-AF65-F5344CB8AC3E}">
        <p14:creationId xmlns:p14="http://schemas.microsoft.com/office/powerpoint/2010/main" val="349582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94B1C05-C68C-414C-B9A6-BAAA88F0C3AE}" type="datetimeFigureOut">
              <a:rPr lang="fr-FR" smtClean="0"/>
              <a:t>30/09/2021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F4C15E-B833-4D75-8948-D032C346CC33}"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87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94B1C05-C68C-414C-B9A6-BAAA88F0C3AE}" type="datetimeFigureOut">
              <a:rPr lang="fr-FR" smtClean="0"/>
              <a:t>30/09/2021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DF4C15E-B833-4D75-8948-D032C346CC33}" type="slidenum">
              <a:rPr lang="fr-FR" smtClean="0"/>
              <a:t>‹N°›</a:t>
            </a:fld>
            <a:endParaRPr lang="fr-FR"/>
          </a:p>
        </p:txBody>
      </p:sp>
    </p:spTree>
    <p:extLst>
      <p:ext uri="{BB962C8B-B14F-4D97-AF65-F5344CB8AC3E}">
        <p14:creationId xmlns:p14="http://schemas.microsoft.com/office/powerpoint/2010/main" val="310767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94B1C05-C68C-414C-B9A6-BAAA88F0C3AE}" type="datetimeFigureOut">
              <a:rPr lang="fr-FR" smtClean="0"/>
              <a:t>30/09/2021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DF4C15E-B833-4D75-8948-D032C346CC33}" type="slidenum">
              <a:rPr lang="fr-FR" smtClean="0"/>
              <a:t>‹N°›</a:t>
            </a:fld>
            <a:endParaRPr lang="fr-FR"/>
          </a:p>
        </p:txBody>
      </p:sp>
    </p:spTree>
    <p:extLst>
      <p:ext uri="{BB962C8B-B14F-4D97-AF65-F5344CB8AC3E}">
        <p14:creationId xmlns:p14="http://schemas.microsoft.com/office/powerpoint/2010/main" val="17191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94B1C05-C68C-414C-B9A6-BAAA88F0C3AE}" type="datetimeFigureOut">
              <a:rPr lang="fr-FR" smtClean="0"/>
              <a:t>30/09/2021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DF4C15E-B833-4D75-8948-D032C346CC33}" type="slidenum">
              <a:rPr lang="fr-FR" smtClean="0"/>
              <a:t>‹N°›</a:t>
            </a:fld>
            <a:endParaRPr lang="fr-FR"/>
          </a:p>
        </p:txBody>
      </p:sp>
    </p:spTree>
    <p:extLst>
      <p:ext uri="{BB962C8B-B14F-4D97-AF65-F5344CB8AC3E}">
        <p14:creationId xmlns:p14="http://schemas.microsoft.com/office/powerpoint/2010/main" val="223938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4B1C05-C68C-414C-B9A6-BAAA88F0C3AE}" type="datetimeFigureOut">
              <a:rPr lang="fr-FR" smtClean="0"/>
              <a:t>30/09/2021</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0DF4C15E-B833-4D75-8948-D032C346CC33}" type="slidenum">
              <a:rPr lang="fr-FR" smtClean="0"/>
              <a:t>‹N°›</a:t>
            </a:fld>
            <a:endParaRPr lang="fr-FR"/>
          </a:p>
        </p:txBody>
      </p:sp>
    </p:spTree>
    <p:extLst>
      <p:ext uri="{BB962C8B-B14F-4D97-AF65-F5344CB8AC3E}">
        <p14:creationId xmlns:p14="http://schemas.microsoft.com/office/powerpoint/2010/main" val="144812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4B1C05-C68C-414C-B9A6-BAAA88F0C3AE}" type="datetimeFigureOut">
              <a:rPr lang="fr-FR" smtClean="0"/>
              <a:t>30/09/2021</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DF4C15E-B833-4D75-8948-D032C346CC33}" type="slidenum">
              <a:rPr lang="fr-FR" smtClean="0"/>
              <a:t>‹N°›</a:t>
            </a:fld>
            <a:endParaRPr lang="fr-FR"/>
          </a:p>
        </p:txBody>
      </p:sp>
    </p:spTree>
    <p:extLst>
      <p:ext uri="{BB962C8B-B14F-4D97-AF65-F5344CB8AC3E}">
        <p14:creationId xmlns:p14="http://schemas.microsoft.com/office/powerpoint/2010/main" val="50640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94B1C05-C68C-414C-B9A6-BAAA88F0C3AE}" type="datetimeFigureOut">
              <a:rPr lang="fr-FR" smtClean="0"/>
              <a:t>30/09/2021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DF4C15E-B833-4D75-8948-D032C346CC33}" type="slidenum">
              <a:rPr lang="fr-FR" smtClean="0"/>
              <a:t>‹N°›</a:t>
            </a:fld>
            <a:endParaRPr lang="fr-FR"/>
          </a:p>
        </p:txBody>
      </p:sp>
    </p:spTree>
    <p:extLst>
      <p:ext uri="{BB962C8B-B14F-4D97-AF65-F5344CB8AC3E}">
        <p14:creationId xmlns:p14="http://schemas.microsoft.com/office/powerpoint/2010/main" val="102036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4B1C05-C68C-414C-B9A6-BAAA88F0C3AE}" type="datetimeFigureOut">
              <a:rPr lang="fr-FR" smtClean="0"/>
              <a:t>30/09/2021</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DF4C15E-B833-4D75-8948-D032C346CC33}"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8106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8DF15-E480-432C-80D0-B55239CC037E}"/>
              </a:ext>
            </a:extLst>
          </p:cNvPr>
          <p:cNvSpPr>
            <a:spLocks noGrp="1"/>
          </p:cNvSpPr>
          <p:nvPr>
            <p:ph type="ctrTitle"/>
          </p:nvPr>
        </p:nvSpPr>
        <p:spPr/>
        <p:txBody>
          <a:bodyPr/>
          <a:lstStyle/>
          <a:p>
            <a:r>
              <a:rPr lang="fr-FR" dirty="0"/>
              <a:t>Biochimie des aliments</a:t>
            </a:r>
          </a:p>
        </p:txBody>
      </p:sp>
      <p:sp>
        <p:nvSpPr>
          <p:cNvPr id="3" name="Sous-titre 2">
            <a:extLst>
              <a:ext uri="{FF2B5EF4-FFF2-40B4-BE49-F238E27FC236}">
                <a16:creationId xmlns:a16="http://schemas.microsoft.com/office/drawing/2014/main" id="{AF95F6E8-9A62-48FE-A2D0-F34F0D6AF102}"/>
              </a:ext>
            </a:extLst>
          </p:cNvPr>
          <p:cNvSpPr>
            <a:spLocks noGrp="1"/>
          </p:cNvSpPr>
          <p:nvPr>
            <p:ph type="subTitle" idx="1"/>
          </p:nvPr>
        </p:nvSpPr>
        <p:spPr/>
        <p:txBody>
          <a:bodyPr>
            <a:normAutofit fontScale="92500"/>
          </a:bodyPr>
          <a:lstStyle/>
          <a:p>
            <a:r>
              <a:rPr lang="fr-FR" dirty="0"/>
              <a:t>Master </a:t>
            </a:r>
            <a:r>
              <a:rPr lang="fr-FR" dirty="0" smtClean="0"/>
              <a:t>I: Agroalimentaire et contrôle de qualité</a:t>
            </a:r>
            <a:endParaRPr lang="fr-FR" dirty="0"/>
          </a:p>
          <a:p>
            <a:r>
              <a:rPr lang="fr-FR" dirty="0"/>
              <a:t>                                                      </a:t>
            </a:r>
            <a:r>
              <a:rPr lang="fr-FR" dirty="0" smtClean="0"/>
              <a:t>Année </a:t>
            </a:r>
            <a:r>
              <a:rPr lang="fr-FR" dirty="0"/>
              <a:t>universitaire </a:t>
            </a:r>
            <a:r>
              <a:rPr lang="fr-FR" dirty="0" smtClean="0"/>
              <a:t>2021-2022.</a:t>
            </a:r>
            <a:endParaRPr lang="fr-FR" dirty="0"/>
          </a:p>
        </p:txBody>
      </p:sp>
    </p:spTree>
    <p:extLst>
      <p:ext uri="{BB962C8B-B14F-4D97-AF65-F5344CB8AC3E}">
        <p14:creationId xmlns:p14="http://schemas.microsoft.com/office/powerpoint/2010/main" val="2434428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A3F0FA6-4B09-4FD7-8546-38A373881A84}"/>
              </a:ext>
            </a:extLst>
          </p:cNvPr>
          <p:cNvPicPr>
            <a:picLocks noChangeAspect="1"/>
          </p:cNvPicPr>
          <p:nvPr/>
        </p:nvPicPr>
        <p:blipFill>
          <a:blip r:embed="rId3"/>
          <a:stretch>
            <a:fillRect/>
          </a:stretch>
        </p:blipFill>
        <p:spPr>
          <a:xfrm>
            <a:off x="0" y="-1"/>
            <a:ext cx="5762171" cy="3668819"/>
          </a:xfrm>
          <a:prstGeom prst="rect">
            <a:avLst/>
          </a:prstGeom>
        </p:spPr>
      </p:pic>
      <p:pic>
        <p:nvPicPr>
          <p:cNvPr id="3" name="Image 2">
            <a:extLst>
              <a:ext uri="{FF2B5EF4-FFF2-40B4-BE49-F238E27FC236}">
                <a16:creationId xmlns:a16="http://schemas.microsoft.com/office/drawing/2014/main" id="{88FE0A3B-B5A6-41B8-A3EE-5F5A2A2B81C0}"/>
              </a:ext>
            </a:extLst>
          </p:cNvPr>
          <p:cNvPicPr>
            <a:picLocks noChangeAspect="1"/>
          </p:cNvPicPr>
          <p:nvPr/>
        </p:nvPicPr>
        <p:blipFill>
          <a:blip r:embed="rId4"/>
          <a:stretch>
            <a:fillRect/>
          </a:stretch>
        </p:blipFill>
        <p:spPr>
          <a:xfrm>
            <a:off x="5659389" y="2751948"/>
            <a:ext cx="6532611" cy="4047995"/>
          </a:xfrm>
          <a:prstGeom prst="rect">
            <a:avLst/>
          </a:prstGeom>
        </p:spPr>
      </p:pic>
      <p:pic>
        <p:nvPicPr>
          <p:cNvPr id="4" name="Image 3">
            <a:extLst>
              <a:ext uri="{FF2B5EF4-FFF2-40B4-BE49-F238E27FC236}">
                <a16:creationId xmlns:a16="http://schemas.microsoft.com/office/drawing/2014/main" id="{B9E02780-19DF-49F1-AFB7-F4D291629243}"/>
              </a:ext>
            </a:extLst>
          </p:cNvPr>
          <p:cNvPicPr>
            <a:picLocks noChangeAspect="1"/>
          </p:cNvPicPr>
          <p:nvPr/>
        </p:nvPicPr>
        <p:blipFill>
          <a:blip r:embed="rId5"/>
          <a:stretch>
            <a:fillRect/>
          </a:stretch>
        </p:blipFill>
        <p:spPr>
          <a:xfrm rot="5400000">
            <a:off x="1550056" y="1352464"/>
            <a:ext cx="281380" cy="682509"/>
          </a:xfrm>
          <a:prstGeom prst="rect">
            <a:avLst/>
          </a:prstGeom>
        </p:spPr>
      </p:pic>
      <p:pic>
        <p:nvPicPr>
          <p:cNvPr id="9" name="Image 8">
            <a:extLst>
              <a:ext uri="{FF2B5EF4-FFF2-40B4-BE49-F238E27FC236}">
                <a16:creationId xmlns:a16="http://schemas.microsoft.com/office/drawing/2014/main" id="{AD314CEC-B094-4324-BAB5-C2CFDF70CE43}"/>
              </a:ext>
            </a:extLst>
          </p:cNvPr>
          <p:cNvPicPr>
            <a:picLocks noChangeAspect="1"/>
          </p:cNvPicPr>
          <p:nvPr/>
        </p:nvPicPr>
        <p:blipFill>
          <a:blip r:embed="rId5"/>
          <a:stretch>
            <a:fillRect/>
          </a:stretch>
        </p:blipFill>
        <p:spPr>
          <a:xfrm rot="5400000">
            <a:off x="1550056" y="1940294"/>
            <a:ext cx="281380" cy="682509"/>
          </a:xfrm>
          <a:prstGeom prst="rect">
            <a:avLst/>
          </a:prstGeom>
        </p:spPr>
      </p:pic>
      <p:pic>
        <p:nvPicPr>
          <p:cNvPr id="10" name="Image 9">
            <a:extLst>
              <a:ext uri="{FF2B5EF4-FFF2-40B4-BE49-F238E27FC236}">
                <a16:creationId xmlns:a16="http://schemas.microsoft.com/office/drawing/2014/main" id="{32ADE38A-1496-4A1B-8F37-7AE1CEF73EA1}"/>
              </a:ext>
            </a:extLst>
          </p:cNvPr>
          <p:cNvPicPr>
            <a:picLocks noChangeAspect="1"/>
          </p:cNvPicPr>
          <p:nvPr/>
        </p:nvPicPr>
        <p:blipFill>
          <a:blip r:embed="rId5"/>
          <a:stretch>
            <a:fillRect/>
          </a:stretch>
        </p:blipFill>
        <p:spPr>
          <a:xfrm rot="5400000">
            <a:off x="7348515" y="4294001"/>
            <a:ext cx="281380" cy="682509"/>
          </a:xfrm>
          <a:prstGeom prst="rect">
            <a:avLst/>
          </a:prstGeom>
        </p:spPr>
      </p:pic>
      <p:pic>
        <p:nvPicPr>
          <p:cNvPr id="11" name="Image 10">
            <a:extLst>
              <a:ext uri="{FF2B5EF4-FFF2-40B4-BE49-F238E27FC236}">
                <a16:creationId xmlns:a16="http://schemas.microsoft.com/office/drawing/2014/main" id="{26E318CC-DA58-4E83-8215-46954BB2DB15}"/>
              </a:ext>
            </a:extLst>
          </p:cNvPr>
          <p:cNvPicPr>
            <a:picLocks noChangeAspect="1"/>
          </p:cNvPicPr>
          <p:nvPr/>
        </p:nvPicPr>
        <p:blipFill>
          <a:blip r:embed="rId5"/>
          <a:stretch>
            <a:fillRect/>
          </a:stretch>
        </p:blipFill>
        <p:spPr>
          <a:xfrm rot="5400000">
            <a:off x="7362863" y="4997944"/>
            <a:ext cx="281380" cy="682509"/>
          </a:xfrm>
          <a:prstGeom prst="rect">
            <a:avLst/>
          </a:prstGeom>
        </p:spPr>
      </p:pic>
      <p:sp>
        <p:nvSpPr>
          <p:cNvPr id="5" name="Rectangle 4">
            <a:extLst>
              <a:ext uri="{FF2B5EF4-FFF2-40B4-BE49-F238E27FC236}">
                <a16:creationId xmlns:a16="http://schemas.microsoft.com/office/drawing/2014/main" id="{D879D17C-0DA1-4609-BB2C-87257BED6027}"/>
              </a:ext>
            </a:extLst>
          </p:cNvPr>
          <p:cNvSpPr/>
          <p:nvPr/>
        </p:nvSpPr>
        <p:spPr>
          <a:xfrm>
            <a:off x="168323" y="4129614"/>
            <a:ext cx="5331725" cy="1711366"/>
          </a:xfrm>
          <a:prstGeom prst="rect">
            <a:avLst/>
          </a:prstGeom>
          <a:ln>
            <a:solidFill>
              <a:srgbClr val="FF0000"/>
            </a:solidFill>
          </a:ln>
        </p:spPr>
        <p:txBody>
          <a:bodyPr wrap="square">
            <a:spAutoFit/>
          </a:bodyPr>
          <a:lstStyle/>
          <a:p>
            <a:pPr algn="just">
              <a:lnSpc>
                <a:spcPct val="150000"/>
              </a:lnSpc>
            </a:pPr>
            <a:r>
              <a:rPr lang="fr-FR" dirty="0"/>
              <a:t>1- Les réserves en protéines dans les graines </a:t>
            </a:r>
            <a:r>
              <a:rPr lang="fr-FR"/>
              <a:t>de blé sont </a:t>
            </a:r>
            <a:r>
              <a:rPr lang="fr-FR" dirty="0"/>
              <a:t>plus élevés que dans les graines de maïs.</a:t>
            </a:r>
          </a:p>
          <a:p>
            <a:pPr algn="just">
              <a:lnSpc>
                <a:spcPct val="150000"/>
              </a:lnSpc>
            </a:pPr>
            <a:r>
              <a:rPr lang="fr-FR" dirty="0"/>
              <a:t>2-  Le taux de réserve en amidon est trop élevé dans les graines du maïs que dans  les graines du blé.</a:t>
            </a:r>
          </a:p>
        </p:txBody>
      </p:sp>
      <p:sp>
        <p:nvSpPr>
          <p:cNvPr id="12" name="Rectangle 11">
            <a:extLst>
              <a:ext uri="{FF2B5EF4-FFF2-40B4-BE49-F238E27FC236}">
                <a16:creationId xmlns:a16="http://schemas.microsoft.com/office/drawing/2014/main" id="{B0EC2DD6-798A-46DD-A077-F15ED622F381}"/>
              </a:ext>
            </a:extLst>
          </p:cNvPr>
          <p:cNvSpPr/>
          <p:nvPr/>
        </p:nvSpPr>
        <p:spPr>
          <a:xfrm>
            <a:off x="0" y="6215168"/>
            <a:ext cx="5121402" cy="584775"/>
          </a:xfrm>
          <a:prstGeom prst="rect">
            <a:avLst/>
          </a:prstGeom>
        </p:spPr>
        <p:txBody>
          <a:bodyPr wrap="none">
            <a:spAutoFit/>
          </a:bodyPr>
          <a:lstStyle/>
          <a:p>
            <a:r>
              <a:rPr lang="fr-FR" sz="1600" b="1" dirty="0" err="1"/>
              <a:t>Pentosane</a:t>
            </a:r>
            <a:r>
              <a:rPr lang="fr-FR" sz="1600" dirty="0"/>
              <a:t>:</a:t>
            </a:r>
          </a:p>
          <a:p>
            <a:r>
              <a:rPr lang="fr-FR" sz="1600" dirty="0"/>
              <a:t>Composé chimique formé par l'union de plusieurs pentoses</a:t>
            </a:r>
          </a:p>
        </p:txBody>
      </p:sp>
    </p:spTree>
    <p:extLst>
      <p:ext uri="{BB962C8B-B14F-4D97-AF65-F5344CB8AC3E}">
        <p14:creationId xmlns:p14="http://schemas.microsoft.com/office/powerpoint/2010/main" val="94966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1843313"/>
            <a:ext cx="10515600" cy="4721259"/>
          </a:xfrm>
        </p:spPr>
        <p:txBody>
          <a:bodyPr>
            <a:normAutofit/>
          </a:bodyPr>
          <a:lstStyle/>
          <a:p>
            <a:pPr algn="just">
              <a:lnSpc>
                <a:spcPct val="150000"/>
              </a:lnSpc>
              <a:buFont typeface="Wingdings" panose="05000000000000000000" pitchFamily="2" charset="2"/>
              <a:buChar char="§"/>
            </a:pPr>
            <a:r>
              <a:rPr lang="fr-FR" dirty="0"/>
              <a:t>Dans </a:t>
            </a:r>
            <a:r>
              <a:rPr lang="fr-FR" dirty="0">
                <a:solidFill>
                  <a:srgbClr val="FF0000"/>
                </a:solidFill>
              </a:rPr>
              <a:t>le cas de la préparation des jus de fruits par exemple</a:t>
            </a:r>
            <a:r>
              <a:rPr lang="fr-FR" dirty="0"/>
              <a:t>, il est possible de traiter les extraits par le </a:t>
            </a:r>
            <a:r>
              <a:rPr lang="fr-FR" b="1" dirty="0" err="1"/>
              <a:t>polyvinylpolypyrolidone</a:t>
            </a:r>
            <a:r>
              <a:rPr lang="fr-FR" b="1" dirty="0"/>
              <a:t> (PVPP)</a:t>
            </a:r>
            <a:r>
              <a:rPr lang="fr-FR" dirty="0"/>
              <a:t>, le charbon actif ou la bentonite qui adsorbera les dérivés phénoliques.</a:t>
            </a:r>
          </a:p>
          <a:p>
            <a:pPr algn="just">
              <a:lnSpc>
                <a:spcPct val="150000"/>
              </a:lnSpc>
              <a:buFont typeface="Wingdings" panose="05000000000000000000" pitchFamily="2" charset="2"/>
              <a:buChar char="§"/>
            </a:pPr>
            <a:r>
              <a:rPr lang="fr-FR" dirty="0"/>
              <a:t>On utilise aussi maintenant des composés comme les cyclodextrines dont l'efficacité a été mise en évidence pour piéger l'acide chlorogénique et les </a:t>
            </a:r>
            <a:r>
              <a:rPr lang="fr-FR" dirty="0" err="1"/>
              <a:t>flavonols</a:t>
            </a:r>
            <a:r>
              <a:rPr lang="fr-FR" dirty="0"/>
              <a:t>.</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108070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2148113"/>
            <a:ext cx="10515600" cy="4416459"/>
          </a:xfrm>
        </p:spPr>
        <p:txBody>
          <a:bodyPr>
            <a:normAutofit/>
          </a:bodyPr>
          <a:lstStyle/>
          <a:p>
            <a:pPr marL="0" indent="0" algn="just">
              <a:lnSpc>
                <a:spcPct val="150000"/>
              </a:lnSpc>
              <a:buNone/>
            </a:pPr>
            <a:r>
              <a:rPr lang="fr-FR" b="1" i="1" dirty="0" smtClean="0">
                <a:solidFill>
                  <a:srgbClr val="0070C0"/>
                </a:solidFill>
              </a:rPr>
              <a:t>3-1-2- </a:t>
            </a:r>
            <a:r>
              <a:rPr lang="fr-FR" b="1" i="1" dirty="0">
                <a:solidFill>
                  <a:srgbClr val="0070C0"/>
                </a:solidFill>
              </a:rPr>
              <a:t>Modification du pH:</a:t>
            </a:r>
          </a:p>
          <a:p>
            <a:pPr marL="0" indent="0" algn="just">
              <a:lnSpc>
                <a:spcPct val="150000"/>
              </a:lnSpc>
              <a:buNone/>
            </a:pPr>
            <a:r>
              <a:rPr lang="fr-FR" b="1" i="1" dirty="0"/>
              <a:t>*Cas des réactions de brunissement non enzymatique:</a:t>
            </a:r>
          </a:p>
          <a:p>
            <a:pPr algn="just">
              <a:lnSpc>
                <a:spcPct val="150000"/>
              </a:lnSpc>
              <a:buFont typeface="Wingdings" panose="05000000000000000000" pitchFamily="2" charset="2"/>
              <a:buChar char="§"/>
            </a:pPr>
            <a:r>
              <a:rPr lang="fr-FR" dirty="0"/>
              <a:t>L'abaissement du pH permet de limiter le phénomène de brunissement non enzymatique par ionisation de la fonction amine primaire en ammonium quaternaire non réactif.</a:t>
            </a:r>
          </a:p>
          <a:p>
            <a:pPr algn="just">
              <a:lnSpc>
                <a:spcPct val="150000"/>
              </a:lnSpc>
              <a:buFont typeface="Wingdings" panose="05000000000000000000" pitchFamily="2" charset="2"/>
              <a:buChar char="§"/>
            </a:pPr>
            <a:r>
              <a:rPr lang="fr-FR" dirty="0"/>
              <a:t>On pourra aussi ajouter au milieu de </a:t>
            </a:r>
            <a:r>
              <a:rPr lang="fr-FR" b="1" dirty="0"/>
              <a:t>la delta gluconolactone</a:t>
            </a:r>
            <a:r>
              <a:rPr lang="fr-FR" dirty="0"/>
              <a:t> qui libérera progressivement son acidité (poudre d'œuf). </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35909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1944913"/>
            <a:ext cx="10515600" cy="4619659"/>
          </a:xfrm>
        </p:spPr>
        <p:txBody>
          <a:bodyPr>
            <a:normAutofit/>
          </a:bodyPr>
          <a:lstStyle/>
          <a:p>
            <a:pPr marL="0" indent="0" algn="just">
              <a:lnSpc>
                <a:spcPct val="150000"/>
              </a:lnSpc>
              <a:buNone/>
            </a:pPr>
            <a:r>
              <a:rPr lang="fr-FR" b="1" i="1" dirty="0"/>
              <a:t>*Cas des réactions de brunissement enzymatique:</a:t>
            </a:r>
          </a:p>
          <a:p>
            <a:pPr algn="just">
              <a:lnSpc>
                <a:spcPct val="150000"/>
              </a:lnSpc>
              <a:buFont typeface="Wingdings" panose="05000000000000000000" pitchFamily="2" charset="2"/>
              <a:buChar char="§"/>
            </a:pPr>
            <a:r>
              <a:rPr lang="fr-FR" dirty="0"/>
              <a:t>Un jus de citron est utilisé pour éviter le brunissement de champignons émincés ou la découpe d'un avocat.</a:t>
            </a:r>
          </a:p>
          <a:p>
            <a:pPr algn="just">
              <a:lnSpc>
                <a:spcPct val="150000"/>
              </a:lnSpc>
              <a:buFont typeface="Wingdings" panose="05000000000000000000" pitchFamily="2" charset="2"/>
              <a:buChar char="§"/>
            </a:pPr>
            <a:r>
              <a:rPr lang="fr-FR" dirty="0"/>
              <a:t> Cette technique est très utilisée pour contrer les brunissements enzymatiques dans la mesure où l'on travaille à des </a:t>
            </a:r>
            <a:r>
              <a:rPr lang="fr-FR" dirty="0">
                <a:solidFill>
                  <a:srgbClr val="FF0000"/>
                </a:solidFill>
              </a:rPr>
              <a:t>pH de l'ordre de 2,7-2,5</a:t>
            </a:r>
            <a:r>
              <a:rPr lang="fr-FR" dirty="0"/>
              <a:t>. </a:t>
            </a:r>
            <a:r>
              <a:rPr lang="fr-FR" dirty="0">
                <a:solidFill>
                  <a:srgbClr val="FF0000"/>
                </a:solidFill>
              </a:rPr>
              <a:t>A ces valeurs de pH les PPO sont inactives</a:t>
            </a:r>
            <a:r>
              <a:rPr lang="fr-FR" dirty="0"/>
              <a:t>. </a:t>
            </a:r>
          </a:p>
          <a:p>
            <a:pPr algn="just">
              <a:lnSpc>
                <a:spcPct val="150000"/>
              </a:lnSpc>
              <a:buFont typeface="Wingdings" panose="05000000000000000000" pitchFamily="2" charset="2"/>
              <a:buChar char="§"/>
            </a:pPr>
            <a:r>
              <a:rPr lang="fr-FR" dirty="0"/>
              <a:t>On emploie généralement le trempage dans des bains acides, l'acide le plus utilisé est l'acide citrique mais le plus efficace est l'acide malique.</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259995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2031999"/>
            <a:ext cx="10515600" cy="4532573"/>
          </a:xfrm>
        </p:spPr>
        <p:txBody>
          <a:bodyPr>
            <a:normAutofit/>
          </a:bodyPr>
          <a:lstStyle/>
          <a:p>
            <a:pPr marL="0" indent="0" algn="just">
              <a:lnSpc>
                <a:spcPct val="150000"/>
              </a:lnSpc>
              <a:buNone/>
            </a:pPr>
            <a:r>
              <a:rPr lang="fr-FR" b="1" i="1" dirty="0">
                <a:solidFill>
                  <a:srgbClr val="0070C0"/>
                </a:solidFill>
              </a:rPr>
              <a:t>3-1-3- Modification de la température</a:t>
            </a:r>
          </a:p>
          <a:p>
            <a:pPr marL="0" indent="0" algn="just">
              <a:lnSpc>
                <a:spcPct val="150000"/>
              </a:lnSpc>
              <a:buNone/>
            </a:pPr>
            <a:r>
              <a:rPr lang="fr-FR" b="1" i="1" dirty="0"/>
              <a:t>*Cas de brunissement non enzymatique</a:t>
            </a:r>
          </a:p>
          <a:p>
            <a:pPr algn="just">
              <a:lnSpc>
                <a:spcPct val="150000"/>
              </a:lnSpc>
              <a:buFont typeface="Wingdings" panose="05000000000000000000" pitchFamily="2" charset="2"/>
              <a:buChar char="§"/>
            </a:pPr>
            <a:r>
              <a:rPr lang="fr-FR" dirty="0"/>
              <a:t>C'est généralement au cours de la réaction de déshydratation que se produit le brunissement (haute température et teneur en eau critique).</a:t>
            </a:r>
          </a:p>
          <a:p>
            <a:pPr algn="just">
              <a:lnSpc>
                <a:spcPct val="150000"/>
              </a:lnSpc>
              <a:buFont typeface="Wingdings" panose="05000000000000000000" pitchFamily="2" charset="2"/>
              <a:buChar char="§"/>
            </a:pPr>
            <a:r>
              <a:rPr lang="fr-FR" dirty="0"/>
              <a:t>On peut évidemment diminuer la température mais on devra augmenter le temps de mise en œuvre du procédé et on aboutira pratiquement au même résultat.</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107269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838200" y="1843313"/>
            <a:ext cx="10515600" cy="4333649"/>
          </a:xfrm>
        </p:spPr>
        <p:txBody>
          <a:bodyPr>
            <a:normAutofit/>
          </a:bodyPr>
          <a:lstStyle/>
          <a:p>
            <a:pPr algn="just">
              <a:lnSpc>
                <a:spcPct val="150000"/>
              </a:lnSpc>
              <a:buFont typeface="Wingdings" panose="05000000000000000000" pitchFamily="2" charset="2"/>
              <a:buChar char="§"/>
            </a:pPr>
            <a:r>
              <a:rPr lang="fr-FR" dirty="0"/>
              <a:t>A basse température on ne bloque pas la réaction de Maillard on ne fait que diminuer la vitesse de réaction. </a:t>
            </a:r>
          </a:p>
          <a:p>
            <a:pPr algn="just">
              <a:lnSpc>
                <a:spcPct val="150000"/>
              </a:lnSpc>
              <a:buFont typeface="Wingdings" panose="05000000000000000000" pitchFamily="2" charset="2"/>
              <a:buChar char="§"/>
            </a:pPr>
            <a:r>
              <a:rPr lang="fr-FR" dirty="0"/>
              <a:t>Les produits déshydratés doivent être entreposés à des températures inférieures à 25°C, dans des emballages imperméables à la vapeur d'eau. </a:t>
            </a:r>
          </a:p>
          <a:p>
            <a:pPr algn="just">
              <a:lnSpc>
                <a:spcPct val="150000"/>
              </a:lnSpc>
              <a:buFont typeface="Wingdings" panose="05000000000000000000" pitchFamily="2" charset="2"/>
              <a:buChar char="§"/>
            </a:pPr>
            <a:r>
              <a:rPr lang="fr-FR" dirty="0"/>
              <a:t>Pour les jus de fruits concentrés, il faut parfois envisager de stocker à des températures inférieures à 0°C afin d'éviter la dégradation de la vitamine C qui produira du gaz carbonique et fera bomber les emballages.</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268788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838200" y="1915885"/>
            <a:ext cx="10515600" cy="4798813"/>
          </a:xfrm>
        </p:spPr>
        <p:txBody>
          <a:bodyPr>
            <a:normAutofit/>
          </a:bodyPr>
          <a:lstStyle/>
          <a:p>
            <a:pPr marL="0" indent="0" algn="just">
              <a:lnSpc>
                <a:spcPct val="150000"/>
              </a:lnSpc>
              <a:buNone/>
            </a:pPr>
            <a:r>
              <a:rPr lang="fr-FR" b="1" i="1" dirty="0"/>
              <a:t>*Cas de brunissement enzymatique</a:t>
            </a:r>
          </a:p>
          <a:p>
            <a:pPr algn="just">
              <a:lnSpc>
                <a:spcPct val="150000"/>
              </a:lnSpc>
              <a:buFont typeface="Wingdings" panose="05000000000000000000" pitchFamily="2" charset="2"/>
              <a:buChar char="§"/>
            </a:pPr>
            <a:r>
              <a:rPr lang="fr-FR" dirty="0"/>
              <a:t>L'inactivation des PPO peut se réaliser par une opération de blanchiment (pasteurisation, appertisation[stérilisation à la chaleur, dans des récipients hermétiquement clos]).</a:t>
            </a:r>
          </a:p>
          <a:p>
            <a:pPr algn="just">
              <a:lnSpc>
                <a:spcPct val="150000"/>
              </a:lnSpc>
              <a:buFont typeface="Wingdings" panose="05000000000000000000" pitchFamily="2" charset="2"/>
              <a:buChar char="§"/>
            </a:pPr>
            <a:r>
              <a:rPr lang="fr-FR" dirty="0"/>
              <a:t>C'est une méthode qui est efficace mais qui entraîne de profonde modification de texture et des propriétés organoleptiques des végétaux. Si cela peut se concevoir pour les légumes, on ne peut l'utiliser pour les fruits. </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41355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838200" y="2031999"/>
            <a:ext cx="10515600" cy="4144963"/>
          </a:xfrm>
        </p:spPr>
        <p:txBody>
          <a:bodyPr>
            <a:normAutofit/>
          </a:bodyPr>
          <a:lstStyle/>
          <a:p>
            <a:pPr algn="just">
              <a:lnSpc>
                <a:spcPct val="150000"/>
              </a:lnSpc>
              <a:buFont typeface="Wingdings" panose="05000000000000000000" pitchFamily="2" charset="2"/>
              <a:buChar char="§"/>
            </a:pPr>
            <a:r>
              <a:rPr lang="fr-FR" dirty="0"/>
              <a:t>On peut aussi diminuer l'intensité de la réaction en abaissant la température aux environs de </a:t>
            </a:r>
            <a:r>
              <a:rPr lang="fr-FR" dirty="0">
                <a:solidFill>
                  <a:srgbClr val="7030A0"/>
                </a:solidFill>
              </a:rPr>
              <a:t>40°C± 10°C</a:t>
            </a:r>
            <a:r>
              <a:rPr lang="fr-FR" dirty="0"/>
              <a:t>.</a:t>
            </a:r>
          </a:p>
          <a:p>
            <a:pPr algn="just">
              <a:lnSpc>
                <a:spcPct val="150000"/>
              </a:lnSpc>
              <a:buFont typeface="Wingdings" panose="05000000000000000000" pitchFamily="2" charset="2"/>
              <a:buChar char="§"/>
            </a:pPr>
            <a:r>
              <a:rPr lang="fr-FR" dirty="0"/>
              <a:t>La congélation n'est pas une solution adaptée car à moins d'être effectuée à très basse température il y aura formation de cristaux de glace au niveau cellulaire. </a:t>
            </a:r>
          </a:p>
          <a:p>
            <a:pPr algn="just">
              <a:lnSpc>
                <a:spcPct val="150000"/>
              </a:lnSpc>
              <a:buFont typeface="Wingdings" panose="05000000000000000000" pitchFamily="2" charset="2"/>
              <a:buChar char="§"/>
            </a:pPr>
            <a:r>
              <a:rPr lang="fr-FR" dirty="0"/>
              <a:t>Ces cristaux vont modifier la perméabilité membranaire et mettre en présence substrat et enzyme au moment de la décongélation et de la remontée en température favorisant ainsi la réaction de brunissement.</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88833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838200" y="2002971"/>
            <a:ext cx="10515600" cy="4173992"/>
          </a:xfrm>
        </p:spPr>
        <p:txBody>
          <a:bodyPr>
            <a:normAutofit/>
          </a:bodyPr>
          <a:lstStyle/>
          <a:p>
            <a:pPr marL="0" indent="0" algn="just">
              <a:lnSpc>
                <a:spcPct val="150000"/>
              </a:lnSpc>
              <a:buNone/>
            </a:pPr>
            <a:r>
              <a:rPr lang="fr-FR" b="1" i="1" dirty="0">
                <a:solidFill>
                  <a:srgbClr val="0070C0"/>
                </a:solidFill>
              </a:rPr>
              <a:t>3-1-4- Utilisation des agents réducteurs</a:t>
            </a:r>
          </a:p>
          <a:p>
            <a:pPr marL="0" indent="0" algn="just">
              <a:lnSpc>
                <a:spcPct val="150000"/>
              </a:lnSpc>
              <a:buNone/>
            </a:pPr>
            <a:r>
              <a:rPr lang="fr-FR" b="1" i="1" dirty="0"/>
              <a:t>*Cas des réactions de brunissement non enzymatique</a:t>
            </a:r>
          </a:p>
          <a:p>
            <a:pPr algn="just">
              <a:lnSpc>
                <a:spcPct val="150000"/>
              </a:lnSpc>
              <a:buFont typeface="Wingdings" panose="05000000000000000000" pitchFamily="2" charset="2"/>
              <a:buChar char="§"/>
            </a:pPr>
            <a:r>
              <a:rPr lang="fr-FR" dirty="0"/>
              <a:t>Dans le cas de la réaction de Maillard le seul agent efficace contre les réactions de brunissement est </a:t>
            </a:r>
            <a:r>
              <a:rPr lang="fr-FR" dirty="0">
                <a:solidFill>
                  <a:srgbClr val="FF0000"/>
                </a:solidFill>
              </a:rPr>
              <a:t>l'anhydride sulfureux</a:t>
            </a:r>
            <a:r>
              <a:rPr lang="fr-FR" dirty="0"/>
              <a:t>, utilisé sous forme de sel ou de gaz. </a:t>
            </a:r>
          </a:p>
          <a:p>
            <a:pPr algn="just">
              <a:lnSpc>
                <a:spcPct val="150000"/>
              </a:lnSpc>
              <a:buFont typeface="Wingdings" panose="05000000000000000000" pitchFamily="2" charset="2"/>
              <a:buChar char="§"/>
            </a:pPr>
            <a:r>
              <a:rPr lang="fr-FR" dirty="0"/>
              <a:t>Quand le SO</a:t>
            </a:r>
            <a:r>
              <a:rPr lang="fr-FR" baseline="-25000" dirty="0"/>
              <a:t>2</a:t>
            </a:r>
            <a:r>
              <a:rPr lang="fr-FR" dirty="0"/>
              <a:t> (dioxyde de souffre) est utilisé pour ses propriétés antiseptiques (concentration supérieure à 50 ppm), la concentration est très largement suffisante pour inhiber les réactions de brunissement. </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245634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838200" y="2365829"/>
            <a:ext cx="10515600" cy="3811134"/>
          </a:xfrm>
        </p:spPr>
        <p:txBody>
          <a:bodyPr>
            <a:normAutofit/>
          </a:bodyPr>
          <a:lstStyle/>
          <a:p>
            <a:pPr algn="just">
              <a:lnSpc>
                <a:spcPct val="150000"/>
              </a:lnSpc>
              <a:buFont typeface="Wingdings" panose="05000000000000000000" pitchFamily="2" charset="2"/>
              <a:buChar char="§"/>
            </a:pPr>
            <a:r>
              <a:rPr lang="fr-FR" dirty="0"/>
              <a:t>C'est le cas notamment des jus de raisin, du vin, des fruits déshydratés, des jus concentrés en fûts ou de la pulpe de fruit pour confiture. </a:t>
            </a:r>
          </a:p>
          <a:p>
            <a:pPr algn="just">
              <a:lnSpc>
                <a:spcPct val="150000"/>
              </a:lnSpc>
              <a:buFont typeface="Wingdings" panose="05000000000000000000" pitchFamily="2" charset="2"/>
              <a:buChar char="§"/>
            </a:pPr>
            <a:r>
              <a:rPr lang="fr-FR" dirty="0"/>
              <a:t>Dans les produits où le SO</a:t>
            </a:r>
            <a:r>
              <a:rPr lang="fr-FR" baseline="-25000" dirty="0"/>
              <a:t>2</a:t>
            </a:r>
            <a:r>
              <a:rPr lang="fr-FR" dirty="0"/>
              <a:t> est utilisé uniquement pour inhiber la réaction de brunissement non enzymatique, les concentrations sont beaucoup plus faibles. </a:t>
            </a:r>
          </a:p>
          <a:p>
            <a:pPr algn="just">
              <a:lnSpc>
                <a:spcPct val="150000"/>
              </a:lnSpc>
              <a:buFont typeface="Wingdings" panose="05000000000000000000" pitchFamily="2" charset="2"/>
              <a:buChar char="§"/>
            </a:pPr>
            <a:r>
              <a:rPr lang="fr-FR" dirty="0"/>
              <a:t>Il s'agit par exemple de la purée déshydratée en poudre, les pommes de terre déshydratées en tranche, les marrons glacés, les jus concentrés d'agrumes.</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105218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838200" y="2002971"/>
            <a:ext cx="10515600" cy="4173992"/>
          </a:xfrm>
        </p:spPr>
        <p:txBody>
          <a:bodyPr>
            <a:normAutofit/>
          </a:bodyPr>
          <a:lstStyle/>
          <a:p>
            <a:pPr algn="just">
              <a:lnSpc>
                <a:spcPct val="150000"/>
              </a:lnSpc>
              <a:buFont typeface="Wingdings" panose="05000000000000000000" pitchFamily="2" charset="2"/>
              <a:buChar char="§"/>
            </a:pPr>
            <a:r>
              <a:rPr lang="fr-FR" dirty="0"/>
              <a:t>L'addition de SO</a:t>
            </a:r>
            <a:r>
              <a:rPr lang="fr-FR" baseline="-25000" dirty="0"/>
              <a:t>2</a:t>
            </a:r>
            <a:r>
              <a:rPr lang="fr-FR" dirty="0"/>
              <a:t> peut entraîner des modifications d'arome, de pigmentation et, dans les jus d'agrumes </a:t>
            </a:r>
            <a:r>
              <a:rPr lang="fr-FR" dirty="0">
                <a:solidFill>
                  <a:srgbClr val="0070C0"/>
                </a:solidFill>
              </a:rPr>
              <a:t>produire de l'hydrogène sulfuré (H</a:t>
            </a:r>
            <a:r>
              <a:rPr lang="fr-FR" baseline="-25000" dirty="0">
                <a:solidFill>
                  <a:srgbClr val="0070C0"/>
                </a:solidFill>
              </a:rPr>
              <a:t>2</a:t>
            </a:r>
            <a:r>
              <a:rPr lang="fr-FR" dirty="0">
                <a:solidFill>
                  <a:srgbClr val="0070C0"/>
                </a:solidFill>
              </a:rPr>
              <a:t>S)</a:t>
            </a:r>
            <a:r>
              <a:rPr lang="fr-FR" dirty="0"/>
              <a:t>. </a:t>
            </a:r>
          </a:p>
          <a:p>
            <a:pPr algn="just">
              <a:lnSpc>
                <a:spcPct val="150000"/>
              </a:lnSpc>
              <a:buFont typeface="Wingdings" panose="05000000000000000000" pitchFamily="2" charset="2"/>
              <a:buChar char="§"/>
            </a:pPr>
            <a:r>
              <a:rPr lang="fr-FR" dirty="0"/>
              <a:t>Enfin le </a:t>
            </a:r>
            <a:r>
              <a:rPr lang="fr-FR" dirty="0">
                <a:solidFill>
                  <a:srgbClr val="0070C0"/>
                </a:solidFill>
              </a:rPr>
              <a:t>SO</a:t>
            </a:r>
            <a:r>
              <a:rPr lang="fr-FR" baseline="-25000" dirty="0">
                <a:solidFill>
                  <a:srgbClr val="0070C0"/>
                </a:solidFill>
              </a:rPr>
              <a:t>2</a:t>
            </a:r>
            <a:r>
              <a:rPr lang="fr-FR" dirty="0">
                <a:solidFill>
                  <a:srgbClr val="0070C0"/>
                </a:solidFill>
              </a:rPr>
              <a:t> détruit la vitamine B1</a:t>
            </a:r>
            <a:r>
              <a:rPr lang="fr-FR" dirty="0"/>
              <a:t>.</a:t>
            </a:r>
          </a:p>
          <a:p>
            <a:pPr marL="0" indent="0" algn="just">
              <a:lnSpc>
                <a:spcPct val="150000"/>
              </a:lnSpc>
              <a:buNone/>
            </a:pPr>
            <a:r>
              <a:rPr lang="fr-FR" b="1" i="1" dirty="0"/>
              <a:t>*Cas de brunissement enzymatique</a:t>
            </a:r>
          </a:p>
          <a:p>
            <a:pPr algn="just">
              <a:lnSpc>
                <a:spcPct val="150000"/>
              </a:lnSpc>
            </a:pPr>
            <a:r>
              <a:rPr lang="fr-FR" dirty="0"/>
              <a:t>Les sulfites vont pouvoir réagir à la fois au niveau des PPO et sur les produits de la réaction. </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18080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208E2-1CDA-43E0-9FD3-BE89287347D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DD37BE6-7A45-484E-AB02-F2D9AEBAF40D}"/>
              </a:ext>
            </a:extLst>
          </p:cNvPr>
          <p:cNvSpPr>
            <a:spLocks noGrp="1"/>
          </p:cNvSpPr>
          <p:nvPr>
            <p:ph idx="1"/>
          </p:nvPr>
        </p:nvSpPr>
        <p:spPr/>
        <p:txBody>
          <a:bodyPr/>
          <a:lstStyle/>
          <a:p>
            <a:endParaRPr lang="fr-FR" dirty="0"/>
          </a:p>
        </p:txBody>
      </p:sp>
      <p:grpSp>
        <p:nvGrpSpPr>
          <p:cNvPr id="6" name="Groupe 5">
            <a:extLst>
              <a:ext uri="{FF2B5EF4-FFF2-40B4-BE49-F238E27FC236}">
                <a16:creationId xmlns:a16="http://schemas.microsoft.com/office/drawing/2014/main" id="{B92131E2-BE8F-4544-B080-AF93B176006F}"/>
              </a:ext>
            </a:extLst>
          </p:cNvPr>
          <p:cNvGrpSpPr/>
          <p:nvPr/>
        </p:nvGrpSpPr>
        <p:grpSpPr>
          <a:xfrm>
            <a:off x="0" y="0"/>
            <a:ext cx="6292728" cy="4106409"/>
            <a:chOff x="311273" y="0"/>
            <a:chExt cx="6656259" cy="4585829"/>
          </a:xfrm>
        </p:grpSpPr>
        <p:pic>
          <p:nvPicPr>
            <p:cNvPr id="4" name="Image 3">
              <a:extLst>
                <a:ext uri="{FF2B5EF4-FFF2-40B4-BE49-F238E27FC236}">
                  <a16:creationId xmlns:a16="http://schemas.microsoft.com/office/drawing/2014/main" id="{00135EA1-86EE-4A55-8134-B519AEC11568}"/>
                </a:ext>
              </a:extLst>
            </p:cNvPr>
            <p:cNvPicPr>
              <a:picLocks noChangeAspect="1"/>
            </p:cNvPicPr>
            <p:nvPr/>
          </p:nvPicPr>
          <p:blipFill>
            <a:blip r:embed="rId2"/>
            <a:stretch>
              <a:fillRect/>
            </a:stretch>
          </p:blipFill>
          <p:spPr>
            <a:xfrm>
              <a:off x="311273" y="0"/>
              <a:ext cx="6656259" cy="4585829"/>
            </a:xfrm>
            <a:prstGeom prst="rect">
              <a:avLst/>
            </a:prstGeom>
          </p:spPr>
        </p:pic>
        <p:sp>
          <p:nvSpPr>
            <p:cNvPr id="5" name="Rectangle 4">
              <a:extLst>
                <a:ext uri="{FF2B5EF4-FFF2-40B4-BE49-F238E27FC236}">
                  <a16:creationId xmlns:a16="http://schemas.microsoft.com/office/drawing/2014/main" id="{79709802-7FA3-4D03-BDE9-378FCCA6DBEA}"/>
                </a:ext>
              </a:extLst>
            </p:cNvPr>
            <p:cNvSpPr/>
            <p:nvPr/>
          </p:nvSpPr>
          <p:spPr>
            <a:xfrm>
              <a:off x="711200" y="2852382"/>
              <a:ext cx="5894316" cy="8188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 name="Image 6">
            <a:extLst>
              <a:ext uri="{FF2B5EF4-FFF2-40B4-BE49-F238E27FC236}">
                <a16:creationId xmlns:a16="http://schemas.microsoft.com/office/drawing/2014/main" id="{11DFCD61-ECF4-42AB-A3A2-37EC7C31F6EF}"/>
              </a:ext>
            </a:extLst>
          </p:cNvPr>
          <p:cNvPicPr>
            <a:picLocks noChangeAspect="1"/>
          </p:cNvPicPr>
          <p:nvPr/>
        </p:nvPicPr>
        <p:blipFill>
          <a:blip r:embed="rId3"/>
          <a:stretch>
            <a:fillRect/>
          </a:stretch>
        </p:blipFill>
        <p:spPr>
          <a:xfrm>
            <a:off x="6096000" y="2774530"/>
            <a:ext cx="6090768" cy="3943770"/>
          </a:xfrm>
          <a:prstGeom prst="rect">
            <a:avLst/>
          </a:prstGeom>
        </p:spPr>
      </p:pic>
      <p:pic>
        <p:nvPicPr>
          <p:cNvPr id="8" name="Image 7">
            <a:extLst>
              <a:ext uri="{FF2B5EF4-FFF2-40B4-BE49-F238E27FC236}">
                <a16:creationId xmlns:a16="http://schemas.microsoft.com/office/drawing/2014/main" id="{BA5A5677-D29A-4017-ACEC-9C66C344FD27}"/>
              </a:ext>
            </a:extLst>
          </p:cNvPr>
          <p:cNvPicPr>
            <a:picLocks noChangeAspect="1"/>
          </p:cNvPicPr>
          <p:nvPr/>
        </p:nvPicPr>
        <p:blipFill>
          <a:blip r:embed="rId4"/>
          <a:stretch>
            <a:fillRect/>
          </a:stretch>
        </p:blipFill>
        <p:spPr>
          <a:xfrm>
            <a:off x="10367413" y="4746415"/>
            <a:ext cx="986387" cy="1364502"/>
          </a:xfrm>
          <a:prstGeom prst="rect">
            <a:avLst/>
          </a:prstGeom>
        </p:spPr>
      </p:pic>
    </p:spTree>
    <p:extLst>
      <p:ext uri="{BB962C8B-B14F-4D97-AF65-F5344CB8AC3E}">
        <p14:creationId xmlns:p14="http://schemas.microsoft.com/office/powerpoint/2010/main" val="417399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838200" y="2061029"/>
            <a:ext cx="10515600" cy="4640022"/>
          </a:xfrm>
        </p:spPr>
        <p:txBody>
          <a:bodyPr>
            <a:normAutofit/>
          </a:bodyPr>
          <a:lstStyle/>
          <a:p>
            <a:pPr algn="just">
              <a:lnSpc>
                <a:spcPct val="150000"/>
              </a:lnSpc>
              <a:buFont typeface="Wingdings" panose="05000000000000000000" pitchFamily="2" charset="2"/>
              <a:buChar char="§"/>
            </a:pPr>
            <a:r>
              <a:rPr lang="fr-FR" dirty="0"/>
              <a:t>Ces réactifs, à savoir les ions sulfite (SO</a:t>
            </a:r>
            <a:r>
              <a:rPr lang="fr-FR" baseline="-25000" dirty="0"/>
              <a:t>3</a:t>
            </a:r>
            <a:r>
              <a:rPr lang="fr-FR" dirty="0"/>
              <a:t> </a:t>
            </a:r>
            <a:r>
              <a:rPr lang="fr-FR" baseline="30000" dirty="0"/>
              <a:t>2 -</a:t>
            </a:r>
            <a:r>
              <a:rPr lang="fr-FR" dirty="0"/>
              <a:t>) et bisulfite (HSO</a:t>
            </a:r>
            <a:r>
              <a:rPr lang="fr-FR" baseline="-25000" dirty="0"/>
              <a:t>3</a:t>
            </a:r>
            <a:r>
              <a:rPr lang="fr-FR" dirty="0"/>
              <a:t> </a:t>
            </a:r>
            <a:r>
              <a:rPr lang="fr-FR" baseline="30000" dirty="0"/>
              <a:t>-</a:t>
            </a:r>
            <a:r>
              <a:rPr lang="fr-FR" dirty="0"/>
              <a:t>), sont capables d'inactiver de manière irréversible les PPO de végétaux supérieurs ou d'origine fongique.</a:t>
            </a:r>
          </a:p>
          <a:p>
            <a:pPr algn="just">
              <a:lnSpc>
                <a:spcPct val="150000"/>
              </a:lnSpc>
              <a:buFont typeface="Wingdings" panose="05000000000000000000" pitchFamily="2" charset="2"/>
              <a:buChar char="§"/>
            </a:pPr>
            <a:r>
              <a:rPr lang="fr-FR" dirty="0"/>
              <a:t>L'inactivation de la PPO peut se produire en 20 minutes pour des concentrations en sulfite de l'ordre de 1 mg par litre. </a:t>
            </a:r>
          </a:p>
          <a:p>
            <a:pPr algn="just">
              <a:lnSpc>
                <a:spcPct val="150000"/>
              </a:lnSpc>
              <a:buFont typeface="Wingdings" panose="05000000000000000000" pitchFamily="2" charset="2"/>
              <a:buChar char="§"/>
            </a:pPr>
            <a:r>
              <a:rPr lang="fr-FR" dirty="0"/>
              <a:t>Il s'avère en outre que l'inactivation est d'autant plus efficace que le pH est plus acide. </a:t>
            </a:r>
          </a:p>
          <a:p>
            <a:pPr algn="just">
              <a:lnSpc>
                <a:spcPct val="150000"/>
              </a:lnSpc>
              <a:buFont typeface="Wingdings" panose="05000000000000000000" pitchFamily="2" charset="2"/>
              <a:buChar char="§"/>
            </a:pPr>
            <a:r>
              <a:rPr lang="fr-FR" dirty="0"/>
              <a:t>Le mécanisme d'inactivation s'accompagne d'un changement de structure tertiaire et/ou d'ionisation de la PPO, vraisemblablement suite à la réduction de ponts disulfure.</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300377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838200" y="2002971"/>
            <a:ext cx="10515600" cy="4698079"/>
          </a:xfrm>
        </p:spPr>
        <p:txBody>
          <a:bodyPr>
            <a:normAutofit/>
          </a:bodyPr>
          <a:lstStyle/>
          <a:p>
            <a:pPr marL="0" indent="0" algn="just">
              <a:lnSpc>
                <a:spcPct val="150000"/>
              </a:lnSpc>
              <a:buNone/>
            </a:pPr>
            <a:r>
              <a:rPr lang="fr-FR" b="1" dirty="0">
                <a:solidFill>
                  <a:srgbClr val="0070C0"/>
                </a:solidFill>
              </a:rPr>
              <a:t>3-2- Procédés spécifiques pour inhiber les réactions de brunissement</a:t>
            </a:r>
          </a:p>
          <a:p>
            <a:pPr algn="just">
              <a:lnSpc>
                <a:spcPct val="150000"/>
              </a:lnSpc>
            </a:pPr>
            <a:r>
              <a:rPr lang="fr-FR" dirty="0"/>
              <a:t>Il s'agira uniquement des techniques qui permettent d'inhiber les réactions de brunissement enzymatique. Elles concerneront la réaction enzymatique elle-même et on pourra caractériser 4 niveaux d'intervention qui seront : </a:t>
            </a:r>
            <a:r>
              <a:rPr lang="fr-FR" dirty="0">
                <a:solidFill>
                  <a:schemeClr val="accent2">
                    <a:lumMod val="75000"/>
                  </a:schemeClr>
                </a:solidFill>
              </a:rPr>
              <a:t>action au niveau de l'enzyme, au niveau du cuivre, du site de fixation du substrat </a:t>
            </a:r>
            <a:r>
              <a:rPr lang="fr-FR" dirty="0" err="1">
                <a:solidFill>
                  <a:schemeClr val="accent2">
                    <a:lumMod val="75000"/>
                  </a:schemeClr>
                </a:solidFill>
              </a:rPr>
              <a:t>polyphénolique</a:t>
            </a:r>
            <a:r>
              <a:rPr lang="fr-FR" dirty="0">
                <a:solidFill>
                  <a:schemeClr val="accent2">
                    <a:lumMod val="75000"/>
                  </a:schemeClr>
                </a:solidFill>
              </a:rPr>
              <a:t> </a:t>
            </a:r>
            <a:r>
              <a:rPr lang="fr-FR" dirty="0"/>
              <a:t>et </a:t>
            </a:r>
            <a:r>
              <a:rPr lang="fr-FR" dirty="0">
                <a:solidFill>
                  <a:schemeClr val="accent2">
                    <a:lumMod val="75000"/>
                  </a:schemeClr>
                </a:solidFill>
              </a:rPr>
              <a:t>de l'oxygène de l'air</a:t>
            </a:r>
            <a:r>
              <a:rPr lang="fr-FR" dirty="0"/>
              <a:t>.</a:t>
            </a:r>
          </a:p>
          <a:p>
            <a:pPr marL="0" indent="0" algn="just">
              <a:lnSpc>
                <a:spcPct val="150000"/>
              </a:lnSpc>
              <a:buNone/>
            </a:pPr>
            <a:endParaRPr lang="fr-FR" dirty="0"/>
          </a:p>
          <a:p>
            <a:pPr marL="0" indent="0" algn="just">
              <a:lnSpc>
                <a:spcPct val="150000"/>
              </a:lnSpc>
              <a:buNone/>
            </a:pPr>
            <a:endParaRPr lang="fr-FR" dirty="0"/>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378264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507246" y="1785256"/>
            <a:ext cx="10515600" cy="2061029"/>
          </a:xfrm>
        </p:spPr>
        <p:txBody>
          <a:bodyPr>
            <a:normAutofit/>
          </a:bodyPr>
          <a:lstStyle/>
          <a:p>
            <a:pPr marL="0" indent="0" algn="just">
              <a:lnSpc>
                <a:spcPct val="150000"/>
              </a:lnSpc>
              <a:buNone/>
            </a:pPr>
            <a:r>
              <a:rPr lang="fr-FR" b="1" i="1" dirty="0">
                <a:solidFill>
                  <a:srgbClr val="0070C0"/>
                </a:solidFill>
              </a:rPr>
              <a:t>3-2-1-Action au niveau des polyphénol oxydases</a:t>
            </a:r>
          </a:p>
          <a:p>
            <a:pPr algn="just">
              <a:lnSpc>
                <a:spcPct val="150000"/>
              </a:lnSpc>
              <a:buFont typeface="Wingdings" panose="05000000000000000000" pitchFamily="2" charset="2"/>
              <a:buChar char="§"/>
            </a:pPr>
            <a:r>
              <a:rPr lang="fr-FR" dirty="0"/>
              <a:t>Il existe des réactifs qui seront capables de réagir avec les fonctions amines libres des structures polypeptidiques des PPO en donnant des bases de </a:t>
            </a:r>
            <a:r>
              <a:rPr lang="fr-FR" dirty="0" err="1">
                <a:solidFill>
                  <a:schemeClr val="accent2">
                    <a:lumMod val="75000"/>
                  </a:schemeClr>
                </a:solidFill>
              </a:rPr>
              <a:t>schiff</a:t>
            </a:r>
            <a:r>
              <a:rPr lang="fr-FR" dirty="0">
                <a:solidFill>
                  <a:schemeClr val="accent2">
                    <a:lumMod val="75000"/>
                  </a:schemeClr>
                </a:solidFill>
              </a:rPr>
              <a:t> stables</a:t>
            </a:r>
            <a:r>
              <a:rPr lang="fr-FR" dirty="0"/>
              <a:t>. </a:t>
            </a:r>
          </a:p>
        </p:txBody>
      </p:sp>
      <p:grpSp>
        <p:nvGrpSpPr>
          <p:cNvPr id="5" name="Groupe 4">
            <a:extLst>
              <a:ext uri="{FF2B5EF4-FFF2-40B4-BE49-F238E27FC236}">
                <a16:creationId xmlns:a16="http://schemas.microsoft.com/office/drawing/2014/main" id="{EB0A1395-988B-46D1-BCFB-AEB4AFD58DA3}"/>
              </a:ext>
            </a:extLst>
          </p:cNvPr>
          <p:cNvGrpSpPr/>
          <p:nvPr/>
        </p:nvGrpSpPr>
        <p:grpSpPr>
          <a:xfrm>
            <a:off x="507246" y="3429000"/>
            <a:ext cx="11460703" cy="3361225"/>
            <a:chOff x="-106903" y="2641695"/>
            <a:chExt cx="11460703" cy="3361225"/>
          </a:xfrm>
        </p:grpSpPr>
        <p:pic>
          <p:nvPicPr>
            <p:cNvPr id="2" name="Image 1">
              <a:extLst>
                <a:ext uri="{FF2B5EF4-FFF2-40B4-BE49-F238E27FC236}">
                  <a16:creationId xmlns:a16="http://schemas.microsoft.com/office/drawing/2014/main" id="{1A2A85F6-3263-4443-B970-EC864D048DAE}"/>
                </a:ext>
              </a:extLst>
            </p:cNvPr>
            <p:cNvPicPr>
              <a:picLocks noChangeAspect="1"/>
            </p:cNvPicPr>
            <p:nvPr/>
          </p:nvPicPr>
          <p:blipFill>
            <a:blip r:embed="rId2"/>
            <a:stretch>
              <a:fillRect/>
            </a:stretch>
          </p:blipFill>
          <p:spPr>
            <a:xfrm>
              <a:off x="3577632" y="2641695"/>
              <a:ext cx="7776168" cy="3361225"/>
            </a:xfrm>
            <a:prstGeom prst="rect">
              <a:avLst/>
            </a:prstGeom>
          </p:spPr>
        </p:pic>
        <p:sp>
          <p:nvSpPr>
            <p:cNvPr id="4" name="Rectangle 3">
              <a:extLst>
                <a:ext uri="{FF2B5EF4-FFF2-40B4-BE49-F238E27FC236}">
                  <a16:creationId xmlns:a16="http://schemas.microsoft.com/office/drawing/2014/main" id="{2C55DB15-2CD6-4E9F-B08D-0ABB54E74411}"/>
                </a:ext>
              </a:extLst>
            </p:cNvPr>
            <p:cNvSpPr/>
            <p:nvPr/>
          </p:nvSpPr>
          <p:spPr>
            <a:xfrm>
              <a:off x="-106903" y="4197091"/>
              <a:ext cx="3684535" cy="400110"/>
            </a:xfrm>
            <a:prstGeom prst="rect">
              <a:avLst/>
            </a:prstGeom>
          </p:spPr>
          <p:txBody>
            <a:bodyPr wrap="none">
              <a:spAutoFit/>
            </a:bodyPr>
            <a:lstStyle/>
            <a:p>
              <a:r>
                <a:rPr lang="fr-FR" sz="2000" b="1" dirty="0">
                  <a:solidFill>
                    <a:schemeClr val="accent2">
                      <a:lumMod val="75000"/>
                    </a:schemeClr>
                  </a:solidFill>
                </a:rPr>
                <a:t>Action des aldéhydes sur les PPO</a:t>
              </a:r>
            </a:p>
          </p:txBody>
        </p:sp>
      </p:grpSp>
      <p:sp>
        <p:nvSpPr>
          <p:cNvPr id="6"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387924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838200" y="1973943"/>
            <a:ext cx="10515600" cy="4723696"/>
          </a:xfrm>
        </p:spPr>
        <p:txBody>
          <a:bodyPr>
            <a:normAutofit/>
          </a:bodyPr>
          <a:lstStyle/>
          <a:p>
            <a:pPr algn="just">
              <a:lnSpc>
                <a:spcPct val="150000"/>
              </a:lnSpc>
              <a:buFont typeface="Wingdings" panose="05000000000000000000" pitchFamily="2" charset="2"/>
              <a:buChar char="§"/>
            </a:pPr>
            <a:r>
              <a:rPr lang="fr-FR" dirty="0"/>
              <a:t>Les PPO partiellement purifiées de pomme, de raisin, de poire et d'avocat sont partiellement dénaturées (10 à 60 % de l'activité initiale est perdue) lorsqu'elles sont exposées durant 15 secondes à des pressions allant de 100 à 900 MPa et à des températures atteignant 60°C. </a:t>
            </a:r>
          </a:p>
          <a:p>
            <a:pPr algn="just">
              <a:lnSpc>
                <a:spcPct val="150000"/>
              </a:lnSpc>
              <a:buFont typeface="Wingdings" panose="05000000000000000000" pitchFamily="2" charset="2"/>
              <a:buChar char="§"/>
            </a:pPr>
            <a:r>
              <a:rPr lang="fr-FR" dirty="0"/>
              <a:t>Toutefois, la température, la pression et la durée du traitement restent des paramètres à optimiser pour une meilleure efficacité.</a:t>
            </a:r>
          </a:p>
          <a:p>
            <a:pPr marL="0" indent="0" algn="just">
              <a:lnSpc>
                <a:spcPct val="150000"/>
              </a:lnSpc>
              <a:buNone/>
            </a:pPr>
            <a:r>
              <a:rPr lang="fr-FR" b="1" i="1" dirty="0">
                <a:solidFill>
                  <a:srgbClr val="0070C0"/>
                </a:solidFill>
              </a:rPr>
              <a:t>3-2-2- Action au niveau de l'interaction avec le cuivre</a:t>
            </a:r>
          </a:p>
          <a:p>
            <a:pPr algn="just">
              <a:lnSpc>
                <a:spcPct val="150000"/>
              </a:lnSpc>
              <a:buFont typeface="Wingdings" panose="05000000000000000000" pitchFamily="2" charset="2"/>
              <a:buChar char="§"/>
            </a:pPr>
            <a:r>
              <a:rPr lang="fr-FR" dirty="0">
                <a:solidFill>
                  <a:srgbClr val="FF0000"/>
                </a:solidFill>
              </a:rPr>
              <a:t>Les composés chélateurs </a:t>
            </a:r>
            <a:r>
              <a:rPr lang="fr-FR" dirty="0"/>
              <a:t>de métaux forment des complexes avec les atomes de cuivre du centre actif des polyphénol oxydases.</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143301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838200" y="2539999"/>
            <a:ext cx="10515600" cy="4157639"/>
          </a:xfrm>
        </p:spPr>
        <p:txBody>
          <a:bodyPr>
            <a:normAutofit/>
          </a:bodyPr>
          <a:lstStyle/>
          <a:p>
            <a:pPr algn="just">
              <a:lnSpc>
                <a:spcPct val="150000"/>
              </a:lnSpc>
              <a:buFont typeface="Wingdings" panose="05000000000000000000" pitchFamily="2" charset="2"/>
              <a:buChar char="§"/>
            </a:pPr>
            <a:r>
              <a:rPr lang="fr-FR" dirty="0"/>
              <a:t>Cette inactivation s'accompagne de l'arrachement d'un des deux atomes de cuivre de l'enzyme conduisant à une forme inactive nommée </a:t>
            </a:r>
            <a:r>
              <a:rPr lang="fr-FR" dirty="0" err="1">
                <a:solidFill>
                  <a:srgbClr val="FF0000"/>
                </a:solidFill>
              </a:rPr>
              <a:t>metapo</a:t>
            </a:r>
            <a:r>
              <a:rPr lang="fr-FR" dirty="0"/>
              <a:t>. </a:t>
            </a:r>
          </a:p>
          <a:p>
            <a:pPr marL="0" indent="0" algn="just">
              <a:lnSpc>
                <a:spcPct val="150000"/>
              </a:lnSpc>
              <a:buNone/>
            </a:pPr>
            <a:r>
              <a:rPr lang="fr-FR" b="1" i="1" dirty="0">
                <a:solidFill>
                  <a:srgbClr val="0070C0"/>
                </a:solidFill>
              </a:rPr>
              <a:t>3-2-3 Action au niveau du site de fixation des structures </a:t>
            </a:r>
            <a:r>
              <a:rPr lang="fr-FR" b="1" i="1" dirty="0" err="1">
                <a:solidFill>
                  <a:srgbClr val="0070C0"/>
                </a:solidFill>
              </a:rPr>
              <a:t>polyphénoliques</a:t>
            </a:r>
            <a:endParaRPr lang="fr-FR" b="1" i="1" dirty="0">
              <a:solidFill>
                <a:srgbClr val="0070C0"/>
              </a:solidFill>
            </a:endParaRPr>
          </a:p>
          <a:p>
            <a:pPr algn="just">
              <a:lnSpc>
                <a:spcPct val="150000"/>
              </a:lnSpc>
            </a:pPr>
            <a:r>
              <a:rPr lang="fr-FR" dirty="0"/>
              <a:t>Dans ce groupe d'inhibiteurs, on trouvent </a:t>
            </a:r>
            <a:r>
              <a:rPr lang="fr-FR" dirty="0">
                <a:solidFill>
                  <a:srgbClr val="FF0000"/>
                </a:solidFill>
              </a:rPr>
              <a:t>des acides carboxyliques</a:t>
            </a:r>
            <a:r>
              <a:rPr lang="fr-FR" dirty="0"/>
              <a:t> et </a:t>
            </a:r>
            <a:r>
              <a:rPr lang="fr-FR" dirty="0">
                <a:solidFill>
                  <a:srgbClr val="FF0000"/>
                </a:solidFill>
              </a:rPr>
              <a:t>plus particulièrement des acides benzoïques, cinnamiques et </a:t>
            </a:r>
            <a:r>
              <a:rPr lang="fr-FR" dirty="0" err="1">
                <a:solidFill>
                  <a:srgbClr val="FF0000"/>
                </a:solidFill>
              </a:rPr>
              <a:t>phénylalcanoïques</a:t>
            </a:r>
            <a:r>
              <a:rPr lang="fr-FR" dirty="0"/>
              <a:t>. </a:t>
            </a:r>
          </a:p>
          <a:p>
            <a:pPr algn="just">
              <a:lnSpc>
                <a:spcPct val="150000"/>
              </a:lnSpc>
              <a:buFont typeface="Wingdings" panose="05000000000000000000" pitchFamily="2" charset="2"/>
              <a:buChar char="§"/>
            </a:pPr>
            <a:endParaRPr lang="fr-FR" dirty="0"/>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221851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7CD997-95D7-4A96-8DE0-D707925FECA2}"/>
              </a:ext>
            </a:extLst>
          </p:cNvPr>
          <p:cNvSpPr>
            <a:spLocks noGrp="1"/>
          </p:cNvSpPr>
          <p:nvPr>
            <p:ph idx="1"/>
          </p:nvPr>
        </p:nvSpPr>
        <p:spPr>
          <a:xfrm>
            <a:off x="838200" y="1843313"/>
            <a:ext cx="10515600" cy="4333649"/>
          </a:xfrm>
        </p:spPr>
        <p:txBody>
          <a:bodyPr>
            <a:normAutofit/>
          </a:bodyPr>
          <a:lstStyle/>
          <a:p>
            <a:pPr marL="0" indent="0" algn="just">
              <a:lnSpc>
                <a:spcPct val="150000"/>
              </a:lnSpc>
              <a:buNone/>
            </a:pPr>
            <a:r>
              <a:rPr lang="fr-FR" b="1" i="1" dirty="0">
                <a:solidFill>
                  <a:srgbClr val="0070C0"/>
                </a:solidFill>
              </a:rPr>
              <a:t>3-2-4- Action vis-à-vis de la fixation d'oxygène</a:t>
            </a:r>
          </a:p>
          <a:p>
            <a:pPr algn="just">
              <a:lnSpc>
                <a:spcPct val="150000"/>
              </a:lnSpc>
              <a:buFont typeface="Wingdings" panose="05000000000000000000" pitchFamily="2" charset="2"/>
              <a:buChar char="§"/>
            </a:pPr>
            <a:r>
              <a:rPr lang="fr-FR" dirty="0"/>
              <a:t>Une façon de limiter les réactions de brunissement est de limiter la pression partielle en oxygène au niveau du système enzymatique. Différentes techniques sont utilisées pour atteindre ce but.</a:t>
            </a:r>
          </a:p>
          <a:p>
            <a:pPr lvl="1" algn="just">
              <a:lnSpc>
                <a:spcPct val="150000"/>
              </a:lnSpc>
              <a:buFont typeface="Wingdings" panose="05000000000000000000" pitchFamily="2" charset="2"/>
              <a:buChar char="ü"/>
            </a:pPr>
            <a:r>
              <a:rPr lang="fr-FR" dirty="0"/>
              <a:t>On peut utiliser </a:t>
            </a:r>
            <a:r>
              <a:rPr lang="fr-FR" dirty="0">
                <a:solidFill>
                  <a:srgbClr val="FF0000"/>
                </a:solidFill>
              </a:rPr>
              <a:t>des agents anti-oxydants synthétiques (E300 à E321)</a:t>
            </a:r>
            <a:r>
              <a:rPr lang="fr-FR" dirty="0"/>
              <a:t> comme on peut utiliser </a:t>
            </a:r>
            <a:r>
              <a:rPr lang="fr-FR" dirty="0">
                <a:solidFill>
                  <a:srgbClr val="FF0000"/>
                </a:solidFill>
              </a:rPr>
              <a:t>les techniques du vide ou le barbotage sous gaz inerte (azote)</a:t>
            </a:r>
            <a:r>
              <a:rPr lang="fr-FR" dirty="0"/>
              <a:t>.</a:t>
            </a:r>
          </a:p>
          <a:p>
            <a:pPr lvl="1" algn="just">
              <a:lnSpc>
                <a:spcPct val="150000"/>
              </a:lnSpc>
              <a:buFont typeface="Wingdings" panose="05000000000000000000" pitchFamily="2" charset="2"/>
              <a:buChar char="ü"/>
            </a:pPr>
            <a:r>
              <a:rPr lang="fr-FR" dirty="0"/>
              <a:t>Il est aussi possible de diminuer la concentration en oxygène par le biais de réaction enzymatique. Cette action se double d'une augmentation de l'acidité qui diminue aussi la réactivité des PPO.</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102220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838200" y="1944913"/>
            <a:ext cx="10515600" cy="4752725"/>
          </a:xfrm>
        </p:spPr>
        <p:txBody>
          <a:bodyPr>
            <a:normAutofit/>
          </a:bodyPr>
          <a:lstStyle/>
          <a:p>
            <a:pPr lvl="1" algn="just">
              <a:lnSpc>
                <a:spcPct val="150000"/>
              </a:lnSpc>
              <a:buFont typeface="Wingdings" panose="05000000000000000000" pitchFamily="2" charset="2"/>
              <a:buChar char="ü"/>
            </a:pPr>
            <a:r>
              <a:rPr lang="fr-FR" dirty="0"/>
              <a:t>La limitation de la teneur en oxygène peut se réaliser par une action de croûtage. Cette technique est utilisée après le tranchage ou le pelage des fruits soit en traitant par de </a:t>
            </a:r>
            <a:r>
              <a:rPr lang="fr-FR" dirty="0">
                <a:solidFill>
                  <a:srgbClr val="FF0000"/>
                </a:solidFill>
              </a:rPr>
              <a:t>la saumure soit par des sirops de glucose ou de saccharose</a:t>
            </a:r>
            <a:r>
              <a:rPr lang="fr-FR" dirty="0"/>
              <a:t>. </a:t>
            </a:r>
          </a:p>
          <a:p>
            <a:pPr lvl="1" algn="just">
              <a:lnSpc>
                <a:spcPct val="150000"/>
              </a:lnSpc>
              <a:buFont typeface="Wingdings" panose="05000000000000000000" pitchFamily="2" charset="2"/>
              <a:buChar char="ü"/>
            </a:pPr>
            <a:r>
              <a:rPr lang="fr-FR" dirty="0"/>
              <a:t>L'utilisation d'emballage imperméable à l'oxygène permet d'augmenter la durée de vie des produits.</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184302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348343" y="1654629"/>
            <a:ext cx="11509827" cy="4397828"/>
          </a:xfrm>
        </p:spPr>
        <p:txBody>
          <a:bodyPr>
            <a:normAutofit fontScale="92500"/>
          </a:bodyPr>
          <a:lstStyle/>
          <a:p>
            <a:pPr marL="0" lvl="1" indent="0" algn="just">
              <a:lnSpc>
                <a:spcPct val="150000"/>
              </a:lnSpc>
              <a:buNone/>
            </a:pPr>
            <a:r>
              <a:rPr lang="fr-FR" sz="2800" dirty="0" smtClean="0"/>
              <a:t>La </a:t>
            </a:r>
            <a:r>
              <a:rPr lang="fr-FR" sz="2800" dirty="0"/>
              <a:t>phase d’initiation de l’oxydation des lipides peut être déclenchée par plusieurs facteurs : </a:t>
            </a:r>
            <a:r>
              <a:rPr lang="fr-FR" sz="2800" dirty="0">
                <a:solidFill>
                  <a:srgbClr val="FF0000"/>
                </a:solidFill>
              </a:rPr>
              <a:t>les formes activées de l’oxygène, les enzymes, les métaux ou la chaleur. </a:t>
            </a:r>
          </a:p>
          <a:p>
            <a:pPr marL="457200" lvl="1" indent="-457200" algn="just">
              <a:lnSpc>
                <a:spcPct val="150000"/>
              </a:lnSpc>
            </a:pPr>
            <a:r>
              <a:rPr lang="fr-FR" sz="2800" dirty="0"/>
              <a:t>Les facteurs qui influencent l’oxydation des lipides sont nombreux. </a:t>
            </a:r>
          </a:p>
          <a:p>
            <a:pPr marL="457200" lvl="1" indent="-457200" algn="just">
              <a:lnSpc>
                <a:spcPct val="150000"/>
              </a:lnSpc>
            </a:pPr>
            <a:r>
              <a:rPr lang="fr-FR" sz="2800" dirty="0"/>
              <a:t> Il s’agit </a:t>
            </a:r>
            <a:r>
              <a:rPr lang="fr-FR" sz="2800" dirty="0">
                <a:solidFill>
                  <a:srgbClr val="FF0000"/>
                </a:solidFill>
              </a:rPr>
              <a:t>de facteurs intrinsèques</a:t>
            </a:r>
            <a:r>
              <a:rPr lang="fr-FR" sz="2800" dirty="0"/>
              <a:t> tels que la composition en acides gras des lipides (nombre et position des insaturations), la présence de pro oxydants (hème, ions métalliques, enzymes) ou d’antioxydants naturels (tocophérols, caroténoïdes...).</a:t>
            </a:r>
          </a:p>
        </p:txBody>
      </p:sp>
      <p:sp>
        <p:nvSpPr>
          <p:cNvPr id="2" name="Rectangle 1"/>
          <p:cNvSpPr/>
          <p:nvPr/>
        </p:nvSpPr>
        <p:spPr>
          <a:xfrm>
            <a:off x="3859168" y="621268"/>
            <a:ext cx="3747949" cy="738664"/>
          </a:xfrm>
          <a:prstGeom prst="rect">
            <a:avLst/>
          </a:prstGeom>
        </p:spPr>
        <p:txBody>
          <a:bodyPr wrap="none">
            <a:spAutoFit/>
          </a:bodyPr>
          <a:lstStyle/>
          <a:p>
            <a:pPr marL="0" lvl="1" indent="0" algn="just">
              <a:lnSpc>
                <a:spcPct val="150000"/>
              </a:lnSpc>
              <a:buNone/>
            </a:pPr>
            <a:r>
              <a:rPr lang="fr-FR" sz="2800" b="1" dirty="0" smtClean="0">
                <a:solidFill>
                  <a:srgbClr val="FF0000"/>
                </a:solidFill>
              </a:rPr>
              <a:t>3- </a:t>
            </a:r>
            <a:r>
              <a:rPr lang="fr-FR" sz="2800" b="1" dirty="0">
                <a:solidFill>
                  <a:srgbClr val="FF0000"/>
                </a:solidFill>
              </a:rPr>
              <a:t>Oxydation des lipides</a:t>
            </a:r>
            <a:endParaRPr lang="fr-FR" sz="2800" b="1" dirty="0">
              <a:solidFill>
                <a:srgbClr val="FF0000"/>
              </a:solidFill>
            </a:endParaRPr>
          </a:p>
        </p:txBody>
      </p:sp>
    </p:spTree>
    <p:extLst>
      <p:ext uri="{BB962C8B-B14F-4D97-AF65-F5344CB8AC3E}">
        <p14:creationId xmlns:p14="http://schemas.microsoft.com/office/powerpoint/2010/main" val="159445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90011A-EEEF-47A8-AC15-EC504CCDD06E}"/>
              </a:ext>
            </a:extLst>
          </p:cNvPr>
          <p:cNvSpPr>
            <a:spLocks noGrp="1"/>
          </p:cNvSpPr>
          <p:nvPr>
            <p:ph idx="1"/>
          </p:nvPr>
        </p:nvSpPr>
        <p:spPr>
          <a:xfrm>
            <a:off x="406401" y="1886856"/>
            <a:ext cx="11437256" cy="4499429"/>
          </a:xfrm>
        </p:spPr>
        <p:txBody>
          <a:bodyPr>
            <a:normAutofit fontScale="92500" lnSpcReduction="20000"/>
          </a:bodyPr>
          <a:lstStyle/>
          <a:p>
            <a:pPr marL="457200" lvl="1" indent="-457200" algn="just">
              <a:lnSpc>
                <a:spcPct val="150000"/>
              </a:lnSpc>
            </a:pPr>
            <a:r>
              <a:rPr lang="fr-FR" sz="2800" dirty="0">
                <a:solidFill>
                  <a:prstClr val="black"/>
                </a:solidFill>
              </a:rPr>
              <a:t> et </a:t>
            </a:r>
            <a:r>
              <a:rPr lang="fr-FR" sz="2800" dirty="0">
                <a:solidFill>
                  <a:srgbClr val="FF0000"/>
                </a:solidFill>
              </a:rPr>
              <a:t>des facteurs externes</a:t>
            </a:r>
            <a:r>
              <a:rPr lang="fr-FR" sz="2800" dirty="0">
                <a:solidFill>
                  <a:prstClr val="black"/>
                </a:solidFill>
              </a:rPr>
              <a:t> tels que la température, la lumière, la pression partielle en oxygène, l’activité de l’eau, les conditions de stockage et de transformation. </a:t>
            </a:r>
            <a:endParaRPr lang="fr-FR" dirty="0"/>
          </a:p>
          <a:p>
            <a:pPr marL="457200" lvl="1" indent="-457200" algn="just">
              <a:lnSpc>
                <a:spcPct val="150000"/>
              </a:lnSpc>
            </a:pPr>
            <a:r>
              <a:rPr lang="fr-FR" sz="2800" dirty="0">
                <a:solidFill>
                  <a:prstClr val="black"/>
                </a:solidFill>
              </a:rPr>
              <a:t>L’oxydation des lipides peut résulter de plusieurs voies réactionnelles en fonction du milieu et des agents initiateurs : </a:t>
            </a:r>
          </a:p>
          <a:p>
            <a:pPr marL="914400" lvl="2" indent="-457200" algn="just">
              <a:lnSpc>
                <a:spcPct val="150000"/>
              </a:lnSpc>
              <a:buFont typeface="Wingdings" panose="05000000000000000000" pitchFamily="2" charset="2"/>
              <a:buChar char="v"/>
            </a:pPr>
            <a:r>
              <a:rPr lang="fr-FR" sz="2600" dirty="0">
                <a:solidFill>
                  <a:prstClr val="black"/>
                </a:solidFill>
              </a:rPr>
              <a:t>l’auto-oxydation catalysée par la température, les ions métalliques, les radicaux libres ;</a:t>
            </a:r>
          </a:p>
          <a:p>
            <a:pPr marL="914400" lvl="2" indent="-457200" algn="just">
              <a:lnSpc>
                <a:spcPct val="150000"/>
              </a:lnSpc>
              <a:buFont typeface="Wingdings" panose="05000000000000000000" pitchFamily="2" charset="2"/>
              <a:buChar char="v"/>
            </a:pPr>
            <a:r>
              <a:rPr lang="fr-FR" sz="2600" dirty="0">
                <a:solidFill>
                  <a:prstClr val="black"/>
                </a:solidFill>
              </a:rPr>
              <a:t>la photo-oxydation, initiée par la lumière en présence de photosensibilisateurs</a:t>
            </a:r>
          </a:p>
          <a:p>
            <a:pPr marL="914400" lvl="2" indent="-457200" algn="just">
              <a:lnSpc>
                <a:spcPct val="150000"/>
              </a:lnSpc>
              <a:buFont typeface="Wingdings" panose="05000000000000000000" pitchFamily="2" charset="2"/>
              <a:buChar char="v"/>
            </a:pPr>
            <a:r>
              <a:rPr lang="fr-FR" sz="2600" dirty="0">
                <a:solidFill>
                  <a:prstClr val="black"/>
                </a:solidFill>
              </a:rPr>
              <a:t> l’oxydation enzymatique initiée par la lipoxygénase, même à basse température.</a:t>
            </a:r>
          </a:p>
        </p:txBody>
      </p:sp>
      <p:sp>
        <p:nvSpPr>
          <p:cNvPr id="4" name="Rectangle 3"/>
          <p:cNvSpPr/>
          <p:nvPr/>
        </p:nvSpPr>
        <p:spPr>
          <a:xfrm>
            <a:off x="3859168" y="621268"/>
            <a:ext cx="3747949" cy="738664"/>
          </a:xfrm>
          <a:prstGeom prst="rect">
            <a:avLst/>
          </a:prstGeom>
        </p:spPr>
        <p:txBody>
          <a:bodyPr wrap="none">
            <a:spAutoFit/>
          </a:bodyPr>
          <a:lstStyle/>
          <a:p>
            <a:pPr marL="0" lvl="1" indent="0" algn="just">
              <a:lnSpc>
                <a:spcPct val="150000"/>
              </a:lnSpc>
              <a:buNone/>
            </a:pPr>
            <a:r>
              <a:rPr lang="fr-FR" sz="2800" b="1" dirty="0" smtClean="0">
                <a:solidFill>
                  <a:srgbClr val="FF0000"/>
                </a:solidFill>
              </a:rPr>
              <a:t>3- </a:t>
            </a:r>
            <a:r>
              <a:rPr lang="fr-FR" sz="2800" b="1" dirty="0">
                <a:solidFill>
                  <a:srgbClr val="FF0000"/>
                </a:solidFill>
              </a:rPr>
              <a:t>Oxydation des lipides</a:t>
            </a:r>
            <a:endParaRPr lang="fr-FR" sz="2800" b="1" dirty="0">
              <a:solidFill>
                <a:srgbClr val="FF0000"/>
              </a:solidFill>
            </a:endParaRPr>
          </a:p>
        </p:txBody>
      </p:sp>
    </p:spTree>
    <p:extLst>
      <p:ext uri="{BB962C8B-B14F-4D97-AF65-F5344CB8AC3E}">
        <p14:creationId xmlns:p14="http://schemas.microsoft.com/office/powerpoint/2010/main" val="28785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00E7E1-1A31-4B80-8416-8B0B27E70BA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27A24AF-E298-4082-8859-27FE7FE32E53}"/>
              </a:ext>
            </a:extLst>
          </p:cNvPr>
          <p:cNvSpPr>
            <a:spLocks noGrp="1"/>
          </p:cNvSpPr>
          <p:nvPr>
            <p:ph idx="1"/>
          </p:nvPr>
        </p:nvSpPr>
        <p:spPr/>
        <p:txBody>
          <a:bodyPr/>
          <a:lstStyle/>
          <a:p>
            <a:endParaRPr lang="fr-FR" dirty="0"/>
          </a:p>
        </p:txBody>
      </p:sp>
      <p:pic>
        <p:nvPicPr>
          <p:cNvPr id="7" name="Image 6">
            <a:extLst>
              <a:ext uri="{FF2B5EF4-FFF2-40B4-BE49-F238E27FC236}">
                <a16:creationId xmlns:a16="http://schemas.microsoft.com/office/drawing/2014/main" id="{194BC34B-14EC-44F4-A9B0-41BC607157D3}"/>
              </a:ext>
            </a:extLst>
          </p:cNvPr>
          <p:cNvPicPr>
            <a:picLocks noChangeAspect="1"/>
          </p:cNvPicPr>
          <p:nvPr/>
        </p:nvPicPr>
        <p:blipFill>
          <a:blip r:embed="rId2"/>
          <a:stretch>
            <a:fillRect/>
          </a:stretch>
        </p:blipFill>
        <p:spPr>
          <a:xfrm>
            <a:off x="2020657" y="1334290"/>
            <a:ext cx="8439771" cy="4189420"/>
          </a:xfrm>
          <a:prstGeom prst="rect">
            <a:avLst/>
          </a:prstGeom>
        </p:spPr>
      </p:pic>
    </p:spTree>
    <p:extLst>
      <p:ext uri="{BB962C8B-B14F-4D97-AF65-F5344CB8AC3E}">
        <p14:creationId xmlns:p14="http://schemas.microsoft.com/office/powerpoint/2010/main" val="86419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00E7E1-1A31-4B80-8416-8B0B27E70BA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27A24AF-E298-4082-8859-27FE7FE32E53}"/>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2C9D68D2-AE38-4AD4-9BE4-5C2134ED1B65}"/>
              </a:ext>
            </a:extLst>
          </p:cNvPr>
          <p:cNvPicPr>
            <a:picLocks noChangeAspect="1"/>
          </p:cNvPicPr>
          <p:nvPr/>
        </p:nvPicPr>
        <p:blipFill>
          <a:blip r:embed="rId2"/>
          <a:stretch>
            <a:fillRect/>
          </a:stretch>
        </p:blipFill>
        <p:spPr>
          <a:xfrm>
            <a:off x="1461969" y="365125"/>
            <a:ext cx="8073240" cy="5452387"/>
          </a:xfrm>
          <a:prstGeom prst="rect">
            <a:avLst/>
          </a:prstGeom>
        </p:spPr>
      </p:pic>
      <p:sp>
        <p:nvSpPr>
          <p:cNvPr id="5" name="Ellipse 4">
            <a:extLst>
              <a:ext uri="{FF2B5EF4-FFF2-40B4-BE49-F238E27FC236}">
                <a16:creationId xmlns:a16="http://schemas.microsoft.com/office/drawing/2014/main" id="{F015F5BE-204E-4998-9FFF-8E7F2011C19F}"/>
              </a:ext>
            </a:extLst>
          </p:cNvPr>
          <p:cNvSpPr/>
          <p:nvPr/>
        </p:nvSpPr>
        <p:spPr>
          <a:xfrm rot="5400000">
            <a:off x="7286437" y="4574365"/>
            <a:ext cx="387235" cy="90445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1A338EBD-F3A2-43AC-B1CA-60EA7E9E6E95}"/>
              </a:ext>
            </a:extLst>
          </p:cNvPr>
          <p:cNvSpPr/>
          <p:nvPr/>
        </p:nvSpPr>
        <p:spPr>
          <a:xfrm rot="5400000">
            <a:off x="7286437" y="3355449"/>
            <a:ext cx="387234" cy="90445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321BFE96-3DF7-4D6D-8B79-6F2876E4DCE3}"/>
              </a:ext>
            </a:extLst>
          </p:cNvPr>
          <p:cNvSpPr/>
          <p:nvPr/>
        </p:nvSpPr>
        <p:spPr>
          <a:xfrm rot="5400000">
            <a:off x="8314909" y="4989963"/>
            <a:ext cx="482285" cy="9044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8411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A5D1B-EF9A-4457-A2D5-E32C2652F26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3F8CBF3-E11F-4B27-8DEA-B4B575E1AB9A}"/>
              </a:ext>
            </a:extLst>
          </p:cNvPr>
          <p:cNvSpPr>
            <a:spLocks noGrp="1"/>
          </p:cNvSpPr>
          <p:nvPr>
            <p:ph idx="1"/>
          </p:nvPr>
        </p:nvSpPr>
        <p:spPr>
          <a:xfrm>
            <a:off x="9680230" y="5788026"/>
            <a:ext cx="2540000" cy="859518"/>
          </a:xfrm>
        </p:spPr>
        <p:txBody>
          <a:bodyPr>
            <a:normAutofit/>
          </a:bodyPr>
          <a:lstStyle/>
          <a:p>
            <a:pPr marL="0" indent="0">
              <a:buNone/>
            </a:pPr>
            <a:r>
              <a:rPr lang="fr-FR" sz="2000" dirty="0">
                <a:solidFill>
                  <a:srgbClr val="FF0000"/>
                </a:solidFill>
              </a:rPr>
              <a:t>Gliadine = prolamines </a:t>
            </a:r>
          </a:p>
        </p:txBody>
      </p:sp>
      <p:pic>
        <p:nvPicPr>
          <p:cNvPr id="4" name="Image 3">
            <a:extLst>
              <a:ext uri="{FF2B5EF4-FFF2-40B4-BE49-F238E27FC236}">
                <a16:creationId xmlns:a16="http://schemas.microsoft.com/office/drawing/2014/main" id="{A7A599B0-1E1F-4045-9FCE-41123B9318FA}"/>
              </a:ext>
            </a:extLst>
          </p:cNvPr>
          <p:cNvPicPr>
            <a:picLocks noChangeAspect="1"/>
          </p:cNvPicPr>
          <p:nvPr/>
        </p:nvPicPr>
        <p:blipFill>
          <a:blip r:embed="rId2"/>
          <a:stretch>
            <a:fillRect/>
          </a:stretch>
        </p:blipFill>
        <p:spPr>
          <a:xfrm>
            <a:off x="566856" y="0"/>
            <a:ext cx="9113374" cy="6858000"/>
          </a:xfrm>
          <a:prstGeom prst="rect">
            <a:avLst/>
          </a:prstGeom>
        </p:spPr>
      </p:pic>
    </p:spTree>
    <p:extLst>
      <p:ext uri="{BB962C8B-B14F-4D97-AF65-F5344CB8AC3E}">
        <p14:creationId xmlns:p14="http://schemas.microsoft.com/office/powerpoint/2010/main" val="91149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077F5-B43D-40A8-BCEB-065191AECF5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B006BA7-A500-4810-9FBB-50775813AA8F}"/>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CACE8973-7B95-4B9F-A12D-2D003C28018C}"/>
              </a:ext>
            </a:extLst>
          </p:cNvPr>
          <p:cNvPicPr>
            <a:picLocks noChangeAspect="1"/>
          </p:cNvPicPr>
          <p:nvPr/>
        </p:nvPicPr>
        <p:blipFill>
          <a:blip r:embed="rId2"/>
          <a:stretch>
            <a:fillRect/>
          </a:stretch>
        </p:blipFill>
        <p:spPr>
          <a:xfrm>
            <a:off x="1481619" y="365125"/>
            <a:ext cx="8645019" cy="5722166"/>
          </a:xfrm>
          <a:prstGeom prst="rect">
            <a:avLst/>
          </a:prstGeom>
        </p:spPr>
      </p:pic>
    </p:spTree>
    <p:extLst>
      <p:ext uri="{BB962C8B-B14F-4D97-AF65-F5344CB8AC3E}">
        <p14:creationId xmlns:p14="http://schemas.microsoft.com/office/powerpoint/2010/main" val="3827577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714C8B-45D6-4705-98E6-ACA3BDD9794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E5AFEBA-C019-464F-9AA1-567815E54725}"/>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E8C5918F-EB5B-4A2D-BC47-50A6916CF736}"/>
              </a:ext>
            </a:extLst>
          </p:cNvPr>
          <p:cNvPicPr>
            <a:picLocks noChangeAspect="1"/>
          </p:cNvPicPr>
          <p:nvPr/>
        </p:nvPicPr>
        <p:blipFill>
          <a:blip r:embed="rId2"/>
          <a:stretch>
            <a:fillRect/>
          </a:stretch>
        </p:blipFill>
        <p:spPr>
          <a:xfrm>
            <a:off x="4604982" y="4280"/>
            <a:ext cx="5941692" cy="6853720"/>
          </a:xfrm>
          <a:prstGeom prst="rect">
            <a:avLst/>
          </a:prstGeom>
        </p:spPr>
      </p:pic>
      <p:sp>
        <p:nvSpPr>
          <p:cNvPr id="6" name="Rectangle 5">
            <a:extLst>
              <a:ext uri="{FF2B5EF4-FFF2-40B4-BE49-F238E27FC236}">
                <a16:creationId xmlns:a16="http://schemas.microsoft.com/office/drawing/2014/main" id="{1A9E8C6D-F650-4F3A-82E6-F96B5DEDBF67}"/>
              </a:ext>
            </a:extLst>
          </p:cNvPr>
          <p:cNvSpPr/>
          <p:nvPr/>
        </p:nvSpPr>
        <p:spPr>
          <a:xfrm>
            <a:off x="222913" y="2782669"/>
            <a:ext cx="4382069" cy="1429622"/>
          </a:xfrm>
          <a:prstGeom prst="rect">
            <a:avLst/>
          </a:prstGeom>
        </p:spPr>
        <p:txBody>
          <a:bodyPr wrap="square">
            <a:spAutoFit/>
          </a:bodyPr>
          <a:lstStyle/>
          <a:p>
            <a:pPr algn="just">
              <a:lnSpc>
                <a:spcPct val="150000"/>
              </a:lnSpc>
            </a:pPr>
            <a:r>
              <a:rPr lang="fr-FR" sz="2000" b="1" dirty="0">
                <a:solidFill>
                  <a:srgbClr val="FF0000"/>
                </a:solidFill>
              </a:rPr>
              <a:t>Relation entre le taux d'extraction et l'appauvrissement d'une farine en vitamines.</a:t>
            </a:r>
          </a:p>
        </p:txBody>
      </p:sp>
    </p:spTree>
    <p:extLst>
      <p:ext uri="{BB962C8B-B14F-4D97-AF65-F5344CB8AC3E}">
        <p14:creationId xmlns:p14="http://schemas.microsoft.com/office/powerpoint/2010/main" val="2751340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28542-7CBB-40B9-9F0F-BB8FA33B427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5D9895A-7051-41AD-8038-7C92E7A6BCE3}"/>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A55EBB30-F4B8-4133-941C-2441CEA7198D}"/>
              </a:ext>
            </a:extLst>
          </p:cNvPr>
          <p:cNvPicPr>
            <a:picLocks noChangeAspect="1"/>
          </p:cNvPicPr>
          <p:nvPr/>
        </p:nvPicPr>
        <p:blipFill>
          <a:blip r:embed="rId2"/>
          <a:stretch>
            <a:fillRect/>
          </a:stretch>
        </p:blipFill>
        <p:spPr>
          <a:xfrm>
            <a:off x="1253386" y="365125"/>
            <a:ext cx="8149921" cy="5060974"/>
          </a:xfrm>
          <a:prstGeom prst="rect">
            <a:avLst/>
          </a:prstGeom>
        </p:spPr>
      </p:pic>
      <p:pic>
        <p:nvPicPr>
          <p:cNvPr id="5" name="Image 4">
            <a:extLst>
              <a:ext uri="{FF2B5EF4-FFF2-40B4-BE49-F238E27FC236}">
                <a16:creationId xmlns:a16="http://schemas.microsoft.com/office/drawing/2014/main" id="{6AEABF57-872F-46DD-B881-43E85EF2E81B}"/>
              </a:ext>
            </a:extLst>
          </p:cNvPr>
          <p:cNvPicPr>
            <a:picLocks noChangeAspect="1"/>
          </p:cNvPicPr>
          <p:nvPr/>
        </p:nvPicPr>
        <p:blipFill>
          <a:blip r:embed="rId3"/>
          <a:stretch>
            <a:fillRect/>
          </a:stretch>
        </p:blipFill>
        <p:spPr>
          <a:xfrm>
            <a:off x="2582421" y="5561036"/>
            <a:ext cx="6820886" cy="354561"/>
          </a:xfrm>
          <a:prstGeom prst="rect">
            <a:avLst/>
          </a:prstGeom>
        </p:spPr>
      </p:pic>
    </p:spTree>
    <p:extLst>
      <p:ext uri="{BB962C8B-B14F-4D97-AF65-F5344CB8AC3E}">
        <p14:creationId xmlns:p14="http://schemas.microsoft.com/office/powerpoint/2010/main" val="99215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78486C5-E843-4F87-AD85-D26815ABCE12}"/>
              </a:ext>
            </a:extLst>
          </p:cNvPr>
          <p:cNvPicPr>
            <a:picLocks noChangeAspect="1"/>
          </p:cNvPicPr>
          <p:nvPr/>
        </p:nvPicPr>
        <p:blipFill>
          <a:blip r:embed="rId2"/>
          <a:stretch>
            <a:fillRect/>
          </a:stretch>
        </p:blipFill>
        <p:spPr>
          <a:xfrm>
            <a:off x="701723" y="1367899"/>
            <a:ext cx="9591675" cy="3518000"/>
          </a:xfrm>
          <a:prstGeom prst="rect">
            <a:avLst/>
          </a:prstGeom>
        </p:spPr>
      </p:pic>
      <p:pic>
        <p:nvPicPr>
          <p:cNvPr id="5" name="Image 4">
            <a:extLst>
              <a:ext uri="{FF2B5EF4-FFF2-40B4-BE49-F238E27FC236}">
                <a16:creationId xmlns:a16="http://schemas.microsoft.com/office/drawing/2014/main" id="{04BCEF8D-4FB0-4449-AC9A-B43A1B4EE374}"/>
              </a:ext>
            </a:extLst>
          </p:cNvPr>
          <p:cNvPicPr>
            <a:picLocks noChangeAspect="1"/>
          </p:cNvPicPr>
          <p:nvPr/>
        </p:nvPicPr>
        <p:blipFill>
          <a:blip r:embed="rId3"/>
          <a:stretch>
            <a:fillRect/>
          </a:stretch>
        </p:blipFill>
        <p:spPr>
          <a:xfrm>
            <a:off x="838200" y="5296423"/>
            <a:ext cx="1524334" cy="470016"/>
          </a:xfrm>
          <a:prstGeom prst="rect">
            <a:avLst/>
          </a:prstGeom>
        </p:spPr>
      </p:pic>
      <p:sp>
        <p:nvSpPr>
          <p:cNvPr id="2" name="ZoneTexte 1">
            <a:extLst>
              <a:ext uri="{FF2B5EF4-FFF2-40B4-BE49-F238E27FC236}">
                <a16:creationId xmlns:a16="http://schemas.microsoft.com/office/drawing/2014/main" id="{7877CE52-4F3C-4898-BB58-173715096684}"/>
              </a:ext>
            </a:extLst>
          </p:cNvPr>
          <p:cNvSpPr txBox="1"/>
          <p:nvPr/>
        </p:nvSpPr>
        <p:spPr>
          <a:xfrm>
            <a:off x="2613074" y="532509"/>
            <a:ext cx="6098344" cy="574901"/>
          </a:xfrm>
          <a:prstGeom prst="rect">
            <a:avLst/>
          </a:prstGeom>
          <a:noFill/>
        </p:spPr>
        <p:txBody>
          <a:bodyPr wrap="square">
            <a:spAutoFit/>
          </a:bodyPr>
          <a:lstStyle/>
          <a:p>
            <a:pPr marL="0" indent="0" algn="ctr">
              <a:lnSpc>
                <a:spcPct val="150000"/>
              </a:lnSpc>
              <a:buNone/>
            </a:pPr>
            <a:r>
              <a:rPr lang="fr-FR" sz="2400" b="1" dirty="0">
                <a:solidFill>
                  <a:srgbClr val="FF0000"/>
                </a:solidFill>
              </a:rPr>
              <a:t>2- Les graines de légumineuses</a:t>
            </a:r>
          </a:p>
        </p:txBody>
      </p:sp>
    </p:spTree>
    <p:extLst>
      <p:ext uri="{BB962C8B-B14F-4D97-AF65-F5344CB8AC3E}">
        <p14:creationId xmlns:p14="http://schemas.microsoft.com/office/powerpoint/2010/main" val="378327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65388B-79EE-4D53-88C7-2453DA1D1B6B}"/>
              </a:ext>
            </a:extLst>
          </p:cNvPr>
          <p:cNvSpPr>
            <a:spLocks noGrp="1"/>
          </p:cNvSpPr>
          <p:nvPr>
            <p:ph idx="1"/>
          </p:nvPr>
        </p:nvSpPr>
        <p:spPr>
          <a:xfrm>
            <a:off x="838200" y="2532185"/>
            <a:ext cx="10515600" cy="3644778"/>
          </a:xfrm>
        </p:spPr>
        <p:txBody>
          <a:bodyPr/>
          <a:lstStyle/>
          <a:p>
            <a:pPr algn="just">
              <a:lnSpc>
                <a:spcPct val="150000"/>
              </a:lnSpc>
            </a:pPr>
            <a:r>
              <a:rPr lang="fr-FR" dirty="0"/>
              <a:t>Haricot, lentille, pois, pois chiche, fève sont utilisés pour l’alimentation humaine, tandis que l’alimentation animale a recours à d’autres légumineuses, soit sous forme de graines riches en protéines (on parle alors de protéagineux : pois, féverole, soja, lupin) soit sous forme de fourrages (luzerne, trèfle).</a:t>
            </a:r>
          </a:p>
          <a:p>
            <a:pPr algn="just">
              <a:lnSpc>
                <a:spcPct val="150000"/>
              </a:lnSpc>
            </a:pPr>
            <a:r>
              <a:rPr lang="fr-FR" dirty="0"/>
              <a:t>Les légumineuses à graines (pois, féverole, lupin) constituent une source de protéines végétales particulièrement importante pour l'alimentation animale.</a:t>
            </a:r>
          </a:p>
        </p:txBody>
      </p:sp>
      <p:sp>
        <p:nvSpPr>
          <p:cNvPr id="6" name="ZoneTexte 5">
            <a:extLst>
              <a:ext uri="{FF2B5EF4-FFF2-40B4-BE49-F238E27FC236}">
                <a16:creationId xmlns:a16="http://schemas.microsoft.com/office/drawing/2014/main" id="{8447F6D9-E59C-45B3-B1B7-712D31B2074B}"/>
              </a:ext>
            </a:extLst>
          </p:cNvPr>
          <p:cNvSpPr txBox="1"/>
          <p:nvPr/>
        </p:nvSpPr>
        <p:spPr>
          <a:xfrm>
            <a:off x="2627141" y="841998"/>
            <a:ext cx="6098344" cy="574901"/>
          </a:xfrm>
          <a:prstGeom prst="rect">
            <a:avLst/>
          </a:prstGeom>
          <a:noFill/>
        </p:spPr>
        <p:txBody>
          <a:bodyPr wrap="square">
            <a:spAutoFit/>
          </a:bodyPr>
          <a:lstStyle/>
          <a:p>
            <a:pPr marL="0" indent="0" algn="ctr">
              <a:lnSpc>
                <a:spcPct val="150000"/>
              </a:lnSpc>
              <a:buNone/>
            </a:pPr>
            <a:r>
              <a:rPr lang="fr-FR" sz="2400" b="1" dirty="0">
                <a:solidFill>
                  <a:srgbClr val="FF0000"/>
                </a:solidFill>
              </a:rPr>
              <a:t>2- Les graines de légumineuses</a:t>
            </a:r>
          </a:p>
        </p:txBody>
      </p:sp>
    </p:spTree>
    <p:extLst>
      <p:ext uri="{BB962C8B-B14F-4D97-AF65-F5344CB8AC3E}">
        <p14:creationId xmlns:p14="http://schemas.microsoft.com/office/powerpoint/2010/main" val="65636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A6168-0D7B-4E5A-85D9-AA24ABE7A7F8}"/>
              </a:ext>
            </a:extLst>
          </p:cNvPr>
          <p:cNvSpPr>
            <a:spLocks noGrp="1"/>
          </p:cNvSpPr>
          <p:nvPr>
            <p:ph type="title"/>
          </p:nvPr>
        </p:nvSpPr>
        <p:spPr/>
        <p:txBody>
          <a:bodyPr/>
          <a:lstStyle/>
          <a:p>
            <a:pPr algn="ctr"/>
            <a:r>
              <a:rPr lang="fr-FR" b="1" dirty="0">
                <a:solidFill>
                  <a:srgbClr val="FF0000"/>
                </a:solidFill>
              </a:rPr>
              <a:t>Contenu de la matière</a:t>
            </a:r>
          </a:p>
        </p:txBody>
      </p:sp>
      <p:sp>
        <p:nvSpPr>
          <p:cNvPr id="3" name="Espace réservé du contenu 2">
            <a:extLst>
              <a:ext uri="{FF2B5EF4-FFF2-40B4-BE49-F238E27FC236}">
                <a16:creationId xmlns:a16="http://schemas.microsoft.com/office/drawing/2014/main" id="{874F5545-233A-45CB-91E2-8027C7FE5204}"/>
              </a:ext>
            </a:extLst>
          </p:cNvPr>
          <p:cNvSpPr>
            <a:spLocks noGrp="1"/>
          </p:cNvSpPr>
          <p:nvPr>
            <p:ph idx="1"/>
          </p:nvPr>
        </p:nvSpPr>
        <p:spPr/>
        <p:txBody>
          <a:bodyPr>
            <a:normAutofit/>
          </a:bodyPr>
          <a:lstStyle/>
          <a:p>
            <a:pPr marL="514350" indent="-514350" algn="just">
              <a:lnSpc>
                <a:spcPct val="150000"/>
              </a:lnSpc>
              <a:buFont typeface="+mj-lt"/>
              <a:buAutoNum type="arabicPeriod"/>
            </a:pPr>
            <a:r>
              <a:rPr lang="fr-FR" dirty="0"/>
              <a:t>Composition biochimique des aliments d’origine végétale</a:t>
            </a:r>
          </a:p>
          <a:p>
            <a:pPr marL="514350" indent="-514350" algn="just">
              <a:lnSpc>
                <a:spcPct val="150000"/>
              </a:lnSpc>
              <a:buFont typeface="+mj-lt"/>
              <a:buAutoNum type="arabicPeriod"/>
            </a:pPr>
            <a:r>
              <a:rPr lang="fr-FR" dirty="0"/>
              <a:t>Altérations liées à la conservation et à la transformation.</a:t>
            </a:r>
          </a:p>
          <a:p>
            <a:pPr marL="514350" indent="-514350" algn="just">
              <a:lnSpc>
                <a:spcPct val="150000"/>
              </a:lnSpc>
              <a:buFont typeface="+mj-lt"/>
              <a:buAutoNum type="arabicPeriod"/>
            </a:pPr>
            <a:r>
              <a:rPr lang="fr-FR" dirty="0"/>
              <a:t>Composition biochimique des aliments d’origine animale et produits dérivés.</a:t>
            </a:r>
          </a:p>
          <a:p>
            <a:pPr marL="514350" indent="-514350" algn="just">
              <a:lnSpc>
                <a:spcPct val="150000"/>
              </a:lnSpc>
              <a:buFont typeface="+mj-lt"/>
              <a:buAutoNum type="arabicPeriod"/>
            </a:pPr>
            <a:r>
              <a:rPr lang="fr-FR" dirty="0"/>
              <a:t>Modifications liées à la technologie.</a:t>
            </a:r>
          </a:p>
          <a:p>
            <a:pPr marL="514350" indent="-514350" algn="just">
              <a:lnSpc>
                <a:spcPct val="150000"/>
              </a:lnSpc>
              <a:buFont typeface="+mj-lt"/>
              <a:buAutoNum type="arabicPeriod"/>
            </a:pPr>
            <a:r>
              <a:rPr lang="fr-FR" dirty="0"/>
              <a:t>Procédés de transformation fromagère.</a:t>
            </a:r>
          </a:p>
        </p:txBody>
      </p:sp>
    </p:spTree>
    <p:extLst>
      <p:ext uri="{BB962C8B-B14F-4D97-AF65-F5344CB8AC3E}">
        <p14:creationId xmlns:p14="http://schemas.microsoft.com/office/powerpoint/2010/main" val="20699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65388B-79EE-4D53-88C7-2453DA1D1B6B}"/>
              </a:ext>
            </a:extLst>
          </p:cNvPr>
          <p:cNvSpPr>
            <a:spLocks noGrp="1"/>
          </p:cNvSpPr>
          <p:nvPr>
            <p:ph idx="1"/>
          </p:nvPr>
        </p:nvSpPr>
        <p:spPr>
          <a:xfrm>
            <a:off x="838200" y="2700997"/>
            <a:ext cx="10515600" cy="3475966"/>
          </a:xfrm>
        </p:spPr>
        <p:txBody>
          <a:bodyPr>
            <a:normAutofit/>
          </a:bodyPr>
          <a:lstStyle/>
          <a:p>
            <a:pPr algn="just">
              <a:lnSpc>
                <a:spcPct val="150000"/>
              </a:lnSpc>
            </a:pPr>
            <a:r>
              <a:rPr lang="fr-FR" sz="2000" dirty="0"/>
              <a:t>Elles sont une source vitale de protéines végétales et d’acides aminés pour les populations mondiales et devraient être consommées dans un régime santé pour lutter contre l’obésité, pour prévenir et aider à gérer les maladies chroniques.</a:t>
            </a:r>
          </a:p>
        </p:txBody>
      </p:sp>
      <p:sp>
        <p:nvSpPr>
          <p:cNvPr id="4" name="ZoneTexte 3">
            <a:extLst>
              <a:ext uri="{FF2B5EF4-FFF2-40B4-BE49-F238E27FC236}">
                <a16:creationId xmlns:a16="http://schemas.microsoft.com/office/drawing/2014/main" id="{C3E22CA3-C31D-4394-8612-B06F3D09656D}"/>
              </a:ext>
            </a:extLst>
          </p:cNvPr>
          <p:cNvSpPr txBox="1"/>
          <p:nvPr/>
        </p:nvSpPr>
        <p:spPr>
          <a:xfrm>
            <a:off x="2627141" y="841998"/>
            <a:ext cx="6098344" cy="574901"/>
          </a:xfrm>
          <a:prstGeom prst="rect">
            <a:avLst/>
          </a:prstGeom>
          <a:noFill/>
        </p:spPr>
        <p:txBody>
          <a:bodyPr wrap="square">
            <a:spAutoFit/>
          </a:bodyPr>
          <a:lstStyle/>
          <a:p>
            <a:pPr marL="0" indent="0" algn="ctr">
              <a:lnSpc>
                <a:spcPct val="150000"/>
              </a:lnSpc>
              <a:buNone/>
            </a:pPr>
            <a:r>
              <a:rPr lang="fr-FR" sz="2400" b="1" dirty="0">
                <a:solidFill>
                  <a:srgbClr val="FF0000"/>
                </a:solidFill>
              </a:rPr>
              <a:t>2- Les graines de légumineuses</a:t>
            </a:r>
          </a:p>
        </p:txBody>
      </p:sp>
    </p:spTree>
    <p:extLst>
      <p:ext uri="{BB962C8B-B14F-4D97-AF65-F5344CB8AC3E}">
        <p14:creationId xmlns:p14="http://schemas.microsoft.com/office/powerpoint/2010/main" val="15500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0C34ACD-7D45-4B04-B467-504589D1FFDC}"/>
              </a:ext>
            </a:extLst>
          </p:cNvPr>
          <p:cNvPicPr>
            <a:picLocks noChangeAspect="1"/>
          </p:cNvPicPr>
          <p:nvPr/>
        </p:nvPicPr>
        <p:blipFill>
          <a:blip r:embed="rId2"/>
          <a:stretch>
            <a:fillRect/>
          </a:stretch>
        </p:blipFill>
        <p:spPr>
          <a:xfrm>
            <a:off x="2027158" y="1373918"/>
            <a:ext cx="8500452" cy="3691902"/>
          </a:xfrm>
          <a:prstGeom prst="rect">
            <a:avLst/>
          </a:prstGeom>
        </p:spPr>
      </p:pic>
      <p:pic>
        <p:nvPicPr>
          <p:cNvPr id="5" name="Image 4">
            <a:extLst>
              <a:ext uri="{FF2B5EF4-FFF2-40B4-BE49-F238E27FC236}">
                <a16:creationId xmlns:a16="http://schemas.microsoft.com/office/drawing/2014/main" id="{C2B78E22-701E-4D80-9271-1887D2B216C5}"/>
              </a:ext>
            </a:extLst>
          </p:cNvPr>
          <p:cNvPicPr>
            <a:picLocks noChangeAspect="1"/>
          </p:cNvPicPr>
          <p:nvPr/>
        </p:nvPicPr>
        <p:blipFill>
          <a:blip r:embed="rId3"/>
          <a:stretch>
            <a:fillRect/>
          </a:stretch>
        </p:blipFill>
        <p:spPr>
          <a:xfrm>
            <a:off x="1247082" y="243340"/>
            <a:ext cx="5030302" cy="1130578"/>
          </a:xfrm>
          <a:prstGeom prst="rect">
            <a:avLst/>
          </a:prstGeom>
        </p:spPr>
      </p:pic>
      <p:sp>
        <p:nvSpPr>
          <p:cNvPr id="6" name="Rectangle 5">
            <a:extLst>
              <a:ext uri="{FF2B5EF4-FFF2-40B4-BE49-F238E27FC236}">
                <a16:creationId xmlns:a16="http://schemas.microsoft.com/office/drawing/2014/main" id="{DCB22970-FBBF-49C8-80E2-DED36186C527}"/>
              </a:ext>
            </a:extLst>
          </p:cNvPr>
          <p:cNvSpPr/>
          <p:nvPr/>
        </p:nvSpPr>
        <p:spPr>
          <a:xfrm>
            <a:off x="231425" y="5273068"/>
            <a:ext cx="11396467" cy="1130118"/>
          </a:xfrm>
          <a:prstGeom prst="rect">
            <a:avLst/>
          </a:prstGeom>
        </p:spPr>
        <p:txBody>
          <a:bodyPr wrap="square">
            <a:spAutoFit/>
          </a:bodyPr>
          <a:lstStyle/>
          <a:p>
            <a:pPr>
              <a:lnSpc>
                <a:spcPct val="150000"/>
              </a:lnSpc>
            </a:pPr>
            <a:r>
              <a:rPr lang="fr-FR" sz="2400" dirty="0"/>
              <a:t>Les légumineuses contiennent du fer, du potassium, du calcium, du sélénium du magnésium, des polyphénols, des vitamines, B1, B6, PP.</a:t>
            </a:r>
          </a:p>
        </p:txBody>
      </p:sp>
    </p:spTree>
    <p:extLst>
      <p:ext uri="{BB962C8B-B14F-4D97-AF65-F5344CB8AC3E}">
        <p14:creationId xmlns:p14="http://schemas.microsoft.com/office/powerpoint/2010/main" val="181536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48D5D9-1FC0-43B7-B464-00A78ECE5E9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7C92697-8AD7-4119-8938-DBB484C29ABB}"/>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149ECD48-0725-4162-A4AA-01D92C635F5A}"/>
              </a:ext>
            </a:extLst>
          </p:cNvPr>
          <p:cNvPicPr>
            <a:picLocks noChangeAspect="1"/>
          </p:cNvPicPr>
          <p:nvPr/>
        </p:nvPicPr>
        <p:blipFill>
          <a:blip r:embed="rId2"/>
          <a:stretch>
            <a:fillRect/>
          </a:stretch>
        </p:blipFill>
        <p:spPr>
          <a:xfrm>
            <a:off x="3838901" y="177812"/>
            <a:ext cx="7174841" cy="6502375"/>
          </a:xfrm>
          <a:prstGeom prst="rect">
            <a:avLst/>
          </a:prstGeom>
        </p:spPr>
      </p:pic>
      <p:sp>
        <p:nvSpPr>
          <p:cNvPr id="5" name="Rectangle 4">
            <a:extLst>
              <a:ext uri="{FF2B5EF4-FFF2-40B4-BE49-F238E27FC236}">
                <a16:creationId xmlns:a16="http://schemas.microsoft.com/office/drawing/2014/main" id="{A300DAC0-4DAC-4312-B804-94E45BD3FAD4}"/>
              </a:ext>
            </a:extLst>
          </p:cNvPr>
          <p:cNvSpPr/>
          <p:nvPr/>
        </p:nvSpPr>
        <p:spPr>
          <a:xfrm>
            <a:off x="195618" y="2312242"/>
            <a:ext cx="3502925" cy="1200329"/>
          </a:xfrm>
          <a:prstGeom prst="rect">
            <a:avLst/>
          </a:prstGeom>
        </p:spPr>
        <p:txBody>
          <a:bodyPr wrap="square">
            <a:spAutoFit/>
          </a:bodyPr>
          <a:lstStyle/>
          <a:p>
            <a:pPr algn="just"/>
            <a:r>
              <a:rPr lang="fr-FR" b="1" dirty="0">
                <a:solidFill>
                  <a:srgbClr val="FF0000"/>
                </a:solidFill>
              </a:rPr>
              <a:t>Composition nutritionnelle de quelques graines de légumineuses, par rapport à des aliments de</a:t>
            </a:r>
          </a:p>
          <a:p>
            <a:pPr algn="just"/>
            <a:r>
              <a:rPr lang="fr-FR" b="1" dirty="0">
                <a:solidFill>
                  <a:srgbClr val="FF0000"/>
                </a:solidFill>
              </a:rPr>
              <a:t>référence (féculent, viande, lait).</a:t>
            </a:r>
          </a:p>
        </p:txBody>
      </p:sp>
    </p:spTree>
    <p:extLst>
      <p:ext uri="{BB962C8B-B14F-4D97-AF65-F5344CB8AC3E}">
        <p14:creationId xmlns:p14="http://schemas.microsoft.com/office/powerpoint/2010/main" val="3624047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501845B-3E7A-4E7D-9BE8-38987F8FF5F9}"/>
              </a:ext>
            </a:extLst>
          </p:cNvPr>
          <p:cNvPicPr>
            <a:picLocks noChangeAspect="1"/>
          </p:cNvPicPr>
          <p:nvPr/>
        </p:nvPicPr>
        <p:blipFill>
          <a:blip r:embed="rId2"/>
          <a:stretch>
            <a:fillRect/>
          </a:stretch>
        </p:blipFill>
        <p:spPr>
          <a:xfrm>
            <a:off x="427243" y="1825625"/>
            <a:ext cx="11337513" cy="3890429"/>
          </a:xfrm>
          <a:prstGeom prst="rect">
            <a:avLst/>
          </a:prstGeom>
        </p:spPr>
      </p:pic>
      <p:pic>
        <p:nvPicPr>
          <p:cNvPr id="5" name="Image 4">
            <a:extLst>
              <a:ext uri="{FF2B5EF4-FFF2-40B4-BE49-F238E27FC236}">
                <a16:creationId xmlns:a16="http://schemas.microsoft.com/office/drawing/2014/main" id="{864A6EBC-CF46-4D6A-BE85-827104DB148A}"/>
              </a:ext>
            </a:extLst>
          </p:cNvPr>
          <p:cNvPicPr>
            <a:picLocks noChangeAspect="1"/>
          </p:cNvPicPr>
          <p:nvPr/>
        </p:nvPicPr>
        <p:blipFill>
          <a:blip r:embed="rId3"/>
          <a:stretch>
            <a:fillRect/>
          </a:stretch>
        </p:blipFill>
        <p:spPr>
          <a:xfrm>
            <a:off x="1703563" y="532196"/>
            <a:ext cx="8129782" cy="609750"/>
          </a:xfrm>
          <a:prstGeom prst="rect">
            <a:avLst/>
          </a:prstGeom>
        </p:spPr>
      </p:pic>
    </p:spTree>
    <p:extLst>
      <p:ext uri="{BB962C8B-B14F-4D97-AF65-F5344CB8AC3E}">
        <p14:creationId xmlns:p14="http://schemas.microsoft.com/office/powerpoint/2010/main" val="121438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B0E4CA-883E-4200-88BE-378657B6B791}"/>
              </a:ext>
            </a:extLst>
          </p:cNvPr>
          <p:cNvPicPr>
            <a:picLocks noChangeAspect="1"/>
          </p:cNvPicPr>
          <p:nvPr/>
        </p:nvPicPr>
        <p:blipFill>
          <a:blip r:embed="rId3"/>
          <a:stretch>
            <a:fillRect/>
          </a:stretch>
        </p:blipFill>
        <p:spPr>
          <a:xfrm>
            <a:off x="0" y="693879"/>
            <a:ext cx="5233547" cy="584344"/>
          </a:xfrm>
          <a:prstGeom prst="rect">
            <a:avLst/>
          </a:prstGeom>
        </p:spPr>
      </p:pic>
      <p:pic>
        <p:nvPicPr>
          <p:cNvPr id="5" name="Image 4">
            <a:extLst>
              <a:ext uri="{FF2B5EF4-FFF2-40B4-BE49-F238E27FC236}">
                <a16:creationId xmlns:a16="http://schemas.microsoft.com/office/drawing/2014/main" id="{C9C90233-E21F-42FD-A283-17E49EE84D6F}"/>
              </a:ext>
            </a:extLst>
          </p:cNvPr>
          <p:cNvPicPr>
            <a:picLocks noChangeAspect="1"/>
          </p:cNvPicPr>
          <p:nvPr/>
        </p:nvPicPr>
        <p:blipFill>
          <a:blip r:embed="rId4"/>
          <a:stretch>
            <a:fillRect/>
          </a:stretch>
        </p:blipFill>
        <p:spPr>
          <a:xfrm>
            <a:off x="570563" y="1208647"/>
            <a:ext cx="5233547" cy="4440705"/>
          </a:xfrm>
          <a:prstGeom prst="rect">
            <a:avLst/>
          </a:prstGeom>
        </p:spPr>
      </p:pic>
      <p:pic>
        <p:nvPicPr>
          <p:cNvPr id="6" name="Image 5">
            <a:extLst>
              <a:ext uri="{FF2B5EF4-FFF2-40B4-BE49-F238E27FC236}">
                <a16:creationId xmlns:a16="http://schemas.microsoft.com/office/drawing/2014/main" id="{DD4ECFA0-31D7-4CEB-B0E8-DD98A9E3109C}"/>
              </a:ext>
            </a:extLst>
          </p:cNvPr>
          <p:cNvPicPr>
            <a:picLocks noChangeAspect="1"/>
          </p:cNvPicPr>
          <p:nvPr/>
        </p:nvPicPr>
        <p:blipFill>
          <a:blip r:embed="rId5"/>
          <a:stretch>
            <a:fillRect/>
          </a:stretch>
        </p:blipFill>
        <p:spPr>
          <a:xfrm>
            <a:off x="7075994" y="1807147"/>
            <a:ext cx="3243703" cy="3243703"/>
          </a:xfrm>
          <a:prstGeom prst="rect">
            <a:avLst/>
          </a:prstGeom>
        </p:spPr>
      </p:pic>
      <p:sp>
        <p:nvSpPr>
          <p:cNvPr id="7" name="Rectangle 6">
            <a:extLst>
              <a:ext uri="{FF2B5EF4-FFF2-40B4-BE49-F238E27FC236}">
                <a16:creationId xmlns:a16="http://schemas.microsoft.com/office/drawing/2014/main" id="{66EDF6FD-FA1D-435C-9BFE-C918EC94B2F6}"/>
              </a:ext>
            </a:extLst>
          </p:cNvPr>
          <p:cNvSpPr/>
          <p:nvPr/>
        </p:nvSpPr>
        <p:spPr>
          <a:xfrm>
            <a:off x="7027857" y="5280020"/>
            <a:ext cx="3696205" cy="369332"/>
          </a:xfrm>
          <a:prstGeom prst="rect">
            <a:avLst/>
          </a:prstGeom>
        </p:spPr>
        <p:txBody>
          <a:bodyPr wrap="none">
            <a:spAutoFit/>
          </a:bodyPr>
          <a:lstStyle/>
          <a:p>
            <a:r>
              <a:rPr lang="fr-FR" dirty="0"/>
              <a:t>Quinoa: Cultivée en Amérique du sud</a:t>
            </a:r>
          </a:p>
        </p:txBody>
      </p:sp>
    </p:spTree>
    <p:extLst>
      <p:ext uri="{BB962C8B-B14F-4D97-AF65-F5344CB8AC3E}">
        <p14:creationId xmlns:p14="http://schemas.microsoft.com/office/powerpoint/2010/main" val="246528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82283CB-2770-42FA-80D3-3ED7E8BAFB0F}"/>
              </a:ext>
            </a:extLst>
          </p:cNvPr>
          <p:cNvSpPr>
            <a:spLocks noGrp="1"/>
          </p:cNvSpPr>
          <p:nvPr>
            <p:ph idx="1"/>
          </p:nvPr>
        </p:nvSpPr>
        <p:spPr>
          <a:xfrm>
            <a:off x="838200" y="2532185"/>
            <a:ext cx="10515600" cy="3644778"/>
          </a:xfrm>
        </p:spPr>
        <p:txBody>
          <a:bodyPr>
            <a:normAutofit lnSpcReduction="10000"/>
          </a:bodyPr>
          <a:lstStyle/>
          <a:p>
            <a:pPr algn="just">
              <a:lnSpc>
                <a:spcPct val="150000"/>
              </a:lnSpc>
            </a:pPr>
            <a:r>
              <a:rPr lang="fr-FR" dirty="0"/>
              <a:t>Les graines de légumineuses sont riches en lysine et plus pauvres en acides aminés soufrés (méthionine et cystéine) que les céréales.</a:t>
            </a:r>
          </a:p>
          <a:p>
            <a:pPr algn="just">
              <a:lnSpc>
                <a:spcPct val="150000"/>
              </a:lnSpc>
            </a:pPr>
            <a:r>
              <a:rPr lang="fr-FR" dirty="0"/>
              <a:t>La lysine est le premier acide aminé limitant, il est donc important que les légumineuses complètent les céréales en équilibre lysine.</a:t>
            </a:r>
          </a:p>
          <a:p>
            <a:pPr algn="just">
              <a:lnSpc>
                <a:spcPct val="150000"/>
              </a:lnSpc>
            </a:pPr>
            <a:r>
              <a:rPr lang="fr-FR" dirty="0"/>
              <a:t>Les protéines de légumineuses sont composées de plusieurs milliers de protéines spécifiques.</a:t>
            </a:r>
          </a:p>
          <a:p>
            <a:pPr algn="just">
              <a:lnSpc>
                <a:spcPct val="150000"/>
              </a:lnSpc>
            </a:pPr>
            <a:r>
              <a:rPr lang="fr-FR" dirty="0"/>
              <a:t> Environ 70 à 80% des protéines brutes dans les graines de légumineuses sont des protéines de stockage. </a:t>
            </a:r>
          </a:p>
        </p:txBody>
      </p:sp>
      <p:sp>
        <p:nvSpPr>
          <p:cNvPr id="2" name="ZoneTexte 1">
            <a:extLst>
              <a:ext uri="{FF2B5EF4-FFF2-40B4-BE49-F238E27FC236}">
                <a16:creationId xmlns:a16="http://schemas.microsoft.com/office/drawing/2014/main" id="{38F269A8-EAA0-47FC-9947-7D4693AB6C74}"/>
              </a:ext>
            </a:extLst>
          </p:cNvPr>
          <p:cNvSpPr txBox="1"/>
          <p:nvPr/>
        </p:nvSpPr>
        <p:spPr>
          <a:xfrm>
            <a:off x="2627141" y="841998"/>
            <a:ext cx="6098344" cy="574901"/>
          </a:xfrm>
          <a:prstGeom prst="rect">
            <a:avLst/>
          </a:prstGeom>
          <a:noFill/>
        </p:spPr>
        <p:txBody>
          <a:bodyPr wrap="square">
            <a:spAutoFit/>
          </a:bodyPr>
          <a:lstStyle/>
          <a:p>
            <a:pPr marL="0" indent="0" algn="ctr">
              <a:lnSpc>
                <a:spcPct val="150000"/>
              </a:lnSpc>
              <a:buNone/>
            </a:pPr>
            <a:r>
              <a:rPr lang="fr-FR" sz="2400" b="1" dirty="0">
                <a:solidFill>
                  <a:srgbClr val="FF0000"/>
                </a:solidFill>
              </a:rPr>
              <a:t>2- Les graines de légumineuses</a:t>
            </a:r>
          </a:p>
        </p:txBody>
      </p:sp>
    </p:spTree>
    <p:extLst>
      <p:ext uri="{BB962C8B-B14F-4D97-AF65-F5344CB8AC3E}">
        <p14:creationId xmlns:p14="http://schemas.microsoft.com/office/powerpoint/2010/main" val="322843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9C33D13-29AF-4531-A392-F135F90B0D59}"/>
              </a:ext>
            </a:extLst>
          </p:cNvPr>
          <p:cNvSpPr>
            <a:spLocks noGrp="1"/>
          </p:cNvSpPr>
          <p:nvPr>
            <p:ph idx="1"/>
          </p:nvPr>
        </p:nvSpPr>
        <p:spPr>
          <a:xfrm>
            <a:off x="838200" y="2518117"/>
            <a:ext cx="10515600" cy="3658846"/>
          </a:xfrm>
        </p:spPr>
        <p:txBody>
          <a:bodyPr/>
          <a:lstStyle/>
          <a:p>
            <a:pPr algn="just">
              <a:lnSpc>
                <a:spcPct val="150000"/>
              </a:lnSpc>
            </a:pPr>
            <a:r>
              <a:rPr lang="fr-FR" dirty="0"/>
              <a:t>Les protéines non stockées sont des enzymes, des inhibiteurs d'enzymes, des hormones, des protéines de transport, structurelles et de reconnaissance.</a:t>
            </a:r>
          </a:p>
          <a:p>
            <a:pPr algn="just">
              <a:lnSpc>
                <a:spcPct val="150000"/>
              </a:lnSpc>
            </a:pPr>
            <a:r>
              <a:rPr lang="fr-FR" dirty="0"/>
              <a:t>Les principales fractions protéiques des graines de légumineuses sont l'albumine et la globuline.</a:t>
            </a:r>
          </a:p>
          <a:p>
            <a:pPr algn="just">
              <a:lnSpc>
                <a:spcPct val="150000"/>
              </a:lnSpc>
            </a:pPr>
            <a:r>
              <a:rPr lang="fr-FR" dirty="0"/>
              <a:t>La principale caractéristique des graines de légumineuses est leur teneur élevée en protéines (</a:t>
            </a:r>
            <a:r>
              <a:rPr lang="fr-FR" dirty="0">
                <a:solidFill>
                  <a:srgbClr val="FF0000"/>
                </a:solidFill>
              </a:rPr>
              <a:t>20-40% du produit sec</a:t>
            </a:r>
            <a:r>
              <a:rPr lang="fr-FR" dirty="0"/>
              <a:t>).</a:t>
            </a:r>
          </a:p>
        </p:txBody>
      </p:sp>
      <p:sp>
        <p:nvSpPr>
          <p:cNvPr id="2" name="ZoneTexte 1">
            <a:extLst>
              <a:ext uri="{FF2B5EF4-FFF2-40B4-BE49-F238E27FC236}">
                <a16:creationId xmlns:a16="http://schemas.microsoft.com/office/drawing/2014/main" id="{6C8DCB20-3548-4918-932E-FC494FFEA9DE}"/>
              </a:ext>
            </a:extLst>
          </p:cNvPr>
          <p:cNvSpPr txBox="1"/>
          <p:nvPr/>
        </p:nvSpPr>
        <p:spPr>
          <a:xfrm>
            <a:off x="2627141" y="841998"/>
            <a:ext cx="6098344" cy="574901"/>
          </a:xfrm>
          <a:prstGeom prst="rect">
            <a:avLst/>
          </a:prstGeom>
          <a:noFill/>
        </p:spPr>
        <p:txBody>
          <a:bodyPr wrap="square">
            <a:spAutoFit/>
          </a:bodyPr>
          <a:lstStyle/>
          <a:p>
            <a:pPr marL="0" indent="0" algn="ctr">
              <a:lnSpc>
                <a:spcPct val="150000"/>
              </a:lnSpc>
              <a:buNone/>
            </a:pPr>
            <a:r>
              <a:rPr lang="fr-FR" sz="2400" b="1" dirty="0">
                <a:solidFill>
                  <a:srgbClr val="FF0000"/>
                </a:solidFill>
              </a:rPr>
              <a:t>2- Les graines de légumineuses</a:t>
            </a:r>
          </a:p>
        </p:txBody>
      </p:sp>
    </p:spTree>
    <p:extLst>
      <p:ext uri="{BB962C8B-B14F-4D97-AF65-F5344CB8AC3E}">
        <p14:creationId xmlns:p14="http://schemas.microsoft.com/office/powerpoint/2010/main" val="274839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5C0B968-5A9E-4DE2-A004-339C9F639380}"/>
              </a:ext>
            </a:extLst>
          </p:cNvPr>
          <p:cNvSpPr>
            <a:spLocks noGrp="1"/>
          </p:cNvSpPr>
          <p:nvPr>
            <p:ph idx="1"/>
          </p:nvPr>
        </p:nvSpPr>
        <p:spPr>
          <a:xfrm>
            <a:off x="838200" y="2532185"/>
            <a:ext cx="10515600" cy="3644778"/>
          </a:xfrm>
        </p:spPr>
        <p:txBody>
          <a:bodyPr>
            <a:normAutofit lnSpcReduction="10000"/>
          </a:bodyPr>
          <a:lstStyle/>
          <a:p>
            <a:pPr algn="just">
              <a:lnSpc>
                <a:spcPct val="150000"/>
              </a:lnSpc>
            </a:pPr>
            <a:r>
              <a:rPr lang="fr-FR" dirty="0"/>
              <a:t>La digestibilité des protéines végétale est souvent considérée inférieure à celle des produits animaux.</a:t>
            </a:r>
          </a:p>
          <a:p>
            <a:pPr algn="just">
              <a:lnSpc>
                <a:spcPct val="150000"/>
              </a:lnSpc>
            </a:pPr>
            <a:r>
              <a:rPr lang="fr-FR" dirty="0"/>
              <a:t> Cette plus faible digestibilité est attribuée à la structure de la graine qui protège les protéines de l’attaque des enzymes digestives, et à la présence de composés qui bloque l’activité protéolytique de ces enzymes. </a:t>
            </a:r>
          </a:p>
          <a:p>
            <a:pPr algn="just">
              <a:lnSpc>
                <a:spcPct val="150000"/>
              </a:lnSpc>
            </a:pPr>
            <a:r>
              <a:rPr lang="fr-FR" dirty="0"/>
              <a:t> La cuisson entraine une fragilisation de la structure de la graine, et une inactivation des inhibiteurs de protéase, améliorant ainsi la digestibilité des protéines.</a:t>
            </a:r>
          </a:p>
        </p:txBody>
      </p:sp>
      <p:sp>
        <p:nvSpPr>
          <p:cNvPr id="2" name="ZoneTexte 1">
            <a:extLst>
              <a:ext uri="{FF2B5EF4-FFF2-40B4-BE49-F238E27FC236}">
                <a16:creationId xmlns:a16="http://schemas.microsoft.com/office/drawing/2014/main" id="{B26C809D-7B82-4DBA-8521-5A1B9AD7E53E}"/>
              </a:ext>
            </a:extLst>
          </p:cNvPr>
          <p:cNvSpPr txBox="1"/>
          <p:nvPr/>
        </p:nvSpPr>
        <p:spPr>
          <a:xfrm>
            <a:off x="2627141" y="841998"/>
            <a:ext cx="6098344" cy="574901"/>
          </a:xfrm>
          <a:prstGeom prst="rect">
            <a:avLst/>
          </a:prstGeom>
          <a:noFill/>
        </p:spPr>
        <p:txBody>
          <a:bodyPr wrap="square">
            <a:spAutoFit/>
          </a:bodyPr>
          <a:lstStyle/>
          <a:p>
            <a:pPr marL="0" indent="0" algn="ctr">
              <a:lnSpc>
                <a:spcPct val="150000"/>
              </a:lnSpc>
              <a:buNone/>
            </a:pPr>
            <a:r>
              <a:rPr lang="fr-FR" sz="2400" b="1" dirty="0">
                <a:solidFill>
                  <a:srgbClr val="FF0000"/>
                </a:solidFill>
              </a:rPr>
              <a:t>2- Les graines de légumineuses</a:t>
            </a:r>
          </a:p>
        </p:txBody>
      </p:sp>
    </p:spTree>
    <p:extLst>
      <p:ext uri="{BB962C8B-B14F-4D97-AF65-F5344CB8AC3E}">
        <p14:creationId xmlns:p14="http://schemas.microsoft.com/office/powerpoint/2010/main" val="382565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FCE1DF-D381-4174-BA2C-DB0BCC006D92}"/>
              </a:ext>
            </a:extLst>
          </p:cNvPr>
          <p:cNvSpPr>
            <a:spLocks noGrp="1"/>
          </p:cNvSpPr>
          <p:nvPr>
            <p:ph idx="1"/>
          </p:nvPr>
        </p:nvSpPr>
        <p:spPr>
          <a:xfrm>
            <a:off x="312077" y="2531653"/>
            <a:ext cx="7031257" cy="1295869"/>
          </a:xfrm>
        </p:spPr>
        <p:txBody>
          <a:bodyPr>
            <a:normAutofit/>
          </a:bodyPr>
          <a:lstStyle/>
          <a:p>
            <a:pPr algn="just">
              <a:lnSpc>
                <a:spcPct val="150000"/>
              </a:lnSpc>
            </a:pPr>
            <a:r>
              <a:rPr lang="fr-FR" dirty="0"/>
              <a:t> La fermentation des graines avant cuisson permet également de réduire sensiblement l’activité de ces enzymes.</a:t>
            </a:r>
          </a:p>
        </p:txBody>
      </p:sp>
      <p:pic>
        <p:nvPicPr>
          <p:cNvPr id="4" name="Image 3">
            <a:extLst>
              <a:ext uri="{FF2B5EF4-FFF2-40B4-BE49-F238E27FC236}">
                <a16:creationId xmlns:a16="http://schemas.microsoft.com/office/drawing/2014/main" id="{FE1620EB-64F2-4928-A87C-58E9C28B0560}"/>
              </a:ext>
            </a:extLst>
          </p:cNvPr>
          <p:cNvPicPr>
            <a:picLocks noChangeAspect="1"/>
          </p:cNvPicPr>
          <p:nvPr/>
        </p:nvPicPr>
        <p:blipFill>
          <a:blip r:embed="rId2"/>
          <a:stretch>
            <a:fillRect/>
          </a:stretch>
        </p:blipFill>
        <p:spPr>
          <a:xfrm>
            <a:off x="7636558" y="899402"/>
            <a:ext cx="4413278" cy="5856240"/>
          </a:xfrm>
          <a:prstGeom prst="rect">
            <a:avLst/>
          </a:prstGeom>
        </p:spPr>
      </p:pic>
      <p:sp>
        <p:nvSpPr>
          <p:cNvPr id="5" name="Rectangle 4">
            <a:extLst>
              <a:ext uri="{FF2B5EF4-FFF2-40B4-BE49-F238E27FC236}">
                <a16:creationId xmlns:a16="http://schemas.microsoft.com/office/drawing/2014/main" id="{8F4EB8A9-1DC1-44FD-AC61-B5A51E553B1B}"/>
              </a:ext>
            </a:extLst>
          </p:cNvPr>
          <p:cNvSpPr/>
          <p:nvPr/>
        </p:nvSpPr>
        <p:spPr>
          <a:xfrm>
            <a:off x="602111" y="4655876"/>
            <a:ext cx="6096000" cy="1295868"/>
          </a:xfrm>
          <a:prstGeom prst="rect">
            <a:avLst/>
          </a:prstGeom>
        </p:spPr>
        <p:txBody>
          <a:bodyPr>
            <a:spAutoFit/>
          </a:bodyPr>
          <a:lstStyle/>
          <a:p>
            <a:pPr algn="just">
              <a:lnSpc>
                <a:spcPct val="150000"/>
              </a:lnSpc>
            </a:pPr>
            <a:r>
              <a:rPr lang="fr-FR" b="1" dirty="0">
                <a:solidFill>
                  <a:srgbClr val="FF0000"/>
                </a:solidFill>
              </a:rPr>
              <a:t>Composition en lysine, acides aminés soufrés et tryptophane des graines de légumineuses, par rapport à des aliments de référence (féculent, viande, lait).</a:t>
            </a:r>
          </a:p>
        </p:txBody>
      </p:sp>
    </p:spTree>
    <p:extLst>
      <p:ext uri="{BB962C8B-B14F-4D97-AF65-F5344CB8AC3E}">
        <p14:creationId xmlns:p14="http://schemas.microsoft.com/office/powerpoint/2010/main" val="14385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9477E7-3BBC-4267-8191-9FE36C5B2448}"/>
              </a:ext>
            </a:extLst>
          </p:cNvPr>
          <p:cNvSpPr>
            <a:spLocks noGrp="1"/>
          </p:cNvSpPr>
          <p:nvPr>
            <p:ph idx="1"/>
          </p:nvPr>
        </p:nvSpPr>
        <p:spPr>
          <a:xfrm>
            <a:off x="599048" y="2216816"/>
            <a:ext cx="11471031" cy="5985894"/>
          </a:xfrm>
        </p:spPr>
        <p:txBody>
          <a:bodyPr>
            <a:normAutofit/>
          </a:bodyPr>
          <a:lstStyle/>
          <a:p>
            <a:pPr algn="just">
              <a:lnSpc>
                <a:spcPct val="150000"/>
              </a:lnSpc>
            </a:pPr>
            <a:r>
              <a:rPr lang="fr-FR" dirty="0"/>
              <a:t>Les graines de légumineuses peuvent se répartir en deux groupes.</a:t>
            </a:r>
          </a:p>
          <a:p>
            <a:pPr algn="just">
              <a:lnSpc>
                <a:spcPct val="150000"/>
              </a:lnSpc>
            </a:pPr>
            <a:r>
              <a:rPr lang="fr-FR" dirty="0"/>
              <a:t> Le premier groupe correspond à </a:t>
            </a:r>
            <a:r>
              <a:rPr lang="fr-FR" dirty="0">
                <a:solidFill>
                  <a:srgbClr val="FF0000"/>
                </a:solidFill>
              </a:rPr>
              <a:t>des graines riches en glucides</a:t>
            </a:r>
            <a:r>
              <a:rPr lang="fr-FR" dirty="0"/>
              <a:t>, et notamment en amidon (</a:t>
            </a:r>
            <a:r>
              <a:rPr lang="fr-FR" dirty="0">
                <a:solidFill>
                  <a:srgbClr val="FF0000"/>
                </a:solidFill>
              </a:rPr>
              <a:t>40-50% du produit sec</a:t>
            </a:r>
            <a:r>
              <a:rPr lang="fr-FR" dirty="0"/>
              <a:t>), et </a:t>
            </a:r>
            <a:r>
              <a:rPr lang="fr-FR" dirty="0">
                <a:solidFill>
                  <a:srgbClr val="FF0000"/>
                </a:solidFill>
              </a:rPr>
              <a:t>pauvres en matières grasses </a:t>
            </a:r>
            <a:r>
              <a:rPr lang="fr-FR" dirty="0"/>
              <a:t>(</a:t>
            </a:r>
            <a:r>
              <a:rPr lang="fr-FR" dirty="0">
                <a:solidFill>
                  <a:srgbClr val="FF0000"/>
                </a:solidFill>
              </a:rPr>
              <a:t>1-6% du produit sec</a:t>
            </a:r>
            <a:r>
              <a:rPr lang="fr-FR" dirty="0"/>
              <a:t>), c’est le groupe le plus important et il rassemble entre autres </a:t>
            </a:r>
            <a:r>
              <a:rPr lang="fr-FR" b="1" dirty="0"/>
              <a:t>le pois, la fève, les haricots secs, le pois chiche, les lentilles, la cornille, le dolique et le pois bambara</a:t>
            </a:r>
            <a:r>
              <a:rPr lang="fr-FR" dirty="0"/>
              <a:t>.</a:t>
            </a:r>
          </a:p>
          <a:p>
            <a:pPr algn="just">
              <a:lnSpc>
                <a:spcPct val="150000"/>
              </a:lnSpc>
            </a:pPr>
            <a:r>
              <a:rPr lang="fr-FR" dirty="0"/>
              <a:t>Le second groupe correspond à des graines </a:t>
            </a:r>
            <a:r>
              <a:rPr lang="fr-FR" dirty="0">
                <a:solidFill>
                  <a:srgbClr val="FF0000"/>
                </a:solidFill>
              </a:rPr>
              <a:t>plus riches en matières grasses</a:t>
            </a:r>
            <a:r>
              <a:rPr lang="fr-FR" dirty="0"/>
              <a:t> et </a:t>
            </a:r>
            <a:r>
              <a:rPr lang="fr-FR" dirty="0">
                <a:solidFill>
                  <a:srgbClr val="FF0000"/>
                </a:solidFill>
              </a:rPr>
              <a:t>contenant peu d’amidon</a:t>
            </a:r>
            <a:r>
              <a:rPr lang="fr-FR" dirty="0"/>
              <a:t>.</a:t>
            </a:r>
          </a:p>
        </p:txBody>
      </p:sp>
      <p:sp>
        <p:nvSpPr>
          <p:cNvPr id="2" name="ZoneTexte 1">
            <a:extLst>
              <a:ext uri="{FF2B5EF4-FFF2-40B4-BE49-F238E27FC236}">
                <a16:creationId xmlns:a16="http://schemas.microsoft.com/office/drawing/2014/main" id="{3F50BAE4-EAE1-44E1-8B92-F286647C3068}"/>
              </a:ext>
            </a:extLst>
          </p:cNvPr>
          <p:cNvSpPr txBox="1"/>
          <p:nvPr/>
        </p:nvSpPr>
        <p:spPr>
          <a:xfrm>
            <a:off x="2627141" y="841998"/>
            <a:ext cx="6098344" cy="574901"/>
          </a:xfrm>
          <a:prstGeom prst="rect">
            <a:avLst/>
          </a:prstGeom>
          <a:noFill/>
        </p:spPr>
        <p:txBody>
          <a:bodyPr wrap="square">
            <a:spAutoFit/>
          </a:bodyPr>
          <a:lstStyle/>
          <a:p>
            <a:pPr marL="0" indent="0" algn="ctr">
              <a:lnSpc>
                <a:spcPct val="150000"/>
              </a:lnSpc>
              <a:buNone/>
            </a:pPr>
            <a:r>
              <a:rPr lang="fr-FR" sz="2400" b="1" dirty="0">
                <a:solidFill>
                  <a:srgbClr val="FF0000"/>
                </a:solidFill>
              </a:rPr>
              <a:t>2- Les graines de légumineuses</a:t>
            </a:r>
          </a:p>
        </p:txBody>
      </p:sp>
    </p:spTree>
    <p:extLst>
      <p:ext uri="{BB962C8B-B14F-4D97-AF65-F5344CB8AC3E}">
        <p14:creationId xmlns:p14="http://schemas.microsoft.com/office/powerpoint/2010/main" val="12852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338E247-8DEF-4A53-BBBC-B6A69CEB2A19}"/>
              </a:ext>
            </a:extLst>
          </p:cNvPr>
          <p:cNvSpPr>
            <a:spLocks noGrp="1"/>
          </p:cNvSpPr>
          <p:nvPr>
            <p:ph type="title"/>
          </p:nvPr>
        </p:nvSpPr>
        <p:spPr/>
        <p:txBody>
          <a:bodyPr/>
          <a:lstStyle/>
          <a:p>
            <a:pPr algn="ctr"/>
            <a:r>
              <a:rPr lang="fr-FR" b="1" dirty="0">
                <a:solidFill>
                  <a:srgbClr val="FF0000"/>
                </a:solidFill>
              </a:rPr>
              <a:t>Contenu de la matière</a:t>
            </a:r>
          </a:p>
        </p:txBody>
      </p:sp>
      <p:sp>
        <p:nvSpPr>
          <p:cNvPr id="3" name="Espace réservé du contenu 2">
            <a:extLst>
              <a:ext uri="{FF2B5EF4-FFF2-40B4-BE49-F238E27FC236}">
                <a16:creationId xmlns:a16="http://schemas.microsoft.com/office/drawing/2014/main" id="{874F5545-233A-45CB-91E2-8027C7FE5204}"/>
              </a:ext>
            </a:extLst>
          </p:cNvPr>
          <p:cNvSpPr>
            <a:spLocks noGrp="1"/>
          </p:cNvSpPr>
          <p:nvPr>
            <p:ph idx="1"/>
          </p:nvPr>
        </p:nvSpPr>
        <p:spPr>
          <a:xfrm>
            <a:off x="838200" y="2729131"/>
            <a:ext cx="10515600" cy="2547079"/>
          </a:xfrm>
        </p:spPr>
        <p:txBody>
          <a:bodyPr>
            <a:normAutofit/>
          </a:bodyPr>
          <a:lstStyle/>
          <a:p>
            <a:pPr marL="514350" indent="-514350">
              <a:lnSpc>
                <a:spcPct val="150000"/>
              </a:lnSpc>
              <a:buFont typeface="+mj-lt"/>
              <a:buAutoNum type="arabicPeriod" startAt="6"/>
            </a:pPr>
            <a:r>
              <a:rPr lang="fr-FR" dirty="0"/>
              <a:t>Fabrication des laits fermentés.</a:t>
            </a:r>
          </a:p>
          <a:p>
            <a:pPr marL="514350" indent="-514350">
              <a:lnSpc>
                <a:spcPct val="150000"/>
              </a:lnSpc>
              <a:buFont typeface="+mj-lt"/>
              <a:buAutoNum type="arabicPeriod" startAt="6"/>
            </a:pPr>
            <a:r>
              <a:rPr lang="fr-FR" dirty="0"/>
              <a:t>Transformation d’animaux en carcasses.</a:t>
            </a:r>
          </a:p>
        </p:txBody>
      </p:sp>
    </p:spTree>
    <p:extLst>
      <p:ext uri="{BB962C8B-B14F-4D97-AF65-F5344CB8AC3E}">
        <p14:creationId xmlns:p14="http://schemas.microsoft.com/office/powerpoint/2010/main" val="3366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9477E7-3BBC-4267-8191-9FE36C5B2448}"/>
              </a:ext>
            </a:extLst>
          </p:cNvPr>
          <p:cNvSpPr>
            <a:spLocks noGrp="1"/>
          </p:cNvSpPr>
          <p:nvPr>
            <p:ph idx="1"/>
          </p:nvPr>
        </p:nvSpPr>
        <p:spPr>
          <a:xfrm>
            <a:off x="838200" y="2377440"/>
            <a:ext cx="11119338" cy="4146189"/>
          </a:xfrm>
        </p:spPr>
        <p:txBody>
          <a:bodyPr>
            <a:normAutofit/>
          </a:bodyPr>
          <a:lstStyle/>
          <a:p>
            <a:pPr algn="just">
              <a:lnSpc>
                <a:spcPct val="150000"/>
              </a:lnSpc>
            </a:pPr>
            <a:r>
              <a:rPr lang="fr-FR" dirty="0"/>
              <a:t>Ce groupe rassemble notamment le lupin et le soja qui contiennent respectivement </a:t>
            </a:r>
            <a:r>
              <a:rPr lang="fr-FR" dirty="0">
                <a:solidFill>
                  <a:srgbClr val="FF0000"/>
                </a:solidFill>
              </a:rPr>
              <a:t>10 et 20% de lipides</a:t>
            </a:r>
            <a:r>
              <a:rPr lang="fr-FR" dirty="0"/>
              <a:t>.</a:t>
            </a:r>
          </a:p>
          <a:p>
            <a:pPr algn="just">
              <a:lnSpc>
                <a:spcPct val="150000"/>
              </a:lnSpc>
            </a:pPr>
            <a:r>
              <a:rPr lang="fr-FR" dirty="0"/>
              <a:t>Les légumineuses ont des teneurs naturellement faibles </a:t>
            </a:r>
            <a:r>
              <a:rPr lang="fr-FR" dirty="0">
                <a:solidFill>
                  <a:srgbClr val="FF0000"/>
                </a:solidFill>
              </a:rPr>
              <a:t>en acides gras saturés</a:t>
            </a:r>
            <a:r>
              <a:rPr lang="fr-FR" dirty="0"/>
              <a:t>, et parce qu'elles sont des aliments végétaux, elles sont également </a:t>
            </a:r>
            <a:r>
              <a:rPr lang="fr-FR" dirty="0">
                <a:solidFill>
                  <a:srgbClr val="FF0000"/>
                </a:solidFill>
              </a:rPr>
              <a:t>exemptes de cholestérol</a:t>
            </a:r>
            <a:r>
              <a:rPr lang="fr-FR" dirty="0"/>
              <a:t>. </a:t>
            </a:r>
          </a:p>
          <a:p>
            <a:pPr algn="just">
              <a:lnSpc>
                <a:spcPct val="150000"/>
              </a:lnSpc>
            </a:pPr>
            <a:r>
              <a:rPr lang="fr-FR" dirty="0"/>
              <a:t>Ces végétaux ont également </a:t>
            </a:r>
            <a:r>
              <a:rPr lang="fr-FR" dirty="0">
                <a:solidFill>
                  <a:srgbClr val="FF0000"/>
                </a:solidFill>
              </a:rPr>
              <a:t>un faible indice glycémique</a:t>
            </a:r>
            <a:r>
              <a:rPr lang="fr-FR" dirty="0"/>
              <a:t>, généralement compris entre </a:t>
            </a:r>
            <a:r>
              <a:rPr lang="fr-FR" dirty="0">
                <a:solidFill>
                  <a:srgbClr val="FF0000"/>
                </a:solidFill>
              </a:rPr>
              <a:t>10 et 40</a:t>
            </a:r>
            <a:r>
              <a:rPr lang="fr-FR" dirty="0"/>
              <a:t>.</a:t>
            </a:r>
          </a:p>
          <a:p>
            <a:pPr algn="just">
              <a:lnSpc>
                <a:spcPct val="150000"/>
              </a:lnSpc>
            </a:pPr>
            <a:r>
              <a:rPr lang="fr-FR" dirty="0"/>
              <a:t>Les graines de légumineuses constituent également une source importante de fibres, de vitamines du </a:t>
            </a:r>
            <a:r>
              <a:rPr lang="fr-FR" dirty="0">
                <a:solidFill>
                  <a:srgbClr val="FF0000"/>
                </a:solidFill>
              </a:rPr>
              <a:t>groupe B</a:t>
            </a:r>
            <a:r>
              <a:rPr lang="fr-FR" dirty="0"/>
              <a:t> (notamment de folates), ainsi que de </a:t>
            </a:r>
            <a:r>
              <a:rPr lang="fr-FR" dirty="0">
                <a:solidFill>
                  <a:srgbClr val="FF0000"/>
                </a:solidFill>
              </a:rPr>
              <a:t>minéraux</a:t>
            </a:r>
            <a:r>
              <a:rPr lang="fr-FR" dirty="0"/>
              <a:t> (fer, zinc, calcium ...).</a:t>
            </a:r>
          </a:p>
        </p:txBody>
      </p:sp>
      <p:sp>
        <p:nvSpPr>
          <p:cNvPr id="2" name="ZoneTexte 1">
            <a:extLst>
              <a:ext uri="{FF2B5EF4-FFF2-40B4-BE49-F238E27FC236}">
                <a16:creationId xmlns:a16="http://schemas.microsoft.com/office/drawing/2014/main" id="{11F7313F-21D9-4237-A0A8-92E76B597583}"/>
              </a:ext>
            </a:extLst>
          </p:cNvPr>
          <p:cNvSpPr txBox="1"/>
          <p:nvPr/>
        </p:nvSpPr>
        <p:spPr>
          <a:xfrm>
            <a:off x="2627141" y="841998"/>
            <a:ext cx="6098344" cy="574901"/>
          </a:xfrm>
          <a:prstGeom prst="rect">
            <a:avLst/>
          </a:prstGeom>
          <a:noFill/>
        </p:spPr>
        <p:txBody>
          <a:bodyPr wrap="square">
            <a:spAutoFit/>
          </a:bodyPr>
          <a:lstStyle/>
          <a:p>
            <a:pPr marL="0" indent="0" algn="ctr">
              <a:lnSpc>
                <a:spcPct val="150000"/>
              </a:lnSpc>
              <a:buNone/>
            </a:pPr>
            <a:r>
              <a:rPr lang="fr-FR" sz="2400" b="1" dirty="0">
                <a:solidFill>
                  <a:srgbClr val="FF0000"/>
                </a:solidFill>
              </a:rPr>
              <a:t>2- Les graines de légumineuses</a:t>
            </a:r>
          </a:p>
        </p:txBody>
      </p:sp>
    </p:spTree>
    <p:extLst>
      <p:ext uri="{BB962C8B-B14F-4D97-AF65-F5344CB8AC3E}">
        <p14:creationId xmlns:p14="http://schemas.microsoft.com/office/powerpoint/2010/main" val="387815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9477E7-3BBC-4267-8191-9FE36C5B2448}"/>
              </a:ext>
            </a:extLst>
          </p:cNvPr>
          <p:cNvSpPr>
            <a:spLocks noGrp="1"/>
          </p:cNvSpPr>
          <p:nvPr>
            <p:ph idx="1"/>
          </p:nvPr>
        </p:nvSpPr>
        <p:spPr>
          <a:xfrm>
            <a:off x="838200" y="2518117"/>
            <a:ext cx="10515600" cy="4005512"/>
          </a:xfrm>
        </p:spPr>
        <p:txBody>
          <a:bodyPr>
            <a:normAutofit/>
          </a:bodyPr>
          <a:lstStyle/>
          <a:p>
            <a:pPr algn="just">
              <a:lnSpc>
                <a:spcPct val="150000"/>
              </a:lnSpc>
            </a:pPr>
            <a:r>
              <a:rPr lang="fr-FR" dirty="0"/>
              <a:t>Beaucoup de graines de légumineuses (surtout les variétés tropicales) contiennent des composés toxiques tels que </a:t>
            </a:r>
            <a:r>
              <a:rPr lang="fr-FR" dirty="0">
                <a:solidFill>
                  <a:srgbClr val="FF0000"/>
                </a:solidFill>
              </a:rPr>
              <a:t>les lectines et l’acide phytique</a:t>
            </a:r>
            <a:r>
              <a:rPr lang="fr-FR" dirty="0"/>
              <a:t>. </a:t>
            </a:r>
          </a:p>
          <a:p>
            <a:pPr algn="just">
              <a:lnSpc>
                <a:spcPct val="150000"/>
              </a:lnSpc>
            </a:pPr>
            <a:r>
              <a:rPr lang="fr-FR" dirty="0"/>
              <a:t>Il a été montré sur des modèles animaux que certaines lectines (hémagglutinine) à des niveaux élevés peuvent provoquer des </a:t>
            </a:r>
            <a:r>
              <a:rPr lang="fr-FR" b="1" dirty="0"/>
              <a:t>diarrhées et vomissements</a:t>
            </a:r>
            <a:r>
              <a:rPr lang="fr-FR" dirty="0"/>
              <a:t>, ainsi qu’une i</a:t>
            </a:r>
            <a:r>
              <a:rPr lang="fr-FR" b="1" dirty="0"/>
              <a:t>rritation de la muqueuse intestinale</a:t>
            </a:r>
            <a:r>
              <a:rPr lang="fr-FR" dirty="0"/>
              <a:t>.</a:t>
            </a:r>
          </a:p>
          <a:p>
            <a:pPr algn="just">
              <a:lnSpc>
                <a:spcPct val="150000"/>
              </a:lnSpc>
            </a:pPr>
            <a:r>
              <a:rPr lang="fr-FR" dirty="0"/>
              <a:t>Ces </a:t>
            </a:r>
            <a:r>
              <a:rPr lang="fr-FR" b="1" dirty="0"/>
              <a:t>lectines</a:t>
            </a:r>
            <a:r>
              <a:rPr lang="fr-FR" dirty="0"/>
              <a:t> sont en grande partie </a:t>
            </a:r>
            <a:r>
              <a:rPr lang="fr-FR" b="1" dirty="0"/>
              <a:t>désactivées par la cuisson </a:t>
            </a:r>
            <a:r>
              <a:rPr lang="fr-FR" dirty="0"/>
              <a:t>ce qui réduit considérablement le risque de toxicité pour l’homme.</a:t>
            </a:r>
          </a:p>
        </p:txBody>
      </p:sp>
      <p:sp>
        <p:nvSpPr>
          <p:cNvPr id="2" name="ZoneTexte 1">
            <a:extLst>
              <a:ext uri="{FF2B5EF4-FFF2-40B4-BE49-F238E27FC236}">
                <a16:creationId xmlns:a16="http://schemas.microsoft.com/office/drawing/2014/main" id="{E7DD0EC7-0645-4512-A02F-00B98D5C4076}"/>
              </a:ext>
            </a:extLst>
          </p:cNvPr>
          <p:cNvSpPr txBox="1"/>
          <p:nvPr/>
        </p:nvSpPr>
        <p:spPr>
          <a:xfrm>
            <a:off x="2627141" y="841998"/>
            <a:ext cx="6098344" cy="574901"/>
          </a:xfrm>
          <a:prstGeom prst="rect">
            <a:avLst/>
          </a:prstGeom>
          <a:noFill/>
        </p:spPr>
        <p:txBody>
          <a:bodyPr wrap="square">
            <a:spAutoFit/>
          </a:bodyPr>
          <a:lstStyle/>
          <a:p>
            <a:pPr marL="0" indent="0" algn="ctr">
              <a:lnSpc>
                <a:spcPct val="150000"/>
              </a:lnSpc>
              <a:buNone/>
            </a:pPr>
            <a:r>
              <a:rPr lang="fr-FR" sz="2400" b="1" dirty="0">
                <a:solidFill>
                  <a:srgbClr val="FF0000"/>
                </a:solidFill>
              </a:rPr>
              <a:t>2- Les graines de légumineuses</a:t>
            </a:r>
          </a:p>
        </p:txBody>
      </p:sp>
    </p:spTree>
    <p:extLst>
      <p:ext uri="{BB962C8B-B14F-4D97-AF65-F5344CB8AC3E}">
        <p14:creationId xmlns:p14="http://schemas.microsoft.com/office/powerpoint/2010/main" val="226724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9477E7-3BBC-4267-8191-9FE36C5B2448}"/>
              </a:ext>
            </a:extLst>
          </p:cNvPr>
          <p:cNvSpPr>
            <a:spLocks noGrp="1"/>
          </p:cNvSpPr>
          <p:nvPr>
            <p:ph idx="1"/>
          </p:nvPr>
        </p:nvSpPr>
        <p:spPr>
          <a:xfrm>
            <a:off x="838200" y="2461846"/>
            <a:ext cx="10515600" cy="4061783"/>
          </a:xfrm>
        </p:spPr>
        <p:txBody>
          <a:bodyPr>
            <a:normAutofit/>
          </a:bodyPr>
          <a:lstStyle/>
          <a:p>
            <a:pPr algn="just">
              <a:lnSpc>
                <a:spcPct val="150000"/>
              </a:lnSpc>
            </a:pPr>
            <a:r>
              <a:rPr lang="fr-FR" dirty="0"/>
              <a:t>L’acide phytique présent essentiellement dans l’enveloppe des graines bloque la libération des minéraux et constitue ainsi un obstacle important à leur absorption. </a:t>
            </a:r>
          </a:p>
          <a:p>
            <a:pPr algn="just">
              <a:lnSpc>
                <a:spcPct val="150000"/>
              </a:lnSpc>
            </a:pPr>
            <a:r>
              <a:rPr lang="fr-FR" dirty="0"/>
              <a:t>Le trempage et la fermentation permettent de réduire sensiblement la teneur en acide phytique, mais le traitement le plus efficace semble la germination.</a:t>
            </a:r>
          </a:p>
          <a:p>
            <a:pPr algn="just">
              <a:lnSpc>
                <a:spcPct val="150000"/>
              </a:lnSpc>
            </a:pPr>
            <a:r>
              <a:rPr lang="fr-FR" dirty="0"/>
              <a:t>Les légumineuses peuvent contribuer à réduire les risques de maladies coronariennes. Elles sont riches en fibres solubles, connues pour leurs effets positifs sur le taux du LDL-cholestérol, un facteur de risque reconnu de la maladie coronarienne.</a:t>
            </a:r>
          </a:p>
        </p:txBody>
      </p:sp>
      <p:sp>
        <p:nvSpPr>
          <p:cNvPr id="2" name="ZoneTexte 1">
            <a:extLst>
              <a:ext uri="{FF2B5EF4-FFF2-40B4-BE49-F238E27FC236}">
                <a16:creationId xmlns:a16="http://schemas.microsoft.com/office/drawing/2014/main" id="{DACE271A-2847-491A-BFF9-528D03689A75}"/>
              </a:ext>
            </a:extLst>
          </p:cNvPr>
          <p:cNvSpPr txBox="1"/>
          <p:nvPr/>
        </p:nvSpPr>
        <p:spPr>
          <a:xfrm>
            <a:off x="2627141" y="841998"/>
            <a:ext cx="6098344" cy="574901"/>
          </a:xfrm>
          <a:prstGeom prst="rect">
            <a:avLst/>
          </a:prstGeom>
          <a:noFill/>
        </p:spPr>
        <p:txBody>
          <a:bodyPr wrap="square">
            <a:spAutoFit/>
          </a:bodyPr>
          <a:lstStyle/>
          <a:p>
            <a:pPr marL="0" indent="0" algn="ctr">
              <a:lnSpc>
                <a:spcPct val="150000"/>
              </a:lnSpc>
              <a:buNone/>
            </a:pPr>
            <a:r>
              <a:rPr lang="fr-FR" sz="2400" b="1" dirty="0">
                <a:solidFill>
                  <a:srgbClr val="FF0000"/>
                </a:solidFill>
              </a:rPr>
              <a:t>2- Les graines de légumineuses</a:t>
            </a:r>
          </a:p>
        </p:txBody>
      </p:sp>
    </p:spTree>
    <p:extLst>
      <p:ext uri="{BB962C8B-B14F-4D97-AF65-F5344CB8AC3E}">
        <p14:creationId xmlns:p14="http://schemas.microsoft.com/office/powerpoint/2010/main" val="130088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9477E7-3BBC-4267-8191-9FE36C5B2448}"/>
              </a:ext>
            </a:extLst>
          </p:cNvPr>
          <p:cNvSpPr>
            <a:spLocks noGrp="1"/>
          </p:cNvSpPr>
          <p:nvPr>
            <p:ph idx="1"/>
          </p:nvPr>
        </p:nvSpPr>
        <p:spPr>
          <a:xfrm>
            <a:off x="838200" y="2293034"/>
            <a:ext cx="10515600" cy="4230595"/>
          </a:xfrm>
        </p:spPr>
        <p:txBody>
          <a:bodyPr>
            <a:normAutofit lnSpcReduction="10000"/>
          </a:bodyPr>
          <a:lstStyle/>
          <a:p>
            <a:pPr algn="just">
              <a:lnSpc>
                <a:spcPct val="150000"/>
              </a:lnSpc>
            </a:pPr>
            <a:r>
              <a:rPr lang="fr-FR" dirty="0"/>
              <a:t>Les légumineuses sont de bonnes sources de vitamines, telle que la </a:t>
            </a:r>
            <a:r>
              <a:rPr lang="fr-FR" b="1" dirty="0" err="1"/>
              <a:t>folacine</a:t>
            </a:r>
            <a:r>
              <a:rPr lang="fr-FR" dirty="0"/>
              <a:t>, qui aide à réduire le risque d'anomalies du tube neural (ATN), comme le spina-bifida chez les nouveau-nés.</a:t>
            </a:r>
          </a:p>
          <a:p>
            <a:pPr algn="just">
              <a:lnSpc>
                <a:spcPct val="150000"/>
              </a:lnSpc>
            </a:pPr>
            <a:r>
              <a:rPr lang="fr-FR" dirty="0"/>
              <a:t>Elles sont </a:t>
            </a:r>
            <a:r>
              <a:rPr lang="fr-FR" b="1" dirty="0"/>
              <a:t>sans gluten</a:t>
            </a:r>
            <a:r>
              <a:rPr lang="fr-FR" dirty="0"/>
              <a:t>, ce qui en fait un aliment bénéfique pour les personnes allergiques au gluten ou souffrant de la maladie cœliaque.</a:t>
            </a:r>
          </a:p>
          <a:p>
            <a:pPr algn="just">
              <a:lnSpc>
                <a:spcPct val="150000"/>
              </a:lnSpc>
            </a:pPr>
            <a:r>
              <a:rPr lang="fr-FR" dirty="0"/>
              <a:t>Les légumineuses sont riches en composés bioactifs tels que les composés </a:t>
            </a:r>
            <a:r>
              <a:rPr lang="fr-FR" b="1" dirty="0"/>
              <a:t>phytochimiques</a:t>
            </a:r>
            <a:r>
              <a:rPr lang="fr-FR" dirty="0"/>
              <a:t> et </a:t>
            </a:r>
            <a:r>
              <a:rPr lang="fr-FR" b="1" dirty="0"/>
              <a:t>les antioxyd</a:t>
            </a:r>
            <a:r>
              <a:rPr lang="fr-FR" dirty="0"/>
              <a:t>ants qui pourraient contenir des propriétés </a:t>
            </a:r>
            <a:r>
              <a:rPr lang="fr-FR" dirty="0" err="1"/>
              <a:t>anti-cancer</a:t>
            </a:r>
            <a:r>
              <a:rPr lang="fr-FR" dirty="0"/>
              <a:t>.</a:t>
            </a:r>
          </a:p>
          <a:p>
            <a:pPr algn="just">
              <a:lnSpc>
                <a:spcPct val="150000"/>
              </a:lnSpc>
            </a:pPr>
            <a:r>
              <a:rPr lang="fr-FR" b="1" dirty="0"/>
              <a:t>Les </a:t>
            </a:r>
            <a:r>
              <a:rPr lang="fr-FR" b="1" dirty="0" err="1"/>
              <a:t>phytoestrogènes</a:t>
            </a:r>
            <a:r>
              <a:rPr lang="fr-FR" b="1" dirty="0"/>
              <a:t> </a:t>
            </a:r>
            <a:r>
              <a:rPr lang="fr-FR" dirty="0"/>
              <a:t>pourraient également empêcher le déclin cognitif, réduire les symptômes de la ménopause et favoriser la santé des os.</a:t>
            </a:r>
          </a:p>
          <a:p>
            <a:pPr algn="just">
              <a:lnSpc>
                <a:spcPct val="150000"/>
              </a:lnSpc>
            </a:pPr>
            <a:endParaRPr lang="fr-FR" dirty="0"/>
          </a:p>
        </p:txBody>
      </p:sp>
      <p:sp>
        <p:nvSpPr>
          <p:cNvPr id="2" name="ZoneTexte 1">
            <a:extLst>
              <a:ext uri="{FF2B5EF4-FFF2-40B4-BE49-F238E27FC236}">
                <a16:creationId xmlns:a16="http://schemas.microsoft.com/office/drawing/2014/main" id="{DACE271A-2847-491A-BFF9-528D03689A75}"/>
              </a:ext>
            </a:extLst>
          </p:cNvPr>
          <p:cNvSpPr txBox="1"/>
          <p:nvPr/>
        </p:nvSpPr>
        <p:spPr>
          <a:xfrm>
            <a:off x="2627141" y="841998"/>
            <a:ext cx="6098344" cy="574901"/>
          </a:xfrm>
          <a:prstGeom prst="rect">
            <a:avLst/>
          </a:prstGeom>
          <a:noFill/>
        </p:spPr>
        <p:txBody>
          <a:bodyPr wrap="square">
            <a:spAutoFit/>
          </a:bodyPr>
          <a:lstStyle/>
          <a:p>
            <a:pPr marL="0" indent="0" algn="ctr">
              <a:lnSpc>
                <a:spcPct val="150000"/>
              </a:lnSpc>
              <a:buNone/>
            </a:pPr>
            <a:r>
              <a:rPr lang="fr-FR" sz="2400" b="1" dirty="0">
                <a:solidFill>
                  <a:srgbClr val="FF0000"/>
                </a:solidFill>
              </a:rPr>
              <a:t>2- Les graines de légumineuses</a:t>
            </a:r>
          </a:p>
        </p:txBody>
      </p:sp>
    </p:spTree>
    <p:extLst>
      <p:ext uri="{BB962C8B-B14F-4D97-AF65-F5344CB8AC3E}">
        <p14:creationId xmlns:p14="http://schemas.microsoft.com/office/powerpoint/2010/main" val="115435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E50EA-877C-4586-9685-E25D85E61873}"/>
              </a:ext>
            </a:extLst>
          </p:cNvPr>
          <p:cNvSpPr>
            <a:spLocks noGrp="1"/>
          </p:cNvSpPr>
          <p:nvPr>
            <p:ph type="title"/>
          </p:nvPr>
        </p:nvSpPr>
        <p:spPr>
          <a:xfrm>
            <a:off x="2470052" y="646479"/>
            <a:ext cx="6533271" cy="1126049"/>
          </a:xfrm>
        </p:spPr>
        <p:txBody>
          <a:bodyPr>
            <a:normAutofit/>
          </a:bodyPr>
          <a:lstStyle/>
          <a:p>
            <a:pPr algn="ctr"/>
            <a:r>
              <a:rPr lang="fr-FR" sz="2800" b="1" dirty="0">
                <a:solidFill>
                  <a:srgbClr val="FF0000"/>
                </a:solidFill>
              </a:rPr>
              <a:t>3- Les aliments oléagineuses</a:t>
            </a:r>
          </a:p>
        </p:txBody>
      </p:sp>
      <p:sp>
        <p:nvSpPr>
          <p:cNvPr id="3" name="Espace réservé du contenu 2">
            <a:extLst>
              <a:ext uri="{FF2B5EF4-FFF2-40B4-BE49-F238E27FC236}">
                <a16:creationId xmlns:a16="http://schemas.microsoft.com/office/drawing/2014/main" id="{A8960E58-C79C-40AE-8B20-1D523291151F}"/>
              </a:ext>
            </a:extLst>
          </p:cNvPr>
          <p:cNvSpPr>
            <a:spLocks noGrp="1"/>
          </p:cNvSpPr>
          <p:nvPr>
            <p:ph idx="1"/>
          </p:nvPr>
        </p:nvSpPr>
        <p:spPr>
          <a:xfrm>
            <a:off x="838200" y="2602522"/>
            <a:ext cx="10515600" cy="3397019"/>
          </a:xfrm>
        </p:spPr>
        <p:txBody>
          <a:bodyPr>
            <a:normAutofit fontScale="92500" lnSpcReduction="20000"/>
          </a:bodyPr>
          <a:lstStyle/>
          <a:p>
            <a:pPr algn="just">
              <a:lnSpc>
                <a:spcPct val="200000"/>
              </a:lnSpc>
            </a:pPr>
            <a:r>
              <a:rPr lang="fr-FR" dirty="0"/>
              <a:t>Les fruits oléagineux (noix, noisettes, amandes, cacahuètes, noix de cajou) représentent un apport important de </a:t>
            </a:r>
            <a:r>
              <a:rPr lang="fr-FR" dirty="0">
                <a:solidFill>
                  <a:srgbClr val="FF0000"/>
                </a:solidFill>
              </a:rPr>
              <a:t>lipides (plus de 50 %) </a:t>
            </a:r>
            <a:r>
              <a:rPr lang="fr-FR" dirty="0"/>
              <a:t>et </a:t>
            </a:r>
            <a:r>
              <a:rPr lang="fr-FR" dirty="0">
                <a:solidFill>
                  <a:srgbClr val="FF0000"/>
                </a:solidFill>
              </a:rPr>
              <a:t>de protéines (10 à 15 %)</a:t>
            </a:r>
            <a:r>
              <a:rPr lang="fr-FR" dirty="0"/>
              <a:t>. </a:t>
            </a:r>
          </a:p>
          <a:p>
            <a:pPr algn="just">
              <a:lnSpc>
                <a:spcPct val="200000"/>
              </a:lnSpc>
            </a:pPr>
            <a:r>
              <a:rPr lang="fr-FR" dirty="0"/>
              <a:t>Les noix et les noisettes sont </a:t>
            </a:r>
            <a:r>
              <a:rPr lang="fr-FR" dirty="0">
                <a:solidFill>
                  <a:srgbClr val="FF0000"/>
                </a:solidFill>
              </a:rPr>
              <a:t>riches en acides gras insaturés</a:t>
            </a:r>
            <a:r>
              <a:rPr lang="fr-FR" dirty="0"/>
              <a:t> (poly ou mono).</a:t>
            </a:r>
          </a:p>
          <a:p>
            <a:pPr algn="just">
              <a:lnSpc>
                <a:spcPct val="150000"/>
              </a:lnSpc>
            </a:pPr>
            <a:r>
              <a:rPr lang="fr-FR" dirty="0"/>
              <a:t>Les fruits oléagineux représentent par ailleurs une bonne source de </a:t>
            </a:r>
            <a:r>
              <a:rPr lang="fr-FR" dirty="0">
                <a:solidFill>
                  <a:srgbClr val="FF0000"/>
                </a:solidFill>
              </a:rPr>
              <a:t>minéraux (calcium, magnésium, fer</a:t>
            </a:r>
            <a:r>
              <a:rPr lang="fr-FR" dirty="0"/>
              <a:t>) et </a:t>
            </a:r>
            <a:r>
              <a:rPr lang="fr-FR" dirty="0">
                <a:solidFill>
                  <a:srgbClr val="FF0000"/>
                </a:solidFill>
              </a:rPr>
              <a:t>de fibres</a:t>
            </a:r>
            <a:r>
              <a:rPr lang="fr-FR" dirty="0"/>
              <a:t>. </a:t>
            </a:r>
          </a:p>
          <a:p>
            <a:pPr algn="just">
              <a:lnSpc>
                <a:spcPct val="150000"/>
              </a:lnSpc>
            </a:pPr>
            <a:r>
              <a:rPr lang="fr-FR" dirty="0"/>
              <a:t>Il s’agit d’aliments </a:t>
            </a:r>
            <a:r>
              <a:rPr lang="fr-FR" b="1" dirty="0"/>
              <a:t>très énergétiques</a:t>
            </a:r>
            <a:r>
              <a:rPr lang="fr-FR" dirty="0"/>
              <a:t>.</a:t>
            </a:r>
          </a:p>
        </p:txBody>
      </p:sp>
    </p:spTree>
    <p:extLst>
      <p:ext uri="{BB962C8B-B14F-4D97-AF65-F5344CB8AC3E}">
        <p14:creationId xmlns:p14="http://schemas.microsoft.com/office/powerpoint/2010/main" val="31911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F45A495-6FCD-458F-B629-25C124F4968D}"/>
              </a:ext>
            </a:extLst>
          </p:cNvPr>
          <p:cNvSpPr>
            <a:spLocks noGrp="1"/>
          </p:cNvSpPr>
          <p:nvPr>
            <p:ph type="title"/>
          </p:nvPr>
        </p:nvSpPr>
        <p:spPr>
          <a:xfrm>
            <a:off x="2470052" y="646479"/>
            <a:ext cx="6533271" cy="1126049"/>
          </a:xfrm>
        </p:spPr>
        <p:txBody>
          <a:bodyPr>
            <a:normAutofit/>
          </a:bodyPr>
          <a:lstStyle/>
          <a:p>
            <a:pPr algn="ctr"/>
            <a:r>
              <a:rPr lang="fr-FR" sz="2800" b="1" dirty="0">
                <a:solidFill>
                  <a:srgbClr val="FF0000"/>
                </a:solidFill>
              </a:rPr>
              <a:t>3- Les aliments oléagineuses</a:t>
            </a:r>
          </a:p>
        </p:txBody>
      </p:sp>
      <p:sp>
        <p:nvSpPr>
          <p:cNvPr id="3" name="Espace réservé du contenu 2">
            <a:extLst>
              <a:ext uri="{FF2B5EF4-FFF2-40B4-BE49-F238E27FC236}">
                <a16:creationId xmlns:a16="http://schemas.microsoft.com/office/drawing/2014/main" id="{C1113B4B-8CCD-425D-A12C-5963A9715FE6}"/>
              </a:ext>
            </a:extLst>
          </p:cNvPr>
          <p:cNvSpPr>
            <a:spLocks noGrp="1"/>
          </p:cNvSpPr>
          <p:nvPr>
            <p:ph idx="1"/>
          </p:nvPr>
        </p:nvSpPr>
        <p:spPr>
          <a:xfrm>
            <a:off x="838200" y="2560319"/>
            <a:ext cx="10515600" cy="3868616"/>
          </a:xfrm>
        </p:spPr>
        <p:txBody>
          <a:bodyPr>
            <a:normAutofit lnSpcReduction="10000"/>
          </a:bodyPr>
          <a:lstStyle/>
          <a:p>
            <a:pPr algn="just">
              <a:lnSpc>
                <a:spcPct val="150000"/>
              </a:lnSpc>
            </a:pPr>
            <a:r>
              <a:rPr lang="fr-FR" dirty="0"/>
              <a:t>Les huiles fluides ou concrètes sont préparées à partir de graines ou de fruits oléagineux. Les huiles sont généralement liquides à une température ambiante. </a:t>
            </a:r>
          </a:p>
          <a:p>
            <a:pPr algn="just">
              <a:lnSpc>
                <a:spcPct val="150000"/>
              </a:lnSpc>
            </a:pPr>
            <a:r>
              <a:rPr lang="fr-FR" dirty="0"/>
              <a:t>On appelle </a:t>
            </a:r>
            <a:r>
              <a:rPr lang="fr-FR" b="1" dirty="0"/>
              <a:t>huiles concrètes ou graisses les matières grasses solides à température ambiante</a:t>
            </a:r>
            <a:r>
              <a:rPr lang="fr-FR" dirty="0"/>
              <a:t> (huile de coprah…). </a:t>
            </a:r>
          </a:p>
          <a:p>
            <a:pPr algn="just">
              <a:lnSpc>
                <a:spcPct val="150000"/>
              </a:lnSpc>
            </a:pPr>
            <a:r>
              <a:rPr lang="fr-FR" dirty="0"/>
              <a:t>Ces matières grasses ne contiennent pas de cholestérol et apportent toutes 100 % de lipides. </a:t>
            </a:r>
          </a:p>
          <a:p>
            <a:pPr algn="just">
              <a:lnSpc>
                <a:spcPct val="150000"/>
              </a:lnSpc>
            </a:pPr>
            <a:r>
              <a:rPr lang="fr-FR" dirty="0"/>
              <a:t>Les huiles se distinguent les unes des autres par leur composition en acides gras. </a:t>
            </a:r>
          </a:p>
          <a:p>
            <a:pPr algn="just">
              <a:lnSpc>
                <a:spcPct val="150000"/>
              </a:lnSpc>
            </a:pPr>
            <a:r>
              <a:rPr lang="fr-FR" dirty="0"/>
              <a:t>Les huiles concrètes sont caractérisées par une forte teneur en acides gras saturés.</a:t>
            </a:r>
          </a:p>
          <a:p>
            <a:pPr algn="just">
              <a:lnSpc>
                <a:spcPct val="150000"/>
              </a:lnSpc>
            </a:pPr>
            <a:endParaRPr lang="fr-FR" dirty="0"/>
          </a:p>
          <a:p>
            <a:pPr algn="just">
              <a:lnSpc>
                <a:spcPct val="150000"/>
              </a:lnSpc>
            </a:pPr>
            <a:endParaRPr lang="fr-FR" dirty="0"/>
          </a:p>
          <a:p>
            <a:pPr algn="just">
              <a:lnSpc>
                <a:spcPct val="150000"/>
              </a:lnSpc>
            </a:pPr>
            <a:endParaRPr lang="fr-FR" dirty="0"/>
          </a:p>
        </p:txBody>
      </p:sp>
    </p:spTree>
    <p:extLst>
      <p:ext uri="{BB962C8B-B14F-4D97-AF65-F5344CB8AC3E}">
        <p14:creationId xmlns:p14="http://schemas.microsoft.com/office/powerpoint/2010/main" val="37127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925878A9-DE27-45FF-80DD-939D0CB575E7}"/>
              </a:ext>
            </a:extLst>
          </p:cNvPr>
          <p:cNvGrpSpPr/>
          <p:nvPr/>
        </p:nvGrpSpPr>
        <p:grpSpPr>
          <a:xfrm>
            <a:off x="676567" y="814283"/>
            <a:ext cx="10458868" cy="5229434"/>
            <a:chOff x="676567" y="814283"/>
            <a:chExt cx="10458868" cy="5229434"/>
          </a:xfrm>
        </p:grpSpPr>
        <p:pic>
          <p:nvPicPr>
            <p:cNvPr id="4" name="Image 3">
              <a:extLst>
                <a:ext uri="{FF2B5EF4-FFF2-40B4-BE49-F238E27FC236}">
                  <a16:creationId xmlns:a16="http://schemas.microsoft.com/office/drawing/2014/main" id="{04157A43-71E5-462F-B593-A069F8C41679}"/>
                </a:ext>
              </a:extLst>
            </p:cNvPr>
            <p:cNvPicPr>
              <a:picLocks noChangeAspect="1"/>
            </p:cNvPicPr>
            <p:nvPr/>
          </p:nvPicPr>
          <p:blipFill>
            <a:blip r:embed="rId2"/>
            <a:stretch>
              <a:fillRect/>
            </a:stretch>
          </p:blipFill>
          <p:spPr>
            <a:xfrm>
              <a:off x="676567" y="814283"/>
              <a:ext cx="10458868" cy="5229434"/>
            </a:xfrm>
            <a:prstGeom prst="rect">
              <a:avLst/>
            </a:prstGeom>
          </p:spPr>
        </p:pic>
        <p:sp>
          <p:nvSpPr>
            <p:cNvPr id="2" name="Rectangle 1">
              <a:extLst>
                <a:ext uri="{FF2B5EF4-FFF2-40B4-BE49-F238E27FC236}">
                  <a16:creationId xmlns:a16="http://schemas.microsoft.com/office/drawing/2014/main" id="{055EFDD5-B0C0-4905-A275-62F378023F98}"/>
                </a:ext>
              </a:extLst>
            </p:cNvPr>
            <p:cNvSpPr/>
            <p:nvPr/>
          </p:nvSpPr>
          <p:spPr>
            <a:xfrm>
              <a:off x="3968899" y="1641197"/>
              <a:ext cx="1514901" cy="477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Lipides</a:t>
              </a:r>
            </a:p>
          </p:txBody>
        </p:sp>
        <p:sp>
          <p:nvSpPr>
            <p:cNvPr id="5" name="Rectangle 4">
              <a:extLst>
                <a:ext uri="{FF2B5EF4-FFF2-40B4-BE49-F238E27FC236}">
                  <a16:creationId xmlns:a16="http://schemas.microsoft.com/office/drawing/2014/main" id="{B6F0E285-0331-499D-8A77-0949C75AC3AC}"/>
                </a:ext>
              </a:extLst>
            </p:cNvPr>
            <p:cNvSpPr/>
            <p:nvPr/>
          </p:nvSpPr>
          <p:spPr>
            <a:xfrm>
              <a:off x="7681632" y="1641196"/>
              <a:ext cx="1749078" cy="477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MI</a:t>
              </a:r>
            </a:p>
          </p:txBody>
        </p:sp>
        <p:sp>
          <p:nvSpPr>
            <p:cNvPr id="6" name="Rectangle 5">
              <a:extLst>
                <a:ext uri="{FF2B5EF4-FFF2-40B4-BE49-F238E27FC236}">
                  <a16:creationId xmlns:a16="http://schemas.microsoft.com/office/drawing/2014/main" id="{5904786F-A0BA-49E4-B02F-D3B607BE49D3}"/>
                </a:ext>
              </a:extLst>
            </p:cNvPr>
            <p:cNvSpPr/>
            <p:nvPr/>
          </p:nvSpPr>
          <p:spPr>
            <a:xfrm>
              <a:off x="5798351" y="1641197"/>
              <a:ext cx="1749078" cy="477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Saturé</a:t>
              </a:r>
            </a:p>
          </p:txBody>
        </p:sp>
        <p:sp>
          <p:nvSpPr>
            <p:cNvPr id="7" name="Rectangle 6">
              <a:extLst>
                <a:ext uri="{FF2B5EF4-FFF2-40B4-BE49-F238E27FC236}">
                  <a16:creationId xmlns:a16="http://schemas.microsoft.com/office/drawing/2014/main" id="{39A2E77E-49C3-41DA-8492-68144CC5E7C6}"/>
                </a:ext>
              </a:extLst>
            </p:cNvPr>
            <p:cNvSpPr/>
            <p:nvPr/>
          </p:nvSpPr>
          <p:spPr>
            <a:xfrm>
              <a:off x="9564914" y="1641196"/>
              <a:ext cx="1335316" cy="477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PI</a:t>
              </a:r>
            </a:p>
          </p:txBody>
        </p:sp>
        <p:sp>
          <p:nvSpPr>
            <p:cNvPr id="8" name="Rectangle 7">
              <a:extLst>
                <a:ext uri="{FF2B5EF4-FFF2-40B4-BE49-F238E27FC236}">
                  <a16:creationId xmlns:a16="http://schemas.microsoft.com/office/drawing/2014/main" id="{73B5B119-C2BB-430D-974E-0CE1762A0392}"/>
                </a:ext>
              </a:extLst>
            </p:cNvPr>
            <p:cNvSpPr/>
            <p:nvPr/>
          </p:nvSpPr>
          <p:spPr>
            <a:xfrm>
              <a:off x="3930012" y="1026164"/>
              <a:ext cx="1514901" cy="477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solidFill>
                  <a:schemeClr val="tx1"/>
                </a:solidFill>
              </a:endParaRPr>
            </a:p>
          </p:txBody>
        </p:sp>
      </p:grpSp>
    </p:spTree>
    <p:extLst>
      <p:ext uri="{BB962C8B-B14F-4D97-AF65-F5344CB8AC3E}">
        <p14:creationId xmlns:p14="http://schemas.microsoft.com/office/powerpoint/2010/main" val="139811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777A89-C149-42D9-9D0F-F8780F6C5D16}"/>
              </a:ext>
            </a:extLst>
          </p:cNvPr>
          <p:cNvSpPr>
            <a:spLocks noGrp="1"/>
          </p:cNvSpPr>
          <p:nvPr>
            <p:ph type="title"/>
          </p:nvPr>
        </p:nvSpPr>
        <p:spPr/>
        <p:txBody>
          <a:bodyPr>
            <a:normAutofit/>
          </a:bodyPr>
          <a:lstStyle/>
          <a:p>
            <a:pPr algn="ctr"/>
            <a:r>
              <a:rPr lang="fr-FR" sz="2800" b="1" dirty="0">
                <a:solidFill>
                  <a:srgbClr val="FF0000"/>
                </a:solidFill>
              </a:rPr>
              <a:t>4- Fruits et légumes</a:t>
            </a:r>
          </a:p>
        </p:txBody>
      </p:sp>
      <p:sp>
        <p:nvSpPr>
          <p:cNvPr id="3" name="Espace réservé du contenu 2">
            <a:extLst>
              <a:ext uri="{FF2B5EF4-FFF2-40B4-BE49-F238E27FC236}">
                <a16:creationId xmlns:a16="http://schemas.microsoft.com/office/drawing/2014/main" id="{F0A6B022-DBD9-4B70-AEF4-5E9745ECB99B}"/>
              </a:ext>
            </a:extLst>
          </p:cNvPr>
          <p:cNvSpPr>
            <a:spLocks noGrp="1"/>
          </p:cNvSpPr>
          <p:nvPr>
            <p:ph idx="1"/>
          </p:nvPr>
        </p:nvSpPr>
        <p:spPr/>
        <p:txBody>
          <a:bodyPr>
            <a:normAutofit/>
          </a:bodyPr>
          <a:lstStyle/>
          <a:p>
            <a:pPr algn="just">
              <a:lnSpc>
                <a:spcPct val="150000"/>
              </a:lnSpc>
            </a:pPr>
            <a:r>
              <a:rPr lang="fr-FR" dirty="0"/>
              <a:t>Ils contiennent </a:t>
            </a:r>
            <a:r>
              <a:rPr lang="fr-FR" dirty="0">
                <a:solidFill>
                  <a:srgbClr val="FF0000"/>
                </a:solidFill>
              </a:rPr>
              <a:t>90 % d'eau en moyenne</a:t>
            </a:r>
            <a:r>
              <a:rPr lang="fr-FR" dirty="0"/>
              <a:t>, des sucres sous forme d'amidon dans les légumes et sous forme de fructose et de glucose dans les fruits, beaucoup de minéraux et de vitamines. </a:t>
            </a:r>
          </a:p>
          <a:p>
            <a:pPr algn="just">
              <a:lnSpc>
                <a:spcPct val="150000"/>
              </a:lnSpc>
            </a:pPr>
            <a:r>
              <a:rPr lang="fr-FR" dirty="0"/>
              <a:t>Ils ne contiennent pas de lipides. </a:t>
            </a:r>
          </a:p>
          <a:p>
            <a:pPr algn="just">
              <a:lnSpc>
                <a:spcPct val="150000"/>
              </a:lnSpc>
            </a:pPr>
            <a:r>
              <a:rPr lang="fr-FR" dirty="0"/>
              <a:t>Leur richesse en fibre limite parfois leur absorption. </a:t>
            </a:r>
          </a:p>
        </p:txBody>
      </p:sp>
    </p:spTree>
    <p:extLst>
      <p:ext uri="{BB962C8B-B14F-4D97-AF65-F5344CB8AC3E}">
        <p14:creationId xmlns:p14="http://schemas.microsoft.com/office/powerpoint/2010/main" val="4376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C5B72F5-8C98-4FCD-ADCA-9279D97B2E58}"/>
              </a:ext>
            </a:extLst>
          </p:cNvPr>
          <p:cNvSpPr>
            <a:spLocks noGrp="1"/>
          </p:cNvSpPr>
          <p:nvPr>
            <p:ph type="title"/>
          </p:nvPr>
        </p:nvSpPr>
        <p:spPr/>
        <p:txBody>
          <a:bodyPr>
            <a:normAutofit/>
          </a:bodyPr>
          <a:lstStyle/>
          <a:p>
            <a:pPr algn="ctr"/>
            <a:r>
              <a:rPr lang="fr-FR" sz="2800" b="1" dirty="0">
                <a:solidFill>
                  <a:srgbClr val="FF0000"/>
                </a:solidFill>
              </a:rPr>
              <a:t>4- Fruits et légumes</a:t>
            </a:r>
          </a:p>
        </p:txBody>
      </p:sp>
      <p:sp>
        <p:nvSpPr>
          <p:cNvPr id="3" name="Espace réservé du contenu 2">
            <a:extLst>
              <a:ext uri="{FF2B5EF4-FFF2-40B4-BE49-F238E27FC236}">
                <a16:creationId xmlns:a16="http://schemas.microsoft.com/office/drawing/2014/main" id="{9301FD71-87C8-4047-82CD-198677C09156}"/>
              </a:ext>
            </a:extLst>
          </p:cNvPr>
          <p:cNvSpPr>
            <a:spLocks noGrp="1"/>
          </p:cNvSpPr>
          <p:nvPr>
            <p:ph idx="1"/>
          </p:nvPr>
        </p:nvSpPr>
        <p:spPr>
          <a:xfrm>
            <a:off x="838200" y="2335236"/>
            <a:ext cx="10515600" cy="4522763"/>
          </a:xfrm>
        </p:spPr>
        <p:txBody>
          <a:bodyPr>
            <a:normAutofit lnSpcReduction="10000"/>
          </a:bodyPr>
          <a:lstStyle/>
          <a:p>
            <a:pPr algn="just">
              <a:lnSpc>
                <a:spcPct val="150000"/>
              </a:lnSpc>
            </a:pPr>
            <a:r>
              <a:rPr lang="fr-FR" dirty="0"/>
              <a:t>La cuisson </a:t>
            </a:r>
            <a:r>
              <a:rPr lang="fr-FR" b="1" dirty="0"/>
              <a:t>déshydrate en partie ces aliments, les rend plus digestibles</a:t>
            </a:r>
            <a:r>
              <a:rPr lang="fr-FR" dirty="0"/>
              <a:t>, mais diminue leur contenu en vitamines.</a:t>
            </a:r>
          </a:p>
          <a:p>
            <a:pPr marL="0" indent="0" algn="just">
              <a:lnSpc>
                <a:spcPct val="150000"/>
              </a:lnSpc>
              <a:buNone/>
            </a:pPr>
            <a:r>
              <a:rPr lang="fr-FR" b="1" i="1" u="sng" dirty="0"/>
              <a:t>Les légumes frais</a:t>
            </a:r>
          </a:p>
          <a:p>
            <a:pPr algn="just">
              <a:lnSpc>
                <a:spcPct val="150000"/>
              </a:lnSpc>
            </a:pPr>
            <a:r>
              <a:rPr lang="fr-FR" dirty="0"/>
              <a:t>Les légumes frais proviennent de toutes les parties de la plante : </a:t>
            </a:r>
            <a:r>
              <a:rPr lang="fr-FR" dirty="0">
                <a:solidFill>
                  <a:srgbClr val="FF0000"/>
                </a:solidFill>
              </a:rPr>
              <a:t>racines </a:t>
            </a:r>
            <a:r>
              <a:rPr lang="fr-FR" dirty="0"/>
              <a:t>(carottes, navet…), </a:t>
            </a:r>
            <a:r>
              <a:rPr lang="fr-FR" dirty="0">
                <a:solidFill>
                  <a:srgbClr val="FF0000"/>
                </a:solidFill>
              </a:rPr>
              <a:t>tubercules</a:t>
            </a:r>
            <a:r>
              <a:rPr lang="fr-FR" dirty="0"/>
              <a:t> (pommes de terre), </a:t>
            </a:r>
            <a:r>
              <a:rPr lang="fr-FR" dirty="0">
                <a:solidFill>
                  <a:srgbClr val="FF0000"/>
                </a:solidFill>
              </a:rPr>
              <a:t>tiges </a:t>
            </a:r>
            <a:r>
              <a:rPr lang="fr-FR" dirty="0"/>
              <a:t>(céleri branche), feuille (épinard), </a:t>
            </a:r>
            <a:r>
              <a:rPr lang="fr-FR" dirty="0">
                <a:solidFill>
                  <a:srgbClr val="FF0000"/>
                </a:solidFill>
              </a:rPr>
              <a:t>fleur</a:t>
            </a:r>
            <a:r>
              <a:rPr lang="fr-FR" dirty="0"/>
              <a:t> (chou-fleur), </a:t>
            </a:r>
            <a:r>
              <a:rPr lang="fr-FR" dirty="0">
                <a:solidFill>
                  <a:srgbClr val="FF0000"/>
                </a:solidFill>
              </a:rPr>
              <a:t>fruit</a:t>
            </a:r>
            <a:r>
              <a:rPr lang="fr-FR" dirty="0"/>
              <a:t> (tomate, courgette).</a:t>
            </a:r>
          </a:p>
          <a:p>
            <a:pPr algn="just">
              <a:lnSpc>
                <a:spcPct val="150000"/>
              </a:lnSpc>
            </a:pPr>
            <a:r>
              <a:rPr lang="fr-FR" dirty="0"/>
              <a:t> Ils se caractérisent par </a:t>
            </a:r>
            <a:r>
              <a:rPr lang="fr-FR" dirty="0">
                <a:solidFill>
                  <a:srgbClr val="FF0000"/>
                </a:solidFill>
              </a:rPr>
              <a:t>une teneur en eau très importante </a:t>
            </a:r>
            <a:r>
              <a:rPr lang="fr-FR" dirty="0"/>
              <a:t>(90 % en moyenne), un apport en glucides modéré : 1 à 6 % pour les parties aériennes des plantes (salades, épinards, courgettes, tomates…) et 9 % environ pour les racines (carottes, céleri…).</a:t>
            </a:r>
          </a:p>
        </p:txBody>
      </p:sp>
    </p:spTree>
    <p:extLst>
      <p:ext uri="{BB962C8B-B14F-4D97-AF65-F5344CB8AC3E}">
        <p14:creationId xmlns:p14="http://schemas.microsoft.com/office/powerpoint/2010/main" val="34309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301FD71-87C8-4047-82CD-198677C09156}"/>
              </a:ext>
            </a:extLst>
          </p:cNvPr>
          <p:cNvSpPr>
            <a:spLocks noGrp="1"/>
          </p:cNvSpPr>
          <p:nvPr>
            <p:ph idx="1"/>
          </p:nvPr>
        </p:nvSpPr>
        <p:spPr>
          <a:xfrm>
            <a:off x="838200" y="2166425"/>
            <a:ext cx="10515600" cy="4417255"/>
          </a:xfrm>
        </p:spPr>
        <p:txBody>
          <a:bodyPr>
            <a:normAutofit/>
          </a:bodyPr>
          <a:lstStyle/>
          <a:p>
            <a:pPr algn="just">
              <a:lnSpc>
                <a:spcPct val="150000"/>
              </a:lnSpc>
            </a:pPr>
            <a:r>
              <a:rPr lang="fr-FR" sz="2000" dirty="0">
                <a:latin typeface="Calibri" panose="020F0502020204030204" pitchFamily="34" charset="0"/>
                <a:ea typeface="Calibri" panose="020F0502020204030204" pitchFamily="34" charset="0"/>
                <a:cs typeface="Arial" panose="020B0604020202020204" pitchFamily="34" charset="0"/>
              </a:rPr>
              <a:t>Les légumes représentent un apport important de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potassium (Rôle dans la contraction musculaire « Cœur »)</a:t>
            </a:r>
            <a:r>
              <a:rPr lang="fr-FR" sz="2000" dirty="0">
                <a:latin typeface="Calibri" panose="020F0502020204030204" pitchFamily="34" charset="0"/>
                <a:ea typeface="Calibri" panose="020F0502020204030204" pitchFamily="34" charset="0"/>
                <a:cs typeface="Arial" panose="020B0604020202020204" pitchFamily="34" charset="0"/>
              </a:rPr>
              <a:t>. </a:t>
            </a:r>
          </a:p>
          <a:p>
            <a:pPr algn="just">
              <a:lnSpc>
                <a:spcPct val="150000"/>
              </a:lnSpc>
            </a:pPr>
            <a:r>
              <a:rPr lang="fr-FR" sz="2000" dirty="0">
                <a:latin typeface="Calibri" panose="020F0502020204030204" pitchFamily="34" charset="0"/>
                <a:ea typeface="Calibri" panose="020F0502020204030204" pitchFamily="34" charset="0"/>
                <a:cs typeface="Arial" panose="020B0604020202020204" pitchFamily="34" charset="0"/>
              </a:rPr>
              <a:t>On y trouve également du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calcium </a:t>
            </a:r>
            <a:r>
              <a:rPr lang="fr-FR" sz="2000" dirty="0">
                <a:latin typeface="Calibri" panose="020F0502020204030204" pitchFamily="34" charset="0"/>
                <a:ea typeface="Calibri" panose="020F0502020204030204" pitchFamily="34" charset="0"/>
                <a:cs typeface="Arial" panose="020B0604020202020204" pitchFamily="34" charset="0"/>
              </a:rPr>
              <a:t>(surtout dans les choux),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du magnésium, du fer et du cuivre </a:t>
            </a:r>
            <a:r>
              <a:rPr lang="fr-FR" sz="2000" dirty="0">
                <a:latin typeface="Calibri" panose="020F0502020204030204" pitchFamily="34" charset="0"/>
                <a:ea typeface="Calibri" panose="020F0502020204030204" pitchFamily="34" charset="0"/>
                <a:cs typeface="Arial" panose="020B0604020202020204" pitchFamily="34" charset="0"/>
              </a:rPr>
              <a:t>(légumes à feuilles type épinard), du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soufre</a:t>
            </a:r>
            <a:r>
              <a:rPr lang="fr-FR" sz="2000" dirty="0">
                <a:latin typeface="Calibri" panose="020F0502020204030204" pitchFamily="34" charset="0"/>
                <a:ea typeface="Calibri" panose="020F0502020204030204" pitchFamily="34" charset="0"/>
                <a:cs typeface="Arial" panose="020B0604020202020204" pitchFamily="34" charset="0"/>
              </a:rPr>
              <a:t> (choux, oignons, ail, poireaux, navets, radis) et de nombreuses autres matières minérales.</a:t>
            </a:r>
          </a:p>
          <a:p>
            <a:pPr indent="220980" algn="just">
              <a:lnSpc>
                <a:spcPct val="150000"/>
              </a:lnSpc>
              <a:spcAft>
                <a:spcPts val="800"/>
              </a:spcAft>
            </a:pPr>
            <a:r>
              <a:rPr lang="fr-FR" sz="2000" dirty="0">
                <a:latin typeface="Calibri" panose="020F0502020204030204" pitchFamily="34" charset="0"/>
                <a:ea typeface="Calibri" panose="020F0502020204030204" pitchFamily="34" charset="0"/>
                <a:cs typeface="Arial" panose="020B0604020202020204" pitchFamily="34" charset="0"/>
              </a:rPr>
              <a:t>Les légumes sont riches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en vitamines hydrosolubles </a:t>
            </a:r>
            <a:r>
              <a:rPr lang="fr-FR" sz="2000" dirty="0">
                <a:latin typeface="Calibri" panose="020F0502020204030204" pitchFamily="34" charset="0"/>
                <a:ea typeface="Calibri" panose="020F0502020204030204" pitchFamily="34" charset="0"/>
                <a:cs typeface="Arial" panose="020B0604020202020204" pitchFamily="34" charset="0"/>
              </a:rPr>
              <a:t>: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vitamine C</a:t>
            </a:r>
            <a:r>
              <a:rPr lang="fr-FR" sz="2000" dirty="0">
                <a:latin typeface="Calibri" panose="020F0502020204030204" pitchFamily="34" charset="0"/>
                <a:ea typeface="Calibri" panose="020F0502020204030204" pitchFamily="34" charset="0"/>
                <a:cs typeface="Arial" panose="020B0604020202020204" pitchFamily="34" charset="0"/>
              </a:rPr>
              <a:t> (choux, légumes à feuilles, tomates),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provitamine A ou bêta-carotène </a:t>
            </a:r>
            <a:r>
              <a:rPr lang="fr-FR" sz="2000" dirty="0">
                <a:latin typeface="Calibri" panose="020F0502020204030204" pitchFamily="34" charset="0"/>
                <a:ea typeface="Calibri" panose="020F0502020204030204" pitchFamily="34" charset="0"/>
                <a:cs typeface="Arial" panose="020B0604020202020204" pitchFamily="34" charset="0"/>
              </a:rPr>
              <a:t>(partie colorée des plantes : légumes à feuilles vertes, carottes…) et vitamines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du groupe B</a:t>
            </a:r>
            <a:r>
              <a:rPr lang="fr-FR" sz="2000" dirty="0">
                <a:latin typeface="Calibri" panose="020F0502020204030204" pitchFamily="34" charset="0"/>
                <a:ea typeface="Calibri" panose="020F0502020204030204" pitchFamily="34" charset="0"/>
                <a:cs typeface="Arial" panose="020B0604020202020204" pitchFamily="34" charset="0"/>
              </a:rPr>
              <a:t>.</a:t>
            </a:r>
          </a:p>
          <a:p>
            <a:pPr algn="just">
              <a:lnSpc>
                <a:spcPct val="150000"/>
              </a:lnSpc>
            </a:pPr>
            <a:endParaRPr lang="fr-FR" sz="2000" dirty="0"/>
          </a:p>
        </p:txBody>
      </p:sp>
      <p:pic>
        <p:nvPicPr>
          <p:cNvPr id="4" name="Image 3">
            <a:extLst>
              <a:ext uri="{FF2B5EF4-FFF2-40B4-BE49-F238E27FC236}">
                <a16:creationId xmlns:a16="http://schemas.microsoft.com/office/drawing/2014/main" id="{02B7C614-2C5F-426C-95A0-BB306189C819}"/>
              </a:ext>
            </a:extLst>
          </p:cNvPr>
          <p:cNvPicPr>
            <a:picLocks noChangeAspect="1"/>
          </p:cNvPicPr>
          <p:nvPr/>
        </p:nvPicPr>
        <p:blipFill>
          <a:blip r:embed="rId2"/>
          <a:stretch>
            <a:fillRect/>
          </a:stretch>
        </p:blipFill>
        <p:spPr>
          <a:xfrm>
            <a:off x="1431242" y="900533"/>
            <a:ext cx="8766808" cy="780356"/>
          </a:xfrm>
          <a:prstGeom prst="rect">
            <a:avLst/>
          </a:prstGeom>
        </p:spPr>
      </p:pic>
    </p:spTree>
    <p:extLst>
      <p:ext uri="{BB962C8B-B14F-4D97-AF65-F5344CB8AC3E}">
        <p14:creationId xmlns:p14="http://schemas.microsoft.com/office/powerpoint/2010/main" val="379796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DD98C-E7E5-4CB2-A273-6795D76C871A}"/>
              </a:ext>
            </a:extLst>
          </p:cNvPr>
          <p:cNvSpPr>
            <a:spLocks noGrp="1"/>
          </p:cNvSpPr>
          <p:nvPr>
            <p:ph type="title"/>
          </p:nvPr>
        </p:nvSpPr>
        <p:spPr/>
        <p:txBody>
          <a:bodyPr>
            <a:normAutofit/>
          </a:bodyPr>
          <a:lstStyle/>
          <a:p>
            <a:r>
              <a:rPr lang="fr-FR" sz="2800" b="1" dirty="0">
                <a:solidFill>
                  <a:srgbClr val="FF0000"/>
                </a:solidFill>
                <a:latin typeface="+mn-lt"/>
              </a:rPr>
              <a:t>I- Composition biochimique des aliments d’origine végétale</a:t>
            </a:r>
          </a:p>
        </p:txBody>
      </p:sp>
      <p:sp>
        <p:nvSpPr>
          <p:cNvPr id="3" name="Espace réservé du contenu 2">
            <a:extLst>
              <a:ext uri="{FF2B5EF4-FFF2-40B4-BE49-F238E27FC236}">
                <a16:creationId xmlns:a16="http://schemas.microsoft.com/office/drawing/2014/main" id="{F44B6A21-A9CF-41C5-834E-DD931718EBC0}"/>
              </a:ext>
            </a:extLst>
          </p:cNvPr>
          <p:cNvSpPr>
            <a:spLocks noGrp="1"/>
          </p:cNvSpPr>
          <p:nvPr>
            <p:ph idx="1"/>
          </p:nvPr>
        </p:nvSpPr>
        <p:spPr/>
        <p:txBody>
          <a:bodyPr/>
          <a:lstStyle/>
          <a:p>
            <a:pPr marL="0" indent="0" algn="just">
              <a:lnSpc>
                <a:spcPct val="150000"/>
              </a:lnSpc>
              <a:buNone/>
            </a:pPr>
            <a:r>
              <a:rPr lang="fr-FR" b="1" i="1" dirty="0">
                <a:solidFill>
                  <a:srgbClr val="FF0000"/>
                </a:solidFill>
              </a:rPr>
              <a:t>1- Graines de céréales</a:t>
            </a:r>
          </a:p>
          <a:p>
            <a:pPr marL="0" indent="0" algn="just">
              <a:lnSpc>
                <a:spcPct val="150000"/>
              </a:lnSpc>
              <a:buNone/>
            </a:pPr>
            <a:r>
              <a:rPr lang="fr-FR" b="1" i="1" u="sng" dirty="0">
                <a:solidFill>
                  <a:srgbClr val="FF0000"/>
                </a:solidFill>
              </a:rPr>
              <a:t>1-1- Définition des céréales</a:t>
            </a:r>
          </a:p>
          <a:p>
            <a:pPr algn="just">
              <a:lnSpc>
                <a:spcPct val="150000"/>
              </a:lnSpc>
            </a:pPr>
            <a:r>
              <a:rPr lang="fr-FR" dirty="0"/>
              <a:t>Les céréales  sont des espèces généralement cultivées pour leur grain, dont l'albumen amylacé, réduit en farine, est consommable par l'homme ou par les animaux domestiques. </a:t>
            </a:r>
          </a:p>
        </p:txBody>
      </p:sp>
    </p:spTree>
    <p:extLst>
      <p:ext uri="{BB962C8B-B14F-4D97-AF65-F5344CB8AC3E}">
        <p14:creationId xmlns:p14="http://schemas.microsoft.com/office/powerpoint/2010/main" val="418086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301FD71-87C8-4047-82CD-198677C09156}"/>
              </a:ext>
            </a:extLst>
          </p:cNvPr>
          <p:cNvSpPr>
            <a:spLocks noGrp="1"/>
          </p:cNvSpPr>
          <p:nvPr>
            <p:ph idx="1"/>
          </p:nvPr>
        </p:nvSpPr>
        <p:spPr>
          <a:xfrm>
            <a:off x="838200" y="2461846"/>
            <a:ext cx="10515600" cy="4048136"/>
          </a:xfrm>
        </p:spPr>
        <p:txBody>
          <a:bodyPr>
            <a:normAutofit/>
          </a:bodyPr>
          <a:lstStyle/>
          <a:p>
            <a:pPr algn="just">
              <a:lnSpc>
                <a:spcPct val="150000"/>
              </a:lnSpc>
            </a:pPr>
            <a:r>
              <a:rPr lang="fr-FR" dirty="0"/>
              <a:t>Les fibres des plantes se composent surtout de cellulose, d’hémicellulose et de matières pectiques. </a:t>
            </a:r>
          </a:p>
          <a:p>
            <a:pPr algn="just">
              <a:lnSpc>
                <a:spcPct val="150000"/>
              </a:lnSpc>
            </a:pPr>
            <a:r>
              <a:rPr lang="fr-FR" dirty="0"/>
              <a:t>La pomme de terre se distingue par un apport plus important en </a:t>
            </a:r>
            <a:r>
              <a:rPr lang="fr-FR" dirty="0">
                <a:solidFill>
                  <a:srgbClr val="FF0000"/>
                </a:solidFill>
              </a:rPr>
              <a:t>amidon (20 %) </a:t>
            </a:r>
            <a:r>
              <a:rPr lang="fr-FR" dirty="0"/>
              <a:t>et une teneur en vitamine C assez faible surtout après quelques mois de conservation.</a:t>
            </a:r>
          </a:p>
          <a:p>
            <a:pPr marL="0" indent="0" algn="just">
              <a:lnSpc>
                <a:spcPct val="150000"/>
              </a:lnSpc>
              <a:buNone/>
            </a:pPr>
            <a:r>
              <a:rPr lang="fr-FR" b="1" i="1" u="sng" dirty="0"/>
              <a:t>Les fruits</a:t>
            </a:r>
          </a:p>
          <a:p>
            <a:pPr algn="just">
              <a:lnSpc>
                <a:spcPct val="150000"/>
              </a:lnSpc>
            </a:pPr>
            <a:r>
              <a:rPr lang="fr-FR" dirty="0"/>
              <a:t>La composition des fruits est semblable à celle des légumes. </a:t>
            </a:r>
          </a:p>
          <a:p>
            <a:pPr algn="just">
              <a:lnSpc>
                <a:spcPct val="150000"/>
              </a:lnSpc>
            </a:pPr>
            <a:r>
              <a:rPr lang="fr-FR" dirty="0"/>
              <a:t>Leur teneur en glucides est cependant plus élevée. </a:t>
            </a:r>
          </a:p>
        </p:txBody>
      </p:sp>
      <p:pic>
        <p:nvPicPr>
          <p:cNvPr id="4" name="Image 3">
            <a:extLst>
              <a:ext uri="{FF2B5EF4-FFF2-40B4-BE49-F238E27FC236}">
                <a16:creationId xmlns:a16="http://schemas.microsoft.com/office/drawing/2014/main" id="{B592778F-D236-4F75-800E-984622361EB5}"/>
              </a:ext>
            </a:extLst>
          </p:cNvPr>
          <p:cNvPicPr>
            <a:picLocks noChangeAspect="1"/>
          </p:cNvPicPr>
          <p:nvPr/>
        </p:nvPicPr>
        <p:blipFill>
          <a:blip r:embed="rId2"/>
          <a:stretch>
            <a:fillRect/>
          </a:stretch>
        </p:blipFill>
        <p:spPr>
          <a:xfrm>
            <a:off x="1445310" y="970871"/>
            <a:ext cx="8766808" cy="780356"/>
          </a:xfrm>
          <a:prstGeom prst="rect">
            <a:avLst/>
          </a:prstGeom>
        </p:spPr>
      </p:pic>
    </p:spTree>
    <p:extLst>
      <p:ext uri="{BB962C8B-B14F-4D97-AF65-F5344CB8AC3E}">
        <p14:creationId xmlns:p14="http://schemas.microsoft.com/office/powerpoint/2010/main" val="349071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2AED94E-84D1-4280-BC12-AC89D0E57E23}"/>
              </a:ext>
            </a:extLst>
          </p:cNvPr>
          <p:cNvSpPr>
            <a:spLocks noGrp="1"/>
          </p:cNvSpPr>
          <p:nvPr>
            <p:ph type="title"/>
          </p:nvPr>
        </p:nvSpPr>
        <p:spPr/>
        <p:txBody>
          <a:bodyPr>
            <a:normAutofit/>
          </a:bodyPr>
          <a:lstStyle/>
          <a:p>
            <a:pPr algn="ctr"/>
            <a:r>
              <a:rPr lang="fr-FR" sz="2800" b="1" dirty="0">
                <a:solidFill>
                  <a:srgbClr val="FF0000"/>
                </a:solidFill>
              </a:rPr>
              <a:t>4- Fruits et légumes</a:t>
            </a:r>
          </a:p>
        </p:txBody>
      </p:sp>
      <p:sp>
        <p:nvSpPr>
          <p:cNvPr id="3" name="Espace réservé du contenu 2">
            <a:extLst>
              <a:ext uri="{FF2B5EF4-FFF2-40B4-BE49-F238E27FC236}">
                <a16:creationId xmlns:a16="http://schemas.microsoft.com/office/drawing/2014/main" id="{741AD5C6-06BC-4992-BC40-7F1DF396020E}"/>
              </a:ext>
            </a:extLst>
          </p:cNvPr>
          <p:cNvSpPr>
            <a:spLocks noGrp="1"/>
          </p:cNvSpPr>
          <p:nvPr>
            <p:ph idx="1"/>
          </p:nvPr>
        </p:nvSpPr>
        <p:spPr>
          <a:xfrm>
            <a:off x="838200" y="2588455"/>
            <a:ext cx="10515600" cy="3588508"/>
          </a:xfrm>
        </p:spPr>
        <p:txBody>
          <a:bodyPr>
            <a:normAutofit/>
          </a:bodyPr>
          <a:lstStyle/>
          <a:p>
            <a:pPr indent="220980" algn="just">
              <a:lnSpc>
                <a:spcPct val="150000"/>
              </a:lnSpc>
              <a:spcAft>
                <a:spcPts val="800"/>
              </a:spcAft>
            </a:pPr>
            <a:r>
              <a:rPr lang="fr-FR" sz="2000" dirty="0">
                <a:latin typeface="Calibri" panose="020F0502020204030204" pitchFamily="34" charset="0"/>
                <a:ea typeface="Calibri" panose="020F0502020204030204" pitchFamily="34" charset="0"/>
                <a:cs typeface="Arial" panose="020B0604020202020204" pitchFamily="34" charset="0"/>
              </a:rPr>
              <a:t>Il s’agit le plus souvent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de sucres (de fructose mais aussi de saccharose ou de glucose) </a:t>
            </a:r>
            <a:r>
              <a:rPr lang="fr-FR" sz="2000" dirty="0">
                <a:latin typeface="Calibri" panose="020F0502020204030204" pitchFamily="34" charset="0"/>
                <a:ea typeface="Calibri" panose="020F0502020204030204" pitchFamily="34" charset="0"/>
                <a:cs typeface="Arial" panose="020B0604020202020204" pitchFamily="34" charset="0"/>
              </a:rPr>
              <a:t>et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plus rarement d’amidon (banane, châtaigne)</a:t>
            </a:r>
            <a:r>
              <a:rPr lang="fr-FR" sz="2000" dirty="0">
                <a:latin typeface="Calibri" panose="020F0502020204030204" pitchFamily="34" charset="0"/>
                <a:ea typeface="Calibri" panose="020F0502020204030204" pitchFamily="34" charset="0"/>
                <a:cs typeface="Arial" panose="020B0604020202020204" pitchFamily="34" charset="0"/>
              </a:rPr>
              <a:t>. L’apport en sucres est très variable.</a:t>
            </a:r>
          </a:p>
          <a:p>
            <a:pPr indent="220980" algn="just">
              <a:lnSpc>
                <a:spcPct val="150000"/>
              </a:lnSpc>
              <a:spcAft>
                <a:spcPts val="800"/>
              </a:spcAft>
            </a:pPr>
            <a:r>
              <a:rPr lang="fr-FR" sz="2000" dirty="0">
                <a:latin typeface="Calibri" panose="020F0502020204030204" pitchFamily="34" charset="0"/>
                <a:ea typeface="Calibri" panose="020F0502020204030204" pitchFamily="34" charset="0"/>
                <a:cs typeface="Arial" panose="020B0604020202020204" pitchFamily="34" charset="0"/>
              </a:rPr>
              <a:t> Il est peu important pour les agrumes, les groseilles, les fraises, les framboises, les mûres, le melon et la pastèque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5 à 10 %</a:t>
            </a:r>
            <a:r>
              <a:rPr lang="fr-FR" sz="2000" dirty="0">
                <a:latin typeface="Calibri" panose="020F0502020204030204" pitchFamily="34" charset="0"/>
                <a:ea typeface="Calibri" panose="020F0502020204030204" pitchFamily="34" charset="0"/>
                <a:cs typeface="Arial" panose="020B0604020202020204" pitchFamily="34" charset="0"/>
              </a:rPr>
              <a:t>). </a:t>
            </a:r>
          </a:p>
          <a:p>
            <a:pPr indent="220980" algn="just">
              <a:lnSpc>
                <a:spcPct val="150000"/>
              </a:lnSpc>
              <a:spcAft>
                <a:spcPts val="800"/>
              </a:spcAft>
            </a:pP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Les fruits les plus riches en sucres sont le raisin, la banane </a:t>
            </a:r>
            <a:r>
              <a:rPr lang="fr-FR" sz="2000" dirty="0">
                <a:latin typeface="Calibri" panose="020F0502020204030204" pitchFamily="34" charset="0"/>
                <a:ea typeface="Calibri" panose="020F0502020204030204" pitchFamily="34" charset="0"/>
                <a:cs typeface="Arial" panose="020B0604020202020204" pitchFamily="34" charset="0"/>
              </a:rPr>
              <a:t>(</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18 à 20 </a:t>
            </a:r>
            <a:r>
              <a:rPr lang="fr-FR" sz="2000" dirty="0">
                <a:latin typeface="Calibri" panose="020F0502020204030204" pitchFamily="34" charset="0"/>
                <a:ea typeface="Calibri" panose="020F0502020204030204" pitchFamily="34" charset="0"/>
                <a:cs typeface="Arial" panose="020B0604020202020204" pitchFamily="34" charset="0"/>
              </a:rPr>
              <a:t>%). Un fruit apporte généralement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15 à 20 g </a:t>
            </a:r>
            <a:r>
              <a:rPr lang="fr-FR" sz="2000" dirty="0">
                <a:latin typeface="Calibri" panose="020F0502020204030204" pitchFamily="34" charset="0"/>
                <a:ea typeface="Calibri" panose="020F0502020204030204" pitchFamily="34" charset="0"/>
                <a:cs typeface="Arial" panose="020B0604020202020204" pitchFamily="34" charset="0"/>
              </a:rPr>
              <a:t>de glucides.</a:t>
            </a:r>
          </a:p>
          <a:p>
            <a:endParaRPr lang="fr-FR" sz="2000" dirty="0"/>
          </a:p>
        </p:txBody>
      </p:sp>
    </p:spTree>
    <p:extLst>
      <p:ext uri="{BB962C8B-B14F-4D97-AF65-F5344CB8AC3E}">
        <p14:creationId xmlns:p14="http://schemas.microsoft.com/office/powerpoint/2010/main" val="246810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E5544F-9E97-4951-AA12-50589CF8DE63}"/>
              </a:ext>
            </a:extLst>
          </p:cNvPr>
          <p:cNvSpPr/>
          <p:nvPr/>
        </p:nvSpPr>
        <p:spPr>
          <a:xfrm>
            <a:off x="1726021" y="865214"/>
            <a:ext cx="8839279" cy="461665"/>
          </a:xfrm>
          <a:prstGeom prst="rect">
            <a:avLst/>
          </a:prstGeom>
        </p:spPr>
        <p:txBody>
          <a:bodyPr wrap="none">
            <a:spAutoFit/>
          </a:bodyPr>
          <a:lstStyle/>
          <a:p>
            <a:r>
              <a:rPr lang="fr-FR" sz="2400" b="1" dirty="0">
                <a:solidFill>
                  <a:srgbClr val="FF0000"/>
                </a:solidFill>
              </a:rPr>
              <a:t>Fruits : équivalence pour 15-20 g de glucides (60-80 kcal).</a:t>
            </a:r>
          </a:p>
        </p:txBody>
      </p:sp>
      <p:pic>
        <p:nvPicPr>
          <p:cNvPr id="6" name="Image 5">
            <a:extLst>
              <a:ext uri="{FF2B5EF4-FFF2-40B4-BE49-F238E27FC236}">
                <a16:creationId xmlns:a16="http://schemas.microsoft.com/office/drawing/2014/main" id="{34920E01-DCDB-4941-A7A1-66778205D397}"/>
              </a:ext>
            </a:extLst>
          </p:cNvPr>
          <p:cNvPicPr>
            <a:picLocks noChangeAspect="1"/>
          </p:cNvPicPr>
          <p:nvPr/>
        </p:nvPicPr>
        <p:blipFill>
          <a:blip r:embed="rId2"/>
          <a:stretch>
            <a:fillRect/>
          </a:stretch>
        </p:blipFill>
        <p:spPr>
          <a:xfrm>
            <a:off x="1231106" y="1861330"/>
            <a:ext cx="10031881" cy="4645502"/>
          </a:xfrm>
          <a:prstGeom prst="rect">
            <a:avLst/>
          </a:prstGeom>
        </p:spPr>
      </p:pic>
    </p:spTree>
    <p:extLst>
      <p:ext uri="{BB962C8B-B14F-4D97-AF65-F5344CB8AC3E}">
        <p14:creationId xmlns:p14="http://schemas.microsoft.com/office/powerpoint/2010/main" val="943984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30827CF-3454-48D1-9E55-9984CC55448B}"/>
              </a:ext>
            </a:extLst>
          </p:cNvPr>
          <p:cNvSpPr>
            <a:spLocks noGrp="1"/>
          </p:cNvSpPr>
          <p:nvPr>
            <p:ph type="title"/>
          </p:nvPr>
        </p:nvSpPr>
        <p:spPr/>
        <p:txBody>
          <a:bodyPr>
            <a:normAutofit/>
          </a:bodyPr>
          <a:lstStyle/>
          <a:p>
            <a:pPr algn="ctr"/>
            <a:r>
              <a:rPr lang="fr-FR" sz="2800" b="1" dirty="0">
                <a:solidFill>
                  <a:srgbClr val="FF0000"/>
                </a:solidFill>
              </a:rPr>
              <a:t>4- Fruits et légumes</a:t>
            </a:r>
          </a:p>
        </p:txBody>
      </p:sp>
      <p:sp>
        <p:nvSpPr>
          <p:cNvPr id="3" name="Espace réservé du contenu 2">
            <a:extLst>
              <a:ext uri="{FF2B5EF4-FFF2-40B4-BE49-F238E27FC236}">
                <a16:creationId xmlns:a16="http://schemas.microsoft.com/office/drawing/2014/main" id="{741AD5C6-06BC-4992-BC40-7F1DF396020E}"/>
              </a:ext>
            </a:extLst>
          </p:cNvPr>
          <p:cNvSpPr>
            <a:spLocks noGrp="1"/>
          </p:cNvSpPr>
          <p:nvPr>
            <p:ph idx="1"/>
          </p:nvPr>
        </p:nvSpPr>
        <p:spPr>
          <a:xfrm>
            <a:off x="838200" y="2560319"/>
            <a:ext cx="10515600" cy="3616643"/>
          </a:xfrm>
        </p:spPr>
        <p:txBody>
          <a:bodyPr>
            <a:normAutofit/>
          </a:bodyPr>
          <a:lstStyle/>
          <a:p>
            <a:pPr indent="0" algn="just">
              <a:lnSpc>
                <a:spcPct val="150000"/>
              </a:lnSpc>
              <a:spcAft>
                <a:spcPts val="800"/>
              </a:spcAft>
              <a:buNone/>
            </a:pPr>
            <a:r>
              <a:rPr lang="fr-FR" sz="2000" b="1" i="1" u="sng" dirty="0">
                <a:latin typeface="Calibri" panose="020F0502020204030204" pitchFamily="34" charset="0"/>
                <a:ea typeface="Calibri" panose="020F0502020204030204" pitchFamily="34" charset="0"/>
                <a:cs typeface="Arial" panose="020B0604020202020204" pitchFamily="34" charset="0"/>
              </a:rPr>
              <a:t>Les fruits secs </a:t>
            </a:r>
            <a:endParaRPr lang="fr-FR" sz="2000" u="sng" dirty="0">
              <a:latin typeface="Calibri" panose="020F0502020204030204" pitchFamily="34" charset="0"/>
              <a:ea typeface="Calibri" panose="020F0502020204030204" pitchFamily="34" charset="0"/>
              <a:cs typeface="Arial" panose="020B0604020202020204" pitchFamily="34" charset="0"/>
            </a:endParaRPr>
          </a:p>
          <a:p>
            <a:pPr indent="220980" algn="just">
              <a:lnSpc>
                <a:spcPct val="150000"/>
              </a:lnSpc>
              <a:spcAft>
                <a:spcPts val="800"/>
              </a:spcAft>
            </a:pPr>
            <a:r>
              <a:rPr lang="fr-FR" sz="2000" b="1" i="1" dirty="0">
                <a:latin typeface="Calibri" panose="020F0502020204030204" pitchFamily="34" charset="0"/>
                <a:ea typeface="Calibri" panose="020F0502020204030204" pitchFamily="34" charset="0"/>
                <a:cs typeface="Arial" panose="020B0604020202020204" pitchFamily="34" charset="0"/>
              </a:rPr>
              <a:t>Les fruits séchés</a:t>
            </a:r>
            <a:r>
              <a:rPr lang="fr-FR" sz="2000" dirty="0">
                <a:latin typeface="Calibri" panose="020F0502020204030204" pitchFamily="34" charset="0"/>
                <a:ea typeface="Calibri" panose="020F0502020204030204" pitchFamily="34" charset="0"/>
                <a:cs typeface="Arial" panose="020B0604020202020204" pitchFamily="34" charset="0"/>
              </a:rPr>
              <a:t> (raisins, pruneaux, bananes, pommes, poires) renferment en moyenne </a:t>
            </a:r>
            <a:r>
              <a:rPr lang="fr-FR" sz="2000" b="1" dirty="0">
                <a:solidFill>
                  <a:srgbClr val="FF0000"/>
                </a:solidFill>
                <a:latin typeface="Calibri" panose="020F0502020204030204" pitchFamily="34" charset="0"/>
                <a:ea typeface="Calibri" panose="020F0502020204030204" pitchFamily="34" charset="0"/>
                <a:cs typeface="Arial" panose="020B0604020202020204" pitchFamily="34" charset="0"/>
              </a:rPr>
              <a:t>73 %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fr-FR" sz="2000" dirty="0">
                <a:latin typeface="Calibri" panose="020F0502020204030204" pitchFamily="34" charset="0"/>
                <a:ea typeface="Calibri" panose="020F0502020204030204" pitchFamily="34" charset="0"/>
                <a:cs typeface="Arial" panose="020B0604020202020204" pitchFamily="34" charset="0"/>
              </a:rPr>
              <a:t>de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glucides assimilables</a:t>
            </a:r>
            <a:r>
              <a:rPr lang="fr-FR" sz="2000" dirty="0">
                <a:latin typeface="Calibri" panose="020F0502020204030204" pitchFamily="34" charset="0"/>
                <a:ea typeface="Calibri" panose="020F0502020204030204" pitchFamily="34" charset="0"/>
                <a:cs typeface="Arial" panose="020B0604020202020204" pitchFamily="34" charset="0"/>
              </a:rPr>
              <a:t>. Si la dessiccation est bien conduite (par des procédés industriels plutôt que grâce au soleil), ces fruits constituent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une bonne source de vitamines A et C</a:t>
            </a:r>
            <a:r>
              <a:rPr lang="fr-FR" sz="2000" dirty="0">
                <a:latin typeface="Calibri" panose="020F0502020204030204" pitchFamily="34" charset="0"/>
                <a:ea typeface="Calibri" panose="020F0502020204030204" pitchFamily="34" charset="0"/>
                <a:cs typeface="Arial" panose="020B0604020202020204" pitchFamily="34" charset="0"/>
              </a:rPr>
              <a:t>. </a:t>
            </a:r>
          </a:p>
          <a:p>
            <a:pPr indent="220980" algn="just">
              <a:lnSpc>
                <a:spcPct val="150000"/>
              </a:lnSpc>
              <a:spcAft>
                <a:spcPts val="800"/>
              </a:spcAft>
            </a:pPr>
            <a:r>
              <a:rPr lang="fr-FR" sz="2000" dirty="0">
                <a:latin typeface="Calibri" panose="020F0502020204030204" pitchFamily="34" charset="0"/>
                <a:ea typeface="Calibri" panose="020F0502020204030204" pitchFamily="34" charset="0"/>
                <a:cs typeface="Arial" panose="020B0604020202020204" pitchFamily="34" charset="0"/>
              </a:rPr>
              <a:t>Ils ont une </a:t>
            </a:r>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teneur élevée en fibres</a:t>
            </a:r>
            <a:r>
              <a:rPr lang="fr-FR" sz="2000" dirty="0">
                <a:latin typeface="Calibri" panose="020F0502020204030204" pitchFamily="34" charset="0"/>
                <a:ea typeface="Calibri" panose="020F0502020204030204" pitchFamily="34" charset="0"/>
                <a:cs typeface="Arial" panose="020B0604020202020204" pitchFamily="34" charset="0"/>
              </a:rPr>
              <a:t>.</a:t>
            </a:r>
          </a:p>
          <a:p>
            <a:endParaRPr lang="fr-FR" sz="2000" dirty="0"/>
          </a:p>
        </p:txBody>
      </p:sp>
    </p:spTree>
    <p:extLst>
      <p:ext uri="{BB962C8B-B14F-4D97-AF65-F5344CB8AC3E}">
        <p14:creationId xmlns:p14="http://schemas.microsoft.com/office/powerpoint/2010/main" val="300289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EF85E29-F832-4676-9AD0-32E3BDC2C934}"/>
              </a:ext>
            </a:extLst>
          </p:cNvPr>
          <p:cNvSpPr>
            <a:spLocks noGrp="1"/>
          </p:cNvSpPr>
          <p:nvPr>
            <p:ph type="title"/>
          </p:nvPr>
        </p:nvSpPr>
        <p:spPr/>
        <p:txBody>
          <a:bodyPr>
            <a:normAutofit/>
          </a:bodyPr>
          <a:lstStyle/>
          <a:p>
            <a:pPr algn="ctr"/>
            <a:r>
              <a:rPr lang="fr-FR" sz="2800" b="1" dirty="0">
                <a:solidFill>
                  <a:srgbClr val="FF0000"/>
                </a:solidFill>
              </a:rPr>
              <a:t>5- Composition du café</a:t>
            </a:r>
          </a:p>
        </p:txBody>
      </p:sp>
      <p:sp>
        <p:nvSpPr>
          <p:cNvPr id="3" name="Espace réservé du contenu 2">
            <a:extLst>
              <a:ext uri="{FF2B5EF4-FFF2-40B4-BE49-F238E27FC236}">
                <a16:creationId xmlns:a16="http://schemas.microsoft.com/office/drawing/2014/main" id="{12906735-F4EE-412D-ACB2-D11CB96A4194}"/>
              </a:ext>
            </a:extLst>
          </p:cNvPr>
          <p:cNvSpPr>
            <a:spLocks noGrp="1"/>
          </p:cNvSpPr>
          <p:nvPr>
            <p:ph idx="1"/>
          </p:nvPr>
        </p:nvSpPr>
        <p:spPr/>
        <p:txBody>
          <a:bodyPr>
            <a:normAutofit/>
          </a:bodyPr>
          <a:lstStyle/>
          <a:p>
            <a:pPr algn="just">
              <a:lnSpc>
                <a:spcPct val="150000"/>
              </a:lnSpc>
            </a:pPr>
            <a:r>
              <a:rPr lang="fr-FR" sz="2000" dirty="0"/>
              <a:t>Le caféier appartient à la famille des </a:t>
            </a:r>
            <a:r>
              <a:rPr lang="fr-FR" sz="2000" b="1" i="1" dirty="0"/>
              <a:t>Rubiacée</a:t>
            </a:r>
            <a:r>
              <a:rPr lang="fr-FR" sz="2000" b="1" dirty="0"/>
              <a:t>s</a:t>
            </a:r>
            <a:r>
              <a:rPr lang="fr-FR" sz="2000" dirty="0"/>
              <a:t> comportant 500 genres dont le genre </a:t>
            </a:r>
            <a:r>
              <a:rPr lang="fr-FR" sz="2000" b="1" i="1" dirty="0" err="1"/>
              <a:t>Coffea</a:t>
            </a:r>
            <a:r>
              <a:rPr lang="fr-FR" sz="2000" dirty="0"/>
              <a:t>. </a:t>
            </a:r>
          </a:p>
          <a:p>
            <a:pPr algn="just">
              <a:lnSpc>
                <a:spcPct val="150000"/>
              </a:lnSpc>
            </a:pPr>
            <a:r>
              <a:rPr lang="fr-FR" sz="2000" dirty="0"/>
              <a:t>Le genre </a:t>
            </a:r>
            <a:r>
              <a:rPr lang="fr-FR" sz="2000" b="1" i="1" dirty="0" err="1"/>
              <a:t>Coffea</a:t>
            </a:r>
            <a:r>
              <a:rPr lang="fr-FR" sz="2000" dirty="0"/>
              <a:t> comprend environ </a:t>
            </a:r>
            <a:r>
              <a:rPr lang="fr-FR" sz="2000" b="1" dirty="0"/>
              <a:t>120 espèces </a:t>
            </a:r>
            <a:r>
              <a:rPr lang="fr-FR" sz="2000" dirty="0"/>
              <a:t>en tenant compte des </a:t>
            </a:r>
            <a:r>
              <a:rPr lang="fr-FR" sz="2000" i="1" dirty="0" err="1"/>
              <a:t>coffea</a:t>
            </a:r>
            <a:r>
              <a:rPr lang="fr-FR" sz="2000" dirty="0"/>
              <a:t> sauvages.</a:t>
            </a:r>
          </a:p>
          <a:p>
            <a:pPr algn="just">
              <a:lnSpc>
                <a:spcPct val="150000"/>
              </a:lnSpc>
            </a:pPr>
            <a:r>
              <a:rPr lang="fr-FR" sz="2000" dirty="0"/>
              <a:t>Les espèces </a:t>
            </a:r>
            <a:r>
              <a:rPr lang="fr-FR" sz="2000" b="1" i="1" dirty="0"/>
              <a:t>arabica</a:t>
            </a:r>
            <a:r>
              <a:rPr lang="fr-FR" sz="2000" dirty="0"/>
              <a:t> et </a:t>
            </a:r>
            <a:r>
              <a:rPr lang="fr-FR" sz="2000" b="1" i="1" dirty="0" err="1"/>
              <a:t>canephora</a:t>
            </a:r>
            <a:r>
              <a:rPr lang="fr-FR" sz="2000" dirty="0"/>
              <a:t> sont les espèces les plus cultivées.</a:t>
            </a:r>
          </a:p>
        </p:txBody>
      </p:sp>
    </p:spTree>
    <p:extLst>
      <p:ext uri="{BB962C8B-B14F-4D97-AF65-F5344CB8AC3E}">
        <p14:creationId xmlns:p14="http://schemas.microsoft.com/office/powerpoint/2010/main" val="2852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6A7DB88-E5FA-4073-824E-CEEB3F3FF5AB}"/>
              </a:ext>
            </a:extLst>
          </p:cNvPr>
          <p:cNvSpPr>
            <a:spLocks noGrp="1"/>
          </p:cNvSpPr>
          <p:nvPr>
            <p:ph type="title"/>
          </p:nvPr>
        </p:nvSpPr>
        <p:spPr/>
        <p:txBody>
          <a:bodyPr>
            <a:normAutofit/>
          </a:bodyPr>
          <a:lstStyle/>
          <a:p>
            <a:pPr algn="ctr"/>
            <a:r>
              <a:rPr lang="fr-FR" sz="2800" b="1" dirty="0">
                <a:solidFill>
                  <a:srgbClr val="FF0000"/>
                </a:solidFill>
              </a:rPr>
              <a:t>5- Composition du café</a:t>
            </a:r>
          </a:p>
        </p:txBody>
      </p:sp>
      <p:sp>
        <p:nvSpPr>
          <p:cNvPr id="3" name="Espace réservé du contenu 2">
            <a:extLst>
              <a:ext uri="{FF2B5EF4-FFF2-40B4-BE49-F238E27FC236}">
                <a16:creationId xmlns:a16="http://schemas.microsoft.com/office/drawing/2014/main" id="{12906735-F4EE-412D-ACB2-D11CB96A4194}"/>
              </a:ext>
            </a:extLst>
          </p:cNvPr>
          <p:cNvSpPr>
            <a:spLocks noGrp="1"/>
          </p:cNvSpPr>
          <p:nvPr>
            <p:ph idx="1"/>
          </p:nvPr>
        </p:nvSpPr>
        <p:spPr>
          <a:xfrm>
            <a:off x="838200" y="2405574"/>
            <a:ext cx="10515600" cy="4262511"/>
          </a:xfrm>
        </p:spPr>
        <p:txBody>
          <a:bodyPr>
            <a:noAutofit/>
          </a:bodyPr>
          <a:lstStyle/>
          <a:p>
            <a:pPr algn="just">
              <a:lnSpc>
                <a:spcPct val="150000"/>
              </a:lnSpc>
            </a:pPr>
            <a:r>
              <a:rPr lang="fr-FR" sz="2000" i="1" dirty="0" err="1"/>
              <a:t>Coffea</a:t>
            </a:r>
            <a:r>
              <a:rPr lang="fr-FR" sz="2000" i="1" dirty="0"/>
              <a:t> arabica </a:t>
            </a:r>
            <a:r>
              <a:rPr lang="fr-FR" sz="2000" dirty="0"/>
              <a:t>Linné et </a:t>
            </a:r>
            <a:r>
              <a:rPr lang="fr-FR" sz="2000" i="1" dirty="0" err="1"/>
              <a:t>Coffea</a:t>
            </a:r>
            <a:r>
              <a:rPr lang="fr-FR" sz="2000" i="1" dirty="0"/>
              <a:t> </a:t>
            </a:r>
            <a:r>
              <a:rPr lang="fr-FR" sz="2000" i="1" dirty="0" err="1"/>
              <a:t>canephora</a:t>
            </a:r>
            <a:r>
              <a:rPr lang="fr-FR" sz="2000" i="1" dirty="0"/>
              <a:t> </a:t>
            </a:r>
            <a:r>
              <a:rPr lang="fr-FR" sz="2000" dirty="0"/>
              <a:t>Pierre comprennent respectivement les variétés regroupées dans les catégories plus communément appelées «</a:t>
            </a:r>
            <a:r>
              <a:rPr lang="fr-FR" sz="2000" b="1" dirty="0"/>
              <a:t> arabica </a:t>
            </a:r>
            <a:r>
              <a:rPr lang="fr-FR" sz="2000" dirty="0"/>
              <a:t>» et « </a:t>
            </a:r>
            <a:r>
              <a:rPr lang="fr-FR" sz="2000" b="1" dirty="0"/>
              <a:t>robusta</a:t>
            </a:r>
            <a:r>
              <a:rPr lang="fr-FR" sz="2000" dirty="0"/>
              <a:t> ».</a:t>
            </a:r>
          </a:p>
          <a:p>
            <a:pPr algn="just">
              <a:lnSpc>
                <a:spcPct val="150000"/>
              </a:lnSpc>
            </a:pPr>
            <a:r>
              <a:rPr lang="fr-FR" sz="2000" i="1" dirty="0" err="1"/>
              <a:t>Coffea</a:t>
            </a:r>
            <a:r>
              <a:rPr lang="fr-FR" sz="2000" i="1" dirty="0"/>
              <a:t> arabica </a:t>
            </a:r>
            <a:r>
              <a:rPr lang="fr-FR" sz="2000" dirty="0"/>
              <a:t>et </a:t>
            </a:r>
            <a:r>
              <a:rPr lang="fr-FR" sz="2000" i="1" dirty="0" err="1"/>
              <a:t>Coffea</a:t>
            </a:r>
            <a:r>
              <a:rPr lang="fr-FR" sz="2000" i="1" dirty="0"/>
              <a:t> </a:t>
            </a:r>
            <a:r>
              <a:rPr lang="fr-FR" sz="2000" i="1" dirty="0" err="1"/>
              <a:t>canephora</a:t>
            </a:r>
            <a:r>
              <a:rPr lang="fr-FR" sz="2000" i="1" dirty="0"/>
              <a:t> </a:t>
            </a:r>
            <a:r>
              <a:rPr lang="fr-FR" sz="2000" dirty="0"/>
              <a:t>var. robusta constituent l’essentiel du marché du café dans le monde dont elles représentent respectivement 65 % et 35 %. </a:t>
            </a:r>
          </a:p>
          <a:p>
            <a:pPr algn="just">
              <a:lnSpc>
                <a:spcPct val="150000"/>
              </a:lnSpc>
            </a:pPr>
            <a:r>
              <a:rPr lang="fr-FR" sz="2000" dirty="0"/>
              <a:t>La composition chimique du café est complexe et n’est pas encore totalement élucidée à l’heure actuelle.</a:t>
            </a:r>
          </a:p>
        </p:txBody>
      </p:sp>
    </p:spTree>
    <p:extLst>
      <p:ext uri="{BB962C8B-B14F-4D97-AF65-F5344CB8AC3E}">
        <p14:creationId xmlns:p14="http://schemas.microsoft.com/office/powerpoint/2010/main" val="213605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E8BF309-C1F6-4FEE-8EE8-40752349066F}"/>
              </a:ext>
            </a:extLst>
          </p:cNvPr>
          <p:cNvSpPr>
            <a:spLocks noGrp="1"/>
          </p:cNvSpPr>
          <p:nvPr>
            <p:ph type="title"/>
          </p:nvPr>
        </p:nvSpPr>
        <p:spPr/>
        <p:txBody>
          <a:bodyPr>
            <a:normAutofit/>
          </a:bodyPr>
          <a:lstStyle/>
          <a:p>
            <a:pPr algn="ctr"/>
            <a:r>
              <a:rPr lang="fr-FR" sz="2800" b="1" dirty="0">
                <a:solidFill>
                  <a:srgbClr val="FF0000"/>
                </a:solidFill>
              </a:rPr>
              <a:t>5- Composition du café</a:t>
            </a:r>
          </a:p>
        </p:txBody>
      </p:sp>
      <p:sp>
        <p:nvSpPr>
          <p:cNvPr id="3" name="Espace réservé du contenu 2">
            <a:extLst>
              <a:ext uri="{FF2B5EF4-FFF2-40B4-BE49-F238E27FC236}">
                <a16:creationId xmlns:a16="http://schemas.microsoft.com/office/drawing/2014/main" id="{12906735-F4EE-412D-ACB2-D11CB96A4194}"/>
              </a:ext>
            </a:extLst>
          </p:cNvPr>
          <p:cNvSpPr>
            <a:spLocks noGrp="1"/>
          </p:cNvSpPr>
          <p:nvPr>
            <p:ph idx="1"/>
          </p:nvPr>
        </p:nvSpPr>
        <p:spPr>
          <a:xfrm>
            <a:off x="838199" y="2307102"/>
            <a:ext cx="11091203" cy="3848037"/>
          </a:xfrm>
        </p:spPr>
        <p:txBody>
          <a:bodyPr>
            <a:normAutofit/>
          </a:bodyPr>
          <a:lstStyle/>
          <a:p>
            <a:pPr algn="just">
              <a:lnSpc>
                <a:spcPct val="150000"/>
              </a:lnSpc>
            </a:pPr>
            <a:r>
              <a:rPr lang="fr-FR" sz="2000" dirty="0"/>
              <a:t>De plus, celle-ci varie selon plusieurs paramètres tels que l’origine, l’espèce ou la variété considérée, les conditions de culture ainsi que le mode de préparation et de conservation du café. </a:t>
            </a:r>
          </a:p>
          <a:p>
            <a:pPr algn="just">
              <a:lnSpc>
                <a:spcPct val="150000"/>
              </a:lnSpc>
            </a:pPr>
            <a:r>
              <a:rPr lang="fr-FR" sz="2000" dirty="0"/>
              <a:t>La torréfaction du café vert a un impact important sur les constituants finaux : alors que certains sont dégradés, d’autres apparaissent suite à la réaction de Maillard. </a:t>
            </a:r>
          </a:p>
          <a:p>
            <a:pPr algn="just">
              <a:lnSpc>
                <a:spcPct val="150000"/>
              </a:lnSpc>
            </a:pPr>
            <a:r>
              <a:rPr lang="fr-FR" sz="2000" dirty="0"/>
              <a:t>Parmi eux, les </a:t>
            </a:r>
            <a:r>
              <a:rPr lang="fr-FR" sz="2000" dirty="0" err="1"/>
              <a:t>melanoïdines</a:t>
            </a:r>
            <a:r>
              <a:rPr lang="fr-FR" sz="2000" dirty="0"/>
              <a:t> –composés azotés- qui jouent un rôle dans la constitution de la saveur du café. </a:t>
            </a:r>
          </a:p>
          <a:p>
            <a:pPr algn="just">
              <a:lnSpc>
                <a:spcPct val="150000"/>
              </a:lnSpc>
            </a:pPr>
            <a:endParaRPr lang="fr-FR" sz="2000" dirty="0"/>
          </a:p>
        </p:txBody>
      </p:sp>
    </p:spTree>
    <p:extLst>
      <p:ext uri="{BB962C8B-B14F-4D97-AF65-F5344CB8AC3E}">
        <p14:creationId xmlns:p14="http://schemas.microsoft.com/office/powerpoint/2010/main" val="60955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869276D-5F80-4547-B9EF-A374250FC161}"/>
              </a:ext>
            </a:extLst>
          </p:cNvPr>
          <p:cNvPicPr>
            <a:picLocks noChangeAspect="1"/>
          </p:cNvPicPr>
          <p:nvPr/>
        </p:nvPicPr>
        <p:blipFill>
          <a:blip r:embed="rId2"/>
          <a:stretch>
            <a:fillRect/>
          </a:stretch>
        </p:blipFill>
        <p:spPr>
          <a:xfrm>
            <a:off x="3824024" y="0"/>
            <a:ext cx="8037779" cy="6858000"/>
          </a:xfrm>
          <a:prstGeom prst="rect">
            <a:avLst/>
          </a:prstGeom>
        </p:spPr>
      </p:pic>
      <p:sp>
        <p:nvSpPr>
          <p:cNvPr id="5" name="Rectangle 4">
            <a:extLst>
              <a:ext uri="{FF2B5EF4-FFF2-40B4-BE49-F238E27FC236}">
                <a16:creationId xmlns:a16="http://schemas.microsoft.com/office/drawing/2014/main" id="{37848784-6BD8-4DEB-B782-BA53BBA45190}"/>
              </a:ext>
            </a:extLst>
          </p:cNvPr>
          <p:cNvSpPr/>
          <p:nvPr/>
        </p:nvSpPr>
        <p:spPr>
          <a:xfrm>
            <a:off x="0" y="1206774"/>
            <a:ext cx="3824024" cy="2341154"/>
          </a:xfrm>
          <a:prstGeom prst="rect">
            <a:avLst/>
          </a:prstGeom>
        </p:spPr>
        <p:txBody>
          <a:bodyPr wrap="square">
            <a:spAutoFit/>
          </a:bodyPr>
          <a:lstStyle/>
          <a:p>
            <a:pPr algn="just">
              <a:lnSpc>
                <a:spcPct val="150000"/>
              </a:lnSpc>
            </a:pPr>
            <a:r>
              <a:rPr lang="fr-FR" sz="2000" b="1" dirty="0">
                <a:solidFill>
                  <a:srgbClr val="FF0000"/>
                </a:solidFill>
              </a:rPr>
              <a:t>Composition moyenne en % de matière sèche des cafés verts et torréfiés selon la variété, et d’un café instantané soluble</a:t>
            </a:r>
          </a:p>
        </p:txBody>
      </p:sp>
      <p:sp>
        <p:nvSpPr>
          <p:cNvPr id="6" name="Rectangle 5">
            <a:extLst>
              <a:ext uri="{FF2B5EF4-FFF2-40B4-BE49-F238E27FC236}">
                <a16:creationId xmlns:a16="http://schemas.microsoft.com/office/drawing/2014/main" id="{80A31A06-41E4-44AA-8A30-C2A7C1892E5F}"/>
              </a:ext>
            </a:extLst>
          </p:cNvPr>
          <p:cNvSpPr/>
          <p:nvPr/>
        </p:nvSpPr>
        <p:spPr>
          <a:xfrm>
            <a:off x="83212" y="3759940"/>
            <a:ext cx="3657600" cy="2585323"/>
          </a:xfrm>
          <a:prstGeom prst="rect">
            <a:avLst/>
          </a:prstGeom>
        </p:spPr>
        <p:txBody>
          <a:bodyPr wrap="square">
            <a:spAutoFit/>
          </a:bodyPr>
          <a:lstStyle/>
          <a:p>
            <a:pPr algn="just"/>
            <a:r>
              <a:rPr lang="fr-FR" b="1" dirty="0"/>
              <a:t>La </a:t>
            </a:r>
            <a:r>
              <a:rPr lang="fr-FR" b="1" dirty="0" err="1"/>
              <a:t>trigonelline</a:t>
            </a:r>
            <a:r>
              <a:rPr lang="fr-FR" b="1" dirty="0"/>
              <a:t> </a:t>
            </a:r>
            <a:r>
              <a:rPr lang="fr-FR" dirty="0"/>
              <a:t>est un produit du métabolisme de la niacine (vitamine B3).</a:t>
            </a:r>
          </a:p>
          <a:p>
            <a:pPr algn="just"/>
            <a:r>
              <a:rPr lang="fr-FR" b="1" dirty="0"/>
              <a:t>Les acides humique</a:t>
            </a:r>
            <a:r>
              <a:rPr lang="fr-FR" dirty="0"/>
              <a:t>s sont de couleur noire à brun foncé, résultant d'un processus de condensation oxydative des composés phénoliques et liés à des acides aminés, des peptides et des polysaccharides.</a:t>
            </a:r>
          </a:p>
        </p:txBody>
      </p:sp>
    </p:spTree>
    <p:extLst>
      <p:ext uri="{BB962C8B-B14F-4D97-AF65-F5344CB8AC3E}">
        <p14:creationId xmlns:p14="http://schemas.microsoft.com/office/powerpoint/2010/main" val="32104256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906735-F4EE-412D-ACB2-D11CB96A4194}"/>
              </a:ext>
            </a:extLst>
          </p:cNvPr>
          <p:cNvSpPr>
            <a:spLocks noGrp="1"/>
          </p:cNvSpPr>
          <p:nvPr>
            <p:ph idx="1"/>
          </p:nvPr>
        </p:nvSpPr>
        <p:spPr>
          <a:xfrm>
            <a:off x="838199" y="2489982"/>
            <a:ext cx="10908323" cy="4107766"/>
          </a:xfrm>
        </p:spPr>
        <p:txBody>
          <a:bodyPr>
            <a:normAutofit/>
          </a:bodyPr>
          <a:lstStyle/>
          <a:p>
            <a:pPr algn="just">
              <a:lnSpc>
                <a:spcPct val="150000"/>
              </a:lnSpc>
            </a:pPr>
            <a:r>
              <a:rPr lang="fr-FR" sz="2000" dirty="0"/>
              <a:t>Les grains de café verts contiennent des glucides qui représentent environ </a:t>
            </a:r>
            <a:r>
              <a:rPr lang="fr-FR" sz="2000" dirty="0">
                <a:solidFill>
                  <a:srgbClr val="FF0000"/>
                </a:solidFill>
              </a:rPr>
              <a:t>50% de la matière sèche du café </a:t>
            </a:r>
            <a:r>
              <a:rPr lang="fr-FR" sz="2000" dirty="0"/>
              <a:t>et que nous pouvons classer en deux catégories:</a:t>
            </a:r>
          </a:p>
          <a:p>
            <a:pPr marL="0" indent="0" algn="just">
              <a:lnSpc>
                <a:spcPct val="150000"/>
              </a:lnSpc>
              <a:buNone/>
            </a:pPr>
            <a:r>
              <a:rPr lang="fr-FR" sz="2000" dirty="0"/>
              <a:t>*</a:t>
            </a:r>
            <a:r>
              <a:rPr lang="fr-FR" sz="2000" i="1" dirty="0"/>
              <a:t>les glucides solubles </a:t>
            </a:r>
            <a:r>
              <a:rPr lang="fr-FR" sz="2000" dirty="0"/>
              <a:t>(polysaccharides et oligosaccharides) et</a:t>
            </a:r>
          </a:p>
          <a:p>
            <a:pPr marL="0" indent="0" algn="just">
              <a:lnSpc>
                <a:spcPct val="150000"/>
              </a:lnSpc>
              <a:buNone/>
            </a:pPr>
            <a:r>
              <a:rPr lang="fr-FR" sz="2000" dirty="0"/>
              <a:t>*</a:t>
            </a:r>
            <a:r>
              <a:rPr lang="fr-FR" sz="2000" i="1" dirty="0"/>
              <a:t>les glucides insolubles </a:t>
            </a:r>
            <a:r>
              <a:rPr lang="fr-FR" sz="2000" dirty="0"/>
              <a:t>(hémicellulose et </a:t>
            </a:r>
            <a:r>
              <a:rPr lang="fr-FR" sz="2000" dirty="0" err="1"/>
              <a:t>holocellulose</a:t>
            </a:r>
            <a:r>
              <a:rPr lang="fr-FR" sz="2000" dirty="0"/>
              <a:t>).</a:t>
            </a:r>
          </a:p>
          <a:p>
            <a:pPr algn="just">
              <a:lnSpc>
                <a:spcPct val="150000"/>
              </a:lnSpc>
            </a:pPr>
            <a:r>
              <a:rPr lang="fr-FR" sz="2000" dirty="0"/>
              <a:t>La torréfaction influe fortement sur la concentration glucidique : elle entraîne la libération de monosaccharides –ribose, galactose, arabinose- à partir des polysaccharides, qui pourront ensuite participer à la réaction de Maillard.</a:t>
            </a:r>
          </a:p>
        </p:txBody>
      </p:sp>
    </p:spTree>
    <p:extLst>
      <p:ext uri="{BB962C8B-B14F-4D97-AF65-F5344CB8AC3E}">
        <p14:creationId xmlns:p14="http://schemas.microsoft.com/office/powerpoint/2010/main" val="248346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1092263-49C0-4808-B3B0-85EB598E483B}"/>
              </a:ext>
            </a:extLst>
          </p:cNvPr>
          <p:cNvPicPr>
            <a:picLocks noChangeAspect="1"/>
          </p:cNvPicPr>
          <p:nvPr/>
        </p:nvPicPr>
        <p:blipFill>
          <a:blip r:embed="rId2"/>
          <a:stretch>
            <a:fillRect/>
          </a:stretch>
        </p:blipFill>
        <p:spPr>
          <a:xfrm>
            <a:off x="3219894" y="479486"/>
            <a:ext cx="8972106" cy="5899027"/>
          </a:xfrm>
          <a:prstGeom prst="rect">
            <a:avLst/>
          </a:prstGeom>
        </p:spPr>
      </p:pic>
      <p:sp>
        <p:nvSpPr>
          <p:cNvPr id="5" name="Rectangle 4">
            <a:extLst>
              <a:ext uri="{FF2B5EF4-FFF2-40B4-BE49-F238E27FC236}">
                <a16:creationId xmlns:a16="http://schemas.microsoft.com/office/drawing/2014/main" id="{421420C9-F5F6-4220-8D01-F044A209875B}"/>
              </a:ext>
            </a:extLst>
          </p:cNvPr>
          <p:cNvSpPr/>
          <p:nvPr/>
        </p:nvSpPr>
        <p:spPr>
          <a:xfrm>
            <a:off x="0" y="2570371"/>
            <a:ext cx="3070746" cy="1891287"/>
          </a:xfrm>
          <a:prstGeom prst="rect">
            <a:avLst/>
          </a:prstGeom>
        </p:spPr>
        <p:txBody>
          <a:bodyPr wrap="square">
            <a:spAutoFit/>
          </a:bodyPr>
          <a:lstStyle/>
          <a:p>
            <a:pPr algn="just">
              <a:lnSpc>
                <a:spcPct val="150000"/>
              </a:lnSpc>
            </a:pPr>
            <a:r>
              <a:rPr lang="fr-FR" sz="2000" b="1" dirty="0"/>
              <a:t>Composition moyenne en glucides (exprimée en % de la matière sèche) des grains de café vert.</a:t>
            </a:r>
            <a:endParaRPr lang="fr-FR" sz="3200" b="1" dirty="0"/>
          </a:p>
        </p:txBody>
      </p:sp>
    </p:spTree>
    <p:extLst>
      <p:ext uri="{BB962C8B-B14F-4D97-AF65-F5344CB8AC3E}">
        <p14:creationId xmlns:p14="http://schemas.microsoft.com/office/powerpoint/2010/main" val="895867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AC56B47-C577-4BFA-9B10-6C9ABF4FF265}"/>
              </a:ext>
            </a:extLst>
          </p:cNvPr>
          <p:cNvSpPr>
            <a:spLocks noGrp="1"/>
          </p:cNvSpPr>
          <p:nvPr>
            <p:ph idx="1"/>
          </p:nvPr>
        </p:nvSpPr>
        <p:spPr>
          <a:xfrm>
            <a:off x="838200" y="2686929"/>
            <a:ext cx="10515600" cy="3490034"/>
          </a:xfrm>
        </p:spPr>
        <p:txBody>
          <a:bodyPr/>
          <a:lstStyle/>
          <a:p>
            <a:pPr algn="just">
              <a:lnSpc>
                <a:spcPct val="150000"/>
              </a:lnSpc>
            </a:pPr>
            <a:r>
              <a:rPr lang="fr-FR" dirty="0"/>
              <a:t>La plupart des céréales appartiennent à la famille des </a:t>
            </a:r>
            <a:r>
              <a:rPr lang="fr-FR" b="1" i="1" dirty="0"/>
              <a:t>Graminées</a:t>
            </a:r>
            <a:r>
              <a:rPr lang="fr-FR" dirty="0"/>
              <a:t> (ou </a:t>
            </a:r>
            <a:r>
              <a:rPr lang="fr-FR" b="1" i="1" dirty="0"/>
              <a:t>Poacées</a:t>
            </a:r>
            <a:r>
              <a:rPr lang="fr-FR" dirty="0"/>
              <a:t>).</a:t>
            </a:r>
          </a:p>
          <a:p>
            <a:pPr algn="just">
              <a:lnSpc>
                <a:spcPct val="150000"/>
              </a:lnSpc>
            </a:pPr>
            <a:r>
              <a:rPr lang="fr-FR" dirty="0"/>
              <a:t>Ce sont :le blé, l'orge, l'avoine, le seigle, le maïs, le riz, le millet, le sorgho.</a:t>
            </a:r>
          </a:p>
          <a:p>
            <a:pPr algn="just">
              <a:lnSpc>
                <a:spcPct val="150000"/>
              </a:lnSpc>
            </a:pPr>
            <a:r>
              <a:rPr lang="fr-FR" dirty="0"/>
              <a:t> Les unes appartiennent à la sous-famille des </a:t>
            </a:r>
            <a:r>
              <a:rPr lang="fr-FR" b="1" i="1" dirty="0" err="1"/>
              <a:t>Festucoïdées</a:t>
            </a:r>
            <a:r>
              <a:rPr lang="fr-FR" dirty="0"/>
              <a:t>: blé, orge, avoine, seigle;</a:t>
            </a:r>
          </a:p>
          <a:p>
            <a:pPr algn="just">
              <a:lnSpc>
                <a:spcPct val="150000"/>
              </a:lnSpc>
            </a:pPr>
            <a:r>
              <a:rPr lang="fr-FR" dirty="0"/>
              <a:t>les autres à la sous-famille des </a:t>
            </a:r>
            <a:r>
              <a:rPr lang="fr-FR" b="1" i="1" dirty="0" err="1"/>
              <a:t>Panicoïdées</a:t>
            </a:r>
            <a:r>
              <a:rPr lang="fr-FR" dirty="0"/>
              <a:t> : maïs, riz, sorgho, millet. </a:t>
            </a:r>
          </a:p>
          <a:p>
            <a:pPr algn="just">
              <a:lnSpc>
                <a:spcPct val="150000"/>
              </a:lnSpc>
            </a:pPr>
            <a:endParaRPr lang="fr-FR" dirty="0"/>
          </a:p>
        </p:txBody>
      </p:sp>
    </p:spTree>
    <p:extLst>
      <p:ext uri="{BB962C8B-B14F-4D97-AF65-F5344CB8AC3E}">
        <p14:creationId xmlns:p14="http://schemas.microsoft.com/office/powerpoint/2010/main" val="310962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FB70C63-E8C3-418E-91EE-7D2D6D1AC649}"/>
              </a:ext>
            </a:extLst>
          </p:cNvPr>
          <p:cNvSpPr>
            <a:spLocks noGrp="1"/>
          </p:cNvSpPr>
          <p:nvPr>
            <p:ph type="title"/>
          </p:nvPr>
        </p:nvSpPr>
        <p:spPr/>
        <p:txBody>
          <a:bodyPr>
            <a:normAutofit/>
          </a:bodyPr>
          <a:lstStyle/>
          <a:p>
            <a:pPr algn="ctr"/>
            <a:r>
              <a:rPr lang="fr-FR" sz="2800" b="1" dirty="0">
                <a:solidFill>
                  <a:srgbClr val="FF0000"/>
                </a:solidFill>
              </a:rPr>
              <a:t>5- Composition du café</a:t>
            </a:r>
          </a:p>
        </p:txBody>
      </p:sp>
      <p:sp>
        <p:nvSpPr>
          <p:cNvPr id="3" name="Espace réservé du contenu 2">
            <a:extLst>
              <a:ext uri="{FF2B5EF4-FFF2-40B4-BE49-F238E27FC236}">
                <a16:creationId xmlns:a16="http://schemas.microsoft.com/office/drawing/2014/main" id="{12906735-F4EE-412D-ACB2-D11CB96A4194}"/>
              </a:ext>
            </a:extLst>
          </p:cNvPr>
          <p:cNvSpPr>
            <a:spLocks noGrp="1"/>
          </p:cNvSpPr>
          <p:nvPr>
            <p:ph idx="1"/>
          </p:nvPr>
        </p:nvSpPr>
        <p:spPr>
          <a:xfrm>
            <a:off x="838200" y="2447778"/>
            <a:ext cx="10515600" cy="4276579"/>
          </a:xfrm>
        </p:spPr>
        <p:txBody>
          <a:bodyPr>
            <a:normAutofit/>
          </a:bodyPr>
          <a:lstStyle/>
          <a:p>
            <a:pPr algn="just">
              <a:lnSpc>
                <a:spcPct val="150000"/>
              </a:lnSpc>
            </a:pPr>
            <a:r>
              <a:rPr lang="fr-FR" sz="2000" b="1" i="1" u="sng" dirty="0">
                <a:effectLst>
                  <a:outerShdw blurRad="38100" dist="38100" dir="2700000" algn="tl">
                    <a:srgbClr val="000000">
                      <a:alpha val="43137"/>
                    </a:srgbClr>
                  </a:outerShdw>
                </a:effectLst>
                <a:latin typeface="Century Gothic" panose="020B0502020202020204" pitchFamily="34" charset="0"/>
              </a:rPr>
              <a:t>Les lipides</a:t>
            </a:r>
            <a:r>
              <a:rPr lang="fr-FR" sz="2000" b="1" dirty="0">
                <a:latin typeface="Century Gothic" panose="020B0502020202020204" pitchFamily="34" charset="0"/>
              </a:rPr>
              <a:t> </a:t>
            </a:r>
            <a:r>
              <a:rPr lang="fr-FR" sz="2000" dirty="0">
                <a:latin typeface="Century Gothic" panose="020B0502020202020204" pitchFamily="34" charset="0"/>
              </a:rPr>
              <a:t>sont localisés dans deux compartiments différents du grain de café : à l’intérieur de l’endosperme (huile de café) et sur la face externe où ils rentrent dans la composition de la cire.</a:t>
            </a:r>
          </a:p>
          <a:p>
            <a:pPr algn="just">
              <a:lnSpc>
                <a:spcPct val="150000"/>
              </a:lnSpc>
            </a:pPr>
            <a:r>
              <a:rPr lang="fr-FR" sz="2000" dirty="0"/>
              <a:t>Cependant, </a:t>
            </a:r>
            <a:r>
              <a:rPr lang="fr-FR" sz="2000" dirty="0">
                <a:solidFill>
                  <a:srgbClr val="FF0000"/>
                </a:solidFill>
              </a:rPr>
              <a:t>les lipides contenus dans la cire sont minoritaires (0.2 à 0.3%)</a:t>
            </a:r>
            <a:r>
              <a:rPr lang="fr-FR" sz="2000" dirty="0"/>
              <a:t>, </a:t>
            </a:r>
            <a:r>
              <a:rPr lang="fr-FR" sz="2000" dirty="0">
                <a:solidFill>
                  <a:srgbClr val="FF0000"/>
                </a:solidFill>
              </a:rPr>
              <a:t>la majorité se trouvant dans l’huile de café : acides gras saturés (acide palmitique, stéarique) et insaturés (acide oléique et linoléique)</a:t>
            </a:r>
            <a:r>
              <a:rPr lang="fr-FR" sz="2000" dirty="0"/>
              <a:t>.</a:t>
            </a:r>
          </a:p>
          <a:p>
            <a:pPr algn="just">
              <a:lnSpc>
                <a:spcPct val="150000"/>
              </a:lnSpc>
            </a:pPr>
            <a:r>
              <a:rPr lang="fr-FR" sz="2000" dirty="0"/>
              <a:t>Des stérols (sitostérol, stigmastérol, </a:t>
            </a:r>
            <a:r>
              <a:rPr lang="fr-FR" sz="2000" dirty="0" err="1"/>
              <a:t>campéstérol</a:t>
            </a:r>
            <a:r>
              <a:rPr lang="fr-FR" sz="2000" dirty="0"/>
              <a:t>, </a:t>
            </a:r>
            <a:r>
              <a:rPr lang="fr-FR" sz="2000" dirty="0" err="1"/>
              <a:t>cycloarténol</a:t>
            </a:r>
            <a:r>
              <a:rPr lang="fr-FR" sz="2000" dirty="0"/>
              <a:t>) ainsi que des diterpènes (cafestol, kahweol) sont également présents.</a:t>
            </a:r>
          </a:p>
        </p:txBody>
      </p:sp>
    </p:spTree>
    <p:extLst>
      <p:ext uri="{BB962C8B-B14F-4D97-AF65-F5344CB8AC3E}">
        <p14:creationId xmlns:p14="http://schemas.microsoft.com/office/powerpoint/2010/main" val="219700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D2E4EA76-C30F-4FE9-BF76-3E6594CC2126}"/>
              </a:ext>
            </a:extLst>
          </p:cNvPr>
          <p:cNvSpPr>
            <a:spLocks noGrp="1"/>
          </p:cNvSpPr>
          <p:nvPr>
            <p:ph type="title"/>
          </p:nvPr>
        </p:nvSpPr>
        <p:spPr/>
        <p:txBody>
          <a:bodyPr>
            <a:normAutofit/>
          </a:bodyPr>
          <a:lstStyle/>
          <a:p>
            <a:pPr algn="ctr"/>
            <a:r>
              <a:rPr lang="fr-FR" sz="2800" b="1" dirty="0">
                <a:solidFill>
                  <a:srgbClr val="FF0000"/>
                </a:solidFill>
              </a:rPr>
              <a:t>5- Composition du café</a:t>
            </a:r>
          </a:p>
        </p:txBody>
      </p:sp>
      <p:sp>
        <p:nvSpPr>
          <p:cNvPr id="3" name="Espace réservé du contenu 2">
            <a:extLst>
              <a:ext uri="{FF2B5EF4-FFF2-40B4-BE49-F238E27FC236}">
                <a16:creationId xmlns:a16="http://schemas.microsoft.com/office/drawing/2014/main" id="{12906735-F4EE-412D-ACB2-D11CB96A4194}"/>
              </a:ext>
            </a:extLst>
          </p:cNvPr>
          <p:cNvSpPr>
            <a:spLocks noGrp="1"/>
          </p:cNvSpPr>
          <p:nvPr>
            <p:ph idx="1"/>
          </p:nvPr>
        </p:nvSpPr>
        <p:spPr>
          <a:xfrm>
            <a:off x="838200" y="2602523"/>
            <a:ext cx="10515600" cy="4037428"/>
          </a:xfrm>
        </p:spPr>
        <p:txBody>
          <a:bodyPr>
            <a:noAutofit/>
          </a:bodyPr>
          <a:lstStyle/>
          <a:p>
            <a:pPr algn="just">
              <a:lnSpc>
                <a:spcPct val="150000"/>
              </a:lnSpc>
            </a:pPr>
            <a:r>
              <a:rPr lang="fr-FR" sz="2000" dirty="0">
                <a:latin typeface="Century Gothic" panose="020B0502020202020204" pitchFamily="34" charset="0"/>
              </a:rPr>
              <a:t>Enfin, il convient de noter </a:t>
            </a:r>
            <a:r>
              <a:rPr lang="fr-FR" sz="2000" b="1" dirty="0">
                <a:latin typeface="Century Gothic" panose="020B0502020202020204" pitchFamily="34" charset="0"/>
              </a:rPr>
              <a:t>que la torréfaction n’a que peu d’effet sur la teneur finale en lipides</a:t>
            </a:r>
            <a:r>
              <a:rPr lang="fr-FR" sz="2000" dirty="0">
                <a:latin typeface="Century Gothic" panose="020B0502020202020204" pitchFamily="34" charset="0"/>
              </a:rPr>
              <a:t>.</a:t>
            </a:r>
          </a:p>
          <a:p>
            <a:pPr algn="just">
              <a:lnSpc>
                <a:spcPct val="150000"/>
              </a:lnSpc>
            </a:pPr>
            <a:r>
              <a:rPr lang="fr-FR" sz="2000" b="1" i="1" u="sng" dirty="0">
                <a:effectLst>
                  <a:outerShdw blurRad="38100" dist="38100" dir="2700000" algn="tl">
                    <a:srgbClr val="000000">
                      <a:alpha val="43137"/>
                    </a:srgbClr>
                  </a:outerShdw>
                </a:effectLst>
              </a:rPr>
              <a:t>Les protéines </a:t>
            </a:r>
            <a:r>
              <a:rPr lang="fr-FR" sz="2000" dirty="0"/>
              <a:t>constituent de 8 à 13% de la matière sèche des grains de café verts.</a:t>
            </a:r>
          </a:p>
          <a:p>
            <a:pPr algn="just">
              <a:lnSpc>
                <a:spcPct val="150000"/>
              </a:lnSpc>
            </a:pPr>
            <a:r>
              <a:rPr lang="fr-FR" sz="2000" dirty="0"/>
              <a:t>Deux classes sont à distinguer : les protéines solubles (globulines) ou insolubles dans l’eau.</a:t>
            </a:r>
          </a:p>
          <a:p>
            <a:pPr algn="just">
              <a:lnSpc>
                <a:spcPct val="150000"/>
              </a:lnSpc>
            </a:pPr>
            <a:r>
              <a:rPr lang="fr-FR" sz="2000" dirty="0"/>
              <a:t>Les acides aminés principaux sont l’acide glutamique, l’acide aspartique, la proline, l’alanine ou encore l’asparagine. </a:t>
            </a:r>
          </a:p>
        </p:txBody>
      </p:sp>
    </p:spTree>
    <p:extLst>
      <p:ext uri="{BB962C8B-B14F-4D97-AF65-F5344CB8AC3E}">
        <p14:creationId xmlns:p14="http://schemas.microsoft.com/office/powerpoint/2010/main" val="35933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ED5ADAB-D54B-4CA5-AA0B-E2658D5A04D7}"/>
              </a:ext>
            </a:extLst>
          </p:cNvPr>
          <p:cNvSpPr>
            <a:spLocks noGrp="1"/>
          </p:cNvSpPr>
          <p:nvPr>
            <p:ph type="title"/>
          </p:nvPr>
        </p:nvSpPr>
        <p:spPr/>
        <p:txBody>
          <a:bodyPr>
            <a:normAutofit/>
          </a:bodyPr>
          <a:lstStyle/>
          <a:p>
            <a:pPr algn="ctr"/>
            <a:r>
              <a:rPr lang="fr-FR" sz="2800" b="1" dirty="0">
                <a:solidFill>
                  <a:srgbClr val="FF0000"/>
                </a:solidFill>
              </a:rPr>
              <a:t>5- Composition du café</a:t>
            </a:r>
          </a:p>
        </p:txBody>
      </p:sp>
      <p:sp>
        <p:nvSpPr>
          <p:cNvPr id="3" name="Espace réservé du contenu 2">
            <a:extLst>
              <a:ext uri="{FF2B5EF4-FFF2-40B4-BE49-F238E27FC236}">
                <a16:creationId xmlns:a16="http://schemas.microsoft.com/office/drawing/2014/main" id="{12906735-F4EE-412D-ACB2-D11CB96A4194}"/>
              </a:ext>
            </a:extLst>
          </p:cNvPr>
          <p:cNvSpPr>
            <a:spLocks noGrp="1"/>
          </p:cNvSpPr>
          <p:nvPr>
            <p:ph idx="1"/>
          </p:nvPr>
        </p:nvSpPr>
        <p:spPr>
          <a:xfrm>
            <a:off x="337625" y="2447778"/>
            <a:ext cx="11479237" cy="4023360"/>
          </a:xfrm>
        </p:spPr>
        <p:txBody>
          <a:bodyPr>
            <a:normAutofit/>
          </a:bodyPr>
          <a:lstStyle/>
          <a:p>
            <a:pPr algn="just">
              <a:lnSpc>
                <a:spcPct val="150000"/>
              </a:lnSpc>
            </a:pPr>
            <a:r>
              <a:rPr lang="fr-FR" sz="2000" dirty="0"/>
              <a:t>Leurs concentrations diminuent de façon importante au cours de la torréfaction.</a:t>
            </a:r>
          </a:p>
          <a:p>
            <a:pPr marL="0" indent="0" algn="just">
              <a:lnSpc>
                <a:spcPct val="150000"/>
              </a:lnSpc>
              <a:buNone/>
            </a:pPr>
            <a:r>
              <a:rPr lang="fr-FR" sz="2000" b="1" i="1" u="sng" dirty="0">
                <a:effectLst>
                  <a:outerShdw blurRad="38100" dist="38100" dir="2700000" algn="tl">
                    <a:srgbClr val="000000">
                      <a:alpha val="43137"/>
                    </a:srgbClr>
                  </a:outerShdw>
                </a:effectLst>
              </a:rPr>
              <a:t>Les composés phénoliques</a:t>
            </a:r>
          </a:p>
          <a:p>
            <a:pPr algn="just">
              <a:lnSpc>
                <a:spcPct val="150000"/>
              </a:lnSpc>
            </a:pPr>
            <a:r>
              <a:rPr lang="fr-FR" sz="2000" dirty="0">
                <a:solidFill>
                  <a:srgbClr val="FF0000"/>
                </a:solidFill>
              </a:rPr>
              <a:t>Les acides </a:t>
            </a:r>
            <a:r>
              <a:rPr lang="fr-FR" sz="2000" dirty="0" err="1">
                <a:solidFill>
                  <a:srgbClr val="FF0000"/>
                </a:solidFill>
              </a:rPr>
              <a:t>cholorogéniques</a:t>
            </a:r>
            <a:r>
              <a:rPr lang="fr-FR" sz="2000" dirty="0">
                <a:solidFill>
                  <a:srgbClr val="FF0000"/>
                </a:solidFill>
              </a:rPr>
              <a:t>, les tanins condensés, les </a:t>
            </a:r>
            <a:r>
              <a:rPr lang="fr-FR" sz="2000" dirty="0" err="1">
                <a:solidFill>
                  <a:srgbClr val="FF0000"/>
                </a:solidFill>
              </a:rPr>
              <a:t>lignanes</a:t>
            </a:r>
            <a:r>
              <a:rPr lang="fr-FR" sz="2000" dirty="0">
                <a:solidFill>
                  <a:srgbClr val="FF0000"/>
                </a:solidFill>
              </a:rPr>
              <a:t> et les anthocyanes</a:t>
            </a:r>
            <a:r>
              <a:rPr lang="fr-FR" sz="2000" dirty="0"/>
              <a:t> font partie des composés phénoliques présents dans le grain de café. </a:t>
            </a:r>
          </a:p>
          <a:p>
            <a:pPr algn="just">
              <a:lnSpc>
                <a:spcPct val="150000"/>
              </a:lnSpc>
            </a:pPr>
            <a:r>
              <a:rPr lang="fr-FR" sz="2000" dirty="0"/>
              <a:t>Les tanins sont principalement abondants dans la pulpe tandis que les acides </a:t>
            </a:r>
            <a:r>
              <a:rPr lang="fr-FR" sz="2000" dirty="0" err="1"/>
              <a:t>cholorogéniques</a:t>
            </a:r>
            <a:r>
              <a:rPr lang="fr-FR" sz="2000" dirty="0"/>
              <a:t> sont surtout présents dans le grain du café vert où leur concentration varie en fonction de l’espèce.</a:t>
            </a:r>
          </a:p>
        </p:txBody>
      </p:sp>
    </p:spTree>
    <p:extLst>
      <p:ext uri="{BB962C8B-B14F-4D97-AF65-F5344CB8AC3E}">
        <p14:creationId xmlns:p14="http://schemas.microsoft.com/office/powerpoint/2010/main" val="182278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1D27FEF-B997-471B-8BA4-94E4856642ED}"/>
              </a:ext>
            </a:extLst>
          </p:cNvPr>
          <p:cNvSpPr>
            <a:spLocks noGrp="1"/>
          </p:cNvSpPr>
          <p:nvPr>
            <p:ph type="title"/>
          </p:nvPr>
        </p:nvSpPr>
        <p:spPr/>
        <p:txBody>
          <a:bodyPr>
            <a:normAutofit/>
          </a:bodyPr>
          <a:lstStyle/>
          <a:p>
            <a:pPr algn="ctr"/>
            <a:r>
              <a:rPr lang="fr-FR" sz="2800" b="1" dirty="0">
                <a:solidFill>
                  <a:srgbClr val="FF0000"/>
                </a:solidFill>
              </a:rPr>
              <a:t>5- Composition du café</a:t>
            </a:r>
          </a:p>
        </p:txBody>
      </p:sp>
      <p:sp>
        <p:nvSpPr>
          <p:cNvPr id="3" name="Espace réservé du contenu 2">
            <a:extLst>
              <a:ext uri="{FF2B5EF4-FFF2-40B4-BE49-F238E27FC236}">
                <a16:creationId xmlns:a16="http://schemas.microsoft.com/office/drawing/2014/main" id="{12906735-F4EE-412D-ACB2-D11CB96A4194}"/>
              </a:ext>
            </a:extLst>
          </p:cNvPr>
          <p:cNvSpPr>
            <a:spLocks noGrp="1"/>
          </p:cNvSpPr>
          <p:nvPr>
            <p:ph idx="1"/>
          </p:nvPr>
        </p:nvSpPr>
        <p:spPr>
          <a:xfrm>
            <a:off x="365760" y="2363372"/>
            <a:ext cx="11605846" cy="4360985"/>
          </a:xfrm>
        </p:spPr>
        <p:txBody>
          <a:bodyPr>
            <a:noAutofit/>
          </a:bodyPr>
          <a:lstStyle/>
          <a:p>
            <a:pPr algn="just">
              <a:lnSpc>
                <a:spcPct val="150000"/>
              </a:lnSpc>
            </a:pPr>
            <a:r>
              <a:rPr lang="fr-FR" sz="2000" dirty="0"/>
              <a:t>Ces composés font l’objet d’une attention particulière quant à leurs effets bénéfiques sur la santé humaine qui seraient principalement liés à </a:t>
            </a:r>
            <a:r>
              <a:rPr lang="fr-FR" sz="2000" b="1" dirty="0"/>
              <a:t>leur action antioxydante</a:t>
            </a:r>
            <a:r>
              <a:rPr lang="fr-FR" sz="2000" dirty="0"/>
              <a:t>.</a:t>
            </a:r>
          </a:p>
          <a:p>
            <a:pPr algn="just">
              <a:lnSpc>
                <a:spcPct val="150000"/>
              </a:lnSpc>
            </a:pPr>
            <a:r>
              <a:rPr lang="fr-FR" sz="2000" dirty="0"/>
              <a:t>Ils auraient en effet une action protectrice, que l’on désigne par le terme générique de «</a:t>
            </a:r>
            <a:r>
              <a:rPr lang="fr-FR" sz="2000" b="1" dirty="0" err="1"/>
              <a:t>chémoprévention</a:t>
            </a:r>
            <a:r>
              <a:rPr lang="fr-FR" sz="2000" dirty="0"/>
              <a:t>», contre les maladies cardiovasculaires, les maladies chroniques dégénératives, les cancers.</a:t>
            </a:r>
          </a:p>
          <a:p>
            <a:pPr marL="0" indent="0" algn="just">
              <a:lnSpc>
                <a:spcPct val="150000"/>
              </a:lnSpc>
              <a:buNone/>
            </a:pPr>
            <a:r>
              <a:rPr lang="fr-FR" sz="2000" b="1" i="1" u="sng" dirty="0">
                <a:effectLst>
                  <a:outerShdw blurRad="38100" dist="38100" dir="2700000" algn="tl">
                    <a:srgbClr val="000000">
                      <a:alpha val="43137"/>
                    </a:srgbClr>
                  </a:outerShdw>
                </a:effectLst>
              </a:rPr>
              <a:t>Vitamines et minéraux</a:t>
            </a:r>
          </a:p>
          <a:p>
            <a:pPr algn="just">
              <a:lnSpc>
                <a:spcPct val="150000"/>
              </a:lnSpc>
            </a:pPr>
            <a:r>
              <a:rPr lang="fr-FR" sz="2000" dirty="0"/>
              <a:t>Le café contient de nombreux minéraux dont le principal est le </a:t>
            </a:r>
            <a:r>
              <a:rPr lang="fr-FR" sz="2000" dirty="0">
                <a:solidFill>
                  <a:srgbClr val="FF0000"/>
                </a:solidFill>
              </a:rPr>
              <a:t>potassium</a:t>
            </a:r>
            <a:r>
              <a:rPr lang="fr-FR" sz="2000" dirty="0"/>
              <a:t> (environ 55 à 65 mg pour une tasse de 100 ml).</a:t>
            </a:r>
          </a:p>
        </p:txBody>
      </p:sp>
    </p:spTree>
    <p:extLst>
      <p:ext uri="{BB962C8B-B14F-4D97-AF65-F5344CB8AC3E}">
        <p14:creationId xmlns:p14="http://schemas.microsoft.com/office/powerpoint/2010/main" val="186124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135289D-CB9E-42E2-99AE-E87C9C962E86}"/>
              </a:ext>
            </a:extLst>
          </p:cNvPr>
          <p:cNvSpPr>
            <a:spLocks noGrp="1"/>
          </p:cNvSpPr>
          <p:nvPr>
            <p:ph type="title"/>
          </p:nvPr>
        </p:nvSpPr>
        <p:spPr/>
        <p:txBody>
          <a:bodyPr>
            <a:normAutofit/>
          </a:bodyPr>
          <a:lstStyle/>
          <a:p>
            <a:pPr algn="ctr"/>
            <a:r>
              <a:rPr lang="fr-FR" sz="2800" b="1" dirty="0">
                <a:solidFill>
                  <a:srgbClr val="FF0000"/>
                </a:solidFill>
              </a:rPr>
              <a:t>5- Composition du café</a:t>
            </a:r>
          </a:p>
        </p:txBody>
      </p:sp>
      <p:sp>
        <p:nvSpPr>
          <p:cNvPr id="3" name="Espace réservé du contenu 2">
            <a:extLst>
              <a:ext uri="{FF2B5EF4-FFF2-40B4-BE49-F238E27FC236}">
                <a16:creationId xmlns:a16="http://schemas.microsoft.com/office/drawing/2014/main" id="{12906735-F4EE-412D-ACB2-D11CB96A4194}"/>
              </a:ext>
            </a:extLst>
          </p:cNvPr>
          <p:cNvSpPr>
            <a:spLocks noGrp="1"/>
          </p:cNvSpPr>
          <p:nvPr>
            <p:ph idx="1"/>
          </p:nvPr>
        </p:nvSpPr>
        <p:spPr>
          <a:xfrm>
            <a:off x="492369" y="2405575"/>
            <a:ext cx="11226019" cy="4220308"/>
          </a:xfrm>
        </p:spPr>
        <p:txBody>
          <a:bodyPr>
            <a:normAutofit lnSpcReduction="10000"/>
          </a:bodyPr>
          <a:lstStyle/>
          <a:p>
            <a:pPr algn="just">
              <a:lnSpc>
                <a:spcPct val="150000"/>
              </a:lnSpc>
            </a:pPr>
            <a:r>
              <a:rPr lang="fr-FR" sz="2000" dirty="0"/>
              <a:t>Viennent ensuite </a:t>
            </a:r>
            <a:r>
              <a:rPr lang="fr-FR" sz="2000" b="1" dirty="0"/>
              <a:t>le magnésium, le calcium et le sodium </a:t>
            </a:r>
            <a:r>
              <a:rPr lang="fr-FR" sz="2000" dirty="0"/>
              <a:t>ainsi que le fer, le zinc et le cuivre en plus faibles quantités.</a:t>
            </a:r>
          </a:p>
          <a:p>
            <a:pPr algn="just">
              <a:lnSpc>
                <a:spcPct val="150000"/>
              </a:lnSpc>
            </a:pPr>
            <a:r>
              <a:rPr lang="fr-FR" sz="2000" dirty="0"/>
              <a:t>Parmi les vitamines, c’est la </a:t>
            </a:r>
            <a:r>
              <a:rPr lang="fr-FR" sz="2000" dirty="0">
                <a:solidFill>
                  <a:srgbClr val="FF0000"/>
                </a:solidFill>
              </a:rPr>
              <a:t>vitamine B3 </a:t>
            </a:r>
            <a:r>
              <a:rPr lang="fr-FR" sz="2000" dirty="0"/>
              <a:t>qui est majoritairement retrouvée, à raison de </a:t>
            </a:r>
            <a:r>
              <a:rPr lang="fr-FR" sz="2000" dirty="0">
                <a:solidFill>
                  <a:srgbClr val="FF0000"/>
                </a:solidFill>
              </a:rPr>
              <a:t>400 à 1200 μg </a:t>
            </a:r>
            <a:r>
              <a:rPr lang="fr-FR" sz="2000" dirty="0"/>
              <a:t>par tasse de café. </a:t>
            </a:r>
          </a:p>
          <a:p>
            <a:pPr algn="just">
              <a:lnSpc>
                <a:spcPct val="150000"/>
              </a:lnSpc>
            </a:pPr>
            <a:r>
              <a:rPr lang="fr-FR" sz="2000" dirty="0"/>
              <a:t>On estime qu’un bol de café de 250 ml permettrait de couvrir jusqu’ à 15% des apports nutritionnels conseillés en vitamine B3 qui sont de l’ordre de 16 mg par jour.</a:t>
            </a:r>
          </a:p>
          <a:p>
            <a:pPr algn="just">
              <a:lnSpc>
                <a:spcPct val="150000"/>
              </a:lnSpc>
            </a:pPr>
            <a:r>
              <a:rPr lang="fr-FR" sz="2000" dirty="0"/>
              <a:t>En comparaison, la même tasse de café contiendra également les vitamines B5 (environ 80 μg), B2 (2 μg) et B6 (0.6 μg).</a:t>
            </a:r>
          </a:p>
        </p:txBody>
      </p:sp>
    </p:spTree>
    <p:extLst>
      <p:ext uri="{BB962C8B-B14F-4D97-AF65-F5344CB8AC3E}">
        <p14:creationId xmlns:p14="http://schemas.microsoft.com/office/powerpoint/2010/main" val="294136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55703FC-3396-4FAB-AF95-5403306E5596}"/>
              </a:ext>
            </a:extLst>
          </p:cNvPr>
          <p:cNvSpPr>
            <a:spLocks noGrp="1"/>
          </p:cNvSpPr>
          <p:nvPr>
            <p:ph type="title"/>
          </p:nvPr>
        </p:nvSpPr>
        <p:spPr/>
        <p:txBody>
          <a:bodyPr>
            <a:normAutofit/>
          </a:bodyPr>
          <a:lstStyle/>
          <a:p>
            <a:pPr algn="ctr"/>
            <a:r>
              <a:rPr lang="fr-FR" sz="2800" b="1" dirty="0">
                <a:solidFill>
                  <a:srgbClr val="FF0000"/>
                </a:solidFill>
              </a:rPr>
              <a:t>5- Composition du café</a:t>
            </a:r>
          </a:p>
        </p:txBody>
      </p:sp>
      <p:sp>
        <p:nvSpPr>
          <p:cNvPr id="3" name="Espace réservé du contenu 2">
            <a:extLst>
              <a:ext uri="{FF2B5EF4-FFF2-40B4-BE49-F238E27FC236}">
                <a16:creationId xmlns:a16="http://schemas.microsoft.com/office/drawing/2014/main" id="{12906735-F4EE-412D-ACB2-D11CB96A4194}"/>
              </a:ext>
            </a:extLst>
          </p:cNvPr>
          <p:cNvSpPr>
            <a:spLocks noGrp="1"/>
          </p:cNvSpPr>
          <p:nvPr>
            <p:ph idx="1"/>
          </p:nvPr>
        </p:nvSpPr>
        <p:spPr>
          <a:xfrm>
            <a:off x="225083" y="2264898"/>
            <a:ext cx="11633981" cy="4593102"/>
          </a:xfrm>
        </p:spPr>
        <p:txBody>
          <a:bodyPr>
            <a:noAutofit/>
          </a:bodyPr>
          <a:lstStyle/>
          <a:p>
            <a:pPr algn="just">
              <a:lnSpc>
                <a:spcPct val="150000"/>
              </a:lnSpc>
            </a:pPr>
            <a:r>
              <a:rPr lang="fr-FR" sz="2000" dirty="0"/>
              <a:t>Les vitamines B1 et C sont dégradées lors de la torréfaction.</a:t>
            </a:r>
          </a:p>
          <a:p>
            <a:pPr marL="0" indent="0" algn="just">
              <a:lnSpc>
                <a:spcPct val="150000"/>
              </a:lnSpc>
              <a:buNone/>
            </a:pPr>
            <a:r>
              <a:rPr lang="fr-FR" sz="2000" b="1" i="1" u="sng" dirty="0">
                <a:effectLst>
                  <a:outerShdw blurRad="38100" dist="38100" dir="2700000" algn="tl">
                    <a:srgbClr val="000000">
                      <a:alpha val="43137"/>
                    </a:srgbClr>
                  </a:outerShdw>
                </a:effectLst>
              </a:rPr>
              <a:t>Autres composants</a:t>
            </a:r>
          </a:p>
          <a:p>
            <a:pPr algn="just">
              <a:lnSpc>
                <a:spcPct val="150000"/>
              </a:lnSpc>
            </a:pPr>
            <a:r>
              <a:rPr lang="fr-FR" sz="2000" dirty="0"/>
              <a:t>Les alcaloïdes : la caféine est le constituant majeur du café.</a:t>
            </a:r>
          </a:p>
          <a:p>
            <a:pPr algn="just">
              <a:lnSpc>
                <a:spcPct val="150000"/>
              </a:lnSpc>
            </a:pPr>
            <a:r>
              <a:rPr lang="fr-FR" sz="2000" dirty="0"/>
              <a:t>La dose de caféine contenue dans un café varie en fonction de l’espèce de caféier utilisé (</a:t>
            </a:r>
            <a:r>
              <a:rPr lang="fr-FR" sz="2000" i="1" dirty="0"/>
              <a:t>arabica</a:t>
            </a:r>
            <a:r>
              <a:rPr lang="fr-FR" sz="2000" dirty="0"/>
              <a:t> ou </a:t>
            </a:r>
            <a:r>
              <a:rPr lang="fr-FR" sz="2000" i="1" dirty="0"/>
              <a:t>robusta</a:t>
            </a:r>
            <a:r>
              <a:rPr lang="fr-FR" sz="2000" dirty="0"/>
              <a:t>), de leur proportion respective (les deux types de cafés sont le plus souvent mélangés), de la finesse de la mouture ainsi que de la température de l’eau.</a:t>
            </a:r>
          </a:p>
          <a:p>
            <a:pPr algn="just">
              <a:lnSpc>
                <a:spcPct val="150000"/>
              </a:lnSpc>
            </a:pPr>
            <a:r>
              <a:rPr lang="fr-FR" sz="2000" dirty="0"/>
              <a:t>L’eau : elle est de l’ordre de 9 à 11% dans le café vert et de 1 à 3% suite à la torréfaction.</a:t>
            </a:r>
          </a:p>
        </p:txBody>
      </p:sp>
    </p:spTree>
    <p:extLst>
      <p:ext uri="{BB962C8B-B14F-4D97-AF65-F5344CB8AC3E}">
        <p14:creationId xmlns:p14="http://schemas.microsoft.com/office/powerpoint/2010/main" val="109437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6A62D2A-BCDC-4C22-9EA2-AE92BA3FE5F8}"/>
              </a:ext>
            </a:extLst>
          </p:cNvPr>
          <p:cNvSpPr>
            <a:spLocks noGrp="1"/>
          </p:cNvSpPr>
          <p:nvPr>
            <p:ph type="title"/>
          </p:nvPr>
        </p:nvSpPr>
        <p:spPr/>
        <p:txBody>
          <a:bodyPr>
            <a:normAutofit/>
          </a:bodyPr>
          <a:lstStyle/>
          <a:p>
            <a:pPr algn="ctr"/>
            <a:r>
              <a:rPr lang="fr-FR" sz="2800" b="1" dirty="0">
                <a:solidFill>
                  <a:srgbClr val="FF0000"/>
                </a:solidFill>
              </a:rPr>
              <a:t>5- Composition du café</a:t>
            </a:r>
          </a:p>
        </p:txBody>
      </p:sp>
      <p:sp>
        <p:nvSpPr>
          <p:cNvPr id="3" name="Espace réservé du contenu 2">
            <a:extLst>
              <a:ext uri="{FF2B5EF4-FFF2-40B4-BE49-F238E27FC236}">
                <a16:creationId xmlns:a16="http://schemas.microsoft.com/office/drawing/2014/main" id="{12906735-F4EE-412D-ACB2-D11CB96A4194}"/>
              </a:ext>
            </a:extLst>
          </p:cNvPr>
          <p:cNvSpPr>
            <a:spLocks noGrp="1"/>
          </p:cNvSpPr>
          <p:nvPr>
            <p:ph idx="1"/>
          </p:nvPr>
        </p:nvSpPr>
        <p:spPr>
          <a:xfrm>
            <a:off x="655320" y="2367964"/>
            <a:ext cx="10515600" cy="1913863"/>
          </a:xfrm>
        </p:spPr>
        <p:txBody>
          <a:bodyPr>
            <a:normAutofit/>
          </a:bodyPr>
          <a:lstStyle/>
          <a:p>
            <a:pPr algn="just">
              <a:lnSpc>
                <a:spcPct val="150000"/>
              </a:lnSpc>
            </a:pPr>
            <a:r>
              <a:rPr lang="fr-FR" sz="2000" dirty="0"/>
              <a:t>Les fibres alimentaires solubles (</a:t>
            </a:r>
            <a:r>
              <a:rPr lang="fr-FR" sz="2000" dirty="0" err="1"/>
              <a:t>galactomannane</a:t>
            </a:r>
            <a:r>
              <a:rPr lang="fr-FR" sz="2000" dirty="0"/>
              <a:t>, </a:t>
            </a:r>
            <a:r>
              <a:rPr lang="fr-FR" sz="2000" dirty="0" err="1"/>
              <a:t>arabinogalactane</a:t>
            </a:r>
            <a:r>
              <a:rPr lang="fr-FR" sz="2000" dirty="0"/>
              <a:t>) et insolubles (cellulose) sont apportées par le café de </a:t>
            </a:r>
            <a:r>
              <a:rPr lang="fr-FR" sz="2000" b="1" dirty="0"/>
              <a:t>l’ordre de 470 à 750 mg pour une tasse de 100 ml</a:t>
            </a:r>
            <a:r>
              <a:rPr lang="fr-FR" sz="2000" dirty="0"/>
              <a:t>.</a:t>
            </a:r>
          </a:p>
          <a:p>
            <a:pPr algn="just">
              <a:lnSpc>
                <a:spcPct val="150000"/>
              </a:lnSpc>
            </a:pPr>
            <a:endParaRPr lang="fr-FR" sz="2000" dirty="0"/>
          </a:p>
        </p:txBody>
      </p:sp>
    </p:spTree>
    <p:extLst>
      <p:ext uri="{BB962C8B-B14F-4D97-AF65-F5344CB8AC3E}">
        <p14:creationId xmlns:p14="http://schemas.microsoft.com/office/powerpoint/2010/main" val="336537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5466E96-AAE0-4E8B-ACBB-F461A419623C}"/>
              </a:ext>
            </a:extLst>
          </p:cNvPr>
          <p:cNvPicPr>
            <a:picLocks noChangeAspect="1"/>
          </p:cNvPicPr>
          <p:nvPr/>
        </p:nvPicPr>
        <p:blipFill>
          <a:blip r:embed="rId2"/>
          <a:stretch>
            <a:fillRect/>
          </a:stretch>
        </p:blipFill>
        <p:spPr>
          <a:xfrm>
            <a:off x="2334640" y="2115403"/>
            <a:ext cx="9857360" cy="4331766"/>
          </a:xfrm>
          <a:prstGeom prst="rect">
            <a:avLst/>
          </a:prstGeom>
        </p:spPr>
      </p:pic>
      <p:sp>
        <p:nvSpPr>
          <p:cNvPr id="4" name="Rectangle 3">
            <a:extLst>
              <a:ext uri="{FF2B5EF4-FFF2-40B4-BE49-F238E27FC236}">
                <a16:creationId xmlns:a16="http://schemas.microsoft.com/office/drawing/2014/main" id="{74AC3EB0-0203-4B48-96E1-D637F7A81F3C}"/>
              </a:ext>
            </a:extLst>
          </p:cNvPr>
          <p:cNvSpPr/>
          <p:nvPr/>
        </p:nvSpPr>
        <p:spPr>
          <a:xfrm>
            <a:off x="82760" y="3114259"/>
            <a:ext cx="2251880" cy="1429622"/>
          </a:xfrm>
          <a:prstGeom prst="rect">
            <a:avLst/>
          </a:prstGeom>
        </p:spPr>
        <p:txBody>
          <a:bodyPr wrap="square">
            <a:spAutoFit/>
          </a:bodyPr>
          <a:lstStyle/>
          <a:p>
            <a:pPr algn="just">
              <a:lnSpc>
                <a:spcPct val="150000"/>
              </a:lnSpc>
            </a:pPr>
            <a:r>
              <a:rPr lang="fr-FR" sz="2000" b="1" dirty="0"/>
              <a:t>Classification des boissons selon leur teneur en caféine</a:t>
            </a:r>
          </a:p>
        </p:txBody>
      </p:sp>
      <p:sp>
        <p:nvSpPr>
          <p:cNvPr id="7" name="Titre 1">
            <a:extLst>
              <a:ext uri="{FF2B5EF4-FFF2-40B4-BE49-F238E27FC236}">
                <a16:creationId xmlns:a16="http://schemas.microsoft.com/office/drawing/2014/main" id="{D61D0985-F5AB-4E62-B710-98D083B8B095}"/>
              </a:ext>
            </a:extLst>
          </p:cNvPr>
          <p:cNvSpPr>
            <a:spLocks noGrp="1"/>
          </p:cNvSpPr>
          <p:nvPr>
            <p:ph type="title"/>
          </p:nvPr>
        </p:nvSpPr>
        <p:spPr/>
        <p:txBody>
          <a:bodyPr>
            <a:normAutofit/>
          </a:bodyPr>
          <a:lstStyle/>
          <a:p>
            <a:pPr algn="ctr"/>
            <a:r>
              <a:rPr lang="fr-FR" sz="2800" b="1" dirty="0">
                <a:solidFill>
                  <a:srgbClr val="FF0000"/>
                </a:solidFill>
              </a:rPr>
              <a:t>5- Composition du café</a:t>
            </a:r>
          </a:p>
        </p:txBody>
      </p:sp>
      <p:sp>
        <p:nvSpPr>
          <p:cNvPr id="6" name="Espace réservé du contenu 5">
            <a:extLst>
              <a:ext uri="{FF2B5EF4-FFF2-40B4-BE49-F238E27FC236}">
                <a16:creationId xmlns:a16="http://schemas.microsoft.com/office/drawing/2014/main" id="{3D552693-D8B9-4B20-8AD4-D309F2838273}"/>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15141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91DCAEE-7D23-4975-B309-BE5573F897C0}"/>
              </a:ext>
            </a:extLst>
          </p:cNvPr>
          <p:cNvSpPr>
            <a:spLocks noGrp="1"/>
          </p:cNvSpPr>
          <p:nvPr>
            <p:ph type="title"/>
          </p:nvPr>
        </p:nvSpPr>
        <p:spPr>
          <a:xfrm>
            <a:off x="838200" y="973667"/>
            <a:ext cx="9684434" cy="1094283"/>
          </a:xfrm>
        </p:spPr>
        <p:txBody>
          <a:bodyPr>
            <a:normAutofit fontScale="90000"/>
          </a:bodyPr>
          <a:lstStyle/>
          <a:p>
            <a:pPr algn="ctr">
              <a:lnSpc>
                <a:spcPct val="150000"/>
              </a:lnSpc>
            </a:pPr>
            <a:r>
              <a:rPr lang="fr-FR" sz="2800" b="1" dirty="0">
                <a:solidFill>
                  <a:srgbClr val="FF0000"/>
                </a:solidFill>
                <a:latin typeface="+mn-lt"/>
              </a:rPr>
              <a:t>II- Altérations liées à la conservation et à la transformation d’aliment d’origine végétale.</a:t>
            </a:r>
          </a:p>
        </p:txBody>
      </p:sp>
      <p:sp>
        <p:nvSpPr>
          <p:cNvPr id="3" name="Espace réservé du contenu 2">
            <a:extLst>
              <a:ext uri="{FF2B5EF4-FFF2-40B4-BE49-F238E27FC236}">
                <a16:creationId xmlns:a16="http://schemas.microsoft.com/office/drawing/2014/main" id="{E110ED93-B949-43D9-BA51-61676177E1A0}"/>
              </a:ext>
            </a:extLst>
          </p:cNvPr>
          <p:cNvSpPr>
            <a:spLocks noGrp="1"/>
          </p:cNvSpPr>
          <p:nvPr>
            <p:ph idx="1"/>
          </p:nvPr>
        </p:nvSpPr>
        <p:spPr>
          <a:xfrm>
            <a:off x="838200" y="2489981"/>
            <a:ext cx="10515600" cy="4197421"/>
          </a:xfrm>
        </p:spPr>
        <p:txBody>
          <a:bodyPr>
            <a:normAutofit/>
          </a:bodyPr>
          <a:lstStyle/>
          <a:p>
            <a:pPr marL="0" indent="0">
              <a:buNone/>
            </a:pPr>
            <a:r>
              <a:rPr lang="fr-FR" sz="2000" b="1" i="1" dirty="0">
                <a:solidFill>
                  <a:srgbClr val="FF0000"/>
                </a:solidFill>
              </a:rPr>
              <a:t>1- Dénaturation des protéines</a:t>
            </a:r>
          </a:p>
          <a:p>
            <a:pPr algn="just">
              <a:lnSpc>
                <a:spcPct val="150000"/>
              </a:lnSpc>
            </a:pPr>
            <a:r>
              <a:rPr lang="fr-FR" sz="2000" dirty="0"/>
              <a:t>La dénaturation fait référence aux modifications des propriétés d'une protéine. En d'autres termes, </a:t>
            </a:r>
            <a:r>
              <a:rPr lang="fr-FR" sz="2000" dirty="0">
                <a:solidFill>
                  <a:srgbClr val="FF0000"/>
                </a:solidFill>
              </a:rPr>
              <a:t>c'est la perte d'activité biologique</a:t>
            </a:r>
            <a:r>
              <a:rPr lang="fr-FR" sz="2000" dirty="0"/>
              <a:t>. </a:t>
            </a:r>
          </a:p>
          <a:p>
            <a:pPr algn="just">
              <a:lnSpc>
                <a:spcPct val="150000"/>
              </a:lnSpc>
            </a:pPr>
            <a:r>
              <a:rPr lang="fr-FR" sz="2000" dirty="0"/>
              <a:t>Dans de nombreux cas, le processus de dénaturation est suivi d'une </a:t>
            </a:r>
            <a:r>
              <a:rPr lang="fr-FR" sz="2000" dirty="0">
                <a:solidFill>
                  <a:srgbClr val="FF0000"/>
                </a:solidFill>
              </a:rPr>
              <a:t>coagulation</a:t>
            </a:r>
            <a:r>
              <a:rPr lang="fr-FR" sz="2000" dirty="0"/>
              <a:t>, </a:t>
            </a:r>
            <a:r>
              <a:rPr lang="fr-FR" sz="2000" i="1" dirty="0"/>
              <a:t>un processus dans lequel les molécules de protéines dénaturées ont tendance à former de grands agrégats et à précipiter de la solution</a:t>
            </a:r>
            <a:r>
              <a:rPr lang="fr-FR" sz="2000" dirty="0"/>
              <a:t>.</a:t>
            </a:r>
          </a:p>
          <a:p>
            <a:pPr algn="just">
              <a:lnSpc>
                <a:spcPct val="150000"/>
              </a:lnSpc>
            </a:pPr>
            <a:r>
              <a:rPr lang="fr-FR" sz="2000" dirty="0"/>
              <a:t>Le collagène et l’ovalbumine voient leur digestibilité très nettement augmentée après un traitement thermique modéré.</a:t>
            </a:r>
          </a:p>
          <a:p>
            <a:pPr marL="0" indent="0">
              <a:buNone/>
            </a:pPr>
            <a:endParaRPr lang="fr-FR" sz="2000" dirty="0"/>
          </a:p>
        </p:txBody>
      </p:sp>
    </p:spTree>
    <p:extLst>
      <p:ext uri="{BB962C8B-B14F-4D97-AF65-F5344CB8AC3E}">
        <p14:creationId xmlns:p14="http://schemas.microsoft.com/office/powerpoint/2010/main" val="15256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4B14D31-EF14-4822-9548-D1DF085FB2A6}"/>
              </a:ext>
            </a:extLst>
          </p:cNvPr>
          <p:cNvSpPr>
            <a:spLocks noGrp="1"/>
          </p:cNvSpPr>
          <p:nvPr>
            <p:ph type="title"/>
          </p:nvPr>
        </p:nvSpPr>
        <p:spPr>
          <a:xfrm>
            <a:off x="896257" y="480182"/>
            <a:ext cx="9684434" cy="1094283"/>
          </a:xfrm>
        </p:spPr>
        <p:txBody>
          <a:bodyPr>
            <a:normAutofit fontScale="90000"/>
          </a:bodyPr>
          <a:lstStyle/>
          <a:p>
            <a:pPr algn="ctr">
              <a:lnSpc>
                <a:spcPct val="150000"/>
              </a:lnSpc>
            </a:pPr>
            <a:r>
              <a:rPr lang="fr-FR" sz="2800" b="1" dirty="0">
                <a:solidFill>
                  <a:srgbClr val="FF0000"/>
                </a:solidFill>
                <a:latin typeface="+mn-lt"/>
              </a:rPr>
              <a:t>II- Altérations liées à la conservation et à la transformation d’aliment d’origine végétale.</a:t>
            </a:r>
          </a:p>
        </p:txBody>
      </p:sp>
      <p:sp>
        <p:nvSpPr>
          <p:cNvPr id="3" name="Espace réservé du contenu 2">
            <a:extLst>
              <a:ext uri="{FF2B5EF4-FFF2-40B4-BE49-F238E27FC236}">
                <a16:creationId xmlns:a16="http://schemas.microsoft.com/office/drawing/2014/main" id="{609C6430-2E46-4038-BF76-ECF3DED76D45}"/>
              </a:ext>
            </a:extLst>
          </p:cNvPr>
          <p:cNvSpPr>
            <a:spLocks noGrp="1"/>
          </p:cNvSpPr>
          <p:nvPr>
            <p:ph idx="1"/>
          </p:nvPr>
        </p:nvSpPr>
        <p:spPr>
          <a:xfrm>
            <a:off x="520506" y="2603500"/>
            <a:ext cx="11282288" cy="3416300"/>
          </a:xfrm>
        </p:spPr>
        <p:txBody>
          <a:bodyPr>
            <a:normAutofit/>
          </a:bodyPr>
          <a:lstStyle/>
          <a:p>
            <a:pPr algn="just">
              <a:lnSpc>
                <a:spcPct val="150000"/>
              </a:lnSpc>
            </a:pPr>
            <a:r>
              <a:rPr lang="fr-FR" sz="2000" dirty="0"/>
              <a:t>Les traitements de cuisson conduisent à une dénaturation de certains facteurs antinutritionnels de nature protéique et permettent d’augmenter très nettement la valeur nutritionnelle de nombreuses préparations protéiques d’origine végétale.</a:t>
            </a:r>
          </a:p>
          <a:p>
            <a:pPr marL="0" indent="0" algn="just">
              <a:lnSpc>
                <a:spcPct val="150000"/>
              </a:lnSpc>
              <a:buNone/>
            </a:pPr>
            <a:r>
              <a:rPr lang="fr-FR" sz="2000" b="1" dirty="0">
                <a:solidFill>
                  <a:srgbClr val="FF0000"/>
                </a:solidFill>
              </a:rPr>
              <a:t>EX 1: </a:t>
            </a:r>
            <a:r>
              <a:rPr lang="fr-FR" sz="2000" b="1" dirty="0">
                <a:solidFill>
                  <a:schemeClr val="tx1"/>
                </a:solidFill>
              </a:rPr>
              <a:t>Les graines de soja </a:t>
            </a:r>
            <a:r>
              <a:rPr lang="fr-FR" sz="2000" dirty="0">
                <a:solidFill>
                  <a:schemeClr val="tx1"/>
                </a:solidFill>
              </a:rPr>
              <a:t>renferment des inhibiteurs de protéases. L'inhibiteur de </a:t>
            </a:r>
            <a:r>
              <a:rPr lang="fr-FR" sz="2000" dirty="0" err="1">
                <a:solidFill>
                  <a:schemeClr val="tx1"/>
                </a:solidFill>
              </a:rPr>
              <a:t>Kunitz</a:t>
            </a:r>
            <a:r>
              <a:rPr lang="fr-FR" sz="2000" dirty="0">
                <a:solidFill>
                  <a:schemeClr val="tx1"/>
                </a:solidFill>
              </a:rPr>
              <a:t> en s'associant de façon irréversible à la trypsine diminue les possibilités de dégradation des protéines ingérées. Ces inhibiteurs de protéases sont dénaturés par un traitement thermique adéquat.</a:t>
            </a:r>
          </a:p>
        </p:txBody>
      </p:sp>
    </p:spTree>
    <p:extLst>
      <p:ext uri="{BB962C8B-B14F-4D97-AF65-F5344CB8AC3E}">
        <p14:creationId xmlns:p14="http://schemas.microsoft.com/office/powerpoint/2010/main" val="350763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578A2-10FF-49DA-BA28-67CF6D24BED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E1E140F-EA64-477B-BAD0-9E384FEC3B3A}"/>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45F6AA8A-3B33-4EF6-971E-B73E481704FD}"/>
              </a:ext>
            </a:extLst>
          </p:cNvPr>
          <p:cNvPicPr>
            <a:picLocks noChangeAspect="1"/>
          </p:cNvPicPr>
          <p:nvPr/>
        </p:nvPicPr>
        <p:blipFill>
          <a:blip r:embed="rId2"/>
          <a:stretch>
            <a:fillRect/>
          </a:stretch>
        </p:blipFill>
        <p:spPr>
          <a:xfrm>
            <a:off x="2691685" y="0"/>
            <a:ext cx="6152348" cy="6858000"/>
          </a:xfrm>
          <a:prstGeom prst="rect">
            <a:avLst/>
          </a:prstGeom>
        </p:spPr>
      </p:pic>
    </p:spTree>
    <p:extLst>
      <p:ext uri="{BB962C8B-B14F-4D97-AF65-F5344CB8AC3E}">
        <p14:creationId xmlns:p14="http://schemas.microsoft.com/office/powerpoint/2010/main" val="23005108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1A6A8BC-EDF7-48CB-9393-84D904BF94FE}"/>
              </a:ext>
            </a:extLst>
          </p:cNvPr>
          <p:cNvSpPr>
            <a:spLocks noGrp="1"/>
          </p:cNvSpPr>
          <p:nvPr>
            <p:ph idx="1"/>
          </p:nvPr>
        </p:nvSpPr>
        <p:spPr>
          <a:xfrm>
            <a:off x="852176" y="2603500"/>
            <a:ext cx="10824010" cy="3416300"/>
          </a:xfrm>
        </p:spPr>
        <p:txBody>
          <a:bodyPr>
            <a:normAutofit/>
          </a:bodyPr>
          <a:lstStyle/>
          <a:p>
            <a:pPr algn="just">
              <a:lnSpc>
                <a:spcPct val="150000"/>
              </a:lnSpc>
            </a:pPr>
            <a:r>
              <a:rPr lang="fr-FR" sz="2000" b="1" dirty="0">
                <a:solidFill>
                  <a:srgbClr val="FF0000"/>
                </a:solidFill>
              </a:rPr>
              <a:t>EX 2:</a:t>
            </a:r>
            <a:r>
              <a:rPr lang="fr-FR" sz="2000" dirty="0"/>
              <a:t> Le soja renferme aussi des lectines. Ces molécules vont s'associer avec les membranes des entérocytes et altérer certaines de leurs fonctions, elles peuvent provoquer, lors de prises régulières, des retards de croissance, des anémies ou des colites. </a:t>
            </a:r>
          </a:p>
        </p:txBody>
      </p:sp>
      <p:sp>
        <p:nvSpPr>
          <p:cNvPr id="4" name="Titre 1">
            <a:extLst>
              <a:ext uri="{FF2B5EF4-FFF2-40B4-BE49-F238E27FC236}">
                <a16:creationId xmlns:a16="http://schemas.microsoft.com/office/drawing/2014/main" id="{DF9BB600-76B8-4F6F-9ACB-4E5FC7D38DA4}"/>
              </a:ext>
            </a:extLst>
          </p:cNvPr>
          <p:cNvSpPr txBox="1">
            <a:spLocks/>
          </p:cNvSpPr>
          <p:nvPr/>
        </p:nvSpPr>
        <p:spPr bwMode="gray">
          <a:xfrm>
            <a:off x="852175" y="642620"/>
            <a:ext cx="9684434" cy="1094283"/>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fr-FR" sz="2800" b="1" dirty="0">
                <a:solidFill>
                  <a:srgbClr val="FF0000"/>
                </a:solidFill>
                <a:latin typeface="+mn-lt"/>
              </a:rPr>
              <a:t>II- Altérations liées à la conservation et à la transformation d’aliment d’origine végétale.</a:t>
            </a:r>
          </a:p>
        </p:txBody>
      </p:sp>
    </p:spTree>
    <p:extLst>
      <p:ext uri="{BB962C8B-B14F-4D97-AF65-F5344CB8AC3E}">
        <p14:creationId xmlns:p14="http://schemas.microsoft.com/office/powerpoint/2010/main" val="364062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A573AD9-C673-47EE-A984-B9F1830D87F9}"/>
              </a:ext>
            </a:extLst>
          </p:cNvPr>
          <p:cNvSpPr>
            <a:spLocks noGrp="1"/>
          </p:cNvSpPr>
          <p:nvPr>
            <p:ph type="title"/>
          </p:nvPr>
        </p:nvSpPr>
        <p:spPr>
          <a:xfrm>
            <a:off x="838200" y="523724"/>
            <a:ext cx="9684434" cy="1094283"/>
          </a:xfrm>
        </p:spPr>
        <p:txBody>
          <a:bodyPr>
            <a:normAutofit fontScale="90000"/>
          </a:bodyPr>
          <a:lstStyle/>
          <a:p>
            <a:pPr algn="ctr">
              <a:lnSpc>
                <a:spcPct val="150000"/>
              </a:lnSpc>
            </a:pPr>
            <a:r>
              <a:rPr lang="fr-FR" sz="2800" b="1" dirty="0">
                <a:solidFill>
                  <a:srgbClr val="FF0000"/>
                </a:solidFill>
                <a:latin typeface="+mn-lt"/>
              </a:rPr>
              <a:t>II- Altérations liées à la conservation et à la transformation d’aliment d’origine végétale.</a:t>
            </a:r>
          </a:p>
        </p:txBody>
      </p:sp>
      <p:sp>
        <p:nvSpPr>
          <p:cNvPr id="3" name="Espace réservé du contenu 2">
            <a:extLst>
              <a:ext uri="{FF2B5EF4-FFF2-40B4-BE49-F238E27FC236}">
                <a16:creationId xmlns:a16="http://schemas.microsoft.com/office/drawing/2014/main" id="{069E1EA7-D30B-4764-BD8E-5B31A7C86631}"/>
              </a:ext>
            </a:extLst>
          </p:cNvPr>
          <p:cNvSpPr>
            <a:spLocks noGrp="1"/>
          </p:cNvSpPr>
          <p:nvPr>
            <p:ph idx="1"/>
          </p:nvPr>
        </p:nvSpPr>
        <p:spPr>
          <a:xfrm>
            <a:off x="838200" y="2546252"/>
            <a:ext cx="10515600" cy="3630711"/>
          </a:xfrm>
        </p:spPr>
        <p:txBody>
          <a:bodyPr>
            <a:normAutofit/>
          </a:bodyPr>
          <a:lstStyle/>
          <a:p>
            <a:pPr lvl="0" algn="just">
              <a:lnSpc>
                <a:spcPct val="150000"/>
              </a:lnSpc>
            </a:pPr>
            <a:r>
              <a:rPr lang="fr-FR" sz="2000" dirty="0">
                <a:solidFill>
                  <a:prstClr val="black"/>
                </a:solidFill>
              </a:rPr>
              <a:t>La dénaturation peut être provoquée par divers agents, à la fois </a:t>
            </a:r>
            <a:r>
              <a:rPr lang="fr-FR" sz="2000" dirty="0">
                <a:solidFill>
                  <a:srgbClr val="FF0000"/>
                </a:solidFill>
              </a:rPr>
              <a:t>physiques et chimiques</a:t>
            </a:r>
            <a:r>
              <a:rPr lang="fr-FR" sz="2000" dirty="0">
                <a:solidFill>
                  <a:prstClr val="black"/>
                </a:solidFill>
              </a:rPr>
              <a:t>.</a:t>
            </a:r>
          </a:p>
          <a:p>
            <a:pPr lvl="0" algn="just">
              <a:lnSpc>
                <a:spcPct val="150000"/>
              </a:lnSpc>
            </a:pPr>
            <a:r>
              <a:rPr lang="fr-FR" sz="2000" dirty="0">
                <a:solidFill>
                  <a:prstClr val="black"/>
                </a:solidFill>
              </a:rPr>
              <a:t> Les agents physiques comprennent </a:t>
            </a:r>
            <a:r>
              <a:rPr lang="fr-FR" sz="2000" dirty="0">
                <a:solidFill>
                  <a:srgbClr val="FF0000"/>
                </a:solidFill>
              </a:rPr>
              <a:t>une action mécanique </a:t>
            </a:r>
            <a:r>
              <a:rPr lang="fr-FR" sz="2000" dirty="0">
                <a:solidFill>
                  <a:prstClr val="black"/>
                </a:solidFill>
              </a:rPr>
              <a:t>(agitation par exemple), </a:t>
            </a:r>
            <a:r>
              <a:rPr lang="fr-FR" sz="2000" dirty="0">
                <a:solidFill>
                  <a:srgbClr val="FF0000"/>
                </a:solidFill>
              </a:rPr>
              <a:t>des opérations de refroidissement et de congélation par traitement thermique, des frottements, des pressions hydrostatiques élevées </a:t>
            </a:r>
            <a:r>
              <a:rPr lang="fr-FR" sz="2000" dirty="0">
                <a:solidFill>
                  <a:prstClr val="black"/>
                </a:solidFill>
              </a:rPr>
              <a:t>(5 000 à 10 000 </a:t>
            </a:r>
            <a:r>
              <a:rPr lang="fr-FR" sz="2000" dirty="0" err="1">
                <a:solidFill>
                  <a:prstClr val="black"/>
                </a:solidFill>
              </a:rPr>
              <a:t>atm</a:t>
            </a:r>
            <a:r>
              <a:rPr lang="fr-FR" sz="2000" dirty="0">
                <a:solidFill>
                  <a:prstClr val="black"/>
                </a:solidFill>
              </a:rPr>
              <a:t>), </a:t>
            </a:r>
            <a:r>
              <a:rPr lang="fr-FR" sz="2000" dirty="0">
                <a:solidFill>
                  <a:srgbClr val="FF0000"/>
                </a:solidFill>
              </a:rPr>
              <a:t>des rayons ultraviolets</a:t>
            </a:r>
            <a:r>
              <a:rPr lang="fr-FR" sz="2000" dirty="0">
                <a:solidFill>
                  <a:prstClr val="black"/>
                </a:solidFill>
              </a:rPr>
              <a:t>, etc.</a:t>
            </a:r>
          </a:p>
          <a:p>
            <a:pPr algn="just">
              <a:lnSpc>
                <a:spcPct val="150000"/>
              </a:lnSpc>
            </a:pPr>
            <a:endParaRPr lang="fr-FR" sz="2000" dirty="0"/>
          </a:p>
        </p:txBody>
      </p:sp>
    </p:spTree>
    <p:extLst>
      <p:ext uri="{BB962C8B-B14F-4D97-AF65-F5344CB8AC3E}">
        <p14:creationId xmlns:p14="http://schemas.microsoft.com/office/powerpoint/2010/main" val="349637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6C4517D-CDED-4AF0-BBA0-FB58DB81CB11}"/>
              </a:ext>
            </a:extLst>
          </p:cNvPr>
          <p:cNvSpPr>
            <a:spLocks noGrp="1"/>
          </p:cNvSpPr>
          <p:nvPr>
            <p:ph type="title"/>
          </p:nvPr>
        </p:nvSpPr>
        <p:spPr>
          <a:xfrm>
            <a:off x="838200" y="681037"/>
            <a:ext cx="9684434" cy="1094283"/>
          </a:xfrm>
        </p:spPr>
        <p:txBody>
          <a:bodyPr>
            <a:normAutofit fontScale="90000"/>
          </a:bodyPr>
          <a:lstStyle/>
          <a:p>
            <a:pPr algn="ctr">
              <a:lnSpc>
                <a:spcPct val="150000"/>
              </a:lnSpc>
            </a:pPr>
            <a:r>
              <a:rPr lang="fr-FR" sz="2800" b="1" dirty="0">
                <a:solidFill>
                  <a:srgbClr val="FF0000"/>
                </a:solidFill>
                <a:latin typeface="+mn-lt"/>
              </a:rPr>
              <a:t>II- Altérations liées à la conservation et à la transformation d’aliment d’origine végétale.</a:t>
            </a:r>
          </a:p>
        </p:txBody>
      </p:sp>
      <p:sp>
        <p:nvSpPr>
          <p:cNvPr id="3" name="Espace réservé du contenu 2">
            <a:extLst>
              <a:ext uri="{FF2B5EF4-FFF2-40B4-BE49-F238E27FC236}">
                <a16:creationId xmlns:a16="http://schemas.microsoft.com/office/drawing/2014/main" id="{B111C376-F426-4D76-AB57-C9CED69E340D}"/>
              </a:ext>
            </a:extLst>
          </p:cNvPr>
          <p:cNvSpPr>
            <a:spLocks noGrp="1"/>
          </p:cNvSpPr>
          <p:nvPr>
            <p:ph idx="1"/>
          </p:nvPr>
        </p:nvSpPr>
        <p:spPr>
          <a:xfrm>
            <a:off x="838200" y="2447778"/>
            <a:ext cx="10515600" cy="3729185"/>
          </a:xfrm>
        </p:spPr>
        <p:txBody>
          <a:bodyPr>
            <a:normAutofit/>
          </a:bodyPr>
          <a:lstStyle/>
          <a:p>
            <a:pPr algn="just">
              <a:lnSpc>
                <a:spcPct val="150000"/>
              </a:lnSpc>
            </a:pPr>
            <a:r>
              <a:rPr lang="fr-FR" sz="2000" dirty="0">
                <a:solidFill>
                  <a:srgbClr val="FF0000"/>
                </a:solidFill>
              </a:rPr>
              <a:t>Les agents chimiques</a:t>
            </a:r>
            <a:r>
              <a:rPr lang="fr-FR" sz="2000" dirty="0"/>
              <a:t> à l'origine de la dénaturation sont de nombreux </a:t>
            </a:r>
            <a:r>
              <a:rPr lang="fr-FR" sz="2000" dirty="0">
                <a:solidFill>
                  <a:srgbClr val="FF0000"/>
                </a:solidFill>
              </a:rPr>
              <a:t>rayonnements ionisants (rayons X, rayonnements radioactifs et ultrasons), solvants organiques (acétone, alcool), anions aromatiques (salicylates), certains détergents anioniques (comme le </a:t>
            </a:r>
            <a:r>
              <a:rPr lang="fr-FR" sz="2000" dirty="0" err="1">
                <a:solidFill>
                  <a:srgbClr val="FF0000"/>
                </a:solidFill>
              </a:rPr>
              <a:t>dodécylsulfate</a:t>
            </a:r>
            <a:r>
              <a:rPr lang="fr-FR" sz="2000" dirty="0">
                <a:solidFill>
                  <a:srgbClr val="FF0000"/>
                </a:solidFill>
              </a:rPr>
              <a:t> de sodium)</a:t>
            </a:r>
            <a:r>
              <a:rPr lang="fr-FR" sz="2000" dirty="0"/>
              <a:t>, etc...</a:t>
            </a:r>
          </a:p>
          <a:p>
            <a:pPr algn="just">
              <a:lnSpc>
                <a:spcPct val="150000"/>
              </a:lnSpc>
            </a:pPr>
            <a:r>
              <a:rPr lang="fr-FR" sz="2000" dirty="0"/>
              <a:t>Wu (1931) a suggéré que la dénaturation entraîne principalement le déploiement de la chaîne peptidique, provoquant ainsi une désorganisation de la structure interne de la protéine. </a:t>
            </a:r>
          </a:p>
          <a:p>
            <a:endParaRPr lang="fr-FR" sz="2000" dirty="0"/>
          </a:p>
        </p:txBody>
      </p:sp>
    </p:spTree>
    <p:extLst>
      <p:ext uri="{BB962C8B-B14F-4D97-AF65-F5344CB8AC3E}">
        <p14:creationId xmlns:p14="http://schemas.microsoft.com/office/powerpoint/2010/main" val="220099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22CB2ECE-4616-4275-BD06-002E9585ECF1}"/>
              </a:ext>
            </a:extLst>
          </p:cNvPr>
          <p:cNvGrpSpPr/>
          <p:nvPr/>
        </p:nvGrpSpPr>
        <p:grpSpPr>
          <a:xfrm>
            <a:off x="3922754" y="2308913"/>
            <a:ext cx="7913081" cy="3730273"/>
            <a:chOff x="3739874" y="775535"/>
            <a:chExt cx="7913081" cy="3730273"/>
          </a:xfrm>
        </p:grpSpPr>
        <p:pic>
          <p:nvPicPr>
            <p:cNvPr id="4" name="Image 3">
              <a:extLst>
                <a:ext uri="{FF2B5EF4-FFF2-40B4-BE49-F238E27FC236}">
                  <a16:creationId xmlns:a16="http://schemas.microsoft.com/office/drawing/2014/main" id="{597D5478-BA95-4DC1-8BB0-4EE79A36B500}"/>
                </a:ext>
              </a:extLst>
            </p:cNvPr>
            <p:cNvPicPr>
              <a:picLocks noChangeAspect="1"/>
            </p:cNvPicPr>
            <p:nvPr/>
          </p:nvPicPr>
          <p:blipFill>
            <a:blip r:embed="rId2"/>
            <a:stretch>
              <a:fillRect/>
            </a:stretch>
          </p:blipFill>
          <p:spPr>
            <a:xfrm>
              <a:off x="3739874" y="775535"/>
              <a:ext cx="7913081" cy="2779034"/>
            </a:xfrm>
            <a:prstGeom prst="rect">
              <a:avLst/>
            </a:prstGeom>
          </p:spPr>
        </p:pic>
        <p:pic>
          <p:nvPicPr>
            <p:cNvPr id="5" name="Image 4">
              <a:extLst>
                <a:ext uri="{FF2B5EF4-FFF2-40B4-BE49-F238E27FC236}">
                  <a16:creationId xmlns:a16="http://schemas.microsoft.com/office/drawing/2014/main" id="{E0E019B6-8193-4205-B19C-490C675ED234}"/>
                </a:ext>
              </a:extLst>
            </p:cNvPr>
            <p:cNvPicPr>
              <a:picLocks noChangeAspect="1"/>
            </p:cNvPicPr>
            <p:nvPr/>
          </p:nvPicPr>
          <p:blipFill>
            <a:blip r:embed="rId3"/>
            <a:stretch>
              <a:fillRect/>
            </a:stretch>
          </p:blipFill>
          <p:spPr>
            <a:xfrm>
              <a:off x="4687909" y="3958791"/>
              <a:ext cx="6017013" cy="547017"/>
            </a:xfrm>
            <a:prstGeom prst="rect">
              <a:avLst/>
            </a:prstGeom>
          </p:spPr>
        </p:pic>
      </p:grpSp>
      <p:sp>
        <p:nvSpPr>
          <p:cNvPr id="6" name="Rectangle 5">
            <a:extLst>
              <a:ext uri="{FF2B5EF4-FFF2-40B4-BE49-F238E27FC236}">
                <a16:creationId xmlns:a16="http://schemas.microsoft.com/office/drawing/2014/main" id="{48416AC3-49C0-4339-A94F-00628F1BD63C}"/>
              </a:ext>
            </a:extLst>
          </p:cNvPr>
          <p:cNvSpPr/>
          <p:nvPr/>
        </p:nvSpPr>
        <p:spPr>
          <a:xfrm>
            <a:off x="356165" y="2308913"/>
            <a:ext cx="3159618" cy="2342116"/>
          </a:xfrm>
          <a:prstGeom prst="rect">
            <a:avLst/>
          </a:prstGeom>
          <a:solidFill>
            <a:srgbClr val="FFFF00"/>
          </a:solidFill>
        </p:spPr>
        <p:txBody>
          <a:bodyPr wrap="square">
            <a:spAutoFit/>
          </a:bodyPr>
          <a:lstStyle/>
          <a:p>
            <a:pPr algn="just">
              <a:lnSpc>
                <a:spcPct val="150000"/>
              </a:lnSpc>
            </a:pPr>
            <a:r>
              <a:rPr lang="fr-FR" sz="2000" dirty="0"/>
              <a:t>Ceci est démontré par le fait que les protéines dénaturées sont plus facilement hydrolysées (</a:t>
            </a:r>
            <a:r>
              <a:rPr lang="fr-FR" sz="2000" dirty="0" err="1"/>
              <a:t>Mirsky</a:t>
            </a:r>
            <a:r>
              <a:rPr lang="fr-FR" sz="2000" dirty="0"/>
              <a:t>, 1935).</a:t>
            </a:r>
          </a:p>
        </p:txBody>
      </p:sp>
      <p:sp>
        <p:nvSpPr>
          <p:cNvPr id="8" name="Titre 1">
            <a:extLst>
              <a:ext uri="{FF2B5EF4-FFF2-40B4-BE49-F238E27FC236}">
                <a16:creationId xmlns:a16="http://schemas.microsoft.com/office/drawing/2014/main" id="{6B778C88-F400-4821-86A0-A946842BEF9E}"/>
              </a:ext>
            </a:extLst>
          </p:cNvPr>
          <p:cNvSpPr>
            <a:spLocks noGrp="1"/>
          </p:cNvSpPr>
          <p:nvPr>
            <p:ph type="title"/>
          </p:nvPr>
        </p:nvSpPr>
        <p:spPr>
          <a:xfrm>
            <a:off x="780143" y="465378"/>
            <a:ext cx="9684434" cy="1094283"/>
          </a:xfrm>
        </p:spPr>
        <p:txBody>
          <a:bodyPr>
            <a:normAutofit fontScale="90000"/>
          </a:bodyPr>
          <a:lstStyle/>
          <a:p>
            <a:pPr algn="ctr">
              <a:lnSpc>
                <a:spcPct val="150000"/>
              </a:lnSpc>
            </a:pPr>
            <a:r>
              <a:rPr lang="fr-FR" sz="2800" b="1" dirty="0">
                <a:solidFill>
                  <a:srgbClr val="FF0000"/>
                </a:solidFill>
                <a:latin typeface="+mn-lt"/>
              </a:rPr>
              <a:t>II- Altérations liées à la conservation et à la transformation d’aliment d’origine végétale.</a:t>
            </a:r>
          </a:p>
        </p:txBody>
      </p:sp>
    </p:spTree>
    <p:extLst>
      <p:ext uri="{BB962C8B-B14F-4D97-AF65-F5344CB8AC3E}">
        <p14:creationId xmlns:p14="http://schemas.microsoft.com/office/powerpoint/2010/main" val="113496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408EEA1-7C07-40D8-9B9B-E26049E0652D}"/>
              </a:ext>
            </a:extLst>
          </p:cNvPr>
          <p:cNvSpPr>
            <a:spLocks noGrp="1"/>
          </p:cNvSpPr>
          <p:nvPr>
            <p:ph type="title"/>
          </p:nvPr>
        </p:nvSpPr>
        <p:spPr>
          <a:xfrm>
            <a:off x="823686" y="538239"/>
            <a:ext cx="9684434" cy="1094283"/>
          </a:xfrm>
        </p:spPr>
        <p:txBody>
          <a:bodyPr>
            <a:normAutofit fontScale="90000"/>
          </a:bodyPr>
          <a:lstStyle/>
          <a:p>
            <a:pPr algn="ctr">
              <a:lnSpc>
                <a:spcPct val="150000"/>
              </a:lnSpc>
            </a:pPr>
            <a:r>
              <a:rPr lang="fr-FR" sz="2800" b="1" dirty="0">
                <a:solidFill>
                  <a:srgbClr val="FF0000"/>
                </a:solidFill>
                <a:latin typeface="+mn-lt"/>
              </a:rPr>
              <a:t>II- Altérations liées à la conservation et à la transformation d’aliment d’origine végétale.</a:t>
            </a:r>
          </a:p>
        </p:txBody>
      </p:sp>
      <p:sp>
        <p:nvSpPr>
          <p:cNvPr id="3" name="Espace réservé du contenu 2">
            <a:extLst>
              <a:ext uri="{FF2B5EF4-FFF2-40B4-BE49-F238E27FC236}">
                <a16:creationId xmlns:a16="http://schemas.microsoft.com/office/drawing/2014/main" id="{7640F6E1-B3A9-4A91-B738-D39BFCDA1293}"/>
              </a:ext>
            </a:extLst>
          </p:cNvPr>
          <p:cNvSpPr>
            <a:spLocks noGrp="1"/>
          </p:cNvSpPr>
          <p:nvPr>
            <p:ph idx="1"/>
          </p:nvPr>
        </p:nvSpPr>
        <p:spPr>
          <a:xfrm>
            <a:off x="314178" y="2335237"/>
            <a:ext cx="11563644" cy="4123080"/>
          </a:xfrm>
        </p:spPr>
        <p:txBody>
          <a:bodyPr>
            <a:normAutofit/>
          </a:bodyPr>
          <a:lstStyle/>
          <a:p>
            <a:pPr algn="just">
              <a:lnSpc>
                <a:spcPct val="150000"/>
              </a:lnSpc>
            </a:pPr>
            <a:r>
              <a:rPr lang="fr-FR" sz="2000" dirty="0"/>
              <a:t>Lorsque les chaînes peptidiques ou les molécules protéiques sont déroulées, certaines liaisons se divisent et de nouveaux sites de faisceaux sont exposés à l'action de certaines enzymes protéolytiques provoquant une hydrolyse. </a:t>
            </a:r>
          </a:p>
          <a:p>
            <a:pPr algn="just">
              <a:lnSpc>
                <a:spcPct val="150000"/>
              </a:lnSpc>
            </a:pPr>
            <a:r>
              <a:rPr lang="fr-FR" sz="2000" dirty="0"/>
              <a:t>Ainsi, les liaisons H reliant les 2 chaînes peptidiques sont partiellement libérées et les liaisons disulfure (-S-S-) reliant également les deux chaînes peptidiques s'ouvrent pour donner les groupes </a:t>
            </a:r>
            <a:r>
              <a:rPr lang="fr-FR" sz="2000" dirty="0" err="1"/>
              <a:t>sulfhydryle</a:t>
            </a:r>
            <a:r>
              <a:rPr lang="fr-FR" sz="2000" dirty="0"/>
              <a:t> libre (-SH).</a:t>
            </a:r>
          </a:p>
        </p:txBody>
      </p:sp>
    </p:spTree>
    <p:extLst>
      <p:ext uri="{BB962C8B-B14F-4D97-AF65-F5344CB8AC3E}">
        <p14:creationId xmlns:p14="http://schemas.microsoft.com/office/powerpoint/2010/main" val="18460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2739B55-9216-44E7-8DF4-F0B8696E43D3}"/>
              </a:ext>
            </a:extLst>
          </p:cNvPr>
          <p:cNvSpPr>
            <a:spLocks noGrp="1"/>
          </p:cNvSpPr>
          <p:nvPr>
            <p:ph type="title"/>
          </p:nvPr>
        </p:nvSpPr>
        <p:spPr>
          <a:xfrm>
            <a:off x="772973" y="494696"/>
            <a:ext cx="9684434" cy="1094283"/>
          </a:xfrm>
        </p:spPr>
        <p:txBody>
          <a:bodyPr>
            <a:normAutofit fontScale="90000"/>
          </a:bodyPr>
          <a:lstStyle/>
          <a:p>
            <a:pPr algn="ctr">
              <a:lnSpc>
                <a:spcPct val="150000"/>
              </a:lnSpc>
            </a:pPr>
            <a:r>
              <a:rPr lang="fr-FR" sz="2800" b="1" dirty="0">
                <a:solidFill>
                  <a:srgbClr val="FF0000"/>
                </a:solidFill>
                <a:latin typeface="+mn-lt"/>
              </a:rPr>
              <a:t>II- Altérations liées à la conservation et à la transformation d’aliment d’origine végétale.</a:t>
            </a:r>
          </a:p>
        </p:txBody>
      </p:sp>
      <p:sp>
        <p:nvSpPr>
          <p:cNvPr id="3" name="Espace réservé du contenu 2">
            <a:extLst>
              <a:ext uri="{FF2B5EF4-FFF2-40B4-BE49-F238E27FC236}">
                <a16:creationId xmlns:a16="http://schemas.microsoft.com/office/drawing/2014/main" id="{022D726C-56E3-4304-ABE3-0B5A187DCE57}"/>
              </a:ext>
            </a:extLst>
          </p:cNvPr>
          <p:cNvSpPr>
            <a:spLocks noGrp="1"/>
          </p:cNvSpPr>
          <p:nvPr>
            <p:ph idx="1"/>
          </p:nvPr>
        </p:nvSpPr>
        <p:spPr>
          <a:xfrm>
            <a:off x="220015" y="2430224"/>
            <a:ext cx="5395175" cy="3881657"/>
          </a:xfrm>
          <a:solidFill>
            <a:srgbClr val="FFC000"/>
          </a:solidFill>
        </p:spPr>
        <p:txBody>
          <a:bodyPr>
            <a:normAutofit/>
          </a:bodyPr>
          <a:lstStyle/>
          <a:p>
            <a:pPr algn="just">
              <a:lnSpc>
                <a:spcPct val="160000"/>
              </a:lnSpc>
            </a:pPr>
            <a:r>
              <a:rPr lang="fr-FR" sz="2000" dirty="0"/>
              <a:t>Selon Putnam (1953), les protéines, lors de la dénaturation, subissent les modifications suivantes:</a:t>
            </a:r>
          </a:p>
          <a:p>
            <a:pPr marL="514350" indent="-514350" algn="just">
              <a:lnSpc>
                <a:spcPct val="160000"/>
              </a:lnSpc>
              <a:buFont typeface="+mj-lt"/>
              <a:buAutoNum type="arabicPeriod"/>
            </a:pPr>
            <a:r>
              <a:rPr lang="fr-FR" sz="2000" dirty="0"/>
              <a:t>Diminution de leur solubilité.</a:t>
            </a:r>
          </a:p>
          <a:p>
            <a:pPr marL="514350" indent="-514350" algn="just">
              <a:lnSpc>
                <a:spcPct val="160000"/>
              </a:lnSpc>
              <a:buFont typeface="+mj-lt"/>
              <a:buAutoNum type="arabicPeriod"/>
            </a:pPr>
            <a:r>
              <a:rPr lang="fr-FR" sz="2000" dirty="0"/>
              <a:t>Cessation de leur activité biochimique sous forme d'enzymes ou d'hormones.</a:t>
            </a:r>
          </a:p>
          <a:p>
            <a:pPr marL="0" indent="0" algn="just">
              <a:lnSpc>
                <a:spcPct val="160000"/>
              </a:lnSpc>
              <a:buNone/>
            </a:pPr>
            <a:endParaRPr lang="fr-FR" sz="2000" dirty="0"/>
          </a:p>
        </p:txBody>
      </p:sp>
      <p:sp>
        <p:nvSpPr>
          <p:cNvPr id="4" name="Rectangle 3">
            <a:extLst>
              <a:ext uri="{FF2B5EF4-FFF2-40B4-BE49-F238E27FC236}">
                <a16:creationId xmlns:a16="http://schemas.microsoft.com/office/drawing/2014/main" id="{5CA55A39-6709-4F7C-8A63-405A6D20730C}"/>
              </a:ext>
            </a:extLst>
          </p:cNvPr>
          <p:cNvSpPr/>
          <p:nvPr/>
        </p:nvSpPr>
        <p:spPr>
          <a:xfrm>
            <a:off x="6351728" y="2430224"/>
            <a:ext cx="5245995" cy="3727111"/>
          </a:xfrm>
          <a:prstGeom prst="rect">
            <a:avLst/>
          </a:prstGeom>
          <a:solidFill>
            <a:schemeClr val="accent5">
              <a:lumMod val="60000"/>
              <a:lumOff val="40000"/>
            </a:schemeClr>
          </a:solidFill>
        </p:spPr>
        <p:txBody>
          <a:bodyPr wrap="square">
            <a:spAutoFit/>
          </a:bodyPr>
          <a:lstStyle/>
          <a:p>
            <a:pPr marL="514350" indent="-514350" algn="just">
              <a:lnSpc>
                <a:spcPct val="150000"/>
              </a:lnSpc>
              <a:buFont typeface="+mj-lt"/>
              <a:buAutoNum type="arabicPeriod" startAt="3"/>
            </a:pPr>
            <a:r>
              <a:rPr lang="fr-FR" sz="2000" dirty="0"/>
              <a:t>Diminution de la taille et de la forme de la molécule.</a:t>
            </a:r>
          </a:p>
          <a:p>
            <a:pPr marL="514350" indent="-514350" algn="just">
              <a:lnSpc>
                <a:spcPct val="150000"/>
              </a:lnSpc>
              <a:buFont typeface="+mj-lt"/>
              <a:buAutoNum type="arabicPeriod" startAt="3"/>
            </a:pPr>
            <a:r>
              <a:rPr lang="fr-FR" sz="2000" dirty="0"/>
              <a:t>Augmentation de l'activité de certains radicaux présents dans la molécule, tels que le groupe -SH de la cystéine, la liaison -S-S- de la cystine et le groupe phénolique de la tyrosine.</a:t>
            </a:r>
          </a:p>
        </p:txBody>
      </p:sp>
    </p:spTree>
    <p:extLst>
      <p:ext uri="{BB962C8B-B14F-4D97-AF65-F5344CB8AC3E}">
        <p14:creationId xmlns:p14="http://schemas.microsoft.com/office/powerpoint/2010/main" val="20815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animBg="1"/>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8BD694F-E8EB-42A3-970B-E829E2455B1A}"/>
              </a:ext>
            </a:extLst>
          </p:cNvPr>
          <p:cNvSpPr txBox="1">
            <a:spLocks/>
          </p:cNvSpPr>
          <p:nvPr/>
        </p:nvSpPr>
        <p:spPr>
          <a:xfrm>
            <a:off x="0" y="2723634"/>
            <a:ext cx="5744308" cy="30265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lnSpc>
                <a:spcPct val="150000"/>
              </a:lnSpc>
            </a:pPr>
            <a:r>
              <a:rPr lang="fr-FR" dirty="0"/>
              <a:t>Certaines protéines, lorsqu'elles sont dénaturées, ne peuvent pas être ramenées à leur état d'origine. Dans ce cas, la dénaturation est décrite comme du type </a:t>
            </a:r>
            <a:r>
              <a:rPr lang="fr-FR" dirty="0">
                <a:solidFill>
                  <a:srgbClr val="FF0000"/>
                </a:solidFill>
              </a:rPr>
              <a:t>«irréversible». </a:t>
            </a:r>
          </a:p>
          <a:p>
            <a:pPr algn="just">
              <a:lnSpc>
                <a:spcPct val="150000"/>
              </a:lnSpc>
            </a:pPr>
            <a:r>
              <a:rPr lang="fr-FR" dirty="0"/>
              <a:t>En revanche, la dénaturation dans d’autres protéines est de type </a:t>
            </a:r>
            <a:r>
              <a:rPr lang="fr-FR" dirty="0">
                <a:solidFill>
                  <a:srgbClr val="FF0000"/>
                </a:solidFill>
              </a:rPr>
              <a:t>«réversible».</a:t>
            </a:r>
          </a:p>
        </p:txBody>
      </p:sp>
      <p:sp>
        <p:nvSpPr>
          <p:cNvPr id="5" name="Espace réservé du contenu 2">
            <a:extLst>
              <a:ext uri="{FF2B5EF4-FFF2-40B4-BE49-F238E27FC236}">
                <a16:creationId xmlns:a16="http://schemas.microsoft.com/office/drawing/2014/main" id="{15EB5C5D-D46B-4E48-9B0E-26B4620BB4F1}"/>
              </a:ext>
            </a:extLst>
          </p:cNvPr>
          <p:cNvSpPr txBox="1">
            <a:spLocks/>
          </p:cNvSpPr>
          <p:nvPr/>
        </p:nvSpPr>
        <p:spPr>
          <a:xfrm>
            <a:off x="6625883" y="2914836"/>
            <a:ext cx="5566117" cy="3026535"/>
          </a:xfrm>
          <a:prstGeom prst="rect">
            <a:avLst/>
          </a:prstGeom>
          <a:solidFill>
            <a:srgbClr val="00FF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fr-FR" sz="1800" dirty="0"/>
              <a:t>Par exemple, si la trypsine est exposée à une température de 80-90 ° C, elle se dénature et lorsque cette solution est refroidie à 37 ° C, la solubilité et l'activité de cette protéine-enzyme sont retrouvées.</a:t>
            </a:r>
            <a:endParaRPr lang="fr-FR" sz="1800" dirty="0">
              <a:solidFill>
                <a:srgbClr val="FF0000"/>
              </a:solidFill>
            </a:endParaRPr>
          </a:p>
        </p:txBody>
      </p:sp>
      <p:sp>
        <p:nvSpPr>
          <p:cNvPr id="6" name="Flèche : bas 5">
            <a:extLst>
              <a:ext uri="{FF2B5EF4-FFF2-40B4-BE49-F238E27FC236}">
                <a16:creationId xmlns:a16="http://schemas.microsoft.com/office/drawing/2014/main" id="{42558A3A-BB7F-4FEA-801F-C7C8AB74C130}"/>
              </a:ext>
            </a:extLst>
          </p:cNvPr>
          <p:cNvSpPr/>
          <p:nvPr/>
        </p:nvSpPr>
        <p:spPr>
          <a:xfrm rot="16200000">
            <a:off x="5940397" y="3670231"/>
            <a:ext cx="489397" cy="643944"/>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7" name="Titre 1">
            <a:extLst>
              <a:ext uri="{FF2B5EF4-FFF2-40B4-BE49-F238E27FC236}">
                <a16:creationId xmlns:a16="http://schemas.microsoft.com/office/drawing/2014/main" id="{1AEFB93C-60EF-4420-8454-D9A1F826D52C}"/>
              </a:ext>
            </a:extLst>
          </p:cNvPr>
          <p:cNvSpPr>
            <a:spLocks noGrp="1"/>
          </p:cNvSpPr>
          <p:nvPr>
            <p:ph type="title"/>
          </p:nvPr>
        </p:nvSpPr>
        <p:spPr>
          <a:xfrm>
            <a:off x="902091" y="523725"/>
            <a:ext cx="9684434" cy="1094283"/>
          </a:xfrm>
        </p:spPr>
        <p:txBody>
          <a:bodyPr>
            <a:normAutofit fontScale="90000"/>
          </a:bodyPr>
          <a:lstStyle/>
          <a:p>
            <a:pPr algn="ctr">
              <a:lnSpc>
                <a:spcPct val="150000"/>
              </a:lnSpc>
            </a:pPr>
            <a:r>
              <a:rPr lang="fr-FR" sz="2800" b="1" dirty="0">
                <a:solidFill>
                  <a:srgbClr val="FF0000"/>
                </a:solidFill>
                <a:latin typeface="+mn-lt"/>
              </a:rPr>
              <a:t>II- Altérations liées à la conservation et à la transformation d’aliment d’origine végétale.</a:t>
            </a:r>
          </a:p>
        </p:txBody>
      </p:sp>
    </p:spTree>
    <p:extLst>
      <p:ext uri="{BB962C8B-B14F-4D97-AF65-F5344CB8AC3E}">
        <p14:creationId xmlns:p14="http://schemas.microsoft.com/office/powerpoint/2010/main" val="32204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1C01A4A-A21D-4A14-9E1F-532AD36CC040}"/>
              </a:ext>
            </a:extLst>
          </p:cNvPr>
          <p:cNvSpPr txBox="1">
            <a:spLocks/>
          </p:cNvSpPr>
          <p:nvPr/>
        </p:nvSpPr>
        <p:spPr bwMode="gray">
          <a:xfrm>
            <a:off x="822792" y="518886"/>
            <a:ext cx="9684434" cy="1094283"/>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fr-FR" sz="2800" b="1" dirty="0">
                <a:solidFill>
                  <a:srgbClr val="FF0000"/>
                </a:solidFill>
                <a:latin typeface="+mn-lt"/>
              </a:rPr>
              <a:t>II- Altérations liées à la conservation et à la transformation d’aliment d’origine végétale.</a:t>
            </a:r>
          </a:p>
        </p:txBody>
      </p:sp>
      <p:sp>
        <p:nvSpPr>
          <p:cNvPr id="5" name="Espace réservé du contenu 2">
            <a:extLst>
              <a:ext uri="{FF2B5EF4-FFF2-40B4-BE49-F238E27FC236}">
                <a16:creationId xmlns:a16="http://schemas.microsoft.com/office/drawing/2014/main" id="{16FD50EC-0A11-4D80-9560-9F19A1E643D2}"/>
              </a:ext>
            </a:extLst>
          </p:cNvPr>
          <p:cNvSpPr txBox="1">
            <a:spLocks/>
          </p:cNvSpPr>
          <p:nvPr/>
        </p:nvSpPr>
        <p:spPr>
          <a:xfrm>
            <a:off x="67078" y="3097368"/>
            <a:ext cx="5147256" cy="3026535"/>
          </a:xfrm>
          <a:prstGeom prst="rect">
            <a:avLst/>
          </a:prstGeom>
          <a:solidFill>
            <a:schemeClr val="accent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fr-FR" sz="2400" dirty="0"/>
              <a:t>Le processus de récupération des propriétés protéiques normales par une protéine dénaturée est appelé </a:t>
            </a:r>
            <a:r>
              <a:rPr lang="fr-FR" sz="2400" dirty="0">
                <a:solidFill>
                  <a:srgbClr val="FF0000"/>
                </a:solidFill>
              </a:rPr>
              <a:t>renaturation</a:t>
            </a:r>
            <a:r>
              <a:rPr lang="fr-FR" sz="2400" dirty="0">
                <a:solidFill>
                  <a:srgbClr val="00FFFF"/>
                </a:solidFill>
              </a:rPr>
              <a:t> </a:t>
            </a:r>
            <a:r>
              <a:rPr lang="fr-FR" sz="2400" dirty="0"/>
              <a:t>ou </a:t>
            </a:r>
            <a:r>
              <a:rPr lang="fr-FR" sz="2400" dirty="0">
                <a:solidFill>
                  <a:srgbClr val="FF0000"/>
                </a:solidFill>
              </a:rPr>
              <a:t>repliement</a:t>
            </a:r>
            <a:r>
              <a:rPr lang="fr-FR" sz="2400" dirty="0"/>
              <a:t>.</a:t>
            </a:r>
            <a:endParaRPr lang="fr-FR" sz="2400" dirty="0">
              <a:solidFill>
                <a:srgbClr val="FF0000"/>
              </a:solidFill>
            </a:endParaRPr>
          </a:p>
        </p:txBody>
      </p:sp>
      <p:sp>
        <p:nvSpPr>
          <p:cNvPr id="6" name="Rectangle 5">
            <a:extLst>
              <a:ext uri="{FF2B5EF4-FFF2-40B4-BE49-F238E27FC236}">
                <a16:creationId xmlns:a16="http://schemas.microsoft.com/office/drawing/2014/main" id="{4B267284-D83C-44A1-8201-0AD2E8FBCCD8}"/>
              </a:ext>
            </a:extLst>
          </p:cNvPr>
          <p:cNvSpPr/>
          <p:nvPr/>
        </p:nvSpPr>
        <p:spPr>
          <a:xfrm>
            <a:off x="7230794" y="3349592"/>
            <a:ext cx="4683204" cy="1684115"/>
          </a:xfrm>
          <a:prstGeom prst="rect">
            <a:avLst/>
          </a:prstGeom>
          <a:ln w="38100">
            <a:solidFill>
              <a:srgbClr val="00FF00"/>
            </a:solidFill>
          </a:ln>
        </p:spPr>
        <p:txBody>
          <a:bodyPr wrap="square">
            <a:spAutoFit/>
          </a:bodyPr>
          <a:lstStyle/>
          <a:p>
            <a:pPr algn="just">
              <a:lnSpc>
                <a:spcPct val="150000"/>
              </a:lnSpc>
            </a:pPr>
            <a:r>
              <a:rPr lang="fr-FR" sz="2400" dirty="0"/>
              <a:t> La récupération de la protéine renaturée n'est cependant jamais complète.</a:t>
            </a:r>
          </a:p>
        </p:txBody>
      </p:sp>
      <p:sp>
        <p:nvSpPr>
          <p:cNvPr id="7" name="Flèche : bas 6">
            <a:extLst>
              <a:ext uri="{FF2B5EF4-FFF2-40B4-BE49-F238E27FC236}">
                <a16:creationId xmlns:a16="http://schemas.microsoft.com/office/drawing/2014/main" id="{CB368E68-A375-4AA5-B912-33363D088F7C}"/>
              </a:ext>
            </a:extLst>
          </p:cNvPr>
          <p:cNvSpPr/>
          <p:nvPr/>
        </p:nvSpPr>
        <p:spPr>
          <a:xfrm rot="16200000">
            <a:off x="5851301" y="3600830"/>
            <a:ext cx="489397" cy="1181637"/>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Tree>
    <p:extLst>
      <p:ext uri="{BB962C8B-B14F-4D97-AF65-F5344CB8AC3E}">
        <p14:creationId xmlns:p14="http://schemas.microsoft.com/office/powerpoint/2010/main" val="137392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B0B52-657E-4F05-AFAC-EBEFD9DC583B}"/>
              </a:ext>
            </a:extLst>
          </p:cNvPr>
          <p:cNvSpPr>
            <a:spLocks noGrp="1"/>
          </p:cNvSpPr>
          <p:nvPr>
            <p:ph type="title"/>
          </p:nvPr>
        </p:nvSpPr>
        <p:spPr>
          <a:xfrm>
            <a:off x="3665806" y="913765"/>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
        <p:nvSpPr>
          <p:cNvPr id="3" name="Espace réservé du contenu 2">
            <a:extLst>
              <a:ext uri="{FF2B5EF4-FFF2-40B4-BE49-F238E27FC236}">
                <a16:creationId xmlns:a16="http://schemas.microsoft.com/office/drawing/2014/main" id="{256CAB57-591A-45DC-8E6D-4F8AAE1634CE}"/>
              </a:ext>
            </a:extLst>
          </p:cNvPr>
          <p:cNvSpPr>
            <a:spLocks noGrp="1"/>
          </p:cNvSpPr>
          <p:nvPr>
            <p:ph idx="1"/>
          </p:nvPr>
        </p:nvSpPr>
        <p:spPr>
          <a:xfrm>
            <a:off x="520505" y="2602523"/>
            <a:ext cx="11254153" cy="3574440"/>
          </a:xfrm>
        </p:spPr>
        <p:txBody>
          <a:bodyPr>
            <a:normAutofit/>
          </a:bodyPr>
          <a:lstStyle/>
          <a:p>
            <a:pPr algn="just">
              <a:lnSpc>
                <a:spcPct val="150000"/>
              </a:lnSpc>
            </a:pPr>
            <a:r>
              <a:rPr lang="fr-FR" sz="2000" dirty="0"/>
              <a:t>De nombreuses denrées alimentaires subissent des changements de coloration avec le temps. </a:t>
            </a:r>
          </a:p>
          <a:p>
            <a:pPr algn="just">
              <a:lnSpc>
                <a:spcPct val="150000"/>
              </a:lnSpc>
            </a:pPr>
            <a:r>
              <a:rPr lang="fr-FR" sz="2000" dirty="0"/>
              <a:t>Ces changements de coloration consistent en un phénomène de brunissement </a:t>
            </a:r>
            <a:r>
              <a:rPr lang="fr-FR" sz="2000" b="1" i="1" dirty="0"/>
              <a:t>qui se produit aussi bien au cours du vieillissement d'aliments frais que pendant la mise en œuvre des différents procédés de fabrication ou de conservation</a:t>
            </a:r>
            <a:r>
              <a:rPr lang="fr-FR" sz="2000" dirty="0"/>
              <a:t>. </a:t>
            </a:r>
          </a:p>
        </p:txBody>
      </p:sp>
    </p:spTree>
    <p:extLst>
      <p:ext uri="{BB962C8B-B14F-4D97-AF65-F5344CB8AC3E}">
        <p14:creationId xmlns:p14="http://schemas.microsoft.com/office/powerpoint/2010/main" val="300178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183C3E54-540D-4EB2-88D9-23A3FD2F0685}"/>
              </a:ext>
            </a:extLst>
          </p:cNvPr>
          <p:cNvSpPr>
            <a:spLocks noGrp="1"/>
          </p:cNvSpPr>
          <p:nvPr>
            <p:ph type="title"/>
          </p:nvPr>
        </p:nvSpPr>
        <p:spPr>
          <a:xfrm>
            <a:off x="3665806" y="913765"/>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
        <p:nvSpPr>
          <p:cNvPr id="3" name="Espace réservé du contenu 2">
            <a:extLst>
              <a:ext uri="{FF2B5EF4-FFF2-40B4-BE49-F238E27FC236}">
                <a16:creationId xmlns:a16="http://schemas.microsoft.com/office/drawing/2014/main" id="{256CAB57-591A-45DC-8E6D-4F8AAE1634CE}"/>
              </a:ext>
            </a:extLst>
          </p:cNvPr>
          <p:cNvSpPr>
            <a:spLocks noGrp="1"/>
          </p:cNvSpPr>
          <p:nvPr>
            <p:ph idx="1"/>
          </p:nvPr>
        </p:nvSpPr>
        <p:spPr>
          <a:xfrm>
            <a:off x="464233" y="2433710"/>
            <a:ext cx="11394831" cy="3743253"/>
          </a:xfrm>
        </p:spPr>
        <p:txBody>
          <a:bodyPr>
            <a:normAutofit/>
          </a:bodyPr>
          <a:lstStyle/>
          <a:p>
            <a:pPr algn="just">
              <a:lnSpc>
                <a:spcPct val="150000"/>
              </a:lnSpc>
            </a:pPr>
            <a:r>
              <a:rPr lang="fr-FR" sz="2000" dirty="0"/>
              <a:t>Ces réactions colorées, qu'elles soient celles de la croûte de pain, du malt après touraillage, de la viande grillée ou encore celles qui apparaissent lors de la maturation des feuilles de thé, de l'élaboration du cidre s'accompagnent bien souvent de molécules aromatiques.</a:t>
            </a:r>
          </a:p>
          <a:p>
            <a:pPr marL="0" indent="0" algn="just">
              <a:lnSpc>
                <a:spcPct val="150000"/>
              </a:lnSpc>
              <a:buNone/>
            </a:pPr>
            <a:r>
              <a:rPr lang="fr-FR" sz="2000" b="1" i="1" dirty="0">
                <a:solidFill>
                  <a:srgbClr val="0070C0"/>
                </a:solidFill>
              </a:rPr>
              <a:t>2-1- Brunissement non enzymatique</a:t>
            </a:r>
          </a:p>
          <a:p>
            <a:pPr marL="0" indent="0" algn="just">
              <a:lnSpc>
                <a:spcPct val="150000"/>
              </a:lnSpc>
              <a:buNone/>
            </a:pPr>
            <a:r>
              <a:rPr lang="fr-FR" sz="2000" dirty="0"/>
              <a:t>Le brunissement non-enzymatique ou brunissement par oxydation produit une couleur brune sur les aliments. </a:t>
            </a:r>
          </a:p>
          <a:p>
            <a:pPr marL="0" indent="0" algn="just">
              <a:lnSpc>
                <a:spcPct val="150000"/>
              </a:lnSpc>
              <a:buNone/>
            </a:pPr>
            <a:endParaRPr lang="fr-FR" sz="2000" dirty="0"/>
          </a:p>
        </p:txBody>
      </p:sp>
    </p:spTree>
    <p:extLst>
      <p:ext uri="{BB962C8B-B14F-4D97-AF65-F5344CB8AC3E}">
        <p14:creationId xmlns:p14="http://schemas.microsoft.com/office/powerpoint/2010/main" val="16602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787C8-4D61-4D7C-AA64-3F03B1D9902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C8ED921-5902-487C-A63A-1A2386B66F61}"/>
              </a:ext>
            </a:extLst>
          </p:cNvPr>
          <p:cNvSpPr>
            <a:spLocks noGrp="1"/>
          </p:cNvSpPr>
          <p:nvPr>
            <p:ph idx="1"/>
          </p:nvPr>
        </p:nvSpPr>
        <p:spPr>
          <a:xfrm>
            <a:off x="565029" y="5357610"/>
            <a:ext cx="10988451" cy="1135265"/>
          </a:xfrm>
        </p:spPr>
        <p:txBody>
          <a:bodyPr>
            <a:normAutofit/>
          </a:bodyPr>
          <a:lstStyle/>
          <a:p>
            <a:pPr marL="0" indent="0" algn="just">
              <a:buNone/>
            </a:pPr>
            <a:r>
              <a:rPr lang="fr-FR" sz="2000" dirty="0">
                <a:solidFill>
                  <a:srgbClr val="FF0000"/>
                </a:solidFill>
              </a:rPr>
              <a:t>Aleurone</a:t>
            </a:r>
            <a:r>
              <a:rPr lang="fr-FR" sz="2000" dirty="0"/>
              <a:t> est une protéine présente sous forme de grains dans l'albumen de nombreuses graines.</a:t>
            </a:r>
          </a:p>
          <a:p>
            <a:pPr marL="0" indent="0" algn="just">
              <a:buNone/>
            </a:pPr>
            <a:r>
              <a:rPr lang="fr-FR" sz="2000" dirty="0">
                <a:solidFill>
                  <a:srgbClr val="FF0000"/>
                </a:solidFill>
              </a:rPr>
              <a:t>Le scutellum </a:t>
            </a:r>
            <a:r>
              <a:rPr lang="fr-FR" sz="2000" dirty="0"/>
              <a:t>est un organe de réserve placé entre l'albumen et </a:t>
            </a:r>
            <a:r>
              <a:rPr lang="fr-FR" sz="2000"/>
              <a:t>le germe, </a:t>
            </a:r>
            <a:r>
              <a:rPr lang="fr-FR" sz="2000" dirty="0"/>
              <a:t>organe de réserve de la graine et l'embryon.</a:t>
            </a:r>
          </a:p>
        </p:txBody>
      </p:sp>
      <p:pic>
        <p:nvPicPr>
          <p:cNvPr id="4" name="Image 3">
            <a:extLst>
              <a:ext uri="{FF2B5EF4-FFF2-40B4-BE49-F238E27FC236}">
                <a16:creationId xmlns:a16="http://schemas.microsoft.com/office/drawing/2014/main" id="{724370CE-AF94-49A2-A27C-77CC5A1FEBE2}"/>
              </a:ext>
            </a:extLst>
          </p:cNvPr>
          <p:cNvPicPr>
            <a:picLocks noChangeAspect="1"/>
          </p:cNvPicPr>
          <p:nvPr/>
        </p:nvPicPr>
        <p:blipFill>
          <a:blip r:embed="rId2"/>
          <a:stretch>
            <a:fillRect/>
          </a:stretch>
        </p:blipFill>
        <p:spPr>
          <a:xfrm>
            <a:off x="565030" y="365125"/>
            <a:ext cx="10988451" cy="4799303"/>
          </a:xfrm>
          <a:prstGeom prst="rect">
            <a:avLst/>
          </a:prstGeom>
        </p:spPr>
      </p:pic>
    </p:spTree>
    <p:extLst>
      <p:ext uri="{BB962C8B-B14F-4D97-AF65-F5344CB8AC3E}">
        <p14:creationId xmlns:p14="http://schemas.microsoft.com/office/powerpoint/2010/main" val="20368991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A80E77D-294A-4928-98AC-6FE50810AB66}"/>
              </a:ext>
            </a:extLst>
          </p:cNvPr>
          <p:cNvSpPr>
            <a:spLocks noGrp="1"/>
          </p:cNvSpPr>
          <p:nvPr>
            <p:ph type="title"/>
          </p:nvPr>
        </p:nvSpPr>
        <p:spPr>
          <a:xfrm>
            <a:off x="3665806" y="913765"/>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
        <p:nvSpPr>
          <p:cNvPr id="3" name="Espace réservé du contenu 2">
            <a:extLst>
              <a:ext uri="{FF2B5EF4-FFF2-40B4-BE49-F238E27FC236}">
                <a16:creationId xmlns:a16="http://schemas.microsoft.com/office/drawing/2014/main" id="{256CAB57-591A-45DC-8E6D-4F8AAE1634CE}"/>
              </a:ext>
            </a:extLst>
          </p:cNvPr>
          <p:cNvSpPr>
            <a:spLocks noGrp="1"/>
          </p:cNvSpPr>
          <p:nvPr>
            <p:ph idx="1"/>
          </p:nvPr>
        </p:nvSpPr>
        <p:spPr>
          <a:xfrm>
            <a:off x="450166" y="2293034"/>
            <a:ext cx="11338560" cy="3622320"/>
          </a:xfrm>
        </p:spPr>
        <p:txBody>
          <a:bodyPr>
            <a:normAutofit/>
          </a:bodyPr>
          <a:lstStyle/>
          <a:p>
            <a:pPr marL="0" indent="0" algn="just">
              <a:lnSpc>
                <a:spcPct val="150000"/>
              </a:lnSpc>
              <a:buNone/>
            </a:pPr>
            <a:r>
              <a:rPr lang="fr-FR" sz="2000" dirty="0"/>
              <a:t>On observe deux grands types de brunissement non-enzymatique : </a:t>
            </a:r>
            <a:r>
              <a:rPr lang="fr-FR" sz="2000" b="1" dirty="0"/>
              <a:t>la réaction de Maillard</a:t>
            </a:r>
            <a:r>
              <a:rPr lang="fr-FR" sz="2000" dirty="0"/>
              <a:t> et </a:t>
            </a:r>
            <a:r>
              <a:rPr lang="fr-FR" sz="2000" b="1" dirty="0"/>
              <a:t>la caramélisation</a:t>
            </a:r>
            <a:r>
              <a:rPr lang="fr-FR" sz="2000" dirty="0"/>
              <a:t>.</a:t>
            </a:r>
          </a:p>
          <a:p>
            <a:pPr marL="0" indent="0" algn="just">
              <a:lnSpc>
                <a:spcPct val="150000"/>
              </a:lnSpc>
              <a:buNone/>
            </a:pPr>
            <a:r>
              <a:rPr lang="fr-FR" sz="2000" b="1" i="1" dirty="0"/>
              <a:t>2-1-1- La réaction de Maillard </a:t>
            </a:r>
            <a:r>
              <a:rPr lang="fr-FR" sz="2000" dirty="0"/>
              <a:t>est une réaction des sucres de l’aliment avec les acides aminés et la chaleur. On obtient alors le brunissement des acides aminés lors de la cuisson d’un aliment par exemple.</a:t>
            </a:r>
          </a:p>
          <a:p>
            <a:pPr algn="just">
              <a:lnSpc>
                <a:spcPct val="150000"/>
              </a:lnSpc>
            </a:pPr>
            <a:r>
              <a:rPr lang="fr-FR" sz="2000" dirty="0"/>
              <a:t>Cette réaction chimique est connue dans le monde scientifique sous le nom de </a:t>
            </a:r>
            <a:r>
              <a:rPr lang="fr-FR" sz="2000" b="1" dirty="0"/>
              <a:t>glycation</a:t>
            </a:r>
            <a:r>
              <a:rPr lang="fr-FR" sz="2000" dirty="0"/>
              <a:t> ou </a:t>
            </a:r>
            <a:r>
              <a:rPr lang="fr-FR" sz="2000" b="1" dirty="0"/>
              <a:t>glycosylation non enzymatique des protéines</a:t>
            </a:r>
            <a:r>
              <a:rPr lang="fr-FR" sz="2000" dirty="0"/>
              <a:t>.</a:t>
            </a:r>
          </a:p>
          <a:p>
            <a:pPr algn="just">
              <a:lnSpc>
                <a:spcPct val="150000"/>
              </a:lnSpc>
            </a:pPr>
            <a:endParaRPr lang="fr-FR" sz="2000" dirty="0"/>
          </a:p>
        </p:txBody>
      </p:sp>
      <p:sp>
        <p:nvSpPr>
          <p:cNvPr id="6" name="Rectangle 5">
            <a:extLst>
              <a:ext uri="{FF2B5EF4-FFF2-40B4-BE49-F238E27FC236}">
                <a16:creationId xmlns:a16="http://schemas.microsoft.com/office/drawing/2014/main" id="{6B0702C0-E116-4E38-8AEC-0803F600B7CC}"/>
              </a:ext>
            </a:extLst>
          </p:cNvPr>
          <p:cNvSpPr/>
          <p:nvPr/>
        </p:nvSpPr>
        <p:spPr>
          <a:xfrm>
            <a:off x="1041777" y="5915354"/>
            <a:ext cx="10871581" cy="523220"/>
          </a:xfrm>
          <a:prstGeom prst="rect">
            <a:avLst/>
          </a:prstGeom>
        </p:spPr>
        <p:txBody>
          <a:bodyPr wrap="square">
            <a:spAutoFit/>
          </a:bodyPr>
          <a:lstStyle/>
          <a:p>
            <a:pPr algn="just"/>
            <a:r>
              <a:rPr lang="fr-FR" sz="2800" b="1" dirty="0"/>
              <a:t>Sucres simples + Acides aminés + Eau + Chaleur = réaction de Maillard</a:t>
            </a:r>
          </a:p>
        </p:txBody>
      </p:sp>
    </p:spTree>
    <p:extLst>
      <p:ext uri="{BB962C8B-B14F-4D97-AF65-F5344CB8AC3E}">
        <p14:creationId xmlns:p14="http://schemas.microsoft.com/office/powerpoint/2010/main" val="26079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0C6732D-332F-4F1A-A8B7-B343B19E2B08}"/>
              </a:ext>
            </a:extLst>
          </p:cNvPr>
          <p:cNvSpPr>
            <a:spLocks noGrp="1"/>
          </p:cNvSpPr>
          <p:nvPr>
            <p:ph type="title"/>
          </p:nvPr>
        </p:nvSpPr>
        <p:spPr>
          <a:xfrm>
            <a:off x="3665806" y="913765"/>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
        <p:nvSpPr>
          <p:cNvPr id="3" name="Espace réservé du contenu 2">
            <a:extLst>
              <a:ext uri="{FF2B5EF4-FFF2-40B4-BE49-F238E27FC236}">
                <a16:creationId xmlns:a16="http://schemas.microsoft.com/office/drawing/2014/main" id="{CB0DF9A9-9C78-4B82-B115-74192E56E37B}"/>
              </a:ext>
            </a:extLst>
          </p:cNvPr>
          <p:cNvSpPr>
            <a:spLocks noGrp="1"/>
          </p:cNvSpPr>
          <p:nvPr>
            <p:ph idx="1"/>
          </p:nvPr>
        </p:nvSpPr>
        <p:spPr>
          <a:xfrm>
            <a:off x="436098" y="2419642"/>
            <a:ext cx="11437034" cy="4192173"/>
          </a:xfrm>
        </p:spPr>
        <p:txBody>
          <a:bodyPr>
            <a:normAutofit/>
          </a:bodyPr>
          <a:lstStyle/>
          <a:p>
            <a:pPr algn="just">
              <a:lnSpc>
                <a:spcPct val="150000"/>
              </a:lnSpc>
            </a:pPr>
            <a:r>
              <a:rPr lang="fr-FR" sz="2000" dirty="0"/>
              <a:t>Elle est la responsable principale de la production </a:t>
            </a:r>
            <a:r>
              <a:rPr lang="fr-FR" sz="2000" dirty="0">
                <a:solidFill>
                  <a:srgbClr val="0070C0"/>
                </a:solidFill>
              </a:rPr>
              <a:t>des odeurs, des arômes et des pigments caractéristiques des aliments cuits</a:t>
            </a:r>
            <a:r>
              <a:rPr lang="fr-FR" sz="2000" dirty="0"/>
              <a:t>.</a:t>
            </a:r>
          </a:p>
          <a:p>
            <a:pPr algn="just">
              <a:lnSpc>
                <a:spcPct val="150000"/>
              </a:lnSpc>
            </a:pPr>
            <a:r>
              <a:rPr lang="fr-FR" sz="2000" dirty="0"/>
              <a:t> Elle peut aussi donner </a:t>
            </a:r>
            <a:r>
              <a:rPr lang="fr-FR" sz="2000" dirty="0">
                <a:solidFill>
                  <a:srgbClr val="0070C0"/>
                </a:solidFill>
              </a:rPr>
              <a:t>naissance à des composés cancérigènes et également réduire la valeur nutritionnelle des aliments </a:t>
            </a:r>
            <a:r>
              <a:rPr lang="fr-FR" sz="2000" dirty="0"/>
              <a:t>en dégradant des acides aminés essentiels.</a:t>
            </a:r>
          </a:p>
          <a:p>
            <a:pPr algn="just">
              <a:lnSpc>
                <a:spcPct val="150000"/>
              </a:lnSpc>
            </a:pPr>
            <a:r>
              <a:rPr lang="fr-FR" sz="2000" dirty="0"/>
              <a:t> Certaines molécules formées par réaction de Maillard telles que </a:t>
            </a:r>
            <a:r>
              <a:rPr lang="fr-FR" sz="2000" dirty="0">
                <a:solidFill>
                  <a:srgbClr val="0070C0"/>
                </a:solidFill>
              </a:rPr>
              <a:t>les amines hétérocycliques, les furanes et furfurals et l’acrylamide </a:t>
            </a:r>
            <a:r>
              <a:rPr lang="fr-FR" sz="2000" dirty="0"/>
              <a:t>présentent des propriétés toxiques bien caractérisées.</a:t>
            </a:r>
          </a:p>
          <a:p>
            <a:pPr algn="just">
              <a:lnSpc>
                <a:spcPct val="150000"/>
              </a:lnSpc>
            </a:pPr>
            <a:r>
              <a:rPr lang="fr-FR" sz="2000" b="1" i="1" dirty="0"/>
              <a:t>In vivo</a:t>
            </a:r>
            <a:r>
              <a:rPr lang="fr-FR" sz="2000" dirty="0"/>
              <a:t>, elle intervient dans les processus de dégradation du collagène.</a:t>
            </a:r>
          </a:p>
        </p:txBody>
      </p:sp>
    </p:spTree>
    <p:extLst>
      <p:ext uri="{BB962C8B-B14F-4D97-AF65-F5344CB8AC3E}">
        <p14:creationId xmlns:p14="http://schemas.microsoft.com/office/powerpoint/2010/main" val="409656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B7AF40B-48B8-4E70-8FDB-49B43B9AFDF9}"/>
              </a:ext>
            </a:extLst>
          </p:cNvPr>
          <p:cNvSpPr>
            <a:spLocks noGrp="1"/>
          </p:cNvSpPr>
          <p:nvPr>
            <p:ph type="title"/>
          </p:nvPr>
        </p:nvSpPr>
        <p:spPr>
          <a:xfrm>
            <a:off x="3665806" y="913765"/>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
        <p:nvSpPr>
          <p:cNvPr id="3" name="Espace réservé du contenu 2">
            <a:extLst>
              <a:ext uri="{FF2B5EF4-FFF2-40B4-BE49-F238E27FC236}">
                <a16:creationId xmlns:a16="http://schemas.microsoft.com/office/drawing/2014/main" id="{CD973C57-3EA8-4600-AB2A-DC4132F88AFB}"/>
              </a:ext>
            </a:extLst>
          </p:cNvPr>
          <p:cNvSpPr>
            <a:spLocks noGrp="1"/>
          </p:cNvSpPr>
          <p:nvPr>
            <p:ph idx="1"/>
          </p:nvPr>
        </p:nvSpPr>
        <p:spPr>
          <a:xfrm>
            <a:off x="838200" y="2377440"/>
            <a:ext cx="10515600" cy="3799523"/>
          </a:xfrm>
        </p:spPr>
        <p:txBody>
          <a:bodyPr>
            <a:normAutofit/>
          </a:bodyPr>
          <a:lstStyle/>
          <a:p>
            <a:pPr algn="just">
              <a:lnSpc>
                <a:spcPct val="150000"/>
              </a:lnSpc>
            </a:pPr>
            <a:r>
              <a:rPr lang="fr-FR" sz="2000" dirty="0"/>
              <a:t>La réaction de Maillard intervient lorsqu’un mélange de protéines et de sucres est chauffé à une température comprise entre 0 à 150° C, à un pH idéalement entre 6 et 10, en présence d’un taux d’hygrométrie idéalement proche de 15 %.</a:t>
            </a:r>
          </a:p>
        </p:txBody>
      </p:sp>
    </p:spTree>
    <p:extLst>
      <p:ext uri="{BB962C8B-B14F-4D97-AF65-F5344CB8AC3E}">
        <p14:creationId xmlns:p14="http://schemas.microsoft.com/office/powerpoint/2010/main" val="187528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7CB93-02A7-4972-BE67-7504ED3FA437}"/>
              </a:ext>
            </a:extLst>
          </p:cNvPr>
          <p:cNvSpPr>
            <a:spLocks noGrp="1"/>
          </p:cNvSpPr>
          <p:nvPr>
            <p:ph type="title"/>
          </p:nvPr>
        </p:nvSpPr>
        <p:spPr/>
        <p:txBody>
          <a:bodyPr/>
          <a:lstStyle/>
          <a:p>
            <a:endParaRPr lang="fr-FR"/>
          </a:p>
        </p:txBody>
      </p:sp>
      <p:pic>
        <p:nvPicPr>
          <p:cNvPr id="8" name="Espace réservé du contenu 7">
            <a:extLst>
              <a:ext uri="{FF2B5EF4-FFF2-40B4-BE49-F238E27FC236}">
                <a16:creationId xmlns:a16="http://schemas.microsoft.com/office/drawing/2014/main" id="{9DD2C087-2E28-4E91-924F-13EDAB98B41E}"/>
              </a:ext>
            </a:extLst>
          </p:cNvPr>
          <p:cNvPicPr>
            <a:picLocks noGrp="1" noChangeAspect="1"/>
          </p:cNvPicPr>
          <p:nvPr>
            <p:ph idx="1"/>
          </p:nvPr>
        </p:nvPicPr>
        <p:blipFill>
          <a:blip r:embed="rId2"/>
          <a:stretch>
            <a:fillRect/>
          </a:stretch>
        </p:blipFill>
        <p:spPr>
          <a:xfrm>
            <a:off x="5916930" y="2646817"/>
            <a:ext cx="5238750" cy="3495675"/>
          </a:xfrm>
          <a:prstGeom prst="rect">
            <a:avLst/>
          </a:prstGeom>
        </p:spPr>
      </p:pic>
      <p:pic>
        <p:nvPicPr>
          <p:cNvPr id="5" name="Image 4">
            <a:extLst>
              <a:ext uri="{FF2B5EF4-FFF2-40B4-BE49-F238E27FC236}">
                <a16:creationId xmlns:a16="http://schemas.microsoft.com/office/drawing/2014/main" id="{B6BA4D24-34CC-493E-AEAB-92C38A5505FC}"/>
              </a:ext>
            </a:extLst>
          </p:cNvPr>
          <p:cNvPicPr>
            <a:picLocks noChangeAspect="1"/>
          </p:cNvPicPr>
          <p:nvPr/>
        </p:nvPicPr>
        <p:blipFill>
          <a:blip r:embed="rId3"/>
          <a:stretch>
            <a:fillRect/>
          </a:stretch>
        </p:blipFill>
        <p:spPr>
          <a:xfrm>
            <a:off x="838200" y="264261"/>
            <a:ext cx="4283190" cy="2857500"/>
          </a:xfrm>
          <a:prstGeom prst="rect">
            <a:avLst/>
          </a:prstGeom>
        </p:spPr>
      </p:pic>
      <p:pic>
        <p:nvPicPr>
          <p:cNvPr id="6" name="Image 5">
            <a:extLst>
              <a:ext uri="{FF2B5EF4-FFF2-40B4-BE49-F238E27FC236}">
                <a16:creationId xmlns:a16="http://schemas.microsoft.com/office/drawing/2014/main" id="{50852D6A-2EA7-4F5F-B8A9-4A5D6EBD60D7}"/>
              </a:ext>
            </a:extLst>
          </p:cNvPr>
          <p:cNvPicPr>
            <a:picLocks noChangeAspect="1"/>
          </p:cNvPicPr>
          <p:nvPr/>
        </p:nvPicPr>
        <p:blipFill>
          <a:blip r:embed="rId4"/>
          <a:stretch>
            <a:fillRect/>
          </a:stretch>
        </p:blipFill>
        <p:spPr>
          <a:xfrm>
            <a:off x="838199" y="3429000"/>
            <a:ext cx="4283191" cy="2852855"/>
          </a:xfrm>
          <a:prstGeom prst="rect">
            <a:avLst/>
          </a:prstGeom>
        </p:spPr>
      </p:pic>
      <p:pic>
        <p:nvPicPr>
          <p:cNvPr id="7" name="Image 6">
            <a:extLst>
              <a:ext uri="{FF2B5EF4-FFF2-40B4-BE49-F238E27FC236}">
                <a16:creationId xmlns:a16="http://schemas.microsoft.com/office/drawing/2014/main" id="{A36197E6-DCEE-44A9-85A8-D8DF2AC3AAF4}"/>
              </a:ext>
            </a:extLst>
          </p:cNvPr>
          <p:cNvPicPr>
            <a:picLocks noChangeAspect="1"/>
          </p:cNvPicPr>
          <p:nvPr/>
        </p:nvPicPr>
        <p:blipFill>
          <a:blip r:embed="rId5"/>
          <a:stretch>
            <a:fillRect/>
          </a:stretch>
        </p:blipFill>
        <p:spPr>
          <a:xfrm>
            <a:off x="5409785" y="365125"/>
            <a:ext cx="4766810" cy="2383405"/>
          </a:xfrm>
          <a:prstGeom prst="rect">
            <a:avLst/>
          </a:prstGeom>
        </p:spPr>
      </p:pic>
    </p:spTree>
    <p:extLst>
      <p:ext uri="{BB962C8B-B14F-4D97-AF65-F5344CB8AC3E}">
        <p14:creationId xmlns:p14="http://schemas.microsoft.com/office/powerpoint/2010/main" val="18613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14C4619-DE77-4C32-8FAE-3760E9648BCB}"/>
              </a:ext>
            </a:extLst>
          </p:cNvPr>
          <p:cNvSpPr>
            <a:spLocks noGrp="1"/>
          </p:cNvSpPr>
          <p:nvPr>
            <p:ph type="title"/>
          </p:nvPr>
        </p:nvSpPr>
        <p:spPr>
          <a:xfrm>
            <a:off x="3665806" y="913765"/>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
        <p:nvSpPr>
          <p:cNvPr id="3" name="Espace réservé du contenu 2">
            <a:extLst>
              <a:ext uri="{FF2B5EF4-FFF2-40B4-BE49-F238E27FC236}">
                <a16:creationId xmlns:a16="http://schemas.microsoft.com/office/drawing/2014/main" id="{256CAB57-591A-45DC-8E6D-4F8AAE1634CE}"/>
              </a:ext>
            </a:extLst>
          </p:cNvPr>
          <p:cNvSpPr>
            <a:spLocks noGrp="1"/>
          </p:cNvSpPr>
          <p:nvPr>
            <p:ph idx="1"/>
          </p:nvPr>
        </p:nvSpPr>
        <p:spPr>
          <a:xfrm>
            <a:off x="838200" y="2335236"/>
            <a:ext cx="10515600" cy="4037429"/>
          </a:xfrm>
        </p:spPr>
        <p:txBody>
          <a:bodyPr>
            <a:normAutofit fontScale="92500"/>
          </a:bodyPr>
          <a:lstStyle/>
          <a:p>
            <a:pPr algn="just">
              <a:lnSpc>
                <a:spcPct val="150000"/>
              </a:lnSpc>
            </a:pPr>
            <a:r>
              <a:rPr lang="fr-FR" dirty="0"/>
              <a:t>On peut subdiviser la réaction de Maillard en trois étapes principales:</a:t>
            </a:r>
          </a:p>
          <a:p>
            <a:pPr marL="0" indent="0" algn="just">
              <a:lnSpc>
                <a:spcPct val="150000"/>
              </a:lnSpc>
              <a:buNone/>
            </a:pPr>
            <a:r>
              <a:rPr lang="fr-FR" dirty="0"/>
              <a:t>     *</a:t>
            </a:r>
            <a:r>
              <a:rPr lang="fr-FR" b="1" dirty="0"/>
              <a:t>La première</a:t>
            </a:r>
            <a:r>
              <a:rPr lang="fr-FR" dirty="0"/>
              <a:t> conduit à la formation réversible de </a:t>
            </a:r>
            <a:r>
              <a:rPr lang="fr-FR" dirty="0" err="1">
                <a:solidFill>
                  <a:srgbClr val="0070C0"/>
                </a:solidFill>
              </a:rPr>
              <a:t>glycosylamines</a:t>
            </a:r>
            <a:r>
              <a:rPr lang="fr-FR" dirty="0"/>
              <a:t> qui se réarrangent selon les réarrangements d’</a:t>
            </a:r>
            <a:r>
              <a:rPr lang="fr-FR" b="1" dirty="0" err="1"/>
              <a:t>Amadori</a:t>
            </a:r>
            <a:r>
              <a:rPr lang="fr-FR" dirty="0"/>
              <a:t> ou de </a:t>
            </a:r>
            <a:r>
              <a:rPr lang="fr-FR" b="1" dirty="0" err="1"/>
              <a:t>Heyns</a:t>
            </a:r>
            <a:r>
              <a:rPr lang="fr-FR" dirty="0"/>
              <a:t>.</a:t>
            </a:r>
          </a:p>
          <a:p>
            <a:pPr marL="0" indent="0" algn="just">
              <a:lnSpc>
                <a:spcPct val="150000"/>
              </a:lnSpc>
              <a:buNone/>
            </a:pPr>
            <a:r>
              <a:rPr lang="fr-FR" dirty="0"/>
              <a:t>     </a:t>
            </a:r>
            <a:r>
              <a:rPr lang="fr-FR" b="1" dirty="0"/>
              <a:t>*La seconde étape </a:t>
            </a:r>
            <a:r>
              <a:rPr lang="fr-FR" dirty="0"/>
              <a:t>correspond à la dégradation des produits des réarrangements d'</a:t>
            </a:r>
            <a:r>
              <a:rPr lang="fr-FR" dirty="0" err="1"/>
              <a:t>Amadori</a:t>
            </a:r>
            <a:r>
              <a:rPr lang="fr-FR" dirty="0"/>
              <a:t> et de </a:t>
            </a:r>
            <a:r>
              <a:rPr lang="fr-FR" dirty="0" err="1"/>
              <a:t>Heyns</a:t>
            </a:r>
            <a:r>
              <a:rPr lang="fr-FR" dirty="0"/>
              <a:t>. Elle conduit, notamment, à la formation de composés hétérocycliques responsables des odeurs. </a:t>
            </a:r>
          </a:p>
          <a:p>
            <a:pPr marL="0" indent="0" algn="just">
              <a:lnSpc>
                <a:spcPct val="150000"/>
              </a:lnSpc>
              <a:buNone/>
            </a:pPr>
            <a:r>
              <a:rPr lang="fr-FR" dirty="0"/>
              <a:t>     *</a:t>
            </a:r>
            <a:r>
              <a:rPr lang="fr-FR" b="1" dirty="0"/>
              <a:t>La troisième étape </a:t>
            </a:r>
            <a:r>
              <a:rPr lang="fr-FR" dirty="0"/>
              <a:t>correspond à la polymérisation d'intermédiaires</a:t>
            </a:r>
          </a:p>
          <a:p>
            <a:pPr marL="0" indent="0" algn="just">
              <a:lnSpc>
                <a:spcPct val="150000"/>
              </a:lnSpc>
              <a:buNone/>
            </a:pPr>
            <a:r>
              <a:rPr lang="fr-FR" dirty="0"/>
              <a:t>réactionnels produits lors de la deuxième étape.</a:t>
            </a:r>
          </a:p>
          <a:p>
            <a:pPr marL="0" indent="0" algn="just">
              <a:lnSpc>
                <a:spcPct val="150000"/>
              </a:lnSpc>
              <a:buNone/>
            </a:pPr>
            <a:endParaRPr lang="fr-FR" dirty="0"/>
          </a:p>
        </p:txBody>
      </p:sp>
    </p:spTree>
    <p:extLst>
      <p:ext uri="{BB962C8B-B14F-4D97-AF65-F5344CB8AC3E}">
        <p14:creationId xmlns:p14="http://schemas.microsoft.com/office/powerpoint/2010/main" val="16135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65806" y="913765"/>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
        <p:nvSpPr>
          <p:cNvPr id="3" name="Espace réservé du contenu 2">
            <a:extLst>
              <a:ext uri="{FF2B5EF4-FFF2-40B4-BE49-F238E27FC236}">
                <a16:creationId xmlns:a16="http://schemas.microsoft.com/office/drawing/2014/main" id="{256CAB57-591A-45DC-8E6D-4F8AAE1634CE}"/>
              </a:ext>
            </a:extLst>
          </p:cNvPr>
          <p:cNvSpPr>
            <a:spLocks noGrp="1"/>
          </p:cNvSpPr>
          <p:nvPr>
            <p:ph idx="1"/>
          </p:nvPr>
        </p:nvSpPr>
        <p:spPr>
          <a:xfrm>
            <a:off x="717468" y="2591036"/>
            <a:ext cx="10515600" cy="5576462"/>
          </a:xfrm>
        </p:spPr>
        <p:txBody>
          <a:bodyPr>
            <a:normAutofit/>
          </a:bodyPr>
          <a:lstStyle/>
          <a:p>
            <a:pPr marL="0" indent="0" algn="just">
              <a:lnSpc>
                <a:spcPct val="150000"/>
              </a:lnSpc>
              <a:buNone/>
            </a:pPr>
            <a:r>
              <a:rPr lang="fr-FR" dirty="0"/>
              <a:t>Elle produit </a:t>
            </a:r>
            <a:r>
              <a:rPr lang="fr-FR" b="1" dirty="0"/>
              <a:t>des </a:t>
            </a:r>
            <a:r>
              <a:rPr lang="fr-FR" b="1" dirty="0" err="1"/>
              <a:t>mélanoïdines</a:t>
            </a:r>
            <a:r>
              <a:rPr lang="fr-FR" dirty="0"/>
              <a:t>.</a:t>
            </a:r>
          </a:p>
          <a:p>
            <a:pPr algn="just">
              <a:lnSpc>
                <a:spcPct val="150000"/>
              </a:lnSpc>
            </a:pPr>
            <a:r>
              <a:rPr lang="fr-FR" dirty="0">
                <a:solidFill>
                  <a:srgbClr val="0070C0"/>
                </a:solidFill>
              </a:rPr>
              <a:t>La température, le temps de réaction, la teneur en eau </a:t>
            </a:r>
            <a:r>
              <a:rPr lang="fr-FR" dirty="0"/>
              <a:t>ainsi que</a:t>
            </a:r>
            <a:r>
              <a:rPr lang="fr-FR" dirty="0">
                <a:solidFill>
                  <a:srgbClr val="0070C0"/>
                </a:solidFill>
              </a:rPr>
              <a:t> la concentration et la nature des précurseurs </a:t>
            </a:r>
            <a:r>
              <a:rPr lang="fr-FR" dirty="0"/>
              <a:t>influencent la réaction de Maillard.</a:t>
            </a:r>
          </a:p>
        </p:txBody>
      </p:sp>
    </p:spTree>
    <p:extLst>
      <p:ext uri="{BB962C8B-B14F-4D97-AF65-F5344CB8AC3E}">
        <p14:creationId xmlns:p14="http://schemas.microsoft.com/office/powerpoint/2010/main" val="25974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69A8EB7-42A0-4C8D-9632-F037A70A0394}"/>
              </a:ext>
            </a:extLst>
          </p:cNvPr>
          <p:cNvPicPr>
            <a:picLocks noChangeAspect="1"/>
          </p:cNvPicPr>
          <p:nvPr/>
        </p:nvPicPr>
        <p:blipFill>
          <a:blip r:embed="rId2"/>
          <a:stretch>
            <a:fillRect/>
          </a:stretch>
        </p:blipFill>
        <p:spPr>
          <a:xfrm>
            <a:off x="2368597" y="221413"/>
            <a:ext cx="6625277" cy="6415173"/>
          </a:xfrm>
          <a:prstGeom prst="rect">
            <a:avLst/>
          </a:prstGeom>
        </p:spPr>
      </p:pic>
    </p:spTree>
    <p:extLst>
      <p:ext uri="{BB962C8B-B14F-4D97-AF65-F5344CB8AC3E}">
        <p14:creationId xmlns:p14="http://schemas.microsoft.com/office/powerpoint/2010/main" val="33452016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65806" y="913765"/>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
        <p:nvSpPr>
          <p:cNvPr id="3" name="Espace réservé du contenu 2">
            <a:extLst>
              <a:ext uri="{FF2B5EF4-FFF2-40B4-BE49-F238E27FC236}">
                <a16:creationId xmlns:a16="http://schemas.microsoft.com/office/drawing/2014/main" id="{9C3A9EAC-962B-4142-85AD-25BD09A24346}"/>
              </a:ext>
            </a:extLst>
          </p:cNvPr>
          <p:cNvSpPr>
            <a:spLocks noGrp="1"/>
          </p:cNvSpPr>
          <p:nvPr>
            <p:ph idx="1"/>
          </p:nvPr>
        </p:nvSpPr>
        <p:spPr>
          <a:xfrm>
            <a:off x="838200" y="2612571"/>
            <a:ext cx="10515600" cy="3564392"/>
          </a:xfrm>
        </p:spPr>
        <p:txBody>
          <a:bodyPr/>
          <a:lstStyle/>
          <a:p>
            <a:pPr algn="just">
              <a:lnSpc>
                <a:spcPct val="150000"/>
              </a:lnSpc>
            </a:pPr>
            <a:r>
              <a:rPr lang="fr-FR" dirty="0"/>
              <a:t>La présence élevée de sucre chez les diabétiques favorise</a:t>
            </a:r>
            <a:r>
              <a:rPr lang="fr-FR" b="1" dirty="0"/>
              <a:t> la glycation des protéines</a:t>
            </a:r>
            <a:r>
              <a:rPr lang="fr-FR" dirty="0"/>
              <a:t>. Ceci expose à des lésions cellulaires et tissulaires expliquant que </a:t>
            </a:r>
            <a:r>
              <a:rPr lang="fr-FR" b="1" dirty="0"/>
              <a:t>les diabétiques ont un risque accru de maladies cardio-vasculaires ou rénales</a:t>
            </a:r>
            <a:r>
              <a:rPr lang="fr-FR" dirty="0"/>
              <a:t>. </a:t>
            </a:r>
          </a:p>
          <a:p>
            <a:pPr algn="just">
              <a:lnSpc>
                <a:spcPct val="150000"/>
              </a:lnSpc>
            </a:pPr>
            <a:r>
              <a:rPr lang="fr-FR" dirty="0"/>
              <a:t>Les cuissons élevées induisent la production de substances inexistantes à l’état naturel et pour lesquelles notre intestin et nos cellules ne disposent pas des enzymes nécessaires à leur digestion, absorption et utilisation.</a:t>
            </a:r>
          </a:p>
          <a:p>
            <a:pPr algn="just">
              <a:lnSpc>
                <a:spcPct val="150000"/>
              </a:lnSpc>
            </a:pPr>
            <a:endParaRPr lang="fr-FR" dirty="0"/>
          </a:p>
        </p:txBody>
      </p:sp>
    </p:spTree>
    <p:extLst>
      <p:ext uri="{BB962C8B-B14F-4D97-AF65-F5344CB8AC3E}">
        <p14:creationId xmlns:p14="http://schemas.microsoft.com/office/powerpoint/2010/main" val="261592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65806" y="913765"/>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
        <p:nvSpPr>
          <p:cNvPr id="3" name="Espace réservé du contenu 2">
            <a:extLst>
              <a:ext uri="{FF2B5EF4-FFF2-40B4-BE49-F238E27FC236}">
                <a16:creationId xmlns:a16="http://schemas.microsoft.com/office/drawing/2014/main" id="{9C3A9EAC-962B-4142-85AD-25BD09A24346}"/>
              </a:ext>
            </a:extLst>
          </p:cNvPr>
          <p:cNvSpPr>
            <a:spLocks noGrp="1"/>
          </p:cNvSpPr>
          <p:nvPr>
            <p:ph idx="1"/>
          </p:nvPr>
        </p:nvSpPr>
        <p:spPr>
          <a:xfrm>
            <a:off x="460558" y="1857829"/>
            <a:ext cx="10835185" cy="4622799"/>
          </a:xfrm>
        </p:spPr>
        <p:txBody>
          <a:bodyPr>
            <a:normAutofit/>
          </a:bodyPr>
          <a:lstStyle/>
          <a:p>
            <a:pPr algn="just">
              <a:lnSpc>
                <a:spcPct val="150000"/>
              </a:lnSpc>
            </a:pPr>
            <a:r>
              <a:rPr lang="fr-FR" dirty="0"/>
              <a:t>Parmi les corps de Maillard, </a:t>
            </a:r>
            <a:r>
              <a:rPr lang="fr-FR" b="1" dirty="0"/>
              <a:t>l’acrylamide </a:t>
            </a:r>
            <a:r>
              <a:rPr lang="fr-FR" dirty="0"/>
              <a:t>est formée lors de la cuisson forte d’aliments riches en amidon et contenant de l’asparagine (AA).</a:t>
            </a:r>
          </a:p>
          <a:p>
            <a:pPr algn="just">
              <a:lnSpc>
                <a:spcPct val="150000"/>
              </a:lnSpc>
            </a:pPr>
            <a:r>
              <a:rPr lang="fr-FR" dirty="0"/>
              <a:t>L’acrylamide est particulièrement présente dans les chips et les céréales du petit déjeuner, les poudres de café, de chicorée, et </a:t>
            </a:r>
            <a:r>
              <a:rPr lang="fr-FR" b="1" dirty="0"/>
              <a:t>tous les aliments fortement grillés ou cuits à plus de 120°C</a:t>
            </a:r>
            <a:r>
              <a:rPr lang="fr-FR" dirty="0"/>
              <a:t>. </a:t>
            </a:r>
          </a:p>
          <a:p>
            <a:pPr algn="just">
              <a:lnSpc>
                <a:spcPct val="150000"/>
              </a:lnSpc>
            </a:pPr>
            <a:r>
              <a:rPr lang="fr-FR" dirty="0"/>
              <a:t> Son pouvoir cancérigène et toxique pour les cellules de la reproduction et du système nerveux est reconnu.</a:t>
            </a:r>
          </a:p>
          <a:p>
            <a:pPr algn="just">
              <a:lnSpc>
                <a:spcPct val="150000"/>
              </a:lnSpc>
            </a:pPr>
            <a:r>
              <a:rPr lang="fr-FR" dirty="0"/>
              <a:t>Une étude publiée dans la revue « </a:t>
            </a:r>
            <a:r>
              <a:rPr lang="fr-FR" i="1" dirty="0"/>
              <a:t>International Journal of Cancer </a:t>
            </a:r>
            <a:r>
              <a:rPr lang="fr-FR" dirty="0"/>
              <a:t>» a montré une association positive entre un taux élevé d’acrylamide dans le sang et le développement du cancer du sein. </a:t>
            </a:r>
          </a:p>
        </p:txBody>
      </p:sp>
    </p:spTree>
    <p:extLst>
      <p:ext uri="{BB962C8B-B14F-4D97-AF65-F5344CB8AC3E}">
        <p14:creationId xmlns:p14="http://schemas.microsoft.com/office/powerpoint/2010/main" val="167413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
        <p:nvSpPr>
          <p:cNvPr id="3" name="Espace réservé du contenu 2">
            <a:extLst>
              <a:ext uri="{FF2B5EF4-FFF2-40B4-BE49-F238E27FC236}">
                <a16:creationId xmlns:a16="http://schemas.microsoft.com/office/drawing/2014/main" id="{57E5F737-EF90-4A28-B665-02AC3E0AD41C}"/>
              </a:ext>
            </a:extLst>
          </p:cNvPr>
          <p:cNvSpPr>
            <a:spLocks noGrp="1"/>
          </p:cNvSpPr>
          <p:nvPr>
            <p:ph idx="1"/>
          </p:nvPr>
        </p:nvSpPr>
        <p:spPr>
          <a:xfrm>
            <a:off x="688075" y="2380343"/>
            <a:ext cx="10515600" cy="4266116"/>
          </a:xfrm>
        </p:spPr>
        <p:txBody>
          <a:bodyPr>
            <a:normAutofit lnSpcReduction="10000"/>
          </a:bodyPr>
          <a:lstStyle/>
          <a:p>
            <a:pPr marL="0" indent="0" algn="just">
              <a:lnSpc>
                <a:spcPct val="150000"/>
              </a:lnSpc>
              <a:buNone/>
            </a:pPr>
            <a:r>
              <a:rPr lang="fr-FR" b="1" dirty="0"/>
              <a:t>2-1-2- La caramélisation </a:t>
            </a:r>
            <a:r>
              <a:rPr lang="fr-FR" dirty="0"/>
              <a:t>consiste à faire réagir du saccharose et de l'eau. Elle a lieu lorsqu’un le saccharose approche de sa température de fusion. C'est une polymérisation du saccharose.</a:t>
            </a:r>
          </a:p>
          <a:p>
            <a:pPr marL="0" indent="0" algn="just">
              <a:lnSpc>
                <a:spcPct val="150000"/>
              </a:lnSpc>
              <a:buNone/>
            </a:pPr>
            <a:r>
              <a:rPr lang="fr-FR" dirty="0"/>
              <a:t>                  </a:t>
            </a:r>
            <a:r>
              <a:rPr lang="fr-FR" b="1" dirty="0"/>
              <a:t>Sucres simples + Eau + Chaleur = caramélisation</a:t>
            </a:r>
          </a:p>
          <a:p>
            <a:pPr marL="0" indent="0" algn="just">
              <a:lnSpc>
                <a:spcPct val="150000"/>
              </a:lnSpc>
              <a:buNone/>
            </a:pPr>
            <a:r>
              <a:rPr lang="fr-FR" b="1" i="1" u="sng" dirty="0"/>
              <a:t>*Le </a:t>
            </a:r>
            <a:r>
              <a:rPr lang="fr-FR" b="1" i="1" u="sng" dirty="0" err="1"/>
              <a:t>caramélane</a:t>
            </a:r>
            <a:r>
              <a:rPr lang="fr-FR" b="1" i="1" u="sng" dirty="0"/>
              <a:t> </a:t>
            </a:r>
            <a:r>
              <a:rPr lang="fr-FR" dirty="0"/>
              <a:t>possède une structure chimique du genre : </a:t>
            </a:r>
            <a:r>
              <a:rPr lang="fr-FR" dirty="0">
                <a:solidFill>
                  <a:srgbClr val="0070C0"/>
                </a:solidFill>
              </a:rPr>
              <a:t>C</a:t>
            </a:r>
            <a:r>
              <a:rPr lang="fr-FR" baseline="-25000" dirty="0">
                <a:solidFill>
                  <a:srgbClr val="0070C0"/>
                </a:solidFill>
              </a:rPr>
              <a:t>24</a:t>
            </a:r>
            <a:r>
              <a:rPr lang="fr-FR" dirty="0">
                <a:solidFill>
                  <a:srgbClr val="0070C0"/>
                </a:solidFill>
              </a:rPr>
              <a:t>H</a:t>
            </a:r>
            <a:r>
              <a:rPr lang="fr-FR" baseline="-25000" dirty="0">
                <a:solidFill>
                  <a:srgbClr val="0070C0"/>
                </a:solidFill>
              </a:rPr>
              <a:t>36</a:t>
            </a:r>
            <a:r>
              <a:rPr lang="fr-FR" dirty="0">
                <a:solidFill>
                  <a:srgbClr val="0070C0"/>
                </a:solidFill>
              </a:rPr>
              <a:t>O</a:t>
            </a:r>
            <a:r>
              <a:rPr lang="fr-FR" baseline="-25000" dirty="0">
                <a:solidFill>
                  <a:srgbClr val="0070C0"/>
                </a:solidFill>
              </a:rPr>
              <a:t>18</a:t>
            </a:r>
            <a:r>
              <a:rPr lang="fr-FR" dirty="0"/>
              <a:t>, il est constitué de particules dont la taille est voisine de 0,45µm.</a:t>
            </a:r>
          </a:p>
          <a:p>
            <a:pPr marL="0" indent="0" algn="just">
              <a:lnSpc>
                <a:spcPct val="150000"/>
              </a:lnSpc>
              <a:buNone/>
            </a:pPr>
            <a:r>
              <a:rPr lang="fr-FR" dirty="0"/>
              <a:t>C'est un produit brun, cassant à saveur amère, très hygroscopique.</a:t>
            </a:r>
          </a:p>
          <a:p>
            <a:pPr marL="0" indent="0" algn="just">
              <a:lnSpc>
                <a:spcPct val="150000"/>
              </a:lnSpc>
              <a:buNone/>
            </a:pPr>
            <a:r>
              <a:rPr lang="fr-FR" dirty="0"/>
              <a:t>C'est le produit majeur qu'on obtient quand, après chauffage la perte en masse du produit n'excède pas 12%.</a:t>
            </a:r>
          </a:p>
        </p:txBody>
      </p:sp>
    </p:spTree>
    <p:extLst>
      <p:ext uri="{BB962C8B-B14F-4D97-AF65-F5344CB8AC3E}">
        <p14:creationId xmlns:p14="http://schemas.microsoft.com/office/powerpoint/2010/main" val="266599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BD1A5992-5135-4783-9CBA-50C85C6611F2}"/>
              </a:ext>
            </a:extLst>
          </p:cNvPr>
          <p:cNvGrpSpPr/>
          <p:nvPr/>
        </p:nvGrpSpPr>
        <p:grpSpPr>
          <a:xfrm>
            <a:off x="1364138" y="257103"/>
            <a:ext cx="8941006" cy="5896954"/>
            <a:chOff x="1030310" y="506077"/>
            <a:chExt cx="6531216" cy="4259107"/>
          </a:xfrm>
        </p:grpSpPr>
        <p:pic>
          <p:nvPicPr>
            <p:cNvPr id="2" name="Image 1">
              <a:extLst>
                <a:ext uri="{FF2B5EF4-FFF2-40B4-BE49-F238E27FC236}">
                  <a16:creationId xmlns:a16="http://schemas.microsoft.com/office/drawing/2014/main" id="{D7A9BB74-CE4A-4403-A821-AE60A654A3E4}"/>
                </a:ext>
              </a:extLst>
            </p:cNvPr>
            <p:cNvPicPr>
              <a:picLocks noChangeAspect="1"/>
            </p:cNvPicPr>
            <p:nvPr/>
          </p:nvPicPr>
          <p:blipFill>
            <a:blip r:embed="rId2"/>
            <a:stretch>
              <a:fillRect/>
            </a:stretch>
          </p:blipFill>
          <p:spPr>
            <a:xfrm>
              <a:off x="1030310" y="506077"/>
              <a:ext cx="6531216" cy="4259107"/>
            </a:xfrm>
            <a:prstGeom prst="rect">
              <a:avLst/>
            </a:prstGeom>
          </p:spPr>
        </p:pic>
        <p:sp>
          <p:nvSpPr>
            <p:cNvPr id="7" name="Rectangle 6">
              <a:extLst>
                <a:ext uri="{FF2B5EF4-FFF2-40B4-BE49-F238E27FC236}">
                  <a16:creationId xmlns:a16="http://schemas.microsoft.com/office/drawing/2014/main" id="{7BD64E1E-8DFA-4AE2-9BD5-9E7FE1C8F6D3}"/>
                </a:ext>
              </a:extLst>
            </p:cNvPr>
            <p:cNvSpPr/>
            <p:nvPr/>
          </p:nvSpPr>
          <p:spPr>
            <a:xfrm>
              <a:off x="2670629" y="1559979"/>
              <a:ext cx="668269" cy="2397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llipse 8">
            <a:extLst>
              <a:ext uri="{FF2B5EF4-FFF2-40B4-BE49-F238E27FC236}">
                <a16:creationId xmlns:a16="http://schemas.microsoft.com/office/drawing/2014/main" id="{FAA67EB1-CF15-44B3-A6EB-0839B9978ABC}"/>
              </a:ext>
            </a:extLst>
          </p:cNvPr>
          <p:cNvSpPr/>
          <p:nvPr/>
        </p:nvSpPr>
        <p:spPr>
          <a:xfrm>
            <a:off x="6095999" y="4397829"/>
            <a:ext cx="1059543" cy="1480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01B406B1-34C6-4BD5-B95D-2A46CCFFB884}"/>
              </a:ext>
            </a:extLst>
          </p:cNvPr>
          <p:cNvSpPr/>
          <p:nvPr/>
        </p:nvSpPr>
        <p:spPr>
          <a:xfrm rot="5400000">
            <a:off x="3686628" y="1837204"/>
            <a:ext cx="482285" cy="90445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F0BF4159-DE64-4EA3-929C-59623C4E8F22}"/>
              </a:ext>
            </a:extLst>
          </p:cNvPr>
          <p:cNvSpPr/>
          <p:nvPr/>
        </p:nvSpPr>
        <p:spPr>
          <a:xfrm rot="5400000">
            <a:off x="9151259" y="3787720"/>
            <a:ext cx="482285" cy="9044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752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
        <p:nvSpPr>
          <p:cNvPr id="3" name="Espace réservé du contenu 2">
            <a:extLst>
              <a:ext uri="{FF2B5EF4-FFF2-40B4-BE49-F238E27FC236}">
                <a16:creationId xmlns:a16="http://schemas.microsoft.com/office/drawing/2014/main" id="{57E5F737-EF90-4A28-B665-02AC3E0AD41C}"/>
              </a:ext>
            </a:extLst>
          </p:cNvPr>
          <p:cNvSpPr>
            <a:spLocks noGrp="1"/>
          </p:cNvSpPr>
          <p:nvPr>
            <p:ph idx="1"/>
          </p:nvPr>
        </p:nvSpPr>
        <p:spPr>
          <a:xfrm>
            <a:off x="688075" y="2583543"/>
            <a:ext cx="10515600" cy="4062916"/>
          </a:xfrm>
        </p:spPr>
        <p:txBody>
          <a:bodyPr>
            <a:normAutofit lnSpcReduction="10000"/>
          </a:bodyPr>
          <a:lstStyle/>
          <a:p>
            <a:pPr marL="0" indent="0" algn="just">
              <a:lnSpc>
                <a:spcPct val="150000"/>
              </a:lnSpc>
              <a:buNone/>
            </a:pPr>
            <a:r>
              <a:rPr lang="fr-FR" b="1" i="1" u="sng" dirty="0"/>
              <a:t>*Le </a:t>
            </a:r>
            <a:r>
              <a:rPr lang="fr-FR" b="1" i="1" u="sng" dirty="0" err="1"/>
              <a:t>caramélène</a:t>
            </a:r>
            <a:r>
              <a:rPr lang="fr-FR" b="1" i="1" u="sng" dirty="0"/>
              <a:t> </a:t>
            </a:r>
            <a:r>
              <a:rPr lang="fr-FR" dirty="0"/>
              <a:t>correspond à une structure du type C</a:t>
            </a:r>
            <a:r>
              <a:rPr lang="fr-FR" baseline="-25000" dirty="0"/>
              <a:t>36</a:t>
            </a:r>
            <a:r>
              <a:rPr lang="fr-FR" dirty="0"/>
              <a:t>H</a:t>
            </a:r>
            <a:r>
              <a:rPr lang="fr-FR" baseline="-25000" dirty="0"/>
              <a:t>48</a:t>
            </a:r>
            <a:r>
              <a:rPr lang="fr-FR" dirty="0"/>
              <a:t>O</a:t>
            </a:r>
            <a:r>
              <a:rPr lang="fr-FR" baseline="-25000" dirty="0"/>
              <a:t>24</a:t>
            </a:r>
            <a:r>
              <a:rPr lang="fr-FR" dirty="0"/>
              <a:t>, la taille des particules est de l'ordre de 0,95 µm. </a:t>
            </a:r>
          </a:p>
          <a:p>
            <a:pPr marL="0" indent="0" algn="just">
              <a:lnSpc>
                <a:spcPct val="150000"/>
              </a:lnSpc>
              <a:buNone/>
            </a:pPr>
            <a:r>
              <a:rPr lang="fr-FR" dirty="0"/>
              <a:t>La coloration est plus intense que pour le </a:t>
            </a:r>
            <a:r>
              <a:rPr lang="fr-FR" dirty="0" err="1"/>
              <a:t>caramélane</a:t>
            </a:r>
            <a:r>
              <a:rPr lang="fr-FR" dirty="0"/>
              <a:t>. Il est moins hygroscopique et sa température de fusion est voisine de </a:t>
            </a:r>
            <a:r>
              <a:rPr lang="fr-FR" dirty="0">
                <a:solidFill>
                  <a:srgbClr val="0070C0"/>
                </a:solidFill>
              </a:rPr>
              <a:t>153-154°C</a:t>
            </a:r>
            <a:r>
              <a:rPr lang="fr-FR" dirty="0"/>
              <a:t>.</a:t>
            </a:r>
          </a:p>
          <a:p>
            <a:pPr marL="0" indent="0" algn="just">
              <a:lnSpc>
                <a:spcPct val="150000"/>
              </a:lnSpc>
              <a:buNone/>
            </a:pPr>
            <a:r>
              <a:rPr lang="fr-FR" b="1" i="1" u="sng" dirty="0"/>
              <a:t>*Le </a:t>
            </a:r>
            <a:r>
              <a:rPr lang="fr-FR" b="1" i="1" u="sng" dirty="0" err="1"/>
              <a:t>caraméline</a:t>
            </a:r>
            <a:r>
              <a:rPr lang="fr-FR" b="1" i="1" u="sng" dirty="0"/>
              <a:t> </a:t>
            </a:r>
            <a:r>
              <a:rPr lang="fr-FR" dirty="0"/>
              <a:t>est une structure du type C</a:t>
            </a:r>
            <a:r>
              <a:rPr lang="fr-FR" baseline="-25000" dirty="0"/>
              <a:t>96</a:t>
            </a:r>
            <a:r>
              <a:rPr lang="fr-FR" dirty="0"/>
              <a:t>H</a:t>
            </a:r>
            <a:r>
              <a:rPr lang="fr-FR" baseline="-25000" dirty="0"/>
              <a:t>102</a:t>
            </a:r>
            <a:r>
              <a:rPr lang="fr-FR" dirty="0"/>
              <a:t>O</a:t>
            </a:r>
            <a:r>
              <a:rPr lang="fr-FR" baseline="-25000" dirty="0"/>
              <a:t>51</a:t>
            </a:r>
            <a:r>
              <a:rPr lang="fr-FR" dirty="0"/>
              <a:t>, il renferme des particules qui sont de l'ordre de 4 µm. La teinte est beaucoup plus noire que les précédents. On ne peut pas l'obtenir sous forme fondue. Comme on peut le constater les caramels sont des solutions colloïdales. L'homogénéité va dépendre de la viscosité du produit.</a:t>
            </a:r>
          </a:p>
        </p:txBody>
      </p:sp>
    </p:spTree>
    <p:extLst>
      <p:ext uri="{BB962C8B-B14F-4D97-AF65-F5344CB8AC3E}">
        <p14:creationId xmlns:p14="http://schemas.microsoft.com/office/powerpoint/2010/main" val="41672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C6AC4AA-57F4-41A4-A18C-3F47836E65EA}"/>
              </a:ext>
            </a:extLst>
          </p:cNvPr>
          <p:cNvPicPr>
            <a:picLocks noChangeAspect="1"/>
          </p:cNvPicPr>
          <p:nvPr/>
        </p:nvPicPr>
        <p:blipFill>
          <a:blip r:embed="rId2"/>
          <a:stretch>
            <a:fillRect/>
          </a:stretch>
        </p:blipFill>
        <p:spPr>
          <a:xfrm>
            <a:off x="3293883" y="1945103"/>
            <a:ext cx="5269545" cy="3958014"/>
          </a:xfrm>
          <a:prstGeom prst="rect">
            <a:avLst/>
          </a:prstGeom>
        </p:spPr>
      </p:pic>
    </p:spTree>
    <p:extLst>
      <p:ext uri="{BB962C8B-B14F-4D97-AF65-F5344CB8AC3E}">
        <p14:creationId xmlns:p14="http://schemas.microsoft.com/office/powerpoint/2010/main" val="82161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
        <p:nvSpPr>
          <p:cNvPr id="3" name="Espace réservé du contenu 2">
            <a:extLst>
              <a:ext uri="{FF2B5EF4-FFF2-40B4-BE49-F238E27FC236}">
                <a16:creationId xmlns:a16="http://schemas.microsoft.com/office/drawing/2014/main" id="{C7AA45D4-FC85-45D6-A500-CA2F062EA900}"/>
              </a:ext>
            </a:extLst>
          </p:cNvPr>
          <p:cNvSpPr>
            <a:spLocks noGrp="1"/>
          </p:cNvSpPr>
          <p:nvPr>
            <p:ph idx="1"/>
          </p:nvPr>
        </p:nvSpPr>
        <p:spPr>
          <a:xfrm>
            <a:off x="838200" y="2481943"/>
            <a:ext cx="10515600" cy="3640429"/>
          </a:xfrm>
        </p:spPr>
        <p:txBody>
          <a:bodyPr>
            <a:normAutofit lnSpcReduction="10000"/>
          </a:bodyPr>
          <a:lstStyle/>
          <a:p>
            <a:pPr marL="0" indent="0" algn="just">
              <a:lnSpc>
                <a:spcPct val="150000"/>
              </a:lnSpc>
              <a:buNone/>
            </a:pPr>
            <a:r>
              <a:rPr lang="fr-FR" b="1" dirty="0"/>
              <a:t>2-1-3- Dégradation de la vitamine C</a:t>
            </a:r>
          </a:p>
          <a:p>
            <a:pPr algn="just">
              <a:lnSpc>
                <a:spcPct val="150000"/>
              </a:lnSpc>
            </a:pPr>
            <a:r>
              <a:rPr lang="fr-FR" dirty="0"/>
              <a:t>Le chauffage des jus de fruits en particulier lors de la pasteurisation ou de la flash pasteurisation est responsable de la dégradation d'une partie de l'acide ascorbique. Cette dégradation s'effectue en milieu acide soit en aérobiose ou en anaérobiose.</a:t>
            </a:r>
          </a:p>
          <a:p>
            <a:pPr algn="just">
              <a:lnSpc>
                <a:spcPct val="150000"/>
              </a:lnSpc>
            </a:pPr>
            <a:r>
              <a:rPr lang="fr-FR" dirty="0"/>
              <a:t>L'addition de vitamine C « synthétique » peut amplifier les phénomènes de brunissement car cette molécule peut jouer le rôle d'une </a:t>
            </a:r>
            <a:r>
              <a:rPr lang="fr-FR" dirty="0" err="1"/>
              <a:t>réductone</a:t>
            </a:r>
            <a:r>
              <a:rPr lang="fr-FR" dirty="0"/>
              <a:t> et s'associer avec des acides aminés pour donner </a:t>
            </a:r>
            <a:r>
              <a:rPr lang="fr-FR" b="1" dirty="0"/>
              <a:t>des </a:t>
            </a:r>
            <a:r>
              <a:rPr lang="fr-FR" b="1" dirty="0" err="1"/>
              <a:t>mélanoïdines</a:t>
            </a:r>
            <a:r>
              <a:rPr lang="fr-FR" b="1" dirty="0"/>
              <a:t> </a:t>
            </a:r>
            <a:r>
              <a:rPr lang="fr-FR" dirty="0"/>
              <a:t>dans le cadre d'une réaction de Maillard déjà initiée. </a:t>
            </a:r>
          </a:p>
          <a:p>
            <a:pPr algn="just">
              <a:lnSpc>
                <a:spcPct val="150000"/>
              </a:lnSpc>
            </a:pPr>
            <a:endParaRPr lang="fr-FR" dirty="0"/>
          </a:p>
          <a:p>
            <a:pPr algn="just">
              <a:lnSpc>
                <a:spcPct val="150000"/>
              </a:lnSpc>
            </a:pPr>
            <a:endParaRPr lang="fr-FR" dirty="0"/>
          </a:p>
        </p:txBody>
      </p:sp>
    </p:spTree>
    <p:extLst>
      <p:ext uri="{BB962C8B-B14F-4D97-AF65-F5344CB8AC3E}">
        <p14:creationId xmlns:p14="http://schemas.microsoft.com/office/powerpoint/2010/main" val="296061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DA2AE5-FF46-47D1-BB02-9FC5BA74C518}"/>
              </a:ext>
            </a:extLst>
          </p:cNvPr>
          <p:cNvSpPr>
            <a:spLocks noGrp="1"/>
          </p:cNvSpPr>
          <p:nvPr>
            <p:ph idx="1"/>
          </p:nvPr>
        </p:nvSpPr>
        <p:spPr>
          <a:xfrm>
            <a:off x="838200" y="2481943"/>
            <a:ext cx="10515600" cy="3695020"/>
          </a:xfrm>
        </p:spPr>
        <p:txBody>
          <a:bodyPr>
            <a:normAutofit lnSpcReduction="10000"/>
          </a:bodyPr>
          <a:lstStyle/>
          <a:p>
            <a:pPr marL="0" indent="0" algn="just">
              <a:lnSpc>
                <a:spcPct val="150000"/>
              </a:lnSpc>
              <a:buNone/>
            </a:pPr>
            <a:r>
              <a:rPr lang="fr-FR" b="1" i="1" dirty="0">
                <a:solidFill>
                  <a:srgbClr val="0070C0"/>
                </a:solidFill>
              </a:rPr>
              <a:t>2-2- brunissement enzymatique</a:t>
            </a:r>
          </a:p>
          <a:p>
            <a:pPr algn="just">
              <a:lnSpc>
                <a:spcPct val="150000"/>
              </a:lnSpc>
            </a:pPr>
            <a:r>
              <a:rPr lang="fr-FR" dirty="0"/>
              <a:t>Les réactions de brunissement enzymatique concernent surtout les produits alimentaires d'origine végétale. </a:t>
            </a:r>
          </a:p>
          <a:p>
            <a:pPr algn="just">
              <a:lnSpc>
                <a:spcPct val="150000"/>
              </a:lnSpc>
            </a:pPr>
            <a:r>
              <a:rPr lang="fr-FR" dirty="0"/>
              <a:t>Cependant ces activités ont aussi été caractérisées chez les micro-organismes et chez les invertébrés (crustacés). </a:t>
            </a:r>
          </a:p>
          <a:p>
            <a:pPr algn="just">
              <a:lnSpc>
                <a:spcPct val="150000"/>
              </a:lnSpc>
            </a:pPr>
            <a:r>
              <a:rPr lang="fr-FR" dirty="0"/>
              <a:t>Ces réactions entraînent une modification de </a:t>
            </a:r>
            <a:r>
              <a:rPr lang="fr-FR" b="1" dirty="0"/>
              <a:t>l'apparence, de la flaveur et de la qualité nutritionnelle du produit</a:t>
            </a:r>
            <a:r>
              <a:rPr lang="fr-FR" dirty="0"/>
              <a:t>.</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45659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983343" y="2100672"/>
            <a:ext cx="10515600" cy="5658348"/>
          </a:xfrm>
        </p:spPr>
        <p:txBody>
          <a:bodyPr>
            <a:normAutofit/>
          </a:bodyPr>
          <a:lstStyle/>
          <a:p>
            <a:pPr algn="just">
              <a:lnSpc>
                <a:spcPct val="150000"/>
              </a:lnSpc>
            </a:pPr>
            <a:r>
              <a:rPr lang="fr-FR" dirty="0"/>
              <a:t>Toutes ces conséquences sont préjudiciables à la qualité organoleptique de l'aliment.</a:t>
            </a:r>
          </a:p>
          <a:p>
            <a:pPr algn="just">
              <a:lnSpc>
                <a:spcPct val="150000"/>
              </a:lnSpc>
            </a:pPr>
            <a:r>
              <a:rPr lang="fr-FR" dirty="0"/>
              <a:t>Cependant le brunissement peut dans certains cas être recherché lorsqu'il permet d'améliorer l'aspect et le goût des produits alimentaires comme dans le cas du café, de la maturation des dattes, la fermentation du thé ou la fabrication du cidre.</a:t>
            </a:r>
          </a:p>
          <a:p>
            <a:pPr algn="just">
              <a:lnSpc>
                <a:spcPct val="150000"/>
              </a:lnSpc>
            </a:pPr>
            <a:r>
              <a:rPr lang="fr-FR" dirty="0"/>
              <a:t>Ces réactions sont le résultat de la transformation par l'intermédiaire de système spécifique des composés phénoliques en polymère colorés, </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394372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96258" y="2100672"/>
            <a:ext cx="11179628" cy="5658348"/>
          </a:xfrm>
        </p:spPr>
        <p:txBody>
          <a:bodyPr>
            <a:normAutofit/>
          </a:bodyPr>
          <a:lstStyle/>
          <a:p>
            <a:pPr marL="0" indent="0" algn="just">
              <a:lnSpc>
                <a:spcPct val="150000"/>
              </a:lnSpc>
              <a:buNone/>
            </a:pPr>
            <a:r>
              <a:rPr lang="fr-FR" dirty="0"/>
              <a:t>le plus souvent en brun ou noir sous l'action d'une enzyme : la polyphénol oxydase (PPO).</a:t>
            </a:r>
          </a:p>
          <a:p>
            <a:pPr algn="just">
              <a:lnSpc>
                <a:spcPct val="150000"/>
              </a:lnSpc>
            </a:pPr>
            <a:r>
              <a:rPr lang="fr-FR" dirty="0"/>
              <a:t>Cette réaction est d'autant plus importante que les tissus des végétaux sont malades ou lésés.</a:t>
            </a:r>
          </a:p>
          <a:p>
            <a:pPr algn="just">
              <a:lnSpc>
                <a:spcPct val="150000"/>
              </a:lnSpc>
            </a:pPr>
            <a:r>
              <a:rPr lang="fr-FR" dirty="0"/>
              <a:t> L'endommagement par contusion peut résulter d'action de pelage, découpage, broyage, congélation et déshydratation.</a:t>
            </a:r>
          </a:p>
          <a:p>
            <a:pPr algn="just">
              <a:lnSpc>
                <a:spcPct val="150000"/>
              </a:lnSpc>
            </a:pPr>
            <a:r>
              <a:rPr lang="fr-FR" dirty="0"/>
              <a:t>Il existe de nombreux substrats phénoliques : </a:t>
            </a:r>
            <a:r>
              <a:rPr lang="fr-FR" dirty="0">
                <a:solidFill>
                  <a:srgbClr val="0070C0"/>
                </a:solidFill>
              </a:rPr>
              <a:t>mono-, di-, </a:t>
            </a:r>
            <a:r>
              <a:rPr lang="fr-FR" dirty="0" err="1">
                <a:solidFill>
                  <a:srgbClr val="0070C0"/>
                </a:solidFill>
              </a:rPr>
              <a:t>triphénol</a:t>
            </a:r>
            <a:r>
              <a:rPr lang="fr-FR" dirty="0">
                <a:solidFill>
                  <a:srgbClr val="0070C0"/>
                </a:solidFill>
              </a:rPr>
              <a:t> </a:t>
            </a:r>
            <a:r>
              <a:rPr lang="fr-FR" dirty="0"/>
              <a:t>susceptibles de donner des réactions de brunissement.</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256712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939800" y="2071643"/>
            <a:ext cx="10515600" cy="6045958"/>
          </a:xfrm>
        </p:spPr>
        <p:txBody>
          <a:bodyPr>
            <a:normAutofit/>
          </a:bodyPr>
          <a:lstStyle/>
          <a:p>
            <a:pPr algn="just">
              <a:lnSpc>
                <a:spcPct val="150000"/>
              </a:lnSpc>
            </a:pPr>
            <a:r>
              <a:rPr lang="fr-FR" dirty="0"/>
              <a:t>Leur réactivité est plus ou moins grande en fonction de leur structure (les dérivés méta diphénol sont les moins réactifs par rapport aux dérivés ortho- et para-). </a:t>
            </a:r>
          </a:p>
          <a:p>
            <a:pPr algn="just">
              <a:lnSpc>
                <a:spcPct val="150000"/>
              </a:lnSpc>
            </a:pPr>
            <a:r>
              <a:rPr lang="fr-FR" dirty="0"/>
              <a:t>La réaction va aussi dépendre de la spécificité des enzymes et du degré d'oxydation.</a:t>
            </a:r>
          </a:p>
          <a:p>
            <a:pPr marL="0" indent="0" algn="just">
              <a:lnSpc>
                <a:spcPct val="150000"/>
              </a:lnSpc>
              <a:buNone/>
            </a:pPr>
            <a:r>
              <a:rPr lang="fr-FR" b="1" i="1" u="sng" dirty="0">
                <a:solidFill>
                  <a:srgbClr val="0070C0"/>
                </a:solidFill>
              </a:rPr>
              <a:t>2-2-1- Les substrats de la réaction</a:t>
            </a:r>
            <a:endParaRPr lang="fr-FR" dirty="0"/>
          </a:p>
          <a:p>
            <a:pPr algn="just">
              <a:lnSpc>
                <a:spcPct val="150000"/>
              </a:lnSpc>
            </a:pPr>
            <a:r>
              <a:rPr lang="fr-FR" dirty="0"/>
              <a:t>Les substrats les plus simples sont </a:t>
            </a:r>
            <a:r>
              <a:rPr lang="fr-FR" b="1" dirty="0"/>
              <a:t>les </a:t>
            </a:r>
            <a:r>
              <a:rPr lang="fr-FR" b="1" dirty="0" err="1"/>
              <a:t>pyrocatéchols</a:t>
            </a:r>
            <a:r>
              <a:rPr lang="fr-FR" b="1" dirty="0"/>
              <a:t> et leurs dérivés</a:t>
            </a:r>
            <a:r>
              <a:rPr lang="fr-FR" dirty="0"/>
              <a:t>. Ce sont des dérivés </a:t>
            </a:r>
            <a:r>
              <a:rPr lang="fr-FR" dirty="0" err="1"/>
              <a:t>diphénoliques</a:t>
            </a:r>
            <a:r>
              <a:rPr lang="fr-FR" dirty="0"/>
              <a:t>.</a:t>
            </a:r>
          </a:p>
          <a:p>
            <a:pPr marL="0" indent="0" algn="just">
              <a:lnSpc>
                <a:spcPct val="150000"/>
              </a:lnSpc>
              <a:buNone/>
            </a:pPr>
            <a:endParaRPr lang="fr-FR" dirty="0"/>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2323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1915885"/>
            <a:ext cx="10515600" cy="4648687"/>
          </a:xfrm>
        </p:spPr>
        <p:txBody>
          <a:bodyPr>
            <a:normAutofit/>
          </a:bodyPr>
          <a:lstStyle/>
          <a:p>
            <a:pPr algn="just">
              <a:lnSpc>
                <a:spcPct val="150000"/>
              </a:lnSpc>
            </a:pPr>
            <a:r>
              <a:rPr lang="fr-FR" b="1" dirty="0"/>
              <a:t>Les acides aminés: </a:t>
            </a:r>
          </a:p>
          <a:p>
            <a:pPr marL="0" indent="0" algn="just">
              <a:lnSpc>
                <a:spcPct val="150000"/>
              </a:lnSpc>
              <a:buNone/>
            </a:pPr>
            <a:r>
              <a:rPr lang="fr-FR" dirty="0"/>
              <a:t>Les dérivés de la phénylalanine sont les substrats des polyphénol oxydases car cet acide aminé par l'intermédiaire d'hydroxylase à </a:t>
            </a:r>
            <a:r>
              <a:rPr lang="fr-FR" dirty="0" err="1"/>
              <a:t>bioptérine</a:t>
            </a:r>
            <a:r>
              <a:rPr lang="fr-FR" dirty="0"/>
              <a:t> peut être transformé en tyrosine dans un premier temps puis en </a:t>
            </a:r>
            <a:r>
              <a:rPr lang="fr-FR" dirty="0" err="1"/>
              <a:t>dihydroxy</a:t>
            </a:r>
            <a:r>
              <a:rPr lang="fr-FR" dirty="0"/>
              <a:t> phényl alanine (DOPA) dans un second temps selon le processus réactionnel suivant :</a:t>
            </a:r>
          </a:p>
        </p:txBody>
      </p:sp>
      <p:pic>
        <p:nvPicPr>
          <p:cNvPr id="2" name="Image 1">
            <a:extLst>
              <a:ext uri="{FF2B5EF4-FFF2-40B4-BE49-F238E27FC236}">
                <a16:creationId xmlns:a16="http://schemas.microsoft.com/office/drawing/2014/main" id="{A9A8FD73-4A57-4B2E-BED0-ABBAA5320086}"/>
              </a:ext>
            </a:extLst>
          </p:cNvPr>
          <p:cNvPicPr>
            <a:picLocks noChangeAspect="1"/>
          </p:cNvPicPr>
          <p:nvPr/>
        </p:nvPicPr>
        <p:blipFill>
          <a:blip r:embed="rId2"/>
          <a:stretch>
            <a:fillRect/>
          </a:stretch>
        </p:blipFill>
        <p:spPr>
          <a:xfrm>
            <a:off x="1776611" y="4631708"/>
            <a:ext cx="8638777" cy="1427897"/>
          </a:xfrm>
          <a:prstGeom prst="rect">
            <a:avLst/>
          </a:prstGeom>
        </p:spPr>
      </p:pic>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187395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1828799"/>
            <a:ext cx="10515600" cy="4735773"/>
          </a:xfrm>
        </p:spPr>
        <p:txBody>
          <a:bodyPr>
            <a:normAutofit/>
          </a:bodyPr>
          <a:lstStyle/>
          <a:p>
            <a:pPr marL="0" indent="0" algn="just">
              <a:lnSpc>
                <a:spcPct val="150000"/>
              </a:lnSpc>
              <a:buNone/>
            </a:pPr>
            <a:r>
              <a:rPr lang="fr-FR" dirty="0"/>
              <a:t>La DOPA sous l'action des PPO va pouvoir donner la </a:t>
            </a:r>
            <a:r>
              <a:rPr lang="fr-FR" dirty="0" err="1">
                <a:solidFill>
                  <a:srgbClr val="0070C0"/>
                </a:solidFill>
              </a:rPr>
              <a:t>DOPAquinone</a:t>
            </a:r>
            <a:r>
              <a:rPr lang="fr-FR" dirty="0"/>
              <a:t>.</a:t>
            </a:r>
          </a:p>
          <a:p>
            <a:pPr marL="0" indent="0" algn="just">
              <a:lnSpc>
                <a:spcPct val="150000"/>
              </a:lnSpc>
              <a:buNone/>
            </a:pPr>
            <a:r>
              <a:rPr lang="fr-FR" dirty="0"/>
              <a:t>Dans la banane, la DOPA va subir une réaction de </a:t>
            </a:r>
            <a:r>
              <a:rPr lang="fr-FR" dirty="0" err="1"/>
              <a:t>décarbolxylation</a:t>
            </a:r>
            <a:r>
              <a:rPr lang="fr-FR" dirty="0"/>
              <a:t> (réaction caractéristique des acides aminés) pour donner la 3,4 </a:t>
            </a:r>
            <a:r>
              <a:rPr lang="fr-FR" dirty="0" err="1"/>
              <a:t>dihydroxy</a:t>
            </a:r>
            <a:r>
              <a:rPr lang="fr-FR" dirty="0"/>
              <a:t> </a:t>
            </a:r>
            <a:r>
              <a:rPr lang="fr-FR" dirty="0" err="1"/>
              <a:t>phényléthylamine</a:t>
            </a:r>
            <a:r>
              <a:rPr lang="fr-FR" dirty="0"/>
              <a:t> qu'on appelle : la </a:t>
            </a:r>
            <a:r>
              <a:rPr lang="fr-FR" dirty="0" err="1"/>
              <a:t>DOPAmine</a:t>
            </a:r>
            <a:r>
              <a:rPr lang="fr-FR" dirty="0"/>
              <a:t>. </a:t>
            </a:r>
          </a:p>
          <a:p>
            <a:pPr marL="0" indent="0" algn="just">
              <a:lnSpc>
                <a:spcPct val="150000"/>
              </a:lnSpc>
              <a:buNone/>
            </a:pPr>
            <a:r>
              <a:rPr lang="fr-FR" dirty="0"/>
              <a:t>C'est cette </a:t>
            </a:r>
            <a:r>
              <a:rPr lang="fr-FR" dirty="0" err="1"/>
              <a:t>DOPAmine</a:t>
            </a:r>
            <a:r>
              <a:rPr lang="fr-FR" dirty="0"/>
              <a:t> qui après oxydation sera le principal agent de coloration de la banane en cours de mûrissement.</a:t>
            </a:r>
          </a:p>
          <a:p>
            <a:pPr algn="just">
              <a:lnSpc>
                <a:spcPct val="150000"/>
              </a:lnSpc>
            </a:pPr>
            <a:r>
              <a:rPr lang="fr-FR" b="1" dirty="0"/>
              <a:t>Les acides organiques:</a:t>
            </a:r>
          </a:p>
          <a:p>
            <a:pPr marL="0" indent="0">
              <a:lnSpc>
                <a:spcPct val="150000"/>
              </a:lnSpc>
              <a:buNone/>
            </a:pPr>
            <a:r>
              <a:rPr lang="fr-FR" dirty="0"/>
              <a:t>Les acides organiques sont les substrats privilégiés des PPO.</a:t>
            </a:r>
            <a:br>
              <a:rPr lang="fr-FR" dirty="0"/>
            </a:br>
            <a:endParaRPr lang="fr-FR" dirty="0"/>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12997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1785257"/>
            <a:ext cx="10515600" cy="4779316"/>
          </a:xfrm>
        </p:spPr>
        <p:txBody>
          <a:bodyPr>
            <a:normAutofit/>
          </a:bodyPr>
          <a:lstStyle/>
          <a:p>
            <a:pPr marL="0" indent="0" algn="just">
              <a:lnSpc>
                <a:spcPct val="150000"/>
              </a:lnSpc>
              <a:buNone/>
            </a:pPr>
            <a:r>
              <a:rPr lang="fr-FR" dirty="0"/>
              <a:t>Ces enzymes réagiront sur des acides organiques </a:t>
            </a:r>
            <a:r>
              <a:rPr lang="fr-FR" dirty="0" err="1"/>
              <a:t>polyphénoliques</a:t>
            </a:r>
            <a:r>
              <a:rPr lang="fr-FR" dirty="0"/>
              <a:t> comme dans le cas de </a:t>
            </a:r>
            <a:r>
              <a:rPr lang="fr-FR" dirty="0">
                <a:solidFill>
                  <a:srgbClr val="0070C0"/>
                </a:solidFill>
              </a:rPr>
              <a:t>l'acide gallique </a:t>
            </a:r>
            <a:r>
              <a:rPr lang="fr-FR" dirty="0"/>
              <a:t>ou </a:t>
            </a:r>
            <a:r>
              <a:rPr lang="fr-FR" dirty="0">
                <a:solidFill>
                  <a:srgbClr val="0070C0"/>
                </a:solidFill>
              </a:rPr>
              <a:t>l'acide chlorogénique</a:t>
            </a:r>
            <a:r>
              <a:rPr lang="fr-FR" dirty="0"/>
              <a:t>.</a:t>
            </a:r>
          </a:p>
          <a:p>
            <a:pPr marL="0" indent="0" algn="just">
              <a:lnSpc>
                <a:spcPct val="150000"/>
              </a:lnSpc>
              <a:buNone/>
            </a:pPr>
            <a:r>
              <a:rPr lang="fr-FR" dirty="0">
                <a:solidFill>
                  <a:srgbClr val="0070C0"/>
                </a:solidFill>
              </a:rPr>
              <a:t>L'acide chlorogénique </a:t>
            </a:r>
            <a:r>
              <a:rPr lang="fr-FR" dirty="0"/>
              <a:t>est constitué par l'association de l'acide quinique et de l'acide caféique.</a:t>
            </a:r>
          </a:p>
          <a:p>
            <a:pPr marL="0" indent="0" algn="just">
              <a:lnSpc>
                <a:spcPct val="150000"/>
              </a:lnSpc>
              <a:buNone/>
            </a:pPr>
            <a:r>
              <a:rPr lang="fr-FR" dirty="0"/>
              <a:t> Il se rencontre dans les pommes de terre, les pommes, les poires.</a:t>
            </a:r>
          </a:p>
          <a:p>
            <a:pPr marL="0" indent="0" algn="just">
              <a:lnSpc>
                <a:spcPct val="150000"/>
              </a:lnSpc>
              <a:buNone/>
            </a:pPr>
            <a:r>
              <a:rPr lang="fr-FR" dirty="0"/>
              <a:t> Lors de la cuisson des pommes de terre et en présence de sel de fer, il y a développement </a:t>
            </a:r>
            <a:r>
              <a:rPr lang="fr-FR" dirty="0">
                <a:solidFill>
                  <a:srgbClr val="0070C0"/>
                </a:solidFill>
              </a:rPr>
              <a:t>d'une coloration bleue-noire</a:t>
            </a:r>
            <a:r>
              <a:rPr lang="fr-FR" dirty="0"/>
              <a:t>. </a:t>
            </a:r>
          </a:p>
          <a:p>
            <a:pPr marL="0" indent="0" algn="just">
              <a:lnSpc>
                <a:spcPct val="150000"/>
              </a:lnSpc>
              <a:buNone/>
            </a:pPr>
            <a:r>
              <a:rPr lang="fr-FR" dirty="0"/>
              <a:t>La réaction et la coloration disparaissent si on est en milieu acide.</a:t>
            </a:r>
          </a:p>
          <a:p>
            <a:pPr marL="0" indent="0" algn="just">
              <a:lnSpc>
                <a:spcPct val="150000"/>
              </a:lnSpc>
              <a:buNone/>
            </a:pPr>
            <a:endParaRPr lang="fr-FR" dirty="0"/>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6942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FDEA47-D5F3-46A3-9FD3-08A34A96288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8050F97-1666-4705-BC2F-D11E9D1D45C7}"/>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CE2E307E-DD71-4BA3-837C-C2BDDCABAAC4}"/>
              </a:ext>
            </a:extLst>
          </p:cNvPr>
          <p:cNvPicPr>
            <a:picLocks noChangeAspect="1"/>
          </p:cNvPicPr>
          <p:nvPr/>
        </p:nvPicPr>
        <p:blipFill>
          <a:blip r:embed="rId2"/>
          <a:stretch>
            <a:fillRect/>
          </a:stretch>
        </p:blipFill>
        <p:spPr>
          <a:xfrm>
            <a:off x="1187355" y="875869"/>
            <a:ext cx="9020767" cy="5841105"/>
          </a:xfrm>
          <a:prstGeom prst="rect">
            <a:avLst/>
          </a:prstGeom>
        </p:spPr>
      </p:pic>
      <p:pic>
        <p:nvPicPr>
          <p:cNvPr id="6" name="Image 5">
            <a:extLst>
              <a:ext uri="{FF2B5EF4-FFF2-40B4-BE49-F238E27FC236}">
                <a16:creationId xmlns:a16="http://schemas.microsoft.com/office/drawing/2014/main" id="{2D24ED87-C46B-4079-846D-894C3F0B0367}"/>
              </a:ext>
            </a:extLst>
          </p:cNvPr>
          <p:cNvPicPr>
            <a:picLocks noChangeAspect="1"/>
          </p:cNvPicPr>
          <p:nvPr/>
        </p:nvPicPr>
        <p:blipFill>
          <a:blip r:embed="rId3"/>
          <a:stretch>
            <a:fillRect/>
          </a:stretch>
        </p:blipFill>
        <p:spPr>
          <a:xfrm>
            <a:off x="2869493" y="3251156"/>
            <a:ext cx="6453014" cy="355688"/>
          </a:xfrm>
          <a:prstGeom prst="rect">
            <a:avLst/>
          </a:prstGeom>
        </p:spPr>
      </p:pic>
      <p:pic>
        <p:nvPicPr>
          <p:cNvPr id="7" name="Image 6">
            <a:extLst>
              <a:ext uri="{FF2B5EF4-FFF2-40B4-BE49-F238E27FC236}">
                <a16:creationId xmlns:a16="http://schemas.microsoft.com/office/drawing/2014/main" id="{0307CCC7-50D2-4D07-85D8-CF9716858982}"/>
              </a:ext>
            </a:extLst>
          </p:cNvPr>
          <p:cNvPicPr>
            <a:picLocks noChangeAspect="1"/>
          </p:cNvPicPr>
          <p:nvPr/>
        </p:nvPicPr>
        <p:blipFill>
          <a:blip r:embed="rId3"/>
          <a:stretch>
            <a:fillRect/>
          </a:stretch>
        </p:blipFill>
        <p:spPr>
          <a:xfrm>
            <a:off x="1547935" y="230187"/>
            <a:ext cx="8179458" cy="450849"/>
          </a:xfrm>
          <a:prstGeom prst="rect">
            <a:avLst/>
          </a:prstGeom>
        </p:spPr>
      </p:pic>
    </p:spTree>
    <p:extLst>
      <p:ext uri="{BB962C8B-B14F-4D97-AF65-F5344CB8AC3E}">
        <p14:creationId xmlns:p14="http://schemas.microsoft.com/office/powerpoint/2010/main" val="38336488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2293257"/>
            <a:ext cx="10515600" cy="4271316"/>
          </a:xfrm>
        </p:spPr>
        <p:txBody>
          <a:bodyPr>
            <a:normAutofit/>
          </a:bodyPr>
          <a:lstStyle/>
          <a:p>
            <a:pPr marL="0" indent="0" algn="just">
              <a:lnSpc>
                <a:spcPct val="150000"/>
              </a:lnSpc>
              <a:buNone/>
            </a:pPr>
            <a:r>
              <a:rPr lang="fr-FR" dirty="0">
                <a:solidFill>
                  <a:srgbClr val="0070C0"/>
                </a:solidFill>
              </a:rPr>
              <a:t>L'idéal serait de cuire à des pH inférieurs à 4 </a:t>
            </a:r>
            <a:r>
              <a:rPr lang="fr-FR" dirty="0"/>
              <a:t>mais dans ces conditions, le couplage de l'acidité et de la chaleur se traduirait par une hydrolyse de l'amidon et perte de la structure du végétal.</a:t>
            </a:r>
          </a:p>
          <a:p>
            <a:pPr marL="0" indent="0" algn="just">
              <a:lnSpc>
                <a:spcPct val="150000"/>
              </a:lnSpc>
              <a:buNone/>
            </a:pPr>
            <a:r>
              <a:rPr lang="fr-FR" dirty="0"/>
              <a:t> La cuisson pourrait aussi se réaliser en présence d'agent chélateur </a:t>
            </a:r>
            <a:r>
              <a:rPr lang="fr-FR" i="1" dirty="0"/>
              <a:t>(En chimie un </a:t>
            </a:r>
            <a:r>
              <a:rPr lang="fr-FR" b="1" i="1" dirty="0"/>
              <a:t>chélate </a:t>
            </a:r>
            <a:r>
              <a:rPr lang="fr-FR" i="1" dirty="0"/>
              <a:t>est un corps qui possède la capacité de fixer des </a:t>
            </a:r>
            <a:r>
              <a:rPr lang="fr-FR" b="1" i="1" dirty="0"/>
              <a:t>cations </a:t>
            </a:r>
            <a:r>
              <a:rPr lang="fr-FR" i="1" dirty="0"/>
              <a:t>métalliques en constituant un complexe stable non ionisé, non toxique, et facilement éliminé par le rein</a:t>
            </a:r>
            <a:r>
              <a:rPr lang="fr-FR" dirty="0"/>
              <a:t>) si la législation le permet.</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3790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36B7329-FBA0-44AE-A8BC-C06DF710BA79}"/>
              </a:ext>
            </a:extLst>
          </p:cNvPr>
          <p:cNvPicPr>
            <a:picLocks noChangeAspect="1"/>
          </p:cNvPicPr>
          <p:nvPr/>
        </p:nvPicPr>
        <p:blipFill>
          <a:blip r:embed="rId2"/>
          <a:stretch>
            <a:fillRect/>
          </a:stretch>
        </p:blipFill>
        <p:spPr>
          <a:xfrm>
            <a:off x="1481279" y="676275"/>
            <a:ext cx="8072154" cy="4675055"/>
          </a:xfrm>
          <a:prstGeom prst="rect">
            <a:avLst/>
          </a:prstGeom>
        </p:spPr>
      </p:pic>
    </p:spTree>
    <p:extLst>
      <p:ext uri="{BB962C8B-B14F-4D97-AF65-F5344CB8AC3E}">
        <p14:creationId xmlns:p14="http://schemas.microsoft.com/office/powerpoint/2010/main" val="24726475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518615"/>
            <a:ext cx="10515600" cy="1869743"/>
          </a:xfrm>
        </p:spPr>
        <p:txBody>
          <a:bodyPr>
            <a:noAutofit/>
          </a:bodyPr>
          <a:lstStyle/>
          <a:p>
            <a:pPr algn="just">
              <a:lnSpc>
                <a:spcPct val="150000"/>
              </a:lnSpc>
            </a:pPr>
            <a:r>
              <a:rPr lang="fr-FR" b="1" dirty="0"/>
              <a:t>Les flavonoïdes:</a:t>
            </a:r>
          </a:p>
          <a:p>
            <a:pPr marL="0" indent="0">
              <a:lnSpc>
                <a:spcPct val="150000"/>
              </a:lnSpc>
              <a:buNone/>
            </a:pPr>
            <a:r>
              <a:rPr lang="fr-FR" dirty="0"/>
              <a:t>Les flavonoïdes répondent à la structure générale suivante :</a:t>
            </a:r>
          </a:p>
          <a:p>
            <a:pPr marL="0" indent="0">
              <a:lnSpc>
                <a:spcPct val="150000"/>
              </a:lnSpc>
              <a:buNone/>
            </a:pPr>
            <a:r>
              <a:rPr lang="fr-FR" dirty="0"/>
              <a:t/>
            </a:r>
            <a:br>
              <a:rPr lang="fr-FR" dirty="0"/>
            </a:br>
            <a:r>
              <a:rPr lang="fr-FR" dirty="0"/>
              <a:t> </a:t>
            </a:r>
          </a:p>
        </p:txBody>
      </p:sp>
      <p:grpSp>
        <p:nvGrpSpPr>
          <p:cNvPr id="6" name="Groupe 5">
            <a:extLst>
              <a:ext uri="{FF2B5EF4-FFF2-40B4-BE49-F238E27FC236}">
                <a16:creationId xmlns:a16="http://schemas.microsoft.com/office/drawing/2014/main" id="{C52170A7-54EF-4943-87BC-453F35271F71}"/>
              </a:ext>
            </a:extLst>
          </p:cNvPr>
          <p:cNvGrpSpPr/>
          <p:nvPr/>
        </p:nvGrpSpPr>
        <p:grpSpPr>
          <a:xfrm>
            <a:off x="8331725" y="2142130"/>
            <a:ext cx="3425733" cy="2696845"/>
            <a:chOff x="8331725" y="2142130"/>
            <a:chExt cx="3425733" cy="2696845"/>
          </a:xfrm>
        </p:grpSpPr>
        <p:pic>
          <p:nvPicPr>
            <p:cNvPr id="2" name="Image 1">
              <a:extLst>
                <a:ext uri="{FF2B5EF4-FFF2-40B4-BE49-F238E27FC236}">
                  <a16:creationId xmlns:a16="http://schemas.microsoft.com/office/drawing/2014/main" id="{57923800-F1A0-45A3-A196-816858A909DC}"/>
                </a:ext>
              </a:extLst>
            </p:cNvPr>
            <p:cNvPicPr>
              <a:picLocks noChangeAspect="1"/>
            </p:cNvPicPr>
            <p:nvPr/>
          </p:nvPicPr>
          <p:blipFill>
            <a:blip r:embed="rId2"/>
            <a:stretch>
              <a:fillRect/>
            </a:stretch>
          </p:blipFill>
          <p:spPr>
            <a:xfrm>
              <a:off x="8331725" y="2142130"/>
              <a:ext cx="3418109" cy="2115972"/>
            </a:xfrm>
            <a:prstGeom prst="rect">
              <a:avLst/>
            </a:prstGeom>
          </p:spPr>
        </p:pic>
        <p:sp>
          <p:nvSpPr>
            <p:cNvPr id="4" name="Rectangle 3">
              <a:extLst>
                <a:ext uri="{FF2B5EF4-FFF2-40B4-BE49-F238E27FC236}">
                  <a16:creationId xmlns:a16="http://schemas.microsoft.com/office/drawing/2014/main" id="{8FFB70FC-ECF3-4BB4-8A16-38AA1159D575}"/>
                </a:ext>
              </a:extLst>
            </p:cNvPr>
            <p:cNvSpPr/>
            <p:nvPr/>
          </p:nvSpPr>
          <p:spPr>
            <a:xfrm>
              <a:off x="8346973" y="4469643"/>
              <a:ext cx="3410485" cy="369332"/>
            </a:xfrm>
            <a:prstGeom prst="rect">
              <a:avLst/>
            </a:prstGeom>
          </p:spPr>
          <p:txBody>
            <a:bodyPr wrap="none">
              <a:spAutoFit/>
            </a:bodyPr>
            <a:lstStyle/>
            <a:p>
              <a:r>
                <a:rPr lang="fr-FR" i="1" dirty="0">
                  <a:solidFill>
                    <a:srgbClr val="333333"/>
                  </a:solidFill>
                  <a:latin typeface="OpenSans"/>
                </a:rPr>
                <a:t>Structure générale d'un flavonoïde</a:t>
              </a:r>
              <a:endParaRPr lang="fr-FR" dirty="0"/>
            </a:p>
          </p:txBody>
        </p:sp>
      </p:grpSp>
      <p:sp>
        <p:nvSpPr>
          <p:cNvPr id="5" name="Rectangle 4">
            <a:extLst>
              <a:ext uri="{FF2B5EF4-FFF2-40B4-BE49-F238E27FC236}">
                <a16:creationId xmlns:a16="http://schemas.microsoft.com/office/drawing/2014/main" id="{E9E38E5F-7F0D-440C-ABB6-30BA7BDB73B2}"/>
              </a:ext>
            </a:extLst>
          </p:cNvPr>
          <p:cNvSpPr/>
          <p:nvPr/>
        </p:nvSpPr>
        <p:spPr>
          <a:xfrm>
            <a:off x="222913" y="2476784"/>
            <a:ext cx="7815618" cy="2805063"/>
          </a:xfrm>
          <a:prstGeom prst="rect">
            <a:avLst/>
          </a:prstGeom>
        </p:spPr>
        <p:txBody>
          <a:bodyPr wrap="square">
            <a:spAutoFit/>
          </a:bodyPr>
          <a:lstStyle/>
          <a:p>
            <a:pPr marL="342900" indent="-342900">
              <a:lnSpc>
                <a:spcPct val="150000"/>
              </a:lnSpc>
              <a:buFont typeface="Wingdings" panose="05000000000000000000" pitchFamily="2" charset="2"/>
              <a:buChar char="ü"/>
            </a:pPr>
            <a:r>
              <a:rPr lang="fr-FR" sz="2400" dirty="0"/>
              <a:t>Les noyaux A et B pourront être substitués plus ou moins fortement par des fonctions hydroxylées.</a:t>
            </a:r>
          </a:p>
          <a:p>
            <a:pPr marL="342900" indent="-342900">
              <a:lnSpc>
                <a:spcPct val="150000"/>
              </a:lnSpc>
              <a:buFont typeface="Wingdings" panose="05000000000000000000" pitchFamily="2" charset="2"/>
              <a:buChar char="ü"/>
            </a:pPr>
            <a:r>
              <a:rPr lang="fr-FR" sz="2400" dirty="0"/>
              <a:t> La partie réactive de cette structure vis-à-vis des PPO est en général le noyau B qui porte les fonctions mono, di, </a:t>
            </a:r>
            <a:r>
              <a:rPr lang="fr-FR" sz="2400" dirty="0" err="1"/>
              <a:t>triphénoliques</a:t>
            </a:r>
            <a:r>
              <a:rPr lang="fr-FR" sz="2400" dirty="0"/>
              <a:t>.</a:t>
            </a:r>
          </a:p>
        </p:txBody>
      </p:sp>
    </p:spTree>
    <p:extLst>
      <p:ext uri="{BB962C8B-B14F-4D97-AF65-F5344CB8AC3E}">
        <p14:creationId xmlns:p14="http://schemas.microsoft.com/office/powerpoint/2010/main" val="122081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693057" y="1955529"/>
            <a:ext cx="10515600" cy="6045958"/>
          </a:xfrm>
        </p:spPr>
        <p:txBody>
          <a:bodyPr>
            <a:normAutofit/>
          </a:bodyPr>
          <a:lstStyle/>
          <a:p>
            <a:pPr marL="0" indent="0" algn="just">
              <a:lnSpc>
                <a:spcPct val="150000"/>
              </a:lnSpc>
              <a:buNone/>
            </a:pPr>
            <a:r>
              <a:rPr lang="fr-FR" dirty="0"/>
              <a:t>Parmi les flavonoïdes on distingue: </a:t>
            </a:r>
            <a:r>
              <a:rPr lang="fr-FR" b="1" dirty="0"/>
              <a:t>Les </a:t>
            </a:r>
            <a:r>
              <a:rPr lang="fr-FR" b="1" dirty="0" err="1"/>
              <a:t>anthocyanidoles</a:t>
            </a:r>
            <a:r>
              <a:rPr lang="fr-FR" b="1" dirty="0"/>
              <a:t>, les </a:t>
            </a:r>
            <a:r>
              <a:rPr lang="fr-FR" b="1" dirty="0" err="1"/>
              <a:t>leucoanthocyanidoles</a:t>
            </a:r>
            <a:r>
              <a:rPr lang="fr-FR" b="1" dirty="0"/>
              <a:t>, les </a:t>
            </a:r>
            <a:r>
              <a:rPr lang="fr-FR" b="1" dirty="0" err="1"/>
              <a:t>flavonols</a:t>
            </a:r>
            <a:r>
              <a:rPr lang="fr-FR" b="1" dirty="0"/>
              <a:t> et les </a:t>
            </a:r>
            <a:r>
              <a:rPr lang="fr-FR" b="1" dirty="0" err="1"/>
              <a:t>flavanones</a:t>
            </a:r>
            <a:r>
              <a:rPr lang="fr-FR" b="1" dirty="0"/>
              <a:t>.</a:t>
            </a:r>
          </a:p>
          <a:p>
            <a:pPr marL="0" indent="0" algn="just">
              <a:lnSpc>
                <a:spcPct val="150000"/>
              </a:lnSpc>
              <a:buNone/>
            </a:pPr>
            <a:r>
              <a:rPr lang="fr-FR" b="1" dirty="0"/>
              <a:t>    * Les </a:t>
            </a:r>
            <a:r>
              <a:rPr lang="fr-FR" b="1" dirty="0" err="1"/>
              <a:t>anthocyanidoles</a:t>
            </a:r>
            <a:r>
              <a:rPr lang="fr-FR" b="1" dirty="0"/>
              <a:t> </a:t>
            </a:r>
            <a:r>
              <a:rPr lang="fr-FR" dirty="0"/>
              <a:t>ont la particularité de changer de couleur en fonction du pH du milieu. Ces molécules passent du bleu au rouge quand le milieu s'acidifie. C'est la couleur des petits fruits rouges, des bleuets, des coquelicots..</a:t>
            </a:r>
            <a:r>
              <a:rPr lang="fr-FR" b="1" dirty="0"/>
              <a:t>.</a:t>
            </a:r>
          </a:p>
          <a:p>
            <a:pPr marL="0" indent="0" algn="just">
              <a:lnSpc>
                <a:spcPct val="150000"/>
              </a:lnSpc>
              <a:buNone/>
            </a:pPr>
            <a:r>
              <a:rPr lang="fr-FR" b="1" dirty="0"/>
              <a:t>    * Les </a:t>
            </a:r>
            <a:r>
              <a:rPr lang="fr-FR" b="1" dirty="0" err="1"/>
              <a:t>leucoanthocyanidoles</a:t>
            </a:r>
            <a:r>
              <a:rPr lang="fr-FR" b="1" dirty="0"/>
              <a:t> </a:t>
            </a:r>
            <a:r>
              <a:rPr lang="fr-FR" dirty="0"/>
              <a:t>sont pas colorés, ils pourront être transformés en </a:t>
            </a:r>
            <a:r>
              <a:rPr lang="fr-FR" dirty="0" err="1"/>
              <a:t>anthocyanidoles</a:t>
            </a:r>
            <a:r>
              <a:rPr lang="fr-FR" dirty="0"/>
              <a:t> par oxydation et déshydratation.</a:t>
            </a:r>
          </a:p>
          <a:p>
            <a:pPr marL="0" indent="0" algn="just">
              <a:lnSpc>
                <a:spcPct val="150000"/>
              </a:lnSpc>
              <a:buNone/>
            </a:pPr>
            <a:endParaRPr lang="fr-FR" b="1" dirty="0"/>
          </a:p>
          <a:p>
            <a:pPr marL="0" indent="0" algn="just">
              <a:lnSpc>
                <a:spcPct val="150000"/>
              </a:lnSpc>
              <a:buNone/>
            </a:pPr>
            <a:endParaRPr lang="fr-FR" b="1" dirty="0"/>
          </a:p>
          <a:p>
            <a:pPr marL="0" indent="0" algn="just">
              <a:lnSpc>
                <a:spcPct val="150000"/>
              </a:lnSpc>
              <a:buNone/>
            </a:pPr>
            <a:endParaRPr lang="fr-FR" dirty="0"/>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7478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736600" y="2144215"/>
            <a:ext cx="10515600" cy="6045958"/>
          </a:xfrm>
        </p:spPr>
        <p:txBody>
          <a:bodyPr>
            <a:normAutofit/>
          </a:bodyPr>
          <a:lstStyle/>
          <a:p>
            <a:pPr marL="0" indent="0" algn="just">
              <a:lnSpc>
                <a:spcPct val="150000"/>
              </a:lnSpc>
              <a:buNone/>
            </a:pPr>
            <a:r>
              <a:rPr lang="fr-FR" dirty="0"/>
              <a:t>C'est ce qui se réalise au cours de la cuisson de certains végétaux comme les fèves, les pommes, les poires, les salsifis... la coloration passe alors au rose ou au rouge.</a:t>
            </a:r>
          </a:p>
          <a:p>
            <a:pPr marL="0" indent="0" algn="just">
              <a:lnSpc>
                <a:spcPct val="150000"/>
              </a:lnSpc>
              <a:buNone/>
            </a:pPr>
            <a:r>
              <a:rPr lang="fr-FR" dirty="0"/>
              <a:t>     </a:t>
            </a:r>
            <a:r>
              <a:rPr lang="fr-FR" b="1" dirty="0"/>
              <a:t>*Les </a:t>
            </a:r>
            <a:r>
              <a:rPr lang="fr-FR" b="1" dirty="0" err="1"/>
              <a:t>flavonols</a:t>
            </a:r>
            <a:r>
              <a:rPr lang="fr-FR" b="1" dirty="0"/>
              <a:t> (le </a:t>
            </a:r>
            <a:r>
              <a:rPr lang="fr-FR" b="1" dirty="0" err="1"/>
              <a:t>kaemférol</a:t>
            </a:r>
            <a:r>
              <a:rPr lang="fr-FR" b="1" dirty="0"/>
              <a:t>, la quercétine, la </a:t>
            </a:r>
            <a:r>
              <a:rPr lang="fr-FR" b="1" dirty="0" err="1"/>
              <a:t>myricétine</a:t>
            </a:r>
            <a:r>
              <a:rPr lang="fr-FR" b="1" dirty="0"/>
              <a:t>):  </a:t>
            </a:r>
            <a:r>
              <a:rPr lang="fr-FR" dirty="0"/>
              <a:t>Ce sont des pigments végétaux de couleur jaune plus ou moins clair. Les </a:t>
            </a:r>
            <a:r>
              <a:rPr lang="fr-FR" dirty="0" err="1"/>
              <a:t>flavonols</a:t>
            </a:r>
            <a:r>
              <a:rPr lang="fr-FR" dirty="0"/>
              <a:t> sont de bons anti-oxydants et anti-inflammatoires. Les sources principales sont le thé, les oignons, les pommes, les épinards et les choux-fleurs.</a:t>
            </a:r>
          </a:p>
          <a:p>
            <a:pPr marL="0" indent="0" algn="just">
              <a:lnSpc>
                <a:spcPct val="150000"/>
              </a:lnSpc>
              <a:buNone/>
            </a:pPr>
            <a:endParaRPr lang="fr-FR" b="1" dirty="0"/>
          </a:p>
          <a:p>
            <a:pPr marL="0" indent="0" algn="just">
              <a:lnSpc>
                <a:spcPct val="150000"/>
              </a:lnSpc>
              <a:buNone/>
            </a:pPr>
            <a:endParaRPr lang="fr-FR" dirty="0"/>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394469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722086" y="2042615"/>
            <a:ext cx="10515600" cy="6045958"/>
          </a:xfrm>
        </p:spPr>
        <p:txBody>
          <a:bodyPr>
            <a:normAutofit/>
          </a:bodyPr>
          <a:lstStyle/>
          <a:p>
            <a:pPr marL="0" indent="0" algn="just">
              <a:lnSpc>
                <a:spcPct val="150000"/>
              </a:lnSpc>
              <a:buNone/>
            </a:pPr>
            <a:r>
              <a:rPr lang="fr-FR" b="1" dirty="0"/>
              <a:t>    *Les </a:t>
            </a:r>
            <a:r>
              <a:rPr lang="fr-FR" b="1" dirty="0" err="1"/>
              <a:t>flavanones</a:t>
            </a:r>
            <a:r>
              <a:rPr lang="fr-FR" b="1" dirty="0"/>
              <a:t>: </a:t>
            </a:r>
            <a:r>
              <a:rPr lang="fr-FR" dirty="0"/>
              <a:t>Cette structure est responsable de l'amertume dégagée par certains végétaux (albédo des agrumes, pépin de raisin...).</a:t>
            </a:r>
          </a:p>
          <a:p>
            <a:pPr algn="just">
              <a:lnSpc>
                <a:spcPct val="150000"/>
              </a:lnSpc>
            </a:pPr>
            <a:r>
              <a:rPr lang="fr-FR" b="1" dirty="0"/>
              <a:t>Les tannins (tannins): </a:t>
            </a:r>
            <a:r>
              <a:rPr lang="fr-FR" dirty="0"/>
              <a:t>Les tannins sont des molécules qui vont subir l'action des polyphénol oxydases mais ils vont aussi contribuer à la structure des végétaux (incrustation des parois cellulaires) et participer à la saveur des aliments.</a:t>
            </a:r>
          </a:p>
          <a:p>
            <a:pPr marL="0" indent="0" algn="just">
              <a:lnSpc>
                <a:spcPct val="150000"/>
              </a:lnSpc>
              <a:buNone/>
            </a:pPr>
            <a:r>
              <a:rPr lang="fr-FR" dirty="0"/>
              <a:t>Les tannins sont des polyphénols, le plus souvent hydrosolubles, d’origine végétale et qui possèdent la capacité de précipiter les protéines, alcaloïdes et polysaccharides, à partir de leur solution aqueuse.</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151285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2090057"/>
            <a:ext cx="10515600" cy="4474516"/>
          </a:xfrm>
        </p:spPr>
        <p:txBody>
          <a:bodyPr>
            <a:normAutofit/>
          </a:bodyPr>
          <a:lstStyle/>
          <a:p>
            <a:pPr marL="0" indent="0" algn="just">
              <a:lnSpc>
                <a:spcPct val="150000"/>
              </a:lnSpc>
              <a:buNone/>
            </a:pPr>
            <a:r>
              <a:rPr lang="fr-FR" dirty="0"/>
              <a:t>Ex: </a:t>
            </a:r>
            <a:r>
              <a:rPr lang="fr-FR" b="1" dirty="0"/>
              <a:t>Thé vert</a:t>
            </a:r>
            <a:r>
              <a:rPr lang="fr-FR" dirty="0"/>
              <a:t> : riche en tanins, ses propriétés sont multiples. Ce sont ces polyphénols antioxydants qui donnent au thé son arôme et son goût amer particulier.</a:t>
            </a:r>
          </a:p>
          <a:p>
            <a:pPr marL="0" indent="0" algn="just">
              <a:lnSpc>
                <a:spcPct val="150000"/>
              </a:lnSpc>
              <a:buNone/>
            </a:pPr>
            <a:r>
              <a:rPr lang="fr-FR" b="1" dirty="0">
                <a:solidFill>
                  <a:srgbClr val="0070C0"/>
                </a:solidFill>
              </a:rPr>
              <a:t>2-2-2- Rôle physiologique des polyphénol-oxydases</a:t>
            </a:r>
            <a:r>
              <a:rPr lang="fr-FR" dirty="0"/>
              <a:t>:</a:t>
            </a:r>
          </a:p>
          <a:p>
            <a:pPr algn="just">
              <a:lnSpc>
                <a:spcPct val="150000"/>
              </a:lnSpc>
            </a:pPr>
            <a:r>
              <a:rPr lang="fr-FR" dirty="0"/>
              <a:t>Le rôle physiologique des PPO demeure en grande partie obscur et donc très controversé. L'absence de PPO ne semble pas avoir d'effet sur la viabilité de certaines espèces végétales.</a:t>
            </a:r>
          </a:p>
          <a:p>
            <a:pPr marL="0" indent="0" algn="just">
              <a:lnSpc>
                <a:spcPct val="150000"/>
              </a:lnSpc>
              <a:buNone/>
            </a:pPr>
            <a:endParaRPr lang="fr-FR" dirty="0"/>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268705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2264229"/>
            <a:ext cx="10515600" cy="4300344"/>
          </a:xfrm>
        </p:spPr>
        <p:txBody>
          <a:bodyPr>
            <a:normAutofit/>
          </a:bodyPr>
          <a:lstStyle/>
          <a:p>
            <a:pPr algn="just">
              <a:lnSpc>
                <a:spcPct val="150000"/>
              </a:lnSpc>
            </a:pPr>
            <a:r>
              <a:rPr lang="fr-FR" dirty="0"/>
              <a:t>Certains végétaux ne contiennent pratiquement pas de polyphénol oxydases et/ou de </a:t>
            </a:r>
            <a:r>
              <a:rPr lang="fr-FR" b="1" dirty="0"/>
              <a:t>substrats phénoliques </a:t>
            </a:r>
            <a:r>
              <a:rPr lang="fr-FR" b="1" dirty="0" err="1"/>
              <a:t>polyhydroxylés</a:t>
            </a:r>
            <a:r>
              <a:rPr lang="fr-FR" b="1" dirty="0"/>
              <a:t> </a:t>
            </a:r>
            <a:r>
              <a:rPr lang="fr-FR" dirty="0"/>
              <a:t>: c'est le cas des agrumes, de l'ananas. D'autres peuvent renfermer des enzymes mais pas de substrats adaptés pour engendrer la coloration. </a:t>
            </a:r>
          </a:p>
          <a:p>
            <a:pPr algn="just">
              <a:lnSpc>
                <a:spcPct val="150000"/>
              </a:lnSpc>
            </a:pPr>
            <a:r>
              <a:rPr lang="fr-FR" dirty="0"/>
              <a:t>Dans tous les autres tissus la coloration n'intervient pas tant que les tissus ne sont pas blessés.</a:t>
            </a:r>
          </a:p>
          <a:p>
            <a:pPr algn="just">
              <a:lnSpc>
                <a:spcPct val="150000"/>
              </a:lnSpc>
            </a:pPr>
            <a:r>
              <a:rPr lang="fr-FR" dirty="0"/>
              <a:t>Chez les végétaux, les PPO seraient impliquées dans les phénomènes de défense et de résistance aux infections bactériennes, fongiques et virales. </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21273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2031999"/>
            <a:ext cx="10515600" cy="4532573"/>
          </a:xfrm>
        </p:spPr>
        <p:txBody>
          <a:bodyPr>
            <a:normAutofit/>
          </a:bodyPr>
          <a:lstStyle/>
          <a:p>
            <a:pPr marL="0" indent="0">
              <a:buNone/>
            </a:pPr>
            <a:r>
              <a:rPr lang="fr-FR" b="1" dirty="0">
                <a:solidFill>
                  <a:srgbClr val="FF0000"/>
                </a:solidFill>
              </a:rPr>
              <a:t>3- Inhibition des réactions de brunissement</a:t>
            </a:r>
          </a:p>
          <a:p>
            <a:pPr marL="0" indent="0" algn="just">
              <a:lnSpc>
                <a:spcPct val="150000"/>
              </a:lnSpc>
              <a:buNone/>
            </a:pPr>
            <a:r>
              <a:rPr lang="fr-FR" dirty="0"/>
              <a:t>	Au cours des processus de transformation, il conviendra de prendre des mesures appropriées pour limiter voire inhiber complètement les réactions de brunissement qu'elles soient non enzymatiques (réaction de Maillard) ou enzymatiques (Polyphénol oxydases).</a:t>
            </a:r>
          </a:p>
          <a:p>
            <a:pPr marL="0" indent="0" algn="just">
              <a:lnSpc>
                <a:spcPct val="150000"/>
              </a:lnSpc>
              <a:buNone/>
            </a:pPr>
            <a:r>
              <a:rPr lang="fr-FR" b="1" dirty="0">
                <a:solidFill>
                  <a:srgbClr val="0070C0"/>
                </a:solidFill>
              </a:rPr>
              <a:t>3-1- Procédés communs pour inhiber les réactions de brunissement</a:t>
            </a:r>
          </a:p>
          <a:p>
            <a:pPr marL="0" indent="0" algn="just">
              <a:lnSpc>
                <a:spcPct val="150000"/>
              </a:lnSpc>
              <a:buNone/>
            </a:pPr>
            <a:r>
              <a:rPr lang="fr-FR" b="1" i="1" dirty="0">
                <a:solidFill>
                  <a:srgbClr val="0070C0"/>
                </a:solidFill>
              </a:rPr>
              <a:t>3-1-1- Elimination du substrat</a:t>
            </a:r>
            <a:r>
              <a:rPr lang="fr-FR" dirty="0"/>
              <a:t> </a:t>
            </a:r>
            <a:endParaRPr lang="fr-FR" b="1" dirty="0">
              <a:solidFill>
                <a:srgbClr val="FF0000"/>
              </a:solidFill>
            </a:endParaRP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429169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B56665-1F78-4382-A5BF-756B631D611E}"/>
              </a:ext>
            </a:extLst>
          </p:cNvPr>
          <p:cNvSpPr>
            <a:spLocks noGrp="1"/>
          </p:cNvSpPr>
          <p:nvPr>
            <p:ph idx="1"/>
          </p:nvPr>
        </p:nvSpPr>
        <p:spPr>
          <a:xfrm>
            <a:off x="838200" y="1930399"/>
            <a:ext cx="10515600" cy="4634173"/>
          </a:xfrm>
        </p:spPr>
        <p:txBody>
          <a:bodyPr>
            <a:normAutofit/>
          </a:bodyPr>
          <a:lstStyle/>
          <a:p>
            <a:pPr marL="0" indent="0" algn="just">
              <a:lnSpc>
                <a:spcPct val="150000"/>
              </a:lnSpc>
              <a:buNone/>
            </a:pPr>
            <a:r>
              <a:rPr lang="fr-FR" b="1" i="1" dirty="0"/>
              <a:t>*Cas des réactions de brunissement non enzymatique:</a:t>
            </a:r>
          </a:p>
          <a:p>
            <a:pPr algn="just">
              <a:lnSpc>
                <a:spcPct val="150000"/>
              </a:lnSpc>
              <a:buFont typeface="Wingdings" panose="05000000000000000000" pitchFamily="2" charset="2"/>
              <a:buChar char="§"/>
            </a:pPr>
            <a:r>
              <a:rPr lang="fr-FR" dirty="0"/>
              <a:t>Dans le cas des réactions de brunissement non enzymatique, on peut essayer d'éliminer en tout ou partie l'un des substrats de la réaction.</a:t>
            </a:r>
          </a:p>
          <a:p>
            <a:pPr algn="just">
              <a:lnSpc>
                <a:spcPct val="150000"/>
              </a:lnSpc>
              <a:buFont typeface="Wingdings" panose="05000000000000000000" pitchFamily="2" charset="2"/>
              <a:buChar char="§"/>
            </a:pPr>
            <a:r>
              <a:rPr lang="fr-FR" dirty="0">
                <a:solidFill>
                  <a:srgbClr val="FF0000"/>
                </a:solidFill>
              </a:rPr>
              <a:t>Ex:</a:t>
            </a:r>
            <a:r>
              <a:rPr lang="fr-FR" dirty="0"/>
              <a:t> Lors de la fabrication de poudre d'œuf, par exemple, il faudra éliminer au maximum le glucose soit par voie fermentaire (utilisation de levure) soit par voie enzymatique avec la glucose oxydase. </a:t>
            </a:r>
          </a:p>
          <a:p>
            <a:pPr marL="0" indent="0" algn="just">
              <a:lnSpc>
                <a:spcPct val="150000"/>
              </a:lnSpc>
              <a:buNone/>
            </a:pPr>
            <a:r>
              <a:rPr lang="fr-FR" b="1" i="1" dirty="0"/>
              <a:t>*Cas des réactions de brunissement enzymatique:</a:t>
            </a:r>
          </a:p>
          <a:p>
            <a:pPr algn="just">
              <a:lnSpc>
                <a:spcPct val="150000"/>
              </a:lnSpc>
              <a:buFont typeface="Wingdings" panose="05000000000000000000" pitchFamily="2" charset="2"/>
              <a:buChar char="§"/>
            </a:pPr>
            <a:r>
              <a:rPr lang="fr-FR" dirty="0"/>
              <a:t>Dans le cas des végétaux, on sélectionnera des espèces végétales ne renfermant que peu de composés </a:t>
            </a:r>
            <a:r>
              <a:rPr lang="fr-FR" dirty="0" err="1"/>
              <a:t>polyphénoliques</a:t>
            </a:r>
            <a:r>
              <a:rPr lang="fr-FR" dirty="0"/>
              <a:t>. </a:t>
            </a:r>
          </a:p>
        </p:txBody>
      </p:sp>
      <p:sp>
        <p:nvSpPr>
          <p:cNvPr id="4" name="Titre 1">
            <a:extLst>
              <a:ext uri="{FF2B5EF4-FFF2-40B4-BE49-F238E27FC236}">
                <a16:creationId xmlns:a16="http://schemas.microsoft.com/office/drawing/2014/main" id="{77B01CC4-B8B0-45D2-A237-9BB2BCDAA181}"/>
              </a:ext>
            </a:extLst>
          </p:cNvPr>
          <p:cNvSpPr>
            <a:spLocks noGrp="1"/>
          </p:cNvSpPr>
          <p:nvPr>
            <p:ph type="title"/>
          </p:nvPr>
        </p:nvSpPr>
        <p:spPr>
          <a:xfrm>
            <a:off x="3607749" y="841194"/>
            <a:ext cx="3952164" cy="794935"/>
          </a:xfrm>
        </p:spPr>
        <p:txBody>
          <a:bodyPr>
            <a:normAutofit/>
          </a:bodyPr>
          <a:lstStyle/>
          <a:p>
            <a:pPr algn="ctr"/>
            <a:r>
              <a:rPr lang="fr-FR" sz="2800" b="1" i="1" dirty="0">
                <a:solidFill>
                  <a:srgbClr val="FF0000"/>
                </a:solidFill>
              </a:rPr>
              <a:t>2- </a:t>
            </a:r>
            <a:r>
              <a:rPr lang="fr-FR" sz="2800" b="1" i="1" dirty="0">
                <a:solidFill>
                  <a:srgbClr val="FF0000"/>
                </a:solidFill>
                <a:latin typeface="+mn-lt"/>
              </a:rPr>
              <a:t>Brunissement</a:t>
            </a:r>
          </a:p>
        </p:txBody>
      </p:sp>
    </p:spTree>
    <p:extLst>
      <p:ext uri="{BB962C8B-B14F-4D97-AF65-F5344CB8AC3E}">
        <p14:creationId xmlns:p14="http://schemas.microsoft.com/office/powerpoint/2010/main" val="28201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1397</TotalTime>
  <Words>6688</Words>
  <Application>Microsoft Office PowerPoint</Application>
  <PresentationFormat>Grand écran</PresentationFormat>
  <Paragraphs>416</Paragraphs>
  <Slides>118</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118</vt:i4>
      </vt:variant>
    </vt:vector>
  </HeadingPairs>
  <TitlesOfParts>
    <vt:vector size="126" baseType="lpstr">
      <vt:lpstr>Arial</vt:lpstr>
      <vt:lpstr>Calibri</vt:lpstr>
      <vt:lpstr>Calibri Light</vt:lpstr>
      <vt:lpstr>Century Gothic</vt:lpstr>
      <vt:lpstr>OpenSans</vt:lpstr>
      <vt:lpstr>Wingdings</vt:lpstr>
      <vt:lpstr>Wingdings 3</vt:lpstr>
      <vt:lpstr>Rétrospective</vt:lpstr>
      <vt:lpstr>Biochimie des aliments</vt:lpstr>
      <vt:lpstr>Contenu de la matière</vt:lpstr>
      <vt:lpstr>Contenu de la matière</vt:lpstr>
      <vt:lpstr>I- Composition biochimique des aliments d’origine végétale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Les aliments oléagineuses</vt:lpstr>
      <vt:lpstr>3- Les aliments oléagineuses</vt:lpstr>
      <vt:lpstr>Présentation PowerPoint</vt:lpstr>
      <vt:lpstr>4- Fruits et légumes</vt:lpstr>
      <vt:lpstr>4- Fruits et légumes</vt:lpstr>
      <vt:lpstr>Présentation PowerPoint</vt:lpstr>
      <vt:lpstr>Présentation PowerPoint</vt:lpstr>
      <vt:lpstr>4- Fruits et légumes</vt:lpstr>
      <vt:lpstr>Présentation PowerPoint</vt:lpstr>
      <vt:lpstr>4- Fruits et légumes</vt:lpstr>
      <vt:lpstr>5- Composition du café</vt:lpstr>
      <vt:lpstr>5- Composition du café</vt:lpstr>
      <vt:lpstr>5- Composition du café</vt:lpstr>
      <vt:lpstr>Présentation PowerPoint</vt:lpstr>
      <vt:lpstr>Présentation PowerPoint</vt:lpstr>
      <vt:lpstr>Présentation PowerPoint</vt:lpstr>
      <vt:lpstr>5- Composition du café</vt:lpstr>
      <vt:lpstr>5- Composition du café</vt:lpstr>
      <vt:lpstr>5- Composition du café</vt:lpstr>
      <vt:lpstr>5- Composition du café</vt:lpstr>
      <vt:lpstr>5- Composition du café</vt:lpstr>
      <vt:lpstr>5- Composition du café</vt:lpstr>
      <vt:lpstr>5- Composition du café</vt:lpstr>
      <vt:lpstr>5- Composition du café</vt:lpstr>
      <vt:lpstr>II- Altérations liées à la conservation et à la transformation d’aliment d’origine végétale.</vt:lpstr>
      <vt:lpstr>II- Altérations liées à la conservation et à la transformation d’aliment d’origine végétale.</vt:lpstr>
      <vt:lpstr>Présentation PowerPoint</vt:lpstr>
      <vt:lpstr>II- Altérations liées à la conservation et à la transformation d’aliment d’origine végétale.</vt:lpstr>
      <vt:lpstr>II- Altérations liées à la conservation et à la transformation d’aliment d’origine végétale.</vt:lpstr>
      <vt:lpstr>II- Altérations liées à la conservation et à la transformation d’aliment d’origine végétale.</vt:lpstr>
      <vt:lpstr>II- Altérations liées à la conservation et à la transformation d’aliment d’origine végétale.</vt:lpstr>
      <vt:lpstr>II- Altérations liées à la conservation et à la transformation d’aliment d’origine végétale.</vt:lpstr>
      <vt:lpstr>II- Altérations liées à la conservation et à la transformation d’aliment d’origine végétale.</vt:lpstr>
      <vt:lpstr>Présentation PowerPoint</vt:lpstr>
      <vt:lpstr>2- Brunissement</vt:lpstr>
      <vt:lpstr>2- Brunissement</vt:lpstr>
      <vt:lpstr>2- Brunissement</vt:lpstr>
      <vt:lpstr>2- Brunissement</vt:lpstr>
      <vt:lpstr>2- Brunissement</vt:lpstr>
      <vt:lpstr>Présentation PowerPoint</vt:lpstr>
      <vt:lpstr>2- Brunissement</vt:lpstr>
      <vt:lpstr>2- Brunissement</vt:lpstr>
      <vt:lpstr>Présentation PowerPoint</vt:lpstr>
      <vt:lpstr>2- Brunissement</vt:lpstr>
      <vt:lpstr>2- Brunissement</vt:lpstr>
      <vt:lpstr>2- Brunissement</vt:lpstr>
      <vt:lpstr>2- Brunissement</vt:lpstr>
      <vt:lpstr>Présentation PowerPoint</vt:lpstr>
      <vt:lpstr>2- Brunissement</vt:lpstr>
      <vt:lpstr>2- Brunissement</vt:lpstr>
      <vt:lpstr>2- Brunissement</vt:lpstr>
      <vt:lpstr>2- Brunissement</vt:lpstr>
      <vt:lpstr>2- Brunissement</vt:lpstr>
      <vt:lpstr>2- Brunissement</vt:lpstr>
      <vt:lpstr>2- Brunissement</vt:lpstr>
      <vt:lpstr>2- Brunissement</vt:lpstr>
      <vt:lpstr>2- Brunissement</vt:lpstr>
      <vt:lpstr>Présentation PowerPoint</vt:lpstr>
      <vt:lpstr>Présentation PowerPoint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2- Brunissement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Biochimie des aliments</dc:title>
  <dc:creator>HADRI</dc:creator>
  <cp:lastModifiedBy>Profuniv</cp:lastModifiedBy>
  <cp:revision>329</cp:revision>
  <dcterms:created xsi:type="dcterms:W3CDTF">2018-08-14T12:36:28Z</dcterms:created>
  <dcterms:modified xsi:type="dcterms:W3CDTF">2021-09-30T19:05:14Z</dcterms:modified>
</cp:coreProperties>
</file>