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handoutMasterIdLst>
    <p:handoutMasterId r:id="rId73"/>
  </p:handoutMasterIdLst>
  <p:sldIdLst>
    <p:sldId id="256" r:id="rId2"/>
    <p:sldId id="257" r:id="rId3"/>
    <p:sldId id="258" r:id="rId4"/>
    <p:sldId id="259" r:id="rId5"/>
    <p:sldId id="260" r:id="rId6"/>
    <p:sldId id="261" r:id="rId7"/>
    <p:sldId id="291" r:id="rId8"/>
    <p:sldId id="262" r:id="rId9"/>
    <p:sldId id="263" r:id="rId10"/>
    <p:sldId id="264" r:id="rId11"/>
    <p:sldId id="265" r:id="rId12"/>
    <p:sldId id="266" r:id="rId13"/>
    <p:sldId id="267" r:id="rId14"/>
    <p:sldId id="268" r:id="rId15"/>
    <p:sldId id="269" r:id="rId16"/>
    <p:sldId id="270" r:id="rId17"/>
    <p:sldId id="272" r:id="rId18"/>
    <p:sldId id="273" r:id="rId19"/>
    <p:sldId id="274" r:id="rId20"/>
    <p:sldId id="275" r:id="rId21"/>
    <p:sldId id="276" r:id="rId22"/>
    <p:sldId id="277" r:id="rId23"/>
    <p:sldId id="278" r:id="rId24"/>
    <p:sldId id="279" r:id="rId25"/>
    <p:sldId id="283" r:id="rId26"/>
    <p:sldId id="284" r:id="rId27"/>
    <p:sldId id="287" r:id="rId28"/>
    <p:sldId id="288" r:id="rId29"/>
    <p:sldId id="289" r:id="rId30"/>
    <p:sldId id="280" r:id="rId31"/>
    <p:sldId id="281" r:id="rId32"/>
    <p:sldId id="282" r:id="rId33"/>
    <p:sldId id="271" r:id="rId34"/>
    <p:sldId id="285" r:id="rId35"/>
    <p:sldId id="286" r:id="rId36"/>
    <p:sldId id="293" r:id="rId37"/>
    <p:sldId id="292" r:id="rId38"/>
    <p:sldId id="294" r:id="rId39"/>
    <p:sldId id="295" r:id="rId40"/>
    <p:sldId id="296" r:id="rId41"/>
    <p:sldId id="297" r:id="rId42"/>
    <p:sldId id="300" r:id="rId43"/>
    <p:sldId id="298" r:id="rId44"/>
    <p:sldId id="299" r:id="rId45"/>
    <p:sldId id="301" r:id="rId46"/>
    <p:sldId id="302" r:id="rId47"/>
    <p:sldId id="303" r:id="rId48"/>
    <p:sldId id="304" r:id="rId49"/>
    <p:sldId id="305" r:id="rId50"/>
    <p:sldId id="307" r:id="rId51"/>
    <p:sldId id="310" r:id="rId52"/>
    <p:sldId id="306" r:id="rId53"/>
    <p:sldId id="308" r:id="rId54"/>
    <p:sldId id="309" r:id="rId55"/>
    <p:sldId id="311" r:id="rId56"/>
    <p:sldId id="312" r:id="rId57"/>
    <p:sldId id="313" r:id="rId58"/>
    <p:sldId id="316" r:id="rId59"/>
    <p:sldId id="317" r:id="rId60"/>
    <p:sldId id="318" r:id="rId61"/>
    <p:sldId id="314" r:id="rId62"/>
    <p:sldId id="315" r:id="rId63"/>
    <p:sldId id="319" r:id="rId64"/>
    <p:sldId id="320" r:id="rId65"/>
    <p:sldId id="321" r:id="rId66"/>
    <p:sldId id="322" r:id="rId67"/>
    <p:sldId id="323" r:id="rId68"/>
    <p:sldId id="325" r:id="rId69"/>
    <p:sldId id="324" r:id="rId70"/>
    <p:sldId id="326" r:id="rId7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6" d="100"/>
          <a:sy n="66" d="100"/>
        </p:scale>
        <p:origin x="8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8D777D4-604A-489C-90E2-EA813342EB8B}" type="datetimeFigureOut">
              <a:rPr lang="fr-FR" smtClean="0"/>
              <a:t>30/09/2021</a:t>
            </a:fld>
            <a:endParaRPr lang="fr-F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8B1B10-6EBA-41AC-B896-B0B7830FA163}" type="slidenum">
              <a:rPr lang="fr-FR" smtClean="0"/>
              <a:t>‹N°›</a:t>
            </a:fld>
            <a:endParaRPr lang="fr-FR"/>
          </a:p>
        </p:txBody>
      </p:sp>
    </p:spTree>
    <p:extLst>
      <p:ext uri="{BB962C8B-B14F-4D97-AF65-F5344CB8AC3E}">
        <p14:creationId xmlns:p14="http://schemas.microsoft.com/office/powerpoint/2010/main" val="9447803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C8DB6F-FB2B-4D14-A9A0-D1D7E189C3B6}" type="datetimeFigureOut">
              <a:rPr lang="fr-FR" smtClean="0"/>
              <a:t>30/09/2021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1138D6-85A0-45DB-B870-CEB005E65B60}" type="slidenum">
              <a:rPr lang="fr-FR" smtClean="0"/>
              <a:t>‹N°›</a:t>
            </a:fld>
            <a:endParaRPr lang="fr-FR"/>
          </a:p>
        </p:txBody>
      </p:sp>
    </p:spTree>
    <p:extLst>
      <p:ext uri="{BB962C8B-B14F-4D97-AF65-F5344CB8AC3E}">
        <p14:creationId xmlns:p14="http://schemas.microsoft.com/office/powerpoint/2010/main" val="30377347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C1138D6-85A0-45DB-B870-CEB005E65B60}" type="slidenum">
              <a:rPr lang="fr-FR" smtClean="0"/>
              <a:t>49</a:t>
            </a:fld>
            <a:endParaRPr lang="fr-FR"/>
          </a:p>
        </p:txBody>
      </p:sp>
    </p:spTree>
    <p:extLst>
      <p:ext uri="{BB962C8B-B14F-4D97-AF65-F5344CB8AC3E}">
        <p14:creationId xmlns:p14="http://schemas.microsoft.com/office/powerpoint/2010/main" val="32448549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3526D67-EC79-43D8-B52A-B25D1A6491DA}"/>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99E9D0F3-AD3B-4264-87BA-AD414562305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8FFF15F-B384-4522-8709-DC98DC132A65}"/>
              </a:ext>
            </a:extLst>
          </p:cNvPr>
          <p:cNvSpPr>
            <a:spLocks noGrp="1"/>
          </p:cNvSpPr>
          <p:nvPr>
            <p:ph type="dt" sz="half" idx="10"/>
          </p:nvPr>
        </p:nvSpPr>
        <p:spPr/>
        <p:txBody>
          <a:bodyPr/>
          <a:lstStyle/>
          <a:p>
            <a:fld id="{F50F4CB0-DC88-4FB9-82F4-8123CE0440C1}" type="datetime1">
              <a:rPr lang="fr-FR" smtClean="0"/>
              <a:t>30/09/2021</a:t>
            </a:fld>
            <a:endParaRPr lang="fr-FR"/>
          </a:p>
        </p:txBody>
      </p:sp>
      <p:sp>
        <p:nvSpPr>
          <p:cNvPr id="5" name="Espace réservé du pied de page 4">
            <a:extLst>
              <a:ext uri="{FF2B5EF4-FFF2-40B4-BE49-F238E27FC236}">
                <a16:creationId xmlns:a16="http://schemas.microsoft.com/office/drawing/2014/main" id="{95E0C68B-49CC-42A3-99CB-0D37B1A9247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481F224-787F-43A5-B870-A29462D5706B}"/>
              </a:ext>
            </a:extLst>
          </p:cNvPr>
          <p:cNvSpPr>
            <a:spLocks noGrp="1"/>
          </p:cNvSpPr>
          <p:nvPr>
            <p:ph type="sldNum" sz="quarter" idx="12"/>
          </p:nvPr>
        </p:nvSpPr>
        <p:spPr/>
        <p:txBody>
          <a:bodyPr/>
          <a:lstStyle/>
          <a:p>
            <a:fld id="{B30A41C0-B680-468C-9726-E5D6753465CC}" type="slidenum">
              <a:rPr lang="fr-FR" smtClean="0"/>
              <a:t>‹N°›</a:t>
            </a:fld>
            <a:endParaRPr lang="fr-FR"/>
          </a:p>
        </p:txBody>
      </p:sp>
    </p:spTree>
    <p:extLst>
      <p:ext uri="{BB962C8B-B14F-4D97-AF65-F5344CB8AC3E}">
        <p14:creationId xmlns:p14="http://schemas.microsoft.com/office/powerpoint/2010/main" val="2481051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ABB701-EE29-43DE-803E-2955446BB8A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1BC3B137-7FE1-45D5-8AFD-13DEF435593C}"/>
              </a:ext>
            </a:extLst>
          </p:cNvPr>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203F322-0920-45B6-80B7-E61B129053E4}"/>
              </a:ext>
            </a:extLst>
          </p:cNvPr>
          <p:cNvSpPr>
            <a:spLocks noGrp="1"/>
          </p:cNvSpPr>
          <p:nvPr>
            <p:ph type="dt" sz="half" idx="10"/>
          </p:nvPr>
        </p:nvSpPr>
        <p:spPr/>
        <p:txBody>
          <a:bodyPr/>
          <a:lstStyle/>
          <a:p>
            <a:fld id="{5DAFF0F0-88AA-4150-95ED-D132B9A96206}" type="datetime1">
              <a:rPr lang="fr-FR" smtClean="0"/>
              <a:t>30/09/2021</a:t>
            </a:fld>
            <a:endParaRPr lang="fr-FR"/>
          </a:p>
        </p:txBody>
      </p:sp>
      <p:sp>
        <p:nvSpPr>
          <p:cNvPr id="5" name="Espace réservé du pied de page 4">
            <a:extLst>
              <a:ext uri="{FF2B5EF4-FFF2-40B4-BE49-F238E27FC236}">
                <a16:creationId xmlns:a16="http://schemas.microsoft.com/office/drawing/2014/main" id="{24CC52E0-D6BD-4889-8814-3D37AA43407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F45EC1B-133D-4508-B376-C15354CF7D58}"/>
              </a:ext>
            </a:extLst>
          </p:cNvPr>
          <p:cNvSpPr>
            <a:spLocks noGrp="1"/>
          </p:cNvSpPr>
          <p:nvPr>
            <p:ph type="sldNum" sz="quarter" idx="12"/>
          </p:nvPr>
        </p:nvSpPr>
        <p:spPr/>
        <p:txBody>
          <a:bodyPr/>
          <a:lstStyle/>
          <a:p>
            <a:fld id="{B30A41C0-B680-468C-9726-E5D6753465CC}" type="slidenum">
              <a:rPr lang="fr-FR" smtClean="0"/>
              <a:t>‹N°›</a:t>
            </a:fld>
            <a:endParaRPr lang="fr-FR"/>
          </a:p>
        </p:txBody>
      </p:sp>
    </p:spTree>
    <p:extLst>
      <p:ext uri="{BB962C8B-B14F-4D97-AF65-F5344CB8AC3E}">
        <p14:creationId xmlns:p14="http://schemas.microsoft.com/office/powerpoint/2010/main" val="2891026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C4F32C7C-4D93-4529-A669-4B96B998F75A}"/>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F31DB60-6B4C-4CC5-955C-0156DA8C7329}"/>
              </a:ext>
            </a:extLst>
          </p:cNvPr>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62CCBF8-95FB-4DA4-A7DF-6DE0FECC2AA6}"/>
              </a:ext>
            </a:extLst>
          </p:cNvPr>
          <p:cNvSpPr>
            <a:spLocks noGrp="1"/>
          </p:cNvSpPr>
          <p:nvPr>
            <p:ph type="dt" sz="half" idx="10"/>
          </p:nvPr>
        </p:nvSpPr>
        <p:spPr/>
        <p:txBody>
          <a:bodyPr/>
          <a:lstStyle/>
          <a:p>
            <a:fld id="{B7D23016-EDF5-47DE-94BC-21BBD6E5FFDA}" type="datetime1">
              <a:rPr lang="fr-FR" smtClean="0"/>
              <a:t>30/09/2021</a:t>
            </a:fld>
            <a:endParaRPr lang="fr-FR"/>
          </a:p>
        </p:txBody>
      </p:sp>
      <p:sp>
        <p:nvSpPr>
          <p:cNvPr id="5" name="Espace réservé du pied de page 4">
            <a:extLst>
              <a:ext uri="{FF2B5EF4-FFF2-40B4-BE49-F238E27FC236}">
                <a16:creationId xmlns:a16="http://schemas.microsoft.com/office/drawing/2014/main" id="{60C6AB4B-D6F6-4F88-BCCB-D0B24BF3704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5B64CCC-61F0-431A-A36A-7B8BA1EB3BAD}"/>
              </a:ext>
            </a:extLst>
          </p:cNvPr>
          <p:cNvSpPr>
            <a:spLocks noGrp="1"/>
          </p:cNvSpPr>
          <p:nvPr>
            <p:ph type="sldNum" sz="quarter" idx="12"/>
          </p:nvPr>
        </p:nvSpPr>
        <p:spPr/>
        <p:txBody>
          <a:bodyPr/>
          <a:lstStyle/>
          <a:p>
            <a:fld id="{B30A41C0-B680-468C-9726-E5D6753465CC}" type="slidenum">
              <a:rPr lang="fr-FR" smtClean="0"/>
              <a:t>‹N°›</a:t>
            </a:fld>
            <a:endParaRPr lang="fr-FR"/>
          </a:p>
        </p:txBody>
      </p:sp>
    </p:spTree>
    <p:extLst>
      <p:ext uri="{BB962C8B-B14F-4D97-AF65-F5344CB8AC3E}">
        <p14:creationId xmlns:p14="http://schemas.microsoft.com/office/powerpoint/2010/main" val="659537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5B5ED6-817C-4D07-93CD-85342ADDCC0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04346E75-9973-4F7D-A1AF-CAFEE98DA437}"/>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BD32D5D-428E-48B3-A06F-B119BC6E8B19}"/>
              </a:ext>
            </a:extLst>
          </p:cNvPr>
          <p:cNvSpPr>
            <a:spLocks noGrp="1"/>
          </p:cNvSpPr>
          <p:nvPr>
            <p:ph type="dt" sz="half" idx="10"/>
          </p:nvPr>
        </p:nvSpPr>
        <p:spPr/>
        <p:txBody>
          <a:bodyPr/>
          <a:lstStyle/>
          <a:p>
            <a:fld id="{184CEB27-9817-4D53-8FB1-F678EE549FAC}" type="datetime1">
              <a:rPr lang="fr-FR" smtClean="0"/>
              <a:t>30/09/2021</a:t>
            </a:fld>
            <a:endParaRPr lang="fr-FR"/>
          </a:p>
        </p:txBody>
      </p:sp>
      <p:sp>
        <p:nvSpPr>
          <p:cNvPr id="5" name="Espace réservé du pied de page 4">
            <a:extLst>
              <a:ext uri="{FF2B5EF4-FFF2-40B4-BE49-F238E27FC236}">
                <a16:creationId xmlns:a16="http://schemas.microsoft.com/office/drawing/2014/main" id="{C05CFB44-2957-4B21-A969-152D3DD026A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1150E65-E08A-4691-8A52-1118E66B0D43}"/>
              </a:ext>
            </a:extLst>
          </p:cNvPr>
          <p:cNvSpPr>
            <a:spLocks noGrp="1"/>
          </p:cNvSpPr>
          <p:nvPr>
            <p:ph type="sldNum" sz="quarter" idx="12"/>
          </p:nvPr>
        </p:nvSpPr>
        <p:spPr/>
        <p:txBody>
          <a:bodyPr/>
          <a:lstStyle/>
          <a:p>
            <a:fld id="{B30A41C0-B680-468C-9726-E5D6753465CC}" type="slidenum">
              <a:rPr lang="fr-FR" smtClean="0"/>
              <a:t>‹N°›</a:t>
            </a:fld>
            <a:endParaRPr lang="fr-FR"/>
          </a:p>
        </p:txBody>
      </p:sp>
    </p:spTree>
    <p:extLst>
      <p:ext uri="{BB962C8B-B14F-4D97-AF65-F5344CB8AC3E}">
        <p14:creationId xmlns:p14="http://schemas.microsoft.com/office/powerpoint/2010/main" val="615793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BDAC17-45FA-480A-A928-93FD2022B0CE}"/>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1CB2BBC-3571-400C-AD11-C981E875D7D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a:extLst>
              <a:ext uri="{FF2B5EF4-FFF2-40B4-BE49-F238E27FC236}">
                <a16:creationId xmlns:a16="http://schemas.microsoft.com/office/drawing/2014/main" id="{2A5E11DC-EEE4-4769-8706-C29A07C41249}"/>
              </a:ext>
            </a:extLst>
          </p:cNvPr>
          <p:cNvSpPr>
            <a:spLocks noGrp="1"/>
          </p:cNvSpPr>
          <p:nvPr>
            <p:ph type="dt" sz="half" idx="10"/>
          </p:nvPr>
        </p:nvSpPr>
        <p:spPr/>
        <p:txBody>
          <a:bodyPr/>
          <a:lstStyle/>
          <a:p>
            <a:fld id="{A9842498-AEF7-4A73-A0DD-814B2C389F2F}" type="datetime1">
              <a:rPr lang="fr-FR" smtClean="0"/>
              <a:t>30/09/2021</a:t>
            </a:fld>
            <a:endParaRPr lang="fr-FR"/>
          </a:p>
        </p:txBody>
      </p:sp>
      <p:sp>
        <p:nvSpPr>
          <p:cNvPr id="5" name="Espace réservé du pied de page 4">
            <a:extLst>
              <a:ext uri="{FF2B5EF4-FFF2-40B4-BE49-F238E27FC236}">
                <a16:creationId xmlns:a16="http://schemas.microsoft.com/office/drawing/2014/main" id="{DDB00DDF-49D8-4799-B826-A175651AEA2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C06A143-95B2-4760-A42F-BC827C282AD6}"/>
              </a:ext>
            </a:extLst>
          </p:cNvPr>
          <p:cNvSpPr>
            <a:spLocks noGrp="1"/>
          </p:cNvSpPr>
          <p:nvPr>
            <p:ph type="sldNum" sz="quarter" idx="12"/>
          </p:nvPr>
        </p:nvSpPr>
        <p:spPr/>
        <p:txBody>
          <a:bodyPr/>
          <a:lstStyle/>
          <a:p>
            <a:fld id="{B30A41C0-B680-468C-9726-E5D6753465CC}" type="slidenum">
              <a:rPr lang="fr-FR" smtClean="0"/>
              <a:t>‹N°›</a:t>
            </a:fld>
            <a:endParaRPr lang="fr-FR"/>
          </a:p>
        </p:txBody>
      </p:sp>
    </p:spTree>
    <p:extLst>
      <p:ext uri="{BB962C8B-B14F-4D97-AF65-F5344CB8AC3E}">
        <p14:creationId xmlns:p14="http://schemas.microsoft.com/office/powerpoint/2010/main" val="4208661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5B8F2A-4589-42C5-B2DE-7727969549A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1C40AE8-5C61-4F2D-9FED-727AA31E143B}"/>
              </a:ext>
            </a:extLst>
          </p:cNvPr>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664C13A0-BEBC-435A-A9B2-B383740CF253}"/>
              </a:ext>
            </a:extLst>
          </p:cNvPr>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95BD3323-725A-4ECC-AD35-78B89C3797FD}"/>
              </a:ext>
            </a:extLst>
          </p:cNvPr>
          <p:cNvSpPr>
            <a:spLocks noGrp="1"/>
          </p:cNvSpPr>
          <p:nvPr>
            <p:ph type="dt" sz="half" idx="10"/>
          </p:nvPr>
        </p:nvSpPr>
        <p:spPr/>
        <p:txBody>
          <a:bodyPr/>
          <a:lstStyle/>
          <a:p>
            <a:fld id="{8E2018F9-B2F7-498A-B243-DE70F194C4C7}" type="datetime1">
              <a:rPr lang="fr-FR" smtClean="0"/>
              <a:t>30/09/2021</a:t>
            </a:fld>
            <a:endParaRPr lang="fr-FR"/>
          </a:p>
        </p:txBody>
      </p:sp>
      <p:sp>
        <p:nvSpPr>
          <p:cNvPr id="6" name="Espace réservé du pied de page 5">
            <a:extLst>
              <a:ext uri="{FF2B5EF4-FFF2-40B4-BE49-F238E27FC236}">
                <a16:creationId xmlns:a16="http://schemas.microsoft.com/office/drawing/2014/main" id="{5843140A-861B-4BB9-A3A3-BF7D69EE03C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6855BD6-7774-4BA4-B2DC-CE39A407357E}"/>
              </a:ext>
            </a:extLst>
          </p:cNvPr>
          <p:cNvSpPr>
            <a:spLocks noGrp="1"/>
          </p:cNvSpPr>
          <p:nvPr>
            <p:ph type="sldNum" sz="quarter" idx="12"/>
          </p:nvPr>
        </p:nvSpPr>
        <p:spPr/>
        <p:txBody>
          <a:bodyPr/>
          <a:lstStyle/>
          <a:p>
            <a:fld id="{B30A41C0-B680-468C-9726-E5D6753465CC}" type="slidenum">
              <a:rPr lang="fr-FR" smtClean="0"/>
              <a:t>‹N°›</a:t>
            </a:fld>
            <a:endParaRPr lang="fr-FR"/>
          </a:p>
        </p:txBody>
      </p:sp>
    </p:spTree>
    <p:extLst>
      <p:ext uri="{BB962C8B-B14F-4D97-AF65-F5344CB8AC3E}">
        <p14:creationId xmlns:p14="http://schemas.microsoft.com/office/powerpoint/2010/main" val="37955620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B9FA9E-782A-4593-8442-C18CF39ADEB4}"/>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93D7E14-6840-4267-8290-D5F5B6BB0E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a:extLst>
              <a:ext uri="{FF2B5EF4-FFF2-40B4-BE49-F238E27FC236}">
                <a16:creationId xmlns:a16="http://schemas.microsoft.com/office/drawing/2014/main" id="{33047714-D901-4CF8-9E75-C22B246B1BB3}"/>
              </a:ext>
            </a:extLst>
          </p:cNvPr>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A13931E5-5FB5-4E5E-84C6-1746C09080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a:extLst>
              <a:ext uri="{FF2B5EF4-FFF2-40B4-BE49-F238E27FC236}">
                <a16:creationId xmlns:a16="http://schemas.microsoft.com/office/drawing/2014/main" id="{0FCE992F-BBA2-4DDF-BD19-BAECBB68DF13}"/>
              </a:ext>
            </a:extLst>
          </p:cNvPr>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9C18A980-F7D2-4741-99E9-55BE3AAF2053}"/>
              </a:ext>
            </a:extLst>
          </p:cNvPr>
          <p:cNvSpPr>
            <a:spLocks noGrp="1"/>
          </p:cNvSpPr>
          <p:nvPr>
            <p:ph type="dt" sz="half" idx="10"/>
          </p:nvPr>
        </p:nvSpPr>
        <p:spPr/>
        <p:txBody>
          <a:bodyPr/>
          <a:lstStyle/>
          <a:p>
            <a:fld id="{F27B98AD-D8C2-4000-A8B0-799ED9654AFC}" type="datetime1">
              <a:rPr lang="fr-FR" smtClean="0"/>
              <a:t>30/09/2021</a:t>
            </a:fld>
            <a:endParaRPr lang="fr-FR"/>
          </a:p>
        </p:txBody>
      </p:sp>
      <p:sp>
        <p:nvSpPr>
          <p:cNvPr id="8" name="Espace réservé du pied de page 7">
            <a:extLst>
              <a:ext uri="{FF2B5EF4-FFF2-40B4-BE49-F238E27FC236}">
                <a16:creationId xmlns:a16="http://schemas.microsoft.com/office/drawing/2014/main" id="{54FB0C56-0532-4D8F-97C3-A585B9237ABE}"/>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CF7D7561-7FAC-4FF3-B305-2613542A12FB}"/>
              </a:ext>
            </a:extLst>
          </p:cNvPr>
          <p:cNvSpPr>
            <a:spLocks noGrp="1"/>
          </p:cNvSpPr>
          <p:nvPr>
            <p:ph type="sldNum" sz="quarter" idx="12"/>
          </p:nvPr>
        </p:nvSpPr>
        <p:spPr/>
        <p:txBody>
          <a:bodyPr/>
          <a:lstStyle/>
          <a:p>
            <a:fld id="{B30A41C0-B680-468C-9726-E5D6753465CC}" type="slidenum">
              <a:rPr lang="fr-FR" smtClean="0"/>
              <a:t>‹N°›</a:t>
            </a:fld>
            <a:endParaRPr lang="fr-FR"/>
          </a:p>
        </p:txBody>
      </p:sp>
    </p:spTree>
    <p:extLst>
      <p:ext uri="{BB962C8B-B14F-4D97-AF65-F5344CB8AC3E}">
        <p14:creationId xmlns:p14="http://schemas.microsoft.com/office/powerpoint/2010/main" val="1798421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2DAC311-1EF8-4EB9-81B1-F9BB7B193DD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8FE812E2-9A92-4479-B80B-E10BDD4CB3AA}"/>
              </a:ext>
            </a:extLst>
          </p:cNvPr>
          <p:cNvSpPr>
            <a:spLocks noGrp="1"/>
          </p:cNvSpPr>
          <p:nvPr>
            <p:ph type="dt" sz="half" idx="10"/>
          </p:nvPr>
        </p:nvSpPr>
        <p:spPr/>
        <p:txBody>
          <a:bodyPr/>
          <a:lstStyle/>
          <a:p>
            <a:fld id="{3DE96F4C-AE4D-4ED8-8947-CA6FA0901F14}" type="datetime1">
              <a:rPr lang="fr-FR" smtClean="0"/>
              <a:t>30/09/2021</a:t>
            </a:fld>
            <a:endParaRPr lang="fr-FR"/>
          </a:p>
        </p:txBody>
      </p:sp>
      <p:sp>
        <p:nvSpPr>
          <p:cNvPr id="4" name="Espace réservé du pied de page 3">
            <a:extLst>
              <a:ext uri="{FF2B5EF4-FFF2-40B4-BE49-F238E27FC236}">
                <a16:creationId xmlns:a16="http://schemas.microsoft.com/office/drawing/2014/main" id="{F24109EF-FEC3-49C5-A6AC-C731EF7D8CD0}"/>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FD094EA-6440-43CA-AA4E-B22C7435048F}"/>
              </a:ext>
            </a:extLst>
          </p:cNvPr>
          <p:cNvSpPr>
            <a:spLocks noGrp="1"/>
          </p:cNvSpPr>
          <p:nvPr>
            <p:ph type="sldNum" sz="quarter" idx="12"/>
          </p:nvPr>
        </p:nvSpPr>
        <p:spPr/>
        <p:txBody>
          <a:bodyPr/>
          <a:lstStyle/>
          <a:p>
            <a:fld id="{B30A41C0-B680-468C-9726-E5D6753465CC}" type="slidenum">
              <a:rPr lang="fr-FR" smtClean="0"/>
              <a:t>‹N°›</a:t>
            </a:fld>
            <a:endParaRPr lang="fr-FR"/>
          </a:p>
        </p:txBody>
      </p:sp>
    </p:spTree>
    <p:extLst>
      <p:ext uri="{BB962C8B-B14F-4D97-AF65-F5344CB8AC3E}">
        <p14:creationId xmlns:p14="http://schemas.microsoft.com/office/powerpoint/2010/main" val="3493738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7F4B1BB-26F3-4B14-959E-6BA50A7441AF}"/>
              </a:ext>
            </a:extLst>
          </p:cNvPr>
          <p:cNvSpPr>
            <a:spLocks noGrp="1"/>
          </p:cNvSpPr>
          <p:nvPr>
            <p:ph type="dt" sz="half" idx="10"/>
          </p:nvPr>
        </p:nvSpPr>
        <p:spPr/>
        <p:txBody>
          <a:bodyPr/>
          <a:lstStyle/>
          <a:p>
            <a:fld id="{F7CE1381-3123-494D-9D1F-211D7BBDE499}" type="datetime1">
              <a:rPr lang="fr-FR" smtClean="0"/>
              <a:t>30/09/2021</a:t>
            </a:fld>
            <a:endParaRPr lang="fr-FR"/>
          </a:p>
        </p:txBody>
      </p:sp>
      <p:sp>
        <p:nvSpPr>
          <p:cNvPr id="3" name="Espace réservé du pied de page 2">
            <a:extLst>
              <a:ext uri="{FF2B5EF4-FFF2-40B4-BE49-F238E27FC236}">
                <a16:creationId xmlns:a16="http://schemas.microsoft.com/office/drawing/2014/main" id="{38D7CF13-A2DA-4D8E-978A-B200C2570EA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7068C876-3662-4663-90B2-C8967D9ADEC2}"/>
              </a:ext>
            </a:extLst>
          </p:cNvPr>
          <p:cNvSpPr>
            <a:spLocks noGrp="1"/>
          </p:cNvSpPr>
          <p:nvPr>
            <p:ph type="sldNum" sz="quarter" idx="12"/>
          </p:nvPr>
        </p:nvSpPr>
        <p:spPr/>
        <p:txBody>
          <a:bodyPr/>
          <a:lstStyle/>
          <a:p>
            <a:fld id="{B30A41C0-B680-468C-9726-E5D6753465CC}" type="slidenum">
              <a:rPr lang="fr-FR" smtClean="0"/>
              <a:t>‹N°›</a:t>
            </a:fld>
            <a:endParaRPr lang="fr-FR"/>
          </a:p>
        </p:txBody>
      </p:sp>
    </p:spTree>
    <p:extLst>
      <p:ext uri="{BB962C8B-B14F-4D97-AF65-F5344CB8AC3E}">
        <p14:creationId xmlns:p14="http://schemas.microsoft.com/office/powerpoint/2010/main" val="3036148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1BF664-E406-4F76-AC73-8239ACBE1AB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7D05581-3D47-4214-BB9A-FF44C61903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3D1E2054-2347-47DD-89CA-19CFF4F564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94241237-A793-4CBD-BE75-CA555766D84F}"/>
              </a:ext>
            </a:extLst>
          </p:cNvPr>
          <p:cNvSpPr>
            <a:spLocks noGrp="1"/>
          </p:cNvSpPr>
          <p:nvPr>
            <p:ph type="dt" sz="half" idx="10"/>
          </p:nvPr>
        </p:nvSpPr>
        <p:spPr/>
        <p:txBody>
          <a:bodyPr/>
          <a:lstStyle/>
          <a:p>
            <a:fld id="{6C749708-2735-4310-B575-079BFF4A63D6}" type="datetime1">
              <a:rPr lang="fr-FR" smtClean="0"/>
              <a:t>30/09/2021</a:t>
            </a:fld>
            <a:endParaRPr lang="fr-FR"/>
          </a:p>
        </p:txBody>
      </p:sp>
      <p:sp>
        <p:nvSpPr>
          <p:cNvPr id="6" name="Espace réservé du pied de page 5">
            <a:extLst>
              <a:ext uri="{FF2B5EF4-FFF2-40B4-BE49-F238E27FC236}">
                <a16:creationId xmlns:a16="http://schemas.microsoft.com/office/drawing/2014/main" id="{93F4588F-18F6-4766-9B6A-D4AFD28C270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AB9CABE-1C04-49D5-B9ED-55580F24762B}"/>
              </a:ext>
            </a:extLst>
          </p:cNvPr>
          <p:cNvSpPr>
            <a:spLocks noGrp="1"/>
          </p:cNvSpPr>
          <p:nvPr>
            <p:ph type="sldNum" sz="quarter" idx="12"/>
          </p:nvPr>
        </p:nvSpPr>
        <p:spPr/>
        <p:txBody>
          <a:bodyPr/>
          <a:lstStyle/>
          <a:p>
            <a:fld id="{B30A41C0-B680-468C-9726-E5D6753465CC}" type="slidenum">
              <a:rPr lang="fr-FR" smtClean="0"/>
              <a:t>‹N°›</a:t>
            </a:fld>
            <a:endParaRPr lang="fr-FR"/>
          </a:p>
        </p:txBody>
      </p:sp>
    </p:spTree>
    <p:extLst>
      <p:ext uri="{BB962C8B-B14F-4D97-AF65-F5344CB8AC3E}">
        <p14:creationId xmlns:p14="http://schemas.microsoft.com/office/powerpoint/2010/main" val="2621673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780A3A-DCCB-469E-9518-0BACAAD889D8}"/>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64DAAD2C-481D-443C-B465-397AF253DD9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4EE101F9-CE37-4C59-A2E7-ADC59964BF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a:extLst>
              <a:ext uri="{FF2B5EF4-FFF2-40B4-BE49-F238E27FC236}">
                <a16:creationId xmlns:a16="http://schemas.microsoft.com/office/drawing/2014/main" id="{3DBE06FF-E939-4963-A672-4AE14E395E2F}"/>
              </a:ext>
            </a:extLst>
          </p:cNvPr>
          <p:cNvSpPr>
            <a:spLocks noGrp="1"/>
          </p:cNvSpPr>
          <p:nvPr>
            <p:ph type="dt" sz="half" idx="10"/>
          </p:nvPr>
        </p:nvSpPr>
        <p:spPr/>
        <p:txBody>
          <a:bodyPr/>
          <a:lstStyle/>
          <a:p>
            <a:fld id="{90B7415E-4184-45F7-B8CA-517858C5B2E7}" type="datetime1">
              <a:rPr lang="fr-FR" smtClean="0"/>
              <a:t>30/09/2021</a:t>
            </a:fld>
            <a:endParaRPr lang="fr-FR"/>
          </a:p>
        </p:txBody>
      </p:sp>
      <p:sp>
        <p:nvSpPr>
          <p:cNvPr id="6" name="Espace réservé du pied de page 5">
            <a:extLst>
              <a:ext uri="{FF2B5EF4-FFF2-40B4-BE49-F238E27FC236}">
                <a16:creationId xmlns:a16="http://schemas.microsoft.com/office/drawing/2014/main" id="{D79660AD-AF14-41EA-A54C-472C30AB958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6987C30-180D-4479-A987-7735BD50956E}"/>
              </a:ext>
            </a:extLst>
          </p:cNvPr>
          <p:cNvSpPr>
            <a:spLocks noGrp="1"/>
          </p:cNvSpPr>
          <p:nvPr>
            <p:ph type="sldNum" sz="quarter" idx="12"/>
          </p:nvPr>
        </p:nvSpPr>
        <p:spPr/>
        <p:txBody>
          <a:bodyPr/>
          <a:lstStyle/>
          <a:p>
            <a:fld id="{B30A41C0-B680-468C-9726-E5D6753465CC}" type="slidenum">
              <a:rPr lang="fr-FR" smtClean="0"/>
              <a:t>‹N°›</a:t>
            </a:fld>
            <a:endParaRPr lang="fr-FR"/>
          </a:p>
        </p:txBody>
      </p:sp>
    </p:spTree>
    <p:extLst>
      <p:ext uri="{BB962C8B-B14F-4D97-AF65-F5344CB8AC3E}">
        <p14:creationId xmlns:p14="http://schemas.microsoft.com/office/powerpoint/2010/main" val="38926781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14520CCF-386D-4EF4-A51E-D10C9FB812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B6D3F7D-8EAE-464E-9E91-F7BC9210E3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E7E38D6-0123-4283-93A2-ACDD76CE5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EEBE90-D38F-45F0-B552-6047CFD0201A}" type="datetime1">
              <a:rPr lang="fr-FR" smtClean="0"/>
              <a:t>30/09/2021</a:t>
            </a:fld>
            <a:endParaRPr lang="fr-FR"/>
          </a:p>
        </p:txBody>
      </p:sp>
      <p:sp>
        <p:nvSpPr>
          <p:cNvPr id="5" name="Espace réservé du pied de page 4">
            <a:extLst>
              <a:ext uri="{FF2B5EF4-FFF2-40B4-BE49-F238E27FC236}">
                <a16:creationId xmlns:a16="http://schemas.microsoft.com/office/drawing/2014/main" id="{040F9046-1B33-4BF6-9499-FD4C1E903A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9C0B8E1-4963-404D-84A0-12B613B221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0A41C0-B680-468C-9726-E5D6753465CC}" type="slidenum">
              <a:rPr lang="fr-FR" smtClean="0"/>
              <a:t>‹N°›</a:t>
            </a:fld>
            <a:endParaRPr lang="fr-FR"/>
          </a:p>
        </p:txBody>
      </p:sp>
    </p:spTree>
    <p:extLst>
      <p:ext uri="{BB962C8B-B14F-4D97-AF65-F5344CB8AC3E}">
        <p14:creationId xmlns:p14="http://schemas.microsoft.com/office/powerpoint/2010/main" val="3085504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7.emf"/><Relationship Id="rId4" Type="http://schemas.openxmlformats.org/officeDocument/2006/relationships/package" Target="../embeddings/Microsoft_Word_Document.docx"/></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1EC6A2D-0D6C-41A5-98F1-7F1A875888E7}"/>
              </a:ext>
            </a:extLst>
          </p:cNvPr>
          <p:cNvSpPr>
            <a:spLocks noGrp="1"/>
          </p:cNvSpPr>
          <p:nvPr>
            <p:ph type="ctrTitle"/>
          </p:nvPr>
        </p:nvSpPr>
        <p:spPr/>
        <p:style>
          <a:lnRef idx="0">
            <a:schemeClr val="accent2"/>
          </a:lnRef>
          <a:fillRef idx="3">
            <a:schemeClr val="accent2"/>
          </a:fillRef>
          <a:effectRef idx="3">
            <a:schemeClr val="accent2"/>
          </a:effectRef>
          <a:fontRef idx="minor">
            <a:schemeClr val="lt1"/>
          </a:fontRef>
        </p:style>
        <p:txBody>
          <a:bodyPr>
            <a:normAutofit/>
          </a:bodyPr>
          <a:lstStyle/>
          <a:p>
            <a:pPr>
              <a:lnSpc>
                <a:spcPct val="150000"/>
              </a:lnSpc>
            </a:pPr>
            <a:r>
              <a:rPr lang="fr-FR" sz="4000" b="1" dirty="0"/>
              <a:t>Composition biochimique des aliments d’origine animale et produits dérivés.</a:t>
            </a:r>
          </a:p>
        </p:txBody>
      </p:sp>
      <p:sp>
        <p:nvSpPr>
          <p:cNvPr id="3" name="Sous-titre 2">
            <a:extLst>
              <a:ext uri="{FF2B5EF4-FFF2-40B4-BE49-F238E27FC236}">
                <a16:creationId xmlns:a16="http://schemas.microsoft.com/office/drawing/2014/main" id="{86D206EB-2667-477A-B496-1E193145CFCA}"/>
              </a:ext>
            </a:extLst>
          </p:cNvPr>
          <p:cNvSpPr>
            <a:spLocks noGrp="1"/>
          </p:cNvSpPr>
          <p:nvPr>
            <p:ph type="subTitle" idx="1"/>
          </p:nvPr>
        </p:nvSpPr>
        <p:spPr/>
        <p:txBody>
          <a:bodyPr/>
          <a:lstStyle/>
          <a:p>
            <a:r>
              <a:rPr lang="fr-FR" dirty="0" smtClean="0"/>
              <a:t>2021-2022</a:t>
            </a:r>
          </a:p>
          <a:p>
            <a:r>
              <a:rPr lang="fr-FR" dirty="0" smtClean="0"/>
              <a:t>Master I: Agroalimentaire et contrôle de qualité</a:t>
            </a:r>
            <a:endParaRPr lang="fr-FR" dirty="0"/>
          </a:p>
        </p:txBody>
      </p:sp>
      <p:sp>
        <p:nvSpPr>
          <p:cNvPr id="4" name="Espace réservé du numéro de diapositive 3"/>
          <p:cNvSpPr>
            <a:spLocks noGrp="1"/>
          </p:cNvSpPr>
          <p:nvPr>
            <p:ph type="sldNum" sz="quarter" idx="12"/>
          </p:nvPr>
        </p:nvSpPr>
        <p:spPr/>
        <p:txBody>
          <a:bodyPr/>
          <a:lstStyle/>
          <a:p>
            <a:fld id="{B30A41C0-B680-468C-9726-E5D6753465CC}" type="slidenum">
              <a:rPr lang="fr-FR" smtClean="0"/>
              <a:t>1</a:t>
            </a:fld>
            <a:endParaRPr lang="fr-FR"/>
          </a:p>
        </p:txBody>
      </p:sp>
    </p:spTree>
    <p:extLst>
      <p:ext uri="{BB962C8B-B14F-4D97-AF65-F5344CB8AC3E}">
        <p14:creationId xmlns:p14="http://schemas.microsoft.com/office/powerpoint/2010/main" val="32838365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C8D5ACA-C335-4A6F-BE02-2003B6737433}"/>
              </a:ext>
            </a:extLst>
          </p:cNvPr>
          <p:cNvSpPr>
            <a:spLocks noGrp="1"/>
          </p:cNvSpPr>
          <p:nvPr>
            <p:ph idx="1"/>
          </p:nvPr>
        </p:nvSpPr>
        <p:spPr>
          <a:xfrm>
            <a:off x="838200" y="631065"/>
            <a:ext cx="10515600" cy="5545898"/>
          </a:xfrm>
        </p:spPr>
        <p:txBody>
          <a:bodyPr/>
          <a:lstStyle/>
          <a:p>
            <a:pPr algn="just">
              <a:lnSpc>
                <a:spcPct val="150000"/>
              </a:lnSpc>
            </a:pPr>
            <a:r>
              <a:rPr lang="fr-FR" dirty="0">
                <a:solidFill>
                  <a:srgbClr val="FF0000"/>
                </a:solidFill>
              </a:rPr>
              <a:t>L’apport en glucides </a:t>
            </a:r>
            <a:r>
              <a:rPr lang="fr-FR" dirty="0"/>
              <a:t>est négligeable car il n’y a pratiquement plus de glycogène dans la viande au stade de sa commercialisation.</a:t>
            </a:r>
          </a:p>
          <a:p>
            <a:pPr algn="just">
              <a:lnSpc>
                <a:spcPct val="150000"/>
              </a:lnSpc>
            </a:pPr>
            <a:r>
              <a:rPr lang="fr-FR" b="1" dirty="0"/>
              <a:t>Concernant l’apport en minéraux,</a:t>
            </a:r>
            <a:r>
              <a:rPr lang="fr-FR" dirty="0"/>
              <a:t> les viandes sont riches en </a:t>
            </a:r>
            <a:r>
              <a:rPr lang="fr-FR" dirty="0">
                <a:solidFill>
                  <a:srgbClr val="FF0000"/>
                </a:solidFill>
              </a:rPr>
              <a:t>phosphore</a:t>
            </a:r>
            <a:r>
              <a:rPr lang="fr-FR" dirty="0"/>
              <a:t> et représentent la meilleure source alimentaire </a:t>
            </a:r>
            <a:r>
              <a:rPr lang="fr-FR" dirty="0">
                <a:solidFill>
                  <a:srgbClr val="FF0000"/>
                </a:solidFill>
              </a:rPr>
              <a:t>de fer héminique</a:t>
            </a:r>
            <a:r>
              <a:rPr lang="fr-FR" dirty="0"/>
              <a:t>.</a:t>
            </a:r>
          </a:p>
          <a:p>
            <a:pPr algn="just">
              <a:lnSpc>
                <a:spcPct val="150000"/>
              </a:lnSpc>
            </a:pPr>
            <a:r>
              <a:rPr lang="fr-FR" dirty="0"/>
              <a:t>Il s’agit de fer ferreux (++), mieux absorbé que le fer ferrique (+++) des végétaux.</a:t>
            </a:r>
          </a:p>
        </p:txBody>
      </p:sp>
      <p:sp>
        <p:nvSpPr>
          <p:cNvPr id="2" name="Espace réservé du numéro de diapositive 1"/>
          <p:cNvSpPr>
            <a:spLocks noGrp="1"/>
          </p:cNvSpPr>
          <p:nvPr>
            <p:ph type="sldNum" sz="quarter" idx="12"/>
          </p:nvPr>
        </p:nvSpPr>
        <p:spPr/>
        <p:txBody>
          <a:bodyPr/>
          <a:lstStyle/>
          <a:p>
            <a:fld id="{B30A41C0-B680-468C-9726-E5D6753465CC}" type="slidenum">
              <a:rPr lang="fr-FR" smtClean="0"/>
              <a:t>10</a:t>
            </a:fld>
            <a:endParaRPr lang="fr-FR"/>
          </a:p>
        </p:txBody>
      </p:sp>
    </p:spTree>
    <p:extLst>
      <p:ext uri="{BB962C8B-B14F-4D97-AF65-F5344CB8AC3E}">
        <p14:creationId xmlns:p14="http://schemas.microsoft.com/office/powerpoint/2010/main" val="30883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C8D5ACA-C335-4A6F-BE02-2003B6737433}"/>
              </a:ext>
            </a:extLst>
          </p:cNvPr>
          <p:cNvSpPr>
            <a:spLocks noGrp="1"/>
          </p:cNvSpPr>
          <p:nvPr>
            <p:ph idx="1"/>
          </p:nvPr>
        </p:nvSpPr>
        <p:spPr>
          <a:xfrm>
            <a:off x="838200" y="631065"/>
            <a:ext cx="10515600" cy="5545898"/>
          </a:xfrm>
        </p:spPr>
        <p:txBody>
          <a:bodyPr>
            <a:normAutofit lnSpcReduction="10000"/>
          </a:bodyPr>
          <a:lstStyle/>
          <a:p>
            <a:pPr algn="just">
              <a:lnSpc>
                <a:spcPct val="150000"/>
              </a:lnSpc>
            </a:pPr>
            <a:r>
              <a:rPr lang="fr-FR" dirty="0"/>
              <a:t>Cette catégorie d’aliments est pauvre en </a:t>
            </a:r>
            <a:r>
              <a:rPr lang="fr-FR" dirty="0">
                <a:solidFill>
                  <a:srgbClr val="FF0000"/>
                </a:solidFill>
              </a:rPr>
              <a:t>calcium</a:t>
            </a:r>
            <a:r>
              <a:rPr lang="fr-FR" dirty="0"/>
              <a:t> et présente un très mauvais rapport </a:t>
            </a:r>
            <a:r>
              <a:rPr lang="fr-FR" dirty="0">
                <a:solidFill>
                  <a:srgbClr val="FF0000"/>
                </a:solidFill>
              </a:rPr>
              <a:t>Calcium/Phosphore</a:t>
            </a:r>
            <a:r>
              <a:rPr lang="fr-FR" dirty="0"/>
              <a:t>. </a:t>
            </a:r>
          </a:p>
          <a:p>
            <a:pPr algn="just">
              <a:lnSpc>
                <a:spcPct val="150000"/>
              </a:lnSpc>
            </a:pPr>
            <a:r>
              <a:rPr lang="fr-FR" dirty="0"/>
              <a:t>Les abats, en particulier le foie, sont très riches </a:t>
            </a:r>
            <a:r>
              <a:rPr lang="fr-FR" dirty="0">
                <a:solidFill>
                  <a:srgbClr val="FF0000"/>
                </a:solidFill>
              </a:rPr>
              <a:t>en fer et en phosphore</a:t>
            </a:r>
            <a:r>
              <a:rPr lang="fr-FR" dirty="0"/>
              <a:t>.</a:t>
            </a:r>
          </a:p>
          <a:p>
            <a:pPr algn="just">
              <a:lnSpc>
                <a:spcPct val="150000"/>
              </a:lnSpc>
            </a:pPr>
            <a:r>
              <a:rPr lang="fr-FR" dirty="0"/>
              <a:t>Les viandes sont dépourvues de vitamines liposolubles.</a:t>
            </a:r>
          </a:p>
          <a:p>
            <a:pPr algn="just">
              <a:lnSpc>
                <a:spcPct val="150000"/>
              </a:lnSpc>
            </a:pPr>
            <a:r>
              <a:rPr lang="fr-FR" dirty="0"/>
              <a:t> Elles sont </a:t>
            </a:r>
            <a:r>
              <a:rPr lang="fr-FR" dirty="0">
                <a:solidFill>
                  <a:srgbClr val="FF0000"/>
                </a:solidFill>
              </a:rPr>
              <a:t>riches en vitamines du groupe B</a:t>
            </a:r>
            <a:r>
              <a:rPr lang="fr-FR" dirty="0"/>
              <a:t>. </a:t>
            </a:r>
          </a:p>
          <a:p>
            <a:pPr algn="just">
              <a:lnSpc>
                <a:spcPct val="150000"/>
              </a:lnSpc>
            </a:pPr>
            <a:r>
              <a:rPr lang="fr-FR" dirty="0"/>
              <a:t>Les abats (principalement le foie) </a:t>
            </a:r>
            <a:r>
              <a:rPr lang="fr-FR" dirty="0">
                <a:solidFill>
                  <a:srgbClr val="FF0000"/>
                </a:solidFill>
              </a:rPr>
              <a:t>en sont les plus riches </a:t>
            </a:r>
            <a:r>
              <a:rPr lang="fr-FR" dirty="0"/>
              <a:t>et représentent en outre </a:t>
            </a:r>
            <a:r>
              <a:rPr lang="fr-FR" dirty="0">
                <a:solidFill>
                  <a:srgbClr val="FF0000"/>
                </a:solidFill>
              </a:rPr>
              <a:t>un apport important de vitamines A et D</a:t>
            </a:r>
            <a:r>
              <a:rPr lang="fr-FR" dirty="0"/>
              <a:t>.</a:t>
            </a:r>
          </a:p>
        </p:txBody>
      </p:sp>
      <p:sp>
        <p:nvSpPr>
          <p:cNvPr id="2" name="Espace réservé du numéro de diapositive 1"/>
          <p:cNvSpPr>
            <a:spLocks noGrp="1"/>
          </p:cNvSpPr>
          <p:nvPr>
            <p:ph type="sldNum" sz="quarter" idx="12"/>
          </p:nvPr>
        </p:nvSpPr>
        <p:spPr/>
        <p:txBody>
          <a:bodyPr/>
          <a:lstStyle/>
          <a:p>
            <a:fld id="{B30A41C0-B680-468C-9726-E5D6753465CC}" type="slidenum">
              <a:rPr lang="fr-FR" smtClean="0"/>
              <a:t>11</a:t>
            </a:fld>
            <a:endParaRPr lang="fr-FR"/>
          </a:p>
        </p:txBody>
      </p:sp>
    </p:spTree>
    <p:extLst>
      <p:ext uri="{BB962C8B-B14F-4D97-AF65-F5344CB8AC3E}">
        <p14:creationId xmlns:p14="http://schemas.microsoft.com/office/powerpoint/2010/main" val="254794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C8D5ACA-C335-4A6F-BE02-2003B6737433}"/>
              </a:ext>
            </a:extLst>
          </p:cNvPr>
          <p:cNvSpPr>
            <a:spLocks noGrp="1"/>
          </p:cNvSpPr>
          <p:nvPr>
            <p:ph idx="1"/>
          </p:nvPr>
        </p:nvSpPr>
        <p:spPr>
          <a:xfrm>
            <a:off x="838200" y="631065"/>
            <a:ext cx="10515600" cy="5545898"/>
          </a:xfrm>
        </p:spPr>
        <p:txBody>
          <a:bodyPr>
            <a:normAutofit/>
          </a:bodyPr>
          <a:lstStyle/>
          <a:p>
            <a:pPr marL="0" indent="0" algn="just">
              <a:lnSpc>
                <a:spcPct val="150000"/>
              </a:lnSpc>
              <a:buNone/>
            </a:pPr>
            <a:r>
              <a:rPr lang="fr-FR" b="1" dirty="0">
                <a:solidFill>
                  <a:srgbClr val="FF0000"/>
                </a:solidFill>
              </a:rPr>
              <a:t>2- Charcuterie</a:t>
            </a:r>
          </a:p>
          <a:p>
            <a:pPr algn="just">
              <a:lnSpc>
                <a:spcPct val="150000"/>
              </a:lnSpc>
            </a:pPr>
            <a:r>
              <a:rPr lang="fr-FR" dirty="0"/>
              <a:t>A l’origine, la charcuterie est </a:t>
            </a:r>
            <a:r>
              <a:rPr lang="fr-FR" dirty="0">
                <a:solidFill>
                  <a:srgbClr val="FF0000"/>
                </a:solidFill>
              </a:rPr>
              <a:t>une méthode de conservation de la viande</a:t>
            </a:r>
            <a:r>
              <a:rPr lang="fr-FR" dirty="0"/>
              <a:t>. </a:t>
            </a:r>
          </a:p>
          <a:p>
            <a:pPr algn="just">
              <a:lnSpc>
                <a:spcPct val="150000"/>
              </a:lnSpc>
            </a:pPr>
            <a:r>
              <a:rPr lang="fr-FR" dirty="0"/>
              <a:t>Toute charcuterie </a:t>
            </a:r>
            <a:r>
              <a:rPr lang="fr-FR" dirty="0">
                <a:solidFill>
                  <a:srgbClr val="FF0000"/>
                </a:solidFill>
              </a:rPr>
              <a:t>fait l’objet d’une salaison </a:t>
            </a:r>
            <a:r>
              <a:rPr lang="fr-FR" dirty="0"/>
              <a:t>avec un mélange de sel et de nitrate de potassium, ou de sel et de nitrite de sodium. </a:t>
            </a:r>
          </a:p>
          <a:p>
            <a:pPr algn="just">
              <a:lnSpc>
                <a:spcPct val="150000"/>
              </a:lnSpc>
            </a:pPr>
            <a:r>
              <a:rPr lang="fr-FR" dirty="0"/>
              <a:t>Les charcuteries contiennent </a:t>
            </a:r>
            <a:r>
              <a:rPr lang="fr-FR" dirty="0">
                <a:solidFill>
                  <a:srgbClr val="FF0000"/>
                </a:solidFill>
              </a:rPr>
              <a:t>10 à 20 % de protéines</a:t>
            </a:r>
            <a:r>
              <a:rPr lang="fr-FR" dirty="0"/>
              <a:t>. </a:t>
            </a:r>
          </a:p>
          <a:p>
            <a:pPr algn="just">
              <a:lnSpc>
                <a:spcPct val="150000"/>
              </a:lnSpc>
            </a:pPr>
            <a:r>
              <a:rPr lang="fr-FR" dirty="0"/>
              <a:t>Les jambons cuits ou secs en sont les plus riches.</a:t>
            </a:r>
          </a:p>
          <a:p>
            <a:pPr algn="just">
              <a:lnSpc>
                <a:spcPct val="150000"/>
              </a:lnSpc>
            </a:pPr>
            <a:endParaRPr lang="fr-FR" dirty="0"/>
          </a:p>
          <a:p>
            <a:pPr algn="just">
              <a:lnSpc>
                <a:spcPct val="150000"/>
              </a:lnSpc>
            </a:pPr>
            <a:endParaRPr lang="fr-FR" dirty="0"/>
          </a:p>
          <a:p>
            <a:pPr marL="0" indent="0" algn="just">
              <a:lnSpc>
                <a:spcPct val="150000"/>
              </a:lnSpc>
              <a:buNone/>
            </a:pPr>
            <a:endParaRPr lang="fr-FR" dirty="0"/>
          </a:p>
        </p:txBody>
      </p:sp>
      <p:sp>
        <p:nvSpPr>
          <p:cNvPr id="2" name="Espace réservé du numéro de diapositive 1"/>
          <p:cNvSpPr>
            <a:spLocks noGrp="1"/>
          </p:cNvSpPr>
          <p:nvPr>
            <p:ph type="sldNum" sz="quarter" idx="12"/>
          </p:nvPr>
        </p:nvSpPr>
        <p:spPr/>
        <p:txBody>
          <a:bodyPr/>
          <a:lstStyle/>
          <a:p>
            <a:fld id="{B30A41C0-B680-468C-9726-E5D6753465CC}" type="slidenum">
              <a:rPr lang="fr-FR" smtClean="0"/>
              <a:t>12</a:t>
            </a:fld>
            <a:endParaRPr lang="fr-FR"/>
          </a:p>
        </p:txBody>
      </p:sp>
    </p:spTree>
    <p:extLst>
      <p:ext uri="{BB962C8B-B14F-4D97-AF65-F5344CB8AC3E}">
        <p14:creationId xmlns:p14="http://schemas.microsoft.com/office/powerpoint/2010/main" val="61931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C8D5ACA-C335-4A6F-BE02-2003B6737433}"/>
              </a:ext>
            </a:extLst>
          </p:cNvPr>
          <p:cNvSpPr>
            <a:spLocks noGrp="1"/>
          </p:cNvSpPr>
          <p:nvPr>
            <p:ph idx="1"/>
          </p:nvPr>
        </p:nvSpPr>
        <p:spPr>
          <a:xfrm>
            <a:off x="838200" y="631065"/>
            <a:ext cx="10515600" cy="5545898"/>
          </a:xfrm>
        </p:spPr>
        <p:txBody>
          <a:bodyPr>
            <a:normAutofit/>
          </a:bodyPr>
          <a:lstStyle/>
          <a:p>
            <a:pPr algn="just">
              <a:lnSpc>
                <a:spcPct val="150000"/>
              </a:lnSpc>
            </a:pPr>
            <a:r>
              <a:rPr lang="fr-FR" dirty="0"/>
              <a:t>Cette catégorie d’aliments se caractérise surtout par sa richesse en lipides : </a:t>
            </a:r>
          </a:p>
          <a:p>
            <a:pPr lvl="1" algn="just">
              <a:lnSpc>
                <a:spcPct val="150000"/>
              </a:lnSpc>
              <a:buFont typeface="Wingdings" panose="05000000000000000000" pitchFamily="2" charset="2"/>
              <a:buChar char="ü"/>
            </a:pPr>
            <a:r>
              <a:rPr lang="fr-FR" sz="2800" dirty="0">
                <a:solidFill>
                  <a:srgbClr val="FF0000"/>
                </a:solidFill>
              </a:rPr>
              <a:t>20 à 35 % </a:t>
            </a:r>
            <a:r>
              <a:rPr lang="fr-FR" sz="2800" dirty="0"/>
              <a:t>pour les saucisses, saucissons cuits, pâté de foie.</a:t>
            </a:r>
          </a:p>
          <a:p>
            <a:pPr lvl="1" algn="just">
              <a:lnSpc>
                <a:spcPct val="150000"/>
              </a:lnSpc>
              <a:buFont typeface="Wingdings" panose="05000000000000000000" pitchFamily="2" charset="2"/>
              <a:buChar char="ü"/>
            </a:pPr>
            <a:r>
              <a:rPr lang="fr-FR" sz="2800" dirty="0">
                <a:solidFill>
                  <a:srgbClr val="FF0000"/>
                </a:solidFill>
              </a:rPr>
              <a:t>et</a:t>
            </a:r>
            <a:r>
              <a:rPr lang="fr-FR" sz="2800" dirty="0"/>
              <a:t> </a:t>
            </a:r>
            <a:r>
              <a:rPr lang="fr-FR" sz="2800" dirty="0">
                <a:solidFill>
                  <a:srgbClr val="FF0000"/>
                </a:solidFill>
              </a:rPr>
              <a:t>35 à 40 % </a:t>
            </a:r>
            <a:r>
              <a:rPr lang="fr-FR" sz="2800" dirty="0"/>
              <a:t>pour, saucissons secs. </a:t>
            </a:r>
          </a:p>
          <a:p>
            <a:pPr marL="457200" lvl="1" indent="-457200" algn="just">
              <a:lnSpc>
                <a:spcPct val="150000"/>
              </a:lnSpc>
            </a:pPr>
            <a:r>
              <a:rPr lang="fr-FR" sz="2800" dirty="0"/>
              <a:t>Seuls </a:t>
            </a:r>
            <a:r>
              <a:rPr lang="fr-FR" sz="2800" dirty="0">
                <a:solidFill>
                  <a:srgbClr val="FF0000"/>
                </a:solidFill>
              </a:rPr>
              <a:t>les jambons débarrassés de leurs graisses contiennent moins de 10 % de lipides</a:t>
            </a:r>
            <a:r>
              <a:rPr lang="fr-FR" sz="2800" dirty="0"/>
              <a:t>. </a:t>
            </a:r>
          </a:p>
          <a:p>
            <a:pPr marL="457200" lvl="1" indent="-457200" algn="just">
              <a:lnSpc>
                <a:spcPct val="150000"/>
              </a:lnSpc>
            </a:pPr>
            <a:r>
              <a:rPr lang="fr-FR" sz="2800" dirty="0"/>
              <a:t>La composition de ces lipides se rapproche de celle des graisses animales. </a:t>
            </a:r>
          </a:p>
          <a:p>
            <a:pPr algn="just">
              <a:lnSpc>
                <a:spcPct val="150000"/>
              </a:lnSpc>
            </a:pPr>
            <a:endParaRPr lang="fr-FR" dirty="0"/>
          </a:p>
          <a:p>
            <a:pPr marL="0" indent="0" algn="just">
              <a:lnSpc>
                <a:spcPct val="150000"/>
              </a:lnSpc>
              <a:buNone/>
            </a:pPr>
            <a:endParaRPr lang="fr-FR" dirty="0"/>
          </a:p>
        </p:txBody>
      </p:sp>
      <p:sp>
        <p:nvSpPr>
          <p:cNvPr id="2" name="Espace réservé du numéro de diapositive 1"/>
          <p:cNvSpPr>
            <a:spLocks noGrp="1"/>
          </p:cNvSpPr>
          <p:nvPr>
            <p:ph type="sldNum" sz="quarter" idx="12"/>
          </p:nvPr>
        </p:nvSpPr>
        <p:spPr/>
        <p:txBody>
          <a:bodyPr/>
          <a:lstStyle/>
          <a:p>
            <a:fld id="{B30A41C0-B680-468C-9726-E5D6753465CC}" type="slidenum">
              <a:rPr lang="fr-FR" smtClean="0"/>
              <a:t>13</a:t>
            </a:fld>
            <a:endParaRPr lang="fr-FR"/>
          </a:p>
        </p:txBody>
      </p:sp>
    </p:spTree>
    <p:extLst>
      <p:ext uri="{BB962C8B-B14F-4D97-AF65-F5344CB8AC3E}">
        <p14:creationId xmlns:p14="http://schemas.microsoft.com/office/powerpoint/2010/main" val="223589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down)">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C8D5ACA-C335-4A6F-BE02-2003B6737433}"/>
              </a:ext>
            </a:extLst>
          </p:cNvPr>
          <p:cNvSpPr>
            <a:spLocks noGrp="1"/>
          </p:cNvSpPr>
          <p:nvPr>
            <p:ph idx="1"/>
          </p:nvPr>
        </p:nvSpPr>
        <p:spPr>
          <a:xfrm>
            <a:off x="838200" y="631065"/>
            <a:ext cx="10515600" cy="5545898"/>
          </a:xfrm>
        </p:spPr>
        <p:txBody>
          <a:bodyPr>
            <a:normAutofit lnSpcReduction="10000"/>
          </a:bodyPr>
          <a:lstStyle/>
          <a:p>
            <a:pPr algn="just">
              <a:lnSpc>
                <a:spcPct val="150000"/>
              </a:lnSpc>
            </a:pPr>
            <a:r>
              <a:rPr lang="fr-FR" dirty="0"/>
              <a:t>La teneur </a:t>
            </a:r>
            <a:r>
              <a:rPr lang="fr-FR" b="1" dirty="0"/>
              <a:t>en cholestérol </a:t>
            </a:r>
            <a:r>
              <a:rPr lang="fr-FR" dirty="0"/>
              <a:t>des charcuteries est variable : </a:t>
            </a:r>
            <a:r>
              <a:rPr lang="fr-FR" dirty="0">
                <a:solidFill>
                  <a:srgbClr val="FF0000"/>
                </a:solidFill>
              </a:rPr>
              <a:t>100 mg/100 g dans les saucissons et saucisses</a:t>
            </a:r>
            <a:r>
              <a:rPr lang="fr-FR" dirty="0"/>
              <a:t>, </a:t>
            </a:r>
            <a:r>
              <a:rPr lang="fr-FR" dirty="0">
                <a:solidFill>
                  <a:srgbClr val="FF0000"/>
                </a:solidFill>
              </a:rPr>
              <a:t>150 à 260 mg/100 g dans les pâtés de foie et 60 à 70 mg/100 g dans le jambon</a:t>
            </a:r>
            <a:r>
              <a:rPr lang="fr-FR" dirty="0"/>
              <a:t>.</a:t>
            </a:r>
          </a:p>
          <a:p>
            <a:pPr marL="0" indent="0" algn="just">
              <a:lnSpc>
                <a:spcPct val="150000"/>
              </a:lnSpc>
              <a:buNone/>
            </a:pPr>
            <a:r>
              <a:rPr lang="fr-FR" b="1" dirty="0">
                <a:solidFill>
                  <a:srgbClr val="FF0000"/>
                </a:solidFill>
              </a:rPr>
              <a:t>3- Poissons</a:t>
            </a:r>
          </a:p>
          <a:p>
            <a:pPr algn="just">
              <a:lnSpc>
                <a:spcPct val="150000"/>
              </a:lnSpc>
            </a:pPr>
            <a:r>
              <a:rPr lang="fr-FR" dirty="0"/>
              <a:t>Le poisson représente un apport en protéines d’aussi bonne qualité que la viande. </a:t>
            </a:r>
          </a:p>
          <a:p>
            <a:pPr algn="just">
              <a:lnSpc>
                <a:spcPct val="150000"/>
              </a:lnSpc>
            </a:pPr>
            <a:r>
              <a:rPr lang="fr-FR" dirty="0"/>
              <a:t>Le poisson contient </a:t>
            </a:r>
            <a:r>
              <a:rPr lang="fr-FR" dirty="0">
                <a:solidFill>
                  <a:srgbClr val="FF0000"/>
                </a:solidFill>
              </a:rPr>
              <a:t>en moyenne 20 % de protéines</a:t>
            </a:r>
            <a:r>
              <a:rPr lang="fr-FR" dirty="0"/>
              <a:t>.</a:t>
            </a:r>
          </a:p>
          <a:p>
            <a:pPr algn="just">
              <a:lnSpc>
                <a:spcPct val="150000"/>
              </a:lnSpc>
            </a:pPr>
            <a:r>
              <a:rPr lang="fr-FR" dirty="0"/>
              <a:t> Les huîtres et les moules </a:t>
            </a:r>
            <a:r>
              <a:rPr lang="fr-FR" dirty="0">
                <a:solidFill>
                  <a:srgbClr val="FF0000"/>
                </a:solidFill>
              </a:rPr>
              <a:t>7 à 10 %</a:t>
            </a:r>
            <a:r>
              <a:rPr lang="fr-FR" dirty="0"/>
              <a:t>.</a:t>
            </a:r>
          </a:p>
          <a:p>
            <a:pPr algn="just">
              <a:lnSpc>
                <a:spcPct val="150000"/>
              </a:lnSpc>
            </a:pPr>
            <a:endParaRPr lang="fr-FR" dirty="0"/>
          </a:p>
        </p:txBody>
      </p:sp>
      <p:sp>
        <p:nvSpPr>
          <p:cNvPr id="2" name="Espace réservé du numéro de diapositive 1"/>
          <p:cNvSpPr>
            <a:spLocks noGrp="1"/>
          </p:cNvSpPr>
          <p:nvPr>
            <p:ph type="sldNum" sz="quarter" idx="12"/>
          </p:nvPr>
        </p:nvSpPr>
        <p:spPr/>
        <p:txBody>
          <a:bodyPr/>
          <a:lstStyle/>
          <a:p>
            <a:fld id="{B30A41C0-B680-468C-9726-E5D6753465CC}" type="slidenum">
              <a:rPr lang="fr-FR" smtClean="0"/>
              <a:t>14</a:t>
            </a:fld>
            <a:endParaRPr lang="fr-FR"/>
          </a:p>
        </p:txBody>
      </p:sp>
    </p:spTree>
    <p:extLst>
      <p:ext uri="{BB962C8B-B14F-4D97-AF65-F5344CB8AC3E}">
        <p14:creationId xmlns:p14="http://schemas.microsoft.com/office/powerpoint/2010/main" val="405016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C8D5ACA-C335-4A6F-BE02-2003B6737433}"/>
              </a:ext>
            </a:extLst>
          </p:cNvPr>
          <p:cNvSpPr>
            <a:spLocks noGrp="1"/>
          </p:cNvSpPr>
          <p:nvPr>
            <p:ph idx="1"/>
          </p:nvPr>
        </p:nvSpPr>
        <p:spPr>
          <a:xfrm>
            <a:off x="838200" y="631065"/>
            <a:ext cx="10515600" cy="5545898"/>
          </a:xfrm>
        </p:spPr>
        <p:txBody>
          <a:bodyPr>
            <a:normAutofit lnSpcReduction="10000"/>
          </a:bodyPr>
          <a:lstStyle/>
          <a:p>
            <a:pPr algn="just">
              <a:lnSpc>
                <a:spcPct val="150000"/>
              </a:lnSpc>
            </a:pPr>
            <a:r>
              <a:rPr lang="fr-FR" dirty="0"/>
              <a:t>Les poissons sont pour leur immense majorité moins gras que les viandes. </a:t>
            </a:r>
          </a:p>
          <a:p>
            <a:pPr algn="just">
              <a:lnSpc>
                <a:spcPct val="150000"/>
              </a:lnSpc>
            </a:pPr>
            <a:r>
              <a:rPr lang="fr-FR" dirty="0"/>
              <a:t>La teneur en lipides des poissons est variable (0,5 % à 15 %). </a:t>
            </a:r>
          </a:p>
          <a:p>
            <a:pPr algn="just">
              <a:lnSpc>
                <a:spcPct val="150000"/>
              </a:lnSpc>
            </a:pPr>
            <a:r>
              <a:rPr lang="fr-FR" dirty="0"/>
              <a:t>On les classe généralement en 3 groupes: </a:t>
            </a:r>
          </a:p>
          <a:p>
            <a:pPr lvl="1" algn="just">
              <a:lnSpc>
                <a:spcPct val="150000"/>
              </a:lnSpc>
              <a:buFont typeface="Wingdings" panose="05000000000000000000" pitchFamily="2" charset="2"/>
              <a:buChar char="Ø"/>
            </a:pPr>
            <a:r>
              <a:rPr lang="fr-FR" sz="2800" dirty="0">
                <a:solidFill>
                  <a:srgbClr val="FF0000"/>
                </a:solidFill>
              </a:rPr>
              <a:t>poissons maigres (0,5 % à 5 %) </a:t>
            </a:r>
            <a:r>
              <a:rPr lang="fr-FR" sz="2800" dirty="0"/>
              <a:t>: merlan, sole, dorade, morue (ou cabillaud), truite, colin… ainsi que mollusques et crustacés, </a:t>
            </a:r>
          </a:p>
          <a:p>
            <a:pPr lvl="1" algn="just">
              <a:lnSpc>
                <a:spcPct val="150000"/>
              </a:lnSpc>
              <a:buFont typeface="Wingdings" panose="05000000000000000000" pitchFamily="2" charset="2"/>
              <a:buChar char="Ø"/>
            </a:pPr>
            <a:r>
              <a:rPr lang="fr-FR" sz="2800" dirty="0">
                <a:solidFill>
                  <a:srgbClr val="FF0000"/>
                </a:solidFill>
              </a:rPr>
              <a:t>poissons </a:t>
            </a:r>
            <a:r>
              <a:rPr lang="fr-FR" sz="2800" dirty="0" err="1">
                <a:solidFill>
                  <a:srgbClr val="FF0000"/>
                </a:solidFill>
              </a:rPr>
              <a:t>demi-gras</a:t>
            </a:r>
            <a:r>
              <a:rPr lang="fr-FR" sz="2800" dirty="0">
                <a:solidFill>
                  <a:srgbClr val="FF0000"/>
                </a:solidFill>
              </a:rPr>
              <a:t> (5 % à 10 %) </a:t>
            </a:r>
            <a:r>
              <a:rPr lang="fr-FR" sz="2800" dirty="0"/>
              <a:t>: maquereau, sardine, saumon, thon…, </a:t>
            </a:r>
          </a:p>
        </p:txBody>
      </p:sp>
      <p:sp>
        <p:nvSpPr>
          <p:cNvPr id="2" name="Espace réservé du numéro de diapositive 1"/>
          <p:cNvSpPr>
            <a:spLocks noGrp="1"/>
          </p:cNvSpPr>
          <p:nvPr>
            <p:ph type="sldNum" sz="quarter" idx="12"/>
          </p:nvPr>
        </p:nvSpPr>
        <p:spPr/>
        <p:txBody>
          <a:bodyPr/>
          <a:lstStyle/>
          <a:p>
            <a:fld id="{B30A41C0-B680-468C-9726-E5D6753465CC}" type="slidenum">
              <a:rPr lang="fr-FR" smtClean="0"/>
              <a:t>15</a:t>
            </a:fld>
            <a:endParaRPr lang="fr-FR"/>
          </a:p>
        </p:txBody>
      </p:sp>
    </p:spTree>
    <p:extLst>
      <p:ext uri="{BB962C8B-B14F-4D97-AF65-F5344CB8AC3E}">
        <p14:creationId xmlns:p14="http://schemas.microsoft.com/office/powerpoint/2010/main" val="365303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C8D5ACA-C335-4A6F-BE02-2003B6737433}"/>
              </a:ext>
            </a:extLst>
          </p:cNvPr>
          <p:cNvSpPr>
            <a:spLocks noGrp="1"/>
          </p:cNvSpPr>
          <p:nvPr>
            <p:ph idx="1"/>
          </p:nvPr>
        </p:nvSpPr>
        <p:spPr>
          <a:xfrm>
            <a:off x="838200" y="631064"/>
            <a:ext cx="10515600" cy="6001555"/>
          </a:xfrm>
        </p:spPr>
        <p:txBody>
          <a:bodyPr>
            <a:normAutofit lnSpcReduction="10000"/>
          </a:bodyPr>
          <a:lstStyle/>
          <a:p>
            <a:pPr lvl="1" algn="just">
              <a:lnSpc>
                <a:spcPct val="150000"/>
              </a:lnSpc>
              <a:buFont typeface="Wingdings" panose="05000000000000000000" pitchFamily="2" charset="2"/>
              <a:buChar char="Ø"/>
            </a:pPr>
            <a:r>
              <a:rPr lang="fr-FR" sz="2800" dirty="0"/>
              <a:t> </a:t>
            </a:r>
            <a:r>
              <a:rPr lang="fr-FR" sz="2800" dirty="0">
                <a:solidFill>
                  <a:srgbClr val="FF0000"/>
                </a:solidFill>
              </a:rPr>
              <a:t>poissons gras </a:t>
            </a:r>
            <a:r>
              <a:rPr lang="fr-FR" sz="2800" b="1" dirty="0">
                <a:solidFill>
                  <a:srgbClr val="FF0000"/>
                </a:solidFill>
              </a:rPr>
              <a:t>(&gt; 10 %)</a:t>
            </a:r>
            <a:r>
              <a:rPr lang="fr-FR" sz="2800" dirty="0">
                <a:solidFill>
                  <a:srgbClr val="FF0000"/>
                </a:solidFill>
              </a:rPr>
              <a:t> </a:t>
            </a:r>
            <a:r>
              <a:rPr lang="fr-FR" sz="2800" dirty="0"/>
              <a:t>les moins nombreux : anguille, hareng.</a:t>
            </a:r>
          </a:p>
          <a:p>
            <a:pPr marL="457200" lvl="1" indent="-457200" algn="just">
              <a:lnSpc>
                <a:spcPct val="150000"/>
              </a:lnSpc>
            </a:pPr>
            <a:r>
              <a:rPr lang="fr-FR" sz="2800" dirty="0"/>
              <a:t>Les lipides des poissons sont composés d’une proportion non négligeable </a:t>
            </a:r>
            <a:r>
              <a:rPr lang="fr-FR" sz="2800" dirty="0">
                <a:solidFill>
                  <a:srgbClr val="FF0000"/>
                </a:solidFill>
              </a:rPr>
              <a:t>d’acides gras monoinsaturés et polyinsaturés</a:t>
            </a:r>
            <a:r>
              <a:rPr lang="fr-FR" sz="2800" dirty="0"/>
              <a:t>. </a:t>
            </a:r>
          </a:p>
          <a:p>
            <a:pPr marL="457200" lvl="1" indent="-457200" algn="just">
              <a:lnSpc>
                <a:spcPct val="150000"/>
              </a:lnSpc>
            </a:pPr>
            <a:r>
              <a:rPr lang="fr-FR" sz="2800" dirty="0"/>
              <a:t>La teneur en cholestérol du poisson est de </a:t>
            </a:r>
            <a:r>
              <a:rPr lang="fr-FR" sz="2800" dirty="0">
                <a:solidFill>
                  <a:srgbClr val="FF0000"/>
                </a:solidFill>
              </a:rPr>
              <a:t>50 mg à 70 mg pour 100 g</a:t>
            </a:r>
            <a:r>
              <a:rPr lang="fr-FR" sz="2800" dirty="0"/>
              <a:t>.</a:t>
            </a:r>
          </a:p>
          <a:p>
            <a:pPr marL="457200" lvl="1" indent="-457200" algn="just">
              <a:lnSpc>
                <a:spcPct val="150000"/>
              </a:lnSpc>
            </a:pPr>
            <a:r>
              <a:rPr lang="fr-FR" sz="2800" dirty="0"/>
              <a:t>Les crustacés ont une teneur assez élevée, en revanche </a:t>
            </a:r>
            <a:r>
              <a:rPr lang="fr-FR" sz="2800" dirty="0">
                <a:solidFill>
                  <a:srgbClr val="FF0000"/>
                </a:solidFill>
              </a:rPr>
              <a:t>les coquillages </a:t>
            </a:r>
            <a:r>
              <a:rPr lang="fr-FR" sz="2800" dirty="0"/>
              <a:t>(huîtres, moules, palourdes…) contiennent des quantités relativement importantes de</a:t>
            </a:r>
            <a:r>
              <a:rPr lang="fr-FR" sz="2800" dirty="0">
                <a:solidFill>
                  <a:srgbClr val="FF0000"/>
                </a:solidFill>
              </a:rPr>
              <a:t> stérols </a:t>
            </a:r>
            <a:r>
              <a:rPr lang="fr-FR" sz="2800" dirty="0"/>
              <a:t>mais </a:t>
            </a:r>
            <a:r>
              <a:rPr lang="fr-FR" sz="2800" dirty="0">
                <a:solidFill>
                  <a:srgbClr val="FF0000"/>
                </a:solidFill>
              </a:rPr>
              <a:t>le cholestérol ne représente en fait qu’un tiers de ces stérols</a:t>
            </a:r>
            <a:r>
              <a:rPr lang="fr-FR" sz="2800" dirty="0"/>
              <a:t>. </a:t>
            </a:r>
          </a:p>
        </p:txBody>
      </p:sp>
      <p:sp>
        <p:nvSpPr>
          <p:cNvPr id="2" name="Espace réservé du numéro de diapositive 1"/>
          <p:cNvSpPr>
            <a:spLocks noGrp="1"/>
          </p:cNvSpPr>
          <p:nvPr>
            <p:ph type="sldNum" sz="quarter" idx="12"/>
          </p:nvPr>
        </p:nvSpPr>
        <p:spPr/>
        <p:txBody>
          <a:bodyPr/>
          <a:lstStyle/>
          <a:p>
            <a:fld id="{B30A41C0-B680-468C-9726-E5D6753465CC}" type="slidenum">
              <a:rPr lang="fr-FR" smtClean="0"/>
              <a:t>16</a:t>
            </a:fld>
            <a:endParaRPr lang="fr-FR"/>
          </a:p>
        </p:txBody>
      </p:sp>
    </p:spTree>
    <p:extLst>
      <p:ext uri="{BB962C8B-B14F-4D97-AF65-F5344CB8AC3E}">
        <p14:creationId xmlns:p14="http://schemas.microsoft.com/office/powerpoint/2010/main" val="266789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C8D5ACA-C335-4A6F-BE02-2003B6737433}"/>
              </a:ext>
            </a:extLst>
          </p:cNvPr>
          <p:cNvSpPr>
            <a:spLocks noGrp="1"/>
          </p:cNvSpPr>
          <p:nvPr>
            <p:ph idx="1"/>
          </p:nvPr>
        </p:nvSpPr>
        <p:spPr>
          <a:xfrm>
            <a:off x="838200" y="631065"/>
            <a:ext cx="10515600" cy="5545898"/>
          </a:xfrm>
        </p:spPr>
        <p:txBody>
          <a:bodyPr>
            <a:normAutofit/>
          </a:bodyPr>
          <a:lstStyle/>
          <a:p>
            <a:pPr algn="just">
              <a:lnSpc>
                <a:spcPct val="150000"/>
              </a:lnSpc>
            </a:pPr>
            <a:r>
              <a:rPr lang="fr-FR" dirty="0"/>
              <a:t>Les coquillages contiennent </a:t>
            </a:r>
            <a:r>
              <a:rPr lang="fr-FR" dirty="0">
                <a:solidFill>
                  <a:srgbClr val="FF0000"/>
                </a:solidFill>
              </a:rPr>
              <a:t>un peu de glycogène</a:t>
            </a:r>
            <a:r>
              <a:rPr lang="fr-FR" dirty="0"/>
              <a:t>. </a:t>
            </a:r>
          </a:p>
          <a:p>
            <a:pPr algn="just">
              <a:lnSpc>
                <a:spcPct val="150000"/>
              </a:lnSpc>
            </a:pPr>
            <a:r>
              <a:rPr lang="fr-FR" dirty="0"/>
              <a:t>Comme les viandes, </a:t>
            </a:r>
            <a:r>
              <a:rPr lang="fr-FR" dirty="0">
                <a:solidFill>
                  <a:srgbClr val="FF0000"/>
                </a:solidFill>
              </a:rPr>
              <a:t>le poisson apporte peu de calcium</a:t>
            </a:r>
            <a:r>
              <a:rPr lang="fr-FR" dirty="0"/>
              <a:t>.</a:t>
            </a:r>
          </a:p>
          <a:p>
            <a:pPr algn="just">
              <a:lnSpc>
                <a:spcPct val="150000"/>
              </a:lnSpc>
            </a:pPr>
            <a:r>
              <a:rPr lang="fr-FR" dirty="0"/>
              <a:t>Il représente </a:t>
            </a:r>
            <a:r>
              <a:rPr lang="fr-FR" dirty="0">
                <a:solidFill>
                  <a:srgbClr val="FF0000"/>
                </a:solidFill>
              </a:rPr>
              <a:t>une source importante de phosphore </a:t>
            </a:r>
            <a:r>
              <a:rPr lang="fr-FR" dirty="0"/>
              <a:t>et pour les poissons de mer d’iode. </a:t>
            </a:r>
          </a:p>
          <a:p>
            <a:pPr algn="just">
              <a:lnSpc>
                <a:spcPct val="150000"/>
              </a:lnSpc>
            </a:pPr>
            <a:r>
              <a:rPr lang="fr-FR" dirty="0"/>
              <a:t>Il est d’autre part </a:t>
            </a:r>
            <a:r>
              <a:rPr lang="fr-FR" dirty="0">
                <a:solidFill>
                  <a:srgbClr val="FF0000"/>
                </a:solidFill>
              </a:rPr>
              <a:t>moins riche en fer que la viande</a:t>
            </a:r>
            <a:r>
              <a:rPr lang="fr-FR" dirty="0"/>
              <a:t>.</a:t>
            </a:r>
          </a:p>
          <a:p>
            <a:pPr algn="just">
              <a:lnSpc>
                <a:spcPct val="150000"/>
              </a:lnSpc>
            </a:pPr>
            <a:r>
              <a:rPr lang="fr-FR" b="1" dirty="0"/>
              <a:t>Les coquillages et crustacés</a:t>
            </a:r>
            <a:r>
              <a:rPr lang="fr-FR" dirty="0"/>
              <a:t> ont la particularité d’être plus riches en divers minéraux (calcium, zinc, fer, sodium…). </a:t>
            </a:r>
            <a:endParaRPr lang="fr-FR" sz="2800" dirty="0"/>
          </a:p>
        </p:txBody>
      </p:sp>
      <p:sp>
        <p:nvSpPr>
          <p:cNvPr id="2" name="Espace réservé du numéro de diapositive 1"/>
          <p:cNvSpPr>
            <a:spLocks noGrp="1"/>
          </p:cNvSpPr>
          <p:nvPr>
            <p:ph type="sldNum" sz="quarter" idx="12"/>
          </p:nvPr>
        </p:nvSpPr>
        <p:spPr/>
        <p:txBody>
          <a:bodyPr/>
          <a:lstStyle/>
          <a:p>
            <a:fld id="{B30A41C0-B680-468C-9726-E5D6753465CC}" type="slidenum">
              <a:rPr lang="fr-FR" smtClean="0"/>
              <a:t>17</a:t>
            </a:fld>
            <a:endParaRPr lang="fr-FR"/>
          </a:p>
        </p:txBody>
      </p:sp>
    </p:spTree>
    <p:extLst>
      <p:ext uri="{BB962C8B-B14F-4D97-AF65-F5344CB8AC3E}">
        <p14:creationId xmlns:p14="http://schemas.microsoft.com/office/powerpoint/2010/main" val="185854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C8D5ACA-C335-4A6F-BE02-2003B6737433}"/>
              </a:ext>
            </a:extLst>
          </p:cNvPr>
          <p:cNvSpPr>
            <a:spLocks noGrp="1"/>
          </p:cNvSpPr>
          <p:nvPr>
            <p:ph idx="1"/>
          </p:nvPr>
        </p:nvSpPr>
        <p:spPr>
          <a:xfrm>
            <a:off x="838200" y="631065"/>
            <a:ext cx="10515600" cy="5545898"/>
          </a:xfrm>
        </p:spPr>
        <p:txBody>
          <a:bodyPr>
            <a:normAutofit/>
          </a:bodyPr>
          <a:lstStyle/>
          <a:p>
            <a:pPr algn="just">
              <a:lnSpc>
                <a:spcPct val="150000"/>
              </a:lnSpc>
            </a:pPr>
            <a:r>
              <a:rPr lang="fr-FR" dirty="0"/>
              <a:t>Les poissons sont une bonne source </a:t>
            </a:r>
            <a:r>
              <a:rPr lang="fr-FR" dirty="0">
                <a:solidFill>
                  <a:srgbClr val="FF0000"/>
                </a:solidFill>
              </a:rPr>
              <a:t>de vitamines du groupe B </a:t>
            </a:r>
            <a:r>
              <a:rPr lang="fr-FR" dirty="0"/>
              <a:t>(en particulier</a:t>
            </a:r>
            <a:r>
              <a:rPr lang="fr-FR" dirty="0">
                <a:solidFill>
                  <a:srgbClr val="FF0000"/>
                </a:solidFill>
              </a:rPr>
              <a:t> B12</a:t>
            </a:r>
            <a:r>
              <a:rPr lang="fr-FR" dirty="0"/>
              <a:t>) et </a:t>
            </a:r>
            <a:r>
              <a:rPr lang="fr-FR" dirty="0">
                <a:solidFill>
                  <a:srgbClr val="FF0000"/>
                </a:solidFill>
              </a:rPr>
              <a:t>de vitamine E</a:t>
            </a:r>
            <a:r>
              <a:rPr lang="fr-FR" dirty="0"/>
              <a:t>. </a:t>
            </a:r>
          </a:p>
          <a:p>
            <a:pPr algn="just">
              <a:lnSpc>
                <a:spcPct val="150000"/>
              </a:lnSpc>
            </a:pPr>
            <a:r>
              <a:rPr lang="fr-FR" dirty="0"/>
              <a:t>Les vitamines </a:t>
            </a:r>
            <a:r>
              <a:rPr lang="fr-FR" dirty="0">
                <a:solidFill>
                  <a:srgbClr val="FF0000"/>
                </a:solidFill>
              </a:rPr>
              <a:t>A et D </a:t>
            </a:r>
            <a:r>
              <a:rPr lang="fr-FR" dirty="0"/>
              <a:t>sont également abondantes dans </a:t>
            </a:r>
            <a:r>
              <a:rPr lang="fr-FR" dirty="0">
                <a:solidFill>
                  <a:srgbClr val="FF0000"/>
                </a:solidFill>
              </a:rPr>
              <a:t>les poissons gras et surtout dans le foie de poisson</a:t>
            </a:r>
            <a:r>
              <a:rPr lang="fr-FR" dirty="0"/>
              <a:t>.</a:t>
            </a:r>
          </a:p>
          <a:p>
            <a:pPr marL="0" indent="0" algn="just">
              <a:lnSpc>
                <a:spcPct val="150000"/>
              </a:lnSpc>
              <a:buNone/>
            </a:pPr>
            <a:r>
              <a:rPr lang="fr-FR" b="1" dirty="0">
                <a:solidFill>
                  <a:srgbClr val="FF0000"/>
                </a:solidFill>
              </a:rPr>
              <a:t>4- Les Œufs </a:t>
            </a:r>
          </a:p>
          <a:p>
            <a:pPr algn="just">
              <a:lnSpc>
                <a:spcPct val="150000"/>
              </a:lnSpc>
            </a:pPr>
            <a:r>
              <a:rPr lang="fr-FR" dirty="0"/>
              <a:t>Les protéines de l’œuf (</a:t>
            </a:r>
            <a:r>
              <a:rPr lang="fr-FR" dirty="0">
                <a:solidFill>
                  <a:srgbClr val="FF0000"/>
                </a:solidFill>
              </a:rPr>
              <a:t>l’ovalbumine dans le blanc </a:t>
            </a:r>
            <a:r>
              <a:rPr lang="fr-FR" dirty="0"/>
              <a:t>et </a:t>
            </a:r>
            <a:r>
              <a:rPr lang="fr-FR" dirty="0" err="1">
                <a:solidFill>
                  <a:srgbClr val="FF0000"/>
                </a:solidFill>
              </a:rPr>
              <a:t>ovovitelline</a:t>
            </a:r>
            <a:r>
              <a:rPr lang="fr-FR" dirty="0"/>
              <a:t> dans le jaune) ont une excellente valeur biologique. </a:t>
            </a:r>
            <a:endParaRPr lang="fr-FR" sz="2800" dirty="0"/>
          </a:p>
        </p:txBody>
      </p:sp>
      <p:sp>
        <p:nvSpPr>
          <p:cNvPr id="2" name="Espace réservé du numéro de diapositive 1"/>
          <p:cNvSpPr>
            <a:spLocks noGrp="1"/>
          </p:cNvSpPr>
          <p:nvPr>
            <p:ph type="sldNum" sz="quarter" idx="12"/>
          </p:nvPr>
        </p:nvSpPr>
        <p:spPr/>
        <p:txBody>
          <a:bodyPr/>
          <a:lstStyle/>
          <a:p>
            <a:fld id="{B30A41C0-B680-468C-9726-E5D6753465CC}" type="slidenum">
              <a:rPr lang="fr-FR" smtClean="0"/>
              <a:t>18</a:t>
            </a:fld>
            <a:endParaRPr lang="fr-FR"/>
          </a:p>
        </p:txBody>
      </p:sp>
    </p:spTree>
    <p:extLst>
      <p:ext uri="{BB962C8B-B14F-4D97-AF65-F5344CB8AC3E}">
        <p14:creationId xmlns:p14="http://schemas.microsoft.com/office/powerpoint/2010/main" val="231016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C8D5ACA-C335-4A6F-BE02-2003B6737433}"/>
              </a:ext>
            </a:extLst>
          </p:cNvPr>
          <p:cNvSpPr>
            <a:spLocks noGrp="1"/>
          </p:cNvSpPr>
          <p:nvPr>
            <p:ph idx="1"/>
          </p:nvPr>
        </p:nvSpPr>
        <p:spPr>
          <a:xfrm>
            <a:off x="838200" y="631065"/>
            <a:ext cx="10515600" cy="5718220"/>
          </a:xfrm>
        </p:spPr>
        <p:txBody>
          <a:bodyPr>
            <a:normAutofit/>
          </a:bodyPr>
          <a:lstStyle/>
          <a:p>
            <a:pPr algn="just">
              <a:lnSpc>
                <a:spcPct val="150000"/>
              </a:lnSpc>
            </a:pPr>
            <a:r>
              <a:rPr lang="fr-FR" dirty="0"/>
              <a:t>Leur composition en acides aminés, parfaitement équilibrée, en fait </a:t>
            </a:r>
            <a:r>
              <a:rPr lang="fr-FR" dirty="0">
                <a:solidFill>
                  <a:srgbClr val="FF0000"/>
                </a:solidFill>
              </a:rPr>
              <a:t>la protéine de référence pour le calcul du coefficient d’efficacité protidique</a:t>
            </a:r>
            <a:r>
              <a:rPr lang="fr-FR" dirty="0"/>
              <a:t> des autres aliments sources de protides. </a:t>
            </a:r>
          </a:p>
          <a:p>
            <a:pPr algn="just">
              <a:lnSpc>
                <a:spcPct val="150000"/>
              </a:lnSpc>
            </a:pPr>
            <a:r>
              <a:rPr lang="fr-FR" dirty="0"/>
              <a:t>La teneur protéique de l’œuf entier </a:t>
            </a:r>
            <a:r>
              <a:rPr lang="fr-FR" dirty="0">
                <a:solidFill>
                  <a:srgbClr val="FF0000"/>
                </a:solidFill>
              </a:rPr>
              <a:t>est de 14 % </a:t>
            </a:r>
            <a:r>
              <a:rPr lang="fr-FR" dirty="0"/>
              <a:t>ce qui représente un apport de 8 g pour un œuf de 55 g.</a:t>
            </a:r>
          </a:p>
          <a:p>
            <a:pPr algn="just">
              <a:lnSpc>
                <a:spcPct val="150000"/>
              </a:lnSpc>
            </a:pPr>
            <a:r>
              <a:rPr lang="fr-FR" dirty="0"/>
              <a:t>Les lipides représentent </a:t>
            </a:r>
            <a:r>
              <a:rPr lang="fr-FR" dirty="0">
                <a:solidFill>
                  <a:srgbClr val="FF0000"/>
                </a:solidFill>
              </a:rPr>
              <a:t>12 % de l’œuf entier</a:t>
            </a:r>
            <a:r>
              <a:rPr lang="fr-FR" dirty="0"/>
              <a:t>. </a:t>
            </a:r>
          </a:p>
          <a:p>
            <a:pPr algn="just">
              <a:lnSpc>
                <a:spcPct val="150000"/>
              </a:lnSpc>
            </a:pPr>
            <a:r>
              <a:rPr lang="fr-FR" dirty="0"/>
              <a:t>Le jaune d’œuf est d’autre part </a:t>
            </a:r>
            <a:r>
              <a:rPr lang="fr-FR" dirty="0">
                <a:solidFill>
                  <a:srgbClr val="FF0000"/>
                </a:solidFill>
              </a:rPr>
              <a:t>une source importante de cholestérol </a:t>
            </a:r>
            <a:r>
              <a:rPr lang="fr-FR" dirty="0"/>
              <a:t>(1 500 mg environ pour 100 g soit 300 mg pour 1 jaune).</a:t>
            </a:r>
          </a:p>
          <a:p>
            <a:pPr algn="just">
              <a:lnSpc>
                <a:spcPct val="150000"/>
              </a:lnSpc>
            </a:pPr>
            <a:endParaRPr lang="fr-FR" sz="2800" dirty="0"/>
          </a:p>
        </p:txBody>
      </p:sp>
      <p:sp>
        <p:nvSpPr>
          <p:cNvPr id="2" name="Espace réservé du numéro de diapositive 1"/>
          <p:cNvSpPr>
            <a:spLocks noGrp="1"/>
          </p:cNvSpPr>
          <p:nvPr>
            <p:ph type="sldNum" sz="quarter" idx="12"/>
          </p:nvPr>
        </p:nvSpPr>
        <p:spPr/>
        <p:txBody>
          <a:bodyPr/>
          <a:lstStyle/>
          <a:p>
            <a:fld id="{B30A41C0-B680-468C-9726-E5D6753465CC}" type="slidenum">
              <a:rPr lang="fr-FR" smtClean="0"/>
              <a:t>19</a:t>
            </a:fld>
            <a:endParaRPr lang="fr-FR"/>
          </a:p>
        </p:txBody>
      </p:sp>
    </p:spTree>
    <p:extLst>
      <p:ext uri="{BB962C8B-B14F-4D97-AF65-F5344CB8AC3E}">
        <p14:creationId xmlns:p14="http://schemas.microsoft.com/office/powerpoint/2010/main" val="3681856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C8D5ACA-C335-4A6F-BE02-2003B6737433}"/>
              </a:ext>
            </a:extLst>
          </p:cNvPr>
          <p:cNvSpPr>
            <a:spLocks noGrp="1"/>
          </p:cNvSpPr>
          <p:nvPr>
            <p:ph idx="1"/>
          </p:nvPr>
        </p:nvSpPr>
        <p:spPr>
          <a:xfrm>
            <a:off x="838200" y="631065"/>
            <a:ext cx="10515600" cy="5545898"/>
          </a:xfrm>
        </p:spPr>
        <p:txBody>
          <a:bodyPr>
            <a:normAutofit fontScale="92500"/>
          </a:bodyPr>
          <a:lstStyle/>
          <a:p>
            <a:pPr marL="0" indent="0" algn="ctr">
              <a:lnSpc>
                <a:spcPct val="150000"/>
              </a:lnSpc>
              <a:buNone/>
            </a:pPr>
            <a:r>
              <a:rPr lang="fr-FR" sz="3500" b="1" dirty="0">
                <a:solidFill>
                  <a:srgbClr val="FF0000"/>
                </a:solidFill>
              </a:rPr>
              <a:t>Introduction</a:t>
            </a:r>
          </a:p>
          <a:p>
            <a:pPr algn="just">
              <a:lnSpc>
                <a:spcPct val="150000"/>
              </a:lnSpc>
            </a:pPr>
            <a:r>
              <a:rPr lang="fr-FR" dirty="0"/>
              <a:t>Les produits d’origine animal ont l’intérêt d'un apport protéique important.  Ils sont riches en fer et pauvres en calcium. </a:t>
            </a:r>
          </a:p>
          <a:p>
            <a:pPr algn="just">
              <a:lnSpc>
                <a:spcPct val="150000"/>
              </a:lnSpc>
            </a:pPr>
            <a:r>
              <a:rPr lang="fr-FR" dirty="0"/>
              <a:t>Contrairement à la viande, le poisson est riche en acides gras insaturés </a:t>
            </a:r>
            <a:r>
              <a:rPr lang="fr-FR" dirty="0">
                <a:solidFill>
                  <a:srgbClr val="FF0000"/>
                </a:solidFill>
              </a:rPr>
              <a:t>(</a:t>
            </a:r>
            <a:r>
              <a:rPr lang="fr-FR" dirty="0" err="1">
                <a:solidFill>
                  <a:srgbClr val="FF0000"/>
                </a:solidFill>
              </a:rPr>
              <a:t>anti-athérogènes</a:t>
            </a:r>
            <a:r>
              <a:rPr lang="fr-FR" dirty="0">
                <a:solidFill>
                  <a:srgbClr val="FF0000"/>
                </a:solidFill>
              </a:rPr>
              <a:t>)</a:t>
            </a:r>
            <a:r>
              <a:rPr lang="fr-FR" dirty="0"/>
              <a:t>.</a:t>
            </a:r>
          </a:p>
          <a:p>
            <a:pPr algn="just">
              <a:lnSpc>
                <a:spcPct val="150000"/>
              </a:lnSpc>
            </a:pPr>
            <a:r>
              <a:rPr lang="fr-FR" dirty="0"/>
              <a:t>La présence d'acides gras saturés et de cholestérol dans la viande et les œufs doit limiter leur consommation même s'ils ont l'intérêt d'apporter les acides aminés essentiels, non synthétisés par l'organisme.</a:t>
            </a:r>
          </a:p>
          <a:p>
            <a:pPr marL="0" indent="0" algn="just">
              <a:lnSpc>
                <a:spcPct val="150000"/>
              </a:lnSpc>
              <a:buNone/>
            </a:pPr>
            <a:endParaRPr lang="fr-FR" dirty="0"/>
          </a:p>
        </p:txBody>
      </p:sp>
      <p:sp>
        <p:nvSpPr>
          <p:cNvPr id="2" name="Espace réservé du numéro de diapositive 1"/>
          <p:cNvSpPr>
            <a:spLocks noGrp="1"/>
          </p:cNvSpPr>
          <p:nvPr>
            <p:ph type="sldNum" sz="quarter" idx="12"/>
          </p:nvPr>
        </p:nvSpPr>
        <p:spPr/>
        <p:txBody>
          <a:bodyPr/>
          <a:lstStyle/>
          <a:p>
            <a:fld id="{B30A41C0-B680-468C-9726-E5D6753465CC}" type="slidenum">
              <a:rPr lang="fr-FR" smtClean="0"/>
              <a:t>2</a:t>
            </a:fld>
            <a:endParaRPr lang="fr-FR"/>
          </a:p>
        </p:txBody>
      </p:sp>
    </p:spTree>
    <p:extLst>
      <p:ext uri="{BB962C8B-B14F-4D97-AF65-F5344CB8AC3E}">
        <p14:creationId xmlns:p14="http://schemas.microsoft.com/office/powerpoint/2010/main" val="130467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C8D5ACA-C335-4A6F-BE02-2003B6737433}"/>
              </a:ext>
            </a:extLst>
          </p:cNvPr>
          <p:cNvSpPr>
            <a:spLocks noGrp="1"/>
          </p:cNvSpPr>
          <p:nvPr>
            <p:ph idx="1"/>
          </p:nvPr>
        </p:nvSpPr>
        <p:spPr>
          <a:xfrm>
            <a:off x="838200" y="631065"/>
            <a:ext cx="10515600" cy="5718220"/>
          </a:xfrm>
        </p:spPr>
        <p:txBody>
          <a:bodyPr>
            <a:normAutofit/>
          </a:bodyPr>
          <a:lstStyle/>
          <a:p>
            <a:pPr algn="just">
              <a:lnSpc>
                <a:spcPct val="150000"/>
              </a:lnSpc>
            </a:pPr>
            <a:r>
              <a:rPr lang="fr-FR" dirty="0"/>
              <a:t>Le jaune d’œuf est riche en </a:t>
            </a:r>
            <a:r>
              <a:rPr lang="fr-FR" dirty="0">
                <a:solidFill>
                  <a:srgbClr val="FF0000"/>
                </a:solidFill>
              </a:rPr>
              <a:t>phosphore et en fer</a:t>
            </a:r>
            <a:r>
              <a:rPr lang="fr-FR" dirty="0"/>
              <a:t>.</a:t>
            </a:r>
          </a:p>
          <a:p>
            <a:pPr algn="just">
              <a:lnSpc>
                <a:spcPct val="150000"/>
              </a:lnSpc>
            </a:pPr>
            <a:r>
              <a:rPr lang="fr-FR" dirty="0"/>
              <a:t> L’œuf est une bonne source de </a:t>
            </a:r>
            <a:r>
              <a:rPr lang="fr-FR" dirty="0">
                <a:solidFill>
                  <a:srgbClr val="FF0000"/>
                </a:solidFill>
              </a:rPr>
              <a:t>vitamines du groupe B </a:t>
            </a:r>
            <a:r>
              <a:rPr lang="fr-FR" dirty="0"/>
              <a:t>et pour le </a:t>
            </a:r>
            <a:r>
              <a:rPr lang="fr-FR" dirty="0">
                <a:solidFill>
                  <a:srgbClr val="FF0000"/>
                </a:solidFill>
              </a:rPr>
              <a:t>jaune de vitamines A et D</a:t>
            </a:r>
            <a:r>
              <a:rPr lang="fr-FR" dirty="0"/>
              <a:t>.</a:t>
            </a:r>
          </a:p>
          <a:p>
            <a:pPr marL="0" indent="0" algn="just">
              <a:lnSpc>
                <a:spcPct val="150000"/>
              </a:lnSpc>
              <a:buNone/>
            </a:pPr>
            <a:r>
              <a:rPr lang="fr-FR" sz="2800" b="1" dirty="0">
                <a:solidFill>
                  <a:srgbClr val="FF0000"/>
                </a:solidFill>
              </a:rPr>
              <a:t>5- Le lait</a:t>
            </a:r>
          </a:p>
          <a:p>
            <a:pPr algn="just">
              <a:lnSpc>
                <a:spcPct val="150000"/>
              </a:lnSpc>
            </a:pPr>
            <a:r>
              <a:rPr lang="fr-FR" dirty="0"/>
              <a:t>Le lait est l'aliment de choix pour le petit enfant. </a:t>
            </a:r>
          </a:p>
          <a:p>
            <a:pPr algn="just">
              <a:lnSpc>
                <a:spcPct val="150000"/>
              </a:lnSpc>
            </a:pPr>
            <a:r>
              <a:rPr lang="fr-FR" dirty="0"/>
              <a:t> Il contient des protéines de bonnes qualités, des glucides et des lipides (cholestérol), des vitamines.</a:t>
            </a:r>
            <a:endParaRPr lang="fr-FR" sz="2800" dirty="0"/>
          </a:p>
        </p:txBody>
      </p:sp>
      <p:sp>
        <p:nvSpPr>
          <p:cNvPr id="2" name="Espace réservé du numéro de diapositive 1"/>
          <p:cNvSpPr>
            <a:spLocks noGrp="1"/>
          </p:cNvSpPr>
          <p:nvPr>
            <p:ph type="sldNum" sz="quarter" idx="12"/>
          </p:nvPr>
        </p:nvSpPr>
        <p:spPr/>
        <p:txBody>
          <a:bodyPr/>
          <a:lstStyle/>
          <a:p>
            <a:fld id="{B30A41C0-B680-468C-9726-E5D6753465CC}" type="slidenum">
              <a:rPr lang="fr-FR" smtClean="0"/>
              <a:t>20</a:t>
            </a:fld>
            <a:endParaRPr lang="fr-FR"/>
          </a:p>
        </p:txBody>
      </p:sp>
    </p:spTree>
    <p:extLst>
      <p:ext uri="{BB962C8B-B14F-4D97-AF65-F5344CB8AC3E}">
        <p14:creationId xmlns:p14="http://schemas.microsoft.com/office/powerpoint/2010/main" val="159200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C8D5ACA-C335-4A6F-BE02-2003B6737433}"/>
              </a:ext>
            </a:extLst>
          </p:cNvPr>
          <p:cNvSpPr>
            <a:spLocks noGrp="1"/>
          </p:cNvSpPr>
          <p:nvPr>
            <p:ph idx="1"/>
          </p:nvPr>
        </p:nvSpPr>
        <p:spPr>
          <a:xfrm>
            <a:off x="838200" y="631064"/>
            <a:ext cx="10515600" cy="6226935"/>
          </a:xfrm>
        </p:spPr>
        <p:txBody>
          <a:bodyPr>
            <a:normAutofit lnSpcReduction="10000"/>
          </a:bodyPr>
          <a:lstStyle/>
          <a:p>
            <a:pPr algn="just">
              <a:lnSpc>
                <a:spcPct val="150000"/>
              </a:lnSpc>
            </a:pPr>
            <a:r>
              <a:rPr lang="fr-FR" dirty="0"/>
              <a:t>Contrairement aux viandes, il est </a:t>
            </a:r>
            <a:r>
              <a:rPr lang="fr-FR" dirty="0">
                <a:solidFill>
                  <a:srgbClr val="FF0000"/>
                </a:solidFill>
              </a:rPr>
              <a:t>riche en calcium mais pauvre en fer.</a:t>
            </a:r>
          </a:p>
          <a:p>
            <a:pPr algn="just">
              <a:lnSpc>
                <a:spcPct val="150000"/>
              </a:lnSpc>
            </a:pPr>
            <a:r>
              <a:rPr lang="fr-FR" dirty="0"/>
              <a:t>Les fromages contiennent moins de calcium et surtout peu de sucres (lactose).</a:t>
            </a:r>
          </a:p>
          <a:p>
            <a:pPr algn="just">
              <a:lnSpc>
                <a:spcPct val="150000"/>
              </a:lnSpc>
            </a:pPr>
            <a:r>
              <a:rPr lang="fr-FR" dirty="0"/>
              <a:t>Un litre de lait de vache, qu’il soit entier ou écrémé apporte </a:t>
            </a:r>
            <a:r>
              <a:rPr lang="fr-FR" dirty="0">
                <a:solidFill>
                  <a:srgbClr val="FF0000"/>
                </a:solidFill>
              </a:rPr>
              <a:t>35 g de protéines</a:t>
            </a:r>
            <a:r>
              <a:rPr lang="fr-FR" dirty="0"/>
              <a:t>. </a:t>
            </a:r>
          </a:p>
          <a:p>
            <a:pPr algn="just">
              <a:lnSpc>
                <a:spcPct val="150000"/>
              </a:lnSpc>
            </a:pPr>
            <a:r>
              <a:rPr lang="fr-FR" dirty="0"/>
              <a:t>Il s’agit principalement </a:t>
            </a:r>
            <a:r>
              <a:rPr lang="fr-FR" dirty="0">
                <a:solidFill>
                  <a:srgbClr val="FF0000"/>
                </a:solidFill>
              </a:rPr>
              <a:t>de caséine</a:t>
            </a:r>
            <a:r>
              <a:rPr lang="fr-FR" dirty="0"/>
              <a:t>, </a:t>
            </a:r>
            <a:r>
              <a:rPr lang="fr-FR" dirty="0">
                <a:solidFill>
                  <a:srgbClr val="FF0000"/>
                </a:solidFill>
              </a:rPr>
              <a:t>de lactalbumine </a:t>
            </a:r>
            <a:r>
              <a:rPr lang="fr-FR" dirty="0"/>
              <a:t>et </a:t>
            </a:r>
            <a:r>
              <a:rPr lang="fr-FR" dirty="0">
                <a:solidFill>
                  <a:srgbClr val="FF0000"/>
                </a:solidFill>
              </a:rPr>
              <a:t>de lactoglobuline</a:t>
            </a:r>
            <a:r>
              <a:rPr lang="fr-FR" dirty="0"/>
              <a:t>. </a:t>
            </a:r>
          </a:p>
          <a:p>
            <a:pPr algn="just">
              <a:lnSpc>
                <a:spcPct val="150000"/>
              </a:lnSpc>
            </a:pPr>
            <a:r>
              <a:rPr lang="fr-FR" dirty="0"/>
              <a:t>Ces protéines sont très bien assimilées par l’organisme (</a:t>
            </a:r>
            <a:r>
              <a:rPr lang="fr-FR" dirty="0">
                <a:solidFill>
                  <a:srgbClr val="FF0000"/>
                </a:solidFill>
              </a:rPr>
              <a:t>CUD = 95 à 98</a:t>
            </a:r>
            <a:r>
              <a:rPr lang="fr-FR" dirty="0"/>
              <a:t>).</a:t>
            </a:r>
            <a:endParaRPr lang="fr-FR" sz="2800" dirty="0"/>
          </a:p>
        </p:txBody>
      </p:sp>
      <p:sp>
        <p:nvSpPr>
          <p:cNvPr id="2" name="Espace réservé du numéro de diapositive 1"/>
          <p:cNvSpPr>
            <a:spLocks noGrp="1"/>
          </p:cNvSpPr>
          <p:nvPr>
            <p:ph type="sldNum" sz="quarter" idx="12"/>
          </p:nvPr>
        </p:nvSpPr>
        <p:spPr/>
        <p:txBody>
          <a:bodyPr/>
          <a:lstStyle/>
          <a:p>
            <a:fld id="{B30A41C0-B680-468C-9726-E5D6753465CC}" type="slidenum">
              <a:rPr lang="fr-FR" smtClean="0"/>
              <a:t>21</a:t>
            </a:fld>
            <a:endParaRPr lang="fr-FR"/>
          </a:p>
        </p:txBody>
      </p:sp>
    </p:spTree>
    <p:extLst>
      <p:ext uri="{BB962C8B-B14F-4D97-AF65-F5344CB8AC3E}">
        <p14:creationId xmlns:p14="http://schemas.microsoft.com/office/powerpoint/2010/main" val="241287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C8D5ACA-C335-4A6F-BE02-2003B6737433}"/>
              </a:ext>
            </a:extLst>
          </p:cNvPr>
          <p:cNvSpPr>
            <a:spLocks noGrp="1"/>
          </p:cNvSpPr>
          <p:nvPr>
            <p:ph idx="1"/>
          </p:nvPr>
        </p:nvSpPr>
        <p:spPr>
          <a:xfrm>
            <a:off x="838200" y="631064"/>
            <a:ext cx="10515600" cy="6226935"/>
          </a:xfrm>
        </p:spPr>
        <p:txBody>
          <a:bodyPr>
            <a:normAutofit/>
          </a:bodyPr>
          <a:lstStyle/>
          <a:p>
            <a:pPr indent="228600" algn="just">
              <a:lnSpc>
                <a:spcPct val="150000"/>
              </a:lnSpc>
              <a:spcAft>
                <a:spcPts val="800"/>
              </a:spcAft>
            </a:pPr>
            <a:r>
              <a:rPr lang="fr-FR" b="1" dirty="0">
                <a:latin typeface="Calibri" panose="020F0502020204030204" pitchFamily="34" charset="0"/>
                <a:ea typeface="Calibri" panose="020F0502020204030204" pitchFamily="34" charset="0"/>
                <a:cs typeface="Arial" panose="020B0604020202020204" pitchFamily="34" charset="0"/>
              </a:rPr>
              <a:t>La teneur en lipides</a:t>
            </a:r>
            <a:r>
              <a:rPr lang="fr-FR" dirty="0">
                <a:latin typeface="Calibri" panose="020F0502020204030204" pitchFamily="34" charset="0"/>
                <a:ea typeface="Calibri" panose="020F0502020204030204" pitchFamily="34" charset="0"/>
                <a:cs typeface="Arial" panose="020B0604020202020204" pitchFamily="34" charset="0"/>
              </a:rPr>
              <a:t> du lait de consommation courante est standardisée à un taux minimum de </a:t>
            </a:r>
            <a:r>
              <a:rPr lang="fr-FR" dirty="0">
                <a:solidFill>
                  <a:srgbClr val="FF0000"/>
                </a:solidFill>
                <a:latin typeface="Calibri" panose="020F0502020204030204" pitchFamily="34" charset="0"/>
                <a:ea typeface="Calibri" panose="020F0502020204030204" pitchFamily="34" charset="0"/>
                <a:cs typeface="Arial" panose="020B0604020202020204" pitchFamily="34" charset="0"/>
              </a:rPr>
              <a:t>36 g par litre de lait entier</a:t>
            </a:r>
            <a:r>
              <a:rPr lang="fr-FR" dirty="0">
                <a:latin typeface="Calibri" panose="020F0502020204030204" pitchFamily="34" charset="0"/>
                <a:ea typeface="Calibri" panose="020F0502020204030204" pitchFamily="34" charset="0"/>
                <a:cs typeface="Arial" panose="020B0604020202020204" pitchFamily="34" charset="0"/>
              </a:rPr>
              <a:t>.</a:t>
            </a:r>
          </a:p>
          <a:p>
            <a:pPr indent="228600" algn="just">
              <a:lnSpc>
                <a:spcPct val="150000"/>
              </a:lnSpc>
              <a:spcAft>
                <a:spcPts val="800"/>
              </a:spcAft>
            </a:pPr>
            <a:r>
              <a:rPr lang="fr-FR" dirty="0">
                <a:latin typeface="Calibri" panose="020F0502020204030204" pitchFamily="34" charset="0"/>
                <a:ea typeface="Calibri" panose="020F0502020204030204" pitchFamily="34" charset="0"/>
                <a:cs typeface="Arial" panose="020B0604020202020204" pitchFamily="34" charset="0"/>
              </a:rPr>
              <a:t> </a:t>
            </a:r>
            <a:r>
              <a:rPr lang="fr-FR" b="1" dirty="0">
                <a:latin typeface="Calibri" panose="020F0502020204030204" pitchFamily="34" charset="0"/>
                <a:ea typeface="Calibri" panose="020F0502020204030204" pitchFamily="34" charset="0"/>
                <a:cs typeface="Arial" panose="020B0604020202020204" pitchFamily="34" charset="0"/>
              </a:rPr>
              <a:t>Les laits demi-écrémé et écrémé</a:t>
            </a:r>
            <a:r>
              <a:rPr lang="fr-FR" dirty="0">
                <a:latin typeface="Calibri" panose="020F0502020204030204" pitchFamily="34" charset="0"/>
                <a:ea typeface="Calibri" panose="020F0502020204030204" pitchFamily="34" charset="0"/>
                <a:cs typeface="Arial" panose="020B0604020202020204" pitchFamily="34" charset="0"/>
              </a:rPr>
              <a:t> apportent respectivement </a:t>
            </a:r>
            <a:r>
              <a:rPr lang="fr-FR" dirty="0">
                <a:solidFill>
                  <a:srgbClr val="FF0000"/>
                </a:solidFill>
                <a:latin typeface="Calibri" panose="020F0502020204030204" pitchFamily="34" charset="0"/>
                <a:ea typeface="Calibri" panose="020F0502020204030204" pitchFamily="34" charset="0"/>
                <a:cs typeface="Arial" panose="020B0604020202020204" pitchFamily="34" charset="0"/>
              </a:rPr>
              <a:t>15 à 18 g et 1 g de lipides par litre</a:t>
            </a:r>
            <a:r>
              <a:rPr lang="fr-FR" dirty="0">
                <a:latin typeface="Calibri" panose="020F0502020204030204" pitchFamily="34" charset="0"/>
                <a:ea typeface="Calibri" panose="020F0502020204030204" pitchFamily="34" charset="0"/>
                <a:cs typeface="Arial" panose="020B0604020202020204" pitchFamily="34" charset="0"/>
              </a:rPr>
              <a:t>.</a:t>
            </a:r>
          </a:p>
          <a:p>
            <a:pPr indent="228600" algn="just">
              <a:lnSpc>
                <a:spcPct val="150000"/>
              </a:lnSpc>
              <a:spcAft>
                <a:spcPts val="800"/>
              </a:spcAft>
            </a:pPr>
            <a:r>
              <a:rPr lang="fr-FR" dirty="0">
                <a:latin typeface="Calibri" panose="020F0502020204030204" pitchFamily="34" charset="0"/>
                <a:ea typeface="Calibri" panose="020F0502020204030204" pitchFamily="34" charset="0"/>
                <a:cs typeface="Arial" panose="020B0604020202020204" pitchFamily="34" charset="0"/>
              </a:rPr>
              <a:t>Les triglycérides du lait comportent essentiellement </a:t>
            </a:r>
            <a:r>
              <a:rPr lang="fr-FR" dirty="0">
                <a:solidFill>
                  <a:srgbClr val="FF0000"/>
                </a:solidFill>
                <a:latin typeface="Calibri" panose="020F0502020204030204" pitchFamily="34" charset="0"/>
                <a:ea typeface="Calibri" panose="020F0502020204030204" pitchFamily="34" charset="0"/>
                <a:cs typeface="Arial" panose="020B0604020202020204" pitchFamily="34" charset="0"/>
              </a:rPr>
              <a:t>des acides gras saturés (60 à 65 %) </a:t>
            </a:r>
            <a:r>
              <a:rPr lang="fr-FR" dirty="0">
                <a:latin typeface="Calibri" panose="020F0502020204030204" pitchFamily="34" charset="0"/>
                <a:ea typeface="Calibri" panose="020F0502020204030204" pitchFamily="34" charset="0"/>
                <a:cs typeface="Arial" panose="020B0604020202020204" pitchFamily="34" charset="0"/>
              </a:rPr>
              <a:t>et </a:t>
            </a:r>
            <a:r>
              <a:rPr lang="fr-FR" dirty="0">
                <a:solidFill>
                  <a:srgbClr val="FF0000"/>
                </a:solidFill>
                <a:latin typeface="Calibri" panose="020F0502020204030204" pitchFamily="34" charset="0"/>
                <a:ea typeface="Calibri" panose="020F0502020204030204" pitchFamily="34" charset="0"/>
                <a:cs typeface="Arial" panose="020B0604020202020204" pitchFamily="34" charset="0"/>
              </a:rPr>
              <a:t>monoinsaturés (32 %)</a:t>
            </a:r>
            <a:r>
              <a:rPr lang="fr-FR" dirty="0">
                <a:latin typeface="Calibri" panose="020F0502020204030204" pitchFamily="34" charset="0"/>
                <a:ea typeface="Calibri" panose="020F0502020204030204" pitchFamily="34" charset="0"/>
                <a:cs typeface="Arial" panose="020B0604020202020204" pitchFamily="34" charset="0"/>
              </a:rPr>
              <a:t>. </a:t>
            </a:r>
          </a:p>
          <a:p>
            <a:pPr indent="228600" algn="just">
              <a:lnSpc>
                <a:spcPct val="150000"/>
              </a:lnSpc>
              <a:spcAft>
                <a:spcPts val="800"/>
              </a:spcAft>
            </a:pPr>
            <a:r>
              <a:rPr lang="fr-FR" dirty="0">
                <a:latin typeface="Calibri" panose="020F0502020204030204" pitchFamily="34" charset="0"/>
                <a:ea typeface="Calibri" panose="020F0502020204030204" pitchFamily="34" charset="0"/>
                <a:cs typeface="Arial" panose="020B0604020202020204" pitchFamily="34" charset="0"/>
              </a:rPr>
              <a:t>Le lait est pauvre en </a:t>
            </a:r>
            <a:r>
              <a:rPr lang="fr-FR" dirty="0">
                <a:solidFill>
                  <a:srgbClr val="FF0000"/>
                </a:solidFill>
                <a:latin typeface="Calibri" panose="020F0502020204030204" pitchFamily="34" charset="0"/>
                <a:ea typeface="Calibri" panose="020F0502020204030204" pitchFamily="34" charset="0"/>
                <a:cs typeface="Arial" panose="020B0604020202020204" pitchFamily="34" charset="0"/>
              </a:rPr>
              <a:t>acides gras essentiels (environ 3 %).</a:t>
            </a:r>
            <a:r>
              <a:rPr lang="fr-FR" dirty="0">
                <a:latin typeface="Calibri" panose="020F0502020204030204" pitchFamily="34" charset="0"/>
                <a:ea typeface="Calibri" panose="020F0502020204030204" pitchFamily="34" charset="0"/>
                <a:cs typeface="Arial" panose="020B0604020202020204" pitchFamily="34" charset="0"/>
              </a:rPr>
              <a:t> </a:t>
            </a:r>
          </a:p>
        </p:txBody>
      </p:sp>
      <p:sp>
        <p:nvSpPr>
          <p:cNvPr id="2" name="Espace réservé du numéro de diapositive 1"/>
          <p:cNvSpPr>
            <a:spLocks noGrp="1"/>
          </p:cNvSpPr>
          <p:nvPr>
            <p:ph type="sldNum" sz="quarter" idx="12"/>
          </p:nvPr>
        </p:nvSpPr>
        <p:spPr/>
        <p:txBody>
          <a:bodyPr/>
          <a:lstStyle/>
          <a:p>
            <a:fld id="{B30A41C0-B680-468C-9726-E5D6753465CC}" type="slidenum">
              <a:rPr lang="fr-FR" smtClean="0"/>
              <a:t>22</a:t>
            </a:fld>
            <a:endParaRPr lang="fr-FR"/>
          </a:p>
        </p:txBody>
      </p:sp>
    </p:spTree>
    <p:extLst>
      <p:ext uri="{BB962C8B-B14F-4D97-AF65-F5344CB8AC3E}">
        <p14:creationId xmlns:p14="http://schemas.microsoft.com/office/powerpoint/2010/main" val="372452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C8D5ACA-C335-4A6F-BE02-2003B6737433}"/>
              </a:ext>
            </a:extLst>
          </p:cNvPr>
          <p:cNvSpPr>
            <a:spLocks noGrp="1"/>
          </p:cNvSpPr>
          <p:nvPr>
            <p:ph idx="1"/>
          </p:nvPr>
        </p:nvSpPr>
        <p:spPr>
          <a:xfrm>
            <a:off x="838200" y="631064"/>
            <a:ext cx="10515600" cy="6226935"/>
          </a:xfrm>
        </p:spPr>
        <p:txBody>
          <a:bodyPr>
            <a:normAutofit/>
          </a:bodyPr>
          <a:lstStyle/>
          <a:p>
            <a:pPr indent="228600" algn="just">
              <a:lnSpc>
                <a:spcPct val="150000"/>
              </a:lnSpc>
              <a:spcAft>
                <a:spcPts val="800"/>
              </a:spcAft>
            </a:pPr>
            <a:r>
              <a:rPr lang="fr-FR" dirty="0">
                <a:latin typeface="Calibri" panose="020F0502020204030204" pitchFamily="34" charset="0"/>
                <a:ea typeface="Calibri" panose="020F0502020204030204" pitchFamily="34" charset="0"/>
                <a:cs typeface="Arial" panose="020B0604020202020204" pitchFamily="34" charset="0"/>
              </a:rPr>
              <a:t>Le lait contient également </a:t>
            </a:r>
            <a:r>
              <a:rPr lang="fr-FR" b="1" dirty="0">
                <a:latin typeface="Calibri" panose="020F0502020204030204" pitchFamily="34" charset="0"/>
                <a:ea typeface="Calibri" panose="020F0502020204030204" pitchFamily="34" charset="0"/>
                <a:cs typeface="Arial" panose="020B0604020202020204" pitchFamily="34" charset="0"/>
              </a:rPr>
              <a:t>du cholestérol </a:t>
            </a:r>
            <a:r>
              <a:rPr lang="fr-FR" dirty="0">
                <a:solidFill>
                  <a:srgbClr val="FF0000"/>
                </a:solidFill>
                <a:latin typeface="Calibri" panose="020F0502020204030204" pitchFamily="34" charset="0"/>
                <a:ea typeface="Calibri" panose="020F0502020204030204" pitchFamily="34" charset="0"/>
                <a:cs typeface="Arial" panose="020B0604020202020204" pitchFamily="34" charset="0"/>
              </a:rPr>
              <a:t>(lait entier : 140 mg/litre, lait 1/2 écrémé : 90 mg/litre).</a:t>
            </a:r>
          </a:p>
          <a:p>
            <a:pPr indent="228600" algn="just">
              <a:lnSpc>
                <a:spcPct val="150000"/>
              </a:lnSpc>
              <a:spcAft>
                <a:spcPts val="800"/>
              </a:spcAft>
            </a:pPr>
            <a:r>
              <a:rPr lang="fr-FR" b="1" dirty="0">
                <a:latin typeface="Calibri" panose="020F0502020204030204" pitchFamily="34" charset="0"/>
                <a:ea typeface="Calibri" panose="020F0502020204030204" pitchFamily="34" charset="0"/>
                <a:cs typeface="Arial" panose="020B0604020202020204" pitchFamily="34" charset="0"/>
              </a:rPr>
              <a:t>Le lactose</a:t>
            </a:r>
            <a:r>
              <a:rPr lang="fr-FR" dirty="0">
                <a:latin typeface="Calibri" panose="020F0502020204030204" pitchFamily="34" charset="0"/>
                <a:ea typeface="Calibri" panose="020F0502020204030204" pitchFamily="34" charset="0"/>
                <a:cs typeface="Arial" panose="020B0604020202020204" pitchFamily="34" charset="0"/>
              </a:rPr>
              <a:t>, glucide essentiel du lait, </a:t>
            </a:r>
            <a:r>
              <a:rPr lang="fr-FR" b="1" dirty="0">
                <a:latin typeface="Calibri" panose="020F0502020204030204" pitchFamily="34" charset="0"/>
                <a:ea typeface="Calibri" panose="020F0502020204030204" pitchFamily="34" charset="0"/>
                <a:cs typeface="Arial" panose="020B0604020202020204" pitchFamily="34" charset="0"/>
              </a:rPr>
              <a:t>favorise l’absorption du calcium</a:t>
            </a:r>
            <a:r>
              <a:rPr lang="fr-FR" dirty="0">
                <a:latin typeface="Calibri" panose="020F0502020204030204" pitchFamily="34" charset="0"/>
                <a:ea typeface="Calibri" panose="020F0502020204030204" pitchFamily="34" charset="0"/>
                <a:cs typeface="Arial" panose="020B0604020202020204" pitchFamily="34" charset="0"/>
              </a:rPr>
              <a:t> contenu dans cet aliment. </a:t>
            </a:r>
          </a:p>
          <a:p>
            <a:pPr indent="228600" algn="just">
              <a:lnSpc>
                <a:spcPct val="150000"/>
              </a:lnSpc>
              <a:spcAft>
                <a:spcPts val="800"/>
              </a:spcAft>
            </a:pPr>
            <a:r>
              <a:rPr lang="fr-FR" dirty="0">
                <a:latin typeface="Calibri" panose="020F0502020204030204" pitchFamily="34" charset="0"/>
                <a:ea typeface="Calibri" panose="020F0502020204030204" pitchFamily="34" charset="0"/>
                <a:cs typeface="Arial" panose="020B0604020202020204" pitchFamily="34" charset="0"/>
              </a:rPr>
              <a:t>Un litre de lait, qu’il soit entier ou écrémé apporte </a:t>
            </a:r>
            <a:r>
              <a:rPr lang="fr-FR" dirty="0">
                <a:solidFill>
                  <a:srgbClr val="FF0000"/>
                </a:solidFill>
                <a:latin typeface="Calibri" panose="020F0502020204030204" pitchFamily="34" charset="0"/>
                <a:ea typeface="Calibri" panose="020F0502020204030204" pitchFamily="34" charset="0"/>
                <a:cs typeface="Arial" panose="020B0604020202020204" pitchFamily="34" charset="0"/>
              </a:rPr>
              <a:t>50 g de lactose</a:t>
            </a:r>
            <a:r>
              <a:rPr lang="fr-FR" dirty="0">
                <a:latin typeface="Calibri" panose="020F0502020204030204" pitchFamily="34" charset="0"/>
                <a:ea typeface="Calibri" panose="020F0502020204030204" pitchFamily="34" charset="0"/>
                <a:cs typeface="Arial" panose="020B0604020202020204" pitchFamily="34" charset="0"/>
              </a:rPr>
              <a:t>.</a:t>
            </a:r>
          </a:p>
          <a:p>
            <a:pPr indent="228600" algn="just">
              <a:lnSpc>
                <a:spcPct val="150000"/>
              </a:lnSpc>
              <a:spcAft>
                <a:spcPts val="800"/>
              </a:spcAft>
            </a:pPr>
            <a:r>
              <a:rPr lang="fr-FR" dirty="0">
                <a:latin typeface="Calibri" panose="020F0502020204030204" pitchFamily="34" charset="0"/>
                <a:ea typeface="Calibri" panose="020F0502020204030204" pitchFamily="34" charset="0"/>
                <a:cs typeface="Arial" panose="020B0604020202020204" pitchFamily="34" charset="0"/>
              </a:rPr>
              <a:t>Le lait est une source importante de </a:t>
            </a:r>
            <a:r>
              <a:rPr lang="fr-FR" dirty="0">
                <a:solidFill>
                  <a:srgbClr val="FF0000"/>
                </a:solidFill>
                <a:latin typeface="Calibri" panose="020F0502020204030204" pitchFamily="34" charset="0"/>
                <a:ea typeface="Calibri" panose="020F0502020204030204" pitchFamily="34" charset="0"/>
                <a:cs typeface="Arial" panose="020B0604020202020204" pitchFamily="34" charset="0"/>
              </a:rPr>
              <a:t>calcium : 1 200 mg par litre </a:t>
            </a:r>
            <a:r>
              <a:rPr lang="fr-FR" dirty="0">
                <a:latin typeface="Calibri" panose="020F0502020204030204" pitchFamily="34" charset="0"/>
                <a:ea typeface="Calibri" panose="020F0502020204030204" pitchFamily="34" charset="0"/>
                <a:cs typeface="Arial" panose="020B0604020202020204" pitchFamily="34" charset="0"/>
              </a:rPr>
              <a:t>(les besoins journaliers de l’adulte sont de 900 mg). </a:t>
            </a:r>
          </a:p>
        </p:txBody>
      </p:sp>
      <p:sp>
        <p:nvSpPr>
          <p:cNvPr id="2" name="Espace réservé du numéro de diapositive 1"/>
          <p:cNvSpPr>
            <a:spLocks noGrp="1"/>
          </p:cNvSpPr>
          <p:nvPr>
            <p:ph type="sldNum" sz="quarter" idx="12"/>
          </p:nvPr>
        </p:nvSpPr>
        <p:spPr/>
        <p:txBody>
          <a:bodyPr/>
          <a:lstStyle/>
          <a:p>
            <a:fld id="{B30A41C0-B680-468C-9726-E5D6753465CC}" type="slidenum">
              <a:rPr lang="fr-FR" smtClean="0"/>
              <a:t>23</a:t>
            </a:fld>
            <a:endParaRPr lang="fr-FR"/>
          </a:p>
        </p:txBody>
      </p:sp>
    </p:spTree>
    <p:extLst>
      <p:ext uri="{BB962C8B-B14F-4D97-AF65-F5344CB8AC3E}">
        <p14:creationId xmlns:p14="http://schemas.microsoft.com/office/powerpoint/2010/main" val="58001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C8D5ACA-C335-4A6F-BE02-2003B6737433}"/>
              </a:ext>
            </a:extLst>
          </p:cNvPr>
          <p:cNvSpPr>
            <a:spLocks noGrp="1"/>
          </p:cNvSpPr>
          <p:nvPr>
            <p:ph idx="1"/>
          </p:nvPr>
        </p:nvSpPr>
        <p:spPr>
          <a:xfrm>
            <a:off x="838200" y="631064"/>
            <a:ext cx="10515600" cy="6226935"/>
          </a:xfrm>
        </p:spPr>
        <p:txBody>
          <a:bodyPr>
            <a:normAutofit/>
          </a:bodyPr>
          <a:lstStyle/>
          <a:p>
            <a:pPr indent="228600" algn="just">
              <a:lnSpc>
                <a:spcPct val="150000"/>
              </a:lnSpc>
              <a:spcAft>
                <a:spcPts val="800"/>
              </a:spcAft>
            </a:pPr>
            <a:r>
              <a:rPr lang="fr-FR" dirty="0">
                <a:latin typeface="Calibri" panose="020F0502020204030204" pitchFamily="34" charset="0"/>
                <a:ea typeface="Calibri" panose="020F0502020204030204" pitchFamily="34" charset="0"/>
                <a:cs typeface="Arial" panose="020B0604020202020204" pitchFamily="34" charset="0"/>
              </a:rPr>
              <a:t>Il est mieux utilisé par l’organisme car le lait apporte en même temps du </a:t>
            </a:r>
            <a:r>
              <a:rPr lang="fr-FR" dirty="0">
                <a:solidFill>
                  <a:srgbClr val="FF0000"/>
                </a:solidFill>
                <a:latin typeface="Calibri" panose="020F0502020204030204" pitchFamily="34" charset="0"/>
                <a:ea typeface="Calibri" panose="020F0502020204030204" pitchFamily="34" charset="0"/>
                <a:cs typeface="Arial" panose="020B0604020202020204" pitchFamily="34" charset="0"/>
              </a:rPr>
              <a:t>phosphore et de la vitamine D</a:t>
            </a:r>
            <a:r>
              <a:rPr lang="fr-FR" dirty="0">
                <a:latin typeface="Calibri" panose="020F0502020204030204" pitchFamily="34" charset="0"/>
                <a:ea typeface="Calibri" panose="020F0502020204030204" pitchFamily="34" charset="0"/>
                <a:cs typeface="Arial" panose="020B0604020202020204" pitchFamily="34" charset="0"/>
              </a:rPr>
              <a:t>.</a:t>
            </a:r>
          </a:p>
          <a:p>
            <a:pPr indent="228600" algn="just">
              <a:lnSpc>
                <a:spcPct val="150000"/>
              </a:lnSpc>
              <a:spcAft>
                <a:spcPts val="800"/>
              </a:spcAft>
            </a:pPr>
            <a:r>
              <a:rPr lang="fr-FR" dirty="0">
                <a:latin typeface="Calibri" panose="020F0502020204030204" pitchFamily="34" charset="0"/>
                <a:ea typeface="Calibri" panose="020F0502020204030204" pitchFamily="34" charset="0"/>
                <a:cs typeface="Arial" panose="020B0604020202020204" pitchFamily="34" charset="0"/>
              </a:rPr>
              <a:t> Il ne contient pas de fer.</a:t>
            </a:r>
          </a:p>
          <a:p>
            <a:pPr indent="228600" algn="just">
              <a:lnSpc>
                <a:spcPct val="150000"/>
              </a:lnSpc>
              <a:spcAft>
                <a:spcPts val="800"/>
              </a:spcAft>
            </a:pPr>
            <a:r>
              <a:rPr lang="fr-FR" dirty="0">
                <a:latin typeface="Calibri" panose="020F0502020204030204" pitchFamily="34" charset="0"/>
                <a:ea typeface="Calibri" panose="020F0502020204030204" pitchFamily="34" charset="0"/>
                <a:cs typeface="Arial" panose="020B0604020202020204" pitchFamily="34" charset="0"/>
              </a:rPr>
              <a:t>Le lait entier est une source appréciable de </a:t>
            </a:r>
            <a:r>
              <a:rPr lang="fr-FR" dirty="0">
                <a:solidFill>
                  <a:srgbClr val="FF0000"/>
                </a:solidFill>
                <a:latin typeface="Calibri" panose="020F0502020204030204" pitchFamily="34" charset="0"/>
                <a:ea typeface="Calibri" panose="020F0502020204030204" pitchFamily="34" charset="0"/>
                <a:cs typeface="Arial" panose="020B0604020202020204" pitchFamily="34" charset="0"/>
              </a:rPr>
              <a:t>vitamine A, D </a:t>
            </a:r>
            <a:r>
              <a:rPr lang="fr-FR" dirty="0">
                <a:latin typeface="Calibri" panose="020F0502020204030204" pitchFamily="34" charset="0"/>
                <a:ea typeface="Calibri" panose="020F0502020204030204" pitchFamily="34" charset="0"/>
                <a:cs typeface="Arial" panose="020B0604020202020204" pitchFamily="34" charset="0"/>
              </a:rPr>
              <a:t>et du </a:t>
            </a:r>
            <a:r>
              <a:rPr lang="fr-FR" dirty="0">
                <a:solidFill>
                  <a:srgbClr val="FF0000"/>
                </a:solidFill>
                <a:latin typeface="Calibri" panose="020F0502020204030204" pitchFamily="34" charset="0"/>
                <a:ea typeface="Calibri" panose="020F0502020204030204" pitchFamily="34" charset="0"/>
                <a:cs typeface="Arial" panose="020B0604020202020204" pitchFamily="34" charset="0"/>
              </a:rPr>
              <a:t>groupe B</a:t>
            </a:r>
            <a:r>
              <a:rPr lang="fr-FR" dirty="0">
                <a:latin typeface="Calibri" panose="020F0502020204030204" pitchFamily="34" charset="0"/>
                <a:ea typeface="Calibri" panose="020F0502020204030204" pitchFamily="34" charset="0"/>
                <a:cs typeface="Arial" panose="020B0604020202020204" pitchFamily="34" charset="0"/>
              </a:rPr>
              <a:t>. </a:t>
            </a:r>
          </a:p>
          <a:p>
            <a:pPr indent="228600" algn="just">
              <a:lnSpc>
                <a:spcPct val="150000"/>
              </a:lnSpc>
              <a:spcAft>
                <a:spcPts val="800"/>
              </a:spcAft>
            </a:pPr>
            <a:r>
              <a:rPr lang="fr-FR" dirty="0">
                <a:latin typeface="Calibri" panose="020F0502020204030204" pitchFamily="34" charset="0"/>
                <a:ea typeface="Calibri" panose="020F0502020204030204" pitchFamily="34" charset="0"/>
                <a:cs typeface="Arial" panose="020B0604020202020204" pitchFamily="34" charset="0"/>
              </a:rPr>
              <a:t>Les vitamines liposolubles </a:t>
            </a:r>
            <a:r>
              <a:rPr lang="fr-FR" dirty="0">
                <a:solidFill>
                  <a:srgbClr val="FF0000"/>
                </a:solidFill>
                <a:latin typeface="Calibri" panose="020F0502020204030204" pitchFamily="34" charset="0"/>
                <a:ea typeface="Calibri" panose="020F0502020204030204" pitchFamily="34" charset="0"/>
                <a:cs typeface="Arial" panose="020B0604020202020204" pitchFamily="34" charset="0"/>
              </a:rPr>
              <a:t>(A et D) sont absentes dans le lait écrémé</a:t>
            </a:r>
            <a:r>
              <a:rPr lang="fr-FR" dirty="0">
                <a:latin typeface="Calibri" panose="020F0502020204030204" pitchFamily="34" charset="0"/>
                <a:ea typeface="Calibri" panose="020F0502020204030204" pitchFamily="34" charset="0"/>
                <a:cs typeface="Arial" panose="020B0604020202020204" pitchFamily="34" charset="0"/>
              </a:rPr>
              <a:t>.</a:t>
            </a:r>
          </a:p>
          <a:p>
            <a:pPr indent="228600" algn="just">
              <a:lnSpc>
                <a:spcPct val="150000"/>
              </a:lnSpc>
              <a:spcAft>
                <a:spcPts val="800"/>
              </a:spcAft>
            </a:pPr>
            <a:endParaRPr lang="fr-FR" dirty="0">
              <a:latin typeface="Calibri" panose="020F0502020204030204" pitchFamily="34" charset="0"/>
              <a:ea typeface="Calibri" panose="020F0502020204030204" pitchFamily="34" charset="0"/>
              <a:cs typeface="Arial" panose="020B0604020202020204" pitchFamily="34" charset="0"/>
            </a:endParaRPr>
          </a:p>
        </p:txBody>
      </p:sp>
      <p:sp>
        <p:nvSpPr>
          <p:cNvPr id="2" name="Espace réservé du numéro de diapositive 1"/>
          <p:cNvSpPr>
            <a:spLocks noGrp="1"/>
          </p:cNvSpPr>
          <p:nvPr>
            <p:ph type="sldNum" sz="quarter" idx="12"/>
          </p:nvPr>
        </p:nvSpPr>
        <p:spPr/>
        <p:txBody>
          <a:bodyPr/>
          <a:lstStyle/>
          <a:p>
            <a:fld id="{B30A41C0-B680-468C-9726-E5D6753465CC}" type="slidenum">
              <a:rPr lang="fr-FR" smtClean="0"/>
              <a:t>24</a:t>
            </a:fld>
            <a:endParaRPr lang="fr-FR"/>
          </a:p>
        </p:txBody>
      </p:sp>
    </p:spTree>
    <p:extLst>
      <p:ext uri="{BB962C8B-B14F-4D97-AF65-F5344CB8AC3E}">
        <p14:creationId xmlns:p14="http://schemas.microsoft.com/office/powerpoint/2010/main" val="100478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F2E2B4-ACE5-4664-886F-27601CFCE87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03AED2A0-D5B0-49B0-96BB-99BB6D27C60A}"/>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10F51921-9406-43DF-8B4F-0ADE000A2E0D}"/>
              </a:ext>
            </a:extLst>
          </p:cNvPr>
          <p:cNvPicPr>
            <a:picLocks noChangeAspect="1"/>
          </p:cNvPicPr>
          <p:nvPr/>
        </p:nvPicPr>
        <p:blipFill>
          <a:blip r:embed="rId2"/>
          <a:stretch>
            <a:fillRect/>
          </a:stretch>
        </p:blipFill>
        <p:spPr>
          <a:xfrm>
            <a:off x="2884868" y="365125"/>
            <a:ext cx="7044608" cy="5173385"/>
          </a:xfrm>
          <a:prstGeom prst="rect">
            <a:avLst/>
          </a:prstGeom>
        </p:spPr>
      </p:pic>
      <p:sp>
        <p:nvSpPr>
          <p:cNvPr id="5" name="Espace réservé du numéro de diapositive 4"/>
          <p:cNvSpPr>
            <a:spLocks noGrp="1"/>
          </p:cNvSpPr>
          <p:nvPr>
            <p:ph type="sldNum" sz="quarter" idx="12"/>
          </p:nvPr>
        </p:nvSpPr>
        <p:spPr/>
        <p:txBody>
          <a:bodyPr/>
          <a:lstStyle/>
          <a:p>
            <a:fld id="{B30A41C0-B680-468C-9726-E5D6753465CC}" type="slidenum">
              <a:rPr lang="fr-FR" smtClean="0"/>
              <a:t>25</a:t>
            </a:fld>
            <a:endParaRPr lang="fr-FR"/>
          </a:p>
        </p:txBody>
      </p:sp>
    </p:spTree>
    <p:extLst>
      <p:ext uri="{BB962C8B-B14F-4D97-AF65-F5344CB8AC3E}">
        <p14:creationId xmlns:p14="http://schemas.microsoft.com/office/powerpoint/2010/main" val="37195383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758356-EF0A-448D-B76A-8ED1CF2AAE80}"/>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5668293-7F06-41BE-85F0-9D8FB2B0DBA5}"/>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A89C300D-F02A-4EAA-A397-3EC754780FFF}"/>
              </a:ext>
            </a:extLst>
          </p:cNvPr>
          <p:cNvPicPr>
            <a:picLocks noChangeAspect="1"/>
          </p:cNvPicPr>
          <p:nvPr/>
        </p:nvPicPr>
        <p:blipFill>
          <a:blip r:embed="rId2"/>
          <a:stretch>
            <a:fillRect/>
          </a:stretch>
        </p:blipFill>
        <p:spPr>
          <a:xfrm>
            <a:off x="300471" y="1369676"/>
            <a:ext cx="11591058" cy="3910661"/>
          </a:xfrm>
          <a:prstGeom prst="rect">
            <a:avLst/>
          </a:prstGeom>
        </p:spPr>
      </p:pic>
      <p:sp>
        <p:nvSpPr>
          <p:cNvPr id="5" name="Espace réservé du numéro de diapositive 4"/>
          <p:cNvSpPr>
            <a:spLocks noGrp="1"/>
          </p:cNvSpPr>
          <p:nvPr>
            <p:ph type="sldNum" sz="quarter" idx="12"/>
          </p:nvPr>
        </p:nvSpPr>
        <p:spPr/>
        <p:txBody>
          <a:bodyPr/>
          <a:lstStyle/>
          <a:p>
            <a:fld id="{B30A41C0-B680-468C-9726-E5D6753465CC}" type="slidenum">
              <a:rPr lang="fr-FR" smtClean="0"/>
              <a:t>26</a:t>
            </a:fld>
            <a:endParaRPr lang="fr-FR"/>
          </a:p>
        </p:txBody>
      </p:sp>
    </p:spTree>
    <p:extLst>
      <p:ext uri="{BB962C8B-B14F-4D97-AF65-F5344CB8AC3E}">
        <p14:creationId xmlns:p14="http://schemas.microsoft.com/office/powerpoint/2010/main" val="26583766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C6C2104-546A-4721-B186-18FC379AC465}"/>
              </a:ext>
            </a:extLst>
          </p:cNvPr>
          <p:cNvSpPr>
            <a:spLocks noGrp="1"/>
          </p:cNvSpPr>
          <p:nvPr>
            <p:ph idx="1"/>
          </p:nvPr>
        </p:nvSpPr>
        <p:spPr>
          <a:xfrm>
            <a:off x="386366" y="309093"/>
            <a:ext cx="10967434" cy="5867870"/>
          </a:xfrm>
        </p:spPr>
        <p:txBody>
          <a:bodyPr/>
          <a:lstStyle/>
          <a:p>
            <a:pPr marL="0" lvl="0" indent="0" algn="just">
              <a:lnSpc>
                <a:spcPct val="150000"/>
              </a:lnSpc>
              <a:spcAft>
                <a:spcPts val="800"/>
              </a:spcAft>
              <a:buNone/>
            </a:pPr>
            <a:r>
              <a:rPr lang="fr-FR" b="1" dirty="0">
                <a:solidFill>
                  <a:srgbClr val="FF0000"/>
                </a:solidFill>
                <a:latin typeface="Calibri" panose="020F0502020204030204" pitchFamily="34" charset="0"/>
                <a:ea typeface="Calibri" panose="020F0502020204030204" pitchFamily="34" charset="0"/>
                <a:cs typeface="Arial" panose="020B0604020202020204" pitchFamily="34" charset="0"/>
              </a:rPr>
              <a:t>6- Le fromage</a:t>
            </a:r>
          </a:p>
          <a:p>
            <a:pPr algn="just">
              <a:lnSpc>
                <a:spcPct val="150000"/>
              </a:lnSpc>
            </a:pPr>
            <a:r>
              <a:rPr lang="fr-FR" dirty="0"/>
              <a:t>Le fromage est le produit frais ou affiné, solide ou semi-solide, dans lequel le rapport protéines de lactosérum/caséine n'excède pas celui du lait, obtenu:</a:t>
            </a:r>
          </a:p>
          <a:p>
            <a:pPr lvl="1" algn="just">
              <a:lnSpc>
                <a:spcPct val="150000"/>
              </a:lnSpc>
              <a:buFont typeface="Wingdings" panose="05000000000000000000" pitchFamily="2" charset="2"/>
              <a:buChar char="ü"/>
            </a:pPr>
            <a:r>
              <a:rPr lang="fr-FR" sz="2600" dirty="0"/>
              <a:t>par coagulation du lait, lait écrémé, lait partiellement écrémé, crème de lactosérum ou babeurre, seul ou en combinaisons, grâce à l'action de la présure ou d'autres agents coagulants appropriés, et par égouttage partiel du lactosérum résultant de cette coagulation;</a:t>
            </a:r>
          </a:p>
        </p:txBody>
      </p:sp>
      <p:sp>
        <p:nvSpPr>
          <p:cNvPr id="2" name="Espace réservé du numéro de diapositive 1"/>
          <p:cNvSpPr>
            <a:spLocks noGrp="1"/>
          </p:cNvSpPr>
          <p:nvPr>
            <p:ph type="sldNum" sz="quarter" idx="12"/>
          </p:nvPr>
        </p:nvSpPr>
        <p:spPr/>
        <p:txBody>
          <a:bodyPr/>
          <a:lstStyle/>
          <a:p>
            <a:fld id="{B30A41C0-B680-468C-9726-E5D6753465CC}" type="slidenum">
              <a:rPr lang="fr-FR" smtClean="0"/>
              <a:t>27</a:t>
            </a:fld>
            <a:endParaRPr lang="fr-FR"/>
          </a:p>
        </p:txBody>
      </p:sp>
    </p:spTree>
    <p:extLst>
      <p:ext uri="{BB962C8B-B14F-4D97-AF65-F5344CB8AC3E}">
        <p14:creationId xmlns:p14="http://schemas.microsoft.com/office/powerpoint/2010/main" val="57199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C228224-755A-4420-AD6A-A5AA2F9F6C12}"/>
              </a:ext>
            </a:extLst>
          </p:cNvPr>
          <p:cNvSpPr>
            <a:spLocks noGrp="1"/>
          </p:cNvSpPr>
          <p:nvPr>
            <p:ph idx="1"/>
          </p:nvPr>
        </p:nvSpPr>
        <p:spPr>
          <a:xfrm>
            <a:off x="489397" y="254403"/>
            <a:ext cx="10864403" cy="6043366"/>
          </a:xfrm>
        </p:spPr>
        <p:txBody>
          <a:bodyPr>
            <a:normAutofit/>
          </a:bodyPr>
          <a:lstStyle/>
          <a:p>
            <a:pPr lvl="1" algn="just">
              <a:lnSpc>
                <a:spcPct val="150000"/>
              </a:lnSpc>
              <a:buFont typeface="Wingdings" panose="05000000000000000000" pitchFamily="2" charset="2"/>
              <a:buChar char="ü"/>
            </a:pPr>
            <a:r>
              <a:rPr lang="fr-FR" sz="2600" dirty="0"/>
              <a:t>par l'emploi de techniques de fabrication entraînant la coagulation du lait et/ou des matières obtenues à partir de lait, présentant des caractères physiques, chimiques et organoleptiques similaires à ceux du produit défini plus haut.</a:t>
            </a:r>
          </a:p>
          <a:p>
            <a:pPr marL="457200" lvl="1" indent="-457200" algn="just">
              <a:lnSpc>
                <a:spcPct val="150000"/>
              </a:lnSpc>
            </a:pPr>
            <a:r>
              <a:rPr lang="fr-FR" sz="2800" dirty="0"/>
              <a:t> </a:t>
            </a:r>
            <a:r>
              <a:rPr lang="fr-FR" sz="2600" dirty="0"/>
              <a:t>Selon la norme FAO/OMS n° A-6 ( 1978, modifiée en 1990), on distingue</a:t>
            </a:r>
            <a:r>
              <a:rPr lang="fr-FR" sz="2800" dirty="0"/>
              <a:t>:</a:t>
            </a:r>
          </a:p>
          <a:p>
            <a:pPr marL="914400" lvl="2" indent="-457200" algn="just">
              <a:lnSpc>
                <a:spcPct val="150000"/>
              </a:lnSpc>
              <a:buFont typeface="Wingdings" panose="05000000000000000000" pitchFamily="2" charset="2"/>
              <a:buChar char="Ø"/>
            </a:pPr>
            <a:r>
              <a:rPr lang="fr-FR" sz="2200" dirty="0">
                <a:solidFill>
                  <a:srgbClr val="FF0000"/>
                </a:solidFill>
              </a:rPr>
              <a:t>Le fromage «affiné» </a:t>
            </a:r>
            <a:r>
              <a:rPr lang="fr-FR" sz="2200" dirty="0"/>
              <a:t>est celui qui n'est pas prêt à la consommation immédiatement après la fabrication, qui doit être maintenu pendant un certain temps à la température et dans les conditions nécessaires pour que s'opèrent les changements biochimiques et physiques caractéristiques du fromage.</a:t>
            </a:r>
          </a:p>
        </p:txBody>
      </p:sp>
      <p:sp>
        <p:nvSpPr>
          <p:cNvPr id="2" name="Espace réservé du numéro de diapositive 1"/>
          <p:cNvSpPr>
            <a:spLocks noGrp="1"/>
          </p:cNvSpPr>
          <p:nvPr>
            <p:ph type="sldNum" sz="quarter" idx="12"/>
          </p:nvPr>
        </p:nvSpPr>
        <p:spPr/>
        <p:txBody>
          <a:bodyPr/>
          <a:lstStyle/>
          <a:p>
            <a:fld id="{B30A41C0-B680-468C-9726-E5D6753465CC}" type="slidenum">
              <a:rPr lang="fr-FR" smtClean="0"/>
              <a:t>28</a:t>
            </a:fld>
            <a:endParaRPr lang="fr-FR"/>
          </a:p>
        </p:txBody>
      </p:sp>
    </p:spTree>
    <p:extLst>
      <p:ext uri="{BB962C8B-B14F-4D97-AF65-F5344CB8AC3E}">
        <p14:creationId xmlns:p14="http://schemas.microsoft.com/office/powerpoint/2010/main" val="1170447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5939F3B-E2F9-4342-A600-9CFBDEC5511F}"/>
              </a:ext>
            </a:extLst>
          </p:cNvPr>
          <p:cNvSpPr>
            <a:spLocks noGrp="1"/>
          </p:cNvSpPr>
          <p:nvPr>
            <p:ph idx="1"/>
          </p:nvPr>
        </p:nvSpPr>
        <p:spPr>
          <a:xfrm>
            <a:off x="838200" y="528034"/>
            <a:ext cx="10515600" cy="5648929"/>
          </a:xfrm>
        </p:spPr>
        <p:txBody>
          <a:bodyPr/>
          <a:lstStyle/>
          <a:p>
            <a:pPr lvl="1" algn="just">
              <a:lnSpc>
                <a:spcPct val="200000"/>
              </a:lnSpc>
              <a:buFont typeface="Wingdings" panose="05000000000000000000" pitchFamily="2" charset="2"/>
              <a:buChar char="Ø"/>
            </a:pPr>
            <a:r>
              <a:rPr lang="fr-FR" sz="2600" dirty="0">
                <a:solidFill>
                  <a:srgbClr val="FF0000"/>
                </a:solidFill>
              </a:rPr>
              <a:t>Le fromage «affiné aux moisissures»</a:t>
            </a:r>
            <a:r>
              <a:rPr lang="fr-FR" sz="2600" dirty="0"/>
              <a:t> est celui dont l'affinage est provoqué essentiellement par la prolifération de moisissures caractéristiques dans la masse et/ou sur la surface du fromage.</a:t>
            </a:r>
          </a:p>
          <a:p>
            <a:pPr lvl="1" algn="just">
              <a:lnSpc>
                <a:spcPct val="200000"/>
              </a:lnSpc>
              <a:buFont typeface="Wingdings" panose="05000000000000000000" pitchFamily="2" charset="2"/>
              <a:buChar char="Ø"/>
            </a:pPr>
            <a:r>
              <a:rPr lang="fr-FR" dirty="0">
                <a:solidFill>
                  <a:srgbClr val="FF0000"/>
                </a:solidFill>
              </a:rPr>
              <a:t>Le fromage «frais ou non affiné» </a:t>
            </a:r>
            <a:r>
              <a:rPr lang="fr-FR" dirty="0"/>
              <a:t>est du fromage qui est prêt à la consommation peu de temps après la fabrication.</a:t>
            </a:r>
          </a:p>
        </p:txBody>
      </p:sp>
      <p:sp>
        <p:nvSpPr>
          <p:cNvPr id="2" name="Espace réservé du numéro de diapositive 1"/>
          <p:cNvSpPr>
            <a:spLocks noGrp="1"/>
          </p:cNvSpPr>
          <p:nvPr>
            <p:ph type="sldNum" sz="quarter" idx="12"/>
          </p:nvPr>
        </p:nvSpPr>
        <p:spPr/>
        <p:txBody>
          <a:bodyPr/>
          <a:lstStyle/>
          <a:p>
            <a:fld id="{B30A41C0-B680-468C-9726-E5D6753465CC}" type="slidenum">
              <a:rPr lang="fr-FR" smtClean="0"/>
              <a:t>29</a:t>
            </a:fld>
            <a:endParaRPr lang="fr-FR"/>
          </a:p>
        </p:txBody>
      </p:sp>
    </p:spTree>
    <p:extLst>
      <p:ext uri="{BB962C8B-B14F-4D97-AF65-F5344CB8AC3E}">
        <p14:creationId xmlns:p14="http://schemas.microsoft.com/office/powerpoint/2010/main" val="22327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C8D5ACA-C335-4A6F-BE02-2003B6737433}"/>
              </a:ext>
            </a:extLst>
          </p:cNvPr>
          <p:cNvSpPr>
            <a:spLocks noGrp="1"/>
          </p:cNvSpPr>
          <p:nvPr>
            <p:ph idx="1"/>
          </p:nvPr>
        </p:nvSpPr>
        <p:spPr>
          <a:xfrm>
            <a:off x="838200" y="631065"/>
            <a:ext cx="10515600" cy="5545898"/>
          </a:xfrm>
        </p:spPr>
        <p:txBody>
          <a:bodyPr/>
          <a:lstStyle/>
          <a:p>
            <a:pPr marL="0" indent="0" algn="just">
              <a:lnSpc>
                <a:spcPct val="150000"/>
              </a:lnSpc>
              <a:buNone/>
            </a:pPr>
            <a:r>
              <a:rPr lang="fr-FR" b="1" dirty="0">
                <a:solidFill>
                  <a:srgbClr val="FF0000"/>
                </a:solidFill>
              </a:rPr>
              <a:t>1- Viandes rouges et blanches</a:t>
            </a:r>
          </a:p>
          <a:p>
            <a:pPr algn="just">
              <a:lnSpc>
                <a:spcPct val="150000"/>
              </a:lnSpc>
            </a:pPr>
            <a:r>
              <a:rPr lang="fr-FR" dirty="0"/>
              <a:t>Les viandes renferment en moyenne 20 % de protéines. Ces protéines sont composées essentiellement </a:t>
            </a:r>
            <a:r>
              <a:rPr lang="fr-FR" dirty="0">
                <a:solidFill>
                  <a:srgbClr val="FF0000"/>
                </a:solidFill>
              </a:rPr>
              <a:t>de myosine, </a:t>
            </a:r>
            <a:r>
              <a:rPr lang="fr-FR" dirty="0" err="1">
                <a:solidFill>
                  <a:srgbClr val="FF0000"/>
                </a:solidFill>
              </a:rPr>
              <a:t>myoalbumine</a:t>
            </a:r>
            <a:r>
              <a:rPr lang="fr-FR" dirty="0">
                <a:solidFill>
                  <a:srgbClr val="FF0000"/>
                </a:solidFill>
              </a:rPr>
              <a:t> et de collagène</a:t>
            </a:r>
            <a:r>
              <a:rPr lang="fr-FR" dirty="0"/>
              <a:t>. </a:t>
            </a:r>
          </a:p>
          <a:p>
            <a:pPr algn="just">
              <a:lnSpc>
                <a:spcPct val="150000"/>
              </a:lnSpc>
            </a:pPr>
            <a:r>
              <a:rPr lang="fr-FR" dirty="0"/>
              <a:t>Il s’agit, pour </a:t>
            </a:r>
            <a:r>
              <a:rPr lang="fr-FR" dirty="0">
                <a:solidFill>
                  <a:srgbClr val="FF0000"/>
                </a:solidFill>
              </a:rPr>
              <a:t>la myosine et la </a:t>
            </a:r>
            <a:r>
              <a:rPr lang="fr-FR" dirty="0" err="1">
                <a:solidFill>
                  <a:srgbClr val="FF0000"/>
                </a:solidFill>
              </a:rPr>
              <a:t>myoalbumine</a:t>
            </a:r>
            <a:r>
              <a:rPr lang="fr-FR" dirty="0"/>
              <a:t>, </a:t>
            </a:r>
            <a:r>
              <a:rPr lang="fr-FR" i="1" u="sng" dirty="0"/>
              <a:t>de protéines d’excellente qualité</a:t>
            </a:r>
            <a:r>
              <a:rPr lang="fr-FR" dirty="0"/>
              <a:t> comportant tous les acides aminés indispensables ce qui confère aux viandes un très bon coefficient d’efficacité protidique.</a:t>
            </a:r>
          </a:p>
        </p:txBody>
      </p:sp>
      <p:sp>
        <p:nvSpPr>
          <p:cNvPr id="2" name="Espace réservé du numéro de diapositive 1"/>
          <p:cNvSpPr>
            <a:spLocks noGrp="1"/>
          </p:cNvSpPr>
          <p:nvPr>
            <p:ph type="sldNum" sz="quarter" idx="12"/>
          </p:nvPr>
        </p:nvSpPr>
        <p:spPr/>
        <p:txBody>
          <a:bodyPr/>
          <a:lstStyle/>
          <a:p>
            <a:fld id="{B30A41C0-B680-468C-9726-E5D6753465CC}" type="slidenum">
              <a:rPr lang="fr-FR" smtClean="0"/>
              <a:t>3</a:t>
            </a:fld>
            <a:endParaRPr lang="fr-FR"/>
          </a:p>
        </p:txBody>
      </p:sp>
    </p:spTree>
    <p:extLst>
      <p:ext uri="{BB962C8B-B14F-4D97-AF65-F5344CB8AC3E}">
        <p14:creationId xmlns:p14="http://schemas.microsoft.com/office/powerpoint/2010/main" val="48341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C8D5ACA-C335-4A6F-BE02-2003B6737433}"/>
              </a:ext>
            </a:extLst>
          </p:cNvPr>
          <p:cNvSpPr>
            <a:spLocks noGrp="1"/>
          </p:cNvSpPr>
          <p:nvPr>
            <p:ph idx="1"/>
          </p:nvPr>
        </p:nvSpPr>
        <p:spPr>
          <a:xfrm>
            <a:off x="838200" y="631064"/>
            <a:ext cx="10515600" cy="6226935"/>
          </a:xfrm>
        </p:spPr>
        <p:txBody>
          <a:bodyPr>
            <a:normAutofit/>
          </a:bodyPr>
          <a:lstStyle/>
          <a:p>
            <a:pPr algn="just">
              <a:lnSpc>
                <a:spcPct val="150000"/>
              </a:lnSpc>
              <a:spcAft>
                <a:spcPts val="800"/>
              </a:spcAft>
            </a:pPr>
            <a:r>
              <a:rPr lang="fr-FR" dirty="0">
                <a:solidFill>
                  <a:srgbClr val="FF0000"/>
                </a:solidFill>
                <a:latin typeface="Calibri" panose="020F0502020204030204" pitchFamily="34" charset="0"/>
                <a:ea typeface="Calibri" panose="020F0502020204030204" pitchFamily="34" charset="0"/>
                <a:cs typeface="Arial" panose="020B0604020202020204" pitchFamily="34" charset="0"/>
              </a:rPr>
              <a:t>C’est la caséine </a:t>
            </a:r>
            <a:r>
              <a:rPr lang="fr-FR" dirty="0">
                <a:latin typeface="Calibri" panose="020F0502020204030204" pitchFamily="34" charset="0"/>
                <a:ea typeface="Calibri" panose="020F0502020204030204" pitchFamily="34" charset="0"/>
                <a:cs typeface="Arial" panose="020B0604020202020204" pitchFamily="34" charset="0"/>
              </a:rPr>
              <a:t>qu’on retrouve dans le fromage, les protéines solubles étant éliminées lors de l’égouttage. </a:t>
            </a:r>
          </a:p>
          <a:p>
            <a:pPr algn="just">
              <a:lnSpc>
                <a:spcPct val="150000"/>
              </a:lnSpc>
              <a:spcAft>
                <a:spcPts val="800"/>
              </a:spcAft>
            </a:pPr>
            <a:r>
              <a:rPr lang="fr-FR" dirty="0">
                <a:latin typeface="Calibri" panose="020F0502020204030204" pitchFamily="34" charset="0"/>
                <a:ea typeface="Calibri" panose="020F0502020204030204" pitchFamily="34" charset="0"/>
                <a:cs typeface="Arial" panose="020B0604020202020204" pitchFamily="34" charset="0"/>
              </a:rPr>
              <a:t>La teneur en protéines est variable : </a:t>
            </a:r>
            <a:r>
              <a:rPr lang="fr-FR" dirty="0">
                <a:solidFill>
                  <a:srgbClr val="FF0000"/>
                </a:solidFill>
                <a:latin typeface="Calibri" panose="020F0502020204030204" pitchFamily="34" charset="0"/>
                <a:ea typeface="Calibri" panose="020F0502020204030204" pitchFamily="34" charset="0"/>
                <a:cs typeface="Arial" panose="020B0604020202020204" pitchFamily="34" charset="0"/>
              </a:rPr>
              <a:t>8 à 10 % </a:t>
            </a:r>
            <a:r>
              <a:rPr lang="fr-FR" dirty="0">
                <a:latin typeface="Calibri" panose="020F0502020204030204" pitchFamily="34" charset="0"/>
                <a:ea typeface="Calibri" panose="020F0502020204030204" pitchFamily="34" charset="0"/>
                <a:cs typeface="Arial" panose="020B0604020202020204" pitchFamily="34" charset="0"/>
              </a:rPr>
              <a:t>dans un fromage frais, </a:t>
            </a:r>
            <a:r>
              <a:rPr lang="fr-FR" dirty="0">
                <a:solidFill>
                  <a:srgbClr val="FF0000"/>
                </a:solidFill>
                <a:latin typeface="Calibri" panose="020F0502020204030204" pitchFamily="34" charset="0"/>
                <a:ea typeface="Calibri" panose="020F0502020204030204" pitchFamily="34" charset="0"/>
                <a:cs typeface="Arial" panose="020B0604020202020204" pitchFamily="34" charset="0"/>
              </a:rPr>
              <a:t>20 à 24 % dans les fromages à pâte molle </a:t>
            </a:r>
            <a:r>
              <a:rPr lang="fr-FR" dirty="0">
                <a:latin typeface="Calibri" panose="020F0502020204030204" pitchFamily="34" charset="0"/>
                <a:ea typeface="Calibri" panose="020F0502020204030204" pitchFamily="34" charset="0"/>
                <a:cs typeface="Arial" panose="020B0604020202020204" pitchFamily="34" charset="0"/>
              </a:rPr>
              <a:t>et </a:t>
            </a:r>
            <a:r>
              <a:rPr lang="fr-FR" dirty="0">
                <a:solidFill>
                  <a:srgbClr val="FF0000"/>
                </a:solidFill>
                <a:latin typeface="Calibri" panose="020F0502020204030204" pitchFamily="34" charset="0"/>
                <a:ea typeface="Calibri" panose="020F0502020204030204" pitchFamily="34" charset="0"/>
                <a:cs typeface="Arial" panose="020B0604020202020204" pitchFamily="34" charset="0"/>
              </a:rPr>
              <a:t>28 à 30 % dans les fromages à pâte pressée</a:t>
            </a:r>
            <a:r>
              <a:rPr lang="fr-FR" dirty="0">
                <a:latin typeface="Calibri" panose="020F0502020204030204" pitchFamily="34" charset="0"/>
                <a:ea typeface="Calibri" panose="020F0502020204030204" pitchFamily="34" charset="0"/>
                <a:cs typeface="Arial" panose="020B0604020202020204" pitchFamily="34" charset="0"/>
              </a:rPr>
              <a:t>.</a:t>
            </a:r>
          </a:p>
          <a:p>
            <a:pPr algn="just">
              <a:lnSpc>
                <a:spcPct val="150000"/>
              </a:lnSpc>
              <a:spcAft>
                <a:spcPts val="800"/>
              </a:spcAft>
            </a:pPr>
            <a:r>
              <a:rPr lang="fr-FR" b="1" dirty="0">
                <a:latin typeface="Calibri" panose="020F0502020204030204" pitchFamily="34" charset="0"/>
                <a:ea typeface="Calibri" panose="020F0502020204030204" pitchFamily="34" charset="0"/>
                <a:cs typeface="Arial" panose="020B0604020202020204" pitchFamily="34" charset="0"/>
              </a:rPr>
              <a:t>La totalité des lipides du lait est conservée dans les fromages.</a:t>
            </a:r>
          </a:p>
          <a:p>
            <a:pPr algn="just">
              <a:lnSpc>
                <a:spcPct val="150000"/>
              </a:lnSpc>
              <a:spcAft>
                <a:spcPts val="800"/>
              </a:spcAft>
            </a:pPr>
            <a:r>
              <a:rPr lang="fr-FR" dirty="0">
                <a:latin typeface="Calibri" panose="020F0502020204030204" pitchFamily="34" charset="0"/>
                <a:ea typeface="Calibri" panose="020F0502020204030204" pitchFamily="34" charset="0"/>
                <a:cs typeface="Arial" panose="020B0604020202020204" pitchFamily="34" charset="0"/>
              </a:rPr>
              <a:t> La teneur en lipides d’un fromage dépend de sa richesse en eau.</a:t>
            </a:r>
          </a:p>
          <a:p>
            <a:pPr indent="228600" algn="just">
              <a:lnSpc>
                <a:spcPct val="150000"/>
              </a:lnSpc>
              <a:spcAft>
                <a:spcPts val="800"/>
              </a:spcAft>
            </a:pPr>
            <a:endParaRPr lang="fr-FR" dirty="0">
              <a:latin typeface="Calibri" panose="020F0502020204030204" pitchFamily="34" charset="0"/>
              <a:ea typeface="Calibri" panose="020F0502020204030204" pitchFamily="34" charset="0"/>
              <a:cs typeface="Arial" panose="020B0604020202020204" pitchFamily="34" charset="0"/>
            </a:endParaRPr>
          </a:p>
        </p:txBody>
      </p:sp>
      <p:sp>
        <p:nvSpPr>
          <p:cNvPr id="2" name="Espace réservé du numéro de diapositive 1"/>
          <p:cNvSpPr>
            <a:spLocks noGrp="1"/>
          </p:cNvSpPr>
          <p:nvPr>
            <p:ph type="sldNum" sz="quarter" idx="12"/>
          </p:nvPr>
        </p:nvSpPr>
        <p:spPr/>
        <p:txBody>
          <a:bodyPr/>
          <a:lstStyle/>
          <a:p>
            <a:fld id="{B30A41C0-B680-468C-9726-E5D6753465CC}" type="slidenum">
              <a:rPr lang="fr-FR" smtClean="0"/>
              <a:t>30</a:t>
            </a:fld>
            <a:endParaRPr lang="fr-FR"/>
          </a:p>
        </p:txBody>
      </p:sp>
    </p:spTree>
    <p:extLst>
      <p:ext uri="{BB962C8B-B14F-4D97-AF65-F5344CB8AC3E}">
        <p14:creationId xmlns:p14="http://schemas.microsoft.com/office/powerpoint/2010/main" val="17783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C8D5ACA-C335-4A6F-BE02-2003B6737433}"/>
              </a:ext>
            </a:extLst>
          </p:cNvPr>
          <p:cNvSpPr>
            <a:spLocks noGrp="1"/>
          </p:cNvSpPr>
          <p:nvPr>
            <p:ph idx="1"/>
          </p:nvPr>
        </p:nvSpPr>
        <p:spPr>
          <a:xfrm>
            <a:off x="838200" y="631064"/>
            <a:ext cx="10515600" cy="6226935"/>
          </a:xfrm>
        </p:spPr>
        <p:txBody>
          <a:bodyPr>
            <a:normAutofit/>
          </a:bodyPr>
          <a:lstStyle/>
          <a:p>
            <a:pPr indent="228600" algn="just">
              <a:lnSpc>
                <a:spcPct val="150000"/>
              </a:lnSpc>
              <a:spcAft>
                <a:spcPts val="800"/>
              </a:spcAft>
            </a:pPr>
            <a:r>
              <a:rPr lang="fr-FR" dirty="0">
                <a:latin typeface="Calibri" panose="020F0502020204030204" pitchFamily="34" charset="0"/>
                <a:ea typeface="Calibri" panose="020F0502020204030204" pitchFamily="34" charset="0"/>
                <a:cs typeface="Arial" panose="020B0604020202020204" pitchFamily="34" charset="0"/>
              </a:rPr>
              <a:t>Le lactose est presque totalement </a:t>
            </a:r>
            <a:r>
              <a:rPr lang="fr-FR" dirty="0">
                <a:solidFill>
                  <a:srgbClr val="FF0000"/>
                </a:solidFill>
                <a:latin typeface="Calibri" panose="020F0502020204030204" pitchFamily="34" charset="0"/>
                <a:ea typeface="Calibri" panose="020F0502020204030204" pitchFamily="34" charset="0"/>
                <a:cs typeface="Arial" panose="020B0604020202020204" pitchFamily="34" charset="0"/>
              </a:rPr>
              <a:t>éliminé lors de l’égouttage</a:t>
            </a:r>
            <a:r>
              <a:rPr lang="fr-FR" dirty="0">
                <a:latin typeface="Calibri" panose="020F0502020204030204" pitchFamily="34" charset="0"/>
                <a:ea typeface="Calibri" panose="020F0502020204030204" pitchFamily="34" charset="0"/>
                <a:cs typeface="Arial" panose="020B0604020202020204" pitchFamily="34" charset="0"/>
              </a:rPr>
              <a:t>. </a:t>
            </a:r>
          </a:p>
          <a:p>
            <a:pPr indent="228600" algn="just">
              <a:lnSpc>
                <a:spcPct val="150000"/>
              </a:lnSpc>
              <a:spcAft>
                <a:spcPts val="800"/>
              </a:spcAft>
            </a:pPr>
            <a:r>
              <a:rPr lang="fr-FR" dirty="0">
                <a:latin typeface="Calibri" panose="020F0502020204030204" pitchFamily="34" charset="0"/>
                <a:ea typeface="Calibri" panose="020F0502020204030204" pitchFamily="34" charset="0"/>
                <a:cs typeface="Arial" panose="020B0604020202020204" pitchFamily="34" charset="0"/>
              </a:rPr>
              <a:t>La quantité restante est transformée en acide lactique lors de l’affinage (période de maturation du fromage).</a:t>
            </a:r>
          </a:p>
          <a:p>
            <a:pPr indent="228600" algn="just">
              <a:lnSpc>
                <a:spcPct val="150000"/>
              </a:lnSpc>
              <a:spcAft>
                <a:spcPts val="800"/>
              </a:spcAft>
            </a:pPr>
            <a:r>
              <a:rPr lang="fr-FR" dirty="0">
                <a:latin typeface="Calibri" panose="020F0502020204030204" pitchFamily="34" charset="0"/>
                <a:ea typeface="Calibri" panose="020F0502020204030204" pitchFamily="34" charset="0"/>
                <a:cs typeface="Arial" panose="020B0604020202020204" pitchFamily="34" charset="0"/>
              </a:rPr>
              <a:t> L’apport en calcium et en phosphore dépend du mode de fabrication des fromages. </a:t>
            </a:r>
          </a:p>
          <a:p>
            <a:pPr indent="228600" algn="just">
              <a:lnSpc>
                <a:spcPct val="150000"/>
              </a:lnSpc>
              <a:spcAft>
                <a:spcPts val="800"/>
              </a:spcAft>
            </a:pPr>
            <a:r>
              <a:rPr lang="fr-FR" b="1" dirty="0">
                <a:latin typeface="Calibri" panose="020F0502020204030204" pitchFamily="34" charset="0"/>
                <a:ea typeface="Calibri" panose="020F0502020204030204" pitchFamily="34" charset="0"/>
                <a:cs typeface="Arial" panose="020B0604020202020204" pitchFamily="34" charset="0"/>
              </a:rPr>
              <a:t>La teneur en vitamine A</a:t>
            </a:r>
            <a:r>
              <a:rPr lang="fr-FR" dirty="0">
                <a:latin typeface="Calibri" panose="020F0502020204030204" pitchFamily="34" charset="0"/>
                <a:ea typeface="Calibri" panose="020F0502020204030204" pitchFamily="34" charset="0"/>
                <a:cs typeface="Arial" panose="020B0604020202020204" pitchFamily="34" charset="0"/>
              </a:rPr>
              <a:t> des fromages est </a:t>
            </a:r>
            <a:r>
              <a:rPr lang="fr-FR" dirty="0">
                <a:solidFill>
                  <a:srgbClr val="FF0000"/>
                </a:solidFill>
                <a:latin typeface="Calibri" panose="020F0502020204030204" pitchFamily="34" charset="0"/>
                <a:ea typeface="Calibri" panose="020F0502020204030204" pitchFamily="34" charset="0"/>
                <a:cs typeface="Arial" panose="020B0604020202020204" pitchFamily="34" charset="0"/>
              </a:rPr>
              <a:t>proportionnelle à leur teneur en matières grasses</a:t>
            </a:r>
            <a:r>
              <a:rPr lang="fr-FR" dirty="0">
                <a:latin typeface="Calibri" panose="020F0502020204030204" pitchFamily="34" charset="0"/>
                <a:ea typeface="Calibri" panose="020F0502020204030204" pitchFamily="34" charset="0"/>
                <a:cs typeface="Arial" panose="020B0604020202020204" pitchFamily="34" charset="0"/>
              </a:rPr>
              <a:t>.</a:t>
            </a:r>
          </a:p>
        </p:txBody>
      </p:sp>
      <p:sp>
        <p:nvSpPr>
          <p:cNvPr id="2" name="Espace réservé du numéro de diapositive 1"/>
          <p:cNvSpPr>
            <a:spLocks noGrp="1"/>
          </p:cNvSpPr>
          <p:nvPr>
            <p:ph type="sldNum" sz="quarter" idx="12"/>
          </p:nvPr>
        </p:nvSpPr>
        <p:spPr/>
        <p:txBody>
          <a:bodyPr/>
          <a:lstStyle/>
          <a:p>
            <a:fld id="{B30A41C0-B680-468C-9726-E5D6753465CC}" type="slidenum">
              <a:rPr lang="fr-FR" smtClean="0"/>
              <a:t>31</a:t>
            </a:fld>
            <a:endParaRPr lang="fr-FR"/>
          </a:p>
        </p:txBody>
      </p:sp>
    </p:spTree>
    <p:extLst>
      <p:ext uri="{BB962C8B-B14F-4D97-AF65-F5344CB8AC3E}">
        <p14:creationId xmlns:p14="http://schemas.microsoft.com/office/powerpoint/2010/main" val="1362246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C8D5ACA-C335-4A6F-BE02-2003B6737433}"/>
              </a:ext>
            </a:extLst>
          </p:cNvPr>
          <p:cNvSpPr>
            <a:spLocks noGrp="1"/>
          </p:cNvSpPr>
          <p:nvPr>
            <p:ph idx="1"/>
          </p:nvPr>
        </p:nvSpPr>
        <p:spPr>
          <a:xfrm>
            <a:off x="838200" y="631064"/>
            <a:ext cx="10515600" cy="6226935"/>
          </a:xfrm>
        </p:spPr>
        <p:txBody>
          <a:bodyPr>
            <a:normAutofit/>
          </a:bodyPr>
          <a:lstStyle/>
          <a:p>
            <a:pPr indent="228600" algn="just">
              <a:lnSpc>
                <a:spcPct val="150000"/>
              </a:lnSpc>
              <a:spcAft>
                <a:spcPts val="800"/>
              </a:spcAft>
            </a:pPr>
            <a:r>
              <a:rPr lang="fr-FR" dirty="0">
                <a:solidFill>
                  <a:srgbClr val="FF0000"/>
                </a:solidFill>
                <a:latin typeface="Calibri" panose="020F0502020204030204" pitchFamily="34" charset="0"/>
                <a:ea typeface="Calibri" panose="020F0502020204030204" pitchFamily="34" charset="0"/>
                <a:cs typeface="Arial" panose="020B0604020202020204" pitchFamily="34" charset="0"/>
              </a:rPr>
              <a:t>Les fromages bleus sont de bonnes sources de vitamines du groupe B</a:t>
            </a:r>
            <a:r>
              <a:rPr lang="fr-FR" dirty="0">
                <a:latin typeface="Calibri" panose="020F0502020204030204" pitchFamily="34" charset="0"/>
                <a:ea typeface="Calibri" panose="020F0502020204030204" pitchFamily="34" charset="0"/>
                <a:cs typeface="Arial" panose="020B0604020202020204" pitchFamily="34" charset="0"/>
              </a:rPr>
              <a:t> (les moisissures en réalisent la synthèse).</a:t>
            </a:r>
          </a:p>
        </p:txBody>
      </p:sp>
      <p:pic>
        <p:nvPicPr>
          <p:cNvPr id="2" name="Image 1">
            <a:extLst>
              <a:ext uri="{FF2B5EF4-FFF2-40B4-BE49-F238E27FC236}">
                <a16:creationId xmlns:a16="http://schemas.microsoft.com/office/drawing/2014/main" id="{2F5E31B0-8609-447F-BB11-99DD686E3E6E}"/>
              </a:ext>
            </a:extLst>
          </p:cNvPr>
          <p:cNvPicPr>
            <a:picLocks noChangeAspect="1"/>
          </p:cNvPicPr>
          <p:nvPr/>
        </p:nvPicPr>
        <p:blipFill>
          <a:blip r:embed="rId2"/>
          <a:stretch>
            <a:fillRect/>
          </a:stretch>
        </p:blipFill>
        <p:spPr>
          <a:xfrm>
            <a:off x="1686529" y="1931357"/>
            <a:ext cx="7431714" cy="4926642"/>
          </a:xfrm>
          <a:prstGeom prst="rect">
            <a:avLst/>
          </a:prstGeom>
        </p:spPr>
      </p:pic>
      <p:sp>
        <p:nvSpPr>
          <p:cNvPr id="4" name="Espace réservé du numéro de diapositive 3"/>
          <p:cNvSpPr>
            <a:spLocks noGrp="1"/>
          </p:cNvSpPr>
          <p:nvPr>
            <p:ph type="sldNum" sz="quarter" idx="12"/>
          </p:nvPr>
        </p:nvSpPr>
        <p:spPr/>
        <p:txBody>
          <a:bodyPr/>
          <a:lstStyle/>
          <a:p>
            <a:fld id="{B30A41C0-B680-468C-9726-E5D6753465CC}" type="slidenum">
              <a:rPr lang="fr-FR" smtClean="0"/>
              <a:t>32</a:t>
            </a:fld>
            <a:endParaRPr lang="fr-FR"/>
          </a:p>
        </p:txBody>
      </p:sp>
    </p:spTree>
    <p:extLst>
      <p:ext uri="{BB962C8B-B14F-4D97-AF65-F5344CB8AC3E}">
        <p14:creationId xmlns:p14="http://schemas.microsoft.com/office/powerpoint/2010/main" val="1507347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16:creationId xmlns:a16="http://schemas.microsoft.com/office/drawing/2014/main" id="{9B12B6C0-3FE8-4C9B-A112-8DFE66376B39}"/>
              </a:ext>
            </a:extLst>
          </p:cNvPr>
          <p:cNvGraphicFramePr>
            <a:graphicFrameLocks noGrp="1"/>
          </p:cNvGraphicFramePr>
          <p:nvPr>
            <p:ph idx="1"/>
            <p:extLst>
              <p:ext uri="{D42A27DB-BD31-4B8C-83A1-F6EECF244321}">
                <p14:modId xmlns:p14="http://schemas.microsoft.com/office/powerpoint/2010/main" val="1997149849"/>
              </p:ext>
            </p:extLst>
          </p:nvPr>
        </p:nvGraphicFramePr>
        <p:xfrm>
          <a:off x="646929" y="929332"/>
          <a:ext cx="10673602" cy="5574504"/>
        </p:xfrm>
        <a:graphic>
          <a:graphicData uri="http://schemas.openxmlformats.org/drawingml/2006/table">
            <a:tbl>
              <a:tblPr/>
              <a:tblGrid>
                <a:gridCol w="2241455">
                  <a:extLst>
                    <a:ext uri="{9D8B030D-6E8A-4147-A177-3AD203B41FA5}">
                      <a16:colId xmlns:a16="http://schemas.microsoft.com/office/drawing/2014/main" val="2381109480"/>
                    </a:ext>
                  </a:extLst>
                </a:gridCol>
                <a:gridCol w="1707776">
                  <a:extLst>
                    <a:ext uri="{9D8B030D-6E8A-4147-A177-3AD203B41FA5}">
                      <a16:colId xmlns:a16="http://schemas.microsoft.com/office/drawing/2014/main" val="3259199019"/>
                    </a:ext>
                  </a:extLst>
                </a:gridCol>
                <a:gridCol w="1707776">
                  <a:extLst>
                    <a:ext uri="{9D8B030D-6E8A-4147-A177-3AD203B41FA5}">
                      <a16:colId xmlns:a16="http://schemas.microsoft.com/office/drawing/2014/main" val="319830285"/>
                    </a:ext>
                  </a:extLst>
                </a:gridCol>
                <a:gridCol w="1387568">
                  <a:extLst>
                    <a:ext uri="{9D8B030D-6E8A-4147-A177-3AD203B41FA5}">
                      <a16:colId xmlns:a16="http://schemas.microsoft.com/office/drawing/2014/main" val="225221495"/>
                    </a:ext>
                  </a:extLst>
                </a:gridCol>
                <a:gridCol w="1494306">
                  <a:extLst>
                    <a:ext uri="{9D8B030D-6E8A-4147-A177-3AD203B41FA5}">
                      <a16:colId xmlns:a16="http://schemas.microsoft.com/office/drawing/2014/main" val="3962285582"/>
                    </a:ext>
                  </a:extLst>
                </a:gridCol>
                <a:gridCol w="1284714">
                  <a:extLst>
                    <a:ext uri="{9D8B030D-6E8A-4147-A177-3AD203B41FA5}">
                      <a16:colId xmlns:a16="http://schemas.microsoft.com/office/drawing/2014/main" val="2962973457"/>
                    </a:ext>
                  </a:extLst>
                </a:gridCol>
                <a:gridCol w="850007">
                  <a:extLst>
                    <a:ext uri="{9D8B030D-6E8A-4147-A177-3AD203B41FA5}">
                      <a16:colId xmlns:a16="http://schemas.microsoft.com/office/drawing/2014/main" val="2864333013"/>
                    </a:ext>
                  </a:extLst>
                </a:gridCol>
              </a:tblGrid>
              <a:tr h="507521">
                <a:tc rowSpan="2">
                  <a:txBody>
                    <a:bodyPr/>
                    <a:lstStyle/>
                    <a:p>
                      <a:r>
                        <a:rPr lang="fr-FR" sz="1600" b="1"/>
                        <a:t>Variétés</a:t>
                      </a:r>
                      <a:endParaRPr lang="fr-FR" sz="1600"/>
                    </a:p>
                  </a:txBody>
                  <a:tcPr marL="12859" marR="12859" marT="12859" marB="12859">
                    <a:lnL>
                      <a:noFill/>
                    </a:lnL>
                    <a:lnR>
                      <a:noFill/>
                    </a:lnR>
                    <a:lnT>
                      <a:noFill/>
                    </a:lnT>
                    <a:lnB>
                      <a:noFill/>
                    </a:lnB>
                  </a:tcPr>
                </a:tc>
                <a:tc>
                  <a:txBody>
                    <a:bodyPr/>
                    <a:lstStyle/>
                    <a:p>
                      <a:r>
                        <a:rPr lang="fr-FR" sz="1600" b="1"/>
                        <a:t>Protéines</a:t>
                      </a:r>
                      <a:endParaRPr lang="fr-FR" sz="1600"/>
                    </a:p>
                  </a:txBody>
                  <a:tcPr marL="12859" marR="12859" marT="12859" marB="12859">
                    <a:lnL>
                      <a:noFill/>
                    </a:lnL>
                    <a:lnR>
                      <a:noFill/>
                    </a:lnR>
                    <a:lnT>
                      <a:noFill/>
                    </a:lnT>
                    <a:lnB>
                      <a:noFill/>
                    </a:lnB>
                  </a:tcPr>
                </a:tc>
                <a:tc gridSpan="2">
                  <a:txBody>
                    <a:bodyPr/>
                    <a:lstStyle/>
                    <a:p>
                      <a:pPr algn="ctr"/>
                      <a:r>
                        <a:rPr lang="fr-FR" sz="1600" b="1"/>
                        <a:t>Matière grasse</a:t>
                      </a:r>
                      <a:endParaRPr lang="fr-FR" sz="1600"/>
                    </a:p>
                  </a:txBody>
                  <a:tcPr marL="12859" marR="12859" marT="12859" marB="12859">
                    <a:lnL>
                      <a:noFill/>
                    </a:lnL>
                    <a:lnR>
                      <a:noFill/>
                    </a:lnR>
                    <a:lnT>
                      <a:noFill/>
                    </a:lnT>
                    <a:lnB>
                      <a:noFill/>
                    </a:lnB>
                  </a:tcPr>
                </a:tc>
                <a:tc hMerge="1">
                  <a:txBody>
                    <a:bodyPr/>
                    <a:lstStyle/>
                    <a:p>
                      <a:endParaRPr lang="fr-FR"/>
                    </a:p>
                  </a:txBody>
                  <a:tcPr/>
                </a:tc>
                <a:tc>
                  <a:txBody>
                    <a:bodyPr/>
                    <a:lstStyle/>
                    <a:p>
                      <a:r>
                        <a:rPr lang="fr-FR" sz="1600" b="1"/>
                        <a:t>Calcium</a:t>
                      </a:r>
                      <a:endParaRPr lang="fr-FR" sz="1600"/>
                    </a:p>
                  </a:txBody>
                  <a:tcPr marL="12859" marR="12859" marT="12859" marB="12859">
                    <a:lnL>
                      <a:noFill/>
                    </a:lnL>
                    <a:lnR>
                      <a:noFill/>
                    </a:lnR>
                    <a:lnT>
                      <a:noFill/>
                    </a:lnT>
                    <a:lnB>
                      <a:noFill/>
                    </a:lnB>
                  </a:tcPr>
                </a:tc>
                <a:tc>
                  <a:txBody>
                    <a:bodyPr/>
                    <a:lstStyle/>
                    <a:p>
                      <a:r>
                        <a:rPr lang="fr-FR" sz="1600" b="1"/>
                        <a:t>Phosphore</a:t>
                      </a:r>
                      <a:endParaRPr lang="fr-FR" sz="1600"/>
                    </a:p>
                  </a:txBody>
                  <a:tcPr marL="12859" marR="12859" marT="12859" marB="12859">
                    <a:lnL>
                      <a:noFill/>
                    </a:lnL>
                    <a:lnR>
                      <a:noFill/>
                    </a:lnR>
                    <a:lnT>
                      <a:noFill/>
                    </a:lnT>
                    <a:lnB>
                      <a:noFill/>
                    </a:lnB>
                  </a:tcPr>
                </a:tc>
                <a:tc>
                  <a:txBody>
                    <a:bodyPr/>
                    <a:lstStyle/>
                    <a:p>
                      <a:r>
                        <a:rPr lang="fr-FR" sz="1600" b="1"/>
                        <a:t>Sodium</a:t>
                      </a:r>
                      <a:endParaRPr lang="fr-FR" sz="1600"/>
                    </a:p>
                  </a:txBody>
                  <a:tcPr marL="12859" marR="12859" marT="12859" marB="12859">
                    <a:lnL>
                      <a:noFill/>
                    </a:lnL>
                    <a:lnR>
                      <a:noFill/>
                    </a:lnR>
                    <a:lnT>
                      <a:noFill/>
                    </a:lnT>
                    <a:lnB>
                      <a:noFill/>
                    </a:lnB>
                  </a:tcPr>
                </a:tc>
                <a:extLst>
                  <a:ext uri="{0D108BD9-81ED-4DB2-BD59-A6C34878D82A}">
                    <a16:rowId xmlns:a16="http://schemas.microsoft.com/office/drawing/2014/main" val="581325470"/>
                  </a:ext>
                </a:extLst>
              </a:tr>
              <a:tr h="270151">
                <a:tc vMerge="1">
                  <a:txBody>
                    <a:bodyPr/>
                    <a:lstStyle/>
                    <a:p>
                      <a:endParaRPr lang="fr-FR"/>
                    </a:p>
                  </a:txBody>
                  <a:tcPr/>
                </a:tc>
                <a:tc>
                  <a:txBody>
                    <a:bodyPr/>
                    <a:lstStyle/>
                    <a:p>
                      <a:r>
                        <a:rPr lang="fr-FR" sz="1600" b="1"/>
                        <a:t>(g)</a:t>
                      </a:r>
                      <a:endParaRPr lang="fr-FR" sz="1600"/>
                    </a:p>
                  </a:txBody>
                  <a:tcPr marL="12859" marR="12859" marT="12859" marB="12859">
                    <a:lnL>
                      <a:noFill/>
                    </a:lnL>
                    <a:lnR>
                      <a:noFill/>
                    </a:lnR>
                    <a:lnT>
                      <a:noFill/>
                    </a:lnT>
                    <a:lnB>
                      <a:noFill/>
                    </a:lnB>
                  </a:tcPr>
                </a:tc>
                <a:tc>
                  <a:txBody>
                    <a:bodyPr/>
                    <a:lstStyle/>
                    <a:p>
                      <a:r>
                        <a:rPr lang="fr-FR" sz="1600" b="1"/>
                        <a:t>(g)</a:t>
                      </a:r>
                      <a:endParaRPr lang="fr-FR" sz="1600"/>
                    </a:p>
                  </a:txBody>
                  <a:tcPr marL="12859" marR="12859" marT="12859" marB="12859">
                    <a:lnL>
                      <a:noFill/>
                    </a:lnL>
                    <a:lnR>
                      <a:noFill/>
                    </a:lnR>
                    <a:lnT>
                      <a:noFill/>
                    </a:lnT>
                    <a:lnB>
                      <a:noFill/>
                    </a:lnB>
                  </a:tcPr>
                </a:tc>
                <a:tc>
                  <a:txBody>
                    <a:bodyPr/>
                    <a:lstStyle/>
                    <a:p>
                      <a:r>
                        <a:rPr lang="fr-FR" sz="1600" b="1"/>
                        <a:t>(g)</a:t>
                      </a:r>
                      <a:endParaRPr lang="fr-FR" sz="1600"/>
                    </a:p>
                  </a:txBody>
                  <a:tcPr marL="12859" marR="12859" marT="12859" marB="12859">
                    <a:lnL>
                      <a:noFill/>
                    </a:lnL>
                    <a:lnR>
                      <a:noFill/>
                    </a:lnR>
                    <a:lnT>
                      <a:noFill/>
                    </a:lnT>
                    <a:lnB>
                      <a:noFill/>
                    </a:lnB>
                  </a:tcPr>
                </a:tc>
                <a:tc>
                  <a:txBody>
                    <a:bodyPr/>
                    <a:lstStyle/>
                    <a:p>
                      <a:r>
                        <a:rPr lang="fr-FR" sz="1600" b="1"/>
                        <a:t>(g)</a:t>
                      </a:r>
                      <a:endParaRPr lang="fr-FR" sz="1600"/>
                    </a:p>
                  </a:txBody>
                  <a:tcPr marL="12859" marR="12859" marT="12859" marB="12859">
                    <a:lnL>
                      <a:noFill/>
                    </a:lnL>
                    <a:lnR>
                      <a:noFill/>
                    </a:lnR>
                    <a:lnT>
                      <a:noFill/>
                    </a:lnT>
                    <a:lnB>
                      <a:noFill/>
                    </a:lnB>
                  </a:tcPr>
                </a:tc>
                <a:tc>
                  <a:txBody>
                    <a:bodyPr/>
                    <a:lstStyle/>
                    <a:p>
                      <a:r>
                        <a:rPr lang="fr-FR" sz="1600" b="1"/>
                        <a:t>(g)</a:t>
                      </a:r>
                      <a:endParaRPr lang="fr-FR" sz="1600"/>
                    </a:p>
                  </a:txBody>
                  <a:tcPr marL="12859" marR="12859" marT="12859" marB="12859">
                    <a:lnL>
                      <a:noFill/>
                    </a:lnL>
                    <a:lnR>
                      <a:noFill/>
                    </a:lnR>
                    <a:lnT>
                      <a:noFill/>
                    </a:lnT>
                    <a:lnB>
                      <a:noFill/>
                    </a:lnB>
                  </a:tcPr>
                </a:tc>
                <a:tc>
                  <a:txBody>
                    <a:bodyPr/>
                    <a:lstStyle/>
                    <a:p>
                      <a:r>
                        <a:rPr lang="fr-FR" sz="1600" b="1"/>
                        <a:t>(%)</a:t>
                      </a:r>
                      <a:endParaRPr lang="fr-FR" sz="1600"/>
                    </a:p>
                  </a:txBody>
                  <a:tcPr marL="12859" marR="12859" marT="12859" marB="12859">
                    <a:lnL>
                      <a:noFill/>
                    </a:lnL>
                    <a:lnR>
                      <a:noFill/>
                    </a:lnR>
                    <a:lnT>
                      <a:noFill/>
                    </a:lnT>
                    <a:lnB>
                      <a:noFill/>
                    </a:lnB>
                  </a:tcPr>
                </a:tc>
                <a:extLst>
                  <a:ext uri="{0D108BD9-81ED-4DB2-BD59-A6C34878D82A}">
                    <a16:rowId xmlns:a16="http://schemas.microsoft.com/office/drawing/2014/main" val="4055831748"/>
                  </a:ext>
                </a:extLst>
              </a:tr>
              <a:tr h="270151">
                <a:tc>
                  <a:txBody>
                    <a:bodyPr/>
                    <a:lstStyle/>
                    <a:p>
                      <a:r>
                        <a:rPr lang="fr-FR" sz="1600" dirty="0"/>
                        <a:t>Parmesan</a:t>
                      </a:r>
                    </a:p>
                  </a:txBody>
                  <a:tcPr marL="12859" marR="12859" marT="12859" marB="12859">
                    <a:lnL>
                      <a:noFill/>
                    </a:lnL>
                    <a:lnR>
                      <a:noFill/>
                    </a:lnR>
                    <a:lnT>
                      <a:noFill/>
                    </a:lnT>
                    <a:lnB>
                      <a:noFill/>
                    </a:lnB>
                  </a:tcPr>
                </a:tc>
                <a:tc>
                  <a:txBody>
                    <a:bodyPr/>
                    <a:lstStyle/>
                    <a:p>
                      <a:r>
                        <a:rPr lang="fr-FR" sz="1600"/>
                        <a:t>36,5</a:t>
                      </a:r>
                    </a:p>
                  </a:txBody>
                  <a:tcPr marL="12859" marR="12859" marT="12859" marB="12859">
                    <a:lnL>
                      <a:noFill/>
                    </a:lnL>
                    <a:lnR>
                      <a:noFill/>
                    </a:lnR>
                    <a:lnT>
                      <a:noFill/>
                    </a:lnT>
                    <a:lnB>
                      <a:noFill/>
                    </a:lnB>
                  </a:tcPr>
                </a:tc>
                <a:tc>
                  <a:txBody>
                    <a:bodyPr/>
                    <a:lstStyle/>
                    <a:p>
                      <a:r>
                        <a:rPr lang="fr-FR" sz="1600"/>
                        <a:t>26</a:t>
                      </a:r>
                    </a:p>
                  </a:txBody>
                  <a:tcPr marL="12859" marR="12859" marT="12859" marB="12859">
                    <a:lnL>
                      <a:noFill/>
                    </a:lnL>
                    <a:lnR>
                      <a:noFill/>
                    </a:lnR>
                    <a:lnT>
                      <a:noFill/>
                    </a:lnT>
                    <a:lnB>
                      <a:noFill/>
                    </a:lnB>
                  </a:tcPr>
                </a:tc>
                <a:tc>
                  <a:txBody>
                    <a:bodyPr/>
                    <a:lstStyle/>
                    <a:p>
                      <a:r>
                        <a:rPr lang="fr-FR" sz="1600"/>
                        <a:t> </a:t>
                      </a:r>
                    </a:p>
                  </a:txBody>
                  <a:tcPr marL="12859" marR="12859" marT="12859" marB="12859">
                    <a:lnL>
                      <a:noFill/>
                    </a:lnL>
                    <a:lnR>
                      <a:noFill/>
                    </a:lnR>
                    <a:lnT>
                      <a:noFill/>
                    </a:lnT>
                    <a:lnB>
                      <a:noFill/>
                    </a:lnB>
                  </a:tcPr>
                </a:tc>
                <a:tc>
                  <a:txBody>
                    <a:bodyPr/>
                    <a:lstStyle/>
                    <a:p>
                      <a:r>
                        <a:rPr lang="fr-FR" sz="1600"/>
                        <a:t>13,0</a:t>
                      </a:r>
                    </a:p>
                  </a:txBody>
                  <a:tcPr marL="12859" marR="12859" marT="12859" marB="12859">
                    <a:lnL>
                      <a:noFill/>
                    </a:lnL>
                    <a:lnR>
                      <a:noFill/>
                    </a:lnR>
                    <a:lnT>
                      <a:noFill/>
                    </a:lnT>
                    <a:lnB>
                      <a:noFill/>
                    </a:lnB>
                  </a:tcPr>
                </a:tc>
                <a:tc>
                  <a:txBody>
                    <a:bodyPr/>
                    <a:lstStyle/>
                    <a:p>
                      <a:r>
                        <a:rPr lang="fr-FR" sz="1600"/>
                        <a:t>8,5</a:t>
                      </a:r>
                    </a:p>
                  </a:txBody>
                  <a:tcPr marL="12859" marR="12859" marT="12859" marB="12859">
                    <a:lnL>
                      <a:noFill/>
                    </a:lnL>
                    <a:lnR>
                      <a:noFill/>
                    </a:lnR>
                    <a:lnT>
                      <a:noFill/>
                    </a:lnT>
                    <a:lnB>
                      <a:noFill/>
                    </a:lnB>
                  </a:tcPr>
                </a:tc>
                <a:tc>
                  <a:txBody>
                    <a:bodyPr/>
                    <a:lstStyle/>
                    <a:p>
                      <a:r>
                        <a:rPr lang="fr-FR" sz="1600"/>
                        <a:t>2,1</a:t>
                      </a:r>
                    </a:p>
                  </a:txBody>
                  <a:tcPr marL="12859" marR="12859" marT="12859" marB="12859">
                    <a:lnL>
                      <a:noFill/>
                    </a:lnL>
                    <a:lnR>
                      <a:noFill/>
                    </a:lnR>
                    <a:lnT>
                      <a:noFill/>
                    </a:lnT>
                    <a:lnB>
                      <a:noFill/>
                    </a:lnB>
                  </a:tcPr>
                </a:tc>
                <a:extLst>
                  <a:ext uri="{0D108BD9-81ED-4DB2-BD59-A6C34878D82A}">
                    <a16:rowId xmlns:a16="http://schemas.microsoft.com/office/drawing/2014/main" val="4284630847"/>
                  </a:ext>
                </a:extLst>
              </a:tr>
              <a:tr h="270151">
                <a:tc>
                  <a:txBody>
                    <a:bodyPr/>
                    <a:lstStyle/>
                    <a:p>
                      <a:r>
                        <a:rPr lang="fr-FR" sz="1600"/>
                        <a:t>Emmenthal</a:t>
                      </a:r>
                    </a:p>
                  </a:txBody>
                  <a:tcPr marL="12859" marR="12859" marT="12859" marB="12859">
                    <a:lnL>
                      <a:noFill/>
                    </a:lnL>
                    <a:lnR>
                      <a:noFill/>
                    </a:lnR>
                    <a:lnT>
                      <a:noFill/>
                    </a:lnT>
                    <a:lnB>
                      <a:noFill/>
                    </a:lnB>
                  </a:tcPr>
                </a:tc>
                <a:tc>
                  <a:txBody>
                    <a:bodyPr/>
                    <a:lstStyle/>
                    <a:p>
                      <a:r>
                        <a:rPr lang="fr-FR" sz="1600"/>
                        <a:t>27,9</a:t>
                      </a:r>
                    </a:p>
                  </a:txBody>
                  <a:tcPr marL="12859" marR="12859" marT="12859" marB="12859">
                    <a:lnL>
                      <a:noFill/>
                    </a:lnL>
                    <a:lnR>
                      <a:noFill/>
                    </a:lnR>
                    <a:lnT>
                      <a:noFill/>
                    </a:lnT>
                    <a:lnB>
                      <a:noFill/>
                    </a:lnB>
                  </a:tcPr>
                </a:tc>
                <a:tc>
                  <a:txBody>
                    <a:bodyPr/>
                    <a:lstStyle/>
                    <a:p>
                      <a:r>
                        <a:rPr lang="fr-FR" sz="1600"/>
                        <a:t>29</a:t>
                      </a:r>
                    </a:p>
                  </a:txBody>
                  <a:tcPr marL="12859" marR="12859" marT="12859" marB="12859">
                    <a:lnL>
                      <a:noFill/>
                    </a:lnL>
                    <a:lnR>
                      <a:noFill/>
                    </a:lnR>
                    <a:lnT>
                      <a:noFill/>
                    </a:lnT>
                    <a:lnB>
                      <a:noFill/>
                    </a:lnB>
                  </a:tcPr>
                </a:tc>
                <a:tc>
                  <a:txBody>
                    <a:bodyPr/>
                    <a:lstStyle/>
                    <a:p>
                      <a:r>
                        <a:rPr lang="fr-FR" sz="1600"/>
                        <a:t>45</a:t>
                      </a:r>
                    </a:p>
                  </a:txBody>
                  <a:tcPr marL="12859" marR="12859" marT="12859" marB="12859">
                    <a:lnL>
                      <a:noFill/>
                    </a:lnL>
                    <a:lnR>
                      <a:noFill/>
                    </a:lnR>
                    <a:lnT>
                      <a:noFill/>
                    </a:lnT>
                    <a:lnB>
                      <a:noFill/>
                    </a:lnB>
                  </a:tcPr>
                </a:tc>
                <a:tc>
                  <a:txBody>
                    <a:bodyPr/>
                    <a:lstStyle/>
                    <a:p>
                      <a:r>
                        <a:rPr lang="fr-FR" sz="1600"/>
                        <a:t>1 0,8</a:t>
                      </a:r>
                    </a:p>
                  </a:txBody>
                  <a:tcPr marL="12859" marR="12859" marT="12859" marB="12859">
                    <a:lnL>
                      <a:noFill/>
                    </a:lnL>
                    <a:lnR>
                      <a:noFill/>
                    </a:lnR>
                    <a:lnT>
                      <a:noFill/>
                    </a:lnT>
                    <a:lnB>
                      <a:noFill/>
                    </a:lnB>
                  </a:tcPr>
                </a:tc>
                <a:tc>
                  <a:txBody>
                    <a:bodyPr/>
                    <a:lstStyle/>
                    <a:p>
                      <a:r>
                        <a:rPr lang="fr-FR" sz="1600"/>
                        <a:t>8,6</a:t>
                      </a:r>
                    </a:p>
                  </a:txBody>
                  <a:tcPr marL="12859" marR="12859" marT="12859" marB="12859">
                    <a:lnL>
                      <a:noFill/>
                    </a:lnL>
                    <a:lnR>
                      <a:noFill/>
                    </a:lnR>
                    <a:lnT>
                      <a:noFill/>
                    </a:lnT>
                    <a:lnB>
                      <a:noFill/>
                    </a:lnB>
                  </a:tcPr>
                </a:tc>
                <a:tc>
                  <a:txBody>
                    <a:bodyPr/>
                    <a:lstStyle/>
                    <a:p>
                      <a:r>
                        <a:rPr lang="fr-FR" sz="1600" dirty="0"/>
                        <a:t>0,6</a:t>
                      </a:r>
                    </a:p>
                  </a:txBody>
                  <a:tcPr marL="12859" marR="12859" marT="12859" marB="12859">
                    <a:lnL>
                      <a:noFill/>
                    </a:lnL>
                    <a:lnR>
                      <a:noFill/>
                    </a:lnR>
                    <a:lnT>
                      <a:noFill/>
                    </a:lnT>
                    <a:lnB>
                      <a:noFill/>
                    </a:lnB>
                  </a:tcPr>
                </a:tc>
                <a:extLst>
                  <a:ext uri="{0D108BD9-81ED-4DB2-BD59-A6C34878D82A}">
                    <a16:rowId xmlns:a16="http://schemas.microsoft.com/office/drawing/2014/main" val="2835996366"/>
                  </a:ext>
                </a:extLst>
              </a:tr>
              <a:tr h="270151">
                <a:tc>
                  <a:txBody>
                    <a:bodyPr/>
                    <a:lstStyle/>
                    <a:p>
                      <a:r>
                        <a:rPr lang="fr-FR" sz="1600"/>
                        <a:t>Tilsit</a:t>
                      </a:r>
                    </a:p>
                  </a:txBody>
                  <a:tcPr marL="12859" marR="12859" marT="12859" marB="12859">
                    <a:lnL>
                      <a:noFill/>
                    </a:lnL>
                    <a:lnR>
                      <a:noFill/>
                    </a:lnR>
                    <a:lnT>
                      <a:noFill/>
                    </a:lnT>
                    <a:lnB>
                      <a:noFill/>
                    </a:lnB>
                  </a:tcPr>
                </a:tc>
                <a:tc>
                  <a:txBody>
                    <a:bodyPr/>
                    <a:lstStyle/>
                    <a:p>
                      <a:r>
                        <a:rPr lang="fr-FR" sz="1600"/>
                        <a:t>26,0</a:t>
                      </a:r>
                    </a:p>
                  </a:txBody>
                  <a:tcPr marL="12859" marR="12859" marT="12859" marB="12859">
                    <a:lnL>
                      <a:noFill/>
                    </a:lnL>
                    <a:lnR>
                      <a:noFill/>
                    </a:lnR>
                    <a:lnT>
                      <a:noFill/>
                    </a:lnT>
                    <a:lnB>
                      <a:noFill/>
                    </a:lnB>
                  </a:tcPr>
                </a:tc>
                <a:tc>
                  <a:txBody>
                    <a:bodyPr/>
                    <a:lstStyle/>
                    <a:p>
                      <a:r>
                        <a:rPr lang="fr-FR" sz="1600"/>
                        <a:t>27,7</a:t>
                      </a:r>
                    </a:p>
                  </a:txBody>
                  <a:tcPr marL="12859" marR="12859" marT="12859" marB="12859">
                    <a:lnL>
                      <a:noFill/>
                    </a:lnL>
                    <a:lnR>
                      <a:noFill/>
                    </a:lnR>
                    <a:lnT>
                      <a:noFill/>
                    </a:lnT>
                    <a:lnB>
                      <a:noFill/>
                    </a:lnB>
                  </a:tcPr>
                </a:tc>
                <a:tc>
                  <a:txBody>
                    <a:bodyPr/>
                    <a:lstStyle/>
                    <a:p>
                      <a:r>
                        <a:rPr lang="fr-FR" sz="1600"/>
                        <a:t>45</a:t>
                      </a:r>
                    </a:p>
                  </a:txBody>
                  <a:tcPr marL="12859" marR="12859" marT="12859" marB="12859">
                    <a:lnL>
                      <a:noFill/>
                    </a:lnL>
                    <a:lnR>
                      <a:noFill/>
                    </a:lnR>
                    <a:lnT>
                      <a:noFill/>
                    </a:lnT>
                    <a:lnB>
                      <a:noFill/>
                    </a:lnB>
                  </a:tcPr>
                </a:tc>
                <a:tc>
                  <a:txBody>
                    <a:bodyPr/>
                    <a:lstStyle/>
                    <a:p>
                      <a:r>
                        <a:rPr lang="fr-FR" sz="1600"/>
                        <a:t>8,0</a:t>
                      </a:r>
                    </a:p>
                  </a:txBody>
                  <a:tcPr marL="12859" marR="12859" marT="12859" marB="12859">
                    <a:lnL>
                      <a:noFill/>
                    </a:lnL>
                    <a:lnR>
                      <a:noFill/>
                    </a:lnR>
                    <a:lnT>
                      <a:noFill/>
                    </a:lnT>
                    <a:lnB>
                      <a:noFill/>
                    </a:lnB>
                  </a:tcPr>
                </a:tc>
                <a:tc>
                  <a:txBody>
                    <a:bodyPr/>
                    <a:lstStyle/>
                    <a:p>
                      <a:r>
                        <a:rPr lang="fr-FR" sz="1600"/>
                        <a:t>5,3</a:t>
                      </a:r>
                    </a:p>
                  </a:txBody>
                  <a:tcPr marL="12859" marR="12859" marT="12859" marB="12859">
                    <a:lnL>
                      <a:noFill/>
                    </a:lnL>
                    <a:lnR>
                      <a:noFill/>
                    </a:lnR>
                    <a:lnT>
                      <a:noFill/>
                    </a:lnT>
                    <a:lnB>
                      <a:noFill/>
                    </a:lnB>
                  </a:tcPr>
                </a:tc>
                <a:tc>
                  <a:txBody>
                    <a:bodyPr/>
                    <a:lstStyle/>
                    <a:p>
                      <a:r>
                        <a:rPr lang="fr-FR" sz="1600"/>
                        <a:t>1,3</a:t>
                      </a:r>
                    </a:p>
                  </a:txBody>
                  <a:tcPr marL="12859" marR="12859" marT="12859" marB="12859">
                    <a:lnL>
                      <a:noFill/>
                    </a:lnL>
                    <a:lnR>
                      <a:noFill/>
                    </a:lnR>
                    <a:lnT>
                      <a:noFill/>
                    </a:lnT>
                    <a:lnB>
                      <a:noFill/>
                    </a:lnB>
                  </a:tcPr>
                </a:tc>
                <a:extLst>
                  <a:ext uri="{0D108BD9-81ED-4DB2-BD59-A6C34878D82A}">
                    <a16:rowId xmlns:a16="http://schemas.microsoft.com/office/drawing/2014/main" val="2303117793"/>
                  </a:ext>
                </a:extLst>
              </a:tr>
              <a:tr h="270151">
                <a:tc>
                  <a:txBody>
                    <a:bodyPr/>
                    <a:lstStyle/>
                    <a:p>
                      <a:r>
                        <a:rPr lang="fr-FR" sz="1600" dirty="0"/>
                        <a:t>Cheddar</a:t>
                      </a:r>
                    </a:p>
                  </a:txBody>
                  <a:tcPr marL="12859" marR="12859" marT="12859" marB="12859">
                    <a:lnL>
                      <a:noFill/>
                    </a:lnL>
                    <a:lnR>
                      <a:noFill/>
                    </a:lnR>
                    <a:lnT>
                      <a:noFill/>
                    </a:lnT>
                    <a:lnB>
                      <a:noFill/>
                    </a:lnB>
                  </a:tcPr>
                </a:tc>
                <a:tc>
                  <a:txBody>
                    <a:bodyPr/>
                    <a:lstStyle/>
                    <a:p>
                      <a:r>
                        <a:rPr lang="fr-FR" sz="1600"/>
                        <a:t>25,4</a:t>
                      </a:r>
                    </a:p>
                  </a:txBody>
                  <a:tcPr marL="12859" marR="12859" marT="12859" marB="12859">
                    <a:lnL>
                      <a:noFill/>
                    </a:lnL>
                    <a:lnR>
                      <a:noFill/>
                    </a:lnR>
                    <a:lnT>
                      <a:noFill/>
                    </a:lnT>
                    <a:lnB>
                      <a:noFill/>
                    </a:lnB>
                  </a:tcPr>
                </a:tc>
                <a:tc>
                  <a:txBody>
                    <a:bodyPr/>
                    <a:lstStyle/>
                    <a:p>
                      <a:r>
                        <a:rPr lang="fr-FR" sz="1600"/>
                        <a:t>32,4</a:t>
                      </a:r>
                    </a:p>
                  </a:txBody>
                  <a:tcPr marL="12859" marR="12859" marT="12859" marB="12859">
                    <a:lnL>
                      <a:noFill/>
                    </a:lnL>
                    <a:lnR>
                      <a:noFill/>
                    </a:lnR>
                    <a:lnT>
                      <a:noFill/>
                    </a:lnT>
                    <a:lnB>
                      <a:noFill/>
                    </a:lnB>
                  </a:tcPr>
                </a:tc>
                <a:tc>
                  <a:txBody>
                    <a:bodyPr/>
                    <a:lstStyle/>
                    <a:p>
                      <a:r>
                        <a:rPr lang="fr-FR" sz="1600"/>
                        <a:t>50</a:t>
                      </a:r>
                    </a:p>
                  </a:txBody>
                  <a:tcPr marL="12859" marR="12859" marT="12859" marB="12859">
                    <a:lnL>
                      <a:noFill/>
                    </a:lnL>
                    <a:lnR>
                      <a:noFill/>
                    </a:lnR>
                    <a:lnT>
                      <a:noFill/>
                    </a:lnT>
                    <a:lnB>
                      <a:noFill/>
                    </a:lnB>
                  </a:tcPr>
                </a:tc>
                <a:tc>
                  <a:txBody>
                    <a:bodyPr/>
                    <a:lstStyle/>
                    <a:p>
                      <a:r>
                        <a:rPr lang="fr-FR" sz="1600"/>
                        <a:t>8,0</a:t>
                      </a:r>
                    </a:p>
                  </a:txBody>
                  <a:tcPr marL="12859" marR="12859" marT="12859" marB="12859">
                    <a:lnL>
                      <a:noFill/>
                    </a:lnL>
                    <a:lnR>
                      <a:noFill/>
                    </a:lnR>
                    <a:lnT>
                      <a:noFill/>
                    </a:lnT>
                    <a:lnB>
                      <a:noFill/>
                    </a:lnB>
                  </a:tcPr>
                </a:tc>
                <a:tc>
                  <a:txBody>
                    <a:bodyPr/>
                    <a:lstStyle/>
                    <a:p>
                      <a:r>
                        <a:rPr lang="fr-FR" sz="1600"/>
                        <a:t>5,0</a:t>
                      </a:r>
                    </a:p>
                  </a:txBody>
                  <a:tcPr marL="12859" marR="12859" marT="12859" marB="12859">
                    <a:lnL>
                      <a:noFill/>
                    </a:lnL>
                    <a:lnR>
                      <a:noFill/>
                    </a:lnR>
                    <a:lnT>
                      <a:noFill/>
                    </a:lnT>
                    <a:lnB>
                      <a:noFill/>
                    </a:lnB>
                  </a:tcPr>
                </a:tc>
                <a:tc>
                  <a:txBody>
                    <a:bodyPr/>
                    <a:lstStyle/>
                    <a:p>
                      <a:r>
                        <a:rPr lang="fr-FR" sz="1600"/>
                        <a:t>1 7</a:t>
                      </a:r>
                    </a:p>
                  </a:txBody>
                  <a:tcPr marL="12859" marR="12859" marT="12859" marB="12859">
                    <a:lnL>
                      <a:noFill/>
                    </a:lnL>
                    <a:lnR>
                      <a:noFill/>
                    </a:lnR>
                    <a:lnT>
                      <a:noFill/>
                    </a:lnT>
                    <a:lnB>
                      <a:noFill/>
                    </a:lnB>
                  </a:tcPr>
                </a:tc>
                <a:extLst>
                  <a:ext uri="{0D108BD9-81ED-4DB2-BD59-A6C34878D82A}">
                    <a16:rowId xmlns:a16="http://schemas.microsoft.com/office/drawing/2014/main" val="537130176"/>
                  </a:ext>
                </a:extLst>
              </a:tr>
              <a:tr h="270151">
                <a:tc>
                  <a:txBody>
                    <a:bodyPr/>
                    <a:lstStyle/>
                    <a:p>
                      <a:r>
                        <a:rPr lang="fr-FR" sz="1600"/>
                        <a:t>Edam</a:t>
                      </a:r>
                    </a:p>
                  </a:txBody>
                  <a:tcPr marL="12859" marR="12859" marT="12859" marB="12859">
                    <a:lnL>
                      <a:noFill/>
                    </a:lnL>
                    <a:lnR>
                      <a:noFill/>
                    </a:lnR>
                    <a:lnT>
                      <a:noFill/>
                    </a:lnT>
                    <a:lnB>
                      <a:noFill/>
                    </a:lnB>
                  </a:tcPr>
                </a:tc>
                <a:tc>
                  <a:txBody>
                    <a:bodyPr/>
                    <a:lstStyle/>
                    <a:p>
                      <a:r>
                        <a:rPr lang="fr-FR" sz="1600"/>
                        <a:t>25,5</a:t>
                      </a:r>
                    </a:p>
                  </a:txBody>
                  <a:tcPr marL="12859" marR="12859" marT="12859" marB="12859">
                    <a:lnL>
                      <a:noFill/>
                    </a:lnL>
                    <a:lnR>
                      <a:noFill/>
                    </a:lnR>
                    <a:lnT>
                      <a:noFill/>
                    </a:lnT>
                    <a:lnB>
                      <a:noFill/>
                    </a:lnB>
                  </a:tcPr>
                </a:tc>
                <a:tc>
                  <a:txBody>
                    <a:bodyPr/>
                    <a:lstStyle/>
                    <a:p>
                      <a:r>
                        <a:rPr lang="fr-FR" sz="1600"/>
                        <a:t>26,0</a:t>
                      </a:r>
                    </a:p>
                  </a:txBody>
                  <a:tcPr marL="12859" marR="12859" marT="12859" marB="12859">
                    <a:lnL>
                      <a:noFill/>
                    </a:lnL>
                    <a:lnR>
                      <a:noFill/>
                    </a:lnR>
                    <a:lnT>
                      <a:noFill/>
                    </a:lnT>
                    <a:lnB>
                      <a:noFill/>
                    </a:lnB>
                  </a:tcPr>
                </a:tc>
                <a:tc>
                  <a:txBody>
                    <a:bodyPr/>
                    <a:lstStyle/>
                    <a:p>
                      <a:r>
                        <a:rPr lang="fr-FR" sz="1600"/>
                        <a:t>45</a:t>
                      </a:r>
                    </a:p>
                  </a:txBody>
                  <a:tcPr marL="12859" marR="12859" marT="12859" marB="12859">
                    <a:lnL>
                      <a:noFill/>
                    </a:lnL>
                    <a:lnR>
                      <a:noFill/>
                    </a:lnR>
                    <a:lnT>
                      <a:noFill/>
                    </a:lnT>
                    <a:lnB>
                      <a:noFill/>
                    </a:lnB>
                  </a:tcPr>
                </a:tc>
                <a:tc>
                  <a:txBody>
                    <a:bodyPr/>
                    <a:lstStyle/>
                    <a:p>
                      <a:r>
                        <a:rPr lang="fr-FR" sz="1600"/>
                        <a:t>7,5</a:t>
                      </a:r>
                    </a:p>
                  </a:txBody>
                  <a:tcPr marL="12859" marR="12859" marT="12859" marB="12859">
                    <a:lnL>
                      <a:noFill/>
                    </a:lnL>
                    <a:lnR>
                      <a:noFill/>
                    </a:lnR>
                    <a:lnT>
                      <a:noFill/>
                    </a:lnT>
                    <a:lnB>
                      <a:noFill/>
                    </a:lnB>
                  </a:tcPr>
                </a:tc>
                <a:tc>
                  <a:txBody>
                    <a:bodyPr/>
                    <a:lstStyle/>
                    <a:p>
                      <a:r>
                        <a:rPr lang="fr-FR" sz="1600"/>
                        <a:t>4,5</a:t>
                      </a:r>
                    </a:p>
                  </a:txBody>
                  <a:tcPr marL="12859" marR="12859" marT="12859" marB="12859">
                    <a:lnL>
                      <a:noFill/>
                    </a:lnL>
                    <a:lnR>
                      <a:noFill/>
                    </a:lnR>
                    <a:lnT>
                      <a:noFill/>
                    </a:lnT>
                    <a:lnB>
                      <a:noFill/>
                    </a:lnB>
                  </a:tcPr>
                </a:tc>
                <a:tc>
                  <a:txBody>
                    <a:bodyPr/>
                    <a:lstStyle/>
                    <a:p>
                      <a:r>
                        <a:rPr lang="fr-FR" sz="1600"/>
                        <a:t>2,1</a:t>
                      </a:r>
                    </a:p>
                  </a:txBody>
                  <a:tcPr marL="12859" marR="12859" marT="12859" marB="12859">
                    <a:lnL>
                      <a:noFill/>
                    </a:lnL>
                    <a:lnR>
                      <a:noFill/>
                    </a:lnR>
                    <a:lnT>
                      <a:noFill/>
                    </a:lnT>
                    <a:lnB>
                      <a:noFill/>
                    </a:lnB>
                  </a:tcPr>
                </a:tc>
                <a:extLst>
                  <a:ext uri="{0D108BD9-81ED-4DB2-BD59-A6C34878D82A}">
                    <a16:rowId xmlns:a16="http://schemas.microsoft.com/office/drawing/2014/main" val="2529572615"/>
                  </a:ext>
                </a:extLst>
              </a:tr>
              <a:tr h="270151">
                <a:tc>
                  <a:txBody>
                    <a:bodyPr/>
                    <a:lstStyle/>
                    <a:p>
                      <a:r>
                        <a:rPr lang="fr-FR" sz="1600"/>
                        <a:t>Gouda</a:t>
                      </a:r>
                    </a:p>
                  </a:txBody>
                  <a:tcPr marL="12859" marR="12859" marT="12859" marB="12859">
                    <a:lnL>
                      <a:noFill/>
                    </a:lnL>
                    <a:lnR>
                      <a:noFill/>
                    </a:lnR>
                    <a:lnT>
                      <a:noFill/>
                    </a:lnT>
                    <a:lnB>
                      <a:noFill/>
                    </a:lnB>
                  </a:tcPr>
                </a:tc>
                <a:tc>
                  <a:txBody>
                    <a:bodyPr/>
                    <a:lstStyle/>
                    <a:p>
                      <a:r>
                        <a:rPr lang="fr-FR" sz="1600"/>
                        <a:t>25,4</a:t>
                      </a:r>
                    </a:p>
                  </a:txBody>
                  <a:tcPr marL="12859" marR="12859" marT="12859" marB="12859">
                    <a:lnL>
                      <a:noFill/>
                    </a:lnL>
                    <a:lnR>
                      <a:noFill/>
                    </a:lnR>
                    <a:lnT>
                      <a:noFill/>
                    </a:lnT>
                    <a:lnB>
                      <a:noFill/>
                    </a:lnB>
                  </a:tcPr>
                </a:tc>
                <a:tc>
                  <a:txBody>
                    <a:bodyPr/>
                    <a:lstStyle/>
                    <a:p>
                      <a:r>
                        <a:rPr lang="fr-FR" sz="1600"/>
                        <a:t>29,0</a:t>
                      </a:r>
                    </a:p>
                  </a:txBody>
                  <a:tcPr marL="12859" marR="12859" marT="12859" marB="12859">
                    <a:lnL>
                      <a:noFill/>
                    </a:lnL>
                    <a:lnR>
                      <a:noFill/>
                    </a:lnR>
                    <a:lnT>
                      <a:noFill/>
                    </a:lnT>
                    <a:lnB>
                      <a:noFill/>
                    </a:lnB>
                  </a:tcPr>
                </a:tc>
                <a:tc>
                  <a:txBody>
                    <a:bodyPr/>
                    <a:lstStyle/>
                    <a:p>
                      <a:r>
                        <a:rPr lang="fr-FR" sz="1600"/>
                        <a:t>45</a:t>
                      </a:r>
                    </a:p>
                  </a:txBody>
                  <a:tcPr marL="12859" marR="12859" marT="12859" marB="12859">
                    <a:lnL>
                      <a:noFill/>
                    </a:lnL>
                    <a:lnR>
                      <a:noFill/>
                    </a:lnR>
                    <a:lnT>
                      <a:noFill/>
                    </a:lnT>
                    <a:lnB>
                      <a:noFill/>
                    </a:lnB>
                  </a:tcPr>
                </a:tc>
                <a:tc>
                  <a:txBody>
                    <a:bodyPr/>
                    <a:lstStyle/>
                    <a:p>
                      <a:r>
                        <a:rPr lang="fr-FR" sz="1600"/>
                        <a:t>82</a:t>
                      </a:r>
                    </a:p>
                  </a:txBody>
                  <a:tcPr marL="12859" marR="12859" marT="12859" marB="12859">
                    <a:lnL>
                      <a:noFill/>
                    </a:lnL>
                    <a:lnR>
                      <a:noFill/>
                    </a:lnR>
                    <a:lnT>
                      <a:noFill/>
                    </a:lnT>
                    <a:lnB>
                      <a:noFill/>
                    </a:lnB>
                  </a:tcPr>
                </a:tc>
                <a:tc>
                  <a:txBody>
                    <a:bodyPr/>
                    <a:lstStyle/>
                    <a:p>
                      <a:r>
                        <a:rPr lang="fr-FR" sz="1600"/>
                        <a:t>4 4</a:t>
                      </a:r>
                    </a:p>
                  </a:txBody>
                  <a:tcPr marL="12859" marR="12859" marT="12859" marB="12859">
                    <a:lnL>
                      <a:noFill/>
                    </a:lnL>
                    <a:lnR>
                      <a:noFill/>
                    </a:lnR>
                    <a:lnT>
                      <a:noFill/>
                    </a:lnT>
                    <a:lnB>
                      <a:noFill/>
                    </a:lnB>
                  </a:tcPr>
                </a:tc>
                <a:tc>
                  <a:txBody>
                    <a:bodyPr/>
                    <a:lstStyle/>
                    <a:p>
                      <a:r>
                        <a:rPr lang="fr-FR" sz="1600"/>
                        <a:t>2 1</a:t>
                      </a:r>
                    </a:p>
                  </a:txBody>
                  <a:tcPr marL="12859" marR="12859" marT="12859" marB="12859">
                    <a:lnL>
                      <a:noFill/>
                    </a:lnL>
                    <a:lnR>
                      <a:noFill/>
                    </a:lnR>
                    <a:lnT>
                      <a:noFill/>
                    </a:lnT>
                    <a:lnB>
                      <a:noFill/>
                    </a:lnB>
                  </a:tcPr>
                </a:tc>
                <a:extLst>
                  <a:ext uri="{0D108BD9-81ED-4DB2-BD59-A6C34878D82A}">
                    <a16:rowId xmlns:a16="http://schemas.microsoft.com/office/drawing/2014/main" val="2743858076"/>
                  </a:ext>
                </a:extLst>
              </a:tr>
              <a:tr h="270151">
                <a:tc>
                  <a:txBody>
                    <a:bodyPr/>
                    <a:lstStyle/>
                    <a:p>
                      <a:r>
                        <a:rPr lang="fr-FR" sz="1600" dirty="0"/>
                        <a:t>Butter-</a:t>
                      </a:r>
                      <a:r>
                        <a:rPr lang="fr-FR" sz="1600" dirty="0" err="1"/>
                        <a:t>cheese</a:t>
                      </a:r>
                      <a:endParaRPr lang="fr-FR" sz="1600" dirty="0"/>
                    </a:p>
                  </a:txBody>
                  <a:tcPr marL="12859" marR="12859" marT="12859" marB="12859">
                    <a:lnL>
                      <a:noFill/>
                    </a:lnL>
                    <a:lnR>
                      <a:noFill/>
                    </a:lnR>
                    <a:lnT>
                      <a:noFill/>
                    </a:lnT>
                    <a:lnB>
                      <a:noFill/>
                    </a:lnB>
                  </a:tcPr>
                </a:tc>
                <a:tc>
                  <a:txBody>
                    <a:bodyPr/>
                    <a:lstStyle/>
                    <a:p>
                      <a:r>
                        <a:rPr lang="fr-FR" sz="1600"/>
                        <a:t>21,1</a:t>
                      </a:r>
                    </a:p>
                  </a:txBody>
                  <a:tcPr marL="12859" marR="12859" marT="12859" marB="12859">
                    <a:lnL>
                      <a:noFill/>
                    </a:lnL>
                    <a:lnR>
                      <a:noFill/>
                    </a:lnR>
                    <a:lnT>
                      <a:noFill/>
                    </a:lnT>
                    <a:lnB>
                      <a:noFill/>
                    </a:lnB>
                  </a:tcPr>
                </a:tc>
                <a:tc>
                  <a:txBody>
                    <a:bodyPr/>
                    <a:lstStyle/>
                    <a:p>
                      <a:r>
                        <a:rPr lang="fr-FR" sz="1600"/>
                        <a:t>29,0</a:t>
                      </a:r>
                    </a:p>
                  </a:txBody>
                  <a:tcPr marL="12859" marR="12859" marT="12859" marB="12859">
                    <a:lnL>
                      <a:noFill/>
                    </a:lnL>
                    <a:lnR>
                      <a:noFill/>
                    </a:lnR>
                    <a:lnT>
                      <a:noFill/>
                    </a:lnT>
                    <a:lnB>
                      <a:noFill/>
                    </a:lnB>
                  </a:tcPr>
                </a:tc>
                <a:tc>
                  <a:txBody>
                    <a:bodyPr/>
                    <a:lstStyle/>
                    <a:p>
                      <a:r>
                        <a:rPr lang="fr-FR" sz="1600"/>
                        <a:t>50</a:t>
                      </a:r>
                    </a:p>
                  </a:txBody>
                  <a:tcPr marL="12859" marR="12859" marT="12859" marB="12859">
                    <a:lnL>
                      <a:noFill/>
                    </a:lnL>
                    <a:lnR>
                      <a:noFill/>
                    </a:lnR>
                    <a:lnT>
                      <a:noFill/>
                    </a:lnT>
                    <a:lnB>
                      <a:noFill/>
                    </a:lnB>
                  </a:tcPr>
                </a:tc>
                <a:tc>
                  <a:txBody>
                    <a:bodyPr/>
                    <a:lstStyle/>
                    <a:p>
                      <a:r>
                        <a:rPr lang="fr-FR" sz="1600"/>
                        <a:t>6,9</a:t>
                      </a:r>
                    </a:p>
                  </a:txBody>
                  <a:tcPr marL="12859" marR="12859" marT="12859" marB="12859">
                    <a:lnL>
                      <a:noFill/>
                    </a:lnL>
                    <a:lnR>
                      <a:noFill/>
                    </a:lnR>
                    <a:lnT>
                      <a:noFill/>
                    </a:lnT>
                    <a:lnB>
                      <a:noFill/>
                    </a:lnB>
                  </a:tcPr>
                </a:tc>
                <a:tc>
                  <a:txBody>
                    <a:bodyPr/>
                    <a:lstStyle/>
                    <a:p>
                      <a:r>
                        <a:rPr lang="fr-FR" sz="1600"/>
                        <a:t>4,2</a:t>
                      </a:r>
                    </a:p>
                  </a:txBody>
                  <a:tcPr marL="12859" marR="12859" marT="12859" marB="12859">
                    <a:lnL>
                      <a:noFill/>
                    </a:lnL>
                    <a:lnR>
                      <a:noFill/>
                    </a:lnR>
                    <a:lnT>
                      <a:noFill/>
                    </a:lnT>
                    <a:lnB>
                      <a:noFill/>
                    </a:lnB>
                  </a:tcPr>
                </a:tc>
                <a:tc>
                  <a:txBody>
                    <a:bodyPr/>
                    <a:lstStyle/>
                    <a:p>
                      <a:r>
                        <a:rPr lang="fr-FR" sz="1600" dirty="0"/>
                        <a:t> </a:t>
                      </a:r>
                    </a:p>
                  </a:txBody>
                  <a:tcPr marL="12859" marR="12859" marT="12859" marB="12859">
                    <a:lnL>
                      <a:noFill/>
                    </a:lnL>
                    <a:lnR>
                      <a:noFill/>
                    </a:lnR>
                    <a:lnT>
                      <a:noFill/>
                    </a:lnT>
                    <a:lnB>
                      <a:noFill/>
                    </a:lnB>
                  </a:tcPr>
                </a:tc>
                <a:extLst>
                  <a:ext uri="{0D108BD9-81ED-4DB2-BD59-A6C34878D82A}">
                    <a16:rowId xmlns:a16="http://schemas.microsoft.com/office/drawing/2014/main" val="1064323894"/>
                  </a:ext>
                </a:extLst>
              </a:tr>
              <a:tr h="270151">
                <a:tc>
                  <a:txBody>
                    <a:bodyPr/>
                    <a:lstStyle/>
                    <a:p>
                      <a:r>
                        <a:rPr lang="fr-FR" sz="1600"/>
                        <a:t>Bleu</a:t>
                      </a:r>
                    </a:p>
                  </a:txBody>
                  <a:tcPr marL="12859" marR="12859" marT="12859" marB="12859">
                    <a:lnL>
                      <a:noFill/>
                    </a:lnL>
                    <a:lnR>
                      <a:noFill/>
                    </a:lnR>
                    <a:lnT>
                      <a:noFill/>
                    </a:lnT>
                    <a:lnB>
                      <a:noFill/>
                    </a:lnB>
                  </a:tcPr>
                </a:tc>
                <a:tc>
                  <a:txBody>
                    <a:bodyPr/>
                    <a:lstStyle/>
                    <a:p>
                      <a:r>
                        <a:rPr lang="fr-FR" sz="1600"/>
                        <a:t>22,4</a:t>
                      </a:r>
                    </a:p>
                  </a:txBody>
                  <a:tcPr marL="12859" marR="12859" marT="12859" marB="12859">
                    <a:lnL>
                      <a:noFill/>
                    </a:lnL>
                    <a:lnR>
                      <a:noFill/>
                    </a:lnR>
                    <a:lnT>
                      <a:noFill/>
                    </a:lnT>
                    <a:lnB>
                      <a:noFill/>
                    </a:lnB>
                  </a:tcPr>
                </a:tc>
                <a:tc>
                  <a:txBody>
                    <a:bodyPr/>
                    <a:lstStyle/>
                    <a:p>
                      <a:r>
                        <a:rPr lang="fr-FR" sz="1600"/>
                        <a:t>29,0</a:t>
                      </a:r>
                    </a:p>
                  </a:txBody>
                  <a:tcPr marL="12859" marR="12859" marT="12859" marB="12859">
                    <a:lnL>
                      <a:noFill/>
                    </a:lnL>
                    <a:lnR>
                      <a:noFill/>
                    </a:lnR>
                    <a:lnT>
                      <a:noFill/>
                    </a:lnT>
                    <a:lnB>
                      <a:noFill/>
                    </a:lnB>
                  </a:tcPr>
                </a:tc>
                <a:tc>
                  <a:txBody>
                    <a:bodyPr/>
                    <a:lstStyle/>
                    <a:p>
                      <a:r>
                        <a:rPr lang="fr-FR" sz="1600"/>
                        <a:t>50</a:t>
                      </a:r>
                    </a:p>
                  </a:txBody>
                  <a:tcPr marL="12859" marR="12859" marT="12859" marB="12859">
                    <a:lnL>
                      <a:noFill/>
                    </a:lnL>
                    <a:lnR>
                      <a:noFill/>
                    </a:lnR>
                    <a:lnT>
                      <a:noFill/>
                    </a:lnT>
                    <a:lnB>
                      <a:noFill/>
                    </a:lnB>
                  </a:tcPr>
                </a:tc>
                <a:tc>
                  <a:txBody>
                    <a:bodyPr/>
                    <a:lstStyle/>
                    <a:p>
                      <a:r>
                        <a:rPr lang="fr-FR" sz="1600"/>
                        <a:t>7,0</a:t>
                      </a:r>
                    </a:p>
                  </a:txBody>
                  <a:tcPr marL="12859" marR="12859" marT="12859" marB="12859">
                    <a:lnL>
                      <a:noFill/>
                    </a:lnL>
                    <a:lnR>
                      <a:noFill/>
                    </a:lnR>
                    <a:lnT>
                      <a:noFill/>
                    </a:lnT>
                    <a:lnB>
                      <a:noFill/>
                    </a:lnB>
                  </a:tcPr>
                </a:tc>
                <a:tc>
                  <a:txBody>
                    <a:bodyPr/>
                    <a:lstStyle/>
                    <a:p>
                      <a:r>
                        <a:rPr lang="fr-FR" sz="1600"/>
                        <a:t>4,9</a:t>
                      </a:r>
                    </a:p>
                  </a:txBody>
                  <a:tcPr marL="12859" marR="12859" marT="12859" marB="12859">
                    <a:lnL>
                      <a:noFill/>
                    </a:lnL>
                    <a:lnR>
                      <a:noFill/>
                    </a:lnR>
                    <a:lnT>
                      <a:noFill/>
                    </a:lnT>
                    <a:lnB>
                      <a:noFill/>
                    </a:lnB>
                  </a:tcPr>
                </a:tc>
                <a:tc>
                  <a:txBody>
                    <a:bodyPr/>
                    <a:lstStyle/>
                    <a:p>
                      <a:r>
                        <a:rPr lang="fr-FR" sz="1600"/>
                        <a:t> </a:t>
                      </a:r>
                    </a:p>
                  </a:txBody>
                  <a:tcPr marL="12859" marR="12859" marT="12859" marB="12859">
                    <a:lnL>
                      <a:noFill/>
                    </a:lnL>
                    <a:lnR>
                      <a:noFill/>
                    </a:lnR>
                    <a:lnT>
                      <a:noFill/>
                    </a:lnT>
                    <a:lnB>
                      <a:noFill/>
                    </a:lnB>
                  </a:tcPr>
                </a:tc>
                <a:extLst>
                  <a:ext uri="{0D108BD9-81ED-4DB2-BD59-A6C34878D82A}">
                    <a16:rowId xmlns:a16="http://schemas.microsoft.com/office/drawing/2014/main" val="3077305108"/>
                  </a:ext>
                </a:extLst>
              </a:tr>
              <a:tr h="270151">
                <a:tc>
                  <a:txBody>
                    <a:bodyPr/>
                    <a:lstStyle/>
                    <a:p>
                      <a:r>
                        <a:rPr lang="fr-FR" sz="1600"/>
                        <a:t>Brie</a:t>
                      </a:r>
                    </a:p>
                  </a:txBody>
                  <a:tcPr marL="12859" marR="12859" marT="12859" marB="12859">
                    <a:lnL>
                      <a:noFill/>
                    </a:lnL>
                    <a:lnR>
                      <a:noFill/>
                    </a:lnR>
                    <a:lnT>
                      <a:noFill/>
                    </a:lnT>
                    <a:lnB>
                      <a:noFill/>
                    </a:lnB>
                  </a:tcPr>
                </a:tc>
                <a:tc>
                  <a:txBody>
                    <a:bodyPr/>
                    <a:lstStyle/>
                    <a:p>
                      <a:r>
                        <a:rPr lang="fr-FR" sz="1600"/>
                        <a:t>22,4</a:t>
                      </a:r>
                    </a:p>
                  </a:txBody>
                  <a:tcPr marL="12859" marR="12859" marT="12859" marB="12859">
                    <a:lnL>
                      <a:noFill/>
                    </a:lnL>
                    <a:lnR>
                      <a:noFill/>
                    </a:lnR>
                    <a:lnT>
                      <a:noFill/>
                    </a:lnT>
                    <a:lnB>
                      <a:noFill/>
                    </a:lnB>
                  </a:tcPr>
                </a:tc>
                <a:tc>
                  <a:txBody>
                    <a:bodyPr/>
                    <a:lstStyle/>
                    <a:p>
                      <a:r>
                        <a:rPr lang="fr-FR" sz="1600"/>
                        <a:t>23,0</a:t>
                      </a:r>
                    </a:p>
                  </a:txBody>
                  <a:tcPr marL="12859" marR="12859" marT="12859" marB="12859">
                    <a:lnL>
                      <a:noFill/>
                    </a:lnL>
                    <a:lnR>
                      <a:noFill/>
                    </a:lnR>
                    <a:lnT>
                      <a:noFill/>
                    </a:lnT>
                    <a:lnB>
                      <a:noFill/>
                    </a:lnB>
                  </a:tcPr>
                </a:tc>
                <a:tc>
                  <a:txBody>
                    <a:bodyPr/>
                    <a:lstStyle/>
                    <a:p>
                      <a:r>
                        <a:rPr lang="fr-FR" sz="1600"/>
                        <a:t>50</a:t>
                      </a:r>
                    </a:p>
                  </a:txBody>
                  <a:tcPr marL="12859" marR="12859" marT="12859" marB="12859">
                    <a:lnL>
                      <a:noFill/>
                    </a:lnL>
                    <a:lnR>
                      <a:noFill/>
                    </a:lnR>
                    <a:lnT>
                      <a:noFill/>
                    </a:lnT>
                    <a:lnB>
                      <a:noFill/>
                    </a:lnB>
                  </a:tcPr>
                </a:tc>
                <a:tc>
                  <a:txBody>
                    <a:bodyPr/>
                    <a:lstStyle/>
                    <a:p>
                      <a:r>
                        <a:rPr lang="fr-FR" sz="1600"/>
                        <a:t>4,0</a:t>
                      </a:r>
                    </a:p>
                  </a:txBody>
                  <a:tcPr marL="12859" marR="12859" marT="12859" marB="12859">
                    <a:lnL>
                      <a:noFill/>
                    </a:lnL>
                    <a:lnR>
                      <a:noFill/>
                    </a:lnR>
                    <a:lnT>
                      <a:noFill/>
                    </a:lnT>
                    <a:lnB>
                      <a:noFill/>
                    </a:lnB>
                  </a:tcPr>
                </a:tc>
                <a:tc>
                  <a:txBody>
                    <a:bodyPr/>
                    <a:lstStyle/>
                    <a:p>
                      <a:r>
                        <a:rPr lang="fr-FR" sz="1600"/>
                        <a:t>4,0</a:t>
                      </a:r>
                    </a:p>
                  </a:txBody>
                  <a:tcPr marL="12859" marR="12859" marT="12859" marB="12859">
                    <a:lnL>
                      <a:noFill/>
                    </a:lnL>
                    <a:lnR>
                      <a:noFill/>
                    </a:lnR>
                    <a:lnT>
                      <a:noFill/>
                    </a:lnT>
                    <a:lnB>
                      <a:noFill/>
                    </a:lnB>
                  </a:tcPr>
                </a:tc>
                <a:tc>
                  <a:txBody>
                    <a:bodyPr/>
                    <a:lstStyle/>
                    <a:p>
                      <a:r>
                        <a:rPr lang="fr-FR" sz="1600"/>
                        <a:t>2,1</a:t>
                      </a:r>
                    </a:p>
                  </a:txBody>
                  <a:tcPr marL="12859" marR="12859" marT="12859" marB="12859">
                    <a:lnL>
                      <a:noFill/>
                    </a:lnL>
                    <a:lnR>
                      <a:noFill/>
                    </a:lnR>
                    <a:lnT>
                      <a:noFill/>
                    </a:lnT>
                    <a:lnB>
                      <a:noFill/>
                    </a:lnB>
                  </a:tcPr>
                </a:tc>
                <a:extLst>
                  <a:ext uri="{0D108BD9-81ED-4DB2-BD59-A6C34878D82A}">
                    <a16:rowId xmlns:a16="http://schemas.microsoft.com/office/drawing/2014/main" val="3292969112"/>
                  </a:ext>
                </a:extLst>
              </a:tr>
              <a:tr h="270151">
                <a:tc>
                  <a:txBody>
                    <a:bodyPr/>
                    <a:lstStyle/>
                    <a:p>
                      <a:r>
                        <a:rPr lang="fr-FR" sz="1600"/>
                        <a:t>Camembert</a:t>
                      </a:r>
                    </a:p>
                  </a:txBody>
                  <a:tcPr marL="12859" marR="12859" marT="12859" marB="12859">
                    <a:lnL>
                      <a:noFill/>
                    </a:lnL>
                    <a:lnR>
                      <a:noFill/>
                    </a:lnR>
                    <a:lnT>
                      <a:noFill/>
                    </a:lnT>
                    <a:lnB>
                      <a:noFill/>
                    </a:lnB>
                  </a:tcPr>
                </a:tc>
                <a:tc>
                  <a:txBody>
                    <a:bodyPr/>
                    <a:lstStyle/>
                    <a:p>
                      <a:r>
                        <a:rPr lang="fr-FR" sz="1600"/>
                        <a:t>22,0</a:t>
                      </a:r>
                    </a:p>
                  </a:txBody>
                  <a:tcPr marL="12859" marR="12859" marT="12859" marB="12859">
                    <a:lnL>
                      <a:noFill/>
                    </a:lnL>
                    <a:lnR>
                      <a:noFill/>
                    </a:lnR>
                    <a:lnT>
                      <a:noFill/>
                    </a:lnT>
                    <a:lnB>
                      <a:noFill/>
                    </a:lnB>
                  </a:tcPr>
                </a:tc>
                <a:tc>
                  <a:txBody>
                    <a:bodyPr/>
                    <a:lstStyle/>
                    <a:p>
                      <a:r>
                        <a:rPr lang="fr-FR" sz="1600"/>
                        <a:t>22,3</a:t>
                      </a:r>
                    </a:p>
                  </a:txBody>
                  <a:tcPr marL="12859" marR="12859" marT="12859" marB="12859">
                    <a:lnL>
                      <a:noFill/>
                    </a:lnL>
                    <a:lnR>
                      <a:noFill/>
                    </a:lnR>
                    <a:lnT>
                      <a:noFill/>
                    </a:lnT>
                    <a:lnB>
                      <a:noFill/>
                    </a:lnB>
                  </a:tcPr>
                </a:tc>
                <a:tc>
                  <a:txBody>
                    <a:bodyPr/>
                    <a:lstStyle/>
                    <a:p>
                      <a:r>
                        <a:rPr lang="fr-FR" sz="1600"/>
                        <a:t>45</a:t>
                      </a:r>
                    </a:p>
                  </a:txBody>
                  <a:tcPr marL="12859" marR="12859" marT="12859" marB="12859">
                    <a:lnL>
                      <a:noFill/>
                    </a:lnL>
                    <a:lnR>
                      <a:noFill/>
                    </a:lnR>
                    <a:lnT>
                      <a:noFill/>
                    </a:lnT>
                    <a:lnB>
                      <a:noFill/>
                    </a:lnB>
                  </a:tcPr>
                </a:tc>
                <a:tc>
                  <a:txBody>
                    <a:bodyPr/>
                    <a:lstStyle/>
                    <a:p>
                      <a:r>
                        <a:rPr lang="fr-FR" sz="1600"/>
                        <a:t>4,0</a:t>
                      </a:r>
                    </a:p>
                  </a:txBody>
                  <a:tcPr marL="12859" marR="12859" marT="12859" marB="12859">
                    <a:lnL>
                      <a:noFill/>
                    </a:lnL>
                    <a:lnR>
                      <a:noFill/>
                    </a:lnR>
                    <a:lnT>
                      <a:noFill/>
                    </a:lnT>
                    <a:lnB>
                      <a:noFill/>
                    </a:lnB>
                  </a:tcPr>
                </a:tc>
                <a:tc>
                  <a:txBody>
                    <a:bodyPr/>
                    <a:lstStyle/>
                    <a:p>
                      <a:r>
                        <a:rPr lang="fr-FR" sz="1600"/>
                        <a:t>4,0</a:t>
                      </a:r>
                    </a:p>
                  </a:txBody>
                  <a:tcPr marL="12859" marR="12859" marT="12859" marB="12859">
                    <a:lnL>
                      <a:noFill/>
                    </a:lnL>
                    <a:lnR>
                      <a:noFill/>
                    </a:lnR>
                    <a:lnT>
                      <a:noFill/>
                    </a:lnT>
                    <a:lnB>
                      <a:noFill/>
                    </a:lnB>
                  </a:tcPr>
                </a:tc>
                <a:tc>
                  <a:txBody>
                    <a:bodyPr/>
                    <a:lstStyle/>
                    <a:p>
                      <a:r>
                        <a:rPr lang="fr-FR" sz="1600"/>
                        <a:t>1,6</a:t>
                      </a:r>
                    </a:p>
                  </a:txBody>
                  <a:tcPr marL="12859" marR="12859" marT="12859" marB="12859">
                    <a:lnL>
                      <a:noFill/>
                    </a:lnL>
                    <a:lnR>
                      <a:noFill/>
                    </a:lnR>
                    <a:lnT>
                      <a:noFill/>
                    </a:lnT>
                    <a:lnB>
                      <a:noFill/>
                    </a:lnB>
                  </a:tcPr>
                </a:tc>
                <a:extLst>
                  <a:ext uri="{0D108BD9-81ED-4DB2-BD59-A6C34878D82A}">
                    <a16:rowId xmlns:a16="http://schemas.microsoft.com/office/drawing/2014/main" val="2184905153"/>
                  </a:ext>
                </a:extLst>
              </a:tr>
              <a:tr h="270151">
                <a:tc>
                  <a:txBody>
                    <a:bodyPr/>
                    <a:lstStyle/>
                    <a:p>
                      <a:r>
                        <a:rPr lang="fr-FR" sz="1600"/>
                        <a:t>Limbourg</a:t>
                      </a:r>
                    </a:p>
                  </a:txBody>
                  <a:tcPr marL="12859" marR="12859" marT="12859" marB="12859">
                    <a:lnL>
                      <a:noFill/>
                    </a:lnL>
                    <a:lnR>
                      <a:noFill/>
                    </a:lnR>
                    <a:lnT>
                      <a:noFill/>
                    </a:lnT>
                    <a:lnB>
                      <a:noFill/>
                    </a:lnB>
                  </a:tcPr>
                </a:tc>
                <a:tc>
                  <a:txBody>
                    <a:bodyPr/>
                    <a:lstStyle/>
                    <a:p>
                      <a:r>
                        <a:rPr lang="fr-FR" sz="1600"/>
                        <a:t>22,4</a:t>
                      </a:r>
                    </a:p>
                  </a:txBody>
                  <a:tcPr marL="12859" marR="12859" marT="12859" marB="12859">
                    <a:lnL>
                      <a:noFill/>
                    </a:lnL>
                    <a:lnR>
                      <a:noFill/>
                    </a:lnR>
                    <a:lnT>
                      <a:noFill/>
                    </a:lnT>
                    <a:lnB>
                      <a:noFill/>
                    </a:lnB>
                  </a:tcPr>
                </a:tc>
                <a:tc>
                  <a:txBody>
                    <a:bodyPr/>
                    <a:lstStyle/>
                    <a:p>
                      <a:r>
                        <a:rPr lang="fr-FR" sz="1600"/>
                        <a:t>19,7</a:t>
                      </a:r>
                    </a:p>
                  </a:txBody>
                  <a:tcPr marL="12859" marR="12859" marT="12859" marB="12859">
                    <a:lnL>
                      <a:noFill/>
                    </a:lnL>
                    <a:lnR>
                      <a:noFill/>
                    </a:lnR>
                    <a:lnT>
                      <a:noFill/>
                    </a:lnT>
                    <a:lnB>
                      <a:noFill/>
                    </a:lnB>
                  </a:tcPr>
                </a:tc>
                <a:tc>
                  <a:txBody>
                    <a:bodyPr/>
                    <a:lstStyle/>
                    <a:p>
                      <a:r>
                        <a:rPr lang="fr-FR" sz="1600"/>
                        <a:t>40</a:t>
                      </a:r>
                    </a:p>
                  </a:txBody>
                  <a:tcPr marL="12859" marR="12859" marT="12859" marB="12859">
                    <a:lnL>
                      <a:noFill/>
                    </a:lnL>
                    <a:lnR>
                      <a:noFill/>
                    </a:lnR>
                    <a:lnT>
                      <a:noFill/>
                    </a:lnT>
                    <a:lnB>
                      <a:noFill/>
                    </a:lnB>
                  </a:tcPr>
                </a:tc>
                <a:tc>
                  <a:txBody>
                    <a:bodyPr/>
                    <a:lstStyle/>
                    <a:p>
                      <a:r>
                        <a:rPr lang="fr-FR" sz="1600"/>
                        <a:t>5,7</a:t>
                      </a:r>
                    </a:p>
                  </a:txBody>
                  <a:tcPr marL="12859" marR="12859" marT="12859" marB="12859">
                    <a:lnL>
                      <a:noFill/>
                    </a:lnL>
                    <a:lnR>
                      <a:noFill/>
                    </a:lnR>
                    <a:lnT>
                      <a:noFill/>
                    </a:lnT>
                    <a:lnB>
                      <a:noFill/>
                    </a:lnB>
                  </a:tcPr>
                </a:tc>
                <a:tc>
                  <a:txBody>
                    <a:bodyPr/>
                    <a:lstStyle/>
                    <a:p>
                      <a:r>
                        <a:rPr lang="fr-FR" sz="1600"/>
                        <a:t>3 0</a:t>
                      </a:r>
                    </a:p>
                  </a:txBody>
                  <a:tcPr marL="12859" marR="12859" marT="12859" marB="12859">
                    <a:lnL>
                      <a:noFill/>
                    </a:lnL>
                    <a:lnR>
                      <a:noFill/>
                    </a:lnR>
                    <a:lnT>
                      <a:noFill/>
                    </a:lnT>
                    <a:lnB>
                      <a:noFill/>
                    </a:lnB>
                  </a:tcPr>
                </a:tc>
                <a:tc>
                  <a:txBody>
                    <a:bodyPr/>
                    <a:lstStyle/>
                    <a:p>
                      <a:r>
                        <a:rPr lang="fr-FR" sz="1600"/>
                        <a:t> </a:t>
                      </a:r>
                    </a:p>
                  </a:txBody>
                  <a:tcPr marL="12859" marR="12859" marT="12859" marB="12859">
                    <a:lnL>
                      <a:noFill/>
                    </a:lnL>
                    <a:lnR>
                      <a:noFill/>
                    </a:lnR>
                    <a:lnT>
                      <a:noFill/>
                    </a:lnT>
                    <a:lnB>
                      <a:noFill/>
                    </a:lnB>
                  </a:tcPr>
                </a:tc>
                <a:extLst>
                  <a:ext uri="{0D108BD9-81ED-4DB2-BD59-A6C34878D82A}">
                    <a16:rowId xmlns:a16="http://schemas.microsoft.com/office/drawing/2014/main" val="3598096413"/>
                  </a:ext>
                </a:extLst>
              </a:tr>
              <a:tr h="270151">
                <a:tc>
                  <a:txBody>
                    <a:bodyPr/>
                    <a:lstStyle/>
                    <a:p>
                      <a:r>
                        <a:rPr lang="fr-FR" sz="1600"/>
                        <a:t>Romadour</a:t>
                      </a:r>
                    </a:p>
                  </a:txBody>
                  <a:tcPr marL="12859" marR="12859" marT="12859" marB="12859">
                    <a:lnL>
                      <a:noFill/>
                    </a:lnL>
                    <a:lnR>
                      <a:noFill/>
                    </a:lnR>
                    <a:lnT>
                      <a:noFill/>
                    </a:lnT>
                    <a:lnB>
                      <a:noFill/>
                    </a:lnB>
                  </a:tcPr>
                </a:tc>
                <a:tc>
                  <a:txBody>
                    <a:bodyPr/>
                    <a:lstStyle/>
                    <a:p>
                      <a:r>
                        <a:rPr lang="fr-FR" sz="1600"/>
                        <a:t>23,2</a:t>
                      </a:r>
                    </a:p>
                  </a:txBody>
                  <a:tcPr marL="12859" marR="12859" marT="12859" marB="12859">
                    <a:lnL>
                      <a:noFill/>
                    </a:lnL>
                    <a:lnR>
                      <a:noFill/>
                    </a:lnR>
                    <a:lnT>
                      <a:noFill/>
                    </a:lnT>
                    <a:lnB>
                      <a:noFill/>
                    </a:lnB>
                  </a:tcPr>
                </a:tc>
                <a:tc>
                  <a:txBody>
                    <a:bodyPr/>
                    <a:lstStyle/>
                    <a:p>
                      <a:r>
                        <a:rPr lang="fr-FR" sz="1600"/>
                        <a:t> </a:t>
                      </a:r>
                    </a:p>
                  </a:txBody>
                  <a:tcPr marL="12859" marR="12859" marT="12859" marB="12859">
                    <a:lnL>
                      <a:noFill/>
                    </a:lnL>
                    <a:lnR>
                      <a:noFill/>
                    </a:lnR>
                    <a:lnT>
                      <a:noFill/>
                    </a:lnT>
                    <a:lnB>
                      <a:noFill/>
                    </a:lnB>
                  </a:tcPr>
                </a:tc>
                <a:tc>
                  <a:txBody>
                    <a:bodyPr/>
                    <a:lstStyle/>
                    <a:p>
                      <a:r>
                        <a:rPr lang="fr-FR" sz="1600"/>
                        <a:t>30</a:t>
                      </a:r>
                    </a:p>
                  </a:txBody>
                  <a:tcPr marL="12859" marR="12859" marT="12859" marB="12859">
                    <a:lnL>
                      <a:noFill/>
                    </a:lnL>
                    <a:lnR>
                      <a:noFill/>
                    </a:lnR>
                    <a:lnT>
                      <a:noFill/>
                    </a:lnT>
                    <a:lnB>
                      <a:noFill/>
                    </a:lnB>
                  </a:tcPr>
                </a:tc>
                <a:tc>
                  <a:txBody>
                    <a:bodyPr/>
                    <a:lstStyle/>
                    <a:p>
                      <a:r>
                        <a:rPr lang="fr-FR" sz="1600"/>
                        <a:t>5,1</a:t>
                      </a:r>
                    </a:p>
                  </a:txBody>
                  <a:tcPr marL="12859" marR="12859" marT="12859" marB="12859">
                    <a:lnL>
                      <a:noFill/>
                    </a:lnL>
                    <a:lnR>
                      <a:noFill/>
                    </a:lnR>
                    <a:lnT>
                      <a:noFill/>
                    </a:lnT>
                    <a:lnB>
                      <a:noFill/>
                    </a:lnB>
                  </a:tcPr>
                </a:tc>
                <a:tc>
                  <a:txBody>
                    <a:bodyPr/>
                    <a:lstStyle/>
                    <a:p>
                      <a:r>
                        <a:rPr lang="fr-FR" sz="1600"/>
                        <a:t>3,0</a:t>
                      </a:r>
                    </a:p>
                  </a:txBody>
                  <a:tcPr marL="12859" marR="12859" marT="12859" marB="12859">
                    <a:lnL>
                      <a:noFill/>
                    </a:lnL>
                    <a:lnR>
                      <a:noFill/>
                    </a:lnR>
                    <a:lnT>
                      <a:noFill/>
                    </a:lnT>
                    <a:lnB>
                      <a:noFill/>
                    </a:lnB>
                  </a:tcPr>
                </a:tc>
                <a:tc>
                  <a:txBody>
                    <a:bodyPr/>
                    <a:lstStyle/>
                    <a:p>
                      <a:r>
                        <a:rPr lang="fr-FR" sz="1600"/>
                        <a:t> </a:t>
                      </a:r>
                    </a:p>
                  </a:txBody>
                  <a:tcPr marL="12859" marR="12859" marT="12859" marB="12859">
                    <a:lnL>
                      <a:noFill/>
                    </a:lnL>
                    <a:lnR>
                      <a:noFill/>
                    </a:lnR>
                    <a:lnT>
                      <a:noFill/>
                    </a:lnT>
                    <a:lnB>
                      <a:noFill/>
                    </a:lnB>
                  </a:tcPr>
                </a:tc>
                <a:extLst>
                  <a:ext uri="{0D108BD9-81ED-4DB2-BD59-A6C34878D82A}">
                    <a16:rowId xmlns:a16="http://schemas.microsoft.com/office/drawing/2014/main" val="2172724637"/>
                  </a:ext>
                </a:extLst>
              </a:tr>
              <a:tr h="270151">
                <a:tc>
                  <a:txBody>
                    <a:bodyPr/>
                    <a:lstStyle/>
                    <a:p>
                      <a:r>
                        <a:rPr lang="fr-FR" sz="1600"/>
                        <a:t>Féta</a:t>
                      </a:r>
                    </a:p>
                  </a:txBody>
                  <a:tcPr marL="12859" marR="12859" marT="12859" marB="12859">
                    <a:lnL>
                      <a:noFill/>
                    </a:lnL>
                    <a:lnR>
                      <a:noFill/>
                    </a:lnR>
                    <a:lnT>
                      <a:noFill/>
                    </a:lnT>
                    <a:lnB>
                      <a:noFill/>
                    </a:lnB>
                  </a:tcPr>
                </a:tc>
                <a:tc>
                  <a:txBody>
                    <a:bodyPr/>
                    <a:lstStyle/>
                    <a:p>
                      <a:r>
                        <a:rPr lang="fr-FR" sz="1600"/>
                        <a:t>17,8</a:t>
                      </a:r>
                    </a:p>
                  </a:txBody>
                  <a:tcPr marL="12859" marR="12859" marT="12859" marB="12859">
                    <a:lnL>
                      <a:noFill/>
                    </a:lnL>
                    <a:lnR>
                      <a:noFill/>
                    </a:lnR>
                    <a:lnT>
                      <a:noFill/>
                    </a:lnT>
                    <a:lnB>
                      <a:noFill/>
                    </a:lnB>
                  </a:tcPr>
                </a:tc>
                <a:tc>
                  <a:txBody>
                    <a:bodyPr/>
                    <a:lstStyle/>
                    <a:p>
                      <a:r>
                        <a:rPr lang="fr-FR" sz="1600"/>
                        <a:t>18,8</a:t>
                      </a:r>
                    </a:p>
                  </a:txBody>
                  <a:tcPr marL="12859" marR="12859" marT="12859" marB="12859">
                    <a:lnL>
                      <a:noFill/>
                    </a:lnL>
                    <a:lnR>
                      <a:noFill/>
                    </a:lnR>
                    <a:lnT>
                      <a:noFill/>
                    </a:lnT>
                    <a:lnB>
                      <a:noFill/>
                    </a:lnB>
                  </a:tcPr>
                </a:tc>
                <a:tc>
                  <a:txBody>
                    <a:bodyPr/>
                    <a:lstStyle/>
                    <a:p>
                      <a:r>
                        <a:rPr lang="fr-FR" sz="1600"/>
                        <a:t>40</a:t>
                      </a:r>
                    </a:p>
                  </a:txBody>
                  <a:tcPr marL="12859" marR="12859" marT="12859" marB="12859">
                    <a:lnL>
                      <a:noFill/>
                    </a:lnL>
                    <a:lnR>
                      <a:noFill/>
                    </a:lnR>
                    <a:lnT>
                      <a:noFill/>
                    </a:lnT>
                    <a:lnB>
                      <a:noFill/>
                    </a:lnB>
                  </a:tcPr>
                </a:tc>
                <a:tc>
                  <a:txBody>
                    <a:bodyPr/>
                    <a:lstStyle/>
                    <a:p>
                      <a:r>
                        <a:rPr lang="fr-FR" sz="1600"/>
                        <a:t>6,5</a:t>
                      </a:r>
                    </a:p>
                  </a:txBody>
                  <a:tcPr marL="12859" marR="12859" marT="12859" marB="12859">
                    <a:lnL>
                      <a:noFill/>
                    </a:lnL>
                    <a:lnR>
                      <a:noFill/>
                    </a:lnR>
                    <a:lnT>
                      <a:noFill/>
                    </a:lnT>
                    <a:lnB>
                      <a:noFill/>
                    </a:lnB>
                  </a:tcPr>
                </a:tc>
                <a:tc>
                  <a:txBody>
                    <a:bodyPr/>
                    <a:lstStyle/>
                    <a:p>
                      <a:r>
                        <a:rPr lang="fr-FR" sz="1600"/>
                        <a:t>4,0</a:t>
                      </a:r>
                    </a:p>
                  </a:txBody>
                  <a:tcPr marL="12859" marR="12859" marT="12859" marB="12859">
                    <a:lnL>
                      <a:noFill/>
                    </a:lnL>
                    <a:lnR>
                      <a:noFill/>
                    </a:lnR>
                    <a:lnT>
                      <a:noFill/>
                    </a:lnT>
                    <a:lnB>
                      <a:noFill/>
                    </a:lnB>
                  </a:tcPr>
                </a:tc>
                <a:tc>
                  <a:txBody>
                    <a:bodyPr/>
                    <a:lstStyle/>
                    <a:p>
                      <a:r>
                        <a:rPr lang="fr-FR" sz="1600"/>
                        <a:t>46</a:t>
                      </a:r>
                    </a:p>
                  </a:txBody>
                  <a:tcPr marL="12859" marR="12859" marT="12859" marB="12859">
                    <a:lnL>
                      <a:noFill/>
                    </a:lnL>
                    <a:lnR>
                      <a:noFill/>
                    </a:lnR>
                    <a:lnT>
                      <a:noFill/>
                    </a:lnT>
                    <a:lnB>
                      <a:noFill/>
                    </a:lnB>
                  </a:tcPr>
                </a:tc>
                <a:extLst>
                  <a:ext uri="{0D108BD9-81ED-4DB2-BD59-A6C34878D82A}">
                    <a16:rowId xmlns:a16="http://schemas.microsoft.com/office/drawing/2014/main" val="2316253492"/>
                  </a:ext>
                </a:extLst>
              </a:tr>
              <a:tr h="507359">
                <a:tc>
                  <a:txBody>
                    <a:bodyPr/>
                    <a:lstStyle/>
                    <a:p>
                      <a:r>
                        <a:rPr lang="fr-FR" sz="1600"/>
                        <a:t>Cottage cheese</a:t>
                      </a:r>
                    </a:p>
                  </a:txBody>
                  <a:tcPr marL="12859" marR="12859" marT="12859" marB="12859">
                    <a:lnL>
                      <a:noFill/>
                    </a:lnL>
                    <a:lnR>
                      <a:noFill/>
                    </a:lnR>
                    <a:lnT>
                      <a:noFill/>
                    </a:lnT>
                    <a:lnB>
                      <a:noFill/>
                    </a:lnB>
                  </a:tcPr>
                </a:tc>
                <a:tc>
                  <a:txBody>
                    <a:bodyPr/>
                    <a:lstStyle/>
                    <a:p>
                      <a:r>
                        <a:rPr lang="fr-FR" sz="1600"/>
                        <a:t>14,7</a:t>
                      </a:r>
                    </a:p>
                  </a:txBody>
                  <a:tcPr marL="12859" marR="12859" marT="12859" marB="12859">
                    <a:lnL>
                      <a:noFill/>
                    </a:lnL>
                    <a:lnR>
                      <a:noFill/>
                    </a:lnR>
                    <a:lnT>
                      <a:noFill/>
                    </a:lnT>
                    <a:lnB>
                      <a:noFill/>
                    </a:lnB>
                  </a:tcPr>
                </a:tc>
                <a:tc>
                  <a:txBody>
                    <a:bodyPr/>
                    <a:lstStyle/>
                    <a:p>
                      <a:r>
                        <a:rPr lang="fr-FR" sz="1600"/>
                        <a:t>4,6</a:t>
                      </a:r>
                    </a:p>
                  </a:txBody>
                  <a:tcPr marL="12859" marR="12859" marT="12859" marB="12859">
                    <a:lnL>
                      <a:noFill/>
                    </a:lnL>
                    <a:lnR>
                      <a:noFill/>
                    </a:lnR>
                    <a:lnT>
                      <a:noFill/>
                    </a:lnT>
                    <a:lnB>
                      <a:noFill/>
                    </a:lnB>
                  </a:tcPr>
                </a:tc>
                <a:tc>
                  <a:txBody>
                    <a:bodyPr/>
                    <a:lstStyle/>
                    <a:p>
                      <a:r>
                        <a:rPr lang="fr-FR" sz="1600"/>
                        <a:t>20</a:t>
                      </a:r>
                    </a:p>
                  </a:txBody>
                  <a:tcPr marL="12859" marR="12859" marT="12859" marB="12859">
                    <a:lnL>
                      <a:noFill/>
                    </a:lnL>
                    <a:lnR>
                      <a:noFill/>
                    </a:lnR>
                    <a:lnT>
                      <a:noFill/>
                    </a:lnT>
                    <a:lnB>
                      <a:noFill/>
                    </a:lnB>
                  </a:tcPr>
                </a:tc>
                <a:tc>
                  <a:txBody>
                    <a:bodyPr/>
                    <a:lstStyle/>
                    <a:p>
                      <a:r>
                        <a:rPr lang="fr-FR" sz="1600"/>
                        <a:t>0,8</a:t>
                      </a:r>
                    </a:p>
                  </a:txBody>
                  <a:tcPr marL="12859" marR="12859" marT="12859" marB="12859">
                    <a:lnL>
                      <a:noFill/>
                    </a:lnL>
                    <a:lnR>
                      <a:noFill/>
                    </a:lnR>
                    <a:lnT>
                      <a:noFill/>
                    </a:lnT>
                    <a:lnB>
                      <a:noFill/>
                    </a:lnB>
                  </a:tcPr>
                </a:tc>
                <a:tc>
                  <a:txBody>
                    <a:bodyPr/>
                    <a:lstStyle/>
                    <a:p>
                      <a:r>
                        <a:rPr lang="fr-FR" sz="1600"/>
                        <a:t>1,6</a:t>
                      </a:r>
                    </a:p>
                  </a:txBody>
                  <a:tcPr marL="12859" marR="12859" marT="12859" marB="12859">
                    <a:lnL>
                      <a:noFill/>
                    </a:lnL>
                    <a:lnR>
                      <a:noFill/>
                    </a:lnR>
                    <a:lnT>
                      <a:noFill/>
                    </a:lnT>
                    <a:lnB>
                      <a:noFill/>
                    </a:lnB>
                  </a:tcPr>
                </a:tc>
                <a:tc>
                  <a:txBody>
                    <a:bodyPr/>
                    <a:lstStyle/>
                    <a:p>
                      <a:r>
                        <a:rPr lang="fr-FR" sz="1600" dirty="0"/>
                        <a:t>0,8</a:t>
                      </a:r>
                    </a:p>
                  </a:txBody>
                  <a:tcPr marL="12859" marR="12859" marT="12859" marB="12859">
                    <a:lnL>
                      <a:noFill/>
                    </a:lnL>
                    <a:lnR>
                      <a:noFill/>
                    </a:lnR>
                    <a:lnT>
                      <a:noFill/>
                    </a:lnT>
                    <a:lnB>
                      <a:noFill/>
                    </a:lnB>
                  </a:tcPr>
                </a:tc>
                <a:extLst>
                  <a:ext uri="{0D108BD9-81ED-4DB2-BD59-A6C34878D82A}">
                    <a16:rowId xmlns:a16="http://schemas.microsoft.com/office/drawing/2014/main" val="2010986845"/>
                  </a:ext>
                </a:extLst>
              </a:tr>
              <a:tr h="270151">
                <a:tc>
                  <a:txBody>
                    <a:bodyPr/>
                    <a:lstStyle/>
                    <a:p>
                      <a:r>
                        <a:rPr lang="fr-FR" sz="1600"/>
                        <a:t>Fromage blanc</a:t>
                      </a:r>
                    </a:p>
                  </a:txBody>
                  <a:tcPr marL="12859" marR="12859" marT="12859" marB="12859">
                    <a:lnL>
                      <a:noFill/>
                    </a:lnL>
                    <a:lnR>
                      <a:noFill/>
                    </a:lnR>
                    <a:lnT>
                      <a:noFill/>
                    </a:lnT>
                    <a:lnB>
                      <a:noFill/>
                    </a:lnB>
                  </a:tcPr>
                </a:tc>
                <a:tc>
                  <a:txBody>
                    <a:bodyPr/>
                    <a:lstStyle/>
                    <a:p>
                      <a:r>
                        <a:rPr lang="fr-FR" sz="1600"/>
                        <a:t>11,8</a:t>
                      </a:r>
                    </a:p>
                  </a:txBody>
                  <a:tcPr marL="12859" marR="12859" marT="12859" marB="12859">
                    <a:lnL>
                      <a:noFill/>
                    </a:lnL>
                    <a:lnR>
                      <a:noFill/>
                    </a:lnR>
                    <a:lnT>
                      <a:noFill/>
                    </a:lnT>
                    <a:lnB>
                      <a:noFill/>
                    </a:lnB>
                  </a:tcPr>
                </a:tc>
                <a:tc>
                  <a:txBody>
                    <a:bodyPr/>
                    <a:lstStyle/>
                    <a:p>
                      <a:r>
                        <a:rPr lang="fr-FR" sz="1600"/>
                        <a:t>1 1,8</a:t>
                      </a:r>
                    </a:p>
                  </a:txBody>
                  <a:tcPr marL="12859" marR="12859" marT="12859" marB="12859">
                    <a:lnL>
                      <a:noFill/>
                    </a:lnL>
                    <a:lnR>
                      <a:noFill/>
                    </a:lnR>
                    <a:lnT>
                      <a:noFill/>
                    </a:lnT>
                    <a:lnB>
                      <a:noFill/>
                    </a:lnB>
                  </a:tcPr>
                </a:tc>
                <a:tc>
                  <a:txBody>
                    <a:bodyPr/>
                    <a:lstStyle/>
                    <a:p>
                      <a:r>
                        <a:rPr lang="fr-FR" sz="1600"/>
                        <a:t>40</a:t>
                      </a:r>
                    </a:p>
                  </a:txBody>
                  <a:tcPr marL="12859" marR="12859" marT="12859" marB="12859">
                    <a:lnL>
                      <a:noFill/>
                    </a:lnL>
                    <a:lnR>
                      <a:noFill/>
                    </a:lnR>
                    <a:lnT>
                      <a:noFill/>
                    </a:lnT>
                    <a:lnB>
                      <a:noFill/>
                    </a:lnB>
                  </a:tcPr>
                </a:tc>
                <a:tc>
                  <a:txBody>
                    <a:bodyPr/>
                    <a:lstStyle/>
                    <a:p>
                      <a:r>
                        <a:rPr lang="fr-FR" sz="1600"/>
                        <a:t>0,7</a:t>
                      </a:r>
                    </a:p>
                  </a:txBody>
                  <a:tcPr marL="12859" marR="12859" marT="12859" marB="12859">
                    <a:lnL>
                      <a:noFill/>
                    </a:lnL>
                    <a:lnR>
                      <a:noFill/>
                    </a:lnR>
                    <a:lnT>
                      <a:noFill/>
                    </a:lnT>
                    <a:lnB>
                      <a:noFill/>
                    </a:lnB>
                  </a:tcPr>
                </a:tc>
                <a:tc>
                  <a:txBody>
                    <a:bodyPr/>
                    <a:lstStyle/>
                    <a:p>
                      <a:r>
                        <a:rPr lang="fr-FR" sz="1600"/>
                        <a:t>1,5</a:t>
                      </a:r>
                    </a:p>
                  </a:txBody>
                  <a:tcPr marL="12859" marR="12859" marT="12859" marB="12859">
                    <a:lnL>
                      <a:noFill/>
                    </a:lnL>
                    <a:lnR>
                      <a:noFill/>
                    </a:lnR>
                    <a:lnT>
                      <a:noFill/>
                    </a:lnT>
                    <a:lnB>
                      <a:noFill/>
                    </a:lnB>
                  </a:tcPr>
                </a:tc>
                <a:tc>
                  <a:txBody>
                    <a:bodyPr/>
                    <a:lstStyle/>
                    <a:p>
                      <a:r>
                        <a:rPr lang="fr-FR" sz="1600"/>
                        <a:t> </a:t>
                      </a:r>
                    </a:p>
                  </a:txBody>
                  <a:tcPr marL="12859" marR="12859" marT="12859" marB="12859">
                    <a:lnL>
                      <a:noFill/>
                    </a:lnL>
                    <a:lnR>
                      <a:noFill/>
                    </a:lnR>
                    <a:lnT>
                      <a:noFill/>
                    </a:lnT>
                    <a:lnB>
                      <a:noFill/>
                    </a:lnB>
                  </a:tcPr>
                </a:tc>
                <a:extLst>
                  <a:ext uri="{0D108BD9-81ED-4DB2-BD59-A6C34878D82A}">
                    <a16:rowId xmlns:a16="http://schemas.microsoft.com/office/drawing/2014/main" val="2336255329"/>
                  </a:ext>
                </a:extLst>
              </a:tr>
              <a:tr h="507359">
                <a:tc>
                  <a:txBody>
                    <a:bodyPr/>
                    <a:lstStyle/>
                    <a:p>
                      <a:r>
                        <a:rPr lang="fr-FR" sz="1600"/>
                        <a:t>Fromage maigre</a:t>
                      </a:r>
                    </a:p>
                  </a:txBody>
                  <a:tcPr marL="12859" marR="12859" marT="12859" marB="12859">
                    <a:lnL>
                      <a:noFill/>
                    </a:lnL>
                    <a:lnR>
                      <a:noFill/>
                    </a:lnR>
                    <a:lnT>
                      <a:noFill/>
                    </a:lnT>
                    <a:lnB>
                      <a:noFill/>
                    </a:lnB>
                  </a:tcPr>
                </a:tc>
                <a:tc>
                  <a:txBody>
                    <a:bodyPr/>
                    <a:lstStyle/>
                    <a:p>
                      <a:r>
                        <a:rPr lang="fr-FR" sz="1600"/>
                        <a:t>16,3</a:t>
                      </a:r>
                    </a:p>
                  </a:txBody>
                  <a:tcPr marL="12859" marR="12859" marT="12859" marB="12859">
                    <a:lnL>
                      <a:noFill/>
                    </a:lnL>
                    <a:lnR>
                      <a:noFill/>
                    </a:lnR>
                    <a:lnT>
                      <a:noFill/>
                    </a:lnT>
                    <a:lnB>
                      <a:noFill/>
                    </a:lnB>
                  </a:tcPr>
                </a:tc>
                <a:tc>
                  <a:txBody>
                    <a:bodyPr/>
                    <a:lstStyle/>
                    <a:p>
                      <a:r>
                        <a:rPr lang="fr-FR" sz="1600"/>
                        <a:t> </a:t>
                      </a:r>
                    </a:p>
                  </a:txBody>
                  <a:tcPr marL="12859" marR="12859" marT="12859" marB="12859">
                    <a:lnL>
                      <a:noFill/>
                    </a:lnL>
                    <a:lnR>
                      <a:noFill/>
                    </a:lnR>
                    <a:lnT>
                      <a:noFill/>
                    </a:lnT>
                    <a:lnB>
                      <a:noFill/>
                    </a:lnB>
                  </a:tcPr>
                </a:tc>
                <a:tc>
                  <a:txBody>
                    <a:bodyPr/>
                    <a:lstStyle/>
                    <a:p>
                      <a:r>
                        <a:rPr lang="fr-FR" sz="1600"/>
                        <a:t> </a:t>
                      </a:r>
                    </a:p>
                  </a:txBody>
                  <a:tcPr marL="12859" marR="12859" marT="12859" marB="12859">
                    <a:lnL>
                      <a:noFill/>
                    </a:lnL>
                    <a:lnR>
                      <a:noFill/>
                    </a:lnR>
                    <a:lnT>
                      <a:noFill/>
                    </a:lnT>
                    <a:lnB>
                      <a:noFill/>
                    </a:lnB>
                  </a:tcPr>
                </a:tc>
                <a:tc>
                  <a:txBody>
                    <a:bodyPr/>
                    <a:lstStyle/>
                    <a:p>
                      <a:r>
                        <a:rPr lang="fr-FR" sz="1600"/>
                        <a:t>0,9</a:t>
                      </a:r>
                    </a:p>
                  </a:txBody>
                  <a:tcPr marL="12859" marR="12859" marT="12859" marB="12859">
                    <a:lnL>
                      <a:noFill/>
                    </a:lnL>
                    <a:lnR>
                      <a:noFill/>
                    </a:lnR>
                    <a:lnT>
                      <a:noFill/>
                    </a:lnT>
                    <a:lnB>
                      <a:noFill/>
                    </a:lnB>
                  </a:tcPr>
                </a:tc>
                <a:tc>
                  <a:txBody>
                    <a:bodyPr/>
                    <a:lstStyle/>
                    <a:p>
                      <a:r>
                        <a:rPr lang="fr-FR" sz="1600"/>
                        <a:t>1,9</a:t>
                      </a:r>
                    </a:p>
                  </a:txBody>
                  <a:tcPr marL="12859" marR="12859" marT="12859" marB="12859">
                    <a:lnL>
                      <a:noFill/>
                    </a:lnL>
                    <a:lnR>
                      <a:noFill/>
                    </a:lnR>
                    <a:lnT>
                      <a:noFill/>
                    </a:lnT>
                    <a:lnB>
                      <a:noFill/>
                    </a:lnB>
                  </a:tcPr>
                </a:tc>
                <a:tc>
                  <a:txBody>
                    <a:bodyPr/>
                    <a:lstStyle/>
                    <a:p>
                      <a:r>
                        <a:rPr lang="fr-FR" sz="1600" dirty="0"/>
                        <a:t> </a:t>
                      </a:r>
                    </a:p>
                  </a:txBody>
                  <a:tcPr marL="12859" marR="12859" marT="12859" marB="12859">
                    <a:lnL>
                      <a:noFill/>
                    </a:lnL>
                    <a:lnR>
                      <a:noFill/>
                    </a:lnR>
                    <a:lnT>
                      <a:noFill/>
                    </a:lnT>
                    <a:lnB>
                      <a:noFill/>
                    </a:lnB>
                  </a:tcPr>
                </a:tc>
                <a:extLst>
                  <a:ext uri="{0D108BD9-81ED-4DB2-BD59-A6C34878D82A}">
                    <a16:rowId xmlns:a16="http://schemas.microsoft.com/office/drawing/2014/main" val="3002944336"/>
                  </a:ext>
                </a:extLst>
              </a:tr>
            </a:tbl>
          </a:graphicData>
        </a:graphic>
      </p:graphicFrame>
      <p:sp>
        <p:nvSpPr>
          <p:cNvPr id="5" name="Rectangle 1">
            <a:extLst>
              <a:ext uri="{FF2B5EF4-FFF2-40B4-BE49-F238E27FC236}">
                <a16:creationId xmlns:a16="http://schemas.microsoft.com/office/drawing/2014/main" id="{86361630-BCC0-420C-BC14-0B3F32B66E88}"/>
              </a:ext>
            </a:extLst>
          </p:cNvPr>
          <p:cNvSpPr>
            <a:spLocks noChangeArrowheads="1"/>
          </p:cNvSpPr>
          <p:nvPr/>
        </p:nvSpPr>
        <p:spPr bwMode="auto">
          <a:xfrm>
            <a:off x="1328722" y="-42950"/>
            <a:ext cx="7667997" cy="1287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50000"/>
              </a:lnSpc>
              <a:spcBef>
                <a:spcPct val="0"/>
              </a:spcBef>
              <a:spcAft>
                <a:spcPct val="0"/>
              </a:spcAft>
              <a:buClrTx/>
              <a:buSzTx/>
              <a:buFontTx/>
              <a:buNone/>
              <a:tabLst/>
            </a:pPr>
            <a:r>
              <a:rPr kumimoji="0" lang="fr-FR" altLang="fr-FR" sz="1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Composition en certains nutriments de différentes variétés de fromages</a:t>
            </a:r>
          </a:p>
          <a:p>
            <a:pPr marL="0" marR="0" lvl="0" indent="0" algn="ctr" defTabSz="914400" rtl="0" eaLnBrk="0" fontAlgn="base" latinLnBrk="0" hangingPunct="0">
              <a:lnSpc>
                <a:spcPct val="150000"/>
              </a:lnSpc>
              <a:spcBef>
                <a:spcPct val="0"/>
              </a:spcBef>
              <a:spcAft>
                <a:spcPct val="0"/>
              </a:spcAft>
              <a:buClrTx/>
              <a:buSzTx/>
              <a:buFontTx/>
              <a:buNone/>
              <a:tabLst/>
            </a:pPr>
            <a:r>
              <a:rPr kumimoji="0" lang="fr-FR" altLang="fr-FR" sz="1800" b="1" i="0" u="none" strike="noStrike" cap="none" normalizeH="0" baseline="0" dirty="0">
                <a:ln>
                  <a:noFill/>
                </a:ln>
                <a:solidFill>
                  <a:srgbClr val="000000"/>
                </a:solidFill>
                <a:effectLst/>
                <a:latin typeface="Times New Roman" panose="02020603050405020304" pitchFamily="18" charset="0"/>
                <a:cs typeface="Times New Roman" panose="02020603050405020304" pitchFamily="18" charset="0"/>
              </a:rPr>
              <a:t> (pour 100 g de fromage ou en pourcentage de la matière sèche), source FAO</a:t>
            </a:r>
            <a:endParaRPr kumimoji="0" lang="fr-FR" altLang="fr-FR" sz="1800" b="0" i="0" u="none" strike="noStrike" cap="none" normalizeH="0" baseline="0" dirty="0">
              <a:ln>
                <a:noFill/>
              </a:ln>
              <a:solidFill>
                <a:schemeClr val="tx1"/>
              </a:solidFill>
              <a:effectLst/>
            </a:endParaRPr>
          </a:p>
          <a:p>
            <a:pPr marL="0" marR="0" lvl="0" indent="0" algn="ctr" defTabSz="914400" rtl="0" eaLnBrk="0" fontAlgn="base" latinLnBrk="0" hangingPunct="0">
              <a:lnSpc>
                <a:spcPct val="150000"/>
              </a:lnSpc>
              <a:spcBef>
                <a:spcPct val="0"/>
              </a:spcBef>
              <a:spcAft>
                <a:spcPct val="0"/>
              </a:spcAft>
              <a:buClrTx/>
              <a:buSzTx/>
              <a:buFontTx/>
              <a:buNone/>
              <a:tabLst/>
            </a:pPr>
            <a:endParaRPr kumimoji="0" lang="fr-FR" altLang="fr-FR" sz="1800" b="0" i="0" u="none" strike="noStrike" cap="none" normalizeH="0" baseline="0" dirty="0">
              <a:ln>
                <a:noFill/>
              </a:ln>
              <a:solidFill>
                <a:schemeClr val="tx1"/>
              </a:solidFill>
              <a:effectLst/>
              <a:latin typeface="Arial" panose="020B0604020202020204" pitchFamily="34" charset="0"/>
            </a:endParaRPr>
          </a:p>
        </p:txBody>
      </p:sp>
      <p:sp>
        <p:nvSpPr>
          <p:cNvPr id="2" name="Espace réservé du numéro de diapositive 1"/>
          <p:cNvSpPr>
            <a:spLocks noGrp="1"/>
          </p:cNvSpPr>
          <p:nvPr>
            <p:ph type="sldNum" sz="quarter" idx="12"/>
          </p:nvPr>
        </p:nvSpPr>
        <p:spPr/>
        <p:txBody>
          <a:bodyPr/>
          <a:lstStyle/>
          <a:p>
            <a:fld id="{B30A41C0-B680-468C-9726-E5D6753465CC}" type="slidenum">
              <a:rPr lang="fr-FR" smtClean="0"/>
              <a:t>33</a:t>
            </a:fld>
            <a:endParaRPr lang="fr-FR"/>
          </a:p>
        </p:txBody>
      </p:sp>
    </p:spTree>
    <p:extLst>
      <p:ext uri="{BB962C8B-B14F-4D97-AF65-F5344CB8AC3E}">
        <p14:creationId xmlns:p14="http://schemas.microsoft.com/office/powerpoint/2010/main" val="23713376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664006-269C-4C21-8485-088D619A3ED0}"/>
              </a:ext>
            </a:extLst>
          </p:cNvPr>
          <p:cNvSpPr/>
          <p:nvPr/>
        </p:nvSpPr>
        <p:spPr>
          <a:xfrm>
            <a:off x="2030569" y="594455"/>
            <a:ext cx="6096000" cy="646331"/>
          </a:xfrm>
          <a:prstGeom prst="rect">
            <a:avLst/>
          </a:prstGeom>
        </p:spPr>
        <p:txBody>
          <a:bodyPr>
            <a:spAutoFit/>
          </a:bodyPr>
          <a:lstStyle/>
          <a:p>
            <a:pPr algn="ctr"/>
            <a:r>
              <a:rPr lang="fr-FR" b="1" dirty="0">
                <a:solidFill>
                  <a:srgbClr val="000000"/>
                </a:solidFill>
                <a:latin typeface="Times New Roman" panose="02020603050405020304" pitchFamily="18" charset="0"/>
              </a:rPr>
              <a:t>Teneurs en minéraux et en oligo-éléments de différentes variétés de fromages (mg/100 g de produit) source: FAO</a:t>
            </a:r>
            <a:endParaRPr lang="fr-FR" dirty="0"/>
          </a:p>
        </p:txBody>
      </p:sp>
      <p:graphicFrame>
        <p:nvGraphicFramePr>
          <p:cNvPr id="5" name="Tableau 4">
            <a:extLst>
              <a:ext uri="{FF2B5EF4-FFF2-40B4-BE49-F238E27FC236}">
                <a16:creationId xmlns:a16="http://schemas.microsoft.com/office/drawing/2014/main" id="{38BF8E59-B182-44F2-87A9-AB28A4041592}"/>
              </a:ext>
            </a:extLst>
          </p:cNvPr>
          <p:cNvGraphicFramePr>
            <a:graphicFrameLocks noGrp="1"/>
          </p:cNvGraphicFramePr>
          <p:nvPr>
            <p:extLst>
              <p:ext uri="{D42A27DB-BD31-4B8C-83A1-F6EECF244321}">
                <p14:modId xmlns:p14="http://schemas.microsoft.com/office/powerpoint/2010/main" val="517022308"/>
              </p:ext>
            </p:extLst>
          </p:nvPr>
        </p:nvGraphicFramePr>
        <p:xfrm>
          <a:off x="712959" y="1253330"/>
          <a:ext cx="10066659" cy="5604672"/>
        </p:xfrm>
        <a:graphic>
          <a:graphicData uri="http://schemas.openxmlformats.org/drawingml/2006/table">
            <a:tbl>
              <a:tblPr/>
              <a:tblGrid>
                <a:gridCol w="1409332">
                  <a:extLst>
                    <a:ext uri="{9D8B030D-6E8A-4147-A177-3AD203B41FA5}">
                      <a16:colId xmlns:a16="http://schemas.microsoft.com/office/drawing/2014/main" val="904276085"/>
                    </a:ext>
                  </a:extLst>
                </a:gridCol>
                <a:gridCol w="1006665">
                  <a:extLst>
                    <a:ext uri="{9D8B030D-6E8A-4147-A177-3AD203B41FA5}">
                      <a16:colId xmlns:a16="http://schemas.microsoft.com/office/drawing/2014/main" val="3122868955"/>
                    </a:ext>
                  </a:extLst>
                </a:gridCol>
                <a:gridCol w="1107333">
                  <a:extLst>
                    <a:ext uri="{9D8B030D-6E8A-4147-A177-3AD203B41FA5}">
                      <a16:colId xmlns:a16="http://schemas.microsoft.com/office/drawing/2014/main" val="3551156425"/>
                    </a:ext>
                  </a:extLst>
                </a:gridCol>
                <a:gridCol w="906000">
                  <a:extLst>
                    <a:ext uri="{9D8B030D-6E8A-4147-A177-3AD203B41FA5}">
                      <a16:colId xmlns:a16="http://schemas.microsoft.com/office/drawing/2014/main" val="1925579364"/>
                    </a:ext>
                  </a:extLst>
                </a:gridCol>
                <a:gridCol w="1006665">
                  <a:extLst>
                    <a:ext uri="{9D8B030D-6E8A-4147-A177-3AD203B41FA5}">
                      <a16:colId xmlns:a16="http://schemas.microsoft.com/office/drawing/2014/main" val="1685782857"/>
                    </a:ext>
                  </a:extLst>
                </a:gridCol>
                <a:gridCol w="1207999">
                  <a:extLst>
                    <a:ext uri="{9D8B030D-6E8A-4147-A177-3AD203B41FA5}">
                      <a16:colId xmlns:a16="http://schemas.microsoft.com/office/drawing/2014/main" val="827788828"/>
                    </a:ext>
                  </a:extLst>
                </a:gridCol>
                <a:gridCol w="1207999">
                  <a:extLst>
                    <a:ext uri="{9D8B030D-6E8A-4147-A177-3AD203B41FA5}">
                      <a16:colId xmlns:a16="http://schemas.microsoft.com/office/drawing/2014/main" val="3220230585"/>
                    </a:ext>
                  </a:extLst>
                </a:gridCol>
                <a:gridCol w="906000">
                  <a:extLst>
                    <a:ext uri="{9D8B030D-6E8A-4147-A177-3AD203B41FA5}">
                      <a16:colId xmlns:a16="http://schemas.microsoft.com/office/drawing/2014/main" val="2203013897"/>
                    </a:ext>
                  </a:extLst>
                </a:gridCol>
                <a:gridCol w="1308666">
                  <a:extLst>
                    <a:ext uri="{9D8B030D-6E8A-4147-A177-3AD203B41FA5}">
                      <a16:colId xmlns:a16="http://schemas.microsoft.com/office/drawing/2014/main" val="2067958118"/>
                    </a:ext>
                  </a:extLst>
                </a:gridCol>
              </a:tblGrid>
              <a:tr h="1003688">
                <a:tc>
                  <a:txBody>
                    <a:bodyPr/>
                    <a:lstStyle/>
                    <a:p>
                      <a:r>
                        <a:rPr lang="fr-FR" sz="1800" b="1"/>
                        <a:t>Eléments</a:t>
                      </a:r>
                      <a:endParaRPr lang="fr-FR" sz="1800"/>
                    </a:p>
                  </a:txBody>
                  <a:tcPr marL="17240" marR="17240" marT="17240" marB="17240">
                    <a:lnL>
                      <a:noFill/>
                    </a:lnL>
                    <a:lnR>
                      <a:noFill/>
                    </a:lnR>
                    <a:lnT>
                      <a:noFill/>
                    </a:lnT>
                    <a:lnB>
                      <a:noFill/>
                    </a:lnB>
                  </a:tcPr>
                </a:tc>
                <a:tc>
                  <a:txBody>
                    <a:bodyPr/>
                    <a:lstStyle/>
                    <a:p>
                      <a:r>
                        <a:rPr lang="fr-FR" sz="1800" b="1"/>
                        <a:t>Parmesan</a:t>
                      </a:r>
                      <a:endParaRPr lang="fr-FR" sz="1800"/>
                    </a:p>
                  </a:txBody>
                  <a:tcPr marL="17240" marR="17240" marT="17240" marB="17240">
                    <a:lnL>
                      <a:noFill/>
                    </a:lnL>
                    <a:lnR>
                      <a:noFill/>
                    </a:lnR>
                    <a:lnT>
                      <a:noFill/>
                    </a:lnT>
                    <a:lnB>
                      <a:noFill/>
                    </a:lnB>
                  </a:tcPr>
                </a:tc>
                <a:tc>
                  <a:txBody>
                    <a:bodyPr/>
                    <a:lstStyle/>
                    <a:p>
                      <a:r>
                        <a:rPr lang="fr-FR" sz="1800" b="1"/>
                        <a:t>Edam gouda</a:t>
                      </a:r>
                      <a:endParaRPr lang="fr-FR" sz="1800"/>
                    </a:p>
                  </a:txBody>
                  <a:tcPr marL="17240" marR="17240" marT="17240" marB="17240">
                    <a:lnL>
                      <a:noFill/>
                    </a:lnL>
                    <a:lnR>
                      <a:noFill/>
                    </a:lnR>
                    <a:lnT>
                      <a:noFill/>
                    </a:lnT>
                    <a:lnB>
                      <a:noFill/>
                    </a:lnB>
                  </a:tcPr>
                </a:tc>
                <a:tc>
                  <a:txBody>
                    <a:bodyPr/>
                    <a:lstStyle/>
                    <a:p>
                      <a:r>
                        <a:rPr lang="fr-FR" sz="1800" b="1"/>
                        <a:t>Cheddar</a:t>
                      </a:r>
                      <a:endParaRPr lang="fr-FR" sz="1800"/>
                    </a:p>
                  </a:txBody>
                  <a:tcPr marL="17240" marR="17240" marT="17240" marB="17240">
                    <a:lnL>
                      <a:noFill/>
                    </a:lnL>
                    <a:lnR>
                      <a:noFill/>
                    </a:lnR>
                    <a:lnT>
                      <a:noFill/>
                    </a:lnT>
                    <a:lnB>
                      <a:noFill/>
                    </a:lnB>
                  </a:tcPr>
                </a:tc>
                <a:tc>
                  <a:txBody>
                    <a:bodyPr/>
                    <a:lstStyle/>
                    <a:p>
                      <a:r>
                        <a:rPr lang="fr-FR" sz="1800" b="1"/>
                        <a:t>Gruyère</a:t>
                      </a:r>
                      <a:endParaRPr lang="fr-FR" sz="1800"/>
                    </a:p>
                  </a:txBody>
                  <a:tcPr marL="17240" marR="17240" marT="17240" marB="17240">
                    <a:lnL>
                      <a:noFill/>
                    </a:lnL>
                    <a:lnR>
                      <a:noFill/>
                    </a:lnR>
                    <a:lnT>
                      <a:noFill/>
                    </a:lnT>
                    <a:lnB>
                      <a:noFill/>
                    </a:lnB>
                  </a:tcPr>
                </a:tc>
                <a:tc>
                  <a:txBody>
                    <a:bodyPr/>
                    <a:lstStyle/>
                    <a:p>
                      <a:r>
                        <a:rPr lang="fr-FR" sz="1800" b="1"/>
                        <a:t>Roquefort. bleu</a:t>
                      </a:r>
                      <a:endParaRPr lang="fr-FR" sz="1800"/>
                    </a:p>
                  </a:txBody>
                  <a:tcPr marL="17240" marR="17240" marT="17240" marB="17240">
                    <a:lnL>
                      <a:noFill/>
                    </a:lnL>
                    <a:lnR>
                      <a:noFill/>
                    </a:lnR>
                    <a:lnT>
                      <a:noFill/>
                    </a:lnT>
                    <a:lnB>
                      <a:noFill/>
                    </a:lnB>
                  </a:tcPr>
                </a:tc>
                <a:tc>
                  <a:txBody>
                    <a:bodyPr/>
                    <a:lstStyle/>
                    <a:p>
                      <a:r>
                        <a:rPr lang="fr-FR" sz="1800" b="1"/>
                        <a:t>Camembert brie</a:t>
                      </a:r>
                      <a:endParaRPr lang="fr-FR" sz="1800"/>
                    </a:p>
                  </a:txBody>
                  <a:tcPr marL="17240" marR="17240" marT="17240" marB="17240">
                    <a:lnL>
                      <a:noFill/>
                    </a:lnL>
                    <a:lnR>
                      <a:noFill/>
                    </a:lnR>
                    <a:lnT>
                      <a:noFill/>
                    </a:lnT>
                    <a:lnB>
                      <a:noFill/>
                    </a:lnB>
                  </a:tcPr>
                </a:tc>
                <a:tc>
                  <a:txBody>
                    <a:bodyPr/>
                    <a:lstStyle/>
                    <a:p>
                      <a:r>
                        <a:rPr lang="fr-FR" sz="1800" b="1"/>
                        <a:t>Crème</a:t>
                      </a:r>
                      <a:endParaRPr lang="fr-FR" sz="1800"/>
                    </a:p>
                  </a:txBody>
                  <a:tcPr marL="17240" marR="17240" marT="17240" marB="17240">
                    <a:lnL>
                      <a:noFill/>
                    </a:lnL>
                    <a:lnR>
                      <a:noFill/>
                    </a:lnR>
                    <a:lnT>
                      <a:noFill/>
                    </a:lnT>
                    <a:lnB>
                      <a:noFill/>
                    </a:lnB>
                  </a:tcPr>
                </a:tc>
                <a:tc>
                  <a:txBody>
                    <a:bodyPr/>
                    <a:lstStyle/>
                    <a:p>
                      <a:r>
                        <a:rPr lang="fr-FR" sz="1800" b="1"/>
                        <a:t>Cottage cheese</a:t>
                      </a:r>
                      <a:endParaRPr lang="fr-FR" sz="1800"/>
                    </a:p>
                  </a:txBody>
                  <a:tcPr marL="17240" marR="17240" marT="17240" marB="17240">
                    <a:lnL>
                      <a:noFill/>
                    </a:lnL>
                    <a:lnR>
                      <a:noFill/>
                    </a:lnR>
                    <a:lnT>
                      <a:noFill/>
                    </a:lnT>
                    <a:lnB>
                      <a:noFill/>
                    </a:lnB>
                  </a:tcPr>
                </a:tc>
                <a:extLst>
                  <a:ext uri="{0D108BD9-81ED-4DB2-BD59-A6C34878D82A}">
                    <a16:rowId xmlns:a16="http://schemas.microsoft.com/office/drawing/2014/main" val="1947275313"/>
                  </a:ext>
                </a:extLst>
              </a:tr>
              <a:tr h="364171">
                <a:tc gridSpan="9">
                  <a:txBody>
                    <a:bodyPr/>
                    <a:lstStyle/>
                    <a:p>
                      <a:r>
                        <a:rPr lang="fr-FR" sz="1800"/>
                        <a:t>Minéraux</a:t>
                      </a:r>
                    </a:p>
                  </a:txBody>
                  <a:tcPr marL="17240" marR="17240" marT="17240" marB="17240">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948966599"/>
                  </a:ext>
                </a:extLst>
              </a:tr>
              <a:tr h="364171">
                <a:tc>
                  <a:txBody>
                    <a:bodyPr/>
                    <a:lstStyle/>
                    <a:p>
                      <a:r>
                        <a:rPr lang="fr-FR" sz="1800"/>
                        <a:t>Calcium</a:t>
                      </a:r>
                    </a:p>
                  </a:txBody>
                  <a:tcPr marL="17240" marR="17240" marT="17240" marB="17240">
                    <a:lnL>
                      <a:noFill/>
                    </a:lnL>
                    <a:lnR>
                      <a:noFill/>
                    </a:lnR>
                    <a:lnT>
                      <a:noFill/>
                    </a:lnT>
                    <a:lnB>
                      <a:noFill/>
                    </a:lnB>
                  </a:tcPr>
                </a:tc>
                <a:tc>
                  <a:txBody>
                    <a:bodyPr/>
                    <a:lstStyle/>
                    <a:p>
                      <a:r>
                        <a:rPr lang="fr-FR" sz="1800"/>
                        <a:t>1 1200</a:t>
                      </a:r>
                    </a:p>
                  </a:txBody>
                  <a:tcPr marL="17240" marR="17240" marT="17240" marB="17240">
                    <a:lnL>
                      <a:noFill/>
                    </a:lnL>
                    <a:lnR>
                      <a:noFill/>
                    </a:lnR>
                    <a:lnT>
                      <a:noFill/>
                    </a:lnT>
                    <a:lnB>
                      <a:noFill/>
                    </a:lnB>
                  </a:tcPr>
                </a:tc>
                <a:tc>
                  <a:txBody>
                    <a:bodyPr/>
                    <a:lstStyle/>
                    <a:p>
                      <a:r>
                        <a:rPr lang="fr-FR" sz="1800"/>
                        <a:t>750</a:t>
                      </a:r>
                    </a:p>
                  </a:txBody>
                  <a:tcPr marL="17240" marR="17240" marT="17240" marB="17240">
                    <a:lnL>
                      <a:noFill/>
                    </a:lnL>
                    <a:lnR>
                      <a:noFill/>
                    </a:lnR>
                    <a:lnT>
                      <a:noFill/>
                    </a:lnT>
                    <a:lnB>
                      <a:noFill/>
                    </a:lnB>
                  </a:tcPr>
                </a:tc>
                <a:tc>
                  <a:txBody>
                    <a:bodyPr/>
                    <a:lstStyle/>
                    <a:p>
                      <a:r>
                        <a:rPr lang="fr-FR" sz="1800"/>
                        <a:t>750</a:t>
                      </a:r>
                    </a:p>
                  </a:txBody>
                  <a:tcPr marL="17240" marR="17240" marT="17240" marB="17240">
                    <a:lnL>
                      <a:noFill/>
                    </a:lnL>
                    <a:lnR>
                      <a:noFill/>
                    </a:lnR>
                    <a:lnT>
                      <a:noFill/>
                    </a:lnT>
                    <a:lnB>
                      <a:noFill/>
                    </a:lnB>
                  </a:tcPr>
                </a:tc>
                <a:tc>
                  <a:txBody>
                    <a:bodyPr/>
                    <a:lstStyle/>
                    <a:p>
                      <a:r>
                        <a:rPr lang="fr-FR" sz="1800"/>
                        <a:t>1000</a:t>
                      </a:r>
                    </a:p>
                  </a:txBody>
                  <a:tcPr marL="17240" marR="17240" marT="17240" marB="17240">
                    <a:lnL>
                      <a:noFill/>
                    </a:lnL>
                    <a:lnR>
                      <a:noFill/>
                    </a:lnR>
                    <a:lnT>
                      <a:noFill/>
                    </a:lnT>
                    <a:lnB>
                      <a:noFill/>
                    </a:lnB>
                  </a:tcPr>
                </a:tc>
                <a:tc>
                  <a:txBody>
                    <a:bodyPr/>
                    <a:lstStyle/>
                    <a:p>
                      <a:r>
                        <a:rPr lang="fr-FR" sz="1800"/>
                        <a:t>650</a:t>
                      </a:r>
                    </a:p>
                  </a:txBody>
                  <a:tcPr marL="17240" marR="17240" marT="17240" marB="17240">
                    <a:lnL>
                      <a:noFill/>
                    </a:lnL>
                    <a:lnR>
                      <a:noFill/>
                    </a:lnR>
                    <a:lnT>
                      <a:noFill/>
                    </a:lnT>
                    <a:lnB>
                      <a:noFill/>
                    </a:lnB>
                  </a:tcPr>
                </a:tc>
                <a:tc>
                  <a:txBody>
                    <a:bodyPr/>
                    <a:lstStyle/>
                    <a:p>
                      <a:r>
                        <a:rPr lang="fr-FR" sz="1800"/>
                        <a:t>400</a:t>
                      </a:r>
                    </a:p>
                  </a:txBody>
                  <a:tcPr marL="17240" marR="17240" marT="17240" marB="17240">
                    <a:lnL>
                      <a:noFill/>
                    </a:lnL>
                    <a:lnR>
                      <a:noFill/>
                    </a:lnR>
                    <a:lnT>
                      <a:noFill/>
                    </a:lnT>
                    <a:lnB>
                      <a:noFill/>
                    </a:lnB>
                  </a:tcPr>
                </a:tc>
                <a:tc>
                  <a:txBody>
                    <a:bodyPr/>
                    <a:lstStyle/>
                    <a:p>
                      <a:r>
                        <a:rPr lang="fr-FR" sz="1800"/>
                        <a:t>95</a:t>
                      </a:r>
                    </a:p>
                  </a:txBody>
                  <a:tcPr marL="17240" marR="17240" marT="17240" marB="17240">
                    <a:lnL>
                      <a:noFill/>
                    </a:lnL>
                    <a:lnR>
                      <a:noFill/>
                    </a:lnR>
                    <a:lnT>
                      <a:noFill/>
                    </a:lnT>
                    <a:lnB>
                      <a:noFill/>
                    </a:lnB>
                  </a:tcPr>
                </a:tc>
                <a:tc>
                  <a:txBody>
                    <a:bodyPr/>
                    <a:lstStyle/>
                    <a:p>
                      <a:r>
                        <a:rPr lang="fr-FR" sz="1800"/>
                        <a:t>65</a:t>
                      </a:r>
                    </a:p>
                  </a:txBody>
                  <a:tcPr marL="17240" marR="17240" marT="17240" marB="17240">
                    <a:lnL>
                      <a:noFill/>
                    </a:lnL>
                    <a:lnR>
                      <a:noFill/>
                    </a:lnR>
                    <a:lnT>
                      <a:noFill/>
                    </a:lnT>
                    <a:lnB>
                      <a:noFill/>
                    </a:lnB>
                  </a:tcPr>
                </a:tc>
                <a:extLst>
                  <a:ext uri="{0D108BD9-81ED-4DB2-BD59-A6C34878D82A}">
                    <a16:rowId xmlns:a16="http://schemas.microsoft.com/office/drawing/2014/main" val="4184241048"/>
                  </a:ext>
                </a:extLst>
              </a:tr>
              <a:tr h="683929">
                <a:tc>
                  <a:txBody>
                    <a:bodyPr/>
                    <a:lstStyle/>
                    <a:p>
                      <a:r>
                        <a:rPr lang="fr-FR" sz="1800"/>
                        <a:t>Magnésium</a:t>
                      </a:r>
                    </a:p>
                  </a:txBody>
                  <a:tcPr marL="17240" marR="17240" marT="17240" marB="17240">
                    <a:lnL>
                      <a:noFill/>
                    </a:lnL>
                    <a:lnR>
                      <a:noFill/>
                    </a:lnR>
                    <a:lnT>
                      <a:noFill/>
                    </a:lnT>
                    <a:lnB>
                      <a:noFill/>
                    </a:lnB>
                  </a:tcPr>
                </a:tc>
                <a:tc>
                  <a:txBody>
                    <a:bodyPr/>
                    <a:lstStyle/>
                    <a:p>
                      <a:r>
                        <a:rPr lang="fr-FR" sz="1800"/>
                        <a:t>45</a:t>
                      </a:r>
                    </a:p>
                  </a:txBody>
                  <a:tcPr marL="17240" marR="17240" marT="17240" marB="17240">
                    <a:lnL>
                      <a:noFill/>
                    </a:lnL>
                    <a:lnR>
                      <a:noFill/>
                    </a:lnR>
                    <a:lnT>
                      <a:noFill/>
                    </a:lnT>
                    <a:lnB>
                      <a:noFill/>
                    </a:lnB>
                  </a:tcPr>
                </a:tc>
                <a:tc>
                  <a:txBody>
                    <a:bodyPr/>
                    <a:lstStyle/>
                    <a:p>
                      <a:r>
                        <a:rPr lang="fr-FR" sz="1800"/>
                        <a:t>35</a:t>
                      </a:r>
                    </a:p>
                  </a:txBody>
                  <a:tcPr marL="17240" marR="17240" marT="17240" marB="17240">
                    <a:lnL>
                      <a:noFill/>
                    </a:lnL>
                    <a:lnR>
                      <a:noFill/>
                    </a:lnR>
                    <a:lnT>
                      <a:noFill/>
                    </a:lnT>
                    <a:lnB>
                      <a:noFill/>
                    </a:lnB>
                  </a:tcPr>
                </a:tc>
                <a:tc>
                  <a:txBody>
                    <a:bodyPr/>
                    <a:lstStyle/>
                    <a:p>
                      <a:r>
                        <a:rPr lang="fr-FR" sz="1800"/>
                        <a:t>30</a:t>
                      </a:r>
                    </a:p>
                  </a:txBody>
                  <a:tcPr marL="17240" marR="17240" marT="17240" marB="17240">
                    <a:lnL>
                      <a:noFill/>
                    </a:lnL>
                    <a:lnR>
                      <a:noFill/>
                    </a:lnR>
                    <a:lnT>
                      <a:noFill/>
                    </a:lnT>
                    <a:lnB>
                      <a:noFill/>
                    </a:lnB>
                  </a:tcPr>
                </a:tc>
                <a:tc>
                  <a:txBody>
                    <a:bodyPr/>
                    <a:lstStyle/>
                    <a:p>
                      <a:r>
                        <a:rPr lang="fr-FR" sz="1800"/>
                        <a:t>45</a:t>
                      </a:r>
                    </a:p>
                  </a:txBody>
                  <a:tcPr marL="17240" marR="17240" marT="17240" marB="17240">
                    <a:lnL>
                      <a:noFill/>
                    </a:lnL>
                    <a:lnR>
                      <a:noFill/>
                    </a:lnR>
                    <a:lnT>
                      <a:noFill/>
                    </a:lnT>
                    <a:lnB>
                      <a:noFill/>
                    </a:lnB>
                  </a:tcPr>
                </a:tc>
                <a:tc>
                  <a:txBody>
                    <a:bodyPr/>
                    <a:lstStyle/>
                    <a:p>
                      <a:r>
                        <a:rPr lang="fr-FR" sz="1800"/>
                        <a:t>30</a:t>
                      </a:r>
                    </a:p>
                  </a:txBody>
                  <a:tcPr marL="17240" marR="17240" marT="17240" marB="17240">
                    <a:lnL>
                      <a:noFill/>
                    </a:lnL>
                    <a:lnR>
                      <a:noFill/>
                    </a:lnR>
                    <a:lnT>
                      <a:noFill/>
                    </a:lnT>
                    <a:lnB>
                      <a:noFill/>
                    </a:lnB>
                  </a:tcPr>
                </a:tc>
                <a:tc>
                  <a:txBody>
                    <a:bodyPr/>
                    <a:lstStyle/>
                    <a:p>
                      <a:r>
                        <a:rPr lang="fr-FR" sz="1800"/>
                        <a:t>20</a:t>
                      </a:r>
                    </a:p>
                  </a:txBody>
                  <a:tcPr marL="17240" marR="17240" marT="17240" marB="17240">
                    <a:lnL>
                      <a:noFill/>
                    </a:lnL>
                    <a:lnR>
                      <a:noFill/>
                    </a:lnR>
                    <a:lnT>
                      <a:noFill/>
                    </a:lnT>
                    <a:lnB>
                      <a:noFill/>
                    </a:lnB>
                  </a:tcPr>
                </a:tc>
                <a:tc>
                  <a:txBody>
                    <a:bodyPr/>
                    <a:lstStyle/>
                    <a:p>
                      <a:r>
                        <a:rPr lang="fr-FR" sz="1800"/>
                        <a:t>8</a:t>
                      </a:r>
                    </a:p>
                  </a:txBody>
                  <a:tcPr marL="17240" marR="17240" marT="17240" marB="17240">
                    <a:lnL>
                      <a:noFill/>
                    </a:lnL>
                    <a:lnR>
                      <a:noFill/>
                    </a:lnR>
                    <a:lnT>
                      <a:noFill/>
                    </a:lnT>
                    <a:lnB>
                      <a:noFill/>
                    </a:lnB>
                  </a:tcPr>
                </a:tc>
                <a:tc>
                  <a:txBody>
                    <a:bodyPr/>
                    <a:lstStyle/>
                    <a:p>
                      <a:r>
                        <a:rPr lang="fr-FR" sz="1800"/>
                        <a:t>6</a:t>
                      </a:r>
                    </a:p>
                  </a:txBody>
                  <a:tcPr marL="17240" marR="17240" marT="17240" marB="17240">
                    <a:lnL>
                      <a:noFill/>
                    </a:lnL>
                    <a:lnR>
                      <a:noFill/>
                    </a:lnR>
                    <a:lnT>
                      <a:noFill/>
                    </a:lnT>
                    <a:lnB>
                      <a:noFill/>
                    </a:lnB>
                  </a:tcPr>
                </a:tc>
                <a:extLst>
                  <a:ext uri="{0D108BD9-81ED-4DB2-BD59-A6C34878D82A}">
                    <a16:rowId xmlns:a16="http://schemas.microsoft.com/office/drawing/2014/main" val="2160192883"/>
                  </a:ext>
                </a:extLst>
              </a:tr>
              <a:tr h="364171">
                <a:tc>
                  <a:txBody>
                    <a:bodyPr/>
                    <a:lstStyle/>
                    <a:p>
                      <a:r>
                        <a:rPr lang="fr-FR" sz="1800"/>
                        <a:t>Sodium</a:t>
                      </a:r>
                    </a:p>
                  </a:txBody>
                  <a:tcPr marL="17240" marR="17240" marT="17240" marB="17240">
                    <a:lnL>
                      <a:noFill/>
                    </a:lnL>
                    <a:lnR>
                      <a:noFill/>
                    </a:lnR>
                    <a:lnT>
                      <a:noFill/>
                    </a:lnT>
                    <a:lnB>
                      <a:noFill/>
                    </a:lnB>
                  </a:tcPr>
                </a:tc>
                <a:tc>
                  <a:txBody>
                    <a:bodyPr/>
                    <a:lstStyle/>
                    <a:p>
                      <a:r>
                        <a:rPr lang="fr-FR" sz="1800"/>
                        <a:t>1110</a:t>
                      </a:r>
                    </a:p>
                  </a:txBody>
                  <a:tcPr marL="17240" marR="17240" marT="17240" marB="17240">
                    <a:lnL>
                      <a:noFill/>
                    </a:lnL>
                    <a:lnR>
                      <a:noFill/>
                    </a:lnR>
                    <a:lnT>
                      <a:noFill/>
                    </a:lnT>
                    <a:lnB>
                      <a:noFill/>
                    </a:lnB>
                  </a:tcPr>
                </a:tc>
                <a:tc>
                  <a:txBody>
                    <a:bodyPr/>
                    <a:lstStyle/>
                    <a:p>
                      <a:r>
                        <a:rPr lang="fr-FR" sz="1800"/>
                        <a:t>900</a:t>
                      </a:r>
                    </a:p>
                  </a:txBody>
                  <a:tcPr marL="17240" marR="17240" marT="17240" marB="17240">
                    <a:lnL>
                      <a:noFill/>
                    </a:lnL>
                    <a:lnR>
                      <a:noFill/>
                    </a:lnR>
                    <a:lnT>
                      <a:noFill/>
                    </a:lnT>
                    <a:lnB>
                      <a:noFill/>
                    </a:lnB>
                  </a:tcPr>
                </a:tc>
                <a:tc>
                  <a:txBody>
                    <a:bodyPr/>
                    <a:lstStyle/>
                    <a:p>
                      <a:r>
                        <a:rPr lang="fr-FR" sz="1800"/>
                        <a:t>650</a:t>
                      </a:r>
                    </a:p>
                  </a:txBody>
                  <a:tcPr marL="17240" marR="17240" marT="17240" marB="17240">
                    <a:lnL>
                      <a:noFill/>
                    </a:lnL>
                    <a:lnR>
                      <a:noFill/>
                    </a:lnR>
                    <a:lnT>
                      <a:noFill/>
                    </a:lnT>
                    <a:lnB>
                      <a:noFill/>
                    </a:lnB>
                  </a:tcPr>
                </a:tc>
                <a:tc>
                  <a:txBody>
                    <a:bodyPr/>
                    <a:lstStyle/>
                    <a:p>
                      <a:r>
                        <a:rPr lang="fr-FR" sz="1800"/>
                        <a:t>500</a:t>
                      </a:r>
                    </a:p>
                  </a:txBody>
                  <a:tcPr marL="17240" marR="17240" marT="17240" marB="17240">
                    <a:lnL>
                      <a:noFill/>
                    </a:lnL>
                    <a:lnR>
                      <a:noFill/>
                    </a:lnR>
                    <a:lnT>
                      <a:noFill/>
                    </a:lnT>
                    <a:lnB>
                      <a:noFill/>
                    </a:lnB>
                  </a:tcPr>
                </a:tc>
                <a:tc>
                  <a:txBody>
                    <a:bodyPr/>
                    <a:lstStyle/>
                    <a:p>
                      <a:r>
                        <a:rPr lang="fr-FR" sz="1800"/>
                        <a:t>1300</a:t>
                      </a:r>
                    </a:p>
                  </a:txBody>
                  <a:tcPr marL="17240" marR="17240" marT="17240" marB="17240">
                    <a:lnL>
                      <a:noFill/>
                    </a:lnL>
                    <a:lnR>
                      <a:noFill/>
                    </a:lnR>
                    <a:lnT>
                      <a:noFill/>
                    </a:lnT>
                    <a:lnB>
                      <a:noFill/>
                    </a:lnB>
                  </a:tcPr>
                </a:tc>
                <a:tc>
                  <a:txBody>
                    <a:bodyPr/>
                    <a:lstStyle/>
                    <a:p>
                      <a:r>
                        <a:rPr lang="fr-FR" sz="1800"/>
                        <a:t>1000</a:t>
                      </a:r>
                    </a:p>
                  </a:txBody>
                  <a:tcPr marL="17240" marR="17240" marT="17240" marB="17240">
                    <a:lnL>
                      <a:noFill/>
                    </a:lnL>
                    <a:lnR>
                      <a:noFill/>
                    </a:lnR>
                    <a:lnT>
                      <a:noFill/>
                    </a:lnT>
                    <a:lnB>
                      <a:noFill/>
                    </a:lnB>
                  </a:tcPr>
                </a:tc>
                <a:tc>
                  <a:txBody>
                    <a:bodyPr/>
                    <a:lstStyle/>
                    <a:p>
                      <a:r>
                        <a:rPr lang="fr-FR" sz="1800"/>
                        <a:t>320</a:t>
                      </a:r>
                    </a:p>
                  </a:txBody>
                  <a:tcPr marL="17240" marR="17240" marT="17240" marB="17240">
                    <a:lnL>
                      <a:noFill/>
                    </a:lnL>
                    <a:lnR>
                      <a:noFill/>
                    </a:lnR>
                    <a:lnT>
                      <a:noFill/>
                    </a:lnT>
                    <a:lnB>
                      <a:noFill/>
                    </a:lnB>
                  </a:tcPr>
                </a:tc>
                <a:tc>
                  <a:txBody>
                    <a:bodyPr/>
                    <a:lstStyle/>
                    <a:p>
                      <a:r>
                        <a:rPr lang="fr-FR" sz="1800"/>
                        <a:t>420</a:t>
                      </a:r>
                    </a:p>
                  </a:txBody>
                  <a:tcPr marL="17240" marR="17240" marT="17240" marB="17240">
                    <a:lnL>
                      <a:noFill/>
                    </a:lnL>
                    <a:lnR>
                      <a:noFill/>
                    </a:lnR>
                    <a:lnT>
                      <a:noFill/>
                    </a:lnT>
                    <a:lnB>
                      <a:noFill/>
                    </a:lnB>
                  </a:tcPr>
                </a:tc>
                <a:extLst>
                  <a:ext uri="{0D108BD9-81ED-4DB2-BD59-A6C34878D82A}">
                    <a16:rowId xmlns:a16="http://schemas.microsoft.com/office/drawing/2014/main" val="3511212108"/>
                  </a:ext>
                </a:extLst>
              </a:tr>
              <a:tr h="683929">
                <a:tc>
                  <a:txBody>
                    <a:bodyPr/>
                    <a:lstStyle/>
                    <a:p>
                      <a:r>
                        <a:rPr lang="fr-FR" sz="1800"/>
                        <a:t>Potassium</a:t>
                      </a:r>
                    </a:p>
                  </a:txBody>
                  <a:tcPr marL="17240" marR="17240" marT="17240" marB="17240">
                    <a:lnL>
                      <a:noFill/>
                    </a:lnL>
                    <a:lnR>
                      <a:noFill/>
                    </a:lnR>
                    <a:lnT>
                      <a:noFill/>
                    </a:lnT>
                    <a:lnB>
                      <a:noFill/>
                    </a:lnB>
                  </a:tcPr>
                </a:tc>
                <a:tc>
                  <a:txBody>
                    <a:bodyPr/>
                    <a:lstStyle/>
                    <a:p>
                      <a:r>
                        <a:rPr lang="fr-FR" sz="1800"/>
                        <a:t>120</a:t>
                      </a:r>
                    </a:p>
                  </a:txBody>
                  <a:tcPr marL="17240" marR="17240" marT="17240" marB="17240">
                    <a:lnL>
                      <a:noFill/>
                    </a:lnL>
                    <a:lnR>
                      <a:noFill/>
                    </a:lnR>
                    <a:lnT>
                      <a:noFill/>
                    </a:lnT>
                    <a:lnB>
                      <a:noFill/>
                    </a:lnB>
                  </a:tcPr>
                </a:tc>
                <a:tc>
                  <a:txBody>
                    <a:bodyPr/>
                    <a:lstStyle/>
                    <a:p>
                      <a:r>
                        <a:rPr lang="fr-FR" sz="1800"/>
                        <a:t>120</a:t>
                      </a:r>
                    </a:p>
                  </a:txBody>
                  <a:tcPr marL="17240" marR="17240" marT="17240" marB="17240">
                    <a:lnL>
                      <a:noFill/>
                    </a:lnL>
                    <a:lnR>
                      <a:noFill/>
                    </a:lnR>
                    <a:lnT>
                      <a:noFill/>
                    </a:lnT>
                    <a:lnB>
                      <a:noFill/>
                    </a:lnB>
                  </a:tcPr>
                </a:tc>
                <a:tc>
                  <a:txBody>
                    <a:bodyPr/>
                    <a:lstStyle/>
                    <a:p>
                      <a:r>
                        <a:rPr lang="fr-FR" sz="1800"/>
                        <a:t>100</a:t>
                      </a:r>
                    </a:p>
                  </a:txBody>
                  <a:tcPr marL="17240" marR="17240" marT="17240" marB="17240">
                    <a:lnL>
                      <a:noFill/>
                    </a:lnL>
                    <a:lnR>
                      <a:noFill/>
                    </a:lnR>
                    <a:lnT>
                      <a:noFill/>
                    </a:lnT>
                    <a:lnB>
                      <a:noFill/>
                    </a:lnB>
                  </a:tcPr>
                </a:tc>
                <a:tc>
                  <a:txBody>
                    <a:bodyPr/>
                    <a:lstStyle/>
                    <a:p>
                      <a:r>
                        <a:rPr lang="fr-FR" sz="1800"/>
                        <a:t>90</a:t>
                      </a:r>
                    </a:p>
                  </a:txBody>
                  <a:tcPr marL="17240" marR="17240" marT="17240" marB="17240">
                    <a:lnL>
                      <a:noFill/>
                    </a:lnL>
                    <a:lnR>
                      <a:noFill/>
                    </a:lnR>
                    <a:lnT>
                      <a:noFill/>
                    </a:lnT>
                    <a:lnB>
                      <a:noFill/>
                    </a:lnB>
                  </a:tcPr>
                </a:tc>
                <a:tc>
                  <a:txBody>
                    <a:bodyPr/>
                    <a:lstStyle/>
                    <a:p>
                      <a:r>
                        <a:rPr lang="fr-FR" sz="1800"/>
                        <a:t>90</a:t>
                      </a:r>
                    </a:p>
                  </a:txBody>
                  <a:tcPr marL="17240" marR="17240" marT="17240" marB="17240">
                    <a:lnL>
                      <a:noFill/>
                    </a:lnL>
                    <a:lnR>
                      <a:noFill/>
                    </a:lnR>
                    <a:lnT>
                      <a:noFill/>
                    </a:lnT>
                    <a:lnB>
                      <a:noFill/>
                    </a:lnB>
                  </a:tcPr>
                </a:tc>
                <a:tc>
                  <a:txBody>
                    <a:bodyPr/>
                    <a:lstStyle/>
                    <a:p>
                      <a:r>
                        <a:rPr lang="fr-FR" sz="1800"/>
                        <a:t>130</a:t>
                      </a:r>
                    </a:p>
                  </a:txBody>
                  <a:tcPr marL="17240" marR="17240" marT="17240" marB="17240">
                    <a:lnL>
                      <a:noFill/>
                    </a:lnL>
                    <a:lnR>
                      <a:noFill/>
                    </a:lnR>
                    <a:lnT>
                      <a:noFill/>
                    </a:lnT>
                    <a:lnB>
                      <a:noFill/>
                    </a:lnB>
                  </a:tcPr>
                </a:tc>
                <a:tc>
                  <a:txBody>
                    <a:bodyPr/>
                    <a:lstStyle/>
                    <a:p>
                      <a:r>
                        <a:rPr lang="fr-FR" sz="1800"/>
                        <a:t>130</a:t>
                      </a:r>
                    </a:p>
                  </a:txBody>
                  <a:tcPr marL="17240" marR="17240" marT="17240" marB="17240">
                    <a:lnL>
                      <a:noFill/>
                    </a:lnL>
                    <a:lnR>
                      <a:noFill/>
                    </a:lnR>
                    <a:lnT>
                      <a:noFill/>
                    </a:lnT>
                    <a:lnB>
                      <a:noFill/>
                    </a:lnB>
                  </a:tcPr>
                </a:tc>
                <a:tc>
                  <a:txBody>
                    <a:bodyPr/>
                    <a:lstStyle/>
                    <a:p>
                      <a:r>
                        <a:rPr lang="fr-FR" sz="1800"/>
                        <a:t>70</a:t>
                      </a:r>
                    </a:p>
                  </a:txBody>
                  <a:tcPr marL="17240" marR="17240" marT="17240" marB="17240">
                    <a:lnL>
                      <a:noFill/>
                    </a:lnL>
                    <a:lnR>
                      <a:noFill/>
                    </a:lnR>
                    <a:lnT>
                      <a:noFill/>
                    </a:lnT>
                    <a:lnB>
                      <a:noFill/>
                    </a:lnB>
                  </a:tcPr>
                </a:tc>
                <a:extLst>
                  <a:ext uri="{0D108BD9-81ED-4DB2-BD59-A6C34878D82A}">
                    <a16:rowId xmlns:a16="http://schemas.microsoft.com/office/drawing/2014/main" val="3582627260"/>
                  </a:ext>
                </a:extLst>
              </a:tr>
              <a:tr h="683929">
                <a:tc>
                  <a:txBody>
                    <a:bodyPr/>
                    <a:lstStyle/>
                    <a:p>
                      <a:r>
                        <a:rPr lang="fr-FR" sz="1800"/>
                        <a:t>Phosphore</a:t>
                      </a:r>
                    </a:p>
                  </a:txBody>
                  <a:tcPr marL="17240" marR="17240" marT="17240" marB="17240">
                    <a:lnL>
                      <a:noFill/>
                    </a:lnL>
                    <a:lnR>
                      <a:noFill/>
                    </a:lnR>
                    <a:lnT>
                      <a:noFill/>
                    </a:lnT>
                    <a:lnB>
                      <a:noFill/>
                    </a:lnB>
                  </a:tcPr>
                </a:tc>
                <a:tc>
                  <a:txBody>
                    <a:bodyPr/>
                    <a:lstStyle/>
                    <a:p>
                      <a:r>
                        <a:rPr lang="fr-FR" sz="1800"/>
                        <a:t>800</a:t>
                      </a:r>
                    </a:p>
                  </a:txBody>
                  <a:tcPr marL="17240" marR="17240" marT="17240" marB="17240">
                    <a:lnL>
                      <a:noFill/>
                    </a:lnL>
                    <a:lnR>
                      <a:noFill/>
                    </a:lnR>
                    <a:lnT>
                      <a:noFill/>
                    </a:lnT>
                    <a:lnB>
                      <a:noFill/>
                    </a:lnB>
                  </a:tcPr>
                </a:tc>
                <a:tc>
                  <a:txBody>
                    <a:bodyPr/>
                    <a:lstStyle/>
                    <a:p>
                      <a:r>
                        <a:rPr lang="fr-FR" sz="1800"/>
                        <a:t>500</a:t>
                      </a:r>
                    </a:p>
                  </a:txBody>
                  <a:tcPr marL="17240" marR="17240" marT="17240" marB="17240">
                    <a:lnL>
                      <a:noFill/>
                    </a:lnL>
                    <a:lnR>
                      <a:noFill/>
                    </a:lnR>
                    <a:lnT>
                      <a:noFill/>
                    </a:lnT>
                    <a:lnB>
                      <a:noFill/>
                    </a:lnB>
                  </a:tcPr>
                </a:tc>
                <a:tc>
                  <a:txBody>
                    <a:bodyPr/>
                    <a:lstStyle/>
                    <a:p>
                      <a:r>
                        <a:rPr lang="fr-FR" sz="1800"/>
                        <a:t>500</a:t>
                      </a:r>
                    </a:p>
                  </a:txBody>
                  <a:tcPr marL="17240" marR="17240" marT="17240" marB="17240">
                    <a:lnL>
                      <a:noFill/>
                    </a:lnL>
                    <a:lnR>
                      <a:noFill/>
                    </a:lnR>
                    <a:lnT>
                      <a:noFill/>
                    </a:lnT>
                    <a:lnB>
                      <a:noFill/>
                    </a:lnB>
                  </a:tcPr>
                </a:tc>
                <a:tc>
                  <a:txBody>
                    <a:bodyPr/>
                    <a:lstStyle/>
                    <a:p>
                      <a:r>
                        <a:rPr lang="fr-FR" sz="1800"/>
                        <a:t>600</a:t>
                      </a:r>
                    </a:p>
                  </a:txBody>
                  <a:tcPr marL="17240" marR="17240" marT="17240" marB="17240">
                    <a:lnL>
                      <a:noFill/>
                    </a:lnL>
                    <a:lnR>
                      <a:noFill/>
                    </a:lnR>
                    <a:lnT>
                      <a:noFill/>
                    </a:lnT>
                    <a:lnB>
                      <a:noFill/>
                    </a:lnB>
                  </a:tcPr>
                </a:tc>
                <a:tc>
                  <a:txBody>
                    <a:bodyPr/>
                    <a:lstStyle/>
                    <a:p>
                      <a:r>
                        <a:rPr lang="fr-FR" sz="1800"/>
                        <a:t>390</a:t>
                      </a:r>
                    </a:p>
                  </a:txBody>
                  <a:tcPr marL="17240" marR="17240" marT="17240" marB="17240">
                    <a:lnL>
                      <a:noFill/>
                    </a:lnL>
                    <a:lnR>
                      <a:noFill/>
                    </a:lnR>
                    <a:lnT>
                      <a:noFill/>
                    </a:lnT>
                    <a:lnB>
                      <a:noFill/>
                    </a:lnB>
                  </a:tcPr>
                </a:tc>
                <a:tc>
                  <a:txBody>
                    <a:bodyPr/>
                    <a:lstStyle/>
                    <a:p>
                      <a:r>
                        <a:rPr lang="fr-FR" sz="1800"/>
                        <a:t>300</a:t>
                      </a:r>
                    </a:p>
                  </a:txBody>
                  <a:tcPr marL="17240" marR="17240" marT="17240" marB="17240">
                    <a:lnL>
                      <a:noFill/>
                    </a:lnL>
                    <a:lnR>
                      <a:noFill/>
                    </a:lnR>
                    <a:lnT>
                      <a:noFill/>
                    </a:lnT>
                    <a:lnB>
                      <a:noFill/>
                    </a:lnB>
                  </a:tcPr>
                </a:tc>
                <a:tc>
                  <a:txBody>
                    <a:bodyPr/>
                    <a:lstStyle/>
                    <a:p>
                      <a:r>
                        <a:rPr lang="fr-FR" sz="1800"/>
                        <a:t>110</a:t>
                      </a:r>
                    </a:p>
                  </a:txBody>
                  <a:tcPr marL="17240" marR="17240" marT="17240" marB="17240">
                    <a:lnL>
                      <a:noFill/>
                    </a:lnL>
                    <a:lnR>
                      <a:noFill/>
                    </a:lnR>
                    <a:lnT>
                      <a:noFill/>
                    </a:lnT>
                    <a:lnB>
                      <a:noFill/>
                    </a:lnB>
                  </a:tcPr>
                </a:tc>
                <a:tc>
                  <a:txBody>
                    <a:bodyPr/>
                    <a:lstStyle/>
                    <a:p>
                      <a:r>
                        <a:rPr lang="fr-FR" sz="1800"/>
                        <a:t>150</a:t>
                      </a:r>
                    </a:p>
                  </a:txBody>
                  <a:tcPr marL="17240" marR="17240" marT="17240" marB="17240">
                    <a:lnL>
                      <a:noFill/>
                    </a:lnL>
                    <a:lnR>
                      <a:noFill/>
                    </a:lnR>
                    <a:lnT>
                      <a:noFill/>
                    </a:lnT>
                    <a:lnB>
                      <a:noFill/>
                    </a:lnB>
                  </a:tcPr>
                </a:tc>
                <a:extLst>
                  <a:ext uri="{0D108BD9-81ED-4DB2-BD59-A6C34878D82A}">
                    <a16:rowId xmlns:a16="http://schemas.microsoft.com/office/drawing/2014/main" val="1641821757"/>
                  </a:ext>
                </a:extLst>
              </a:tr>
              <a:tr h="364171">
                <a:tc gridSpan="9">
                  <a:txBody>
                    <a:bodyPr/>
                    <a:lstStyle/>
                    <a:p>
                      <a:r>
                        <a:rPr lang="fr-FR" sz="1800"/>
                        <a:t>Oligo-éléments</a:t>
                      </a:r>
                    </a:p>
                  </a:txBody>
                  <a:tcPr marL="17240" marR="17240" marT="17240" marB="17240">
                    <a:lnL>
                      <a:noFill/>
                    </a:lnL>
                    <a:lnR>
                      <a:noFill/>
                    </a:lnR>
                    <a:lnT>
                      <a:noFill/>
                    </a:lnT>
                    <a:lnB>
                      <a:noFill/>
                    </a:lnB>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484132378"/>
                  </a:ext>
                </a:extLst>
              </a:tr>
              <a:tr h="364171">
                <a:tc>
                  <a:txBody>
                    <a:bodyPr/>
                    <a:lstStyle/>
                    <a:p>
                      <a:r>
                        <a:rPr lang="fr-FR" sz="1800"/>
                        <a:t>Fer</a:t>
                      </a:r>
                    </a:p>
                  </a:txBody>
                  <a:tcPr marL="17240" marR="17240" marT="17240" marB="17240">
                    <a:lnL>
                      <a:noFill/>
                    </a:lnL>
                    <a:lnR>
                      <a:noFill/>
                    </a:lnR>
                    <a:lnT>
                      <a:noFill/>
                    </a:lnT>
                    <a:lnB>
                      <a:noFill/>
                    </a:lnB>
                  </a:tcPr>
                </a:tc>
                <a:tc>
                  <a:txBody>
                    <a:bodyPr/>
                    <a:lstStyle/>
                    <a:p>
                      <a:r>
                        <a:rPr lang="fr-FR" sz="1800"/>
                        <a:t>1</a:t>
                      </a:r>
                    </a:p>
                  </a:txBody>
                  <a:tcPr marL="17240" marR="17240" marT="17240" marB="17240">
                    <a:lnL>
                      <a:noFill/>
                    </a:lnL>
                    <a:lnR>
                      <a:noFill/>
                    </a:lnR>
                    <a:lnT>
                      <a:noFill/>
                    </a:lnT>
                    <a:lnB>
                      <a:noFill/>
                    </a:lnB>
                  </a:tcPr>
                </a:tc>
                <a:tc>
                  <a:txBody>
                    <a:bodyPr/>
                    <a:lstStyle/>
                    <a:p>
                      <a:r>
                        <a:rPr lang="fr-FR" sz="1800"/>
                        <a:t>0,4</a:t>
                      </a:r>
                    </a:p>
                  </a:txBody>
                  <a:tcPr marL="17240" marR="17240" marT="17240" marB="17240">
                    <a:lnL>
                      <a:noFill/>
                    </a:lnL>
                    <a:lnR>
                      <a:noFill/>
                    </a:lnR>
                    <a:lnT>
                      <a:noFill/>
                    </a:lnT>
                    <a:lnB>
                      <a:noFill/>
                    </a:lnB>
                  </a:tcPr>
                </a:tc>
                <a:tc>
                  <a:txBody>
                    <a:bodyPr/>
                    <a:lstStyle/>
                    <a:p>
                      <a:r>
                        <a:rPr lang="fr-FR" sz="1800"/>
                        <a:t>0,5</a:t>
                      </a:r>
                    </a:p>
                  </a:txBody>
                  <a:tcPr marL="17240" marR="17240" marT="17240" marB="17240">
                    <a:lnL>
                      <a:noFill/>
                    </a:lnL>
                    <a:lnR>
                      <a:noFill/>
                    </a:lnR>
                    <a:lnT>
                      <a:noFill/>
                    </a:lnT>
                    <a:lnB>
                      <a:noFill/>
                    </a:lnB>
                  </a:tcPr>
                </a:tc>
                <a:tc>
                  <a:txBody>
                    <a:bodyPr/>
                    <a:lstStyle/>
                    <a:p>
                      <a:r>
                        <a:rPr lang="fr-FR" sz="1800"/>
                        <a:t>0,3</a:t>
                      </a:r>
                    </a:p>
                  </a:txBody>
                  <a:tcPr marL="17240" marR="17240" marT="17240" marB="17240">
                    <a:lnL>
                      <a:noFill/>
                    </a:lnL>
                    <a:lnR>
                      <a:noFill/>
                    </a:lnR>
                    <a:lnT>
                      <a:noFill/>
                    </a:lnT>
                    <a:lnB>
                      <a:noFill/>
                    </a:lnB>
                  </a:tcPr>
                </a:tc>
                <a:tc>
                  <a:txBody>
                    <a:bodyPr/>
                    <a:lstStyle/>
                    <a:p>
                      <a:r>
                        <a:rPr lang="fr-FR" sz="1800"/>
                        <a:t>0,1</a:t>
                      </a:r>
                    </a:p>
                  </a:txBody>
                  <a:tcPr marL="17240" marR="17240" marT="17240" marB="17240">
                    <a:lnL>
                      <a:noFill/>
                    </a:lnL>
                    <a:lnR>
                      <a:noFill/>
                    </a:lnR>
                    <a:lnT>
                      <a:noFill/>
                    </a:lnT>
                    <a:lnB>
                      <a:noFill/>
                    </a:lnB>
                  </a:tcPr>
                </a:tc>
                <a:tc>
                  <a:txBody>
                    <a:bodyPr/>
                    <a:lstStyle/>
                    <a:p>
                      <a:r>
                        <a:rPr lang="fr-FR" sz="1800"/>
                        <a:t>0,2-0,8</a:t>
                      </a:r>
                    </a:p>
                  </a:txBody>
                  <a:tcPr marL="17240" marR="17240" marT="17240" marB="17240">
                    <a:lnL>
                      <a:noFill/>
                    </a:lnL>
                    <a:lnR>
                      <a:noFill/>
                    </a:lnR>
                    <a:lnT>
                      <a:noFill/>
                    </a:lnT>
                    <a:lnB>
                      <a:noFill/>
                    </a:lnB>
                  </a:tcPr>
                </a:tc>
                <a:tc>
                  <a:txBody>
                    <a:bodyPr/>
                    <a:lstStyle/>
                    <a:p>
                      <a:r>
                        <a:rPr lang="fr-FR" sz="1800"/>
                        <a:t>0,1</a:t>
                      </a:r>
                    </a:p>
                  </a:txBody>
                  <a:tcPr marL="17240" marR="17240" marT="17240" marB="17240">
                    <a:lnL>
                      <a:noFill/>
                    </a:lnL>
                    <a:lnR>
                      <a:noFill/>
                    </a:lnR>
                    <a:lnT>
                      <a:noFill/>
                    </a:lnT>
                    <a:lnB>
                      <a:noFill/>
                    </a:lnB>
                  </a:tcPr>
                </a:tc>
                <a:tc>
                  <a:txBody>
                    <a:bodyPr/>
                    <a:lstStyle/>
                    <a:p>
                      <a:r>
                        <a:rPr lang="fr-FR" sz="1800"/>
                        <a:t>0,1</a:t>
                      </a:r>
                    </a:p>
                  </a:txBody>
                  <a:tcPr marL="17240" marR="17240" marT="17240" marB="17240">
                    <a:lnL>
                      <a:noFill/>
                    </a:lnL>
                    <a:lnR>
                      <a:noFill/>
                    </a:lnR>
                    <a:lnT>
                      <a:noFill/>
                    </a:lnT>
                    <a:lnB>
                      <a:noFill/>
                    </a:lnB>
                  </a:tcPr>
                </a:tc>
                <a:extLst>
                  <a:ext uri="{0D108BD9-81ED-4DB2-BD59-A6C34878D82A}">
                    <a16:rowId xmlns:a16="http://schemas.microsoft.com/office/drawing/2014/main" val="3632614448"/>
                  </a:ext>
                </a:extLst>
              </a:tr>
              <a:tr h="364171">
                <a:tc>
                  <a:txBody>
                    <a:bodyPr/>
                    <a:lstStyle/>
                    <a:p>
                      <a:r>
                        <a:rPr lang="fr-FR" sz="1800"/>
                        <a:t>Zinc</a:t>
                      </a:r>
                    </a:p>
                  </a:txBody>
                  <a:tcPr marL="17240" marR="17240" marT="17240" marB="17240">
                    <a:lnL>
                      <a:noFill/>
                    </a:lnL>
                    <a:lnR>
                      <a:noFill/>
                    </a:lnR>
                    <a:lnT>
                      <a:noFill/>
                    </a:lnT>
                    <a:lnB>
                      <a:noFill/>
                    </a:lnB>
                  </a:tcPr>
                </a:tc>
                <a:tc>
                  <a:txBody>
                    <a:bodyPr/>
                    <a:lstStyle/>
                    <a:p>
                      <a:r>
                        <a:rPr lang="fr-FR" sz="1800"/>
                        <a:t>4</a:t>
                      </a:r>
                    </a:p>
                  </a:txBody>
                  <a:tcPr marL="17240" marR="17240" marT="17240" marB="17240">
                    <a:lnL>
                      <a:noFill/>
                    </a:lnL>
                    <a:lnR>
                      <a:noFill/>
                    </a:lnR>
                    <a:lnT>
                      <a:noFill/>
                    </a:lnT>
                    <a:lnB>
                      <a:noFill/>
                    </a:lnB>
                  </a:tcPr>
                </a:tc>
                <a:tc>
                  <a:txBody>
                    <a:bodyPr/>
                    <a:lstStyle/>
                    <a:p>
                      <a:r>
                        <a:rPr lang="fr-FR" sz="1800"/>
                        <a:t>3</a:t>
                      </a:r>
                    </a:p>
                  </a:txBody>
                  <a:tcPr marL="17240" marR="17240" marT="17240" marB="17240">
                    <a:lnL>
                      <a:noFill/>
                    </a:lnL>
                    <a:lnR>
                      <a:noFill/>
                    </a:lnR>
                    <a:lnT>
                      <a:noFill/>
                    </a:lnT>
                    <a:lnB>
                      <a:noFill/>
                    </a:lnB>
                  </a:tcPr>
                </a:tc>
                <a:tc>
                  <a:txBody>
                    <a:bodyPr/>
                    <a:lstStyle/>
                    <a:p>
                      <a:r>
                        <a:rPr lang="fr-FR" sz="1800"/>
                        <a:t>3</a:t>
                      </a:r>
                    </a:p>
                  </a:txBody>
                  <a:tcPr marL="17240" marR="17240" marT="17240" marB="17240">
                    <a:lnL>
                      <a:noFill/>
                    </a:lnL>
                    <a:lnR>
                      <a:noFill/>
                    </a:lnR>
                    <a:lnT>
                      <a:noFill/>
                    </a:lnT>
                    <a:lnB>
                      <a:noFill/>
                    </a:lnB>
                  </a:tcPr>
                </a:tc>
                <a:tc>
                  <a:txBody>
                    <a:bodyPr/>
                    <a:lstStyle/>
                    <a:p>
                      <a:r>
                        <a:rPr lang="fr-FR" sz="1800"/>
                        <a:t>2</a:t>
                      </a:r>
                    </a:p>
                  </a:txBody>
                  <a:tcPr marL="17240" marR="17240" marT="17240" marB="17240">
                    <a:lnL>
                      <a:noFill/>
                    </a:lnL>
                    <a:lnR>
                      <a:noFill/>
                    </a:lnR>
                    <a:lnT>
                      <a:noFill/>
                    </a:lnT>
                    <a:lnB>
                      <a:noFill/>
                    </a:lnB>
                  </a:tcPr>
                </a:tc>
                <a:tc>
                  <a:txBody>
                    <a:bodyPr/>
                    <a:lstStyle/>
                    <a:p>
                      <a:r>
                        <a:rPr lang="fr-FR" sz="1800"/>
                        <a:t>2</a:t>
                      </a:r>
                    </a:p>
                  </a:txBody>
                  <a:tcPr marL="17240" marR="17240" marT="17240" marB="17240">
                    <a:lnL>
                      <a:noFill/>
                    </a:lnL>
                    <a:lnR>
                      <a:noFill/>
                    </a:lnR>
                    <a:lnT>
                      <a:noFill/>
                    </a:lnT>
                    <a:lnB>
                      <a:noFill/>
                    </a:lnB>
                  </a:tcPr>
                </a:tc>
                <a:tc>
                  <a:txBody>
                    <a:bodyPr/>
                    <a:lstStyle/>
                    <a:p>
                      <a:r>
                        <a:rPr lang="fr-FR" sz="1800"/>
                        <a:t>3</a:t>
                      </a:r>
                    </a:p>
                  </a:txBody>
                  <a:tcPr marL="17240" marR="17240" marT="17240" marB="17240">
                    <a:lnL>
                      <a:noFill/>
                    </a:lnL>
                    <a:lnR>
                      <a:noFill/>
                    </a:lnR>
                    <a:lnT>
                      <a:noFill/>
                    </a:lnT>
                    <a:lnB>
                      <a:noFill/>
                    </a:lnB>
                  </a:tcPr>
                </a:tc>
                <a:tc>
                  <a:txBody>
                    <a:bodyPr/>
                    <a:lstStyle/>
                    <a:p>
                      <a:r>
                        <a:rPr lang="fr-FR" sz="1800"/>
                        <a:t>0,6</a:t>
                      </a:r>
                    </a:p>
                  </a:txBody>
                  <a:tcPr marL="17240" marR="17240" marT="17240" marB="17240">
                    <a:lnL>
                      <a:noFill/>
                    </a:lnL>
                    <a:lnR>
                      <a:noFill/>
                    </a:lnR>
                    <a:lnT>
                      <a:noFill/>
                    </a:lnT>
                    <a:lnB>
                      <a:noFill/>
                    </a:lnB>
                  </a:tcPr>
                </a:tc>
                <a:tc>
                  <a:txBody>
                    <a:bodyPr/>
                    <a:lstStyle/>
                    <a:p>
                      <a:r>
                        <a:rPr lang="fr-FR" sz="1800"/>
                        <a:t>0 5</a:t>
                      </a:r>
                    </a:p>
                  </a:txBody>
                  <a:tcPr marL="17240" marR="17240" marT="17240" marB="17240">
                    <a:lnL>
                      <a:noFill/>
                    </a:lnL>
                    <a:lnR>
                      <a:noFill/>
                    </a:lnR>
                    <a:lnT>
                      <a:noFill/>
                    </a:lnT>
                    <a:lnB>
                      <a:noFill/>
                    </a:lnB>
                  </a:tcPr>
                </a:tc>
                <a:extLst>
                  <a:ext uri="{0D108BD9-81ED-4DB2-BD59-A6C34878D82A}">
                    <a16:rowId xmlns:a16="http://schemas.microsoft.com/office/drawing/2014/main" val="2678430539"/>
                  </a:ext>
                </a:extLst>
              </a:tr>
              <a:tr h="364171">
                <a:tc>
                  <a:txBody>
                    <a:bodyPr/>
                    <a:lstStyle/>
                    <a:p>
                      <a:r>
                        <a:rPr lang="fr-FR" sz="1800"/>
                        <a:t>Cuivré</a:t>
                      </a:r>
                    </a:p>
                  </a:txBody>
                  <a:tcPr marL="17240" marR="17240" marT="17240" marB="17240">
                    <a:lnL>
                      <a:noFill/>
                    </a:lnL>
                    <a:lnR>
                      <a:noFill/>
                    </a:lnR>
                    <a:lnT>
                      <a:noFill/>
                    </a:lnT>
                    <a:lnB>
                      <a:noFill/>
                    </a:lnB>
                  </a:tcPr>
                </a:tc>
                <a:tc>
                  <a:txBody>
                    <a:bodyPr/>
                    <a:lstStyle/>
                    <a:p>
                      <a:r>
                        <a:rPr lang="fr-FR" sz="1800"/>
                        <a:t>0 3</a:t>
                      </a:r>
                    </a:p>
                  </a:txBody>
                  <a:tcPr marL="17240" marR="17240" marT="17240" marB="17240">
                    <a:lnL>
                      <a:noFill/>
                    </a:lnL>
                    <a:lnR>
                      <a:noFill/>
                    </a:lnR>
                    <a:lnT>
                      <a:noFill/>
                    </a:lnT>
                    <a:lnB>
                      <a:noFill/>
                    </a:lnB>
                  </a:tcPr>
                </a:tc>
                <a:tc>
                  <a:txBody>
                    <a:bodyPr/>
                    <a:lstStyle/>
                    <a:p>
                      <a:r>
                        <a:rPr lang="fr-FR" sz="1800"/>
                        <a:t>&lt;01</a:t>
                      </a:r>
                    </a:p>
                  </a:txBody>
                  <a:tcPr marL="17240" marR="17240" marT="17240" marB="17240">
                    <a:lnL>
                      <a:noFill/>
                    </a:lnL>
                    <a:lnR>
                      <a:noFill/>
                    </a:lnR>
                    <a:lnT>
                      <a:noFill/>
                    </a:lnT>
                    <a:lnB>
                      <a:noFill/>
                    </a:lnB>
                  </a:tcPr>
                </a:tc>
                <a:tc>
                  <a:txBody>
                    <a:bodyPr/>
                    <a:lstStyle/>
                    <a:p>
                      <a:r>
                        <a:rPr lang="fr-FR" sz="1800"/>
                        <a:t>0,1</a:t>
                      </a:r>
                    </a:p>
                  </a:txBody>
                  <a:tcPr marL="17240" marR="17240" marT="17240" marB="17240">
                    <a:lnL>
                      <a:noFill/>
                    </a:lnL>
                    <a:lnR>
                      <a:noFill/>
                    </a:lnR>
                    <a:lnT>
                      <a:noFill/>
                    </a:lnT>
                    <a:lnB>
                      <a:noFill/>
                    </a:lnB>
                  </a:tcPr>
                </a:tc>
                <a:tc>
                  <a:txBody>
                    <a:bodyPr/>
                    <a:lstStyle/>
                    <a:p>
                      <a:r>
                        <a:rPr lang="fr-FR" sz="1800"/>
                        <a:t>0,1</a:t>
                      </a:r>
                    </a:p>
                  </a:txBody>
                  <a:tcPr marL="17240" marR="17240" marT="17240" marB="17240">
                    <a:lnL>
                      <a:noFill/>
                    </a:lnL>
                    <a:lnR>
                      <a:noFill/>
                    </a:lnR>
                    <a:lnT>
                      <a:noFill/>
                    </a:lnT>
                    <a:lnB>
                      <a:noFill/>
                    </a:lnB>
                  </a:tcPr>
                </a:tc>
                <a:tc>
                  <a:txBody>
                    <a:bodyPr/>
                    <a:lstStyle/>
                    <a:p>
                      <a:r>
                        <a:rPr lang="fr-FR" sz="1800"/>
                        <a:t>0,1</a:t>
                      </a:r>
                    </a:p>
                  </a:txBody>
                  <a:tcPr marL="17240" marR="17240" marT="17240" marB="17240">
                    <a:lnL>
                      <a:noFill/>
                    </a:lnL>
                    <a:lnR>
                      <a:noFill/>
                    </a:lnR>
                    <a:lnT>
                      <a:noFill/>
                    </a:lnT>
                    <a:lnB>
                      <a:noFill/>
                    </a:lnB>
                  </a:tcPr>
                </a:tc>
                <a:tc>
                  <a:txBody>
                    <a:bodyPr/>
                    <a:lstStyle/>
                    <a:p>
                      <a:r>
                        <a:rPr lang="fr-FR" sz="1800"/>
                        <a:t>&lt;0,1-0,6</a:t>
                      </a:r>
                    </a:p>
                  </a:txBody>
                  <a:tcPr marL="17240" marR="17240" marT="17240" marB="17240">
                    <a:lnL>
                      <a:noFill/>
                    </a:lnL>
                    <a:lnR>
                      <a:noFill/>
                    </a:lnR>
                    <a:lnT>
                      <a:noFill/>
                    </a:lnT>
                    <a:lnB>
                      <a:noFill/>
                    </a:lnB>
                  </a:tcPr>
                </a:tc>
                <a:tc>
                  <a:txBody>
                    <a:bodyPr/>
                    <a:lstStyle/>
                    <a:p>
                      <a:r>
                        <a:rPr lang="fr-FR" sz="1800"/>
                        <a:t>0,1</a:t>
                      </a:r>
                    </a:p>
                  </a:txBody>
                  <a:tcPr marL="17240" marR="17240" marT="17240" marB="17240">
                    <a:lnL>
                      <a:noFill/>
                    </a:lnL>
                    <a:lnR>
                      <a:noFill/>
                    </a:lnR>
                    <a:lnT>
                      <a:noFill/>
                    </a:lnT>
                    <a:lnB>
                      <a:noFill/>
                    </a:lnB>
                  </a:tcPr>
                </a:tc>
                <a:tc>
                  <a:txBody>
                    <a:bodyPr/>
                    <a:lstStyle/>
                    <a:p>
                      <a:r>
                        <a:rPr lang="fr-FR" sz="1800" dirty="0"/>
                        <a:t>&lt;0,1</a:t>
                      </a:r>
                    </a:p>
                  </a:txBody>
                  <a:tcPr marL="17240" marR="17240" marT="17240" marB="17240">
                    <a:lnL>
                      <a:noFill/>
                    </a:lnL>
                    <a:lnR>
                      <a:noFill/>
                    </a:lnR>
                    <a:lnT>
                      <a:noFill/>
                    </a:lnT>
                    <a:lnB>
                      <a:noFill/>
                    </a:lnB>
                  </a:tcPr>
                </a:tc>
                <a:extLst>
                  <a:ext uri="{0D108BD9-81ED-4DB2-BD59-A6C34878D82A}">
                    <a16:rowId xmlns:a16="http://schemas.microsoft.com/office/drawing/2014/main" val="3517860055"/>
                  </a:ext>
                </a:extLst>
              </a:tr>
            </a:tbl>
          </a:graphicData>
        </a:graphic>
      </p:graphicFrame>
      <p:sp>
        <p:nvSpPr>
          <p:cNvPr id="2" name="Espace réservé du numéro de diapositive 1"/>
          <p:cNvSpPr>
            <a:spLocks noGrp="1"/>
          </p:cNvSpPr>
          <p:nvPr>
            <p:ph type="sldNum" sz="quarter" idx="12"/>
          </p:nvPr>
        </p:nvSpPr>
        <p:spPr/>
        <p:txBody>
          <a:bodyPr/>
          <a:lstStyle/>
          <a:p>
            <a:fld id="{B30A41C0-B680-468C-9726-E5D6753465CC}" type="slidenum">
              <a:rPr lang="fr-FR" smtClean="0"/>
              <a:t>34</a:t>
            </a:fld>
            <a:endParaRPr lang="fr-FR"/>
          </a:p>
        </p:txBody>
      </p:sp>
    </p:spTree>
    <p:extLst>
      <p:ext uri="{BB962C8B-B14F-4D97-AF65-F5344CB8AC3E}">
        <p14:creationId xmlns:p14="http://schemas.microsoft.com/office/powerpoint/2010/main" val="244204555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3BAF275-6FE1-4D2C-A5AD-F22C7B22F1B1}"/>
              </a:ext>
            </a:extLst>
          </p:cNvPr>
          <p:cNvSpPr/>
          <p:nvPr/>
        </p:nvSpPr>
        <p:spPr>
          <a:xfrm>
            <a:off x="832833" y="285362"/>
            <a:ext cx="8980868" cy="646331"/>
          </a:xfrm>
          <a:prstGeom prst="rect">
            <a:avLst/>
          </a:prstGeom>
        </p:spPr>
        <p:txBody>
          <a:bodyPr wrap="square">
            <a:spAutoFit/>
          </a:bodyPr>
          <a:lstStyle/>
          <a:p>
            <a:pPr algn="ctr"/>
            <a:r>
              <a:rPr lang="fr-FR" b="1" dirty="0">
                <a:solidFill>
                  <a:srgbClr val="000000"/>
                </a:solidFill>
                <a:latin typeface="Times New Roman" panose="02020603050405020304" pitchFamily="18" charset="0"/>
              </a:rPr>
              <a:t>Teneurs en vitamines de différentes variétés de fromages (µg/100 g de produit); source: FAO</a:t>
            </a:r>
            <a:endParaRPr lang="fr-FR" b="1" dirty="0"/>
          </a:p>
        </p:txBody>
      </p:sp>
      <p:graphicFrame>
        <p:nvGraphicFramePr>
          <p:cNvPr id="6" name="Tableau 5">
            <a:extLst>
              <a:ext uri="{FF2B5EF4-FFF2-40B4-BE49-F238E27FC236}">
                <a16:creationId xmlns:a16="http://schemas.microsoft.com/office/drawing/2014/main" id="{2EB87918-62F5-4BAD-8F18-12C5EAD19191}"/>
              </a:ext>
            </a:extLst>
          </p:cNvPr>
          <p:cNvGraphicFramePr>
            <a:graphicFrameLocks noGrp="1"/>
          </p:cNvGraphicFramePr>
          <p:nvPr>
            <p:extLst>
              <p:ext uri="{D42A27DB-BD31-4B8C-83A1-F6EECF244321}">
                <p14:modId xmlns:p14="http://schemas.microsoft.com/office/powerpoint/2010/main" val="1042961588"/>
              </p:ext>
            </p:extLst>
          </p:nvPr>
        </p:nvGraphicFramePr>
        <p:xfrm>
          <a:off x="193181" y="1123595"/>
          <a:ext cx="12093263" cy="5631371"/>
        </p:xfrm>
        <a:graphic>
          <a:graphicData uri="http://schemas.openxmlformats.org/drawingml/2006/table">
            <a:tbl>
              <a:tblPr/>
              <a:tblGrid>
                <a:gridCol w="1716854">
                  <a:extLst>
                    <a:ext uri="{9D8B030D-6E8A-4147-A177-3AD203B41FA5}">
                      <a16:colId xmlns:a16="http://schemas.microsoft.com/office/drawing/2014/main" val="2411673469"/>
                    </a:ext>
                  </a:extLst>
                </a:gridCol>
                <a:gridCol w="1185533">
                  <a:extLst>
                    <a:ext uri="{9D8B030D-6E8A-4147-A177-3AD203B41FA5}">
                      <a16:colId xmlns:a16="http://schemas.microsoft.com/office/drawing/2014/main" val="696739428"/>
                    </a:ext>
                  </a:extLst>
                </a:gridCol>
                <a:gridCol w="1330259">
                  <a:extLst>
                    <a:ext uri="{9D8B030D-6E8A-4147-A177-3AD203B41FA5}">
                      <a16:colId xmlns:a16="http://schemas.microsoft.com/office/drawing/2014/main" val="3090316055"/>
                    </a:ext>
                  </a:extLst>
                </a:gridCol>
                <a:gridCol w="1209326">
                  <a:extLst>
                    <a:ext uri="{9D8B030D-6E8A-4147-A177-3AD203B41FA5}">
                      <a16:colId xmlns:a16="http://schemas.microsoft.com/office/drawing/2014/main" val="4240829544"/>
                    </a:ext>
                  </a:extLst>
                </a:gridCol>
                <a:gridCol w="1209326">
                  <a:extLst>
                    <a:ext uri="{9D8B030D-6E8A-4147-A177-3AD203B41FA5}">
                      <a16:colId xmlns:a16="http://schemas.microsoft.com/office/drawing/2014/main" val="4005461520"/>
                    </a:ext>
                  </a:extLst>
                </a:gridCol>
                <a:gridCol w="1209326">
                  <a:extLst>
                    <a:ext uri="{9D8B030D-6E8A-4147-A177-3AD203B41FA5}">
                      <a16:colId xmlns:a16="http://schemas.microsoft.com/office/drawing/2014/main" val="2109606269"/>
                    </a:ext>
                  </a:extLst>
                </a:gridCol>
                <a:gridCol w="1451190">
                  <a:extLst>
                    <a:ext uri="{9D8B030D-6E8A-4147-A177-3AD203B41FA5}">
                      <a16:colId xmlns:a16="http://schemas.microsoft.com/office/drawing/2014/main" val="3088733283"/>
                    </a:ext>
                  </a:extLst>
                </a:gridCol>
                <a:gridCol w="1330259">
                  <a:extLst>
                    <a:ext uri="{9D8B030D-6E8A-4147-A177-3AD203B41FA5}">
                      <a16:colId xmlns:a16="http://schemas.microsoft.com/office/drawing/2014/main" val="1739622603"/>
                    </a:ext>
                  </a:extLst>
                </a:gridCol>
                <a:gridCol w="1451190">
                  <a:extLst>
                    <a:ext uri="{9D8B030D-6E8A-4147-A177-3AD203B41FA5}">
                      <a16:colId xmlns:a16="http://schemas.microsoft.com/office/drawing/2014/main" val="1338044566"/>
                    </a:ext>
                  </a:extLst>
                </a:gridCol>
              </a:tblGrid>
              <a:tr h="582938">
                <a:tc>
                  <a:txBody>
                    <a:bodyPr/>
                    <a:lstStyle/>
                    <a:p>
                      <a:r>
                        <a:rPr lang="fr-FR" sz="1600" b="1"/>
                        <a:t>Vitamines</a:t>
                      </a:r>
                      <a:endParaRPr lang="fr-FR" sz="1600"/>
                    </a:p>
                  </a:txBody>
                  <a:tcPr marL="14621" marR="14621" marT="14621" marB="14621">
                    <a:lnL>
                      <a:noFill/>
                    </a:lnL>
                    <a:lnR>
                      <a:noFill/>
                    </a:lnR>
                    <a:lnT>
                      <a:noFill/>
                    </a:lnT>
                    <a:lnB>
                      <a:noFill/>
                    </a:lnB>
                  </a:tcPr>
                </a:tc>
                <a:tc>
                  <a:txBody>
                    <a:bodyPr/>
                    <a:lstStyle/>
                    <a:p>
                      <a:r>
                        <a:rPr lang="fr-FR" sz="1600" b="1"/>
                        <a:t>Pammesan</a:t>
                      </a:r>
                      <a:endParaRPr lang="fr-FR" sz="1600"/>
                    </a:p>
                  </a:txBody>
                  <a:tcPr marL="14621" marR="14621" marT="14621" marB="14621">
                    <a:lnL>
                      <a:noFill/>
                    </a:lnL>
                    <a:lnR>
                      <a:noFill/>
                    </a:lnR>
                    <a:lnT>
                      <a:noFill/>
                    </a:lnT>
                    <a:lnB>
                      <a:noFill/>
                    </a:lnB>
                  </a:tcPr>
                </a:tc>
                <a:tc>
                  <a:txBody>
                    <a:bodyPr/>
                    <a:lstStyle/>
                    <a:p>
                      <a:r>
                        <a:rPr lang="fr-FR" sz="1600" b="1"/>
                        <a:t>Edam, gouda</a:t>
                      </a:r>
                      <a:endParaRPr lang="fr-FR" sz="1600"/>
                    </a:p>
                  </a:txBody>
                  <a:tcPr marL="14621" marR="14621" marT="14621" marB="14621">
                    <a:lnL>
                      <a:noFill/>
                    </a:lnL>
                    <a:lnR>
                      <a:noFill/>
                    </a:lnR>
                    <a:lnT>
                      <a:noFill/>
                    </a:lnT>
                    <a:lnB>
                      <a:noFill/>
                    </a:lnB>
                  </a:tcPr>
                </a:tc>
                <a:tc>
                  <a:txBody>
                    <a:bodyPr/>
                    <a:lstStyle/>
                    <a:p>
                      <a:r>
                        <a:rPr lang="fr-FR" sz="1600" b="1"/>
                        <a:t>Cheddar</a:t>
                      </a:r>
                      <a:endParaRPr lang="fr-FR" sz="1600"/>
                    </a:p>
                  </a:txBody>
                  <a:tcPr marL="14621" marR="14621" marT="14621" marB="14621">
                    <a:lnL>
                      <a:noFill/>
                    </a:lnL>
                    <a:lnR>
                      <a:noFill/>
                    </a:lnR>
                    <a:lnT>
                      <a:noFill/>
                    </a:lnT>
                    <a:lnB>
                      <a:noFill/>
                    </a:lnB>
                  </a:tcPr>
                </a:tc>
                <a:tc>
                  <a:txBody>
                    <a:bodyPr/>
                    <a:lstStyle/>
                    <a:p>
                      <a:r>
                        <a:rPr lang="fr-FR" sz="1600" b="1"/>
                        <a:t>Gruyère</a:t>
                      </a:r>
                      <a:endParaRPr lang="fr-FR" sz="1600"/>
                    </a:p>
                  </a:txBody>
                  <a:tcPr marL="14621" marR="14621" marT="14621" marB="14621">
                    <a:lnL>
                      <a:noFill/>
                    </a:lnL>
                    <a:lnR>
                      <a:noFill/>
                    </a:lnR>
                    <a:lnT>
                      <a:noFill/>
                    </a:lnT>
                    <a:lnB>
                      <a:noFill/>
                    </a:lnB>
                  </a:tcPr>
                </a:tc>
                <a:tc>
                  <a:txBody>
                    <a:bodyPr/>
                    <a:lstStyle/>
                    <a:p>
                      <a:r>
                        <a:rPr lang="fr-FR" sz="1600" b="1"/>
                        <a:t>Roquefort</a:t>
                      </a:r>
                      <a:endParaRPr lang="fr-FR" sz="1600"/>
                    </a:p>
                  </a:txBody>
                  <a:tcPr marL="14621" marR="14621" marT="14621" marB="14621">
                    <a:lnL>
                      <a:noFill/>
                    </a:lnL>
                    <a:lnR>
                      <a:noFill/>
                    </a:lnR>
                    <a:lnT>
                      <a:noFill/>
                    </a:lnT>
                    <a:lnB>
                      <a:noFill/>
                    </a:lnB>
                  </a:tcPr>
                </a:tc>
                <a:tc>
                  <a:txBody>
                    <a:bodyPr/>
                    <a:lstStyle/>
                    <a:p>
                      <a:r>
                        <a:rPr lang="fr-FR" sz="1600" b="1"/>
                        <a:t>Camembert</a:t>
                      </a:r>
                      <a:endParaRPr lang="fr-FR" sz="1600"/>
                    </a:p>
                  </a:txBody>
                  <a:tcPr marL="14621" marR="14621" marT="14621" marB="14621">
                    <a:lnL>
                      <a:noFill/>
                    </a:lnL>
                    <a:lnR>
                      <a:noFill/>
                    </a:lnR>
                    <a:lnT>
                      <a:noFill/>
                    </a:lnT>
                    <a:lnB>
                      <a:noFill/>
                    </a:lnB>
                  </a:tcPr>
                </a:tc>
                <a:tc>
                  <a:txBody>
                    <a:bodyPr/>
                    <a:lstStyle/>
                    <a:p>
                      <a:r>
                        <a:rPr lang="fr-FR" sz="1600" b="1"/>
                        <a:t>Créme</a:t>
                      </a:r>
                      <a:endParaRPr lang="fr-FR" sz="1600"/>
                    </a:p>
                  </a:txBody>
                  <a:tcPr marL="14621" marR="14621" marT="14621" marB="14621">
                    <a:lnL>
                      <a:noFill/>
                    </a:lnL>
                    <a:lnR>
                      <a:noFill/>
                    </a:lnR>
                    <a:lnT>
                      <a:noFill/>
                    </a:lnT>
                    <a:lnB>
                      <a:noFill/>
                    </a:lnB>
                  </a:tcPr>
                </a:tc>
                <a:tc>
                  <a:txBody>
                    <a:bodyPr/>
                    <a:lstStyle/>
                    <a:p>
                      <a:r>
                        <a:rPr lang="fr-FR" sz="1600" b="1"/>
                        <a:t>Cottage</a:t>
                      </a:r>
                      <a:endParaRPr lang="fr-FR" sz="1600"/>
                    </a:p>
                  </a:txBody>
                  <a:tcPr marL="14621" marR="14621" marT="14621" marB="14621">
                    <a:lnL>
                      <a:noFill/>
                    </a:lnL>
                    <a:lnR>
                      <a:noFill/>
                    </a:lnR>
                    <a:lnT>
                      <a:noFill/>
                    </a:lnT>
                    <a:lnB>
                      <a:noFill/>
                    </a:lnB>
                  </a:tcPr>
                </a:tc>
                <a:extLst>
                  <a:ext uri="{0D108BD9-81ED-4DB2-BD59-A6C34878D82A}">
                    <a16:rowId xmlns:a16="http://schemas.microsoft.com/office/drawing/2014/main" val="2205497834"/>
                  </a:ext>
                </a:extLst>
              </a:tr>
              <a:tr h="582938">
                <a:tc>
                  <a:txBody>
                    <a:bodyPr/>
                    <a:lstStyle/>
                    <a:p>
                      <a:r>
                        <a:rPr lang="fr-FR" sz="1600"/>
                        <a:t>A</a:t>
                      </a:r>
                    </a:p>
                  </a:txBody>
                  <a:tcPr marL="14621" marR="14621" marT="14621" marB="14621">
                    <a:lnL>
                      <a:noFill/>
                    </a:lnL>
                    <a:lnR>
                      <a:noFill/>
                    </a:lnR>
                    <a:lnT>
                      <a:noFill/>
                    </a:lnT>
                    <a:lnB>
                      <a:noFill/>
                    </a:lnB>
                  </a:tcPr>
                </a:tc>
                <a:tc>
                  <a:txBody>
                    <a:bodyPr/>
                    <a:lstStyle/>
                    <a:p>
                      <a:r>
                        <a:rPr lang="fr-FR" sz="1600"/>
                        <a:t>188-360</a:t>
                      </a:r>
                    </a:p>
                  </a:txBody>
                  <a:tcPr marL="14621" marR="14621" marT="14621" marB="14621">
                    <a:lnL>
                      <a:noFill/>
                    </a:lnL>
                    <a:lnR>
                      <a:noFill/>
                    </a:lnR>
                    <a:lnT>
                      <a:noFill/>
                    </a:lnT>
                    <a:lnB>
                      <a:noFill/>
                    </a:lnB>
                  </a:tcPr>
                </a:tc>
                <a:tc>
                  <a:txBody>
                    <a:bodyPr/>
                    <a:lstStyle/>
                    <a:p>
                      <a:r>
                        <a:rPr lang="fr-FR" sz="1600"/>
                        <a:t>150-250</a:t>
                      </a:r>
                    </a:p>
                  </a:txBody>
                  <a:tcPr marL="14621" marR="14621" marT="14621" marB="14621">
                    <a:lnL>
                      <a:noFill/>
                    </a:lnL>
                    <a:lnR>
                      <a:noFill/>
                    </a:lnR>
                    <a:lnT>
                      <a:noFill/>
                    </a:lnT>
                    <a:lnB>
                      <a:noFill/>
                    </a:lnB>
                  </a:tcPr>
                </a:tc>
                <a:tc>
                  <a:txBody>
                    <a:bodyPr/>
                    <a:lstStyle/>
                    <a:p>
                      <a:r>
                        <a:rPr lang="fr-FR" sz="1600"/>
                        <a:t>300-440</a:t>
                      </a:r>
                    </a:p>
                  </a:txBody>
                  <a:tcPr marL="14621" marR="14621" marT="14621" marB="14621">
                    <a:lnL>
                      <a:noFill/>
                    </a:lnL>
                    <a:lnR>
                      <a:noFill/>
                    </a:lnR>
                    <a:lnT>
                      <a:noFill/>
                    </a:lnT>
                    <a:lnB>
                      <a:noFill/>
                    </a:lnB>
                  </a:tcPr>
                </a:tc>
                <a:tc>
                  <a:txBody>
                    <a:bodyPr/>
                    <a:lstStyle/>
                    <a:p>
                      <a:r>
                        <a:rPr lang="fr-FR" sz="1600"/>
                        <a:t>370</a:t>
                      </a:r>
                    </a:p>
                  </a:txBody>
                  <a:tcPr marL="14621" marR="14621" marT="14621" marB="14621">
                    <a:lnL>
                      <a:noFill/>
                    </a:lnL>
                    <a:lnR>
                      <a:noFill/>
                    </a:lnR>
                    <a:lnT>
                      <a:noFill/>
                    </a:lnT>
                    <a:lnB>
                      <a:noFill/>
                    </a:lnB>
                  </a:tcPr>
                </a:tc>
                <a:tc>
                  <a:txBody>
                    <a:bodyPr/>
                    <a:lstStyle/>
                    <a:p>
                      <a:r>
                        <a:rPr lang="fr-FR" sz="1600"/>
                        <a:t>310</a:t>
                      </a:r>
                    </a:p>
                  </a:txBody>
                  <a:tcPr marL="14621" marR="14621" marT="14621" marB="14621">
                    <a:lnL>
                      <a:noFill/>
                    </a:lnL>
                    <a:lnR>
                      <a:noFill/>
                    </a:lnR>
                    <a:lnT>
                      <a:noFill/>
                    </a:lnT>
                    <a:lnB>
                      <a:noFill/>
                    </a:lnB>
                  </a:tcPr>
                </a:tc>
                <a:tc>
                  <a:txBody>
                    <a:bodyPr/>
                    <a:lstStyle/>
                    <a:p>
                      <a:r>
                        <a:rPr lang="fr-FR" sz="1600"/>
                        <a:t>240-350</a:t>
                      </a:r>
                    </a:p>
                  </a:txBody>
                  <a:tcPr marL="14621" marR="14621" marT="14621" marB="14621">
                    <a:lnL>
                      <a:noFill/>
                    </a:lnL>
                    <a:lnR>
                      <a:noFill/>
                    </a:lnR>
                    <a:lnT>
                      <a:noFill/>
                    </a:lnT>
                    <a:lnB>
                      <a:noFill/>
                    </a:lnB>
                  </a:tcPr>
                </a:tc>
                <a:tc>
                  <a:txBody>
                    <a:bodyPr/>
                    <a:lstStyle/>
                    <a:p>
                      <a:r>
                        <a:rPr lang="fr-FR" sz="1600"/>
                        <a:t>225-440</a:t>
                      </a:r>
                    </a:p>
                  </a:txBody>
                  <a:tcPr marL="14621" marR="14621" marT="14621" marB="14621">
                    <a:lnL>
                      <a:noFill/>
                    </a:lnL>
                    <a:lnR>
                      <a:noFill/>
                    </a:lnR>
                    <a:lnT>
                      <a:noFill/>
                    </a:lnT>
                    <a:lnB>
                      <a:noFill/>
                    </a:lnB>
                  </a:tcPr>
                </a:tc>
                <a:tc>
                  <a:txBody>
                    <a:bodyPr/>
                    <a:lstStyle/>
                    <a:p>
                      <a:r>
                        <a:rPr lang="fr-FR" sz="1600"/>
                        <a:t>45</a:t>
                      </a:r>
                    </a:p>
                  </a:txBody>
                  <a:tcPr marL="14621" marR="14621" marT="14621" marB="14621">
                    <a:lnL>
                      <a:noFill/>
                    </a:lnL>
                    <a:lnR>
                      <a:noFill/>
                    </a:lnR>
                    <a:lnT>
                      <a:noFill/>
                    </a:lnT>
                    <a:lnB>
                      <a:noFill/>
                    </a:lnB>
                  </a:tcPr>
                </a:tc>
                <a:extLst>
                  <a:ext uri="{0D108BD9-81ED-4DB2-BD59-A6C34878D82A}">
                    <a16:rowId xmlns:a16="http://schemas.microsoft.com/office/drawing/2014/main" val="2348432240"/>
                  </a:ext>
                </a:extLst>
              </a:tr>
              <a:tr h="310161">
                <a:tc>
                  <a:txBody>
                    <a:bodyPr/>
                    <a:lstStyle/>
                    <a:p>
                      <a:r>
                        <a:rPr lang="fr-FR" sz="1600"/>
                        <a:t>D</a:t>
                      </a:r>
                    </a:p>
                  </a:txBody>
                  <a:tcPr marL="14621" marR="14621" marT="14621" marB="14621">
                    <a:lnL>
                      <a:noFill/>
                    </a:lnL>
                    <a:lnR>
                      <a:noFill/>
                    </a:lnR>
                    <a:lnT>
                      <a:noFill/>
                    </a:lnT>
                    <a:lnB>
                      <a:noFill/>
                    </a:lnB>
                  </a:tcPr>
                </a:tc>
                <a:tc>
                  <a:txBody>
                    <a:bodyPr/>
                    <a:lstStyle/>
                    <a:p>
                      <a:r>
                        <a:rPr lang="fr-FR" sz="1600"/>
                        <a:t>, 0,3</a:t>
                      </a:r>
                    </a:p>
                  </a:txBody>
                  <a:tcPr marL="14621" marR="14621" marT="14621" marB="14621">
                    <a:lnL>
                      <a:noFill/>
                    </a:lnL>
                    <a:lnR>
                      <a:noFill/>
                    </a:lnR>
                    <a:lnT>
                      <a:noFill/>
                    </a:lnT>
                    <a:lnB>
                      <a:noFill/>
                    </a:lnB>
                  </a:tcPr>
                </a:tc>
                <a:tc>
                  <a:txBody>
                    <a:bodyPr/>
                    <a:lstStyle/>
                    <a:p>
                      <a:r>
                        <a:rPr lang="fr-FR" sz="1600"/>
                        <a:t>0,2</a:t>
                      </a:r>
                    </a:p>
                  </a:txBody>
                  <a:tcPr marL="14621" marR="14621" marT="14621" marB="14621">
                    <a:lnL>
                      <a:noFill/>
                    </a:lnL>
                    <a:lnR>
                      <a:noFill/>
                    </a:lnR>
                    <a:lnT>
                      <a:noFill/>
                    </a:lnT>
                    <a:lnB>
                      <a:noFill/>
                    </a:lnB>
                  </a:tcPr>
                </a:tc>
                <a:tc>
                  <a:txBody>
                    <a:bodyPr/>
                    <a:lstStyle/>
                    <a:p>
                      <a:r>
                        <a:rPr lang="fr-FR" sz="1600"/>
                        <a:t>0,3</a:t>
                      </a:r>
                    </a:p>
                  </a:txBody>
                  <a:tcPr marL="14621" marR="14621" marT="14621" marB="14621">
                    <a:lnL>
                      <a:noFill/>
                    </a:lnL>
                    <a:lnR>
                      <a:noFill/>
                    </a:lnR>
                    <a:lnT>
                      <a:noFill/>
                    </a:lnT>
                    <a:lnB>
                      <a:noFill/>
                    </a:lnB>
                  </a:tcPr>
                </a:tc>
                <a:tc>
                  <a:txBody>
                    <a:bodyPr/>
                    <a:lstStyle/>
                    <a:p>
                      <a:r>
                        <a:rPr lang="fr-FR" sz="1600"/>
                        <a:t>-</a:t>
                      </a:r>
                    </a:p>
                  </a:txBody>
                  <a:tcPr marL="14621" marR="14621" marT="14621" marB="14621">
                    <a:lnL>
                      <a:noFill/>
                    </a:lnL>
                    <a:lnR>
                      <a:noFill/>
                    </a:lnR>
                    <a:lnT>
                      <a:noFill/>
                    </a:lnT>
                    <a:lnB>
                      <a:noFill/>
                    </a:lnB>
                  </a:tcPr>
                </a:tc>
                <a:tc>
                  <a:txBody>
                    <a:bodyPr/>
                    <a:lstStyle/>
                    <a:p>
                      <a:r>
                        <a:rPr lang="fr-FR" sz="1600"/>
                        <a:t>-</a:t>
                      </a:r>
                    </a:p>
                  </a:txBody>
                  <a:tcPr marL="14621" marR="14621" marT="14621" marB="14621">
                    <a:lnL>
                      <a:noFill/>
                    </a:lnL>
                    <a:lnR>
                      <a:noFill/>
                    </a:lnR>
                    <a:lnT>
                      <a:noFill/>
                    </a:lnT>
                    <a:lnB>
                      <a:noFill/>
                    </a:lnB>
                  </a:tcPr>
                </a:tc>
                <a:tc>
                  <a:txBody>
                    <a:bodyPr/>
                    <a:lstStyle/>
                    <a:p>
                      <a:r>
                        <a:rPr lang="fr-FR" sz="1600"/>
                        <a:t>0,2</a:t>
                      </a:r>
                    </a:p>
                  </a:txBody>
                  <a:tcPr marL="14621" marR="14621" marT="14621" marB="14621">
                    <a:lnL>
                      <a:noFill/>
                    </a:lnL>
                    <a:lnR>
                      <a:noFill/>
                    </a:lnR>
                    <a:lnT>
                      <a:noFill/>
                    </a:lnT>
                    <a:lnB>
                      <a:noFill/>
                    </a:lnB>
                  </a:tcPr>
                </a:tc>
                <a:tc>
                  <a:txBody>
                    <a:bodyPr/>
                    <a:lstStyle/>
                    <a:p>
                      <a:r>
                        <a:rPr lang="fr-FR" sz="1600"/>
                        <a:t>0,3</a:t>
                      </a:r>
                    </a:p>
                  </a:txBody>
                  <a:tcPr marL="14621" marR="14621" marT="14621" marB="14621">
                    <a:lnL>
                      <a:noFill/>
                    </a:lnL>
                    <a:lnR>
                      <a:noFill/>
                    </a:lnR>
                    <a:lnT>
                      <a:noFill/>
                    </a:lnT>
                    <a:lnB>
                      <a:noFill/>
                    </a:lnB>
                  </a:tcPr>
                </a:tc>
                <a:tc>
                  <a:txBody>
                    <a:bodyPr/>
                    <a:lstStyle/>
                    <a:p>
                      <a:r>
                        <a:rPr lang="fr-FR" sz="1600"/>
                        <a:t>-</a:t>
                      </a:r>
                    </a:p>
                  </a:txBody>
                  <a:tcPr marL="14621" marR="14621" marT="14621" marB="14621">
                    <a:lnL>
                      <a:noFill/>
                    </a:lnL>
                    <a:lnR>
                      <a:noFill/>
                    </a:lnR>
                    <a:lnT>
                      <a:noFill/>
                    </a:lnT>
                    <a:lnB>
                      <a:noFill/>
                    </a:lnB>
                  </a:tcPr>
                </a:tc>
                <a:extLst>
                  <a:ext uri="{0D108BD9-81ED-4DB2-BD59-A6C34878D82A}">
                    <a16:rowId xmlns:a16="http://schemas.microsoft.com/office/drawing/2014/main" val="320635749"/>
                  </a:ext>
                </a:extLst>
              </a:tr>
              <a:tr h="310161">
                <a:tc>
                  <a:txBody>
                    <a:bodyPr/>
                    <a:lstStyle/>
                    <a:p>
                      <a:r>
                        <a:rPr lang="fr-FR" sz="1600"/>
                        <a:t>E</a:t>
                      </a:r>
                    </a:p>
                  </a:txBody>
                  <a:tcPr marL="14621" marR="14621" marT="14621" marB="14621">
                    <a:lnL>
                      <a:noFill/>
                    </a:lnL>
                    <a:lnR>
                      <a:noFill/>
                    </a:lnR>
                    <a:lnT>
                      <a:noFill/>
                    </a:lnT>
                    <a:lnB>
                      <a:noFill/>
                    </a:lnB>
                  </a:tcPr>
                </a:tc>
                <a:tc>
                  <a:txBody>
                    <a:bodyPr/>
                    <a:lstStyle/>
                    <a:p>
                      <a:r>
                        <a:rPr lang="fr-FR" sz="1600"/>
                        <a:t>-</a:t>
                      </a:r>
                    </a:p>
                  </a:txBody>
                  <a:tcPr marL="14621" marR="14621" marT="14621" marB="14621">
                    <a:lnL>
                      <a:noFill/>
                    </a:lnL>
                    <a:lnR>
                      <a:noFill/>
                    </a:lnR>
                    <a:lnT>
                      <a:noFill/>
                    </a:lnT>
                    <a:lnB>
                      <a:noFill/>
                    </a:lnB>
                  </a:tcPr>
                </a:tc>
                <a:tc>
                  <a:txBody>
                    <a:bodyPr/>
                    <a:lstStyle/>
                    <a:p>
                      <a:r>
                        <a:rPr lang="fr-FR" sz="1600"/>
                        <a:t>500</a:t>
                      </a:r>
                    </a:p>
                  </a:txBody>
                  <a:tcPr marL="14621" marR="14621" marT="14621" marB="14621">
                    <a:lnL>
                      <a:noFill/>
                    </a:lnL>
                    <a:lnR>
                      <a:noFill/>
                    </a:lnR>
                    <a:lnT>
                      <a:noFill/>
                    </a:lnT>
                    <a:lnB>
                      <a:noFill/>
                    </a:lnB>
                  </a:tcPr>
                </a:tc>
                <a:tc>
                  <a:txBody>
                    <a:bodyPr/>
                    <a:lstStyle/>
                    <a:p>
                      <a:r>
                        <a:rPr lang="fr-FR" sz="1600"/>
                        <a:t>500</a:t>
                      </a:r>
                    </a:p>
                  </a:txBody>
                  <a:tcPr marL="14621" marR="14621" marT="14621" marB="14621">
                    <a:lnL>
                      <a:noFill/>
                    </a:lnL>
                    <a:lnR>
                      <a:noFill/>
                    </a:lnR>
                    <a:lnT>
                      <a:noFill/>
                    </a:lnT>
                    <a:lnB>
                      <a:noFill/>
                    </a:lnB>
                  </a:tcPr>
                </a:tc>
                <a:tc>
                  <a:txBody>
                    <a:bodyPr/>
                    <a:lstStyle/>
                    <a:p>
                      <a:r>
                        <a:rPr lang="fr-FR" sz="1600"/>
                        <a:t>-</a:t>
                      </a:r>
                    </a:p>
                  </a:txBody>
                  <a:tcPr marL="14621" marR="14621" marT="14621" marB="14621">
                    <a:lnL>
                      <a:noFill/>
                    </a:lnL>
                    <a:lnR>
                      <a:noFill/>
                    </a:lnR>
                    <a:lnT>
                      <a:noFill/>
                    </a:lnT>
                    <a:lnB>
                      <a:noFill/>
                    </a:lnB>
                  </a:tcPr>
                </a:tc>
                <a:tc>
                  <a:txBody>
                    <a:bodyPr/>
                    <a:lstStyle/>
                    <a:p>
                      <a:r>
                        <a:rPr lang="fr-FR" sz="1600"/>
                        <a:t>550</a:t>
                      </a:r>
                    </a:p>
                  </a:txBody>
                  <a:tcPr marL="14621" marR="14621" marT="14621" marB="14621">
                    <a:lnL>
                      <a:noFill/>
                    </a:lnL>
                    <a:lnR>
                      <a:noFill/>
                    </a:lnR>
                    <a:lnT>
                      <a:noFill/>
                    </a:lnT>
                    <a:lnB>
                      <a:noFill/>
                    </a:lnB>
                  </a:tcPr>
                </a:tc>
                <a:tc>
                  <a:txBody>
                    <a:bodyPr/>
                    <a:lstStyle/>
                    <a:p>
                      <a:r>
                        <a:rPr lang="fr-FR" sz="1600"/>
                        <a:t>-</a:t>
                      </a:r>
                    </a:p>
                  </a:txBody>
                  <a:tcPr marL="14621" marR="14621" marT="14621" marB="14621">
                    <a:lnL>
                      <a:noFill/>
                    </a:lnL>
                    <a:lnR>
                      <a:noFill/>
                    </a:lnR>
                    <a:lnT>
                      <a:noFill/>
                    </a:lnT>
                    <a:lnB>
                      <a:noFill/>
                    </a:lnB>
                  </a:tcPr>
                </a:tc>
                <a:tc>
                  <a:txBody>
                    <a:bodyPr/>
                    <a:lstStyle/>
                    <a:p>
                      <a:r>
                        <a:rPr lang="fr-FR" sz="1600"/>
                        <a:t>-</a:t>
                      </a:r>
                    </a:p>
                  </a:txBody>
                  <a:tcPr marL="14621" marR="14621" marT="14621" marB="14621">
                    <a:lnL>
                      <a:noFill/>
                    </a:lnL>
                    <a:lnR>
                      <a:noFill/>
                    </a:lnR>
                    <a:lnT>
                      <a:noFill/>
                    </a:lnT>
                    <a:lnB>
                      <a:noFill/>
                    </a:lnB>
                  </a:tcPr>
                </a:tc>
                <a:tc>
                  <a:txBody>
                    <a:bodyPr/>
                    <a:lstStyle/>
                    <a:p>
                      <a:r>
                        <a:rPr lang="fr-FR" sz="1600"/>
                        <a:t>80</a:t>
                      </a:r>
                    </a:p>
                  </a:txBody>
                  <a:tcPr marL="14621" marR="14621" marT="14621" marB="14621">
                    <a:lnL>
                      <a:noFill/>
                    </a:lnL>
                    <a:lnR>
                      <a:noFill/>
                    </a:lnR>
                    <a:lnT>
                      <a:noFill/>
                    </a:lnT>
                    <a:lnB>
                      <a:noFill/>
                    </a:lnB>
                  </a:tcPr>
                </a:tc>
                <a:extLst>
                  <a:ext uri="{0D108BD9-81ED-4DB2-BD59-A6C34878D82A}">
                    <a16:rowId xmlns:a16="http://schemas.microsoft.com/office/drawing/2014/main" val="4292823977"/>
                  </a:ext>
                </a:extLst>
              </a:tr>
              <a:tr h="310161">
                <a:tc>
                  <a:txBody>
                    <a:bodyPr/>
                    <a:lstStyle/>
                    <a:p>
                      <a:r>
                        <a:rPr lang="fr-FR" sz="1600"/>
                        <a:t>B</a:t>
                      </a:r>
                      <a:r>
                        <a:rPr lang="fr-FR" sz="1600" baseline="-25000"/>
                        <a:t>l</a:t>
                      </a:r>
                      <a:endParaRPr lang="fr-FR" sz="1600"/>
                    </a:p>
                  </a:txBody>
                  <a:tcPr marL="14621" marR="14621" marT="14621" marB="14621">
                    <a:lnL>
                      <a:noFill/>
                    </a:lnL>
                    <a:lnR>
                      <a:noFill/>
                    </a:lnR>
                    <a:lnT>
                      <a:noFill/>
                    </a:lnT>
                    <a:lnB>
                      <a:noFill/>
                    </a:lnB>
                  </a:tcPr>
                </a:tc>
                <a:tc>
                  <a:txBody>
                    <a:bodyPr/>
                    <a:lstStyle/>
                    <a:p>
                      <a:r>
                        <a:rPr lang="fr-FR" sz="1600"/>
                        <a:t>19-45</a:t>
                      </a:r>
                    </a:p>
                  </a:txBody>
                  <a:tcPr marL="14621" marR="14621" marT="14621" marB="14621">
                    <a:lnL>
                      <a:noFill/>
                    </a:lnL>
                    <a:lnR>
                      <a:noFill/>
                    </a:lnR>
                    <a:lnT>
                      <a:noFill/>
                    </a:lnT>
                    <a:lnB>
                      <a:noFill/>
                    </a:lnB>
                  </a:tcPr>
                </a:tc>
                <a:tc>
                  <a:txBody>
                    <a:bodyPr/>
                    <a:lstStyle/>
                    <a:p>
                      <a:r>
                        <a:rPr lang="fr-FR" sz="1600"/>
                        <a:t>28-57</a:t>
                      </a:r>
                    </a:p>
                  </a:txBody>
                  <a:tcPr marL="14621" marR="14621" marT="14621" marB="14621">
                    <a:lnL>
                      <a:noFill/>
                    </a:lnL>
                    <a:lnR>
                      <a:noFill/>
                    </a:lnR>
                    <a:lnT>
                      <a:noFill/>
                    </a:lnT>
                    <a:lnB>
                      <a:noFill/>
                    </a:lnB>
                  </a:tcPr>
                </a:tc>
                <a:tc>
                  <a:txBody>
                    <a:bodyPr/>
                    <a:lstStyle/>
                    <a:p>
                      <a:r>
                        <a:rPr lang="fr-FR" sz="1600"/>
                        <a:t>18-40</a:t>
                      </a:r>
                    </a:p>
                  </a:txBody>
                  <a:tcPr marL="14621" marR="14621" marT="14621" marB="14621">
                    <a:lnL>
                      <a:noFill/>
                    </a:lnL>
                    <a:lnR>
                      <a:noFill/>
                    </a:lnR>
                    <a:lnT>
                      <a:noFill/>
                    </a:lnT>
                    <a:lnB>
                      <a:noFill/>
                    </a:lnB>
                  </a:tcPr>
                </a:tc>
                <a:tc>
                  <a:txBody>
                    <a:bodyPr/>
                    <a:lstStyle/>
                    <a:p>
                      <a:r>
                        <a:rPr lang="fr-FR" sz="1600"/>
                        <a:t>30-60</a:t>
                      </a:r>
                    </a:p>
                  </a:txBody>
                  <a:tcPr marL="14621" marR="14621" marT="14621" marB="14621">
                    <a:lnL>
                      <a:noFill/>
                    </a:lnL>
                    <a:lnR>
                      <a:noFill/>
                    </a:lnR>
                    <a:lnT>
                      <a:noFill/>
                    </a:lnT>
                    <a:lnB>
                      <a:noFill/>
                    </a:lnB>
                  </a:tcPr>
                </a:tc>
                <a:tc>
                  <a:txBody>
                    <a:bodyPr/>
                    <a:lstStyle/>
                    <a:p>
                      <a:r>
                        <a:rPr lang="fr-FR" sz="1600"/>
                        <a:t>40-43</a:t>
                      </a:r>
                    </a:p>
                  </a:txBody>
                  <a:tcPr marL="14621" marR="14621" marT="14621" marB="14621">
                    <a:lnL>
                      <a:noFill/>
                    </a:lnL>
                    <a:lnR>
                      <a:noFill/>
                    </a:lnR>
                    <a:lnT>
                      <a:noFill/>
                    </a:lnT>
                    <a:lnB>
                      <a:noFill/>
                    </a:lnB>
                  </a:tcPr>
                </a:tc>
                <a:tc>
                  <a:txBody>
                    <a:bodyPr/>
                    <a:lstStyle/>
                    <a:p>
                      <a:r>
                        <a:rPr lang="fr-FR" sz="1600"/>
                        <a:t>37-50</a:t>
                      </a:r>
                    </a:p>
                  </a:txBody>
                  <a:tcPr marL="14621" marR="14621" marT="14621" marB="14621">
                    <a:lnL>
                      <a:noFill/>
                    </a:lnL>
                    <a:lnR>
                      <a:noFill/>
                    </a:lnR>
                    <a:lnT>
                      <a:noFill/>
                    </a:lnT>
                    <a:lnB>
                      <a:noFill/>
                    </a:lnB>
                  </a:tcPr>
                </a:tc>
                <a:tc>
                  <a:txBody>
                    <a:bodyPr/>
                    <a:lstStyle/>
                    <a:p>
                      <a:r>
                        <a:rPr lang="fr-FR" sz="1600"/>
                        <a:t>17-56</a:t>
                      </a:r>
                    </a:p>
                  </a:txBody>
                  <a:tcPr marL="14621" marR="14621" marT="14621" marB="14621">
                    <a:lnL>
                      <a:noFill/>
                    </a:lnL>
                    <a:lnR>
                      <a:noFill/>
                    </a:lnR>
                    <a:lnT>
                      <a:noFill/>
                    </a:lnT>
                    <a:lnB>
                      <a:noFill/>
                    </a:lnB>
                  </a:tcPr>
                </a:tc>
                <a:tc>
                  <a:txBody>
                    <a:bodyPr/>
                    <a:lstStyle/>
                    <a:p>
                      <a:r>
                        <a:rPr lang="fr-FR" sz="1600"/>
                        <a:t>21-35</a:t>
                      </a:r>
                    </a:p>
                  </a:txBody>
                  <a:tcPr marL="14621" marR="14621" marT="14621" marB="14621">
                    <a:lnL>
                      <a:noFill/>
                    </a:lnL>
                    <a:lnR>
                      <a:noFill/>
                    </a:lnR>
                    <a:lnT>
                      <a:noFill/>
                    </a:lnT>
                    <a:lnB>
                      <a:noFill/>
                    </a:lnB>
                  </a:tcPr>
                </a:tc>
                <a:extLst>
                  <a:ext uri="{0D108BD9-81ED-4DB2-BD59-A6C34878D82A}">
                    <a16:rowId xmlns:a16="http://schemas.microsoft.com/office/drawing/2014/main" val="4185240911"/>
                  </a:ext>
                </a:extLst>
              </a:tr>
              <a:tr h="582938">
                <a:tc>
                  <a:txBody>
                    <a:bodyPr/>
                    <a:lstStyle/>
                    <a:p>
                      <a:r>
                        <a:rPr lang="fr-FR" sz="1600"/>
                        <a:t>B</a:t>
                      </a:r>
                      <a:r>
                        <a:rPr lang="fr-FR" sz="1600" baseline="-25000"/>
                        <a:t>2</a:t>
                      </a:r>
                      <a:endParaRPr lang="fr-FR" sz="1600"/>
                    </a:p>
                  </a:txBody>
                  <a:tcPr marL="14621" marR="14621" marT="14621" marB="14621">
                    <a:lnL>
                      <a:noFill/>
                    </a:lnL>
                    <a:lnR>
                      <a:noFill/>
                    </a:lnR>
                    <a:lnT>
                      <a:noFill/>
                    </a:lnT>
                    <a:lnB>
                      <a:noFill/>
                    </a:lnB>
                  </a:tcPr>
                </a:tc>
                <a:tc>
                  <a:txBody>
                    <a:bodyPr/>
                    <a:lstStyle/>
                    <a:p>
                      <a:r>
                        <a:rPr lang="fr-FR" sz="1600"/>
                        <a:t>390-690</a:t>
                      </a:r>
                    </a:p>
                  </a:txBody>
                  <a:tcPr marL="14621" marR="14621" marT="14621" marB="14621">
                    <a:lnL>
                      <a:noFill/>
                    </a:lnL>
                    <a:lnR>
                      <a:noFill/>
                    </a:lnR>
                    <a:lnT>
                      <a:noFill/>
                    </a:lnT>
                    <a:lnB>
                      <a:noFill/>
                    </a:lnB>
                  </a:tcPr>
                </a:tc>
                <a:tc>
                  <a:txBody>
                    <a:bodyPr/>
                    <a:lstStyle/>
                    <a:p>
                      <a:r>
                        <a:rPr lang="fr-FR" sz="1600"/>
                        <a:t>190-400</a:t>
                      </a:r>
                    </a:p>
                  </a:txBody>
                  <a:tcPr marL="14621" marR="14621" marT="14621" marB="14621">
                    <a:lnL>
                      <a:noFill/>
                    </a:lnL>
                    <a:lnR>
                      <a:noFill/>
                    </a:lnR>
                    <a:lnT>
                      <a:noFill/>
                    </a:lnT>
                    <a:lnB>
                      <a:noFill/>
                    </a:lnB>
                  </a:tcPr>
                </a:tc>
                <a:tc>
                  <a:txBody>
                    <a:bodyPr/>
                    <a:lstStyle/>
                    <a:p>
                      <a:r>
                        <a:rPr lang="fr-FR" sz="1600"/>
                        <a:t>380-520</a:t>
                      </a:r>
                    </a:p>
                  </a:txBody>
                  <a:tcPr marL="14621" marR="14621" marT="14621" marB="14621">
                    <a:lnL>
                      <a:noFill/>
                    </a:lnL>
                    <a:lnR>
                      <a:noFill/>
                    </a:lnR>
                    <a:lnT>
                      <a:noFill/>
                    </a:lnT>
                    <a:lnB>
                      <a:noFill/>
                    </a:lnB>
                  </a:tcPr>
                </a:tc>
                <a:tc>
                  <a:txBody>
                    <a:bodyPr/>
                    <a:lstStyle/>
                    <a:p>
                      <a:r>
                        <a:rPr lang="fr-FR" sz="1600"/>
                        <a:t>280-390</a:t>
                      </a:r>
                    </a:p>
                  </a:txBody>
                  <a:tcPr marL="14621" marR="14621" marT="14621" marB="14621">
                    <a:lnL>
                      <a:noFill/>
                    </a:lnL>
                    <a:lnR>
                      <a:noFill/>
                    </a:lnR>
                    <a:lnT>
                      <a:noFill/>
                    </a:lnT>
                    <a:lnB>
                      <a:noFill/>
                    </a:lnB>
                  </a:tcPr>
                </a:tc>
                <a:tc>
                  <a:txBody>
                    <a:bodyPr/>
                    <a:lstStyle/>
                    <a:p>
                      <a:r>
                        <a:rPr lang="fr-FR" sz="1600"/>
                        <a:t>590-650</a:t>
                      </a:r>
                    </a:p>
                  </a:txBody>
                  <a:tcPr marL="14621" marR="14621" marT="14621" marB="14621">
                    <a:lnL>
                      <a:noFill/>
                    </a:lnL>
                    <a:lnR>
                      <a:noFill/>
                    </a:lnR>
                    <a:lnT>
                      <a:noFill/>
                    </a:lnT>
                    <a:lnB>
                      <a:noFill/>
                    </a:lnB>
                  </a:tcPr>
                </a:tc>
                <a:tc>
                  <a:txBody>
                    <a:bodyPr/>
                    <a:lstStyle/>
                    <a:p>
                      <a:r>
                        <a:rPr lang="fr-FR" sz="1600"/>
                        <a:t>340-670</a:t>
                      </a:r>
                    </a:p>
                  </a:txBody>
                  <a:tcPr marL="14621" marR="14621" marT="14621" marB="14621">
                    <a:lnL>
                      <a:noFill/>
                    </a:lnL>
                    <a:lnR>
                      <a:noFill/>
                    </a:lnR>
                    <a:lnT>
                      <a:noFill/>
                    </a:lnT>
                    <a:lnB>
                      <a:noFill/>
                    </a:lnB>
                  </a:tcPr>
                </a:tc>
                <a:tc>
                  <a:txBody>
                    <a:bodyPr/>
                    <a:lstStyle/>
                    <a:p>
                      <a:r>
                        <a:rPr lang="fr-FR" sz="1600"/>
                        <a:t>160-290</a:t>
                      </a:r>
                    </a:p>
                  </a:txBody>
                  <a:tcPr marL="14621" marR="14621" marT="14621" marB="14621">
                    <a:lnL>
                      <a:noFill/>
                    </a:lnL>
                    <a:lnR>
                      <a:noFill/>
                    </a:lnR>
                    <a:lnT>
                      <a:noFill/>
                    </a:lnT>
                    <a:lnB>
                      <a:noFill/>
                    </a:lnB>
                  </a:tcPr>
                </a:tc>
                <a:tc>
                  <a:txBody>
                    <a:bodyPr/>
                    <a:lstStyle/>
                    <a:p>
                      <a:r>
                        <a:rPr lang="fr-FR" sz="1600"/>
                        <a:t>170-260</a:t>
                      </a:r>
                    </a:p>
                  </a:txBody>
                  <a:tcPr marL="14621" marR="14621" marT="14621" marB="14621">
                    <a:lnL>
                      <a:noFill/>
                    </a:lnL>
                    <a:lnR>
                      <a:noFill/>
                    </a:lnR>
                    <a:lnT>
                      <a:noFill/>
                    </a:lnT>
                    <a:lnB>
                      <a:noFill/>
                    </a:lnB>
                  </a:tcPr>
                </a:tc>
                <a:extLst>
                  <a:ext uri="{0D108BD9-81ED-4DB2-BD59-A6C34878D82A}">
                    <a16:rowId xmlns:a16="http://schemas.microsoft.com/office/drawing/2014/main" val="1052791350"/>
                  </a:ext>
                </a:extLst>
              </a:tr>
              <a:tr h="310161">
                <a:tc>
                  <a:txBody>
                    <a:bodyPr/>
                    <a:lstStyle/>
                    <a:p>
                      <a:r>
                        <a:rPr lang="fr-FR" sz="1600"/>
                        <a:t>B</a:t>
                      </a:r>
                      <a:r>
                        <a:rPr lang="fr-FR" sz="1600" baseline="-25000"/>
                        <a:t>6</a:t>
                      </a:r>
                      <a:endParaRPr lang="fr-FR" sz="1600"/>
                    </a:p>
                  </a:txBody>
                  <a:tcPr marL="14621" marR="14621" marT="14621" marB="14621">
                    <a:lnL>
                      <a:noFill/>
                    </a:lnL>
                    <a:lnR>
                      <a:noFill/>
                    </a:lnR>
                    <a:lnT>
                      <a:noFill/>
                    </a:lnT>
                    <a:lnB>
                      <a:noFill/>
                    </a:lnB>
                  </a:tcPr>
                </a:tc>
                <a:tc>
                  <a:txBody>
                    <a:bodyPr/>
                    <a:lstStyle/>
                    <a:p>
                      <a:r>
                        <a:rPr lang="fr-FR" sz="1600"/>
                        <a:t>91-130</a:t>
                      </a:r>
                    </a:p>
                  </a:txBody>
                  <a:tcPr marL="14621" marR="14621" marT="14621" marB="14621">
                    <a:lnL>
                      <a:noFill/>
                    </a:lnL>
                    <a:lnR>
                      <a:noFill/>
                    </a:lnR>
                    <a:lnT>
                      <a:noFill/>
                    </a:lnT>
                    <a:lnB>
                      <a:noFill/>
                    </a:lnB>
                  </a:tcPr>
                </a:tc>
                <a:tc>
                  <a:txBody>
                    <a:bodyPr/>
                    <a:lstStyle/>
                    <a:p>
                      <a:r>
                        <a:rPr lang="fr-FR" sz="1600"/>
                        <a:t>69-81</a:t>
                      </a:r>
                    </a:p>
                  </a:txBody>
                  <a:tcPr marL="14621" marR="14621" marT="14621" marB="14621">
                    <a:lnL>
                      <a:noFill/>
                    </a:lnL>
                    <a:lnR>
                      <a:noFill/>
                    </a:lnR>
                    <a:lnT>
                      <a:noFill/>
                    </a:lnT>
                    <a:lnB>
                      <a:noFill/>
                    </a:lnB>
                  </a:tcPr>
                </a:tc>
                <a:tc>
                  <a:txBody>
                    <a:bodyPr/>
                    <a:lstStyle/>
                    <a:p>
                      <a:r>
                        <a:rPr lang="fr-FR" sz="1600"/>
                        <a:t>55-130</a:t>
                      </a:r>
                    </a:p>
                  </a:txBody>
                  <a:tcPr marL="14621" marR="14621" marT="14621" marB="14621">
                    <a:lnL>
                      <a:noFill/>
                    </a:lnL>
                    <a:lnR>
                      <a:noFill/>
                    </a:lnR>
                    <a:lnT>
                      <a:noFill/>
                    </a:lnT>
                    <a:lnB>
                      <a:noFill/>
                    </a:lnB>
                  </a:tcPr>
                </a:tc>
                <a:tc>
                  <a:txBody>
                    <a:bodyPr/>
                    <a:lstStyle/>
                    <a:p>
                      <a:r>
                        <a:rPr lang="fr-FR" sz="1600"/>
                        <a:t>81-110</a:t>
                      </a:r>
                    </a:p>
                  </a:txBody>
                  <a:tcPr marL="14621" marR="14621" marT="14621" marB="14621">
                    <a:lnL>
                      <a:noFill/>
                    </a:lnL>
                    <a:lnR>
                      <a:noFill/>
                    </a:lnR>
                    <a:lnT>
                      <a:noFill/>
                    </a:lnT>
                    <a:lnB>
                      <a:noFill/>
                    </a:lnB>
                  </a:tcPr>
                </a:tc>
                <a:tc>
                  <a:txBody>
                    <a:bodyPr/>
                    <a:lstStyle/>
                    <a:p>
                      <a:r>
                        <a:rPr lang="fr-FR" sz="1600"/>
                        <a:t>90-120</a:t>
                      </a:r>
                    </a:p>
                  </a:txBody>
                  <a:tcPr marL="14621" marR="14621" marT="14621" marB="14621">
                    <a:lnL>
                      <a:noFill/>
                    </a:lnL>
                    <a:lnR>
                      <a:noFill/>
                    </a:lnR>
                    <a:lnT>
                      <a:noFill/>
                    </a:lnT>
                    <a:lnB>
                      <a:noFill/>
                    </a:lnB>
                  </a:tcPr>
                </a:tc>
                <a:tc>
                  <a:txBody>
                    <a:bodyPr/>
                    <a:lstStyle/>
                    <a:p>
                      <a:r>
                        <a:rPr lang="fr-FR" sz="1600"/>
                        <a:t>150-280</a:t>
                      </a:r>
                    </a:p>
                  </a:txBody>
                  <a:tcPr marL="14621" marR="14621" marT="14621" marB="14621">
                    <a:lnL>
                      <a:noFill/>
                    </a:lnL>
                    <a:lnR>
                      <a:noFill/>
                    </a:lnR>
                    <a:lnT>
                      <a:noFill/>
                    </a:lnT>
                    <a:lnB>
                      <a:noFill/>
                    </a:lnB>
                  </a:tcPr>
                </a:tc>
                <a:tc>
                  <a:txBody>
                    <a:bodyPr/>
                    <a:lstStyle/>
                    <a:p>
                      <a:r>
                        <a:rPr lang="fr-FR" sz="1600"/>
                        <a:t>47-74</a:t>
                      </a:r>
                    </a:p>
                  </a:txBody>
                  <a:tcPr marL="14621" marR="14621" marT="14621" marB="14621">
                    <a:lnL>
                      <a:noFill/>
                    </a:lnL>
                    <a:lnR>
                      <a:noFill/>
                    </a:lnR>
                    <a:lnT>
                      <a:noFill/>
                    </a:lnT>
                    <a:lnB>
                      <a:noFill/>
                    </a:lnB>
                  </a:tcPr>
                </a:tc>
                <a:tc>
                  <a:txBody>
                    <a:bodyPr/>
                    <a:lstStyle/>
                    <a:p>
                      <a:r>
                        <a:rPr lang="fr-FR" sz="1600"/>
                        <a:t>68-76</a:t>
                      </a:r>
                    </a:p>
                  </a:txBody>
                  <a:tcPr marL="14621" marR="14621" marT="14621" marB="14621">
                    <a:lnL>
                      <a:noFill/>
                    </a:lnL>
                    <a:lnR>
                      <a:noFill/>
                    </a:lnR>
                    <a:lnT>
                      <a:noFill/>
                    </a:lnT>
                    <a:lnB>
                      <a:noFill/>
                    </a:lnB>
                  </a:tcPr>
                </a:tc>
                <a:extLst>
                  <a:ext uri="{0D108BD9-81ED-4DB2-BD59-A6C34878D82A}">
                    <a16:rowId xmlns:a16="http://schemas.microsoft.com/office/drawing/2014/main" val="1326133904"/>
                  </a:ext>
                </a:extLst>
              </a:tr>
              <a:tr h="310161">
                <a:tc>
                  <a:txBody>
                    <a:bodyPr/>
                    <a:lstStyle/>
                    <a:p>
                      <a:r>
                        <a:rPr lang="fr-FR" sz="1600"/>
                        <a:t>B</a:t>
                      </a:r>
                      <a:r>
                        <a:rPr lang="fr-FR" sz="1600" baseline="-25000"/>
                        <a:t>12</a:t>
                      </a:r>
                      <a:endParaRPr lang="fr-FR" sz="1600"/>
                    </a:p>
                  </a:txBody>
                  <a:tcPr marL="14621" marR="14621" marT="14621" marB="14621">
                    <a:lnL>
                      <a:noFill/>
                    </a:lnL>
                    <a:lnR>
                      <a:noFill/>
                    </a:lnR>
                    <a:lnT>
                      <a:noFill/>
                    </a:lnT>
                    <a:lnB>
                      <a:noFill/>
                    </a:lnB>
                  </a:tcPr>
                </a:tc>
                <a:tc>
                  <a:txBody>
                    <a:bodyPr/>
                    <a:lstStyle/>
                    <a:p>
                      <a:r>
                        <a:rPr lang="fr-FR" sz="1600"/>
                        <a:t>1,5-1,9</a:t>
                      </a:r>
                    </a:p>
                  </a:txBody>
                  <a:tcPr marL="14621" marR="14621" marT="14621" marB="14621">
                    <a:lnL>
                      <a:noFill/>
                    </a:lnL>
                    <a:lnR>
                      <a:noFill/>
                    </a:lnR>
                    <a:lnT>
                      <a:noFill/>
                    </a:lnT>
                    <a:lnB>
                      <a:noFill/>
                    </a:lnB>
                  </a:tcPr>
                </a:tc>
                <a:tc>
                  <a:txBody>
                    <a:bodyPr/>
                    <a:lstStyle/>
                    <a:p>
                      <a:r>
                        <a:rPr lang="fr-FR" sz="1600"/>
                        <a:t>1,4-2,0</a:t>
                      </a:r>
                    </a:p>
                  </a:txBody>
                  <a:tcPr marL="14621" marR="14621" marT="14621" marB="14621">
                    <a:lnL>
                      <a:noFill/>
                    </a:lnL>
                    <a:lnR>
                      <a:noFill/>
                    </a:lnR>
                    <a:lnT>
                      <a:noFill/>
                    </a:lnT>
                    <a:lnB>
                      <a:noFill/>
                    </a:lnB>
                  </a:tcPr>
                </a:tc>
                <a:tc>
                  <a:txBody>
                    <a:bodyPr/>
                    <a:lstStyle/>
                    <a:p>
                      <a:r>
                        <a:rPr lang="fr-FR" sz="1600"/>
                        <a:t>0,9-1,5</a:t>
                      </a:r>
                    </a:p>
                  </a:txBody>
                  <a:tcPr marL="14621" marR="14621" marT="14621" marB="14621">
                    <a:lnL>
                      <a:noFill/>
                    </a:lnL>
                    <a:lnR>
                      <a:noFill/>
                    </a:lnR>
                    <a:lnT>
                      <a:noFill/>
                    </a:lnT>
                    <a:lnB>
                      <a:noFill/>
                    </a:lnB>
                  </a:tcPr>
                </a:tc>
                <a:tc>
                  <a:txBody>
                    <a:bodyPr/>
                    <a:lstStyle/>
                    <a:p>
                      <a:r>
                        <a:rPr lang="fr-FR" sz="1600"/>
                        <a:t>1,6</a:t>
                      </a:r>
                    </a:p>
                  </a:txBody>
                  <a:tcPr marL="14621" marR="14621" marT="14621" marB="14621">
                    <a:lnL>
                      <a:noFill/>
                    </a:lnL>
                    <a:lnR>
                      <a:noFill/>
                    </a:lnR>
                    <a:lnT>
                      <a:noFill/>
                    </a:lnT>
                    <a:lnB>
                      <a:noFill/>
                    </a:lnB>
                  </a:tcPr>
                </a:tc>
                <a:tc>
                  <a:txBody>
                    <a:bodyPr/>
                    <a:lstStyle/>
                    <a:p>
                      <a:r>
                        <a:rPr lang="fr-FR" sz="1600"/>
                        <a:t>0,4-0,6</a:t>
                      </a:r>
                    </a:p>
                  </a:txBody>
                  <a:tcPr marL="14621" marR="14621" marT="14621" marB="14621">
                    <a:lnL>
                      <a:noFill/>
                    </a:lnL>
                    <a:lnR>
                      <a:noFill/>
                    </a:lnR>
                    <a:lnT>
                      <a:noFill/>
                    </a:lnT>
                    <a:lnB>
                      <a:noFill/>
                    </a:lnB>
                  </a:tcPr>
                </a:tc>
                <a:tc>
                  <a:txBody>
                    <a:bodyPr/>
                    <a:lstStyle/>
                    <a:p>
                      <a:r>
                        <a:rPr lang="fr-FR" sz="1600"/>
                        <a:t>1,1-3,1</a:t>
                      </a:r>
                    </a:p>
                  </a:txBody>
                  <a:tcPr marL="14621" marR="14621" marT="14621" marB="14621">
                    <a:lnL>
                      <a:noFill/>
                    </a:lnL>
                    <a:lnR>
                      <a:noFill/>
                    </a:lnR>
                    <a:lnT>
                      <a:noFill/>
                    </a:lnT>
                    <a:lnB>
                      <a:noFill/>
                    </a:lnB>
                  </a:tcPr>
                </a:tc>
                <a:tc>
                  <a:txBody>
                    <a:bodyPr/>
                    <a:lstStyle/>
                    <a:p>
                      <a:r>
                        <a:rPr lang="fr-FR" sz="1600"/>
                        <a:t>0,3-0,7</a:t>
                      </a:r>
                    </a:p>
                  </a:txBody>
                  <a:tcPr marL="14621" marR="14621" marT="14621" marB="14621">
                    <a:lnL>
                      <a:noFill/>
                    </a:lnL>
                    <a:lnR>
                      <a:noFill/>
                    </a:lnR>
                    <a:lnT>
                      <a:noFill/>
                    </a:lnT>
                    <a:lnB>
                      <a:noFill/>
                    </a:lnB>
                  </a:tcPr>
                </a:tc>
                <a:tc>
                  <a:txBody>
                    <a:bodyPr/>
                    <a:lstStyle/>
                    <a:p>
                      <a:r>
                        <a:rPr lang="fr-FR" sz="1600"/>
                        <a:t>0,6-0,7</a:t>
                      </a:r>
                    </a:p>
                  </a:txBody>
                  <a:tcPr marL="14621" marR="14621" marT="14621" marB="14621">
                    <a:lnL>
                      <a:noFill/>
                    </a:lnL>
                    <a:lnR>
                      <a:noFill/>
                    </a:lnR>
                    <a:lnT>
                      <a:noFill/>
                    </a:lnT>
                    <a:lnB>
                      <a:noFill/>
                    </a:lnB>
                  </a:tcPr>
                </a:tc>
                <a:extLst>
                  <a:ext uri="{0D108BD9-81ED-4DB2-BD59-A6C34878D82A}">
                    <a16:rowId xmlns:a16="http://schemas.microsoft.com/office/drawing/2014/main" val="340759738"/>
                  </a:ext>
                </a:extLst>
              </a:tr>
              <a:tr h="855715">
                <a:tc>
                  <a:txBody>
                    <a:bodyPr/>
                    <a:lstStyle/>
                    <a:p>
                      <a:r>
                        <a:rPr lang="fr-FR" sz="1600" dirty="0"/>
                        <a:t>Acide nicotinique: B3</a:t>
                      </a:r>
                    </a:p>
                  </a:txBody>
                  <a:tcPr marL="14621" marR="14621" marT="14621" marB="14621">
                    <a:lnL>
                      <a:noFill/>
                    </a:lnL>
                    <a:lnR>
                      <a:noFill/>
                    </a:lnR>
                    <a:lnT>
                      <a:noFill/>
                    </a:lnT>
                    <a:lnB>
                      <a:noFill/>
                    </a:lnB>
                  </a:tcPr>
                </a:tc>
                <a:tc>
                  <a:txBody>
                    <a:bodyPr/>
                    <a:lstStyle/>
                    <a:p>
                      <a:r>
                        <a:rPr lang="fr-FR" sz="1600"/>
                        <a:t>120-320</a:t>
                      </a:r>
                    </a:p>
                  </a:txBody>
                  <a:tcPr marL="14621" marR="14621" marT="14621" marB="14621">
                    <a:lnL>
                      <a:noFill/>
                    </a:lnL>
                    <a:lnR>
                      <a:noFill/>
                    </a:lnR>
                    <a:lnT>
                      <a:noFill/>
                    </a:lnT>
                    <a:lnB>
                      <a:noFill/>
                    </a:lnB>
                  </a:tcPr>
                </a:tc>
                <a:tc>
                  <a:txBody>
                    <a:bodyPr/>
                    <a:lstStyle/>
                    <a:p>
                      <a:r>
                        <a:rPr lang="fr-FR" sz="1600"/>
                        <a:t>60-81</a:t>
                      </a:r>
                    </a:p>
                  </a:txBody>
                  <a:tcPr marL="14621" marR="14621" marT="14621" marB="14621">
                    <a:lnL>
                      <a:noFill/>
                    </a:lnL>
                    <a:lnR>
                      <a:noFill/>
                    </a:lnR>
                    <a:lnT>
                      <a:noFill/>
                    </a:lnT>
                    <a:lnB>
                      <a:noFill/>
                    </a:lnB>
                  </a:tcPr>
                </a:tc>
                <a:tc>
                  <a:txBody>
                    <a:bodyPr/>
                    <a:lstStyle/>
                    <a:p>
                      <a:r>
                        <a:rPr lang="fr-FR" sz="1600"/>
                        <a:t>39-110</a:t>
                      </a:r>
                    </a:p>
                  </a:txBody>
                  <a:tcPr marL="14621" marR="14621" marT="14621" marB="14621">
                    <a:lnL>
                      <a:noFill/>
                    </a:lnL>
                    <a:lnR>
                      <a:noFill/>
                    </a:lnR>
                    <a:lnT>
                      <a:noFill/>
                    </a:lnT>
                    <a:lnB>
                      <a:noFill/>
                    </a:lnB>
                  </a:tcPr>
                </a:tc>
                <a:tc>
                  <a:txBody>
                    <a:bodyPr/>
                    <a:lstStyle/>
                    <a:p>
                      <a:r>
                        <a:rPr lang="fr-FR" sz="1600"/>
                        <a:t>40-110</a:t>
                      </a:r>
                    </a:p>
                  </a:txBody>
                  <a:tcPr marL="14621" marR="14621" marT="14621" marB="14621">
                    <a:lnL>
                      <a:noFill/>
                    </a:lnL>
                    <a:lnR>
                      <a:noFill/>
                    </a:lnR>
                    <a:lnT>
                      <a:noFill/>
                    </a:lnT>
                    <a:lnB>
                      <a:noFill/>
                    </a:lnB>
                  </a:tcPr>
                </a:tc>
                <a:tc>
                  <a:txBody>
                    <a:bodyPr/>
                    <a:lstStyle/>
                    <a:p>
                      <a:r>
                        <a:rPr lang="fr-FR" sz="1600"/>
                        <a:t>570-740</a:t>
                      </a:r>
                    </a:p>
                  </a:txBody>
                  <a:tcPr marL="14621" marR="14621" marT="14621" marB="14621">
                    <a:lnL>
                      <a:noFill/>
                    </a:lnL>
                    <a:lnR>
                      <a:noFill/>
                    </a:lnR>
                    <a:lnT>
                      <a:noFill/>
                    </a:lnT>
                    <a:lnB>
                      <a:noFill/>
                    </a:lnB>
                  </a:tcPr>
                </a:tc>
                <a:tc>
                  <a:txBody>
                    <a:bodyPr/>
                    <a:lstStyle/>
                    <a:p>
                      <a:r>
                        <a:rPr lang="fr-FR" sz="1600"/>
                        <a:t>480-1570</a:t>
                      </a:r>
                    </a:p>
                  </a:txBody>
                  <a:tcPr marL="14621" marR="14621" marT="14621" marB="14621">
                    <a:lnL>
                      <a:noFill/>
                    </a:lnL>
                    <a:lnR>
                      <a:noFill/>
                    </a:lnR>
                    <a:lnT>
                      <a:noFill/>
                    </a:lnT>
                    <a:lnB>
                      <a:noFill/>
                    </a:lnB>
                  </a:tcPr>
                </a:tc>
                <a:tc>
                  <a:txBody>
                    <a:bodyPr/>
                    <a:lstStyle/>
                    <a:p>
                      <a:r>
                        <a:rPr lang="fr-FR" sz="1600"/>
                        <a:t>68-140</a:t>
                      </a:r>
                    </a:p>
                  </a:txBody>
                  <a:tcPr marL="14621" marR="14621" marT="14621" marB="14621">
                    <a:lnL>
                      <a:noFill/>
                    </a:lnL>
                    <a:lnR>
                      <a:noFill/>
                    </a:lnR>
                    <a:lnT>
                      <a:noFill/>
                    </a:lnT>
                    <a:lnB>
                      <a:noFill/>
                    </a:lnB>
                  </a:tcPr>
                </a:tc>
                <a:tc>
                  <a:txBody>
                    <a:bodyPr/>
                    <a:lstStyle/>
                    <a:p>
                      <a:r>
                        <a:rPr lang="fr-FR" sz="1600"/>
                        <a:t>130-140</a:t>
                      </a:r>
                    </a:p>
                  </a:txBody>
                  <a:tcPr marL="14621" marR="14621" marT="14621" marB="14621">
                    <a:lnL>
                      <a:noFill/>
                    </a:lnL>
                    <a:lnR>
                      <a:noFill/>
                    </a:lnR>
                    <a:lnT>
                      <a:noFill/>
                    </a:lnT>
                    <a:lnB>
                      <a:noFill/>
                    </a:lnB>
                  </a:tcPr>
                </a:tc>
                <a:extLst>
                  <a:ext uri="{0D108BD9-81ED-4DB2-BD59-A6C34878D82A}">
                    <a16:rowId xmlns:a16="http://schemas.microsoft.com/office/drawing/2014/main" val="983472781"/>
                  </a:ext>
                </a:extLst>
              </a:tr>
              <a:tr h="855715">
                <a:tc>
                  <a:txBody>
                    <a:bodyPr/>
                    <a:lstStyle/>
                    <a:p>
                      <a:r>
                        <a:rPr lang="fr-FR" sz="1600" dirty="0"/>
                        <a:t>Acide</a:t>
                      </a:r>
                    </a:p>
                    <a:p>
                      <a:r>
                        <a:rPr lang="fr-FR" sz="1600" dirty="0"/>
                        <a:t>Pantothénique: B5</a:t>
                      </a:r>
                    </a:p>
                  </a:txBody>
                  <a:tcPr marL="14621" marR="14621" marT="14621" marB="14621">
                    <a:lnL>
                      <a:noFill/>
                    </a:lnL>
                    <a:lnR>
                      <a:noFill/>
                    </a:lnR>
                    <a:lnT>
                      <a:noFill/>
                    </a:lnT>
                    <a:lnB>
                      <a:noFill/>
                    </a:lnB>
                  </a:tcPr>
                </a:tc>
                <a:tc>
                  <a:txBody>
                    <a:bodyPr/>
                    <a:lstStyle/>
                    <a:p>
                      <a:r>
                        <a:rPr lang="fr-FR" sz="1600"/>
                        <a:t>300-530</a:t>
                      </a:r>
                    </a:p>
                  </a:txBody>
                  <a:tcPr marL="14621" marR="14621" marT="14621" marB="14621">
                    <a:lnL>
                      <a:noFill/>
                    </a:lnL>
                    <a:lnR>
                      <a:noFill/>
                    </a:lnR>
                    <a:lnT>
                      <a:noFill/>
                    </a:lnT>
                    <a:lnB>
                      <a:noFill/>
                    </a:lnB>
                  </a:tcPr>
                </a:tc>
                <a:tc>
                  <a:txBody>
                    <a:bodyPr/>
                    <a:lstStyle/>
                    <a:p>
                      <a:r>
                        <a:rPr lang="fr-FR" sz="1600"/>
                        <a:t>300-350</a:t>
                      </a:r>
                    </a:p>
                  </a:txBody>
                  <a:tcPr marL="14621" marR="14621" marT="14621" marB="14621">
                    <a:lnL>
                      <a:noFill/>
                    </a:lnL>
                    <a:lnR>
                      <a:noFill/>
                    </a:lnR>
                    <a:lnT>
                      <a:noFill/>
                    </a:lnT>
                    <a:lnB>
                      <a:noFill/>
                    </a:lnB>
                  </a:tcPr>
                </a:tc>
                <a:tc>
                  <a:txBody>
                    <a:bodyPr/>
                    <a:lstStyle/>
                    <a:p>
                      <a:r>
                        <a:rPr lang="fr-FR" sz="1600"/>
                        <a:t>290-410</a:t>
                      </a:r>
                    </a:p>
                  </a:txBody>
                  <a:tcPr marL="14621" marR="14621" marT="14621" marB="14621">
                    <a:lnL>
                      <a:noFill/>
                    </a:lnL>
                    <a:lnR>
                      <a:noFill/>
                    </a:lnR>
                    <a:lnT>
                      <a:noFill/>
                    </a:lnT>
                    <a:lnB>
                      <a:noFill/>
                    </a:lnB>
                  </a:tcPr>
                </a:tc>
                <a:tc>
                  <a:txBody>
                    <a:bodyPr/>
                    <a:lstStyle/>
                    <a:p>
                      <a:r>
                        <a:rPr lang="fr-FR" sz="1600"/>
                        <a:t>350-560</a:t>
                      </a:r>
                    </a:p>
                  </a:txBody>
                  <a:tcPr marL="14621" marR="14621" marT="14621" marB="14621">
                    <a:lnL>
                      <a:noFill/>
                    </a:lnL>
                    <a:lnR>
                      <a:noFill/>
                    </a:lnR>
                    <a:lnT>
                      <a:noFill/>
                    </a:lnT>
                    <a:lnB>
                      <a:noFill/>
                    </a:lnB>
                  </a:tcPr>
                </a:tc>
                <a:tc>
                  <a:txBody>
                    <a:bodyPr/>
                    <a:lstStyle/>
                    <a:p>
                      <a:r>
                        <a:rPr lang="fr-FR" sz="1600"/>
                        <a:t>500-1730</a:t>
                      </a:r>
                    </a:p>
                  </a:txBody>
                  <a:tcPr marL="14621" marR="14621" marT="14621" marB="14621">
                    <a:lnL>
                      <a:noFill/>
                    </a:lnL>
                    <a:lnR>
                      <a:noFill/>
                    </a:lnR>
                    <a:lnT>
                      <a:noFill/>
                    </a:lnT>
                    <a:lnB>
                      <a:noFill/>
                    </a:lnB>
                  </a:tcPr>
                </a:tc>
                <a:tc>
                  <a:txBody>
                    <a:bodyPr/>
                    <a:lstStyle/>
                    <a:p>
                      <a:r>
                        <a:rPr lang="fr-FR" sz="1600"/>
                        <a:t>360-1400</a:t>
                      </a:r>
                    </a:p>
                  </a:txBody>
                  <a:tcPr marL="14621" marR="14621" marT="14621" marB="14621">
                    <a:lnL>
                      <a:noFill/>
                    </a:lnL>
                    <a:lnR>
                      <a:noFill/>
                    </a:lnR>
                    <a:lnT>
                      <a:noFill/>
                    </a:lnT>
                    <a:lnB>
                      <a:noFill/>
                    </a:lnB>
                  </a:tcPr>
                </a:tc>
                <a:tc>
                  <a:txBody>
                    <a:bodyPr/>
                    <a:lstStyle/>
                    <a:p>
                      <a:r>
                        <a:rPr lang="fr-FR" sz="1600"/>
                        <a:t>270-550</a:t>
                      </a:r>
                    </a:p>
                  </a:txBody>
                  <a:tcPr marL="14621" marR="14621" marT="14621" marB="14621">
                    <a:lnL>
                      <a:noFill/>
                    </a:lnL>
                    <a:lnR>
                      <a:noFill/>
                    </a:lnR>
                    <a:lnT>
                      <a:noFill/>
                    </a:lnT>
                    <a:lnB>
                      <a:noFill/>
                    </a:lnB>
                  </a:tcPr>
                </a:tc>
                <a:tc>
                  <a:txBody>
                    <a:bodyPr/>
                    <a:lstStyle/>
                    <a:p>
                      <a:r>
                        <a:rPr lang="fr-FR" sz="1600"/>
                        <a:t>220-40</a:t>
                      </a:r>
                    </a:p>
                  </a:txBody>
                  <a:tcPr marL="14621" marR="14621" marT="14621" marB="14621">
                    <a:lnL>
                      <a:noFill/>
                    </a:lnL>
                    <a:lnR>
                      <a:noFill/>
                    </a:lnR>
                    <a:lnT>
                      <a:noFill/>
                    </a:lnT>
                    <a:lnB>
                      <a:noFill/>
                    </a:lnB>
                  </a:tcPr>
                </a:tc>
                <a:extLst>
                  <a:ext uri="{0D108BD9-81ED-4DB2-BD59-A6C34878D82A}">
                    <a16:rowId xmlns:a16="http://schemas.microsoft.com/office/drawing/2014/main" val="338166950"/>
                  </a:ext>
                </a:extLst>
              </a:tr>
              <a:tr h="310161">
                <a:tc>
                  <a:txBody>
                    <a:bodyPr/>
                    <a:lstStyle/>
                    <a:p>
                      <a:r>
                        <a:rPr lang="fr-FR" sz="1600" dirty="0"/>
                        <a:t>Biotine (vit B8)</a:t>
                      </a:r>
                    </a:p>
                  </a:txBody>
                  <a:tcPr marL="14621" marR="14621" marT="14621" marB="14621">
                    <a:lnL>
                      <a:noFill/>
                    </a:lnL>
                    <a:lnR>
                      <a:noFill/>
                    </a:lnR>
                    <a:lnT>
                      <a:noFill/>
                    </a:lnT>
                    <a:lnB>
                      <a:noFill/>
                    </a:lnB>
                  </a:tcPr>
                </a:tc>
                <a:tc>
                  <a:txBody>
                    <a:bodyPr/>
                    <a:lstStyle/>
                    <a:p>
                      <a:r>
                        <a:rPr lang="fr-FR" sz="1600"/>
                        <a:t>1,7-3,3</a:t>
                      </a:r>
                    </a:p>
                  </a:txBody>
                  <a:tcPr marL="14621" marR="14621" marT="14621" marB="14621">
                    <a:lnL>
                      <a:noFill/>
                    </a:lnL>
                    <a:lnR>
                      <a:noFill/>
                    </a:lnR>
                    <a:lnT>
                      <a:noFill/>
                    </a:lnT>
                    <a:lnB>
                      <a:noFill/>
                    </a:lnB>
                  </a:tcPr>
                </a:tc>
                <a:tc>
                  <a:txBody>
                    <a:bodyPr/>
                    <a:lstStyle/>
                    <a:p>
                      <a:r>
                        <a:rPr lang="fr-FR" sz="1600"/>
                        <a:t>1,4-1,6</a:t>
                      </a:r>
                    </a:p>
                  </a:txBody>
                  <a:tcPr marL="14621" marR="14621" marT="14621" marB="14621">
                    <a:lnL>
                      <a:noFill/>
                    </a:lnL>
                    <a:lnR>
                      <a:noFill/>
                    </a:lnR>
                    <a:lnT>
                      <a:noFill/>
                    </a:lnT>
                    <a:lnB>
                      <a:noFill/>
                    </a:lnB>
                  </a:tcPr>
                </a:tc>
                <a:tc>
                  <a:txBody>
                    <a:bodyPr/>
                    <a:lstStyle/>
                    <a:p>
                      <a:r>
                        <a:rPr lang="fr-FR" sz="1600"/>
                        <a:t>1,7-3,2</a:t>
                      </a:r>
                    </a:p>
                  </a:txBody>
                  <a:tcPr marL="14621" marR="14621" marT="14621" marB="14621">
                    <a:lnL>
                      <a:noFill/>
                    </a:lnL>
                    <a:lnR>
                      <a:noFill/>
                    </a:lnR>
                    <a:lnT>
                      <a:noFill/>
                    </a:lnT>
                    <a:lnB>
                      <a:noFill/>
                    </a:lnB>
                  </a:tcPr>
                </a:tc>
                <a:tc>
                  <a:txBody>
                    <a:bodyPr/>
                    <a:lstStyle/>
                    <a:p>
                      <a:r>
                        <a:rPr lang="fr-FR" sz="1600"/>
                        <a:t>1,5</a:t>
                      </a:r>
                    </a:p>
                  </a:txBody>
                  <a:tcPr marL="14621" marR="14621" marT="14621" marB="14621">
                    <a:lnL>
                      <a:noFill/>
                    </a:lnL>
                    <a:lnR>
                      <a:noFill/>
                    </a:lnR>
                    <a:lnT>
                      <a:noFill/>
                    </a:lnT>
                    <a:lnB>
                      <a:noFill/>
                    </a:lnB>
                  </a:tcPr>
                </a:tc>
                <a:tc>
                  <a:txBody>
                    <a:bodyPr/>
                    <a:lstStyle/>
                    <a:p>
                      <a:r>
                        <a:rPr lang="fr-FR" sz="1600"/>
                        <a:t>2,3</a:t>
                      </a:r>
                    </a:p>
                  </a:txBody>
                  <a:tcPr marL="14621" marR="14621" marT="14621" marB="14621">
                    <a:lnL>
                      <a:noFill/>
                    </a:lnL>
                    <a:lnR>
                      <a:noFill/>
                    </a:lnR>
                    <a:lnT>
                      <a:noFill/>
                    </a:lnT>
                    <a:lnB>
                      <a:noFill/>
                    </a:lnB>
                  </a:tcPr>
                </a:tc>
                <a:tc>
                  <a:txBody>
                    <a:bodyPr/>
                    <a:lstStyle/>
                    <a:p>
                      <a:r>
                        <a:rPr lang="fr-FR" sz="1600"/>
                        <a:t>2,8-6,6</a:t>
                      </a:r>
                    </a:p>
                  </a:txBody>
                  <a:tcPr marL="14621" marR="14621" marT="14621" marB="14621">
                    <a:lnL>
                      <a:noFill/>
                    </a:lnL>
                    <a:lnR>
                      <a:noFill/>
                    </a:lnR>
                    <a:lnT>
                      <a:noFill/>
                    </a:lnT>
                    <a:lnB>
                      <a:noFill/>
                    </a:lnB>
                  </a:tcPr>
                </a:tc>
                <a:tc>
                  <a:txBody>
                    <a:bodyPr/>
                    <a:lstStyle/>
                    <a:p>
                      <a:r>
                        <a:rPr lang="fr-FR" sz="1600"/>
                        <a:t>1,9-5,5</a:t>
                      </a:r>
                    </a:p>
                  </a:txBody>
                  <a:tcPr marL="14621" marR="14621" marT="14621" marB="14621">
                    <a:lnL>
                      <a:noFill/>
                    </a:lnL>
                    <a:lnR>
                      <a:noFill/>
                    </a:lnR>
                    <a:lnT>
                      <a:noFill/>
                    </a:lnT>
                    <a:lnB>
                      <a:noFill/>
                    </a:lnB>
                  </a:tcPr>
                </a:tc>
                <a:tc>
                  <a:txBody>
                    <a:bodyPr/>
                    <a:lstStyle/>
                    <a:p>
                      <a:r>
                        <a:rPr lang="fr-FR" sz="1600"/>
                        <a:t>3,0</a:t>
                      </a:r>
                    </a:p>
                  </a:txBody>
                  <a:tcPr marL="14621" marR="14621" marT="14621" marB="14621">
                    <a:lnL>
                      <a:noFill/>
                    </a:lnL>
                    <a:lnR>
                      <a:noFill/>
                    </a:lnR>
                    <a:lnT>
                      <a:noFill/>
                    </a:lnT>
                    <a:lnB>
                      <a:noFill/>
                    </a:lnB>
                  </a:tcPr>
                </a:tc>
                <a:extLst>
                  <a:ext uri="{0D108BD9-81ED-4DB2-BD59-A6C34878D82A}">
                    <a16:rowId xmlns:a16="http://schemas.microsoft.com/office/drawing/2014/main" val="3730653504"/>
                  </a:ext>
                </a:extLst>
              </a:tr>
              <a:tr h="310161">
                <a:tc>
                  <a:txBody>
                    <a:bodyPr/>
                    <a:lstStyle/>
                    <a:p>
                      <a:r>
                        <a:rPr lang="fr-FR" sz="1600"/>
                        <a:t>Folates</a:t>
                      </a:r>
                    </a:p>
                  </a:txBody>
                  <a:tcPr marL="14621" marR="14621" marT="14621" marB="14621">
                    <a:lnL>
                      <a:noFill/>
                    </a:lnL>
                    <a:lnR>
                      <a:noFill/>
                    </a:lnR>
                    <a:lnT>
                      <a:noFill/>
                    </a:lnT>
                    <a:lnB>
                      <a:noFill/>
                    </a:lnB>
                  </a:tcPr>
                </a:tc>
                <a:tc>
                  <a:txBody>
                    <a:bodyPr/>
                    <a:lstStyle/>
                    <a:p>
                      <a:r>
                        <a:rPr lang="fr-FR" sz="1600"/>
                        <a:t>8-20</a:t>
                      </a:r>
                    </a:p>
                  </a:txBody>
                  <a:tcPr marL="14621" marR="14621" marT="14621" marB="14621">
                    <a:lnL>
                      <a:noFill/>
                    </a:lnL>
                    <a:lnR>
                      <a:noFill/>
                    </a:lnR>
                    <a:lnT>
                      <a:noFill/>
                    </a:lnT>
                    <a:lnB>
                      <a:noFill/>
                    </a:lnB>
                  </a:tcPr>
                </a:tc>
                <a:tc>
                  <a:txBody>
                    <a:bodyPr/>
                    <a:lstStyle/>
                    <a:p>
                      <a:r>
                        <a:rPr lang="fr-FR" sz="1600"/>
                        <a:t>19-42</a:t>
                      </a:r>
                    </a:p>
                  </a:txBody>
                  <a:tcPr marL="14621" marR="14621" marT="14621" marB="14621">
                    <a:lnL>
                      <a:noFill/>
                    </a:lnL>
                    <a:lnR>
                      <a:noFill/>
                    </a:lnR>
                    <a:lnT>
                      <a:noFill/>
                    </a:lnT>
                    <a:lnB>
                      <a:noFill/>
                    </a:lnB>
                  </a:tcPr>
                </a:tc>
                <a:tc>
                  <a:txBody>
                    <a:bodyPr/>
                    <a:lstStyle/>
                    <a:p>
                      <a:r>
                        <a:rPr lang="fr-FR" sz="1600"/>
                        <a:t>16-42</a:t>
                      </a:r>
                    </a:p>
                  </a:txBody>
                  <a:tcPr marL="14621" marR="14621" marT="14621" marB="14621">
                    <a:lnL>
                      <a:noFill/>
                    </a:lnL>
                    <a:lnR>
                      <a:noFill/>
                    </a:lnR>
                    <a:lnT>
                      <a:noFill/>
                    </a:lnT>
                    <a:lnB>
                      <a:noFill/>
                    </a:lnB>
                  </a:tcPr>
                </a:tc>
                <a:tc>
                  <a:txBody>
                    <a:bodyPr/>
                    <a:lstStyle/>
                    <a:p>
                      <a:r>
                        <a:rPr lang="fr-FR" sz="1600"/>
                        <a:t>10-12</a:t>
                      </a:r>
                    </a:p>
                  </a:txBody>
                  <a:tcPr marL="14621" marR="14621" marT="14621" marB="14621">
                    <a:lnL>
                      <a:noFill/>
                    </a:lnL>
                    <a:lnR>
                      <a:noFill/>
                    </a:lnR>
                    <a:lnT>
                      <a:noFill/>
                    </a:lnT>
                    <a:lnB>
                      <a:noFill/>
                    </a:lnB>
                  </a:tcPr>
                </a:tc>
                <a:tc>
                  <a:txBody>
                    <a:bodyPr/>
                    <a:lstStyle/>
                    <a:p>
                      <a:r>
                        <a:rPr lang="fr-FR" sz="1600"/>
                        <a:t>45-49</a:t>
                      </a:r>
                    </a:p>
                  </a:txBody>
                  <a:tcPr marL="14621" marR="14621" marT="14621" marB="14621">
                    <a:lnL>
                      <a:noFill/>
                    </a:lnL>
                    <a:lnR>
                      <a:noFill/>
                    </a:lnR>
                    <a:lnT>
                      <a:noFill/>
                    </a:lnT>
                    <a:lnB>
                      <a:noFill/>
                    </a:lnB>
                  </a:tcPr>
                </a:tc>
                <a:tc>
                  <a:txBody>
                    <a:bodyPr/>
                    <a:lstStyle/>
                    <a:p>
                      <a:r>
                        <a:rPr lang="fr-FR" sz="1600"/>
                        <a:t>56-100</a:t>
                      </a:r>
                    </a:p>
                  </a:txBody>
                  <a:tcPr marL="14621" marR="14621" marT="14621" marB="14621">
                    <a:lnL>
                      <a:noFill/>
                    </a:lnL>
                    <a:lnR>
                      <a:noFill/>
                    </a:lnR>
                    <a:lnT>
                      <a:noFill/>
                    </a:lnT>
                    <a:lnB>
                      <a:noFill/>
                    </a:lnB>
                  </a:tcPr>
                </a:tc>
                <a:tc>
                  <a:txBody>
                    <a:bodyPr/>
                    <a:lstStyle/>
                    <a:p>
                      <a:r>
                        <a:rPr lang="fr-FR" sz="1600"/>
                        <a:t>13-18</a:t>
                      </a:r>
                    </a:p>
                  </a:txBody>
                  <a:tcPr marL="14621" marR="14621" marT="14621" marB="14621">
                    <a:lnL>
                      <a:noFill/>
                    </a:lnL>
                    <a:lnR>
                      <a:noFill/>
                    </a:lnR>
                    <a:lnT>
                      <a:noFill/>
                    </a:lnT>
                    <a:lnB>
                      <a:noFill/>
                    </a:lnB>
                  </a:tcPr>
                </a:tc>
                <a:tc>
                  <a:txBody>
                    <a:bodyPr/>
                    <a:lstStyle/>
                    <a:p>
                      <a:r>
                        <a:rPr lang="fr-FR" sz="1600" dirty="0"/>
                        <a:t>12-13</a:t>
                      </a:r>
                    </a:p>
                  </a:txBody>
                  <a:tcPr marL="14621" marR="14621" marT="14621" marB="14621">
                    <a:lnL>
                      <a:noFill/>
                    </a:lnL>
                    <a:lnR>
                      <a:noFill/>
                    </a:lnR>
                    <a:lnT>
                      <a:noFill/>
                    </a:lnT>
                    <a:lnB>
                      <a:noFill/>
                    </a:lnB>
                  </a:tcPr>
                </a:tc>
                <a:extLst>
                  <a:ext uri="{0D108BD9-81ED-4DB2-BD59-A6C34878D82A}">
                    <a16:rowId xmlns:a16="http://schemas.microsoft.com/office/drawing/2014/main" val="3666150082"/>
                  </a:ext>
                </a:extLst>
              </a:tr>
            </a:tbl>
          </a:graphicData>
        </a:graphic>
      </p:graphicFrame>
      <p:sp>
        <p:nvSpPr>
          <p:cNvPr id="2" name="Espace réservé du numéro de diapositive 1"/>
          <p:cNvSpPr>
            <a:spLocks noGrp="1"/>
          </p:cNvSpPr>
          <p:nvPr>
            <p:ph type="sldNum" sz="quarter" idx="12"/>
          </p:nvPr>
        </p:nvSpPr>
        <p:spPr/>
        <p:txBody>
          <a:bodyPr/>
          <a:lstStyle/>
          <a:p>
            <a:fld id="{B30A41C0-B680-468C-9726-E5D6753465CC}" type="slidenum">
              <a:rPr lang="fr-FR" smtClean="0"/>
              <a:t>35</a:t>
            </a:fld>
            <a:endParaRPr lang="fr-FR"/>
          </a:p>
        </p:txBody>
      </p:sp>
    </p:spTree>
    <p:extLst>
      <p:ext uri="{BB962C8B-B14F-4D97-AF65-F5344CB8AC3E}">
        <p14:creationId xmlns:p14="http://schemas.microsoft.com/office/powerpoint/2010/main" val="19751559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E71CECB-ABFE-44F0-A670-02907E842770}"/>
              </a:ext>
            </a:extLst>
          </p:cNvPr>
          <p:cNvSpPr>
            <a:spLocks noGrp="1"/>
          </p:cNvSpPr>
          <p:nvPr>
            <p:ph type="title"/>
          </p:nvPr>
        </p:nvSpPr>
        <p:spPr/>
        <p:txBody>
          <a:bodyPr/>
          <a:lstStyle/>
          <a:p>
            <a:pPr algn="ctr"/>
            <a:r>
              <a:rPr lang="fr-FR" b="1" dirty="0"/>
              <a:t>Modifications liées à la technologie des aliments d’origine animale</a:t>
            </a:r>
            <a:endParaRPr lang="fr-FR" dirty="0"/>
          </a:p>
        </p:txBody>
      </p:sp>
      <p:sp>
        <p:nvSpPr>
          <p:cNvPr id="3" name="Espace réservé du texte 2">
            <a:extLst>
              <a:ext uri="{FF2B5EF4-FFF2-40B4-BE49-F238E27FC236}">
                <a16:creationId xmlns:a16="http://schemas.microsoft.com/office/drawing/2014/main" id="{C87E745A-5BE5-4D4B-B61A-FF7D5C024E62}"/>
              </a:ext>
            </a:extLst>
          </p:cNvPr>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30A41C0-B680-468C-9726-E5D6753465CC}" type="slidenum">
              <a:rPr lang="fr-FR" smtClean="0"/>
              <a:t>36</a:t>
            </a:fld>
            <a:endParaRPr lang="fr-FR"/>
          </a:p>
        </p:txBody>
      </p:sp>
    </p:spTree>
    <p:extLst>
      <p:ext uri="{BB962C8B-B14F-4D97-AF65-F5344CB8AC3E}">
        <p14:creationId xmlns:p14="http://schemas.microsoft.com/office/powerpoint/2010/main" val="319055872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3BD7FFD-BF2D-486C-8CEF-D0EF608A7E09}"/>
              </a:ext>
            </a:extLst>
          </p:cNvPr>
          <p:cNvSpPr>
            <a:spLocks noGrp="1"/>
          </p:cNvSpPr>
          <p:nvPr>
            <p:ph idx="1"/>
          </p:nvPr>
        </p:nvSpPr>
        <p:spPr>
          <a:xfrm>
            <a:off x="838200" y="386366"/>
            <a:ext cx="10515600" cy="5790597"/>
          </a:xfrm>
        </p:spPr>
        <p:txBody>
          <a:bodyPr/>
          <a:lstStyle/>
          <a:p>
            <a:pPr marL="0" indent="0" algn="just">
              <a:lnSpc>
                <a:spcPct val="150000"/>
              </a:lnSpc>
              <a:buNone/>
            </a:pPr>
            <a:r>
              <a:rPr lang="fr-FR" b="1" dirty="0">
                <a:solidFill>
                  <a:srgbClr val="FF0000"/>
                </a:solidFill>
              </a:rPr>
              <a:t>1- Oxydation des produits carnés</a:t>
            </a:r>
          </a:p>
          <a:p>
            <a:pPr algn="just">
              <a:lnSpc>
                <a:spcPct val="150000"/>
              </a:lnSpc>
            </a:pPr>
            <a:r>
              <a:rPr lang="fr-FR" dirty="0"/>
              <a:t>L’oxydation des composés majeurs du muscle (lipides et protéines) constitue la cause la plus importante de </a:t>
            </a:r>
            <a:r>
              <a:rPr lang="fr-FR" dirty="0">
                <a:solidFill>
                  <a:srgbClr val="FF0000"/>
                </a:solidFill>
              </a:rPr>
              <a:t>dégradation de la qualité sensorielle et nutritionnelle des viandes, préparations de viandes et produits à base de viandes</a:t>
            </a:r>
            <a:r>
              <a:rPr lang="fr-FR" dirty="0"/>
              <a:t>. </a:t>
            </a:r>
          </a:p>
          <a:p>
            <a:pPr algn="just">
              <a:lnSpc>
                <a:spcPct val="150000"/>
              </a:lnSpc>
            </a:pPr>
            <a:r>
              <a:rPr lang="fr-FR" dirty="0"/>
              <a:t>Ces réactions d’oxydation provoquent </a:t>
            </a:r>
            <a:r>
              <a:rPr lang="fr-FR" dirty="0">
                <a:solidFill>
                  <a:srgbClr val="FF0000"/>
                </a:solidFill>
              </a:rPr>
              <a:t>des changements irréversibles sur le goût, la flaveur, la couleur, la texture des produits</a:t>
            </a:r>
            <a:r>
              <a:rPr lang="fr-FR" dirty="0"/>
              <a:t>, aboutissant à </a:t>
            </a:r>
            <a:r>
              <a:rPr lang="fr-FR" dirty="0">
                <a:solidFill>
                  <a:srgbClr val="FF0000"/>
                </a:solidFill>
              </a:rPr>
              <a:t>une diminution de leur durée de vie</a:t>
            </a:r>
            <a:r>
              <a:rPr lang="fr-FR" dirty="0"/>
              <a:t>. </a:t>
            </a:r>
          </a:p>
        </p:txBody>
      </p:sp>
      <p:sp>
        <p:nvSpPr>
          <p:cNvPr id="2" name="Espace réservé du numéro de diapositive 1"/>
          <p:cNvSpPr>
            <a:spLocks noGrp="1"/>
          </p:cNvSpPr>
          <p:nvPr>
            <p:ph type="sldNum" sz="quarter" idx="12"/>
          </p:nvPr>
        </p:nvSpPr>
        <p:spPr/>
        <p:txBody>
          <a:bodyPr/>
          <a:lstStyle/>
          <a:p>
            <a:fld id="{B30A41C0-B680-468C-9726-E5D6753465CC}" type="slidenum">
              <a:rPr lang="fr-FR" smtClean="0"/>
              <a:t>37</a:t>
            </a:fld>
            <a:endParaRPr lang="fr-FR"/>
          </a:p>
        </p:txBody>
      </p:sp>
    </p:spTree>
    <p:extLst>
      <p:ext uri="{BB962C8B-B14F-4D97-AF65-F5344CB8AC3E}">
        <p14:creationId xmlns:p14="http://schemas.microsoft.com/office/powerpoint/2010/main" val="29422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3BD7FFD-BF2D-486C-8CEF-D0EF608A7E09}"/>
              </a:ext>
            </a:extLst>
          </p:cNvPr>
          <p:cNvSpPr>
            <a:spLocks noGrp="1"/>
          </p:cNvSpPr>
          <p:nvPr>
            <p:ph idx="1"/>
          </p:nvPr>
        </p:nvSpPr>
        <p:spPr>
          <a:xfrm>
            <a:off x="838200" y="386366"/>
            <a:ext cx="10515600" cy="5790597"/>
          </a:xfrm>
        </p:spPr>
        <p:txBody>
          <a:bodyPr/>
          <a:lstStyle/>
          <a:p>
            <a:pPr algn="just">
              <a:lnSpc>
                <a:spcPct val="150000"/>
              </a:lnSpc>
            </a:pPr>
            <a:r>
              <a:rPr lang="fr-FR" dirty="0"/>
              <a:t>Les oxydations dans les viandes et les produits carnés sont principalement associées à </a:t>
            </a:r>
            <a:r>
              <a:rPr lang="fr-FR" dirty="0">
                <a:solidFill>
                  <a:srgbClr val="FF0000"/>
                </a:solidFill>
              </a:rPr>
              <a:t>la présence de radicaux libres </a:t>
            </a:r>
            <a:r>
              <a:rPr lang="fr-FR" dirty="0"/>
              <a:t>qui provoquent la production de différents composants (comme des aldéhydes ou des cétones) responsables du développement de flaveurs désagréables et de changements de couleurs.</a:t>
            </a:r>
          </a:p>
          <a:p>
            <a:pPr algn="just">
              <a:lnSpc>
                <a:spcPct val="150000"/>
              </a:lnSpc>
            </a:pPr>
            <a:r>
              <a:rPr lang="fr-FR" dirty="0"/>
              <a:t>L’oxydation des lipides est reconnue comme un problème important lors de la conservation ou lors des procédés de transformation des produits carnés.</a:t>
            </a:r>
          </a:p>
        </p:txBody>
      </p:sp>
      <p:sp>
        <p:nvSpPr>
          <p:cNvPr id="2" name="Espace réservé du numéro de diapositive 1"/>
          <p:cNvSpPr>
            <a:spLocks noGrp="1"/>
          </p:cNvSpPr>
          <p:nvPr>
            <p:ph type="sldNum" sz="quarter" idx="12"/>
          </p:nvPr>
        </p:nvSpPr>
        <p:spPr/>
        <p:txBody>
          <a:bodyPr/>
          <a:lstStyle/>
          <a:p>
            <a:fld id="{B30A41C0-B680-468C-9726-E5D6753465CC}" type="slidenum">
              <a:rPr lang="fr-FR" smtClean="0"/>
              <a:t>38</a:t>
            </a:fld>
            <a:endParaRPr lang="fr-FR"/>
          </a:p>
        </p:txBody>
      </p:sp>
    </p:spTree>
    <p:extLst>
      <p:ext uri="{BB962C8B-B14F-4D97-AF65-F5344CB8AC3E}">
        <p14:creationId xmlns:p14="http://schemas.microsoft.com/office/powerpoint/2010/main" val="172827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3BD7FFD-BF2D-486C-8CEF-D0EF608A7E09}"/>
              </a:ext>
            </a:extLst>
          </p:cNvPr>
          <p:cNvSpPr>
            <a:spLocks noGrp="1"/>
          </p:cNvSpPr>
          <p:nvPr>
            <p:ph idx="1"/>
          </p:nvPr>
        </p:nvSpPr>
        <p:spPr>
          <a:xfrm>
            <a:off x="838200" y="386366"/>
            <a:ext cx="10515600" cy="5790597"/>
          </a:xfrm>
        </p:spPr>
        <p:txBody>
          <a:bodyPr>
            <a:normAutofit fontScale="92500" lnSpcReduction="10000"/>
          </a:bodyPr>
          <a:lstStyle/>
          <a:p>
            <a:pPr algn="just">
              <a:lnSpc>
                <a:spcPct val="150000"/>
              </a:lnSpc>
            </a:pPr>
            <a:r>
              <a:rPr lang="fr-FR" dirty="0">
                <a:solidFill>
                  <a:srgbClr val="FF0000"/>
                </a:solidFill>
              </a:rPr>
              <a:t>La </a:t>
            </a:r>
            <a:r>
              <a:rPr lang="fr-FR" dirty="0" err="1">
                <a:solidFill>
                  <a:srgbClr val="FF0000"/>
                </a:solidFill>
              </a:rPr>
              <a:t>péroxydation</a:t>
            </a:r>
            <a:r>
              <a:rPr lang="fr-FR" dirty="0">
                <a:solidFill>
                  <a:srgbClr val="FF0000"/>
                </a:solidFill>
              </a:rPr>
              <a:t> des lipides </a:t>
            </a:r>
            <a:r>
              <a:rPr lang="fr-FR" dirty="0"/>
              <a:t>(oxydation des lipides insaturés), principalement des acides gras, est un enchaînement de réactions radicalaires décomposable en 3 étapes : </a:t>
            </a:r>
            <a:r>
              <a:rPr lang="fr-FR" dirty="0">
                <a:solidFill>
                  <a:srgbClr val="FF0000"/>
                </a:solidFill>
              </a:rPr>
              <a:t>l’initiation</a:t>
            </a:r>
            <a:r>
              <a:rPr lang="fr-FR" dirty="0"/>
              <a:t> dans laquelle le fer de l’hème joue un rôle important, </a:t>
            </a:r>
            <a:r>
              <a:rPr lang="fr-FR" dirty="0">
                <a:solidFill>
                  <a:srgbClr val="FF0000"/>
                </a:solidFill>
              </a:rPr>
              <a:t>la propagation (formation des radicaux </a:t>
            </a:r>
            <a:r>
              <a:rPr lang="fr-FR" dirty="0" err="1">
                <a:solidFill>
                  <a:srgbClr val="FF0000"/>
                </a:solidFill>
              </a:rPr>
              <a:t>peroxyles</a:t>
            </a:r>
            <a:r>
              <a:rPr lang="fr-FR" dirty="0">
                <a:solidFill>
                  <a:srgbClr val="FF0000"/>
                </a:solidFill>
              </a:rPr>
              <a:t> (ROO) instables et </a:t>
            </a:r>
            <a:r>
              <a:rPr lang="fr-FR" dirty="0" err="1"/>
              <a:t>hydroperoxyde</a:t>
            </a:r>
            <a:r>
              <a:rPr lang="fr-FR" dirty="0"/>
              <a:t> (ROOH))</a:t>
            </a:r>
            <a:r>
              <a:rPr lang="fr-FR" dirty="0">
                <a:solidFill>
                  <a:srgbClr val="FF0000"/>
                </a:solidFill>
              </a:rPr>
              <a:t> </a:t>
            </a:r>
            <a:r>
              <a:rPr lang="fr-FR" dirty="0"/>
              <a:t>et la </a:t>
            </a:r>
            <a:r>
              <a:rPr lang="fr-FR" dirty="0">
                <a:solidFill>
                  <a:srgbClr val="FF0000"/>
                </a:solidFill>
              </a:rPr>
              <a:t>terminaison (formation de composé volatil et des composés non volatil)</a:t>
            </a:r>
            <a:r>
              <a:rPr lang="fr-FR" dirty="0"/>
              <a:t>. </a:t>
            </a:r>
          </a:p>
          <a:p>
            <a:pPr algn="just">
              <a:lnSpc>
                <a:spcPct val="150000"/>
              </a:lnSpc>
            </a:pPr>
            <a:r>
              <a:rPr lang="fr-FR" dirty="0"/>
              <a:t>Bien que l’oxydation des lipides puisse contribuer au développement de flaveurs agréables dans les viandes cuites, ce sont </a:t>
            </a:r>
            <a:r>
              <a:rPr lang="fr-FR" dirty="0">
                <a:solidFill>
                  <a:srgbClr val="FF0000"/>
                </a:solidFill>
              </a:rPr>
              <a:t>les aspects négatifs de l’oxydation des lipides qui prédominent</a:t>
            </a:r>
            <a:r>
              <a:rPr lang="fr-FR" dirty="0"/>
              <a:t>, notamment les effets sur leurs qualités sensorielles et leur valeur nutritionnelle.</a:t>
            </a:r>
          </a:p>
        </p:txBody>
      </p:sp>
      <p:sp>
        <p:nvSpPr>
          <p:cNvPr id="2" name="Espace réservé du numéro de diapositive 1"/>
          <p:cNvSpPr>
            <a:spLocks noGrp="1"/>
          </p:cNvSpPr>
          <p:nvPr>
            <p:ph type="sldNum" sz="quarter" idx="12"/>
          </p:nvPr>
        </p:nvSpPr>
        <p:spPr/>
        <p:txBody>
          <a:bodyPr/>
          <a:lstStyle/>
          <a:p>
            <a:fld id="{B30A41C0-B680-468C-9726-E5D6753465CC}" type="slidenum">
              <a:rPr lang="fr-FR" smtClean="0"/>
              <a:t>39</a:t>
            </a:fld>
            <a:endParaRPr lang="fr-FR"/>
          </a:p>
        </p:txBody>
      </p:sp>
    </p:spTree>
    <p:extLst>
      <p:ext uri="{BB962C8B-B14F-4D97-AF65-F5344CB8AC3E}">
        <p14:creationId xmlns:p14="http://schemas.microsoft.com/office/powerpoint/2010/main" val="333367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C8D5ACA-C335-4A6F-BE02-2003B6737433}"/>
              </a:ext>
            </a:extLst>
          </p:cNvPr>
          <p:cNvSpPr>
            <a:spLocks noGrp="1"/>
          </p:cNvSpPr>
          <p:nvPr>
            <p:ph idx="1"/>
          </p:nvPr>
        </p:nvSpPr>
        <p:spPr>
          <a:xfrm>
            <a:off x="838200" y="631065"/>
            <a:ext cx="10515600" cy="5545898"/>
          </a:xfrm>
        </p:spPr>
        <p:txBody>
          <a:bodyPr>
            <a:normAutofit lnSpcReduction="10000"/>
          </a:bodyPr>
          <a:lstStyle/>
          <a:p>
            <a:pPr algn="just">
              <a:lnSpc>
                <a:spcPct val="150000"/>
              </a:lnSpc>
            </a:pPr>
            <a:r>
              <a:rPr lang="fr-FR" dirty="0">
                <a:solidFill>
                  <a:srgbClr val="FF0000"/>
                </a:solidFill>
              </a:rPr>
              <a:t>Le collagène</a:t>
            </a:r>
            <a:r>
              <a:rPr lang="fr-FR" dirty="0"/>
              <a:t>, </a:t>
            </a:r>
            <a:r>
              <a:rPr lang="fr-FR" i="1" u="sng" dirty="0"/>
              <a:t>pauvre en tryptophane et en acides aminés sou</a:t>
            </a:r>
            <a:r>
              <a:rPr lang="fr-FR" dirty="0"/>
              <a:t>frés, diminue la valeur biologique des viandes qui en sont riches.</a:t>
            </a:r>
          </a:p>
          <a:p>
            <a:pPr algn="just">
              <a:lnSpc>
                <a:spcPct val="150000"/>
              </a:lnSpc>
            </a:pPr>
            <a:r>
              <a:rPr lang="fr-FR" b="1" u="sng" dirty="0"/>
              <a:t>La teneur en matières grasses </a:t>
            </a:r>
            <a:r>
              <a:rPr lang="fr-FR" dirty="0"/>
              <a:t>des viandes varie </a:t>
            </a:r>
            <a:r>
              <a:rPr lang="fr-FR" dirty="0">
                <a:solidFill>
                  <a:srgbClr val="FF0000"/>
                </a:solidFill>
              </a:rPr>
              <a:t>selon l’espèce, l’état d’engraissement de l’animal et le morceau considéré</a:t>
            </a:r>
            <a:r>
              <a:rPr lang="fr-FR" dirty="0"/>
              <a:t>. </a:t>
            </a:r>
          </a:p>
          <a:p>
            <a:pPr algn="just">
              <a:lnSpc>
                <a:spcPct val="150000"/>
              </a:lnSpc>
            </a:pPr>
            <a:r>
              <a:rPr lang="fr-FR" dirty="0"/>
              <a:t>Elles se trouvent à la surface de la carcasse (graisses de couverture), autour des muscles ou à l’intérieur du muscle. </a:t>
            </a:r>
          </a:p>
          <a:p>
            <a:pPr algn="just">
              <a:lnSpc>
                <a:spcPct val="150000"/>
              </a:lnSpc>
            </a:pPr>
            <a:r>
              <a:rPr lang="fr-FR" dirty="0">
                <a:solidFill>
                  <a:srgbClr val="FF0000"/>
                </a:solidFill>
              </a:rPr>
              <a:t>Il est possible de diminuer le taux de lipides des viandes en éliminant les graisses visibles</a:t>
            </a:r>
            <a:r>
              <a:rPr lang="fr-FR" dirty="0"/>
              <a:t>.</a:t>
            </a:r>
          </a:p>
        </p:txBody>
      </p:sp>
      <p:sp>
        <p:nvSpPr>
          <p:cNvPr id="2" name="Espace réservé du numéro de diapositive 1"/>
          <p:cNvSpPr>
            <a:spLocks noGrp="1"/>
          </p:cNvSpPr>
          <p:nvPr>
            <p:ph type="sldNum" sz="quarter" idx="12"/>
          </p:nvPr>
        </p:nvSpPr>
        <p:spPr/>
        <p:txBody>
          <a:bodyPr/>
          <a:lstStyle/>
          <a:p>
            <a:fld id="{B30A41C0-B680-468C-9726-E5D6753465CC}" type="slidenum">
              <a:rPr lang="fr-FR" smtClean="0"/>
              <a:t>4</a:t>
            </a:fld>
            <a:endParaRPr lang="fr-FR"/>
          </a:p>
        </p:txBody>
      </p:sp>
    </p:spTree>
    <p:extLst>
      <p:ext uri="{BB962C8B-B14F-4D97-AF65-F5344CB8AC3E}">
        <p14:creationId xmlns:p14="http://schemas.microsoft.com/office/powerpoint/2010/main" val="917250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3BD7FFD-BF2D-486C-8CEF-D0EF608A7E09}"/>
              </a:ext>
            </a:extLst>
          </p:cNvPr>
          <p:cNvSpPr>
            <a:spLocks noGrp="1"/>
          </p:cNvSpPr>
          <p:nvPr>
            <p:ph idx="1"/>
          </p:nvPr>
        </p:nvSpPr>
        <p:spPr>
          <a:xfrm>
            <a:off x="838200" y="386366"/>
            <a:ext cx="10515600" cy="5790597"/>
          </a:xfrm>
        </p:spPr>
        <p:txBody>
          <a:bodyPr>
            <a:normAutofit/>
          </a:bodyPr>
          <a:lstStyle/>
          <a:p>
            <a:pPr algn="just">
              <a:lnSpc>
                <a:spcPct val="150000"/>
              </a:lnSpc>
            </a:pPr>
            <a:r>
              <a:rPr lang="fr-FR" dirty="0"/>
              <a:t>Concernant l’oxydation des protéines, des études récentes ont montré que les protéines musculaires pouvaient être altérées par </a:t>
            </a:r>
            <a:r>
              <a:rPr lang="fr-FR" dirty="0">
                <a:solidFill>
                  <a:srgbClr val="FF0000"/>
                </a:solidFill>
              </a:rPr>
              <a:t>des substances réactives à l’oxygène (ROS) provenant de la décomposition des acides gras insaturés</a:t>
            </a:r>
            <a:r>
              <a:rPr lang="fr-FR" dirty="0"/>
              <a:t>.</a:t>
            </a:r>
          </a:p>
          <a:p>
            <a:pPr algn="just">
              <a:lnSpc>
                <a:spcPct val="150000"/>
              </a:lnSpc>
            </a:pPr>
            <a:r>
              <a:rPr lang="fr-FR" dirty="0"/>
              <a:t>Bien que les effets de l’oxydation des protéines dans les produits carnés ne soient pas complètement connus, de grands efforts ont été menés récemment pour élucider les mécanismes provoquant la dégradation oxydative des protéines du muscle. </a:t>
            </a:r>
          </a:p>
        </p:txBody>
      </p:sp>
      <p:sp>
        <p:nvSpPr>
          <p:cNvPr id="2" name="Espace réservé du numéro de diapositive 1"/>
          <p:cNvSpPr>
            <a:spLocks noGrp="1"/>
          </p:cNvSpPr>
          <p:nvPr>
            <p:ph type="sldNum" sz="quarter" idx="12"/>
          </p:nvPr>
        </p:nvSpPr>
        <p:spPr/>
        <p:txBody>
          <a:bodyPr/>
          <a:lstStyle/>
          <a:p>
            <a:fld id="{B30A41C0-B680-468C-9726-E5D6753465CC}" type="slidenum">
              <a:rPr lang="fr-FR" smtClean="0"/>
              <a:t>40</a:t>
            </a:fld>
            <a:endParaRPr lang="fr-FR"/>
          </a:p>
        </p:txBody>
      </p:sp>
    </p:spTree>
    <p:extLst>
      <p:ext uri="{BB962C8B-B14F-4D97-AF65-F5344CB8AC3E}">
        <p14:creationId xmlns:p14="http://schemas.microsoft.com/office/powerpoint/2010/main" val="76850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3BD7FFD-BF2D-486C-8CEF-D0EF608A7E09}"/>
              </a:ext>
            </a:extLst>
          </p:cNvPr>
          <p:cNvSpPr>
            <a:spLocks noGrp="1"/>
          </p:cNvSpPr>
          <p:nvPr>
            <p:ph idx="1"/>
          </p:nvPr>
        </p:nvSpPr>
        <p:spPr>
          <a:xfrm>
            <a:off x="838200" y="386366"/>
            <a:ext cx="10515600" cy="5790597"/>
          </a:xfrm>
        </p:spPr>
        <p:txBody>
          <a:bodyPr>
            <a:normAutofit lnSpcReduction="10000"/>
          </a:bodyPr>
          <a:lstStyle/>
          <a:p>
            <a:pPr algn="just">
              <a:lnSpc>
                <a:spcPct val="150000"/>
              </a:lnSpc>
            </a:pPr>
            <a:r>
              <a:rPr lang="fr-FR" dirty="0"/>
              <a:t>Pour lutter </a:t>
            </a:r>
            <a:r>
              <a:rPr lang="fr-FR" i="1" dirty="0"/>
              <a:t>in vivo </a:t>
            </a:r>
            <a:r>
              <a:rPr lang="fr-FR" dirty="0"/>
              <a:t>contre le stress oxydant, la cellule musculaire dispose de systèmes antioxydants liposolubles et hydrosolubles qui limitent ou annihilent les réactions radicalaires.</a:t>
            </a:r>
          </a:p>
          <a:p>
            <a:pPr algn="just">
              <a:lnSpc>
                <a:spcPct val="150000"/>
              </a:lnSpc>
            </a:pPr>
            <a:r>
              <a:rPr lang="fr-FR" dirty="0"/>
              <a:t>L’oxydation des protéines est favorisé après la mort de l’animal par l’altération des systèmes de défenses anti-oxydants à savoir la perte des enzymes antioxydantes et la perte des molécules telle que la vitamine C.</a:t>
            </a:r>
          </a:p>
          <a:p>
            <a:pPr algn="just">
              <a:lnSpc>
                <a:spcPct val="150000"/>
              </a:lnSpc>
            </a:pPr>
            <a:r>
              <a:rPr lang="fr-FR" dirty="0"/>
              <a:t>L’initiation de l’oxydation des protéines dans les produits carnés semble être fonction de la présence </a:t>
            </a:r>
            <a:r>
              <a:rPr lang="fr-FR"/>
              <a:t>des produits </a:t>
            </a:r>
            <a:r>
              <a:rPr lang="fr-FR" dirty="0"/>
              <a:t>primaires et </a:t>
            </a:r>
          </a:p>
          <a:p>
            <a:pPr algn="just">
              <a:lnSpc>
                <a:spcPct val="150000"/>
              </a:lnSpc>
            </a:pPr>
            <a:endParaRPr lang="fr-FR" dirty="0"/>
          </a:p>
        </p:txBody>
      </p:sp>
      <p:sp>
        <p:nvSpPr>
          <p:cNvPr id="2" name="Espace réservé du numéro de diapositive 1"/>
          <p:cNvSpPr>
            <a:spLocks noGrp="1"/>
          </p:cNvSpPr>
          <p:nvPr>
            <p:ph type="sldNum" sz="quarter" idx="12"/>
          </p:nvPr>
        </p:nvSpPr>
        <p:spPr/>
        <p:txBody>
          <a:bodyPr/>
          <a:lstStyle/>
          <a:p>
            <a:fld id="{B30A41C0-B680-468C-9726-E5D6753465CC}" type="slidenum">
              <a:rPr lang="fr-FR" smtClean="0"/>
              <a:t>41</a:t>
            </a:fld>
            <a:endParaRPr lang="fr-FR"/>
          </a:p>
        </p:txBody>
      </p:sp>
    </p:spTree>
    <p:extLst>
      <p:ext uri="{BB962C8B-B14F-4D97-AF65-F5344CB8AC3E}">
        <p14:creationId xmlns:p14="http://schemas.microsoft.com/office/powerpoint/2010/main" val="412996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3BD7FFD-BF2D-486C-8CEF-D0EF608A7E09}"/>
              </a:ext>
            </a:extLst>
          </p:cNvPr>
          <p:cNvSpPr>
            <a:spLocks noGrp="1"/>
          </p:cNvSpPr>
          <p:nvPr>
            <p:ph idx="1"/>
          </p:nvPr>
        </p:nvSpPr>
        <p:spPr>
          <a:xfrm>
            <a:off x="838200" y="386366"/>
            <a:ext cx="10515600" cy="5790597"/>
          </a:xfrm>
        </p:spPr>
        <p:txBody>
          <a:bodyPr>
            <a:normAutofit/>
          </a:bodyPr>
          <a:lstStyle/>
          <a:p>
            <a:pPr marL="0" indent="0" algn="just">
              <a:lnSpc>
                <a:spcPct val="150000"/>
              </a:lnSpc>
              <a:buNone/>
            </a:pPr>
            <a:r>
              <a:rPr lang="fr-FR" dirty="0"/>
              <a:t> secondaire de l’oxydation des lipides en particuliers des </a:t>
            </a:r>
            <a:r>
              <a:rPr lang="fr-FR" dirty="0" err="1"/>
              <a:t>hydroperoxydes</a:t>
            </a:r>
            <a:r>
              <a:rPr lang="fr-FR" dirty="0"/>
              <a:t> et des aldéhydes.</a:t>
            </a:r>
          </a:p>
          <a:p>
            <a:pPr algn="just">
              <a:lnSpc>
                <a:spcPct val="150000"/>
              </a:lnSpc>
            </a:pPr>
            <a:r>
              <a:rPr lang="fr-FR" dirty="0"/>
              <a:t>Certaines opérations comme le morcellement (découpe, broyage, hachage) et les mélanges </a:t>
            </a:r>
            <a:r>
              <a:rPr lang="fr-FR" dirty="0">
                <a:solidFill>
                  <a:srgbClr val="FF0000"/>
                </a:solidFill>
              </a:rPr>
              <a:t>favorisent les réactions entre l’oxygène moléculaire et les acides gras insaturés</a:t>
            </a:r>
            <a:r>
              <a:rPr lang="fr-FR" dirty="0"/>
              <a:t>, </a:t>
            </a:r>
          </a:p>
          <a:p>
            <a:pPr algn="just">
              <a:lnSpc>
                <a:spcPct val="150000"/>
              </a:lnSpc>
            </a:pPr>
            <a:r>
              <a:rPr lang="fr-FR" dirty="0"/>
              <a:t>D’autres opérations comme la cuisson, la pasteurisation qui font intervenir des étapes à températures élevées accroissent l’étendue des réactions d’oxydation. </a:t>
            </a:r>
          </a:p>
        </p:txBody>
      </p:sp>
      <p:sp>
        <p:nvSpPr>
          <p:cNvPr id="2" name="Espace réservé du numéro de diapositive 1"/>
          <p:cNvSpPr>
            <a:spLocks noGrp="1"/>
          </p:cNvSpPr>
          <p:nvPr>
            <p:ph type="sldNum" sz="quarter" idx="12"/>
          </p:nvPr>
        </p:nvSpPr>
        <p:spPr/>
        <p:txBody>
          <a:bodyPr/>
          <a:lstStyle/>
          <a:p>
            <a:fld id="{B30A41C0-B680-468C-9726-E5D6753465CC}" type="slidenum">
              <a:rPr lang="fr-FR" smtClean="0"/>
              <a:t>42</a:t>
            </a:fld>
            <a:endParaRPr lang="fr-FR"/>
          </a:p>
        </p:txBody>
      </p:sp>
    </p:spTree>
    <p:extLst>
      <p:ext uri="{BB962C8B-B14F-4D97-AF65-F5344CB8AC3E}">
        <p14:creationId xmlns:p14="http://schemas.microsoft.com/office/powerpoint/2010/main" val="716558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3BD7FFD-BF2D-486C-8CEF-D0EF608A7E09}"/>
              </a:ext>
            </a:extLst>
          </p:cNvPr>
          <p:cNvSpPr>
            <a:spLocks noGrp="1"/>
          </p:cNvSpPr>
          <p:nvPr>
            <p:ph idx="1"/>
          </p:nvPr>
        </p:nvSpPr>
        <p:spPr>
          <a:xfrm>
            <a:off x="838200" y="386366"/>
            <a:ext cx="10515600" cy="5790597"/>
          </a:xfrm>
        </p:spPr>
        <p:txBody>
          <a:bodyPr>
            <a:normAutofit/>
          </a:bodyPr>
          <a:lstStyle/>
          <a:p>
            <a:pPr algn="just">
              <a:lnSpc>
                <a:spcPct val="150000"/>
              </a:lnSpc>
            </a:pPr>
            <a:r>
              <a:rPr lang="fr-FR" dirty="0"/>
              <a:t>Les analyses visant à mesurer l’oxydation des lipides ou des protéines sont utiles pour le développement de stratégies </a:t>
            </a:r>
            <a:r>
              <a:rPr lang="fr-FR" dirty="0" err="1"/>
              <a:t>anti-oxydantes</a:t>
            </a:r>
            <a:r>
              <a:rPr lang="fr-FR" dirty="0"/>
              <a:t> efficaces.</a:t>
            </a:r>
          </a:p>
          <a:p>
            <a:pPr algn="just">
              <a:lnSpc>
                <a:spcPct val="150000"/>
              </a:lnSpc>
            </a:pPr>
            <a:r>
              <a:rPr lang="fr-FR" i="1" u="sng" dirty="0"/>
              <a:t>Par exemple</a:t>
            </a:r>
            <a:r>
              <a:rPr lang="fr-FR" dirty="0"/>
              <a:t>, les modifications de composition des muscles par l’alimentation en modifiant la composition en acides gras, par </a:t>
            </a:r>
            <a:r>
              <a:rPr lang="fr-FR" dirty="0">
                <a:solidFill>
                  <a:srgbClr val="FF0000"/>
                </a:solidFill>
              </a:rPr>
              <a:t>les supplémentations en caroténoïdes et tocophérols</a:t>
            </a:r>
            <a:r>
              <a:rPr lang="fr-FR" dirty="0"/>
              <a:t>, </a:t>
            </a:r>
            <a:r>
              <a:rPr lang="fr-FR" dirty="0">
                <a:solidFill>
                  <a:srgbClr val="FF0000"/>
                </a:solidFill>
              </a:rPr>
              <a:t>par l’amélioration des formulations et des procédés de fabrications</a:t>
            </a:r>
            <a:r>
              <a:rPr lang="fr-FR" dirty="0"/>
              <a:t>.</a:t>
            </a:r>
          </a:p>
        </p:txBody>
      </p:sp>
      <p:sp>
        <p:nvSpPr>
          <p:cNvPr id="2" name="Espace réservé du numéro de diapositive 1"/>
          <p:cNvSpPr>
            <a:spLocks noGrp="1"/>
          </p:cNvSpPr>
          <p:nvPr>
            <p:ph type="sldNum" sz="quarter" idx="12"/>
          </p:nvPr>
        </p:nvSpPr>
        <p:spPr/>
        <p:txBody>
          <a:bodyPr/>
          <a:lstStyle/>
          <a:p>
            <a:fld id="{B30A41C0-B680-468C-9726-E5D6753465CC}" type="slidenum">
              <a:rPr lang="fr-FR" smtClean="0"/>
              <a:t>43</a:t>
            </a:fld>
            <a:endParaRPr lang="fr-FR"/>
          </a:p>
        </p:txBody>
      </p:sp>
    </p:spTree>
    <p:extLst>
      <p:ext uri="{BB962C8B-B14F-4D97-AF65-F5344CB8AC3E}">
        <p14:creationId xmlns:p14="http://schemas.microsoft.com/office/powerpoint/2010/main" val="288784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3BD7FFD-BF2D-486C-8CEF-D0EF608A7E09}"/>
              </a:ext>
            </a:extLst>
          </p:cNvPr>
          <p:cNvSpPr>
            <a:spLocks noGrp="1"/>
          </p:cNvSpPr>
          <p:nvPr>
            <p:ph idx="1"/>
          </p:nvPr>
        </p:nvSpPr>
        <p:spPr>
          <a:xfrm>
            <a:off x="838200" y="386366"/>
            <a:ext cx="10515600" cy="5790597"/>
          </a:xfrm>
        </p:spPr>
        <p:txBody>
          <a:bodyPr>
            <a:normAutofit/>
          </a:bodyPr>
          <a:lstStyle/>
          <a:p>
            <a:pPr algn="just">
              <a:lnSpc>
                <a:spcPct val="150000"/>
              </a:lnSpc>
            </a:pPr>
            <a:r>
              <a:rPr lang="fr-FR" dirty="0">
                <a:solidFill>
                  <a:srgbClr val="FF0000"/>
                </a:solidFill>
              </a:rPr>
              <a:t>Le fer non héminique </a:t>
            </a:r>
            <a:r>
              <a:rPr lang="fr-FR" dirty="0"/>
              <a:t>est considéré comme le plus fort promoteur de l’oxydation dans les viandes, aussi en parallèle de l’estimation de l’oxydation, la connaissance des proportions des différentes formes chimiques du fer est très importante. </a:t>
            </a:r>
          </a:p>
          <a:p>
            <a:pPr algn="just">
              <a:lnSpc>
                <a:spcPct val="150000"/>
              </a:lnSpc>
            </a:pPr>
            <a:r>
              <a:rPr lang="fr-FR" dirty="0"/>
              <a:t>L’augmentation de fer non héminique dans les viandes </a:t>
            </a:r>
            <a:r>
              <a:rPr lang="fr-FR" dirty="0">
                <a:solidFill>
                  <a:srgbClr val="FF0000"/>
                </a:solidFill>
              </a:rPr>
              <a:t>est une conséquence de la rupture de l’hème </a:t>
            </a:r>
            <a:r>
              <a:rPr lang="fr-FR" dirty="0"/>
              <a:t>soit pendant la cuisson soit lors de sa conservation.</a:t>
            </a:r>
          </a:p>
          <a:p>
            <a:pPr algn="just">
              <a:lnSpc>
                <a:spcPct val="150000"/>
              </a:lnSpc>
            </a:pPr>
            <a:endParaRPr lang="fr-FR" dirty="0"/>
          </a:p>
        </p:txBody>
      </p:sp>
      <p:sp>
        <p:nvSpPr>
          <p:cNvPr id="2" name="Espace réservé du numéro de diapositive 1"/>
          <p:cNvSpPr>
            <a:spLocks noGrp="1"/>
          </p:cNvSpPr>
          <p:nvPr>
            <p:ph type="sldNum" sz="quarter" idx="12"/>
          </p:nvPr>
        </p:nvSpPr>
        <p:spPr/>
        <p:txBody>
          <a:bodyPr/>
          <a:lstStyle/>
          <a:p>
            <a:fld id="{B30A41C0-B680-468C-9726-E5D6753465CC}" type="slidenum">
              <a:rPr lang="fr-FR" smtClean="0"/>
              <a:t>44</a:t>
            </a:fld>
            <a:endParaRPr lang="fr-FR"/>
          </a:p>
        </p:txBody>
      </p:sp>
    </p:spTree>
    <p:extLst>
      <p:ext uri="{BB962C8B-B14F-4D97-AF65-F5344CB8AC3E}">
        <p14:creationId xmlns:p14="http://schemas.microsoft.com/office/powerpoint/2010/main" val="134226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3BD7FFD-BF2D-486C-8CEF-D0EF608A7E09}"/>
              </a:ext>
            </a:extLst>
          </p:cNvPr>
          <p:cNvSpPr>
            <a:spLocks noGrp="1"/>
          </p:cNvSpPr>
          <p:nvPr>
            <p:ph idx="1"/>
          </p:nvPr>
        </p:nvSpPr>
        <p:spPr>
          <a:xfrm>
            <a:off x="838200" y="386366"/>
            <a:ext cx="10515600" cy="5790597"/>
          </a:xfrm>
        </p:spPr>
        <p:txBody>
          <a:bodyPr>
            <a:normAutofit fontScale="92500" lnSpcReduction="10000"/>
          </a:bodyPr>
          <a:lstStyle/>
          <a:p>
            <a:pPr marL="0" indent="0" algn="just">
              <a:lnSpc>
                <a:spcPct val="150000"/>
              </a:lnSpc>
              <a:buNone/>
            </a:pPr>
            <a:r>
              <a:rPr lang="fr-FR" b="1" dirty="0">
                <a:solidFill>
                  <a:srgbClr val="FF0000"/>
                </a:solidFill>
              </a:rPr>
              <a:t>2- Evaluation de l’oxydation des lipides et protéines</a:t>
            </a:r>
          </a:p>
          <a:p>
            <a:pPr algn="just">
              <a:lnSpc>
                <a:spcPct val="150000"/>
              </a:lnSpc>
            </a:pPr>
            <a:r>
              <a:rPr lang="fr-FR" dirty="0"/>
              <a:t>Pour l’évaluation de l’oxydation des lipides, plusieurs méthodes sont utilisables en fonction du produit à analyser :</a:t>
            </a:r>
          </a:p>
          <a:p>
            <a:pPr marL="0" indent="0" algn="just">
              <a:lnSpc>
                <a:spcPct val="150000"/>
              </a:lnSpc>
              <a:buNone/>
            </a:pPr>
            <a:r>
              <a:rPr lang="fr-FR" dirty="0"/>
              <a:t>        ‐ la détermination de l’indice de peroxyde sur les graisses et les fractions lipidiques ;</a:t>
            </a:r>
          </a:p>
          <a:p>
            <a:pPr marL="0" indent="0" algn="just">
              <a:lnSpc>
                <a:spcPct val="150000"/>
              </a:lnSpc>
              <a:buNone/>
            </a:pPr>
            <a:r>
              <a:rPr lang="fr-FR" dirty="0"/>
              <a:t>       ‐ les méthodes </a:t>
            </a:r>
            <a:r>
              <a:rPr lang="fr-FR" dirty="0" err="1"/>
              <a:t>TBArs</a:t>
            </a:r>
            <a:r>
              <a:rPr lang="fr-FR" dirty="0"/>
              <a:t> (substances réactives à l’acide thiobarbiturique)  pour les viandes et produits transformés ;</a:t>
            </a:r>
          </a:p>
          <a:p>
            <a:pPr marL="0" indent="0" algn="just">
              <a:lnSpc>
                <a:spcPct val="150000"/>
              </a:lnSpc>
              <a:buNone/>
            </a:pPr>
            <a:r>
              <a:rPr lang="fr-FR" dirty="0"/>
              <a:t>       ‐l’analyse sensorielle et la mesure des composés volatils par chromatographie ou spectrométrie de masse pour tous types de produit.</a:t>
            </a:r>
          </a:p>
        </p:txBody>
      </p:sp>
      <p:sp>
        <p:nvSpPr>
          <p:cNvPr id="2" name="Espace réservé du numéro de diapositive 1"/>
          <p:cNvSpPr>
            <a:spLocks noGrp="1"/>
          </p:cNvSpPr>
          <p:nvPr>
            <p:ph type="sldNum" sz="quarter" idx="12"/>
          </p:nvPr>
        </p:nvSpPr>
        <p:spPr/>
        <p:txBody>
          <a:bodyPr/>
          <a:lstStyle/>
          <a:p>
            <a:fld id="{B30A41C0-B680-468C-9726-E5D6753465CC}" type="slidenum">
              <a:rPr lang="fr-FR" smtClean="0"/>
              <a:t>45</a:t>
            </a:fld>
            <a:endParaRPr lang="fr-FR"/>
          </a:p>
        </p:txBody>
      </p:sp>
    </p:spTree>
    <p:extLst>
      <p:ext uri="{BB962C8B-B14F-4D97-AF65-F5344CB8AC3E}">
        <p14:creationId xmlns:p14="http://schemas.microsoft.com/office/powerpoint/2010/main" val="242818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3BD7FFD-BF2D-486C-8CEF-D0EF608A7E09}"/>
              </a:ext>
            </a:extLst>
          </p:cNvPr>
          <p:cNvSpPr>
            <a:spLocks noGrp="1"/>
          </p:cNvSpPr>
          <p:nvPr>
            <p:ph idx="1"/>
          </p:nvPr>
        </p:nvSpPr>
        <p:spPr>
          <a:xfrm>
            <a:off x="838200" y="386366"/>
            <a:ext cx="10515600" cy="5790597"/>
          </a:xfrm>
        </p:spPr>
        <p:txBody>
          <a:bodyPr>
            <a:normAutofit/>
          </a:bodyPr>
          <a:lstStyle/>
          <a:p>
            <a:pPr algn="just">
              <a:lnSpc>
                <a:spcPct val="150000"/>
              </a:lnSpc>
            </a:pPr>
            <a:r>
              <a:rPr lang="fr-FR" dirty="0"/>
              <a:t>Pour déterminer le stade d’oxydation des protéines, différentes stratégies sont envisageables:</a:t>
            </a:r>
          </a:p>
          <a:p>
            <a:pPr marL="0" indent="0" algn="just">
              <a:lnSpc>
                <a:spcPct val="150000"/>
              </a:lnSpc>
              <a:buNone/>
            </a:pPr>
            <a:r>
              <a:rPr lang="fr-FR" dirty="0"/>
              <a:t>   - la détermination des groupements thiols libres ;</a:t>
            </a:r>
          </a:p>
          <a:p>
            <a:pPr marL="0" indent="0" algn="just">
              <a:lnSpc>
                <a:spcPct val="150000"/>
              </a:lnSpc>
              <a:buNone/>
            </a:pPr>
            <a:r>
              <a:rPr lang="fr-FR" dirty="0"/>
              <a:t>   -la mesure des </a:t>
            </a:r>
            <a:r>
              <a:rPr lang="fr-FR" dirty="0" err="1"/>
              <a:t>carbonyls</a:t>
            </a:r>
            <a:r>
              <a:rPr lang="fr-FR" dirty="0"/>
              <a:t> totaux par méthode à la DNPH ou par chromatographie liquide, ionisation </a:t>
            </a:r>
            <a:r>
              <a:rPr lang="fr-FR" dirty="0" err="1"/>
              <a:t>electrospray</a:t>
            </a:r>
            <a:r>
              <a:rPr lang="fr-FR" dirty="0"/>
              <a:t>, spectrométrie de masse (LC-ESI-MS) ;</a:t>
            </a:r>
          </a:p>
          <a:p>
            <a:pPr marL="0" indent="0" algn="just">
              <a:lnSpc>
                <a:spcPct val="150000"/>
              </a:lnSpc>
              <a:buNone/>
            </a:pPr>
            <a:r>
              <a:rPr lang="fr-FR" dirty="0"/>
              <a:t>   -la recherche des cross-links entre protéines : ponts disulfures, formation de </a:t>
            </a:r>
            <a:r>
              <a:rPr lang="fr-FR" dirty="0" err="1"/>
              <a:t>dityrosine</a:t>
            </a:r>
            <a:r>
              <a:rPr lang="fr-FR" dirty="0"/>
              <a:t>, électrophorèse SDS-PAGE et Western-blot.</a:t>
            </a:r>
          </a:p>
        </p:txBody>
      </p:sp>
      <p:sp>
        <p:nvSpPr>
          <p:cNvPr id="2" name="Espace réservé du numéro de diapositive 1"/>
          <p:cNvSpPr>
            <a:spLocks noGrp="1"/>
          </p:cNvSpPr>
          <p:nvPr>
            <p:ph type="sldNum" sz="quarter" idx="12"/>
          </p:nvPr>
        </p:nvSpPr>
        <p:spPr/>
        <p:txBody>
          <a:bodyPr/>
          <a:lstStyle/>
          <a:p>
            <a:fld id="{B30A41C0-B680-468C-9726-E5D6753465CC}" type="slidenum">
              <a:rPr lang="fr-FR" smtClean="0"/>
              <a:t>46</a:t>
            </a:fld>
            <a:endParaRPr lang="fr-FR"/>
          </a:p>
        </p:txBody>
      </p:sp>
    </p:spTree>
    <p:extLst>
      <p:ext uri="{BB962C8B-B14F-4D97-AF65-F5344CB8AC3E}">
        <p14:creationId xmlns:p14="http://schemas.microsoft.com/office/powerpoint/2010/main" val="290607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3BD7FFD-BF2D-486C-8CEF-D0EF608A7E09}"/>
              </a:ext>
            </a:extLst>
          </p:cNvPr>
          <p:cNvSpPr>
            <a:spLocks noGrp="1"/>
          </p:cNvSpPr>
          <p:nvPr>
            <p:ph idx="1"/>
          </p:nvPr>
        </p:nvSpPr>
        <p:spPr>
          <a:xfrm>
            <a:off x="838200" y="386366"/>
            <a:ext cx="10515600" cy="5790597"/>
          </a:xfrm>
        </p:spPr>
        <p:txBody>
          <a:bodyPr>
            <a:normAutofit/>
          </a:bodyPr>
          <a:lstStyle/>
          <a:p>
            <a:pPr algn="just">
              <a:lnSpc>
                <a:spcPct val="150000"/>
              </a:lnSpc>
            </a:pPr>
            <a:r>
              <a:rPr lang="fr-FR" dirty="0"/>
              <a:t>Pour mesurer l’oxydation des lipides et/ou des protéines, le choix de la méthode d’analyse à utiliser doit être fait en fonction du type de produit à analyser et de la précision de résultat souhaitée et en tenant compte des intérêts et limites de la méthode à retenir.</a:t>
            </a:r>
          </a:p>
        </p:txBody>
      </p:sp>
      <p:sp>
        <p:nvSpPr>
          <p:cNvPr id="2" name="Espace réservé du numéro de diapositive 1"/>
          <p:cNvSpPr>
            <a:spLocks noGrp="1"/>
          </p:cNvSpPr>
          <p:nvPr>
            <p:ph type="sldNum" sz="quarter" idx="12"/>
          </p:nvPr>
        </p:nvSpPr>
        <p:spPr/>
        <p:txBody>
          <a:bodyPr/>
          <a:lstStyle/>
          <a:p>
            <a:fld id="{B30A41C0-B680-468C-9726-E5D6753465CC}" type="slidenum">
              <a:rPr lang="fr-FR" smtClean="0"/>
              <a:t>47</a:t>
            </a:fld>
            <a:endParaRPr lang="fr-FR"/>
          </a:p>
        </p:txBody>
      </p:sp>
    </p:spTree>
    <p:extLst>
      <p:ext uri="{BB962C8B-B14F-4D97-AF65-F5344CB8AC3E}">
        <p14:creationId xmlns:p14="http://schemas.microsoft.com/office/powerpoint/2010/main" val="129348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39A2EFF-70E0-4119-AE12-676353CBDA4A}"/>
              </a:ext>
            </a:extLst>
          </p:cNvPr>
          <p:cNvPicPr>
            <a:picLocks noChangeAspect="1"/>
          </p:cNvPicPr>
          <p:nvPr/>
        </p:nvPicPr>
        <p:blipFill>
          <a:blip r:embed="rId2"/>
          <a:stretch>
            <a:fillRect/>
          </a:stretch>
        </p:blipFill>
        <p:spPr>
          <a:xfrm>
            <a:off x="1034222" y="452481"/>
            <a:ext cx="9505370" cy="4561774"/>
          </a:xfrm>
          <a:prstGeom prst="rect">
            <a:avLst/>
          </a:prstGeom>
        </p:spPr>
      </p:pic>
      <p:sp>
        <p:nvSpPr>
          <p:cNvPr id="5" name="Rectangle 4">
            <a:extLst>
              <a:ext uri="{FF2B5EF4-FFF2-40B4-BE49-F238E27FC236}">
                <a16:creationId xmlns:a16="http://schemas.microsoft.com/office/drawing/2014/main" id="{E1647368-478D-4018-A37E-9E55344E19C1}"/>
              </a:ext>
            </a:extLst>
          </p:cNvPr>
          <p:cNvSpPr/>
          <p:nvPr/>
        </p:nvSpPr>
        <p:spPr>
          <a:xfrm>
            <a:off x="927279" y="5372517"/>
            <a:ext cx="10290220" cy="1143070"/>
          </a:xfrm>
          <a:prstGeom prst="rect">
            <a:avLst/>
          </a:prstGeom>
        </p:spPr>
        <p:txBody>
          <a:bodyPr wrap="square">
            <a:spAutoFit/>
          </a:bodyPr>
          <a:lstStyle/>
          <a:p>
            <a:pPr algn="ctr">
              <a:lnSpc>
                <a:spcPct val="150000"/>
              </a:lnSpc>
            </a:pPr>
            <a:r>
              <a:rPr lang="fr-FR" sz="2400" b="1" dirty="0"/>
              <a:t>Diagramme de choix de la méthode d'analyses en fonction du produit à analyser.</a:t>
            </a:r>
          </a:p>
        </p:txBody>
      </p:sp>
      <p:sp>
        <p:nvSpPr>
          <p:cNvPr id="2" name="Espace réservé du numéro de diapositive 1"/>
          <p:cNvSpPr>
            <a:spLocks noGrp="1"/>
          </p:cNvSpPr>
          <p:nvPr>
            <p:ph type="sldNum" sz="quarter" idx="12"/>
          </p:nvPr>
        </p:nvSpPr>
        <p:spPr/>
        <p:txBody>
          <a:bodyPr/>
          <a:lstStyle/>
          <a:p>
            <a:fld id="{B30A41C0-B680-468C-9726-E5D6753465CC}" type="slidenum">
              <a:rPr lang="fr-FR" smtClean="0"/>
              <a:t>48</a:t>
            </a:fld>
            <a:endParaRPr lang="fr-FR"/>
          </a:p>
        </p:txBody>
      </p:sp>
    </p:spTree>
    <p:extLst>
      <p:ext uri="{BB962C8B-B14F-4D97-AF65-F5344CB8AC3E}">
        <p14:creationId xmlns:p14="http://schemas.microsoft.com/office/powerpoint/2010/main" val="6868145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t 3">
            <a:extLst>
              <a:ext uri="{FF2B5EF4-FFF2-40B4-BE49-F238E27FC236}">
                <a16:creationId xmlns:a16="http://schemas.microsoft.com/office/drawing/2014/main" id="{B8D07AF5-7EA9-4D64-859E-F65261BBEC99}"/>
              </a:ext>
            </a:extLst>
          </p:cNvPr>
          <p:cNvGraphicFramePr>
            <a:graphicFrameLocks noChangeAspect="1"/>
          </p:cNvGraphicFramePr>
          <p:nvPr>
            <p:extLst>
              <p:ext uri="{D42A27DB-BD31-4B8C-83A1-F6EECF244321}">
                <p14:modId xmlns:p14="http://schemas.microsoft.com/office/powerpoint/2010/main" val="3324816282"/>
              </p:ext>
            </p:extLst>
          </p:nvPr>
        </p:nvGraphicFramePr>
        <p:xfrm>
          <a:off x="1735429" y="1274921"/>
          <a:ext cx="8978717" cy="5763383"/>
        </p:xfrm>
        <a:graphic>
          <a:graphicData uri="http://schemas.openxmlformats.org/presentationml/2006/ole">
            <mc:AlternateContent xmlns:mc="http://schemas.openxmlformats.org/markup-compatibility/2006">
              <mc:Choice xmlns:v="urn:schemas-microsoft-com:vml" Requires="v">
                <p:oleObj spid="_x0000_s1121" name="Document" r:id="rId4" imgW="6002213" imgH="3852912" progId="Word.Document.12">
                  <p:embed/>
                </p:oleObj>
              </mc:Choice>
              <mc:Fallback>
                <p:oleObj name="Document" r:id="rId4" imgW="6002213" imgH="3852912" progId="Word.Document.12">
                  <p:embed/>
                  <p:pic>
                    <p:nvPicPr>
                      <p:cNvPr id="0" name=""/>
                      <p:cNvPicPr/>
                      <p:nvPr/>
                    </p:nvPicPr>
                    <p:blipFill>
                      <a:blip r:embed="rId5"/>
                      <a:stretch>
                        <a:fillRect/>
                      </a:stretch>
                    </p:blipFill>
                    <p:spPr>
                      <a:xfrm>
                        <a:off x="1735429" y="1274921"/>
                        <a:ext cx="8978717" cy="5763383"/>
                      </a:xfrm>
                      <a:prstGeom prst="rect">
                        <a:avLst/>
                      </a:prstGeom>
                    </p:spPr>
                  </p:pic>
                </p:oleObj>
              </mc:Fallback>
            </mc:AlternateContent>
          </a:graphicData>
        </a:graphic>
      </p:graphicFrame>
      <p:sp>
        <p:nvSpPr>
          <p:cNvPr id="5" name="Rectangle 4">
            <a:extLst>
              <a:ext uri="{FF2B5EF4-FFF2-40B4-BE49-F238E27FC236}">
                <a16:creationId xmlns:a16="http://schemas.microsoft.com/office/drawing/2014/main" id="{33F831F6-700A-4BB2-91AC-9DBF410BECA3}"/>
              </a:ext>
            </a:extLst>
          </p:cNvPr>
          <p:cNvSpPr/>
          <p:nvPr/>
        </p:nvSpPr>
        <p:spPr>
          <a:xfrm>
            <a:off x="1914658" y="195210"/>
            <a:ext cx="9483143" cy="830997"/>
          </a:xfrm>
          <a:prstGeom prst="rect">
            <a:avLst/>
          </a:prstGeom>
        </p:spPr>
        <p:txBody>
          <a:bodyPr wrap="square">
            <a:spAutoFit/>
          </a:bodyPr>
          <a:lstStyle/>
          <a:p>
            <a:pPr algn="ctr"/>
            <a:r>
              <a:rPr lang="fr-FR" sz="2400" b="1" dirty="0"/>
              <a:t>Méthodes de détection des modifications résultantes de l’oxydation </a:t>
            </a:r>
            <a:r>
              <a:rPr lang="fr-FR" sz="2400" b="1"/>
              <a:t>des protéines.</a:t>
            </a:r>
            <a:endParaRPr lang="fr-FR" sz="2400" b="1" dirty="0"/>
          </a:p>
        </p:txBody>
      </p:sp>
      <p:sp>
        <p:nvSpPr>
          <p:cNvPr id="2" name="Espace réservé du numéro de diapositive 1"/>
          <p:cNvSpPr>
            <a:spLocks noGrp="1"/>
          </p:cNvSpPr>
          <p:nvPr>
            <p:ph type="sldNum" sz="quarter" idx="12"/>
          </p:nvPr>
        </p:nvSpPr>
        <p:spPr/>
        <p:txBody>
          <a:bodyPr/>
          <a:lstStyle/>
          <a:p>
            <a:fld id="{B30A41C0-B680-468C-9726-E5D6753465CC}" type="slidenum">
              <a:rPr lang="fr-FR" smtClean="0"/>
              <a:t>49</a:t>
            </a:fld>
            <a:endParaRPr lang="fr-FR"/>
          </a:p>
        </p:txBody>
      </p:sp>
    </p:spTree>
    <p:extLst>
      <p:ext uri="{BB962C8B-B14F-4D97-AF65-F5344CB8AC3E}">
        <p14:creationId xmlns:p14="http://schemas.microsoft.com/office/powerpoint/2010/main" val="41706174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C8D5ACA-C335-4A6F-BE02-2003B6737433}"/>
              </a:ext>
            </a:extLst>
          </p:cNvPr>
          <p:cNvSpPr>
            <a:spLocks noGrp="1"/>
          </p:cNvSpPr>
          <p:nvPr>
            <p:ph idx="1"/>
          </p:nvPr>
        </p:nvSpPr>
        <p:spPr>
          <a:xfrm>
            <a:off x="838200" y="631065"/>
            <a:ext cx="10515600" cy="5545898"/>
          </a:xfrm>
        </p:spPr>
        <p:txBody>
          <a:bodyPr>
            <a:normAutofit lnSpcReduction="10000"/>
          </a:bodyPr>
          <a:lstStyle/>
          <a:p>
            <a:pPr algn="just">
              <a:lnSpc>
                <a:spcPct val="150000"/>
              </a:lnSpc>
            </a:pPr>
            <a:r>
              <a:rPr lang="fr-FR" dirty="0"/>
              <a:t>Compte tenu de ces considérations une viande peut contenir </a:t>
            </a:r>
            <a:r>
              <a:rPr lang="fr-FR" dirty="0">
                <a:solidFill>
                  <a:srgbClr val="FF0000"/>
                </a:solidFill>
              </a:rPr>
              <a:t>2 à 30 % de graisses</a:t>
            </a:r>
            <a:r>
              <a:rPr lang="fr-FR" dirty="0"/>
              <a:t>. </a:t>
            </a:r>
          </a:p>
          <a:p>
            <a:pPr algn="just">
              <a:lnSpc>
                <a:spcPct val="150000"/>
              </a:lnSpc>
            </a:pPr>
            <a:r>
              <a:rPr lang="fr-FR" dirty="0">
                <a:solidFill>
                  <a:srgbClr val="FF0000"/>
                </a:solidFill>
              </a:rPr>
              <a:t>Les viandes les plus maigres (&lt; 10 %) </a:t>
            </a:r>
            <a:r>
              <a:rPr lang="fr-FR" dirty="0"/>
              <a:t>sont </a:t>
            </a:r>
            <a:r>
              <a:rPr lang="fr-FR" dirty="0">
                <a:solidFill>
                  <a:srgbClr val="0070C0"/>
                </a:solidFill>
              </a:rPr>
              <a:t>le lapin, le cheval, le veau, le poulet et la dinde (sans peau)</a:t>
            </a:r>
            <a:r>
              <a:rPr lang="fr-FR" dirty="0"/>
              <a:t>. </a:t>
            </a:r>
          </a:p>
          <a:p>
            <a:pPr algn="just">
              <a:lnSpc>
                <a:spcPct val="150000"/>
              </a:lnSpc>
            </a:pPr>
            <a:r>
              <a:rPr lang="fr-FR" dirty="0">
                <a:solidFill>
                  <a:srgbClr val="FF0000"/>
                </a:solidFill>
              </a:rPr>
              <a:t>Parmi les viandes les plus grasses (10 à 30 %) </a:t>
            </a:r>
            <a:r>
              <a:rPr lang="fr-FR" dirty="0"/>
              <a:t>on trouve certains </a:t>
            </a:r>
            <a:r>
              <a:rPr lang="fr-FR" dirty="0">
                <a:solidFill>
                  <a:srgbClr val="0070C0"/>
                </a:solidFill>
              </a:rPr>
              <a:t>morceaux de bœuf et de porc ainsi que l’agneau, l’oie et le canard</a:t>
            </a:r>
            <a:r>
              <a:rPr lang="fr-FR" dirty="0"/>
              <a:t>.</a:t>
            </a:r>
          </a:p>
          <a:p>
            <a:pPr algn="just">
              <a:lnSpc>
                <a:spcPct val="150000"/>
              </a:lnSpc>
            </a:pPr>
            <a:r>
              <a:rPr lang="fr-FR" dirty="0"/>
              <a:t>Les lipides des viandes sont constitués principalement </a:t>
            </a:r>
            <a:r>
              <a:rPr lang="fr-FR" b="1" dirty="0"/>
              <a:t>d’acides gras saturés et monoinsaturés</a:t>
            </a:r>
            <a:r>
              <a:rPr lang="fr-FR" dirty="0"/>
              <a:t>.</a:t>
            </a:r>
          </a:p>
        </p:txBody>
      </p:sp>
      <p:sp>
        <p:nvSpPr>
          <p:cNvPr id="2" name="Espace réservé du numéro de diapositive 1"/>
          <p:cNvSpPr>
            <a:spLocks noGrp="1"/>
          </p:cNvSpPr>
          <p:nvPr>
            <p:ph type="sldNum" sz="quarter" idx="12"/>
          </p:nvPr>
        </p:nvSpPr>
        <p:spPr/>
        <p:txBody>
          <a:bodyPr/>
          <a:lstStyle/>
          <a:p>
            <a:fld id="{B30A41C0-B680-468C-9726-E5D6753465CC}" type="slidenum">
              <a:rPr lang="fr-FR" smtClean="0"/>
              <a:t>5</a:t>
            </a:fld>
            <a:endParaRPr lang="fr-FR"/>
          </a:p>
        </p:txBody>
      </p:sp>
    </p:spTree>
    <p:extLst>
      <p:ext uri="{BB962C8B-B14F-4D97-AF65-F5344CB8AC3E}">
        <p14:creationId xmlns:p14="http://schemas.microsoft.com/office/powerpoint/2010/main" val="1815229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75947A0-04F1-4B7E-9E1F-C3831A7D5573}"/>
              </a:ext>
            </a:extLst>
          </p:cNvPr>
          <p:cNvSpPr>
            <a:spLocks noGrp="1"/>
          </p:cNvSpPr>
          <p:nvPr>
            <p:ph type="title"/>
          </p:nvPr>
        </p:nvSpPr>
        <p:spPr>
          <a:xfrm>
            <a:off x="986397" y="768350"/>
            <a:ext cx="10515600" cy="2852737"/>
          </a:xfrm>
        </p:spPr>
        <p:txBody>
          <a:bodyPr/>
          <a:lstStyle/>
          <a:p>
            <a:pPr algn="ctr"/>
            <a:r>
              <a:rPr lang="fr-FR" b="1" dirty="0"/>
              <a:t>Altérations liées à la cuisson des viandes</a:t>
            </a:r>
          </a:p>
        </p:txBody>
      </p:sp>
      <p:sp>
        <p:nvSpPr>
          <p:cNvPr id="3" name="Espace réservé du texte 2">
            <a:extLst>
              <a:ext uri="{FF2B5EF4-FFF2-40B4-BE49-F238E27FC236}">
                <a16:creationId xmlns:a16="http://schemas.microsoft.com/office/drawing/2014/main" id="{1D5C34F3-2CC3-4345-8119-2E3B424D2070}"/>
              </a:ext>
            </a:extLst>
          </p:cNvPr>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30A41C0-B680-468C-9726-E5D6753465CC}" type="slidenum">
              <a:rPr lang="fr-FR" smtClean="0"/>
              <a:t>50</a:t>
            </a:fld>
            <a:endParaRPr lang="fr-FR"/>
          </a:p>
        </p:txBody>
      </p:sp>
    </p:spTree>
    <p:extLst>
      <p:ext uri="{BB962C8B-B14F-4D97-AF65-F5344CB8AC3E}">
        <p14:creationId xmlns:p14="http://schemas.microsoft.com/office/powerpoint/2010/main" val="224213840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35B2B47-1285-4A3D-9D69-A798126D7327}"/>
              </a:ext>
            </a:extLst>
          </p:cNvPr>
          <p:cNvSpPr>
            <a:spLocks noGrp="1"/>
          </p:cNvSpPr>
          <p:nvPr>
            <p:ph idx="1"/>
          </p:nvPr>
        </p:nvSpPr>
        <p:spPr>
          <a:xfrm>
            <a:off x="838200" y="450761"/>
            <a:ext cx="10515600" cy="5726202"/>
          </a:xfrm>
        </p:spPr>
        <p:txBody>
          <a:bodyPr>
            <a:normAutofit/>
          </a:bodyPr>
          <a:lstStyle/>
          <a:p>
            <a:pPr algn="just">
              <a:lnSpc>
                <a:spcPct val="150000"/>
              </a:lnSpc>
            </a:pPr>
            <a:r>
              <a:rPr lang="fr-FR" dirty="0"/>
              <a:t>La cuisson met en jeu un ensemble complexe de réactions physico-chimiques qui touchent de nombreux constituants de la viande.</a:t>
            </a:r>
          </a:p>
          <a:p>
            <a:pPr algn="just">
              <a:lnSpc>
                <a:spcPct val="150000"/>
              </a:lnSpc>
            </a:pPr>
            <a:r>
              <a:rPr lang="fr-FR" dirty="0"/>
              <a:t>L’élévation de la température à cœur peut générer des changements d’état physique des constituants (</a:t>
            </a:r>
            <a:r>
              <a:rPr lang="fr-FR" dirty="0">
                <a:solidFill>
                  <a:srgbClr val="FF0000"/>
                </a:solidFill>
              </a:rPr>
              <a:t>dénaturation des protéines, fusion des lipides, précipitation des minéraux</a:t>
            </a:r>
            <a:r>
              <a:rPr lang="fr-FR" dirty="0"/>
              <a:t>) mais aussi des modifications de leur structure chimique (oxydation des lipides et des protéines, clivage de la myoglobine, dégradation thermique de la myoglobine et de certaines vitamines). </a:t>
            </a:r>
          </a:p>
        </p:txBody>
      </p:sp>
      <p:sp>
        <p:nvSpPr>
          <p:cNvPr id="2" name="Espace réservé du numéro de diapositive 1"/>
          <p:cNvSpPr>
            <a:spLocks noGrp="1"/>
          </p:cNvSpPr>
          <p:nvPr>
            <p:ph type="sldNum" sz="quarter" idx="12"/>
          </p:nvPr>
        </p:nvSpPr>
        <p:spPr/>
        <p:txBody>
          <a:bodyPr/>
          <a:lstStyle/>
          <a:p>
            <a:fld id="{B30A41C0-B680-468C-9726-E5D6753465CC}" type="slidenum">
              <a:rPr lang="fr-FR" smtClean="0"/>
              <a:t>51</a:t>
            </a:fld>
            <a:endParaRPr lang="fr-FR"/>
          </a:p>
        </p:txBody>
      </p:sp>
    </p:spTree>
    <p:extLst>
      <p:ext uri="{BB962C8B-B14F-4D97-AF65-F5344CB8AC3E}">
        <p14:creationId xmlns:p14="http://schemas.microsoft.com/office/powerpoint/2010/main" val="10437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1BDF1C6-D0CF-49BD-B40F-DF11730FC5FD}"/>
              </a:ext>
            </a:extLst>
          </p:cNvPr>
          <p:cNvSpPr>
            <a:spLocks noGrp="1"/>
          </p:cNvSpPr>
          <p:nvPr>
            <p:ph idx="1"/>
          </p:nvPr>
        </p:nvSpPr>
        <p:spPr>
          <a:xfrm>
            <a:off x="838200" y="695459"/>
            <a:ext cx="10515600" cy="5481504"/>
          </a:xfrm>
        </p:spPr>
        <p:txBody>
          <a:bodyPr/>
          <a:lstStyle/>
          <a:p>
            <a:pPr marL="0" indent="0" algn="just">
              <a:lnSpc>
                <a:spcPct val="150000"/>
              </a:lnSpc>
              <a:buNone/>
            </a:pPr>
            <a:r>
              <a:rPr lang="fr-FR" b="1" dirty="0">
                <a:solidFill>
                  <a:srgbClr val="FF0000"/>
                </a:solidFill>
              </a:rPr>
              <a:t>1- Changement de structure des protéines </a:t>
            </a:r>
            <a:endParaRPr lang="fr-FR" dirty="0">
              <a:solidFill>
                <a:srgbClr val="FF0000"/>
              </a:solidFill>
            </a:endParaRPr>
          </a:p>
          <a:p>
            <a:pPr algn="just">
              <a:lnSpc>
                <a:spcPct val="150000"/>
              </a:lnSpc>
            </a:pPr>
            <a:r>
              <a:rPr lang="fr-FR" dirty="0"/>
              <a:t>L’élévation de la température au cœur de la viande provoque le changement de structure des protéines, communément appelé dénaturation, ainsi que leur contraction.</a:t>
            </a:r>
          </a:p>
          <a:p>
            <a:pPr algn="just">
              <a:lnSpc>
                <a:spcPct val="150000"/>
              </a:lnSpc>
            </a:pPr>
            <a:r>
              <a:rPr lang="fr-FR" dirty="0"/>
              <a:t>Cela n’affecte en rien la qualité nutritionnelle des protéines : </a:t>
            </a:r>
            <a:r>
              <a:rPr lang="fr-FR" dirty="0">
                <a:solidFill>
                  <a:srgbClr val="FF0000"/>
                </a:solidFill>
              </a:rPr>
              <a:t>la cuisson ne modifie pas la composition globale en acides aminés des protéines </a:t>
            </a:r>
            <a:r>
              <a:rPr lang="fr-FR" dirty="0"/>
              <a:t>et ces modifications de structure </a:t>
            </a:r>
            <a:r>
              <a:rPr lang="fr-FR" dirty="0">
                <a:solidFill>
                  <a:srgbClr val="FF0000"/>
                </a:solidFill>
              </a:rPr>
              <a:t>n’ont pas d’impact significatif sur la digestibilité réelle </a:t>
            </a:r>
            <a:r>
              <a:rPr lang="fr-FR" dirty="0"/>
              <a:t>des protéines de la viande. </a:t>
            </a:r>
          </a:p>
        </p:txBody>
      </p:sp>
      <p:sp>
        <p:nvSpPr>
          <p:cNvPr id="2" name="Espace réservé du numéro de diapositive 1"/>
          <p:cNvSpPr>
            <a:spLocks noGrp="1"/>
          </p:cNvSpPr>
          <p:nvPr>
            <p:ph type="sldNum" sz="quarter" idx="12"/>
          </p:nvPr>
        </p:nvSpPr>
        <p:spPr/>
        <p:txBody>
          <a:bodyPr/>
          <a:lstStyle/>
          <a:p>
            <a:fld id="{B30A41C0-B680-468C-9726-E5D6753465CC}" type="slidenum">
              <a:rPr lang="fr-FR" smtClean="0"/>
              <a:t>52</a:t>
            </a:fld>
            <a:endParaRPr lang="fr-FR"/>
          </a:p>
        </p:txBody>
      </p:sp>
    </p:spTree>
    <p:extLst>
      <p:ext uri="{BB962C8B-B14F-4D97-AF65-F5344CB8AC3E}">
        <p14:creationId xmlns:p14="http://schemas.microsoft.com/office/powerpoint/2010/main" val="149631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1BDF1C6-D0CF-49BD-B40F-DF11730FC5FD}"/>
              </a:ext>
            </a:extLst>
          </p:cNvPr>
          <p:cNvSpPr>
            <a:spLocks noGrp="1"/>
          </p:cNvSpPr>
          <p:nvPr>
            <p:ph idx="1"/>
          </p:nvPr>
        </p:nvSpPr>
        <p:spPr>
          <a:xfrm>
            <a:off x="838200" y="695459"/>
            <a:ext cx="10515600" cy="5481504"/>
          </a:xfrm>
        </p:spPr>
        <p:txBody>
          <a:bodyPr/>
          <a:lstStyle/>
          <a:p>
            <a:pPr algn="just">
              <a:lnSpc>
                <a:spcPct val="150000"/>
              </a:lnSpc>
            </a:pPr>
            <a:r>
              <a:rPr lang="fr-FR" dirty="0"/>
              <a:t>Selon de récentes recherches, la cuisson améliorerait encore la vitesse de digestion de ces protéines, déjà qualifiées de rapides.</a:t>
            </a:r>
          </a:p>
          <a:p>
            <a:pPr algn="just">
              <a:lnSpc>
                <a:spcPct val="150000"/>
              </a:lnSpc>
            </a:pPr>
            <a:r>
              <a:rPr lang="fr-FR" dirty="0"/>
              <a:t> La dénaturation et la contraction des protéines constituent, en revanche, </a:t>
            </a:r>
            <a:r>
              <a:rPr lang="fr-FR" dirty="0">
                <a:solidFill>
                  <a:srgbClr val="FF0000"/>
                </a:solidFill>
              </a:rPr>
              <a:t>la principale cause d’expulsion de jus hors de la viande</a:t>
            </a:r>
            <a:r>
              <a:rPr lang="fr-FR" dirty="0"/>
              <a:t>.</a:t>
            </a:r>
          </a:p>
          <a:p>
            <a:pPr algn="just">
              <a:lnSpc>
                <a:spcPct val="150000"/>
              </a:lnSpc>
            </a:pPr>
            <a:r>
              <a:rPr lang="fr-FR" dirty="0">
                <a:solidFill>
                  <a:srgbClr val="000000"/>
                </a:solidFill>
              </a:rPr>
              <a:t>À des températures internes </a:t>
            </a:r>
            <a:r>
              <a:rPr lang="fr-FR" dirty="0">
                <a:solidFill>
                  <a:srgbClr val="FF0000"/>
                </a:solidFill>
              </a:rPr>
              <a:t>supérieures à 60 °C</a:t>
            </a:r>
            <a:r>
              <a:rPr lang="fr-FR" dirty="0">
                <a:solidFill>
                  <a:srgbClr val="000000"/>
                </a:solidFill>
              </a:rPr>
              <a:t>, </a:t>
            </a:r>
            <a:r>
              <a:rPr lang="fr-FR" dirty="0">
                <a:solidFill>
                  <a:srgbClr val="FF0000"/>
                </a:solidFill>
              </a:rPr>
              <a:t>la configuration spatiale des protéines change :</a:t>
            </a:r>
            <a:r>
              <a:rPr lang="fr-FR" dirty="0">
                <a:solidFill>
                  <a:srgbClr val="000000"/>
                </a:solidFill>
              </a:rPr>
              <a:t> leur pouvoir de rétention d’eau diminue (la proportion d’eau liée à la protéine diminue et celle d’eau libre augmente). </a:t>
            </a:r>
            <a:endParaRPr lang="fr-FR" dirty="0"/>
          </a:p>
          <a:p>
            <a:pPr algn="just">
              <a:lnSpc>
                <a:spcPct val="150000"/>
              </a:lnSpc>
            </a:pPr>
            <a:endParaRPr lang="fr-FR" dirty="0"/>
          </a:p>
        </p:txBody>
      </p:sp>
      <p:sp>
        <p:nvSpPr>
          <p:cNvPr id="2" name="Espace réservé du numéro de diapositive 1"/>
          <p:cNvSpPr>
            <a:spLocks noGrp="1"/>
          </p:cNvSpPr>
          <p:nvPr>
            <p:ph type="sldNum" sz="quarter" idx="12"/>
          </p:nvPr>
        </p:nvSpPr>
        <p:spPr/>
        <p:txBody>
          <a:bodyPr/>
          <a:lstStyle/>
          <a:p>
            <a:fld id="{B30A41C0-B680-468C-9726-E5D6753465CC}" type="slidenum">
              <a:rPr lang="fr-FR" smtClean="0"/>
              <a:t>53</a:t>
            </a:fld>
            <a:endParaRPr lang="fr-FR"/>
          </a:p>
        </p:txBody>
      </p:sp>
    </p:spTree>
    <p:extLst>
      <p:ext uri="{BB962C8B-B14F-4D97-AF65-F5344CB8AC3E}">
        <p14:creationId xmlns:p14="http://schemas.microsoft.com/office/powerpoint/2010/main" val="369041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1BDF1C6-D0CF-49BD-B40F-DF11730FC5FD}"/>
              </a:ext>
            </a:extLst>
          </p:cNvPr>
          <p:cNvSpPr>
            <a:spLocks noGrp="1"/>
          </p:cNvSpPr>
          <p:nvPr>
            <p:ph idx="1"/>
          </p:nvPr>
        </p:nvSpPr>
        <p:spPr>
          <a:xfrm>
            <a:off x="838200" y="695459"/>
            <a:ext cx="10515600" cy="5481504"/>
          </a:xfrm>
        </p:spPr>
        <p:txBody>
          <a:bodyPr/>
          <a:lstStyle/>
          <a:p>
            <a:pPr algn="just">
              <a:lnSpc>
                <a:spcPct val="150000"/>
              </a:lnSpc>
            </a:pPr>
            <a:r>
              <a:rPr lang="fr-FR" dirty="0">
                <a:solidFill>
                  <a:srgbClr val="FF0000"/>
                </a:solidFill>
              </a:rPr>
              <a:t>Certaines protéines (collagène, actine, myosine) se rétractent</a:t>
            </a:r>
            <a:r>
              <a:rPr lang="fr-FR" dirty="0"/>
              <a:t>. </a:t>
            </a:r>
          </a:p>
          <a:p>
            <a:pPr algn="just">
              <a:lnSpc>
                <a:spcPct val="150000"/>
              </a:lnSpc>
            </a:pPr>
            <a:r>
              <a:rPr lang="fr-FR" dirty="0"/>
              <a:t>C’est ce qui réduit le volume du morceau de viande et expulse une partie de l’eau libre. </a:t>
            </a:r>
          </a:p>
          <a:p>
            <a:pPr algn="just">
              <a:lnSpc>
                <a:spcPct val="150000"/>
              </a:lnSpc>
            </a:pPr>
            <a:r>
              <a:rPr lang="fr-FR" dirty="0"/>
              <a:t>Quel que soit le mode de cuisson, ce phénomène est d’autant plus important que le temps de cuisson est long.</a:t>
            </a:r>
          </a:p>
          <a:p>
            <a:pPr algn="just">
              <a:lnSpc>
                <a:spcPct val="150000"/>
              </a:lnSpc>
            </a:pPr>
            <a:r>
              <a:rPr lang="fr-FR" dirty="0"/>
              <a:t>Dans le cas des cuissons longues, la dénaturation des protéines est importante. </a:t>
            </a:r>
          </a:p>
        </p:txBody>
      </p:sp>
      <p:sp>
        <p:nvSpPr>
          <p:cNvPr id="2" name="Espace réservé du numéro de diapositive 1"/>
          <p:cNvSpPr>
            <a:spLocks noGrp="1"/>
          </p:cNvSpPr>
          <p:nvPr>
            <p:ph type="sldNum" sz="quarter" idx="12"/>
          </p:nvPr>
        </p:nvSpPr>
        <p:spPr/>
        <p:txBody>
          <a:bodyPr/>
          <a:lstStyle/>
          <a:p>
            <a:fld id="{B30A41C0-B680-468C-9726-E5D6753465CC}" type="slidenum">
              <a:rPr lang="fr-FR" smtClean="0"/>
              <a:t>54</a:t>
            </a:fld>
            <a:endParaRPr lang="fr-FR"/>
          </a:p>
        </p:txBody>
      </p:sp>
    </p:spTree>
    <p:extLst>
      <p:ext uri="{BB962C8B-B14F-4D97-AF65-F5344CB8AC3E}">
        <p14:creationId xmlns:p14="http://schemas.microsoft.com/office/powerpoint/2010/main" val="321337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1BDF1C6-D0CF-49BD-B40F-DF11730FC5FD}"/>
              </a:ext>
            </a:extLst>
          </p:cNvPr>
          <p:cNvSpPr>
            <a:spLocks noGrp="1"/>
          </p:cNvSpPr>
          <p:nvPr>
            <p:ph idx="1"/>
          </p:nvPr>
        </p:nvSpPr>
        <p:spPr>
          <a:xfrm>
            <a:off x="838200" y="695459"/>
            <a:ext cx="10515600" cy="5481504"/>
          </a:xfrm>
        </p:spPr>
        <p:txBody>
          <a:bodyPr>
            <a:normAutofit lnSpcReduction="10000"/>
          </a:bodyPr>
          <a:lstStyle/>
          <a:p>
            <a:pPr algn="just">
              <a:lnSpc>
                <a:spcPct val="150000"/>
              </a:lnSpc>
            </a:pPr>
            <a:r>
              <a:rPr lang="fr-FR" dirty="0"/>
              <a:t>Mais ces durées de cuisson sont nécessaires à la gélatinisation du collagène, abondant dans les morceaux à bouillir et à braiser. </a:t>
            </a:r>
          </a:p>
          <a:p>
            <a:pPr algn="just">
              <a:lnSpc>
                <a:spcPct val="150000"/>
              </a:lnSpc>
            </a:pPr>
            <a:r>
              <a:rPr lang="fr-FR" dirty="0"/>
              <a:t>Cette gélatinisation est indispensable pour </a:t>
            </a:r>
            <a:r>
              <a:rPr lang="fr-FR" dirty="0">
                <a:solidFill>
                  <a:srgbClr val="FF0000"/>
                </a:solidFill>
              </a:rPr>
              <a:t>rendre ces morceaux fondants et agréables à manger</a:t>
            </a:r>
            <a:r>
              <a:rPr lang="fr-FR" dirty="0"/>
              <a:t>.</a:t>
            </a:r>
          </a:p>
          <a:p>
            <a:pPr marL="0" indent="0" algn="just">
              <a:lnSpc>
                <a:spcPct val="150000"/>
              </a:lnSpc>
              <a:buNone/>
            </a:pPr>
            <a:r>
              <a:rPr lang="fr-FR" b="1" dirty="0">
                <a:solidFill>
                  <a:srgbClr val="FF0000"/>
                </a:solidFill>
              </a:rPr>
              <a:t>2- La perte du jus</a:t>
            </a:r>
          </a:p>
          <a:p>
            <a:pPr algn="just">
              <a:lnSpc>
                <a:spcPct val="150000"/>
              </a:lnSpc>
            </a:pPr>
            <a:r>
              <a:rPr lang="fr-FR" dirty="0"/>
              <a:t>L’expulsion du jus hors de la viande sous l’effet de l’augmentation de la température  est également à l’origine de la perte partielle en </a:t>
            </a:r>
            <a:r>
              <a:rPr lang="fr-FR" dirty="0">
                <a:solidFill>
                  <a:srgbClr val="FF0000"/>
                </a:solidFill>
              </a:rPr>
              <a:t>micronutriments hydrosolubles (fer, vitamines notamment)</a:t>
            </a:r>
            <a:r>
              <a:rPr lang="fr-FR" dirty="0"/>
              <a:t>. </a:t>
            </a:r>
          </a:p>
        </p:txBody>
      </p:sp>
      <p:sp>
        <p:nvSpPr>
          <p:cNvPr id="2" name="Espace réservé du numéro de diapositive 1"/>
          <p:cNvSpPr>
            <a:spLocks noGrp="1"/>
          </p:cNvSpPr>
          <p:nvPr>
            <p:ph type="sldNum" sz="quarter" idx="12"/>
          </p:nvPr>
        </p:nvSpPr>
        <p:spPr/>
        <p:txBody>
          <a:bodyPr/>
          <a:lstStyle/>
          <a:p>
            <a:fld id="{B30A41C0-B680-468C-9726-E5D6753465CC}" type="slidenum">
              <a:rPr lang="fr-FR" smtClean="0"/>
              <a:t>55</a:t>
            </a:fld>
            <a:endParaRPr lang="fr-FR"/>
          </a:p>
        </p:txBody>
      </p:sp>
    </p:spTree>
    <p:extLst>
      <p:ext uri="{BB962C8B-B14F-4D97-AF65-F5344CB8AC3E}">
        <p14:creationId xmlns:p14="http://schemas.microsoft.com/office/powerpoint/2010/main" val="160874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1BDF1C6-D0CF-49BD-B40F-DF11730FC5FD}"/>
              </a:ext>
            </a:extLst>
          </p:cNvPr>
          <p:cNvSpPr>
            <a:spLocks noGrp="1"/>
          </p:cNvSpPr>
          <p:nvPr>
            <p:ph idx="1"/>
          </p:nvPr>
        </p:nvSpPr>
        <p:spPr>
          <a:xfrm>
            <a:off x="838200" y="695459"/>
            <a:ext cx="10515600" cy="5481504"/>
          </a:xfrm>
        </p:spPr>
        <p:txBody>
          <a:bodyPr>
            <a:normAutofit fontScale="92500"/>
          </a:bodyPr>
          <a:lstStyle/>
          <a:p>
            <a:pPr algn="just">
              <a:lnSpc>
                <a:spcPct val="150000"/>
              </a:lnSpc>
            </a:pPr>
            <a:r>
              <a:rPr lang="fr-FR" dirty="0"/>
              <a:t>La perte en jus était susceptible d’être affectée par différents paramètres tels que </a:t>
            </a:r>
            <a:r>
              <a:rPr lang="fr-FR" dirty="0">
                <a:solidFill>
                  <a:srgbClr val="FF0000"/>
                </a:solidFill>
              </a:rPr>
              <a:t>le type de muscles, l’espèce animale considérée, la durée de maturation de la viande, le sens des fibres par rapport à la découpe, la géométrie des morceaux et surtout les variations de la température</a:t>
            </a:r>
            <a:r>
              <a:rPr lang="fr-FR" dirty="0"/>
              <a:t>.</a:t>
            </a:r>
          </a:p>
          <a:p>
            <a:pPr algn="just">
              <a:lnSpc>
                <a:spcPct val="150000"/>
              </a:lnSpc>
            </a:pPr>
            <a:r>
              <a:rPr lang="fr-FR" dirty="0"/>
              <a:t>La perte en jus de la viande tend vers un pourcentage maximum conditionné par la température de la viande </a:t>
            </a:r>
            <a:r>
              <a:rPr lang="fr-FR" dirty="0">
                <a:solidFill>
                  <a:srgbClr val="FF0000"/>
                </a:solidFill>
              </a:rPr>
              <a:t>: à 50 °C, le morceau perd 15 à 20 % de jus</a:t>
            </a:r>
            <a:r>
              <a:rPr lang="fr-FR" dirty="0"/>
              <a:t>, </a:t>
            </a:r>
            <a:r>
              <a:rPr lang="fr-FR" dirty="0">
                <a:solidFill>
                  <a:srgbClr val="00B050"/>
                </a:solidFill>
              </a:rPr>
              <a:t>à 70 °C, un peu plus de 30 %, </a:t>
            </a:r>
            <a:r>
              <a:rPr lang="fr-FR" dirty="0">
                <a:solidFill>
                  <a:srgbClr val="0070C0"/>
                </a:solidFill>
              </a:rPr>
              <a:t>et à 90 °C, plus de 40 %.</a:t>
            </a:r>
          </a:p>
        </p:txBody>
      </p:sp>
      <p:sp>
        <p:nvSpPr>
          <p:cNvPr id="2" name="Espace réservé du numéro de diapositive 1"/>
          <p:cNvSpPr>
            <a:spLocks noGrp="1"/>
          </p:cNvSpPr>
          <p:nvPr>
            <p:ph type="sldNum" sz="quarter" idx="12"/>
          </p:nvPr>
        </p:nvSpPr>
        <p:spPr/>
        <p:txBody>
          <a:bodyPr/>
          <a:lstStyle/>
          <a:p>
            <a:fld id="{B30A41C0-B680-468C-9726-E5D6753465CC}" type="slidenum">
              <a:rPr lang="fr-FR" smtClean="0"/>
              <a:t>56</a:t>
            </a:fld>
            <a:endParaRPr lang="fr-FR"/>
          </a:p>
        </p:txBody>
      </p:sp>
    </p:spTree>
    <p:extLst>
      <p:ext uri="{BB962C8B-B14F-4D97-AF65-F5344CB8AC3E}">
        <p14:creationId xmlns:p14="http://schemas.microsoft.com/office/powerpoint/2010/main" val="180418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D77FB29-A0BD-4D4B-B495-1D3AC3C220E4}"/>
              </a:ext>
            </a:extLst>
          </p:cNvPr>
          <p:cNvPicPr>
            <a:picLocks noChangeAspect="1"/>
          </p:cNvPicPr>
          <p:nvPr/>
        </p:nvPicPr>
        <p:blipFill>
          <a:blip r:embed="rId2"/>
          <a:stretch>
            <a:fillRect/>
          </a:stretch>
        </p:blipFill>
        <p:spPr>
          <a:xfrm>
            <a:off x="1344855" y="0"/>
            <a:ext cx="7837781" cy="5999880"/>
          </a:xfrm>
          <a:prstGeom prst="rect">
            <a:avLst/>
          </a:prstGeom>
        </p:spPr>
      </p:pic>
      <p:sp>
        <p:nvSpPr>
          <p:cNvPr id="5" name="Rectangle 4">
            <a:extLst>
              <a:ext uri="{FF2B5EF4-FFF2-40B4-BE49-F238E27FC236}">
                <a16:creationId xmlns:a16="http://schemas.microsoft.com/office/drawing/2014/main" id="{8CD43910-7C74-4A1C-AF49-CEB9AF124A21}"/>
              </a:ext>
            </a:extLst>
          </p:cNvPr>
          <p:cNvSpPr/>
          <p:nvPr/>
        </p:nvSpPr>
        <p:spPr>
          <a:xfrm>
            <a:off x="2318198" y="6023963"/>
            <a:ext cx="7508382" cy="400110"/>
          </a:xfrm>
          <a:prstGeom prst="rect">
            <a:avLst/>
          </a:prstGeom>
        </p:spPr>
        <p:txBody>
          <a:bodyPr wrap="square">
            <a:spAutoFit/>
          </a:bodyPr>
          <a:lstStyle/>
          <a:p>
            <a:pPr algn="just"/>
            <a:r>
              <a:rPr lang="fr-FR" sz="2000" b="1" dirty="0"/>
              <a:t>Cinétiques de pertes en eau en fonction de la température</a:t>
            </a:r>
          </a:p>
        </p:txBody>
      </p:sp>
      <p:sp>
        <p:nvSpPr>
          <p:cNvPr id="2" name="Espace réservé du numéro de diapositive 1"/>
          <p:cNvSpPr>
            <a:spLocks noGrp="1"/>
          </p:cNvSpPr>
          <p:nvPr>
            <p:ph type="sldNum" sz="quarter" idx="12"/>
          </p:nvPr>
        </p:nvSpPr>
        <p:spPr/>
        <p:txBody>
          <a:bodyPr/>
          <a:lstStyle/>
          <a:p>
            <a:fld id="{B30A41C0-B680-468C-9726-E5D6753465CC}" type="slidenum">
              <a:rPr lang="fr-FR" smtClean="0"/>
              <a:t>57</a:t>
            </a:fld>
            <a:endParaRPr lang="fr-FR"/>
          </a:p>
        </p:txBody>
      </p:sp>
    </p:spTree>
    <p:extLst>
      <p:ext uri="{BB962C8B-B14F-4D97-AF65-F5344CB8AC3E}">
        <p14:creationId xmlns:p14="http://schemas.microsoft.com/office/powerpoint/2010/main" val="248800230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1BDF1C6-D0CF-49BD-B40F-DF11730FC5FD}"/>
              </a:ext>
            </a:extLst>
          </p:cNvPr>
          <p:cNvSpPr>
            <a:spLocks noGrp="1"/>
          </p:cNvSpPr>
          <p:nvPr>
            <p:ph idx="1"/>
          </p:nvPr>
        </p:nvSpPr>
        <p:spPr>
          <a:xfrm>
            <a:off x="838200" y="695459"/>
            <a:ext cx="10515600" cy="5481504"/>
          </a:xfrm>
        </p:spPr>
        <p:txBody>
          <a:bodyPr>
            <a:normAutofit/>
          </a:bodyPr>
          <a:lstStyle/>
          <a:p>
            <a:pPr algn="just">
              <a:lnSpc>
                <a:spcPct val="150000"/>
              </a:lnSpc>
            </a:pPr>
            <a:r>
              <a:rPr lang="fr-FR" dirty="0"/>
              <a:t>La taille des morceaux influence la vitesse de montée en température dans la viande : il suffit de 10 minutes pour atteindre une température homogène de 70 °C dans un cube de 1 cm de côté alors qu’il faut près de 150 minutes dans un cube de 7 cm de côté. </a:t>
            </a:r>
            <a:endParaRPr lang="fr-FR" dirty="0">
              <a:solidFill>
                <a:srgbClr val="0070C0"/>
              </a:solidFill>
            </a:endParaRPr>
          </a:p>
          <a:p>
            <a:pPr algn="just">
              <a:lnSpc>
                <a:spcPct val="150000"/>
              </a:lnSpc>
            </a:pPr>
            <a:r>
              <a:rPr lang="fr-FR" dirty="0">
                <a:solidFill>
                  <a:srgbClr val="000000"/>
                </a:solidFill>
              </a:rPr>
              <a:t>La vitesse de transfert de l’eau est plus lente dans les gros morceaux en raison de l’allongement du temps nécessaire à la migration de l’eau d’un point situé au centre jusqu’à la surface du morceau. </a:t>
            </a:r>
            <a:endParaRPr lang="fr-FR" dirty="0"/>
          </a:p>
        </p:txBody>
      </p:sp>
      <p:sp>
        <p:nvSpPr>
          <p:cNvPr id="2" name="Espace réservé du numéro de diapositive 1"/>
          <p:cNvSpPr>
            <a:spLocks noGrp="1"/>
          </p:cNvSpPr>
          <p:nvPr>
            <p:ph type="sldNum" sz="quarter" idx="12"/>
          </p:nvPr>
        </p:nvSpPr>
        <p:spPr/>
        <p:txBody>
          <a:bodyPr/>
          <a:lstStyle/>
          <a:p>
            <a:fld id="{B30A41C0-B680-468C-9726-E5D6753465CC}" type="slidenum">
              <a:rPr lang="fr-FR" smtClean="0"/>
              <a:t>58</a:t>
            </a:fld>
            <a:endParaRPr lang="fr-FR"/>
          </a:p>
        </p:txBody>
      </p:sp>
    </p:spTree>
    <p:extLst>
      <p:ext uri="{BB962C8B-B14F-4D97-AF65-F5344CB8AC3E}">
        <p14:creationId xmlns:p14="http://schemas.microsoft.com/office/powerpoint/2010/main" val="77860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9F903F9B-967D-4A03-854E-CAC86227E944}"/>
              </a:ext>
            </a:extLst>
          </p:cNvPr>
          <p:cNvGrpSpPr/>
          <p:nvPr/>
        </p:nvGrpSpPr>
        <p:grpSpPr>
          <a:xfrm>
            <a:off x="208343" y="365125"/>
            <a:ext cx="6223577" cy="5225880"/>
            <a:chOff x="208343" y="365125"/>
            <a:chExt cx="6223577" cy="5225880"/>
          </a:xfrm>
        </p:grpSpPr>
        <p:pic>
          <p:nvPicPr>
            <p:cNvPr id="4" name="Image 3">
              <a:extLst>
                <a:ext uri="{FF2B5EF4-FFF2-40B4-BE49-F238E27FC236}">
                  <a16:creationId xmlns:a16="http://schemas.microsoft.com/office/drawing/2014/main" id="{C0F85E21-94AC-4901-97FE-E03C8B3AD7CC}"/>
                </a:ext>
              </a:extLst>
            </p:cNvPr>
            <p:cNvPicPr>
              <a:picLocks noChangeAspect="1"/>
            </p:cNvPicPr>
            <p:nvPr/>
          </p:nvPicPr>
          <p:blipFill>
            <a:blip r:embed="rId2"/>
            <a:stretch>
              <a:fillRect/>
            </a:stretch>
          </p:blipFill>
          <p:spPr>
            <a:xfrm>
              <a:off x="208343" y="365125"/>
              <a:ext cx="6223577" cy="4039450"/>
            </a:xfrm>
            <a:prstGeom prst="rect">
              <a:avLst/>
            </a:prstGeom>
          </p:spPr>
        </p:pic>
        <p:sp>
          <p:nvSpPr>
            <p:cNvPr id="5" name="Rectangle 4">
              <a:extLst>
                <a:ext uri="{FF2B5EF4-FFF2-40B4-BE49-F238E27FC236}">
                  <a16:creationId xmlns:a16="http://schemas.microsoft.com/office/drawing/2014/main" id="{D5710306-D5FA-4121-B9C1-7DBA28D05F55}"/>
                </a:ext>
              </a:extLst>
            </p:cNvPr>
            <p:cNvSpPr/>
            <p:nvPr/>
          </p:nvSpPr>
          <p:spPr>
            <a:xfrm>
              <a:off x="819955" y="4883119"/>
              <a:ext cx="5155842" cy="707886"/>
            </a:xfrm>
            <a:prstGeom prst="rect">
              <a:avLst/>
            </a:prstGeom>
          </p:spPr>
          <p:txBody>
            <a:bodyPr wrap="square">
              <a:spAutoFit/>
            </a:bodyPr>
            <a:lstStyle/>
            <a:p>
              <a:pPr algn="ctr"/>
              <a:r>
                <a:rPr lang="fr-FR" sz="2000" b="1" dirty="0"/>
                <a:t>Cinétique de la teneur en eau de cubes de 3 cm de bœuf et de veau.</a:t>
              </a:r>
            </a:p>
          </p:txBody>
        </p:sp>
      </p:grpSp>
      <p:sp>
        <p:nvSpPr>
          <p:cNvPr id="6" name="Rectangle 5">
            <a:extLst>
              <a:ext uri="{FF2B5EF4-FFF2-40B4-BE49-F238E27FC236}">
                <a16:creationId xmlns:a16="http://schemas.microsoft.com/office/drawing/2014/main" id="{E67B573D-B52C-4E62-9169-E80ECFFB0650}"/>
              </a:ext>
            </a:extLst>
          </p:cNvPr>
          <p:cNvSpPr/>
          <p:nvPr/>
        </p:nvSpPr>
        <p:spPr>
          <a:xfrm>
            <a:off x="7572776" y="1974698"/>
            <a:ext cx="3734873" cy="2610843"/>
          </a:xfrm>
          <a:prstGeom prst="rect">
            <a:avLst/>
          </a:prstGeom>
        </p:spPr>
        <p:txBody>
          <a:bodyPr wrap="square">
            <a:spAutoFit/>
          </a:bodyPr>
          <a:lstStyle/>
          <a:p>
            <a:pPr algn="just">
              <a:lnSpc>
                <a:spcPct val="150000"/>
              </a:lnSpc>
            </a:pPr>
            <a:r>
              <a:rPr lang="fr-FR" sz="2800" dirty="0"/>
              <a:t>Les cinétiques de perte</a:t>
            </a:r>
          </a:p>
          <a:p>
            <a:pPr algn="just">
              <a:lnSpc>
                <a:spcPct val="150000"/>
              </a:lnSpc>
            </a:pPr>
            <a:r>
              <a:rPr lang="fr-FR" sz="2800" dirty="0"/>
              <a:t>en eau au cours de la cuisson sont similaires pour toutes les espèces.</a:t>
            </a:r>
          </a:p>
        </p:txBody>
      </p:sp>
      <p:sp>
        <p:nvSpPr>
          <p:cNvPr id="2" name="Espace réservé du numéro de diapositive 1"/>
          <p:cNvSpPr>
            <a:spLocks noGrp="1"/>
          </p:cNvSpPr>
          <p:nvPr>
            <p:ph type="sldNum" sz="quarter" idx="12"/>
          </p:nvPr>
        </p:nvSpPr>
        <p:spPr/>
        <p:txBody>
          <a:bodyPr/>
          <a:lstStyle/>
          <a:p>
            <a:fld id="{B30A41C0-B680-468C-9726-E5D6753465CC}" type="slidenum">
              <a:rPr lang="fr-FR" smtClean="0"/>
              <a:t>59</a:t>
            </a:fld>
            <a:endParaRPr lang="fr-FR"/>
          </a:p>
        </p:txBody>
      </p:sp>
    </p:spTree>
    <p:extLst>
      <p:ext uri="{BB962C8B-B14F-4D97-AF65-F5344CB8AC3E}">
        <p14:creationId xmlns:p14="http://schemas.microsoft.com/office/powerpoint/2010/main" val="316648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C8D5ACA-C335-4A6F-BE02-2003B6737433}"/>
              </a:ext>
            </a:extLst>
          </p:cNvPr>
          <p:cNvSpPr>
            <a:spLocks noGrp="1"/>
          </p:cNvSpPr>
          <p:nvPr>
            <p:ph idx="1"/>
          </p:nvPr>
        </p:nvSpPr>
        <p:spPr>
          <a:xfrm>
            <a:off x="838200" y="631065"/>
            <a:ext cx="10515600" cy="5545898"/>
          </a:xfrm>
        </p:spPr>
        <p:txBody>
          <a:bodyPr/>
          <a:lstStyle/>
          <a:p>
            <a:pPr algn="just">
              <a:lnSpc>
                <a:spcPct val="150000"/>
              </a:lnSpc>
            </a:pPr>
            <a:r>
              <a:rPr lang="fr-FR" dirty="0"/>
              <a:t>Leur composition varie cependant en fonction du type de viande considéré.</a:t>
            </a:r>
          </a:p>
          <a:p>
            <a:pPr algn="just">
              <a:lnSpc>
                <a:spcPct val="150000"/>
              </a:lnSpc>
            </a:pPr>
            <a:r>
              <a:rPr lang="fr-FR" dirty="0"/>
              <a:t> </a:t>
            </a:r>
            <a:r>
              <a:rPr lang="fr-FR" b="1" dirty="0"/>
              <a:t>Les volailles</a:t>
            </a:r>
            <a:r>
              <a:rPr lang="fr-FR" dirty="0"/>
              <a:t> représentent globalement une bonne source </a:t>
            </a:r>
            <a:r>
              <a:rPr lang="fr-FR" b="1" dirty="0"/>
              <a:t>d’acides gras mono et polyinsaturés</a:t>
            </a:r>
            <a:r>
              <a:rPr lang="fr-FR" dirty="0"/>
              <a:t>. </a:t>
            </a:r>
          </a:p>
          <a:p>
            <a:pPr algn="just">
              <a:lnSpc>
                <a:spcPct val="150000"/>
              </a:lnSpc>
            </a:pPr>
            <a:r>
              <a:rPr lang="fr-FR" dirty="0"/>
              <a:t>Toutes les viandes, mêmes maigres sont sources de cholestérol, en particulier les abats. </a:t>
            </a:r>
          </a:p>
        </p:txBody>
      </p:sp>
      <p:sp>
        <p:nvSpPr>
          <p:cNvPr id="2" name="Espace réservé du numéro de diapositive 1"/>
          <p:cNvSpPr>
            <a:spLocks noGrp="1"/>
          </p:cNvSpPr>
          <p:nvPr>
            <p:ph type="sldNum" sz="quarter" idx="12"/>
          </p:nvPr>
        </p:nvSpPr>
        <p:spPr/>
        <p:txBody>
          <a:bodyPr/>
          <a:lstStyle/>
          <a:p>
            <a:fld id="{B30A41C0-B680-468C-9726-E5D6753465CC}" type="slidenum">
              <a:rPr lang="fr-FR" smtClean="0"/>
              <a:t>6</a:t>
            </a:fld>
            <a:endParaRPr lang="fr-FR"/>
          </a:p>
        </p:txBody>
      </p:sp>
    </p:spTree>
    <p:extLst>
      <p:ext uri="{BB962C8B-B14F-4D97-AF65-F5344CB8AC3E}">
        <p14:creationId xmlns:p14="http://schemas.microsoft.com/office/powerpoint/2010/main" val="53138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1BDF1C6-D0CF-49BD-B40F-DF11730FC5FD}"/>
              </a:ext>
            </a:extLst>
          </p:cNvPr>
          <p:cNvSpPr>
            <a:spLocks noGrp="1"/>
          </p:cNvSpPr>
          <p:nvPr>
            <p:ph idx="1"/>
          </p:nvPr>
        </p:nvSpPr>
        <p:spPr>
          <a:xfrm>
            <a:off x="838200" y="695459"/>
            <a:ext cx="10515600" cy="5481504"/>
          </a:xfrm>
        </p:spPr>
        <p:txBody>
          <a:bodyPr>
            <a:normAutofit/>
          </a:bodyPr>
          <a:lstStyle/>
          <a:p>
            <a:pPr algn="just">
              <a:lnSpc>
                <a:spcPct val="150000"/>
              </a:lnSpc>
            </a:pPr>
            <a:r>
              <a:rPr lang="fr-FR" dirty="0"/>
              <a:t>Globalement, les pertes maximales en eau lors de la cuisson ne diffèrent que de quelques pourcents suivant le morceau considéré. </a:t>
            </a:r>
          </a:p>
          <a:p>
            <a:pPr algn="just">
              <a:lnSpc>
                <a:spcPct val="150000"/>
              </a:lnSpc>
            </a:pPr>
            <a:r>
              <a:rPr lang="fr-FR" dirty="0">
                <a:solidFill>
                  <a:srgbClr val="FF0000"/>
                </a:solidFill>
              </a:rPr>
              <a:t>Le type de morceau n’a donc pas d’influence significative sur les pertes en jus</a:t>
            </a:r>
            <a:r>
              <a:rPr lang="fr-FR" dirty="0"/>
              <a:t>.</a:t>
            </a:r>
          </a:p>
        </p:txBody>
      </p:sp>
      <p:sp>
        <p:nvSpPr>
          <p:cNvPr id="2" name="Espace réservé du numéro de diapositive 1"/>
          <p:cNvSpPr>
            <a:spLocks noGrp="1"/>
          </p:cNvSpPr>
          <p:nvPr>
            <p:ph type="sldNum" sz="quarter" idx="12"/>
          </p:nvPr>
        </p:nvSpPr>
        <p:spPr/>
        <p:txBody>
          <a:bodyPr/>
          <a:lstStyle/>
          <a:p>
            <a:fld id="{B30A41C0-B680-468C-9726-E5D6753465CC}" type="slidenum">
              <a:rPr lang="fr-FR" smtClean="0"/>
              <a:t>60</a:t>
            </a:fld>
            <a:endParaRPr lang="fr-FR"/>
          </a:p>
        </p:txBody>
      </p:sp>
    </p:spTree>
    <p:extLst>
      <p:ext uri="{BB962C8B-B14F-4D97-AF65-F5344CB8AC3E}">
        <p14:creationId xmlns:p14="http://schemas.microsoft.com/office/powerpoint/2010/main" val="1485538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1BDF1C6-D0CF-49BD-B40F-DF11730FC5FD}"/>
              </a:ext>
            </a:extLst>
          </p:cNvPr>
          <p:cNvSpPr>
            <a:spLocks noGrp="1"/>
          </p:cNvSpPr>
          <p:nvPr>
            <p:ph idx="1"/>
          </p:nvPr>
        </p:nvSpPr>
        <p:spPr>
          <a:xfrm>
            <a:off x="838200" y="695459"/>
            <a:ext cx="10515600" cy="5481504"/>
          </a:xfrm>
        </p:spPr>
        <p:txBody>
          <a:bodyPr>
            <a:normAutofit/>
          </a:bodyPr>
          <a:lstStyle/>
          <a:p>
            <a:pPr marL="0" indent="0" algn="just">
              <a:lnSpc>
                <a:spcPct val="150000"/>
              </a:lnSpc>
              <a:buNone/>
            </a:pPr>
            <a:r>
              <a:rPr lang="fr-FR" b="1" dirty="0">
                <a:solidFill>
                  <a:srgbClr val="FF0000"/>
                </a:solidFill>
              </a:rPr>
              <a:t>3- La dégradation thermique de certains micronutriments </a:t>
            </a:r>
          </a:p>
          <a:p>
            <a:pPr algn="just">
              <a:lnSpc>
                <a:spcPct val="150000"/>
              </a:lnSpc>
            </a:pPr>
            <a:r>
              <a:rPr lang="fr-FR" dirty="0"/>
              <a:t>L’élévation de la température dans la viande favorise de nombreuses réactions chimiques, comme l’oxydation des lipides et les réactions de Maillard, qui concourent à la formation des arômes de la viande cuite.</a:t>
            </a:r>
          </a:p>
          <a:p>
            <a:pPr algn="just">
              <a:lnSpc>
                <a:spcPct val="150000"/>
              </a:lnSpc>
            </a:pPr>
            <a:r>
              <a:rPr lang="fr-FR" dirty="0"/>
              <a:t>Elle provoque également </a:t>
            </a:r>
            <a:r>
              <a:rPr lang="fr-FR" dirty="0">
                <a:solidFill>
                  <a:srgbClr val="FF0000"/>
                </a:solidFill>
              </a:rPr>
              <a:t>une oxydation du pigment de la viande et la dénaturation thermique de la myoglobine </a:t>
            </a:r>
            <a:r>
              <a:rPr lang="fr-FR" dirty="0"/>
              <a:t>: la viande passe d’une couleur rouge clair, puis blanche, à une couleur brune, caractéristique des viandes cuites.</a:t>
            </a:r>
          </a:p>
          <a:p>
            <a:pPr marL="0" indent="0" algn="just">
              <a:lnSpc>
                <a:spcPct val="150000"/>
              </a:lnSpc>
              <a:buNone/>
            </a:pPr>
            <a:endParaRPr lang="fr-FR" dirty="0"/>
          </a:p>
          <a:p>
            <a:pPr algn="just">
              <a:lnSpc>
                <a:spcPct val="150000"/>
              </a:lnSpc>
            </a:pPr>
            <a:endParaRPr lang="fr-FR" dirty="0"/>
          </a:p>
          <a:p>
            <a:pPr marL="0" indent="0" algn="just">
              <a:lnSpc>
                <a:spcPct val="150000"/>
              </a:lnSpc>
              <a:buNone/>
            </a:pPr>
            <a:endParaRPr lang="fr-FR" dirty="0"/>
          </a:p>
        </p:txBody>
      </p:sp>
      <p:sp>
        <p:nvSpPr>
          <p:cNvPr id="2" name="Espace réservé du numéro de diapositive 1"/>
          <p:cNvSpPr>
            <a:spLocks noGrp="1"/>
          </p:cNvSpPr>
          <p:nvPr>
            <p:ph type="sldNum" sz="quarter" idx="12"/>
          </p:nvPr>
        </p:nvSpPr>
        <p:spPr/>
        <p:txBody>
          <a:bodyPr/>
          <a:lstStyle/>
          <a:p>
            <a:fld id="{B30A41C0-B680-468C-9726-E5D6753465CC}" type="slidenum">
              <a:rPr lang="fr-FR" smtClean="0"/>
              <a:t>61</a:t>
            </a:fld>
            <a:endParaRPr lang="fr-FR"/>
          </a:p>
        </p:txBody>
      </p:sp>
    </p:spTree>
    <p:extLst>
      <p:ext uri="{BB962C8B-B14F-4D97-AF65-F5344CB8AC3E}">
        <p14:creationId xmlns:p14="http://schemas.microsoft.com/office/powerpoint/2010/main" val="174062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1BDF1C6-D0CF-49BD-B40F-DF11730FC5FD}"/>
              </a:ext>
            </a:extLst>
          </p:cNvPr>
          <p:cNvSpPr>
            <a:spLocks noGrp="1"/>
          </p:cNvSpPr>
          <p:nvPr>
            <p:ph idx="1"/>
          </p:nvPr>
        </p:nvSpPr>
        <p:spPr>
          <a:xfrm>
            <a:off x="838200" y="695459"/>
            <a:ext cx="10515600" cy="2733541"/>
          </a:xfrm>
        </p:spPr>
        <p:txBody>
          <a:bodyPr>
            <a:normAutofit/>
          </a:bodyPr>
          <a:lstStyle/>
          <a:p>
            <a:pPr algn="just">
              <a:lnSpc>
                <a:spcPct val="150000"/>
              </a:lnSpc>
            </a:pPr>
            <a:r>
              <a:rPr lang="fr-FR" dirty="0">
                <a:solidFill>
                  <a:srgbClr val="000000"/>
                </a:solidFill>
              </a:rPr>
              <a:t>Au regard des teneurs en nutriments des viandes crues et comparativement aux apports nutritionnels des autres aliments, elles représentent des apports significatifs, voire spécifiques, en protéines, fer, zinc, sélénium, vitamine B</a:t>
            </a:r>
            <a:r>
              <a:rPr lang="fr-FR" sz="1400" dirty="0">
                <a:solidFill>
                  <a:srgbClr val="000000"/>
                </a:solidFill>
              </a:rPr>
              <a:t>3</a:t>
            </a:r>
            <a:r>
              <a:rPr lang="fr-FR" dirty="0">
                <a:solidFill>
                  <a:srgbClr val="000000"/>
                </a:solidFill>
              </a:rPr>
              <a:t>, B</a:t>
            </a:r>
            <a:r>
              <a:rPr lang="fr-FR" sz="1400" dirty="0">
                <a:solidFill>
                  <a:srgbClr val="000000"/>
                </a:solidFill>
              </a:rPr>
              <a:t>6</a:t>
            </a:r>
            <a:r>
              <a:rPr lang="fr-FR" sz="800" dirty="0">
                <a:solidFill>
                  <a:srgbClr val="000000"/>
                </a:solidFill>
              </a:rPr>
              <a:t> </a:t>
            </a:r>
            <a:r>
              <a:rPr lang="fr-FR" dirty="0">
                <a:solidFill>
                  <a:srgbClr val="000000"/>
                </a:solidFill>
              </a:rPr>
              <a:t>et B</a:t>
            </a:r>
            <a:r>
              <a:rPr lang="fr-FR" sz="1400" dirty="0">
                <a:solidFill>
                  <a:srgbClr val="000000"/>
                </a:solidFill>
              </a:rPr>
              <a:t>12</a:t>
            </a:r>
            <a:r>
              <a:rPr lang="fr-FR" dirty="0">
                <a:solidFill>
                  <a:srgbClr val="000000"/>
                </a:solidFill>
              </a:rPr>
              <a:t>. </a:t>
            </a:r>
            <a:endParaRPr lang="fr-FR" dirty="0">
              <a:solidFill>
                <a:srgbClr val="0070C0"/>
              </a:solidFill>
            </a:endParaRPr>
          </a:p>
        </p:txBody>
      </p:sp>
      <p:sp>
        <p:nvSpPr>
          <p:cNvPr id="2" name="Rectangle 1">
            <a:extLst>
              <a:ext uri="{FF2B5EF4-FFF2-40B4-BE49-F238E27FC236}">
                <a16:creationId xmlns:a16="http://schemas.microsoft.com/office/drawing/2014/main" id="{5ABBAD2C-6BDB-4C2C-B67B-7079789CD6F4}"/>
              </a:ext>
            </a:extLst>
          </p:cNvPr>
          <p:cNvSpPr/>
          <p:nvPr/>
        </p:nvSpPr>
        <p:spPr>
          <a:xfrm>
            <a:off x="573110" y="4065206"/>
            <a:ext cx="11133786" cy="1318181"/>
          </a:xfrm>
          <a:prstGeom prst="rect">
            <a:avLst/>
          </a:prstGeom>
        </p:spPr>
        <p:txBody>
          <a:bodyPr wrap="square">
            <a:spAutoFit/>
          </a:bodyPr>
          <a:lstStyle/>
          <a:p>
            <a:pPr marL="457200" indent="-457200" algn="just">
              <a:lnSpc>
                <a:spcPct val="150000"/>
              </a:lnSpc>
              <a:buFont typeface="Arial" panose="020B0604020202020204" pitchFamily="34" charset="0"/>
              <a:buChar char="•"/>
            </a:pPr>
            <a:r>
              <a:rPr lang="fr-FR" sz="2800" dirty="0"/>
              <a:t>Pour </a:t>
            </a:r>
            <a:r>
              <a:rPr lang="fr-FR" sz="2800" dirty="0">
                <a:solidFill>
                  <a:srgbClr val="FF0000"/>
                </a:solidFill>
              </a:rPr>
              <a:t>le sélénium</a:t>
            </a:r>
            <a:r>
              <a:rPr lang="fr-FR" sz="2800" dirty="0"/>
              <a:t>, aucune variation significative de teneur n’a été mise en évidence dans le jus ni dans la viande entre avant et après la cuisson</a:t>
            </a:r>
          </a:p>
        </p:txBody>
      </p:sp>
      <p:sp>
        <p:nvSpPr>
          <p:cNvPr id="4" name="Espace réservé du numéro de diapositive 3"/>
          <p:cNvSpPr>
            <a:spLocks noGrp="1"/>
          </p:cNvSpPr>
          <p:nvPr>
            <p:ph type="sldNum" sz="quarter" idx="12"/>
          </p:nvPr>
        </p:nvSpPr>
        <p:spPr/>
        <p:txBody>
          <a:bodyPr/>
          <a:lstStyle/>
          <a:p>
            <a:fld id="{B30A41C0-B680-468C-9726-E5D6753465CC}" type="slidenum">
              <a:rPr lang="fr-FR" smtClean="0"/>
              <a:t>62</a:t>
            </a:fld>
            <a:endParaRPr lang="fr-FR"/>
          </a:p>
        </p:txBody>
      </p:sp>
    </p:spTree>
    <p:extLst>
      <p:ext uri="{BB962C8B-B14F-4D97-AF65-F5344CB8AC3E}">
        <p14:creationId xmlns:p14="http://schemas.microsoft.com/office/powerpoint/2010/main" val="357510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1BDF1C6-D0CF-49BD-B40F-DF11730FC5FD}"/>
              </a:ext>
            </a:extLst>
          </p:cNvPr>
          <p:cNvSpPr>
            <a:spLocks noGrp="1"/>
          </p:cNvSpPr>
          <p:nvPr>
            <p:ph idx="1"/>
          </p:nvPr>
        </p:nvSpPr>
        <p:spPr>
          <a:xfrm>
            <a:off x="838200" y="695459"/>
            <a:ext cx="3979460" cy="5477567"/>
          </a:xfrm>
        </p:spPr>
        <p:txBody>
          <a:bodyPr>
            <a:normAutofit lnSpcReduction="10000"/>
          </a:bodyPr>
          <a:lstStyle/>
          <a:p>
            <a:pPr algn="just">
              <a:lnSpc>
                <a:spcPct val="150000"/>
              </a:lnSpc>
            </a:pPr>
            <a:r>
              <a:rPr lang="fr-FR" dirty="0">
                <a:solidFill>
                  <a:srgbClr val="000000"/>
                </a:solidFill>
                <a:latin typeface="Myriad Pro"/>
              </a:rPr>
              <a:t>Pour </a:t>
            </a:r>
            <a:r>
              <a:rPr lang="fr-FR" dirty="0">
                <a:solidFill>
                  <a:srgbClr val="FF0000"/>
                </a:solidFill>
                <a:latin typeface="Myriad Pro"/>
              </a:rPr>
              <a:t>le zinc</a:t>
            </a:r>
            <a:r>
              <a:rPr lang="fr-FR" dirty="0">
                <a:solidFill>
                  <a:srgbClr val="000000"/>
                </a:solidFill>
                <a:latin typeface="Myriad Pro"/>
              </a:rPr>
              <a:t>, la cuisson est sans effet sur les teneurs du jus et de la viande. Celles-ci sont voisines après un chauffage de 3 minutes à 60 °C et de 60 minutes à 90 °C .</a:t>
            </a:r>
          </a:p>
          <a:p>
            <a:pPr algn="just">
              <a:lnSpc>
                <a:spcPct val="150000"/>
              </a:lnSpc>
            </a:pPr>
            <a:endParaRPr lang="fr-FR" dirty="0"/>
          </a:p>
        </p:txBody>
      </p:sp>
      <p:pic>
        <p:nvPicPr>
          <p:cNvPr id="4" name="Image 3">
            <a:extLst>
              <a:ext uri="{FF2B5EF4-FFF2-40B4-BE49-F238E27FC236}">
                <a16:creationId xmlns:a16="http://schemas.microsoft.com/office/drawing/2014/main" id="{034FF673-09EF-4BFE-BBF6-A50E00C6962B}"/>
              </a:ext>
            </a:extLst>
          </p:cNvPr>
          <p:cNvPicPr>
            <a:picLocks noChangeAspect="1"/>
          </p:cNvPicPr>
          <p:nvPr/>
        </p:nvPicPr>
        <p:blipFill>
          <a:blip r:embed="rId2"/>
          <a:stretch>
            <a:fillRect/>
          </a:stretch>
        </p:blipFill>
        <p:spPr>
          <a:xfrm>
            <a:off x="4959183" y="699396"/>
            <a:ext cx="7057739" cy="5477567"/>
          </a:xfrm>
          <a:prstGeom prst="rect">
            <a:avLst/>
          </a:prstGeom>
        </p:spPr>
      </p:pic>
      <p:sp>
        <p:nvSpPr>
          <p:cNvPr id="2" name="Espace réservé du numéro de diapositive 1"/>
          <p:cNvSpPr>
            <a:spLocks noGrp="1"/>
          </p:cNvSpPr>
          <p:nvPr>
            <p:ph type="sldNum" sz="quarter" idx="12"/>
          </p:nvPr>
        </p:nvSpPr>
        <p:spPr/>
        <p:txBody>
          <a:bodyPr/>
          <a:lstStyle/>
          <a:p>
            <a:fld id="{B30A41C0-B680-468C-9726-E5D6753465CC}" type="slidenum">
              <a:rPr lang="fr-FR" smtClean="0"/>
              <a:t>63</a:t>
            </a:fld>
            <a:endParaRPr lang="fr-FR"/>
          </a:p>
        </p:txBody>
      </p:sp>
    </p:spTree>
    <p:extLst>
      <p:ext uri="{BB962C8B-B14F-4D97-AF65-F5344CB8AC3E}">
        <p14:creationId xmlns:p14="http://schemas.microsoft.com/office/powerpoint/2010/main" val="3812036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1BDF1C6-D0CF-49BD-B40F-DF11730FC5FD}"/>
              </a:ext>
            </a:extLst>
          </p:cNvPr>
          <p:cNvSpPr>
            <a:spLocks noGrp="1"/>
          </p:cNvSpPr>
          <p:nvPr>
            <p:ph idx="1"/>
          </p:nvPr>
        </p:nvSpPr>
        <p:spPr>
          <a:xfrm>
            <a:off x="838200" y="695458"/>
            <a:ext cx="4661848" cy="5145783"/>
          </a:xfrm>
        </p:spPr>
        <p:txBody>
          <a:bodyPr>
            <a:normAutofit lnSpcReduction="10000"/>
          </a:bodyPr>
          <a:lstStyle/>
          <a:p>
            <a:pPr algn="just">
              <a:lnSpc>
                <a:spcPct val="150000"/>
              </a:lnSpc>
            </a:pPr>
            <a:r>
              <a:rPr lang="fr-FR" dirty="0">
                <a:solidFill>
                  <a:srgbClr val="FF0000"/>
                </a:solidFill>
              </a:rPr>
              <a:t>La vitamine B3</a:t>
            </a:r>
            <a:r>
              <a:rPr lang="fr-FR" dirty="0"/>
              <a:t> n’est donc pas sensible à la chaleur ni ne subit de dénaturation thermique. </a:t>
            </a:r>
          </a:p>
          <a:p>
            <a:pPr algn="just">
              <a:lnSpc>
                <a:spcPct val="150000"/>
              </a:lnSpc>
            </a:pPr>
            <a:r>
              <a:rPr lang="fr-FR" dirty="0"/>
              <a:t>La perte observée dans </a:t>
            </a:r>
            <a:r>
              <a:rPr lang="fr-FR" dirty="0">
                <a:solidFill>
                  <a:srgbClr val="000000"/>
                </a:solidFill>
              </a:rPr>
              <a:t>la viande est essentiellement la conséquence de son expulsion dans le jus. </a:t>
            </a:r>
            <a:endParaRPr lang="fr-FR" dirty="0">
              <a:solidFill>
                <a:srgbClr val="0070C0"/>
              </a:solidFill>
            </a:endParaRPr>
          </a:p>
        </p:txBody>
      </p:sp>
      <p:pic>
        <p:nvPicPr>
          <p:cNvPr id="4" name="Image 3">
            <a:extLst>
              <a:ext uri="{FF2B5EF4-FFF2-40B4-BE49-F238E27FC236}">
                <a16:creationId xmlns:a16="http://schemas.microsoft.com/office/drawing/2014/main" id="{652417AC-F258-4FC0-AE45-3741ABC0910B}"/>
              </a:ext>
            </a:extLst>
          </p:cNvPr>
          <p:cNvPicPr>
            <a:picLocks noChangeAspect="1"/>
          </p:cNvPicPr>
          <p:nvPr/>
        </p:nvPicPr>
        <p:blipFill>
          <a:blip r:embed="rId2"/>
          <a:stretch>
            <a:fillRect/>
          </a:stretch>
        </p:blipFill>
        <p:spPr>
          <a:xfrm>
            <a:off x="5707998" y="913823"/>
            <a:ext cx="6265638" cy="4408804"/>
          </a:xfrm>
          <a:prstGeom prst="rect">
            <a:avLst/>
          </a:prstGeom>
        </p:spPr>
      </p:pic>
      <p:sp>
        <p:nvSpPr>
          <p:cNvPr id="2" name="Espace réservé du numéro de diapositive 1"/>
          <p:cNvSpPr>
            <a:spLocks noGrp="1"/>
          </p:cNvSpPr>
          <p:nvPr>
            <p:ph type="sldNum" sz="quarter" idx="12"/>
          </p:nvPr>
        </p:nvSpPr>
        <p:spPr/>
        <p:txBody>
          <a:bodyPr/>
          <a:lstStyle/>
          <a:p>
            <a:fld id="{B30A41C0-B680-468C-9726-E5D6753465CC}" type="slidenum">
              <a:rPr lang="fr-FR" smtClean="0"/>
              <a:t>64</a:t>
            </a:fld>
            <a:endParaRPr lang="fr-FR"/>
          </a:p>
        </p:txBody>
      </p:sp>
    </p:spTree>
    <p:extLst>
      <p:ext uri="{BB962C8B-B14F-4D97-AF65-F5344CB8AC3E}">
        <p14:creationId xmlns:p14="http://schemas.microsoft.com/office/powerpoint/2010/main" val="1338389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1BDF1C6-D0CF-49BD-B40F-DF11730FC5FD}"/>
              </a:ext>
            </a:extLst>
          </p:cNvPr>
          <p:cNvSpPr>
            <a:spLocks noGrp="1"/>
          </p:cNvSpPr>
          <p:nvPr>
            <p:ph idx="1"/>
          </p:nvPr>
        </p:nvSpPr>
        <p:spPr>
          <a:xfrm>
            <a:off x="838200" y="695459"/>
            <a:ext cx="10515600" cy="5481504"/>
          </a:xfrm>
        </p:spPr>
        <p:txBody>
          <a:bodyPr>
            <a:normAutofit lnSpcReduction="10000"/>
          </a:bodyPr>
          <a:lstStyle/>
          <a:p>
            <a:pPr algn="just">
              <a:lnSpc>
                <a:spcPct val="150000"/>
              </a:lnSpc>
            </a:pPr>
            <a:r>
              <a:rPr lang="fr-FR" dirty="0"/>
              <a:t>Pour </a:t>
            </a:r>
            <a:r>
              <a:rPr lang="fr-FR" dirty="0">
                <a:solidFill>
                  <a:srgbClr val="FF0000"/>
                </a:solidFill>
              </a:rPr>
              <a:t>le fer héminique</a:t>
            </a:r>
            <a:r>
              <a:rPr lang="fr-FR" dirty="0"/>
              <a:t>: dans le jus extrait de la viande, un chauffage de 5 minutes à 60 °C ne provoque pas de perte significative. </a:t>
            </a:r>
          </a:p>
          <a:p>
            <a:pPr algn="just">
              <a:lnSpc>
                <a:spcPct val="150000"/>
              </a:lnSpc>
            </a:pPr>
            <a:r>
              <a:rPr lang="fr-FR" dirty="0"/>
              <a:t>En revanche, un chauffage à 95 °C pendant une heure occasionne une perte de l’ordre de 14 %. </a:t>
            </a:r>
          </a:p>
          <a:p>
            <a:pPr algn="just">
              <a:lnSpc>
                <a:spcPct val="150000"/>
              </a:lnSpc>
            </a:pPr>
            <a:r>
              <a:rPr lang="fr-FR" dirty="0"/>
              <a:t>La dégradation du fer héminique est donc lente. </a:t>
            </a:r>
          </a:p>
          <a:p>
            <a:pPr algn="just">
              <a:lnSpc>
                <a:spcPct val="150000"/>
              </a:lnSpc>
            </a:pPr>
            <a:r>
              <a:rPr lang="fr-FR" dirty="0"/>
              <a:t>Dans la viande, la perte de fer héminique est d’environ 17 % dès les premières minutes de chauffage à 60 °C pour atteindre près de 50 % après 60 minutes de chauffage à 95 °C. </a:t>
            </a:r>
          </a:p>
        </p:txBody>
      </p:sp>
      <p:pic>
        <p:nvPicPr>
          <p:cNvPr id="2" name="Image 1">
            <a:extLst>
              <a:ext uri="{FF2B5EF4-FFF2-40B4-BE49-F238E27FC236}">
                <a16:creationId xmlns:a16="http://schemas.microsoft.com/office/drawing/2014/main" id="{11E4FDEA-12F6-44E7-99BC-908A7511D5E5}"/>
              </a:ext>
            </a:extLst>
          </p:cNvPr>
          <p:cNvPicPr>
            <a:picLocks noChangeAspect="1"/>
          </p:cNvPicPr>
          <p:nvPr/>
        </p:nvPicPr>
        <p:blipFill>
          <a:blip r:embed="rId2"/>
          <a:stretch>
            <a:fillRect/>
          </a:stretch>
        </p:blipFill>
        <p:spPr>
          <a:xfrm>
            <a:off x="3453385" y="483003"/>
            <a:ext cx="7900415" cy="5891994"/>
          </a:xfrm>
          <a:prstGeom prst="rect">
            <a:avLst/>
          </a:prstGeom>
        </p:spPr>
      </p:pic>
      <p:sp>
        <p:nvSpPr>
          <p:cNvPr id="4" name="Espace réservé du numéro de diapositive 3"/>
          <p:cNvSpPr>
            <a:spLocks noGrp="1"/>
          </p:cNvSpPr>
          <p:nvPr>
            <p:ph type="sldNum" sz="quarter" idx="12"/>
          </p:nvPr>
        </p:nvSpPr>
        <p:spPr/>
        <p:txBody>
          <a:bodyPr/>
          <a:lstStyle/>
          <a:p>
            <a:fld id="{B30A41C0-B680-468C-9726-E5D6753465CC}" type="slidenum">
              <a:rPr lang="fr-FR" smtClean="0"/>
              <a:t>65</a:t>
            </a:fld>
            <a:endParaRPr lang="fr-FR"/>
          </a:p>
        </p:txBody>
      </p:sp>
    </p:spTree>
    <p:extLst>
      <p:ext uri="{BB962C8B-B14F-4D97-AF65-F5344CB8AC3E}">
        <p14:creationId xmlns:p14="http://schemas.microsoft.com/office/powerpoint/2010/main" val="106573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1BDF1C6-D0CF-49BD-B40F-DF11730FC5FD}"/>
              </a:ext>
            </a:extLst>
          </p:cNvPr>
          <p:cNvSpPr>
            <a:spLocks noGrp="1"/>
          </p:cNvSpPr>
          <p:nvPr>
            <p:ph idx="1"/>
          </p:nvPr>
        </p:nvSpPr>
        <p:spPr>
          <a:xfrm>
            <a:off x="838200" y="695459"/>
            <a:ext cx="10515600" cy="5481504"/>
          </a:xfrm>
        </p:spPr>
        <p:txBody>
          <a:bodyPr>
            <a:normAutofit/>
          </a:bodyPr>
          <a:lstStyle/>
          <a:p>
            <a:pPr algn="just">
              <a:lnSpc>
                <a:spcPct val="150000"/>
              </a:lnSpc>
            </a:pPr>
            <a:r>
              <a:rPr lang="fr-FR" dirty="0"/>
              <a:t>Pour la vitamine B</a:t>
            </a:r>
            <a:r>
              <a:rPr lang="fr-FR" baseline="-25000" dirty="0"/>
              <a:t>6</a:t>
            </a:r>
            <a:r>
              <a:rPr lang="fr-FR" dirty="0"/>
              <a:t>: </a:t>
            </a:r>
            <a:r>
              <a:rPr lang="fr-FR" dirty="0">
                <a:solidFill>
                  <a:srgbClr val="000000"/>
                </a:solidFill>
              </a:rPr>
              <a:t>Dans le jus, la perte en B</a:t>
            </a:r>
            <a:r>
              <a:rPr lang="fr-FR" baseline="-25000" dirty="0">
                <a:solidFill>
                  <a:srgbClr val="000000"/>
                </a:solidFill>
              </a:rPr>
              <a:t>6</a:t>
            </a:r>
            <a:r>
              <a:rPr lang="fr-FR" sz="800" dirty="0">
                <a:solidFill>
                  <a:srgbClr val="000000"/>
                </a:solidFill>
              </a:rPr>
              <a:t> </a:t>
            </a:r>
            <a:r>
              <a:rPr lang="fr-FR" dirty="0">
                <a:solidFill>
                  <a:srgbClr val="000000"/>
                </a:solidFill>
              </a:rPr>
              <a:t>n’est significative </a:t>
            </a:r>
            <a:r>
              <a:rPr lang="fr-FR" dirty="0">
                <a:solidFill>
                  <a:srgbClr val="FF0000"/>
                </a:solidFill>
              </a:rPr>
              <a:t>qu’après un chauffage de 60 minutes à 90 °C (- 17 %)</a:t>
            </a:r>
            <a:r>
              <a:rPr lang="fr-FR" dirty="0">
                <a:solidFill>
                  <a:srgbClr val="000000"/>
                </a:solidFill>
              </a:rPr>
              <a:t>. </a:t>
            </a:r>
          </a:p>
          <a:p>
            <a:pPr algn="just">
              <a:lnSpc>
                <a:spcPct val="150000"/>
              </a:lnSpc>
            </a:pPr>
            <a:r>
              <a:rPr lang="fr-FR" dirty="0">
                <a:solidFill>
                  <a:srgbClr val="000000"/>
                </a:solidFill>
              </a:rPr>
              <a:t>Dans la viande, la teneur en B</a:t>
            </a:r>
            <a:r>
              <a:rPr lang="fr-FR" baseline="-25000" dirty="0">
                <a:solidFill>
                  <a:srgbClr val="000000"/>
                </a:solidFill>
              </a:rPr>
              <a:t>6</a:t>
            </a:r>
            <a:r>
              <a:rPr lang="fr-FR" sz="800" dirty="0">
                <a:solidFill>
                  <a:srgbClr val="000000"/>
                </a:solidFill>
              </a:rPr>
              <a:t> </a:t>
            </a:r>
            <a:r>
              <a:rPr lang="fr-FR" dirty="0">
                <a:solidFill>
                  <a:srgbClr val="000000"/>
                </a:solidFill>
              </a:rPr>
              <a:t>diminue peu dans les trois premières minutes de chauffage à 60 °C (- 14 %).</a:t>
            </a:r>
          </a:p>
          <a:p>
            <a:pPr algn="just">
              <a:lnSpc>
                <a:spcPct val="150000"/>
              </a:lnSpc>
            </a:pPr>
            <a:r>
              <a:rPr lang="fr-FR" dirty="0">
                <a:solidFill>
                  <a:srgbClr val="000000"/>
                </a:solidFill>
              </a:rPr>
              <a:t> En revanche, la perte est nettement plus importante après 60 minutes à 90 °C (- 56 %). </a:t>
            </a:r>
            <a:endParaRPr lang="fr-FR" baseline="-25000" dirty="0"/>
          </a:p>
        </p:txBody>
      </p:sp>
      <p:pic>
        <p:nvPicPr>
          <p:cNvPr id="2" name="Image 1">
            <a:extLst>
              <a:ext uri="{FF2B5EF4-FFF2-40B4-BE49-F238E27FC236}">
                <a16:creationId xmlns:a16="http://schemas.microsoft.com/office/drawing/2014/main" id="{ACF5FC82-E3A6-446A-9972-73F38C69A3A0}"/>
              </a:ext>
            </a:extLst>
          </p:cNvPr>
          <p:cNvPicPr>
            <a:picLocks noChangeAspect="1"/>
          </p:cNvPicPr>
          <p:nvPr/>
        </p:nvPicPr>
        <p:blipFill>
          <a:blip r:embed="rId2"/>
          <a:stretch>
            <a:fillRect/>
          </a:stretch>
        </p:blipFill>
        <p:spPr>
          <a:xfrm>
            <a:off x="2764701" y="548251"/>
            <a:ext cx="8589099" cy="5984370"/>
          </a:xfrm>
          <a:prstGeom prst="rect">
            <a:avLst/>
          </a:prstGeom>
        </p:spPr>
      </p:pic>
      <p:sp>
        <p:nvSpPr>
          <p:cNvPr id="4" name="Espace réservé du numéro de diapositive 3"/>
          <p:cNvSpPr>
            <a:spLocks noGrp="1"/>
          </p:cNvSpPr>
          <p:nvPr>
            <p:ph type="sldNum" sz="quarter" idx="12"/>
          </p:nvPr>
        </p:nvSpPr>
        <p:spPr/>
        <p:txBody>
          <a:bodyPr/>
          <a:lstStyle/>
          <a:p>
            <a:fld id="{B30A41C0-B680-468C-9726-E5D6753465CC}" type="slidenum">
              <a:rPr lang="fr-FR" smtClean="0"/>
              <a:t>66</a:t>
            </a:fld>
            <a:endParaRPr lang="fr-FR"/>
          </a:p>
        </p:txBody>
      </p:sp>
    </p:spTree>
    <p:extLst>
      <p:ext uri="{BB962C8B-B14F-4D97-AF65-F5344CB8AC3E}">
        <p14:creationId xmlns:p14="http://schemas.microsoft.com/office/powerpoint/2010/main" val="2365498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ipe(down)">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1BDF1C6-D0CF-49BD-B40F-DF11730FC5FD}"/>
              </a:ext>
            </a:extLst>
          </p:cNvPr>
          <p:cNvSpPr>
            <a:spLocks noGrp="1"/>
          </p:cNvSpPr>
          <p:nvPr>
            <p:ph idx="1"/>
          </p:nvPr>
        </p:nvSpPr>
        <p:spPr>
          <a:xfrm>
            <a:off x="838200" y="695459"/>
            <a:ext cx="10515600" cy="5481504"/>
          </a:xfrm>
        </p:spPr>
        <p:txBody>
          <a:bodyPr>
            <a:normAutofit lnSpcReduction="10000"/>
          </a:bodyPr>
          <a:lstStyle/>
          <a:p>
            <a:pPr marL="0" indent="0" algn="just">
              <a:lnSpc>
                <a:spcPct val="150000"/>
              </a:lnSpc>
              <a:buNone/>
            </a:pPr>
            <a:r>
              <a:rPr lang="fr-FR" b="1" dirty="0">
                <a:solidFill>
                  <a:srgbClr val="FF0000"/>
                </a:solidFill>
              </a:rPr>
              <a:t>4- Altération des autres micronutriments sous l’effet de cuisson</a:t>
            </a:r>
          </a:p>
          <a:p>
            <a:pPr marL="0" indent="0" algn="just">
              <a:lnSpc>
                <a:spcPct val="150000"/>
              </a:lnSpc>
              <a:buNone/>
            </a:pPr>
            <a:r>
              <a:rPr lang="fr-FR" b="1" dirty="0">
                <a:solidFill>
                  <a:srgbClr val="0070C0"/>
                </a:solidFill>
              </a:rPr>
              <a:t>4-1- Perte de vitamine A:</a:t>
            </a:r>
          </a:p>
          <a:p>
            <a:pPr algn="just">
              <a:lnSpc>
                <a:spcPct val="150000"/>
              </a:lnSpc>
            </a:pPr>
            <a:r>
              <a:rPr lang="fr-FR" dirty="0"/>
              <a:t>En 1920, HOPKINS, montre qu'en présence d'air l'action de la chaleur détruit rapidement la vitamine A.</a:t>
            </a:r>
          </a:p>
          <a:p>
            <a:pPr algn="just">
              <a:lnSpc>
                <a:spcPct val="150000"/>
              </a:lnSpc>
            </a:pPr>
            <a:r>
              <a:rPr lang="fr-FR" dirty="0"/>
              <a:t>Ainsi du beurre chauffé 105 minutes à 88°C en présence d'air, ou 50 minutes à 125°C, perd son activité vitaminique.</a:t>
            </a:r>
          </a:p>
          <a:p>
            <a:pPr>
              <a:lnSpc>
                <a:spcPct val="150000"/>
              </a:lnSpc>
            </a:pPr>
            <a:r>
              <a:rPr lang="fr-FR" dirty="0"/>
              <a:t>HOPKINS montrait déjà, en 1920, que du beurre chauffé à </a:t>
            </a:r>
            <a:r>
              <a:rPr lang="fr-FR" dirty="0">
                <a:solidFill>
                  <a:srgbClr val="FF0000"/>
                </a:solidFill>
              </a:rPr>
              <a:t>l'abri de l'air conservait son facteur A même après quatre heures à 120°C</a:t>
            </a:r>
            <a:r>
              <a:rPr lang="fr-FR" dirty="0"/>
              <a:t>.</a:t>
            </a:r>
          </a:p>
        </p:txBody>
      </p:sp>
      <p:sp>
        <p:nvSpPr>
          <p:cNvPr id="2" name="Espace réservé du numéro de diapositive 1"/>
          <p:cNvSpPr>
            <a:spLocks noGrp="1"/>
          </p:cNvSpPr>
          <p:nvPr>
            <p:ph type="sldNum" sz="quarter" idx="12"/>
          </p:nvPr>
        </p:nvSpPr>
        <p:spPr/>
        <p:txBody>
          <a:bodyPr/>
          <a:lstStyle/>
          <a:p>
            <a:fld id="{B30A41C0-B680-468C-9726-E5D6753465CC}" type="slidenum">
              <a:rPr lang="fr-FR" smtClean="0"/>
              <a:t>67</a:t>
            </a:fld>
            <a:endParaRPr lang="fr-FR"/>
          </a:p>
        </p:txBody>
      </p:sp>
    </p:spTree>
    <p:extLst>
      <p:ext uri="{BB962C8B-B14F-4D97-AF65-F5344CB8AC3E}">
        <p14:creationId xmlns:p14="http://schemas.microsoft.com/office/powerpoint/2010/main" val="391942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5A71278-DF23-48FE-A32A-084147BD0FF4}"/>
              </a:ext>
            </a:extLst>
          </p:cNvPr>
          <p:cNvSpPr>
            <a:spLocks noGrp="1"/>
          </p:cNvSpPr>
          <p:nvPr>
            <p:ph idx="1"/>
          </p:nvPr>
        </p:nvSpPr>
        <p:spPr>
          <a:xfrm>
            <a:off x="838200" y="412124"/>
            <a:ext cx="10515600" cy="5790597"/>
          </a:xfrm>
        </p:spPr>
        <p:txBody>
          <a:bodyPr/>
          <a:lstStyle/>
          <a:p>
            <a:pPr algn="just">
              <a:lnSpc>
                <a:spcPct val="150000"/>
              </a:lnSpc>
            </a:pPr>
            <a:r>
              <a:rPr lang="fr-FR" b="1" dirty="0">
                <a:solidFill>
                  <a:srgbClr val="0070C0"/>
                </a:solidFill>
              </a:rPr>
              <a:t>4-2- Perte de vitamine C:</a:t>
            </a:r>
          </a:p>
          <a:p>
            <a:pPr algn="just">
              <a:lnSpc>
                <a:spcPct val="150000"/>
              </a:lnSpc>
            </a:pPr>
            <a:r>
              <a:rPr lang="fr-FR" dirty="0"/>
              <a:t>La vitamine C ou facteur antiscorbutique doit être considérée- également comme vitamine antianémique et antiinfectieuse.</a:t>
            </a:r>
          </a:p>
          <a:p>
            <a:pPr algn="just">
              <a:lnSpc>
                <a:spcPct val="150000"/>
              </a:lnSpc>
            </a:pPr>
            <a:r>
              <a:rPr lang="fr-FR" dirty="0"/>
              <a:t>EDDY et KOHMANN ont montré qu'à 100°C à l'air, il y a une grosse perte de facteur C.</a:t>
            </a:r>
          </a:p>
          <a:p>
            <a:pPr algn="just">
              <a:lnSpc>
                <a:spcPct val="150000"/>
              </a:lnSpc>
            </a:pPr>
            <a:r>
              <a:rPr lang="fr-FR" dirty="0"/>
              <a:t>Mais déjà à froid et à l'air, on assiste à une sérieuse destruction: </a:t>
            </a:r>
            <a:r>
              <a:rPr lang="fr-FR" dirty="0">
                <a:solidFill>
                  <a:srgbClr val="FF0000"/>
                </a:solidFill>
              </a:rPr>
              <a:t>36% en vingt-quatre heures, 73% en quarante huit heures</a:t>
            </a:r>
            <a:r>
              <a:rPr lang="fr-FR" dirty="0"/>
              <a:t>.</a:t>
            </a:r>
          </a:p>
          <a:p>
            <a:pPr algn="just">
              <a:lnSpc>
                <a:spcPct val="150000"/>
              </a:lnSpc>
            </a:pPr>
            <a:endParaRPr lang="fr-FR" dirty="0"/>
          </a:p>
        </p:txBody>
      </p:sp>
      <p:sp>
        <p:nvSpPr>
          <p:cNvPr id="2" name="Espace réservé du numéro de diapositive 1"/>
          <p:cNvSpPr>
            <a:spLocks noGrp="1"/>
          </p:cNvSpPr>
          <p:nvPr>
            <p:ph type="sldNum" sz="quarter" idx="12"/>
          </p:nvPr>
        </p:nvSpPr>
        <p:spPr/>
        <p:txBody>
          <a:bodyPr/>
          <a:lstStyle/>
          <a:p>
            <a:fld id="{B30A41C0-B680-468C-9726-E5D6753465CC}" type="slidenum">
              <a:rPr lang="fr-FR" smtClean="0"/>
              <a:t>68</a:t>
            </a:fld>
            <a:endParaRPr lang="fr-FR"/>
          </a:p>
        </p:txBody>
      </p:sp>
    </p:spTree>
    <p:extLst>
      <p:ext uri="{BB962C8B-B14F-4D97-AF65-F5344CB8AC3E}">
        <p14:creationId xmlns:p14="http://schemas.microsoft.com/office/powerpoint/2010/main" val="3556022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ésultat de recherche d'images pour &quot;altération des vitamine et cuisson. pdf&quot;">
            <a:extLst>
              <a:ext uri="{FF2B5EF4-FFF2-40B4-BE49-F238E27FC236}">
                <a16:creationId xmlns:a16="http://schemas.microsoft.com/office/drawing/2014/main" id="{297C619B-F163-4BA1-964C-2683C12ABD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875" y="0"/>
            <a:ext cx="8758976" cy="6911845"/>
          </a:xfrm>
          <a:prstGeom prst="rect">
            <a:avLst/>
          </a:prstGeom>
          <a:noFill/>
          <a:extLst>
            <a:ext uri="{909E8E84-426E-40DD-AFC4-6F175D3DCCD1}">
              <a14:hiddenFill xmlns:a14="http://schemas.microsoft.com/office/drawing/2010/main">
                <a:solidFill>
                  <a:srgbClr val="FFFFFF"/>
                </a:solidFill>
              </a14:hiddenFill>
            </a:ext>
          </a:extLst>
        </p:spPr>
      </p:pic>
      <p:sp>
        <p:nvSpPr>
          <p:cNvPr id="2" name="Espace réservé du numéro de diapositive 1"/>
          <p:cNvSpPr>
            <a:spLocks noGrp="1"/>
          </p:cNvSpPr>
          <p:nvPr>
            <p:ph type="sldNum" sz="quarter" idx="12"/>
          </p:nvPr>
        </p:nvSpPr>
        <p:spPr/>
        <p:txBody>
          <a:bodyPr/>
          <a:lstStyle/>
          <a:p>
            <a:fld id="{B30A41C0-B680-468C-9726-E5D6753465CC}" type="slidenum">
              <a:rPr lang="fr-FR" smtClean="0"/>
              <a:t>69</a:t>
            </a:fld>
            <a:endParaRPr lang="fr-FR"/>
          </a:p>
        </p:txBody>
      </p:sp>
    </p:spTree>
    <p:extLst>
      <p:ext uri="{BB962C8B-B14F-4D97-AF65-F5344CB8AC3E}">
        <p14:creationId xmlns:p14="http://schemas.microsoft.com/office/powerpoint/2010/main" val="2686499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au 6">
            <a:extLst>
              <a:ext uri="{FF2B5EF4-FFF2-40B4-BE49-F238E27FC236}">
                <a16:creationId xmlns:a16="http://schemas.microsoft.com/office/drawing/2014/main" id="{4632B361-261F-47AC-A878-369CFE326E3B}"/>
              </a:ext>
            </a:extLst>
          </p:cNvPr>
          <p:cNvGraphicFramePr>
            <a:graphicFrameLocks noGrp="1"/>
          </p:cNvGraphicFramePr>
          <p:nvPr>
            <p:extLst>
              <p:ext uri="{D42A27DB-BD31-4B8C-83A1-F6EECF244321}">
                <p14:modId xmlns:p14="http://schemas.microsoft.com/office/powerpoint/2010/main" val="3333146631"/>
              </p:ext>
            </p:extLst>
          </p:nvPr>
        </p:nvGraphicFramePr>
        <p:xfrm>
          <a:off x="4257622" y="0"/>
          <a:ext cx="5878051" cy="6601592"/>
        </p:xfrm>
        <a:graphic>
          <a:graphicData uri="http://schemas.openxmlformats.org/drawingml/2006/table">
            <a:tbl>
              <a:tblPr/>
              <a:tblGrid>
                <a:gridCol w="3240367">
                  <a:extLst>
                    <a:ext uri="{9D8B030D-6E8A-4147-A177-3AD203B41FA5}">
                      <a16:colId xmlns:a16="http://schemas.microsoft.com/office/drawing/2014/main" val="3864395561"/>
                    </a:ext>
                  </a:extLst>
                </a:gridCol>
                <a:gridCol w="446305">
                  <a:extLst>
                    <a:ext uri="{9D8B030D-6E8A-4147-A177-3AD203B41FA5}">
                      <a16:colId xmlns:a16="http://schemas.microsoft.com/office/drawing/2014/main" val="452271108"/>
                    </a:ext>
                  </a:extLst>
                </a:gridCol>
                <a:gridCol w="446305">
                  <a:extLst>
                    <a:ext uri="{9D8B030D-6E8A-4147-A177-3AD203B41FA5}">
                      <a16:colId xmlns:a16="http://schemas.microsoft.com/office/drawing/2014/main" val="2716880681"/>
                    </a:ext>
                  </a:extLst>
                </a:gridCol>
                <a:gridCol w="535039">
                  <a:extLst>
                    <a:ext uri="{9D8B030D-6E8A-4147-A177-3AD203B41FA5}">
                      <a16:colId xmlns:a16="http://schemas.microsoft.com/office/drawing/2014/main" val="1739615991"/>
                    </a:ext>
                  </a:extLst>
                </a:gridCol>
                <a:gridCol w="763730">
                  <a:extLst>
                    <a:ext uri="{9D8B030D-6E8A-4147-A177-3AD203B41FA5}">
                      <a16:colId xmlns:a16="http://schemas.microsoft.com/office/drawing/2014/main" val="3850672479"/>
                    </a:ext>
                  </a:extLst>
                </a:gridCol>
                <a:gridCol w="446305">
                  <a:extLst>
                    <a:ext uri="{9D8B030D-6E8A-4147-A177-3AD203B41FA5}">
                      <a16:colId xmlns:a16="http://schemas.microsoft.com/office/drawing/2014/main" val="798431313"/>
                    </a:ext>
                  </a:extLst>
                </a:gridCol>
              </a:tblGrid>
              <a:tr h="547846">
                <a:tc>
                  <a:txBody>
                    <a:bodyPr/>
                    <a:lstStyle/>
                    <a:p>
                      <a:pPr algn="l"/>
                      <a:r>
                        <a:rPr lang="fr-FR" sz="1600">
                          <a:effectLst/>
                        </a:rPr>
                        <a:t>Produit</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AF0D5"/>
                    </a:solidFill>
                  </a:tcPr>
                </a:tc>
                <a:tc>
                  <a:txBody>
                    <a:bodyPr/>
                    <a:lstStyle/>
                    <a:p>
                      <a:pPr algn="l"/>
                      <a:r>
                        <a:rPr lang="fr-FR" sz="1600">
                          <a:effectLst/>
                        </a:rPr>
                        <a:t>Eau</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AF0D5"/>
                    </a:solidFill>
                  </a:tcPr>
                </a:tc>
                <a:tc>
                  <a:txBody>
                    <a:bodyPr/>
                    <a:lstStyle/>
                    <a:p>
                      <a:pPr algn="l"/>
                      <a:r>
                        <a:rPr lang="fr-FR" sz="1600">
                          <a:effectLst/>
                        </a:rPr>
                        <a:t>Prot.</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AF0D5"/>
                    </a:solidFill>
                  </a:tcPr>
                </a:tc>
                <a:tc>
                  <a:txBody>
                    <a:bodyPr/>
                    <a:lstStyle/>
                    <a:p>
                      <a:pPr algn="l"/>
                      <a:r>
                        <a:rPr lang="fr-FR" sz="1600">
                          <a:effectLst/>
                        </a:rPr>
                        <a:t>Grais.</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AF0D5"/>
                    </a:solidFill>
                  </a:tcPr>
                </a:tc>
                <a:tc>
                  <a:txBody>
                    <a:bodyPr/>
                    <a:lstStyle/>
                    <a:p>
                      <a:pPr algn="l"/>
                      <a:r>
                        <a:rPr lang="fr-FR" sz="1600">
                          <a:effectLst/>
                        </a:rPr>
                        <a:t>Cendres</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AF0D5"/>
                    </a:solidFill>
                  </a:tcPr>
                </a:tc>
                <a:tc>
                  <a:txBody>
                    <a:bodyPr/>
                    <a:lstStyle/>
                    <a:p>
                      <a:pPr algn="l"/>
                      <a:r>
                        <a:rPr lang="fr-FR" sz="1600">
                          <a:effectLst/>
                        </a:rPr>
                        <a:t>kJ*</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EAF0D5"/>
                    </a:solidFill>
                  </a:tcPr>
                </a:tc>
                <a:extLst>
                  <a:ext uri="{0D108BD9-81ED-4DB2-BD59-A6C34878D82A}">
                    <a16:rowId xmlns:a16="http://schemas.microsoft.com/office/drawing/2014/main" val="3064783353"/>
                  </a:ext>
                </a:extLst>
              </a:tr>
              <a:tr h="442462">
                <a:tc>
                  <a:txBody>
                    <a:bodyPr/>
                    <a:lstStyle/>
                    <a:p>
                      <a:pPr algn="l"/>
                      <a:r>
                        <a:rPr lang="fr-FR" sz="1600" b="0">
                          <a:effectLst/>
                        </a:rPr>
                        <a:t>Bœuf (maigre)</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75.0</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22.3</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1.8</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1.2</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485</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extLst>
                  <a:ext uri="{0D108BD9-81ED-4DB2-BD59-A6C34878D82A}">
                    <a16:rowId xmlns:a16="http://schemas.microsoft.com/office/drawing/2014/main" val="673730737"/>
                  </a:ext>
                </a:extLst>
              </a:tr>
              <a:tr h="442462">
                <a:tc>
                  <a:txBody>
                    <a:bodyPr/>
                    <a:lstStyle/>
                    <a:p>
                      <a:pPr algn="l"/>
                      <a:r>
                        <a:rPr lang="fr-FR" sz="1600" b="0" dirty="0">
                          <a:effectLst/>
                        </a:rPr>
                        <a:t>Bœuf (carcasse)</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54.7</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16.5</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28.0</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0.8</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1351</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extLst>
                  <a:ext uri="{0D108BD9-81ED-4DB2-BD59-A6C34878D82A}">
                    <a16:rowId xmlns:a16="http://schemas.microsoft.com/office/drawing/2014/main" val="2000625093"/>
                  </a:ext>
                </a:extLst>
              </a:tr>
              <a:tr h="442462">
                <a:tc>
                  <a:txBody>
                    <a:bodyPr/>
                    <a:lstStyle/>
                    <a:p>
                      <a:pPr algn="l"/>
                      <a:r>
                        <a:rPr lang="fr-FR" sz="1600" b="0">
                          <a:effectLst/>
                        </a:rPr>
                        <a:t>Porc (maigre)</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75.1</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22.8</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1.2</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1.0</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469</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extLst>
                  <a:ext uri="{0D108BD9-81ED-4DB2-BD59-A6C34878D82A}">
                    <a16:rowId xmlns:a16="http://schemas.microsoft.com/office/drawing/2014/main" val="718697084"/>
                  </a:ext>
                </a:extLst>
              </a:tr>
              <a:tr h="442462">
                <a:tc>
                  <a:txBody>
                    <a:bodyPr/>
                    <a:lstStyle/>
                    <a:p>
                      <a:pPr algn="l"/>
                      <a:r>
                        <a:rPr lang="fr-FR" sz="1600" b="0">
                          <a:effectLst/>
                        </a:rPr>
                        <a:t>Porc (carcasse)</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41.1</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11.2</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47.0</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0.6</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1975</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extLst>
                  <a:ext uri="{0D108BD9-81ED-4DB2-BD59-A6C34878D82A}">
                    <a16:rowId xmlns:a16="http://schemas.microsoft.com/office/drawing/2014/main" val="1383234707"/>
                  </a:ext>
                </a:extLst>
              </a:tr>
              <a:tr h="442462">
                <a:tc>
                  <a:txBody>
                    <a:bodyPr/>
                    <a:lstStyle/>
                    <a:p>
                      <a:pPr algn="l"/>
                      <a:r>
                        <a:rPr lang="fr-FR" sz="1600" b="0">
                          <a:effectLst/>
                        </a:rPr>
                        <a:t>Veau (maigre)</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76.4</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21.3</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0.8</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1.2</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410</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extLst>
                  <a:ext uri="{0D108BD9-81ED-4DB2-BD59-A6C34878D82A}">
                    <a16:rowId xmlns:a16="http://schemas.microsoft.com/office/drawing/2014/main" val="268806105"/>
                  </a:ext>
                </a:extLst>
              </a:tr>
              <a:tr h="442462">
                <a:tc>
                  <a:txBody>
                    <a:bodyPr/>
                    <a:lstStyle/>
                    <a:p>
                      <a:pPr algn="l"/>
                      <a:r>
                        <a:rPr lang="fr-FR" sz="1600" b="0">
                          <a:effectLst/>
                        </a:rPr>
                        <a:t>Poulet</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75.0</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22.8</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0.9</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1.2</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439</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extLst>
                  <a:ext uri="{0D108BD9-81ED-4DB2-BD59-A6C34878D82A}">
                    <a16:rowId xmlns:a16="http://schemas.microsoft.com/office/drawing/2014/main" val="1956804344"/>
                  </a:ext>
                </a:extLst>
              </a:tr>
              <a:tr h="442462">
                <a:tc>
                  <a:txBody>
                    <a:bodyPr/>
                    <a:lstStyle/>
                    <a:p>
                      <a:pPr algn="l"/>
                      <a:r>
                        <a:rPr lang="fr-FR" sz="1600" b="0">
                          <a:effectLst/>
                        </a:rPr>
                        <a:t>Gibier (cerf)</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75.7</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21.4</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1.3</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1.2</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431</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extLst>
                  <a:ext uri="{0D108BD9-81ED-4DB2-BD59-A6C34878D82A}">
                    <a16:rowId xmlns:a16="http://schemas.microsoft.com/office/drawing/2014/main" val="2119464872"/>
                  </a:ext>
                </a:extLst>
              </a:tr>
              <a:tr h="442462">
                <a:tc>
                  <a:txBody>
                    <a:bodyPr/>
                    <a:lstStyle/>
                    <a:p>
                      <a:pPr algn="l"/>
                      <a:r>
                        <a:rPr lang="fr-FR" sz="1600" b="0">
                          <a:effectLst/>
                        </a:rPr>
                        <a:t>Graisse de bœuf (sous-cutanée)</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4.0</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1.5</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94.0</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0.1</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3573</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extLst>
                  <a:ext uri="{0D108BD9-81ED-4DB2-BD59-A6C34878D82A}">
                    <a16:rowId xmlns:a16="http://schemas.microsoft.com/office/drawing/2014/main" val="3914843661"/>
                  </a:ext>
                </a:extLst>
              </a:tr>
              <a:tr h="442462">
                <a:tc>
                  <a:txBody>
                    <a:bodyPr/>
                    <a:lstStyle/>
                    <a:p>
                      <a:pPr algn="l"/>
                      <a:r>
                        <a:rPr lang="fr-FR" sz="1600" b="0">
                          <a:effectLst/>
                        </a:rPr>
                        <a:t>Graisse de porc (lard dorsal)</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7.7</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2.9</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88.7</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0.7</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3397</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extLst>
                  <a:ext uri="{0D108BD9-81ED-4DB2-BD59-A6C34878D82A}">
                    <a16:rowId xmlns:a16="http://schemas.microsoft.com/office/drawing/2014/main" val="2967659589"/>
                  </a:ext>
                </a:extLst>
              </a:tr>
              <a:tr h="442462">
                <a:tc>
                  <a:txBody>
                    <a:bodyPr/>
                    <a:lstStyle/>
                    <a:p>
                      <a:pPr algn="l"/>
                      <a:r>
                        <a:rPr lang="fr-FR" sz="1600" b="0">
                          <a:effectLst/>
                        </a:rPr>
                        <a:t>Lait (pasteurisé)</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87.6</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3.2</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3.5</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 </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264</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extLst>
                  <a:ext uri="{0D108BD9-81ED-4DB2-BD59-A6C34878D82A}">
                    <a16:rowId xmlns:a16="http://schemas.microsoft.com/office/drawing/2014/main" val="2474581525"/>
                  </a:ext>
                </a:extLst>
              </a:tr>
              <a:tr h="442462">
                <a:tc>
                  <a:txBody>
                    <a:bodyPr/>
                    <a:lstStyle/>
                    <a:p>
                      <a:pPr algn="l"/>
                      <a:r>
                        <a:rPr lang="fr-FR" sz="1600" b="0">
                          <a:effectLst/>
                        </a:rPr>
                        <a:t>Œuf (dur)</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74.6</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12.1</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11.2</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 </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661</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extLst>
                  <a:ext uri="{0D108BD9-81ED-4DB2-BD59-A6C34878D82A}">
                    <a16:rowId xmlns:a16="http://schemas.microsoft.com/office/drawing/2014/main" val="2303604820"/>
                  </a:ext>
                </a:extLst>
              </a:tr>
              <a:tr h="442462">
                <a:tc>
                  <a:txBody>
                    <a:bodyPr/>
                    <a:lstStyle/>
                    <a:p>
                      <a:pPr algn="l"/>
                      <a:r>
                        <a:rPr lang="fr-FR" sz="1600" b="0">
                          <a:effectLst/>
                        </a:rPr>
                        <a:t>Pain (seigle)</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38.5</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6.4</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1.0</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 </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1000</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extLst>
                  <a:ext uri="{0D108BD9-81ED-4DB2-BD59-A6C34878D82A}">
                    <a16:rowId xmlns:a16="http://schemas.microsoft.com/office/drawing/2014/main" val="1215055508"/>
                  </a:ext>
                </a:extLst>
              </a:tr>
              <a:tr h="442462">
                <a:tc>
                  <a:txBody>
                    <a:bodyPr/>
                    <a:lstStyle/>
                    <a:p>
                      <a:pPr algn="l"/>
                      <a:r>
                        <a:rPr lang="fr-FR" sz="1600" b="0">
                          <a:effectLst/>
                        </a:rPr>
                        <a:t>Pommes de terre (cuites)</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78.0</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1.9</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0.1</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a:effectLst/>
                        </a:rPr>
                        <a:t> </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tc>
                  <a:txBody>
                    <a:bodyPr/>
                    <a:lstStyle/>
                    <a:p>
                      <a:pPr algn="ctr"/>
                      <a:r>
                        <a:rPr lang="fr-FR" sz="1600" b="0" dirty="0">
                          <a:effectLst/>
                        </a:rPr>
                        <a:t>301</a:t>
                      </a:r>
                    </a:p>
                  </a:txBody>
                  <a:tcPr marL="24208" marR="24208" marT="7565" marB="7565" anchor="ctr">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AF8F8"/>
                    </a:solidFill>
                  </a:tcPr>
                </a:tc>
                <a:extLst>
                  <a:ext uri="{0D108BD9-81ED-4DB2-BD59-A6C34878D82A}">
                    <a16:rowId xmlns:a16="http://schemas.microsoft.com/office/drawing/2014/main" val="1524249346"/>
                  </a:ext>
                </a:extLst>
              </a:tr>
            </a:tbl>
          </a:graphicData>
        </a:graphic>
      </p:graphicFrame>
      <p:sp>
        <p:nvSpPr>
          <p:cNvPr id="8" name="Rectangle 7">
            <a:extLst>
              <a:ext uri="{FF2B5EF4-FFF2-40B4-BE49-F238E27FC236}">
                <a16:creationId xmlns:a16="http://schemas.microsoft.com/office/drawing/2014/main" id="{776BF01B-F7E8-46A7-A07D-EC2C207A644D}"/>
              </a:ext>
            </a:extLst>
          </p:cNvPr>
          <p:cNvSpPr/>
          <p:nvPr/>
        </p:nvSpPr>
        <p:spPr>
          <a:xfrm>
            <a:off x="227527" y="1238398"/>
            <a:ext cx="3533104" cy="923330"/>
          </a:xfrm>
          <a:prstGeom prst="rect">
            <a:avLst/>
          </a:prstGeom>
        </p:spPr>
        <p:txBody>
          <a:bodyPr wrap="square">
            <a:spAutoFit/>
          </a:bodyPr>
          <a:lstStyle/>
          <a:p>
            <a:r>
              <a:rPr lang="fr-FR" dirty="0"/>
              <a:t>Composition nutritionnelle de diverses viandes et d'autres aliments pour 100g</a:t>
            </a:r>
          </a:p>
        </p:txBody>
      </p:sp>
      <p:sp>
        <p:nvSpPr>
          <p:cNvPr id="2" name="Espace réservé du numéro de diapositive 1"/>
          <p:cNvSpPr>
            <a:spLocks noGrp="1"/>
          </p:cNvSpPr>
          <p:nvPr>
            <p:ph type="sldNum" sz="quarter" idx="12"/>
          </p:nvPr>
        </p:nvSpPr>
        <p:spPr/>
        <p:txBody>
          <a:bodyPr/>
          <a:lstStyle/>
          <a:p>
            <a:fld id="{B30A41C0-B680-468C-9726-E5D6753465CC}" type="slidenum">
              <a:rPr lang="fr-FR" smtClean="0"/>
              <a:t>7</a:t>
            </a:fld>
            <a:endParaRPr lang="fr-FR"/>
          </a:p>
        </p:txBody>
      </p:sp>
    </p:spTree>
    <p:extLst>
      <p:ext uri="{BB962C8B-B14F-4D97-AF65-F5344CB8AC3E}">
        <p14:creationId xmlns:p14="http://schemas.microsoft.com/office/powerpoint/2010/main" val="358660178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248DA66-798F-458C-B67C-2713026A3BCD}"/>
              </a:ext>
            </a:extLst>
          </p:cNvPr>
          <p:cNvSpPr>
            <a:spLocks noGrp="1"/>
          </p:cNvSpPr>
          <p:nvPr>
            <p:ph idx="1"/>
          </p:nvPr>
        </p:nvSpPr>
        <p:spPr>
          <a:xfrm>
            <a:off x="838200" y="515155"/>
            <a:ext cx="10515600" cy="5661808"/>
          </a:xfrm>
        </p:spPr>
        <p:txBody>
          <a:bodyPr/>
          <a:lstStyle/>
          <a:p>
            <a:pPr marL="0" indent="0" algn="just">
              <a:lnSpc>
                <a:spcPct val="150000"/>
              </a:lnSpc>
              <a:buNone/>
            </a:pPr>
            <a:endParaRPr lang="fr-FR" dirty="0"/>
          </a:p>
        </p:txBody>
      </p:sp>
      <p:sp>
        <p:nvSpPr>
          <p:cNvPr id="2" name="Espace réservé du numéro de diapositive 1"/>
          <p:cNvSpPr>
            <a:spLocks noGrp="1"/>
          </p:cNvSpPr>
          <p:nvPr>
            <p:ph type="sldNum" sz="quarter" idx="12"/>
          </p:nvPr>
        </p:nvSpPr>
        <p:spPr/>
        <p:txBody>
          <a:bodyPr/>
          <a:lstStyle/>
          <a:p>
            <a:fld id="{B30A41C0-B680-468C-9726-E5D6753465CC}" type="slidenum">
              <a:rPr lang="fr-FR" smtClean="0"/>
              <a:t>70</a:t>
            </a:fld>
            <a:endParaRPr lang="fr-FR"/>
          </a:p>
        </p:txBody>
      </p:sp>
    </p:spTree>
    <p:extLst>
      <p:ext uri="{BB962C8B-B14F-4D97-AF65-F5344CB8AC3E}">
        <p14:creationId xmlns:p14="http://schemas.microsoft.com/office/powerpoint/2010/main" val="3277466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8734DF-F719-4244-8F69-A71D00690FA6}"/>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D338676C-A0FA-40A9-943F-28DB4ABEF65D}"/>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3CCA6008-D650-4998-9CE6-28DF8DD71E90}"/>
              </a:ext>
            </a:extLst>
          </p:cNvPr>
          <p:cNvPicPr>
            <a:picLocks noChangeAspect="1"/>
          </p:cNvPicPr>
          <p:nvPr/>
        </p:nvPicPr>
        <p:blipFill>
          <a:blip r:embed="rId2"/>
          <a:stretch>
            <a:fillRect/>
          </a:stretch>
        </p:blipFill>
        <p:spPr>
          <a:xfrm>
            <a:off x="1636690" y="365125"/>
            <a:ext cx="9310352" cy="6184413"/>
          </a:xfrm>
          <a:prstGeom prst="rect">
            <a:avLst/>
          </a:prstGeom>
        </p:spPr>
      </p:pic>
      <p:sp>
        <p:nvSpPr>
          <p:cNvPr id="5" name="Espace réservé du numéro de diapositive 4"/>
          <p:cNvSpPr>
            <a:spLocks noGrp="1"/>
          </p:cNvSpPr>
          <p:nvPr>
            <p:ph type="sldNum" sz="quarter" idx="12"/>
          </p:nvPr>
        </p:nvSpPr>
        <p:spPr/>
        <p:txBody>
          <a:bodyPr/>
          <a:lstStyle/>
          <a:p>
            <a:fld id="{B30A41C0-B680-468C-9726-E5D6753465CC}" type="slidenum">
              <a:rPr lang="fr-FR" smtClean="0"/>
              <a:t>8</a:t>
            </a:fld>
            <a:endParaRPr lang="fr-FR"/>
          </a:p>
        </p:txBody>
      </p:sp>
    </p:spTree>
    <p:extLst>
      <p:ext uri="{BB962C8B-B14F-4D97-AF65-F5344CB8AC3E}">
        <p14:creationId xmlns:p14="http://schemas.microsoft.com/office/powerpoint/2010/main" val="11188705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D76431-4802-4DDC-92C3-0298AAC73E3E}"/>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41D3660A-083E-4A18-9022-F82887258445}"/>
              </a:ext>
            </a:extLst>
          </p:cNvPr>
          <p:cNvSpPr>
            <a:spLocks noGrp="1"/>
          </p:cNvSpPr>
          <p:nvPr>
            <p:ph idx="1"/>
          </p:nvPr>
        </p:nvSpPr>
        <p:spPr/>
        <p:txBody>
          <a:bodyPr/>
          <a:lstStyle/>
          <a:p>
            <a:endParaRPr lang="fr-FR"/>
          </a:p>
        </p:txBody>
      </p:sp>
      <p:pic>
        <p:nvPicPr>
          <p:cNvPr id="4" name="Image 3">
            <a:extLst>
              <a:ext uri="{FF2B5EF4-FFF2-40B4-BE49-F238E27FC236}">
                <a16:creationId xmlns:a16="http://schemas.microsoft.com/office/drawing/2014/main" id="{5A266D5D-F682-4A80-BAEF-034431CDA302}"/>
              </a:ext>
            </a:extLst>
          </p:cNvPr>
          <p:cNvPicPr>
            <a:picLocks noChangeAspect="1"/>
          </p:cNvPicPr>
          <p:nvPr/>
        </p:nvPicPr>
        <p:blipFill>
          <a:blip r:embed="rId2"/>
          <a:stretch>
            <a:fillRect/>
          </a:stretch>
        </p:blipFill>
        <p:spPr>
          <a:xfrm>
            <a:off x="838200" y="204499"/>
            <a:ext cx="9529293" cy="6449001"/>
          </a:xfrm>
          <a:prstGeom prst="rect">
            <a:avLst/>
          </a:prstGeom>
        </p:spPr>
      </p:pic>
      <p:sp>
        <p:nvSpPr>
          <p:cNvPr id="5" name="Espace réservé du numéro de diapositive 4"/>
          <p:cNvSpPr>
            <a:spLocks noGrp="1"/>
          </p:cNvSpPr>
          <p:nvPr>
            <p:ph type="sldNum" sz="quarter" idx="12"/>
          </p:nvPr>
        </p:nvSpPr>
        <p:spPr/>
        <p:txBody>
          <a:bodyPr/>
          <a:lstStyle/>
          <a:p>
            <a:fld id="{B30A41C0-B680-468C-9726-E5D6753465CC}" type="slidenum">
              <a:rPr lang="fr-FR" smtClean="0"/>
              <a:t>9</a:t>
            </a:fld>
            <a:endParaRPr lang="fr-FR"/>
          </a:p>
        </p:txBody>
      </p:sp>
    </p:spTree>
    <p:extLst>
      <p:ext uri="{BB962C8B-B14F-4D97-AF65-F5344CB8AC3E}">
        <p14:creationId xmlns:p14="http://schemas.microsoft.com/office/powerpoint/2010/main" val="1935727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1148</TotalTime>
  <Words>4465</Words>
  <Application>Microsoft Office PowerPoint</Application>
  <PresentationFormat>Grand écran</PresentationFormat>
  <Paragraphs>666</Paragraphs>
  <Slides>70</Slides>
  <Notes>1</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1</vt:i4>
      </vt:variant>
      <vt:variant>
        <vt:lpstr>Titres des diapositives</vt:lpstr>
      </vt:variant>
      <vt:variant>
        <vt:i4>70</vt:i4>
      </vt:variant>
    </vt:vector>
  </HeadingPairs>
  <TitlesOfParts>
    <vt:vector size="78" baseType="lpstr">
      <vt:lpstr>Arial</vt:lpstr>
      <vt:lpstr>Calibri</vt:lpstr>
      <vt:lpstr>Calibri Light</vt:lpstr>
      <vt:lpstr>Myriad Pro</vt:lpstr>
      <vt:lpstr>Times New Roman</vt:lpstr>
      <vt:lpstr>Wingdings</vt:lpstr>
      <vt:lpstr>Thème Office</vt:lpstr>
      <vt:lpstr>Document</vt:lpstr>
      <vt:lpstr>Composition biochimique des aliments d’origine animale et produits dérivés.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Modifications liées à la technologie des aliments d’origine animale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Altérations liées à la cuisson des viandes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Composition biochimique des aliments d’origine animale et produits dérivés.</dc:title>
  <dc:creator>HADRI</dc:creator>
  <cp:lastModifiedBy>Profuniv</cp:lastModifiedBy>
  <cp:revision>175</cp:revision>
  <dcterms:created xsi:type="dcterms:W3CDTF">2018-08-23T15:06:41Z</dcterms:created>
  <dcterms:modified xsi:type="dcterms:W3CDTF">2021-09-30T19:17:59Z</dcterms:modified>
</cp:coreProperties>
</file>