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7" r:id="rId3"/>
    <p:sldId id="344" r:id="rId4"/>
    <p:sldId id="345" r:id="rId5"/>
    <p:sldId id="309" r:id="rId6"/>
    <p:sldId id="310" r:id="rId7"/>
    <p:sldId id="311" r:id="rId8"/>
    <p:sldId id="312" r:id="rId9"/>
    <p:sldId id="313" r:id="rId10"/>
    <p:sldId id="314" r:id="rId11"/>
    <p:sldId id="315" r:id="rId12"/>
    <p:sldId id="316" r:id="rId13"/>
    <p:sldId id="257" r:id="rId14"/>
    <p:sldId id="321" r:id="rId15"/>
    <p:sldId id="327" r:id="rId16"/>
    <p:sldId id="323" r:id="rId17"/>
    <p:sldId id="324" r:id="rId18"/>
    <p:sldId id="325" r:id="rId19"/>
    <p:sldId id="326" r:id="rId20"/>
    <p:sldId id="328" r:id="rId21"/>
    <p:sldId id="329" r:id="rId22"/>
    <p:sldId id="330" r:id="rId23"/>
    <p:sldId id="331" r:id="rId24"/>
    <p:sldId id="332" r:id="rId25"/>
    <p:sldId id="333" r:id="rId26"/>
    <p:sldId id="334" r:id="rId27"/>
    <p:sldId id="335" r:id="rId28"/>
    <p:sldId id="336" r:id="rId29"/>
    <p:sldId id="337" r:id="rId30"/>
    <p:sldId id="338" r:id="rId31"/>
    <p:sldId id="339" r:id="rId32"/>
    <p:sldId id="342" r:id="rId33"/>
    <p:sldId id="347" r:id="rId34"/>
    <p:sldId id="343" r:id="rId35"/>
    <p:sldId id="348" r:id="rId36"/>
    <p:sldId id="346" r:id="rId37"/>
    <p:sldId id="349" r:id="rId38"/>
    <p:sldId id="350" r:id="rId39"/>
    <p:sldId id="351" r:id="rId4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4A2CB8-6814-4D39-A648-591E290DA59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34FCA76-2792-4BB7-A0D1-3360B1757D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342DC96-0BEC-403F-B828-4C112BBD64B2}"/>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5" name="Espace réservé du pied de page 4">
            <a:extLst>
              <a:ext uri="{FF2B5EF4-FFF2-40B4-BE49-F238E27FC236}">
                <a16:creationId xmlns:a16="http://schemas.microsoft.com/office/drawing/2014/main" id="{BF970166-7128-4DFA-A72C-AA3F1440DD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D73CE57-4048-49E1-B199-636E0AE49852}"/>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3955791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D7900B-5813-4591-A259-C18E37F641C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ED163B1-A6F6-4427-B6BB-6F5B45C8CC1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47AAD9-A4CF-4DC7-9026-AB8AB73C7B02}"/>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5" name="Espace réservé du pied de page 4">
            <a:extLst>
              <a:ext uri="{FF2B5EF4-FFF2-40B4-BE49-F238E27FC236}">
                <a16:creationId xmlns:a16="http://schemas.microsoft.com/office/drawing/2014/main" id="{CCE08FB5-1149-43F0-9913-A9BAE4D3EC7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BAB86F5-A760-4654-B025-435134C06D9E}"/>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222424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5A6D10F-2A90-4FEA-826B-CC8C264A231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144A2AB-502B-4D27-AD15-F0ED49BAC74A}"/>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32A0D8B-C495-42E1-8DA4-4EDC2F7B6BD9}"/>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5" name="Espace réservé du pied de page 4">
            <a:extLst>
              <a:ext uri="{FF2B5EF4-FFF2-40B4-BE49-F238E27FC236}">
                <a16:creationId xmlns:a16="http://schemas.microsoft.com/office/drawing/2014/main" id="{C4693FD0-394C-45CB-94D5-BDC55EEAEB2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3A9D58-F27C-474C-A37C-2A77AB95B53D}"/>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2681640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6E4D1B-D22E-4AD4-BEB3-0BE6AB7CD56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9BAFA93-0371-4DE5-A791-5F471A376164}"/>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68666F3-7B7B-4591-88A0-CD5AB7708008}"/>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5" name="Espace réservé du pied de page 4">
            <a:extLst>
              <a:ext uri="{FF2B5EF4-FFF2-40B4-BE49-F238E27FC236}">
                <a16:creationId xmlns:a16="http://schemas.microsoft.com/office/drawing/2014/main" id="{4649973C-0CB2-4FB3-8A38-40AE36E0068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BB70328-7A93-46C4-B9EE-0D8B2F85B97D}"/>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132363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544B38-F197-40F3-8AF2-79F73CF5634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AA39BA2-7ABA-4AE7-ADD1-798C24D703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502C7F5-F398-4C46-B78D-6800F20321BD}"/>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5" name="Espace réservé du pied de page 4">
            <a:extLst>
              <a:ext uri="{FF2B5EF4-FFF2-40B4-BE49-F238E27FC236}">
                <a16:creationId xmlns:a16="http://schemas.microsoft.com/office/drawing/2014/main" id="{89E0353D-E973-41DF-87E6-5844AACEF1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FFDE62-BC6B-459F-A861-2F68E16716CE}"/>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2908757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4C6C93-C1E7-4C02-AE39-CDA2B5A9F6F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7B9B06B-4316-487D-AF07-F4AEB0E906D8}"/>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D6DCC00-0E20-4262-B56D-16185E7039AF}"/>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45ED153-852E-4059-A6A6-93E8FC74BD45}"/>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6" name="Espace réservé du pied de page 5">
            <a:extLst>
              <a:ext uri="{FF2B5EF4-FFF2-40B4-BE49-F238E27FC236}">
                <a16:creationId xmlns:a16="http://schemas.microsoft.com/office/drawing/2014/main" id="{80D8C246-F81D-4030-A626-BF5828FA550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31DC00E-B274-4D90-93AC-102D3706105A}"/>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4095687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257C20-8539-465E-B87E-76590D20A64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39DA162-264C-42CE-9064-DA1CEEB637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FF970F9-87C9-44B0-9595-050FC6021EB5}"/>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3D88A0B-98B0-4CFC-AB17-B8BD273100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DA9C03B7-9CF5-4C68-8032-864CAD53B2B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9451068-9E0C-4010-81CD-6E4D772A918A}"/>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8" name="Espace réservé du pied de page 7">
            <a:extLst>
              <a:ext uri="{FF2B5EF4-FFF2-40B4-BE49-F238E27FC236}">
                <a16:creationId xmlns:a16="http://schemas.microsoft.com/office/drawing/2014/main" id="{C970670D-843E-4110-90C0-CD3C18592C0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F423600-C097-4305-A652-BDF74DDC20E6}"/>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126971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16274-A3F3-45FF-B7E5-2A2BD118051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E6ACA38-AD99-4060-85A2-3764858EC324}"/>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4" name="Espace réservé du pied de page 3">
            <a:extLst>
              <a:ext uri="{FF2B5EF4-FFF2-40B4-BE49-F238E27FC236}">
                <a16:creationId xmlns:a16="http://schemas.microsoft.com/office/drawing/2014/main" id="{A5B9C899-DE34-4E03-9574-B3171AB0A81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4349BAE-3D90-48C7-BA2C-F1E14B465908}"/>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2461590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A40B7B8-8AD1-47CE-94B1-C3382C1907E1}"/>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3" name="Espace réservé du pied de page 2">
            <a:extLst>
              <a:ext uri="{FF2B5EF4-FFF2-40B4-BE49-F238E27FC236}">
                <a16:creationId xmlns:a16="http://schemas.microsoft.com/office/drawing/2014/main" id="{2A18E8A6-FAA4-4F96-8152-F5FDA1F3DEB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7CA6ED6-657D-4F5E-A0CC-1862ACC95DCA}"/>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372984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A290F9-D89E-4743-BB68-6CC8D4A5A4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FC7C15C-46FE-4FC9-9435-4C9E571A86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BB463FE-75CF-447B-8B4B-84EF20F53B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6468D7B-DBA6-4A78-93D2-CEDE793CFC88}"/>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6" name="Espace réservé du pied de page 5">
            <a:extLst>
              <a:ext uri="{FF2B5EF4-FFF2-40B4-BE49-F238E27FC236}">
                <a16:creationId xmlns:a16="http://schemas.microsoft.com/office/drawing/2014/main" id="{2614C68D-8702-4CAF-B641-DE5DFD5FE55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DE8F508-3AAC-4C49-B375-A270E9C523CD}"/>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3330200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952E79-C77F-4655-AD82-A4835115A34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A847DFD-D3BD-4623-A545-6D4325B273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DDA284B-1363-40AB-B24F-5CA54532FD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28DF650-3AE2-43AC-9CBF-1963453FBF00}"/>
              </a:ext>
            </a:extLst>
          </p:cNvPr>
          <p:cNvSpPr>
            <a:spLocks noGrp="1"/>
          </p:cNvSpPr>
          <p:nvPr>
            <p:ph type="dt" sz="half" idx="10"/>
          </p:nvPr>
        </p:nvSpPr>
        <p:spPr/>
        <p:txBody>
          <a:bodyPr/>
          <a:lstStyle/>
          <a:p>
            <a:fld id="{BE27D2B4-7181-4549-82F2-9B8EFBECFC7B}" type="datetimeFigureOut">
              <a:rPr lang="fr-FR" smtClean="0"/>
              <a:t>04/12/2021</a:t>
            </a:fld>
            <a:endParaRPr lang="fr-FR"/>
          </a:p>
        </p:txBody>
      </p:sp>
      <p:sp>
        <p:nvSpPr>
          <p:cNvPr id="6" name="Espace réservé du pied de page 5">
            <a:extLst>
              <a:ext uri="{FF2B5EF4-FFF2-40B4-BE49-F238E27FC236}">
                <a16:creationId xmlns:a16="http://schemas.microsoft.com/office/drawing/2014/main" id="{944349A9-70E6-4945-9CC2-387A16FC860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6292FCC-D0FD-4171-9036-823A0BF7ED4F}"/>
              </a:ext>
            </a:extLst>
          </p:cNvPr>
          <p:cNvSpPr>
            <a:spLocks noGrp="1"/>
          </p:cNvSpPr>
          <p:nvPr>
            <p:ph type="sldNum" sz="quarter" idx="12"/>
          </p:nvPr>
        </p:nvSpPr>
        <p:spPr/>
        <p:txBody>
          <a:bodyPr/>
          <a:lstStyle/>
          <a:p>
            <a:fld id="{E0891C08-7718-46F5-B1F8-5E8ED12A0794}" type="slidenum">
              <a:rPr lang="fr-FR" smtClean="0"/>
              <a:t>‹N°›</a:t>
            </a:fld>
            <a:endParaRPr lang="fr-FR"/>
          </a:p>
        </p:txBody>
      </p:sp>
    </p:spTree>
    <p:extLst>
      <p:ext uri="{BB962C8B-B14F-4D97-AF65-F5344CB8AC3E}">
        <p14:creationId xmlns:p14="http://schemas.microsoft.com/office/powerpoint/2010/main" val="1429808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67EE72B-E299-49D9-9EEC-6568FC9CC3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7C24833-C59F-4A0C-9D61-4F84BA95B1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800939-25E2-4417-BCE2-4CBCC19740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7D2B4-7181-4549-82F2-9B8EFBECFC7B}" type="datetimeFigureOut">
              <a:rPr lang="fr-FR" smtClean="0"/>
              <a:t>04/12/2021</a:t>
            </a:fld>
            <a:endParaRPr lang="fr-FR"/>
          </a:p>
        </p:txBody>
      </p:sp>
      <p:sp>
        <p:nvSpPr>
          <p:cNvPr id="5" name="Espace réservé du pied de page 4">
            <a:extLst>
              <a:ext uri="{FF2B5EF4-FFF2-40B4-BE49-F238E27FC236}">
                <a16:creationId xmlns:a16="http://schemas.microsoft.com/office/drawing/2014/main" id="{92453901-8C7D-49FE-9C89-5327D5DAAD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486A3B3-3D28-4C9A-8174-ACF360813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91C08-7718-46F5-B1F8-5E8ED12A0794}" type="slidenum">
              <a:rPr lang="fr-FR" smtClean="0"/>
              <a:t>‹N°›</a:t>
            </a:fld>
            <a:endParaRPr lang="fr-FR"/>
          </a:p>
        </p:txBody>
      </p:sp>
    </p:spTree>
    <p:extLst>
      <p:ext uri="{BB962C8B-B14F-4D97-AF65-F5344CB8AC3E}">
        <p14:creationId xmlns:p14="http://schemas.microsoft.com/office/powerpoint/2010/main" val="2589554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3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8FC3C1-D524-4331-BBF3-9CA1228CA123}"/>
              </a:ext>
            </a:extLst>
          </p:cNvPr>
          <p:cNvSpPr>
            <a:spLocks noGrp="1"/>
          </p:cNvSpPr>
          <p:nvPr>
            <p:ph type="ctrTitle"/>
          </p:nvPr>
        </p:nvSpPr>
        <p:spPr/>
        <p:txBody>
          <a:bodyPr/>
          <a:lstStyle/>
          <a:p>
            <a:r>
              <a:rPr lang="fr-FR" dirty="0"/>
              <a:t>Les lipides</a:t>
            </a:r>
          </a:p>
        </p:txBody>
      </p:sp>
      <p:sp>
        <p:nvSpPr>
          <p:cNvPr id="3" name="Sous-titre 2">
            <a:extLst>
              <a:ext uri="{FF2B5EF4-FFF2-40B4-BE49-F238E27FC236}">
                <a16:creationId xmlns:a16="http://schemas.microsoft.com/office/drawing/2014/main" id="{71FBDEDB-89EF-40A8-8547-10B66DFE663C}"/>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797576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02B2D7-77F9-42E4-9C3A-A17DF21A502B}"/>
              </a:ext>
            </a:extLst>
          </p:cNvPr>
          <p:cNvSpPr>
            <a:spLocks noGrp="1"/>
          </p:cNvSpPr>
          <p:nvPr>
            <p:ph type="title"/>
          </p:nvPr>
        </p:nvSpPr>
        <p:spPr>
          <a:xfrm>
            <a:off x="838200" y="365126"/>
            <a:ext cx="7752008" cy="1000036"/>
          </a:xfrm>
        </p:spPr>
        <p:txBody>
          <a:bodyPr>
            <a:normAutofit/>
          </a:bodyPr>
          <a:lstStyle/>
          <a:p>
            <a:r>
              <a:rPr lang="fr-FR" sz="2800" b="1" dirty="0">
                <a:solidFill>
                  <a:srgbClr val="FF0000"/>
                </a:solidFill>
              </a:rPr>
              <a:t>2-3-Les acides gras polyinsaturés</a:t>
            </a:r>
          </a:p>
        </p:txBody>
      </p:sp>
      <p:sp>
        <p:nvSpPr>
          <p:cNvPr id="3" name="Espace réservé du contenu 2">
            <a:extLst>
              <a:ext uri="{FF2B5EF4-FFF2-40B4-BE49-F238E27FC236}">
                <a16:creationId xmlns:a16="http://schemas.microsoft.com/office/drawing/2014/main" id="{4BA65EDF-FD62-4124-8C19-6A70C7B20A15}"/>
              </a:ext>
            </a:extLst>
          </p:cNvPr>
          <p:cNvSpPr>
            <a:spLocks noGrp="1"/>
          </p:cNvSpPr>
          <p:nvPr>
            <p:ph idx="1"/>
          </p:nvPr>
        </p:nvSpPr>
        <p:spPr>
          <a:xfrm>
            <a:off x="838200" y="1365162"/>
            <a:ext cx="10515600" cy="2939558"/>
          </a:xfrm>
        </p:spPr>
        <p:txBody>
          <a:bodyPr/>
          <a:lstStyle/>
          <a:p>
            <a:pPr marL="0" indent="0" algn="just">
              <a:lnSpc>
                <a:spcPct val="150000"/>
              </a:lnSpc>
              <a:buNone/>
            </a:pPr>
            <a:r>
              <a:rPr lang="fr-FR" dirty="0"/>
              <a:t>Acide linoléique </a:t>
            </a:r>
            <a:r>
              <a:rPr lang="fr-FR" dirty="0">
                <a:solidFill>
                  <a:srgbClr val="FF0000"/>
                </a:solidFill>
              </a:rPr>
              <a:t>C18 : 2 ω6</a:t>
            </a:r>
          </a:p>
          <a:p>
            <a:pPr algn="just">
              <a:lnSpc>
                <a:spcPct val="150000"/>
              </a:lnSpc>
            </a:pPr>
            <a:r>
              <a:rPr lang="fr-FR" dirty="0"/>
              <a:t>L’acide linoléique est un acide gras indispensable (besoins quotidiens : </a:t>
            </a:r>
            <a:r>
              <a:rPr lang="fr-FR" dirty="0">
                <a:solidFill>
                  <a:srgbClr val="FF0000"/>
                </a:solidFill>
              </a:rPr>
              <a:t>3-4 </a:t>
            </a:r>
            <a:r>
              <a:rPr lang="fr-FR" dirty="0"/>
              <a:t>g).</a:t>
            </a:r>
          </a:p>
          <a:p>
            <a:pPr algn="just">
              <a:lnSpc>
                <a:spcPct val="150000"/>
              </a:lnSpc>
            </a:pPr>
            <a:r>
              <a:rPr lang="fr-FR" dirty="0"/>
              <a:t>C’est un acide gras en </a:t>
            </a:r>
            <a:r>
              <a:rPr lang="fr-FR" dirty="0">
                <a:solidFill>
                  <a:srgbClr val="FF0000"/>
                </a:solidFill>
              </a:rPr>
              <a:t>C18 avec 2 doubles liaisons (ω6, 9).</a:t>
            </a:r>
          </a:p>
        </p:txBody>
      </p:sp>
      <p:pic>
        <p:nvPicPr>
          <p:cNvPr id="4" name="Image 3">
            <a:extLst>
              <a:ext uri="{FF2B5EF4-FFF2-40B4-BE49-F238E27FC236}">
                <a16:creationId xmlns:a16="http://schemas.microsoft.com/office/drawing/2014/main" id="{C18D27EE-9740-4634-B670-B64BD9C2B451}"/>
              </a:ext>
            </a:extLst>
          </p:cNvPr>
          <p:cNvPicPr>
            <a:picLocks noChangeAspect="1"/>
          </p:cNvPicPr>
          <p:nvPr/>
        </p:nvPicPr>
        <p:blipFill rotWithShape="1">
          <a:blip r:embed="rId2"/>
          <a:srcRect b="62179"/>
          <a:stretch/>
        </p:blipFill>
        <p:spPr>
          <a:xfrm>
            <a:off x="3218630" y="4514697"/>
            <a:ext cx="6656259" cy="739883"/>
          </a:xfrm>
          <a:prstGeom prst="rect">
            <a:avLst/>
          </a:prstGeom>
        </p:spPr>
      </p:pic>
    </p:spTree>
    <p:extLst>
      <p:ext uri="{BB962C8B-B14F-4D97-AF65-F5344CB8AC3E}">
        <p14:creationId xmlns:p14="http://schemas.microsoft.com/office/powerpoint/2010/main" val="1584339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algn="just">
              <a:lnSpc>
                <a:spcPct val="150000"/>
              </a:lnSpc>
            </a:pPr>
            <a:r>
              <a:rPr lang="fr-FR" dirty="0"/>
              <a:t>Il conduit par voie enzymatique à </a:t>
            </a:r>
            <a:r>
              <a:rPr lang="fr-FR" dirty="0">
                <a:solidFill>
                  <a:srgbClr val="FF0000"/>
                </a:solidFill>
              </a:rPr>
              <a:t>l’acide arachidonique </a:t>
            </a:r>
            <a:r>
              <a:rPr lang="fr-FR" dirty="0"/>
              <a:t>dans l’organisme.</a:t>
            </a:r>
          </a:p>
          <a:p>
            <a:pPr marL="0" indent="0" algn="just">
              <a:lnSpc>
                <a:spcPct val="150000"/>
              </a:lnSpc>
              <a:buNone/>
            </a:pPr>
            <a:r>
              <a:rPr lang="fr-FR" b="1" dirty="0">
                <a:solidFill>
                  <a:srgbClr val="FF0000"/>
                </a:solidFill>
              </a:rPr>
              <a:t>Acide arachidonique C20 : 4 ω6</a:t>
            </a:r>
          </a:p>
          <a:p>
            <a:pPr algn="just">
              <a:lnSpc>
                <a:spcPct val="150000"/>
              </a:lnSpc>
            </a:pPr>
            <a:r>
              <a:rPr lang="fr-FR" dirty="0"/>
              <a:t>Il possède </a:t>
            </a:r>
            <a:r>
              <a:rPr lang="fr-FR" dirty="0">
                <a:solidFill>
                  <a:srgbClr val="FF0000"/>
                </a:solidFill>
              </a:rPr>
              <a:t>4</a:t>
            </a:r>
            <a:r>
              <a:rPr lang="fr-FR" dirty="0"/>
              <a:t> doubles liaisons en </a:t>
            </a:r>
            <a:r>
              <a:rPr lang="fr-FR" dirty="0">
                <a:solidFill>
                  <a:srgbClr val="FF0000"/>
                </a:solidFill>
              </a:rPr>
              <a:t>ω6, 9, 12, 15</a:t>
            </a:r>
          </a:p>
          <a:p>
            <a:pPr algn="just">
              <a:lnSpc>
                <a:spcPct val="150000"/>
              </a:lnSpc>
            </a:pPr>
            <a:r>
              <a:rPr lang="fr-FR" dirty="0"/>
              <a:t>L’acide linoléique donne naissance dans l’organisme à l’acide arachidonique à 20 C et 4 doubles liaisons.</a:t>
            </a:r>
          </a:p>
          <a:p>
            <a:pPr algn="just">
              <a:lnSpc>
                <a:spcPct val="150000"/>
              </a:lnSpc>
            </a:pPr>
            <a:r>
              <a:rPr lang="fr-FR" dirty="0"/>
              <a:t>En l’absence d’acide linoléique dans l’alimentation, l’acide arachidonique devient indispensable.</a:t>
            </a:r>
          </a:p>
        </p:txBody>
      </p:sp>
    </p:spTree>
    <p:extLst>
      <p:ext uri="{BB962C8B-B14F-4D97-AF65-F5344CB8AC3E}">
        <p14:creationId xmlns:p14="http://schemas.microsoft.com/office/powerpoint/2010/main" val="355549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9993F37-2D7F-454B-8D18-9A033D7B3E04}"/>
              </a:ext>
            </a:extLst>
          </p:cNvPr>
          <p:cNvSpPr>
            <a:spLocks noGrp="1"/>
          </p:cNvSpPr>
          <p:nvPr>
            <p:ph idx="1"/>
          </p:nvPr>
        </p:nvSpPr>
        <p:spPr>
          <a:xfrm>
            <a:off x="838200" y="1825625"/>
            <a:ext cx="10515600" cy="2308493"/>
          </a:xfrm>
        </p:spPr>
        <p:txBody>
          <a:bodyPr/>
          <a:lstStyle/>
          <a:p>
            <a:pPr marL="0" indent="0" algn="just">
              <a:lnSpc>
                <a:spcPct val="150000"/>
              </a:lnSpc>
              <a:buNone/>
            </a:pPr>
            <a:r>
              <a:rPr lang="fr-FR" b="1" dirty="0">
                <a:solidFill>
                  <a:srgbClr val="FF0000"/>
                </a:solidFill>
              </a:rPr>
              <a:t>Famille linolénique (ω3)</a:t>
            </a:r>
          </a:p>
          <a:p>
            <a:pPr algn="just">
              <a:lnSpc>
                <a:spcPct val="150000"/>
              </a:lnSpc>
            </a:pPr>
            <a:r>
              <a:rPr lang="fr-FR" dirty="0"/>
              <a:t> Acide α linolénique C18 : 3 ω3</a:t>
            </a:r>
          </a:p>
          <a:p>
            <a:pPr algn="just">
              <a:lnSpc>
                <a:spcPct val="150000"/>
              </a:lnSpc>
            </a:pPr>
            <a:r>
              <a:rPr lang="fr-FR" dirty="0"/>
              <a:t>Il possède 3 doubles liaisons en ω3, 6, 9</a:t>
            </a:r>
          </a:p>
        </p:txBody>
      </p:sp>
    </p:spTree>
    <p:extLst>
      <p:ext uri="{BB962C8B-B14F-4D97-AF65-F5344CB8AC3E}">
        <p14:creationId xmlns:p14="http://schemas.microsoft.com/office/powerpoint/2010/main" val="251704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738B7A-0AC9-4892-9B7B-980EBEC1E6C3}"/>
              </a:ext>
            </a:extLst>
          </p:cNvPr>
          <p:cNvSpPr>
            <a:spLocks noGrp="1"/>
          </p:cNvSpPr>
          <p:nvPr>
            <p:ph idx="1"/>
          </p:nvPr>
        </p:nvSpPr>
        <p:spPr>
          <a:xfrm>
            <a:off x="838200" y="579549"/>
            <a:ext cx="10515600" cy="5597414"/>
          </a:xfrm>
        </p:spPr>
        <p:txBody>
          <a:bodyPr>
            <a:normAutofit/>
          </a:bodyPr>
          <a:lstStyle/>
          <a:p>
            <a:pPr marL="0" indent="0" algn="just">
              <a:lnSpc>
                <a:spcPct val="150000"/>
              </a:lnSpc>
              <a:buNone/>
            </a:pPr>
            <a:r>
              <a:rPr lang="fr-FR" b="1" dirty="0">
                <a:solidFill>
                  <a:srgbClr val="FF0000"/>
                </a:solidFill>
              </a:rPr>
              <a:t>4- Compositions en acides gras et autres nutriments</a:t>
            </a:r>
          </a:p>
          <a:p>
            <a:pPr algn="just">
              <a:lnSpc>
                <a:spcPct val="150000"/>
              </a:lnSpc>
            </a:pPr>
            <a:r>
              <a:rPr lang="fr-FR" dirty="0"/>
              <a:t>Un corps gras (huile ou graisse) est composé d’une grande variété de constituants.</a:t>
            </a:r>
          </a:p>
          <a:p>
            <a:pPr algn="just">
              <a:lnSpc>
                <a:spcPct val="150000"/>
              </a:lnSpc>
            </a:pPr>
            <a:r>
              <a:rPr lang="fr-FR" dirty="0">
                <a:solidFill>
                  <a:srgbClr val="FF0000"/>
                </a:solidFill>
              </a:rPr>
              <a:t>Les triglycérides </a:t>
            </a:r>
            <a:r>
              <a:rPr lang="fr-FR" dirty="0"/>
              <a:t>sont très largement majoritaires </a:t>
            </a:r>
            <a:r>
              <a:rPr lang="fr-FR" dirty="0">
                <a:solidFill>
                  <a:srgbClr val="FF0000"/>
                </a:solidFill>
              </a:rPr>
              <a:t>(95-99 %) </a:t>
            </a:r>
            <a:r>
              <a:rPr lang="fr-FR" dirty="0"/>
              <a:t>: ils sont composés de </a:t>
            </a:r>
            <a:r>
              <a:rPr lang="fr-FR" dirty="0">
                <a:solidFill>
                  <a:srgbClr val="FF0000"/>
                </a:solidFill>
              </a:rPr>
              <a:t>glycérol (3-5 %) </a:t>
            </a:r>
            <a:r>
              <a:rPr lang="fr-FR" dirty="0"/>
              <a:t>et </a:t>
            </a:r>
            <a:r>
              <a:rPr lang="fr-FR" dirty="0">
                <a:solidFill>
                  <a:srgbClr val="FF0000"/>
                </a:solidFill>
              </a:rPr>
              <a:t>d’acides gras (90-95 %)</a:t>
            </a:r>
            <a:r>
              <a:rPr lang="fr-FR" dirty="0"/>
              <a:t>.</a:t>
            </a:r>
          </a:p>
          <a:p>
            <a:pPr algn="just">
              <a:lnSpc>
                <a:spcPct val="150000"/>
              </a:lnSpc>
            </a:pPr>
            <a:r>
              <a:rPr lang="fr-FR" dirty="0"/>
              <a:t>D’autres constituants sont naturellement présents en plus faible quantité : des lipides à caractère polaire tels que </a:t>
            </a:r>
            <a:r>
              <a:rPr lang="fr-FR" dirty="0">
                <a:solidFill>
                  <a:srgbClr val="FF0000"/>
                </a:solidFill>
              </a:rPr>
              <a:t>les phospholipides (0,1-0,2 %)</a:t>
            </a:r>
            <a:r>
              <a:rPr lang="fr-FR" dirty="0"/>
              <a:t> et des composés dits insaponifiables appartenant</a:t>
            </a:r>
          </a:p>
        </p:txBody>
      </p:sp>
    </p:spTree>
    <p:extLst>
      <p:ext uri="{BB962C8B-B14F-4D97-AF65-F5344CB8AC3E}">
        <p14:creationId xmlns:p14="http://schemas.microsoft.com/office/powerpoint/2010/main" val="128160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marL="0" indent="0" algn="just">
              <a:lnSpc>
                <a:spcPct val="150000"/>
              </a:lnSpc>
              <a:buNone/>
            </a:pPr>
            <a:r>
              <a:rPr lang="fr-FR" dirty="0"/>
              <a:t>À une </a:t>
            </a:r>
            <a:r>
              <a:rPr lang="fr-FR" dirty="0">
                <a:solidFill>
                  <a:srgbClr val="FF0000"/>
                </a:solidFill>
              </a:rPr>
              <a:t>fraction non </a:t>
            </a:r>
            <a:r>
              <a:rPr lang="fr-FR" dirty="0" err="1">
                <a:solidFill>
                  <a:srgbClr val="FF0000"/>
                </a:solidFill>
              </a:rPr>
              <a:t>glycéridique</a:t>
            </a:r>
            <a:r>
              <a:rPr lang="fr-FR" dirty="0">
                <a:solidFill>
                  <a:srgbClr val="FF0000"/>
                </a:solidFill>
              </a:rPr>
              <a:t> (0,1 à 3 %) </a:t>
            </a:r>
            <a:r>
              <a:rPr lang="fr-FR" dirty="0"/>
              <a:t>principalement représentés par les stérols et les tocophérols &amp; tocotriénols mais contenant également des caroténoïdes, des alcools terpéniques, du squalène, des composés phénoliques, etc.</a:t>
            </a:r>
          </a:p>
        </p:txBody>
      </p:sp>
    </p:spTree>
    <p:extLst>
      <p:ext uri="{BB962C8B-B14F-4D97-AF65-F5344CB8AC3E}">
        <p14:creationId xmlns:p14="http://schemas.microsoft.com/office/powerpoint/2010/main" val="279262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71A5B3-4BF9-4B92-BC30-BD2003332481}"/>
              </a:ext>
            </a:extLst>
          </p:cNvPr>
          <p:cNvSpPr>
            <a:spLocks noGrp="1"/>
          </p:cNvSpPr>
          <p:nvPr>
            <p:ph type="title"/>
          </p:nvPr>
        </p:nvSpPr>
        <p:spPr>
          <a:xfrm>
            <a:off x="928352" y="2258320"/>
            <a:ext cx="10515600" cy="1325563"/>
          </a:xfrm>
        </p:spPr>
        <p:txBody>
          <a:bodyPr>
            <a:normAutofit/>
          </a:bodyPr>
          <a:lstStyle/>
          <a:p>
            <a:pPr algn="ctr"/>
            <a:r>
              <a:rPr lang="fr-FR" sz="2800" b="1" dirty="0">
                <a:solidFill>
                  <a:srgbClr val="0070C0"/>
                </a:solidFill>
              </a:rPr>
              <a:t>4-1- Composition des aliments en acides gras</a:t>
            </a:r>
          </a:p>
        </p:txBody>
      </p:sp>
    </p:spTree>
    <p:extLst>
      <p:ext uri="{BB962C8B-B14F-4D97-AF65-F5344CB8AC3E}">
        <p14:creationId xmlns:p14="http://schemas.microsoft.com/office/powerpoint/2010/main" val="2586467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E139EFCA-C230-40EA-A747-5F8C85113620}"/>
              </a:ext>
            </a:extLst>
          </p:cNvPr>
          <p:cNvPicPr>
            <a:picLocks noChangeAspect="1"/>
          </p:cNvPicPr>
          <p:nvPr/>
        </p:nvPicPr>
        <p:blipFill>
          <a:blip r:embed="rId2"/>
          <a:stretch>
            <a:fillRect/>
          </a:stretch>
        </p:blipFill>
        <p:spPr>
          <a:xfrm>
            <a:off x="2072497" y="41518"/>
            <a:ext cx="10119503" cy="6451357"/>
          </a:xfrm>
          <a:prstGeom prst="rect">
            <a:avLst/>
          </a:prstGeom>
        </p:spPr>
      </p:pic>
      <p:sp>
        <p:nvSpPr>
          <p:cNvPr id="5" name="Rectangle 4">
            <a:extLst>
              <a:ext uri="{FF2B5EF4-FFF2-40B4-BE49-F238E27FC236}">
                <a16:creationId xmlns:a16="http://schemas.microsoft.com/office/drawing/2014/main" id="{18FA1C2E-A80A-4159-B143-9EC981F831B7}"/>
              </a:ext>
            </a:extLst>
          </p:cNvPr>
          <p:cNvSpPr/>
          <p:nvPr/>
        </p:nvSpPr>
        <p:spPr>
          <a:xfrm>
            <a:off x="-107324" y="1971328"/>
            <a:ext cx="2889161" cy="1295868"/>
          </a:xfrm>
          <a:prstGeom prst="rect">
            <a:avLst/>
          </a:prstGeom>
        </p:spPr>
        <p:txBody>
          <a:bodyPr wrap="square">
            <a:spAutoFit/>
          </a:bodyPr>
          <a:lstStyle/>
          <a:p>
            <a:pPr algn="ctr">
              <a:lnSpc>
                <a:spcPct val="150000"/>
              </a:lnSpc>
            </a:pPr>
            <a:r>
              <a:rPr lang="fr-FR" b="1" dirty="0"/>
              <a:t>Classement de quelques huiles végétales par catégorie d’acides gras</a:t>
            </a:r>
          </a:p>
        </p:txBody>
      </p:sp>
    </p:spTree>
    <p:extLst>
      <p:ext uri="{BB962C8B-B14F-4D97-AF65-F5344CB8AC3E}">
        <p14:creationId xmlns:p14="http://schemas.microsoft.com/office/powerpoint/2010/main" val="3532380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8B68C4-0919-4A68-AEEC-B4A974D66D0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8CF408A-2761-4D4E-A03F-41F2CB2EBA5D}"/>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01CE272D-2B6C-4D25-B1EB-EF27E3AFF0C4}"/>
              </a:ext>
            </a:extLst>
          </p:cNvPr>
          <p:cNvPicPr>
            <a:picLocks noChangeAspect="1"/>
          </p:cNvPicPr>
          <p:nvPr/>
        </p:nvPicPr>
        <p:blipFill>
          <a:blip r:embed="rId2"/>
          <a:stretch>
            <a:fillRect/>
          </a:stretch>
        </p:blipFill>
        <p:spPr>
          <a:xfrm>
            <a:off x="838200" y="370394"/>
            <a:ext cx="10422174" cy="6122481"/>
          </a:xfrm>
          <a:prstGeom prst="rect">
            <a:avLst/>
          </a:prstGeom>
        </p:spPr>
      </p:pic>
    </p:spTree>
    <p:extLst>
      <p:ext uri="{BB962C8B-B14F-4D97-AF65-F5344CB8AC3E}">
        <p14:creationId xmlns:p14="http://schemas.microsoft.com/office/powerpoint/2010/main" val="880121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714BF9-8DBC-4831-9DF2-DADAFDBB4A9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577B4E8-4583-4C4D-B3F4-43E23364A44D}"/>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C4E7FCC3-9A90-4A62-BC1E-A7158C0060D1}"/>
              </a:ext>
            </a:extLst>
          </p:cNvPr>
          <p:cNvPicPr>
            <a:picLocks noChangeAspect="1"/>
          </p:cNvPicPr>
          <p:nvPr/>
        </p:nvPicPr>
        <p:blipFill>
          <a:blip r:embed="rId2"/>
          <a:stretch>
            <a:fillRect/>
          </a:stretch>
        </p:blipFill>
        <p:spPr>
          <a:xfrm>
            <a:off x="901548" y="256892"/>
            <a:ext cx="10388903" cy="6344215"/>
          </a:xfrm>
          <a:prstGeom prst="rect">
            <a:avLst/>
          </a:prstGeom>
        </p:spPr>
      </p:pic>
    </p:spTree>
    <p:extLst>
      <p:ext uri="{BB962C8B-B14F-4D97-AF65-F5344CB8AC3E}">
        <p14:creationId xmlns:p14="http://schemas.microsoft.com/office/powerpoint/2010/main" val="3648930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6130343"/>
          </a:xfrm>
        </p:spPr>
        <p:txBody>
          <a:bodyPr>
            <a:normAutofit lnSpcReduction="10000"/>
          </a:bodyPr>
          <a:lstStyle/>
          <a:p>
            <a:pPr marL="0" indent="0">
              <a:lnSpc>
                <a:spcPct val="150000"/>
              </a:lnSpc>
              <a:buNone/>
            </a:pPr>
            <a:r>
              <a:rPr lang="fr-FR" b="1" dirty="0">
                <a:solidFill>
                  <a:srgbClr val="0070C0"/>
                </a:solidFill>
              </a:rPr>
              <a:t>4-2- Les autres nutriments : tocophérols, phytostérols, caroténoïdes, composés phénoliques . .</a:t>
            </a:r>
          </a:p>
          <a:p>
            <a:pPr marL="0" indent="0" algn="just">
              <a:lnSpc>
                <a:spcPct val="160000"/>
              </a:lnSpc>
              <a:buNone/>
            </a:pPr>
            <a:r>
              <a:rPr lang="fr-FR" b="1" i="1" dirty="0">
                <a:solidFill>
                  <a:srgbClr val="0070C0"/>
                </a:solidFill>
              </a:rPr>
              <a:t>4-2-1- Les tocophérols et tocotriénols (ou </a:t>
            </a:r>
            <a:r>
              <a:rPr lang="fr-FR" b="1" i="1" dirty="0" err="1">
                <a:solidFill>
                  <a:srgbClr val="0070C0"/>
                </a:solidFill>
              </a:rPr>
              <a:t>tocols</a:t>
            </a:r>
            <a:r>
              <a:rPr lang="fr-FR" b="1" i="1" dirty="0">
                <a:solidFill>
                  <a:srgbClr val="0070C0"/>
                </a:solidFill>
              </a:rPr>
              <a:t>): </a:t>
            </a:r>
            <a:r>
              <a:rPr lang="fr-FR" dirty="0"/>
              <a:t>regroupés sous le nom générique de vitamine E, sont deux grandes familles présentant chacune quatre formes différentes qui n’ont pas toutes la même  activité biologique :</a:t>
            </a:r>
          </a:p>
          <a:p>
            <a:pPr algn="just">
              <a:lnSpc>
                <a:spcPct val="160000"/>
              </a:lnSpc>
            </a:pPr>
            <a:r>
              <a:rPr lang="fr-FR" dirty="0"/>
              <a:t>pour les tocophérols la forme alpha est </a:t>
            </a:r>
            <a:r>
              <a:rPr lang="fr-FR" dirty="0">
                <a:solidFill>
                  <a:srgbClr val="FF0000"/>
                </a:solidFill>
              </a:rPr>
              <a:t>la plus active (100 %)</a:t>
            </a:r>
            <a:r>
              <a:rPr lang="fr-FR" dirty="0"/>
              <a:t>, les formes beta et gamma présentent des activités plus faibles (</a:t>
            </a:r>
            <a:r>
              <a:rPr lang="fr-FR" dirty="0">
                <a:solidFill>
                  <a:srgbClr val="FF0000"/>
                </a:solidFill>
              </a:rPr>
              <a:t>respectivement 50 % et 10 %) </a:t>
            </a:r>
            <a:r>
              <a:rPr lang="fr-FR" dirty="0"/>
              <a:t>et la forme delta ne possède qu’un </a:t>
            </a:r>
          </a:p>
        </p:txBody>
      </p:sp>
    </p:spTree>
    <p:extLst>
      <p:ext uri="{BB962C8B-B14F-4D97-AF65-F5344CB8AC3E}">
        <p14:creationId xmlns:p14="http://schemas.microsoft.com/office/powerpoint/2010/main" val="255015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B35575E-3730-4AE2-AB6E-E13C692EA9C1}"/>
              </a:ext>
            </a:extLst>
          </p:cNvPr>
          <p:cNvSpPr>
            <a:spLocks noGrp="1"/>
          </p:cNvSpPr>
          <p:nvPr>
            <p:ph idx="1"/>
          </p:nvPr>
        </p:nvSpPr>
        <p:spPr>
          <a:xfrm>
            <a:off x="838200" y="1886857"/>
            <a:ext cx="10515600" cy="4290106"/>
          </a:xfrm>
        </p:spPr>
        <p:txBody>
          <a:bodyPr>
            <a:normAutofit/>
          </a:bodyPr>
          <a:lstStyle/>
          <a:p>
            <a:pPr algn="just">
              <a:lnSpc>
                <a:spcPct val="150000"/>
              </a:lnSpc>
            </a:pPr>
            <a:r>
              <a:rPr lang="fr-FR" dirty="0"/>
              <a:t>Les lipides sont des molécules organiques </a:t>
            </a:r>
            <a:r>
              <a:rPr lang="fr-FR" dirty="0">
                <a:solidFill>
                  <a:srgbClr val="FF0000"/>
                </a:solidFill>
              </a:rPr>
              <a:t>insolubles dans l’eau </a:t>
            </a:r>
            <a:r>
              <a:rPr lang="fr-FR" dirty="0"/>
              <a:t>et solubles dans les solvants organiques comme </a:t>
            </a:r>
            <a:r>
              <a:rPr lang="fr-FR" dirty="0">
                <a:solidFill>
                  <a:srgbClr val="FF0000"/>
                </a:solidFill>
              </a:rPr>
              <a:t>benzène, chloroforme, éther</a:t>
            </a:r>
            <a:r>
              <a:rPr lang="fr-FR" dirty="0"/>
              <a:t>,…</a:t>
            </a:r>
          </a:p>
          <a:p>
            <a:pPr algn="just">
              <a:lnSpc>
                <a:spcPct val="150000"/>
              </a:lnSpc>
            </a:pPr>
            <a:r>
              <a:rPr lang="fr-FR" dirty="0"/>
              <a:t>Ils sont caractérisés par </a:t>
            </a:r>
            <a:r>
              <a:rPr lang="fr-FR" dirty="0">
                <a:solidFill>
                  <a:srgbClr val="FF0000"/>
                </a:solidFill>
              </a:rPr>
              <a:t>la présence dans la molécule d’au moins un acide gras ou chaîne grasse</a:t>
            </a:r>
            <a:r>
              <a:rPr lang="fr-FR" dirty="0"/>
              <a:t>.</a:t>
            </a:r>
          </a:p>
        </p:txBody>
      </p:sp>
      <p:sp>
        <p:nvSpPr>
          <p:cNvPr id="5" name="Espace réservé du contenu 2">
            <a:extLst>
              <a:ext uri="{FF2B5EF4-FFF2-40B4-BE49-F238E27FC236}">
                <a16:creationId xmlns:a16="http://schemas.microsoft.com/office/drawing/2014/main" id="{D254562F-874D-4960-AC36-006D1FCB8851}"/>
              </a:ext>
            </a:extLst>
          </p:cNvPr>
          <p:cNvSpPr txBox="1">
            <a:spLocks/>
          </p:cNvSpPr>
          <p:nvPr/>
        </p:nvSpPr>
        <p:spPr>
          <a:xfrm>
            <a:off x="4650014" y="515256"/>
            <a:ext cx="2891971" cy="10232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fr-FR" sz="3200" b="1" dirty="0"/>
              <a:t>Introduction</a:t>
            </a:r>
          </a:p>
        </p:txBody>
      </p:sp>
    </p:spTree>
    <p:extLst>
      <p:ext uri="{BB962C8B-B14F-4D97-AF65-F5344CB8AC3E}">
        <p14:creationId xmlns:p14="http://schemas.microsoft.com/office/powerpoint/2010/main" val="192428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marL="0" indent="0" algn="just">
              <a:lnSpc>
                <a:spcPct val="150000"/>
              </a:lnSpc>
              <a:buNone/>
            </a:pPr>
            <a:r>
              <a:rPr lang="fr-FR" dirty="0"/>
              <a:t>pouvoir vitaminique E.</a:t>
            </a:r>
          </a:p>
          <a:p>
            <a:pPr algn="just">
              <a:lnSpc>
                <a:spcPct val="150000"/>
              </a:lnSpc>
            </a:pPr>
            <a:r>
              <a:rPr lang="fr-FR" dirty="0"/>
              <a:t>Ils jouent </a:t>
            </a:r>
            <a:r>
              <a:rPr lang="fr-FR" dirty="0">
                <a:solidFill>
                  <a:srgbClr val="FF0000"/>
                </a:solidFill>
              </a:rPr>
              <a:t>un rôle d’antioxydant biologique</a:t>
            </a:r>
            <a:r>
              <a:rPr lang="fr-FR" dirty="0"/>
              <a:t>, protecteur des acides gras polyinsaturés au niveau des membranes cellulaires et des lipoprotéines.</a:t>
            </a:r>
          </a:p>
          <a:p>
            <a:pPr algn="just">
              <a:lnSpc>
                <a:spcPct val="150000"/>
              </a:lnSpc>
            </a:pPr>
            <a:r>
              <a:rPr lang="fr-FR" dirty="0"/>
              <a:t>Leur pouvoir antioxydant est reconnu et contribue a protéger de nombreux produits formules (additifs E306 à E309) et les huiles végétales en contiennent naturellement.</a:t>
            </a:r>
          </a:p>
          <a:p>
            <a:pPr algn="just">
              <a:lnSpc>
                <a:spcPct val="150000"/>
              </a:lnSpc>
            </a:pPr>
            <a:r>
              <a:rPr lang="fr-FR" dirty="0"/>
              <a:t>L’apport journalier recommandé (AJR) en vitamine E est de 12 mg.</a:t>
            </a:r>
          </a:p>
        </p:txBody>
      </p:sp>
    </p:spTree>
    <p:extLst>
      <p:ext uri="{BB962C8B-B14F-4D97-AF65-F5344CB8AC3E}">
        <p14:creationId xmlns:p14="http://schemas.microsoft.com/office/powerpoint/2010/main" val="3828695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algn="just">
              <a:lnSpc>
                <a:spcPct val="150000"/>
              </a:lnSpc>
            </a:pPr>
            <a:r>
              <a:rPr lang="fr-FR" dirty="0"/>
              <a:t>Les huiles végétales en effet, mais aussi les céréales et les fruits sont les principales sources d’apports en vitamine E.</a:t>
            </a:r>
          </a:p>
        </p:txBody>
      </p:sp>
      <p:pic>
        <p:nvPicPr>
          <p:cNvPr id="2" name="Image 1">
            <a:extLst>
              <a:ext uri="{FF2B5EF4-FFF2-40B4-BE49-F238E27FC236}">
                <a16:creationId xmlns:a16="http://schemas.microsoft.com/office/drawing/2014/main" id="{7E83D148-D452-44C3-93AF-DE042D439327}"/>
              </a:ext>
            </a:extLst>
          </p:cNvPr>
          <p:cNvPicPr>
            <a:picLocks noChangeAspect="1"/>
          </p:cNvPicPr>
          <p:nvPr/>
        </p:nvPicPr>
        <p:blipFill>
          <a:blip r:embed="rId2"/>
          <a:stretch>
            <a:fillRect/>
          </a:stretch>
        </p:blipFill>
        <p:spPr>
          <a:xfrm>
            <a:off x="1563342" y="2687927"/>
            <a:ext cx="9790458" cy="4060603"/>
          </a:xfrm>
          <a:prstGeom prst="rect">
            <a:avLst/>
          </a:prstGeom>
        </p:spPr>
      </p:pic>
      <p:sp>
        <p:nvSpPr>
          <p:cNvPr id="4" name="Rectangle 3">
            <a:extLst>
              <a:ext uri="{FF2B5EF4-FFF2-40B4-BE49-F238E27FC236}">
                <a16:creationId xmlns:a16="http://schemas.microsoft.com/office/drawing/2014/main" id="{2D6E2A4C-5937-40DB-BF6E-BF455D1F8BED}"/>
              </a:ext>
            </a:extLst>
          </p:cNvPr>
          <p:cNvSpPr/>
          <p:nvPr/>
        </p:nvSpPr>
        <p:spPr>
          <a:xfrm>
            <a:off x="1563342" y="2116360"/>
            <a:ext cx="9654157" cy="400110"/>
          </a:xfrm>
          <a:prstGeom prst="rect">
            <a:avLst/>
          </a:prstGeom>
        </p:spPr>
        <p:txBody>
          <a:bodyPr wrap="square">
            <a:spAutoFit/>
          </a:bodyPr>
          <a:lstStyle/>
          <a:p>
            <a:r>
              <a:rPr lang="fr-FR" sz="2000" b="1" dirty="0"/>
              <a:t>Teneurs en tocophérols ou tocotriénols totaux de quelques huiles végétales</a:t>
            </a:r>
          </a:p>
        </p:txBody>
      </p:sp>
    </p:spTree>
    <p:extLst>
      <p:ext uri="{BB962C8B-B14F-4D97-AF65-F5344CB8AC3E}">
        <p14:creationId xmlns:p14="http://schemas.microsoft.com/office/powerpoint/2010/main" val="330870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6220495"/>
          </a:xfrm>
        </p:spPr>
        <p:txBody>
          <a:bodyPr>
            <a:normAutofit/>
          </a:bodyPr>
          <a:lstStyle/>
          <a:p>
            <a:pPr marL="0" indent="0" algn="just">
              <a:lnSpc>
                <a:spcPct val="150000"/>
              </a:lnSpc>
              <a:buNone/>
            </a:pPr>
            <a:r>
              <a:rPr lang="fr-FR" b="1" i="1" dirty="0">
                <a:solidFill>
                  <a:srgbClr val="0070C0"/>
                </a:solidFill>
              </a:rPr>
              <a:t>4-2-2- Les phytostérols</a:t>
            </a:r>
          </a:p>
          <a:p>
            <a:pPr algn="just">
              <a:lnSpc>
                <a:spcPct val="150000"/>
              </a:lnSpc>
            </a:pPr>
            <a:r>
              <a:rPr lang="fr-FR" dirty="0"/>
              <a:t>Toutes les huiles végétales en contiennent (de 0,1 à 0,5 %en moyenne) et leur structure moléculaire présente de fortes analogies avec le cholestérol.</a:t>
            </a:r>
          </a:p>
          <a:p>
            <a:pPr algn="just">
              <a:lnSpc>
                <a:spcPct val="150000"/>
              </a:lnSpc>
            </a:pPr>
            <a:r>
              <a:rPr lang="fr-FR" dirty="0"/>
              <a:t>Apportés en quantité suffisante par l’alimentation (de 2 à 3 g/j), ils ont un rôle hypocholestérolémiant qui ne peut être obtenu qu’avec la consommation de produits enrichis en phytostérols (ou en </a:t>
            </a:r>
            <a:r>
              <a:rPr lang="fr-FR" dirty="0" err="1"/>
              <a:t>phytostanols</a:t>
            </a:r>
            <a:r>
              <a:rPr lang="fr-FR" dirty="0"/>
              <a:t>) puisque l’apport total journalier est estimé à moins de 500 mg.</a:t>
            </a:r>
          </a:p>
        </p:txBody>
      </p:sp>
    </p:spTree>
    <p:extLst>
      <p:ext uri="{BB962C8B-B14F-4D97-AF65-F5344CB8AC3E}">
        <p14:creationId xmlns:p14="http://schemas.microsoft.com/office/powerpoint/2010/main" val="198212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6130343"/>
          </a:xfrm>
        </p:spPr>
        <p:txBody>
          <a:bodyPr>
            <a:normAutofit lnSpcReduction="10000"/>
          </a:bodyPr>
          <a:lstStyle/>
          <a:p>
            <a:pPr marL="0" indent="0" algn="just">
              <a:lnSpc>
                <a:spcPct val="150000"/>
              </a:lnSpc>
              <a:buNone/>
            </a:pPr>
            <a:r>
              <a:rPr lang="fr-FR" b="1" i="1" dirty="0">
                <a:solidFill>
                  <a:srgbClr val="0070C0"/>
                </a:solidFill>
              </a:rPr>
              <a:t>4-2-3- Les caroténoïdes </a:t>
            </a:r>
            <a:endParaRPr lang="fr-FR" dirty="0"/>
          </a:p>
          <a:p>
            <a:pPr algn="just">
              <a:lnSpc>
                <a:spcPct val="150000"/>
              </a:lnSpc>
            </a:pPr>
            <a:r>
              <a:rPr lang="fr-FR" dirty="0"/>
              <a:t>Les caroténoïdes sont des pigments lipophiles sensibles à la lumière (rayonnement ultraviolet) et à la chaleur.</a:t>
            </a:r>
          </a:p>
          <a:p>
            <a:pPr algn="just">
              <a:lnSpc>
                <a:spcPct val="150000"/>
              </a:lnSpc>
            </a:pPr>
            <a:r>
              <a:rPr lang="fr-FR" dirty="0"/>
              <a:t>Leur structure moléculaire leur confère dans certaines conditions (oxydation par photosensibilisation) un pouvoir antioxydant par désactivation de l’oxygène activé. </a:t>
            </a:r>
          </a:p>
          <a:p>
            <a:pPr algn="just">
              <a:lnSpc>
                <a:spcPct val="150000"/>
              </a:lnSpc>
            </a:pPr>
            <a:r>
              <a:rPr lang="fr-FR" dirty="0"/>
              <a:t>Présents en forte quantité (1 à 2 g/kg) dans l’huile de palme rouge, les autres huiles végétales en contiennent quelques centaines de mg/kg ; ces pigments sont éliminés au raffinage.</a:t>
            </a:r>
          </a:p>
        </p:txBody>
      </p:sp>
    </p:spTree>
    <p:extLst>
      <p:ext uri="{BB962C8B-B14F-4D97-AF65-F5344CB8AC3E}">
        <p14:creationId xmlns:p14="http://schemas.microsoft.com/office/powerpoint/2010/main" val="42239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6130343"/>
          </a:xfrm>
        </p:spPr>
        <p:txBody>
          <a:bodyPr>
            <a:normAutofit/>
          </a:bodyPr>
          <a:lstStyle/>
          <a:p>
            <a:pPr marL="0" indent="0" algn="just">
              <a:lnSpc>
                <a:spcPct val="150000"/>
              </a:lnSpc>
              <a:buNone/>
            </a:pPr>
            <a:r>
              <a:rPr lang="fr-FR" b="1" i="1" dirty="0">
                <a:solidFill>
                  <a:srgbClr val="0070C0"/>
                </a:solidFill>
              </a:rPr>
              <a:t>4-2-4- Les composés phénoliques</a:t>
            </a:r>
            <a:endParaRPr lang="fr-FR" dirty="0"/>
          </a:p>
          <a:p>
            <a:pPr algn="just">
              <a:lnSpc>
                <a:spcPct val="150000"/>
              </a:lnSpc>
            </a:pPr>
            <a:r>
              <a:rPr lang="fr-FR" dirty="0"/>
              <a:t>Les composés phénoliques présents notamment dans les huiles d’olive vierges (en particulier l’</a:t>
            </a:r>
            <a:r>
              <a:rPr lang="fr-FR" dirty="0" err="1"/>
              <a:t>hydroxytyrosol</a:t>
            </a:r>
            <a:r>
              <a:rPr lang="fr-FR" dirty="0"/>
              <a:t>, forme simple et l’oleuropéine, forme condensée) possèdent d’importantes propriétés antioxydantes.</a:t>
            </a:r>
          </a:p>
          <a:p>
            <a:pPr algn="just">
              <a:lnSpc>
                <a:spcPct val="150000"/>
              </a:lnSpc>
            </a:pPr>
            <a:r>
              <a:rPr lang="fr-FR" dirty="0"/>
              <a:t>Les quantités présentes dans des huiles d’olive vierge extra de différentes provenances dépendent du degré de maturité des olives et sont comprises entre 100 et 400 mg de </a:t>
            </a:r>
            <a:r>
              <a:rPr lang="fr-FR" dirty="0" err="1"/>
              <a:t>tyrosol</a:t>
            </a:r>
            <a:r>
              <a:rPr lang="fr-FR" dirty="0"/>
              <a:t> équivalent/kg d’huile.</a:t>
            </a:r>
          </a:p>
        </p:txBody>
      </p:sp>
    </p:spTree>
    <p:extLst>
      <p:ext uri="{BB962C8B-B14F-4D97-AF65-F5344CB8AC3E}">
        <p14:creationId xmlns:p14="http://schemas.microsoft.com/office/powerpoint/2010/main" val="270157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6130343"/>
          </a:xfrm>
        </p:spPr>
        <p:txBody>
          <a:bodyPr>
            <a:normAutofit/>
          </a:bodyPr>
          <a:lstStyle/>
          <a:p>
            <a:pPr marL="0" indent="0" algn="just">
              <a:lnSpc>
                <a:spcPct val="150000"/>
              </a:lnSpc>
              <a:buNone/>
            </a:pPr>
            <a:r>
              <a:rPr lang="fr-FR" b="1" i="1" dirty="0">
                <a:solidFill>
                  <a:srgbClr val="0070C0"/>
                </a:solidFill>
              </a:rPr>
              <a:t>4-2-5- Les ubiquinones ou coenzymes Q</a:t>
            </a:r>
          </a:p>
          <a:p>
            <a:pPr algn="just">
              <a:lnSpc>
                <a:spcPct val="150000"/>
              </a:lnSpc>
            </a:pPr>
            <a:r>
              <a:rPr lang="fr-FR" dirty="0"/>
              <a:t>Les ubiquinones ou coenzymes Q (CoQ6, 9, 10) possèdent des propriétés d’antioxydant biologique au sein des cellules soit en inhibant la peroxydation soit en régénérant d’autres antioxydants tels que les tocophérols.</a:t>
            </a:r>
          </a:p>
          <a:p>
            <a:pPr algn="just">
              <a:lnSpc>
                <a:spcPct val="150000"/>
              </a:lnSpc>
            </a:pPr>
            <a:r>
              <a:rPr lang="fr-FR" dirty="0"/>
              <a:t>Ces molécules auraient ainsi un rôle protecteur vis-à-vis de la dégradation oxydative des LDL lipoprotéines, contribuant à réduire le risque cardiovasculaire.</a:t>
            </a:r>
          </a:p>
        </p:txBody>
      </p:sp>
    </p:spTree>
    <p:extLst>
      <p:ext uri="{BB962C8B-B14F-4D97-AF65-F5344CB8AC3E}">
        <p14:creationId xmlns:p14="http://schemas.microsoft.com/office/powerpoint/2010/main" val="311948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algn="just">
              <a:lnSpc>
                <a:spcPct val="150000"/>
              </a:lnSpc>
            </a:pPr>
            <a:r>
              <a:rPr lang="fr-FR" dirty="0"/>
              <a:t>CoQ10 (moins de 10 mg/kg) ont été détectées dans des huiles d’olive vierges de différentes provenances.</a:t>
            </a:r>
          </a:p>
          <a:p>
            <a:pPr algn="just">
              <a:lnSpc>
                <a:spcPct val="150000"/>
              </a:lnSpc>
            </a:pPr>
            <a:r>
              <a:rPr lang="fr-FR" dirty="0"/>
              <a:t>et des teneurs très variables dans quelques échantillons d’huiles de colza, soja (non raffinées) et tournesol raffinée : </a:t>
            </a:r>
            <a:r>
              <a:rPr lang="fr-FR" dirty="0">
                <a:solidFill>
                  <a:srgbClr val="FF0000"/>
                </a:solidFill>
              </a:rPr>
              <a:t>de 2 à 100 mg/kg pour le CoQ9</a:t>
            </a:r>
            <a:r>
              <a:rPr lang="fr-FR" dirty="0"/>
              <a:t> et de </a:t>
            </a:r>
            <a:r>
              <a:rPr lang="fr-FR" dirty="0">
                <a:solidFill>
                  <a:srgbClr val="FF0000"/>
                </a:solidFill>
              </a:rPr>
              <a:t>9 à 98 mg/kg pour le CoQ10</a:t>
            </a:r>
            <a:r>
              <a:rPr lang="fr-FR" dirty="0"/>
              <a:t>.</a:t>
            </a:r>
          </a:p>
          <a:p>
            <a:pPr marL="0" indent="0" algn="just">
              <a:lnSpc>
                <a:spcPct val="150000"/>
              </a:lnSpc>
              <a:buNone/>
            </a:pPr>
            <a:endParaRPr lang="fr-FR" dirty="0"/>
          </a:p>
          <a:p>
            <a:pPr marL="0" indent="0" algn="just">
              <a:lnSpc>
                <a:spcPct val="150000"/>
              </a:lnSpc>
              <a:buNone/>
            </a:pPr>
            <a:endParaRPr lang="fr-FR" dirty="0"/>
          </a:p>
          <a:p>
            <a:pPr algn="just">
              <a:lnSpc>
                <a:spcPct val="150000"/>
              </a:lnSpc>
            </a:pPr>
            <a:endParaRPr lang="fr-FR" dirty="0"/>
          </a:p>
        </p:txBody>
      </p:sp>
    </p:spTree>
    <p:extLst>
      <p:ext uri="{BB962C8B-B14F-4D97-AF65-F5344CB8AC3E}">
        <p14:creationId xmlns:p14="http://schemas.microsoft.com/office/powerpoint/2010/main" val="612918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marL="0" indent="0" algn="just">
              <a:lnSpc>
                <a:spcPct val="150000"/>
              </a:lnSpc>
              <a:buNone/>
            </a:pPr>
            <a:r>
              <a:rPr lang="fr-FR" b="1" dirty="0">
                <a:solidFill>
                  <a:srgbClr val="FF0000"/>
                </a:solidFill>
              </a:rPr>
              <a:t>5- Fonctionnalités des acides gras</a:t>
            </a:r>
          </a:p>
          <a:p>
            <a:pPr algn="just">
              <a:lnSpc>
                <a:spcPct val="150000"/>
              </a:lnSpc>
            </a:pPr>
            <a:r>
              <a:rPr lang="fr-FR" dirty="0"/>
              <a:t>Les acides gras eux-mêmes se distinguent par leur longueur de chaîne (nombre d’atomes de carbone), leur nombre de doubles liaisons (aucune pour les AGS, une pour les AGMI, de deux à plus pour les AGPI), la position sur la chaîne hydrocarbonée et la configuration spatiale (ou géométrie) de ces insaturations (isomères cis, trans).</a:t>
            </a:r>
          </a:p>
          <a:p>
            <a:pPr algn="just">
              <a:lnSpc>
                <a:spcPct val="150000"/>
              </a:lnSpc>
            </a:pPr>
            <a:r>
              <a:rPr lang="fr-FR" dirty="0"/>
              <a:t>Les principales propriétés des acides gras sont liées à leur insaturation.</a:t>
            </a:r>
          </a:p>
          <a:p>
            <a:pPr marL="0" indent="0" algn="just">
              <a:lnSpc>
                <a:spcPct val="150000"/>
              </a:lnSpc>
              <a:buNone/>
            </a:pPr>
            <a:endParaRPr lang="fr-FR" dirty="0"/>
          </a:p>
          <a:p>
            <a:pPr algn="just">
              <a:lnSpc>
                <a:spcPct val="150000"/>
              </a:lnSpc>
            </a:pPr>
            <a:endParaRPr lang="fr-FR" dirty="0"/>
          </a:p>
        </p:txBody>
      </p:sp>
    </p:spTree>
    <p:extLst>
      <p:ext uri="{BB962C8B-B14F-4D97-AF65-F5344CB8AC3E}">
        <p14:creationId xmlns:p14="http://schemas.microsoft.com/office/powerpoint/2010/main" val="244715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algn="just">
              <a:lnSpc>
                <a:spcPct val="150000"/>
              </a:lnSpc>
            </a:pPr>
            <a:r>
              <a:rPr lang="fr-FR" dirty="0"/>
              <a:t>Plus elle est élevée, plus le point de fusion diminue (augmentation de la fluidité), plus leur intérêt physiologique s’accroît tout comme leur réactivité chimique ce qui joue négativement sur la stabilité, notamment par une plus grande susceptibilité à l’oxydation.</a:t>
            </a:r>
          </a:p>
          <a:p>
            <a:pPr algn="just">
              <a:lnSpc>
                <a:spcPct val="150000"/>
              </a:lnSpc>
            </a:pPr>
            <a:r>
              <a:rPr lang="fr-FR" dirty="0"/>
              <a:t>La structure des triglycérides qui correspond à </a:t>
            </a:r>
            <a:r>
              <a:rPr lang="fr-FR" dirty="0">
                <a:solidFill>
                  <a:srgbClr val="FF0000"/>
                </a:solidFill>
              </a:rPr>
              <a:t>la nature et à la position des acides gras sur le glycérol </a:t>
            </a:r>
            <a:r>
              <a:rPr lang="fr-FR" dirty="0"/>
              <a:t>constitue de fait la composition réelle du corps gras et </a:t>
            </a:r>
            <a:r>
              <a:rPr lang="fr-FR" dirty="0">
                <a:solidFill>
                  <a:srgbClr val="FF0000"/>
                </a:solidFill>
              </a:rPr>
              <a:t>conditionne ses propriétés physiques (fusion, solidification) et rhéologiques, chimiques et nutritionnelles</a:t>
            </a:r>
            <a:r>
              <a:rPr lang="fr-FR" dirty="0"/>
              <a:t>.</a:t>
            </a:r>
          </a:p>
          <a:p>
            <a:pPr algn="just">
              <a:lnSpc>
                <a:spcPct val="150000"/>
              </a:lnSpc>
            </a:pPr>
            <a:endParaRPr lang="fr-FR" dirty="0"/>
          </a:p>
        </p:txBody>
      </p:sp>
    </p:spTree>
    <p:extLst>
      <p:ext uri="{BB962C8B-B14F-4D97-AF65-F5344CB8AC3E}">
        <p14:creationId xmlns:p14="http://schemas.microsoft.com/office/powerpoint/2010/main" val="57592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fontScale="92500" lnSpcReduction="10000"/>
          </a:bodyPr>
          <a:lstStyle/>
          <a:p>
            <a:pPr algn="just">
              <a:lnSpc>
                <a:spcPct val="150000"/>
              </a:lnSpc>
            </a:pPr>
            <a:r>
              <a:rPr lang="fr-FR" dirty="0"/>
              <a:t>La dureté (ou la consistance) d’un corps gras dépend</a:t>
            </a:r>
          </a:p>
          <a:p>
            <a:pPr marL="720725" indent="-90488" algn="just">
              <a:lnSpc>
                <a:spcPct val="150000"/>
              </a:lnSpc>
              <a:buFont typeface="+mj-lt"/>
              <a:buAutoNum type="romanLcPeriod"/>
            </a:pPr>
            <a:r>
              <a:rPr lang="fr-FR" b="1" i="1" dirty="0"/>
              <a:t>de sa composition en acides gras </a:t>
            </a:r>
            <a:r>
              <a:rPr lang="fr-FR" dirty="0"/>
              <a:t>; du plus dur au plus fluide : AGS &gt; [AGT] &gt; AGMI &gt; AGPI ;</a:t>
            </a:r>
          </a:p>
          <a:p>
            <a:pPr marL="720725" indent="-90488" algn="just">
              <a:lnSpc>
                <a:spcPct val="150000"/>
              </a:lnSpc>
              <a:buFont typeface="+mj-lt"/>
              <a:buAutoNum type="romanLcPeriod"/>
            </a:pPr>
            <a:r>
              <a:rPr lang="fr-FR" b="1" i="1" dirty="0"/>
              <a:t>de sa structure triglycérique </a:t>
            </a:r>
            <a:r>
              <a:rPr lang="fr-FR" dirty="0"/>
              <a:t>qui influence l’importance du polymorphisme à l’état solide;</a:t>
            </a:r>
          </a:p>
          <a:p>
            <a:pPr marL="720725" indent="-90488" algn="just">
              <a:lnSpc>
                <a:spcPct val="150000"/>
              </a:lnSpc>
              <a:buFont typeface="+mj-lt"/>
              <a:buAutoNum type="romanLcPeriod"/>
            </a:pPr>
            <a:r>
              <a:rPr lang="fr-FR" b="1" i="1" dirty="0"/>
              <a:t>des conditions de sa mise en œuvre</a:t>
            </a:r>
            <a:r>
              <a:rPr lang="fr-FR" dirty="0"/>
              <a:t> : température et passé thermique (vitesse de refroidissement, donc de cristallisation), travail mécanique (agitation, pression ou cisaillement pendant la cristallisation).</a:t>
            </a:r>
          </a:p>
        </p:txBody>
      </p:sp>
    </p:spTree>
    <p:extLst>
      <p:ext uri="{BB962C8B-B14F-4D97-AF65-F5344CB8AC3E}">
        <p14:creationId xmlns:p14="http://schemas.microsoft.com/office/powerpoint/2010/main" val="131591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marL="0" indent="0" algn="just">
              <a:lnSpc>
                <a:spcPct val="150000"/>
              </a:lnSpc>
              <a:buNone/>
            </a:pPr>
            <a:r>
              <a:rPr lang="fr-FR" b="1" dirty="0">
                <a:solidFill>
                  <a:srgbClr val="FF0000"/>
                </a:solidFill>
              </a:rPr>
              <a:t>1- L’intérêt nutritionnel des corps gras</a:t>
            </a:r>
          </a:p>
          <a:p>
            <a:pPr algn="just">
              <a:lnSpc>
                <a:spcPct val="150000"/>
              </a:lnSpc>
            </a:pPr>
            <a:r>
              <a:rPr lang="fr-FR" dirty="0"/>
              <a:t>L’intérêt nutritionnel des corps gras est directement lié aux quatre principaux rôles physiologiques des lipides:</a:t>
            </a:r>
          </a:p>
          <a:p>
            <a:pPr marL="631825" indent="-271463" algn="just">
              <a:lnSpc>
                <a:spcPct val="150000"/>
              </a:lnSpc>
              <a:buFont typeface="+mj-lt"/>
              <a:buAutoNum type="alphaLcParenR"/>
            </a:pPr>
            <a:r>
              <a:rPr lang="fr-FR" dirty="0"/>
              <a:t> source d’énergie (1 g de lipide = 9 kcal) ; </a:t>
            </a:r>
          </a:p>
          <a:p>
            <a:pPr marL="631825" indent="-271463" algn="just">
              <a:lnSpc>
                <a:spcPct val="150000"/>
              </a:lnSpc>
              <a:buFont typeface="+mj-lt"/>
              <a:buAutoNum type="alphaLcParenR"/>
            </a:pPr>
            <a:r>
              <a:rPr lang="fr-FR" dirty="0"/>
              <a:t> rôle structural important en tant que constituants des membranes cellulaires ;</a:t>
            </a:r>
          </a:p>
          <a:p>
            <a:pPr marL="631825" indent="-271463" algn="just">
              <a:lnSpc>
                <a:spcPct val="150000"/>
              </a:lnSpc>
              <a:buFont typeface="+mj-lt"/>
              <a:buAutoNum type="alphaLcParenR"/>
            </a:pPr>
            <a:r>
              <a:rPr lang="fr-FR" dirty="0"/>
              <a:t>précurseurs de molécules à haute activité biologique ou «médiateurs chimiques oxygénés» (prostaglandines, leucotriènes,</a:t>
            </a:r>
          </a:p>
        </p:txBody>
      </p:sp>
    </p:spTree>
    <p:extLst>
      <p:ext uri="{BB962C8B-B14F-4D97-AF65-F5344CB8AC3E}">
        <p14:creationId xmlns:p14="http://schemas.microsoft.com/office/powerpoint/2010/main" val="197104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algn="just">
              <a:lnSpc>
                <a:spcPct val="150000"/>
              </a:lnSpc>
            </a:pPr>
            <a:r>
              <a:rPr lang="fr-FR" dirty="0"/>
              <a:t>Les corps gras riches en acides gras insaturés fondent à des températures inférieures à 15 °C (huiles fluides à température ambiante).</a:t>
            </a:r>
          </a:p>
          <a:p>
            <a:pPr algn="just">
              <a:lnSpc>
                <a:spcPct val="150000"/>
              </a:lnSpc>
            </a:pPr>
            <a:r>
              <a:rPr lang="fr-FR" dirty="0"/>
              <a:t>Ceux plus riches en AGS fondent à partir de 30 °C (graisses solides à température ambiante).</a:t>
            </a:r>
          </a:p>
          <a:p>
            <a:pPr algn="just">
              <a:lnSpc>
                <a:spcPct val="150000"/>
              </a:lnSpc>
            </a:pPr>
            <a:r>
              <a:rPr lang="fr-FR" dirty="0"/>
              <a:t>Les cinétiques réactionnelles du phénomène oxydatif </a:t>
            </a:r>
            <a:r>
              <a:rPr lang="fr-FR" dirty="0">
                <a:solidFill>
                  <a:srgbClr val="FF0000"/>
                </a:solidFill>
              </a:rPr>
              <a:t>dépendent de paramètres extérieurs à la matrice grasse</a:t>
            </a:r>
            <a:r>
              <a:rPr lang="fr-FR" dirty="0"/>
              <a:t> </a:t>
            </a:r>
            <a:r>
              <a:rPr lang="it-IT" dirty="0"/>
              <a:t>(</a:t>
            </a:r>
            <a:r>
              <a:rPr lang="it-IT" b="1" dirty="0"/>
              <a:t>température, aération, lumière</a:t>
            </a:r>
            <a:r>
              <a:rPr lang="it-IT" dirty="0"/>
              <a:t>) </a:t>
            </a:r>
            <a:r>
              <a:rPr lang="fr-FR" dirty="0"/>
              <a:t>et </a:t>
            </a:r>
            <a:r>
              <a:rPr lang="fr-FR" dirty="0">
                <a:solidFill>
                  <a:srgbClr val="FF0000"/>
                </a:solidFill>
              </a:rPr>
              <a:t>d’autres qui lui sont propres</a:t>
            </a:r>
            <a:r>
              <a:rPr lang="fr-FR" dirty="0"/>
              <a:t> : </a:t>
            </a:r>
            <a:r>
              <a:rPr lang="fr-FR" b="1" dirty="0"/>
              <a:t>insaturation globale</a:t>
            </a:r>
            <a:r>
              <a:rPr lang="fr-FR" dirty="0"/>
              <a:t>, </a:t>
            </a:r>
          </a:p>
        </p:txBody>
      </p:sp>
    </p:spTree>
    <p:extLst>
      <p:ext uri="{BB962C8B-B14F-4D97-AF65-F5344CB8AC3E}">
        <p14:creationId xmlns:p14="http://schemas.microsoft.com/office/powerpoint/2010/main" val="383426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CD71920-906A-49C7-A2C1-747F303B074D}"/>
              </a:ext>
            </a:extLst>
          </p:cNvPr>
          <p:cNvSpPr>
            <a:spLocks noGrp="1"/>
          </p:cNvSpPr>
          <p:nvPr>
            <p:ph idx="1"/>
          </p:nvPr>
        </p:nvSpPr>
        <p:spPr>
          <a:xfrm>
            <a:off x="838200" y="437882"/>
            <a:ext cx="10515600" cy="5739081"/>
          </a:xfrm>
        </p:spPr>
        <p:txBody>
          <a:bodyPr>
            <a:normAutofit/>
          </a:bodyPr>
          <a:lstStyle/>
          <a:p>
            <a:pPr marL="0" indent="0" algn="just">
              <a:lnSpc>
                <a:spcPct val="150000"/>
              </a:lnSpc>
              <a:buNone/>
            </a:pPr>
            <a:r>
              <a:rPr lang="fr-FR" b="1" dirty="0"/>
              <a:t>présence</a:t>
            </a:r>
            <a:r>
              <a:rPr lang="fr-FR" dirty="0"/>
              <a:t> i) </a:t>
            </a:r>
            <a:r>
              <a:rPr lang="fr-FR" b="1" i="1" u="sng" dirty="0"/>
              <a:t>d’antioxydants naturels </a:t>
            </a:r>
            <a:r>
              <a:rPr lang="fr-FR" dirty="0"/>
              <a:t>(ou ajoutés), ii) </a:t>
            </a:r>
            <a:r>
              <a:rPr lang="fr-FR" b="1" i="1" u="sng" dirty="0"/>
              <a:t>de composés d’une altération préalable ou en cours </a:t>
            </a:r>
            <a:r>
              <a:rPr lang="fr-FR" dirty="0"/>
              <a:t>(soit des acides gras libres produits par hydrolyse – plus réactifs que sous forme estérifiée dans les triglycérides –, soit des composés primaires d’oxydation – radicaux libres, </a:t>
            </a:r>
            <a:r>
              <a:rPr lang="fr-FR" dirty="0" err="1"/>
              <a:t>hydroperoxydes</a:t>
            </a:r>
            <a:r>
              <a:rPr lang="fr-FR" dirty="0"/>
              <a:t>) et iii) </a:t>
            </a:r>
            <a:r>
              <a:rPr lang="fr-FR" b="1" i="1" u="sng" dirty="0"/>
              <a:t>de promoteurs</a:t>
            </a:r>
            <a:r>
              <a:rPr lang="fr-FR" b="1" dirty="0"/>
              <a:t> </a:t>
            </a:r>
            <a:r>
              <a:rPr lang="fr-FR" dirty="0"/>
              <a:t>(traces métalliques, photosensibilisateurs).</a:t>
            </a:r>
          </a:p>
        </p:txBody>
      </p:sp>
    </p:spTree>
    <p:extLst>
      <p:ext uri="{BB962C8B-B14F-4D97-AF65-F5344CB8AC3E}">
        <p14:creationId xmlns:p14="http://schemas.microsoft.com/office/powerpoint/2010/main" val="98998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6DA70E6-6A6C-47B2-A8CC-DF8BC79B7111}"/>
              </a:ext>
            </a:extLst>
          </p:cNvPr>
          <p:cNvSpPr>
            <a:spLocks noGrp="1"/>
          </p:cNvSpPr>
          <p:nvPr>
            <p:ph idx="1"/>
          </p:nvPr>
        </p:nvSpPr>
        <p:spPr>
          <a:xfrm>
            <a:off x="838200" y="437882"/>
            <a:ext cx="10515600" cy="5739081"/>
          </a:xfrm>
        </p:spPr>
        <p:txBody>
          <a:bodyPr/>
          <a:lstStyle/>
          <a:p>
            <a:pPr marL="0" indent="0" algn="just">
              <a:lnSpc>
                <a:spcPct val="150000"/>
              </a:lnSpc>
              <a:buNone/>
            </a:pPr>
            <a:r>
              <a:rPr lang="fr-FR" b="1" dirty="0">
                <a:solidFill>
                  <a:srgbClr val="FF0000"/>
                </a:solidFill>
              </a:rPr>
              <a:t>6- Oxydation des lipides</a:t>
            </a:r>
          </a:p>
        </p:txBody>
      </p:sp>
      <p:pic>
        <p:nvPicPr>
          <p:cNvPr id="4" name="Image 3">
            <a:extLst>
              <a:ext uri="{FF2B5EF4-FFF2-40B4-BE49-F238E27FC236}">
                <a16:creationId xmlns:a16="http://schemas.microsoft.com/office/drawing/2014/main" id="{A05132B6-E72D-4A8E-A800-BE49567DBB7A}"/>
              </a:ext>
            </a:extLst>
          </p:cNvPr>
          <p:cNvPicPr>
            <a:picLocks noChangeAspect="1"/>
          </p:cNvPicPr>
          <p:nvPr/>
        </p:nvPicPr>
        <p:blipFill>
          <a:blip r:embed="rId2"/>
          <a:stretch>
            <a:fillRect/>
          </a:stretch>
        </p:blipFill>
        <p:spPr>
          <a:xfrm>
            <a:off x="4854274" y="681037"/>
            <a:ext cx="6995372" cy="5437956"/>
          </a:xfrm>
          <a:prstGeom prst="rect">
            <a:avLst/>
          </a:prstGeom>
        </p:spPr>
      </p:pic>
      <p:sp>
        <p:nvSpPr>
          <p:cNvPr id="5" name="Rectangle 4">
            <a:extLst>
              <a:ext uri="{FF2B5EF4-FFF2-40B4-BE49-F238E27FC236}">
                <a16:creationId xmlns:a16="http://schemas.microsoft.com/office/drawing/2014/main" id="{58D9978D-DDF1-4CD4-AB9C-9314EEEDF281}"/>
              </a:ext>
            </a:extLst>
          </p:cNvPr>
          <p:cNvSpPr/>
          <p:nvPr/>
        </p:nvSpPr>
        <p:spPr>
          <a:xfrm>
            <a:off x="57089" y="2993366"/>
            <a:ext cx="2604559" cy="2554545"/>
          </a:xfrm>
          <a:prstGeom prst="rect">
            <a:avLst/>
          </a:prstGeom>
        </p:spPr>
        <p:txBody>
          <a:bodyPr wrap="none">
            <a:spAutoFit/>
          </a:bodyPr>
          <a:lstStyle/>
          <a:p>
            <a:r>
              <a:rPr lang="fr-FR" sz="2000" b="1" dirty="0"/>
              <a:t>OH: hydroxyle.</a:t>
            </a:r>
          </a:p>
          <a:p>
            <a:r>
              <a:rPr lang="fr-FR" sz="2000" b="1" dirty="0"/>
              <a:t>L: radical libre.</a:t>
            </a:r>
          </a:p>
          <a:p>
            <a:r>
              <a:rPr lang="fr-FR" sz="2000" b="1" dirty="0"/>
              <a:t>LO: </a:t>
            </a:r>
            <a:r>
              <a:rPr lang="fr-FR" sz="2000" b="1" dirty="0" err="1"/>
              <a:t>alkoxyles</a:t>
            </a:r>
            <a:endParaRPr lang="fr-FR" sz="2000" b="1" dirty="0"/>
          </a:p>
          <a:p>
            <a:r>
              <a:rPr lang="fr-FR" sz="2000" b="1" dirty="0"/>
              <a:t>LOO: radical</a:t>
            </a:r>
          </a:p>
          <a:p>
            <a:r>
              <a:rPr lang="fr-FR" sz="2000" b="1" dirty="0"/>
              <a:t>LOOH: </a:t>
            </a:r>
            <a:r>
              <a:rPr lang="fr-FR" sz="2000" b="1" dirty="0" err="1"/>
              <a:t>hydroperoxyde</a:t>
            </a:r>
            <a:r>
              <a:rPr lang="fr-FR" sz="2000" b="1" dirty="0"/>
              <a:t>.</a:t>
            </a:r>
          </a:p>
          <a:p>
            <a:r>
              <a:rPr lang="fr-FR" sz="2000" b="1" dirty="0"/>
              <a:t>LH: lipide insaturé.</a:t>
            </a:r>
          </a:p>
          <a:p>
            <a:r>
              <a:rPr lang="fr-FR" sz="2000" b="1" dirty="0"/>
              <a:t>H: proton.</a:t>
            </a:r>
          </a:p>
          <a:p>
            <a:endParaRPr lang="fr-FR" sz="2000" b="1" dirty="0"/>
          </a:p>
        </p:txBody>
      </p:sp>
      <p:sp>
        <p:nvSpPr>
          <p:cNvPr id="6" name="Rectangle 5">
            <a:extLst>
              <a:ext uri="{FF2B5EF4-FFF2-40B4-BE49-F238E27FC236}">
                <a16:creationId xmlns:a16="http://schemas.microsoft.com/office/drawing/2014/main" id="{5EDAD59A-0E3B-4E92-9213-0DFE5A3C4C56}"/>
              </a:ext>
            </a:extLst>
          </p:cNvPr>
          <p:cNvSpPr/>
          <p:nvPr/>
        </p:nvSpPr>
        <p:spPr>
          <a:xfrm>
            <a:off x="57089" y="2362571"/>
            <a:ext cx="3701398" cy="400110"/>
          </a:xfrm>
          <a:prstGeom prst="rect">
            <a:avLst/>
          </a:prstGeom>
        </p:spPr>
        <p:txBody>
          <a:bodyPr wrap="none">
            <a:spAutoFit/>
          </a:bodyPr>
          <a:lstStyle/>
          <a:p>
            <a:r>
              <a:rPr lang="fr-FR" sz="2000" b="1" dirty="0"/>
              <a:t>Réactions d’oxydation des lipides</a:t>
            </a:r>
          </a:p>
        </p:txBody>
      </p:sp>
      <p:sp>
        <p:nvSpPr>
          <p:cNvPr id="2" name="ZoneTexte 1">
            <a:extLst>
              <a:ext uri="{FF2B5EF4-FFF2-40B4-BE49-F238E27FC236}">
                <a16:creationId xmlns:a16="http://schemas.microsoft.com/office/drawing/2014/main" id="{A9F21964-4BAA-4A0F-96C5-56BBC4B0BB56}"/>
              </a:ext>
            </a:extLst>
          </p:cNvPr>
          <p:cNvSpPr txBox="1"/>
          <p:nvPr/>
        </p:nvSpPr>
        <p:spPr>
          <a:xfrm>
            <a:off x="334851" y="5547911"/>
            <a:ext cx="5370490" cy="646331"/>
          </a:xfrm>
          <a:prstGeom prst="rect">
            <a:avLst/>
          </a:prstGeom>
          <a:noFill/>
        </p:spPr>
        <p:txBody>
          <a:bodyPr wrap="square" rtlCol="0">
            <a:spAutoFit/>
          </a:bodyPr>
          <a:lstStyle/>
          <a:p>
            <a:r>
              <a:rPr lang="fr-FR">
                <a:solidFill>
                  <a:srgbClr val="FF0000"/>
                </a:solidFill>
              </a:rPr>
              <a:t>L’auto-oxydation se réalise sans influence extérieure, elle est accélérée par le dioxygène.</a:t>
            </a:r>
            <a:endParaRPr lang="fr-FR" dirty="0">
              <a:solidFill>
                <a:srgbClr val="FF0000"/>
              </a:solidFill>
            </a:endParaRPr>
          </a:p>
        </p:txBody>
      </p:sp>
    </p:spTree>
    <p:extLst>
      <p:ext uri="{BB962C8B-B14F-4D97-AF65-F5344CB8AC3E}">
        <p14:creationId xmlns:p14="http://schemas.microsoft.com/office/powerpoint/2010/main" val="1006669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CB50F8-55D6-4AFE-AEE1-FCA8F2A7077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B513247-6E13-4CB7-9450-BB059B33BB36}"/>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847D5437-9765-4EBF-9EF5-887B1573E849}"/>
              </a:ext>
            </a:extLst>
          </p:cNvPr>
          <p:cNvPicPr>
            <a:picLocks noChangeAspect="1"/>
          </p:cNvPicPr>
          <p:nvPr/>
        </p:nvPicPr>
        <p:blipFill>
          <a:blip r:embed="rId2"/>
          <a:stretch>
            <a:fillRect/>
          </a:stretch>
        </p:blipFill>
        <p:spPr>
          <a:xfrm>
            <a:off x="2425272" y="811483"/>
            <a:ext cx="6152058" cy="5235034"/>
          </a:xfrm>
          <a:prstGeom prst="rect">
            <a:avLst/>
          </a:prstGeom>
        </p:spPr>
      </p:pic>
    </p:spTree>
    <p:extLst>
      <p:ext uri="{BB962C8B-B14F-4D97-AF65-F5344CB8AC3E}">
        <p14:creationId xmlns:p14="http://schemas.microsoft.com/office/powerpoint/2010/main" val="36970661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548DE5-0884-40AE-9886-BEAC1DD609C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3E949FD-87D8-4ACC-ADB0-04CF4AECEAAB}"/>
              </a:ext>
            </a:extLst>
          </p:cNvPr>
          <p:cNvSpPr>
            <a:spLocks noGrp="1"/>
          </p:cNvSpPr>
          <p:nvPr>
            <p:ph idx="1"/>
          </p:nvPr>
        </p:nvSpPr>
        <p:spPr/>
        <p:txBody>
          <a:bodyPr/>
          <a:lstStyle/>
          <a:p>
            <a:endParaRPr lang="fr-FR" dirty="0"/>
          </a:p>
        </p:txBody>
      </p:sp>
      <p:pic>
        <p:nvPicPr>
          <p:cNvPr id="4" name="Image 3">
            <a:extLst>
              <a:ext uri="{FF2B5EF4-FFF2-40B4-BE49-F238E27FC236}">
                <a16:creationId xmlns:a16="http://schemas.microsoft.com/office/drawing/2014/main" id="{CBDC58DC-4BE4-466C-A108-90C369F3A3B9}"/>
              </a:ext>
            </a:extLst>
          </p:cNvPr>
          <p:cNvPicPr>
            <a:picLocks noChangeAspect="1"/>
          </p:cNvPicPr>
          <p:nvPr/>
        </p:nvPicPr>
        <p:blipFill>
          <a:blip r:embed="rId2"/>
          <a:stretch>
            <a:fillRect/>
          </a:stretch>
        </p:blipFill>
        <p:spPr>
          <a:xfrm>
            <a:off x="1825406" y="681037"/>
            <a:ext cx="8541188" cy="4489289"/>
          </a:xfrm>
          <a:prstGeom prst="rect">
            <a:avLst/>
          </a:prstGeom>
        </p:spPr>
      </p:pic>
      <p:sp>
        <p:nvSpPr>
          <p:cNvPr id="5" name="Rectangle 4">
            <a:extLst>
              <a:ext uri="{FF2B5EF4-FFF2-40B4-BE49-F238E27FC236}">
                <a16:creationId xmlns:a16="http://schemas.microsoft.com/office/drawing/2014/main" id="{92BEFB65-B12F-4102-A987-B7327B0440FB}"/>
              </a:ext>
            </a:extLst>
          </p:cNvPr>
          <p:cNvSpPr/>
          <p:nvPr/>
        </p:nvSpPr>
        <p:spPr>
          <a:xfrm>
            <a:off x="1983347" y="5350479"/>
            <a:ext cx="8654602" cy="369332"/>
          </a:xfrm>
          <a:prstGeom prst="rect">
            <a:avLst/>
          </a:prstGeom>
        </p:spPr>
        <p:txBody>
          <a:bodyPr wrap="square">
            <a:spAutoFit/>
          </a:bodyPr>
          <a:lstStyle/>
          <a:p>
            <a:r>
              <a:rPr lang="fr-FR" b="1" dirty="0"/>
              <a:t>Evolution schématique de l’auto-oxydation des acides gras insaturés au cours du temps</a:t>
            </a:r>
          </a:p>
        </p:txBody>
      </p:sp>
    </p:spTree>
    <p:extLst>
      <p:ext uri="{BB962C8B-B14F-4D97-AF65-F5344CB8AC3E}">
        <p14:creationId xmlns:p14="http://schemas.microsoft.com/office/powerpoint/2010/main" val="26077909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C3F10C-0D7A-42A8-AC6E-BE20FD74C0C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227BCB3-66F2-47AD-BC2A-04532578695B}"/>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EAF1F996-A4CA-49D6-A86C-C0D948FC8DD8}"/>
              </a:ext>
            </a:extLst>
          </p:cNvPr>
          <p:cNvPicPr>
            <a:picLocks noChangeAspect="1"/>
          </p:cNvPicPr>
          <p:nvPr/>
        </p:nvPicPr>
        <p:blipFill>
          <a:blip r:embed="rId2"/>
          <a:stretch>
            <a:fillRect/>
          </a:stretch>
        </p:blipFill>
        <p:spPr>
          <a:xfrm>
            <a:off x="1074550" y="681037"/>
            <a:ext cx="9782339" cy="5559779"/>
          </a:xfrm>
          <a:prstGeom prst="rect">
            <a:avLst/>
          </a:prstGeom>
        </p:spPr>
      </p:pic>
    </p:spTree>
    <p:extLst>
      <p:ext uri="{BB962C8B-B14F-4D97-AF65-F5344CB8AC3E}">
        <p14:creationId xmlns:p14="http://schemas.microsoft.com/office/powerpoint/2010/main" val="2059262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EF8D89C-82D9-407B-9896-46D6B156DB23}"/>
              </a:ext>
            </a:extLst>
          </p:cNvPr>
          <p:cNvSpPr>
            <a:spLocks noGrp="1"/>
          </p:cNvSpPr>
          <p:nvPr>
            <p:ph idx="1"/>
          </p:nvPr>
        </p:nvSpPr>
        <p:spPr>
          <a:xfrm>
            <a:off x="838200" y="566670"/>
            <a:ext cx="10515600" cy="5610293"/>
          </a:xfrm>
        </p:spPr>
        <p:txBody>
          <a:bodyPr/>
          <a:lstStyle/>
          <a:p>
            <a:pPr marL="0" indent="0" algn="just">
              <a:lnSpc>
                <a:spcPct val="150000"/>
              </a:lnSpc>
              <a:buNone/>
            </a:pPr>
            <a:r>
              <a:rPr lang="fr-FR" b="1" dirty="0">
                <a:solidFill>
                  <a:srgbClr val="FF0000"/>
                </a:solidFill>
              </a:rPr>
              <a:t>7- Fermentation des huiles</a:t>
            </a:r>
          </a:p>
          <a:p>
            <a:pPr marL="0" indent="0" algn="just">
              <a:lnSpc>
                <a:spcPct val="150000"/>
              </a:lnSpc>
              <a:buNone/>
            </a:pPr>
            <a:r>
              <a:rPr lang="fr-FR" dirty="0"/>
              <a:t> </a:t>
            </a:r>
          </a:p>
        </p:txBody>
      </p:sp>
      <p:pic>
        <p:nvPicPr>
          <p:cNvPr id="4" name="Image 3">
            <a:extLst>
              <a:ext uri="{FF2B5EF4-FFF2-40B4-BE49-F238E27FC236}">
                <a16:creationId xmlns:a16="http://schemas.microsoft.com/office/drawing/2014/main" id="{0F7F379E-42B4-46E1-AE4D-1424791F10CD}"/>
              </a:ext>
            </a:extLst>
          </p:cNvPr>
          <p:cNvPicPr>
            <a:picLocks noChangeAspect="1"/>
          </p:cNvPicPr>
          <p:nvPr/>
        </p:nvPicPr>
        <p:blipFill>
          <a:blip r:embed="rId2"/>
          <a:stretch>
            <a:fillRect/>
          </a:stretch>
        </p:blipFill>
        <p:spPr>
          <a:xfrm>
            <a:off x="838200" y="1650542"/>
            <a:ext cx="10788254" cy="4106314"/>
          </a:xfrm>
          <a:prstGeom prst="rect">
            <a:avLst/>
          </a:prstGeom>
        </p:spPr>
      </p:pic>
    </p:spTree>
    <p:extLst>
      <p:ext uri="{BB962C8B-B14F-4D97-AF65-F5344CB8AC3E}">
        <p14:creationId xmlns:p14="http://schemas.microsoft.com/office/powerpoint/2010/main" val="32612417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67F71B-79AE-4B94-A1C7-0708FA3A58E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2A36701-EE4A-452C-B01A-D1D7251918F8}"/>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E93B9CF5-EE27-405A-BDDA-DF8BBC54AF62}"/>
              </a:ext>
            </a:extLst>
          </p:cNvPr>
          <p:cNvPicPr>
            <a:picLocks noChangeAspect="1"/>
          </p:cNvPicPr>
          <p:nvPr/>
        </p:nvPicPr>
        <p:blipFill>
          <a:blip r:embed="rId2"/>
          <a:stretch>
            <a:fillRect/>
          </a:stretch>
        </p:blipFill>
        <p:spPr>
          <a:xfrm>
            <a:off x="1031383" y="1247707"/>
            <a:ext cx="10418274" cy="3736417"/>
          </a:xfrm>
          <a:prstGeom prst="rect">
            <a:avLst/>
          </a:prstGeom>
        </p:spPr>
      </p:pic>
    </p:spTree>
    <p:extLst>
      <p:ext uri="{BB962C8B-B14F-4D97-AF65-F5344CB8AC3E}">
        <p14:creationId xmlns:p14="http://schemas.microsoft.com/office/powerpoint/2010/main" val="138959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BFCD629-4272-47A3-B826-DDE3D86888EE}"/>
              </a:ext>
            </a:extLst>
          </p:cNvPr>
          <p:cNvSpPr>
            <a:spLocks noGrp="1"/>
          </p:cNvSpPr>
          <p:nvPr>
            <p:ph idx="1"/>
          </p:nvPr>
        </p:nvSpPr>
        <p:spPr>
          <a:xfrm>
            <a:off x="838200" y="528034"/>
            <a:ext cx="10515600" cy="5648929"/>
          </a:xfrm>
        </p:spPr>
        <p:txBody>
          <a:bodyPr/>
          <a:lstStyle/>
          <a:p>
            <a:pPr marL="0" indent="0" algn="just">
              <a:lnSpc>
                <a:spcPct val="150000"/>
              </a:lnSpc>
              <a:buNone/>
            </a:pPr>
            <a:r>
              <a:rPr lang="fr-FR" b="1" dirty="0">
                <a:solidFill>
                  <a:srgbClr val="FF0000"/>
                </a:solidFill>
              </a:rPr>
              <a:t>8- Conservation des lipides</a:t>
            </a:r>
          </a:p>
        </p:txBody>
      </p:sp>
      <p:pic>
        <p:nvPicPr>
          <p:cNvPr id="4" name="Image 3">
            <a:extLst>
              <a:ext uri="{FF2B5EF4-FFF2-40B4-BE49-F238E27FC236}">
                <a16:creationId xmlns:a16="http://schemas.microsoft.com/office/drawing/2014/main" id="{1EFB0664-EBD9-4090-8939-D49D05AA5AA9}"/>
              </a:ext>
            </a:extLst>
          </p:cNvPr>
          <p:cNvPicPr>
            <a:picLocks noChangeAspect="1"/>
          </p:cNvPicPr>
          <p:nvPr/>
        </p:nvPicPr>
        <p:blipFill>
          <a:blip r:embed="rId2"/>
          <a:stretch>
            <a:fillRect/>
          </a:stretch>
        </p:blipFill>
        <p:spPr>
          <a:xfrm>
            <a:off x="653622" y="2002081"/>
            <a:ext cx="6351392" cy="381094"/>
          </a:xfrm>
          <a:prstGeom prst="rect">
            <a:avLst/>
          </a:prstGeom>
        </p:spPr>
      </p:pic>
      <p:pic>
        <p:nvPicPr>
          <p:cNvPr id="5" name="Image 4">
            <a:extLst>
              <a:ext uri="{FF2B5EF4-FFF2-40B4-BE49-F238E27FC236}">
                <a16:creationId xmlns:a16="http://schemas.microsoft.com/office/drawing/2014/main" id="{E39A02E4-4106-402E-ABD4-B62656B05116}"/>
              </a:ext>
            </a:extLst>
          </p:cNvPr>
          <p:cNvPicPr>
            <a:picLocks noChangeAspect="1"/>
          </p:cNvPicPr>
          <p:nvPr/>
        </p:nvPicPr>
        <p:blipFill>
          <a:blip r:embed="rId3"/>
          <a:stretch>
            <a:fillRect/>
          </a:stretch>
        </p:blipFill>
        <p:spPr>
          <a:xfrm>
            <a:off x="7189592" y="2002081"/>
            <a:ext cx="558922" cy="317578"/>
          </a:xfrm>
          <a:prstGeom prst="rect">
            <a:avLst/>
          </a:prstGeom>
        </p:spPr>
      </p:pic>
      <p:pic>
        <p:nvPicPr>
          <p:cNvPr id="6" name="Image 5">
            <a:extLst>
              <a:ext uri="{FF2B5EF4-FFF2-40B4-BE49-F238E27FC236}">
                <a16:creationId xmlns:a16="http://schemas.microsoft.com/office/drawing/2014/main" id="{2C7D987B-421D-4C71-AB51-070FAEB3BA34}"/>
              </a:ext>
            </a:extLst>
          </p:cNvPr>
          <p:cNvPicPr>
            <a:picLocks noChangeAspect="1"/>
          </p:cNvPicPr>
          <p:nvPr/>
        </p:nvPicPr>
        <p:blipFill>
          <a:blip r:embed="rId4"/>
          <a:stretch>
            <a:fillRect/>
          </a:stretch>
        </p:blipFill>
        <p:spPr>
          <a:xfrm>
            <a:off x="936957" y="2688006"/>
            <a:ext cx="9533567" cy="2602793"/>
          </a:xfrm>
          <a:prstGeom prst="rect">
            <a:avLst/>
          </a:prstGeom>
        </p:spPr>
      </p:pic>
    </p:spTree>
    <p:extLst>
      <p:ext uri="{BB962C8B-B14F-4D97-AF65-F5344CB8AC3E}">
        <p14:creationId xmlns:p14="http://schemas.microsoft.com/office/powerpoint/2010/main" val="34624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2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8593C8-3E28-4F12-8155-B4742396168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C640330-4CE1-4C44-8DEC-8AC7104106AB}"/>
              </a:ext>
            </a:extLst>
          </p:cNvPr>
          <p:cNvSpPr>
            <a:spLocks noGrp="1"/>
          </p:cNvSpPr>
          <p:nvPr>
            <p:ph idx="1"/>
          </p:nvPr>
        </p:nvSpPr>
        <p:spPr/>
        <p:txBody>
          <a:bodyPr/>
          <a:lstStyle/>
          <a:p>
            <a:endParaRPr lang="fr-FR"/>
          </a:p>
        </p:txBody>
      </p:sp>
      <p:pic>
        <p:nvPicPr>
          <p:cNvPr id="4" name="Image 3">
            <a:extLst>
              <a:ext uri="{FF2B5EF4-FFF2-40B4-BE49-F238E27FC236}">
                <a16:creationId xmlns:a16="http://schemas.microsoft.com/office/drawing/2014/main" id="{C14A323E-8695-4CD1-AEE9-BD68AA3F1327}"/>
              </a:ext>
            </a:extLst>
          </p:cNvPr>
          <p:cNvPicPr>
            <a:picLocks noChangeAspect="1"/>
          </p:cNvPicPr>
          <p:nvPr/>
        </p:nvPicPr>
        <p:blipFill>
          <a:blip r:embed="rId2"/>
          <a:stretch>
            <a:fillRect/>
          </a:stretch>
        </p:blipFill>
        <p:spPr>
          <a:xfrm>
            <a:off x="709411" y="1127089"/>
            <a:ext cx="10510740" cy="3543233"/>
          </a:xfrm>
          <a:prstGeom prst="rect">
            <a:avLst/>
          </a:prstGeom>
        </p:spPr>
      </p:pic>
    </p:spTree>
    <p:extLst>
      <p:ext uri="{BB962C8B-B14F-4D97-AF65-F5344CB8AC3E}">
        <p14:creationId xmlns:p14="http://schemas.microsoft.com/office/powerpoint/2010/main" val="3034789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399A299-133E-4381-8696-E16C28056174}"/>
              </a:ext>
            </a:extLst>
          </p:cNvPr>
          <p:cNvSpPr>
            <a:spLocks noGrp="1"/>
          </p:cNvSpPr>
          <p:nvPr>
            <p:ph idx="1"/>
          </p:nvPr>
        </p:nvSpPr>
        <p:spPr>
          <a:xfrm>
            <a:off x="838200" y="334851"/>
            <a:ext cx="10515600" cy="5842112"/>
          </a:xfrm>
        </p:spPr>
        <p:txBody>
          <a:bodyPr>
            <a:normAutofit fontScale="92500"/>
          </a:bodyPr>
          <a:lstStyle/>
          <a:p>
            <a:pPr marL="0" indent="0" algn="just">
              <a:lnSpc>
                <a:spcPct val="150000"/>
              </a:lnSpc>
              <a:buNone/>
            </a:pPr>
            <a:r>
              <a:rPr lang="fr-FR" dirty="0"/>
              <a:t> thromboxanes) jouant un rôle important dans des fonctions vitales (agrégation plaquettaire et coagulation du sang, fonction rénale, phénomènes inflammatoires et immunitaires. . .).</a:t>
            </a:r>
          </a:p>
          <a:p>
            <a:pPr marL="901700" indent="-269875" algn="just">
              <a:lnSpc>
                <a:spcPct val="150000"/>
              </a:lnSpc>
              <a:buFont typeface="+mj-lt"/>
              <a:buAutoNum type="alphaLcParenR" startAt="4"/>
            </a:pPr>
            <a:r>
              <a:rPr lang="fr-FR" dirty="0"/>
              <a:t>Apport et véhicule de vitamines liposolubles (E, A, D principalement).</a:t>
            </a:r>
          </a:p>
          <a:p>
            <a:pPr algn="just">
              <a:lnSpc>
                <a:spcPct val="150000"/>
              </a:lnSpc>
            </a:pPr>
            <a:r>
              <a:rPr lang="fr-FR" dirty="0"/>
              <a:t>Pour le rôle structural et celui de précurseur métabolique, les acides linoléique (C18:2) et alpha-</a:t>
            </a:r>
            <a:r>
              <a:rPr lang="fr-FR" dirty="0" err="1"/>
              <a:t>linolénique</a:t>
            </a:r>
            <a:r>
              <a:rPr lang="fr-FR" dirty="0"/>
              <a:t> (C18:3) occupent une place indispensable puisque l’organisme ne peut les synthétiser et qu’ils sont chacun précurseur de deux voies de transformations métaboliques.</a:t>
            </a:r>
          </a:p>
        </p:txBody>
      </p:sp>
    </p:spTree>
    <p:extLst>
      <p:ext uri="{BB962C8B-B14F-4D97-AF65-F5344CB8AC3E}">
        <p14:creationId xmlns:p14="http://schemas.microsoft.com/office/powerpoint/2010/main" val="329062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9C49DEAF-AC63-49FC-A217-F561B10B9778}"/>
              </a:ext>
            </a:extLst>
          </p:cNvPr>
          <p:cNvSpPr>
            <a:spLocks noGrp="1"/>
          </p:cNvSpPr>
          <p:nvPr>
            <p:ph type="title"/>
          </p:nvPr>
        </p:nvSpPr>
        <p:spPr>
          <a:xfrm>
            <a:off x="661652" y="506793"/>
            <a:ext cx="3864429" cy="607332"/>
          </a:xfrm>
        </p:spPr>
        <p:txBody>
          <a:bodyPr>
            <a:noAutofit/>
          </a:bodyPr>
          <a:lstStyle/>
          <a:p>
            <a:r>
              <a:rPr lang="fr-FR" sz="3200" b="1" dirty="0">
                <a:solidFill>
                  <a:srgbClr val="FF0000"/>
                </a:solidFill>
              </a:rPr>
              <a:t>2- Les acides gras</a:t>
            </a:r>
          </a:p>
        </p:txBody>
      </p:sp>
      <p:sp>
        <p:nvSpPr>
          <p:cNvPr id="5" name="Rectangle 4">
            <a:extLst>
              <a:ext uri="{FF2B5EF4-FFF2-40B4-BE49-F238E27FC236}">
                <a16:creationId xmlns:a16="http://schemas.microsoft.com/office/drawing/2014/main" id="{FFC6731F-7421-4E2D-953C-178BB721FEFF}"/>
              </a:ext>
            </a:extLst>
          </p:cNvPr>
          <p:cNvSpPr/>
          <p:nvPr/>
        </p:nvSpPr>
        <p:spPr>
          <a:xfrm>
            <a:off x="661652" y="1335660"/>
            <a:ext cx="10868696" cy="1318181"/>
          </a:xfrm>
          <a:prstGeom prst="rect">
            <a:avLst/>
          </a:prstGeom>
        </p:spPr>
        <p:txBody>
          <a:bodyPr wrap="square">
            <a:spAutoFit/>
          </a:bodyPr>
          <a:lstStyle/>
          <a:p>
            <a:pPr marL="285750" indent="-285750">
              <a:lnSpc>
                <a:spcPct val="150000"/>
              </a:lnSpc>
              <a:buFont typeface="Arial" panose="020B0604020202020204" pitchFamily="34" charset="0"/>
              <a:buChar char="•"/>
            </a:pPr>
            <a:r>
              <a:rPr lang="fr-FR" sz="2800" dirty="0"/>
              <a:t>Ils sont monoacides, linéaires, à nombre pair de carbone, soit saturés, soit insaturés.</a:t>
            </a:r>
          </a:p>
        </p:txBody>
      </p:sp>
      <p:sp>
        <p:nvSpPr>
          <p:cNvPr id="6" name="Titre 1">
            <a:extLst>
              <a:ext uri="{FF2B5EF4-FFF2-40B4-BE49-F238E27FC236}">
                <a16:creationId xmlns:a16="http://schemas.microsoft.com/office/drawing/2014/main" id="{45DFEFD3-90F8-4710-825E-724855DE735F}"/>
              </a:ext>
            </a:extLst>
          </p:cNvPr>
          <p:cNvSpPr txBox="1">
            <a:spLocks/>
          </p:cNvSpPr>
          <p:nvPr/>
        </p:nvSpPr>
        <p:spPr>
          <a:xfrm>
            <a:off x="825320" y="2875376"/>
            <a:ext cx="9619446" cy="6073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200" b="1" dirty="0">
                <a:solidFill>
                  <a:srgbClr val="FF0000"/>
                </a:solidFill>
              </a:rPr>
              <a:t>2-1- Les acides gras saturés [CH3 -(CH2)n - COOH] </a:t>
            </a:r>
          </a:p>
        </p:txBody>
      </p:sp>
      <p:sp>
        <p:nvSpPr>
          <p:cNvPr id="8" name="Rectangle 7">
            <a:extLst>
              <a:ext uri="{FF2B5EF4-FFF2-40B4-BE49-F238E27FC236}">
                <a16:creationId xmlns:a16="http://schemas.microsoft.com/office/drawing/2014/main" id="{9C687E0E-15CE-4A26-B607-0027C2977C43}"/>
              </a:ext>
            </a:extLst>
          </p:cNvPr>
          <p:cNvSpPr/>
          <p:nvPr/>
        </p:nvSpPr>
        <p:spPr>
          <a:xfrm>
            <a:off x="825320" y="3868234"/>
            <a:ext cx="10868696" cy="3115725"/>
          </a:xfrm>
          <a:prstGeom prst="rect">
            <a:avLst/>
          </a:prstGeom>
        </p:spPr>
        <p:txBody>
          <a:bodyPr wrap="square">
            <a:spAutoFit/>
          </a:bodyPr>
          <a:lstStyle/>
          <a:p>
            <a:pPr marL="285750" indent="-285750">
              <a:lnSpc>
                <a:spcPct val="150000"/>
              </a:lnSpc>
              <a:buFont typeface="Arial" panose="020B0604020202020204" pitchFamily="34" charset="0"/>
              <a:buChar char="•"/>
            </a:pPr>
            <a:r>
              <a:rPr lang="fr-FR" sz="2800" dirty="0">
                <a:solidFill>
                  <a:srgbClr val="FF0000"/>
                </a:solidFill>
              </a:rPr>
              <a:t>4C</a:t>
            </a:r>
            <a:r>
              <a:rPr lang="fr-FR" sz="2800" dirty="0"/>
              <a:t> Acide butyrique.</a:t>
            </a:r>
          </a:p>
          <a:p>
            <a:pPr marL="228600" lvl="0" indent="-228600" algn="just">
              <a:lnSpc>
                <a:spcPct val="150000"/>
              </a:lnSpc>
              <a:spcBef>
                <a:spcPts val="1000"/>
              </a:spcBef>
              <a:buFont typeface="Arial" panose="020B0604020202020204" pitchFamily="34" charset="0"/>
              <a:buChar char="•"/>
            </a:pPr>
            <a:r>
              <a:rPr lang="fr-FR" sz="2800" dirty="0">
                <a:solidFill>
                  <a:srgbClr val="FF0000"/>
                </a:solidFill>
              </a:rPr>
              <a:t>16C</a:t>
            </a:r>
            <a:r>
              <a:rPr lang="fr-FR" sz="2800" dirty="0">
                <a:solidFill>
                  <a:prstClr val="black"/>
                </a:solidFill>
              </a:rPr>
              <a:t> Acide palmitique.</a:t>
            </a:r>
          </a:p>
          <a:p>
            <a:pPr marL="228600" lvl="0" indent="-228600" algn="just">
              <a:lnSpc>
                <a:spcPct val="150000"/>
              </a:lnSpc>
              <a:spcBef>
                <a:spcPts val="1000"/>
              </a:spcBef>
              <a:buFont typeface="Arial" panose="020B0604020202020204" pitchFamily="34" charset="0"/>
              <a:buChar char="•"/>
            </a:pPr>
            <a:r>
              <a:rPr lang="fr-FR" sz="2800" dirty="0">
                <a:solidFill>
                  <a:srgbClr val="FF0000"/>
                </a:solidFill>
              </a:rPr>
              <a:t>18C</a:t>
            </a:r>
            <a:r>
              <a:rPr lang="fr-FR" sz="2800" dirty="0">
                <a:solidFill>
                  <a:prstClr val="black"/>
                </a:solidFill>
              </a:rPr>
              <a:t> Acide stéarique.</a:t>
            </a:r>
          </a:p>
          <a:p>
            <a:pPr marL="285750" indent="-285750">
              <a:lnSpc>
                <a:spcPct val="150000"/>
              </a:lnSpc>
              <a:buFont typeface="Arial" panose="020B0604020202020204" pitchFamily="34" charset="0"/>
              <a:buChar char="•"/>
            </a:pPr>
            <a:endParaRPr lang="fr-FR" sz="4000" dirty="0"/>
          </a:p>
        </p:txBody>
      </p:sp>
    </p:spTree>
    <p:extLst>
      <p:ext uri="{BB962C8B-B14F-4D97-AF65-F5344CB8AC3E}">
        <p14:creationId xmlns:p14="http://schemas.microsoft.com/office/powerpoint/2010/main" val="102104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5A5A357-B597-4F5B-B6A3-569DBCEBC51A}"/>
              </a:ext>
            </a:extLst>
          </p:cNvPr>
          <p:cNvSpPr>
            <a:spLocks noGrp="1"/>
          </p:cNvSpPr>
          <p:nvPr>
            <p:ph idx="1"/>
          </p:nvPr>
        </p:nvSpPr>
        <p:spPr>
          <a:xfrm>
            <a:off x="838200" y="360609"/>
            <a:ext cx="10515600" cy="3696236"/>
          </a:xfrm>
        </p:spPr>
        <p:txBody>
          <a:bodyPr>
            <a:normAutofit/>
          </a:bodyPr>
          <a:lstStyle/>
          <a:p>
            <a:pPr algn="just">
              <a:lnSpc>
                <a:spcPct val="150000"/>
              </a:lnSpc>
            </a:pPr>
            <a:r>
              <a:rPr lang="fr-FR" dirty="0">
                <a:solidFill>
                  <a:srgbClr val="FF0000"/>
                </a:solidFill>
              </a:rPr>
              <a:t>24C</a:t>
            </a:r>
            <a:r>
              <a:rPr lang="fr-FR" dirty="0"/>
              <a:t> Acide lignocérique.</a:t>
            </a:r>
          </a:p>
          <a:p>
            <a:pPr algn="just">
              <a:lnSpc>
                <a:spcPct val="150000"/>
              </a:lnSpc>
            </a:pPr>
            <a:r>
              <a:rPr lang="fr-FR" dirty="0"/>
              <a:t>Le premier carbone est le carboxyle. Exemple : </a:t>
            </a:r>
            <a:r>
              <a:rPr lang="fr-FR" b="1" dirty="0"/>
              <a:t>Acide palmitique</a:t>
            </a:r>
          </a:p>
          <a:p>
            <a:pPr marL="0" indent="0" algn="just">
              <a:lnSpc>
                <a:spcPct val="150000"/>
              </a:lnSpc>
              <a:buNone/>
            </a:pPr>
            <a:r>
              <a:rPr lang="fr-FR" b="1" dirty="0"/>
              <a:t> </a:t>
            </a:r>
            <a:r>
              <a:rPr lang="fr-FR" dirty="0"/>
              <a:t>CH3 - (CH2)14 – COOH.</a:t>
            </a:r>
          </a:p>
        </p:txBody>
      </p:sp>
      <p:pic>
        <p:nvPicPr>
          <p:cNvPr id="4" name="Image 3">
            <a:extLst>
              <a:ext uri="{FF2B5EF4-FFF2-40B4-BE49-F238E27FC236}">
                <a16:creationId xmlns:a16="http://schemas.microsoft.com/office/drawing/2014/main" id="{06FF6DD2-E48E-41BA-85DD-AC4966407980}"/>
              </a:ext>
            </a:extLst>
          </p:cNvPr>
          <p:cNvPicPr>
            <a:picLocks noChangeAspect="1"/>
          </p:cNvPicPr>
          <p:nvPr/>
        </p:nvPicPr>
        <p:blipFill>
          <a:blip r:embed="rId2"/>
          <a:stretch>
            <a:fillRect/>
          </a:stretch>
        </p:blipFill>
        <p:spPr>
          <a:xfrm>
            <a:off x="1673670" y="3267350"/>
            <a:ext cx="8587082" cy="1765735"/>
          </a:xfrm>
          <a:prstGeom prst="rect">
            <a:avLst/>
          </a:prstGeom>
        </p:spPr>
      </p:pic>
    </p:spTree>
    <p:extLst>
      <p:ext uri="{BB962C8B-B14F-4D97-AF65-F5344CB8AC3E}">
        <p14:creationId xmlns:p14="http://schemas.microsoft.com/office/powerpoint/2010/main" val="232939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3C0FF5E-BACE-42F1-8504-AB27447B6832}"/>
              </a:ext>
            </a:extLst>
          </p:cNvPr>
          <p:cNvSpPr>
            <a:spLocks noGrp="1"/>
          </p:cNvSpPr>
          <p:nvPr>
            <p:ph idx="1"/>
          </p:nvPr>
        </p:nvSpPr>
        <p:spPr>
          <a:xfrm>
            <a:off x="535013" y="1365161"/>
            <a:ext cx="10812887" cy="5166588"/>
          </a:xfrm>
        </p:spPr>
        <p:txBody>
          <a:bodyPr>
            <a:normAutofit/>
          </a:bodyPr>
          <a:lstStyle/>
          <a:p>
            <a:pPr algn="just">
              <a:lnSpc>
                <a:spcPct val="150000"/>
              </a:lnSpc>
            </a:pPr>
            <a:r>
              <a:rPr lang="fr-FR" dirty="0"/>
              <a:t>Dans les acides gras insaturés, la position de la première double liaison peut s’exprimer :</a:t>
            </a:r>
          </a:p>
          <a:p>
            <a:pPr marL="0" indent="0" algn="just">
              <a:lnSpc>
                <a:spcPct val="150000"/>
              </a:lnSpc>
              <a:buNone/>
            </a:pPr>
            <a:r>
              <a:rPr lang="fr-FR" dirty="0"/>
              <a:t>   - soit en partant du carboxyle (1er carbone) ; </a:t>
            </a:r>
            <a:r>
              <a:rPr lang="fr-FR" dirty="0">
                <a:solidFill>
                  <a:srgbClr val="FF0000"/>
                </a:solidFill>
              </a:rPr>
              <a:t>le symbole est Δ</a:t>
            </a:r>
          </a:p>
          <a:p>
            <a:pPr marL="0" indent="0" algn="just">
              <a:lnSpc>
                <a:spcPct val="150000"/>
              </a:lnSpc>
              <a:buNone/>
            </a:pPr>
            <a:r>
              <a:rPr lang="fr-FR" dirty="0"/>
              <a:t>   - soit en partant du méthyl (dernier carbone) ; </a:t>
            </a:r>
            <a:r>
              <a:rPr lang="fr-FR" dirty="0">
                <a:solidFill>
                  <a:srgbClr val="FF0000"/>
                </a:solidFill>
              </a:rPr>
              <a:t>le symbole est oméga ω</a:t>
            </a:r>
            <a:r>
              <a:rPr lang="fr-FR" dirty="0"/>
              <a:t>. </a:t>
            </a:r>
          </a:p>
          <a:p>
            <a:pPr marL="0" indent="0" algn="just">
              <a:lnSpc>
                <a:spcPct val="150000"/>
              </a:lnSpc>
              <a:buNone/>
            </a:pPr>
            <a:r>
              <a:rPr lang="fr-FR" dirty="0"/>
              <a:t>En médecine clinique et en biologie, la désignation des acides gras insaturés la plus courante est celle qui fait appel au </a:t>
            </a:r>
            <a:r>
              <a:rPr lang="fr-FR" dirty="0">
                <a:solidFill>
                  <a:srgbClr val="FF0000"/>
                </a:solidFill>
              </a:rPr>
              <a:t>symbole oméga (ω).</a:t>
            </a:r>
          </a:p>
        </p:txBody>
      </p:sp>
      <p:sp>
        <p:nvSpPr>
          <p:cNvPr id="4" name="Rectangle 3">
            <a:extLst>
              <a:ext uri="{FF2B5EF4-FFF2-40B4-BE49-F238E27FC236}">
                <a16:creationId xmlns:a16="http://schemas.microsoft.com/office/drawing/2014/main" id="{B9013427-7DEE-4535-A8DE-072AF13BE0C4}"/>
              </a:ext>
            </a:extLst>
          </p:cNvPr>
          <p:cNvSpPr/>
          <p:nvPr/>
        </p:nvSpPr>
        <p:spPr>
          <a:xfrm>
            <a:off x="838200" y="496372"/>
            <a:ext cx="5374164" cy="523220"/>
          </a:xfrm>
          <a:prstGeom prst="rect">
            <a:avLst/>
          </a:prstGeom>
        </p:spPr>
        <p:txBody>
          <a:bodyPr wrap="none">
            <a:spAutoFit/>
          </a:bodyPr>
          <a:lstStyle/>
          <a:p>
            <a:r>
              <a:rPr lang="fr-FR" sz="2800" dirty="0">
                <a:solidFill>
                  <a:srgbClr val="FF0000"/>
                </a:solidFill>
              </a:rPr>
              <a:t>2-2- Les acides gras </a:t>
            </a:r>
            <a:r>
              <a:rPr lang="fr-FR" sz="2800" dirty="0" err="1">
                <a:solidFill>
                  <a:srgbClr val="FF0000"/>
                </a:solidFill>
              </a:rPr>
              <a:t>mono-insaturés</a:t>
            </a:r>
            <a:endParaRPr lang="fr-FR" sz="2800" dirty="0">
              <a:solidFill>
                <a:srgbClr val="FF0000"/>
              </a:solidFill>
            </a:endParaRPr>
          </a:p>
        </p:txBody>
      </p:sp>
    </p:spTree>
    <p:extLst>
      <p:ext uri="{BB962C8B-B14F-4D97-AF65-F5344CB8AC3E}">
        <p14:creationId xmlns:p14="http://schemas.microsoft.com/office/powerpoint/2010/main" val="416815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5D932B5-EAA1-409B-8257-F90882B8A936}"/>
              </a:ext>
            </a:extLst>
          </p:cNvPr>
          <p:cNvSpPr>
            <a:spLocks noGrp="1"/>
          </p:cNvSpPr>
          <p:nvPr>
            <p:ph idx="1"/>
          </p:nvPr>
        </p:nvSpPr>
        <p:spPr>
          <a:xfrm>
            <a:off x="838200" y="412124"/>
            <a:ext cx="10515600" cy="5764839"/>
          </a:xfrm>
        </p:spPr>
        <p:txBody>
          <a:bodyPr/>
          <a:lstStyle/>
          <a:p>
            <a:pPr algn="just">
              <a:lnSpc>
                <a:spcPct val="150000"/>
              </a:lnSpc>
            </a:pPr>
            <a:r>
              <a:rPr lang="fr-FR" dirty="0"/>
              <a:t>L’acide oléique C18 : 1 ω9</a:t>
            </a:r>
          </a:p>
          <a:p>
            <a:pPr algn="just">
              <a:lnSpc>
                <a:spcPct val="150000"/>
              </a:lnSpc>
            </a:pPr>
            <a:r>
              <a:rPr lang="fr-FR" dirty="0"/>
              <a:t>L’acide oléique possède </a:t>
            </a:r>
            <a:r>
              <a:rPr lang="fr-FR" dirty="0">
                <a:solidFill>
                  <a:srgbClr val="FF0000"/>
                </a:solidFill>
              </a:rPr>
              <a:t>18C</a:t>
            </a:r>
            <a:r>
              <a:rPr lang="fr-FR" dirty="0"/>
              <a:t>, une double liaison en oméga 9 (ω9) ce qui s’écrit C18 :1 ω9.</a:t>
            </a:r>
          </a:p>
          <a:p>
            <a:pPr algn="just">
              <a:lnSpc>
                <a:spcPct val="150000"/>
              </a:lnSpc>
            </a:pPr>
            <a:endParaRPr lang="fr-FR" dirty="0"/>
          </a:p>
        </p:txBody>
      </p:sp>
      <p:pic>
        <p:nvPicPr>
          <p:cNvPr id="4" name="Image 3">
            <a:extLst>
              <a:ext uri="{FF2B5EF4-FFF2-40B4-BE49-F238E27FC236}">
                <a16:creationId xmlns:a16="http://schemas.microsoft.com/office/drawing/2014/main" id="{B5F978DC-F85D-4612-8053-E2E5A5671655}"/>
              </a:ext>
            </a:extLst>
          </p:cNvPr>
          <p:cNvPicPr>
            <a:picLocks noChangeAspect="1"/>
          </p:cNvPicPr>
          <p:nvPr/>
        </p:nvPicPr>
        <p:blipFill rotWithShape="1">
          <a:blip r:embed="rId2"/>
          <a:srcRect b="67358"/>
          <a:stretch/>
        </p:blipFill>
        <p:spPr>
          <a:xfrm>
            <a:off x="2564626" y="2921905"/>
            <a:ext cx="7062748" cy="684180"/>
          </a:xfrm>
          <a:prstGeom prst="rect">
            <a:avLst/>
          </a:prstGeom>
        </p:spPr>
      </p:pic>
    </p:spTree>
    <p:extLst>
      <p:ext uri="{BB962C8B-B14F-4D97-AF65-F5344CB8AC3E}">
        <p14:creationId xmlns:p14="http://schemas.microsoft.com/office/powerpoint/2010/main" val="118478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223782A-23F3-47D0-864B-C9BE535254B3}"/>
              </a:ext>
            </a:extLst>
          </p:cNvPr>
          <p:cNvSpPr>
            <a:spLocks noGrp="1"/>
          </p:cNvSpPr>
          <p:nvPr>
            <p:ph idx="1"/>
          </p:nvPr>
        </p:nvSpPr>
        <p:spPr>
          <a:xfrm>
            <a:off x="838200" y="579549"/>
            <a:ext cx="10515600" cy="3618964"/>
          </a:xfrm>
        </p:spPr>
        <p:txBody>
          <a:bodyPr/>
          <a:lstStyle/>
          <a:p>
            <a:pPr algn="just">
              <a:lnSpc>
                <a:spcPct val="150000"/>
              </a:lnSpc>
            </a:pPr>
            <a:r>
              <a:rPr lang="fr-FR" dirty="0"/>
              <a:t>C’est un acide gras très abondant dans les graisses végétales et animales.</a:t>
            </a:r>
          </a:p>
          <a:p>
            <a:pPr algn="just">
              <a:lnSpc>
                <a:spcPct val="150000"/>
              </a:lnSpc>
            </a:pPr>
            <a:r>
              <a:rPr lang="fr-FR" dirty="0"/>
              <a:t>La présence d’une double liaison dans un acide gras entraîne une </a:t>
            </a:r>
            <a:r>
              <a:rPr lang="fr-FR" dirty="0" err="1"/>
              <a:t>isomèrie</a:t>
            </a:r>
            <a:r>
              <a:rPr lang="fr-FR" dirty="0"/>
              <a:t> </a:t>
            </a:r>
            <a:r>
              <a:rPr lang="fr-FR" dirty="0">
                <a:solidFill>
                  <a:srgbClr val="FF0000"/>
                </a:solidFill>
              </a:rPr>
              <a:t>cis-trans</a:t>
            </a:r>
            <a:r>
              <a:rPr lang="fr-FR" dirty="0"/>
              <a:t>.</a:t>
            </a:r>
          </a:p>
          <a:p>
            <a:pPr algn="just">
              <a:lnSpc>
                <a:spcPct val="150000"/>
              </a:lnSpc>
            </a:pPr>
            <a:r>
              <a:rPr lang="fr-FR" dirty="0"/>
              <a:t>Les acides gras naturels sont cis :</a:t>
            </a:r>
          </a:p>
        </p:txBody>
      </p:sp>
      <p:pic>
        <p:nvPicPr>
          <p:cNvPr id="4" name="Image 3">
            <a:extLst>
              <a:ext uri="{FF2B5EF4-FFF2-40B4-BE49-F238E27FC236}">
                <a16:creationId xmlns:a16="http://schemas.microsoft.com/office/drawing/2014/main" id="{938BDC8C-B4FB-4592-B852-500FD13423A2}"/>
              </a:ext>
            </a:extLst>
          </p:cNvPr>
          <p:cNvPicPr>
            <a:picLocks noChangeAspect="1"/>
          </p:cNvPicPr>
          <p:nvPr/>
        </p:nvPicPr>
        <p:blipFill>
          <a:blip r:embed="rId2"/>
          <a:stretch>
            <a:fillRect/>
          </a:stretch>
        </p:blipFill>
        <p:spPr>
          <a:xfrm>
            <a:off x="2318518" y="4713147"/>
            <a:ext cx="6859503" cy="1321125"/>
          </a:xfrm>
          <a:prstGeom prst="rect">
            <a:avLst/>
          </a:prstGeom>
        </p:spPr>
      </p:pic>
    </p:spTree>
    <p:extLst>
      <p:ext uri="{BB962C8B-B14F-4D97-AF65-F5344CB8AC3E}">
        <p14:creationId xmlns:p14="http://schemas.microsoft.com/office/powerpoint/2010/main" val="187346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TotalTime>
  <Words>1662</Words>
  <Application>Microsoft Office PowerPoint</Application>
  <PresentationFormat>Grand écran</PresentationFormat>
  <Paragraphs>102</Paragraphs>
  <Slides>39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39</vt:i4>
      </vt:variant>
    </vt:vector>
  </HeadingPairs>
  <TitlesOfParts>
    <vt:vector size="43" baseType="lpstr">
      <vt:lpstr>Arial</vt:lpstr>
      <vt:lpstr>Calibri</vt:lpstr>
      <vt:lpstr>Calibri Light</vt:lpstr>
      <vt:lpstr>Thème Office</vt:lpstr>
      <vt:lpstr>Les lipides</vt:lpstr>
      <vt:lpstr>Présentation PowerPoint</vt:lpstr>
      <vt:lpstr>Présentation PowerPoint</vt:lpstr>
      <vt:lpstr>Présentation PowerPoint</vt:lpstr>
      <vt:lpstr>2- Les acides gras</vt:lpstr>
      <vt:lpstr>Présentation PowerPoint</vt:lpstr>
      <vt:lpstr>Présentation PowerPoint</vt:lpstr>
      <vt:lpstr>Présentation PowerPoint</vt:lpstr>
      <vt:lpstr>Présentation PowerPoint</vt:lpstr>
      <vt:lpstr>2-3-Les acides gras polyinsaturés</vt:lpstr>
      <vt:lpstr>Présentation PowerPoint</vt:lpstr>
      <vt:lpstr>Présentation PowerPoint</vt:lpstr>
      <vt:lpstr>Présentation PowerPoint</vt:lpstr>
      <vt:lpstr>Présentation PowerPoint</vt:lpstr>
      <vt:lpstr>4-1- Composition des aliments en acides gras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lipides</dc:title>
  <dc:creator>HADRI</dc:creator>
  <cp:lastModifiedBy>hp</cp:lastModifiedBy>
  <cp:revision>99</cp:revision>
  <dcterms:created xsi:type="dcterms:W3CDTF">2018-09-02T18:46:27Z</dcterms:created>
  <dcterms:modified xsi:type="dcterms:W3CDTF">2021-12-04T15:02:58Z</dcterms:modified>
</cp:coreProperties>
</file>