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35" d="100"/>
          <a:sy n="35" d="100"/>
        </p:scale>
        <p:origin x="-90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0C543678-B4AB-4D33-B1FB-1DB32C01F6B1}" type="datetimeFigureOut">
              <a:rPr lang="fr-FR" smtClean="0"/>
              <a:t>15/08/2017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D1EE23-8EEE-4867-8DD9-43573DCE607E}" type="slidenum">
              <a:rPr lang="fr-FR" smtClean="0"/>
              <a:t>‹N°›</a:t>
            </a:fld>
            <a:endParaRPr lang="fr-FR"/>
          </a:p>
        </p:txBody>
      </p:sp>
    </p:spTree>
    <p:extLst>
      <p:ext uri="{BB962C8B-B14F-4D97-AF65-F5344CB8AC3E}">
        <p14:creationId xmlns:p14="http://schemas.microsoft.com/office/powerpoint/2010/main" val="3514833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543678-B4AB-4D33-B1FB-1DB32C01F6B1}" type="datetimeFigureOut">
              <a:rPr lang="fr-FR" smtClean="0"/>
              <a:t>15/08/2017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D1EE23-8EEE-4867-8DD9-43573DCE607E}" type="slidenum">
              <a:rPr lang="fr-FR" smtClean="0"/>
              <a:t>‹N°›</a:t>
            </a:fld>
            <a:endParaRPr lang="fr-FR"/>
          </a:p>
        </p:txBody>
      </p:sp>
    </p:spTree>
    <p:extLst>
      <p:ext uri="{BB962C8B-B14F-4D97-AF65-F5344CB8AC3E}">
        <p14:creationId xmlns:p14="http://schemas.microsoft.com/office/powerpoint/2010/main" val="1000177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543678-B4AB-4D33-B1FB-1DB32C01F6B1}" type="datetimeFigureOut">
              <a:rPr lang="fr-FR" smtClean="0"/>
              <a:t>15/08/2017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D1EE23-8EEE-4867-8DD9-43573DCE607E}" type="slidenum">
              <a:rPr lang="fr-FR" smtClean="0"/>
              <a:t>‹N°›</a:t>
            </a:fld>
            <a:endParaRPr lang="fr-FR"/>
          </a:p>
        </p:txBody>
      </p:sp>
    </p:spTree>
    <p:extLst>
      <p:ext uri="{BB962C8B-B14F-4D97-AF65-F5344CB8AC3E}">
        <p14:creationId xmlns:p14="http://schemas.microsoft.com/office/powerpoint/2010/main" val="8361641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543678-B4AB-4D33-B1FB-1DB32C01F6B1}" type="datetimeFigureOut">
              <a:rPr lang="fr-FR" smtClean="0"/>
              <a:t>15/08/2017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D1EE23-8EEE-4867-8DD9-43573DCE607E}" type="slidenum">
              <a:rPr lang="fr-FR" smtClean="0"/>
              <a:t>‹N°›</a:t>
            </a:fld>
            <a:endParaRPr lang="fr-FR"/>
          </a:p>
        </p:txBody>
      </p:sp>
    </p:spTree>
    <p:extLst>
      <p:ext uri="{BB962C8B-B14F-4D97-AF65-F5344CB8AC3E}">
        <p14:creationId xmlns:p14="http://schemas.microsoft.com/office/powerpoint/2010/main" val="377066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0C543678-B4AB-4D33-B1FB-1DB32C01F6B1}" type="datetimeFigureOut">
              <a:rPr lang="fr-FR" smtClean="0"/>
              <a:t>15/08/2017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8D1EE23-8EEE-4867-8DD9-43573DCE607E}" type="slidenum">
              <a:rPr lang="fr-FR" smtClean="0"/>
              <a:t>‹N°›</a:t>
            </a:fld>
            <a:endParaRPr lang="fr-FR"/>
          </a:p>
        </p:txBody>
      </p:sp>
    </p:spTree>
    <p:extLst>
      <p:ext uri="{BB962C8B-B14F-4D97-AF65-F5344CB8AC3E}">
        <p14:creationId xmlns:p14="http://schemas.microsoft.com/office/powerpoint/2010/main" val="2983135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C543678-B4AB-4D33-B1FB-1DB32C01F6B1}" type="datetimeFigureOut">
              <a:rPr lang="fr-FR" smtClean="0"/>
              <a:t>15/08/2017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D1EE23-8EEE-4867-8DD9-43573DCE607E}" type="slidenum">
              <a:rPr lang="fr-FR" smtClean="0"/>
              <a:t>‹N°›</a:t>
            </a:fld>
            <a:endParaRPr lang="fr-FR"/>
          </a:p>
        </p:txBody>
      </p:sp>
    </p:spTree>
    <p:extLst>
      <p:ext uri="{BB962C8B-B14F-4D97-AF65-F5344CB8AC3E}">
        <p14:creationId xmlns:p14="http://schemas.microsoft.com/office/powerpoint/2010/main" val="2093922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C543678-B4AB-4D33-B1FB-1DB32C01F6B1}" type="datetimeFigureOut">
              <a:rPr lang="fr-FR" smtClean="0"/>
              <a:t>15/08/2017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8D1EE23-8EEE-4867-8DD9-43573DCE607E}" type="slidenum">
              <a:rPr lang="fr-FR" smtClean="0"/>
              <a:t>‹N°›</a:t>
            </a:fld>
            <a:endParaRPr lang="fr-FR"/>
          </a:p>
        </p:txBody>
      </p:sp>
    </p:spTree>
    <p:extLst>
      <p:ext uri="{BB962C8B-B14F-4D97-AF65-F5344CB8AC3E}">
        <p14:creationId xmlns:p14="http://schemas.microsoft.com/office/powerpoint/2010/main" val="457056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0C543678-B4AB-4D33-B1FB-1DB32C01F6B1}" type="datetimeFigureOut">
              <a:rPr lang="fr-FR" smtClean="0"/>
              <a:t>15/08/2017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08D1EE23-8EEE-4867-8DD9-43573DCE607E}" type="slidenum">
              <a:rPr lang="fr-FR" smtClean="0"/>
              <a:t>‹N°›</a:t>
            </a:fld>
            <a:endParaRPr lang="fr-FR"/>
          </a:p>
        </p:txBody>
      </p:sp>
    </p:spTree>
    <p:extLst>
      <p:ext uri="{BB962C8B-B14F-4D97-AF65-F5344CB8AC3E}">
        <p14:creationId xmlns:p14="http://schemas.microsoft.com/office/powerpoint/2010/main" val="1694436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C543678-B4AB-4D33-B1FB-1DB32C01F6B1}" type="datetimeFigureOut">
              <a:rPr lang="fr-FR" smtClean="0"/>
              <a:t>15/08/2017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8D1EE23-8EEE-4867-8DD9-43573DCE607E}" type="slidenum">
              <a:rPr lang="fr-FR" smtClean="0"/>
              <a:t>‹N°›</a:t>
            </a:fld>
            <a:endParaRPr lang="fr-FR"/>
          </a:p>
        </p:txBody>
      </p:sp>
    </p:spTree>
    <p:extLst>
      <p:ext uri="{BB962C8B-B14F-4D97-AF65-F5344CB8AC3E}">
        <p14:creationId xmlns:p14="http://schemas.microsoft.com/office/powerpoint/2010/main" val="3257758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C543678-B4AB-4D33-B1FB-1DB32C01F6B1}" type="datetimeFigureOut">
              <a:rPr lang="fr-FR" smtClean="0"/>
              <a:t>15/08/2017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D1EE23-8EEE-4867-8DD9-43573DCE607E}" type="slidenum">
              <a:rPr lang="fr-FR" smtClean="0"/>
              <a:t>‹N°›</a:t>
            </a:fld>
            <a:endParaRPr lang="fr-FR"/>
          </a:p>
        </p:txBody>
      </p:sp>
    </p:spTree>
    <p:extLst>
      <p:ext uri="{BB962C8B-B14F-4D97-AF65-F5344CB8AC3E}">
        <p14:creationId xmlns:p14="http://schemas.microsoft.com/office/powerpoint/2010/main" val="3219154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0C543678-B4AB-4D33-B1FB-1DB32C01F6B1}" type="datetimeFigureOut">
              <a:rPr lang="fr-FR" smtClean="0"/>
              <a:t>15/08/2017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8D1EE23-8EEE-4867-8DD9-43573DCE607E}" type="slidenum">
              <a:rPr lang="fr-FR" smtClean="0"/>
              <a:t>‹N°›</a:t>
            </a:fld>
            <a:endParaRPr lang="fr-FR"/>
          </a:p>
        </p:txBody>
      </p:sp>
    </p:spTree>
    <p:extLst>
      <p:ext uri="{BB962C8B-B14F-4D97-AF65-F5344CB8AC3E}">
        <p14:creationId xmlns:p14="http://schemas.microsoft.com/office/powerpoint/2010/main" val="2420789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543678-B4AB-4D33-B1FB-1DB32C01F6B1}" type="datetimeFigureOut">
              <a:rPr lang="fr-FR" smtClean="0"/>
              <a:t>15/08/2017</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D1EE23-8EEE-4867-8DD9-43573DCE607E}" type="slidenum">
              <a:rPr lang="fr-FR" smtClean="0"/>
              <a:t>‹N°›</a:t>
            </a:fld>
            <a:endParaRPr lang="fr-FR"/>
          </a:p>
        </p:txBody>
      </p:sp>
    </p:spTree>
    <p:extLst>
      <p:ext uri="{BB962C8B-B14F-4D97-AF65-F5344CB8AC3E}">
        <p14:creationId xmlns:p14="http://schemas.microsoft.com/office/powerpoint/2010/main" val="3537637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fr-FR" dirty="0"/>
              <a:t/>
            </a:r>
            <a:br>
              <a:rPr lang="fr-FR" dirty="0"/>
            </a:br>
            <a:r>
              <a:rPr lang="fr-FR" dirty="0"/>
              <a:t> Le Développement Durable en Algérie : Etat des lieux et perspectives </a:t>
            </a:r>
          </a:p>
        </p:txBody>
      </p:sp>
    </p:spTree>
    <p:extLst>
      <p:ext uri="{BB962C8B-B14F-4D97-AF65-F5344CB8AC3E}">
        <p14:creationId xmlns:p14="http://schemas.microsoft.com/office/powerpoint/2010/main" val="23881014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t>Un patrimoine forestier menacé </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77500" lnSpcReduction="20000"/>
          </a:bodyPr>
          <a:lstStyle/>
          <a:p>
            <a:pPr algn="just"/>
            <a:r>
              <a:rPr lang="fr-FR" dirty="0" smtClean="0"/>
              <a:t>Ces </a:t>
            </a:r>
            <a:r>
              <a:rPr lang="fr-FR" dirty="0"/>
              <a:t>dernières années sous l’effet des changements climatiques et l’avancée du désert, on </a:t>
            </a:r>
            <a:r>
              <a:rPr lang="fr-FR" dirty="0" smtClean="0"/>
              <a:t>constate: </a:t>
            </a:r>
          </a:p>
          <a:p>
            <a:pPr algn="just"/>
            <a:r>
              <a:rPr lang="fr-FR" dirty="0" smtClean="0">
                <a:solidFill>
                  <a:srgbClr val="FF0000"/>
                </a:solidFill>
              </a:rPr>
              <a:t>une </a:t>
            </a:r>
            <a:r>
              <a:rPr lang="fr-FR" dirty="0">
                <a:solidFill>
                  <a:srgbClr val="FF0000"/>
                </a:solidFill>
              </a:rPr>
              <a:t>diminution du capital naturel, </a:t>
            </a:r>
            <a:endParaRPr lang="fr-FR" dirty="0" smtClean="0">
              <a:solidFill>
                <a:srgbClr val="FF0000"/>
              </a:solidFill>
            </a:endParaRPr>
          </a:p>
          <a:p>
            <a:pPr algn="just"/>
            <a:r>
              <a:rPr lang="fr-FR" dirty="0" smtClean="0">
                <a:solidFill>
                  <a:srgbClr val="FF0000"/>
                </a:solidFill>
              </a:rPr>
              <a:t>une </a:t>
            </a:r>
            <a:r>
              <a:rPr lang="fr-FR" dirty="0">
                <a:solidFill>
                  <a:srgbClr val="FF0000"/>
                </a:solidFill>
              </a:rPr>
              <a:t>forêt limitée qui connaît une exploitation peu rationnelle devant un laisser-aller des pouvoirs publiques avec, comme conséquence, </a:t>
            </a:r>
            <a:endParaRPr lang="fr-FR" dirty="0" smtClean="0">
              <a:solidFill>
                <a:srgbClr val="FF0000"/>
              </a:solidFill>
            </a:endParaRPr>
          </a:p>
          <a:p>
            <a:pPr algn="just"/>
            <a:r>
              <a:rPr lang="fr-FR" dirty="0" smtClean="0">
                <a:solidFill>
                  <a:srgbClr val="FF0000"/>
                </a:solidFill>
              </a:rPr>
              <a:t>une </a:t>
            </a:r>
            <a:r>
              <a:rPr lang="fr-FR" dirty="0">
                <a:solidFill>
                  <a:srgbClr val="FF0000"/>
                </a:solidFill>
              </a:rPr>
              <a:t>déperdition des réserves forestières. </a:t>
            </a:r>
            <a:endParaRPr lang="fr-FR" dirty="0" smtClean="0">
              <a:solidFill>
                <a:srgbClr val="FF0000"/>
              </a:solidFill>
            </a:endParaRPr>
          </a:p>
          <a:p>
            <a:pPr marL="0" indent="0" algn="just">
              <a:buNone/>
            </a:pPr>
            <a:endParaRPr lang="fr-FR" dirty="0">
              <a:solidFill>
                <a:srgbClr val="FF0000"/>
              </a:solidFill>
            </a:endParaRPr>
          </a:p>
          <a:p>
            <a:pPr algn="just"/>
            <a:r>
              <a:rPr lang="fr-FR" dirty="0"/>
              <a:t>Cependant, il y a lieu de préciser que depuis les années 1990 et dans le cadre de la lutte contre le terrorisme qui a frappé de plein fouet le pays, on assiste à des feux de forets volontaires de même que les gardes forestiers ne pouvaient plus exercer leur métier. </a:t>
            </a:r>
          </a:p>
        </p:txBody>
      </p:sp>
    </p:spTree>
    <p:extLst>
      <p:ext uri="{BB962C8B-B14F-4D97-AF65-F5344CB8AC3E}">
        <p14:creationId xmlns:p14="http://schemas.microsoft.com/office/powerpoint/2010/main" val="845025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i="0" u="none" strike="noStrike" baseline="0" dirty="0" smtClean="0">
                <a:solidFill>
                  <a:srgbClr val="000000"/>
                </a:solidFill>
                <a:latin typeface="Garamond"/>
              </a:rPr>
              <a:t>Une désertification qui gagne du terrain </a:t>
            </a:r>
            <a:r>
              <a:rPr lang="fr-FR" b="0" i="0" u="none" strike="noStrike" baseline="0" dirty="0" smtClean="0">
                <a:solidFill>
                  <a:srgbClr val="000000"/>
                </a:solidFill>
                <a:latin typeface="Garamond"/>
              </a:rPr>
              <a:t/>
            </a:r>
            <a:br>
              <a:rPr lang="fr-FR" b="0" i="0" u="none" strike="noStrike" baseline="0" dirty="0" smtClean="0">
                <a:solidFill>
                  <a:srgbClr val="000000"/>
                </a:solidFill>
                <a:latin typeface="Garamond"/>
              </a:rPr>
            </a:br>
            <a:endParaRPr lang="fr-FR" dirty="0"/>
          </a:p>
        </p:txBody>
      </p:sp>
      <p:sp>
        <p:nvSpPr>
          <p:cNvPr id="3" name="Espace réservé du contenu 2"/>
          <p:cNvSpPr>
            <a:spLocks noGrp="1"/>
          </p:cNvSpPr>
          <p:nvPr>
            <p:ph idx="1"/>
          </p:nvPr>
        </p:nvSpPr>
        <p:spPr/>
        <p:txBody>
          <a:bodyPr>
            <a:normAutofit fontScale="92500"/>
          </a:bodyPr>
          <a:lstStyle/>
          <a:p>
            <a:r>
              <a:rPr lang="fr-FR" b="0" i="0" u="none" strike="noStrike" baseline="0" dirty="0" smtClean="0">
                <a:solidFill>
                  <a:srgbClr val="000000"/>
                </a:solidFill>
                <a:latin typeface="Garamond"/>
              </a:rPr>
              <a:t>Il y a plus d’un quart de siècle que les scientifiques algériens ont tiré la sonnette d’alarme en signalant que le fléau touchait sérieusement 30 wilayas, soit 965 communes et 1870 localités et qu’il prenait une extension dangereuse. </a:t>
            </a:r>
          </a:p>
          <a:p>
            <a:r>
              <a:rPr lang="fr-FR" b="0" i="0" u="none" strike="noStrike" baseline="0" dirty="0" smtClean="0">
                <a:solidFill>
                  <a:srgbClr val="000000"/>
                </a:solidFill>
                <a:latin typeface="Garamond"/>
              </a:rPr>
              <a:t>Malgré les nombreux projets, programmes et autres actions annoncés pour faire face à l’avancée des sables, l’Algérie est frappée de paralysie face à cette menace.</a:t>
            </a:r>
            <a:endParaRPr lang="fr-FR" dirty="0"/>
          </a:p>
        </p:txBody>
      </p:sp>
    </p:spTree>
    <p:extLst>
      <p:ext uri="{BB962C8B-B14F-4D97-AF65-F5344CB8AC3E}">
        <p14:creationId xmlns:p14="http://schemas.microsoft.com/office/powerpoint/2010/main" val="14434939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marL="342900" lvl="0" indent="-342900">
              <a:spcBef>
                <a:spcPct val="20000"/>
              </a:spcBef>
            </a:pPr>
            <a:r>
              <a:rPr lang="fr-FR" sz="3000" b="1" dirty="0">
                <a:solidFill>
                  <a:srgbClr val="000000"/>
                </a:solidFill>
                <a:latin typeface="Garamond"/>
                <a:ea typeface="+mn-ea"/>
                <a:cs typeface="+mn-cs"/>
              </a:rPr>
              <a:t>Un niveau de nappes en forte baisse </a:t>
            </a:r>
            <a:r>
              <a:rPr lang="fr-FR" sz="3000" dirty="0">
                <a:solidFill>
                  <a:srgbClr val="000000"/>
                </a:solidFill>
                <a:latin typeface="Garamond"/>
                <a:ea typeface="+mn-ea"/>
                <a:cs typeface="+mn-cs"/>
              </a:rPr>
              <a:t/>
            </a:r>
            <a:br>
              <a:rPr lang="fr-FR" sz="3000" dirty="0">
                <a:solidFill>
                  <a:srgbClr val="000000"/>
                </a:solidFill>
                <a:latin typeface="Garamond"/>
                <a:ea typeface="+mn-ea"/>
                <a:cs typeface="+mn-cs"/>
              </a:rPr>
            </a:br>
            <a:endParaRPr lang="fr-FR" dirty="0"/>
          </a:p>
        </p:txBody>
      </p:sp>
      <p:sp>
        <p:nvSpPr>
          <p:cNvPr id="3" name="Espace réservé du contenu 2"/>
          <p:cNvSpPr>
            <a:spLocks noGrp="1"/>
          </p:cNvSpPr>
          <p:nvPr>
            <p:ph idx="1"/>
          </p:nvPr>
        </p:nvSpPr>
        <p:spPr/>
        <p:txBody>
          <a:bodyPr>
            <a:normAutofit fontScale="85000" lnSpcReduction="10000"/>
          </a:bodyPr>
          <a:lstStyle/>
          <a:p>
            <a:pPr algn="just"/>
            <a:r>
              <a:rPr lang="fr-FR" b="0" i="0" u="none" strike="noStrike" baseline="0" dirty="0" smtClean="0">
                <a:solidFill>
                  <a:srgbClr val="000000"/>
                </a:solidFill>
                <a:latin typeface="Garamond"/>
              </a:rPr>
              <a:t>Un niveau de nappes en forte baisse ces dernières années avec une salinisation de certaines nappes côtières. </a:t>
            </a:r>
          </a:p>
          <a:p>
            <a:pPr algn="just"/>
            <a:r>
              <a:rPr lang="fr-FR" b="0" i="0" u="none" strike="noStrike" baseline="0" dirty="0" smtClean="0">
                <a:solidFill>
                  <a:srgbClr val="000000"/>
                </a:solidFill>
                <a:latin typeface="Garamond"/>
              </a:rPr>
              <a:t>L’agriculture représente une double menace pour les nappes phréatiques, </a:t>
            </a:r>
          </a:p>
          <a:p>
            <a:pPr algn="just"/>
            <a:endParaRPr lang="fr-FR" b="0" i="0" u="none" strike="noStrike" baseline="0" dirty="0" smtClean="0">
              <a:solidFill>
                <a:srgbClr val="000000"/>
              </a:solidFill>
              <a:latin typeface="Garamond"/>
            </a:endParaRPr>
          </a:p>
          <a:p>
            <a:pPr marL="0" indent="0" algn="just">
              <a:buNone/>
            </a:pPr>
            <a:r>
              <a:rPr lang="fr-FR" b="0" i="0" u="none" strike="noStrike" baseline="0" dirty="0" smtClean="0">
                <a:solidFill>
                  <a:srgbClr val="000000"/>
                </a:solidFill>
                <a:latin typeface="Garamond"/>
              </a:rPr>
              <a:t>- elle entraîne une multiplication des pompages pour répondre à ses besoins en eau toujours grandissants, cela d’une part, d’autre part, </a:t>
            </a:r>
          </a:p>
          <a:p>
            <a:pPr marL="0" indent="0" algn="just">
              <a:buNone/>
            </a:pPr>
            <a:r>
              <a:rPr lang="fr-FR" b="0" i="0" u="none" strike="noStrike" baseline="0" dirty="0" smtClean="0">
                <a:solidFill>
                  <a:srgbClr val="000000"/>
                </a:solidFill>
                <a:latin typeface="Garamond"/>
              </a:rPr>
              <a:t>- elle utilise de nombreux engrais et pesticides que les eaux de pluie vont emmener dans les réservoirs souterrains</a:t>
            </a:r>
            <a:endParaRPr lang="fr-FR" dirty="0"/>
          </a:p>
        </p:txBody>
      </p:sp>
    </p:spTree>
    <p:extLst>
      <p:ext uri="{BB962C8B-B14F-4D97-AF65-F5344CB8AC3E}">
        <p14:creationId xmlns:p14="http://schemas.microsoft.com/office/powerpoint/2010/main" val="4216884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548680"/>
            <a:ext cx="8229600" cy="1143000"/>
          </a:xfrm>
        </p:spPr>
        <p:txBody>
          <a:bodyPr>
            <a:noAutofit/>
          </a:bodyPr>
          <a:lstStyle/>
          <a:p>
            <a:r>
              <a:rPr lang="fr-FR" sz="3200" b="1" i="0" u="none" strike="noStrike" baseline="0" dirty="0" smtClean="0">
                <a:solidFill>
                  <a:srgbClr val="000000"/>
                </a:solidFill>
                <a:latin typeface="Garamond"/>
              </a:rPr>
              <a:t>Le pays n’arrive pas à réduire l’écart qui sépare les classes sociales (pauvreté) </a:t>
            </a:r>
            <a:r>
              <a:rPr lang="fr-FR" sz="3200" b="0" i="0" u="none" strike="noStrike" baseline="0" dirty="0" smtClean="0">
                <a:solidFill>
                  <a:srgbClr val="000000"/>
                </a:solidFill>
                <a:latin typeface="Garamond"/>
              </a:rPr>
              <a:t/>
            </a:r>
            <a:br>
              <a:rPr lang="fr-FR" sz="3200" b="0" i="0" u="none" strike="noStrike" baseline="0" dirty="0" smtClean="0">
                <a:solidFill>
                  <a:srgbClr val="000000"/>
                </a:solidFill>
                <a:latin typeface="Garamond"/>
              </a:rPr>
            </a:br>
            <a:endParaRPr lang="fr-FR" sz="3200" dirty="0"/>
          </a:p>
        </p:txBody>
      </p:sp>
      <p:sp>
        <p:nvSpPr>
          <p:cNvPr id="3" name="Espace réservé du contenu 2"/>
          <p:cNvSpPr>
            <a:spLocks noGrp="1"/>
          </p:cNvSpPr>
          <p:nvPr>
            <p:ph idx="1"/>
          </p:nvPr>
        </p:nvSpPr>
        <p:spPr/>
        <p:txBody>
          <a:bodyPr>
            <a:normAutofit fontScale="92500"/>
          </a:bodyPr>
          <a:lstStyle/>
          <a:p>
            <a:r>
              <a:rPr lang="fr-FR" b="0" i="0" u="none" strike="noStrike" baseline="0" dirty="0" smtClean="0">
                <a:solidFill>
                  <a:srgbClr val="000000"/>
                </a:solidFill>
                <a:latin typeface="Garamond"/>
              </a:rPr>
              <a:t>Nous n'avons pas de chiffres fiables pour mesurer l'indice de pauvreté en Algérie. </a:t>
            </a:r>
          </a:p>
          <a:p>
            <a:r>
              <a:rPr lang="fr-FR" b="0" i="0" u="none" strike="noStrike" baseline="0" dirty="0" smtClean="0">
                <a:solidFill>
                  <a:srgbClr val="000000"/>
                </a:solidFill>
                <a:latin typeface="Garamond"/>
              </a:rPr>
              <a:t>Cet aveu émane des chercheurs et des économistes. Pour eux, seule une enquête sur la consommation des ménages que réalise, tous les dix ans, l'Office National des Statistiques (ONS) peut déterminer l'indice de pauvreté dans notre pays. En 2010, l'ONS a effectué ce travail, mais les résultats de cette enquête n'ont jamais été rendus publics </a:t>
            </a:r>
            <a:endParaRPr lang="fr-FR" dirty="0"/>
          </a:p>
        </p:txBody>
      </p:sp>
    </p:spTree>
    <p:extLst>
      <p:ext uri="{BB962C8B-B14F-4D97-AF65-F5344CB8AC3E}">
        <p14:creationId xmlns:p14="http://schemas.microsoft.com/office/powerpoint/2010/main" val="31223826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200" b="1" i="0" u="none" strike="noStrike" baseline="0" dirty="0" smtClean="0">
                <a:solidFill>
                  <a:srgbClr val="000000"/>
                </a:solidFill>
                <a:latin typeface="Garamond"/>
              </a:rPr>
              <a:t>2. La politique algérienne du développement durable : Cadre législatif et institutionnel</a:t>
            </a:r>
            <a:endParaRPr lang="fr-FR" sz="3200" dirty="0"/>
          </a:p>
        </p:txBody>
      </p:sp>
      <p:sp>
        <p:nvSpPr>
          <p:cNvPr id="3" name="Espace réservé du contenu 2"/>
          <p:cNvSpPr>
            <a:spLocks noGrp="1"/>
          </p:cNvSpPr>
          <p:nvPr>
            <p:ph idx="1"/>
          </p:nvPr>
        </p:nvSpPr>
        <p:spPr/>
        <p:txBody>
          <a:bodyPr>
            <a:normAutofit fontScale="70000" lnSpcReduction="20000"/>
          </a:bodyPr>
          <a:lstStyle/>
          <a:p>
            <a:r>
              <a:rPr lang="fr-FR" dirty="0" smtClean="0"/>
              <a:t>Après avoir été longtemps marginalisé, le secteur de l’environnement a connu depuis ces dernières années une transformation en profondeur avec la création du Ministère de l’Aménagement du Territoire et de l’Environnement (MATE) en 2000. Le MATE est le premier responsable de la politique nationale de l’environnement en Algérie.</a:t>
            </a:r>
          </a:p>
          <a:p>
            <a:r>
              <a:rPr lang="fr-FR" dirty="0" smtClean="0"/>
              <a:t>Le gouvernement algérien a mis en place une Stratégie Nationale de l’Environnement (SNE), cette stratégie et un Plan National d’Action pour l’Environnement et le Développement Durable (PNAEDD) qui impliquent l’ensemble des ministères, des collectivités locales et la société civile, dont le rôle est d’être une force de proposition. Dont l’objectif est:</a:t>
            </a:r>
          </a:p>
          <a:p>
            <a:r>
              <a:rPr lang="fr-FR" dirty="0" smtClean="0"/>
              <a:t>Algérie est l’un des 191 pays signataires du protocole de Kyoto qui vise la protection de l’environnement et la réduction des émissions de gaz à effet de serre.</a:t>
            </a:r>
            <a:endParaRPr lang="fr-FR" dirty="0"/>
          </a:p>
        </p:txBody>
      </p:sp>
    </p:spTree>
    <p:extLst>
      <p:ext uri="{BB962C8B-B14F-4D97-AF65-F5344CB8AC3E}">
        <p14:creationId xmlns:p14="http://schemas.microsoft.com/office/powerpoint/2010/main" val="32074982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cadre législatif</a:t>
            </a:r>
            <a:endParaRPr lang="fr-FR" dirty="0"/>
          </a:p>
        </p:txBody>
      </p:sp>
      <p:sp>
        <p:nvSpPr>
          <p:cNvPr id="3" name="Espace réservé du contenu 2"/>
          <p:cNvSpPr>
            <a:spLocks noGrp="1"/>
          </p:cNvSpPr>
          <p:nvPr>
            <p:ph idx="1"/>
          </p:nvPr>
        </p:nvSpPr>
        <p:spPr>
          <a:xfrm>
            <a:off x="0" y="1600200"/>
            <a:ext cx="8964488" cy="4525963"/>
          </a:xfrm>
        </p:spPr>
        <p:txBody>
          <a:bodyPr>
            <a:normAutofit fontScale="47500" lnSpcReduction="20000"/>
          </a:bodyPr>
          <a:lstStyle/>
          <a:p>
            <a:pPr algn="just"/>
            <a:r>
              <a:rPr lang="fr-FR" dirty="0" smtClean="0"/>
              <a:t>Au cours de la période 2000-2011, le plan juridique et réglementaire a été considérablement renforcé. Plusieurs lois pour un développement durable ont été promulguées on citera à cet égard:</a:t>
            </a:r>
          </a:p>
          <a:p>
            <a:pPr marL="0" indent="0" algn="just">
              <a:buNone/>
            </a:pPr>
            <a:endParaRPr lang="fr-FR" dirty="0" smtClean="0"/>
          </a:p>
          <a:p>
            <a:pPr algn="just"/>
            <a:r>
              <a:rPr lang="fr-FR" dirty="0" smtClean="0"/>
              <a:t>Loi n°01-19 du 12 Décembre 2001 relative à la gestion au contrôle et à l’élimination des déchets ;</a:t>
            </a:r>
          </a:p>
          <a:p>
            <a:pPr algn="just"/>
            <a:endParaRPr lang="fr-FR" dirty="0" smtClean="0"/>
          </a:p>
          <a:p>
            <a:pPr algn="just"/>
            <a:r>
              <a:rPr lang="fr-FR" dirty="0" smtClean="0"/>
              <a:t>Loi n°01-20 du 12 Décembre 2001 relative à l’aménagement du territoire dans le cadre du développement durable ;</a:t>
            </a:r>
          </a:p>
          <a:p>
            <a:pPr algn="just"/>
            <a:endParaRPr lang="fr-FR" dirty="0" smtClean="0"/>
          </a:p>
          <a:p>
            <a:pPr algn="just"/>
            <a:r>
              <a:rPr lang="fr-FR" dirty="0" smtClean="0"/>
              <a:t>Loi n°01-13 du 07 Aout 2001, portant orientation et organisation des transports terrestres dans le cadre du développement durable ;</a:t>
            </a:r>
          </a:p>
          <a:p>
            <a:pPr algn="just"/>
            <a:endParaRPr lang="fr-FR" dirty="0" smtClean="0"/>
          </a:p>
          <a:p>
            <a:pPr algn="just"/>
            <a:r>
              <a:rPr lang="fr-FR" dirty="0" smtClean="0"/>
              <a:t>Loi n°02-02 du 05 Février 2002 relative à la protection et à la valorisation du littoral ;</a:t>
            </a:r>
          </a:p>
          <a:p>
            <a:pPr algn="just"/>
            <a:r>
              <a:rPr lang="fr-FR" dirty="0" smtClean="0"/>
              <a:t>Loi n°02-08 du 08 Mai 2002 relative aux conditions de création des villes ;</a:t>
            </a:r>
          </a:p>
          <a:p>
            <a:pPr algn="just"/>
            <a:endParaRPr lang="fr-FR" dirty="0" smtClean="0"/>
          </a:p>
          <a:p>
            <a:pPr algn="just"/>
            <a:r>
              <a:rPr lang="fr-FR" dirty="0" smtClean="0"/>
              <a:t>Loi n°03-10 du 19 Juillet 2003 relative à la protection de l’environnement dans le cadre du développement durable ;</a:t>
            </a:r>
          </a:p>
          <a:p>
            <a:pPr algn="just"/>
            <a:endParaRPr lang="fr-FR" dirty="0" smtClean="0"/>
          </a:p>
          <a:p>
            <a:pPr algn="just"/>
            <a:r>
              <a:rPr lang="fr-FR" dirty="0" smtClean="0"/>
              <a:t>Loi n°04-03 du 23 Juin 2004 relative à la protection des zones de montagne dans le cadre du développement durable ;</a:t>
            </a:r>
          </a:p>
        </p:txBody>
      </p:sp>
    </p:spTree>
    <p:extLst>
      <p:ext uri="{BB962C8B-B14F-4D97-AF65-F5344CB8AC3E}">
        <p14:creationId xmlns:p14="http://schemas.microsoft.com/office/powerpoint/2010/main" val="100569582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cadre législatif</a:t>
            </a:r>
            <a:endParaRPr lang="fr-FR" dirty="0"/>
          </a:p>
        </p:txBody>
      </p:sp>
      <p:sp>
        <p:nvSpPr>
          <p:cNvPr id="3" name="Espace réservé du contenu 2"/>
          <p:cNvSpPr>
            <a:spLocks noGrp="1"/>
          </p:cNvSpPr>
          <p:nvPr>
            <p:ph idx="1"/>
          </p:nvPr>
        </p:nvSpPr>
        <p:spPr/>
        <p:txBody>
          <a:bodyPr>
            <a:normAutofit fontScale="40000" lnSpcReduction="20000"/>
          </a:bodyPr>
          <a:lstStyle/>
          <a:p>
            <a:r>
              <a:rPr lang="fr-FR" dirty="0" smtClean="0"/>
              <a:t>Loi n°04-09 du 14 Aout 2004 relative à la promotion des énergies renouvelables dans le cadre du développement durable ;</a:t>
            </a:r>
          </a:p>
          <a:p>
            <a:endParaRPr lang="fr-FR" dirty="0" smtClean="0"/>
          </a:p>
          <a:p>
            <a:r>
              <a:rPr lang="fr-FR" dirty="0" smtClean="0"/>
              <a:t>Loi n°04-20 du 25 Décembre 2004 relative à la prévention des risques majeurs et à la gestion des catastrophes dans le cadre développement durable ;</a:t>
            </a:r>
          </a:p>
          <a:p>
            <a:endParaRPr lang="fr-FR" dirty="0" smtClean="0"/>
          </a:p>
          <a:p>
            <a:r>
              <a:rPr lang="fr-FR" dirty="0" smtClean="0"/>
              <a:t>Loi n°05-12 du 04 Aout 2005 relative à l’eau ;</a:t>
            </a:r>
          </a:p>
          <a:p>
            <a:endParaRPr lang="fr-FR" dirty="0" smtClean="0"/>
          </a:p>
          <a:p>
            <a:r>
              <a:rPr lang="fr-FR" dirty="0" smtClean="0"/>
              <a:t>Loi n°07-06 du 13 Mai 2007 relative à la gestion, à la protection et au développement des espaces verts ;</a:t>
            </a:r>
          </a:p>
          <a:p>
            <a:endParaRPr lang="fr-FR" dirty="0" smtClean="0"/>
          </a:p>
          <a:p>
            <a:r>
              <a:rPr lang="fr-FR" dirty="0" smtClean="0"/>
              <a:t>Loi n° 08-16 du 3 aout portant orientation agricole ;</a:t>
            </a:r>
          </a:p>
          <a:p>
            <a:endParaRPr lang="fr-FR" dirty="0" smtClean="0"/>
          </a:p>
          <a:p>
            <a:r>
              <a:rPr lang="fr-FR" dirty="0" smtClean="0"/>
              <a:t>Loi n°08-16 du 3 aout 2008 relative au renforcement des systèmes de traçabilité et d’adaptation des produits ainsi que la surveillance des animaux, des végétaux et des produits dérivés ;</a:t>
            </a:r>
          </a:p>
          <a:p>
            <a:endParaRPr lang="fr-FR" dirty="0" smtClean="0"/>
          </a:p>
          <a:p>
            <a:r>
              <a:rPr lang="fr-FR" dirty="0" smtClean="0"/>
              <a:t>Loi n°09-03 du 25 Février 2009 relative à la protection du consommateur et à la répression des fraudes ;</a:t>
            </a:r>
          </a:p>
          <a:p>
            <a:endParaRPr lang="fr-FR" dirty="0" smtClean="0"/>
          </a:p>
          <a:p>
            <a:r>
              <a:rPr lang="fr-FR" dirty="0" smtClean="0"/>
              <a:t>Loi n°11-02 du 17 Février 2011 relative aux aires protégées dans le cadre du développement durable.</a:t>
            </a:r>
          </a:p>
          <a:p>
            <a:endParaRPr lang="fr-FR" dirty="0"/>
          </a:p>
        </p:txBody>
      </p:sp>
    </p:spTree>
    <p:extLst>
      <p:ext uri="{BB962C8B-B14F-4D97-AF65-F5344CB8AC3E}">
        <p14:creationId xmlns:p14="http://schemas.microsoft.com/office/powerpoint/2010/main" val="9626497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B/ Le cadre institutionnel </a:t>
            </a:r>
            <a:br>
              <a:rPr lang="fr-FR" dirty="0" smtClean="0"/>
            </a:br>
            <a:endParaRPr lang="fr-FR" dirty="0"/>
          </a:p>
        </p:txBody>
      </p:sp>
      <p:sp>
        <p:nvSpPr>
          <p:cNvPr id="3" name="Espace réservé du contenu 2"/>
          <p:cNvSpPr>
            <a:spLocks noGrp="1"/>
          </p:cNvSpPr>
          <p:nvPr>
            <p:ph idx="1"/>
          </p:nvPr>
        </p:nvSpPr>
        <p:spPr/>
        <p:txBody>
          <a:bodyPr>
            <a:normAutofit fontScale="62500" lnSpcReduction="20000"/>
          </a:bodyPr>
          <a:lstStyle/>
          <a:p>
            <a:r>
              <a:rPr lang="fr-FR" b="0" i="0" u="none" strike="noStrike" baseline="0" dirty="0" smtClean="0">
                <a:solidFill>
                  <a:srgbClr val="000000"/>
                </a:solidFill>
                <a:latin typeface="Garamond"/>
              </a:rPr>
              <a:t>Sur le plan institutionnel, il est à noter la création de plusieurs institutions notamment : </a:t>
            </a:r>
          </a:p>
          <a:p>
            <a:endParaRPr lang="fr-FR" b="0" i="0" u="none" strike="noStrike" baseline="0" dirty="0" smtClean="0">
              <a:solidFill>
                <a:srgbClr val="000000"/>
              </a:solidFill>
              <a:latin typeface="Garamond"/>
            </a:endParaRPr>
          </a:p>
          <a:p>
            <a:r>
              <a:rPr lang="fr-FR" b="1" i="0" u="none" strike="noStrike" baseline="0" dirty="0" smtClean="0">
                <a:solidFill>
                  <a:srgbClr val="000000"/>
                </a:solidFill>
                <a:latin typeface="Garamond"/>
              </a:rPr>
              <a:t>- L’Observatoire National de l’Environnement et du Développement Durable </a:t>
            </a:r>
            <a:r>
              <a:rPr lang="fr-FR" b="0" i="0" u="none" strike="noStrike" baseline="0" dirty="0" smtClean="0">
                <a:solidFill>
                  <a:srgbClr val="000000"/>
                </a:solidFill>
                <a:latin typeface="Garamond"/>
              </a:rPr>
              <a:t>(ONEDD) : est créé le 3 avril 2002. C’est un établissement public à caractère industriel et commercial (EPIC), doté de la personnalité morale et de l'autonomie financière pour surveille, évaluer et anticiper les dangers; </a:t>
            </a:r>
          </a:p>
          <a:p>
            <a:pPr marL="0" indent="0">
              <a:buNone/>
            </a:pPr>
            <a:endParaRPr lang="fr-FR" b="0" i="0" u="none" strike="noStrike" baseline="0" dirty="0" smtClean="0">
              <a:solidFill>
                <a:srgbClr val="000000"/>
              </a:solidFill>
              <a:latin typeface="Garamond"/>
            </a:endParaRPr>
          </a:p>
          <a:p>
            <a:r>
              <a:rPr lang="fr-FR" b="1" i="0" u="none" strike="noStrike" baseline="0" dirty="0" smtClean="0">
                <a:solidFill>
                  <a:srgbClr val="000000"/>
                </a:solidFill>
                <a:latin typeface="Garamond"/>
              </a:rPr>
              <a:t>- Le Commissariat National du Littoral </a:t>
            </a:r>
            <a:r>
              <a:rPr lang="fr-FR" b="0" i="0" u="none" strike="noStrike" baseline="0" dirty="0" smtClean="0">
                <a:solidFill>
                  <a:srgbClr val="000000"/>
                </a:solidFill>
                <a:latin typeface="Garamond"/>
              </a:rPr>
              <a:t>(CNL) : Face au déficit d’aires protégées concernant les écosystèmes côtiers et marins, le MATE, a mis en place en 2002 un nouveau dispositif juridique et institutionnel, la loi Littoral, cadre d’action de la politique nationale de protection du littoral. La loi Littoral a conduit à la création en 2004, du Commissariat National du Littoral qui est un outil essentiel à la mise en place de cette loi ; </a:t>
            </a:r>
          </a:p>
          <a:p>
            <a:endParaRPr lang="fr-FR" dirty="0"/>
          </a:p>
        </p:txBody>
      </p:sp>
    </p:spTree>
    <p:extLst>
      <p:ext uri="{BB962C8B-B14F-4D97-AF65-F5344CB8AC3E}">
        <p14:creationId xmlns:p14="http://schemas.microsoft.com/office/powerpoint/2010/main" val="65832693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B/ Le cadre institutionnel </a:t>
            </a:r>
            <a:br>
              <a:rPr lang="fr-FR" dirty="0" smtClean="0"/>
            </a:br>
            <a:endParaRPr lang="fr-FR" dirty="0"/>
          </a:p>
        </p:txBody>
      </p:sp>
      <p:sp>
        <p:nvSpPr>
          <p:cNvPr id="3" name="Espace réservé du contenu 2"/>
          <p:cNvSpPr>
            <a:spLocks noGrp="1"/>
          </p:cNvSpPr>
          <p:nvPr>
            <p:ph idx="1"/>
          </p:nvPr>
        </p:nvSpPr>
        <p:spPr/>
        <p:txBody>
          <a:bodyPr>
            <a:normAutofit fontScale="55000" lnSpcReduction="20000"/>
          </a:bodyPr>
          <a:lstStyle/>
          <a:p>
            <a:r>
              <a:rPr lang="fr-FR" b="1" i="0" u="none" strike="noStrike" baseline="0" dirty="0" smtClean="0">
                <a:solidFill>
                  <a:srgbClr val="000000"/>
                </a:solidFill>
                <a:latin typeface="Garamond"/>
              </a:rPr>
              <a:t>- L’Agence Nationale des Déchets </a:t>
            </a:r>
            <a:r>
              <a:rPr lang="fr-FR" b="0" i="0" u="none" strike="noStrike" baseline="0" dirty="0" smtClean="0">
                <a:solidFill>
                  <a:srgbClr val="000000"/>
                </a:solidFill>
                <a:latin typeface="Garamond"/>
              </a:rPr>
              <a:t>(AND) : créée par le décret exécutif n°02-175 du  20 mai 2002 et placée sous la tutelle du MATE. Elle à pour mission la promotion d’activités liées à la gestion de déchets ménagers, en apportant de l’aide aux collectivités locales en matière de mise en </a:t>
            </a:r>
            <a:r>
              <a:rPr lang="fr-FR" b="0" i="0" u="none" strike="noStrike" baseline="0" dirty="0" err="1" smtClean="0">
                <a:solidFill>
                  <a:srgbClr val="000000"/>
                </a:solidFill>
                <a:latin typeface="Garamond"/>
              </a:rPr>
              <a:t>oeuvre</a:t>
            </a:r>
            <a:r>
              <a:rPr lang="fr-FR" b="0" i="0" u="none" strike="noStrike" baseline="0" dirty="0" smtClean="0">
                <a:solidFill>
                  <a:srgbClr val="000000"/>
                </a:solidFill>
                <a:latin typeface="Garamond"/>
              </a:rPr>
              <a:t> de la politique nationale des déchets. Elle vise l’assistance et la participation aux études d’optimisation de la collecte ordinaire, de mise en place de la collecte sélective, de création et de gestion des centres d’enfouissement technique (CET). ; </a:t>
            </a:r>
          </a:p>
          <a:p>
            <a:endParaRPr lang="fr-FR" b="0" i="0" u="none" strike="noStrike" baseline="0" dirty="0" smtClean="0">
              <a:solidFill>
                <a:srgbClr val="000000"/>
              </a:solidFill>
              <a:latin typeface="Garamond"/>
            </a:endParaRPr>
          </a:p>
          <a:p>
            <a:r>
              <a:rPr lang="fr-FR" b="1" i="0" u="none" strike="noStrike" baseline="0" dirty="0" smtClean="0">
                <a:solidFill>
                  <a:srgbClr val="000000"/>
                </a:solidFill>
                <a:latin typeface="Garamond"/>
              </a:rPr>
              <a:t>- Le Centre National des technologies de Production plus propres </a:t>
            </a:r>
            <a:r>
              <a:rPr lang="fr-FR" b="0" i="0" u="none" strike="noStrike" baseline="0" dirty="0" smtClean="0">
                <a:solidFill>
                  <a:srgbClr val="000000"/>
                </a:solidFill>
                <a:latin typeface="Garamond"/>
              </a:rPr>
              <a:t>(CNTPP) : est un établissement public à caractère industriel et commercial crée par décret exécutif n° 02-262 du 17 Août 2002, est placé sous la tutelle du Ministère de l’Aménagement du Territoire, de l’Environnement et de la Ville "MATEV". Les objectifs du CNTPP sont, l’émergence d’une industrie respectueuse de l’environnement privilégiant les procédés de fabrication moins polluants et consommant moins de ressources naturelles ainsi que l’amélioration de la productivité et la compétitivité des entreprises algériennes dans le cadre du respect des exigences environnementales. </a:t>
            </a:r>
          </a:p>
          <a:p>
            <a:endParaRPr lang="fr-FR" dirty="0"/>
          </a:p>
        </p:txBody>
      </p:sp>
    </p:spTree>
    <p:extLst>
      <p:ext uri="{BB962C8B-B14F-4D97-AF65-F5344CB8AC3E}">
        <p14:creationId xmlns:p14="http://schemas.microsoft.com/office/powerpoint/2010/main" val="4720368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B/ Le cadre institutionnel </a:t>
            </a:r>
            <a:br>
              <a:rPr lang="fr-FR" dirty="0" smtClean="0"/>
            </a:br>
            <a:endParaRPr lang="fr-FR" dirty="0"/>
          </a:p>
        </p:txBody>
      </p:sp>
      <p:sp>
        <p:nvSpPr>
          <p:cNvPr id="3" name="Espace réservé du contenu 2"/>
          <p:cNvSpPr>
            <a:spLocks noGrp="1"/>
          </p:cNvSpPr>
          <p:nvPr>
            <p:ph idx="1"/>
          </p:nvPr>
        </p:nvSpPr>
        <p:spPr/>
        <p:txBody>
          <a:bodyPr>
            <a:normAutofit fontScale="47500" lnSpcReduction="20000"/>
          </a:bodyPr>
          <a:lstStyle/>
          <a:p>
            <a:r>
              <a:rPr lang="fr-FR" b="1" i="0" u="none" strike="noStrike" baseline="0" dirty="0" smtClean="0">
                <a:solidFill>
                  <a:srgbClr val="000000"/>
                </a:solidFill>
                <a:latin typeface="Garamond"/>
              </a:rPr>
              <a:t>- Le Centre de Développement des Ressources Biologiques </a:t>
            </a:r>
            <a:r>
              <a:rPr lang="fr-FR" b="0" i="0" u="none" strike="noStrike" baseline="0" dirty="0" smtClean="0">
                <a:solidFill>
                  <a:srgbClr val="000000"/>
                </a:solidFill>
                <a:latin typeface="Garamond"/>
              </a:rPr>
              <a:t>(CNDRB</a:t>
            </a:r>
            <a:r>
              <a:rPr lang="fr-FR" b="1" i="0" u="none" strike="noStrike" baseline="0" dirty="0" smtClean="0">
                <a:solidFill>
                  <a:srgbClr val="000000"/>
                </a:solidFill>
                <a:latin typeface="Garamond"/>
              </a:rPr>
              <a:t>) : </a:t>
            </a:r>
            <a:r>
              <a:rPr lang="fr-FR" b="0" i="0" u="none" strike="noStrike" baseline="0" dirty="0" smtClean="0">
                <a:solidFill>
                  <a:srgbClr val="000000"/>
                </a:solidFill>
                <a:latin typeface="Garamond"/>
              </a:rPr>
              <a:t>est un organisme crée par le MATE, dans le cadre de la stratégie de la convention sur la Biodiversité. créé par décret exécutif n° 02-371 du 11 novembre 2002 a pour mission de centraliser l’ensemble des inventaires de la faune, de la flore, des habitats et des écosystèmes ; de contribuer à l’élaboration des plans de valorisation des ressources biologiques dans le cadre du développement durable ; de proposer la conservation des </a:t>
            </a:r>
          </a:p>
          <a:p>
            <a:r>
              <a:rPr lang="fr-FR" dirty="0" smtClean="0">
                <a:solidFill>
                  <a:srgbClr val="000000"/>
                </a:solidFill>
              </a:rPr>
              <a:t>8 </a:t>
            </a:r>
            <a:r>
              <a:rPr lang="fr-FR" b="0" i="0" u="none" strike="noStrike" baseline="0" dirty="0" smtClean="0">
                <a:solidFill>
                  <a:srgbClr val="000000"/>
                </a:solidFill>
                <a:latin typeface="Garamond"/>
              </a:rPr>
              <a:t>ressources biologiques nationales selon les modalités fixées par la réglementation en vigueur et de promouvoir la mise en </a:t>
            </a:r>
            <a:r>
              <a:rPr lang="fr-FR" b="0" i="0" u="none" strike="noStrike" baseline="0" dirty="0" err="1" smtClean="0">
                <a:solidFill>
                  <a:srgbClr val="000000"/>
                </a:solidFill>
                <a:latin typeface="Garamond"/>
              </a:rPr>
              <a:t>oeuvre</a:t>
            </a:r>
            <a:r>
              <a:rPr lang="fr-FR" b="0" i="0" u="none" strike="noStrike" baseline="0" dirty="0" smtClean="0">
                <a:solidFill>
                  <a:srgbClr val="000000"/>
                </a:solidFill>
                <a:latin typeface="Garamond"/>
              </a:rPr>
              <a:t> des programmes de sensibilisation du public concernant la conservation et l’utilisation durable de la diversité biologique.; </a:t>
            </a:r>
          </a:p>
          <a:p>
            <a:pPr marL="0" indent="0">
              <a:buNone/>
            </a:pPr>
            <a:endParaRPr lang="fr-FR" b="0" i="0" u="none" strike="noStrike" baseline="0" dirty="0" smtClean="0">
              <a:solidFill>
                <a:srgbClr val="000000"/>
              </a:solidFill>
              <a:latin typeface="Garamond"/>
            </a:endParaRPr>
          </a:p>
          <a:p>
            <a:r>
              <a:rPr lang="fr-FR" b="1" i="0" u="none" strike="noStrike" baseline="0" dirty="0" smtClean="0">
                <a:solidFill>
                  <a:srgbClr val="000000"/>
                </a:solidFill>
                <a:latin typeface="Garamond"/>
              </a:rPr>
              <a:t>- Conservatoire des Formations aux Métiers de l’Environnement </a:t>
            </a:r>
            <a:r>
              <a:rPr lang="fr-FR" b="0" i="0" u="none" strike="noStrike" baseline="0" dirty="0" smtClean="0">
                <a:solidFill>
                  <a:srgbClr val="000000"/>
                </a:solidFill>
                <a:latin typeface="Garamond"/>
              </a:rPr>
              <a:t>(CNFE), créé en 2002 a pour mission principale la formation des différents intervenants publics ou privés dans le domaine de l’environnement et l’éducation à l’environnement pour le grand public et notamment dans le milieu scolaire ; </a:t>
            </a:r>
          </a:p>
          <a:p>
            <a:pPr marL="0" indent="0">
              <a:buNone/>
            </a:pPr>
            <a:endParaRPr lang="fr-FR" b="0" i="0" u="none" strike="noStrike" baseline="0" dirty="0" smtClean="0">
              <a:latin typeface="Garamond"/>
            </a:endParaRPr>
          </a:p>
          <a:p>
            <a:r>
              <a:rPr lang="fr-FR" b="1" i="0" u="none" strike="noStrike" baseline="0" dirty="0" smtClean="0">
                <a:solidFill>
                  <a:srgbClr val="000000"/>
                </a:solidFill>
                <a:latin typeface="Garamond"/>
              </a:rPr>
              <a:t>- Agence Nationale de l’Urbanisme </a:t>
            </a:r>
            <a:r>
              <a:rPr lang="fr-FR" b="0" i="0" u="none" strike="noStrike" baseline="0" dirty="0" smtClean="0">
                <a:solidFill>
                  <a:srgbClr val="000000"/>
                </a:solidFill>
                <a:latin typeface="Garamond"/>
              </a:rPr>
              <a:t>(ANURB) : créée par le décret 09 344 du 22 octobre 2009, s’inscrit dans le cadre du nouveau dispositif d’encadrement de la politique d’aménagement et d’urbanisme définie par les pouvoirs publics. Elle doit constituer le pôle de compétence et d’expertise technique de l’Etat et des collectivités locales. 	</a:t>
            </a:r>
          </a:p>
          <a:p>
            <a:endParaRPr lang="fr-FR" dirty="0"/>
          </a:p>
        </p:txBody>
      </p:sp>
    </p:spTree>
    <p:extLst>
      <p:ext uri="{BB962C8B-B14F-4D97-AF65-F5344CB8AC3E}">
        <p14:creationId xmlns:p14="http://schemas.microsoft.com/office/powerpoint/2010/main" val="5537328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 question environnementale et le DD en Algérie</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smtClean="0"/>
              <a:t>A l’instar des pays du monde en général et de l’Afrique du Nord en particulier, l’Algérie fait face à de nombreux défis écologiques. Le Rapport National sur l’Etat et l’Avenir de l’environnement (RNE 2000), qui a servi de base à l’élaboration du Plan National d’Actions pour l’Environnement et le Développement Durable (PNAEDD), fait apparaitre des ressources en sols en dégradation constante, des ressources en eau limitées et de faible qualité, une urbanisation non contrôlée, une industrialisation mal maitrisée générant des pollutions industrielles à l’origine de sérieux problèmes de santé publique.</a:t>
            </a:r>
          </a:p>
          <a:p>
            <a:pPr marL="0" indent="0">
              <a:buNone/>
            </a:pPr>
            <a:endParaRPr lang="fr-FR" dirty="0" smtClean="0"/>
          </a:p>
          <a:p>
            <a:r>
              <a:rPr lang="fr-FR" dirty="0" smtClean="0"/>
              <a:t>Ayant progressivement pris conscience de la nécessité de se placer dans une logique de développement durable (DD), l’Algérie à développé un cadre </a:t>
            </a:r>
            <a:r>
              <a:rPr lang="fr-FR" dirty="0" smtClean="0">
                <a:solidFill>
                  <a:srgbClr val="FF0000"/>
                </a:solidFill>
              </a:rPr>
              <a:t>institutionnel et réglementaire </a:t>
            </a:r>
            <a:r>
              <a:rPr lang="fr-FR" dirty="0" smtClean="0"/>
              <a:t>en cohésion avec la promulgation de lois sur l’environnement et l’aménagement du territoire.</a:t>
            </a:r>
          </a:p>
        </p:txBody>
      </p:sp>
    </p:spTree>
    <p:extLst>
      <p:ext uri="{BB962C8B-B14F-4D97-AF65-F5344CB8AC3E}">
        <p14:creationId xmlns:p14="http://schemas.microsoft.com/office/powerpoint/2010/main" val="9431548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3- Mécanismes de financement de la politique environnemental</a:t>
            </a:r>
          </a:p>
        </p:txBody>
      </p:sp>
      <p:sp>
        <p:nvSpPr>
          <p:cNvPr id="3" name="Espace réservé du contenu 2"/>
          <p:cNvSpPr>
            <a:spLocks noGrp="1"/>
          </p:cNvSpPr>
          <p:nvPr>
            <p:ph idx="1"/>
          </p:nvPr>
        </p:nvSpPr>
        <p:spPr/>
        <p:txBody>
          <a:bodyPr>
            <a:normAutofit fontScale="70000" lnSpcReduction="20000"/>
          </a:bodyPr>
          <a:lstStyle/>
          <a:p>
            <a:pPr algn="just"/>
            <a:r>
              <a:rPr lang="fr-FR" dirty="0" smtClean="0"/>
              <a:t>Une fiscalité environnementale a été introduite par l’Etat algérien pour mieux appliquer le principe du « pollueur payeur », </a:t>
            </a:r>
          </a:p>
          <a:p>
            <a:pPr algn="just"/>
            <a:endParaRPr lang="fr-FR" dirty="0" smtClean="0"/>
          </a:p>
          <a:p>
            <a:pPr algn="just"/>
            <a:r>
              <a:rPr lang="fr-FR" dirty="0" smtClean="0"/>
              <a:t>qui a été introduite dans la législation en 2003, en introduisant une multitude de taxes à caractère écologique.</a:t>
            </a:r>
          </a:p>
          <a:p>
            <a:pPr algn="just"/>
            <a:r>
              <a:rPr lang="fr-FR" dirty="0" smtClean="0"/>
              <a:t> </a:t>
            </a:r>
          </a:p>
          <a:p>
            <a:pPr algn="just"/>
            <a:r>
              <a:rPr lang="fr-FR" dirty="0" smtClean="0"/>
              <a:t>Cette fiscalité vise ceux qui polluent l’environnement suite à leurs activités économiques de production, et/ou de consommation. </a:t>
            </a:r>
          </a:p>
          <a:p>
            <a:pPr algn="just"/>
            <a:endParaRPr lang="fr-FR" dirty="0" smtClean="0"/>
          </a:p>
          <a:p>
            <a:pPr algn="just"/>
            <a:r>
              <a:rPr lang="fr-FR" dirty="0" smtClean="0"/>
              <a:t>L’objectif de cette taxation est d’inciter les agents économiques à améliorer leurs comportements et à minimiser les actes de pollution et de gaspillage en faveurs de l’intérêt général.</a:t>
            </a:r>
          </a:p>
          <a:p>
            <a:pPr marL="0" indent="0" algn="just">
              <a:buNone/>
            </a:pPr>
            <a:endParaRPr lang="fr-FR" dirty="0" smtClean="0"/>
          </a:p>
        </p:txBody>
      </p:sp>
    </p:spTree>
    <p:extLst>
      <p:ext uri="{BB962C8B-B14F-4D97-AF65-F5344CB8AC3E}">
        <p14:creationId xmlns:p14="http://schemas.microsoft.com/office/powerpoint/2010/main" val="20115041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3- Mécanismes de financement de la politique environnemental</a:t>
            </a:r>
            <a:endParaRPr lang="fr-FR" dirty="0"/>
          </a:p>
        </p:txBody>
      </p:sp>
      <p:sp>
        <p:nvSpPr>
          <p:cNvPr id="3" name="Espace réservé du contenu 2"/>
          <p:cNvSpPr>
            <a:spLocks noGrp="1"/>
          </p:cNvSpPr>
          <p:nvPr>
            <p:ph idx="1"/>
          </p:nvPr>
        </p:nvSpPr>
        <p:spPr/>
        <p:txBody>
          <a:bodyPr>
            <a:normAutofit fontScale="47500" lnSpcReduction="20000"/>
          </a:bodyPr>
          <a:lstStyle/>
          <a:p>
            <a:r>
              <a:rPr lang="fr-FR" dirty="0" smtClean="0"/>
              <a:t>Le point de départ de la fiscalité écologique se situe dans la loi des finances pour 1992, loi n°91-25 du 18 décembre 1991 qui à institué par son article 117 une taxe sur les activités polluantes ou dangereuses pour l’environnement7. Une actualisation a été faite par la loi des finances 2000 On distingue ainsi:</a:t>
            </a:r>
          </a:p>
          <a:p>
            <a:pPr marL="0" indent="0">
              <a:buNone/>
            </a:pPr>
            <a:endParaRPr lang="fr-FR" dirty="0" smtClean="0"/>
          </a:p>
          <a:p>
            <a:r>
              <a:rPr lang="fr-FR" dirty="0" smtClean="0"/>
              <a:t>La taxe sur les activités polluantes et dangereuses pour l’environnement ;</a:t>
            </a:r>
          </a:p>
          <a:p>
            <a:pPr marL="0" indent="0">
              <a:buNone/>
            </a:pPr>
            <a:endParaRPr lang="fr-FR" dirty="0" smtClean="0"/>
          </a:p>
          <a:p>
            <a:r>
              <a:rPr lang="fr-FR" dirty="0" smtClean="0"/>
              <a:t>La taxe relative à la pollution atmosphérique (la taxe sur les carburants et la taxes sur les produits pétroliers) ;</a:t>
            </a:r>
          </a:p>
          <a:p>
            <a:endParaRPr lang="fr-FR" dirty="0" smtClean="0"/>
          </a:p>
          <a:p>
            <a:r>
              <a:rPr lang="fr-FR" dirty="0" smtClean="0"/>
              <a:t>La taxe d’incitation au déstockage des déchets industriels, toxiques et dangereux ;</a:t>
            </a:r>
          </a:p>
          <a:p>
            <a:endParaRPr lang="fr-FR" dirty="0" smtClean="0"/>
          </a:p>
          <a:p>
            <a:r>
              <a:rPr lang="fr-FR" dirty="0" smtClean="0"/>
              <a:t>Les taxes complémentaires (sur les eaux usées industrielles, sur la pollution atmosphérique d’origine industrielle sur les quantités émises dépassant les valeurs limites);</a:t>
            </a:r>
          </a:p>
          <a:p>
            <a:endParaRPr lang="fr-FR" dirty="0" smtClean="0"/>
          </a:p>
          <a:p>
            <a:r>
              <a:rPr lang="fr-FR" dirty="0" smtClean="0"/>
              <a:t>Les taxes sur les produits tabagiques (taxe intérieure de consommation, ta taxe additionnelle) ;</a:t>
            </a:r>
          </a:p>
          <a:p>
            <a:endParaRPr lang="fr-FR" dirty="0" smtClean="0"/>
          </a:p>
          <a:p>
            <a:r>
              <a:rPr lang="fr-FR" dirty="0" smtClean="0"/>
              <a:t>La taxe d’enlèvement des ordures ménagères.</a:t>
            </a:r>
          </a:p>
        </p:txBody>
      </p:sp>
    </p:spTree>
    <p:extLst>
      <p:ext uri="{BB962C8B-B14F-4D97-AF65-F5344CB8AC3E}">
        <p14:creationId xmlns:p14="http://schemas.microsoft.com/office/powerpoint/2010/main" val="37022025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3- Mécanismes de financement de la politique environnemental</a:t>
            </a:r>
            <a:endParaRPr lang="fr-FR" dirty="0"/>
          </a:p>
        </p:txBody>
      </p:sp>
      <p:sp>
        <p:nvSpPr>
          <p:cNvPr id="3" name="Espace réservé du contenu 2"/>
          <p:cNvSpPr>
            <a:spLocks noGrp="1"/>
          </p:cNvSpPr>
          <p:nvPr>
            <p:ph idx="1"/>
          </p:nvPr>
        </p:nvSpPr>
        <p:spPr>
          <a:xfrm>
            <a:off x="457200" y="1600200"/>
            <a:ext cx="8229600" cy="5069160"/>
          </a:xfrm>
        </p:spPr>
        <p:txBody>
          <a:bodyPr>
            <a:noAutofit/>
          </a:bodyPr>
          <a:lstStyle/>
          <a:p>
            <a:pPr lvl="0" algn="just"/>
            <a:r>
              <a:rPr lang="fr-FR" sz="1800" dirty="0">
                <a:solidFill>
                  <a:prstClr val="black"/>
                </a:solidFill>
              </a:rPr>
              <a:t>Des mesures incitatives à la protection de l’environnement existent comme la réduction du taux de la taxe sur la valeur ajoutée (TVA) de 17% à 7% pour les équipements destinés au GPL/carburant, pour les équipements destinés au GPL/C, etc</a:t>
            </a:r>
            <a:r>
              <a:rPr lang="fr-FR" sz="1800" dirty="0" smtClean="0">
                <a:solidFill>
                  <a:prstClr val="black"/>
                </a:solidFill>
              </a:rPr>
              <a:t>.</a:t>
            </a:r>
          </a:p>
          <a:p>
            <a:pPr lvl="0" algn="just"/>
            <a:endParaRPr lang="fr-FR" sz="1800" dirty="0">
              <a:solidFill>
                <a:prstClr val="black"/>
              </a:solidFill>
            </a:endParaRPr>
          </a:p>
          <a:p>
            <a:pPr lvl="0" algn="just"/>
            <a:r>
              <a:rPr lang="fr-FR" sz="1800" dirty="0">
                <a:solidFill>
                  <a:prstClr val="black"/>
                </a:solidFill>
              </a:rPr>
              <a:t>Des mécanismes financiers nationaux ont été également introduits pour financer les politiques environnementales comme </a:t>
            </a:r>
            <a:r>
              <a:rPr lang="fr-FR" sz="1800" dirty="0" smtClean="0">
                <a:solidFill>
                  <a:prstClr val="black"/>
                </a:solidFill>
              </a:rPr>
              <a:t>:</a:t>
            </a:r>
          </a:p>
          <a:p>
            <a:pPr lvl="0" algn="just"/>
            <a:endParaRPr lang="fr-FR" sz="1800" dirty="0">
              <a:solidFill>
                <a:prstClr val="black"/>
              </a:solidFill>
            </a:endParaRPr>
          </a:p>
          <a:p>
            <a:pPr lvl="0" algn="just"/>
            <a:r>
              <a:rPr lang="fr-FR" sz="1800" dirty="0">
                <a:solidFill>
                  <a:prstClr val="black"/>
                </a:solidFill>
              </a:rPr>
              <a:t>Le Fonds National de l’Environnement et de Dépollution (FENEP) pour aider les entreprises industrielles à réduire leur pollution par la conversion d’installation existantes aux technologies propres, le Fonds de Développement des Régions du Sud (FSRS) afin d’améliorer le cadre de vie des populations, le Fonds Nationale de Régulation et de Développement Agricole (FNRDA) pour la restauration des sols dégradés et l’utilisation rationnelle de l’eau, le Fonds National de Protection du Littorale et des Zones Côtières ou encore le Fonds de lutte contre la Désertification, etc. ces fonds sont en partie financés par le produit des taxes écologiques.</a:t>
            </a:r>
          </a:p>
          <a:p>
            <a:pPr lvl="0" algn="just"/>
            <a:endParaRPr lang="fr-FR" sz="1800" dirty="0">
              <a:solidFill>
                <a:prstClr val="black"/>
              </a:solidFill>
            </a:endParaRPr>
          </a:p>
          <a:p>
            <a:pPr algn="just"/>
            <a:endParaRPr lang="fr-FR" sz="4400" dirty="0"/>
          </a:p>
        </p:txBody>
      </p:sp>
    </p:spTree>
    <p:extLst>
      <p:ext uri="{BB962C8B-B14F-4D97-AF65-F5344CB8AC3E}">
        <p14:creationId xmlns:p14="http://schemas.microsoft.com/office/powerpoint/2010/main" val="4475645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800" b="1" i="0" u="none" strike="noStrike" baseline="0" dirty="0" smtClean="0">
                <a:solidFill>
                  <a:srgbClr val="000000"/>
                </a:solidFill>
                <a:latin typeface="Garamond"/>
              </a:rPr>
              <a:t>L’état des lieux et défis à relevés pour un développent durable en Algérie </a:t>
            </a:r>
            <a:r>
              <a:rPr lang="fr-FR" sz="2800" b="0" i="0" u="none" strike="noStrike" baseline="0" dirty="0" smtClean="0">
                <a:solidFill>
                  <a:srgbClr val="000000"/>
                </a:solidFill>
                <a:latin typeface="Garamond"/>
              </a:rPr>
              <a:t/>
            </a:r>
            <a:br>
              <a:rPr lang="fr-FR" sz="2800" b="0" i="0" u="none" strike="noStrike" baseline="0" dirty="0" smtClean="0">
                <a:solidFill>
                  <a:srgbClr val="000000"/>
                </a:solidFill>
                <a:latin typeface="Garamond"/>
              </a:rPr>
            </a:br>
            <a:endParaRPr lang="fr-FR" sz="2800" dirty="0"/>
          </a:p>
        </p:txBody>
      </p:sp>
      <p:sp>
        <p:nvSpPr>
          <p:cNvPr id="3" name="Espace réservé du contenu 2"/>
          <p:cNvSpPr>
            <a:spLocks noGrp="1"/>
          </p:cNvSpPr>
          <p:nvPr>
            <p:ph idx="1"/>
          </p:nvPr>
        </p:nvSpPr>
        <p:spPr/>
        <p:txBody>
          <a:bodyPr>
            <a:normAutofit fontScale="55000" lnSpcReduction="20000"/>
          </a:bodyPr>
          <a:lstStyle/>
          <a:p>
            <a:r>
              <a:rPr lang="fr-FR" b="0" i="0" u="none" strike="noStrike" baseline="0" dirty="0" smtClean="0">
                <a:solidFill>
                  <a:srgbClr val="000000"/>
                </a:solidFill>
                <a:latin typeface="Garamond"/>
              </a:rPr>
              <a:t>Les différents programmes et investissements engagés, par les pouvoirs publics en Algérie, présentent des perspectives prometteuses. Cependant, malgré la mise en place de toute une batterie de dispositifs d’appui en faveur du développement durable, ce secteur reste peu développé et loin de pallier au menaces qui pèsent sur le pays. Aujourd’hui même le bilan n’est pas satisfaisant, la situation de l’environnementale en Algérie reste alarmante: </a:t>
            </a:r>
          </a:p>
          <a:p>
            <a:pPr marL="0" indent="0">
              <a:buNone/>
            </a:pPr>
            <a:endParaRPr lang="fr-FR" b="0" i="0" u="none" strike="noStrike" baseline="0" dirty="0" smtClean="0">
              <a:solidFill>
                <a:srgbClr val="000000"/>
              </a:solidFill>
              <a:latin typeface="Garamond"/>
            </a:endParaRPr>
          </a:p>
          <a:p>
            <a:pPr marL="0" indent="0">
              <a:buNone/>
            </a:pPr>
            <a:r>
              <a:rPr lang="fr-FR" b="1" i="0" u="none" strike="noStrike" baseline="0" dirty="0" smtClean="0">
                <a:solidFill>
                  <a:srgbClr val="000000"/>
                </a:solidFill>
                <a:latin typeface="Garamond"/>
              </a:rPr>
              <a:t>- </a:t>
            </a:r>
            <a:r>
              <a:rPr lang="fr-FR" b="0" i="0" u="none" strike="noStrike" baseline="0" dirty="0" smtClean="0">
                <a:solidFill>
                  <a:srgbClr val="000000"/>
                </a:solidFill>
                <a:latin typeface="Garamond"/>
              </a:rPr>
              <a:t>Une forêt fragile en continuel dégradation ; </a:t>
            </a:r>
          </a:p>
          <a:p>
            <a:pPr marL="0" indent="0">
              <a:buNone/>
            </a:pPr>
            <a:r>
              <a:rPr lang="fr-FR" b="1" i="0" u="none" strike="noStrike" baseline="0" dirty="0" smtClean="0">
                <a:solidFill>
                  <a:srgbClr val="000000"/>
                </a:solidFill>
                <a:latin typeface="Garamond"/>
              </a:rPr>
              <a:t>- </a:t>
            </a:r>
            <a:r>
              <a:rPr lang="fr-FR" b="0" i="0" u="none" strike="noStrike" baseline="0" dirty="0" smtClean="0">
                <a:solidFill>
                  <a:srgbClr val="000000"/>
                </a:solidFill>
                <a:latin typeface="Garamond"/>
              </a:rPr>
              <a:t>Une évolution phénoménale de la désertification ; </a:t>
            </a:r>
          </a:p>
          <a:p>
            <a:pPr marL="0" indent="0">
              <a:buNone/>
            </a:pPr>
            <a:r>
              <a:rPr lang="fr-FR" b="1" i="0" u="none" strike="noStrike" baseline="0" dirty="0" smtClean="0">
                <a:solidFill>
                  <a:srgbClr val="000000"/>
                </a:solidFill>
                <a:latin typeface="Garamond"/>
              </a:rPr>
              <a:t>- </a:t>
            </a:r>
            <a:r>
              <a:rPr lang="fr-FR" b="0" i="0" u="none" strike="noStrike" baseline="0" dirty="0" smtClean="0">
                <a:solidFill>
                  <a:srgbClr val="000000"/>
                </a:solidFill>
                <a:latin typeface="Garamond"/>
              </a:rPr>
              <a:t>Une pollution préoccupante ; </a:t>
            </a:r>
          </a:p>
          <a:p>
            <a:pPr marL="0" indent="0">
              <a:buNone/>
            </a:pPr>
            <a:r>
              <a:rPr lang="fr-FR" b="1" i="0" u="none" strike="noStrike" baseline="0" dirty="0" smtClean="0">
                <a:solidFill>
                  <a:srgbClr val="000000"/>
                </a:solidFill>
                <a:latin typeface="Garamond"/>
              </a:rPr>
              <a:t>- </a:t>
            </a:r>
            <a:r>
              <a:rPr lang="fr-FR" b="0" i="0" u="none" strike="noStrike" baseline="0" dirty="0" smtClean="0">
                <a:solidFill>
                  <a:srgbClr val="000000"/>
                </a:solidFill>
                <a:latin typeface="Garamond"/>
              </a:rPr>
              <a:t>Des terres agricoles fertiles cédées au détriment de l’urbanisation avec environ 7000 ha dans la région Algéroise et 10.000 ha sur la Mitidja et le Sahel</a:t>
            </a:r>
            <a:r>
              <a:rPr lang="fr-FR" sz="800" b="0" i="0" u="none" strike="noStrike" baseline="0" dirty="0" smtClean="0">
                <a:solidFill>
                  <a:srgbClr val="000000"/>
                </a:solidFill>
                <a:latin typeface="Garamond"/>
              </a:rPr>
              <a:t>8</a:t>
            </a:r>
            <a:r>
              <a:rPr lang="fr-FR" b="0" i="0" u="none" strike="noStrike" baseline="0" dirty="0" smtClean="0">
                <a:solidFill>
                  <a:srgbClr val="000000"/>
                </a:solidFill>
                <a:latin typeface="Garamond"/>
              </a:rPr>
              <a:t>, </a:t>
            </a:r>
          </a:p>
          <a:p>
            <a:endParaRPr lang="fr-FR" b="0" i="0" u="none" strike="noStrike" baseline="0" dirty="0" smtClean="0">
              <a:solidFill>
                <a:srgbClr val="000000"/>
              </a:solidFill>
              <a:latin typeface="Garamond"/>
            </a:endParaRPr>
          </a:p>
          <a:p>
            <a:r>
              <a:rPr lang="fr-FR" b="0" i="0" u="none" strike="noStrike" baseline="0" dirty="0" smtClean="0">
                <a:solidFill>
                  <a:srgbClr val="000000"/>
                </a:solidFill>
                <a:latin typeface="Garamond"/>
              </a:rPr>
              <a:t>La production de déchets ne cesse d’augmenter suite à l’augmentation de la population et à la croissance économique, « ces quantités pourraient dépasser les 30 Millions de tonnes en 2025 si aucune politique de prévention n’est mise en </a:t>
            </a:r>
            <a:r>
              <a:rPr lang="fr-FR" b="0" i="0" u="none" strike="noStrike" baseline="0" dirty="0" err="1" smtClean="0">
                <a:solidFill>
                  <a:srgbClr val="000000"/>
                </a:solidFill>
                <a:latin typeface="Garamond"/>
              </a:rPr>
              <a:t>oeuvre</a:t>
            </a:r>
            <a:r>
              <a:rPr lang="fr-FR" b="0" i="0" u="none" strike="noStrike" baseline="0" dirty="0" smtClean="0">
                <a:solidFill>
                  <a:srgbClr val="000000"/>
                </a:solidFill>
                <a:latin typeface="Garamond"/>
              </a:rPr>
              <a:t> »</a:t>
            </a:r>
            <a:endParaRPr lang="fr-FR" dirty="0"/>
          </a:p>
        </p:txBody>
      </p:sp>
    </p:spTree>
    <p:extLst>
      <p:ext uri="{BB962C8B-B14F-4D97-AF65-F5344CB8AC3E}">
        <p14:creationId xmlns:p14="http://schemas.microsoft.com/office/powerpoint/2010/main" val="34530807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70000" lnSpcReduction="20000"/>
          </a:bodyPr>
          <a:lstStyle/>
          <a:p>
            <a:r>
              <a:rPr lang="fr-FR" dirty="0" smtClean="0"/>
              <a:t>Ceci à comme conséquence :</a:t>
            </a:r>
          </a:p>
          <a:p>
            <a:endParaRPr lang="fr-FR" dirty="0" smtClean="0"/>
          </a:p>
          <a:p>
            <a:pPr marL="0" indent="0">
              <a:buNone/>
            </a:pPr>
            <a:r>
              <a:rPr lang="fr-FR" dirty="0" smtClean="0"/>
              <a:t>- Une remontée des zones arides et désertiques qui entraine une réduction continue de la superficie agricole utile par habitant ;</a:t>
            </a:r>
          </a:p>
          <a:p>
            <a:pPr marL="0" indent="0">
              <a:buNone/>
            </a:pPr>
            <a:r>
              <a:rPr lang="fr-FR" dirty="0" smtClean="0"/>
              <a:t>- Une sécurité alimentaire en Algérie menacée par la dégradation des conditions physiques du secteur de l’agriculture. Le retard de développement de l’activité agricole a entrainé une dépendance accrue aux importations pour satisfaire l’augmentation de la demande interne.</a:t>
            </a:r>
          </a:p>
          <a:p>
            <a:r>
              <a:rPr lang="fr-FR" dirty="0" smtClean="0"/>
              <a:t>Ainsi malgré le caractère récurrent du débat sur les questions environnementales, la communication et l’éducation en matière de changement climatique demeurent confrontées à des défis majeurs :</a:t>
            </a:r>
            <a:endParaRPr lang="fr-FR" dirty="0"/>
          </a:p>
        </p:txBody>
      </p:sp>
    </p:spTree>
    <p:extLst>
      <p:ext uri="{BB962C8B-B14F-4D97-AF65-F5344CB8AC3E}">
        <p14:creationId xmlns:p14="http://schemas.microsoft.com/office/powerpoint/2010/main" val="10303897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dirty="0" smtClean="0"/>
              <a:t>Le premier défi, comment prendre actuellement en compte l’environnement alors que l’équilibre entre le social et l’économique est déjà dans une impasse en Algérie ?</a:t>
            </a:r>
            <a:endParaRPr lang="fr-FR" sz="2400" dirty="0"/>
          </a:p>
        </p:txBody>
      </p:sp>
      <p:sp>
        <p:nvSpPr>
          <p:cNvPr id="3" name="Espace réservé du contenu 2"/>
          <p:cNvSpPr>
            <a:spLocks noGrp="1"/>
          </p:cNvSpPr>
          <p:nvPr>
            <p:ph idx="1"/>
          </p:nvPr>
        </p:nvSpPr>
        <p:spPr/>
        <p:txBody>
          <a:bodyPr>
            <a:normAutofit/>
          </a:bodyPr>
          <a:lstStyle/>
          <a:p>
            <a:pPr algn="just"/>
            <a:r>
              <a:rPr lang="fr-FR" sz="2800" b="0" i="0" u="none" strike="noStrike" baseline="0" dirty="0" smtClean="0">
                <a:solidFill>
                  <a:srgbClr val="000000"/>
                </a:solidFill>
                <a:latin typeface="Garamond"/>
              </a:rPr>
              <a:t>relève une sous-estimation importante des conséquences du changement climatique, chez le citoyen algérien en particulier, dont le niveau d’inquiétude est très faible. </a:t>
            </a:r>
          </a:p>
          <a:p>
            <a:pPr marL="0" indent="0" algn="just">
              <a:buNone/>
            </a:pPr>
            <a:endParaRPr lang="fr-FR" sz="2800" b="0" i="0" u="none" strike="noStrike" baseline="0" dirty="0" smtClean="0">
              <a:solidFill>
                <a:srgbClr val="000000"/>
              </a:solidFill>
              <a:latin typeface="Garamond"/>
            </a:endParaRPr>
          </a:p>
          <a:p>
            <a:pPr algn="just"/>
            <a:r>
              <a:rPr lang="fr-FR" sz="2800" b="0" i="0" u="none" strike="noStrike" baseline="0" dirty="0" smtClean="0">
                <a:solidFill>
                  <a:srgbClr val="000000"/>
                </a:solidFill>
                <a:latin typeface="Garamond"/>
              </a:rPr>
              <a:t>En revanche, les préoccupations liées à la vie quotidienne, comme le pouvoir d’achat, le chômage, le cadre de vie, le travail, la sécurité ou la santé, passent bien devant la question climatique ;</a:t>
            </a:r>
            <a:endParaRPr lang="fr-FR" sz="2800" dirty="0"/>
          </a:p>
        </p:txBody>
      </p:sp>
    </p:spTree>
    <p:extLst>
      <p:ext uri="{BB962C8B-B14F-4D97-AF65-F5344CB8AC3E}">
        <p14:creationId xmlns:p14="http://schemas.microsoft.com/office/powerpoint/2010/main" val="203361057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000" dirty="0">
                <a:solidFill>
                  <a:prstClr val="black"/>
                </a:solidFill>
                <a:ea typeface="+mn-ea"/>
                <a:cs typeface="+mn-cs"/>
              </a:rPr>
              <a:t>Le deuxième défi consiste en une nouvelle</a:t>
            </a:r>
            <a:endParaRPr lang="fr-FR" dirty="0"/>
          </a:p>
        </p:txBody>
      </p:sp>
      <p:sp>
        <p:nvSpPr>
          <p:cNvPr id="3" name="Espace réservé du contenu 2"/>
          <p:cNvSpPr>
            <a:spLocks noGrp="1"/>
          </p:cNvSpPr>
          <p:nvPr>
            <p:ph idx="1"/>
          </p:nvPr>
        </p:nvSpPr>
        <p:spPr/>
        <p:txBody>
          <a:bodyPr>
            <a:normAutofit lnSpcReduction="10000"/>
          </a:bodyPr>
          <a:lstStyle/>
          <a:p>
            <a:pPr algn="just"/>
            <a:r>
              <a:rPr lang="fr-FR" sz="2800" dirty="0" smtClean="0"/>
              <a:t>Le deuxième défi consiste en une nouvelle économie indépendante des hydrocarbures : un nouveau modèle de consommation énergétique et surtout une nouvelle économie indépendante des hydrocarbures, plaidant pour une exploitation rationnelle des hydrocarbures. </a:t>
            </a:r>
          </a:p>
          <a:p>
            <a:pPr marL="0" indent="0" algn="just">
              <a:buNone/>
            </a:pPr>
            <a:endParaRPr lang="fr-FR" sz="2800" dirty="0" smtClean="0"/>
          </a:p>
          <a:p>
            <a:pPr algn="just"/>
            <a:r>
              <a:rPr lang="fr-FR" sz="2800" dirty="0" smtClean="0"/>
              <a:t>L’Algérie doit développer les énergies renouvelables pour parvenir à un mix énergétique. Cette transition énergétique a pour but de parvenir surtout à un modèle de consommation durable ;</a:t>
            </a:r>
            <a:endParaRPr lang="fr-FR" sz="2800" dirty="0"/>
          </a:p>
        </p:txBody>
      </p:sp>
    </p:spTree>
    <p:extLst>
      <p:ext uri="{BB962C8B-B14F-4D97-AF65-F5344CB8AC3E}">
        <p14:creationId xmlns:p14="http://schemas.microsoft.com/office/powerpoint/2010/main" val="97825590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2400" b="1" i="0" u="none" strike="noStrike" baseline="0" dirty="0" smtClean="0">
                <a:solidFill>
                  <a:srgbClr val="000000"/>
                </a:solidFill>
                <a:latin typeface="Garamond"/>
              </a:rPr>
              <a:t>Le quatrième défi, la lutte contre le secteur informel et la corruption qui peuvent nuire aux différentes mesures et programmes d’appui au développement durable</a:t>
            </a:r>
            <a:endParaRPr lang="fr-FR" sz="2400" dirty="0"/>
          </a:p>
        </p:txBody>
      </p:sp>
      <p:sp>
        <p:nvSpPr>
          <p:cNvPr id="3" name="Espace réservé du contenu 2"/>
          <p:cNvSpPr>
            <a:spLocks noGrp="1"/>
          </p:cNvSpPr>
          <p:nvPr>
            <p:ph idx="1"/>
          </p:nvPr>
        </p:nvSpPr>
        <p:spPr/>
        <p:txBody>
          <a:bodyPr/>
          <a:lstStyle/>
          <a:p>
            <a:r>
              <a:rPr lang="fr-FR" b="1" i="0" u="none" strike="noStrike" baseline="0" dirty="0" smtClean="0">
                <a:solidFill>
                  <a:srgbClr val="000000"/>
                </a:solidFill>
                <a:latin typeface="Garamond"/>
              </a:rPr>
              <a:t>Le troisième défi consiste à intégrer le développement durable dans les stratégies d’innovation des entreprises nationales</a:t>
            </a:r>
            <a:endParaRPr lang="fr-FR" dirty="0"/>
          </a:p>
        </p:txBody>
      </p:sp>
    </p:spTree>
    <p:extLst>
      <p:ext uri="{BB962C8B-B14F-4D97-AF65-F5344CB8AC3E}">
        <p14:creationId xmlns:p14="http://schemas.microsoft.com/office/powerpoint/2010/main" val="25241514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OBJECTIF</a:t>
            </a:r>
            <a:endParaRPr lang="fr-FR" dirty="0"/>
          </a:p>
        </p:txBody>
      </p:sp>
      <p:sp>
        <p:nvSpPr>
          <p:cNvPr id="3" name="Espace réservé du contenu 2"/>
          <p:cNvSpPr>
            <a:spLocks noGrp="1"/>
          </p:cNvSpPr>
          <p:nvPr>
            <p:ph idx="1"/>
          </p:nvPr>
        </p:nvSpPr>
        <p:spPr/>
        <p:txBody>
          <a:bodyPr>
            <a:normAutofit/>
          </a:bodyPr>
          <a:lstStyle/>
          <a:p>
            <a:pPr algn="just"/>
            <a:r>
              <a:rPr lang="fr-FR" dirty="0" smtClean="0"/>
              <a:t>Notre objectif à travers cette communication est de montrer la politique de développement sur laquelle s’est fondé l’économie nationale depuis l’indépendance et la nécessité d’intégrer dans son processus de développement la dimension environnementale.</a:t>
            </a:r>
            <a:endParaRPr lang="fr-FR" dirty="0"/>
          </a:p>
        </p:txBody>
      </p:sp>
    </p:spTree>
    <p:extLst>
      <p:ext uri="{BB962C8B-B14F-4D97-AF65-F5344CB8AC3E}">
        <p14:creationId xmlns:p14="http://schemas.microsoft.com/office/powerpoint/2010/main" val="6538160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 développement durable en Algérie</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t>La nécessité du développement durable en Algérie : l’état de l’environnement en Algérie</a:t>
            </a:r>
          </a:p>
          <a:p>
            <a:r>
              <a:rPr lang="fr-FR" sz="1600" dirty="0" smtClean="0"/>
              <a:t>A l’instar des pays du monde en général et de l’Afrique du Nord en particulier, l’Algérie fait face à de nombreux défis écologiques. Le Rapport National sur l’Etat et l’Avenir de l’environnement (RNE 2000), qui a servi de base à l’élaboration du Plan National d’Actions pour l’Environnement et le Développement Durable (PNAEDD), fait apparaitre des ressources en </a:t>
            </a:r>
            <a:r>
              <a:rPr lang="fr-FR" sz="1600" dirty="0" smtClean="0">
                <a:solidFill>
                  <a:srgbClr val="FF0000"/>
                </a:solidFill>
              </a:rPr>
              <a:t>sols en dégradation </a:t>
            </a:r>
            <a:r>
              <a:rPr lang="fr-FR" sz="1600" dirty="0" smtClean="0"/>
              <a:t>constante, des </a:t>
            </a:r>
            <a:r>
              <a:rPr lang="fr-FR" sz="1600" dirty="0" smtClean="0">
                <a:solidFill>
                  <a:srgbClr val="FF0000"/>
                </a:solidFill>
              </a:rPr>
              <a:t>ressources en eau limitées </a:t>
            </a:r>
            <a:r>
              <a:rPr lang="fr-FR" sz="1600" dirty="0" smtClean="0"/>
              <a:t>et de faible qualité, une </a:t>
            </a:r>
            <a:r>
              <a:rPr lang="fr-FR" sz="1600" dirty="0" smtClean="0">
                <a:solidFill>
                  <a:srgbClr val="FF0000"/>
                </a:solidFill>
              </a:rPr>
              <a:t>urbanisation non contrôlée</a:t>
            </a:r>
            <a:r>
              <a:rPr lang="fr-FR" sz="1600" dirty="0" smtClean="0"/>
              <a:t>, </a:t>
            </a:r>
            <a:r>
              <a:rPr lang="fr-FR" sz="1600" dirty="0" smtClean="0">
                <a:solidFill>
                  <a:srgbClr val="FF0000"/>
                </a:solidFill>
              </a:rPr>
              <a:t>une industrialisation mal maitrisée </a:t>
            </a:r>
            <a:r>
              <a:rPr lang="fr-FR" sz="1600" dirty="0" smtClean="0"/>
              <a:t>générant des pollutions industrielles à l’origine de sérieux problèmes de santé publique. </a:t>
            </a:r>
            <a:r>
              <a:rPr lang="fr-FR" sz="1600" dirty="0" smtClean="0">
                <a:solidFill>
                  <a:srgbClr val="FF0000"/>
                </a:solidFill>
              </a:rPr>
              <a:t>Les changements climatiques</a:t>
            </a:r>
            <a:r>
              <a:rPr lang="fr-FR" sz="1600" dirty="0" smtClean="0"/>
              <a:t>, </a:t>
            </a:r>
            <a:r>
              <a:rPr lang="fr-FR" sz="1600" dirty="0" smtClean="0">
                <a:solidFill>
                  <a:srgbClr val="FF0000"/>
                </a:solidFill>
              </a:rPr>
              <a:t>la dégradation de la diversité biologique </a:t>
            </a:r>
            <a:r>
              <a:rPr lang="fr-FR" sz="1600" dirty="0" smtClean="0"/>
              <a:t>et </a:t>
            </a:r>
            <a:r>
              <a:rPr lang="fr-FR" sz="1600" dirty="0" smtClean="0">
                <a:solidFill>
                  <a:srgbClr val="FF0000"/>
                </a:solidFill>
              </a:rPr>
              <a:t>la désertification </a:t>
            </a:r>
            <a:r>
              <a:rPr lang="fr-FR" sz="1600" dirty="0" smtClean="0"/>
              <a:t>sont des menaces graves pour le développement durable du pays.</a:t>
            </a:r>
          </a:p>
          <a:p>
            <a:pPr marL="0" indent="0">
              <a:buNone/>
            </a:pPr>
            <a:endParaRPr lang="fr-FR" sz="1600" dirty="0" smtClean="0">
              <a:solidFill>
                <a:srgbClr val="FF0000"/>
              </a:solidFill>
            </a:endParaRPr>
          </a:p>
          <a:p>
            <a:r>
              <a:rPr lang="fr-FR" sz="1600" dirty="0" smtClean="0"/>
              <a:t>Le modèle de croissance et de développement adopter par l’Algérie la rend vulnérable est par conséquent critiqué est mis en cause. La nécessité pour l’Algérie de s'inscrire dans cette démarche de mutation mondiale et de se préparer à cela est plus qu’évidente pour plusieurs raisons qu’on peut résumer dans ce qui suit:</a:t>
            </a:r>
            <a:endParaRPr lang="fr-FR" sz="1600" dirty="0"/>
          </a:p>
        </p:txBody>
      </p:sp>
    </p:spTree>
    <p:extLst>
      <p:ext uri="{BB962C8B-B14F-4D97-AF65-F5344CB8AC3E}">
        <p14:creationId xmlns:p14="http://schemas.microsoft.com/office/powerpoint/2010/main" val="31007541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L’Algérie est vulnérable aux changements climatiques</a:t>
            </a:r>
            <a:endParaRPr lang="fr-FR" dirty="0"/>
          </a:p>
        </p:txBody>
      </p:sp>
      <p:sp>
        <p:nvSpPr>
          <p:cNvPr id="3" name="Espace réservé du contenu 2"/>
          <p:cNvSpPr>
            <a:spLocks noGrp="1"/>
          </p:cNvSpPr>
          <p:nvPr>
            <p:ph idx="1"/>
          </p:nvPr>
        </p:nvSpPr>
        <p:spPr/>
        <p:txBody>
          <a:bodyPr>
            <a:normAutofit fontScale="70000" lnSpcReduction="20000"/>
          </a:bodyPr>
          <a:lstStyle/>
          <a:p>
            <a:pPr algn="just"/>
            <a:r>
              <a:rPr lang="fr-FR" dirty="0" smtClean="0"/>
              <a:t>Selon une étude de </a:t>
            </a:r>
            <a:r>
              <a:rPr lang="fr-FR" dirty="0" err="1" smtClean="0"/>
              <a:t>Climate</a:t>
            </a:r>
            <a:r>
              <a:rPr lang="fr-FR" dirty="0" smtClean="0"/>
              <a:t> Change </a:t>
            </a:r>
            <a:r>
              <a:rPr lang="fr-FR" dirty="0" err="1" smtClean="0"/>
              <a:t>Knowledge</a:t>
            </a:r>
            <a:r>
              <a:rPr lang="fr-FR" dirty="0" smtClean="0"/>
              <a:t> Network3 : L’Algérie et les pays du Maghreb seront très vulnérables aux changements climatiques. Le territoire algérien connaît depuis 1975, </a:t>
            </a:r>
            <a:r>
              <a:rPr lang="fr-FR" dirty="0" smtClean="0">
                <a:solidFill>
                  <a:srgbClr val="FF0000"/>
                </a:solidFill>
              </a:rPr>
              <a:t>une hausse de température</a:t>
            </a:r>
            <a:r>
              <a:rPr lang="fr-FR" dirty="0" smtClean="0"/>
              <a:t> puisque globalement et en moyenne, la </a:t>
            </a:r>
            <a:r>
              <a:rPr lang="fr-FR" dirty="0" smtClean="0">
                <a:solidFill>
                  <a:srgbClr val="FF0000"/>
                </a:solidFill>
              </a:rPr>
              <a:t>pluviométrie a baissé de 35%.</a:t>
            </a:r>
          </a:p>
          <a:p>
            <a:pPr algn="just"/>
            <a:r>
              <a:rPr lang="fr-FR" dirty="0" smtClean="0">
                <a:solidFill>
                  <a:srgbClr val="FF0000"/>
                </a:solidFill>
              </a:rPr>
              <a:t> </a:t>
            </a:r>
            <a:r>
              <a:rPr lang="fr-FR" dirty="0" smtClean="0"/>
              <a:t>La région est à dominance semi aride à aride. Des températures moyennes annuelles élevées, dépassant les 20°C dans le sud. Ceci est lié au niveau élevé du rayonnement solaire parvenant à la région, et aux advections fréquentes de masses d’air chaudes. Ces éléments entraînent une forte évapotranspiration de près de 200 mm par an. </a:t>
            </a:r>
          </a:p>
          <a:p>
            <a:pPr algn="just"/>
            <a:r>
              <a:rPr lang="fr-FR" dirty="0" smtClean="0"/>
              <a:t>Ces données montrent aussi une augmentation nette de la fréquence des </a:t>
            </a:r>
            <a:r>
              <a:rPr lang="fr-FR" dirty="0" smtClean="0">
                <a:solidFill>
                  <a:srgbClr val="FF0000"/>
                </a:solidFill>
              </a:rPr>
              <a:t>sécheresse</a:t>
            </a:r>
            <a:r>
              <a:rPr lang="fr-FR" dirty="0" smtClean="0"/>
              <a:t>s et </a:t>
            </a:r>
            <a:r>
              <a:rPr lang="fr-FR" dirty="0" smtClean="0">
                <a:solidFill>
                  <a:srgbClr val="FF0000"/>
                </a:solidFill>
              </a:rPr>
              <a:t>inondations</a:t>
            </a:r>
            <a:r>
              <a:rPr lang="fr-FR" dirty="0" smtClean="0"/>
              <a:t>. Ainsi on est passé d’une sécheresse tous les dix ans au début du siècle à cinq à six années de sécheresses en dix ans actuellement.</a:t>
            </a:r>
            <a:endParaRPr lang="fr-FR" dirty="0"/>
          </a:p>
        </p:txBody>
      </p:sp>
    </p:spTree>
    <p:extLst>
      <p:ext uri="{BB962C8B-B14F-4D97-AF65-F5344CB8AC3E}">
        <p14:creationId xmlns:p14="http://schemas.microsoft.com/office/powerpoint/2010/main" val="34041424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fr-FR" dirty="0" smtClean="0"/>
              <a:t>Une situation de Stresse hydriques</a:t>
            </a:r>
            <a:endParaRPr lang="fr-FR" dirty="0"/>
          </a:p>
        </p:txBody>
      </p:sp>
      <p:sp>
        <p:nvSpPr>
          <p:cNvPr id="3" name="Espace réservé du contenu 2"/>
          <p:cNvSpPr>
            <a:spLocks noGrp="1"/>
          </p:cNvSpPr>
          <p:nvPr>
            <p:ph idx="1"/>
          </p:nvPr>
        </p:nvSpPr>
        <p:spPr/>
        <p:txBody>
          <a:bodyPr>
            <a:normAutofit fontScale="62500" lnSpcReduction="20000"/>
          </a:bodyPr>
          <a:lstStyle/>
          <a:p>
            <a:pPr algn="just"/>
            <a:r>
              <a:rPr lang="fr-FR" dirty="0"/>
              <a:t>En Algérie, plusieurs acteurs peuvent expliquer la situation de stress hydrique : « Les retards accumulés dans les décennies 1980 et 1990 pour ajuster l’offre à la demande en eau. </a:t>
            </a:r>
            <a:endParaRPr lang="fr-FR" dirty="0" smtClean="0"/>
          </a:p>
          <a:p>
            <a:pPr algn="just"/>
            <a:endParaRPr lang="fr-FR" dirty="0"/>
          </a:p>
          <a:p>
            <a:pPr algn="just"/>
            <a:r>
              <a:rPr lang="fr-FR" dirty="0" smtClean="0"/>
              <a:t>En </a:t>
            </a:r>
            <a:r>
              <a:rPr lang="fr-FR" dirty="0"/>
              <a:t>effet, le ratio ressources en eau par habitant et par an qui était de 1 500 m3 en 1962 n’était plus que de 720 m3 en 1990, de 630 m3 en 1998 et de 500 m3 aujourd’hui; </a:t>
            </a:r>
            <a:endParaRPr lang="fr-FR" dirty="0" smtClean="0"/>
          </a:p>
          <a:p>
            <a:pPr algn="just"/>
            <a:r>
              <a:rPr lang="fr-FR" dirty="0" smtClean="0"/>
              <a:t>les </a:t>
            </a:r>
            <a:r>
              <a:rPr lang="fr-FR" dirty="0"/>
              <a:t>contraintes physiques liées au relief et à la morphologie du pays ; La baisse de la pluviométrie depuis trois décennie ; le phénomène de désertification des sols qui accentue la menace de sécheresse, en particulier dans l’Ouest algérien et la croissance de la demande en eau ( multipliée par quatre en quarante ans ), notamment dans le Nord du pays et dans les zones urbaines</a:t>
            </a:r>
            <a:r>
              <a:rPr lang="fr-FR" dirty="0" smtClean="0"/>
              <a:t>». </a:t>
            </a:r>
          </a:p>
          <a:p>
            <a:pPr algn="just"/>
            <a:r>
              <a:rPr lang="fr-FR" dirty="0" smtClean="0"/>
              <a:t>Selon </a:t>
            </a:r>
            <a:r>
              <a:rPr lang="fr-FR" dirty="0"/>
              <a:t>les données du Ministère des Ressources en eau, l’Algérie compte 50 barrages en exploitation, 11 sont en cours de réalisation et 50 autres barrages à l’étude. </a:t>
            </a:r>
          </a:p>
        </p:txBody>
      </p:sp>
    </p:spTree>
    <p:extLst>
      <p:ext uri="{BB962C8B-B14F-4D97-AF65-F5344CB8AC3E}">
        <p14:creationId xmlns:p14="http://schemas.microsoft.com/office/powerpoint/2010/main" val="2877724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Un secteur agricole dépendant des aléas climatiques (sécheresse)</a:t>
            </a:r>
            <a:endParaRPr lang="fr-FR" dirty="0"/>
          </a:p>
        </p:txBody>
      </p:sp>
      <p:sp>
        <p:nvSpPr>
          <p:cNvPr id="3" name="Espace réservé du contenu 2"/>
          <p:cNvSpPr>
            <a:spLocks noGrp="1"/>
          </p:cNvSpPr>
          <p:nvPr>
            <p:ph idx="1"/>
          </p:nvPr>
        </p:nvSpPr>
        <p:spPr/>
        <p:txBody>
          <a:bodyPr>
            <a:normAutofit fontScale="70000" lnSpcReduction="20000"/>
          </a:bodyPr>
          <a:lstStyle/>
          <a:p>
            <a:r>
              <a:rPr lang="fr-FR" dirty="0"/>
              <a:t>Les potentialités agricoles de l’Algérie sont limitées, avec seulement 20% de la surface utilisables pour l'agriculture, les parcours et la forêt. La production souffrant </a:t>
            </a:r>
            <a:r>
              <a:rPr lang="fr-FR" dirty="0">
                <a:solidFill>
                  <a:srgbClr val="FF0000"/>
                </a:solidFill>
              </a:rPr>
              <a:t>d’infrastructures insuffisantes </a:t>
            </a:r>
            <a:r>
              <a:rPr lang="fr-FR" dirty="0"/>
              <a:t>; de </a:t>
            </a:r>
            <a:r>
              <a:rPr lang="fr-FR" dirty="0">
                <a:solidFill>
                  <a:srgbClr val="FF0000"/>
                </a:solidFill>
              </a:rPr>
              <a:t>sécheresse régulière</a:t>
            </a:r>
            <a:r>
              <a:rPr lang="fr-FR" dirty="0"/>
              <a:t> ;et d’érosion forte avec une grande </a:t>
            </a:r>
            <a:r>
              <a:rPr lang="fr-FR" dirty="0">
                <a:solidFill>
                  <a:srgbClr val="FF0000"/>
                </a:solidFill>
              </a:rPr>
              <a:t>dégradation des sols</a:t>
            </a:r>
            <a:r>
              <a:rPr lang="fr-FR" dirty="0"/>
              <a:t>; </a:t>
            </a:r>
            <a:endParaRPr lang="fr-FR" dirty="0" smtClean="0"/>
          </a:p>
          <a:p>
            <a:pPr marL="0" indent="0">
              <a:buNone/>
            </a:pPr>
            <a:endParaRPr lang="fr-FR" dirty="0"/>
          </a:p>
          <a:p>
            <a:pPr algn="just"/>
            <a:r>
              <a:rPr lang="fr-FR" dirty="0"/>
              <a:t>Ce qui entraine, </a:t>
            </a:r>
            <a:r>
              <a:rPr lang="fr-FR" dirty="0">
                <a:solidFill>
                  <a:srgbClr val="FF0000"/>
                </a:solidFill>
              </a:rPr>
              <a:t>une diminution de la production agricole</a:t>
            </a:r>
            <a:r>
              <a:rPr lang="fr-FR" dirty="0"/>
              <a:t>, une réduction du rendement des céréales, pouvant atteindre les 50 % pour les périodes de sécheresse et une forte dépendance du pays des importations pour ses besoins. </a:t>
            </a:r>
            <a:endParaRPr lang="fr-FR" dirty="0" smtClean="0"/>
          </a:p>
          <a:p>
            <a:pPr algn="just"/>
            <a:endParaRPr lang="fr-FR" dirty="0"/>
          </a:p>
          <a:p>
            <a:pPr algn="just"/>
            <a:r>
              <a:rPr lang="fr-FR" dirty="0" smtClean="0"/>
              <a:t>Les </a:t>
            </a:r>
            <a:r>
              <a:rPr lang="fr-FR" dirty="0"/>
              <a:t>échanges de produits agricoles entre la France et l'Algérie présentent un fort excédent en faveur de la France, près de 2Md€ en 2011. L’Algérie absorbant 10% du blé tendre et plus de 30% du blé dur français </a:t>
            </a:r>
          </a:p>
        </p:txBody>
      </p:sp>
    </p:spTree>
    <p:extLst>
      <p:ext uri="{BB962C8B-B14F-4D97-AF65-F5344CB8AC3E}">
        <p14:creationId xmlns:p14="http://schemas.microsoft.com/office/powerpoint/2010/main" val="2497082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Une pollution préoccupante</a:t>
            </a:r>
            <a:endParaRPr lang="fr-FR" dirty="0"/>
          </a:p>
        </p:txBody>
      </p:sp>
      <p:sp>
        <p:nvSpPr>
          <p:cNvPr id="3" name="Espace réservé du contenu 2"/>
          <p:cNvSpPr>
            <a:spLocks noGrp="1"/>
          </p:cNvSpPr>
          <p:nvPr>
            <p:ph idx="1"/>
          </p:nvPr>
        </p:nvSpPr>
        <p:spPr/>
        <p:txBody>
          <a:bodyPr>
            <a:normAutofit fontScale="70000" lnSpcReduction="20000"/>
          </a:bodyPr>
          <a:lstStyle/>
          <a:p>
            <a:pPr algn="just"/>
            <a:r>
              <a:rPr lang="fr-FR" dirty="0"/>
              <a:t>Selon le MATE, les principaux polluants de l’air en Algérie proviennent essentiellement, des émissions des installations industrielles vieillissantes, des installations thermiques, du chauffage domestique, d’incinération des déchets à l’aire libre et d’activité humaine en particulier le trafic routier. </a:t>
            </a:r>
            <a:endParaRPr lang="fr-FR" dirty="0" smtClean="0"/>
          </a:p>
          <a:p>
            <a:pPr algn="just"/>
            <a:endParaRPr lang="fr-FR" dirty="0"/>
          </a:p>
          <a:p>
            <a:pPr algn="just"/>
            <a:r>
              <a:rPr lang="fr-FR" dirty="0" smtClean="0"/>
              <a:t>Entre </a:t>
            </a:r>
            <a:r>
              <a:rPr lang="fr-FR" dirty="0"/>
              <a:t>2001et 2011, le parc automobile a pratiquement doublé il est passé de 2 938000 véhicules à plus de 5 millions de véhicules en 2011. Depuis 2002, la demande en diesel croit annuellement de plus de 10% source de pollution de particules en suspension (PM10) portant atteinte à la santé humaine, </a:t>
            </a:r>
            <a:endParaRPr lang="fr-FR" dirty="0" smtClean="0"/>
          </a:p>
          <a:p>
            <a:pPr algn="just"/>
            <a:endParaRPr lang="fr-FR" dirty="0"/>
          </a:p>
          <a:p>
            <a:pPr algn="just"/>
            <a:r>
              <a:rPr lang="fr-FR" dirty="0" smtClean="0"/>
              <a:t>La </a:t>
            </a:r>
            <a:r>
              <a:rPr lang="fr-FR" dirty="0"/>
              <a:t>pollution de l’aire est responsable de plusieurs maladies telle que les irritations oculaires, cutanées et respiratoires, maladies cardiovasculaires, cancers des poumons. </a:t>
            </a:r>
          </a:p>
        </p:txBody>
      </p:sp>
    </p:spTree>
    <p:extLst>
      <p:ext uri="{BB962C8B-B14F-4D97-AF65-F5344CB8AC3E}">
        <p14:creationId xmlns:p14="http://schemas.microsoft.com/office/powerpoint/2010/main" val="17170475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dirty="0"/>
              <a:t>Une production de Déchets en constante augmentation </a:t>
            </a:r>
          </a:p>
        </p:txBody>
      </p:sp>
      <p:sp>
        <p:nvSpPr>
          <p:cNvPr id="3" name="Espace réservé du contenu 2"/>
          <p:cNvSpPr>
            <a:spLocks noGrp="1"/>
          </p:cNvSpPr>
          <p:nvPr>
            <p:ph idx="1"/>
          </p:nvPr>
        </p:nvSpPr>
        <p:spPr/>
        <p:txBody>
          <a:bodyPr>
            <a:normAutofit fontScale="62500" lnSpcReduction="20000"/>
          </a:bodyPr>
          <a:lstStyle/>
          <a:p>
            <a:pPr algn="just"/>
            <a:r>
              <a:rPr lang="fr-FR" dirty="0" smtClean="0"/>
              <a:t>Dans l’étude du Ministère de l’Aménagement su territoire et de l’environnement (MATE), sur l’état de l’environnement en Algérie, </a:t>
            </a:r>
          </a:p>
          <a:p>
            <a:pPr algn="just"/>
            <a:endParaRPr lang="fr-FR" dirty="0"/>
          </a:p>
          <a:p>
            <a:pPr algn="just"/>
            <a:r>
              <a:rPr lang="fr-FR" dirty="0" smtClean="0"/>
              <a:t>il est indiqué que la production de déchets par habitant dans le milieu urbain est passée de 0,76 kg/jour en 1980 à 0,9 kg/jour en 2002, pour arriver à 1,2 kg/jour en moyenne en 2005.</a:t>
            </a:r>
          </a:p>
          <a:p>
            <a:pPr algn="just"/>
            <a:r>
              <a:rPr lang="fr-FR" dirty="0" smtClean="0"/>
              <a:t> </a:t>
            </a:r>
          </a:p>
          <a:p>
            <a:pPr algn="just"/>
            <a:r>
              <a:rPr lang="fr-FR" dirty="0" smtClean="0"/>
              <a:t>L’Agence Nationale des Déchets (AND) a indiqué que 10,3</a:t>
            </a:r>
            <a:r>
              <a:rPr lang="fr-FR" dirty="0"/>
              <a:t>millions de tonnes de déchets domestiques sont générés chaque année au niveau national ce qui équivaut à 278 kg par an et par Algérien. </a:t>
            </a:r>
            <a:endParaRPr lang="fr-FR" dirty="0" smtClean="0"/>
          </a:p>
          <a:p>
            <a:pPr algn="just"/>
            <a:endParaRPr lang="fr-FR" dirty="0"/>
          </a:p>
          <a:p>
            <a:pPr algn="just"/>
            <a:r>
              <a:rPr lang="fr-FR" dirty="0" smtClean="0"/>
              <a:t>Les </a:t>
            </a:r>
            <a:r>
              <a:rPr lang="fr-FR" dirty="0"/>
              <a:t>déchets ménagers représentent 75% du volume global de déchets produits en Algérie. </a:t>
            </a:r>
            <a:endParaRPr lang="fr-FR" dirty="0" smtClean="0"/>
          </a:p>
          <a:p>
            <a:pPr algn="just"/>
            <a:endParaRPr lang="fr-FR" dirty="0"/>
          </a:p>
          <a:p>
            <a:pPr algn="just"/>
            <a:r>
              <a:rPr lang="fr-FR" dirty="0" smtClean="0"/>
              <a:t>Les </a:t>
            </a:r>
            <a:r>
              <a:rPr lang="fr-FR" dirty="0"/>
              <a:t>déchets hospitaliers s’élèvent à 34.000 tonnes annuellement. Plus de 4.000 tonnes de médicaments périmés sont encore stockés. </a:t>
            </a:r>
          </a:p>
        </p:txBody>
      </p:sp>
    </p:spTree>
    <p:extLst>
      <p:ext uri="{BB962C8B-B14F-4D97-AF65-F5344CB8AC3E}">
        <p14:creationId xmlns:p14="http://schemas.microsoft.com/office/powerpoint/2010/main" val="31666800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TotalTime>
  <Words>3439</Words>
  <Application>Microsoft Office PowerPoint</Application>
  <PresentationFormat>Affichage à l'écran (4:3)</PresentationFormat>
  <Paragraphs>167</Paragraphs>
  <Slides>27</Slides>
  <Notes>0</Notes>
  <HiddenSlides>0</HiddenSlides>
  <MMClips>0</MMClips>
  <ScaleCrop>false</ScaleCrop>
  <HeadingPairs>
    <vt:vector size="4" baseType="variant">
      <vt:variant>
        <vt:lpstr>Thème</vt:lpstr>
      </vt:variant>
      <vt:variant>
        <vt:i4>1</vt:i4>
      </vt:variant>
      <vt:variant>
        <vt:lpstr>Titres des diapositives</vt:lpstr>
      </vt:variant>
      <vt:variant>
        <vt:i4>27</vt:i4>
      </vt:variant>
    </vt:vector>
  </HeadingPairs>
  <TitlesOfParts>
    <vt:vector size="28" baseType="lpstr">
      <vt:lpstr>Thème Office</vt:lpstr>
      <vt:lpstr>  Le Développement Durable en Algérie : Etat des lieux et perspectives </vt:lpstr>
      <vt:lpstr>La question environnementale et le DD en Algérie</vt:lpstr>
      <vt:lpstr>OBJECTIF</vt:lpstr>
      <vt:lpstr>Le développement durable en Algérie</vt:lpstr>
      <vt:lpstr>L’Algérie est vulnérable aux changements climatiques</vt:lpstr>
      <vt:lpstr>Une situation de Stresse hydriques</vt:lpstr>
      <vt:lpstr>Un secteur agricole dépendant des aléas climatiques (sécheresse)</vt:lpstr>
      <vt:lpstr>Une pollution préoccupante</vt:lpstr>
      <vt:lpstr>Une production de Déchets en constante augmentation </vt:lpstr>
      <vt:lpstr>Un patrimoine forestier menacé  </vt:lpstr>
      <vt:lpstr>Une désertification qui gagne du terrain  </vt:lpstr>
      <vt:lpstr>Un niveau de nappes en forte baisse  </vt:lpstr>
      <vt:lpstr>Le pays n’arrive pas à réduire l’écart qui sépare les classes sociales (pauvreté)  </vt:lpstr>
      <vt:lpstr>2. La politique algérienne du développement durable : Cadre législatif et institutionnel</vt:lpstr>
      <vt:lpstr>Le cadre législatif</vt:lpstr>
      <vt:lpstr>Le cadre législatif</vt:lpstr>
      <vt:lpstr>B/ Le cadre institutionnel  </vt:lpstr>
      <vt:lpstr>B/ Le cadre institutionnel  </vt:lpstr>
      <vt:lpstr>B/ Le cadre institutionnel  </vt:lpstr>
      <vt:lpstr>3- Mécanismes de financement de la politique environnemental</vt:lpstr>
      <vt:lpstr>3- Mécanismes de financement de la politique environnemental</vt:lpstr>
      <vt:lpstr>3- Mécanismes de financement de la politique environnemental</vt:lpstr>
      <vt:lpstr>L’état des lieux et défis à relevés pour un développent durable en Algérie  </vt:lpstr>
      <vt:lpstr>Présentation PowerPoint</vt:lpstr>
      <vt:lpstr>Le premier défi, comment prendre actuellement en compte l’environnement alors que l’équilibre entre le social et l’économique est déjà dans une impasse en Algérie ?</vt:lpstr>
      <vt:lpstr>Le deuxième défi consiste en une nouvelle</vt:lpstr>
      <vt:lpstr>Le quatrième défi, la lutte contre le secteur informel et la corruption qui peuvent nuire aux différentes mesures et programmes d’appui au développement durable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Développement Durable en Algérie : Etat des lieux et perspectives</dc:title>
  <dc:creator>HP</dc:creator>
  <cp:lastModifiedBy>HP</cp:lastModifiedBy>
  <cp:revision>6</cp:revision>
  <dcterms:created xsi:type="dcterms:W3CDTF">2017-01-03T17:45:23Z</dcterms:created>
  <dcterms:modified xsi:type="dcterms:W3CDTF">2017-08-15T17:43:30Z</dcterms:modified>
</cp:coreProperties>
</file>