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9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25EBAF-4C1C-4404-850A-070EB52EAE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/>
              <a:t>Etude des polysaccharides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616B53D-43B4-4A43-AAB1-CE423BF12D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01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C1A840-A77D-4C22-8B30-542D32BDD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82581"/>
            <a:ext cx="8596668" cy="535878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600" b="1" dirty="0">
                <a:solidFill>
                  <a:srgbClr val="00B0F0"/>
                </a:solidFill>
              </a:rPr>
              <a:t>1-2-2- Propriétés stabilisantes</a:t>
            </a:r>
          </a:p>
          <a:p>
            <a:pPr algn="just">
              <a:lnSpc>
                <a:spcPct val="150000"/>
              </a:lnSpc>
            </a:pPr>
            <a:r>
              <a:rPr lang="fr-FR" sz="2600" dirty="0"/>
              <a:t>Dans ce cas, la propriété recherchée permet d’éviter la séparation d’un milieu hétérogène.</a:t>
            </a:r>
          </a:p>
          <a:p>
            <a:pPr algn="just">
              <a:lnSpc>
                <a:spcPct val="150000"/>
              </a:lnSpc>
            </a:pPr>
            <a:r>
              <a:rPr lang="fr-FR" sz="2600" dirty="0"/>
              <a:t>ex : mix pour glace/préparation de fruits avec morceaux/boissons cacaotées…).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600" b="1" dirty="0">
                <a:solidFill>
                  <a:srgbClr val="00B0F0"/>
                </a:solidFill>
              </a:rPr>
              <a:t>1-2-3- Propriétés </a:t>
            </a:r>
            <a:r>
              <a:rPr lang="fr-FR" sz="2600" b="1" dirty="0" err="1">
                <a:solidFill>
                  <a:srgbClr val="00B0F0"/>
                </a:solidFill>
              </a:rPr>
              <a:t>viscosifiantes</a:t>
            </a: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202427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5D01BB-C0F3-4F68-B0AF-8A78054E1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1-3- Applications de la pectine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035618-FE9F-46DC-897F-84B20FF50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600" b="1" dirty="0">
                <a:solidFill>
                  <a:srgbClr val="00B0F0"/>
                </a:solidFill>
              </a:rPr>
              <a:t>1-3-1- Applications industrielles</a:t>
            </a:r>
          </a:p>
          <a:p>
            <a:pPr>
              <a:lnSpc>
                <a:spcPct val="150000"/>
              </a:lnSpc>
            </a:pPr>
            <a:r>
              <a:rPr lang="fr-FR" sz="2600" dirty="0"/>
              <a:t>Elle est vendue sous forme liquide ou de cristaux pour traitement de la texture dégradée ou bien une forme appropriée aux aliments comme la confiture.</a:t>
            </a:r>
          </a:p>
          <a:p>
            <a:pPr>
              <a:lnSpc>
                <a:spcPct val="150000"/>
              </a:lnSpc>
            </a:pPr>
            <a:r>
              <a:rPr lang="fr-FR" sz="2600" dirty="0"/>
              <a:t>On trouve aussi du sucre pré-additionné de pectine.</a:t>
            </a:r>
          </a:p>
        </p:txBody>
      </p:sp>
    </p:spTree>
    <p:extLst>
      <p:ext uri="{BB962C8B-B14F-4D97-AF65-F5344CB8AC3E}">
        <p14:creationId xmlns:p14="http://schemas.microsoft.com/office/powerpoint/2010/main" val="147209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BB0F66-0B3E-4052-AE48-37757F197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31065"/>
            <a:ext cx="8596668" cy="541029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sz="2600" dirty="0"/>
              <a:t>L’union européenne autorise l’utilisation de la pectine comme texturant alimentaire, sous le numéro </a:t>
            </a:r>
            <a:r>
              <a:rPr lang="fr-FR" sz="2600" b="1" dirty="0"/>
              <a:t>E440</a:t>
            </a:r>
            <a:r>
              <a:rPr lang="fr-FR" sz="2600" dirty="0"/>
              <a:t>.(sin)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600" b="1" dirty="0">
                <a:solidFill>
                  <a:srgbClr val="00B0F0"/>
                </a:solidFill>
              </a:rPr>
              <a:t>1-3-2- Applications médicales</a:t>
            </a:r>
          </a:p>
          <a:p>
            <a:pPr algn="just">
              <a:lnSpc>
                <a:spcPct val="150000"/>
              </a:lnSpc>
            </a:pPr>
            <a:r>
              <a:rPr lang="fr-FR" sz="2600" dirty="0"/>
              <a:t>La pectine a des propriétés </a:t>
            </a:r>
            <a:r>
              <a:rPr lang="fr-FR" sz="2600" dirty="0" err="1"/>
              <a:t>entérosorbantes</a:t>
            </a:r>
            <a:r>
              <a:rPr lang="fr-FR" sz="2600" dirty="0"/>
              <a:t>, c’est-à-dire qu’elle peut adsorber certains métaux lourds lors de son passage dans le tube digestif.</a:t>
            </a:r>
          </a:p>
        </p:txBody>
      </p:sp>
    </p:spTree>
    <p:extLst>
      <p:ext uri="{BB962C8B-B14F-4D97-AF65-F5344CB8AC3E}">
        <p14:creationId xmlns:p14="http://schemas.microsoft.com/office/powerpoint/2010/main" val="385994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BB0F66-0B3E-4052-AE48-37757F197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31065"/>
            <a:ext cx="8596668" cy="541029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fr-FR" sz="2600" dirty="0"/>
              <a:t>Cette propriété pourrait être liée à sa capacité à échanger des ions.</a:t>
            </a:r>
          </a:p>
          <a:p>
            <a:pPr algn="just">
              <a:lnSpc>
                <a:spcPct val="150000"/>
              </a:lnSpc>
            </a:pPr>
            <a:r>
              <a:rPr lang="fr-FR" sz="2600" dirty="0"/>
              <a:t>Elle semble aussi pouvoir limiter l'entérocolite induite par certains toxiques absorbés avec l'alimentation, dont des médicaments tels que le méthotrexate (traitement de certains cancers comme la leucémie).</a:t>
            </a:r>
          </a:p>
          <a:p>
            <a:pPr algn="just">
              <a:lnSpc>
                <a:spcPct val="150000"/>
              </a:lnSpc>
            </a:pPr>
            <a:r>
              <a:rPr lang="fr-FR" sz="2600" dirty="0"/>
              <a:t>Grâce à son pouvoir filmogène (en tant que fibre alimentaire) au niveau des muqueuses gastriques et intestinales, la pectine peut augmenter d'absorption </a:t>
            </a:r>
          </a:p>
        </p:txBody>
      </p:sp>
    </p:spTree>
    <p:extLst>
      <p:ext uri="{BB962C8B-B14F-4D97-AF65-F5344CB8AC3E}">
        <p14:creationId xmlns:p14="http://schemas.microsoft.com/office/powerpoint/2010/main" val="306527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BB0F66-0B3E-4052-AE48-37757F197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31065"/>
            <a:ext cx="8596668" cy="426290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600" dirty="0"/>
              <a:t>donc l'efficacité de certains principes thérapeutiques à absorption lente.</a:t>
            </a:r>
          </a:p>
          <a:p>
            <a:pPr algn="just">
              <a:lnSpc>
                <a:spcPct val="150000"/>
              </a:lnSpc>
            </a:pPr>
            <a:r>
              <a:rPr lang="fr-FR" sz="2600" dirty="0"/>
              <a:t>Les pectines sont également utilisées comme pansements gastriques pour leur effets anti-diarrhéique ou détoxifiant et pour leur action régulatrice du système gastro-intestinal.</a:t>
            </a:r>
          </a:p>
        </p:txBody>
      </p:sp>
    </p:spTree>
    <p:extLst>
      <p:ext uri="{BB962C8B-B14F-4D97-AF65-F5344CB8AC3E}">
        <p14:creationId xmlns:p14="http://schemas.microsoft.com/office/powerpoint/2010/main" val="399346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514ACE-FCCD-4FCB-9B7E-906B02276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303" y="455053"/>
            <a:ext cx="8596668" cy="1320800"/>
          </a:xfrm>
        </p:spPr>
        <p:txBody>
          <a:bodyPr/>
          <a:lstStyle/>
          <a:p>
            <a:r>
              <a:rPr lang="fr-FR" dirty="0"/>
              <a:t>2- La cellulose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C06C30-A776-475B-B770-48F4005E6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37862"/>
            <a:ext cx="8596668" cy="388077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sz="2600" dirty="0"/>
              <a:t>La cellulose est la molécule organique la plus abondante sur la terre : cet homopolymère naturel est le constituant principal de la paroi cellulaire de nombreux végétaux (et notamment des plantes et des arbres) avec une teneur variant de 15 % à 99 %.</a:t>
            </a:r>
          </a:p>
        </p:txBody>
      </p:sp>
    </p:spTree>
    <p:extLst>
      <p:ext uri="{BB962C8B-B14F-4D97-AF65-F5344CB8AC3E}">
        <p14:creationId xmlns:p14="http://schemas.microsoft.com/office/powerpoint/2010/main" val="87482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94EC5C-B21F-49D3-82F6-09BA92A51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246" y="1394389"/>
            <a:ext cx="7759681" cy="648825"/>
          </a:xfrm>
        </p:spPr>
        <p:txBody>
          <a:bodyPr>
            <a:normAutofit/>
          </a:bodyPr>
          <a:lstStyle/>
          <a:p>
            <a:r>
              <a:rPr lang="fr-FR" sz="2400" dirty="0"/>
              <a:t>Teneur en cellulose de quelques espèces végétales.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FBCBBE-44B8-4B11-8B0A-2F210A6D4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938E50-07D7-4749-9F01-7B02130B0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94" y="2602374"/>
            <a:ext cx="7507349" cy="299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0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D0F7F4-C53C-47CE-A0B3-8C003F876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12125"/>
            <a:ext cx="8596668" cy="56292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sz="2600" dirty="0"/>
              <a:t>La cellulose est un polysaccharide de la série </a:t>
            </a:r>
            <a:r>
              <a:rPr lang="fr-FR" sz="2600" dirty="0">
                <a:solidFill>
                  <a:srgbClr val="FF0000"/>
                </a:solidFill>
              </a:rPr>
              <a:t>des β-D-glucanes</a:t>
            </a:r>
            <a:r>
              <a:rPr lang="fr-FR" sz="2600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fr-FR" sz="2600" dirty="0"/>
              <a:t>Son motif répétitif est le cellobiose: il est constitué de </a:t>
            </a:r>
            <a:r>
              <a:rPr lang="fr-FR" sz="2600" dirty="0">
                <a:solidFill>
                  <a:srgbClr val="FF0000"/>
                </a:solidFill>
              </a:rPr>
              <a:t>deux β-D-glucopyranoses </a:t>
            </a:r>
            <a:r>
              <a:rPr lang="fr-FR" sz="2600" dirty="0"/>
              <a:t>(glucoses) dans leur conformation chaise C unies par une liaison glycosidique β1-4.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971A0E0-8F91-4ACE-B3A2-962CC1EB9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681" y="4177682"/>
            <a:ext cx="6300581" cy="210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9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BB0F66-0B3E-4052-AE48-37757F197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576" y="723851"/>
            <a:ext cx="8596668" cy="541029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sz="2600" dirty="0"/>
              <a:t>La cellulose est constituée à </a:t>
            </a:r>
            <a:r>
              <a:rPr lang="fr-FR" sz="2600" dirty="0">
                <a:solidFill>
                  <a:srgbClr val="FF0000"/>
                </a:solidFill>
              </a:rPr>
              <a:t>plus de 95 % de glucose</a:t>
            </a:r>
            <a:r>
              <a:rPr lang="fr-FR" sz="2600" dirty="0"/>
              <a:t>, mais certains sucres tels que le galactose, le mannose ou le xylose peuvent être incorporés en petite quantité dans les chaînes.</a:t>
            </a:r>
          </a:p>
          <a:p>
            <a:pPr algn="just">
              <a:lnSpc>
                <a:spcPct val="150000"/>
              </a:lnSpc>
            </a:pPr>
            <a:r>
              <a:rPr lang="fr-FR" sz="2600" dirty="0"/>
              <a:t> Le nombre de maillons de glucose (ou degré de polymérisation) varie suivant l'origine de la cellulose.</a:t>
            </a:r>
          </a:p>
          <a:p>
            <a:pPr algn="just">
              <a:lnSpc>
                <a:spcPct val="150000"/>
              </a:lnSpc>
            </a:pPr>
            <a:r>
              <a:rPr lang="fr-FR" sz="2600" b="1" dirty="0"/>
              <a:t>L'association de 6 chaines de cellulose </a:t>
            </a:r>
            <a:r>
              <a:rPr lang="fr-FR" sz="2600" dirty="0"/>
              <a:t>forme une </a:t>
            </a:r>
            <a:r>
              <a:rPr lang="fr-FR" sz="2600" b="1" dirty="0"/>
              <a:t>microfibrille de cell</a:t>
            </a:r>
            <a:r>
              <a:rPr lang="fr-FR" sz="2600" dirty="0"/>
              <a:t>ulose.</a:t>
            </a:r>
          </a:p>
        </p:txBody>
      </p:sp>
    </p:spTree>
    <p:extLst>
      <p:ext uri="{BB962C8B-B14F-4D97-AF65-F5344CB8AC3E}">
        <p14:creationId xmlns:p14="http://schemas.microsoft.com/office/powerpoint/2010/main" val="383758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BB0F66-0B3E-4052-AE48-37757F197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23" y="170060"/>
            <a:ext cx="8596668" cy="668794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sz="2600" b="1" dirty="0"/>
              <a:t>L'association de 6 microfibrilles de cellulose </a:t>
            </a:r>
            <a:r>
              <a:rPr lang="fr-FR" sz="2600" dirty="0"/>
              <a:t>forme une </a:t>
            </a:r>
            <a:r>
              <a:rPr lang="fr-FR" sz="2600" dirty="0" err="1"/>
              <a:t>macrofibrille</a:t>
            </a:r>
            <a:r>
              <a:rPr lang="fr-FR" sz="2600" dirty="0"/>
              <a:t> et un agencement de plusieurs </a:t>
            </a:r>
            <a:r>
              <a:rPr lang="fr-FR" sz="2600" dirty="0" err="1"/>
              <a:t>macrofibrilles</a:t>
            </a:r>
            <a:r>
              <a:rPr lang="fr-FR" sz="2600" dirty="0"/>
              <a:t> forme ce qui est généralement appelé </a:t>
            </a:r>
            <a:r>
              <a:rPr lang="fr-FR" sz="2600" b="1" dirty="0"/>
              <a:t>une fibre de cellulose</a:t>
            </a:r>
            <a:r>
              <a:rPr lang="fr-FR" sz="2600" dirty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600" b="1" dirty="0">
                <a:solidFill>
                  <a:srgbClr val="00B0F0"/>
                </a:solidFill>
              </a:rPr>
              <a:t>2-1- Propriétés de cellulose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E97FFBD-0E93-4488-8841-C4A9014B2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81" y="3688637"/>
            <a:ext cx="10568716" cy="215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2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D3FD6A-DB17-448B-A6D1-6E69AD06D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C8C6B9-1A1E-4E50-BB83-ABE59EC1B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/>
              <a:t>Les plantes synthétisent des quantités d'hydrates de carbone excédant de beaucoup leur besoin.</a:t>
            </a:r>
          </a:p>
          <a:p>
            <a:pPr algn="just">
              <a:lnSpc>
                <a:spcPct val="150000"/>
              </a:lnSpc>
            </a:pPr>
            <a:r>
              <a:rPr lang="fr-FR" sz="2400" dirty="0"/>
              <a:t>Les carbohydrates sont  principalement de cellulose, d'hémicellulose, de pectine et d’amidon.</a:t>
            </a:r>
          </a:p>
        </p:txBody>
      </p:sp>
    </p:spTree>
    <p:extLst>
      <p:ext uri="{BB962C8B-B14F-4D97-AF65-F5344CB8AC3E}">
        <p14:creationId xmlns:p14="http://schemas.microsoft.com/office/powerpoint/2010/main" val="175773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CD525D-7A3A-4B52-94A4-9126A9D0C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B934A9F-D08B-4ACC-88F7-593C08023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54" y="609600"/>
            <a:ext cx="10619527" cy="1346531"/>
          </a:xfrm>
          <a:prstGeom prst="rect">
            <a:avLst/>
          </a:prstGeom>
        </p:spPr>
      </p:pic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21F6C71B-D73A-4CF6-A737-3E0546280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05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23E71A-6FF3-438F-BB2B-53D4F915A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solidFill>
                  <a:srgbClr val="00B0F0"/>
                </a:solidFill>
              </a:rPr>
              <a:t>2-2- Applications de cellulose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762326-C644-4D44-98A7-C9FE45A00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5FC86C8-0DD8-4BFB-A89C-9197D3A1F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9" y="1805949"/>
            <a:ext cx="10670338" cy="18292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62465A0-FEEE-4472-98DE-3C9EAC772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39" y="4137426"/>
            <a:ext cx="10619527" cy="21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7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A5D495-F8E6-45A7-9314-FDAF3FD9E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8213A7-DFE6-45F8-A8EC-FBFA537E2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9EB222A-B611-4A73-963C-1998B7865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628" y="393797"/>
            <a:ext cx="3302724" cy="2184938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7786F379-B442-4E11-BB90-4C61F9E254EB}"/>
              </a:ext>
            </a:extLst>
          </p:cNvPr>
          <p:cNvGrpSpPr/>
          <p:nvPr/>
        </p:nvGrpSpPr>
        <p:grpSpPr>
          <a:xfrm>
            <a:off x="244188" y="3161665"/>
            <a:ext cx="10721149" cy="2578735"/>
            <a:chOff x="0" y="756127"/>
            <a:chExt cx="10721149" cy="2578735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5B4631A4-9E24-4011-85E7-39BAF948B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56127"/>
              <a:ext cx="10721149" cy="257873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7678FD-16DE-4158-AFDB-ABC7D026206F}"/>
                </a:ext>
              </a:extLst>
            </p:cNvPr>
            <p:cNvSpPr/>
            <p:nvPr/>
          </p:nvSpPr>
          <p:spPr>
            <a:xfrm>
              <a:off x="2408349" y="2076927"/>
              <a:ext cx="8312800" cy="4988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7EE9380-A49D-45F6-828D-F262AEFFBC02}"/>
                </a:ext>
              </a:extLst>
            </p:cNvPr>
            <p:cNvSpPr/>
            <p:nvPr/>
          </p:nvSpPr>
          <p:spPr>
            <a:xfrm>
              <a:off x="0" y="2472878"/>
              <a:ext cx="10721148" cy="8619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7952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361A34-A9A7-4FEA-AE36-74BC54B40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5DF9C2-D584-4886-ACC7-53DC6BFE5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3487585-CE31-4F16-A65E-89BD4DD20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14" y="332366"/>
            <a:ext cx="10568716" cy="450961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8897833-D338-4C7F-A786-D45F1A9BB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92" y="5420441"/>
            <a:ext cx="10670338" cy="85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5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767152-E868-46AD-89BF-B0532A8C3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CAD3D7-A599-4665-9A5A-C718F3F8D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22D5E2C-9336-451B-AEA8-9C077350A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13" y="122714"/>
            <a:ext cx="10314660" cy="533531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D486A53-9F95-4030-8BB5-5E9211C85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13" y="5568610"/>
            <a:ext cx="10670338" cy="49542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613E3C1-DA7B-4B2F-9197-946DD111A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252" y="6248400"/>
            <a:ext cx="10314660" cy="48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88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4AD88E-506E-42AA-9905-8BB9FC18A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/>
              <a:t>3- L’amidon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34B76A-A956-4A68-A724-F7D532A59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5943"/>
            <a:ext cx="8596668" cy="515257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sz="2600" dirty="0"/>
              <a:t>L’amidon est la principale réserve glucidique des végétaux et l’aliment glucidique le plus important pour l’homme.</a:t>
            </a:r>
          </a:p>
          <a:p>
            <a:pPr algn="just">
              <a:lnSpc>
                <a:spcPct val="150000"/>
              </a:lnSpc>
            </a:pPr>
            <a:r>
              <a:rPr lang="fr-FR" sz="2600" dirty="0"/>
              <a:t> Il peut présenter jusqu'à 30 ou 60 % du poids sec d’un tissu végétal.</a:t>
            </a:r>
          </a:p>
          <a:p>
            <a:pPr algn="just">
              <a:lnSpc>
                <a:spcPct val="150000"/>
              </a:lnSpc>
            </a:pPr>
            <a:r>
              <a:rPr lang="fr-FR" sz="2600" dirty="0"/>
              <a:t> Il est abondant dans les graines et les tubercules mais aussi largement répandu dans certaines cellules végétales.</a:t>
            </a:r>
          </a:p>
        </p:txBody>
      </p:sp>
    </p:spTree>
    <p:extLst>
      <p:ext uri="{BB962C8B-B14F-4D97-AF65-F5344CB8AC3E}">
        <p14:creationId xmlns:p14="http://schemas.microsoft.com/office/powerpoint/2010/main" val="394003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34B76A-A956-4A68-A724-F7D532A59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991" y="522514"/>
            <a:ext cx="8596668" cy="515257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sz="2600" dirty="0"/>
              <a:t>La préparation microscopique ci-dessous montre les grains d'amidon dans des cellules de pomme de terre.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D587056-E62A-4C59-81B9-231DF3349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993" y="2120657"/>
            <a:ext cx="5639835" cy="421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3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34B76A-A956-4A68-A724-F7D532A59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991" y="522514"/>
            <a:ext cx="8596668" cy="515257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sz="2600" dirty="0"/>
              <a:t>L’hydrolyse enzymatique de l’amidon par une amylase conduit à la formation du maltose :</a:t>
            </a:r>
          </a:p>
          <a:p>
            <a:pPr algn="just">
              <a:lnSpc>
                <a:spcPct val="150000"/>
              </a:lnSpc>
            </a:pPr>
            <a:r>
              <a:rPr lang="fr-FR" sz="2600" dirty="0"/>
              <a:t>l’amidon est donc un polymère d’</a:t>
            </a:r>
            <a:r>
              <a:rPr lang="el-GR" sz="2600" dirty="0"/>
              <a:t>α</a:t>
            </a:r>
            <a:r>
              <a:rPr lang="fr-FR" sz="2600" dirty="0"/>
              <a:t>-glucose en liaisons 1-4.</a:t>
            </a:r>
          </a:p>
          <a:p>
            <a:pPr algn="just">
              <a:lnSpc>
                <a:spcPct val="150000"/>
              </a:lnSpc>
            </a:pPr>
            <a:endParaRPr lang="fr-FR" sz="26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5077805-0BD0-4DA6-BD24-FCD268E0D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286" y="3429000"/>
            <a:ext cx="7499993" cy="257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34B76A-A956-4A68-A724-F7D532A59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991" y="522514"/>
            <a:ext cx="8596668" cy="515257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sz="2600" dirty="0"/>
              <a:t>L’étude des propriétés de l’amidon ont permis de mettre en évidence deux constituants : </a:t>
            </a:r>
            <a:r>
              <a:rPr lang="fr-FR" sz="2600" b="1" dirty="0"/>
              <a:t>l’amylos</a:t>
            </a:r>
            <a:r>
              <a:rPr lang="fr-FR" sz="2600" dirty="0"/>
              <a:t>e et </a:t>
            </a:r>
            <a:r>
              <a:rPr lang="fr-FR" sz="2600" b="1" dirty="0"/>
              <a:t>l’amylopectine</a:t>
            </a:r>
            <a:r>
              <a:rPr lang="fr-FR" sz="2600" dirty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600" b="1" i="1" dirty="0"/>
              <a:t>L’amylose</a:t>
            </a:r>
          </a:p>
          <a:p>
            <a:pPr algn="just">
              <a:lnSpc>
                <a:spcPct val="150000"/>
              </a:lnSpc>
            </a:pPr>
            <a:r>
              <a:rPr lang="fr-FR" sz="2600" dirty="0"/>
              <a:t>L’amylose est formée de chaînes de 250 à 600 résidus d’</a:t>
            </a:r>
            <a:r>
              <a:rPr lang="el-GR" sz="2600" dirty="0"/>
              <a:t>α</a:t>
            </a:r>
            <a:r>
              <a:rPr lang="fr-FR" sz="2600" dirty="0"/>
              <a:t>-glucose associés par des liaisons osidiques 1-4. Cette chaîne possède une structure spatiale hélicoïdale.</a:t>
            </a:r>
          </a:p>
        </p:txBody>
      </p:sp>
    </p:spTree>
    <p:extLst>
      <p:ext uri="{BB962C8B-B14F-4D97-AF65-F5344CB8AC3E}">
        <p14:creationId xmlns:p14="http://schemas.microsoft.com/office/powerpoint/2010/main" val="184410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4E51CBF-FD12-4E93-9D9B-7DF4FABF4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486" y="1399087"/>
            <a:ext cx="4674624" cy="31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5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98032B-AF1F-455C-ABF4-1CA91710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1- Les pectines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A111DD-314A-40FA-9953-32BBF1BD8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fr-FR" sz="2800" dirty="0"/>
              <a:t>Les pectines, ou plus largement les substances pectiques, Ce sont des substances exclusivement d’origine végétale.</a:t>
            </a:r>
          </a:p>
          <a:p>
            <a:pPr algn="just">
              <a:lnSpc>
                <a:spcPct val="150000"/>
              </a:lnSpc>
            </a:pPr>
            <a:r>
              <a:rPr lang="fr-FR" sz="2800" dirty="0"/>
              <a:t>Elles sont associées à d’autres composants chimiques membranaires tels que cellulose, hémicellulose, lignine, par des liaisons physiques et/ou chimiques.</a:t>
            </a:r>
          </a:p>
        </p:txBody>
      </p:sp>
    </p:spTree>
    <p:extLst>
      <p:ext uri="{BB962C8B-B14F-4D97-AF65-F5344CB8AC3E}">
        <p14:creationId xmlns:p14="http://schemas.microsoft.com/office/powerpoint/2010/main" val="130651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34B76A-A956-4A68-A724-F7D532A59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477" y="627742"/>
            <a:ext cx="8596668" cy="623025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600" b="1" i="1" dirty="0"/>
              <a:t>L’amylopectine</a:t>
            </a:r>
          </a:p>
          <a:p>
            <a:pPr algn="just">
              <a:lnSpc>
                <a:spcPct val="150000"/>
              </a:lnSpc>
            </a:pPr>
            <a:r>
              <a:rPr lang="fr-FR" sz="2600" dirty="0"/>
              <a:t>L’amylopectine présente </a:t>
            </a:r>
            <a:r>
              <a:rPr lang="fr-FR" sz="2600" b="1" dirty="0"/>
              <a:t>une structure ramifiée </a:t>
            </a:r>
            <a:r>
              <a:rPr lang="fr-FR" sz="2600" dirty="0"/>
              <a:t>comportant environ 1000 à 2500 résidus de glucose groupés en chaînes de 20 à 25 résidus d’</a:t>
            </a:r>
            <a:r>
              <a:rPr lang="el-GR" sz="2600" dirty="0"/>
              <a:t>α</a:t>
            </a:r>
            <a:r>
              <a:rPr lang="fr-FR" sz="2600" dirty="0"/>
              <a:t>-glucose reliés par des liaisons 1-4.</a:t>
            </a:r>
          </a:p>
          <a:p>
            <a:pPr algn="just">
              <a:lnSpc>
                <a:spcPct val="150000"/>
              </a:lnSpc>
            </a:pPr>
            <a:r>
              <a:rPr lang="fr-FR" sz="2800" dirty="0">
                <a:latin typeface="+mj-lt"/>
              </a:rPr>
              <a:t>Les chaînes sont unies les unes aux autres par des liaisons </a:t>
            </a:r>
            <a:r>
              <a:rPr lang="fr-FR" sz="2800" dirty="0">
                <a:latin typeface="Times New Roman" panose="02020603050405020304" pitchFamily="18" charset="0"/>
              </a:rPr>
              <a:t>1 </a:t>
            </a:r>
            <a:r>
              <a:rPr lang="fr-FR" sz="2800" dirty="0">
                <a:latin typeface="Symbol" panose="05050102010706020507" pitchFamily="18" charset="2"/>
              </a:rPr>
              <a:t>® </a:t>
            </a:r>
            <a:r>
              <a:rPr lang="fr-FR" sz="2800" dirty="0">
                <a:latin typeface="Times New Roman" panose="02020603050405020304" pitchFamily="18" charset="0"/>
              </a:rPr>
              <a:t>6.</a:t>
            </a: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93233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EB5060-69C0-476F-8D7F-19CEE451F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77" y="4165600"/>
            <a:ext cx="9076266" cy="2692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sz="2600" dirty="0"/>
              <a:t>Le grain d’amidon est formé par le mélange selon un ordre défini d’amylose et d’amylopectine auxquels s’ajoutent des traces de lipides, de phosphates, d’ions calcium et de potassium.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9EAC02A-305A-4F43-A387-9A6C4F32B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685" y="217085"/>
            <a:ext cx="5320544" cy="361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0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EB5060-69C0-476F-8D7F-19CEE451F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91" y="435427"/>
            <a:ext cx="9076266" cy="600891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600" b="1" dirty="0">
                <a:solidFill>
                  <a:srgbClr val="00B0F0"/>
                </a:solidFill>
              </a:rPr>
              <a:t>3-1- Solubilité de l’amidon</a:t>
            </a:r>
          </a:p>
          <a:p>
            <a:pPr algn="just">
              <a:lnSpc>
                <a:spcPct val="150000"/>
              </a:lnSpc>
            </a:pPr>
            <a:r>
              <a:rPr lang="fr-FR" sz="2600" dirty="0"/>
              <a:t>L’amidon est insoluble dans l’eau froide bien qu’il soit hydrophile.</a:t>
            </a:r>
          </a:p>
          <a:p>
            <a:pPr algn="just">
              <a:lnSpc>
                <a:spcPct val="150000"/>
              </a:lnSpc>
            </a:pPr>
            <a:r>
              <a:rPr lang="fr-FR" sz="2600" dirty="0"/>
              <a:t> Par agitation avec l’eau, il se forme une suspension instable appelée </a:t>
            </a:r>
            <a:r>
              <a:rPr lang="fr-FR" sz="2600" b="1" i="1" dirty="0"/>
              <a:t>lait d’amidon</a:t>
            </a:r>
            <a:r>
              <a:rPr lang="fr-FR" sz="26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2600" dirty="0"/>
              <a:t>Lors de la cuisson, le lait d’amidon se transforme en empois d’amidon (environ 65 °C) qui est une solution colloïdale.</a:t>
            </a:r>
          </a:p>
        </p:txBody>
      </p:sp>
    </p:spTree>
    <p:extLst>
      <p:ext uri="{BB962C8B-B14F-4D97-AF65-F5344CB8AC3E}">
        <p14:creationId xmlns:p14="http://schemas.microsoft.com/office/powerpoint/2010/main" val="393841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34B76A-A956-4A68-A724-F7D532A59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991" y="522514"/>
            <a:ext cx="8596668" cy="515257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sz="2600" dirty="0"/>
              <a:t>Les grains d’amidon absorbent plusieurs fois leur poids en eau, ils gonflent et forment un gel épais.</a:t>
            </a:r>
          </a:p>
          <a:p>
            <a:pPr algn="just">
              <a:lnSpc>
                <a:spcPct val="150000"/>
              </a:lnSpc>
            </a:pPr>
            <a:r>
              <a:rPr lang="fr-FR" sz="2600" dirty="0"/>
              <a:t>En effet, l’amylopectine et l’amylose se déroulent et s’entremêlent conduisant à un réseau réticulé renfermant la phase aqueuse.</a:t>
            </a:r>
          </a:p>
          <a:p>
            <a:pPr algn="just">
              <a:lnSpc>
                <a:spcPct val="150000"/>
              </a:lnSpc>
            </a:pPr>
            <a:r>
              <a:rPr lang="fr-FR" sz="2600" dirty="0"/>
              <a:t>Cette propriété épaississante est recherchée dans les liaisons à l’amidon pour préparer des sauces et des crèmes.</a:t>
            </a:r>
          </a:p>
        </p:txBody>
      </p:sp>
    </p:spTree>
    <p:extLst>
      <p:ext uri="{BB962C8B-B14F-4D97-AF65-F5344CB8AC3E}">
        <p14:creationId xmlns:p14="http://schemas.microsoft.com/office/powerpoint/2010/main" val="329428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34B76A-A956-4A68-A724-F7D532A59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991" y="522514"/>
            <a:ext cx="8596668" cy="633548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600" b="1" dirty="0">
                <a:solidFill>
                  <a:srgbClr val="00B0F0"/>
                </a:solidFill>
              </a:rPr>
              <a:t>3-2- L’hydrolyse de l’amidon</a:t>
            </a:r>
          </a:p>
          <a:p>
            <a:pPr algn="just">
              <a:lnSpc>
                <a:spcPct val="150000"/>
              </a:lnSpc>
            </a:pPr>
            <a:r>
              <a:rPr lang="fr-FR" sz="2600" dirty="0"/>
              <a:t>La molécule complexe d’amidon doit être simplifiée en molécules de glucose pour que celui-ci puisse être utilisé dans les réactions métaboliques (anabolisme et catabolisme).</a:t>
            </a:r>
          </a:p>
          <a:p>
            <a:pPr algn="just">
              <a:lnSpc>
                <a:spcPct val="150000"/>
              </a:lnSpc>
            </a:pPr>
            <a:r>
              <a:rPr lang="fr-FR" sz="2600" dirty="0"/>
              <a:t> Différentes enzymes hydrolysent la macromolécule.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fr-FR" sz="2600" dirty="0"/>
              <a:t>Les</a:t>
            </a:r>
            <a:r>
              <a:rPr lang="fr-FR" sz="2600" dirty="0">
                <a:latin typeface="Times New Roman" panose="02020603050405020304" pitchFamily="18" charset="0"/>
              </a:rPr>
              <a:t> </a:t>
            </a:r>
            <a:r>
              <a:rPr lang="fr-FR" sz="2600" b="1" dirty="0">
                <a:solidFill>
                  <a:srgbClr val="00B050"/>
                </a:solidFill>
                <a:latin typeface="Symbol" panose="05050102010706020507" pitchFamily="18" charset="2"/>
              </a:rPr>
              <a:t>a</a:t>
            </a:r>
            <a:r>
              <a:rPr lang="fr-FR" sz="26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-amylases</a:t>
            </a:r>
            <a:r>
              <a:rPr lang="fr-FR" sz="2600" i="1" dirty="0">
                <a:latin typeface="Times New Roman" panose="02020603050405020304" pitchFamily="18" charset="0"/>
              </a:rPr>
              <a:t> </a:t>
            </a:r>
            <a:r>
              <a:rPr lang="fr-FR" sz="2600" dirty="0"/>
              <a:t>appelées</a:t>
            </a:r>
            <a:r>
              <a:rPr lang="fr-FR" sz="2600" dirty="0">
                <a:latin typeface="Times New Roman" panose="02020603050405020304" pitchFamily="18" charset="0"/>
              </a:rPr>
              <a:t> </a:t>
            </a:r>
            <a:r>
              <a:rPr lang="fr-FR" sz="2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endoamylases</a:t>
            </a:r>
            <a:r>
              <a:rPr lang="fr-FR" sz="2600" i="1" dirty="0">
                <a:latin typeface="Times New Roman" panose="02020603050405020304" pitchFamily="18" charset="0"/>
              </a:rPr>
              <a:t> </a:t>
            </a:r>
            <a:r>
              <a:rPr lang="fr-FR" sz="2600" dirty="0"/>
              <a:t>scindent les liaisons </a:t>
            </a:r>
            <a:r>
              <a:rPr lang="fr-FR" sz="2600" dirty="0">
                <a:latin typeface="Times New Roman" panose="02020603050405020304" pitchFamily="18" charset="0"/>
              </a:rPr>
              <a:t>1 </a:t>
            </a:r>
            <a:r>
              <a:rPr lang="fr-FR" sz="2600" dirty="0">
                <a:latin typeface="Symbol" panose="05050102010706020507" pitchFamily="18" charset="2"/>
              </a:rPr>
              <a:t>® </a:t>
            </a:r>
            <a:r>
              <a:rPr lang="fr-FR" sz="2600" dirty="0">
                <a:latin typeface="Times New Roman" panose="02020603050405020304" pitchFamily="18" charset="0"/>
              </a:rPr>
              <a:t>4 </a:t>
            </a:r>
            <a:r>
              <a:rPr lang="fr-FR" sz="2600" dirty="0">
                <a:latin typeface="+mj-lt"/>
              </a:rPr>
              <a:t>à l’intérieur des chaînes non ramifiées. </a:t>
            </a:r>
          </a:p>
        </p:txBody>
      </p:sp>
    </p:spTree>
    <p:extLst>
      <p:ext uri="{BB962C8B-B14F-4D97-AF65-F5344CB8AC3E}">
        <p14:creationId xmlns:p14="http://schemas.microsoft.com/office/powerpoint/2010/main" val="263176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DEA463-4B67-4F05-9D5A-80681FAEE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38629"/>
            <a:ext cx="8596668" cy="540273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600" dirty="0"/>
              <a:t>Ces enzymes se rencontrent chez les microorganismes, les végétaux et les animaux (amylases salivaires et pancréatiques).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lphaLcParenR" startAt="2"/>
            </a:pPr>
            <a:r>
              <a:rPr lang="fr-FR" sz="2800" dirty="0">
                <a:latin typeface="+mj-lt"/>
              </a:rPr>
              <a:t>Les</a:t>
            </a:r>
            <a:r>
              <a:rPr lang="fr-FR" sz="2800" dirty="0">
                <a:latin typeface="Times New Roman" panose="02020603050405020304" pitchFamily="18" charset="0"/>
              </a:rPr>
              <a:t> </a:t>
            </a:r>
            <a:r>
              <a:rPr lang="fr-FR" sz="2800" b="1" dirty="0">
                <a:solidFill>
                  <a:srgbClr val="00B050"/>
                </a:solidFill>
                <a:latin typeface="Symbol" panose="05050102010706020507" pitchFamily="18" charset="2"/>
              </a:rPr>
              <a:t>a</a:t>
            </a:r>
            <a:r>
              <a:rPr lang="fr-FR" sz="28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(1-6)-glucosidases </a:t>
            </a:r>
            <a:r>
              <a:rPr lang="fr-FR" sz="2800" dirty="0"/>
              <a:t>appelées </a:t>
            </a:r>
            <a:r>
              <a:rPr lang="fr-FR" sz="2800" dirty="0">
                <a:solidFill>
                  <a:srgbClr val="00B050"/>
                </a:solidFill>
              </a:rPr>
              <a:t>enzymes débranchantes</a:t>
            </a:r>
            <a:r>
              <a:rPr lang="fr-FR" sz="2800" dirty="0"/>
              <a:t> ou </a:t>
            </a:r>
            <a:r>
              <a:rPr lang="fr-FR" sz="2800" dirty="0" err="1">
                <a:solidFill>
                  <a:srgbClr val="00B050"/>
                </a:solidFill>
              </a:rPr>
              <a:t>déramifiantes</a:t>
            </a:r>
            <a:r>
              <a:rPr lang="fr-FR" sz="2800" dirty="0"/>
              <a:t> provoquent l’hydrolyse des liaisons </a:t>
            </a:r>
            <a:r>
              <a:rPr lang="fr-FR" sz="2800" dirty="0">
                <a:latin typeface="Times New Roman" panose="02020603050405020304" pitchFamily="18" charset="0"/>
              </a:rPr>
              <a:t>1</a:t>
            </a:r>
            <a:r>
              <a:rPr lang="fr-FR" sz="2800" dirty="0">
                <a:latin typeface="Symbol" panose="05050102010706020507" pitchFamily="18" charset="2"/>
              </a:rPr>
              <a:t>®</a:t>
            </a:r>
            <a:r>
              <a:rPr lang="fr-FR" sz="2800" dirty="0">
                <a:latin typeface="Times New Roman" panose="02020603050405020304" pitchFamily="18" charset="0"/>
              </a:rPr>
              <a:t>6. </a:t>
            </a:r>
            <a:r>
              <a:rPr lang="fr-FR" sz="2800" dirty="0">
                <a:latin typeface="+mj-lt"/>
              </a:rPr>
              <a:t>Elles sont présentes dans les tissus animaux (muqueuse intestinale) et végétaux.</a:t>
            </a:r>
            <a:endParaRPr lang="fr-FR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75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DEA463-4B67-4F05-9D5A-80681FAEE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38629"/>
            <a:ext cx="8596668" cy="5402733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lphaLcParenR" startAt="3"/>
            </a:pPr>
            <a:r>
              <a:rPr lang="fr-FR" sz="2600" dirty="0"/>
              <a:t>Enfin </a:t>
            </a:r>
            <a:r>
              <a:rPr lang="fr-FR" sz="2600" b="1" i="1" dirty="0">
                <a:solidFill>
                  <a:srgbClr val="00B050"/>
                </a:solidFill>
              </a:rPr>
              <a:t>la maltase </a:t>
            </a:r>
            <a:r>
              <a:rPr lang="fr-FR" sz="2600" dirty="0"/>
              <a:t>scinde la molécule de maltose en deux molécules de glucose.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sz="26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600" b="1" dirty="0">
                <a:solidFill>
                  <a:srgbClr val="00B0F0"/>
                </a:solidFill>
                <a:latin typeface="+mj-lt"/>
              </a:rPr>
              <a:t>3-3- Applications d’amidon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sz="2600" dirty="0">
              <a:latin typeface="+mj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51297F2-C41D-4896-A60F-132A2C7E6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78" y="3763363"/>
            <a:ext cx="10670338" cy="2007094"/>
          </a:xfrm>
          <a:prstGeom prst="rect">
            <a:avLst/>
          </a:prstGeom>
        </p:spPr>
      </p:pic>
      <p:sp>
        <p:nvSpPr>
          <p:cNvPr id="4" name="Flèche : chevron 3">
            <a:extLst>
              <a:ext uri="{FF2B5EF4-FFF2-40B4-BE49-F238E27FC236}">
                <a16:creationId xmlns:a16="http://schemas.microsoft.com/office/drawing/2014/main" id="{296BAED6-6749-42E8-9AC7-9ACCC4EA04FB}"/>
              </a:ext>
            </a:extLst>
          </p:cNvPr>
          <p:cNvSpPr/>
          <p:nvPr/>
        </p:nvSpPr>
        <p:spPr>
          <a:xfrm>
            <a:off x="164509" y="4074660"/>
            <a:ext cx="823497" cy="466729"/>
          </a:xfrm>
          <a:prstGeom prst="chevr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fr-FR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4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5679374-B3E9-498C-964E-91D3BFC90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233" y="962404"/>
            <a:ext cx="10670338" cy="119409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F942E0B-7CCA-4967-8D5E-99C865430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33" y="2830375"/>
            <a:ext cx="10721149" cy="80029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5488AC0-833C-4930-A027-5EE5F50EE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799" y="4404984"/>
            <a:ext cx="10822772" cy="851110"/>
          </a:xfrm>
          <a:prstGeom prst="rect">
            <a:avLst/>
          </a:prstGeom>
        </p:spPr>
      </p:pic>
      <p:sp>
        <p:nvSpPr>
          <p:cNvPr id="8" name="Flèche : chevron 7">
            <a:extLst>
              <a:ext uri="{FF2B5EF4-FFF2-40B4-BE49-F238E27FC236}">
                <a16:creationId xmlns:a16="http://schemas.microsoft.com/office/drawing/2014/main" id="{FD3551E7-2005-4314-81EE-1F66F5137481}"/>
              </a:ext>
            </a:extLst>
          </p:cNvPr>
          <p:cNvSpPr/>
          <p:nvPr/>
        </p:nvSpPr>
        <p:spPr>
          <a:xfrm>
            <a:off x="105416" y="1197312"/>
            <a:ext cx="823497" cy="466729"/>
          </a:xfrm>
          <a:prstGeom prst="chevr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fr-FR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9" name="Flèche : chevron 8">
            <a:extLst>
              <a:ext uri="{FF2B5EF4-FFF2-40B4-BE49-F238E27FC236}">
                <a16:creationId xmlns:a16="http://schemas.microsoft.com/office/drawing/2014/main" id="{D9BB961D-90BB-42E4-A3E4-3A3EF68BB55E}"/>
              </a:ext>
            </a:extLst>
          </p:cNvPr>
          <p:cNvSpPr/>
          <p:nvPr/>
        </p:nvSpPr>
        <p:spPr>
          <a:xfrm>
            <a:off x="0" y="4597175"/>
            <a:ext cx="823497" cy="466729"/>
          </a:xfrm>
          <a:prstGeom prst="chevr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fr-FR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0" name="Flèche : chevron 9">
            <a:extLst>
              <a:ext uri="{FF2B5EF4-FFF2-40B4-BE49-F238E27FC236}">
                <a16:creationId xmlns:a16="http://schemas.microsoft.com/office/drawing/2014/main" id="{CBC6E24B-6241-4766-B7F5-669F6553B21E}"/>
              </a:ext>
            </a:extLst>
          </p:cNvPr>
          <p:cNvSpPr/>
          <p:nvPr/>
        </p:nvSpPr>
        <p:spPr>
          <a:xfrm>
            <a:off x="118210" y="3016309"/>
            <a:ext cx="823497" cy="466729"/>
          </a:xfrm>
          <a:prstGeom prst="chevr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fr-FR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28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1A91A0-3A16-4D73-AC01-4DFDFE952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215D9DE6-A06A-4CF9-95C6-EB80ADE83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762" y="4143829"/>
            <a:ext cx="10811311" cy="169091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21D460E-2763-41CE-825F-386F52CE1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574" y="672790"/>
            <a:ext cx="10670338" cy="125761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2568118-6F9C-4FCB-BF57-16E6167EB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763" y="2446419"/>
            <a:ext cx="10721149" cy="1181391"/>
          </a:xfrm>
          <a:prstGeom prst="rect">
            <a:avLst/>
          </a:prstGeom>
        </p:spPr>
      </p:pic>
      <p:sp>
        <p:nvSpPr>
          <p:cNvPr id="7" name="Flèche : chevron 6">
            <a:extLst>
              <a:ext uri="{FF2B5EF4-FFF2-40B4-BE49-F238E27FC236}">
                <a16:creationId xmlns:a16="http://schemas.microsoft.com/office/drawing/2014/main" id="{37EBCD00-9372-454D-8413-388D0415DAED}"/>
              </a:ext>
            </a:extLst>
          </p:cNvPr>
          <p:cNvSpPr/>
          <p:nvPr/>
        </p:nvSpPr>
        <p:spPr>
          <a:xfrm>
            <a:off x="48649" y="2674485"/>
            <a:ext cx="823497" cy="466729"/>
          </a:xfrm>
          <a:prstGeom prst="chevr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fr-FR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8" name="Flèche : chevron 7">
            <a:extLst>
              <a:ext uri="{FF2B5EF4-FFF2-40B4-BE49-F238E27FC236}">
                <a16:creationId xmlns:a16="http://schemas.microsoft.com/office/drawing/2014/main" id="{ABFF4164-22E1-4F39-AB91-99E12E027251}"/>
              </a:ext>
            </a:extLst>
          </p:cNvPr>
          <p:cNvSpPr/>
          <p:nvPr/>
        </p:nvSpPr>
        <p:spPr>
          <a:xfrm>
            <a:off x="118209" y="1036635"/>
            <a:ext cx="823497" cy="466729"/>
          </a:xfrm>
          <a:prstGeom prst="chevr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fr-FR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9" name="Flèche : chevron 8">
            <a:extLst>
              <a:ext uri="{FF2B5EF4-FFF2-40B4-BE49-F238E27FC236}">
                <a16:creationId xmlns:a16="http://schemas.microsoft.com/office/drawing/2014/main" id="{03BF54BE-961F-4EE4-88BF-18D3C218857C}"/>
              </a:ext>
            </a:extLst>
          </p:cNvPr>
          <p:cNvSpPr/>
          <p:nvPr/>
        </p:nvSpPr>
        <p:spPr>
          <a:xfrm>
            <a:off x="12178" y="4568947"/>
            <a:ext cx="823497" cy="466729"/>
          </a:xfrm>
          <a:prstGeom prst="chevr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fr-FR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3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A92C50-CF6B-4E39-8CEA-CD9C2E95F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455" y="524814"/>
            <a:ext cx="8596668" cy="580837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600" b="1" dirty="0">
                <a:solidFill>
                  <a:srgbClr val="00B0F0"/>
                </a:solidFill>
              </a:rPr>
              <a:t>3-4- Les différentes phases de l’amidon en milieu aqueux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600" dirty="0"/>
              <a:t>Lorsque l’amidon est en phase aqueuse et que celle-ci se retrouve soumise à la température, plusieurs phases sont notables 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600" b="1" i="1" dirty="0">
                <a:solidFill>
                  <a:srgbClr val="00B0F0"/>
                </a:solidFill>
              </a:rPr>
              <a:t>Phase 1 : LA SORPTION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600" dirty="0">
                <a:solidFill>
                  <a:schemeClr val="tx1"/>
                </a:solidFill>
              </a:rPr>
              <a:t>Phase stationnaire à 20°C puis montée en température jusqu’à 60°C environ : le grain d’amidon capte l’eau et commence à gonfler.</a:t>
            </a:r>
          </a:p>
        </p:txBody>
      </p:sp>
    </p:spTree>
    <p:extLst>
      <p:ext uri="{BB962C8B-B14F-4D97-AF65-F5344CB8AC3E}">
        <p14:creationId xmlns:p14="http://schemas.microsoft.com/office/powerpoint/2010/main" val="427453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A111DD-314A-40FA-9953-32BBF1BD8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15155"/>
            <a:ext cx="8596668" cy="552620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sz="2600" dirty="0"/>
              <a:t>La transformation progressive de la </a:t>
            </a:r>
            <a:r>
              <a:rPr lang="fr-FR" sz="2600" dirty="0" err="1"/>
              <a:t>protopectine</a:t>
            </a:r>
            <a:r>
              <a:rPr lang="fr-FR" sz="2600" dirty="0"/>
              <a:t> en pectine soluble se fait au cours de la croissance cellulaire, selon des mécanismes enzymatiques complexes qui aboutissent au ramollissement des tissus végétaux.</a:t>
            </a:r>
          </a:p>
          <a:p>
            <a:pPr algn="just">
              <a:lnSpc>
                <a:spcPct val="150000"/>
              </a:lnSpc>
            </a:pPr>
            <a:r>
              <a:rPr lang="fr-FR" sz="2600" dirty="0"/>
              <a:t>La molécule de pectine se présente sous la forme d’un polymère linéaire d’acides D-galacturoniques joints en a (1-4) par une liaison glycosidique.</a:t>
            </a:r>
          </a:p>
        </p:txBody>
      </p:sp>
    </p:spTree>
    <p:extLst>
      <p:ext uri="{BB962C8B-B14F-4D97-AF65-F5344CB8AC3E}">
        <p14:creationId xmlns:p14="http://schemas.microsoft.com/office/powerpoint/2010/main" val="332528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DEA463-4B67-4F05-9D5A-80681FAEE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38629"/>
            <a:ext cx="8596668" cy="595535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600" b="1" i="1" dirty="0">
                <a:solidFill>
                  <a:srgbClr val="00B0F0"/>
                </a:solidFill>
                <a:latin typeface="+mj-lt"/>
              </a:rPr>
              <a:t>Phase 2 : L’EMPESAGE (Gonflement + Dispersion)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600" dirty="0">
                <a:latin typeface="+mj-lt"/>
              </a:rPr>
              <a:t>Phase de montée en température de 60 à 100°C : l’eau présente dans les lamelles amorphes créée une désorganisation locale des chaines d’amylose. L’amylose est alors libérée dans l’eau.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600" b="1" i="1" dirty="0">
                <a:solidFill>
                  <a:srgbClr val="00B0F0"/>
                </a:solidFill>
                <a:latin typeface="+mj-lt"/>
              </a:rPr>
              <a:t>Phase 3 : LA RETROGRADATION/ GELIFICATION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600" dirty="0">
                <a:latin typeface="+mj-lt"/>
              </a:rPr>
              <a:t>Phase de descente en température de 100 à 20°C : sous l’effet de la température, le grain d’amidon éclate libérant les chaines </a:t>
            </a:r>
            <a:r>
              <a:rPr lang="fr-FR" sz="2600" b="1" dirty="0">
                <a:latin typeface="+mj-lt"/>
              </a:rPr>
              <a:t>d’amylopectine</a:t>
            </a:r>
            <a:r>
              <a:rPr lang="fr-FR" sz="2600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3263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DEA463-4B67-4F05-9D5A-80681FAEE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38629"/>
            <a:ext cx="8596668" cy="574929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600" dirty="0">
                <a:latin typeface="+mj-lt"/>
              </a:rPr>
              <a:t> Ce polysaccharide ramifié se retrouve alors en solution.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600" dirty="0">
                <a:latin typeface="+mj-lt"/>
              </a:rPr>
              <a:t>Un regroupement spontané de ces chaines (rétrogradation) s’effectue en chassant les molécules d’eau autour d’elles (processus de synérèse) et créant par conséquent les propriétés visqueuses bien connu des suspensions d’amidon.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600" dirty="0">
                <a:latin typeface="+mj-lt"/>
              </a:rPr>
              <a:t>Plus l’amidon est riche en amylopectine et plus le gel sera consistant.</a:t>
            </a:r>
          </a:p>
        </p:txBody>
      </p:sp>
    </p:spTree>
    <p:extLst>
      <p:ext uri="{BB962C8B-B14F-4D97-AF65-F5344CB8AC3E}">
        <p14:creationId xmlns:p14="http://schemas.microsoft.com/office/powerpoint/2010/main" val="100545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DEA463-4B67-4F05-9D5A-80681FAEE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38629"/>
            <a:ext cx="8596668" cy="574929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600" b="1" dirty="0">
                <a:solidFill>
                  <a:srgbClr val="00B0F0"/>
                </a:solidFill>
                <a:latin typeface="+mj-lt"/>
              </a:rPr>
              <a:t>3-5- Les propriétés rhéologiques de l’amidon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600" dirty="0"/>
              <a:t>Sous l’effet de la température, les propriétés </a:t>
            </a:r>
            <a:r>
              <a:rPr lang="fr-FR" sz="2600" b="1" dirty="0"/>
              <a:t>rhéologiques</a:t>
            </a:r>
            <a:r>
              <a:rPr lang="fr-FR" sz="2600" dirty="0"/>
              <a:t> se trouvent grandement affectées.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600" dirty="0"/>
              <a:t>En effet, on note </a:t>
            </a:r>
            <a:r>
              <a:rPr lang="fr-FR" sz="2600" dirty="0">
                <a:solidFill>
                  <a:srgbClr val="00B0F0"/>
                </a:solidFill>
              </a:rPr>
              <a:t>une augmentation conséquente de la viscosité lors du gonflement des granules</a:t>
            </a:r>
            <a:r>
              <a:rPr lang="fr-FR" sz="2600" dirty="0"/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600" dirty="0">
                <a:latin typeface="+mj-lt"/>
              </a:rPr>
              <a:t> Le maximum est atteint lorsque les granules sont en limite d’éclatement.</a:t>
            </a:r>
          </a:p>
        </p:txBody>
      </p:sp>
    </p:spTree>
    <p:extLst>
      <p:ext uri="{BB962C8B-B14F-4D97-AF65-F5344CB8AC3E}">
        <p14:creationId xmlns:p14="http://schemas.microsoft.com/office/powerpoint/2010/main" val="171562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DEA463-4B67-4F05-9D5A-80681FAEE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38628"/>
            <a:ext cx="8596668" cy="605838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600" dirty="0">
                <a:latin typeface="+mj-lt"/>
              </a:rPr>
              <a:t> Ceci s’explique par le fait que les grains volumineux se touchent les uns les autres ce qui crée de fortes contraintes mécaniques.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600" dirty="0">
                <a:latin typeface="+mj-lt"/>
              </a:rPr>
              <a:t>Lors de l’éclatement des grains par la température, </a:t>
            </a:r>
            <a:r>
              <a:rPr lang="fr-FR" sz="2600" dirty="0">
                <a:solidFill>
                  <a:srgbClr val="00B0F0"/>
                </a:solidFill>
                <a:latin typeface="+mj-lt"/>
              </a:rPr>
              <a:t>la viscosité diminue</a:t>
            </a:r>
            <a:r>
              <a:rPr lang="fr-FR" sz="2600" dirty="0"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600" dirty="0">
                <a:latin typeface="+mj-lt"/>
              </a:rPr>
              <a:t>Le caractère gélifié réapparait alors jusqu’à sa stabilisation du fait du processus de synérèse et de rétrogradation.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600" dirty="0">
                <a:latin typeface="+mj-lt"/>
              </a:rPr>
              <a:t>Cet effet gel étant attribué à la réorganisation des chaines d’amylopectine.</a:t>
            </a:r>
          </a:p>
        </p:txBody>
      </p:sp>
    </p:spTree>
    <p:extLst>
      <p:ext uri="{BB962C8B-B14F-4D97-AF65-F5344CB8AC3E}">
        <p14:creationId xmlns:p14="http://schemas.microsoft.com/office/powerpoint/2010/main" val="275836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A111DD-314A-40FA-9953-32BBF1BD8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15155"/>
            <a:ext cx="8596668" cy="552620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sz="2600" dirty="0"/>
              <a:t>La macromolécule de pectine ressemble à </a:t>
            </a:r>
            <a:r>
              <a:rPr lang="fr-FR" sz="2600" b="1" dirty="0"/>
              <a:t>un zig-zag</a:t>
            </a:r>
            <a:r>
              <a:rPr lang="fr-FR" sz="2600" dirty="0"/>
              <a:t>. Cet agencement donne des propriétés particulières aux pectines.</a:t>
            </a:r>
          </a:p>
          <a:p>
            <a:pPr algn="just">
              <a:lnSpc>
                <a:spcPct val="150000"/>
              </a:lnSpc>
            </a:pPr>
            <a:r>
              <a:rPr lang="fr-FR" sz="2600" dirty="0"/>
              <a:t>La pectine est présente en grande quantité dans </a:t>
            </a:r>
            <a:r>
              <a:rPr lang="fr-FR" sz="2600" dirty="0">
                <a:solidFill>
                  <a:srgbClr val="FF0000"/>
                </a:solidFill>
              </a:rPr>
              <a:t>les pépins, pommes, coings et agrumes</a:t>
            </a:r>
            <a:r>
              <a:rPr lang="fr-FR" sz="2600" dirty="0"/>
              <a:t>.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12DE18DC-1D8D-479F-B2A0-C6344A467514}"/>
              </a:ext>
            </a:extLst>
          </p:cNvPr>
          <p:cNvGrpSpPr/>
          <p:nvPr/>
        </p:nvGrpSpPr>
        <p:grpSpPr>
          <a:xfrm>
            <a:off x="1736781" y="3077029"/>
            <a:ext cx="10073919" cy="3563733"/>
            <a:chOff x="1736781" y="3077029"/>
            <a:chExt cx="10073919" cy="3563733"/>
          </a:xfrm>
        </p:grpSpPr>
        <p:sp>
          <p:nvSpPr>
            <p:cNvPr id="5" name="Flèche : bas 4">
              <a:extLst>
                <a:ext uri="{FF2B5EF4-FFF2-40B4-BE49-F238E27FC236}">
                  <a16:creationId xmlns:a16="http://schemas.microsoft.com/office/drawing/2014/main" id="{597ADE4D-FC9F-483E-9D8F-D7E2822CE925}"/>
                </a:ext>
              </a:extLst>
            </p:cNvPr>
            <p:cNvSpPr/>
            <p:nvPr/>
          </p:nvSpPr>
          <p:spPr>
            <a:xfrm rot="1874204" flipH="1">
              <a:off x="7521092" y="3571136"/>
              <a:ext cx="154167" cy="9787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Flèche : bas 5">
              <a:extLst>
                <a:ext uri="{FF2B5EF4-FFF2-40B4-BE49-F238E27FC236}">
                  <a16:creationId xmlns:a16="http://schemas.microsoft.com/office/drawing/2014/main" id="{5E0446CC-844A-42A5-A589-0980F8721098}"/>
                </a:ext>
              </a:extLst>
            </p:cNvPr>
            <p:cNvSpPr/>
            <p:nvPr/>
          </p:nvSpPr>
          <p:spPr>
            <a:xfrm rot="19853938" flipH="1">
              <a:off x="8567281" y="3571135"/>
              <a:ext cx="154167" cy="9787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3CAF4B2-04C4-4C74-8B1E-77F90800F65D}"/>
                </a:ext>
              </a:extLst>
            </p:cNvPr>
            <p:cNvSpPr/>
            <p:nvPr/>
          </p:nvSpPr>
          <p:spPr>
            <a:xfrm>
              <a:off x="7414510" y="3077029"/>
              <a:ext cx="1656919" cy="525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un zig-zag</a:t>
              </a:r>
            </a:p>
          </p:txBody>
        </p: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F1140A24-B282-4B81-B225-C60E14EEDB98}"/>
                </a:ext>
              </a:extLst>
            </p:cNvPr>
            <p:cNvGrpSpPr/>
            <p:nvPr/>
          </p:nvGrpSpPr>
          <p:grpSpPr>
            <a:xfrm>
              <a:off x="1736781" y="4545551"/>
              <a:ext cx="10073919" cy="2095211"/>
              <a:chOff x="1685266" y="4163888"/>
              <a:chExt cx="10073919" cy="2755588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E53B025B-444A-4451-9E28-4A34DA494D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85266" y="4163888"/>
                <a:ext cx="10073919" cy="2755588"/>
              </a:xfrm>
              <a:prstGeom prst="rect">
                <a:avLst/>
              </a:prstGeom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768F0EB-3510-461D-9192-3168416C55A0}"/>
                  </a:ext>
                </a:extLst>
              </p:cNvPr>
              <p:cNvSpPr/>
              <p:nvPr/>
            </p:nvSpPr>
            <p:spPr>
              <a:xfrm>
                <a:off x="8139448" y="5808372"/>
                <a:ext cx="3619737" cy="1049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7" name="Ellipse 6">
            <a:extLst>
              <a:ext uri="{FF2B5EF4-FFF2-40B4-BE49-F238E27FC236}">
                <a16:creationId xmlns:a16="http://schemas.microsoft.com/office/drawing/2014/main" id="{69E2D5D0-F674-4F32-ACD2-FB4BD0431594}"/>
              </a:ext>
            </a:extLst>
          </p:cNvPr>
          <p:cNvSpPr/>
          <p:nvPr/>
        </p:nvSpPr>
        <p:spPr>
          <a:xfrm>
            <a:off x="7109137" y="4654658"/>
            <a:ext cx="610745" cy="778757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1E16345-4E2C-4CC8-876B-815B049FF2F8}"/>
              </a:ext>
            </a:extLst>
          </p:cNvPr>
          <p:cNvSpPr/>
          <p:nvPr/>
        </p:nvSpPr>
        <p:spPr>
          <a:xfrm>
            <a:off x="8642074" y="4698039"/>
            <a:ext cx="610745" cy="778757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60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4B540E-1848-4389-A955-52E10FFA3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1-1- Extraction de la pectine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FA7DF8-559D-47C8-B8D6-46ECE2D76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sz="2600" dirty="0"/>
              <a:t>Aujourd’hui la pectine est très largement utilisée dans l’industrie agroalimentaire et pharmaceutique pour ses propriétés gélifiantes, stabilisantes ou </a:t>
            </a:r>
            <a:r>
              <a:rPr lang="fr-FR" sz="2600" dirty="0" err="1"/>
              <a:t>viscosifiantes</a:t>
            </a:r>
            <a:r>
              <a:rPr lang="fr-FR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828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676628E-6368-4C63-ABFF-7A1A01BF5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879" y="0"/>
            <a:ext cx="4392906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B252DE-B945-495F-BCCA-09D6E56976C3}"/>
              </a:ext>
            </a:extLst>
          </p:cNvPr>
          <p:cNvSpPr/>
          <p:nvPr/>
        </p:nvSpPr>
        <p:spPr>
          <a:xfrm>
            <a:off x="3325" y="2845089"/>
            <a:ext cx="3896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Schéma d’extraction de la pectine</a:t>
            </a:r>
          </a:p>
        </p:txBody>
      </p:sp>
    </p:spTree>
    <p:extLst>
      <p:ext uri="{BB962C8B-B14F-4D97-AF65-F5344CB8AC3E}">
        <p14:creationId xmlns:p14="http://schemas.microsoft.com/office/powerpoint/2010/main" val="1058565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4B540E-1848-4389-A955-52E10FFA3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1-2- </a:t>
            </a:r>
            <a:r>
              <a:rPr lang="fr-FR" b="1" dirty="0"/>
              <a:t>Propriétés physiques des pectines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FA7DF8-559D-47C8-B8D6-46ECE2D76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600" b="1" dirty="0">
                <a:solidFill>
                  <a:srgbClr val="00B0F0"/>
                </a:solidFill>
              </a:rPr>
              <a:t>1-2-1- Propriétés gélifiantes</a:t>
            </a:r>
          </a:p>
          <a:p>
            <a:pPr algn="just">
              <a:lnSpc>
                <a:spcPct val="150000"/>
              </a:lnSpc>
            </a:pPr>
            <a:r>
              <a:rPr lang="fr-FR" sz="2400" dirty="0"/>
              <a:t>Un gel est un réseau tridimensionnel de macromolécules incluant un solvant.</a:t>
            </a:r>
          </a:p>
          <a:p>
            <a:pPr algn="just">
              <a:lnSpc>
                <a:spcPct val="150000"/>
              </a:lnSpc>
            </a:pPr>
            <a:r>
              <a:rPr lang="fr-FR" sz="2400" dirty="0"/>
              <a:t> Celui-ci est provoqué par des changements physiques ou chimiques qui tendent à diminuer la solubilité de la pectine, favorisant la formation de cristallisations locales.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20572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A111DD-314A-40FA-9953-32BBF1BD8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15155"/>
            <a:ext cx="8596668" cy="552620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sz="2600" dirty="0"/>
              <a:t>Les pectines sont principalement des gélifiants et l'industrie alimentaire utilise cette propriété,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dirty="0"/>
              <a:t>soit pour restituer à certains aliments une texture dégradée par les traitement de conservation,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dirty="0"/>
              <a:t>soit pour permettre leur présentation sous une forme appropriée à leur bonne conservation et à leur bon usage: confitures, confiseries, desserts variés au fruits et/ou au lait, produits diététiques, crèmes glacées,…etc.</a:t>
            </a:r>
          </a:p>
        </p:txBody>
      </p:sp>
    </p:spTree>
    <p:extLst>
      <p:ext uri="{BB962C8B-B14F-4D97-AF65-F5344CB8AC3E}">
        <p14:creationId xmlns:p14="http://schemas.microsoft.com/office/powerpoint/2010/main" val="57447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802</TotalTime>
  <Words>1469</Words>
  <Application>Microsoft Office PowerPoint</Application>
  <PresentationFormat>Grand écran</PresentationFormat>
  <Paragraphs>98</Paragraphs>
  <Slides>43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0" baseType="lpstr">
      <vt:lpstr>Arial</vt:lpstr>
      <vt:lpstr>Symbol</vt:lpstr>
      <vt:lpstr>Times New Roman</vt:lpstr>
      <vt:lpstr>Trebuchet MS</vt:lpstr>
      <vt:lpstr>Wingdings</vt:lpstr>
      <vt:lpstr>Wingdings 3</vt:lpstr>
      <vt:lpstr>Facette</vt:lpstr>
      <vt:lpstr>Etude des polysaccharides</vt:lpstr>
      <vt:lpstr>Introduction</vt:lpstr>
      <vt:lpstr>1- Les pectines</vt:lpstr>
      <vt:lpstr>Présentation PowerPoint</vt:lpstr>
      <vt:lpstr>Présentation PowerPoint</vt:lpstr>
      <vt:lpstr>1-1- Extraction de la pectine</vt:lpstr>
      <vt:lpstr>Présentation PowerPoint</vt:lpstr>
      <vt:lpstr>1-2- Propriétés physiques des pectines</vt:lpstr>
      <vt:lpstr>Présentation PowerPoint</vt:lpstr>
      <vt:lpstr>Présentation PowerPoint</vt:lpstr>
      <vt:lpstr>1-3- Applications de la pectine</vt:lpstr>
      <vt:lpstr>Présentation PowerPoint</vt:lpstr>
      <vt:lpstr>Présentation PowerPoint</vt:lpstr>
      <vt:lpstr>Présentation PowerPoint</vt:lpstr>
      <vt:lpstr>2- La cellulose</vt:lpstr>
      <vt:lpstr>Teneur en cellulose de quelques espèces végétales.</vt:lpstr>
      <vt:lpstr>Présentation PowerPoint</vt:lpstr>
      <vt:lpstr>Présentation PowerPoint</vt:lpstr>
      <vt:lpstr>Présentation PowerPoint</vt:lpstr>
      <vt:lpstr>Présentation PowerPoint</vt:lpstr>
      <vt:lpstr>2-2- Applications de cellulose</vt:lpstr>
      <vt:lpstr>Présentation PowerPoint</vt:lpstr>
      <vt:lpstr>Présentation PowerPoint</vt:lpstr>
      <vt:lpstr>Présentation PowerPoint</vt:lpstr>
      <vt:lpstr>3- L’amidon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Etude des polysaccharides</dc:title>
  <dc:creator>HADRI</dc:creator>
  <cp:lastModifiedBy>HADRI</cp:lastModifiedBy>
  <cp:revision>115</cp:revision>
  <dcterms:created xsi:type="dcterms:W3CDTF">2018-09-07T09:05:25Z</dcterms:created>
  <dcterms:modified xsi:type="dcterms:W3CDTF">2019-12-01T08:11:23Z</dcterms:modified>
</cp:coreProperties>
</file>