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8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0" r:id="rId28"/>
    <p:sldId id="291" r:id="rId29"/>
    <p:sldId id="292" r:id="rId30"/>
    <p:sldId id="282" r:id="rId31"/>
    <p:sldId id="283" r:id="rId32"/>
    <p:sldId id="293" r:id="rId33"/>
    <p:sldId id="294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ED2B-EF4A-4ECB-AFC0-6D58E2EFE7FA}" type="datetimeFigureOut">
              <a:rPr lang="fr-FR" smtClean="0"/>
              <a:t>18/04/2021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B70D1-DBE0-4422-81B6-8BB15ECBE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12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70D1-DBE0-4422-81B6-8BB15ECBED9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26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76661" y="1030782"/>
            <a:ext cx="3197490" cy="4947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800" y="817625"/>
            <a:ext cx="4343400" cy="5354955"/>
          </a:xfrm>
          <a:custGeom>
            <a:avLst/>
            <a:gdLst/>
            <a:ahLst/>
            <a:cxnLst/>
            <a:rect l="l" t="t" r="r" b="b"/>
            <a:pathLst>
              <a:path w="4343400" h="5354955">
                <a:moveTo>
                  <a:pt x="0" y="5354574"/>
                </a:moveTo>
                <a:lnTo>
                  <a:pt x="4343400" y="5354574"/>
                </a:lnTo>
                <a:lnTo>
                  <a:pt x="4343400" y="0"/>
                </a:lnTo>
                <a:lnTo>
                  <a:pt x="0" y="0"/>
                </a:lnTo>
                <a:lnTo>
                  <a:pt x="0" y="535457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444756"/>
            <a:ext cx="799592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884" y="2985338"/>
            <a:ext cx="8444230" cy="3259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602" y="316433"/>
            <a:ext cx="29737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2965" algn="l"/>
              </a:tabLst>
            </a:pP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Tradu</a:t>
            </a:r>
            <a:r>
              <a:rPr sz="3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" y="1116838"/>
            <a:ext cx="7623809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Introduction: </a:t>
            </a:r>
            <a:r>
              <a:rPr sz="2000" dirty="0">
                <a:latin typeface="Comic Sans MS"/>
                <a:cs typeface="Comic Sans MS"/>
              </a:rPr>
              <a:t>Un </a:t>
            </a:r>
            <a:r>
              <a:rPr sz="2000" spc="-5" dirty="0">
                <a:latin typeface="Comic Sans MS"/>
                <a:cs typeface="Comic Sans MS"/>
              </a:rPr>
              <a:t>langage nucléotidique transformé en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protéines</a:t>
            </a:r>
            <a:endParaRPr sz="2000">
              <a:latin typeface="Comic Sans MS"/>
              <a:cs typeface="Comic Sans MS"/>
            </a:endParaRPr>
          </a:p>
          <a:p>
            <a:pPr marL="415290" indent="-402590">
              <a:lnSpc>
                <a:spcPct val="100000"/>
              </a:lnSpc>
              <a:spcBef>
                <a:spcPts val="2400"/>
              </a:spcBef>
              <a:buAutoNum type="romanUcPeriod"/>
              <a:tabLst>
                <a:tab pos="415925" algn="l"/>
              </a:tabLst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L’appareil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de traduction et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son</a:t>
            </a:r>
            <a:r>
              <a:rPr sz="2000" b="1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fonctionnement</a:t>
            </a:r>
            <a:endParaRPr sz="2000">
              <a:latin typeface="Comic Sans MS"/>
              <a:cs typeface="Comic Sans MS"/>
            </a:endParaRPr>
          </a:p>
          <a:p>
            <a:pPr marL="307975" lvl="1" indent="-180975">
              <a:lnSpc>
                <a:spcPct val="100000"/>
              </a:lnSpc>
              <a:buChar char="-"/>
              <a:tabLst>
                <a:tab pos="308610" algn="l"/>
              </a:tabLst>
            </a:pP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spc="-5" dirty="0">
                <a:latin typeface="Comic Sans MS"/>
                <a:cs typeface="Comic Sans MS"/>
              </a:rPr>
              <a:t>ribosomes: Structure et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fonction</a:t>
            </a:r>
            <a:endParaRPr sz="2000">
              <a:latin typeface="Comic Sans MS"/>
              <a:cs typeface="Comic Sans MS"/>
            </a:endParaRPr>
          </a:p>
          <a:p>
            <a:pPr marL="307975" lvl="1" indent="-180975">
              <a:lnSpc>
                <a:spcPct val="100000"/>
              </a:lnSpc>
              <a:buChar char="-"/>
              <a:tabLst>
                <a:tab pos="308610" algn="l"/>
              </a:tabLst>
            </a:pPr>
            <a:r>
              <a:rPr sz="2000" spc="-5" dirty="0">
                <a:latin typeface="Comic Sans MS"/>
                <a:cs typeface="Comic Sans MS"/>
              </a:rPr>
              <a:t>Les ARNt: </a:t>
            </a:r>
            <a:r>
              <a:rPr sz="2000" dirty="0">
                <a:latin typeface="Comic Sans MS"/>
                <a:cs typeface="Comic Sans MS"/>
              </a:rPr>
              <a:t>Structure </a:t>
            </a:r>
            <a:r>
              <a:rPr sz="2000" spc="-5" dirty="0">
                <a:latin typeface="Comic Sans MS"/>
                <a:cs typeface="Comic Sans MS"/>
              </a:rPr>
              <a:t>et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rôle</a:t>
            </a:r>
            <a:endParaRPr sz="2000">
              <a:latin typeface="Comic Sans MS"/>
              <a:cs typeface="Comic Sans MS"/>
            </a:endParaRPr>
          </a:p>
          <a:p>
            <a:pPr marL="307975" lvl="1" indent="-180975">
              <a:lnSpc>
                <a:spcPct val="100000"/>
              </a:lnSpc>
              <a:buChar char="-"/>
              <a:tabLst>
                <a:tab pos="308610" algn="l"/>
              </a:tabLst>
            </a:pPr>
            <a:r>
              <a:rPr sz="2000" spc="-5" dirty="0">
                <a:latin typeface="Comic Sans MS"/>
                <a:cs typeface="Comic Sans MS"/>
              </a:rPr>
              <a:t>Les ARNt Synthétases</a:t>
            </a:r>
            <a:endParaRPr sz="2000">
              <a:latin typeface="Comic Sans MS"/>
              <a:cs typeface="Comic Sans MS"/>
            </a:endParaRPr>
          </a:p>
          <a:p>
            <a:pPr marL="552450" indent="-539750">
              <a:lnSpc>
                <a:spcPct val="100000"/>
              </a:lnSpc>
              <a:spcBef>
                <a:spcPts val="2400"/>
              </a:spcBef>
              <a:buAutoNum type="romanUcPeriod"/>
              <a:tabLst>
                <a:tab pos="553085" algn="l"/>
              </a:tabLst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Le mécanisme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de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la</a:t>
            </a:r>
            <a:r>
              <a:rPr sz="2000" b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traduction</a:t>
            </a:r>
            <a:endParaRPr sz="2000">
              <a:latin typeface="Comic Sans MS"/>
              <a:cs typeface="Comic Sans MS"/>
            </a:endParaRPr>
          </a:p>
          <a:p>
            <a:pPr marL="307975" lvl="1" indent="-180975">
              <a:lnSpc>
                <a:spcPct val="100000"/>
              </a:lnSpc>
              <a:buChar char="-"/>
              <a:tabLst>
                <a:tab pos="308610" algn="l"/>
              </a:tabLst>
            </a:pPr>
            <a:r>
              <a:rPr sz="2000" spc="-5" dirty="0">
                <a:latin typeface="Comic Sans MS"/>
                <a:cs typeface="Comic Sans MS"/>
              </a:rPr>
              <a:t>Initiation: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séquence Shine d’Algarno et </a:t>
            </a:r>
            <a:r>
              <a:rPr sz="2000" dirty="0">
                <a:latin typeface="Comic Sans MS"/>
                <a:cs typeface="Comic Sans MS"/>
              </a:rPr>
              <a:t>le codon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initiateur</a:t>
            </a:r>
            <a:endParaRPr sz="2000">
              <a:latin typeface="Comic Sans MS"/>
              <a:cs typeface="Comic Sans MS"/>
            </a:endParaRPr>
          </a:p>
          <a:p>
            <a:pPr marL="307975" lvl="1" indent="-180975">
              <a:lnSpc>
                <a:spcPct val="100000"/>
              </a:lnSpc>
              <a:buChar char="-"/>
              <a:tabLst>
                <a:tab pos="308610" algn="l"/>
              </a:tabLst>
            </a:pPr>
            <a:r>
              <a:rPr sz="2000" dirty="0">
                <a:latin typeface="Comic Sans MS"/>
                <a:cs typeface="Comic Sans MS"/>
              </a:rPr>
              <a:t>Élongation</a:t>
            </a:r>
            <a:endParaRPr sz="2000">
              <a:latin typeface="Comic Sans MS"/>
              <a:cs typeface="Comic Sans MS"/>
            </a:endParaRPr>
          </a:p>
          <a:p>
            <a:pPr marL="307975" lvl="1" indent="-180975">
              <a:lnSpc>
                <a:spcPct val="100000"/>
              </a:lnSpc>
              <a:buChar char="-"/>
              <a:tabLst>
                <a:tab pos="308610" algn="l"/>
              </a:tabLst>
            </a:pPr>
            <a:r>
              <a:rPr sz="2000" spc="-5" dirty="0">
                <a:latin typeface="Comic Sans MS"/>
                <a:cs typeface="Comic Sans MS"/>
              </a:rPr>
              <a:t>Terminaison: événements au niveau des </a:t>
            </a:r>
            <a:r>
              <a:rPr sz="2000" dirty="0">
                <a:latin typeface="Comic Sans MS"/>
                <a:cs typeface="Comic Sans MS"/>
              </a:rPr>
              <a:t>codons</a:t>
            </a:r>
            <a:r>
              <a:rPr sz="2000" spc="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STOP</a:t>
            </a:r>
            <a:endParaRPr sz="2000">
              <a:latin typeface="Comic Sans MS"/>
              <a:cs typeface="Comic Sans MS"/>
            </a:endParaRPr>
          </a:p>
          <a:p>
            <a:pPr marL="690880" indent="-678180">
              <a:lnSpc>
                <a:spcPct val="100000"/>
              </a:lnSpc>
              <a:spcBef>
                <a:spcPts val="2400"/>
              </a:spcBef>
              <a:buAutoNum type="romanUcPeriod"/>
              <a:tabLst>
                <a:tab pos="691515" algn="l"/>
              </a:tabLst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Les aléas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de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la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traduction et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leur</a:t>
            </a:r>
            <a:r>
              <a:rPr sz="2000" b="1" spc="-1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importance</a:t>
            </a:r>
            <a:endParaRPr sz="2000">
              <a:latin typeface="Comic Sans MS"/>
              <a:cs typeface="Comic Sans MS"/>
            </a:endParaRPr>
          </a:p>
          <a:p>
            <a:pPr marL="307975" lvl="1" indent="-180975">
              <a:lnSpc>
                <a:spcPct val="100000"/>
              </a:lnSpc>
              <a:spcBef>
                <a:spcPts val="5"/>
              </a:spcBef>
              <a:buChar char="-"/>
              <a:tabLst>
                <a:tab pos="308610" algn="l"/>
              </a:tabLst>
            </a:pPr>
            <a:r>
              <a:rPr sz="2000" dirty="0">
                <a:latin typeface="Comic Sans MS"/>
                <a:cs typeface="Comic Sans MS"/>
              </a:rPr>
              <a:t>Effet Wobble, ARNt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suppresseurs</a:t>
            </a:r>
            <a:endParaRPr sz="2000">
              <a:latin typeface="Comic Sans MS"/>
              <a:cs typeface="Comic Sans MS"/>
            </a:endParaRPr>
          </a:p>
          <a:p>
            <a:pPr marL="307975" lvl="1" indent="-180975">
              <a:lnSpc>
                <a:spcPct val="100000"/>
              </a:lnSpc>
              <a:buChar char="-"/>
              <a:tabLst>
                <a:tab pos="308610" algn="l"/>
              </a:tabLst>
            </a:pPr>
            <a:r>
              <a:rPr sz="2000" spc="-5" dirty="0">
                <a:latin typeface="Comic Sans MS"/>
                <a:cs typeface="Comic Sans MS"/>
              </a:rPr>
              <a:t>Suppresseurs non sens de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traduction</a:t>
            </a:r>
            <a:endParaRPr sz="2000">
              <a:latin typeface="Comic Sans MS"/>
              <a:cs typeface="Comic Sans MS"/>
            </a:endParaRPr>
          </a:p>
          <a:p>
            <a:pPr marL="585470" indent="-572770">
              <a:lnSpc>
                <a:spcPct val="100000"/>
              </a:lnSpc>
              <a:spcBef>
                <a:spcPts val="2400"/>
              </a:spcBef>
              <a:buAutoNum type="romanUcPeriod"/>
              <a:tabLst>
                <a:tab pos="586105" algn="l"/>
              </a:tabLst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Les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antibiotiques inhibiteurs de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la</a:t>
            </a:r>
            <a:r>
              <a:rPr sz="2000" b="1" spc="-10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traduction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33463"/>
            <a:ext cx="7543800" cy="462280"/>
          </a:xfrm>
          <a:prstGeom prst="rect">
            <a:avLst/>
          </a:prstGeom>
          <a:solidFill>
            <a:srgbClr val="007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492125" indent="-400685">
              <a:lnSpc>
                <a:spcPct val="100000"/>
              </a:lnSpc>
              <a:spcBef>
                <a:spcPts val="240"/>
              </a:spcBef>
              <a:buFont typeface="Wingdings"/>
              <a:buChar char=""/>
              <a:tabLst>
                <a:tab pos="492125" algn="l"/>
                <a:tab pos="492759" algn="l"/>
                <a:tab pos="1110615" algn="l"/>
              </a:tabLst>
            </a:pPr>
            <a:r>
              <a:rPr sz="2400" b="1" dirty="0">
                <a:solidFill>
                  <a:srgbClr val="FFFFFF"/>
                </a:solidFill>
                <a:latin typeface="Comic Sans MS"/>
                <a:cs typeface="Comic Sans MS"/>
              </a:rPr>
              <a:t>Les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ribosomes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7091" y="2586181"/>
            <a:ext cx="3926814" cy="2174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0741" y="2508250"/>
            <a:ext cx="4001135" cy="2374900"/>
          </a:xfrm>
          <a:custGeom>
            <a:avLst/>
            <a:gdLst/>
            <a:ahLst/>
            <a:cxnLst/>
            <a:rect l="l" t="t" r="r" b="b"/>
            <a:pathLst>
              <a:path w="4001134" h="2374900">
                <a:moveTo>
                  <a:pt x="0" y="2374900"/>
                </a:moveTo>
                <a:lnTo>
                  <a:pt x="4001008" y="2374900"/>
                </a:lnTo>
                <a:lnTo>
                  <a:pt x="4001008" y="0"/>
                </a:lnTo>
                <a:lnTo>
                  <a:pt x="0" y="0"/>
                </a:lnTo>
                <a:lnTo>
                  <a:pt x="0" y="2374900"/>
                </a:lnTo>
                <a:close/>
              </a:path>
            </a:pathLst>
          </a:custGeom>
          <a:ln w="12700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237232"/>
            <a:ext cx="8207375" cy="487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Plus petites </a:t>
            </a:r>
            <a:r>
              <a:rPr sz="2400" spc="-5" dirty="0">
                <a:latin typeface="Comic Sans MS"/>
                <a:cs typeface="Comic Sans MS"/>
              </a:rPr>
              <a:t>structures </a:t>
            </a:r>
            <a:r>
              <a:rPr sz="2400" dirty="0">
                <a:latin typeface="Comic Sans MS"/>
                <a:cs typeface="Comic Sans MS"/>
              </a:rPr>
              <a:t>cellulaires : </a:t>
            </a:r>
            <a:r>
              <a:rPr sz="2400" spc="-5" dirty="0">
                <a:latin typeface="Comic Sans MS"/>
                <a:cs typeface="Comic Sans MS"/>
              </a:rPr>
              <a:t>visibles </a:t>
            </a:r>
            <a:r>
              <a:rPr sz="2400" dirty="0">
                <a:latin typeface="Comic Sans MS"/>
                <a:cs typeface="Comic Sans MS"/>
              </a:rPr>
              <a:t>au</a:t>
            </a:r>
            <a:r>
              <a:rPr sz="2400" spc="-1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microscope  électronique </a:t>
            </a:r>
            <a:r>
              <a:rPr sz="2400" dirty="0">
                <a:latin typeface="Comic Sans MS"/>
                <a:cs typeface="Comic Sans MS"/>
              </a:rPr>
              <a:t>seulement et existent en plusieurs milliers  </a:t>
            </a:r>
            <a:r>
              <a:rPr sz="2400" spc="-5" dirty="0">
                <a:latin typeface="Comic Sans MS"/>
                <a:cs typeface="Comic Sans MS"/>
              </a:rPr>
              <a:t>dans une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cellule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88900" marR="425767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mic Sans MS"/>
                <a:cs typeface="Comic Sans MS"/>
              </a:rPr>
              <a:t>Formés </a:t>
            </a:r>
            <a:r>
              <a:rPr sz="2000" spc="-5" dirty="0">
                <a:latin typeface="Comic Sans MS"/>
                <a:cs typeface="Comic Sans MS"/>
              </a:rPr>
              <a:t>de deux sous-unités: </a:t>
            </a:r>
            <a:r>
              <a:rPr sz="2000" dirty="0">
                <a:latin typeface="Comic Sans MS"/>
                <a:cs typeface="Comic Sans MS"/>
              </a:rPr>
              <a:t>une  </a:t>
            </a:r>
            <a:r>
              <a:rPr sz="2000" spc="-5" dirty="0">
                <a:latin typeface="Comic Sans MS"/>
                <a:cs typeface="Comic Sans MS"/>
              </a:rPr>
              <a:t>petite et </a:t>
            </a:r>
            <a:r>
              <a:rPr sz="2000" dirty="0">
                <a:latin typeface="Comic Sans MS"/>
                <a:cs typeface="Comic Sans MS"/>
              </a:rPr>
              <a:t>une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grande</a:t>
            </a:r>
            <a:endParaRPr sz="2000">
              <a:latin typeface="Comic Sans MS"/>
              <a:cs typeface="Comic Sans MS"/>
            </a:endParaRPr>
          </a:p>
          <a:p>
            <a:pPr marL="352425" indent="-263525">
              <a:lnSpc>
                <a:spcPct val="100000"/>
              </a:lnSpc>
              <a:spcBef>
                <a:spcPts val="1200"/>
              </a:spcBef>
              <a:buChar char="-"/>
              <a:tabLst>
                <a:tab pos="353060" algn="l"/>
              </a:tabLst>
            </a:pPr>
            <a:r>
              <a:rPr sz="2000" b="1" spc="-5" dirty="0">
                <a:latin typeface="Comic Sans MS"/>
                <a:cs typeface="Comic Sans MS"/>
              </a:rPr>
              <a:t>30 </a:t>
            </a:r>
            <a:r>
              <a:rPr sz="2000" b="1" dirty="0">
                <a:latin typeface="Comic Sans MS"/>
                <a:cs typeface="Comic Sans MS"/>
              </a:rPr>
              <a:t>S </a:t>
            </a:r>
            <a:r>
              <a:rPr sz="2000" b="1" spc="-5" dirty="0">
                <a:latin typeface="Comic Sans MS"/>
                <a:cs typeface="Comic Sans MS"/>
              </a:rPr>
              <a:t>et 50 </a:t>
            </a:r>
            <a:r>
              <a:rPr sz="2000" b="1" dirty="0">
                <a:latin typeface="Comic Sans MS"/>
                <a:cs typeface="Comic Sans MS"/>
              </a:rPr>
              <a:t>S </a:t>
            </a:r>
            <a:r>
              <a:rPr sz="2000" b="1" spc="-5" dirty="0">
                <a:latin typeface="Comic Sans MS"/>
                <a:cs typeface="Comic Sans MS"/>
              </a:rPr>
              <a:t>chez</a:t>
            </a:r>
            <a:r>
              <a:rPr sz="2000" b="1" spc="-6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procaryotes</a:t>
            </a:r>
            <a:endParaRPr sz="2000">
              <a:latin typeface="Comic Sans MS"/>
              <a:cs typeface="Comic Sans MS"/>
            </a:endParaRPr>
          </a:p>
          <a:p>
            <a:pPr marL="352425" indent="-263525">
              <a:lnSpc>
                <a:spcPct val="100000"/>
              </a:lnSpc>
              <a:spcBef>
                <a:spcPts val="1200"/>
              </a:spcBef>
              <a:buChar char="-"/>
              <a:tabLst>
                <a:tab pos="353060" algn="l"/>
              </a:tabLst>
            </a:pPr>
            <a:r>
              <a:rPr sz="2000" b="1" spc="-5" dirty="0">
                <a:latin typeface="Comic Sans MS"/>
                <a:cs typeface="Comic Sans MS"/>
              </a:rPr>
              <a:t>40 </a:t>
            </a:r>
            <a:r>
              <a:rPr sz="2000" b="1" dirty="0">
                <a:latin typeface="Comic Sans MS"/>
                <a:cs typeface="Comic Sans MS"/>
              </a:rPr>
              <a:t>S </a:t>
            </a:r>
            <a:r>
              <a:rPr sz="2000" b="1" spc="-5" dirty="0">
                <a:latin typeface="Comic Sans MS"/>
                <a:cs typeface="Comic Sans MS"/>
              </a:rPr>
              <a:t>et 60 </a:t>
            </a:r>
            <a:r>
              <a:rPr sz="2000" b="1" dirty="0">
                <a:latin typeface="Comic Sans MS"/>
                <a:cs typeface="Comic Sans MS"/>
              </a:rPr>
              <a:t>S </a:t>
            </a:r>
            <a:r>
              <a:rPr sz="2000" b="1" spc="-5" dirty="0">
                <a:latin typeface="Comic Sans MS"/>
                <a:cs typeface="Comic Sans MS"/>
              </a:rPr>
              <a:t>chez</a:t>
            </a:r>
            <a:r>
              <a:rPr sz="2000" b="1" spc="-6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eucaryotes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742315">
              <a:lnSpc>
                <a:spcPct val="150100"/>
              </a:lnSpc>
            </a:pPr>
            <a:r>
              <a:rPr sz="2400" dirty="0">
                <a:latin typeface="Comic Sans MS"/>
                <a:cs typeface="Comic Sans MS"/>
              </a:rPr>
              <a:t>Chaque unité est </a:t>
            </a:r>
            <a:r>
              <a:rPr sz="2400" spc="-5" dirty="0">
                <a:latin typeface="Comic Sans MS"/>
                <a:cs typeface="Comic Sans MS"/>
              </a:rPr>
              <a:t>formée d'un </a:t>
            </a:r>
            <a:r>
              <a:rPr sz="2400" dirty="0">
                <a:latin typeface="Comic Sans MS"/>
                <a:cs typeface="Comic Sans MS"/>
              </a:rPr>
              <a:t>mélange </a:t>
            </a:r>
            <a:r>
              <a:rPr sz="2400" spc="-5" dirty="0">
                <a:latin typeface="Comic Sans MS"/>
                <a:cs typeface="Comic Sans MS"/>
              </a:rPr>
              <a:t>de 60%</a:t>
            </a:r>
            <a:r>
              <a:rPr sz="2400" spc="-1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ARNr  </a:t>
            </a:r>
            <a:r>
              <a:rPr sz="2400" dirty="0">
                <a:latin typeface="Comic Sans MS"/>
                <a:cs typeface="Comic Sans MS"/>
              </a:rPr>
              <a:t>et </a:t>
            </a:r>
            <a:r>
              <a:rPr sz="2400" spc="-5" dirty="0">
                <a:latin typeface="Comic Sans MS"/>
                <a:cs typeface="Comic Sans MS"/>
              </a:rPr>
              <a:t>de 40%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protéines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194" y="5429200"/>
            <a:ext cx="5868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5830" algn="l"/>
                <a:tab pos="1771014" algn="l"/>
                <a:tab pos="2388870" algn="l"/>
                <a:tab pos="3869054" algn="l"/>
                <a:tab pos="4612005" algn="l"/>
                <a:tab pos="5074285" algn="l"/>
              </a:tabLst>
            </a:pPr>
            <a:r>
              <a:rPr sz="2400" b="1" dirty="0">
                <a:latin typeface="Comic Sans MS"/>
                <a:cs typeface="Comic Sans MS"/>
              </a:rPr>
              <a:t>Unité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50S</a:t>
            </a:r>
            <a:r>
              <a:rPr sz="2400" b="1" dirty="0">
                <a:latin typeface="Comic Sans MS"/>
                <a:cs typeface="Comic Sans MS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Les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protéines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s</a:t>
            </a:r>
            <a:r>
              <a:rPr sz="2400" b="1" spc="-10" dirty="0">
                <a:latin typeface="Comic Sans MS"/>
                <a:cs typeface="Comic Sans MS"/>
              </a:rPr>
              <a:t>o</a:t>
            </a:r>
            <a:r>
              <a:rPr sz="2400" b="1" spc="-5" dirty="0">
                <a:latin typeface="Comic Sans MS"/>
                <a:cs typeface="Comic Sans MS"/>
              </a:rPr>
              <a:t>n</a:t>
            </a:r>
            <a:r>
              <a:rPr sz="2400" b="1" dirty="0">
                <a:latin typeface="Comic Sans MS"/>
                <a:cs typeface="Comic Sans MS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e</a:t>
            </a:r>
            <a:r>
              <a:rPr sz="2400" b="1" dirty="0">
                <a:latin typeface="Comic Sans MS"/>
                <a:cs typeface="Comic Sans MS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jau</a:t>
            </a:r>
            <a:r>
              <a:rPr sz="2400" b="1" dirty="0">
                <a:latin typeface="Comic Sans MS"/>
                <a:cs typeface="Comic Sans MS"/>
              </a:rPr>
              <a:t>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6776" y="260350"/>
            <a:ext cx="5145024" cy="492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458975"/>
            <a:ext cx="3797425" cy="3748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152400"/>
            <a:ext cx="4255379" cy="5272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76209" y="2157730"/>
            <a:ext cx="241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omic Sans MS"/>
                <a:cs typeface="Comic Sans MS"/>
              </a:rPr>
              <a:t>34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766762"/>
            <a:ext cx="6934200" cy="462280"/>
          </a:xfrm>
          <a:prstGeom prst="rect">
            <a:avLst/>
          </a:prstGeom>
          <a:solidFill>
            <a:srgbClr val="CCC1DA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  <a:tabLst>
                <a:tab pos="1463040" algn="l"/>
                <a:tab pos="1946275" algn="l"/>
                <a:tab pos="2263140" algn="l"/>
                <a:tab pos="3205480" algn="l"/>
                <a:tab pos="4142740" algn="l"/>
              </a:tabLst>
            </a:pPr>
            <a:r>
              <a:rPr sz="2400" dirty="0">
                <a:latin typeface="Comic Sans MS"/>
                <a:cs typeface="Comic Sans MS"/>
              </a:rPr>
              <a:t>Unité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30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S</a:t>
            </a:r>
            <a:r>
              <a:rPr sz="2400" dirty="0">
                <a:latin typeface="Comic Sans MS"/>
                <a:cs typeface="Comic Sans MS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ARNr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(16S)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Comic Sans MS"/>
                <a:cs typeface="Comic Sans MS"/>
              </a:rPr>
              <a:t>et </a:t>
            </a:r>
            <a:r>
              <a:rPr sz="2400" spc="-5" dirty="0">
                <a:latin typeface="Comic Sans MS"/>
                <a:cs typeface="Comic Sans MS"/>
              </a:rPr>
              <a:t>de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21</a:t>
            </a:r>
            <a:r>
              <a:rPr sz="2400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protéines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71437"/>
            <a:ext cx="8077200" cy="462280"/>
          </a:xfrm>
          <a:custGeom>
            <a:avLst/>
            <a:gdLst/>
            <a:ahLst/>
            <a:cxnLst/>
            <a:rect l="l" t="t" r="r" b="b"/>
            <a:pathLst>
              <a:path w="8077200" h="462280">
                <a:moveTo>
                  <a:pt x="0" y="461962"/>
                </a:moveTo>
                <a:lnTo>
                  <a:pt x="8077200" y="461962"/>
                </a:lnTo>
                <a:lnTo>
                  <a:pt x="80772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1140" y="89103"/>
            <a:ext cx="7691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3665" algn="l"/>
                <a:tab pos="1867535" algn="l"/>
                <a:tab pos="2184400" algn="l"/>
                <a:tab pos="3126740" algn="l"/>
                <a:tab pos="3766820" algn="l"/>
                <a:tab pos="4210685" algn="l"/>
                <a:tab pos="5038090" algn="l"/>
              </a:tabLst>
            </a:pPr>
            <a:r>
              <a:rPr spc="-5" dirty="0"/>
              <a:t>Unité</a:t>
            </a:r>
            <a:r>
              <a:rPr spc="-15" dirty="0"/>
              <a:t> </a:t>
            </a:r>
            <a:r>
              <a:rPr b="1" spc="-5" dirty="0">
                <a:latin typeface="Comic Sans MS"/>
                <a:cs typeface="Comic Sans MS"/>
              </a:rPr>
              <a:t>50</a:t>
            </a:r>
            <a:r>
              <a:rPr spc="-5" dirty="0">
                <a:latin typeface="Times New Roman"/>
                <a:cs typeface="Times New Roman"/>
              </a:rPr>
              <a:t>	</a:t>
            </a:r>
            <a:r>
              <a:rPr b="1" dirty="0">
                <a:latin typeface="Comic Sans MS"/>
                <a:cs typeface="Comic Sans MS"/>
              </a:rPr>
              <a:t>S</a:t>
            </a:r>
            <a:r>
              <a:rPr dirty="0"/>
              <a:t>: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0000FF"/>
                </a:solidFill>
                <a:latin typeface="Comic Sans MS"/>
                <a:cs typeface="Comic Sans MS"/>
              </a:rPr>
              <a:t>ARNr</a:t>
            </a:r>
            <a:r>
              <a:rPr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0000FF"/>
                </a:solidFill>
                <a:latin typeface="Comic Sans MS"/>
                <a:cs typeface="Comic Sans MS"/>
              </a:rPr>
              <a:t>(5S</a:t>
            </a:r>
            <a:r>
              <a:rPr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0000FF"/>
                </a:solidFill>
                <a:latin typeface="Comic Sans MS"/>
                <a:cs typeface="Comic Sans MS"/>
              </a:rPr>
              <a:t>et</a:t>
            </a:r>
            <a:r>
              <a:rPr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0000FF"/>
                </a:solidFill>
                <a:latin typeface="Comic Sans MS"/>
                <a:cs typeface="Comic Sans MS"/>
              </a:rPr>
              <a:t>23S)</a:t>
            </a:r>
            <a:r>
              <a:rPr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/>
              <a:t>et </a:t>
            </a:r>
            <a:r>
              <a:rPr spc="-5" dirty="0"/>
              <a:t>de </a:t>
            </a:r>
            <a:r>
              <a:rPr spc="-5" dirty="0">
                <a:solidFill>
                  <a:srgbClr val="FF0000"/>
                </a:solidFill>
              </a:rPr>
              <a:t>34</a:t>
            </a:r>
            <a:r>
              <a:rPr spc="-10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protéines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6700" y="5710237"/>
            <a:ext cx="6362700" cy="462280"/>
          </a:xfrm>
          <a:prstGeom prst="rect">
            <a:avLst/>
          </a:prstGeom>
          <a:solidFill>
            <a:srgbClr val="C4BC96"/>
          </a:solidFill>
        </p:spPr>
        <p:txBody>
          <a:bodyPr vert="horz" wrap="square" lIns="0" tIns="31115" rIns="0" bIns="0" rtlCol="0">
            <a:spAutoFit/>
          </a:bodyPr>
          <a:lstStyle/>
          <a:p>
            <a:pPr marL="359410" indent="-267970">
              <a:lnSpc>
                <a:spcPct val="100000"/>
              </a:lnSpc>
              <a:spcBef>
                <a:spcPts val="245"/>
              </a:spcBef>
              <a:buSzPct val="75000"/>
              <a:buFont typeface="Wingdings"/>
              <a:buChar char=""/>
              <a:tabLst>
                <a:tab pos="360045" algn="l"/>
              </a:tabLst>
            </a:pPr>
            <a:r>
              <a:rPr sz="2400" spc="-5" dirty="0">
                <a:latin typeface="Comic Sans MS"/>
                <a:cs typeface="Comic Sans MS"/>
              </a:rPr>
              <a:t>ARNm </a:t>
            </a:r>
            <a:r>
              <a:rPr sz="2400" dirty="0">
                <a:latin typeface="Comic Sans MS"/>
                <a:cs typeface="Comic Sans MS"/>
              </a:rPr>
              <a:t>est </a:t>
            </a:r>
            <a:r>
              <a:rPr sz="2400" spc="-5" dirty="0">
                <a:latin typeface="Comic Sans MS"/>
                <a:cs typeface="Comic Sans MS"/>
              </a:rPr>
              <a:t>associé </a:t>
            </a:r>
            <a:r>
              <a:rPr sz="2400" dirty="0">
                <a:latin typeface="Comic Sans MS"/>
                <a:cs typeface="Comic Sans MS"/>
              </a:rPr>
              <a:t>à la </a:t>
            </a:r>
            <a:r>
              <a:rPr sz="2400" spc="-5" dirty="0">
                <a:latin typeface="Comic Sans MS"/>
                <a:cs typeface="Comic Sans MS"/>
              </a:rPr>
              <a:t>sous </a:t>
            </a:r>
            <a:r>
              <a:rPr sz="2400" dirty="0">
                <a:latin typeface="Comic Sans MS"/>
                <a:cs typeface="Comic Sans MS"/>
              </a:rPr>
              <a:t>unité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30S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6324600"/>
            <a:ext cx="8458200" cy="462280"/>
          </a:xfrm>
          <a:custGeom>
            <a:avLst/>
            <a:gdLst/>
            <a:ahLst/>
            <a:cxnLst/>
            <a:rect l="l" t="t" r="r" b="b"/>
            <a:pathLst>
              <a:path w="8458200" h="462279">
                <a:moveTo>
                  <a:pt x="0" y="461962"/>
                </a:moveTo>
                <a:lnTo>
                  <a:pt x="8458200" y="461962"/>
                </a:lnTo>
                <a:lnTo>
                  <a:pt x="84582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3540" y="6343598"/>
            <a:ext cx="82492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indent="-267970">
              <a:lnSpc>
                <a:spcPct val="100000"/>
              </a:lnSpc>
              <a:spcBef>
                <a:spcPts val="100"/>
              </a:spcBef>
              <a:buSzPct val="75000"/>
              <a:buFont typeface="Wingdings"/>
              <a:buChar char=""/>
              <a:tabLst>
                <a:tab pos="281305" algn="l"/>
              </a:tabLst>
            </a:pPr>
            <a:r>
              <a:rPr sz="2400" dirty="0">
                <a:latin typeface="Comic Sans MS"/>
                <a:cs typeface="Comic Sans MS"/>
              </a:rPr>
              <a:t>2 </a:t>
            </a:r>
            <a:r>
              <a:rPr sz="2400" spc="-5" dirty="0">
                <a:latin typeface="Comic Sans MS"/>
                <a:cs typeface="Comic Sans MS"/>
              </a:rPr>
              <a:t>sites de liaison </a:t>
            </a:r>
            <a:r>
              <a:rPr sz="2400" dirty="0">
                <a:latin typeface="Comic Sans MS"/>
                <a:cs typeface="Comic Sans MS"/>
              </a:rPr>
              <a:t>à </a:t>
            </a:r>
            <a:r>
              <a:rPr sz="2400" spc="-5" dirty="0">
                <a:latin typeface="Comic Sans MS"/>
                <a:cs typeface="Comic Sans MS"/>
              </a:rPr>
              <a:t>l’ARNt (sites </a:t>
            </a:r>
            <a:r>
              <a:rPr sz="2400" dirty="0">
                <a:latin typeface="Comic Sans MS"/>
                <a:cs typeface="Comic Sans MS"/>
              </a:rPr>
              <a:t>P et </a:t>
            </a:r>
            <a:r>
              <a:rPr sz="2400" spc="-5" dirty="0">
                <a:latin typeface="Comic Sans MS"/>
                <a:cs typeface="Comic Sans MS"/>
              </a:rPr>
              <a:t>A)/ sous unité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50S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9201" y="457200"/>
            <a:ext cx="4924425" cy="389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3001" y="4198937"/>
            <a:ext cx="5083175" cy="462280"/>
          </a:xfrm>
          <a:prstGeom prst="rect">
            <a:avLst/>
          </a:prstGeom>
          <a:solidFill>
            <a:srgbClr val="FAC08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  <a:tabLst>
                <a:tab pos="1032510" algn="l"/>
                <a:tab pos="1494155" algn="l"/>
                <a:tab pos="2403475" algn="l"/>
                <a:tab pos="3884295" algn="l"/>
                <a:tab pos="4345305" algn="l"/>
              </a:tabLst>
            </a:pP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ARNr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en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brun;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protéines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en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bleu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8195" y="3536442"/>
            <a:ext cx="5006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0535" algn="l"/>
                <a:tab pos="4781550" algn="l"/>
              </a:tabLst>
            </a:pPr>
            <a:r>
              <a:rPr sz="2400" b="1" spc="-5" dirty="0">
                <a:latin typeface="Comic Sans MS"/>
                <a:cs typeface="Comic Sans MS"/>
              </a:rPr>
              <a:t>30</a:t>
            </a:r>
            <a:r>
              <a:rPr sz="2400" b="1" dirty="0">
                <a:latin typeface="Comic Sans MS"/>
                <a:cs typeface="Comic Sans MS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5</a:t>
            </a:r>
            <a:r>
              <a:rPr sz="2400" b="1" dirty="0">
                <a:latin typeface="Comic Sans MS"/>
                <a:cs typeface="Comic Sans MS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078412"/>
            <a:ext cx="9144000" cy="1170305"/>
          </a:xfrm>
          <a:custGeom>
            <a:avLst/>
            <a:gdLst/>
            <a:ahLst/>
            <a:cxnLst/>
            <a:rect l="l" t="t" r="r" b="b"/>
            <a:pathLst>
              <a:path w="9144000" h="1170304">
                <a:moveTo>
                  <a:pt x="0" y="1169987"/>
                </a:moveTo>
                <a:lnTo>
                  <a:pt x="9144000" y="1169987"/>
                </a:lnTo>
                <a:lnTo>
                  <a:pt x="9144000" y="0"/>
                </a:lnTo>
                <a:lnTo>
                  <a:pt x="0" y="0"/>
                </a:lnTo>
                <a:lnTo>
                  <a:pt x="0" y="1169987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99" y="5036497"/>
            <a:ext cx="8839200" cy="112331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35"/>
              </a:spcBef>
            </a:pPr>
            <a:r>
              <a:rPr sz="2400" spc="-5" dirty="0">
                <a:latin typeface="Comic Sans MS"/>
                <a:cs typeface="Comic Sans MS"/>
              </a:rPr>
              <a:t>ARNr </a:t>
            </a:r>
            <a:r>
              <a:rPr sz="2400" dirty="0">
                <a:latin typeface="Comic Sans MS"/>
                <a:cs typeface="Comic Sans MS"/>
              </a:rPr>
              <a:t>est </a:t>
            </a:r>
            <a:r>
              <a:rPr sz="2400" spc="-5" dirty="0">
                <a:latin typeface="Comic Sans MS"/>
                <a:cs typeface="Comic Sans MS"/>
              </a:rPr>
              <a:t>synthétisé </a:t>
            </a:r>
            <a:r>
              <a:rPr sz="2400" dirty="0">
                <a:latin typeface="Comic Sans MS"/>
                <a:cs typeface="Comic Sans MS"/>
              </a:rPr>
              <a:t>à </a:t>
            </a:r>
            <a:r>
              <a:rPr sz="2400" spc="-5" dirty="0">
                <a:latin typeface="Comic Sans MS"/>
                <a:cs typeface="Comic Sans MS"/>
              </a:rPr>
              <a:t>partir de </a:t>
            </a:r>
            <a:r>
              <a:rPr sz="2400" dirty="0">
                <a:latin typeface="Comic Sans MS"/>
                <a:cs typeface="Comic Sans MS"/>
              </a:rPr>
              <a:t>gènes spéciaux</a:t>
            </a:r>
            <a:r>
              <a:rPr sz="2400" spc="-1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(ADN).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Comic Sans MS"/>
                <a:cs typeface="Comic Sans MS"/>
              </a:rPr>
              <a:t>Ces gènes </a:t>
            </a:r>
            <a:r>
              <a:rPr sz="2400" spc="-5" dirty="0">
                <a:latin typeface="Comic Sans MS"/>
                <a:cs typeface="Comic Sans MS"/>
              </a:rPr>
              <a:t>existent </a:t>
            </a:r>
            <a:r>
              <a:rPr sz="2400" dirty="0">
                <a:latin typeface="Comic Sans MS"/>
                <a:cs typeface="Comic Sans MS"/>
              </a:rPr>
              <a:t>en </a:t>
            </a:r>
            <a:r>
              <a:rPr sz="2400" spc="-5" dirty="0">
                <a:latin typeface="Comic Sans MS"/>
                <a:cs typeface="Comic Sans MS"/>
              </a:rPr>
              <a:t>des centaines de </a:t>
            </a:r>
            <a:r>
              <a:rPr sz="2400" dirty="0">
                <a:latin typeface="Comic Sans MS"/>
                <a:cs typeface="Comic Sans MS"/>
              </a:rPr>
              <a:t>copies </a:t>
            </a:r>
            <a:r>
              <a:rPr sz="2400" spc="-5" dirty="0">
                <a:latin typeface="Comic Sans MS"/>
                <a:cs typeface="Comic Sans MS"/>
              </a:rPr>
              <a:t>dans </a:t>
            </a:r>
            <a:r>
              <a:rPr sz="2400" dirty="0">
                <a:latin typeface="Comic Sans MS"/>
                <a:cs typeface="Comic Sans MS"/>
              </a:rPr>
              <a:t>le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génome.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457199"/>
            <a:ext cx="7696200" cy="457200"/>
          </a:xfrm>
          <a:prstGeom prst="rect">
            <a:avLst/>
          </a:prstGeom>
          <a:solidFill>
            <a:srgbClr val="007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492125" indent="-400685">
              <a:lnSpc>
                <a:spcPct val="100000"/>
              </a:lnSpc>
              <a:spcBef>
                <a:spcPts val="240"/>
              </a:spcBef>
              <a:buFont typeface="Wingdings"/>
              <a:buChar char=""/>
              <a:tabLst>
                <a:tab pos="492125" algn="l"/>
                <a:tab pos="492759" algn="l"/>
                <a:tab pos="1589405" algn="l"/>
                <a:tab pos="2071370" algn="l"/>
                <a:tab pos="3583304" algn="l"/>
              </a:tabLst>
            </a:pP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L'ARN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transfert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(ARNt)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4028" y="1594484"/>
            <a:ext cx="3551554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mic Sans MS"/>
                <a:cs typeface="Comic Sans MS"/>
              </a:rPr>
              <a:t>ARNt </a:t>
            </a:r>
            <a:r>
              <a:rPr sz="2000" dirty="0">
                <a:latin typeface="Comic Sans MS"/>
                <a:cs typeface="Comic Sans MS"/>
              </a:rPr>
              <a:t>= simple </a:t>
            </a:r>
            <a:r>
              <a:rPr sz="2000" spc="-5" dirty="0">
                <a:latin typeface="Comic Sans MS"/>
                <a:cs typeface="Comic Sans MS"/>
              </a:rPr>
              <a:t>brin d'ARN </a:t>
            </a:r>
            <a:r>
              <a:rPr sz="2000" dirty="0">
                <a:latin typeface="Comic Sans MS"/>
                <a:cs typeface="Comic Sans MS"/>
              </a:rPr>
              <a:t>qui  se </a:t>
            </a:r>
            <a:r>
              <a:rPr sz="2000" spc="-5" dirty="0">
                <a:latin typeface="Comic Sans MS"/>
                <a:cs typeface="Comic Sans MS"/>
              </a:rPr>
              <a:t>replie </a:t>
            </a:r>
            <a:r>
              <a:rPr sz="2000" dirty="0">
                <a:latin typeface="Comic Sans MS"/>
                <a:cs typeface="Comic Sans MS"/>
              </a:rPr>
              <a:t>sur lui-même pour  </a:t>
            </a:r>
            <a:r>
              <a:rPr sz="2000" spc="-5" dirty="0">
                <a:latin typeface="Comic Sans MS"/>
                <a:cs typeface="Comic Sans MS"/>
              </a:rPr>
              <a:t>former </a:t>
            </a:r>
            <a:r>
              <a:rPr sz="2000" dirty="0">
                <a:latin typeface="Comic Sans MS"/>
                <a:cs typeface="Comic Sans MS"/>
              </a:rPr>
              <a:t>une structure </a:t>
            </a:r>
            <a:r>
              <a:rPr sz="2000" spc="-5" dirty="0">
                <a:latin typeface="Comic Sans MS"/>
                <a:cs typeface="Comic Sans MS"/>
              </a:rPr>
              <a:t>en</a:t>
            </a:r>
            <a:r>
              <a:rPr sz="2000" spc="-8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3D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462" y="1875794"/>
            <a:ext cx="3695480" cy="3991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2720975"/>
            <a:ext cx="2514600" cy="307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800" y="1047813"/>
            <a:ext cx="5180330" cy="462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2400" spc="-5" dirty="0">
                <a:latin typeface="Comic Sans MS"/>
                <a:cs typeface="Comic Sans MS"/>
              </a:rPr>
              <a:t>Structure </a:t>
            </a:r>
            <a:r>
              <a:rPr sz="2400" dirty="0">
                <a:latin typeface="Comic Sans MS"/>
                <a:cs typeface="Comic Sans MS"/>
              </a:rPr>
              <a:t>: « en feuille </a:t>
            </a:r>
            <a:r>
              <a:rPr sz="2400" spc="-5" dirty="0">
                <a:latin typeface="Comic Sans MS"/>
                <a:cs typeface="Comic Sans MS"/>
              </a:rPr>
              <a:t>de trèfle</a:t>
            </a:r>
            <a:r>
              <a:rPr sz="2400" spc="-114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»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2" y="4112767"/>
            <a:ext cx="6737984" cy="260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065" marR="204152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Rapprochement des boucles  et interactions entre elles  avec possibilité d’appariement  entre </a:t>
            </a:r>
            <a:r>
              <a:rPr sz="2000" dirty="0">
                <a:latin typeface="Comic Sans MS"/>
                <a:cs typeface="Comic Sans MS"/>
              </a:rPr>
              <a:t>leurs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bases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2400" spc="-5" dirty="0">
                <a:latin typeface="Comic Sans MS"/>
                <a:cs typeface="Comic Sans MS"/>
              </a:rPr>
              <a:t>Certaines bases </a:t>
            </a:r>
            <a:r>
              <a:rPr sz="2400" dirty="0">
                <a:latin typeface="Comic Sans MS"/>
                <a:cs typeface="Comic Sans MS"/>
              </a:rPr>
              <a:t>et </a:t>
            </a:r>
            <a:r>
              <a:rPr sz="2400" spc="-5" dirty="0">
                <a:latin typeface="Comic Sans MS"/>
                <a:cs typeface="Comic Sans MS"/>
              </a:rPr>
              <a:t>structures </a:t>
            </a:r>
            <a:r>
              <a:rPr sz="2400" dirty="0">
                <a:latin typeface="Comic Sans MS"/>
                <a:cs typeface="Comic Sans MS"/>
              </a:rPr>
              <a:t>secondaires</a:t>
            </a:r>
            <a:r>
              <a:rPr sz="2400" spc="-1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sont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constantes et </a:t>
            </a:r>
            <a:r>
              <a:rPr sz="2400" spc="-5" dirty="0">
                <a:latin typeface="Comic Sans MS"/>
                <a:cs typeface="Comic Sans MS"/>
              </a:rPr>
              <a:t>d’autres paires sont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variables.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246379"/>
            <a:ext cx="5548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2490" algn="l"/>
                <a:tab pos="1804670" algn="l"/>
                <a:tab pos="3660775" algn="l"/>
                <a:tab pos="4244975" algn="l"/>
                <a:tab pos="5402580" algn="l"/>
              </a:tabLst>
            </a:pPr>
            <a:r>
              <a:rPr b="1" dirty="0">
                <a:latin typeface="Comic Sans MS"/>
                <a:cs typeface="Comic Sans MS"/>
              </a:rPr>
              <a:t>Deux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Comic Sans MS"/>
                <a:cs typeface="Comic Sans MS"/>
              </a:rPr>
              <a:t>zo</a:t>
            </a:r>
            <a:r>
              <a:rPr b="1" dirty="0">
                <a:latin typeface="Comic Sans MS"/>
                <a:cs typeface="Comic Sans MS"/>
              </a:rPr>
              <a:t>n</a:t>
            </a:r>
            <a:r>
              <a:rPr b="1" spc="-5" dirty="0">
                <a:latin typeface="Comic Sans MS"/>
                <a:cs typeface="Comic Sans MS"/>
              </a:rPr>
              <a:t>e</a:t>
            </a:r>
            <a:r>
              <a:rPr b="1" dirty="0">
                <a:latin typeface="Comic Sans MS"/>
                <a:cs typeface="Comic Sans MS"/>
              </a:rPr>
              <a:t>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Comic Sans MS"/>
                <a:cs typeface="Comic Sans MS"/>
              </a:rPr>
              <a:t>imp</a:t>
            </a:r>
            <a:r>
              <a:rPr b="1" spc="-10" dirty="0">
                <a:latin typeface="Comic Sans MS"/>
                <a:cs typeface="Comic Sans MS"/>
              </a:rPr>
              <a:t>o</a:t>
            </a:r>
            <a:r>
              <a:rPr b="1" spc="-5" dirty="0">
                <a:latin typeface="Comic Sans MS"/>
                <a:cs typeface="Comic Sans MS"/>
              </a:rPr>
              <a:t>rtante</a:t>
            </a:r>
            <a:r>
              <a:rPr b="1" dirty="0">
                <a:latin typeface="Comic Sans MS"/>
                <a:cs typeface="Comic Sans MS"/>
              </a:rPr>
              <a:t>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dirty="0">
                <a:latin typeface="Comic Sans MS"/>
                <a:cs typeface="Comic Sans MS"/>
              </a:rPr>
              <a:t>sur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dirty="0">
                <a:latin typeface="Comic Sans MS"/>
                <a:cs typeface="Comic Sans MS"/>
              </a:rPr>
              <a:t>l'AR</a:t>
            </a:r>
            <a:r>
              <a:rPr b="1" spc="5" dirty="0">
                <a:latin typeface="Comic Sans MS"/>
                <a:cs typeface="Comic Sans MS"/>
              </a:rPr>
              <a:t>N</a:t>
            </a:r>
            <a:r>
              <a:rPr b="1" dirty="0">
                <a:latin typeface="Comic Sans MS"/>
                <a:cs typeface="Comic Sans MS"/>
              </a:rPr>
              <a:t>t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dirty="0">
                <a:latin typeface="Comic Sans MS"/>
                <a:cs typeface="Comic Sans MS"/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066800"/>
            <a:ext cx="37211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450" y="1060449"/>
            <a:ext cx="3733800" cy="4813300"/>
          </a:xfrm>
          <a:custGeom>
            <a:avLst/>
            <a:gdLst/>
            <a:ahLst/>
            <a:cxnLst/>
            <a:rect l="l" t="t" r="r" b="b"/>
            <a:pathLst>
              <a:path w="3733800" h="4813300">
                <a:moveTo>
                  <a:pt x="0" y="4813300"/>
                </a:moveTo>
                <a:lnTo>
                  <a:pt x="3733800" y="4813300"/>
                </a:lnTo>
                <a:lnTo>
                  <a:pt x="3733800" y="0"/>
                </a:lnTo>
                <a:lnTo>
                  <a:pt x="0" y="0"/>
                </a:lnTo>
                <a:lnTo>
                  <a:pt x="0" y="4813300"/>
                </a:lnTo>
                <a:close/>
              </a:path>
            </a:pathLst>
          </a:custGeom>
          <a:ln w="12700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0" y="1285874"/>
            <a:ext cx="2286000" cy="171450"/>
          </a:xfrm>
          <a:custGeom>
            <a:avLst/>
            <a:gdLst/>
            <a:ahLst/>
            <a:cxnLst/>
            <a:rect l="l" t="t" r="r" b="b"/>
            <a:pathLst>
              <a:path w="228600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2286000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2286000" h="171450">
                <a:moveTo>
                  <a:pt x="228600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2286000" y="114300"/>
                </a:lnTo>
                <a:lnTo>
                  <a:pt x="2286000" y="57150"/>
                </a:lnTo>
                <a:close/>
              </a:path>
            </a:pathLst>
          </a:custGeom>
          <a:solidFill>
            <a:srgbClr val="CC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4200" y="5476875"/>
            <a:ext cx="1447800" cy="171450"/>
          </a:xfrm>
          <a:custGeom>
            <a:avLst/>
            <a:gdLst/>
            <a:ahLst/>
            <a:cxnLst/>
            <a:rect l="l" t="t" r="r" b="b"/>
            <a:pathLst>
              <a:path w="144780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1447800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1447800" h="171450">
                <a:moveTo>
                  <a:pt x="144780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1447800" y="114300"/>
                </a:lnTo>
                <a:lnTo>
                  <a:pt x="1447800" y="57150"/>
                </a:lnTo>
                <a:close/>
              </a:path>
            </a:pathLst>
          </a:custGeom>
          <a:solidFill>
            <a:srgbClr val="CC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5105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80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20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80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20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00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0" y="4099559"/>
            <a:ext cx="1535430" cy="1158240"/>
          </a:xfrm>
          <a:custGeom>
            <a:avLst/>
            <a:gdLst/>
            <a:ahLst/>
            <a:cxnLst/>
            <a:rect l="l" t="t" r="r" b="b"/>
            <a:pathLst>
              <a:path w="1535429" h="1158239">
                <a:moveTo>
                  <a:pt x="57150" y="1043940"/>
                </a:moveTo>
                <a:lnTo>
                  <a:pt x="0" y="1158240"/>
                </a:lnTo>
                <a:lnTo>
                  <a:pt x="125730" y="1135380"/>
                </a:lnTo>
                <a:lnTo>
                  <a:pt x="111442" y="1116330"/>
                </a:lnTo>
                <a:lnTo>
                  <a:pt x="87630" y="1116330"/>
                </a:lnTo>
                <a:lnTo>
                  <a:pt x="64770" y="1085850"/>
                </a:lnTo>
                <a:lnTo>
                  <a:pt x="80010" y="1074420"/>
                </a:lnTo>
                <a:lnTo>
                  <a:pt x="57150" y="1043940"/>
                </a:lnTo>
                <a:close/>
              </a:path>
              <a:path w="1535429" h="1158239">
                <a:moveTo>
                  <a:pt x="80010" y="1074420"/>
                </a:moveTo>
                <a:lnTo>
                  <a:pt x="64770" y="1085850"/>
                </a:lnTo>
                <a:lnTo>
                  <a:pt x="87630" y="1116330"/>
                </a:lnTo>
                <a:lnTo>
                  <a:pt x="102870" y="1104900"/>
                </a:lnTo>
                <a:lnTo>
                  <a:pt x="80010" y="1074420"/>
                </a:lnTo>
                <a:close/>
              </a:path>
              <a:path w="1535429" h="1158239">
                <a:moveTo>
                  <a:pt x="102870" y="1104900"/>
                </a:moveTo>
                <a:lnTo>
                  <a:pt x="87630" y="1116330"/>
                </a:lnTo>
                <a:lnTo>
                  <a:pt x="111442" y="1116330"/>
                </a:lnTo>
                <a:lnTo>
                  <a:pt x="102870" y="1104900"/>
                </a:lnTo>
                <a:close/>
              </a:path>
              <a:path w="1535429" h="1158239">
                <a:moveTo>
                  <a:pt x="1512570" y="0"/>
                </a:moveTo>
                <a:lnTo>
                  <a:pt x="80010" y="1074420"/>
                </a:lnTo>
                <a:lnTo>
                  <a:pt x="102870" y="1104900"/>
                </a:lnTo>
                <a:lnTo>
                  <a:pt x="1535430" y="30480"/>
                </a:lnTo>
                <a:lnTo>
                  <a:pt x="1512570" y="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8340" y="1086357"/>
            <a:ext cx="8049895" cy="5567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56735" marR="49085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FF"/>
                </a:solidFill>
                <a:latin typeface="Comic Sans MS"/>
                <a:cs typeface="Comic Sans MS"/>
              </a:rPr>
              <a:t>Extrémité </a:t>
            </a:r>
            <a:r>
              <a:rPr sz="2000" b="1" spc="-5" dirty="0">
                <a:solidFill>
                  <a:srgbClr val="0000FF"/>
                </a:solidFill>
                <a:latin typeface="Comic Sans MS"/>
                <a:cs typeface="Comic Sans MS"/>
              </a:rPr>
              <a:t>3’ non</a:t>
            </a:r>
            <a:r>
              <a:rPr sz="2000" b="1" spc="-1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omic Sans MS"/>
                <a:cs typeface="Comic Sans MS"/>
              </a:rPr>
              <a:t>appariée  </a:t>
            </a:r>
            <a:r>
              <a:rPr sz="2000" spc="-5" dirty="0">
                <a:latin typeface="Comic Sans MS"/>
                <a:cs typeface="Comic Sans MS"/>
              </a:rPr>
              <a:t>(se termine par </a:t>
            </a:r>
            <a:r>
              <a:rPr sz="2000" dirty="0">
                <a:latin typeface="Comic Sans MS"/>
                <a:cs typeface="Comic Sans MS"/>
              </a:rPr>
              <a:t>CCA3’) :  </a:t>
            </a:r>
            <a:r>
              <a:rPr sz="2000" spc="-5" dirty="0">
                <a:latin typeface="Comic Sans MS"/>
                <a:cs typeface="Comic Sans MS"/>
              </a:rPr>
              <a:t>peut </a:t>
            </a:r>
            <a:r>
              <a:rPr sz="2000" dirty="0">
                <a:latin typeface="Comic Sans MS"/>
                <a:cs typeface="Comic Sans MS"/>
              </a:rPr>
              <a:t>se lier à </a:t>
            </a:r>
            <a:r>
              <a:rPr sz="2000" spc="-5" dirty="0">
                <a:latin typeface="Comic Sans MS"/>
                <a:cs typeface="Comic Sans MS"/>
              </a:rPr>
              <a:t>un </a:t>
            </a:r>
            <a:r>
              <a:rPr sz="2000" dirty="0">
                <a:latin typeface="Comic Sans MS"/>
                <a:cs typeface="Comic Sans MS"/>
              </a:rPr>
              <a:t>acide  </a:t>
            </a:r>
            <a:r>
              <a:rPr sz="2000" spc="-5" dirty="0">
                <a:latin typeface="Comic Sans MS"/>
                <a:cs typeface="Comic Sans MS"/>
              </a:rPr>
              <a:t>aminé, </a:t>
            </a:r>
            <a:r>
              <a:rPr sz="2000" b="1" spc="-5" dirty="0">
                <a:solidFill>
                  <a:srgbClr val="0000FF"/>
                </a:solidFill>
                <a:latin typeface="Comic Sans MS"/>
                <a:cs typeface="Comic Sans MS"/>
              </a:rPr>
              <a:t>bras</a:t>
            </a:r>
            <a:r>
              <a:rPr sz="2000" b="1" spc="-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omic Sans MS"/>
                <a:cs typeface="Comic Sans MS"/>
              </a:rPr>
              <a:t>accepteur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marL="4051935" marR="508634">
              <a:lnSpc>
                <a:spcPct val="96500"/>
              </a:lnSpc>
            </a:pPr>
            <a:r>
              <a:rPr sz="1800" b="1" dirty="0">
                <a:solidFill>
                  <a:srgbClr val="CC3200"/>
                </a:solidFill>
                <a:latin typeface="Comic Sans MS"/>
                <a:cs typeface="Comic Sans MS"/>
              </a:rPr>
              <a:t>N.B. certains nucléotides sont  </a:t>
            </a:r>
            <a:r>
              <a:rPr sz="1900" b="1" spc="-55" dirty="0">
                <a:solidFill>
                  <a:srgbClr val="CC3200"/>
                </a:solidFill>
                <a:latin typeface="Comic Sans MS"/>
                <a:cs typeface="Comic Sans MS"/>
              </a:rPr>
              <a:t>exotiques, </a:t>
            </a:r>
            <a:r>
              <a:rPr sz="1900" b="1" spc="-60" dirty="0">
                <a:solidFill>
                  <a:srgbClr val="CC3200"/>
                </a:solidFill>
                <a:latin typeface="Comic Sans MS"/>
                <a:cs typeface="Comic Sans MS"/>
              </a:rPr>
              <a:t>bases </a:t>
            </a:r>
            <a:r>
              <a:rPr sz="1900" b="1" spc="-55" dirty="0">
                <a:solidFill>
                  <a:srgbClr val="CC3200"/>
                </a:solidFill>
                <a:latin typeface="Comic Sans MS"/>
                <a:cs typeface="Comic Sans MS"/>
              </a:rPr>
              <a:t>modifiées  chimiquement </a:t>
            </a:r>
            <a:r>
              <a:rPr sz="1800" b="1" spc="-5" dirty="0">
                <a:solidFill>
                  <a:srgbClr val="CC3200"/>
                </a:solidFill>
                <a:latin typeface="Comic Sans MS"/>
                <a:cs typeface="Comic Sans MS"/>
              </a:rPr>
              <a:t>(différents des </a:t>
            </a:r>
            <a:r>
              <a:rPr sz="1800" b="1" dirty="0">
                <a:solidFill>
                  <a:srgbClr val="CC3200"/>
                </a:solidFill>
                <a:latin typeface="Comic Sans MS"/>
                <a:cs typeface="Comic Sans MS"/>
              </a:rPr>
              <a:t>4  </a:t>
            </a:r>
            <a:r>
              <a:rPr sz="1800" b="1" spc="-5" dirty="0">
                <a:solidFill>
                  <a:srgbClr val="CC3200"/>
                </a:solidFill>
                <a:latin typeface="Comic Sans MS"/>
                <a:cs typeface="Comic Sans MS"/>
              </a:rPr>
              <a:t>habituels).</a:t>
            </a:r>
            <a:endParaRPr sz="1800">
              <a:latin typeface="Comic Sans MS"/>
              <a:cs typeface="Comic Sans MS"/>
            </a:endParaRPr>
          </a:p>
          <a:p>
            <a:pPr marL="4051935" marR="255270" algn="just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solidFill>
                  <a:srgbClr val="CC3200"/>
                </a:solidFill>
                <a:latin typeface="Comic Sans MS"/>
                <a:cs typeface="Comic Sans MS"/>
              </a:rPr>
              <a:t>Exemple = I "inosine » un</a:t>
            </a:r>
            <a:r>
              <a:rPr sz="1800" b="1" spc="-170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C3200"/>
                </a:solidFill>
                <a:latin typeface="Comic Sans MS"/>
                <a:cs typeface="Comic Sans MS"/>
              </a:rPr>
              <a:t>dérivé  de l'adénine </a:t>
            </a:r>
            <a:r>
              <a:rPr sz="1800" b="1" dirty="0">
                <a:solidFill>
                  <a:srgbClr val="CC3200"/>
                </a:solidFill>
                <a:latin typeface="Comic Sans MS"/>
                <a:cs typeface="Comic Sans MS"/>
              </a:rPr>
              <a:t>peut </a:t>
            </a:r>
            <a:r>
              <a:rPr sz="1800" b="1" spc="-5" dirty="0">
                <a:solidFill>
                  <a:srgbClr val="CC3200"/>
                </a:solidFill>
                <a:latin typeface="Comic Sans MS"/>
                <a:cs typeface="Comic Sans MS"/>
              </a:rPr>
              <a:t>s'apparier </a:t>
            </a:r>
            <a:r>
              <a:rPr sz="1800" b="1" dirty="0">
                <a:solidFill>
                  <a:srgbClr val="CC3200"/>
                </a:solidFill>
                <a:latin typeface="Comic Sans MS"/>
                <a:cs typeface="Comic Sans MS"/>
              </a:rPr>
              <a:t>avec  U, C ou</a:t>
            </a:r>
            <a:r>
              <a:rPr sz="1800" b="1" spc="-50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C3200"/>
                </a:solidFill>
                <a:latin typeface="Comic Sans MS"/>
                <a:cs typeface="Comic Sans MS"/>
              </a:rPr>
              <a:t>A.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4051935" marR="5080" algn="just">
              <a:lnSpc>
                <a:spcPct val="100000"/>
              </a:lnSpc>
            </a:pPr>
            <a:r>
              <a:rPr sz="2000" b="1" spc="-5" dirty="0">
                <a:solidFill>
                  <a:srgbClr val="0000FF"/>
                </a:solidFill>
                <a:latin typeface="Comic Sans MS"/>
                <a:cs typeface="Comic Sans MS"/>
              </a:rPr>
              <a:t>Anticodon </a:t>
            </a:r>
            <a:r>
              <a:rPr sz="2000" dirty="0">
                <a:latin typeface="Comic Sans MS"/>
                <a:cs typeface="Comic Sans MS"/>
              </a:rPr>
              <a:t>= </a:t>
            </a:r>
            <a:r>
              <a:rPr sz="2000" spc="-5" dirty="0">
                <a:latin typeface="Comic Sans MS"/>
                <a:cs typeface="Comic Sans MS"/>
              </a:rPr>
              <a:t>zone formée de</a:t>
            </a:r>
            <a:r>
              <a:rPr sz="2000" spc="-3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trois  nucléotides qui reconnaît </a:t>
            </a:r>
            <a:r>
              <a:rPr sz="2000" spc="5" dirty="0">
                <a:latin typeface="Comic Sans MS"/>
                <a:cs typeface="Comic Sans MS"/>
              </a:rPr>
              <a:t>le </a:t>
            </a:r>
            <a:r>
              <a:rPr sz="2000" dirty="0">
                <a:latin typeface="Comic Sans MS"/>
                <a:cs typeface="Comic Sans MS"/>
              </a:rPr>
              <a:t>codon 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l'ARNm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  <a:tabLst>
                <a:tab pos="2039620" algn="l"/>
                <a:tab pos="2987040" algn="l"/>
                <a:tab pos="4509770" algn="l"/>
              </a:tabLst>
            </a:pPr>
            <a:r>
              <a:rPr sz="2400" b="1" dirty="0">
                <a:latin typeface="Comic Sans MS"/>
                <a:cs typeface="Comic Sans MS"/>
              </a:rPr>
              <a:t>Présente</a:t>
            </a:r>
            <a:r>
              <a:rPr sz="2400" b="1" spc="-4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des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bases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modifiées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inhabituelles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09599"/>
            <a:ext cx="7848600" cy="466725"/>
          </a:xfrm>
          <a:prstGeom prst="rect">
            <a:avLst/>
          </a:prstGeom>
          <a:solidFill>
            <a:srgbClr val="FAC08F"/>
          </a:solidFill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/>
              <a:t>Chaque </a:t>
            </a:r>
            <a:r>
              <a:rPr spc="-5" dirty="0"/>
              <a:t>ARNt </a:t>
            </a:r>
            <a:r>
              <a:rPr dirty="0"/>
              <a:t>est </a:t>
            </a:r>
            <a:r>
              <a:rPr spc="-5" dirty="0"/>
              <a:t>caractérisé par son</a:t>
            </a:r>
            <a:r>
              <a:rPr spc="-90" dirty="0"/>
              <a:t> </a:t>
            </a:r>
            <a:r>
              <a:rPr dirty="0"/>
              <a:t>anticodon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389634"/>
            <a:ext cx="7390765" cy="457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2625">
              <a:lnSpc>
                <a:spcPct val="100000"/>
              </a:lnSpc>
              <a:spcBef>
                <a:spcPts val="100"/>
              </a:spcBef>
              <a:tabLst>
                <a:tab pos="699770" algn="l"/>
              </a:tabLst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&gt;&gt;&gt;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Comic Sans MS"/>
                <a:cs typeface="Comic Sans MS"/>
              </a:rPr>
              <a:t>Un </a:t>
            </a:r>
            <a:r>
              <a:rPr sz="2400" spc="-5" dirty="0">
                <a:latin typeface="Comic Sans MS"/>
                <a:cs typeface="Comic Sans MS"/>
              </a:rPr>
              <a:t>ARNt ne transporte </a:t>
            </a:r>
            <a:r>
              <a:rPr sz="2400" dirty="0">
                <a:latin typeface="Comic Sans MS"/>
                <a:cs typeface="Comic Sans MS"/>
              </a:rPr>
              <a:t>pas </a:t>
            </a:r>
            <a:r>
              <a:rPr sz="2400" spc="-5" dirty="0">
                <a:latin typeface="Comic Sans MS"/>
                <a:cs typeface="Comic Sans MS"/>
              </a:rPr>
              <a:t>n'importe quel  acide aminé: </a:t>
            </a:r>
            <a:r>
              <a:rPr sz="2400" dirty="0">
                <a:solidFill>
                  <a:srgbClr val="CC3200"/>
                </a:solidFill>
                <a:latin typeface="Comic Sans MS"/>
                <a:cs typeface="Comic Sans MS"/>
              </a:rPr>
              <a:t>ça </a:t>
            </a:r>
            <a:r>
              <a:rPr sz="2400" spc="-5" dirty="0">
                <a:solidFill>
                  <a:srgbClr val="CC3200"/>
                </a:solidFill>
                <a:latin typeface="Comic Sans MS"/>
                <a:cs typeface="Comic Sans MS"/>
              </a:rPr>
              <a:t>dépend de</a:t>
            </a:r>
            <a:r>
              <a:rPr sz="2400" spc="-25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CC3200"/>
                </a:solidFill>
                <a:latin typeface="Comic Sans MS"/>
                <a:cs typeface="Comic Sans MS"/>
              </a:rPr>
              <a:t>l'anticodon.</a:t>
            </a:r>
            <a:endParaRPr sz="2400">
              <a:latin typeface="Comic Sans MS"/>
              <a:cs typeface="Comic Sans MS"/>
            </a:endParaRPr>
          </a:p>
          <a:p>
            <a:pPr marL="12700" marR="208279">
              <a:lnSpc>
                <a:spcPct val="100000"/>
              </a:lnSpc>
              <a:spcBef>
                <a:spcPts val="2415"/>
              </a:spcBef>
            </a:pPr>
            <a:r>
              <a:rPr sz="2000" spc="-5" dirty="0">
                <a:latin typeface="Comic Sans MS"/>
                <a:cs typeface="Comic Sans MS"/>
              </a:rPr>
              <a:t>Il </a:t>
            </a:r>
            <a:r>
              <a:rPr sz="2000" dirty="0">
                <a:latin typeface="Comic Sans MS"/>
                <a:cs typeface="Comic Sans MS"/>
              </a:rPr>
              <a:t>existe </a:t>
            </a:r>
            <a:r>
              <a:rPr sz="2000" spc="-5" dirty="0">
                <a:latin typeface="Comic Sans MS"/>
                <a:cs typeface="Comic Sans MS"/>
              </a:rPr>
              <a:t>60 ARNt différents dans </a:t>
            </a:r>
            <a:r>
              <a:rPr sz="2000" dirty="0">
                <a:latin typeface="Comic Sans MS"/>
                <a:cs typeface="Comic Sans MS"/>
              </a:rPr>
              <a:t>une </a:t>
            </a:r>
            <a:r>
              <a:rPr sz="2000" spc="-5" dirty="0">
                <a:latin typeface="Comic Sans MS"/>
                <a:cs typeface="Comic Sans MS"/>
              </a:rPr>
              <a:t>bactérie et 100 </a:t>
            </a:r>
            <a:r>
              <a:rPr sz="2000" dirty="0">
                <a:latin typeface="Comic Sans MS"/>
                <a:cs typeface="Comic Sans MS"/>
              </a:rPr>
              <a:t>à </a:t>
            </a:r>
            <a:r>
              <a:rPr sz="2000" spc="-5" dirty="0">
                <a:latin typeface="Comic Sans MS"/>
                <a:cs typeface="Comic Sans MS"/>
              </a:rPr>
              <a:t>110  chez </a:t>
            </a:r>
            <a:r>
              <a:rPr sz="2000" dirty="0">
                <a:latin typeface="Comic Sans MS"/>
                <a:cs typeface="Comic Sans MS"/>
              </a:rPr>
              <a:t>les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mammifères</a:t>
            </a:r>
            <a:endParaRPr sz="2000">
              <a:latin typeface="Comic Sans MS"/>
              <a:cs typeface="Comic Sans MS"/>
            </a:endParaRPr>
          </a:p>
          <a:p>
            <a:pPr marL="850900">
              <a:lnSpc>
                <a:spcPct val="100000"/>
              </a:lnSpc>
              <a:spcBef>
                <a:spcPts val="2445"/>
              </a:spcBef>
            </a:pPr>
            <a:r>
              <a:rPr sz="2000" dirty="0">
                <a:latin typeface="Comic Sans MS"/>
                <a:cs typeface="Comic Sans MS"/>
              </a:rPr>
              <a:t>Ex.</a:t>
            </a:r>
            <a:endParaRPr sz="2000">
              <a:latin typeface="Comic Sans MS"/>
              <a:cs typeface="Comic Sans MS"/>
            </a:endParaRPr>
          </a:p>
          <a:p>
            <a:pPr marL="850900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ARNt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AAA </a:t>
            </a:r>
            <a:r>
              <a:rPr sz="2000" spc="-5" dirty="0">
                <a:latin typeface="Comic Sans MS"/>
                <a:cs typeface="Comic Sans MS"/>
              </a:rPr>
              <a:t>transporte toujours </a:t>
            </a:r>
            <a:r>
              <a:rPr sz="2000" dirty="0">
                <a:latin typeface="Comic Sans MS"/>
                <a:cs typeface="Comic Sans MS"/>
              </a:rPr>
              <a:t>l'acide aminé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PHE</a:t>
            </a:r>
            <a:endParaRPr sz="2000">
              <a:latin typeface="Comic Sans MS"/>
              <a:cs typeface="Comic Sans MS"/>
            </a:endParaRPr>
          </a:p>
          <a:p>
            <a:pPr marL="850900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ARNt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GAU </a:t>
            </a:r>
            <a:r>
              <a:rPr sz="2000" spc="-5" dirty="0">
                <a:latin typeface="Comic Sans MS"/>
                <a:cs typeface="Comic Sans MS"/>
              </a:rPr>
              <a:t>transporte toujours </a:t>
            </a:r>
            <a:r>
              <a:rPr sz="2000" dirty="0">
                <a:latin typeface="Comic Sans MS"/>
                <a:cs typeface="Comic Sans MS"/>
              </a:rPr>
              <a:t>l'acide aminé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LEU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ts val="2880"/>
              </a:lnSpc>
              <a:tabLst>
                <a:tab pos="699770" algn="l"/>
              </a:tabLst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&gt;&gt;&gt;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Comic Sans MS"/>
                <a:cs typeface="Comic Sans MS"/>
              </a:rPr>
              <a:t>L'acide </a:t>
            </a:r>
            <a:r>
              <a:rPr sz="2400" spc="-5" dirty="0">
                <a:latin typeface="Comic Sans MS"/>
                <a:cs typeface="Comic Sans MS"/>
              </a:rPr>
              <a:t>aminé </a:t>
            </a:r>
            <a:r>
              <a:rPr sz="2400" dirty="0">
                <a:latin typeface="Comic Sans MS"/>
                <a:cs typeface="Comic Sans MS"/>
              </a:rPr>
              <a:t>est </a:t>
            </a:r>
            <a:r>
              <a:rPr sz="2400" spc="-5" dirty="0">
                <a:latin typeface="Comic Sans MS"/>
                <a:cs typeface="Comic Sans MS"/>
              </a:rPr>
              <a:t>attaché au bon ARNt </a:t>
            </a:r>
            <a:r>
              <a:rPr sz="2400" dirty="0">
                <a:latin typeface="Comic Sans MS"/>
                <a:cs typeface="Comic Sans MS"/>
              </a:rPr>
              <a:t>par  l'enzyme </a:t>
            </a:r>
            <a:r>
              <a:rPr sz="2500" spc="-60" dirty="0">
                <a:solidFill>
                  <a:srgbClr val="CC3200"/>
                </a:solidFill>
                <a:latin typeface="Comic Sans MS"/>
                <a:cs typeface="Comic Sans MS"/>
              </a:rPr>
              <a:t>aminoacyl-ARNt </a:t>
            </a:r>
            <a:r>
              <a:rPr sz="2500" spc="-55" dirty="0">
                <a:solidFill>
                  <a:srgbClr val="CC3200"/>
                </a:solidFill>
                <a:latin typeface="Comic Sans MS"/>
                <a:cs typeface="Comic Sans MS"/>
              </a:rPr>
              <a:t>synthétase </a:t>
            </a:r>
            <a:r>
              <a:rPr sz="2400" spc="-5" dirty="0">
                <a:latin typeface="Comic Sans MS"/>
                <a:cs typeface="Comic Sans MS"/>
              </a:rPr>
              <a:t>qui catalyse </a:t>
            </a:r>
            <a:r>
              <a:rPr sz="2400" dirty="0">
                <a:latin typeface="Comic Sans MS"/>
                <a:cs typeface="Comic Sans MS"/>
              </a:rPr>
              <a:t>la  </a:t>
            </a:r>
            <a:r>
              <a:rPr sz="2400" spc="-5" dirty="0">
                <a:latin typeface="Comic Sans MS"/>
                <a:cs typeface="Comic Sans MS"/>
              </a:rPr>
              <a:t>réaction </a:t>
            </a:r>
            <a:r>
              <a:rPr sz="2400" dirty="0">
                <a:latin typeface="Comic Sans MS"/>
                <a:cs typeface="Comic Sans MS"/>
              </a:rPr>
              <a:t>spécifique entre l’a.a. et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l’ARNt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9573" y="692150"/>
            <a:ext cx="4494953" cy="5957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86251"/>
            <a:ext cx="4267200" cy="2005330"/>
          </a:xfrm>
          <a:custGeom>
            <a:avLst/>
            <a:gdLst/>
            <a:ahLst/>
            <a:cxnLst/>
            <a:rect l="l" t="t" r="r" b="b"/>
            <a:pathLst>
              <a:path w="4267200" h="2005329">
                <a:moveTo>
                  <a:pt x="0" y="2004949"/>
                </a:moveTo>
                <a:lnTo>
                  <a:pt x="4267200" y="2004949"/>
                </a:lnTo>
                <a:lnTo>
                  <a:pt x="4267200" y="0"/>
                </a:lnTo>
                <a:lnTo>
                  <a:pt x="0" y="0"/>
                </a:lnTo>
                <a:lnTo>
                  <a:pt x="0" y="2004949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729294"/>
            <a:ext cx="4006850" cy="197358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649730">
              <a:lnSpc>
                <a:spcPct val="100000"/>
              </a:lnSpc>
              <a:spcBef>
                <a:spcPts val="1655"/>
              </a:spcBef>
            </a:pPr>
            <a:r>
              <a:rPr sz="2400" b="1" spc="-5" dirty="0">
                <a:latin typeface="Comic Sans MS"/>
                <a:cs typeface="Comic Sans MS"/>
              </a:rPr>
              <a:t>ARNt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latin typeface="Comic Sans MS"/>
                <a:cs typeface="Comic Sans MS"/>
              </a:rPr>
              <a:t>Responsables de </a:t>
            </a:r>
            <a:r>
              <a:rPr sz="2000" b="1" dirty="0">
                <a:latin typeface="Comic Sans MS"/>
                <a:cs typeface="Comic Sans MS"/>
              </a:rPr>
              <a:t>la lecture </a:t>
            </a:r>
            <a:r>
              <a:rPr sz="2000" b="1" spc="-5" dirty="0">
                <a:latin typeface="Comic Sans MS"/>
                <a:cs typeface="Comic Sans MS"/>
              </a:rPr>
              <a:t>du  </a:t>
            </a:r>
            <a:r>
              <a:rPr sz="2000" b="1" dirty="0">
                <a:latin typeface="Comic Sans MS"/>
                <a:cs typeface="Comic Sans MS"/>
              </a:rPr>
              <a:t>code </a:t>
            </a:r>
            <a:r>
              <a:rPr sz="2000" b="1" spc="-5" dirty="0">
                <a:latin typeface="Comic Sans MS"/>
                <a:cs typeface="Comic Sans MS"/>
              </a:rPr>
              <a:t>génétique et assurent</a:t>
            </a:r>
            <a:r>
              <a:rPr sz="2000" b="1" spc="-10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donc  </a:t>
            </a:r>
            <a:r>
              <a:rPr sz="2000" b="1" dirty="0">
                <a:latin typeface="Comic Sans MS"/>
                <a:cs typeface="Comic Sans MS"/>
              </a:rPr>
              <a:t>la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fidélité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de la</a:t>
            </a:r>
            <a:r>
              <a:rPr sz="2000" b="1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traduction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39" y="1033627"/>
            <a:ext cx="38455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dirty="0">
                <a:solidFill>
                  <a:srgbClr val="650065"/>
                </a:solidFill>
                <a:latin typeface="Comic Sans MS"/>
                <a:cs typeface="Comic Sans MS"/>
              </a:rPr>
              <a:t>L’acide aminé </a:t>
            </a:r>
            <a:r>
              <a:rPr sz="2000" b="1" spc="-5" dirty="0">
                <a:latin typeface="Comic Sans MS"/>
                <a:cs typeface="Comic Sans MS"/>
              </a:rPr>
              <a:t>est </a:t>
            </a:r>
            <a:r>
              <a:rPr sz="2000" b="1" dirty="0">
                <a:latin typeface="Comic Sans MS"/>
                <a:cs typeface="Comic Sans MS"/>
              </a:rPr>
              <a:t>lié </a:t>
            </a:r>
            <a:r>
              <a:rPr sz="2000" b="1" spc="-5" dirty="0">
                <a:latin typeface="Comic Sans MS"/>
                <a:cs typeface="Comic Sans MS"/>
              </a:rPr>
              <a:t>de </a:t>
            </a:r>
            <a:r>
              <a:rPr sz="2000" b="1" dirty="0">
                <a:latin typeface="Comic Sans MS"/>
                <a:cs typeface="Comic Sans MS"/>
              </a:rPr>
              <a:t>façon  </a:t>
            </a:r>
            <a:r>
              <a:rPr sz="2000" b="1" spc="-5" dirty="0">
                <a:latin typeface="Comic Sans MS"/>
                <a:cs typeface="Comic Sans MS"/>
              </a:rPr>
              <a:t>covalente </a:t>
            </a:r>
            <a:r>
              <a:rPr sz="2000" b="1" dirty="0">
                <a:latin typeface="Comic Sans MS"/>
                <a:cs typeface="Comic Sans MS"/>
              </a:rPr>
              <a:t>avec </a:t>
            </a:r>
            <a:r>
              <a:rPr sz="2000" b="1" spc="-5" dirty="0">
                <a:latin typeface="Comic Sans MS"/>
                <a:cs typeface="Comic Sans MS"/>
              </a:rPr>
              <a:t>un </a:t>
            </a:r>
            <a:r>
              <a:rPr sz="2000" b="1" dirty="0">
                <a:latin typeface="Comic Sans MS"/>
                <a:cs typeface="Comic Sans MS"/>
              </a:rPr>
              <a:t>lien </a:t>
            </a:r>
            <a:r>
              <a:rPr sz="2000" b="1" spc="-5" dirty="0">
                <a:solidFill>
                  <a:srgbClr val="007F00"/>
                </a:solidFill>
                <a:latin typeface="Comic Sans MS"/>
                <a:cs typeface="Comic Sans MS"/>
              </a:rPr>
              <a:t>ester</a:t>
            </a:r>
            <a:r>
              <a:rPr sz="2000" b="1" spc="-125" dirty="0">
                <a:solidFill>
                  <a:srgbClr val="007F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au  </a:t>
            </a:r>
            <a:r>
              <a:rPr sz="2000" b="1" spc="-5" dirty="0">
                <a:latin typeface="Comic Sans MS"/>
                <a:cs typeface="Comic Sans MS"/>
              </a:rPr>
              <a:t>ribose de </a:t>
            </a:r>
            <a:r>
              <a:rPr sz="2000" b="1" dirty="0">
                <a:solidFill>
                  <a:srgbClr val="7F0000"/>
                </a:solidFill>
                <a:latin typeface="Comic Sans MS"/>
                <a:cs typeface="Comic Sans MS"/>
              </a:rPr>
              <a:t>l’Adénine</a:t>
            </a:r>
            <a:r>
              <a:rPr sz="2000" b="1" spc="-80" dirty="0">
                <a:solidFill>
                  <a:srgbClr val="7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7F0000"/>
                </a:solidFill>
                <a:latin typeface="Comic Sans MS"/>
                <a:cs typeface="Comic Sans MS"/>
              </a:rPr>
              <a:t>terminale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9844" y="2753867"/>
            <a:ext cx="515112" cy="790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2743199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457200" y="533400"/>
                </a:moveTo>
                <a:lnTo>
                  <a:pt x="0" y="533400"/>
                </a:lnTo>
                <a:lnTo>
                  <a:pt x="228600" y="762000"/>
                </a:lnTo>
                <a:lnTo>
                  <a:pt x="457200" y="533400"/>
                </a:lnTo>
                <a:close/>
              </a:path>
              <a:path w="457200" h="762000">
                <a:moveTo>
                  <a:pt x="342900" y="0"/>
                </a:moveTo>
                <a:lnTo>
                  <a:pt x="114300" y="0"/>
                </a:lnTo>
                <a:lnTo>
                  <a:pt x="114300" y="533400"/>
                </a:lnTo>
                <a:lnTo>
                  <a:pt x="342900" y="53340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2743200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0" y="533400"/>
                </a:moveTo>
                <a:lnTo>
                  <a:pt x="114300" y="5334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533400"/>
                </a:lnTo>
                <a:lnTo>
                  <a:pt x="457200" y="533400"/>
                </a:lnTo>
                <a:lnTo>
                  <a:pt x="228600" y="762000"/>
                </a:lnTo>
                <a:lnTo>
                  <a:pt x="0" y="533400"/>
                </a:lnTo>
                <a:close/>
              </a:path>
            </a:pathLst>
          </a:custGeom>
          <a:ln w="222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8776" y="152463"/>
            <a:ext cx="4307205" cy="462280"/>
          </a:xfrm>
          <a:prstGeom prst="rect">
            <a:avLst/>
          </a:prstGeom>
          <a:solidFill>
            <a:srgbClr val="CCC1DA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  <a:tabLst>
                <a:tab pos="1198880" algn="l"/>
                <a:tab pos="2094864" algn="l"/>
                <a:tab pos="3051175" algn="l"/>
                <a:tab pos="3368040" algn="l"/>
              </a:tabLst>
            </a:pPr>
            <a:r>
              <a:rPr b="1" spc="-5" dirty="0">
                <a:solidFill>
                  <a:srgbClr val="0000FF"/>
                </a:solidFill>
                <a:latin typeface="Comic Sans MS"/>
                <a:cs typeface="Comic Sans MS"/>
              </a:rPr>
              <a:t>Liaison</a:t>
            </a:r>
            <a:r>
              <a:rPr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0000FF"/>
                </a:solidFill>
                <a:latin typeface="Comic Sans MS"/>
                <a:cs typeface="Comic Sans MS"/>
              </a:rPr>
              <a:t>acide</a:t>
            </a:r>
            <a:r>
              <a:rPr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0000FF"/>
                </a:solidFill>
                <a:latin typeface="Comic Sans MS"/>
                <a:cs typeface="Comic Sans MS"/>
              </a:rPr>
              <a:t>aminé</a:t>
            </a:r>
            <a:r>
              <a:rPr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0000FF"/>
                </a:solidFill>
                <a:latin typeface="Comic Sans MS"/>
                <a:cs typeface="Comic Sans MS"/>
              </a:rPr>
              <a:t>-</a:t>
            </a:r>
            <a:r>
              <a:rPr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0000FF"/>
                </a:solidFill>
                <a:latin typeface="Comic Sans MS"/>
                <a:cs typeface="Comic Sans MS"/>
              </a:rPr>
              <a:t>ARNt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9770" algn="l"/>
              </a:tabLst>
            </a:pP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&gt;&gt;&gt;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/>
              <a:t>Chaque </a:t>
            </a:r>
            <a:r>
              <a:rPr spc="-5" dirty="0"/>
              <a:t>ARNt </a:t>
            </a:r>
            <a:r>
              <a:rPr dirty="0"/>
              <a:t>est </a:t>
            </a:r>
            <a:r>
              <a:rPr spc="-5" dirty="0"/>
              <a:t>synthétisé comme </a:t>
            </a:r>
            <a:r>
              <a:rPr dirty="0"/>
              <a:t>l’ARNr à</a:t>
            </a:r>
            <a:r>
              <a:rPr spc="-95" dirty="0"/>
              <a:t> </a:t>
            </a:r>
            <a:r>
              <a:rPr spc="-5" dirty="0"/>
              <a:t>partir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796278"/>
            <a:ext cx="8502650" cy="495046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650"/>
              </a:spcBef>
            </a:pPr>
            <a:r>
              <a:rPr sz="2400" spc="-5" dirty="0">
                <a:latin typeface="Comic Sans MS"/>
                <a:cs typeface="Comic Sans MS"/>
              </a:rPr>
              <a:t>de </a:t>
            </a:r>
            <a:r>
              <a:rPr sz="2400" dirty="0">
                <a:latin typeface="Comic Sans MS"/>
                <a:cs typeface="Comic Sans MS"/>
              </a:rPr>
              <a:t>gènes spéciaux </a:t>
            </a:r>
            <a:r>
              <a:rPr sz="2400" spc="-5" dirty="0">
                <a:latin typeface="Comic Sans MS"/>
                <a:cs typeface="Comic Sans MS"/>
              </a:rPr>
              <a:t>de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l'ADN</a:t>
            </a:r>
            <a:endParaRPr sz="2400">
              <a:latin typeface="Comic Sans MS"/>
              <a:cs typeface="Comic Sans MS"/>
            </a:endParaRPr>
          </a:p>
          <a:p>
            <a:pPr marL="995680">
              <a:lnSpc>
                <a:spcPct val="100000"/>
              </a:lnSpc>
              <a:spcBef>
                <a:spcPts val="1300"/>
              </a:spcBef>
            </a:pPr>
            <a:r>
              <a:rPr sz="2000" spc="-5" dirty="0">
                <a:latin typeface="Comic Sans MS"/>
                <a:cs typeface="Comic Sans MS"/>
              </a:rPr>
              <a:t>(encore des gènes </a:t>
            </a:r>
            <a:r>
              <a:rPr sz="2000" dirty="0">
                <a:latin typeface="Comic Sans MS"/>
                <a:cs typeface="Comic Sans MS"/>
              </a:rPr>
              <a:t>qui </a:t>
            </a:r>
            <a:r>
              <a:rPr sz="2000" spc="-5" dirty="0">
                <a:latin typeface="Comic Sans MS"/>
                <a:cs typeface="Comic Sans MS"/>
              </a:rPr>
              <a:t>ne </a:t>
            </a:r>
            <a:r>
              <a:rPr sz="2000" dirty="0">
                <a:latin typeface="Comic Sans MS"/>
                <a:cs typeface="Comic Sans MS"/>
              </a:rPr>
              <a:t>codent </a:t>
            </a:r>
            <a:r>
              <a:rPr sz="2000" spc="-5" dirty="0">
                <a:latin typeface="Comic Sans MS"/>
                <a:cs typeface="Comic Sans MS"/>
              </a:rPr>
              <a:t>pas </a:t>
            </a:r>
            <a:r>
              <a:rPr sz="2000" dirty="0">
                <a:latin typeface="Comic Sans MS"/>
                <a:cs typeface="Comic Sans MS"/>
              </a:rPr>
              <a:t>pour </a:t>
            </a:r>
            <a:r>
              <a:rPr sz="2000" spc="-5" dirty="0">
                <a:latin typeface="Comic Sans MS"/>
                <a:cs typeface="Comic Sans MS"/>
              </a:rPr>
              <a:t>des</a:t>
            </a:r>
            <a:r>
              <a:rPr sz="2000" spc="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protéines)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N.B.</a:t>
            </a:r>
            <a:endParaRPr sz="2400">
              <a:latin typeface="Comic Sans MS"/>
              <a:cs typeface="Comic Sans MS"/>
            </a:endParaRPr>
          </a:p>
          <a:p>
            <a:pPr marL="303530" indent="-290830">
              <a:lnSpc>
                <a:spcPct val="100000"/>
              </a:lnSpc>
              <a:spcBef>
                <a:spcPts val="1440"/>
              </a:spcBef>
              <a:buChar char="•"/>
              <a:tabLst>
                <a:tab pos="303530" algn="l"/>
                <a:tab pos="304165" algn="l"/>
              </a:tabLst>
            </a:pPr>
            <a:r>
              <a:rPr sz="2400" dirty="0">
                <a:latin typeface="Comic Sans MS"/>
                <a:cs typeface="Comic Sans MS"/>
              </a:rPr>
              <a:t>Un gène peut coder pour la </a:t>
            </a:r>
            <a:r>
              <a:rPr sz="2400" spc="-5" dirty="0">
                <a:latin typeface="Comic Sans MS"/>
                <a:cs typeface="Comic Sans MS"/>
              </a:rPr>
              <a:t>synthèse d'une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CC3200"/>
                </a:solidFill>
                <a:latin typeface="Comic Sans MS"/>
                <a:cs typeface="Comic Sans MS"/>
              </a:rPr>
              <a:t>protéine</a:t>
            </a:r>
            <a:endParaRPr sz="2400">
              <a:latin typeface="Comic Sans MS"/>
              <a:cs typeface="Comic Sans MS"/>
            </a:endParaRPr>
          </a:p>
          <a:p>
            <a:pPr marL="329565" indent="-291465">
              <a:lnSpc>
                <a:spcPct val="100000"/>
              </a:lnSpc>
              <a:spcBef>
                <a:spcPts val="1440"/>
              </a:spcBef>
              <a:buChar char="•"/>
              <a:tabLst>
                <a:tab pos="329565" algn="l"/>
                <a:tab pos="330200" algn="l"/>
                <a:tab pos="7228840" algn="l"/>
                <a:tab pos="7680325" algn="l"/>
              </a:tabLst>
            </a:pPr>
            <a:r>
              <a:rPr sz="2400" dirty="0">
                <a:latin typeface="Comic Sans MS"/>
                <a:cs typeface="Comic Sans MS"/>
              </a:rPr>
              <a:t>Un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gè</a:t>
            </a:r>
            <a:r>
              <a:rPr sz="2400" spc="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peut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coder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pour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la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-10" dirty="0">
                <a:latin typeface="Comic Sans MS"/>
                <a:cs typeface="Comic Sans MS"/>
              </a:rPr>
              <a:t>y</a:t>
            </a:r>
            <a:r>
              <a:rPr sz="2400" spc="-5" dirty="0">
                <a:latin typeface="Comic Sans MS"/>
                <a:cs typeface="Comic Sans MS"/>
              </a:rPr>
              <a:t>nt</a:t>
            </a:r>
            <a:r>
              <a:rPr sz="2400" dirty="0">
                <a:latin typeface="Comic Sans MS"/>
                <a:cs typeface="Comic Sans MS"/>
              </a:rPr>
              <a:t>hèse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d'u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ARN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ou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ARNt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marR="117475" algn="ctr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Donc</a:t>
            </a:r>
            <a:endParaRPr sz="2800">
              <a:latin typeface="Comic Sans MS"/>
              <a:cs typeface="Comic Sans MS"/>
            </a:endParaRPr>
          </a:p>
          <a:p>
            <a:pPr marL="469265">
              <a:lnSpc>
                <a:spcPct val="100000"/>
              </a:lnSpc>
              <a:spcBef>
                <a:spcPts val="1680"/>
              </a:spcBef>
              <a:tabLst>
                <a:tab pos="1449070" algn="l"/>
                <a:tab pos="1819275" algn="l"/>
                <a:tab pos="2643505" algn="l"/>
                <a:tab pos="3968115" algn="l"/>
                <a:tab pos="4591050" algn="l"/>
                <a:tab pos="5285105" algn="l"/>
                <a:tab pos="6299835" algn="l"/>
                <a:tab pos="6838315" algn="l"/>
              </a:tabLst>
            </a:pP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Gène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brin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d'ADN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qui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est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copié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en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ARN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832769"/>
            <a:ext cx="3326859" cy="5662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3076" y="1469136"/>
            <a:ext cx="384047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50" y="709675"/>
            <a:ext cx="3441700" cy="5850255"/>
          </a:xfrm>
          <a:custGeom>
            <a:avLst/>
            <a:gdLst/>
            <a:ahLst/>
            <a:cxnLst/>
            <a:rect l="l" t="t" r="r" b="b"/>
            <a:pathLst>
              <a:path w="3441700" h="5850255">
                <a:moveTo>
                  <a:pt x="0" y="5849874"/>
                </a:moveTo>
                <a:lnTo>
                  <a:pt x="3441700" y="5849874"/>
                </a:lnTo>
                <a:lnTo>
                  <a:pt x="3441700" y="0"/>
                </a:lnTo>
                <a:lnTo>
                  <a:pt x="0" y="0"/>
                </a:lnTo>
                <a:lnTo>
                  <a:pt x="0" y="5849874"/>
                </a:lnTo>
                <a:close/>
              </a:path>
            </a:pathLst>
          </a:custGeom>
          <a:ln w="12700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86276" y="793701"/>
            <a:ext cx="479996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5" dirty="0">
                <a:latin typeface="Comic Sans MS"/>
                <a:cs typeface="Comic Sans MS"/>
              </a:rPr>
              <a:t>Il </a:t>
            </a:r>
            <a:r>
              <a:rPr sz="2000" dirty="0">
                <a:latin typeface="Comic Sans MS"/>
                <a:cs typeface="Comic Sans MS"/>
              </a:rPr>
              <a:t>existe </a:t>
            </a:r>
            <a:r>
              <a:rPr sz="2000" spc="-5" dirty="0">
                <a:latin typeface="Comic Sans MS"/>
                <a:cs typeface="Comic Sans MS"/>
              </a:rPr>
              <a:t>20 </a:t>
            </a:r>
            <a:r>
              <a:rPr sz="2100" spc="-55" dirty="0">
                <a:latin typeface="Comic Sans MS"/>
                <a:cs typeface="Comic Sans MS"/>
              </a:rPr>
              <a:t>aminoacyl-ARNt</a:t>
            </a:r>
            <a:r>
              <a:rPr sz="2100" spc="-105" dirty="0">
                <a:latin typeface="Comic Sans MS"/>
                <a:cs typeface="Comic Sans MS"/>
              </a:rPr>
              <a:t> </a:t>
            </a:r>
            <a:r>
              <a:rPr sz="2100" spc="-55" dirty="0">
                <a:latin typeface="Comic Sans MS"/>
                <a:cs typeface="Comic Sans MS"/>
              </a:rPr>
              <a:t>synthétase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2200" y="3948048"/>
            <a:ext cx="1440180" cy="114300"/>
          </a:xfrm>
          <a:custGeom>
            <a:avLst/>
            <a:gdLst/>
            <a:ahLst/>
            <a:cxnLst/>
            <a:rect l="l" t="t" r="r" b="b"/>
            <a:pathLst>
              <a:path w="1440179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440179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440179" h="114300">
                <a:moveTo>
                  <a:pt x="1439799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439799" y="76200"/>
                </a:lnTo>
                <a:lnTo>
                  <a:pt x="1439799" y="38100"/>
                </a:lnTo>
                <a:close/>
              </a:path>
            </a:pathLst>
          </a:custGeom>
          <a:solidFill>
            <a:srgbClr val="CC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0" y="4557648"/>
            <a:ext cx="1511300" cy="114300"/>
          </a:xfrm>
          <a:custGeom>
            <a:avLst/>
            <a:gdLst/>
            <a:ahLst/>
            <a:cxnLst/>
            <a:rect l="l" t="t" r="r" b="b"/>
            <a:pathLst>
              <a:path w="1511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51130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511300" h="114300">
                <a:moveTo>
                  <a:pt x="151130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511300" y="76200"/>
                </a:lnTo>
                <a:lnTo>
                  <a:pt x="1511300" y="38100"/>
                </a:lnTo>
                <a:close/>
              </a:path>
            </a:pathLst>
          </a:custGeom>
          <a:solidFill>
            <a:srgbClr val="CC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6650" y="2081631"/>
            <a:ext cx="4511675" cy="268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635" marR="5080" indent="-597535">
              <a:lnSpc>
                <a:spcPct val="150000"/>
              </a:lnSpc>
              <a:spcBef>
                <a:spcPts val="100"/>
              </a:spcBef>
            </a:pPr>
            <a:r>
              <a:rPr sz="2000" b="1" dirty="0">
                <a:latin typeface="Comic Sans MS"/>
                <a:cs typeface="Comic Sans MS"/>
              </a:rPr>
              <a:t>L’enzyme </a:t>
            </a:r>
            <a:r>
              <a:rPr sz="2000" b="1" spc="-5" dirty="0">
                <a:latin typeface="Comic Sans MS"/>
                <a:cs typeface="Comic Sans MS"/>
              </a:rPr>
              <a:t>unit </a:t>
            </a:r>
            <a:r>
              <a:rPr sz="2000" b="1" dirty="0">
                <a:latin typeface="Comic Sans MS"/>
                <a:cs typeface="Comic Sans MS"/>
              </a:rPr>
              <a:t>l’acide</a:t>
            </a:r>
            <a:r>
              <a:rPr sz="2000" b="1" spc="-1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aminé  à l’ARNt</a:t>
            </a:r>
            <a:r>
              <a:rPr sz="2000" b="1" spc="-8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adéquat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omic Sans MS"/>
                <a:cs typeface="Comic Sans MS"/>
              </a:rPr>
              <a:t>Site actif de l’enzyme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reconnaît:</a:t>
            </a:r>
            <a:endParaRPr sz="2000">
              <a:latin typeface="Comic Sans MS"/>
              <a:cs typeface="Comic Sans MS"/>
            </a:endParaRPr>
          </a:p>
          <a:p>
            <a:pPr marL="623570" marR="666115">
              <a:lnSpc>
                <a:spcPct val="100000"/>
              </a:lnSpc>
              <a:spcBef>
                <a:spcPts val="395"/>
              </a:spcBef>
              <a:buChar char="-"/>
              <a:tabLst>
                <a:tab pos="805815" algn="l"/>
              </a:tabLst>
            </a:pPr>
            <a:r>
              <a:rPr sz="2000" spc="-5" dirty="0">
                <a:latin typeface="Comic Sans MS"/>
                <a:cs typeface="Comic Sans MS"/>
              </a:rPr>
              <a:t>un </a:t>
            </a:r>
            <a:r>
              <a:rPr sz="2000" dirty="0">
                <a:latin typeface="Comic Sans MS"/>
                <a:cs typeface="Comic Sans MS"/>
              </a:rPr>
              <a:t>acide aminé </a:t>
            </a:r>
            <a:r>
              <a:rPr sz="2000" spc="-5" dirty="0">
                <a:latin typeface="Comic Sans MS"/>
                <a:cs typeface="Comic Sans MS"/>
              </a:rPr>
              <a:t>particulier  </a:t>
            </a:r>
            <a:r>
              <a:rPr sz="2000" dirty="0">
                <a:latin typeface="Comic Sans MS"/>
                <a:cs typeface="Comic Sans MS"/>
              </a:rPr>
              <a:t>Et</a:t>
            </a:r>
            <a:endParaRPr sz="2000">
              <a:latin typeface="Comic Sans MS"/>
              <a:cs typeface="Comic Sans MS"/>
            </a:endParaRPr>
          </a:p>
          <a:p>
            <a:pPr marL="623570">
              <a:lnSpc>
                <a:spcPct val="100000"/>
              </a:lnSpc>
              <a:buChar char="-"/>
              <a:tabLst>
                <a:tab pos="805815" algn="l"/>
              </a:tabLst>
            </a:pPr>
            <a:r>
              <a:rPr sz="2000" spc="-5" dirty="0">
                <a:latin typeface="Comic Sans MS"/>
                <a:cs typeface="Comic Sans MS"/>
              </a:rPr>
              <a:t>un anticodon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particulier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52399"/>
            <a:ext cx="7696200" cy="457200"/>
          </a:xfrm>
          <a:prstGeom prst="rect">
            <a:avLst/>
          </a:prstGeom>
          <a:solidFill>
            <a:srgbClr val="007F00"/>
          </a:solidFill>
        </p:spPr>
        <p:txBody>
          <a:bodyPr vert="horz" wrap="square" lIns="0" tIns="17780" rIns="0" bIns="0" rtlCol="0">
            <a:spAutoFit/>
          </a:bodyPr>
          <a:lstStyle/>
          <a:p>
            <a:pPr marL="450850" indent="-359410">
              <a:lnSpc>
                <a:spcPct val="100000"/>
              </a:lnSpc>
              <a:spcBef>
                <a:spcPts val="140"/>
              </a:spcBef>
              <a:buSzPct val="96000"/>
              <a:buFont typeface="Wingdings"/>
              <a:buChar char=""/>
              <a:tabLst>
                <a:tab pos="451484" algn="l"/>
              </a:tabLst>
            </a:pPr>
            <a:r>
              <a:rPr sz="2500" spc="-60" dirty="0">
                <a:solidFill>
                  <a:srgbClr val="FFFFFF"/>
                </a:solidFill>
                <a:latin typeface="Comic Sans MS"/>
                <a:cs typeface="Comic Sans MS"/>
              </a:rPr>
              <a:t>Aminoacyl-ARNt</a:t>
            </a:r>
            <a:r>
              <a:rPr sz="25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500" spc="-55" dirty="0">
                <a:solidFill>
                  <a:srgbClr val="FFFFFF"/>
                </a:solidFill>
                <a:latin typeface="Comic Sans MS"/>
                <a:cs typeface="Comic Sans MS"/>
              </a:rPr>
              <a:t>synthétase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24600" y="1447799"/>
            <a:ext cx="381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381000" y="342900"/>
                </a:moveTo>
                <a:lnTo>
                  <a:pt x="0" y="342900"/>
                </a:lnTo>
                <a:lnTo>
                  <a:pt x="190500" y="533400"/>
                </a:lnTo>
                <a:lnTo>
                  <a:pt x="381000" y="342900"/>
                </a:lnTo>
                <a:close/>
              </a:path>
              <a:path w="381000" h="533400">
                <a:moveTo>
                  <a:pt x="285750" y="0"/>
                </a:moveTo>
                <a:lnTo>
                  <a:pt x="95250" y="0"/>
                </a:lnTo>
                <a:lnTo>
                  <a:pt x="95250" y="342900"/>
                </a:lnTo>
                <a:lnTo>
                  <a:pt x="285750" y="342900"/>
                </a:lnTo>
                <a:lnTo>
                  <a:pt x="285750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29428" y="5029200"/>
            <a:ext cx="876300" cy="344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00624" y="5094880"/>
            <a:ext cx="534035" cy="172085"/>
          </a:xfrm>
          <a:custGeom>
            <a:avLst/>
            <a:gdLst/>
            <a:ahLst/>
            <a:cxnLst/>
            <a:rect l="l" t="t" r="r" b="b"/>
            <a:pathLst>
              <a:path w="534035" h="172085">
                <a:moveTo>
                  <a:pt x="425264" y="105427"/>
                </a:moveTo>
                <a:lnTo>
                  <a:pt x="371729" y="136503"/>
                </a:lnTo>
                <a:lnTo>
                  <a:pt x="366047" y="141481"/>
                </a:lnTo>
                <a:lnTo>
                  <a:pt x="362854" y="148044"/>
                </a:lnTo>
                <a:lnTo>
                  <a:pt x="362352" y="155344"/>
                </a:lnTo>
                <a:lnTo>
                  <a:pt x="364744" y="162538"/>
                </a:lnTo>
                <a:lnTo>
                  <a:pt x="369776" y="168163"/>
                </a:lnTo>
                <a:lnTo>
                  <a:pt x="376332" y="171348"/>
                </a:lnTo>
                <a:lnTo>
                  <a:pt x="383603" y="171842"/>
                </a:lnTo>
                <a:lnTo>
                  <a:pt x="390779" y="169396"/>
                </a:lnTo>
                <a:lnTo>
                  <a:pt x="500855" y="105642"/>
                </a:lnTo>
                <a:lnTo>
                  <a:pt x="495681" y="105642"/>
                </a:lnTo>
                <a:lnTo>
                  <a:pt x="425264" y="105427"/>
                </a:lnTo>
                <a:close/>
              </a:path>
              <a:path w="534035" h="172085">
                <a:moveTo>
                  <a:pt x="149923" y="0"/>
                </a:moveTo>
                <a:lnTo>
                  <a:pt x="142748" y="2391"/>
                </a:lnTo>
                <a:lnTo>
                  <a:pt x="0" y="85068"/>
                </a:lnTo>
                <a:lnTo>
                  <a:pt x="142240" y="168634"/>
                </a:lnTo>
                <a:lnTo>
                  <a:pt x="149361" y="171100"/>
                </a:lnTo>
                <a:lnTo>
                  <a:pt x="156638" y="170650"/>
                </a:lnTo>
                <a:lnTo>
                  <a:pt x="163224" y="167509"/>
                </a:lnTo>
                <a:lnTo>
                  <a:pt x="168275" y="161903"/>
                </a:lnTo>
                <a:lnTo>
                  <a:pt x="170741" y="154781"/>
                </a:lnTo>
                <a:lnTo>
                  <a:pt x="170291" y="147504"/>
                </a:lnTo>
                <a:lnTo>
                  <a:pt x="167149" y="140918"/>
                </a:lnTo>
                <a:lnTo>
                  <a:pt x="161544" y="135868"/>
                </a:lnTo>
                <a:lnTo>
                  <a:pt x="108066" y="104459"/>
                </a:lnTo>
                <a:lnTo>
                  <a:pt x="37719" y="104245"/>
                </a:lnTo>
                <a:lnTo>
                  <a:pt x="37846" y="66145"/>
                </a:lnTo>
                <a:lnTo>
                  <a:pt x="108749" y="66145"/>
                </a:lnTo>
                <a:lnTo>
                  <a:pt x="161798" y="35411"/>
                </a:lnTo>
                <a:lnTo>
                  <a:pt x="167479" y="30378"/>
                </a:lnTo>
                <a:lnTo>
                  <a:pt x="170672" y="23822"/>
                </a:lnTo>
                <a:lnTo>
                  <a:pt x="171174" y="16551"/>
                </a:lnTo>
                <a:lnTo>
                  <a:pt x="168783" y="9376"/>
                </a:lnTo>
                <a:lnTo>
                  <a:pt x="163750" y="3694"/>
                </a:lnTo>
                <a:lnTo>
                  <a:pt x="157194" y="502"/>
                </a:lnTo>
                <a:lnTo>
                  <a:pt x="149923" y="0"/>
                </a:lnTo>
                <a:close/>
              </a:path>
              <a:path w="534035" h="172085">
                <a:moveTo>
                  <a:pt x="457962" y="86447"/>
                </a:moveTo>
                <a:lnTo>
                  <a:pt x="425264" y="105427"/>
                </a:lnTo>
                <a:lnTo>
                  <a:pt x="495681" y="105642"/>
                </a:lnTo>
                <a:lnTo>
                  <a:pt x="495689" y="102975"/>
                </a:lnTo>
                <a:lnTo>
                  <a:pt x="486156" y="102975"/>
                </a:lnTo>
                <a:lnTo>
                  <a:pt x="457962" y="86447"/>
                </a:lnTo>
                <a:close/>
              </a:path>
              <a:path w="534035" h="172085">
                <a:moveTo>
                  <a:pt x="384165" y="686"/>
                </a:moveTo>
                <a:lnTo>
                  <a:pt x="376888" y="1137"/>
                </a:lnTo>
                <a:lnTo>
                  <a:pt x="370302" y="4278"/>
                </a:lnTo>
                <a:lnTo>
                  <a:pt x="365252" y="9884"/>
                </a:lnTo>
                <a:lnTo>
                  <a:pt x="362785" y="17079"/>
                </a:lnTo>
                <a:lnTo>
                  <a:pt x="363235" y="24393"/>
                </a:lnTo>
                <a:lnTo>
                  <a:pt x="366377" y="30993"/>
                </a:lnTo>
                <a:lnTo>
                  <a:pt x="371983" y="36046"/>
                </a:lnTo>
                <a:lnTo>
                  <a:pt x="425344" y="67327"/>
                </a:lnTo>
                <a:lnTo>
                  <a:pt x="495808" y="67542"/>
                </a:lnTo>
                <a:lnTo>
                  <a:pt x="495681" y="105642"/>
                </a:lnTo>
                <a:lnTo>
                  <a:pt x="500855" y="105642"/>
                </a:lnTo>
                <a:lnTo>
                  <a:pt x="533527" y="86719"/>
                </a:lnTo>
                <a:lnTo>
                  <a:pt x="391287" y="3153"/>
                </a:lnTo>
                <a:lnTo>
                  <a:pt x="384165" y="686"/>
                </a:lnTo>
                <a:close/>
              </a:path>
              <a:path w="534035" h="172085">
                <a:moveTo>
                  <a:pt x="108378" y="66360"/>
                </a:moveTo>
                <a:lnTo>
                  <a:pt x="75564" y="85370"/>
                </a:lnTo>
                <a:lnTo>
                  <a:pt x="108066" y="104459"/>
                </a:lnTo>
                <a:lnTo>
                  <a:pt x="425264" y="105427"/>
                </a:lnTo>
                <a:lnTo>
                  <a:pt x="457962" y="86447"/>
                </a:lnTo>
                <a:lnTo>
                  <a:pt x="425344" y="67327"/>
                </a:lnTo>
                <a:lnTo>
                  <a:pt x="108378" y="66360"/>
                </a:lnTo>
                <a:close/>
              </a:path>
              <a:path w="534035" h="172085">
                <a:moveTo>
                  <a:pt x="37846" y="66145"/>
                </a:moveTo>
                <a:lnTo>
                  <a:pt x="37719" y="104245"/>
                </a:lnTo>
                <a:lnTo>
                  <a:pt x="108066" y="104459"/>
                </a:lnTo>
                <a:lnTo>
                  <a:pt x="103376" y="101705"/>
                </a:lnTo>
                <a:lnTo>
                  <a:pt x="47371" y="101705"/>
                </a:lnTo>
                <a:lnTo>
                  <a:pt x="47371" y="68812"/>
                </a:lnTo>
                <a:lnTo>
                  <a:pt x="104146" y="68812"/>
                </a:lnTo>
                <a:lnTo>
                  <a:pt x="108378" y="66360"/>
                </a:lnTo>
                <a:lnTo>
                  <a:pt x="37846" y="66145"/>
                </a:lnTo>
                <a:close/>
              </a:path>
              <a:path w="534035" h="172085">
                <a:moveTo>
                  <a:pt x="486156" y="70082"/>
                </a:moveTo>
                <a:lnTo>
                  <a:pt x="457962" y="86447"/>
                </a:lnTo>
                <a:lnTo>
                  <a:pt x="486156" y="102975"/>
                </a:lnTo>
                <a:lnTo>
                  <a:pt x="486156" y="70082"/>
                </a:lnTo>
                <a:close/>
              </a:path>
              <a:path w="534035" h="172085">
                <a:moveTo>
                  <a:pt x="495799" y="70082"/>
                </a:moveTo>
                <a:lnTo>
                  <a:pt x="486156" y="70082"/>
                </a:lnTo>
                <a:lnTo>
                  <a:pt x="486156" y="102975"/>
                </a:lnTo>
                <a:lnTo>
                  <a:pt x="495689" y="102975"/>
                </a:lnTo>
                <a:lnTo>
                  <a:pt x="495799" y="70082"/>
                </a:lnTo>
                <a:close/>
              </a:path>
              <a:path w="534035" h="172085">
                <a:moveTo>
                  <a:pt x="47371" y="68812"/>
                </a:moveTo>
                <a:lnTo>
                  <a:pt x="47371" y="101705"/>
                </a:lnTo>
                <a:lnTo>
                  <a:pt x="75564" y="85370"/>
                </a:lnTo>
                <a:lnTo>
                  <a:pt x="47371" y="68812"/>
                </a:lnTo>
                <a:close/>
              </a:path>
              <a:path w="534035" h="172085">
                <a:moveTo>
                  <a:pt x="75564" y="85370"/>
                </a:moveTo>
                <a:lnTo>
                  <a:pt x="47371" y="101705"/>
                </a:lnTo>
                <a:lnTo>
                  <a:pt x="103376" y="101705"/>
                </a:lnTo>
                <a:lnTo>
                  <a:pt x="75564" y="85370"/>
                </a:lnTo>
                <a:close/>
              </a:path>
              <a:path w="534035" h="172085">
                <a:moveTo>
                  <a:pt x="425344" y="67327"/>
                </a:moveTo>
                <a:lnTo>
                  <a:pt x="457962" y="86447"/>
                </a:lnTo>
                <a:lnTo>
                  <a:pt x="486156" y="70082"/>
                </a:lnTo>
                <a:lnTo>
                  <a:pt x="495799" y="70082"/>
                </a:lnTo>
                <a:lnTo>
                  <a:pt x="495808" y="67542"/>
                </a:lnTo>
                <a:lnTo>
                  <a:pt x="425344" y="67327"/>
                </a:lnTo>
                <a:close/>
              </a:path>
              <a:path w="534035" h="172085">
                <a:moveTo>
                  <a:pt x="104146" y="68812"/>
                </a:moveTo>
                <a:lnTo>
                  <a:pt x="47371" y="68812"/>
                </a:lnTo>
                <a:lnTo>
                  <a:pt x="75564" y="85370"/>
                </a:lnTo>
                <a:lnTo>
                  <a:pt x="104146" y="68812"/>
                </a:lnTo>
                <a:close/>
              </a:path>
              <a:path w="534035" h="172085">
                <a:moveTo>
                  <a:pt x="108749" y="66145"/>
                </a:moveTo>
                <a:lnTo>
                  <a:pt x="37846" y="66145"/>
                </a:lnTo>
                <a:lnTo>
                  <a:pt x="108378" y="66360"/>
                </a:lnTo>
                <a:lnTo>
                  <a:pt x="108749" y="66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36975" y="4974793"/>
            <a:ext cx="1930400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AA </a:t>
            </a:r>
            <a:r>
              <a:rPr sz="1800" b="1" dirty="0">
                <a:latin typeface="Comic Sans MS"/>
                <a:cs typeface="Comic Sans MS"/>
              </a:rPr>
              <a:t>+</a:t>
            </a:r>
            <a:r>
              <a:rPr sz="1800" b="1" spc="-6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ATP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1800" b="1" spc="-5" dirty="0">
                <a:latin typeface="Comic Sans MS"/>
                <a:cs typeface="Comic Sans MS"/>
              </a:rPr>
              <a:t>AA-AMP </a:t>
            </a:r>
            <a:r>
              <a:rPr sz="1800" b="1" dirty="0">
                <a:latin typeface="Comic Sans MS"/>
                <a:cs typeface="Comic Sans MS"/>
              </a:rPr>
              <a:t>+</a:t>
            </a:r>
            <a:r>
              <a:rPr sz="1800" b="1" spc="-114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tRNA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0411" y="4974793"/>
            <a:ext cx="275653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aminoacyl-AMP </a:t>
            </a:r>
            <a:r>
              <a:rPr sz="1800" b="1" dirty="0">
                <a:latin typeface="Comic Sans MS"/>
                <a:cs typeface="Comic Sans MS"/>
              </a:rPr>
              <a:t>+</a:t>
            </a:r>
            <a:r>
              <a:rPr sz="1800" b="1" spc="-5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P-P</a:t>
            </a:r>
            <a:endParaRPr sz="1800">
              <a:latin typeface="Comic Sans MS"/>
              <a:cs typeface="Comic Sans MS"/>
            </a:endParaRPr>
          </a:p>
          <a:p>
            <a:pPr marL="34290">
              <a:lnSpc>
                <a:spcPct val="100000"/>
              </a:lnSpc>
              <a:spcBef>
                <a:spcPts val="2039"/>
              </a:spcBef>
            </a:pPr>
            <a:r>
              <a:rPr sz="1800" b="1" spc="-5" dirty="0">
                <a:latin typeface="Comic Sans MS"/>
                <a:cs typeface="Comic Sans MS"/>
              </a:rPr>
              <a:t>Ac. Aminé-tRNA </a:t>
            </a:r>
            <a:r>
              <a:rPr sz="1800" b="1" dirty="0">
                <a:latin typeface="Comic Sans MS"/>
                <a:cs typeface="Comic Sans MS"/>
              </a:rPr>
              <a:t>+</a:t>
            </a:r>
            <a:r>
              <a:rPr sz="1800" b="1" spc="-11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AMP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20511" y="5564123"/>
            <a:ext cx="722376" cy="344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073" y="5630046"/>
            <a:ext cx="381635" cy="172085"/>
          </a:xfrm>
          <a:custGeom>
            <a:avLst/>
            <a:gdLst/>
            <a:ahLst/>
            <a:cxnLst/>
            <a:rect l="l" t="t" r="r" b="b"/>
            <a:pathLst>
              <a:path w="381635" h="172085">
                <a:moveTo>
                  <a:pt x="272893" y="105134"/>
                </a:moveTo>
                <a:lnTo>
                  <a:pt x="219329" y="136086"/>
                </a:lnTo>
                <a:lnTo>
                  <a:pt x="213629" y="141086"/>
                </a:lnTo>
                <a:lnTo>
                  <a:pt x="210407" y="147650"/>
                </a:lnTo>
                <a:lnTo>
                  <a:pt x="209899" y="154936"/>
                </a:lnTo>
                <a:lnTo>
                  <a:pt x="212344" y="162105"/>
                </a:lnTo>
                <a:lnTo>
                  <a:pt x="217322" y="167781"/>
                </a:lnTo>
                <a:lnTo>
                  <a:pt x="223885" y="170982"/>
                </a:lnTo>
                <a:lnTo>
                  <a:pt x="231185" y="171487"/>
                </a:lnTo>
                <a:lnTo>
                  <a:pt x="238379" y="169075"/>
                </a:lnTo>
                <a:lnTo>
                  <a:pt x="348560" y="105427"/>
                </a:lnTo>
                <a:lnTo>
                  <a:pt x="343281" y="105427"/>
                </a:lnTo>
                <a:lnTo>
                  <a:pt x="272893" y="105134"/>
                </a:lnTo>
                <a:close/>
              </a:path>
              <a:path w="381635" h="172085">
                <a:moveTo>
                  <a:pt x="150068" y="0"/>
                </a:moveTo>
                <a:lnTo>
                  <a:pt x="142875" y="2418"/>
                </a:lnTo>
                <a:lnTo>
                  <a:pt x="0" y="84953"/>
                </a:lnTo>
                <a:lnTo>
                  <a:pt x="142240" y="168674"/>
                </a:lnTo>
                <a:lnTo>
                  <a:pt x="149361" y="171145"/>
                </a:lnTo>
                <a:lnTo>
                  <a:pt x="156638" y="170701"/>
                </a:lnTo>
                <a:lnTo>
                  <a:pt x="163224" y="167557"/>
                </a:lnTo>
                <a:lnTo>
                  <a:pt x="168275" y="161926"/>
                </a:lnTo>
                <a:lnTo>
                  <a:pt x="170741" y="154777"/>
                </a:lnTo>
                <a:lnTo>
                  <a:pt x="170291" y="147489"/>
                </a:lnTo>
                <a:lnTo>
                  <a:pt x="167149" y="140899"/>
                </a:lnTo>
                <a:lnTo>
                  <a:pt x="161544" y="135842"/>
                </a:lnTo>
                <a:lnTo>
                  <a:pt x="108225" y="104450"/>
                </a:lnTo>
                <a:lnTo>
                  <a:pt x="37719" y="104157"/>
                </a:lnTo>
                <a:lnTo>
                  <a:pt x="37973" y="66057"/>
                </a:lnTo>
                <a:lnTo>
                  <a:pt x="108884" y="66057"/>
                </a:lnTo>
                <a:lnTo>
                  <a:pt x="161925" y="35408"/>
                </a:lnTo>
                <a:lnTo>
                  <a:pt x="167606" y="30400"/>
                </a:lnTo>
                <a:lnTo>
                  <a:pt x="170799" y="23836"/>
                </a:lnTo>
                <a:lnTo>
                  <a:pt x="171301" y="16549"/>
                </a:lnTo>
                <a:lnTo>
                  <a:pt x="168910" y="9373"/>
                </a:lnTo>
                <a:lnTo>
                  <a:pt x="163931" y="3704"/>
                </a:lnTo>
                <a:lnTo>
                  <a:pt x="157368" y="504"/>
                </a:lnTo>
                <a:lnTo>
                  <a:pt x="150068" y="0"/>
                </a:lnTo>
                <a:close/>
              </a:path>
              <a:path w="381635" h="172085">
                <a:moveTo>
                  <a:pt x="305614" y="86227"/>
                </a:moveTo>
                <a:lnTo>
                  <a:pt x="272893" y="105134"/>
                </a:lnTo>
                <a:lnTo>
                  <a:pt x="343281" y="105427"/>
                </a:lnTo>
                <a:lnTo>
                  <a:pt x="343298" y="102798"/>
                </a:lnTo>
                <a:lnTo>
                  <a:pt x="333756" y="102798"/>
                </a:lnTo>
                <a:lnTo>
                  <a:pt x="305614" y="86227"/>
                </a:lnTo>
                <a:close/>
              </a:path>
              <a:path w="381635" h="172085">
                <a:moveTo>
                  <a:pt x="231892" y="340"/>
                </a:moveTo>
                <a:lnTo>
                  <a:pt x="224615" y="787"/>
                </a:lnTo>
                <a:lnTo>
                  <a:pt x="218029" y="3935"/>
                </a:lnTo>
                <a:lnTo>
                  <a:pt x="212979" y="9567"/>
                </a:lnTo>
                <a:lnTo>
                  <a:pt x="210512" y="16716"/>
                </a:lnTo>
                <a:lnTo>
                  <a:pt x="210962" y="24003"/>
                </a:lnTo>
                <a:lnTo>
                  <a:pt x="214104" y="30590"/>
                </a:lnTo>
                <a:lnTo>
                  <a:pt x="219710" y="35641"/>
                </a:lnTo>
                <a:lnTo>
                  <a:pt x="273020" y="67033"/>
                </a:lnTo>
                <a:lnTo>
                  <a:pt x="343535" y="67327"/>
                </a:lnTo>
                <a:lnTo>
                  <a:pt x="343281" y="105427"/>
                </a:lnTo>
                <a:lnTo>
                  <a:pt x="348560" y="105427"/>
                </a:lnTo>
                <a:lnTo>
                  <a:pt x="381254" y="86540"/>
                </a:lnTo>
                <a:lnTo>
                  <a:pt x="239014" y="2809"/>
                </a:lnTo>
                <a:lnTo>
                  <a:pt x="231892" y="340"/>
                </a:lnTo>
                <a:close/>
              </a:path>
              <a:path w="381635" h="172085">
                <a:moveTo>
                  <a:pt x="108377" y="66349"/>
                </a:moveTo>
                <a:lnTo>
                  <a:pt x="75641" y="85266"/>
                </a:lnTo>
                <a:lnTo>
                  <a:pt x="108225" y="104450"/>
                </a:lnTo>
                <a:lnTo>
                  <a:pt x="272893" y="105134"/>
                </a:lnTo>
                <a:lnTo>
                  <a:pt x="305614" y="86227"/>
                </a:lnTo>
                <a:lnTo>
                  <a:pt x="273020" y="67033"/>
                </a:lnTo>
                <a:lnTo>
                  <a:pt x="108377" y="66349"/>
                </a:lnTo>
                <a:close/>
              </a:path>
              <a:path w="381635" h="172085">
                <a:moveTo>
                  <a:pt x="37973" y="66057"/>
                </a:moveTo>
                <a:lnTo>
                  <a:pt x="37719" y="104157"/>
                </a:lnTo>
                <a:lnTo>
                  <a:pt x="108225" y="104450"/>
                </a:lnTo>
                <a:lnTo>
                  <a:pt x="103387" y="101601"/>
                </a:lnTo>
                <a:lnTo>
                  <a:pt x="47371" y="101601"/>
                </a:lnTo>
                <a:lnTo>
                  <a:pt x="47498" y="68696"/>
                </a:lnTo>
                <a:lnTo>
                  <a:pt x="104317" y="68696"/>
                </a:lnTo>
                <a:lnTo>
                  <a:pt x="108377" y="66349"/>
                </a:lnTo>
                <a:lnTo>
                  <a:pt x="37973" y="66057"/>
                </a:lnTo>
                <a:close/>
              </a:path>
              <a:path w="381635" h="172085">
                <a:moveTo>
                  <a:pt x="333883" y="69892"/>
                </a:moveTo>
                <a:lnTo>
                  <a:pt x="305614" y="86227"/>
                </a:lnTo>
                <a:lnTo>
                  <a:pt x="333756" y="102798"/>
                </a:lnTo>
                <a:lnTo>
                  <a:pt x="333883" y="69892"/>
                </a:lnTo>
                <a:close/>
              </a:path>
              <a:path w="381635" h="172085">
                <a:moveTo>
                  <a:pt x="343517" y="69892"/>
                </a:moveTo>
                <a:lnTo>
                  <a:pt x="333883" y="69892"/>
                </a:lnTo>
                <a:lnTo>
                  <a:pt x="333756" y="102798"/>
                </a:lnTo>
                <a:lnTo>
                  <a:pt x="343298" y="102798"/>
                </a:lnTo>
                <a:lnTo>
                  <a:pt x="343517" y="69892"/>
                </a:lnTo>
                <a:close/>
              </a:path>
              <a:path w="381635" h="172085">
                <a:moveTo>
                  <a:pt x="47498" y="68696"/>
                </a:moveTo>
                <a:lnTo>
                  <a:pt x="47371" y="101601"/>
                </a:lnTo>
                <a:lnTo>
                  <a:pt x="75641" y="85266"/>
                </a:lnTo>
                <a:lnTo>
                  <a:pt x="47498" y="68696"/>
                </a:lnTo>
                <a:close/>
              </a:path>
              <a:path w="381635" h="172085">
                <a:moveTo>
                  <a:pt x="75641" y="85266"/>
                </a:moveTo>
                <a:lnTo>
                  <a:pt x="47371" y="101601"/>
                </a:lnTo>
                <a:lnTo>
                  <a:pt x="103387" y="101601"/>
                </a:lnTo>
                <a:lnTo>
                  <a:pt x="75641" y="85266"/>
                </a:lnTo>
                <a:close/>
              </a:path>
              <a:path w="381635" h="172085">
                <a:moveTo>
                  <a:pt x="273020" y="67033"/>
                </a:moveTo>
                <a:lnTo>
                  <a:pt x="305614" y="86227"/>
                </a:lnTo>
                <a:lnTo>
                  <a:pt x="333883" y="69892"/>
                </a:lnTo>
                <a:lnTo>
                  <a:pt x="343517" y="69892"/>
                </a:lnTo>
                <a:lnTo>
                  <a:pt x="343535" y="67327"/>
                </a:lnTo>
                <a:lnTo>
                  <a:pt x="273020" y="67033"/>
                </a:lnTo>
                <a:close/>
              </a:path>
              <a:path w="381635" h="172085">
                <a:moveTo>
                  <a:pt x="104317" y="68696"/>
                </a:moveTo>
                <a:lnTo>
                  <a:pt x="47498" y="68696"/>
                </a:lnTo>
                <a:lnTo>
                  <a:pt x="75641" y="85266"/>
                </a:lnTo>
                <a:lnTo>
                  <a:pt x="104317" y="68696"/>
                </a:lnTo>
                <a:close/>
              </a:path>
              <a:path w="381635" h="172085">
                <a:moveTo>
                  <a:pt x="108884" y="66057"/>
                </a:moveTo>
                <a:lnTo>
                  <a:pt x="37973" y="66057"/>
                </a:lnTo>
                <a:lnTo>
                  <a:pt x="108377" y="66349"/>
                </a:lnTo>
                <a:lnTo>
                  <a:pt x="108884" y="6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3000" y="5943600"/>
            <a:ext cx="3352800" cy="830580"/>
          </a:xfrm>
          <a:custGeom>
            <a:avLst/>
            <a:gdLst/>
            <a:ahLst/>
            <a:cxnLst/>
            <a:rect l="l" t="t" r="r" b="b"/>
            <a:pathLst>
              <a:path w="3352800" h="830579">
                <a:moveTo>
                  <a:pt x="0" y="830262"/>
                </a:moveTo>
                <a:lnTo>
                  <a:pt x="3352800" y="830262"/>
                </a:lnTo>
                <a:lnTo>
                  <a:pt x="3352800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09464" y="5962600"/>
            <a:ext cx="30429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5080" indent="-326390">
              <a:lnSpc>
                <a:spcPct val="100000"/>
              </a:lnSpc>
              <a:spcBef>
                <a:spcPts val="100"/>
              </a:spcBef>
              <a:tabLst>
                <a:tab pos="782320" algn="l"/>
                <a:tab pos="1052830" algn="l"/>
                <a:tab pos="1720214" algn="l"/>
                <a:tab pos="2156460" algn="l"/>
              </a:tabLst>
            </a:pP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acides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aminés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acti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é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et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ARNt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chargé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  <a:tabLst>
                <a:tab pos="880744" algn="l"/>
                <a:tab pos="2670810" algn="l"/>
                <a:tab pos="3056255" algn="l"/>
                <a:tab pos="4518025" algn="l"/>
                <a:tab pos="4819015" algn="l"/>
              </a:tabLst>
            </a:pPr>
            <a:r>
              <a:rPr dirty="0"/>
              <a:t>Pour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synthétiser</a:t>
            </a:r>
            <a:r>
              <a:rPr b="0" spc="-5" dirty="0">
                <a:latin typeface="Times New Roman"/>
                <a:cs typeface="Times New Roman"/>
              </a:rPr>
              <a:t>	</a:t>
            </a:r>
            <a:r>
              <a:rPr dirty="0"/>
              <a:t>la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protéine,</a:t>
            </a:r>
            <a:r>
              <a:rPr b="0" spc="-5" dirty="0">
                <a:latin typeface="Times New Roman"/>
                <a:cs typeface="Times New Roman"/>
              </a:rPr>
              <a:t>	</a:t>
            </a:r>
            <a:r>
              <a:rPr spc="-5" dirty="0"/>
              <a:t>il</a:t>
            </a:r>
            <a:r>
              <a:rPr b="0" spc="-5" dirty="0">
                <a:latin typeface="Times New Roman"/>
                <a:cs typeface="Times New Roman"/>
              </a:rPr>
              <a:t>	</a:t>
            </a:r>
            <a:r>
              <a:rPr spc="-5" dirty="0"/>
              <a:t>faut:</a:t>
            </a:r>
          </a:p>
          <a:p>
            <a:pPr marL="565785" indent="-290830">
              <a:lnSpc>
                <a:spcPct val="100000"/>
              </a:lnSpc>
              <a:spcBef>
                <a:spcPts val="2180"/>
              </a:spcBef>
              <a:buFont typeface="Comic Sans MS"/>
              <a:buChar char="•"/>
              <a:tabLst>
                <a:tab pos="565785" algn="l"/>
                <a:tab pos="566420" algn="l"/>
              </a:tabLst>
            </a:pPr>
            <a:r>
              <a:rPr sz="2000" dirty="0">
                <a:solidFill>
                  <a:srgbClr val="0000FF"/>
                </a:solidFill>
              </a:rPr>
              <a:t>ARNm </a:t>
            </a:r>
            <a:r>
              <a:rPr sz="2000" dirty="0"/>
              <a:t>= porte</a:t>
            </a:r>
            <a:r>
              <a:rPr sz="2000" spc="-75" dirty="0"/>
              <a:t> </a:t>
            </a:r>
            <a:r>
              <a:rPr sz="2000" dirty="0"/>
              <a:t>l’information</a:t>
            </a:r>
            <a:endParaRPr sz="2000"/>
          </a:p>
          <a:p>
            <a:pPr marL="565785" indent="-290830">
              <a:lnSpc>
                <a:spcPct val="100000"/>
              </a:lnSpc>
              <a:spcBef>
                <a:spcPts val="2400"/>
              </a:spcBef>
              <a:buFont typeface="Comic Sans MS"/>
              <a:buChar char="•"/>
              <a:tabLst>
                <a:tab pos="565785" algn="l"/>
                <a:tab pos="566420" algn="l"/>
              </a:tabLst>
            </a:pPr>
            <a:r>
              <a:rPr sz="2000" spc="-5" dirty="0">
                <a:solidFill>
                  <a:srgbClr val="0000FF"/>
                </a:solidFill>
              </a:rPr>
              <a:t>Ribosome </a:t>
            </a:r>
            <a:r>
              <a:rPr sz="2000" dirty="0"/>
              <a:t>= machine à </a:t>
            </a:r>
            <a:r>
              <a:rPr sz="2000" spc="-5" dirty="0"/>
              <a:t>assembler </a:t>
            </a:r>
            <a:r>
              <a:rPr sz="2000" dirty="0"/>
              <a:t>les acides aminés </a:t>
            </a:r>
            <a:r>
              <a:rPr sz="2000" spc="-5" dirty="0"/>
              <a:t>en</a:t>
            </a:r>
            <a:r>
              <a:rPr sz="2000" spc="-155" dirty="0"/>
              <a:t> </a:t>
            </a:r>
            <a:r>
              <a:rPr sz="2000" spc="-5" dirty="0"/>
              <a:t>protéines</a:t>
            </a:r>
            <a:endParaRPr sz="2000"/>
          </a:p>
          <a:p>
            <a:pPr marL="565785" indent="-290830">
              <a:lnSpc>
                <a:spcPct val="100000"/>
              </a:lnSpc>
              <a:spcBef>
                <a:spcPts val="2400"/>
              </a:spcBef>
              <a:buFont typeface="Comic Sans MS"/>
              <a:buChar char="•"/>
              <a:tabLst>
                <a:tab pos="565785" algn="l"/>
                <a:tab pos="566420" algn="l"/>
              </a:tabLst>
            </a:pPr>
            <a:r>
              <a:rPr sz="2000" spc="-5" dirty="0">
                <a:solidFill>
                  <a:srgbClr val="0000FF"/>
                </a:solidFill>
              </a:rPr>
              <a:t>Acides </a:t>
            </a:r>
            <a:r>
              <a:rPr sz="2000" dirty="0">
                <a:solidFill>
                  <a:srgbClr val="0000FF"/>
                </a:solidFill>
              </a:rPr>
              <a:t>aminés </a:t>
            </a:r>
            <a:r>
              <a:rPr sz="2000" dirty="0"/>
              <a:t>= </a:t>
            </a:r>
            <a:r>
              <a:rPr sz="2000" spc="-5" dirty="0"/>
              <a:t>pièces de</a:t>
            </a:r>
            <a:r>
              <a:rPr sz="2000" spc="-85" dirty="0"/>
              <a:t> </a:t>
            </a:r>
            <a:r>
              <a:rPr sz="2000" dirty="0"/>
              <a:t>construction</a:t>
            </a:r>
            <a:endParaRPr sz="2000"/>
          </a:p>
          <a:p>
            <a:pPr marL="565785" marR="974725" indent="-290830">
              <a:lnSpc>
                <a:spcPct val="150000"/>
              </a:lnSpc>
              <a:spcBef>
                <a:spcPts val="1200"/>
              </a:spcBef>
              <a:buFont typeface="Comic Sans MS"/>
              <a:buChar char="•"/>
              <a:tabLst>
                <a:tab pos="565785" algn="l"/>
                <a:tab pos="566420" algn="l"/>
              </a:tabLst>
            </a:pPr>
            <a:r>
              <a:rPr sz="2000" spc="-5" dirty="0">
                <a:solidFill>
                  <a:srgbClr val="0000FF"/>
                </a:solidFill>
              </a:rPr>
              <a:t>ARNt </a:t>
            </a:r>
            <a:r>
              <a:rPr sz="2000" dirty="0"/>
              <a:t>= </a:t>
            </a:r>
            <a:r>
              <a:rPr sz="2000" spc="-5" dirty="0"/>
              <a:t>molécules </a:t>
            </a:r>
            <a:r>
              <a:rPr sz="2000" dirty="0"/>
              <a:t>qui </a:t>
            </a:r>
            <a:r>
              <a:rPr sz="2000" spc="-5" dirty="0"/>
              <a:t>transportent </a:t>
            </a:r>
            <a:r>
              <a:rPr sz="2000" dirty="0"/>
              <a:t>les acides aminés</a:t>
            </a:r>
            <a:r>
              <a:rPr sz="2000" spc="-150" dirty="0"/>
              <a:t> </a:t>
            </a:r>
            <a:r>
              <a:rPr sz="2000" dirty="0"/>
              <a:t>au  </a:t>
            </a:r>
            <a:r>
              <a:rPr sz="2000" spc="-5" dirty="0"/>
              <a:t>ribosome.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292353"/>
            <a:ext cx="1842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731875"/>
            <a:ext cx="79184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latin typeface="Comic Sans MS"/>
                <a:cs typeface="Comic Sans MS"/>
              </a:rPr>
              <a:t>C’est </a:t>
            </a:r>
            <a:r>
              <a:rPr sz="2000" b="1" dirty="0">
                <a:latin typeface="Comic Sans MS"/>
                <a:cs typeface="Comic Sans MS"/>
              </a:rPr>
              <a:t>le mécanisme par lequel le </a:t>
            </a:r>
            <a:r>
              <a:rPr sz="2000" b="1" spc="-5" dirty="0">
                <a:latin typeface="Comic Sans MS"/>
                <a:cs typeface="Comic Sans MS"/>
              </a:rPr>
              <a:t>flux d’information va passer</a:t>
            </a:r>
            <a:r>
              <a:rPr sz="2000" b="1" spc="-12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de  </a:t>
            </a:r>
            <a:r>
              <a:rPr sz="2000" b="1" dirty="0">
                <a:latin typeface="Comic Sans MS"/>
                <a:cs typeface="Comic Sans MS"/>
              </a:rPr>
              <a:t>la </a:t>
            </a:r>
            <a:r>
              <a:rPr sz="2000" b="1" spc="-5" dirty="0">
                <a:latin typeface="Comic Sans MS"/>
                <a:cs typeface="Comic Sans MS"/>
              </a:rPr>
              <a:t>forme </a:t>
            </a:r>
            <a:r>
              <a:rPr sz="2000" b="1" dirty="0">
                <a:solidFill>
                  <a:srgbClr val="0000FF"/>
                </a:solidFill>
                <a:latin typeface="Comic Sans MS"/>
                <a:cs typeface="Comic Sans MS"/>
              </a:rPr>
              <a:t>acide </a:t>
            </a:r>
            <a:r>
              <a:rPr sz="2000" b="1" spc="-5" dirty="0">
                <a:solidFill>
                  <a:srgbClr val="0000FF"/>
                </a:solidFill>
                <a:latin typeface="Comic Sans MS"/>
                <a:cs typeface="Comic Sans MS"/>
              </a:rPr>
              <a:t>nucléique ARN </a:t>
            </a:r>
            <a:r>
              <a:rPr sz="2000" b="1" spc="-5" dirty="0">
                <a:latin typeface="Comic Sans MS"/>
                <a:cs typeface="Comic Sans MS"/>
              </a:rPr>
              <a:t>(alphabet </a:t>
            </a:r>
            <a:r>
              <a:rPr sz="2000" b="1" dirty="0">
                <a:latin typeface="Comic Sans MS"/>
                <a:cs typeface="Comic Sans MS"/>
              </a:rPr>
              <a:t>à 4 lettres) à la </a:t>
            </a:r>
            <a:r>
              <a:rPr sz="2000" b="1" spc="-5" dirty="0">
                <a:latin typeface="Comic Sans MS"/>
                <a:cs typeface="Comic Sans MS"/>
              </a:rPr>
              <a:t>forme  </a:t>
            </a:r>
            <a:r>
              <a:rPr sz="2000" b="1" spc="-5" dirty="0">
                <a:solidFill>
                  <a:srgbClr val="0000FF"/>
                </a:solidFill>
                <a:latin typeface="Comic Sans MS"/>
                <a:cs typeface="Comic Sans MS"/>
              </a:rPr>
              <a:t>protéine </a:t>
            </a:r>
            <a:r>
              <a:rPr sz="2000" b="1" spc="-5" dirty="0">
                <a:latin typeface="Comic Sans MS"/>
                <a:cs typeface="Comic Sans MS"/>
              </a:rPr>
              <a:t>(alphabet </a:t>
            </a:r>
            <a:r>
              <a:rPr sz="2000" b="1" dirty="0">
                <a:latin typeface="Comic Sans MS"/>
                <a:cs typeface="Comic Sans MS"/>
              </a:rPr>
              <a:t>à </a:t>
            </a:r>
            <a:r>
              <a:rPr sz="2000" b="1" spc="-5" dirty="0">
                <a:latin typeface="Comic Sans MS"/>
                <a:cs typeface="Comic Sans MS"/>
              </a:rPr>
              <a:t>20 </a:t>
            </a:r>
            <a:r>
              <a:rPr sz="2000" b="1" dirty="0">
                <a:latin typeface="Comic Sans MS"/>
                <a:cs typeface="Comic Sans MS"/>
              </a:rPr>
              <a:t>lettres) </a:t>
            </a:r>
            <a:r>
              <a:rPr sz="2000" b="1" spc="-5" dirty="0">
                <a:latin typeface="Comic Sans MS"/>
                <a:cs typeface="Comic Sans MS"/>
              </a:rPr>
              <a:t>selon un </a:t>
            </a:r>
            <a:r>
              <a:rPr sz="2000" b="1" dirty="0">
                <a:latin typeface="Comic Sans MS"/>
                <a:cs typeface="Comic Sans MS"/>
              </a:rPr>
              <a:t>code</a:t>
            </a:r>
            <a:r>
              <a:rPr sz="2000" b="1" spc="-8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universel.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420" y="2320364"/>
            <a:ext cx="5689498" cy="2950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800" y="5486400"/>
            <a:ext cx="7772400" cy="99060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24130" rIns="0" bIns="0" rtlCol="0">
            <a:spAutoFit/>
          </a:bodyPr>
          <a:lstStyle/>
          <a:p>
            <a:pPr marL="91440" marR="267335" indent="74295">
              <a:lnSpc>
                <a:spcPts val="3600"/>
              </a:lnSpc>
              <a:spcBef>
                <a:spcPts val="190"/>
              </a:spcBef>
            </a:pPr>
            <a:r>
              <a:rPr sz="2000" dirty="0">
                <a:latin typeface="Comic Sans MS"/>
                <a:cs typeface="Comic Sans MS"/>
              </a:rPr>
              <a:t>Deux ARNt peuvent se fixer par leur anticodon sur </a:t>
            </a:r>
            <a:r>
              <a:rPr sz="2000" spc="-5" dirty="0">
                <a:latin typeface="Comic Sans MS"/>
                <a:cs typeface="Comic Sans MS"/>
              </a:rPr>
              <a:t>l’ARNm </a:t>
            </a:r>
            <a:r>
              <a:rPr sz="2000" dirty="0">
                <a:latin typeface="Comic Sans MS"/>
                <a:cs typeface="Comic Sans MS"/>
              </a:rPr>
              <a:t>au  </a:t>
            </a:r>
            <a:r>
              <a:rPr sz="2000" spc="-5" dirty="0">
                <a:latin typeface="Comic Sans MS"/>
                <a:cs typeface="Comic Sans MS"/>
              </a:rPr>
              <a:t>niveau du </a:t>
            </a:r>
            <a:r>
              <a:rPr sz="2000" dirty="0">
                <a:latin typeface="Comic Sans MS"/>
                <a:cs typeface="Comic Sans MS"/>
              </a:rPr>
              <a:t>ribosome </a:t>
            </a:r>
            <a:r>
              <a:rPr sz="2000" spc="-5" dirty="0">
                <a:latin typeface="Comic Sans MS"/>
                <a:cs typeface="Comic Sans MS"/>
              </a:rPr>
              <a:t>(un </a:t>
            </a:r>
            <a:r>
              <a:rPr sz="2000" dirty="0">
                <a:latin typeface="Comic Sans MS"/>
                <a:cs typeface="Comic Sans MS"/>
              </a:rPr>
              <a:t>sur le site P et l’autre sur le site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A).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37" y="673050"/>
            <a:ext cx="8589010" cy="351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</a:tabLst>
            </a:pPr>
            <a:r>
              <a:rPr sz="2400" b="1" dirty="0">
                <a:latin typeface="Comic Sans MS"/>
                <a:cs typeface="Comic Sans MS"/>
              </a:rPr>
              <a:t>a)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Comic Sans MS"/>
                <a:cs typeface="Comic Sans MS"/>
              </a:rPr>
              <a:t>Initiation: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sz="2000" dirty="0">
                <a:latin typeface="Comic Sans MS"/>
                <a:cs typeface="Comic Sans MS"/>
              </a:rPr>
              <a:t>Le </a:t>
            </a:r>
            <a:r>
              <a:rPr sz="2000" spc="-5" dirty="0">
                <a:latin typeface="Comic Sans MS"/>
                <a:cs typeface="Comic Sans MS"/>
              </a:rPr>
              <a:t>brin d'ARNm </a:t>
            </a:r>
            <a:r>
              <a:rPr sz="2000" dirty="0">
                <a:latin typeface="Comic Sans MS"/>
                <a:cs typeface="Comic Sans MS"/>
              </a:rPr>
              <a:t>lié à l’aminoacyl-ARNt </a:t>
            </a:r>
            <a:r>
              <a:rPr sz="2000" spc="-5" dirty="0">
                <a:latin typeface="Comic Sans MS"/>
                <a:cs typeface="Comic Sans MS"/>
              </a:rPr>
              <a:t>initiateur s'attache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d’abord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omic Sans MS"/>
                <a:cs typeface="Comic Sans MS"/>
              </a:rPr>
              <a:t>à la </a:t>
            </a:r>
            <a:r>
              <a:rPr sz="2000" spc="-5" dirty="0">
                <a:latin typeface="Comic Sans MS"/>
                <a:cs typeface="Comic Sans MS"/>
              </a:rPr>
              <a:t>petite unité du ribosome </a:t>
            </a:r>
            <a:r>
              <a:rPr sz="2000" dirty="0">
                <a:latin typeface="Comic Sans MS"/>
                <a:cs typeface="Comic Sans MS"/>
              </a:rPr>
              <a:t>suivi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la grosse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unité.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4585335" marR="5080">
              <a:lnSpc>
                <a:spcPct val="150000"/>
              </a:lnSpc>
              <a:spcBef>
                <a:spcPts val="2065"/>
              </a:spcBef>
            </a:pPr>
            <a:r>
              <a:rPr sz="2000" b="1" dirty="0">
                <a:latin typeface="Comic Sans MS"/>
                <a:cs typeface="Comic Sans MS"/>
              </a:rPr>
              <a:t>Donc, les </a:t>
            </a:r>
            <a:r>
              <a:rPr sz="2000" b="1" spc="-5" dirty="0">
                <a:latin typeface="Comic Sans MS"/>
                <a:cs typeface="Comic Sans MS"/>
              </a:rPr>
              <a:t>deux unités ne  s’assemblent que </a:t>
            </a:r>
            <a:r>
              <a:rPr sz="2000" b="1" dirty="0">
                <a:latin typeface="Comic Sans MS"/>
                <a:cs typeface="Comic Sans MS"/>
              </a:rPr>
              <a:t>lorsque</a:t>
            </a:r>
            <a:r>
              <a:rPr sz="2000" b="1" spc="-10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l’ARNm  se fixe à la </a:t>
            </a:r>
            <a:r>
              <a:rPr sz="2000" b="1" spc="-5" dirty="0">
                <a:latin typeface="Comic Sans MS"/>
                <a:cs typeface="Comic Sans MS"/>
              </a:rPr>
              <a:t>petite</a:t>
            </a:r>
            <a:r>
              <a:rPr sz="2000" b="1" spc="-12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unité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6550" y="152463"/>
            <a:ext cx="8426450" cy="462280"/>
          </a:xfrm>
          <a:prstGeom prst="rect">
            <a:avLst/>
          </a:prstGeom>
          <a:solidFill>
            <a:srgbClr val="FFFF65"/>
          </a:solidFill>
          <a:ln w="12700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  <a:tabLst>
                <a:tab pos="740410" algn="l"/>
                <a:tab pos="2440940" algn="l"/>
                <a:tab pos="2921000" algn="l"/>
                <a:tab pos="3306445" algn="l"/>
                <a:tab pos="5073650" algn="l"/>
                <a:tab pos="5390515" algn="l"/>
              </a:tabLst>
            </a:pP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II-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Mécanisme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de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la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traduction: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5392" y="325240"/>
            <a:ext cx="5077289" cy="2901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7263"/>
            <a:ext cx="2819400" cy="646430"/>
          </a:xfrm>
          <a:custGeom>
            <a:avLst/>
            <a:gdLst/>
            <a:ahLst/>
            <a:cxnLst/>
            <a:rect l="l" t="t" r="r" b="b"/>
            <a:pathLst>
              <a:path w="2819400" h="646430">
                <a:moveTo>
                  <a:pt x="0" y="646112"/>
                </a:moveTo>
                <a:lnTo>
                  <a:pt x="2819400" y="646112"/>
                </a:lnTo>
                <a:lnTo>
                  <a:pt x="2819400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478028"/>
            <a:ext cx="2637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Comic Sans MS"/>
                <a:cs typeface="Comic Sans MS"/>
              </a:rPr>
              <a:t>Liaison</a:t>
            </a:r>
            <a:r>
              <a:rPr sz="1800" b="1" spc="-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omic Sans MS"/>
                <a:cs typeface="Comic Sans MS"/>
              </a:rPr>
              <a:t>codon-anticodon  de deux</a:t>
            </a:r>
            <a:r>
              <a:rPr sz="1800" b="1" spc="-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omic Sans MS"/>
                <a:cs typeface="Comic Sans MS"/>
              </a:rPr>
              <a:t>ARNt.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642" y="3804665"/>
            <a:ext cx="7576820" cy="2461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87020" algn="l"/>
              </a:tabLst>
            </a:pPr>
            <a:r>
              <a:rPr sz="2000" spc="-5" dirty="0">
                <a:latin typeface="Comic Sans MS"/>
                <a:cs typeface="Comic Sans MS"/>
              </a:rPr>
              <a:t>Chaque ARNt </a:t>
            </a:r>
            <a:r>
              <a:rPr sz="2000" dirty="0">
                <a:latin typeface="Comic Sans MS"/>
                <a:cs typeface="Comic Sans MS"/>
              </a:rPr>
              <a:t>se fixe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par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son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anticodon </a:t>
            </a:r>
            <a:r>
              <a:rPr sz="2000" dirty="0">
                <a:latin typeface="Comic Sans MS"/>
                <a:cs typeface="Comic Sans MS"/>
              </a:rPr>
              <a:t>sur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trois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omic Sans MS"/>
                <a:cs typeface="Comic Sans MS"/>
              </a:rPr>
              <a:t>nucléotides </a:t>
            </a:r>
            <a:r>
              <a:rPr sz="2000" dirty="0">
                <a:latin typeface="Comic Sans MS"/>
                <a:cs typeface="Comic Sans MS"/>
              </a:rPr>
              <a:t>de l’ARNm : le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codon</a:t>
            </a:r>
            <a:r>
              <a:rPr sz="2000" spc="-40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adéquat</a:t>
            </a:r>
            <a:r>
              <a:rPr sz="2000" spc="-5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marL="358140" lvl="1" indent="-274320">
              <a:lnSpc>
                <a:spcPct val="100000"/>
              </a:lnSpc>
              <a:buFont typeface="Wingdings"/>
              <a:buChar char=""/>
              <a:tabLst>
                <a:tab pos="358775" algn="l"/>
              </a:tabLst>
            </a:pPr>
            <a:r>
              <a:rPr sz="2000" spc="-5" dirty="0">
                <a:latin typeface="Comic Sans MS"/>
                <a:cs typeface="Comic Sans MS"/>
              </a:rPr>
              <a:t>Après fixation des </a:t>
            </a:r>
            <a:r>
              <a:rPr sz="2000" dirty="0">
                <a:latin typeface="Comic Sans MS"/>
                <a:cs typeface="Comic Sans MS"/>
              </a:rPr>
              <a:t>2 </a:t>
            </a:r>
            <a:r>
              <a:rPr sz="2000" spc="-5" dirty="0">
                <a:latin typeface="Comic Sans MS"/>
                <a:cs typeface="Comic Sans MS"/>
              </a:rPr>
              <a:t>ARNt, </a:t>
            </a:r>
            <a:r>
              <a:rPr sz="2000" dirty="0">
                <a:latin typeface="Comic Sans MS"/>
                <a:cs typeface="Comic Sans MS"/>
              </a:rPr>
              <a:t>les acides aminés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qu’ils</a:t>
            </a:r>
            <a:endParaRPr sz="2000">
              <a:latin typeface="Comic Sans MS"/>
              <a:cs typeface="Comic Sans MS"/>
            </a:endParaRPr>
          </a:p>
          <a:p>
            <a:pPr marL="83820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transportent sont reliés entre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eux</a:t>
            </a:r>
            <a:endParaRPr sz="2000">
              <a:latin typeface="Comic Sans MS"/>
              <a:cs typeface="Comic Sans MS"/>
            </a:endParaRPr>
          </a:p>
          <a:p>
            <a:pPr marL="8382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Comic Sans MS"/>
                <a:cs typeface="Comic Sans MS"/>
              </a:rPr>
              <a:t>(le catalyseur est </a:t>
            </a:r>
            <a:r>
              <a:rPr sz="2000" dirty="0">
                <a:latin typeface="Comic Sans MS"/>
                <a:cs typeface="Comic Sans MS"/>
              </a:rPr>
              <a:t>constitué </a:t>
            </a:r>
            <a:r>
              <a:rPr sz="2000" spc="-5" dirty="0">
                <a:latin typeface="Comic Sans MS"/>
                <a:cs typeface="Comic Sans MS"/>
              </a:rPr>
              <a:t>d’une partie de </a:t>
            </a:r>
            <a:r>
              <a:rPr sz="2000" dirty="0">
                <a:latin typeface="Comic Sans MS"/>
                <a:cs typeface="Comic Sans MS"/>
              </a:rPr>
              <a:t>l’ARN </a:t>
            </a:r>
            <a:r>
              <a:rPr sz="2000" spc="-5" dirty="0">
                <a:latin typeface="Comic Sans MS"/>
                <a:cs typeface="Comic Sans MS"/>
              </a:rPr>
              <a:t>du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ribosome).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609600"/>
            <a:ext cx="696654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78835" y="2679192"/>
            <a:ext cx="185928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6263"/>
            <a:ext cx="8153400" cy="462280"/>
          </a:xfrm>
          <a:custGeom>
            <a:avLst/>
            <a:gdLst/>
            <a:ahLst/>
            <a:cxnLst/>
            <a:rect l="l" t="t" r="r" b="b"/>
            <a:pathLst>
              <a:path w="8153400" h="462280">
                <a:moveTo>
                  <a:pt x="0" y="461962"/>
                </a:moveTo>
                <a:lnTo>
                  <a:pt x="8153400" y="461962"/>
                </a:lnTo>
                <a:lnTo>
                  <a:pt x="81534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2435" y="2983992"/>
            <a:ext cx="185927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0369" y="93979"/>
            <a:ext cx="7824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00"/>
                </a:solidFill>
              </a:rPr>
              <a:t>Identification du </a:t>
            </a:r>
            <a:r>
              <a:rPr dirty="0">
                <a:solidFill>
                  <a:srgbClr val="FFFF00"/>
                </a:solidFill>
              </a:rPr>
              <a:t>codon </a:t>
            </a:r>
            <a:r>
              <a:rPr spc="-5" dirty="0">
                <a:solidFill>
                  <a:srgbClr val="FFFF00"/>
                </a:solidFill>
              </a:rPr>
              <a:t>initiateur </a:t>
            </a:r>
            <a:r>
              <a:rPr dirty="0">
                <a:solidFill>
                  <a:srgbClr val="FFFF00"/>
                </a:solidFill>
              </a:rPr>
              <a:t>chez les</a:t>
            </a:r>
            <a:r>
              <a:rPr spc="-5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procaryotes</a:t>
            </a:r>
          </a:p>
        </p:txBody>
      </p:sp>
      <p:sp>
        <p:nvSpPr>
          <p:cNvPr id="7" name="object 7"/>
          <p:cNvSpPr/>
          <p:nvPr/>
        </p:nvSpPr>
        <p:spPr>
          <a:xfrm>
            <a:off x="2233676" y="2022538"/>
            <a:ext cx="1440180" cy="576580"/>
          </a:xfrm>
          <a:custGeom>
            <a:avLst/>
            <a:gdLst/>
            <a:ahLst/>
            <a:cxnLst/>
            <a:rect l="l" t="t" r="r" b="b"/>
            <a:pathLst>
              <a:path w="1440179" h="576580">
                <a:moveTo>
                  <a:pt x="0" y="576262"/>
                </a:moveTo>
                <a:lnTo>
                  <a:pt x="1439799" y="576262"/>
                </a:lnTo>
                <a:lnTo>
                  <a:pt x="1439799" y="0"/>
                </a:lnTo>
                <a:lnTo>
                  <a:pt x="0" y="0"/>
                </a:lnTo>
                <a:lnTo>
                  <a:pt x="0" y="576262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1601" y="1735137"/>
            <a:ext cx="649605" cy="360680"/>
          </a:xfrm>
          <a:custGeom>
            <a:avLst/>
            <a:gdLst/>
            <a:ahLst/>
            <a:cxnLst/>
            <a:rect l="l" t="t" r="r" b="b"/>
            <a:pathLst>
              <a:path w="649604" h="360680">
                <a:moveTo>
                  <a:pt x="0" y="360362"/>
                </a:moveTo>
                <a:lnTo>
                  <a:pt x="649287" y="360362"/>
                </a:lnTo>
                <a:lnTo>
                  <a:pt x="649287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381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3276600"/>
            <a:ext cx="4343400" cy="92392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 marR="199390">
              <a:lnSpc>
                <a:spcPct val="100000"/>
              </a:lnSpc>
              <a:spcBef>
                <a:spcPts val="270"/>
              </a:spcBef>
            </a:pPr>
            <a:r>
              <a:rPr sz="1800" spc="-5" dirty="0">
                <a:latin typeface="Comic Sans MS"/>
                <a:cs typeface="Comic Sans MS"/>
              </a:rPr>
              <a:t>Fixation de </a:t>
            </a: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SU 30S/ARNm  (extrémité 3’ du </a:t>
            </a:r>
            <a:r>
              <a:rPr sz="1800" dirty="0">
                <a:latin typeface="Comic Sans MS"/>
                <a:cs typeface="Comic Sans MS"/>
              </a:rPr>
              <a:t>16S </a:t>
            </a:r>
            <a:r>
              <a:rPr sz="1800" spc="-5" dirty="0">
                <a:latin typeface="Comic Sans MS"/>
                <a:cs typeface="Comic Sans MS"/>
              </a:rPr>
              <a:t>impliquée dans </a:t>
            </a:r>
            <a:r>
              <a:rPr sz="1800" dirty="0">
                <a:latin typeface="Comic Sans MS"/>
                <a:cs typeface="Comic Sans MS"/>
              </a:rPr>
              <a:t>la  </a:t>
            </a:r>
            <a:r>
              <a:rPr sz="1800" spc="-5" dirty="0">
                <a:latin typeface="Comic Sans MS"/>
                <a:cs typeface="Comic Sans MS"/>
              </a:rPr>
              <a:t>reconnaissance de </a:t>
            </a:r>
            <a:r>
              <a:rPr sz="1800" dirty="0">
                <a:latin typeface="Comic Sans MS"/>
                <a:cs typeface="Comic Sans MS"/>
              </a:rPr>
              <a:t>la séquence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SD)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0026" y="3505136"/>
            <a:ext cx="3373754" cy="646430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70"/>
              </a:spcBef>
            </a:pPr>
            <a:r>
              <a:rPr sz="1800" spc="-5" dirty="0">
                <a:latin typeface="Comic Sans MS"/>
                <a:cs typeface="Comic Sans MS"/>
              </a:rPr>
              <a:t>Fixation de </a:t>
            </a:r>
            <a:r>
              <a:rPr sz="1800" dirty="0">
                <a:latin typeface="Comic Sans MS"/>
                <a:cs typeface="Comic Sans MS"/>
              </a:rPr>
              <a:t>l’ARNt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initiateur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au codon </a:t>
            </a:r>
            <a:r>
              <a:rPr sz="1800" spc="-5" dirty="0">
                <a:latin typeface="Comic Sans MS"/>
                <a:cs typeface="Comic Sans MS"/>
              </a:rPr>
              <a:t>initiateur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AUG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3787" y="6073775"/>
            <a:ext cx="6907530" cy="708025"/>
          </a:xfrm>
          <a:prstGeom prst="rect">
            <a:avLst/>
          </a:prstGeom>
          <a:solidFill>
            <a:srgbClr val="0000FF"/>
          </a:solidFill>
          <a:ln w="12700">
            <a:solidFill>
              <a:srgbClr val="4F80BC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2000" spc="-5" dirty="0">
                <a:solidFill>
                  <a:srgbClr val="FFFF00"/>
                </a:solidFill>
                <a:latin typeface="Comic Sans MS"/>
                <a:cs typeface="Comic Sans MS"/>
              </a:rPr>
              <a:t>Nécessite un </a:t>
            </a:r>
            <a:r>
              <a:rPr sz="2000" dirty="0">
                <a:solidFill>
                  <a:srgbClr val="FFFF00"/>
                </a:solidFill>
                <a:latin typeface="Comic Sans MS"/>
                <a:cs typeface="Comic Sans MS"/>
              </a:rPr>
              <a:t>complexe </a:t>
            </a:r>
            <a:r>
              <a:rPr sz="2000" spc="-5" dirty="0">
                <a:solidFill>
                  <a:srgbClr val="FFFF00"/>
                </a:solidFill>
                <a:latin typeface="Comic Sans MS"/>
                <a:cs typeface="Comic Sans MS"/>
              </a:rPr>
              <a:t>d’initiation </a:t>
            </a:r>
            <a:r>
              <a:rPr sz="2000" dirty="0">
                <a:solidFill>
                  <a:srgbClr val="FFFF00"/>
                </a:solidFill>
                <a:latin typeface="Comic Sans MS"/>
                <a:cs typeface="Comic Sans MS"/>
              </a:rPr>
              <a:t>= </a:t>
            </a:r>
            <a:r>
              <a:rPr sz="2000" spc="-5" dirty="0">
                <a:solidFill>
                  <a:srgbClr val="FFFF00"/>
                </a:solidFill>
                <a:latin typeface="Comic Sans MS"/>
                <a:cs typeface="Comic Sans MS"/>
              </a:rPr>
              <a:t>facteurs</a:t>
            </a:r>
            <a:r>
              <a:rPr sz="2000" spc="1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omic Sans MS"/>
                <a:cs typeface="Comic Sans MS"/>
              </a:rPr>
              <a:t>d’initiation</a:t>
            </a:r>
            <a:endParaRPr sz="2000">
              <a:latin typeface="Comic Sans MS"/>
              <a:cs typeface="Comic Sans MS"/>
            </a:endParaRPr>
          </a:p>
          <a:p>
            <a:pPr marR="67310" algn="ctr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Comic Sans MS"/>
                <a:cs typeface="Comic Sans MS"/>
              </a:rPr>
              <a:t>SU </a:t>
            </a:r>
            <a:r>
              <a:rPr sz="2000" spc="-5" dirty="0">
                <a:solidFill>
                  <a:srgbClr val="FFFF00"/>
                </a:solidFill>
                <a:latin typeface="Comic Sans MS"/>
                <a:cs typeface="Comic Sans MS"/>
              </a:rPr>
              <a:t>30S, </a:t>
            </a:r>
            <a:r>
              <a:rPr sz="2000" dirty="0">
                <a:solidFill>
                  <a:srgbClr val="FFFF00"/>
                </a:solidFill>
                <a:latin typeface="Comic Sans MS"/>
                <a:cs typeface="Comic Sans MS"/>
              </a:rPr>
              <a:t>ARNt-fMET, pr </a:t>
            </a:r>
            <a:r>
              <a:rPr sz="2000" spc="-5" dirty="0">
                <a:solidFill>
                  <a:srgbClr val="FFFF00"/>
                </a:solidFill>
                <a:latin typeface="Comic Sans MS"/>
                <a:cs typeface="Comic Sans MS"/>
              </a:rPr>
              <a:t>d’initiation (IF-1, </a:t>
            </a:r>
            <a:r>
              <a:rPr sz="2000" dirty="0">
                <a:solidFill>
                  <a:srgbClr val="FFFF00"/>
                </a:solidFill>
                <a:latin typeface="Comic Sans MS"/>
                <a:cs typeface="Comic Sans MS"/>
              </a:rPr>
              <a:t>2,</a:t>
            </a:r>
            <a:r>
              <a:rPr sz="2000" spc="-7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omic Sans MS"/>
                <a:cs typeface="Comic Sans MS"/>
              </a:rPr>
              <a:t>3)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200" y="4419536"/>
            <a:ext cx="8305800" cy="1478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  <a:buFont typeface="Wingdings"/>
              <a:buChar char=""/>
              <a:tabLst>
                <a:tab pos="338455" algn="l"/>
              </a:tabLst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La séquence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Shine-Dalgarno 5’AGGA3' nécessaire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à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l’initiation</a:t>
            </a:r>
            <a:r>
              <a:rPr sz="1800" spc="-8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est</a:t>
            </a:r>
            <a:endParaRPr sz="1800">
              <a:latin typeface="Comic Sans MS"/>
              <a:cs typeface="Comic Sans MS"/>
            </a:endParaRPr>
          </a:p>
          <a:p>
            <a:pPr marL="90805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localisée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environ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8 à 10 nt en amont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du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codon</a:t>
            </a:r>
            <a:r>
              <a:rPr sz="1800" spc="-8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AUG.</a:t>
            </a:r>
            <a:endParaRPr sz="1800">
              <a:latin typeface="Comic Sans MS"/>
              <a:cs typeface="Comic Sans MS"/>
            </a:endParaRPr>
          </a:p>
          <a:p>
            <a:pPr marL="91440" marR="293370">
              <a:lnSpc>
                <a:spcPct val="100000"/>
              </a:lnSpc>
              <a:spcBef>
                <a:spcPts val="2165"/>
              </a:spcBef>
              <a:buFont typeface="Wingdings"/>
              <a:buChar char=""/>
              <a:tabLst>
                <a:tab pos="338455" algn="l"/>
              </a:tabLst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Elle est présente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plusieurs fois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sur un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ARN polycistronique,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en amont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de 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chaque séquence</a:t>
            </a:r>
            <a:r>
              <a:rPr sz="1800" spc="-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codante.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5600" y="2666999"/>
            <a:ext cx="1524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266700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0" y="76200"/>
                </a:moveTo>
                <a:lnTo>
                  <a:pt x="76200" y="0"/>
                </a:lnTo>
                <a:lnTo>
                  <a:pt x="152400" y="76200"/>
                </a:lnTo>
                <a:lnTo>
                  <a:pt x="114300" y="76200"/>
                </a:lnTo>
                <a:lnTo>
                  <a:pt x="114300" y="457200"/>
                </a:lnTo>
                <a:lnTo>
                  <a:pt x="38100" y="457200"/>
                </a:lnTo>
                <a:lnTo>
                  <a:pt x="38100" y="7620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00" y="2971799"/>
            <a:ext cx="1524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9200" y="297180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0" y="76200"/>
                </a:moveTo>
                <a:lnTo>
                  <a:pt x="76200" y="0"/>
                </a:lnTo>
                <a:lnTo>
                  <a:pt x="152400" y="76200"/>
                </a:lnTo>
                <a:lnTo>
                  <a:pt x="114300" y="76200"/>
                </a:lnTo>
                <a:lnTo>
                  <a:pt x="114300" y="457200"/>
                </a:lnTo>
                <a:lnTo>
                  <a:pt x="38100" y="457200"/>
                </a:lnTo>
                <a:lnTo>
                  <a:pt x="38100" y="7620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00" y="759968"/>
            <a:ext cx="5443601" cy="5423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4876" y="4745735"/>
            <a:ext cx="307848" cy="536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6411912"/>
            <a:ext cx="3048000" cy="370205"/>
          </a:xfrm>
          <a:custGeom>
            <a:avLst/>
            <a:gdLst/>
            <a:ahLst/>
            <a:cxnLst/>
            <a:rect l="l" t="t" r="r" b="b"/>
            <a:pathLst>
              <a:path w="3048000" h="370204">
                <a:moveTo>
                  <a:pt x="0" y="369887"/>
                </a:moveTo>
                <a:lnTo>
                  <a:pt x="3048000" y="369887"/>
                </a:lnTo>
                <a:lnTo>
                  <a:pt x="30480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8180" y="4358640"/>
            <a:ext cx="320040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46496" y="6434122"/>
            <a:ext cx="222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Complexe</a:t>
            </a:r>
            <a:r>
              <a:rPr sz="1800" spc="-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d’initiation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39" y="1457959"/>
            <a:ext cx="344297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842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78130" algn="l"/>
              </a:tabLst>
            </a:pPr>
            <a:r>
              <a:rPr sz="1800" spc="-5" dirty="0">
                <a:solidFill>
                  <a:srgbClr val="007F00"/>
                </a:solidFill>
                <a:latin typeface="Comic Sans MS"/>
                <a:cs typeface="Comic Sans MS"/>
              </a:rPr>
              <a:t>fixation de </a:t>
            </a:r>
            <a:r>
              <a:rPr sz="1800" dirty="0">
                <a:solidFill>
                  <a:srgbClr val="007F00"/>
                </a:solidFill>
                <a:latin typeface="Comic Sans MS"/>
                <a:cs typeface="Comic Sans MS"/>
              </a:rPr>
              <a:t>l’IF-1 sur la </a:t>
            </a:r>
            <a:r>
              <a:rPr sz="1800" spc="-5" dirty="0">
                <a:solidFill>
                  <a:srgbClr val="007F00"/>
                </a:solidFill>
                <a:latin typeface="Comic Sans MS"/>
                <a:cs typeface="Comic Sans MS"/>
              </a:rPr>
              <a:t>SU  </a:t>
            </a:r>
            <a:r>
              <a:rPr sz="1800" dirty="0">
                <a:solidFill>
                  <a:srgbClr val="007F00"/>
                </a:solidFill>
                <a:latin typeface="Comic Sans MS"/>
                <a:cs typeface="Comic Sans MS"/>
              </a:rPr>
              <a:t>30S grâce à </a:t>
            </a:r>
            <a:r>
              <a:rPr sz="1800" spc="-5" dirty="0">
                <a:solidFill>
                  <a:srgbClr val="007F00"/>
                </a:solidFill>
                <a:latin typeface="Comic Sans MS"/>
                <a:cs typeface="Comic Sans MS"/>
              </a:rPr>
              <a:t>l’IF-3, </a:t>
            </a:r>
            <a:r>
              <a:rPr sz="1800" dirty="0">
                <a:solidFill>
                  <a:srgbClr val="007F00"/>
                </a:solidFill>
                <a:latin typeface="Comic Sans MS"/>
                <a:cs typeface="Comic Sans MS"/>
              </a:rPr>
              <a:t>le</a:t>
            </a:r>
            <a:r>
              <a:rPr sz="1800" spc="-85" dirty="0">
                <a:solidFill>
                  <a:srgbClr val="007F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7F00"/>
                </a:solidFill>
                <a:latin typeface="Comic Sans MS"/>
                <a:cs typeface="Comic Sans MS"/>
              </a:rPr>
              <a:t>complexe  </a:t>
            </a:r>
            <a:r>
              <a:rPr sz="1800" dirty="0">
                <a:solidFill>
                  <a:srgbClr val="007F00"/>
                </a:solidFill>
                <a:latin typeface="Comic Sans MS"/>
                <a:cs typeface="Comic Sans MS"/>
              </a:rPr>
              <a:t>se </a:t>
            </a:r>
            <a:r>
              <a:rPr sz="1800" spc="-5" dirty="0">
                <a:solidFill>
                  <a:srgbClr val="007F00"/>
                </a:solidFill>
                <a:latin typeface="Comic Sans MS"/>
                <a:cs typeface="Comic Sans MS"/>
              </a:rPr>
              <a:t>fixe </a:t>
            </a:r>
            <a:r>
              <a:rPr sz="1800" dirty="0">
                <a:solidFill>
                  <a:srgbClr val="007F00"/>
                </a:solidFill>
                <a:latin typeface="Comic Sans MS"/>
                <a:cs typeface="Comic Sans MS"/>
              </a:rPr>
              <a:t>ensuite sur</a:t>
            </a:r>
            <a:r>
              <a:rPr sz="1800" spc="-65" dirty="0">
                <a:solidFill>
                  <a:srgbClr val="007F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7F00"/>
                </a:solidFill>
                <a:latin typeface="Comic Sans MS"/>
                <a:cs typeface="Comic Sans MS"/>
              </a:rPr>
              <a:t>l’ARNm</a:t>
            </a:r>
            <a:endParaRPr sz="1800">
              <a:latin typeface="Comic Sans MS"/>
              <a:cs typeface="Comic Sans MS"/>
            </a:endParaRPr>
          </a:p>
          <a:p>
            <a:pPr marL="12700" marR="110489">
              <a:lnSpc>
                <a:spcPct val="100000"/>
              </a:lnSpc>
              <a:spcBef>
                <a:spcPts val="2160"/>
              </a:spcBef>
              <a:buAutoNum type="arabicPlain"/>
              <a:tabLst>
                <a:tab pos="314960" algn="l"/>
              </a:tabLst>
            </a:pPr>
            <a:r>
              <a:rPr sz="1800" spc="-5" dirty="0">
                <a:solidFill>
                  <a:srgbClr val="983265"/>
                </a:solidFill>
                <a:latin typeface="Comic Sans MS"/>
                <a:cs typeface="Comic Sans MS"/>
              </a:rPr>
              <a:t>fixation de </a:t>
            </a:r>
            <a:r>
              <a:rPr sz="1800" dirty="0">
                <a:solidFill>
                  <a:srgbClr val="983265"/>
                </a:solidFill>
                <a:latin typeface="Comic Sans MS"/>
                <a:cs typeface="Comic Sans MS"/>
              </a:rPr>
              <a:t>l’ARNt </a:t>
            </a:r>
            <a:r>
              <a:rPr sz="1800" spc="-5" dirty="0">
                <a:solidFill>
                  <a:srgbClr val="983265"/>
                </a:solidFill>
                <a:latin typeface="Comic Sans MS"/>
                <a:cs typeface="Comic Sans MS"/>
              </a:rPr>
              <a:t>initiateur  identifié </a:t>
            </a:r>
            <a:r>
              <a:rPr sz="1800" dirty="0">
                <a:solidFill>
                  <a:srgbClr val="983265"/>
                </a:solidFill>
                <a:latin typeface="Comic Sans MS"/>
                <a:cs typeface="Comic Sans MS"/>
              </a:rPr>
              <a:t>par </a:t>
            </a:r>
            <a:r>
              <a:rPr sz="1800" spc="-5" dirty="0">
                <a:solidFill>
                  <a:srgbClr val="983265"/>
                </a:solidFill>
                <a:latin typeface="Comic Sans MS"/>
                <a:cs typeface="Comic Sans MS"/>
              </a:rPr>
              <a:t>l’IF-2 </a:t>
            </a:r>
            <a:r>
              <a:rPr sz="1800" dirty="0">
                <a:solidFill>
                  <a:srgbClr val="983265"/>
                </a:solidFill>
                <a:latin typeface="Comic Sans MS"/>
                <a:cs typeface="Comic Sans MS"/>
              </a:rPr>
              <a:t>sur le </a:t>
            </a:r>
            <a:r>
              <a:rPr sz="1800" spc="-5" dirty="0">
                <a:solidFill>
                  <a:srgbClr val="983265"/>
                </a:solidFill>
                <a:latin typeface="Comic Sans MS"/>
                <a:cs typeface="Comic Sans MS"/>
              </a:rPr>
              <a:t>30S,  </a:t>
            </a:r>
            <a:r>
              <a:rPr sz="1800" dirty="0">
                <a:solidFill>
                  <a:srgbClr val="983265"/>
                </a:solidFill>
                <a:latin typeface="Comic Sans MS"/>
                <a:cs typeface="Comic Sans MS"/>
              </a:rPr>
              <a:t>grâce à la </a:t>
            </a:r>
            <a:r>
              <a:rPr sz="1800" spc="-5" dirty="0">
                <a:solidFill>
                  <a:srgbClr val="983265"/>
                </a:solidFill>
                <a:latin typeface="Comic Sans MS"/>
                <a:cs typeface="Comic Sans MS"/>
              </a:rPr>
              <a:t>dégradation du</a:t>
            </a:r>
            <a:r>
              <a:rPr sz="1800" spc="-75" dirty="0">
                <a:solidFill>
                  <a:srgbClr val="983265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GTP</a:t>
            </a:r>
            <a:endParaRPr sz="1800">
              <a:latin typeface="Comic Sans MS"/>
              <a:cs typeface="Comic Sans MS"/>
            </a:endParaRPr>
          </a:p>
          <a:p>
            <a:pPr marL="314325" indent="-301625">
              <a:lnSpc>
                <a:spcPct val="100000"/>
              </a:lnSpc>
              <a:spcBef>
                <a:spcPts val="2160"/>
              </a:spcBef>
              <a:buAutoNum type="arabicPlain"/>
              <a:tabLst>
                <a:tab pos="314960" algn="l"/>
              </a:tabLst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libération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des IF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1, 2 et</a:t>
            </a:r>
            <a:r>
              <a:rPr sz="1800" spc="-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endParaRPr sz="1800">
              <a:latin typeface="Comic Sans MS"/>
              <a:cs typeface="Comic Sans MS"/>
            </a:endParaRPr>
          </a:p>
          <a:p>
            <a:pPr marL="314325" indent="-301625">
              <a:lnSpc>
                <a:spcPct val="100000"/>
              </a:lnSpc>
              <a:spcBef>
                <a:spcPts val="2165"/>
              </a:spcBef>
              <a:buAutoNum type="arabicPlain"/>
              <a:tabLst>
                <a:tab pos="314960" algn="l"/>
              </a:tabLst>
            </a:pPr>
            <a:r>
              <a:rPr sz="1800" spc="-5" dirty="0">
                <a:solidFill>
                  <a:srgbClr val="974707"/>
                </a:solidFill>
                <a:latin typeface="Comic Sans MS"/>
                <a:cs typeface="Comic Sans MS"/>
              </a:rPr>
              <a:t>fixation de </a:t>
            </a:r>
            <a:r>
              <a:rPr sz="1800" dirty="0">
                <a:solidFill>
                  <a:srgbClr val="974707"/>
                </a:solidFill>
                <a:latin typeface="Comic Sans MS"/>
                <a:cs typeface="Comic Sans MS"/>
              </a:rPr>
              <a:t>la grande </a:t>
            </a:r>
            <a:r>
              <a:rPr sz="1800" spc="-5" dirty="0">
                <a:solidFill>
                  <a:srgbClr val="974707"/>
                </a:solidFill>
                <a:latin typeface="Comic Sans MS"/>
                <a:cs typeface="Comic Sans MS"/>
              </a:rPr>
              <a:t>SU</a:t>
            </a:r>
            <a:r>
              <a:rPr sz="1800" spc="-105" dirty="0">
                <a:solidFill>
                  <a:srgbClr val="974707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974707"/>
                </a:solidFill>
                <a:latin typeface="Comic Sans MS"/>
                <a:cs typeface="Comic Sans MS"/>
              </a:rPr>
              <a:t>50S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76263"/>
            <a:ext cx="8458200" cy="646430"/>
          </a:xfrm>
          <a:custGeom>
            <a:avLst/>
            <a:gdLst/>
            <a:ahLst/>
            <a:cxnLst/>
            <a:rect l="l" t="t" r="r" b="b"/>
            <a:pathLst>
              <a:path w="8458200" h="646430">
                <a:moveTo>
                  <a:pt x="0" y="646112"/>
                </a:moveTo>
                <a:lnTo>
                  <a:pt x="8458200" y="646112"/>
                </a:lnTo>
                <a:lnTo>
                  <a:pt x="8458200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1140" y="97028"/>
            <a:ext cx="8019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Les </a:t>
            </a:r>
            <a:r>
              <a:rPr sz="1800" spc="-5" dirty="0"/>
              <a:t>facteurs d’initiation </a:t>
            </a:r>
            <a:r>
              <a:rPr sz="1800" dirty="0"/>
              <a:t>à la </a:t>
            </a:r>
            <a:r>
              <a:rPr sz="1800" spc="-5" dirty="0"/>
              <a:t>traduction IF </a:t>
            </a:r>
            <a:r>
              <a:rPr sz="1800" dirty="0"/>
              <a:t>sont </a:t>
            </a:r>
            <a:r>
              <a:rPr sz="1800" spc="-5" dirty="0"/>
              <a:t>nécessaires </a:t>
            </a:r>
            <a:r>
              <a:rPr sz="1800" dirty="0"/>
              <a:t>à la </a:t>
            </a:r>
            <a:r>
              <a:rPr sz="1800" spc="-5" dirty="0"/>
              <a:t>fixation de  l’ARNt-fMET </a:t>
            </a:r>
            <a:r>
              <a:rPr sz="1800" dirty="0"/>
              <a:t>au </a:t>
            </a:r>
            <a:r>
              <a:rPr sz="1800" spc="-5" dirty="0"/>
              <a:t>complexe</a:t>
            </a:r>
            <a:r>
              <a:rPr sz="1800" spc="-20" dirty="0"/>
              <a:t> </a:t>
            </a:r>
            <a:r>
              <a:rPr sz="1800" spc="-5" dirty="0"/>
              <a:t>30S-ARNm</a:t>
            </a:r>
            <a:endParaRPr sz="1800"/>
          </a:p>
        </p:txBody>
      </p:sp>
      <p:sp>
        <p:nvSpPr>
          <p:cNvPr id="10" name="object 10"/>
          <p:cNvSpPr txBox="1"/>
          <p:nvPr/>
        </p:nvSpPr>
        <p:spPr>
          <a:xfrm>
            <a:off x="231140" y="6041847"/>
            <a:ext cx="3917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 la </a:t>
            </a:r>
            <a:r>
              <a:rPr sz="1800" spc="-5" dirty="0">
                <a:latin typeface="Comic Sans MS"/>
                <a:cs typeface="Comic Sans MS"/>
              </a:rPr>
              <a:t>fin de </a:t>
            </a: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traduction, le ribosome  </a:t>
            </a:r>
            <a:r>
              <a:rPr sz="1800" dirty="0">
                <a:latin typeface="Comic Sans MS"/>
                <a:cs typeface="Comic Sans MS"/>
              </a:rPr>
              <a:t>se </a:t>
            </a:r>
            <a:r>
              <a:rPr sz="1800" spc="-5" dirty="0">
                <a:latin typeface="Comic Sans MS"/>
                <a:cs typeface="Comic Sans MS"/>
              </a:rPr>
              <a:t>sépare de </a:t>
            </a:r>
            <a:r>
              <a:rPr sz="1800" dirty="0">
                <a:latin typeface="Comic Sans MS"/>
                <a:cs typeface="Comic Sans MS"/>
              </a:rPr>
              <a:t>nouveau en 2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SU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76400" y="4724400"/>
            <a:ext cx="304800" cy="533400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304800" y="381000"/>
                </a:moveTo>
                <a:lnTo>
                  <a:pt x="0" y="381000"/>
                </a:lnTo>
                <a:lnTo>
                  <a:pt x="152400" y="533400"/>
                </a:lnTo>
                <a:lnTo>
                  <a:pt x="304800" y="381000"/>
                </a:lnTo>
                <a:close/>
              </a:path>
              <a:path w="304800" h="533400">
                <a:moveTo>
                  <a:pt x="228600" y="0"/>
                </a:moveTo>
                <a:lnTo>
                  <a:pt x="76200" y="0"/>
                </a:lnTo>
                <a:lnTo>
                  <a:pt x="76200" y="381000"/>
                </a:lnTo>
                <a:lnTo>
                  <a:pt x="228600" y="381000"/>
                </a:lnTo>
                <a:lnTo>
                  <a:pt x="228600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48600" y="5791200"/>
            <a:ext cx="325755" cy="370205"/>
          </a:xfrm>
          <a:prstGeom prst="rect">
            <a:avLst/>
          </a:prstGeom>
          <a:solidFill>
            <a:srgbClr val="D99593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10600" y="2286063"/>
            <a:ext cx="288925" cy="370205"/>
          </a:xfrm>
          <a:prstGeom prst="rect">
            <a:avLst/>
          </a:prstGeom>
          <a:solidFill>
            <a:srgbClr val="007F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9200" y="4190936"/>
            <a:ext cx="325755" cy="37020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3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0" y="2438463"/>
            <a:ext cx="325755" cy="370205"/>
          </a:xfrm>
          <a:prstGeom prst="rect">
            <a:avLst/>
          </a:prstGeom>
          <a:solidFill>
            <a:srgbClr val="974707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4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05800" y="4343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4800" y="5410200"/>
            <a:ext cx="3073400" cy="370205"/>
          </a:xfrm>
          <a:prstGeom prst="rect">
            <a:avLst/>
          </a:prstGeom>
          <a:ln w="57150">
            <a:solidFill>
              <a:srgbClr val="3F3052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1800" spc="-5" dirty="0">
                <a:latin typeface="Comic Sans MS"/>
                <a:cs typeface="Comic Sans MS"/>
              </a:rPr>
              <a:t>L’initiation nécessite </a:t>
            </a:r>
            <a:r>
              <a:rPr sz="1800" dirty="0">
                <a:latin typeface="Comic Sans MS"/>
                <a:cs typeface="Comic Sans MS"/>
              </a:rPr>
              <a:t>1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GTP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399"/>
            <a:ext cx="4572000" cy="708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Cas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des</a:t>
            </a:r>
            <a:r>
              <a:rPr sz="20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eucaryotes:</a:t>
            </a:r>
            <a:endParaRPr sz="2000">
              <a:latin typeface="Comic Sans MS"/>
              <a:cs typeface="Comic Sans MS"/>
            </a:endParaRPr>
          </a:p>
          <a:p>
            <a:pPr marL="5715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Étape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d’initiation de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la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traduction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6604" y="379475"/>
            <a:ext cx="3198257" cy="6048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0692" y="1392683"/>
            <a:ext cx="5758180" cy="461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864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CBP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1864"/>
              </a:lnSpc>
              <a:buClr>
                <a:srgbClr val="CC0098"/>
              </a:buClr>
              <a:buSzPct val="75000"/>
              <a:buFont typeface="Wingdings"/>
              <a:buChar char=""/>
              <a:tabLst>
                <a:tab pos="232410" algn="l"/>
              </a:tabLst>
            </a:pPr>
            <a:r>
              <a:rPr sz="1800" spc="-5" dirty="0">
                <a:latin typeface="Comic Sans MS"/>
                <a:cs typeface="Comic Sans MS"/>
              </a:rPr>
              <a:t>Absence de </a:t>
            </a:r>
            <a:r>
              <a:rPr sz="1800" dirty="0">
                <a:latin typeface="Comic Sans MS"/>
                <a:cs typeface="Comic Sans MS"/>
              </a:rPr>
              <a:t>la séquence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Shine-Dalgarno</a:t>
            </a:r>
            <a:endParaRPr sz="1800">
              <a:latin typeface="Comic Sans MS"/>
              <a:cs typeface="Comic Sans MS"/>
            </a:endParaRPr>
          </a:p>
          <a:p>
            <a:pPr marL="12700" marR="1139825">
              <a:lnSpc>
                <a:spcPct val="100000"/>
              </a:lnSpc>
              <a:spcBef>
                <a:spcPts val="2160"/>
              </a:spcBef>
              <a:buClr>
                <a:srgbClr val="CC0098"/>
              </a:buClr>
              <a:buSzPct val="75000"/>
              <a:buFont typeface="Wingdings"/>
              <a:buChar char=""/>
              <a:tabLst>
                <a:tab pos="232410" algn="l"/>
              </a:tabLst>
            </a:pPr>
            <a:r>
              <a:rPr sz="1800" dirty="0">
                <a:latin typeface="Comic Sans MS"/>
                <a:cs typeface="Comic Sans MS"/>
              </a:rPr>
              <a:t>Une protéine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liaison CBP </a:t>
            </a:r>
            <a:r>
              <a:rPr sz="1800" spc="-5" dirty="0">
                <a:latin typeface="Comic Sans MS"/>
                <a:cs typeface="Comic Sans MS"/>
              </a:rPr>
              <a:t>(CAP binding  </a:t>
            </a:r>
            <a:r>
              <a:rPr sz="1800" dirty="0">
                <a:latin typeface="Comic Sans MS"/>
                <a:cs typeface="Comic Sans MS"/>
              </a:rPr>
              <a:t>protein ) se </a:t>
            </a:r>
            <a:r>
              <a:rPr sz="1800" spc="-5" dirty="0">
                <a:latin typeface="Comic Sans MS"/>
                <a:cs typeface="Comic Sans MS"/>
              </a:rPr>
              <a:t>fixe </a:t>
            </a:r>
            <a:r>
              <a:rPr sz="1800" dirty="0">
                <a:latin typeface="Comic Sans MS"/>
                <a:cs typeface="Comic Sans MS"/>
              </a:rPr>
              <a:t>à la </a:t>
            </a:r>
            <a:r>
              <a:rPr sz="1800" spc="-5" dirty="0">
                <a:latin typeface="Comic Sans MS"/>
                <a:cs typeface="Comic Sans MS"/>
              </a:rPr>
              <a:t>Coiffe </a:t>
            </a:r>
            <a:r>
              <a:rPr sz="1800" dirty="0">
                <a:latin typeface="Comic Sans MS"/>
                <a:cs typeface="Comic Sans MS"/>
              </a:rPr>
              <a:t>à </a:t>
            </a:r>
            <a:r>
              <a:rPr sz="1800" spc="-5" dirty="0">
                <a:latin typeface="Comic Sans MS"/>
                <a:cs typeface="Comic Sans MS"/>
              </a:rPr>
              <a:t>l’extrémité </a:t>
            </a:r>
            <a:r>
              <a:rPr sz="1800" dirty="0">
                <a:latin typeface="Comic Sans MS"/>
                <a:cs typeface="Comic Sans MS"/>
              </a:rPr>
              <a:t>5’ 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l’ARNm</a:t>
            </a:r>
            <a:endParaRPr sz="1800">
              <a:latin typeface="Comic Sans MS"/>
              <a:cs typeface="Comic Sans MS"/>
            </a:endParaRPr>
          </a:p>
          <a:p>
            <a:pPr marL="12700" marR="1014730">
              <a:lnSpc>
                <a:spcPct val="100000"/>
              </a:lnSpc>
              <a:spcBef>
                <a:spcPts val="2165"/>
              </a:spcBef>
              <a:buClr>
                <a:srgbClr val="CC0098"/>
              </a:buClr>
              <a:buSzPct val="75000"/>
              <a:buFont typeface="Wingdings"/>
              <a:buChar char=""/>
              <a:tabLst>
                <a:tab pos="232410" algn="l"/>
              </a:tabLst>
            </a:pPr>
            <a:r>
              <a:rPr sz="1800" dirty="0">
                <a:latin typeface="Comic Sans MS"/>
                <a:cs typeface="Comic Sans MS"/>
              </a:rPr>
              <a:t>Un </a:t>
            </a:r>
            <a:r>
              <a:rPr sz="1800" spc="-5" dirty="0">
                <a:latin typeface="Comic Sans MS"/>
                <a:cs typeface="Comic Sans MS"/>
              </a:rPr>
              <a:t>complexe d’initiation est formé </a:t>
            </a:r>
            <a:r>
              <a:rPr sz="1800" dirty="0">
                <a:latin typeface="Comic Sans MS"/>
                <a:cs typeface="Comic Sans MS"/>
              </a:rPr>
              <a:t>avec  CBP, les </a:t>
            </a:r>
            <a:r>
              <a:rPr sz="1800" spc="-5" dirty="0">
                <a:latin typeface="Comic Sans MS"/>
                <a:cs typeface="Comic Sans MS"/>
              </a:rPr>
              <a:t>facteurs d’initiation </a:t>
            </a:r>
            <a:r>
              <a:rPr sz="1800" dirty="0">
                <a:latin typeface="Comic Sans MS"/>
                <a:cs typeface="Comic Sans MS"/>
              </a:rPr>
              <a:t>et la </a:t>
            </a:r>
            <a:r>
              <a:rPr sz="1800" spc="-5" dirty="0">
                <a:latin typeface="Comic Sans MS"/>
                <a:cs typeface="Comic Sans MS"/>
              </a:rPr>
              <a:t>sous-unité  40S.</a:t>
            </a:r>
            <a:endParaRPr sz="1800">
              <a:latin typeface="Comic Sans MS"/>
              <a:cs typeface="Comic Sans MS"/>
            </a:endParaRPr>
          </a:p>
          <a:p>
            <a:pPr marL="12700" marR="1000125">
              <a:lnSpc>
                <a:spcPct val="100000"/>
              </a:lnSpc>
              <a:spcBef>
                <a:spcPts val="2160"/>
              </a:spcBef>
              <a:buClr>
                <a:srgbClr val="CC0098"/>
              </a:buClr>
              <a:buSzPct val="75000"/>
              <a:buFont typeface="Wingdings"/>
              <a:buChar char=""/>
              <a:tabLst>
                <a:tab pos="232410" algn="l"/>
              </a:tabLst>
            </a:pPr>
            <a:r>
              <a:rPr sz="1800" dirty="0">
                <a:latin typeface="Comic Sans MS"/>
                <a:cs typeface="Comic Sans MS"/>
              </a:rPr>
              <a:t>Le </a:t>
            </a:r>
            <a:r>
              <a:rPr sz="1800" spc="-5" dirty="0">
                <a:latin typeface="Comic Sans MS"/>
                <a:cs typeface="Comic Sans MS"/>
              </a:rPr>
              <a:t>complexe </a:t>
            </a:r>
            <a:r>
              <a:rPr sz="1800" dirty="0">
                <a:latin typeface="Comic Sans MS"/>
                <a:cs typeface="Comic Sans MS"/>
              </a:rPr>
              <a:t>analyse l’ARNm à la  </a:t>
            </a:r>
            <a:r>
              <a:rPr sz="1800" spc="-5" dirty="0">
                <a:latin typeface="Comic Sans MS"/>
                <a:cs typeface="Comic Sans MS"/>
              </a:rPr>
              <a:t>recherche du </a:t>
            </a:r>
            <a:r>
              <a:rPr sz="1800" dirty="0">
                <a:latin typeface="Comic Sans MS"/>
                <a:cs typeface="Comic Sans MS"/>
              </a:rPr>
              <a:t>premier AUG le </a:t>
            </a:r>
            <a:r>
              <a:rPr sz="1800" spc="-5" dirty="0">
                <a:latin typeface="Comic Sans MS"/>
                <a:cs typeface="Comic Sans MS"/>
              </a:rPr>
              <a:t>plus </a:t>
            </a:r>
            <a:r>
              <a:rPr sz="1800" dirty="0">
                <a:latin typeface="Comic Sans MS"/>
                <a:cs typeface="Comic Sans MS"/>
              </a:rPr>
              <a:t>proche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  l’extrêmité </a:t>
            </a:r>
            <a:r>
              <a:rPr sz="1800" dirty="0">
                <a:latin typeface="Comic Sans MS"/>
                <a:cs typeface="Comic Sans MS"/>
              </a:rPr>
              <a:t>5’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l’ARNm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  <a:buClr>
                <a:srgbClr val="CC0098"/>
              </a:buClr>
              <a:buSzPct val="75000"/>
              <a:buFont typeface="Wingdings"/>
              <a:buChar char=""/>
              <a:tabLst>
                <a:tab pos="232410" algn="l"/>
              </a:tabLst>
            </a:pPr>
            <a:r>
              <a:rPr sz="1800" spc="-5" dirty="0">
                <a:latin typeface="Comic Sans MS"/>
                <a:cs typeface="Comic Sans MS"/>
              </a:rPr>
              <a:t>eIF-2 </a:t>
            </a:r>
            <a:r>
              <a:rPr sz="1800" dirty="0">
                <a:latin typeface="Comic Sans MS"/>
                <a:cs typeface="Comic Sans MS"/>
              </a:rPr>
              <a:t>analogue </a:t>
            </a:r>
            <a:r>
              <a:rPr sz="1800" spc="-5" dirty="0">
                <a:latin typeface="Comic Sans MS"/>
                <a:cs typeface="Comic Sans MS"/>
              </a:rPr>
              <a:t>de IF-2, transfert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l’ARNt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initiateur </a:t>
            </a:r>
            <a:r>
              <a:rPr sz="1800" dirty="0">
                <a:latin typeface="Comic Sans MS"/>
                <a:cs typeface="Comic Sans MS"/>
              </a:rPr>
              <a:t>au site P et hydrolyse </a:t>
            </a:r>
            <a:r>
              <a:rPr sz="1800" spc="-5" dirty="0">
                <a:latin typeface="Comic Sans MS"/>
                <a:cs typeface="Comic Sans MS"/>
              </a:rPr>
              <a:t>du</a:t>
            </a:r>
            <a:r>
              <a:rPr sz="1800" spc="-110" dirty="0"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GTP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7454" y="412587"/>
            <a:ext cx="5276543" cy="2222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2258" y="4573005"/>
            <a:ext cx="3474400" cy="2163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04028" y="401828"/>
            <a:ext cx="21704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Le </a:t>
            </a:r>
            <a:r>
              <a:rPr sz="1800" b="1" spc="-5" dirty="0">
                <a:latin typeface="Comic Sans MS"/>
                <a:cs typeface="Comic Sans MS"/>
              </a:rPr>
              <a:t>ribosome</a:t>
            </a:r>
            <a:r>
              <a:rPr sz="1800" b="1" spc="-10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avance  de trois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unités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459866"/>
            <a:ext cx="8747125" cy="356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0" marR="65449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Le</a:t>
            </a:r>
            <a:r>
              <a:rPr sz="1800" b="1" spc="-1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premier  </a:t>
            </a:r>
            <a:r>
              <a:rPr sz="1800" b="1" spc="-5" dirty="0">
                <a:latin typeface="Comic Sans MS"/>
                <a:cs typeface="Comic Sans MS"/>
              </a:rPr>
              <a:t>ARNt est  retiré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2375"/>
              </a:lnSpc>
              <a:tabLst>
                <a:tab pos="434340" algn="l"/>
              </a:tabLst>
            </a:pPr>
            <a:r>
              <a:rPr sz="2400" b="1" spc="-5" dirty="0">
                <a:latin typeface="Comic Sans MS"/>
                <a:cs typeface="Comic Sans MS"/>
              </a:rPr>
              <a:t>b)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Elongation</a:t>
            </a:r>
            <a:r>
              <a:rPr sz="2000" b="1" spc="-5" dirty="0">
                <a:latin typeface="Comic Sans MS"/>
                <a:cs typeface="Comic Sans MS"/>
              </a:rPr>
              <a:t>: </a:t>
            </a:r>
            <a:r>
              <a:rPr sz="2000" spc="-5" dirty="0">
                <a:latin typeface="Comic Sans MS"/>
                <a:cs typeface="Comic Sans MS"/>
              </a:rPr>
              <a:t>synthèse du </a:t>
            </a:r>
            <a:r>
              <a:rPr sz="2000" dirty="0">
                <a:latin typeface="Comic Sans MS"/>
                <a:cs typeface="Comic Sans MS"/>
              </a:rPr>
              <a:t>peptide </a:t>
            </a:r>
            <a:r>
              <a:rPr sz="2000" spc="-5" dirty="0">
                <a:latin typeface="Comic Sans MS"/>
                <a:cs typeface="Comic Sans MS"/>
              </a:rPr>
              <a:t>avec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fixation des</a:t>
            </a:r>
            <a:r>
              <a:rPr sz="2000" spc="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ARNt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-5" dirty="0">
                <a:latin typeface="Comic Sans MS"/>
                <a:cs typeface="Comic Sans MS"/>
              </a:rPr>
              <a:t>chargés d’aa au </a:t>
            </a:r>
            <a:r>
              <a:rPr sz="2000" dirty="0">
                <a:latin typeface="Comic Sans MS"/>
                <a:cs typeface="Comic Sans MS"/>
              </a:rPr>
              <a:t>site </a:t>
            </a:r>
            <a:r>
              <a:rPr sz="2000" spc="-5" dirty="0">
                <a:latin typeface="Comic Sans MS"/>
                <a:cs typeface="Comic Sans MS"/>
              </a:rPr>
              <a:t>accepteur (A) et </a:t>
            </a:r>
            <a:r>
              <a:rPr sz="2000" dirty="0">
                <a:latin typeface="Comic Sans MS"/>
                <a:cs typeface="Comic Sans MS"/>
              </a:rPr>
              <a:t>du peptidyl </a:t>
            </a:r>
            <a:r>
              <a:rPr sz="2000" spc="-5" dirty="0">
                <a:latin typeface="Comic Sans MS"/>
                <a:cs typeface="Comic Sans MS"/>
              </a:rPr>
              <a:t>au </a:t>
            </a:r>
            <a:r>
              <a:rPr sz="2000" dirty="0">
                <a:latin typeface="Comic Sans MS"/>
                <a:cs typeface="Comic Sans MS"/>
              </a:rPr>
              <a:t>site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(P)</a:t>
            </a:r>
            <a:endParaRPr sz="2000">
              <a:latin typeface="Comic Sans MS"/>
              <a:cs typeface="Comic Sans MS"/>
            </a:endParaRPr>
          </a:p>
          <a:p>
            <a:pPr marL="393700">
              <a:lnSpc>
                <a:spcPct val="100000"/>
              </a:lnSpc>
              <a:spcBef>
                <a:spcPts val="1930"/>
              </a:spcBef>
            </a:pPr>
            <a:r>
              <a:rPr sz="1800" b="1" dirty="0">
                <a:solidFill>
                  <a:srgbClr val="0000FF"/>
                </a:solidFill>
                <a:latin typeface="Comic Sans MS"/>
                <a:cs typeface="Comic Sans MS"/>
              </a:rPr>
              <a:t>1- </a:t>
            </a:r>
            <a:r>
              <a:rPr sz="1800" b="1" spc="-5" dirty="0">
                <a:solidFill>
                  <a:srgbClr val="0000FF"/>
                </a:solidFill>
                <a:latin typeface="Comic Sans MS"/>
                <a:cs typeface="Comic Sans MS"/>
              </a:rPr>
              <a:t>Positionnement d’un autre </a:t>
            </a:r>
            <a:r>
              <a:rPr sz="1800" b="1" dirty="0">
                <a:solidFill>
                  <a:srgbClr val="0000FF"/>
                </a:solidFill>
                <a:latin typeface="Comic Sans MS"/>
                <a:cs typeface="Comic Sans MS"/>
              </a:rPr>
              <a:t>aminoacyl-ARNt au site</a:t>
            </a:r>
            <a:r>
              <a:rPr sz="1800" b="1" spc="-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marL="4966335" marR="5080">
              <a:lnSpc>
                <a:spcPct val="98200"/>
              </a:lnSpc>
            </a:pPr>
            <a:r>
              <a:rPr sz="1800" spc="-5" dirty="0">
                <a:latin typeface="Comic Sans MS"/>
                <a:cs typeface="Comic Sans MS"/>
              </a:rPr>
              <a:t>Déplacement </a:t>
            </a:r>
            <a:r>
              <a:rPr sz="1800" dirty="0">
                <a:latin typeface="Comic Sans MS"/>
                <a:cs typeface="Comic Sans MS"/>
              </a:rPr>
              <a:t>et attachement </a:t>
            </a:r>
            <a:r>
              <a:rPr sz="1800" spc="-5" dirty="0">
                <a:latin typeface="Comic Sans MS"/>
                <a:cs typeface="Comic Sans MS"/>
              </a:rPr>
              <a:t>de  </a:t>
            </a:r>
            <a:r>
              <a:rPr sz="1800" dirty="0">
                <a:latin typeface="Comic Sans MS"/>
                <a:cs typeface="Comic Sans MS"/>
              </a:rPr>
              <a:t>l’ARNt au site A sont </a:t>
            </a:r>
            <a:r>
              <a:rPr sz="1800" spc="-5" dirty="0">
                <a:latin typeface="Comic Sans MS"/>
                <a:cs typeface="Comic Sans MS"/>
              </a:rPr>
              <a:t>facilités </a:t>
            </a:r>
            <a:r>
              <a:rPr sz="1800" dirty="0">
                <a:latin typeface="Comic Sans MS"/>
                <a:cs typeface="Comic Sans MS"/>
              </a:rPr>
              <a:t>par  </a:t>
            </a:r>
            <a:r>
              <a:rPr sz="1800" spc="-5" dirty="0">
                <a:latin typeface="Comic Sans MS"/>
                <a:cs typeface="Comic Sans MS"/>
              </a:rPr>
              <a:t>des </a:t>
            </a:r>
            <a:r>
              <a:rPr sz="1800" dirty="0">
                <a:latin typeface="Comic Sans MS"/>
                <a:cs typeface="Comic Sans MS"/>
              </a:rPr>
              <a:t>Facteurs protéiques </a:t>
            </a:r>
            <a:r>
              <a:rPr sz="1900" spc="-60" dirty="0">
                <a:latin typeface="Comic Sans MS"/>
                <a:cs typeface="Comic Sans MS"/>
              </a:rPr>
              <a:t>EF-Ta </a:t>
            </a:r>
            <a:r>
              <a:rPr sz="1800" dirty="0">
                <a:latin typeface="Comic Sans MS"/>
                <a:cs typeface="Comic Sans MS"/>
              </a:rPr>
              <a:t>et</a:t>
            </a:r>
            <a:r>
              <a:rPr sz="1800" spc="-105" dirty="0"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1  GTP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2468" y="870854"/>
            <a:ext cx="3341146" cy="1963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9756" y="3650402"/>
            <a:ext cx="3929354" cy="2111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0"/>
            <a:ext cx="7153909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2-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Formation de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liaison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peptidique entre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le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peptidyl-ARNt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au site</a:t>
            </a:r>
            <a:r>
              <a:rPr sz="18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et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l’aminoacyl-ARNt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au site A par une enzyme</a:t>
            </a:r>
            <a:r>
              <a:rPr sz="1800" spc="-6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peptidyl-transférase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1545082"/>
            <a:ext cx="8801735" cy="274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045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Participation de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facteurs</a:t>
            </a:r>
            <a:endParaRPr sz="1800">
              <a:latin typeface="Comic Sans MS"/>
              <a:cs typeface="Comic Sans MS"/>
            </a:endParaRPr>
          </a:p>
          <a:p>
            <a:pPr marL="5804535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d’élongation </a:t>
            </a:r>
            <a:r>
              <a:rPr sz="1800" dirty="0">
                <a:latin typeface="Comic Sans MS"/>
                <a:cs typeface="Comic Sans MS"/>
              </a:rPr>
              <a:t>EF-Tu et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EF-Ts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3-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Déplacement de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l’ARNm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d’un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codon par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rapport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au</a:t>
            </a:r>
            <a:r>
              <a:rPr sz="1800" spc="-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ribosome: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276850" algn="l"/>
              </a:tabLst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Translocation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du peptidyl-ARNt du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site A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 vers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 P	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&gt;&gt;&gt;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libération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l’ARNt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du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site</a:t>
            </a:r>
            <a:r>
              <a:rPr sz="1800" spc="-9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endParaRPr sz="1800">
              <a:latin typeface="Comic Sans MS"/>
              <a:cs typeface="Comic Sans MS"/>
            </a:endParaRPr>
          </a:p>
          <a:p>
            <a:pPr marL="5728335" marR="40640">
              <a:lnSpc>
                <a:spcPct val="100000"/>
              </a:lnSpc>
              <a:spcBef>
                <a:spcPts val="1995"/>
              </a:spcBef>
            </a:pPr>
            <a:r>
              <a:rPr sz="1800" spc="-5" dirty="0">
                <a:latin typeface="Comic Sans MS"/>
                <a:cs typeface="Comic Sans MS"/>
              </a:rPr>
              <a:t>Participation de facteurs  spécifiques EF-G </a:t>
            </a:r>
            <a:r>
              <a:rPr sz="1800" dirty="0">
                <a:latin typeface="Comic Sans MS"/>
                <a:cs typeface="Comic Sans MS"/>
              </a:rPr>
              <a:t>et une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GTP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5781675"/>
            <a:ext cx="4953000" cy="923925"/>
          </a:xfrm>
          <a:custGeom>
            <a:avLst/>
            <a:gdLst/>
            <a:ahLst/>
            <a:cxnLst/>
            <a:rect l="l" t="t" r="r" b="b"/>
            <a:pathLst>
              <a:path w="4953000" h="923925">
                <a:moveTo>
                  <a:pt x="0" y="923925"/>
                </a:moveTo>
                <a:lnTo>
                  <a:pt x="4953000" y="923925"/>
                </a:lnTo>
                <a:lnTo>
                  <a:pt x="495300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5803800"/>
            <a:ext cx="2482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Vitesse de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synthèse: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6078120"/>
            <a:ext cx="451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9415" indent="-386715">
              <a:lnSpc>
                <a:spcPct val="100000"/>
              </a:lnSpc>
              <a:spcBef>
                <a:spcPts val="100"/>
              </a:spcBef>
              <a:buChar char="•"/>
              <a:tabLst>
                <a:tab pos="399415" algn="l"/>
                <a:tab pos="400050" algn="l"/>
                <a:tab pos="2834005" algn="l"/>
                <a:tab pos="3300095" algn="l"/>
              </a:tabLst>
            </a:pPr>
            <a:r>
              <a:rPr sz="1800" dirty="0">
                <a:latin typeface="Comic Sans MS"/>
                <a:cs typeface="Comic Sans MS"/>
              </a:rPr>
              <a:t>Chez E. coli ~ 5 aa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/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mic Sans MS"/>
                <a:cs typeface="Comic Sans MS"/>
              </a:rPr>
              <a:t>&gt;&gt;&gt;</a:t>
            </a:r>
            <a:r>
              <a:rPr sz="1800" spc="-5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mic Sans MS"/>
                <a:cs typeface="Comic Sans MS"/>
              </a:rPr>
              <a:t>350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aa/min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6352440"/>
            <a:ext cx="3353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9415" indent="-386715">
              <a:lnSpc>
                <a:spcPct val="100000"/>
              </a:lnSpc>
              <a:spcBef>
                <a:spcPts val="100"/>
              </a:spcBef>
              <a:buChar char="•"/>
              <a:tabLst>
                <a:tab pos="399415" algn="l"/>
                <a:tab pos="400050" algn="l"/>
              </a:tabLst>
            </a:pPr>
            <a:r>
              <a:rPr sz="1800" dirty="0">
                <a:latin typeface="Comic Sans MS"/>
                <a:cs typeface="Comic Sans MS"/>
              </a:rPr>
              <a:t>Chez eucaryotes ~ 16 aa /</a:t>
            </a:r>
            <a:r>
              <a:rPr sz="1800" spc="-1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1579" y="6178296"/>
            <a:ext cx="1085088" cy="262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6172200"/>
            <a:ext cx="10668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6172200"/>
            <a:ext cx="1066800" cy="228600"/>
          </a:xfrm>
          <a:custGeom>
            <a:avLst/>
            <a:gdLst/>
            <a:ahLst/>
            <a:cxnLst/>
            <a:rect l="l" t="t" r="r" b="b"/>
            <a:pathLst>
              <a:path w="1066800" h="228600">
                <a:moveTo>
                  <a:pt x="0" y="57150"/>
                </a:moveTo>
                <a:lnTo>
                  <a:pt x="952500" y="57150"/>
                </a:lnTo>
                <a:lnTo>
                  <a:pt x="952500" y="0"/>
                </a:lnTo>
                <a:lnTo>
                  <a:pt x="1066800" y="114300"/>
                </a:lnTo>
                <a:lnTo>
                  <a:pt x="952500" y="228600"/>
                </a:lnTo>
                <a:lnTo>
                  <a:pt x="9525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28409" y="5813245"/>
            <a:ext cx="20815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L’expression </a:t>
            </a:r>
            <a:r>
              <a:rPr sz="1800" spc="-5" dirty="0">
                <a:latin typeface="Comic Sans MS"/>
                <a:cs typeface="Comic Sans MS"/>
              </a:rPr>
              <a:t>de  l’information </a:t>
            </a:r>
            <a:r>
              <a:rPr sz="1800" dirty="0">
                <a:latin typeface="Comic Sans MS"/>
                <a:cs typeface="Comic Sans MS"/>
              </a:rPr>
              <a:t>est</a:t>
            </a:r>
            <a:r>
              <a:rPr sz="1800" spc="-1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un  phénomène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rapide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9144000" cy="671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673"/>
            <a:ext cx="8858250" cy="672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7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9144000" cy="671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2425"/>
            <a:ext cx="9144000" cy="6153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9144000" cy="671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912" y="652462"/>
            <a:ext cx="8258175" cy="5553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579049"/>
            <a:ext cx="8318500" cy="461690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287020" algn="l"/>
              </a:tabLst>
            </a:pP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synthèse </a:t>
            </a:r>
            <a:r>
              <a:rPr sz="2000" dirty="0">
                <a:latin typeface="Comic Sans MS"/>
                <a:cs typeface="Comic Sans MS"/>
              </a:rPr>
              <a:t>de la protéine </a:t>
            </a:r>
            <a:r>
              <a:rPr sz="2000" spc="-5" dirty="0">
                <a:latin typeface="Comic Sans MS"/>
                <a:cs typeface="Comic Sans MS"/>
              </a:rPr>
              <a:t>est polarisée et </a:t>
            </a:r>
            <a:r>
              <a:rPr sz="2000" dirty="0">
                <a:latin typeface="Comic Sans MS"/>
                <a:cs typeface="Comic Sans MS"/>
              </a:rPr>
              <a:t>se </a:t>
            </a:r>
            <a:r>
              <a:rPr sz="2000" spc="-5" dirty="0">
                <a:latin typeface="Comic Sans MS"/>
                <a:cs typeface="Comic Sans MS"/>
              </a:rPr>
              <a:t>fait au niveau</a:t>
            </a:r>
            <a:r>
              <a:rPr sz="2000" spc="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des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ribosomes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88900" marR="908050" lvl="1">
              <a:lnSpc>
                <a:spcPct val="150000"/>
              </a:lnSpc>
              <a:buFont typeface="Wingdings"/>
              <a:buChar char=""/>
              <a:tabLst>
                <a:tab pos="363220" algn="l"/>
              </a:tabLst>
            </a:pPr>
            <a:r>
              <a:rPr sz="2000" spc="-5" dirty="0">
                <a:latin typeface="Comic Sans MS"/>
                <a:cs typeface="Comic Sans MS"/>
              </a:rPr>
              <a:t>Les ribosomes </a:t>
            </a:r>
            <a:r>
              <a:rPr sz="2000" dirty="0">
                <a:latin typeface="Comic Sans MS"/>
                <a:cs typeface="Comic Sans MS"/>
              </a:rPr>
              <a:t>se </a:t>
            </a:r>
            <a:r>
              <a:rPr sz="2000" spc="-5" dirty="0">
                <a:latin typeface="Comic Sans MS"/>
                <a:cs typeface="Comic Sans MS"/>
              </a:rPr>
              <a:t>déplacent dans </a:t>
            </a:r>
            <a:r>
              <a:rPr sz="2000" dirty="0">
                <a:latin typeface="Comic Sans MS"/>
                <a:cs typeface="Comic Sans MS"/>
              </a:rPr>
              <a:t>le </a:t>
            </a:r>
            <a:r>
              <a:rPr sz="2000" spc="-5" dirty="0">
                <a:latin typeface="Comic Sans MS"/>
                <a:cs typeface="Comic Sans MS"/>
              </a:rPr>
              <a:t>sens 5' vers 3' </a:t>
            </a:r>
            <a:r>
              <a:rPr sz="2000" dirty="0">
                <a:latin typeface="Comic Sans MS"/>
                <a:cs typeface="Comic Sans MS"/>
              </a:rPr>
              <a:t>sur  l'ARNm, </a:t>
            </a:r>
            <a:r>
              <a:rPr sz="2000" spc="-5" dirty="0">
                <a:latin typeface="Comic Sans MS"/>
                <a:cs typeface="Comic Sans MS"/>
              </a:rPr>
              <a:t>et synthétisent </a:t>
            </a:r>
            <a:r>
              <a:rPr sz="2000" dirty="0">
                <a:latin typeface="Comic Sans MS"/>
                <a:cs typeface="Comic Sans MS"/>
              </a:rPr>
              <a:t>le polypeptide </a:t>
            </a:r>
            <a:r>
              <a:rPr sz="2000" spc="-5" dirty="0">
                <a:latin typeface="Comic Sans MS"/>
                <a:cs typeface="Comic Sans MS"/>
              </a:rPr>
              <a:t>correspondant de  </a:t>
            </a:r>
            <a:r>
              <a:rPr sz="2000" dirty="0">
                <a:latin typeface="Comic Sans MS"/>
                <a:cs typeface="Comic Sans MS"/>
              </a:rPr>
              <a:t>l'extrémité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NH2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terminale </a:t>
            </a:r>
            <a:r>
              <a:rPr sz="2000" spc="-5" dirty="0">
                <a:latin typeface="Comic Sans MS"/>
                <a:cs typeface="Comic Sans MS"/>
              </a:rPr>
              <a:t>vers </a:t>
            </a:r>
            <a:r>
              <a:rPr sz="2000" dirty="0">
                <a:latin typeface="Comic Sans MS"/>
                <a:cs typeface="Comic Sans MS"/>
              </a:rPr>
              <a:t>l'extrémité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COOH</a:t>
            </a:r>
            <a:r>
              <a:rPr sz="2000" spc="-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terminale.</a:t>
            </a:r>
            <a:endParaRPr sz="2000" dirty="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"/>
            </a:pPr>
            <a:endParaRPr sz="3650" dirty="0">
              <a:latin typeface="Times New Roman"/>
              <a:cs typeface="Times New Roman"/>
            </a:endParaRPr>
          </a:p>
          <a:p>
            <a:pPr marL="165100" marR="5080" lvl="2">
              <a:lnSpc>
                <a:spcPct val="150000"/>
              </a:lnSpc>
              <a:buFont typeface="Wingdings"/>
              <a:buChar char=""/>
              <a:tabLst>
                <a:tab pos="439420" algn="l"/>
              </a:tabLst>
            </a:pP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séquence de </a:t>
            </a:r>
            <a:r>
              <a:rPr sz="2000" dirty="0">
                <a:latin typeface="Comic Sans MS"/>
                <a:cs typeface="Comic Sans MS"/>
              </a:rPr>
              <a:t>l'ARNm </a:t>
            </a:r>
            <a:r>
              <a:rPr sz="2000" spc="-5" dirty="0">
                <a:latin typeface="Comic Sans MS"/>
                <a:cs typeface="Comic Sans MS"/>
              </a:rPr>
              <a:t>est décodée par </a:t>
            </a:r>
            <a:r>
              <a:rPr sz="2000" dirty="0">
                <a:latin typeface="Comic Sans MS"/>
                <a:cs typeface="Comic Sans MS"/>
              </a:rPr>
              <a:t>groupe </a:t>
            </a:r>
            <a:r>
              <a:rPr sz="2000" spc="-5" dirty="0">
                <a:latin typeface="Comic Sans MS"/>
                <a:cs typeface="Comic Sans MS"/>
              </a:rPr>
              <a:t>de trois  nucléotides (codon) qui correspondent </a:t>
            </a:r>
            <a:r>
              <a:rPr sz="2000" dirty="0">
                <a:latin typeface="Comic Sans MS"/>
                <a:cs typeface="Comic Sans MS"/>
              </a:rPr>
              <a:t>à </a:t>
            </a:r>
            <a:r>
              <a:rPr sz="2000" spc="-5" dirty="0">
                <a:latin typeface="Comic Sans MS"/>
                <a:cs typeface="Comic Sans MS"/>
              </a:rPr>
              <a:t>un </a:t>
            </a:r>
            <a:r>
              <a:rPr sz="2000" dirty="0">
                <a:latin typeface="Comic Sans MS"/>
                <a:cs typeface="Comic Sans MS"/>
              </a:rPr>
              <a:t>acide aminé </a:t>
            </a:r>
            <a:r>
              <a:rPr sz="2000" spc="-5" dirty="0">
                <a:latin typeface="Comic Sans MS"/>
                <a:cs typeface="Comic Sans MS"/>
              </a:rPr>
              <a:t>particulier </a:t>
            </a:r>
            <a:r>
              <a:rPr sz="2000" dirty="0">
                <a:latin typeface="Comic Sans MS"/>
                <a:cs typeface="Comic Sans MS"/>
              </a:rPr>
              <a:t>ou  </a:t>
            </a:r>
            <a:r>
              <a:rPr sz="2000" spc="-5" dirty="0">
                <a:latin typeface="Comic Sans MS"/>
                <a:cs typeface="Comic Sans MS"/>
              </a:rPr>
              <a:t>aux </a:t>
            </a:r>
            <a:r>
              <a:rPr sz="2000" dirty="0">
                <a:latin typeface="Comic Sans MS"/>
                <a:cs typeface="Comic Sans MS"/>
              </a:rPr>
              <a:t>signaux </a:t>
            </a:r>
            <a:r>
              <a:rPr sz="2000" spc="-5" dirty="0">
                <a:latin typeface="Comic Sans MS"/>
                <a:cs typeface="Comic Sans MS"/>
              </a:rPr>
              <a:t>d'initiation et de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latin typeface="Comic Sans MS"/>
                <a:cs typeface="Comic Sans MS"/>
              </a:rPr>
              <a:t>terminaison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036675"/>
            <a:ext cx="7690484" cy="269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287655" algn="l"/>
              </a:tabLst>
            </a:pPr>
            <a:r>
              <a:rPr sz="2000" dirty="0">
                <a:latin typeface="Comic Sans MS"/>
                <a:cs typeface="Comic Sans MS"/>
              </a:rPr>
              <a:t>Tous les </a:t>
            </a:r>
            <a:r>
              <a:rPr sz="2000" spc="-5" dirty="0">
                <a:latin typeface="Comic Sans MS"/>
                <a:cs typeface="Comic Sans MS"/>
              </a:rPr>
              <a:t>ARNm </a:t>
            </a:r>
            <a:r>
              <a:rPr sz="2000" dirty="0">
                <a:latin typeface="Comic Sans MS"/>
                <a:cs typeface="Comic Sans MS"/>
              </a:rPr>
              <a:t>se </a:t>
            </a:r>
            <a:r>
              <a:rPr sz="2000" spc="-5" dirty="0">
                <a:latin typeface="Comic Sans MS"/>
                <a:cs typeface="Comic Sans MS"/>
              </a:rPr>
              <a:t>terminent par </a:t>
            </a:r>
            <a:r>
              <a:rPr sz="2000" dirty="0">
                <a:latin typeface="Comic Sans MS"/>
                <a:cs typeface="Comic Sans MS"/>
              </a:rPr>
              <a:t>le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codon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UAA</a:t>
            </a:r>
            <a:r>
              <a:rPr sz="2000" spc="-5" dirty="0">
                <a:latin typeface="Comic Sans MS"/>
                <a:cs typeface="Comic Sans MS"/>
              </a:rPr>
              <a:t>,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UAG </a:t>
            </a:r>
            <a:r>
              <a:rPr sz="2000" dirty="0">
                <a:latin typeface="Comic Sans MS"/>
                <a:cs typeface="Comic Sans MS"/>
              </a:rPr>
              <a:t>ou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UGA </a:t>
            </a:r>
            <a:r>
              <a:rPr sz="2000" dirty="0">
                <a:latin typeface="Comic Sans MS"/>
                <a:cs typeface="Comic Sans MS"/>
              </a:rPr>
              <a:t>=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 codons</a:t>
            </a:r>
            <a:r>
              <a:rPr sz="2000" spc="-30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STOP.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2600">
              <a:latin typeface="Times New Roman"/>
              <a:cs typeface="Times New Roman"/>
            </a:endParaRPr>
          </a:p>
          <a:p>
            <a:pPr marL="12700" marR="182880" algn="just">
              <a:lnSpc>
                <a:spcPct val="150000"/>
              </a:lnSpc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latin typeface="Comic Sans MS"/>
                <a:cs typeface="Comic Sans MS"/>
              </a:rPr>
              <a:t>Une fois le </a:t>
            </a:r>
            <a:r>
              <a:rPr sz="2000" spc="-5" dirty="0">
                <a:latin typeface="Comic Sans MS"/>
                <a:cs typeface="Comic Sans MS"/>
              </a:rPr>
              <a:t>ribosome atteint un </a:t>
            </a:r>
            <a:r>
              <a:rPr sz="2000" dirty="0">
                <a:latin typeface="Comic Sans MS"/>
                <a:cs typeface="Comic Sans MS"/>
              </a:rPr>
              <a:t>codon STOP </a:t>
            </a:r>
            <a:r>
              <a:rPr sz="2000" spc="-5" dirty="0">
                <a:latin typeface="Comic Sans MS"/>
                <a:cs typeface="Comic Sans MS"/>
              </a:rPr>
              <a:t>(il n'existe </a:t>
            </a:r>
            <a:r>
              <a:rPr sz="2000" dirty="0">
                <a:latin typeface="Comic Sans MS"/>
                <a:cs typeface="Comic Sans MS"/>
              </a:rPr>
              <a:t>aucun  </a:t>
            </a:r>
            <a:r>
              <a:rPr sz="2000" spc="-5" dirty="0">
                <a:latin typeface="Comic Sans MS"/>
                <a:cs typeface="Comic Sans MS"/>
              </a:rPr>
              <a:t>ARNt capable de reconnaître </a:t>
            </a:r>
            <a:r>
              <a:rPr sz="2000" dirty="0">
                <a:latin typeface="Comic Sans MS"/>
                <a:cs typeface="Comic Sans MS"/>
              </a:rPr>
              <a:t>ce codon), une </a:t>
            </a:r>
            <a:r>
              <a:rPr sz="2000" spc="-5" dirty="0">
                <a:latin typeface="Comic Sans MS"/>
                <a:cs typeface="Comic Sans MS"/>
              </a:rPr>
              <a:t>enzyme </a:t>
            </a:r>
            <a:r>
              <a:rPr sz="2000" dirty="0">
                <a:latin typeface="Comic Sans MS"/>
                <a:cs typeface="Comic Sans MS"/>
              </a:rPr>
              <a:t>s'y fixe </a:t>
            </a:r>
            <a:r>
              <a:rPr sz="2000" spc="-5" dirty="0">
                <a:latin typeface="Comic Sans MS"/>
                <a:cs typeface="Comic Sans MS"/>
              </a:rPr>
              <a:t>et  détache </a:t>
            </a:r>
            <a:r>
              <a:rPr sz="2000" dirty="0">
                <a:latin typeface="Comic Sans MS"/>
                <a:cs typeface="Comic Sans MS"/>
              </a:rPr>
              <a:t>l'ARNm </a:t>
            </a:r>
            <a:r>
              <a:rPr sz="2000" spc="-5" dirty="0">
                <a:latin typeface="Comic Sans MS"/>
                <a:cs typeface="Comic Sans MS"/>
              </a:rPr>
              <a:t>du ribosome et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chaîne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peptidique.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4926469"/>
            <a:ext cx="5791200" cy="1354455"/>
          </a:xfrm>
          <a:custGeom>
            <a:avLst/>
            <a:gdLst/>
            <a:ahLst/>
            <a:cxnLst/>
            <a:rect l="l" t="t" r="r" b="b"/>
            <a:pathLst>
              <a:path w="5791200" h="1354454">
                <a:moveTo>
                  <a:pt x="0" y="1354201"/>
                </a:moveTo>
                <a:lnTo>
                  <a:pt x="5791200" y="1354201"/>
                </a:lnTo>
                <a:lnTo>
                  <a:pt x="5791200" y="0"/>
                </a:lnTo>
                <a:lnTo>
                  <a:pt x="0" y="0"/>
                </a:lnTo>
                <a:lnTo>
                  <a:pt x="0" y="135420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9958" y="5094351"/>
            <a:ext cx="499109" cy="139700"/>
          </a:xfrm>
          <a:custGeom>
            <a:avLst/>
            <a:gdLst/>
            <a:ahLst/>
            <a:cxnLst/>
            <a:rect l="l" t="t" r="r" b="b"/>
            <a:pathLst>
              <a:path w="499110" h="139700">
                <a:moveTo>
                  <a:pt x="232283" y="90678"/>
                </a:moveTo>
                <a:lnTo>
                  <a:pt x="192024" y="92583"/>
                </a:lnTo>
                <a:lnTo>
                  <a:pt x="185928" y="98298"/>
                </a:lnTo>
                <a:lnTo>
                  <a:pt x="185928" y="114173"/>
                </a:lnTo>
                <a:lnTo>
                  <a:pt x="187833" y="118364"/>
                </a:lnTo>
                <a:lnTo>
                  <a:pt x="191516" y="121539"/>
                </a:lnTo>
                <a:lnTo>
                  <a:pt x="195326" y="124714"/>
                </a:lnTo>
                <a:lnTo>
                  <a:pt x="200025" y="126238"/>
                </a:lnTo>
                <a:lnTo>
                  <a:pt x="208534" y="126238"/>
                </a:lnTo>
                <a:lnTo>
                  <a:pt x="212979" y="126111"/>
                </a:lnTo>
                <a:lnTo>
                  <a:pt x="218948" y="125730"/>
                </a:lnTo>
                <a:lnTo>
                  <a:pt x="224790" y="125476"/>
                </a:lnTo>
                <a:lnTo>
                  <a:pt x="229235" y="125222"/>
                </a:lnTo>
                <a:lnTo>
                  <a:pt x="298909" y="125222"/>
                </a:lnTo>
                <a:lnTo>
                  <a:pt x="301371" y="124333"/>
                </a:lnTo>
                <a:lnTo>
                  <a:pt x="304927" y="121031"/>
                </a:lnTo>
                <a:lnTo>
                  <a:pt x="308610" y="117856"/>
                </a:lnTo>
                <a:lnTo>
                  <a:pt x="310388" y="113665"/>
                </a:lnTo>
                <a:lnTo>
                  <a:pt x="310388" y="103759"/>
                </a:lnTo>
                <a:lnTo>
                  <a:pt x="308610" y="99695"/>
                </a:lnTo>
                <a:lnTo>
                  <a:pt x="304927" y="96393"/>
                </a:lnTo>
                <a:lnTo>
                  <a:pt x="301371" y="93091"/>
                </a:lnTo>
                <a:lnTo>
                  <a:pt x="296799" y="91440"/>
                </a:lnTo>
                <a:lnTo>
                  <a:pt x="291211" y="91440"/>
                </a:lnTo>
                <a:lnTo>
                  <a:pt x="232283" y="90678"/>
                </a:lnTo>
                <a:close/>
              </a:path>
              <a:path w="499110" h="139700">
                <a:moveTo>
                  <a:pt x="298909" y="125222"/>
                </a:moveTo>
                <a:lnTo>
                  <a:pt x="232283" y="125222"/>
                </a:lnTo>
                <a:lnTo>
                  <a:pt x="296799" y="125984"/>
                </a:lnTo>
                <a:lnTo>
                  <a:pt x="298909" y="125222"/>
                </a:lnTo>
                <a:close/>
              </a:path>
              <a:path w="499110" h="139700">
                <a:moveTo>
                  <a:pt x="46355" y="90678"/>
                </a:moveTo>
                <a:lnTo>
                  <a:pt x="6096" y="92583"/>
                </a:lnTo>
                <a:lnTo>
                  <a:pt x="0" y="98298"/>
                </a:lnTo>
                <a:lnTo>
                  <a:pt x="0" y="114173"/>
                </a:lnTo>
                <a:lnTo>
                  <a:pt x="1905" y="118364"/>
                </a:lnTo>
                <a:lnTo>
                  <a:pt x="5588" y="121539"/>
                </a:lnTo>
                <a:lnTo>
                  <a:pt x="9398" y="124714"/>
                </a:lnTo>
                <a:lnTo>
                  <a:pt x="14097" y="126238"/>
                </a:lnTo>
                <a:lnTo>
                  <a:pt x="22606" y="126238"/>
                </a:lnTo>
                <a:lnTo>
                  <a:pt x="27051" y="126111"/>
                </a:lnTo>
                <a:lnTo>
                  <a:pt x="33020" y="125730"/>
                </a:lnTo>
                <a:lnTo>
                  <a:pt x="38862" y="125476"/>
                </a:lnTo>
                <a:lnTo>
                  <a:pt x="43307" y="125222"/>
                </a:lnTo>
                <a:lnTo>
                  <a:pt x="112981" y="125222"/>
                </a:lnTo>
                <a:lnTo>
                  <a:pt x="115443" y="124333"/>
                </a:lnTo>
                <a:lnTo>
                  <a:pt x="118999" y="121031"/>
                </a:lnTo>
                <a:lnTo>
                  <a:pt x="122682" y="117856"/>
                </a:lnTo>
                <a:lnTo>
                  <a:pt x="124460" y="113665"/>
                </a:lnTo>
                <a:lnTo>
                  <a:pt x="124460" y="103759"/>
                </a:lnTo>
                <a:lnTo>
                  <a:pt x="122682" y="99695"/>
                </a:lnTo>
                <a:lnTo>
                  <a:pt x="118999" y="96393"/>
                </a:lnTo>
                <a:lnTo>
                  <a:pt x="115443" y="93091"/>
                </a:lnTo>
                <a:lnTo>
                  <a:pt x="110871" y="91440"/>
                </a:lnTo>
                <a:lnTo>
                  <a:pt x="105283" y="91440"/>
                </a:lnTo>
                <a:lnTo>
                  <a:pt x="46355" y="90678"/>
                </a:lnTo>
                <a:close/>
              </a:path>
              <a:path w="499110" h="139700">
                <a:moveTo>
                  <a:pt x="112981" y="125222"/>
                </a:moveTo>
                <a:lnTo>
                  <a:pt x="46355" y="125222"/>
                </a:lnTo>
                <a:lnTo>
                  <a:pt x="110871" y="125984"/>
                </a:lnTo>
                <a:lnTo>
                  <a:pt x="112981" y="125222"/>
                </a:lnTo>
                <a:close/>
              </a:path>
              <a:path w="499110" h="139700">
                <a:moveTo>
                  <a:pt x="217424" y="18542"/>
                </a:moveTo>
                <a:lnTo>
                  <a:pt x="214630" y="18542"/>
                </a:lnTo>
                <a:lnTo>
                  <a:pt x="202055" y="19663"/>
                </a:lnTo>
                <a:lnTo>
                  <a:pt x="193087" y="23034"/>
                </a:lnTo>
                <a:lnTo>
                  <a:pt x="187715" y="28668"/>
                </a:lnTo>
                <a:lnTo>
                  <a:pt x="185928" y="36576"/>
                </a:lnTo>
                <a:lnTo>
                  <a:pt x="185928" y="41402"/>
                </a:lnTo>
                <a:lnTo>
                  <a:pt x="187706" y="45593"/>
                </a:lnTo>
                <a:lnTo>
                  <a:pt x="194691" y="52324"/>
                </a:lnTo>
                <a:lnTo>
                  <a:pt x="199136" y="53975"/>
                </a:lnTo>
                <a:lnTo>
                  <a:pt x="206629" y="53975"/>
                </a:lnTo>
                <a:lnTo>
                  <a:pt x="214249" y="53721"/>
                </a:lnTo>
                <a:lnTo>
                  <a:pt x="218694" y="53467"/>
                </a:lnTo>
                <a:lnTo>
                  <a:pt x="221869" y="53340"/>
                </a:lnTo>
                <a:lnTo>
                  <a:pt x="297180" y="53340"/>
                </a:lnTo>
                <a:lnTo>
                  <a:pt x="301625" y="51689"/>
                </a:lnTo>
                <a:lnTo>
                  <a:pt x="305181" y="48514"/>
                </a:lnTo>
                <a:lnTo>
                  <a:pt x="308610" y="45212"/>
                </a:lnTo>
                <a:lnTo>
                  <a:pt x="310388" y="41021"/>
                </a:lnTo>
                <a:lnTo>
                  <a:pt x="310388" y="31115"/>
                </a:lnTo>
                <a:lnTo>
                  <a:pt x="219837" y="18669"/>
                </a:lnTo>
                <a:lnTo>
                  <a:pt x="217424" y="18542"/>
                </a:lnTo>
                <a:close/>
              </a:path>
              <a:path w="499110" h="139700">
                <a:moveTo>
                  <a:pt x="31496" y="18542"/>
                </a:moveTo>
                <a:lnTo>
                  <a:pt x="28702" y="18542"/>
                </a:lnTo>
                <a:lnTo>
                  <a:pt x="16127" y="19663"/>
                </a:lnTo>
                <a:lnTo>
                  <a:pt x="7159" y="23034"/>
                </a:lnTo>
                <a:lnTo>
                  <a:pt x="1787" y="28668"/>
                </a:lnTo>
                <a:lnTo>
                  <a:pt x="0" y="36576"/>
                </a:lnTo>
                <a:lnTo>
                  <a:pt x="0" y="41402"/>
                </a:lnTo>
                <a:lnTo>
                  <a:pt x="1778" y="45593"/>
                </a:lnTo>
                <a:lnTo>
                  <a:pt x="8763" y="52324"/>
                </a:lnTo>
                <a:lnTo>
                  <a:pt x="13208" y="53975"/>
                </a:lnTo>
                <a:lnTo>
                  <a:pt x="20701" y="53975"/>
                </a:lnTo>
                <a:lnTo>
                  <a:pt x="28321" y="53721"/>
                </a:lnTo>
                <a:lnTo>
                  <a:pt x="32766" y="53467"/>
                </a:lnTo>
                <a:lnTo>
                  <a:pt x="35941" y="53340"/>
                </a:lnTo>
                <a:lnTo>
                  <a:pt x="111252" y="53340"/>
                </a:lnTo>
                <a:lnTo>
                  <a:pt x="115697" y="51689"/>
                </a:lnTo>
                <a:lnTo>
                  <a:pt x="119253" y="48514"/>
                </a:lnTo>
                <a:lnTo>
                  <a:pt x="122682" y="45212"/>
                </a:lnTo>
                <a:lnTo>
                  <a:pt x="124460" y="41021"/>
                </a:lnTo>
                <a:lnTo>
                  <a:pt x="124460" y="31115"/>
                </a:lnTo>
                <a:lnTo>
                  <a:pt x="33909" y="18669"/>
                </a:lnTo>
                <a:lnTo>
                  <a:pt x="31496" y="18542"/>
                </a:lnTo>
                <a:close/>
              </a:path>
              <a:path w="499110" h="139700">
                <a:moveTo>
                  <a:pt x="417703" y="0"/>
                </a:moveTo>
                <a:lnTo>
                  <a:pt x="407162" y="0"/>
                </a:lnTo>
                <a:lnTo>
                  <a:pt x="402590" y="1651"/>
                </a:lnTo>
                <a:lnTo>
                  <a:pt x="398653" y="5207"/>
                </a:lnTo>
                <a:lnTo>
                  <a:pt x="394589" y="8763"/>
                </a:lnTo>
                <a:lnTo>
                  <a:pt x="392557" y="12954"/>
                </a:lnTo>
                <a:lnTo>
                  <a:pt x="392557" y="17780"/>
                </a:lnTo>
                <a:lnTo>
                  <a:pt x="420475" y="51427"/>
                </a:lnTo>
                <a:lnTo>
                  <a:pt x="445389" y="71501"/>
                </a:lnTo>
                <a:lnTo>
                  <a:pt x="415417" y="92630"/>
                </a:lnTo>
                <a:lnTo>
                  <a:pt x="393827" y="107569"/>
                </a:lnTo>
                <a:lnTo>
                  <a:pt x="388366" y="111379"/>
                </a:lnTo>
                <a:lnTo>
                  <a:pt x="385699" y="116078"/>
                </a:lnTo>
                <a:lnTo>
                  <a:pt x="385699" y="126238"/>
                </a:lnTo>
                <a:lnTo>
                  <a:pt x="387604" y="130556"/>
                </a:lnTo>
                <a:lnTo>
                  <a:pt x="391287" y="134239"/>
                </a:lnTo>
                <a:lnTo>
                  <a:pt x="395097" y="137795"/>
                </a:lnTo>
                <a:lnTo>
                  <a:pt x="399542" y="139700"/>
                </a:lnTo>
                <a:lnTo>
                  <a:pt x="408559" y="139700"/>
                </a:lnTo>
                <a:lnTo>
                  <a:pt x="454374" y="111379"/>
                </a:lnTo>
                <a:lnTo>
                  <a:pt x="490982" y="82550"/>
                </a:lnTo>
                <a:lnTo>
                  <a:pt x="498602" y="73533"/>
                </a:lnTo>
                <a:lnTo>
                  <a:pt x="498602" y="62357"/>
                </a:lnTo>
                <a:lnTo>
                  <a:pt x="494538" y="57277"/>
                </a:lnTo>
                <a:lnTo>
                  <a:pt x="486537" y="53340"/>
                </a:lnTo>
                <a:lnTo>
                  <a:pt x="472888" y="45696"/>
                </a:lnTo>
                <a:lnTo>
                  <a:pt x="458406" y="35337"/>
                </a:lnTo>
                <a:lnTo>
                  <a:pt x="443067" y="22264"/>
                </a:lnTo>
                <a:lnTo>
                  <a:pt x="426847" y="6477"/>
                </a:lnTo>
                <a:lnTo>
                  <a:pt x="422529" y="2159"/>
                </a:lnTo>
                <a:lnTo>
                  <a:pt x="4177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5886" y="5185028"/>
            <a:ext cx="124460" cy="35560"/>
          </a:xfrm>
          <a:custGeom>
            <a:avLst/>
            <a:gdLst/>
            <a:ahLst/>
            <a:cxnLst/>
            <a:rect l="l" t="t" r="r" b="b"/>
            <a:pathLst>
              <a:path w="124460" h="35560">
                <a:moveTo>
                  <a:pt x="46355" y="0"/>
                </a:moveTo>
                <a:lnTo>
                  <a:pt x="85012" y="547"/>
                </a:lnTo>
                <a:lnTo>
                  <a:pt x="92979" y="666"/>
                </a:lnTo>
                <a:lnTo>
                  <a:pt x="99732" y="738"/>
                </a:lnTo>
                <a:lnTo>
                  <a:pt x="105283" y="762"/>
                </a:lnTo>
                <a:lnTo>
                  <a:pt x="110871" y="762"/>
                </a:lnTo>
                <a:lnTo>
                  <a:pt x="115443" y="2413"/>
                </a:lnTo>
                <a:lnTo>
                  <a:pt x="118999" y="5715"/>
                </a:lnTo>
                <a:lnTo>
                  <a:pt x="122682" y="9017"/>
                </a:lnTo>
                <a:lnTo>
                  <a:pt x="124460" y="13081"/>
                </a:lnTo>
                <a:lnTo>
                  <a:pt x="124460" y="18034"/>
                </a:lnTo>
                <a:lnTo>
                  <a:pt x="124460" y="22987"/>
                </a:lnTo>
                <a:lnTo>
                  <a:pt x="122682" y="27178"/>
                </a:lnTo>
                <a:lnTo>
                  <a:pt x="118999" y="30353"/>
                </a:lnTo>
                <a:lnTo>
                  <a:pt x="115443" y="33655"/>
                </a:lnTo>
                <a:lnTo>
                  <a:pt x="110871" y="35306"/>
                </a:lnTo>
                <a:lnTo>
                  <a:pt x="105283" y="35306"/>
                </a:lnTo>
                <a:lnTo>
                  <a:pt x="99732" y="35282"/>
                </a:lnTo>
                <a:lnTo>
                  <a:pt x="92979" y="35210"/>
                </a:lnTo>
                <a:lnTo>
                  <a:pt x="85012" y="35091"/>
                </a:lnTo>
                <a:lnTo>
                  <a:pt x="75819" y="34925"/>
                </a:lnTo>
                <a:lnTo>
                  <a:pt x="66607" y="34758"/>
                </a:lnTo>
                <a:lnTo>
                  <a:pt x="58610" y="34639"/>
                </a:lnTo>
                <a:lnTo>
                  <a:pt x="51851" y="34567"/>
                </a:lnTo>
                <a:lnTo>
                  <a:pt x="46355" y="34544"/>
                </a:lnTo>
                <a:lnTo>
                  <a:pt x="43307" y="34544"/>
                </a:lnTo>
                <a:lnTo>
                  <a:pt x="38862" y="34798"/>
                </a:lnTo>
                <a:lnTo>
                  <a:pt x="33020" y="35052"/>
                </a:lnTo>
                <a:lnTo>
                  <a:pt x="27051" y="35433"/>
                </a:lnTo>
                <a:lnTo>
                  <a:pt x="22606" y="35560"/>
                </a:lnTo>
                <a:lnTo>
                  <a:pt x="19685" y="35560"/>
                </a:lnTo>
                <a:lnTo>
                  <a:pt x="14097" y="35560"/>
                </a:lnTo>
                <a:lnTo>
                  <a:pt x="9398" y="34036"/>
                </a:lnTo>
                <a:lnTo>
                  <a:pt x="5588" y="30861"/>
                </a:lnTo>
                <a:lnTo>
                  <a:pt x="1905" y="27686"/>
                </a:lnTo>
                <a:lnTo>
                  <a:pt x="0" y="23495"/>
                </a:lnTo>
                <a:lnTo>
                  <a:pt x="0" y="18415"/>
                </a:lnTo>
                <a:lnTo>
                  <a:pt x="0" y="7620"/>
                </a:lnTo>
                <a:lnTo>
                  <a:pt x="6096" y="1905"/>
                </a:lnTo>
                <a:lnTo>
                  <a:pt x="18415" y="1143"/>
                </a:lnTo>
                <a:lnTo>
                  <a:pt x="26013" y="642"/>
                </a:lnTo>
                <a:lnTo>
                  <a:pt x="33194" y="285"/>
                </a:lnTo>
                <a:lnTo>
                  <a:pt x="39971" y="71"/>
                </a:lnTo>
                <a:lnTo>
                  <a:pt x="46355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9958" y="5185028"/>
            <a:ext cx="124460" cy="35560"/>
          </a:xfrm>
          <a:custGeom>
            <a:avLst/>
            <a:gdLst/>
            <a:ahLst/>
            <a:cxnLst/>
            <a:rect l="l" t="t" r="r" b="b"/>
            <a:pathLst>
              <a:path w="124460" h="35560">
                <a:moveTo>
                  <a:pt x="46355" y="0"/>
                </a:moveTo>
                <a:lnTo>
                  <a:pt x="85012" y="547"/>
                </a:lnTo>
                <a:lnTo>
                  <a:pt x="92979" y="666"/>
                </a:lnTo>
                <a:lnTo>
                  <a:pt x="99732" y="738"/>
                </a:lnTo>
                <a:lnTo>
                  <a:pt x="105283" y="762"/>
                </a:lnTo>
                <a:lnTo>
                  <a:pt x="110871" y="762"/>
                </a:lnTo>
                <a:lnTo>
                  <a:pt x="115443" y="2413"/>
                </a:lnTo>
                <a:lnTo>
                  <a:pt x="118999" y="5715"/>
                </a:lnTo>
                <a:lnTo>
                  <a:pt x="122682" y="9017"/>
                </a:lnTo>
                <a:lnTo>
                  <a:pt x="124460" y="13081"/>
                </a:lnTo>
                <a:lnTo>
                  <a:pt x="124460" y="18034"/>
                </a:lnTo>
                <a:lnTo>
                  <a:pt x="124460" y="22987"/>
                </a:lnTo>
                <a:lnTo>
                  <a:pt x="122682" y="27178"/>
                </a:lnTo>
                <a:lnTo>
                  <a:pt x="118999" y="30353"/>
                </a:lnTo>
                <a:lnTo>
                  <a:pt x="115443" y="33655"/>
                </a:lnTo>
                <a:lnTo>
                  <a:pt x="110871" y="35306"/>
                </a:lnTo>
                <a:lnTo>
                  <a:pt x="105283" y="35306"/>
                </a:lnTo>
                <a:lnTo>
                  <a:pt x="99732" y="35282"/>
                </a:lnTo>
                <a:lnTo>
                  <a:pt x="92979" y="35210"/>
                </a:lnTo>
                <a:lnTo>
                  <a:pt x="85012" y="35091"/>
                </a:lnTo>
                <a:lnTo>
                  <a:pt x="75819" y="34925"/>
                </a:lnTo>
                <a:lnTo>
                  <a:pt x="66607" y="34758"/>
                </a:lnTo>
                <a:lnTo>
                  <a:pt x="58610" y="34639"/>
                </a:lnTo>
                <a:lnTo>
                  <a:pt x="51851" y="34567"/>
                </a:lnTo>
                <a:lnTo>
                  <a:pt x="46355" y="34544"/>
                </a:lnTo>
                <a:lnTo>
                  <a:pt x="43307" y="34544"/>
                </a:lnTo>
                <a:lnTo>
                  <a:pt x="38862" y="34798"/>
                </a:lnTo>
                <a:lnTo>
                  <a:pt x="33020" y="35052"/>
                </a:lnTo>
                <a:lnTo>
                  <a:pt x="27051" y="35433"/>
                </a:lnTo>
                <a:lnTo>
                  <a:pt x="22606" y="35560"/>
                </a:lnTo>
                <a:lnTo>
                  <a:pt x="19685" y="35560"/>
                </a:lnTo>
                <a:lnTo>
                  <a:pt x="14097" y="35560"/>
                </a:lnTo>
                <a:lnTo>
                  <a:pt x="9398" y="34036"/>
                </a:lnTo>
                <a:lnTo>
                  <a:pt x="5588" y="30861"/>
                </a:lnTo>
                <a:lnTo>
                  <a:pt x="1905" y="27686"/>
                </a:lnTo>
                <a:lnTo>
                  <a:pt x="0" y="23495"/>
                </a:lnTo>
                <a:lnTo>
                  <a:pt x="0" y="18415"/>
                </a:lnTo>
                <a:lnTo>
                  <a:pt x="0" y="7620"/>
                </a:lnTo>
                <a:lnTo>
                  <a:pt x="6096" y="1905"/>
                </a:lnTo>
                <a:lnTo>
                  <a:pt x="18415" y="1143"/>
                </a:lnTo>
                <a:lnTo>
                  <a:pt x="26013" y="642"/>
                </a:lnTo>
                <a:lnTo>
                  <a:pt x="33194" y="285"/>
                </a:lnTo>
                <a:lnTo>
                  <a:pt x="39971" y="71"/>
                </a:lnTo>
                <a:lnTo>
                  <a:pt x="46355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5886" y="5112892"/>
            <a:ext cx="124460" cy="35560"/>
          </a:xfrm>
          <a:custGeom>
            <a:avLst/>
            <a:gdLst/>
            <a:ahLst/>
            <a:cxnLst/>
            <a:rect l="l" t="t" r="r" b="b"/>
            <a:pathLst>
              <a:path w="124460" h="35560">
                <a:moveTo>
                  <a:pt x="28702" y="0"/>
                </a:moveTo>
                <a:lnTo>
                  <a:pt x="29845" y="0"/>
                </a:lnTo>
                <a:lnTo>
                  <a:pt x="31496" y="0"/>
                </a:lnTo>
                <a:lnTo>
                  <a:pt x="33909" y="127"/>
                </a:lnTo>
                <a:lnTo>
                  <a:pt x="38354" y="127"/>
                </a:lnTo>
                <a:lnTo>
                  <a:pt x="105791" y="254"/>
                </a:lnTo>
                <a:lnTo>
                  <a:pt x="111252" y="254"/>
                </a:lnTo>
                <a:lnTo>
                  <a:pt x="115697" y="1905"/>
                </a:lnTo>
                <a:lnTo>
                  <a:pt x="119253" y="5207"/>
                </a:lnTo>
                <a:lnTo>
                  <a:pt x="122682" y="8509"/>
                </a:lnTo>
                <a:lnTo>
                  <a:pt x="124460" y="12573"/>
                </a:lnTo>
                <a:lnTo>
                  <a:pt x="124460" y="17526"/>
                </a:lnTo>
                <a:lnTo>
                  <a:pt x="124460" y="22479"/>
                </a:lnTo>
                <a:lnTo>
                  <a:pt x="122682" y="26670"/>
                </a:lnTo>
                <a:lnTo>
                  <a:pt x="119253" y="29972"/>
                </a:lnTo>
                <a:lnTo>
                  <a:pt x="115697" y="33147"/>
                </a:lnTo>
                <a:lnTo>
                  <a:pt x="111252" y="34798"/>
                </a:lnTo>
                <a:lnTo>
                  <a:pt x="105791" y="34798"/>
                </a:lnTo>
                <a:lnTo>
                  <a:pt x="38227" y="34798"/>
                </a:lnTo>
                <a:lnTo>
                  <a:pt x="35941" y="34798"/>
                </a:lnTo>
                <a:lnTo>
                  <a:pt x="32766" y="34925"/>
                </a:lnTo>
                <a:lnTo>
                  <a:pt x="28321" y="35179"/>
                </a:lnTo>
                <a:lnTo>
                  <a:pt x="24003" y="35306"/>
                </a:lnTo>
                <a:lnTo>
                  <a:pt x="20701" y="35433"/>
                </a:lnTo>
                <a:lnTo>
                  <a:pt x="18542" y="35433"/>
                </a:lnTo>
                <a:lnTo>
                  <a:pt x="13208" y="35433"/>
                </a:lnTo>
                <a:lnTo>
                  <a:pt x="8763" y="33782"/>
                </a:lnTo>
                <a:lnTo>
                  <a:pt x="5207" y="30353"/>
                </a:lnTo>
                <a:lnTo>
                  <a:pt x="1778" y="27051"/>
                </a:lnTo>
                <a:lnTo>
                  <a:pt x="0" y="22860"/>
                </a:lnTo>
                <a:lnTo>
                  <a:pt x="0" y="18034"/>
                </a:lnTo>
                <a:lnTo>
                  <a:pt x="1787" y="10126"/>
                </a:lnTo>
                <a:lnTo>
                  <a:pt x="7159" y="4492"/>
                </a:lnTo>
                <a:lnTo>
                  <a:pt x="16127" y="1121"/>
                </a:lnTo>
                <a:lnTo>
                  <a:pt x="28702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9958" y="5112892"/>
            <a:ext cx="124460" cy="35560"/>
          </a:xfrm>
          <a:custGeom>
            <a:avLst/>
            <a:gdLst/>
            <a:ahLst/>
            <a:cxnLst/>
            <a:rect l="l" t="t" r="r" b="b"/>
            <a:pathLst>
              <a:path w="124460" h="35560">
                <a:moveTo>
                  <a:pt x="28702" y="0"/>
                </a:moveTo>
                <a:lnTo>
                  <a:pt x="29845" y="0"/>
                </a:lnTo>
                <a:lnTo>
                  <a:pt x="31496" y="0"/>
                </a:lnTo>
                <a:lnTo>
                  <a:pt x="33909" y="127"/>
                </a:lnTo>
                <a:lnTo>
                  <a:pt x="38354" y="127"/>
                </a:lnTo>
                <a:lnTo>
                  <a:pt x="105791" y="254"/>
                </a:lnTo>
                <a:lnTo>
                  <a:pt x="111252" y="254"/>
                </a:lnTo>
                <a:lnTo>
                  <a:pt x="115697" y="1905"/>
                </a:lnTo>
                <a:lnTo>
                  <a:pt x="119253" y="5207"/>
                </a:lnTo>
                <a:lnTo>
                  <a:pt x="122682" y="8509"/>
                </a:lnTo>
                <a:lnTo>
                  <a:pt x="124460" y="12573"/>
                </a:lnTo>
                <a:lnTo>
                  <a:pt x="124460" y="17526"/>
                </a:lnTo>
                <a:lnTo>
                  <a:pt x="124460" y="22479"/>
                </a:lnTo>
                <a:lnTo>
                  <a:pt x="122682" y="26670"/>
                </a:lnTo>
                <a:lnTo>
                  <a:pt x="119253" y="29972"/>
                </a:lnTo>
                <a:lnTo>
                  <a:pt x="115697" y="33147"/>
                </a:lnTo>
                <a:lnTo>
                  <a:pt x="111252" y="34798"/>
                </a:lnTo>
                <a:lnTo>
                  <a:pt x="105791" y="34798"/>
                </a:lnTo>
                <a:lnTo>
                  <a:pt x="38227" y="34798"/>
                </a:lnTo>
                <a:lnTo>
                  <a:pt x="35941" y="34798"/>
                </a:lnTo>
                <a:lnTo>
                  <a:pt x="32766" y="34925"/>
                </a:lnTo>
                <a:lnTo>
                  <a:pt x="28321" y="35179"/>
                </a:lnTo>
                <a:lnTo>
                  <a:pt x="24003" y="35306"/>
                </a:lnTo>
                <a:lnTo>
                  <a:pt x="20701" y="35433"/>
                </a:lnTo>
                <a:lnTo>
                  <a:pt x="18542" y="35433"/>
                </a:lnTo>
                <a:lnTo>
                  <a:pt x="13208" y="35433"/>
                </a:lnTo>
                <a:lnTo>
                  <a:pt x="8763" y="33782"/>
                </a:lnTo>
                <a:lnTo>
                  <a:pt x="5207" y="30353"/>
                </a:lnTo>
                <a:lnTo>
                  <a:pt x="1778" y="27051"/>
                </a:lnTo>
                <a:lnTo>
                  <a:pt x="0" y="22860"/>
                </a:lnTo>
                <a:lnTo>
                  <a:pt x="0" y="18034"/>
                </a:lnTo>
                <a:lnTo>
                  <a:pt x="1787" y="10126"/>
                </a:lnTo>
                <a:lnTo>
                  <a:pt x="7159" y="4492"/>
                </a:lnTo>
                <a:lnTo>
                  <a:pt x="16127" y="1121"/>
                </a:lnTo>
                <a:lnTo>
                  <a:pt x="28702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1085" y="5089778"/>
            <a:ext cx="122047" cy="14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8800" y="4792374"/>
            <a:ext cx="5791200" cy="14287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78510">
              <a:lnSpc>
                <a:spcPct val="100000"/>
              </a:lnSpc>
              <a:spcBef>
                <a:spcPts val="1300"/>
              </a:spcBef>
            </a:pPr>
            <a:r>
              <a:rPr sz="2400" dirty="0">
                <a:latin typeface="Comic Sans MS"/>
                <a:cs typeface="Comic Sans MS"/>
              </a:rPr>
              <a:t>le </a:t>
            </a:r>
            <a:r>
              <a:rPr sz="2400" spc="-10" dirty="0">
                <a:latin typeface="Comic Sans MS"/>
                <a:cs typeface="Comic Sans MS"/>
              </a:rPr>
              <a:t>ribosome </a:t>
            </a:r>
            <a:r>
              <a:rPr sz="2400" spc="-5" dirty="0">
                <a:latin typeface="Comic Sans MS"/>
                <a:cs typeface="Comic Sans MS"/>
              </a:rPr>
              <a:t>se sépare </a:t>
            </a:r>
            <a:r>
              <a:rPr sz="2400" dirty="0">
                <a:latin typeface="Comic Sans MS"/>
                <a:cs typeface="Comic Sans MS"/>
              </a:rPr>
              <a:t>en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deux.</a:t>
            </a:r>
            <a:endParaRPr sz="2400">
              <a:latin typeface="Comic Sans MS"/>
              <a:cs typeface="Comic Sans MS"/>
            </a:endParaRPr>
          </a:p>
          <a:p>
            <a:pPr marL="91440" marR="219075">
              <a:lnSpc>
                <a:spcPct val="100000"/>
              </a:lnSpc>
              <a:spcBef>
                <a:spcPts val="1205"/>
              </a:spcBef>
            </a:pPr>
            <a:r>
              <a:rPr sz="2400" dirty="0">
                <a:latin typeface="Comic Sans MS"/>
                <a:cs typeface="Comic Sans MS"/>
              </a:rPr>
              <a:t>Les </a:t>
            </a:r>
            <a:r>
              <a:rPr sz="2400" spc="-5" dirty="0">
                <a:latin typeface="Comic Sans MS"/>
                <a:cs typeface="Comic Sans MS"/>
              </a:rPr>
              <a:t>deux </a:t>
            </a:r>
            <a:r>
              <a:rPr sz="2400" dirty="0">
                <a:latin typeface="Comic Sans MS"/>
                <a:cs typeface="Comic Sans MS"/>
              </a:rPr>
              <a:t>unités se </a:t>
            </a:r>
            <a:r>
              <a:rPr sz="2400" spc="-5" dirty="0">
                <a:latin typeface="Comic Sans MS"/>
                <a:cs typeface="Comic Sans MS"/>
              </a:rPr>
              <a:t>réuniront </a:t>
            </a:r>
            <a:r>
              <a:rPr sz="2400" dirty="0">
                <a:latin typeface="Comic Sans MS"/>
                <a:cs typeface="Comic Sans MS"/>
              </a:rPr>
              <a:t>à</a:t>
            </a:r>
            <a:r>
              <a:rPr sz="2400" spc="-1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nouveau  </a:t>
            </a:r>
            <a:r>
              <a:rPr sz="2400" dirty="0">
                <a:latin typeface="Comic Sans MS"/>
                <a:cs typeface="Comic Sans MS"/>
              </a:rPr>
              <a:t>si </a:t>
            </a:r>
            <a:r>
              <a:rPr sz="2400" spc="-5" dirty="0">
                <a:latin typeface="Comic Sans MS"/>
                <a:cs typeface="Comic Sans MS"/>
              </a:rPr>
              <a:t>un ARNm </a:t>
            </a:r>
            <a:r>
              <a:rPr sz="2400" dirty="0">
                <a:latin typeface="Comic Sans MS"/>
                <a:cs typeface="Comic Sans MS"/>
              </a:rPr>
              <a:t>se </a:t>
            </a:r>
            <a:r>
              <a:rPr sz="2400" spc="-5" dirty="0">
                <a:latin typeface="Comic Sans MS"/>
                <a:cs typeface="Comic Sans MS"/>
              </a:rPr>
              <a:t>fixe </a:t>
            </a:r>
            <a:r>
              <a:rPr sz="2400" dirty="0">
                <a:latin typeface="Comic Sans MS"/>
                <a:cs typeface="Comic Sans MS"/>
              </a:rPr>
              <a:t>à la petite</a:t>
            </a:r>
            <a:r>
              <a:rPr sz="2400" spc="-1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unité.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591" y="246376"/>
            <a:ext cx="2157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209" algn="l"/>
              </a:tabLst>
            </a:pPr>
            <a:r>
              <a:rPr b="1" dirty="0">
                <a:latin typeface="Comic Sans MS"/>
                <a:cs typeface="Comic Sans MS"/>
              </a:rPr>
              <a:t>c)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Comic Sans MS"/>
                <a:cs typeface="Comic Sans MS"/>
              </a:rPr>
              <a:t>Terminaison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838580"/>
            <a:ext cx="413702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925">
              <a:lnSpc>
                <a:spcPct val="100000"/>
              </a:lnSpc>
              <a:spcBef>
                <a:spcPts val="100"/>
              </a:spcBef>
              <a:buClr>
                <a:srgbClr val="CC0098"/>
              </a:buClr>
              <a:buSzPct val="75000"/>
              <a:buFont typeface="Wingdings"/>
              <a:buChar char=""/>
              <a:tabLst>
                <a:tab pos="232410" algn="l"/>
              </a:tabLst>
            </a:pPr>
            <a:r>
              <a:rPr sz="1800" dirty="0">
                <a:latin typeface="Comic Sans MS"/>
                <a:cs typeface="Comic Sans MS"/>
              </a:rPr>
              <a:t>Protéines </a:t>
            </a:r>
            <a:r>
              <a:rPr sz="1800" spc="-5" dirty="0">
                <a:latin typeface="Comic Sans MS"/>
                <a:cs typeface="Comic Sans MS"/>
              </a:rPr>
              <a:t>appelées </a:t>
            </a:r>
            <a:r>
              <a:rPr sz="1800" dirty="0">
                <a:latin typeface="Comic Sans MS"/>
                <a:cs typeface="Comic Sans MS"/>
              </a:rPr>
              <a:t>« Facteurs </a:t>
            </a:r>
            <a:r>
              <a:rPr sz="1800" spc="-5" dirty="0">
                <a:latin typeface="Comic Sans MS"/>
                <a:cs typeface="Comic Sans MS"/>
              </a:rPr>
              <a:t>de  </a:t>
            </a:r>
            <a:r>
              <a:rPr sz="1800" dirty="0">
                <a:latin typeface="Comic Sans MS"/>
                <a:cs typeface="Comic Sans MS"/>
              </a:rPr>
              <a:t>Terminaison – </a:t>
            </a:r>
            <a:r>
              <a:rPr sz="1800" spc="-5" dirty="0">
                <a:latin typeface="Comic Sans MS"/>
                <a:cs typeface="Comic Sans MS"/>
              </a:rPr>
              <a:t>RF (Release </a:t>
            </a:r>
            <a:r>
              <a:rPr sz="1800" dirty="0">
                <a:latin typeface="Comic Sans MS"/>
                <a:cs typeface="Comic Sans MS"/>
              </a:rPr>
              <a:t>Factor)</a:t>
            </a:r>
            <a:r>
              <a:rPr sz="1800" spc="-114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»  </a:t>
            </a:r>
            <a:r>
              <a:rPr sz="1800" spc="-5" dirty="0">
                <a:latin typeface="Comic Sans MS"/>
                <a:cs typeface="Comic Sans MS"/>
              </a:rPr>
              <a:t>reconnaissent </a:t>
            </a:r>
            <a:r>
              <a:rPr sz="1800" dirty="0">
                <a:latin typeface="Comic Sans MS"/>
                <a:cs typeface="Comic Sans MS"/>
              </a:rPr>
              <a:t>le codon stop (UGA,  UAG, ou UAA) au site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endParaRPr sz="1800">
              <a:latin typeface="Comic Sans MS"/>
              <a:cs typeface="Comic Sans MS"/>
            </a:endParaRPr>
          </a:p>
          <a:p>
            <a:pPr marL="12700" marR="614680">
              <a:lnSpc>
                <a:spcPct val="100000"/>
              </a:lnSpc>
              <a:spcBef>
                <a:spcPts val="2160"/>
              </a:spcBef>
              <a:buClr>
                <a:srgbClr val="CC0098"/>
              </a:buClr>
              <a:buSzPct val="75000"/>
              <a:buFont typeface="Wingdings"/>
              <a:buChar char=""/>
              <a:tabLst>
                <a:tab pos="232410" algn="l"/>
              </a:tabLst>
            </a:pP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RF-3 </a:t>
            </a:r>
            <a:r>
              <a:rPr sz="1800" spc="-5" dirty="0">
                <a:latin typeface="Comic Sans MS"/>
                <a:cs typeface="Comic Sans MS"/>
              </a:rPr>
              <a:t>fixe </a:t>
            </a:r>
            <a:r>
              <a:rPr sz="1800" dirty="0">
                <a:latin typeface="Comic Sans MS"/>
                <a:cs typeface="Comic Sans MS"/>
              </a:rPr>
              <a:t>le GTP et </a:t>
            </a:r>
            <a:r>
              <a:rPr sz="1800" spc="-5" dirty="0">
                <a:latin typeface="Comic Sans MS"/>
                <a:cs typeface="Comic Sans MS"/>
              </a:rPr>
              <a:t>stimule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les  </a:t>
            </a:r>
            <a:r>
              <a:rPr sz="1800" spc="-5" dirty="0">
                <a:latin typeface="Comic Sans MS"/>
                <a:cs typeface="Comic Sans MS"/>
              </a:rPr>
              <a:t>activités de </a:t>
            </a:r>
            <a:r>
              <a:rPr sz="1800" spc="-5" dirty="0">
                <a:solidFill>
                  <a:srgbClr val="5F497A"/>
                </a:solidFill>
                <a:latin typeface="Comic Sans MS"/>
                <a:cs typeface="Comic Sans MS"/>
              </a:rPr>
              <a:t>RF-1 </a:t>
            </a:r>
            <a:r>
              <a:rPr sz="1800" dirty="0">
                <a:latin typeface="Comic Sans MS"/>
                <a:cs typeface="Comic Sans MS"/>
              </a:rPr>
              <a:t>et </a:t>
            </a:r>
            <a:r>
              <a:rPr sz="1800" spc="-5" dirty="0">
                <a:solidFill>
                  <a:srgbClr val="007F00"/>
                </a:solidFill>
                <a:latin typeface="Comic Sans MS"/>
                <a:cs typeface="Comic Sans MS"/>
              </a:rPr>
              <a:t>RF</a:t>
            </a:r>
            <a:r>
              <a:rPr sz="1800" spc="-40" dirty="0">
                <a:solidFill>
                  <a:srgbClr val="007F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7F00"/>
                </a:solidFill>
                <a:latin typeface="Comic Sans MS"/>
                <a:cs typeface="Comic Sans MS"/>
              </a:rPr>
              <a:t>–2</a:t>
            </a:r>
            <a:r>
              <a:rPr sz="1800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165"/>
              </a:spcBef>
              <a:buClr>
                <a:srgbClr val="CC0098"/>
              </a:buClr>
              <a:buSzPct val="75000"/>
              <a:buFont typeface="Wingdings"/>
              <a:buChar char=""/>
              <a:tabLst>
                <a:tab pos="232410" algn="l"/>
              </a:tabLst>
            </a:pP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fixation des RF </a:t>
            </a:r>
            <a:r>
              <a:rPr sz="1800" dirty="0">
                <a:latin typeface="Comic Sans MS"/>
                <a:cs typeface="Comic Sans MS"/>
              </a:rPr>
              <a:t>au codon </a:t>
            </a:r>
            <a:r>
              <a:rPr sz="1800" spc="-5" dirty="0">
                <a:latin typeface="Comic Sans MS"/>
                <a:cs typeface="Comic Sans MS"/>
              </a:rPr>
              <a:t>non sens  </a:t>
            </a:r>
            <a:r>
              <a:rPr sz="1800" dirty="0">
                <a:latin typeface="Comic Sans MS"/>
                <a:cs typeface="Comic Sans MS"/>
              </a:rPr>
              <a:t>au site A </a:t>
            </a:r>
            <a:r>
              <a:rPr sz="1800" spc="-5" dirty="0">
                <a:latin typeface="Comic Sans MS"/>
                <a:cs typeface="Comic Sans MS"/>
              </a:rPr>
              <a:t>transforme </a:t>
            </a: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solidFill>
                  <a:srgbClr val="FF6500"/>
                </a:solidFill>
                <a:latin typeface="Comic Sans MS"/>
                <a:cs typeface="Comic Sans MS"/>
              </a:rPr>
              <a:t>peptidyl  transférase </a:t>
            </a:r>
            <a:r>
              <a:rPr sz="1800" dirty="0">
                <a:latin typeface="Comic Sans MS"/>
                <a:cs typeface="Comic Sans MS"/>
              </a:rPr>
              <a:t>en une </a:t>
            </a:r>
            <a:r>
              <a:rPr sz="1800" spc="-5" dirty="0">
                <a:solidFill>
                  <a:srgbClr val="983265"/>
                </a:solidFill>
                <a:latin typeface="Comic Sans MS"/>
                <a:cs typeface="Comic Sans MS"/>
              </a:rPr>
              <a:t>hydrolase</a:t>
            </a:r>
            <a:r>
              <a:rPr sz="1800" spc="-5" dirty="0">
                <a:latin typeface="Comic Sans MS"/>
                <a:cs typeface="Comic Sans MS"/>
              </a:rPr>
              <a:t>, qui  </a:t>
            </a:r>
            <a:r>
              <a:rPr sz="1800" dirty="0">
                <a:latin typeface="Comic Sans MS"/>
                <a:cs typeface="Comic Sans MS"/>
              </a:rPr>
              <a:t>coupe la chaîne </a:t>
            </a:r>
            <a:r>
              <a:rPr sz="1800" spc="-5" dirty="0">
                <a:latin typeface="Comic Sans MS"/>
                <a:cs typeface="Comic Sans MS"/>
              </a:rPr>
              <a:t>peptidique de </a:t>
            </a:r>
            <a:r>
              <a:rPr sz="1800" dirty="0">
                <a:latin typeface="Comic Sans MS"/>
                <a:cs typeface="Comic Sans MS"/>
              </a:rPr>
              <a:t>l’ARNt  auquel elle est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fixée</a:t>
            </a:r>
            <a:endParaRPr sz="1800">
              <a:latin typeface="Comic Sans MS"/>
              <a:cs typeface="Comic Sans MS"/>
            </a:endParaRPr>
          </a:p>
          <a:p>
            <a:pPr marL="12700" marR="125095">
              <a:lnSpc>
                <a:spcPct val="100000"/>
              </a:lnSpc>
              <a:spcBef>
                <a:spcPts val="2160"/>
              </a:spcBef>
              <a:buClr>
                <a:srgbClr val="CC0098"/>
              </a:buClr>
              <a:buSzPct val="75000"/>
              <a:buFont typeface="Wingdings"/>
              <a:buChar char=""/>
              <a:tabLst>
                <a:tab pos="232410" algn="l"/>
              </a:tabLst>
            </a:pPr>
            <a:r>
              <a:rPr sz="1800" spc="-5" dirty="0">
                <a:latin typeface="Comic Sans MS"/>
                <a:cs typeface="Comic Sans MS"/>
              </a:rPr>
              <a:t>Hydrolyse de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GTP </a:t>
            </a:r>
            <a:r>
              <a:rPr sz="1800" spc="-5" dirty="0">
                <a:latin typeface="Comic Sans MS"/>
                <a:cs typeface="Comic Sans MS"/>
              </a:rPr>
              <a:t>est nécessaire  </a:t>
            </a:r>
            <a:r>
              <a:rPr sz="1800" dirty="0">
                <a:latin typeface="Comic Sans MS"/>
                <a:cs typeface="Comic Sans MS"/>
              </a:rPr>
              <a:t>pour la </a:t>
            </a:r>
            <a:r>
              <a:rPr sz="1800" spc="-5" dirty="0">
                <a:latin typeface="Comic Sans MS"/>
                <a:cs typeface="Comic Sans MS"/>
              </a:rPr>
              <a:t>dissociation des facteurs RFs,  des sous-unités ribosomales </a:t>
            </a:r>
            <a:r>
              <a:rPr sz="1800" dirty="0">
                <a:latin typeface="Comic Sans MS"/>
                <a:cs typeface="Comic Sans MS"/>
              </a:rPr>
              <a:t>et </a:t>
            </a:r>
            <a:r>
              <a:rPr sz="1800" spc="-5" dirty="0">
                <a:latin typeface="Comic Sans MS"/>
                <a:cs typeface="Comic Sans MS"/>
              </a:rPr>
              <a:t>du  </a:t>
            </a:r>
            <a:r>
              <a:rPr sz="1800" dirty="0">
                <a:latin typeface="Comic Sans MS"/>
                <a:cs typeface="Comic Sans MS"/>
              </a:rPr>
              <a:t>nouveau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peptide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84529"/>
            <a:ext cx="7952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La </a:t>
            </a:r>
            <a:r>
              <a:rPr sz="1800" spc="-5" dirty="0"/>
              <a:t>terminaison </a:t>
            </a:r>
            <a:r>
              <a:rPr sz="1800" dirty="0"/>
              <a:t>se </a:t>
            </a:r>
            <a:r>
              <a:rPr sz="1800" spc="-5" dirty="0"/>
              <a:t>fait grâce </a:t>
            </a:r>
            <a:r>
              <a:rPr sz="1800" dirty="0"/>
              <a:t>à 3 </a:t>
            </a:r>
            <a:r>
              <a:rPr sz="1800" spc="-5" dirty="0"/>
              <a:t>facteurs de terminaison </a:t>
            </a:r>
            <a:r>
              <a:rPr sz="1800" dirty="0"/>
              <a:t>: </a:t>
            </a:r>
            <a:r>
              <a:rPr sz="1800" spc="-5" dirty="0"/>
              <a:t>RF1, RF2 </a:t>
            </a:r>
            <a:r>
              <a:rPr sz="1800" dirty="0"/>
              <a:t>et</a:t>
            </a:r>
            <a:r>
              <a:rPr sz="1800" spc="-70" dirty="0"/>
              <a:t> </a:t>
            </a:r>
            <a:r>
              <a:rPr sz="1800" spc="-5" dirty="0"/>
              <a:t>RF3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828788" y="862324"/>
            <a:ext cx="21920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9334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omic Sans MS"/>
                <a:cs typeface="Comic Sans MS"/>
              </a:rPr>
              <a:t>Structure 3D </a:t>
            </a:r>
            <a:r>
              <a:rPr sz="1600" spc="-5" dirty="0">
                <a:latin typeface="Comic Sans MS"/>
                <a:cs typeface="Comic Sans MS"/>
              </a:rPr>
              <a:t>proche  </a:t>
            </a:r>
            <a:r>
              <a:rPr sz="1600" spc="-10" dirty="0">
                <a:latin typeface="Comic Sans MS"/>
                <a:cs typeface="Comic Sans MS"/>
              </a:rPr>
              <a:t>d'un</a:t>
            </a:r>
            <a:r>
              <a:rPr sz="1600" spc="-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tRNA</a:t>
            </a:r>
            <a:endParaRPr sz="16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omic Sans MS"/>
                <a:cs typeface="Comic Sans MS"/>
              </a:rPr>
              <a:t>(mimétisme</a:t>
            </a:r>
            <a:r>
              <a:rPr sz="1600" spc="-2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structural)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03235" y="548640"/>
            <a:ext cx="338327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533399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0" y="5333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152400"/>
                </a:lnTo>
                <a:lnTo>
                  <a:pt x="304800" y="152400"/>
                </a:lnTo>
                <a:lnTo>
                  <a:pt x="152400" y="30480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875" y="681037"/>
            <a:ext cx="8096250" cy="5495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9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9144000" cy="671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9876" y="671512"/>
            <a:ext cx="4524375" cy="551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4191000"/>
            <a:ext cx="6781800" cy="1016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2000" spc="-5" dirty="0">
                <a:latin typeface="Comic Sans MS"/>
                <a:cs typeface="Comic Sans MS"/>
              </a:rPr>
              <a:t>Bilan énergétique de synthèse d’une protéine de 100</a:t>
            </a:r>
            <a:r>
              <a:rPr sz="2000" spc="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aa</a:t>
            </a:r>
            <a:endParaRPr sz="2000">
              <a:latin typeface="Comic Sans MS"/>
              <a:cs typeface="Comic Sans MS"/>
            </a:endParaRPr>
          </a:p>
          <a:p>
            <a:pPr marL="1270" algn="ctr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=</a:t>
            </a:r>
            <a:endParaRPr sz="2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202 </a:t>
            </a:r>
            <a:r>
              <a:rPr sz="2000" dirty="0">
                <a:latin typeface="Comic Sans MS"/>
                <a:cs typeface="Comic Sans MS"/>
              </a:rPr>
              <a:t>GTP </a:t>
            </a:r>
            <a:r>
              <a:rPr sz="2000" spc="-5" dirty="0">
                <a:latin typeface="Comic Sans MS"/>
                <a:cs typeface="Comic Sans MS"/>
              </a:rPr>
              <a:t>et 100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ATP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8" y="781557"/>
            <a:ext cx="816610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mic Sans MS"/>
                <a:cs typeface="Comic Sans MS"/>
              </a:rPr>
              <a:t>L'énergie </a:t>
            </a:r>
            <a:r>
              <a:rPr sz="2000" dirty="0">
                <a:latin typeface="Comic Sans MS"/>
                <a:cs typeface="Comic Sans MS"/>
              </a:rPr>
              <a:t>consommée </a:t>
            </a:r>
            <a:r>
              <a:rPr sz="2000" spc="-5" dirty="0">
                <a:latin typeface="Comic Sans MS"/>
                <a:cs typeface="Comic Sans MS"/>
              </a:rPr>
              <a:t>au </a:t>
            </a:r>
            <a:r>
              <a:rPr sz="2000" dirty="0">
                <a:latin typeface="Comic Sans MS"/>
                <a:cs typeface="Comic Sans MS"/>
              </a:rPr>
              <a:t>cours </a:t>
            </a:r>
            <a:r>
              <a:rPr sz="2000" spc="-5" dirty="0">
                <a:latin typeface="Comic Sans MS"/>
                <a:cs typeface="Comic Sans MS"/>
              </a:rPr>
              <a:t>du mécanisme de traduction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:</a:t>
            </a:r>
            <a:endParaRPr sz="2000">
              <a:latin typeface="Comic Sans MS"/>
              <a:cs typeface="Comic Sans MS"/>
            </a:endParaRPr>
          </a:p>
          <a:p>
            <a:pPr marL="1108710" indent="-181610">
              <a:lnSpc>
                <a:spcPct val="100000"/>
              </a:lnSpc>
              <a:spcBef>
                <a:spcPts val="1800"/>
              </a:spcBef>
              <a:buChar char="-"/>
              <a:tabLst>
                <a:tab pos="1108710" algn="l"/>
              </a:tabLst>
            </a:pPr>
            <a:r>
              <a:rPr sz="2000" dirty="0">
                <a:latin typeface="Comic Sans MS"/>
                <a:cs typeface="Comic Sans MS"/>
              </a:rPr>
              <a:t>1 GTP pour </a:t>
            </a:r>
            <a:r>
              <a:rPr sz="2000" spc="-5" dirty="0">
                <a:latin typeface="Comic Sans MS"/>
                <a:cs typeface="Comic Sans MS"/>
              </a:rPr>
              <a:t>l’initiation et </a:t>
            </a:r>
            <a:r>
              <a:rPr sz="2000" dirty="0">
                <a:latin typeface="Comic Sans MS"/>
                <a:cs typeface="Comic Sans MS"/>
              </a:rPr>
              <a:t>fixation </a:t>
            </a:r>
            <a:r>
              <a:rPr sz="2000" spc="-5" dirty="0">
                <a:latin typeface="Comic Sans MS"/>
                <a:cs typeface="Comic Sans MS"/>
              </a:rPr>
              <a:t>ARNt </a:t>
            </a:r>
            <a:r>
              <a:rPr sz="2000" dirty="0">
                <a:latin typeface="Comic Sans MS"/>
                <a:cs typeface="Comic Sans MS"/>
              </a:rPr>
              <a:t>sur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30S</a:t>
            </a:r>
            <a:endParaRPr sz="2000">
              <a:latin typeface="Comic Sans MS"/>
              <a:cs typeface="Comic Sans MS"/>
            </a:endParaRPr>
          </a:p>
          <a:p>
            <a:pPr marL="1108710" indent="-181610">
              <a:lnSpc>
                <a:spcPct val="100000"/>
              </a:lnSpc>
              <a:spcBef>
                <a:spcPts val="1800"/>
              </a:spcBef>
              <a:buChar char="-"/>
              <a:tabLst>
                <a:tab pos="1108710" algn="l"/>
                <a:tab pos="6414135" algn="l"/>
              </a:tabLst>
            </a:pPr>
            <a:r>
              <a:rPr sz="2000" dirty="0">
                <a:latin typeface="Comic Sans MS"/>
                <a:cs typeface="Comic Sans MS"/>
              </a:rPr>
              <a:t>1 GTP pour l’incorporation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chaque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tRNA-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mic Sans MS"/>
                <a:cs typeface="Comic Sans MS"/>
              </a:rPr>
              <a:t>aminoacyl</a:t>
            </a:r>
            <a:r>
              <a:rPr sz="2000" spc="-9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dans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le site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</a:t>
            </a:r>
            <a:endParaRPr sz="2000">
              <a:latin typeface="Comic Sans MS"/>
              <a:cs typeface="Comic Sans MS"/>
            </a:endParaRPr>
          </a:p>
          <a:p>
            <a:pPr marL="1108710" indent="-181610">
              <a:lnSpc>
                <a:spcPct val="100000"/>
              </a:lnSpc>
              <a:spcBef>
                <a:spcPts val="1800"/>
              </a:spcBef>
              <a:buChar char="-"/>
              <a:tabLst>
                <a:tab pos="1108710" algn="l"/>
              </a:tabLst>
            </a:pPr>
            <a:r>
              <a:rPr sz="2000" dirty="0">
                <a:latin typeface="Comic Sans MS"/>
                <a:cs typeface="Comic Sans MS"/>
              </a:rPr>
              <a:t>1GTP pour la </a:t>
            </a:r>
            <a:r>
              <a:rPr sz="2000" spc="-5" dirty="0">
                <a:latin typeface="Comic Sans MS"/>
                <a:cs typeface="Comic Sans MS"/>
              </a:rPr>
              <a:t>translocation de chaque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codon</a:t>
            </a:r>
            <a:endParaRPr sz="2000">
              <a:latin typeface="Comic Sans MS"/>
              <a:cs typeface="Comic Sans MS"/>
            </a:endParaRPr>
          </a:p>
          <a:p>
            <a:pPr marL="1108710" indent="-181610">
              <a:lnSpc>
                <a:spcPct val="100000"/>
              </a:lnSpc>
              <a:spcBef>
                <a:spcPts val="1800"/>
              </a:spcBef>
              <a:buChar char="-"/>
              <a:tabLst>
                <a:tab pos="1108710" algn="l"/>
              </a:tabLst>
            </a:pPr>
            <a:r>
              <a:rPr sz="2000" dirty="0">
                <a:latin typeface="Comic Sans MS"/>
                <a:cs typeface="Comic Sans MS"/>
              </a:rPr>
              <a:t>1 GTP pour la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terminaison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876" y="5467350"/>
            <a:ext cx="4650105" cy="400050"/>
          </a:xfrm>
          <a:prstGeom prst="rect">
            <a:avLst/>
          </a:prstGeom>
          <a:ln w="38100">
            <a:solidFill>
              <a:srgbClr val="3F3052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Comic Sans MS"/>
                <a:cs typeface="Comic Sans MS"/>
              </a:rPr>
              <a:t>1 </a:t>
            </a:r>
            <a:r>
              <a:rPr sz="2000" spc="-5" dirty="0">
                <a:latin typeface="Comic Sans MS"/>
                <a:cs typeface="Comic Sans MS"/>
              </a:rPr>
              <a:t>ATP </a:t>
            </a:r>
            <a:r>
              <a:rPr sz="2000" dirty="0">
                <a:latin typeface="Comic Sans MS"/>
                <a:cs typeface="Comic Sans MS"/>
              </a:rPr>
              <a:t>/ aa </a:t>
            </a:r>
            <a:r>
              <a:rPr sz="2000" spc="-5" dirty="0">
                <a:latin typeface="Comic Sans MS"/>
                <a:cs typeface="Comic Sans MS"/>
              </a:rPr>
              <a:t>chargé sur </a:t>
            </a:r>
            <a:r>
              <a:rPr sz="2000" dirty="0">
                <a:latin typeface="Comic Sans MS"/>
                <a:cs typeface="Comic Sans MS"/>
              </a:rPr>
              <a:t>l’ARNt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adéquat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725" y="685800"/>
            <a:ext cx="6010275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3375" y="679449"/>
            <a:ext cx="6022975" cy="4203700"/>
          </a:xfrm>
          <a:custGeom>
            <a:avLst/>
            <a:gdLst/>
            <a:ahLst/>
            <a:cxnLst/>
            <a:rect l="l" t="t" r="r" b="b"/>
            <a:pathLst>
              <a:path w="6022975" h="4203700">
                <a:moveTo>
                  <a:pt x="0" y="4203700"/>
                </a:moveTo>
                <a:lnTo>
                  <a:pt x="6022975" y="4203700"/>
                </a:lnTo>
                <a:lnTo>
                  <a:pt x="6022975" y="0"/>
                </a:lnTo>
                <a:lnTo>
                  <a:pt x="0" y="0"/>
                </a:lnTo>
                <a:lnTo>
                  <a:pt x="0" y="4203700"/>
                </a:lnTo>
                <a:close/>
              </a:path>
            </a:pathLst>
          </a:custGeom>
          <a:ln w="12700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042" y="4960746"/>
            <a:ext cx="71520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La protéine </a:t>
            </a:r>
            <a:r>
              <a:rPr sz="2400" spc="-5" dirty="0">
                <a:latin typeface="Comic Sans MS"/>
                <a:cs typeface="Comic Sans MS"/>
              </a:rPr>
              <a:t>synthétisée </a:t>
            </a:r>
            <a:r>
              <a:rPr sz="2400" dirty="0">
                <a:latin typeface="Comic Sans MS"/>
                <a:cs typeface="Comic Sans MS"/>
              </a:rPr>
              <a:t>pénètre </a:t>
            </a:r>
            <a:r>
              <a:rPr sz="2400" spc="-10" dirty="0">
                <a:latin typeface="Comic Sans MS"/>
                <a:cs typeface="Comic Sans MS"/>
              </a:rPr>
              <a:t>dans </a:t>
            </a:r>
            <a:r>
              <a:rPr sz="2400" dirty="0">
                <a:latin typeface="Comic Sans MS"/>
                <a:cs typeface="Comic Sans MS"/>
              </a:rPr>
              <a:t>le </a:t>
            </a:r>
            <a:r>
              <a:rPr sz="2400" spc="-5" dirty="0">
                <a:latin typeface="Comic Sans MS"/>
                <a:cs typeface="Comic Sans MS"/>
              </a:rPr>
              <a:t>réticulum  endoplasmique </a:t>
            </a:r>
            <a:r>
              <a:rPr sz="2400" dirty="0">
                <a:latin typeface="Comic Sans MS"/>
                <a:cs typeface="Comic Sans MS"/>
              </a:rPr>
              <a:t>où elle </a:t>
            </a:r>
            <a:r>
              <a:rPr sz="2400" spc="-5" dirty="0">
                <a:latin typeface="Comic Sans MS"/>
                <a:cs typeface="Comic Sans MS"/>
              </a:rPr>
              <a:t>prendra </a:t>
            </a:r>
            <a:r>
              <a:rPr sz="2400" dirty="0">
                <a:latin typeface="Comic Sans MS"/>
                <a:cs typeface="Comic Sans MS"/>
              </a:rPr>
              <a:t>sa </a:t>
            </a:r>
            <a:r>
              <a:rPr sz="2400" spc="-5" dirty="0">
                <a:latin typeface="Comic Sans MS"/>
                <a:cs typeface="Comic Sans MS"/>
              </a:rPr>
              <a:t>forme finale </a:t>
            </a:r>
            <a:r>
              <a:rPr sz="2400" dirty="0">
                <a:latin typeface="Comic Sans MS"/>
                <a:cs typeface="Comic Sans MS"/>
              </a:rPr>
              <a:t>puis  acheminée </a:t>
            </a:r>
            <a:r>
              <a:rPr sz="2400" spc="-5" dirty="0">
                <a:latin typeface="Comic Sans MS"/>
                <a:cs typeface="Comic Sans MS"/>
              </a:rPr>
              <a:t>vers </a:t>
            </a:r>
            <a:r>
              <a:rPr sz="2400" dirty="0">
                <a:latin typeface="Comic Sans MS"/>
                <a:cs typeface="Comic Sans MS"/>
              </a:rPr>
              <a:t>l’appareil </a:t>
            </a:r>
            <a:r>
              <a:rPr sz="2400" spc="-5" dirty="0">
                <a:latin typeface="Comic Sans MS"/>
                <a:cs typeface="Comic Sans MS"/>
              </a:rPr>
              <a:t>de Golgi avant d’être  </a:t>
            </a:r>
            <a:r>
              <a:rPr sz="2400" dirty="0">
                <a:latin typeface="Comic Sans MS"/>
                <a:cs typeface="Comic Sans MS"/>
              </a:rPr>
              <a:t>secrétée.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27375" y="151257"/>
            <a:ext cx="2855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</a:rPr>
              <a:t>Chez les</a:t>
            </a:r>
            <a:r>
              <a:rPr spc="-14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eucaryotes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412" y="461962"/>
            <a:ext cx="7620000" cy="593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4575" y="4898517"/>
            <a:ext cx="1029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00"/>
                </a:solidFill>
                <a:latin typeface="Comic Sans MS"/>
                <a:cs typeface="Comic Sans MS"/>
              </a:rPr>
              <a:t>Ribosome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2002358"/>
            <a:ext cx="702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00"/>
                </a:solidFill>
                <a:latin typeface="Comic Sans MS"/>
                <a:cs typeface="Comic Sans MS"/>
              </a:rPr>
              <a:t>ARNm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0375" y="706882"/>
            <a:ext cx="126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Comic Sans MS"/>
                <a:cs typeface="Comic Sans MS"/>
              </a:rPr>
              <a:t>Polypeptide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2388" y="5122164"/>
            <a:ext cx="725423" cy="32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443037"/>
            <a:ext cx="6616700" cy="462280"/>
          </a:xfrm>
          <a:prstGeom prst="rect">
            <a:avLst/>
          </a:prstGeom>
          <a:solidFill>
            <a:srgbClr val="B8CDE5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  <a:tabLst>
                <a:tab pos="1343025" algn="l"/>
                <a:tab pos="1824989" algn="l"/>
                <a:tab pos="3180715" algn="l"/>
                <a:tab pos="4425315" algn="l"/>
                <a:tab pos="4894580" algn="l"/>
              </a:tabLst>
            </a:pPr>
            <a:r>
              <a:rPr b="1" dirty="0">
                <a:latin typeface="Comic Sans MS"/>
                <a:cs typeface="Comic Sans MS"/>
              </a:rPr>
              <a:t>Théorie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Comic Sans MS"/>
                <a:cs typeface="Comic Sans MS"/>
              </a:rPr>
              <a:t>de</a:t>
            </a:r>
            <a:r>
              <a:rPr spc="-5"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Comic Sans MS"/>
                <a:cs typeface="Comic Sans MS"/>
              </a:rPr>
              <a:t>Wobble:</a:t>
            </a:r>
            <a:r>
              <a:rPr spc="-5" dirty="0">
                <a:latin typeface="Times New Roman"/>
                <a:cs typeface="Times New Roman"/>
              </a:rPr>
              <a:t>	</a:t>
            </a:r>
            <a:r>
              <a:rPr b="1" dirty="0">
                <a:latin typeface="Comic Sans MS"/>
                <a:cs typeface="Comic Sans MS"/>
              </a:rPr>
              <a:t>concept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Comic Sans MS"/>
                <a:cs typeface="Comic Sans MS"/>
              </a:rPr>
              <a:t>du</a:t>
            </a:r>
            <a:r>
              <a:rPr spc="-5"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Comic Sans MS"/>
                <a:cs typeface="Comic Sans MS"/>
              </a:rPr>
              <a:t>flottement</a:t>
            </a:r>
          </a:p>
        </p:txBody>
      </p:sp>
      <p:sp>
        <p:nvSpPr>
          <p:cNvPr id="4" name="object 4"/>
          <p:cNvSpPr/>
          <p:nvPr/>
        </p:nvSpPr>
        <p:spPr>
          <a:xfrm>
            <a:off x="4790559" y="2133600"/>
            <a:ext cx="3349443" cy="212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63183" y="3984117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C G</a:t>
            </a:r>
            <a:r>
              <a:rPr sz="1800" b="1" spc="-1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G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64579" y="4587240"/>
            <a:ext cx="167639" cy="16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2200" y="4572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2200" y="4572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3179" y="4358640"/>
            <a:ext cx="167639" cy="16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0800" y="4343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800" y="4343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4579" y="4358640"/>
            <a:ext cx="167639" cy="16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72200" y="4343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2200" y="4343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93179" y="4587240"/>
            <a:ext cx="167639" cy="16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0800" y="4572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800" y="4572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21780" y="4587240"/>
            <a:ext cx="167640" cy="16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29400" y="4572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9400" y="4572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21780" y="4358640"/>
            <a:ext cx="167640" cy="16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9400" y="4343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29400" y="4343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92979" y="4890515"/>
            <a:ext cx="3368040" cy="32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06084" y="4843271"/>
            <a:ext cx="1036319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600" y="4875148"/>
            <a:ext cx="3352800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0600" y="4875148"/>
            <a:ext cx="3352800" cy="304800"/>
          </a:xfrm>
          <a:custGeom>
            <a:avLst/>
            <a:gdLst/>
            <a:ahLst/>
            <a:cxnLst/>
            <a:rect l="l" t="t" r="r" b="b"/>
            <a:pathLst>
              <a:path w="3352800" h="304800">
                <a:moveTo>
                  <a:pt x="0" y="304800"/>
                </a:moveTo>
                <a:lnTo>
                  <a:pt x="3352800" y="304800"/>
                </a:lnTo>
                <a:lnTo>
                  <a:pt x="3352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33846" y="4866513"/>
            <a:ext cx="68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G C</a:t>
            </a:r>
            <a:r>
              <a:rPr sz="1800" b="1" spc="-1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U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33388" y="5428488"/>
            <a:ext cx="42672" cy="307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3200" y="54102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825" y="-19050"/>
                </a:moveTo>
                <a:lnTo>
                  <a:pt x="825" y="323850"/>
                </a:lnTo>
              </a:path>
            </a:pathLst>
          </a:custGeom>
          <a:ln w="397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72200" y="5103748"/>
            <a:ext cx="685800" cy="305435"/>
          </a:xfrm>
          <a:custGeom>
            <a:avLst/>
            <a:gdLst/>
            <a:ahLst/>
            <a:cxnLst/>
            <a:rect l="l" t="t" r="r" b="b"/>
            <a:pathLst>
              <a:path w="685800" h="305435">
                <a:moveTo>
                  <a:pt x="685800" y="0"/>
                </a:moveTo>
                <a:lnTo>
                  <a:pt x="684888" y="81060"/>
                </a:lnTo>
                <a:lnTo>
                  <a:pt x="682319" y="153900"/>
                </a:lnTo>
                <a:lnTo>
                  <a:pt x="678338" y="215614"/>
                </a:lnTo>
                <a:lnTo>
                  <a:pt x="673194" y="263294"/>
                </a:lnTo>
                <a:lnTo>
                  <a:pt x="660400" y="304927"/>
                </a:lnTo>
                <a:lnTo>
                  <a:pt x="25400" y="304927"/>
                </a:lnTo>
                <a:lnTo>
                  <a:pt x="18667" y="293990"/>
                </a:lnTo>
                <a:lnTo>
                  <a:pt x="12605" y="263238"/>
                </a:lnTo>
                <a:lnTo>
                  <a:pt x="7461" y="215566"/>
                </a:lnTo>
                <a:lnTo>
                  <a:pt x="3480" y="153872"/>
                </a:lnTo>
                <a:lnTo>
                  <a:pt x="911" y="81051"/>
                </a:lnTo>
                <a:lnTo>
                  <a:pt x="0" y="0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547609" y="5203697"/>
            <a:ext cx="702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ARNm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09862" y="4822320"/>
            <a:ext cx="21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omic Sans MS"/>
                <a:cs typeface="Comic Sans MS"/>
              </a:rPr>
              <a:t>5’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739" y="4770777"/>
            <a:ext cx="456565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314960" algn="l"/>
              </a:tabLst>
            </a:pPr>
            <a:r>
              <a:rPr sz="2000" spc="-5" dirty="0">
                <a:latin typeface="Comic Sans MS"/>
                <a:cs typeface="Comic Sans MS"/>
              </a:rPr>
              <a:t>Appariement de bases </a:t>
            </a:r>
            <a:r>
              <a:rPr sz="2000" dirty="0">
                <a:latin typeface="Comic Sans MS"/>
                <a:cs typeface="Comic Sans MS"/>
              </a:rPr>
              <a:t>pour la </a:t>
            </a:r>
            <a:r>
              <a:rPr sz="2000" spc="10" dirty="0">
                <a:latin typeface="Comic Sans MS"/>
                <a:cs typeface="Comic Sans MS"/>
              </a:rPr>
              <a:t>3</a:t>
            </a:r>
            <a:r>
              <a:rPr sz="1950" spc="15" baseline="25641" dirty="0">
                <a:latin typeface="Comic Sans MS"/>
                <a:cs typeface="Comic Sans MS"/>
              </a:rPr>
              <a:t>ème</a:t>
            </a:r>
            <a:r>
              <a:rPr sz="2700" b="1" spc="15" baseline="30864" dirty="0">
                <a:latin typeface="Comic Sans MS"/>
                <a:cs typeface="Comic Sans MS"/>
              </a:rPr>
              <a:t>3’ </a:t>
            </a:r>
            <a:r>
              <a:rPr sz="1800" b="1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base du </a:t>
            </a:r>
            <a:r>
              <a:rPr sz="2000" dirty="0">
                <a:latin typeface="Comic Sans MS"/>
                <a:cs typeface="Comic Sans MS"/>
              </a:rPr>
              <a:t>codon </a:t>
            </a:r>
            <a:r>
              <a:rPr sz="2000" spc="-5" dirty="0">
                <a:latin typeface="Comic Sans MS"/>
                <a:cs typeface="Comic Sans MS"/>
              </a:rPr>
              <a:t>est </a:t>
            </a:r>
            <a:r>
              <a:rPr sz="2000" dirty="0">
                <a:latin typeface="Comic Sans MS"/>
                <a:cs typeface="Comic Sans MS"/>
              </a:rPr>
              <a:t>plus </a:t>
            </a:r>
            <a:r>
              <a:rPr sz="2000" spc="-5" dirty="0">
                <a:latin typeface="Comic Sans MS"/>
                <a:cs typeface="Comic Sans MS"/>
              </a:rPr>
              <a:t>flexible que  </a:t>
            </a:r>
            <a:r>
              <a:rPr sz="2000" dirty="0">
                <a:latin typeface="Comic Sans MS"/>
                <a:cs typeface="Comic Sans MS"/>
              </a:rPr>
              <a:t>pour les </a:t>
            </a:r>
            <a:r>
              <a:rPr sz="2000" spc="-5" dirty="0">
                <a:latin typeface="Comic Sans MS"/>
                <a:cs typeface="Comic Sans MS"/>
              </a:rPr>
              <a:t>deux autres (appariement  entre </a:t>
            </a:r>
            <a:r>
              <a:rPr sz="2000" dirty="0">
                <a:latin typeface="Comic Sans MS"/>
                <a:cs typeface="Comic Sans MS"/>
              </a:rPr>
              <a:t>G et U à la </a:t>
            </a:r>
            <a:r>
              <a:rPr sz="2000" spc="-5" dirty="0">
                <a:latin typeface="Comic Sans MS"/>
                <a:cs typeface="Comic Sans MS"/>
              </a:rPr>
              <a:t>place de </a:t>
            </a:r>
            <a:r>
              <a:rPr sz="2000" dirty="0">
                <a:latin typeface="Comic Sans MS"/>
                <a:cs typeface="Comic Sans MS"/>
              </a:rPr>
              <a:t>G </a:t>
            </a:r>
            <a:r>
              <a:rPr sz="2000" spc="-10" dirty="0">
                <a:latin typeface="Comic Sans MS"/>
                <a:cs typeface="Comic Sans MS"/>
              </a:rPr>
              <a:t>et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18680" y="5659323"/>
            <a:ext cx="730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Cod</a:t>
            </a:r>
            <a:r>
              <a:rPr sz="2000" spc="5" dirty="0">
                <a:latin typeface="Comic Sans MS"/>
                <a:cs typeface="Comic Sans MS"/>
              </a:rPr>
              <a:t>o</a:t>
            </a:r>
            <a:r>
              <a:rPr sz="2000" dirty="0">
                <a:latin typeface="Comic Sans MS"/>
                <a:cs typeface="Comic Sans MS"/>
              </a:rPr>
              <a:t>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96961" y="4212717"/>
            <a:ext cx="1203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504D"/>
                </a:solidFill>
                <a:latin typeface="Comic Sans MS"/>
                <a:cs typeface="Comic Sans MS"/>
              </a:rPr>
              <a:t>Position</a:t>
            </a:r>
            <a:r>
              <a:rPr sz="1800" b="1" spc="-105" dirty="0">
                <a:solidFill>
                  <a:srgbClr val="C0504D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0504D"/>
                </a:solidFill>
                <a:latin typeface="Comic Sans MS"/>
                <a:cs typeface="Comic Sans MS"/>
              </a:rPr>
              <a:t>du  flot</a:t>
            </a:r>
            <a:r>
              <a:rPr sz="1800" b="1" dirty="0">
                <a:solidFill>
                  <a:srgbClr val="C0504D"/>
                </a:solidFill>
                <a:latin typeface="Comic Sans MS"/>
                <a:cs typeface="Comic Sans MS"/>
              </a:rPr>
              <a:t>t</a:t>
            </a:r>
            <a:r>
              <a:rPr sz="1800" b="1" spc="-5" dirty="0">
                <a:solidFill>
                  <a:srgbClr val="C0504D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C0504D"/>
                </a:solidFill>
                <a:latin typeface="Comic Sans MS"/>
                <a:cs typeface="Comic Sans MS"/>
              </a:rPr>
              <a:t>m</a:t>
            </a:r>
            <a:r>
              <a:rPr sz="1800" b="1" spc="-5" dirty="0">
                <a:solidFill>
                  <a:srgbClr val="C0504D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C0504D"/>
                </a:solidFill>
                <a:latin typeface="Comic Sans MS"/>
                <a:cs typeface="Comic Sans MS"/>
              </a:rPr>
              <a:t>n</a:t>
            </a:r>
            <a:r>
              <a:rPr sz="1800" b="1" dirty="0">
                <a:solidFill>
                  <a:srgbClr val="C0504D"/>
                </a:solidFill>
                <a:latin typeface="Comic Sans MS"/>
                <a:cs typeface="Comic Sans MS"/>
              </a:rPr>
              <a:t>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39711" y="4421123"/>
            <a:ext cx="632459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10272" y="4462271"/>
            <a:ext cx="461009" cy="169545"/>
          </a:xfrm>
          <a:custGeom>
            <a:avLst/>
            <a:gdLst/>
            <a:ahLst/>
            <a:cxnLst/>
            <a:rect l="l" t="t" r="r" b="b"/>
            <a:pathLst>
              <a:path w="461009" h="169545">
                <a:moveTo>
                  <a:pt x="140874" y="0"/>
                </a:moveTo>
                <a:lnTo>
                  <a:pt x="133615" y="730"/>
                </a:lnTo>
                <a:lnTo>
                  <a:pt x="127000" y="4318"/>
                </a:lnTo>
                <a:lnTo>
                  <a:pt x="0" y="109728"/>
                </a:lnTo>
                <a:lnTo>
                  <a:pt x="154305" y="168275"/>
                </a:lnTo>
                <a:lnTo>
                  <a:pt x="161742" y="169548"/>
                </a:lnTo>
                <a:lnTo>
                  <a:pt x="168846" y="167894"/>
                </a:lnTo>
                <a:lnTo>
                  <a:pt x="174807" y="163667"/>
                </a:lnTo>
                <a:lnTo>
                  <a:pt x="178816" y="157226"/>
                </a:lnTo>
                <a:lnTo>
                  <a:pt x="180089" y="149788"/>
                </a:lnTo>
                <a:lnTo>
                  <a:pt x="178435" y="142684"/>
                </a:lnTo>
                <a:lnTo>
                  <a:pt x="174208" y="136723"/>
                </a:lnTo>
                <a:lnTo>
                  <a:pt x="167767" y="132715"/>
                </a:lnTo>
                <a:lnTo>
                  <a:pt x="140352" y="122301"/>
                </a:lnTo>
                <a:lnTo>
                  <a:pt x="40513" y="122301"/>
                </a:lnTo>
                <a:lnTo>
                  <a:pt x="34163" y="84709"/>
                </a:lnTo>
                <a:lnTo>
                  <a:pt x="103810" y="73104"/>
                </a:lnTo>
                <a:lnTo>
                  <a:pt x="151257" y="33655"/>
                </a:lnTo>
                <a:lnTo>
                  <a:pt x="156029" y="27751"/>
                </a:lnTo>
                <a:lnTo>
                  <a:pt x="158099" y="20716"/>
                </a:lnTo>
                <a:lnTo>
                  <a:pt x="157382" y="13420"/>
                </a:lnTo>
                <a:lnTo>
                  <a:pt x="153797" y="6731"/>
                </a:lnTo>
                <a:lnTo>
                  <a:pt x="147895" y="2032"/>
                </a:lnTo>
                <a:lnTo>
                  <a:pt x="140874" y="0"/>
                </a:lnTo>
                <a:close/>
              </a:path>
              <a:path w="461009" h="169545">
                <a:moveTo>
                  <a:pt x="103810" y="73104"/>
                </a:moveTo>
                <a:lnTo>
                  <a:pt x="34163" y="84709"/>
                </a:lnTo>
                <a:lnTo>
                  <a:pt x="40513" y="122301"/>
                </a:lnTo>
                <a:lnTo>
                  <a:pt x="64904" y="118237"/>
                </a:lnTo>
                <a:lnTo>
                  <a:pt x="49530" y="118237"/>
                </a:lnTo>
                <a:lnTo>
                  <a:pt x="44069" y="85725"/>
                </a:lnTo>
                <a:lnTo>
                  <a:pt x="88632" y="85725"/>
                </a:lnTo>
                <a:lnTo>
                  <a:pt x="103810" y="73104"/>
                </a:lnTo>
                <a:close/>
              </a:path>
              <a:path w="461009" h="169545">
                <a:moveTo>
                  <a:pt x="109913" y="110737"/>
                </a:moveTo>
                <a:lnTo>
                  <a:pt x="40513" y="122301"/>
                </a:lnTo>
                <a:lnTo>
                  <a:pt x="140352" y="122301"/>
                </a:lnTo>
                <a:lnTo>
                  <a:pt x="109913" y="110737"/>
                </a:lnTo>
                <a:close/>
              </a:path>
              <a:path w="461009" h="169545">
                <a:moveTo>
                  <a:pt x="44069" y="85725"/>
                </a:moveTo>
                <a:lnTo>
                  <a:pt x="49530" y="118237"/>
                </a:lnTo>
                <a:lnTo>
                  <a:pt x="74657" y="97344"/>
                </a:lnTo>
                <a:lnTo>
                  <a:pt x="44069" y="85725"/>
                </a:lnTo>
                <a:close/>
              </a:path>
              <a:path w="461009" h="169545">
                <a:moveTo>
                  <a:pt x="74657" y="97344"/>
                </a:moveTo>
                <a:lnTo>
                  <a:pt x="49530" y="118237"/>
                </a:lnTo>
                <a:lnTo>
                  <a:pt x="64904" y="118237"/>
                </a:lnTo>
                <a:lnTo>
                  <a:pt x="109913" y="110737"/>
                </a:lnTo>
                <a:lnTo>
                  <a:pt x="74657" y="97344"/>
                </a:lnTo>
                <a:close/>
              </a:path>
              <a:path w="461009" h="169545">
                <a:moveTo>
                  <a:pt x="454152" y="14732"/>
                </a:moveTo>
                <a:lnTo>
                  <a:pt x="103810" y="73104"/>
                </a:lnTo>
                <a:lnTo>
                  <a:pt x="74657" y="97344"/>
                </a:lnTo>
                <a:lnTo>
                  <a:pt x="109913" y="110737"/>
                </a:lnTo>
                <a:lnTo>
                  <a:pt x="460502" y="52324"/>
                </a:lnTo>
                <a:lnTo>
                  <a:pt x="454152" y="14732"/>
                </a:lnTo>
                <a:close/>
              </a:path>
              <a:path w="461009" h="169545">
                <a:moveTo>
                  <a:pt x="88632" y="85725"/>
                </a:moveTo>
                <a:lnTo>
                  <a:pt x="44069" y="85725"/>
                </a:lnTo>
                <a:lnTo>
                  <a:pt x="74657" y="97344"/>
                </a:lnTo>
                <a:lnTo>
                  <a:pt x="88632" y="8572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736975" y="4136517"/>
            <a:ext cx="1383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Appariement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d’anticodons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173979" y="4421123"/>
            <a:ext cx="1089660" cy="34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5630" y="4419853"/>
            <a:ext cx="917575" cy="215265"/>
          </a:xfrm>
          <a:custGeom>
            <a:avLst/>
            <a:gdLst/>
            <a:ahLst/>
            <a:cxnLst/>
            <a:rect l="l" t="t" r="r" b="b"/>
            <a:pathLst>
              <a:path w="917575" h="215264">
                <a:moveTo>
                  <a:pt x="807350" y="155432"/>
                </a:moveTo>
                <a:lnTo>
                  <a:pt x="750062" y="178562"/>
                </a:lnTo>
                <a:lnTo>
                  <a:pt x="743735" y="182717"/>
                </a:lnTo>
                <a:lnTo>
                  <a:pt x="739648" y="188753"/>
                </a:lnTo>
                <a:lnTo>
                  <a:pt x="738131" y="195885"/>
                </a:lnTo>
                <a:lnTo>
                  <a:pt x="739521" y="203327"/>
                </a:lnTo>
                <a:lnTo>
                  <a:pt x="743676" y="209653"/>
                </a:lnTo>
                <a:lnTo>
                  <a:pt x="749712" y="213741"/>
                </a:lnTo>
                <a:lnTo>
                  <a:pt x="756844" y="215257"/>
                </a:lnTo>
                <a:lnTo>
                  <a:pt x="764286" y="213868"/>
                </a:lnTo>
                <a:lnTo>
                  <a:pt x="883943" y="165608"/>
                </a:lnTo>
                <a:lnTo>
                  <a:pt x="877062" y="165608"/>
                </a:lnTo>
                <a:lnTo>
                  <a:pt x="807350" y="155432"/>
                </a:lnTo>
                <a:close/>
              </a:path>
              <a:path w="917575" h="215264">
                <a:moveTo>
                  <a:pt x="842533" y="141228"/>
                </a:moveTo>
                <a:lnTo>
                  <a:pt x="807350" y="155432"/>
                </a:lnTo>
                <a:lnTo>
                  <a:pt x="877062" y="165608"/>
                </a:lnTo>
                <a:lnTo>
                  <a:pt x="877664" y="161544"/>
                </a:lnTo>
                <a:lnTo>
                  <a:pt x="868045" y="161544"/>
                </a:lnTo>
                <a:lnTo>
                  <a:pt x="842533" y="141228"/>
                </a:lnTo>
                <a:close/>
              </a:path>
              <a:path w="917575" h="215264">
                <a:moveTo>
                  <a:pt x="774271" y="45275"/>
                </a:moveTo>
                <a:lnTo>
                  <a:pt x="767304" y="47454"/>
                </a:lnTo>
                <a:lnTo>
                  <a:pt x="761492" y="52324"/>
                </a:lnTo>
                <a:lnTo>
                  <a:pt x="758021" y="59064"/>
                </a:lnTo>
                <a:lnTo>
                  <a:pt x="757443" y="66341"/>
                </a:lnTo>
                <a:lnTo>
                  <a:pt x="759652" y="73308"/>
                </a:lnTo>
                <a:lnTo>
                  <a:pt x="764540" y="79121"/>
                </a:lnTo>
                <a:lnTo>
                  <a:pt x="813034" y="117737"/>
                </a:lnTo>
                <a:lnTo>
                  <a:pt x="882650" y="127889"/>
                </a:lnTo>
                <a:lnTo>
                  <a:pt x="877062" y="165608"/>
                </a:lnTo>
                <a:lnTo>
                  <a:pt x="883943" y="165608"/>
                </a:lnTo>
                <a:lnTo>
                  <a:pt x="917321" y="152146"/>
                </a:lnTo>
                <a:lnTo>
                  <a:pt x="788289" y="49276"/>
                </a:lnTo>
                <a:lnTo>
                  <a:pt x="781548" y="45858"/>
                </a:lnTo>
                <a:lnTo>
                  <a:pt x="774271" y="45275"/>
                </a:lnTo>
                <a:close/>
              </a:path>
              <a:path w="917575" h="215264">
                <a:moveTo>
                  <a:pt x="872744" y="129032"/>
                </a:moveTo>
                <a:lnTo>
                  <a:pt x="842533" y="141228"/>
                </a:lnTo>
                <a:lnTo>
                  <a:pt x="868045" y="161544"/>
                </a:lnTo>
                <a:lnTo>
                  <a:pt x="872744" y="129032"/>
                </a:lnTo>
                <a:close/>
              </a:path>
              <a:path w="917575" h="215264">
                <a:moveTo>
                  <a:pt x="882480" y="129032"/>
                </a:moveTo>
                <a:lnTo>
                  <a:pt x="872744" y="129032"/>
                </a:lnTo>
                <a:lnTo>
                  <a:pt x="868045" y="161544"/>
                </a:lnTo>
                <a:lnTo>
                  <a:pt x="877664" y="161544"/>
                </a:lnTo>
                <a:lnTo>
                  <a:pt x="882480" y="129032"/>
                </a:lnTo>
                <a:close/>
              </a:path>
              <a:path w="917575" h="215264">
                <a:moveTo>
                  <a:pt x="5588" y="0"/>
                </a:moveTo>
                <a:lnTo>
                  <a:pt x="0" y="37592"/>
                </a:lnTo>
                <a:lnTo>
                  <a:pt x="807350" y="155432"/>
                </a:lnTo>
                <a:lnTo>
                  <a:pt x="842533" y="141228"/>
                </a:lnTo>
                <a:lnTo>
                  <a:pt x="813034" y="117737"/>
                </a:lnTo>
                <a:lnTo>
                  <a:pt x="5588" y="0"/>
                </a:lnTo>
                <a:close/>
              </a:path>
              <a:path w="917575" h="215264">
                <a:moveTo>
                  <a:pt x="813034" y="117737"/>
                </a:moveTo>
                <a:lnTo>
                  <a:pt x="842533" y="141228"/>
                </a:lnTo>
                <a:lnTo>
                  <a:pt x="872744" y="129032"/>
                </a:lnTo>
                <a:lnTo>
                  <a:pt x="882480" y="129032"/>
                </a:lnTo>
                <a:lnTo>
                  <a:pt x="882650" y="127889"/>
                </a:lnTo>
                <a:lnTo>
                  <a:pt x="813034" y="117737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07340" y="2176732"/>
            <a:ext cx="3868420" cy="139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buFont typeface="Wingdings"/>
              <a:buChar char=""/>
              <a:tabLst>
                <a:tab pos="314960" algn="l"/>
              </a:tabLst>
            </a:pPr>
            <a:r>
              <a:rPr sz="2000" spc="-5" dirty="0">
                <a:latin typeface="Comic Sans MS"/>
                <a:cs typeface="Comic Sans MS"/>
              </a:rPr>
              <a:t>Les ARNt forment des  appariements standards avec </a:t>
            </a:r>
            <a:r>
              <a:rPr sz="2000" dirty="0">
                <a:latin typeface="Comic Sans MS"/>
                <a:cs typeface="Comic Sans MS"/>
              </a:rPr>
              <a:t>les  </a:t>
            </a:r>
            <a:r>
              <a:rPr sz="2000" spc="-5" dirty="0">
                <a:latin typeface="Comic Sans MS"/>
                <a:cs typeface="Comic Sans MS"/>
              </a:rPr>
              <a:t>deux premières bases du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codon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11442" y="1926083"/>
            <a:ext cx="1360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A.A.</a:t>
            </a:r>
            <a:r>
              <a:rPr sz="1800" b="1" spc="-114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Serine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3540" y="222631"/>
            <a:ext cx="62998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III-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Les aléas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de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la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traduction et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leur</a:t>
            </a:r>
            <a:r>
              <a:rPr sz="2000" b="1" spc="-1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importance</a:t>
            </a:r>
            <a:endParaRPr sz="2000">
              <a:latin typeface="Comic Sans MS"/>
              <a:cs typeface="Comic Sans MS"/>
            </a:endParaRPr>
          </a:p>
          <a:p>
            <a:pPr marL="191643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omic Sans MS"/>
                <a:cs typeface="Comic Sans MS"/>
              </a:rPr>
              <a:t>Effet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Wobble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8729"/>
            <a:ext cx="7352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1675" algn="l"/>
                <a:tab pos="1318895" algn="l"/>
                <a:tab pos="3300729" algn="l"/>
                <a:tab pos="4972050" algn="l"/>
                <a:tab pos="5453380" algn="l"/>
                <a:tab pos="5839460" algn="l"/>
              </a:tabLst>
            </a:pP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V-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Les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antibio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ique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in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ibiteur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la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ra</a:t>
            </a:r>
            <a:r>
              <a:rPr b="1" spc="-15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ucti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42" y="1707261"/>
            <a:ext cx="1778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983265"/>
                </a:solidFill>
                <a:latin typeface="Comic Sans MS"/>
                <a:cs typeface="Comic Sans MS"/>
              </a:rPr>
              <a:t>Streptomycine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219199"/>
            <a:ext cx="6934200" cy="400050"/>
          </a:xfrm>
          <a:prstGeom prst="rect">
            <a:avLst/>
          </a:prstGeom>
          <a:ln w="12700">
            <a:solidFill>
              <a:srgbClr val="983265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spc="-5" dirty="0">
                <a:latin typeface="Comic Sans MS"/>
                <a:cs typeface="Comic Sans MS"/>
              </a:rPr>
              <a:t>Inhibiteur de l’initiation/ interaction avec </a:t>
            </a:r>
            <a:r>
              <a:rPr sz="2000" dirty="0">
                <a:latin typeface="Comic Sans MS"/>
                <a:cs typeface="Comic Sans MS"/>
              </a:rPr>
              <a:t>le</a:t>
            </a:r>
            <a:r>
              <a:rPr sz="2000" spc="-5" dirty="0">
                <a:latin typeface="Comic Sans MS"/>
                <a:cs typeface="Comic Sans MS"/>
              </a:rPr>
              <a:t> ribosome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2743200"/>
            <a:ext cx="3190875" cy="400050"/>
          </a:xfrm>
          <a:prstGeom prst="rect">
            <a:avLst/>
          </a:prstGeom>
          <a:ln w="12700">
            <a:solidFill>
              <a:srgbClr val="0000F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000" spc="-5" dirty="0">
                <a:latin typeface="Comic Sans MS"/>
                <a:cs typeface="Comic Sans MS"/>
              </a:rPr>
              <a:t>Inhibiteur de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l’élongation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6476" y="3494532"/>
            <a:ext cx="629412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7873" y="3560391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5" h="171450">
                <a:moveTo>
                  <a:pt x="349143" y="104721"/>
                </a:moveTo>
                <a:lnTo>
                  <a:pt x="295529" y="135689"/>
                </a:lnTo>
                <a:lnTo>
                  <a:pt x="289847" y="140739"/>
                </a:lnTo>
                <a:lnTo>
                  <a:pt x="286654" y="147325"/>
                </a:lnTo>
                <a:lnTo>
                  <a:pt x="286152" y="154602"/>
                </a:lnTo>
                <a:lnTo>
                  <a:pt x="288544" y="161724"/>
                </a:lnTo>
                <a:lnTo>
                  <a:pt x="293594" y="167423"/>
                </a:lnTo>
                <a:lnTo>
                  <a:pt x="300180" y="170646"/>
                </a:lnTo>
                <a:lnTo>
                  <a:pt x="307457" y="171154"/>
                </a:lnTo>
                <a:lnTo>
                  <a:pt x="314579" y="168709"/>
                </a:lnTo>
                <a:lnTo>
                  <a:pt x="424752" y="104955"/>
                </a:lnTo>
                <a:lnTo>
                  <a:pt x="419481" y="104955"/>
                </a:lnTo>
                <a:lnTo>
                  <a:pt x="349143" y="104721"/>
                </a:lnTo>
                <a:close/>
              </a:path>
              <a:path w="457835" h="171450">
                <a:moveTo>
                  <a:pt x="381798" y="85859"/>
                </a:moveTo>
                <a:lnTo>
                  <a:pt x="349143" y="104721"/>
                </a:lnTo>
                <a:lnTo>
                  <a:pt x="419481" y="104955"/>
                </a:lnTo>
                <a:lnTo>
                  <a:pt x="419497" y="102415"/>
                </a:lnTo>
                <a:lnTo>
                  <a:pt x="409956" y="102415"/>
                </a:lnTo>
                <a:lnTo>
                  <a:pt x="381798" y="85859"/>
                </a:lnTo>
                <a:close/>
              </a:path>
              <a:path w="457835" h="171450">
                <a:moveTo>
                  <a:pt x="308038" y="0"/>
                </a:moveTo>
                <a:lnTo>
                  <a:pt x="300767" y="450"/>
                </a:lnTo>
                <a:lnTo>
                  <a:pt x="294211" y="3591"/>
                </a:lnTo>
                <a:lnTo>
                  <a:pt x="289179" y="9197"/>
                </a:lnTo>
                <a:lnTo>
                  <a:pt x="286694" y="16392"/>
                </a:lnTo>
                <a:lnTo>
                  <a:pt x="287115" y="23707"/>
                </a:lnTo>
                <a:lnTo>
                  <a:pt x="290250" y="30307"/>
                </a:lnTo>
                <a:lnTo>
                  <a:pt x="295910" y="35359"/>
                </a:lnTo>
                <a:lnTo>
                  <a:pt x="349076" y="66620"/>
                </a:lnTo>
                <a:lnTo>
                  <a:pt x="419735" y="66855"/>
                </a:lnTo>
                <a:lnTo>
                  <a:pt x="419481" y="104955"/>
                </a:lnTo>
                <a:lnTo>
                  <a:pt x="424752" y="104955"/>
                </a:lnTo>
                <a:lnTo>
                  <a:pt x="457454" y="86032"/>
                </a:lnTo>
                <a:lnTo>
                  <a:pt x="315214" y="2466"/>
                </a:lnTo>
                <a:lnTo>
                  <a:pt x="308038" y="0"/>
                </a:lnTo>
                <a:close/>
              </a:path>
              <a:path w="457835" h="171450">
                <a:moveTo>
                  <a:pt x="254" y="65458"/>
                </a:moveTo>
                <a:lnTo>
                  <a:pt x="0" y="103558"/>
                </a:lnTo>
                <a:lnTo>
                  <a:pt x="349143" y="104721"/>
                </a:lnTo>
                <a:lnTo>
                  <a:pt x="381798" y="85859"/>
                </a:lnTo>
                <a:lnTo>
                  <a:pt x="349076" y="66620"/>
                </a:lnTo>
                <a:lnTo>
                  <a:pt x="254" y="65458"/>
                </a:lnTo>
                <a:close/>
              </a:path>
              <a:path w="457835" h="171450">
                <a:moveTo>
                  <a:pt x="410083" y="69522"/>
                </a:moveTo>
                <a:lnTo>
                  <a:pt x="381798" y="85859"/>
                </a:lnTo>
                <a:lnTo>
                  <a:pt x="409956" y="102415"/>
                </a:lnTo>
                <a:lnTo>
                  <a:pt x="410083" y="69522"/>
                </a:lnTo>
                <a:close/>
              </a:path>
              <a:path w="457835" h="171450">
                <a:moveTo>
                  <a:pt x="419717" y="69522"/>
                </a:moveTo>
                <a:lnTo>
                  <a:pt x="410083" y="69522"/>
                </a:lnTo>
                <a:lnTo>
                  <a:pt x="409956" y="102415"/>
                </a:lnTo>
                <a:lnTo>
                  <a:pt x="419497" y="102415"/>
                </a:lnTo>
                <a:lnTo>
                  <a:pt x="419717" y="69522"/>
                </a:lnTo>
                <a:close/>
              </a:path>
              <a:path w="457835" h="171450">
                <a:moveTo>
                  <a:pt x="349076" y="66620"/>
                </a:moveTo>
                <a:lnTo>
                  <a:pt x="381798" y="85859"/>
                </a:lnTo>
                <a:lnTo>
                  <a:pt x="410083" y="69522"/>
                </a:lnTo>
                <a:lnTo>
                  <a:pt x="419717" y="69522"/>
                </a:lnTo>
                <a:lnTo>
                  <a:pt x="419735" y="66855"/>
                </a:lnTo>
                <a:lnTo>
                  <a:pt x="349076" y="6662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2676" y="1801367"/>
            <a:ext cx="934212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4200" y="1866721"/>
            <a:ext cx="762635" cy="171450"/>
          </a:xfrm>
          <a:custGeom>
            <a:avLst/>
            <a:gdLst/>
            <a:ahLst/>
            <a:cxnLst/>
            <a:rect l="l" t="t" r="r" b="b"/>
            <a:pathLst>
              <a:path w="762635" h="171450">
                <a:moveTo>
                  <a:pt x="653968" y="104678"/>
                </a:moveTo>
                <a:lnTo>
                  <a:pt x="600329" y="135814"/>
                </a:lnTo>
                <a:lnTo>
                  <a:pt x="594647" y="140793"/>
                </a:lnTo>
                <a:lnTo>
                  <a:pt x="591454" y="147355"/>
                </a:lnTo>
                <a:lnTo>
                  <a:pt x="590952" y="154656"/>
                </a:lnTo>
                <a:lnTo>
                  <a:pt x="593344" y="161849"/>
                </a:lnTo>
                <a:lnTo>
                  <a:pt x="598394" y="167475"/>
                </a:lnTo>
                <a:lnTo>
                  <a:pt x="604980" y="170660"/>
                </a:lnTo>
                <a:lnTo>
                  <a:pt x="612257" y="171154"/>
                </a:lnTo>
                <a:lnTo>
                  <a:pt x="619379" y="168707"/>
                </a:lnTo>
                <a:lnTo>
                  <a:pt x="729505" y="104826"/>
                </a:lnTo>
                <a:lnTo>
                  <a:pt x="653968" y="104678"/>
                </a:lnTo>
                <a:close/>
              </a:path>
              <a:path w="762635" h="171450">
                <a:moveTo>
                  <a:pt x="686498" y="85796"/>
                </a:moveTo>
                <a:lnTo>
                  <a:pt x="653968" y="104678"/>
                </a:lnTo>
                <a:lnTo>
                  <a:pt x="724281" y="104826"/>
                </a:lnTo>
                <a:lnTo>
                  <a:pt x="724281" y="102286"/>
                </a:lnTo>
                <a:lnTo>
                  <a:pt x="714629" y="102286"/>
                </a:lnTo>
                <a:lnTo>
                  <a:pt x="686498" y="85796"/>
                </a:lnTo>
                <a:close/>
              </a:path>
              <a:path w="762635" h="171450">
                <a:moveTo>
                  <a:pt x="612584" y="0"/>
                </a:moveTo>
                <a:lnTo>
                  <a:pt x="605313" y="464"/>
                </a:lnTo>
                <a:lnTo>
                  <a:pt x="598757" y="3643"/>
                </a:lnTo>
                <a:lnTo>
                  <a:pt x="593725" y="9322"/>
                </a:lnTo>
                <a:lnTo>
                  <a:pt x="591258" y="16444"/>
                </a:lnTo>
                <a:lnTo>
                  <a:pt x="591708" y="23721"/>
                </a:lnTo>
                <a:lnTo>
                  <a:pt x="594850" y="30307"/>
                </a:lnTo>
                <a:lnTo>
                  <a:pt x="600456" y="35357"/>
                </a:lnTo>
                <a:lnTo>
                  <a:pt x="653714" y="66578"/>
                </a:lnTo>
                <a:lnTo>
                  <a:pt x="724281" y="66726"/>
                </a:lnTo>
                <a:lnTo>
                  <a:pt x="724281" y="104826"/>
                </a:lnTo>
                <a:lnTo>
                  <a:pt x="729505" y="104826"/>
                </a:lnTo>
                <a:lnTo>
                  <a:pt x="762127" y="85903"/>
                </a:lnTo>
                <a:lnTo>
                  <a:pt x="619760" y="2464"/>
                </a:lnTo>
                <a:lnTo>
                  <a:pt x="612584" y="0"/>
                </a:lnTo>
                <a:close/>
              </a:path>
              <a:path w="762635" h="171450">
                <a:moveTo>
                  <a:pt x="0" y="65202"/>
                </a:moveTo>
                <a:lnTo>
                  <a:pt x="0" y="103302"/>
                </a:lnTo>
                <a:lnTo>
                  <a:pt x="653968" y="104678"/>
                </a:lnTo>
                <a:lnTo>
                  <a:pt x="686498" y="85796"/>
                </a:lnTo>
                <a:lnTo>
                  <a:pt x="653714" y="66578"/>
                </a:lnTo>
                <a:lnTo>
                  <a:pt x="0" y="65202"/>
                </a:lnTo>
                <a:close/>
              </a:path>
              <a:path w="762635" h="171450">
                <a:moveTo>
                  <a:pt x="714756" y="69393"/>
                </a:moveTo>
                <a:lnTo>
                  <a:pt x="686498" y="85796"/>
                </a:lnTo>
                <a:lnTo>
                  <a:pt x="714629" y="102286"/>
                </a:lnTo>
                <a:lnTo>
                  <a:pt x="714756" y="69393"/>
                </a:lnTo>
                <a:close/>
              </a:path>
              <a:path w="762635" h="171450">
                <a:moveTo>
                  <a:pt x="724281" y="69393"/>
                </a:moveTo>
                <a:lnTo>
                  <a:pt x="714756" y="69393"/>
                </a:lnTo>
                <a:lnTo>
                  <a:pt x="714629" y="102286"/>
                </a:lnTo>
                <a:lnTo>
                  <a:pt x="724281" y="102286"/>
                </a:lnTo>
                <a:lnTo>
                  <a:pt x="724281" y="69393"/>
                </a:lnTo>
                <a:close/>
              </a:path>
              <a:path w="762635" h="171450">
                <a:moveTo>
                  <a:pt x="653714" y="66578"/>
                </a:moveTo>
                <a:lnTo>
                  <a:pt x="686498" y="85796"/>
                </a:lnTo>
                <a:lnTo>
                  <a:pt x="714756" y="69393"/>
                </a:lnTo>
                <a:lnTo>
                  <a:pt x="724281" y="69393"/>
                </a:lnTo>
                <a:lnTo>
                  <a:pt x="724281" y="66726"/>
                </a:lnTo>
                <a:lnTo>
                  <a:pt x="653714" y="66578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7152" y="1753362"/>
            <a:ext cx="4079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Pas </a:t>
            </a:r>
            <a:r>
              <a:rPr sz="2000" spc="-5" dirty="0">
                <a:latin typeface="Comic Sans MS"/>
                <a:cs typeface="Comic Sans MS"/>
              </a:rPr>
              <a:t>de fixation du </a:t>
            </a:r>
            <a:r>
              <a:rPr sz="2000" dirty="0">
                <a:latin typeface="Comic Sans MS"/>
                <a:cs typeface="Comic Sans MS"/>
              </a:rPr>
              <a:t>f-MET à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l’ARNt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642" y="5640122"/>
            <a:ext cx="1767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ythromyc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ine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3175" y="3461766"/>
            <a:ext cx="285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Pas </a:t>
            </a:r>
            <a:r>
              <a:rPr sz="1800" spc="-5" dirty="0">
                <a:latin typeface="Comic Sans MS"/>
                <a:cs typeface="Comic Sans MS"/>
              </a:rPr>
              <a:t>de fixation d’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aa-ARNt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22676" y="4162044"/>
            <a:ext cx="629412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4073" y="4227141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5" h="171450">
                <a:moveTo>
                  <a:pt x="349143" y="104721"/>
                </a:moveTo>
                <a:lnTo>
                  <a:pt x="295529" y="135689"/>
                </a:lnTo>
                <a:lnTo>
                  <a:pt x="289847" y="140739"/>
                </a:lnTo>
                <a:lnTo>
                  <a:pt x="286654" y="147325"/>
                </a:lnTo>
                <a:lnTo>
                  <a:pt x="286152" y="154602"/>
                </a:lnTo>
                <a:lnTo>
                  <a:pt x="288544" y="161724"/>
                </a:lnTo>
                <a:lnTo>
                  <a:pt x="293594" y="167423"/>
                </a:lnTo>
                <a:lnTo>
                  <a:pt x="300180" y="170646"/>
                </a:lnTo>
                <a:lnTo>
                  <a:pt x="307457" y="171154"/>
                </a:lnTo>
                <a:lnTo>
                  <a:pt x="314579" y="168709"/>
                </a:lnTo>
                <a:lnTo>
                  <a:pt x="424752" y="104955"/>
                </a:lnTo>
                <a:lnTo>
                  <a:pt x="419481" y="104955"/>
                </a:lnTo>
                <a:lnTo>
                  <a:pt x="349143" y="104721"/>
                </a:lnTo>
                <a:close/>
              </a:path>
              <a:path w="457835" h="171450">
                <a:moveTo>
                  <a:pt x="381798" y="85859"/>
                </a:moveTo>
                <a:lnTo>
                  <a:pt x="349143" y="104721"/>
                </a:lnTo>
                <a:lnTo>
                  <a:pt x="419481" y="104955"/>
                </a:lnTo>
                <a:lnTo>
                  <a:pt x="419497" y="102415"/>
                </a:lnTo>
                <a:lnTo>
                  <a:pt x="409956" y="102415"/>
                </a:lnTo>
                <a:lnTo>
                  <a:pt x="381798" y="85859"/>
                </a:lnTo>
                <a:close/>
              </a:path>
              <a:path w="457835" h="171450">
                <a:moveTo>
                  <a:pt x="308038" y="0"/>
                </a:moveTo>
                <a:lnTo>
                  <a:pt x="300767" y="450"/>
                </a:lnTo>
                <a:lnTo>
                  <a:pt x="294211" y="3591"/>
                </a:lnTo>
                <a:lnTo>
                  <a:pt x="289179" y="9197"/>
                </a:lnTo>
                <a:lnTo>
                  <a:pt x="286694" y="16392"/>
                </a:lnTo>
                <a:lnTo>
                  <a:pt x="287115" y="23707"/>
                </a:lnTo>
                <a:lnTo>
                  <a:pt x="290250" y="30307"/>
                </a:lnTo>
                <a:lnTo>
                  <a:pt x="295910" y="35359"/>
                </a:lnTo>
                <a:lnTo>
                  <a:pt x="349076" y="66620"/>
                </a:lnTo>
                <a:lnTo>
                  <a:pt x="419735" y="66855"/>
                </a:lnTo>
                <a:lnTo>
                  <a:pt x="419481" y="104955"/>
                </a:lnTo>
                <a:lnTo>
                  <a:pt x="424752" y="104955"/>
                </a:lnTo>
                <a:lnTo>
                  <a:pt x="457454" y="86032"/>
                </a:lnTo>
                <a:lnTo>
                  <a:pt x="315214" y="2466"/>
                </a:lnTo>
                <a:lnTo>
                  <a:pt x="308038" y="0"/>
                </a:lnTo>
                <a:close/>
              </a:path>
              <a:path w="457835" h="171450">
                <a:moveTo>
                  <a:pt x="254" y="65458"/>
                </a:moveTo>
                <a:lnTo>
                  <a:pt x="0" y="103558"/>
                </a:lnTo>
                <a:lnTo>
                  <a:pt x="349143" y="104721"/>
                </a:lnTo>
                <a:lnTo>
                  <a:pt x="381798" y="85859"/>
                </a:lnTo>
                <a:lnTo>
                  <a:pt x="349076" y="66620"/>
                </a:lnTo>
                <a:lnTo>
                  <a:pt x="254" y="65458"/>
                </a:lnTo>
                <a:close/>
              </a:path>
              <a:path w="457835" h="171450">
                <a:moveTo>
                  <a:pt x="410083" y="69522"/>
                </a:moveTo>
                <a:lnTo>
                  <a:pt x="381798" y="85859"/>
                </a:lnTo>
                <a:lnTo>
                  <a:pt x="409956" y="102415"/>
                </a:lnTo>
                <a:lnTo>
                  <a:pt x="410083" y="69522"/>
                </a:lnTo>
                <a:close/>
              </a:path>
              <a:path w="457835" h="171450">
                <a:moveTo>
                  <a:pt x="419717" y="69522"/>
                </a:moveTo>
                <a:lnTo>
                  <a:pt x="410083" y="69522"/>
                </a:lnTo>
                <a:lnTo>
                  <a:pt x="409956" y="102415"/>
                </a:lnTo>
                <a:lnTo>
                  <a:pt x="419497" y="102415"/>
                </a:lnTo>
                <a:lnTo>
                  <a:pt x="419717" y="69522"/>
                </a:lnTo>
                <a:close/>
              </a:path>
              <a:path w="457835" h="171450">
                <a:moveTo>
                  <a:pt x="349076" y="66620"/>
                </a:moveTo>
                <a:lnTo>
                  <a:pt x="381798" y="85859"/>
                </a:lnTo>
                <a:lnTo>
                  <a:pt x="410083" y="69522"/>
                </a:lnTo>
                <a:lnTo>
                  <a:pt x="419717" y="69522"/>
                </a:lnTo>
                <a:lnTo>
                  <a:pt x="419735" y="66855"/>
                </a:lnTo>
                <a:lnTo>
                  <a:pt x="349076" y="6662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13175" y="4785817"/>
            <a:ext cx="4304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Analogue </a:t>
            </a:r>
            <a:r>
              <a:rPr sz="1800" spc="-5" dirty="0">
                <a:latin typeface="Comic Sans MS"/>
                <a:cs typeface="Comic Sans MS"/>
              </a:rPr>
              <a:t>d’ARNt qui provoque </a:t>
            </a:r>
            <a:r>
              <a:rPr sz="1800" dirty="0">
                <a:latin typeface="Comic Sans MS"/>
                <a:cs typeface="Comic Sans MS"/>
              </a:rPr>
              <a:t>le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largage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prématuré de </a:t>
            </a:r>
            <a:r>
              <a:rPr sz="1800" dirty="0">
                <a:latin typeface="Comic Sans MS"/>
                <a:cs typeface="Comic Sans MS"/>
              </a:rPr>
              <a:t>la chaîne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peptidique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6476" y="5718047"/>
            <a:ext cx="629412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873" y="5782888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5" h="171450">
                <a:moveTo>
                  <a:pt x="349088" y="104767"/>
                </a:moveTo>
                <a:lnTo>
                  <a:pt x="295529" y="135758"/>
                </a:lnTo>
                <a:lnTo>
                  <a:pt x="289847" y="140766"/>
                </a:lnTo>
                <a:lnTo>
                  <a:pt x="286654" y="147330"/>
                </a:lnTo>
                <a:lnTo>
                  <a:pt x="286152" y="154612"/>
                </a:lnTo>
                <a:lnTo>
                  <a:pt x="288544" y="161778"/>
                </a:lnTo>
                <a:lnTo>
                  <a:pt x="293594" y="167447"/>
                </a:lnTo>
                <a:lnTo>
                  <a:pt x="300180" y="170644"/>
                </a:lnTo>
                <a:lnTo>
                  <a:pt x="307457" y="171143"/>
                </a:lnTo>
                <a:lnTo>
                  <a:pt x="314579" y="168723"/>
                </a:lnTo>
                <a:lnTo>
                  <a:pt x="424752" y="105010"/>
                </a:lnTo>
                <a:lnTo>
                  <a:pt x="419481" y="105010"/>
                </a:lnTo>
                <a:lnTo>
                  <a:pt x="349088" y="104767"/>
                </a:lnTo>
                <a:close/>
              </a:path>
              <a:path w="457835" h="171450">
                <a:moveTo>
                  <a:pt x="381814" y="85831"/>
                </a:moveTo>
                <a:lnTo>
                  <a:pt x="349088" y="104767"/>
                </a:lnTo>
                <a:lnTo>
                  <a:pt x="419481" y="105010"/>
                </a:lnTo>
                <a:lnTo>
                  <a:pt x="419498" y="102380"/>
                </a:lnTo>
                <a:lnTo>
                  <a:pt x="409956" y="102380"/>
                </a:lnTo>
                <a:lnTo>
                  <a:pt x="381814" y="85831"/>
                </a:lnTo>
                <a:close/>
              </a:path>
              <a:path w="457835" h="171450">
                <a:moveTo>
                  <a:pt x="308038" y="0"/>
                </a:moveTo>
                <a:lnTo>
                  <a:pt x="300767" y="452"/>
                </a:lnTo>
                <a:lnTo>
                  <a:pt x="294211" y="3605"/>
                </a:lnTo>
                <a:lnTo>
                  <a:pt x="289179" y="9238"/>
                </a:lnTo>
                <a:lnTo>
                  <a:pt x="286694" y="16388"/>
                </a:lnTo>
                <a:lnTo>
                  <a:pt x="287115" y="23675"/>
                </a:lnTo>
                <a:lnTo>
                  <a:pt x="290250" y="30263"/>
                </a:lnTo>
                <a:lnTo>
                  <a:pt x="295910" y="35314"/>
                </a:lnTo>
                <a:lnTo>
                  <a:pt x="349238" y="66674"/>
                </a:lnTo>
                <a:lnTo>
                  <a:pt x="419735" y="66919"/>
                </a:lnTo>
                <a:lnTo>
                  <a:pt x="419481" y="105010"/>
                </a:lnTo>
                <a:lnTo>
                  <a:pt x="424752" y="105010"/>
                </a:lnTo>
                <a:lnTo>
                  <a:pt x="457454" y="86098"/>
                </a:lnTo>
                <a:lnTo>
                  <a:pt x="315214" y="2466"/>
                </a:lnTo>
                <a:lnTo>
                  <a:pt x="308038" y="0"/>
                </a:lnTo>
                <a:close/>
              </a:path>
              <a:path w="457835" h="171450">
                <a:moveTo>
                  <a:pt x="254" y="65461"/>
                </a:moveTo>
                <a:lnTo>
                  <a:pt x="0" y="103561"/>
                </a:lnTo>
                <a:lnTo>
                  <a:pt x="349088" y="104767"/>
                </a:lnTo>
                <a:lnTo>
                  <a:pt x="381814" y="85831"/>
                </a:lnTo>
                <a:lnTo>
                  <a:pt x="349238" y="66674"/>
                </a:lnTo>
                <a:lnTo>
                  <a:pt x="254" y="65461"/>
                </a:lnTo>
                <a:close/>
              </a:path>
              <a:path w="457835" h="171450">
                <a:moveTo>
                  <a:pt x="410083" y="69474"/>
                </a:moveTo>
                <a:lnTo>
                  <a:pt x="381814" y="85831"/>
                </a:lnTo>
                <a:lnTo>
                  <a:pt x="409956" y="102380"/>
                </a:lnTo>
                <a:lnTo>
                  <a:pt x="410083" y="69474"/>
                </a:lnTo>
                <a:close/>
              </a:path>
              <a:path w="457835" h="171450">
                <a:moveTo>
                  <a:pt x="419717" y="69474"/>
                </a:moveTo>
                <a:lnTo>
                  <a:pt x="410083" y="69474"/>
                </a:lnTo>
                <a:lnTo>
                  <a:pt x="409956" y="102380"/>
                </a:lnTo>
                <a:lnTo>
                  <a:pt x="419498" y="102380"/>
                </a:lnTo>
                <a:lnTo>
                  <a:pt x="419717" y="69474"/>
                </a:lnTo>
                <a:close/>
              </a:path>
              <a:path w="457835" h="171450">
                <a:moveTo>
                  <a:pt x="349238" y="66674"/>
                </a:moveTo>
                <a:lnTo>
                  <a:pt x="381814" y="85831"/>
                </a:lnTo>
                <a:lnTo>
                  <a:pt x="410083" y="69474"/>
                </a:lnTo>
                <a:lnTo>
                  <a:pt x="419717" y="69474"/>
                </a:lnTo>
                <a:lnTo>
                  <a:pt x="419735" y="66919"/>
                </a:lnTo>
                <a:lnTo>
                  <a:pt x="349238" y="6667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13175" y="5660845"/>
            <a:ext cx="407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Translocation </a:t>
            </a:r>
            <a:r>
              <a:rPr sz="1800" spc="-5" dirty="0">
                <a:latin typeface="Comic Sans MS"/>
                <a:cs typeface="Comic Sans MS"/>
              </a:rPr>
              <a:t>du ribosome </a:t>
            </a:r>
            <a:r>
              <a:rPr sz="1800" dirty="0">
                <a:latin typeface="Comic Sans MS"/>
                <a:cs typeface="Comic Sans MS"/>
              </a:rPr>
              <a:t>sur</a:t>
            </a:r>
            <a:r>
              <a:rPr sz="1800" spc="-1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l’ARNm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8743" y="3384041"/>
            <a:ext cx="1643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Tetracyclines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1966" y="4115814"/>
            <a:ext cx="19392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Chloramphénicol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9642" y="4795517"/>
            <a:ext cx="1352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Puromy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ine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22676" y="4841747"/>
            <a:ext cx="629412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4073" y="4906591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5" h="171450">
                <a:moveTo>
                  <a:pt x="349143" y="104721"/>
                </a:moveTo>
                <a:lnTo>
                  <a:pt x="295529" y="135689"/>
                </a:lnTo>
                <a:lnTo>
                  <a:pt x="289847" y="140739"/>
                </a:lnTo>
                <a:lnTo>
                  <a:pt x="286654" y="147325"/>
                </a:lnTo>
                <a:lnTo>
                  <a:pt x="286152" y="154602"/>
                </a:lnTo>
                <a:lnTo>
                  <a:pt x="288544" y="161724"/>
                </a:lnTo>
                <a:lnTo>
                  <a:pt x="293594" y="167423"/>
                </a:lnTo>
                <a:lnTo>
                  <a:pt x="300180" y="170646"/>
                </a:lnTo>
                <a:lnTo>
                  <a:pt x="307457" y="171154"/>
                </a:lnTo>
                <a:lnTo>
                  <a:pt x="314579" y="168709"/>
                </a:lnTo>
                <a:lnTo>
                  <a:pt x="424752" y="104955"/>
                </a:lnTo>
                <a:lnTo>
                  <a:pt x="419481" y="104955"/>
                </a:lnTo>
                <a:lnTo>
                  <a:pt x="349143" y="104721"/>
                </a:lnTo>
                <a:close/>
              </a:path>
              <a:path w="457835" h="171450">
                <a:moveTo>
                  <a:pt x="381798" y="85859"/>
                </a:moveTo>
                <a:lnTo>
                  <a:pt x="349143" y="104721"/>
                </a:lnTo>
                <a:lnTo>
                  <a:pt x="419481" y="104955"/>
                </a:lnTo>
                <a:lnTo>
                  <a:pt x="419497" y="102415"/>
                </a:lnTo>
                <a:lnTo>
                  <a:pt x="409956" y="102415"/>
                </a:lnTo>
                <a:lnTo>
                  <a:pt x="381798" y="85859"/>
                </a:lnTo>
                <a:close/>
              </a:path>
              <a:path w="457835" h="171450">
                <a:moveTo>
                  <a:pt x="308038" y="0"/>
                </a:moveTo>
                <a:lnTo>
                  <a:pt x="300767" y="450"/>
                </a:lnTo>
                <a:lnTo>
                  <a:pt x="294211" y="3591"/>
                </a:lnTo>
                <a:lnTo>
                  <a:pt x="289179" y="9197"/>
                </a:lnTo>
                <a:lnTo>
                  <a:pt x="286694" y="16392"/>
                </a:lnTo>
                <a:lnTo>
                  <a:pt x="287115" y="23707"/>
                </a:lnTo>
                <a:lnTo>
                  <a:pt x="290250" y="30307"/>
                </a:lnTo>
                <a:lnTo>
                  <a:pt x="295910" y="35359"/>
                </a:lnTo>
                <a:lnTo>
                  <a:pt x="349076" y="66620"/>
                </a:lnTo>
                <a:lnTo>
                  <a:pt x="419735" y="66855"/>
                </a:lnTo>
                <a:lnTo>
                  <a:pt x="419481" y="104955"/>
                </a:lnTo>
                <a:lnTo>
                  <a:pt x="424752" y="104955"/>
                </a:lnTo>
                <a:lnTo>
                  <a:pt x="457454" y="86032"/>
                </a:lnTo>
                <a:lnTo>
                  <a:pt x="315214" y="2466"/>
                </a:lnTo>
                <a:lnTo>
                  <a:pt x="308038" y="0"/>
                </a:lnTo>
                <a:close/>
              </a:path>
              <a:path w="457835" h="171450">
                <a:moveTo>
                  <a:pt x="254" y="65458"/>
                </a:moveTo>
                <a:lnTo>
                  <a:pt x="0" y="103558"/>
                </a:lnTo>
                <a:lnTo>
                  <a:pt x="349143" y="104721"/>
                </a:lnTo>
                <a:lnTo>
                  <a:pt x="381798" y="85859"/>
                </a:lnTo>
                <a:lnTo>
                  <a:pt x="349076" y="66620"/>
                </a:lnTo>
                <a:lnTo>
                  <a:pt x="254" y="65458"/>
                </a:lnTo>
                <a:close/>
              </a:path>
              <a:path w="457835" h="171450">
                <a:moveTo>
                  <a:pt x="410083" y="69522"/>
                </a:moveTo>
                <a:lnTo>
                  <a:pt x="381798" y="85859"/>
                </a:lnTo>
                <a:lnTo>
                  <a:pt x="409956" y="102415"/>
                </a:lnTo>
                <a:lnTo>
                  <a:pt x="410083" y="69522"/>
                </a:lnTo>
                <a:close/>
              </a:path>
              <a:path w="457835" h="171450">
                <a:moveTo>
                  <a:pt x="419717" y="69522"/>
                </a:moveTo>
                <a:lnTo>
                  <a:pt x="410083" y="69522"/>
                </a:lnTo>
                <a:lnTo>
                  <a:pt x="409956" y="102415"/>
                </a:lnTo>
                <a:lnTo>
                  <a:pt x="419497" y="102415"/>
                </a:lnTo>
                <a:lnTo>
                  <a:pt x="419717" y="69522"/>
                </a:lnTo>
                <a:close/>
              </a:path>
              <a:path w="457835" h="171450">
                <a:moveTo>
                  <a:pt x="349076" y="66620"/>
                </a:moveTo>
                <a:lnTo>
                  <a:pt x="381798" y="85859"/>
                </a:lnTo>
                <a:lnTo>
                  <a:pt x="410083" y="69522"/>
                </a:lnTo>
                <a:lnTo>
                  <a:pt x="419717" y="69522"/>
                </a:lnTo>
                <a:lnTo>
                  <a:pt x="419735" y="66855"/>
                </a:lnTo>
                <a:lnTo>
                  <a:pt x="349076" y="6662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13175" y="4106417"/>
            <a:ext cx="5004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Pas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liaison </a:t>
            </a:r>
            <a:r>
              <a:rPr sz="1800" spc="-5" dirty="0">
                <a:latin typeface="Comic Sans MS"/>
                <a:cs typeface="Comic Sans MS"/>
              </a:rPr>
              <a:t>peptidique/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peptidyl-transferase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55" y="337831"/>
            <a:ext cx="77444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Comparaison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des ribosomes procaryotes et</a:t>
            </a:r>
            <a:r>
              <a:rPr sz="2400" b="0" spc="-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eucaryotes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315" y="6379664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Uni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984250" y="984249"/>
          <a:ext cx="7010400" cy="5695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800"/>
                <a:gridCol w="2336800"/>
                <a:gridCol w="2336800"/>
              </a:tblGrid>
              <a:tr h="466741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Propriétés%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93C8"/>
                    </a:solidFill>
                  </a:tcPr>
                </a:tc>
                <a:tc>
                  <a:txBody>
                    <a:bodyPr/>
                    <a:lstStyle/>
                    <a:p>
                      <a:pPr marR="90995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oca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yo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te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93C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Eucaryote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93C8"/>
                    </a:solidFill>
                  </a:tcPr>
                </a:tc>
              </a:tr>
              <a:tr h="75969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Taille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globale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  <a:tc>
                  <a:txBody>
                    <a:bodyPr/>
                    <a:lstStyle/>
                    <a:p>
                      <a:pPr marR="908685" algn="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70S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36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80S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36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</a:tr>
              <a:tr h="113209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Petite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sous-unité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Taille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6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2000" spc="65" dirty="0">
                          <a:latin typeface="DejaVu Sans"/>
                          <a:cs typeface="DejaVu Sans"/>
                        </a:rPr>
                        <a:t>ʼ</a:t>
                      </a:r>
                      <a:r>
                        <a:rPr sz="2000" spc="65" dirty="0">
                          <a:latin typeface="Comic Sans MS"/>
                          <a:cs typeface="Comic Sans MS"/>
                        </a:rPr>
                        <a:t>ARN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dirty="0">
                          <a:latin typeface="Comic Sans MS"/>
                          <a:cs typeface="Comic Sans MS"/>
                        </a:rPr>
                        <a:t>30S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5041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16S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(1500pb)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36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dirty="0">
                          <a:latin typeface="Comic Sans MS"/>
                          <a:cs typeface="Comic Sans MS"/>
                        </a:rPr>
                        <a:t>40S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18S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(2300pb)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36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</a:tr>
              <a:tr h="1946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marL="97790" marR="95250">
                        <a:lnSpc>
                          <a:spcPct val="125000"/>
                        </a:lnSpc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Grande</a:t>
                      </a:r>
                      <a:r>
                        <a:rPr sz="20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sous-unité  Taille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6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2000" spc="65" dirty="0">
                          <a:latin typeface="DejaVu Sans"/>
                          <a:cs typeface="DejaVu Sans"/>
                        </a:rPr>
                        <a:t>ʼ</a:t>
                      </a:r>
                      <a:r>
                        <a:rPr sz="2000" spc="65" dirty="0">
                          <a:latin typeface="Comic Sans MS"/>
                          <a:cs typeface="Comic Sans MS"/>
                        </a:rPr>
                        <a:t>ARN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omic Sans MS"/>
                          <a:cs typeface="Comic Sans MS"/>
                        </a:rPr>
                        <a:t>50S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3219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23S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(2900pb)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32131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5S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(120pb)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omic Sans MS"/>
                          <a:cs typeface="Comic Sans MS"/>
                        </a:rPr>
                        <a:t>60S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4635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28S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(4200pb)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52641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5,8S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(160pb)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9398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5S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(120pb)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</a:tr>
              <a:tr h="139052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%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ARN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ts val="2095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%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Protéines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ts val="12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té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Svedberg: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unité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</a:p>
                  </a:txBody>
                  <a:tcPr marL="0" marR="0" marT="132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63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ts val="2095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37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oefficient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sédimenta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50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ts val="2095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50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  <a:p>
                      <a:pPr marR="76200" algn="ctr">
                        <a:lnSpc>
                          <a:spcPts val="12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lors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60" dirty="0">
                          <a:latin typeface="DejaVu Sans"/>
                          <a:cs typeface="DejaVu Sans"/>
                        </a:rPr>
                        <a:t>ʼ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une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force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</a:p>
                  </a:txBody>
                  <a:tcPr marL="0" marR="0" marT="132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905750" y="6379664"/>
            <a:ext cx="9156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entrifuge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0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1195387"/>
            <a:ext cx="4800600" cy="458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873" y="90931"/>
            <a:ext cx="8863965" cy="821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95"/>
              </a:spcBef>
              <a:tabLst>
                <a:tab pos="1061085" algn="l"/>
              </a:tabLst>
            </a:pP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Code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génétique</a:t>
            </a:r>
            <a:endParaRPr sz="2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correspondance </a:t>
            </a:r>
            <a:r>
              <a:rPr dirty="0"/>
              <a:t>entre </a:t>
            </a:r>
            <a:r>
              <a:rPr spc="-5" dirty="0"/>
              <a:t>matrice nucléotidique &lt;--&gt; acides</a:t>
            </a:r>
            <a:r>
              <a:rPr spc="20" dirty="0"/>
              <a:t> </a:t>
            </a:r>
            <a:r>
              <a:rPr spc="-5" dirty="0"/>
              <a:t>aminés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5921375"/>
            <a:ext cx="7924800" cy="7080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000" b="1" spc="-5" dirty="0">
                <a:latin typeface="Comic Sans MS"/>
                <a:cs typeface="Comic Sans MS"/>
              </a:rPr>
              <a:t>Chez </a:t>
            </a:r>
            <a:r>
              <a:rPr sz="2000" b="1" dirty="0">
                <a:latin typeface="Comic Sans MS"/>
                <a:cs typeface="Comic Sans MS"/>
              </a:rPr>
              <a:t>les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procaryote:</a:t>
            </a:r>
            <a:endParaRPr sz="2000">
              <a:latin typeface="Comic Sans MS"/>
              <a:cs typeface="Comic Sans MS"/>
            </a:endParaRPr>
          </a:p>
          <a:p>
            <a:pPr marL="1005840">
              <a:lnSpc>
                <a:spcPct val="100000"/>
              </a:lnSpc>
            </a:pPr>
            <a:r>
              <a:rPr sz="2000" b="1" dirty="0">
                <a:latin typeface="Comic Sans MS"/>
                <a:cs typeface="Comic Sans MS"/>
              </a:rPr>
              <a:t>&gt;&gt;&gt; Le codon </a:t>
            </a:r>
            <a:r>
              <a:rPr sz="2000" b="1" spc="-5" dirty="0">
                <a:latin typeface="Comic Sans MS"/>
                <a:cs typeface="Comic Sans MS"/>
              </a:rPr>
              <a:t>AUG </a:t>
            </a:r>
            <a:r>
              <a:rPr sz="2000" b="1" dirty="0">
                <a:latin typeface="Comic Sans MS"/>
                <a:cs typeface="Comic Sans MS"/>
              </a:rPr>
              <a:t>code pour la</a:t>
            </a:r>
            <a:r>
              <a:rPr sz="2000" b="1" spc="-10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formyl-méthionine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648" y="3144137"/>
            <a:ext cx="13531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mic Sans MS"/>
                <a:cs typeface="Comic Sans MS"/>
              </a:rPr>
              <a:t>Chez </a:t>
            </a:r>
            <a:r>
              <a:rPr sz="2000" b="1" dirty="0">
                <a:latin typeface="Comic Sans MS"/>
                <a:cs typeface="Comic Sans MS"/>
              </a:rPr>
              <a:t>les  </a:t>
            </a:r>
            <a:r>
              <a:rPr sz="2000" b="1" spc="-5" dirty="0">
                <a:latin typeface="Comic Sans MS"/>
                <a:cs typeface="Comic Sans MS"/>
              </a:rPr>
              <a:t>eucaryot</a:t>
            </a:r>
            <a:r>
              <a:rPr sz="2000" b="1" spc="-15" dirty="0">
                <a:latin typeface="Comic Sans MS"/>
                <a:cs typeface="Comic Sans MS"/>
              </a:rPr>
              <a:t>e</a:t>
            </a:r>
            <a:r>
              <a:rPr sz="2000" b="1" dirty="0">
                <a:latin typeface="Comic Sans MS"/>
                <a:cs typeface="Comic Sans MS"/>
              </a:rPr>
              <a:t>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3103" y="3970020"/>
            <a:ext cx="1110995" cy="583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3877" y="3950842"/>
            <a:ext cx="996315" cy="480059"/>
          </a:xfrm>
          <a:custGeom>
            <a:avLst/>
            <a:gdLst/>
            <a:ahLst/>
            <a:cxnLst/>
            <a:rect l="l" t="t" r="r" b="b"/>
            <a:pathLst>
              <a:path w="996314" h="480060">
                <a:moveTo>
                  <a:pt x="925013" y="450057"/>
                </a:moveTo>
                <a:lnTo>
                  <a:pt x="877050" y="454660"/>
                </a:lnTo>
                <a:lnTo>
                  <a:pt x="871970" y="460883"/>
                </a:lnTo>
                <a:lnTo>
                  <a:pt x="872605" y="467868"/>
                </a:lnTo>
                <a:lnTo>
                  <a:pt x="873367" y="474853"/>
                </a:lnTo>
                <a:lnTo>
                  <a:pt x="879463" y="479933"/>
                </a:lnTo>
                <a:lnTo>
                  <a:pt x="985370" y="469773"/>
                </a:lnTo>
                <a:lnTo>
                  <a:pt x="967728" y="469773"/>
                </a:lnTo>
                <a:lnTo>
                  <a:pt x="925013" y="450057"/>
                </a:lnTo>
                <a:close/>
              </a:path>
              <a:path w="996314" h="480060">
                <a:moveTo>
                  <a:pt x="950174" y="447621"/>
                </a:moveTo>
                <a:lnTo>
                  <a:pt x="925013" y="450057"/>
                </a:lnTo>
                <a:lnTo>
                  <a:pt x="967728" y="469773"/>
                </a:lnTo>
                <a:lnTo>
                  <a:pt x="969721" y="465455"/>
                </a:lnTo>
                <a:lnTo>
                  <a:pt x="962648" y="465455"/>
                </a:lnTo>
                <a:lnTo>
                  <a:pt x="950174" y="447621"/>
                </a:lnTo>
                <a:close/>
              </a:path>
              <a:path w="996314" h="480060">
                <a:moveTo>
                  <a:pt x="920992" y="371475"/>
                </a:moveTo>
                <a:lnTo>
                  <a:pt x="915277" y="375539"/>
                </a:lnTo>
                <a:lnTo>
                  <a:pt x="909562" y="379476"/>
                </a:lnTo>
                <a:lnTo>
                  <a:pt x="908165" y="387477"/>
                </a:lnTo>
                <a:lnTo>
                  <a:pt x="912102" y="393192"/>
                </a:lnTo>
                <a:lnTo>
                  <a:pt x="935725" y="426964"/>
                </a:lnTo>
                <a:lnTo>
                  <a:pt x="978396" y="446659"/>
                </a:lnTo>
                <a:lnTo>
                  <a:pt x="967728" y="469773"/>
                </a:lnTo>
                <a:lnTo>
                  <a:pt x="985370" y="469773"/>
                </a:lnTo>
                <a:lnTo>
                  <a:pt x="995922" y="468757"/>
                </a:lnTo>
                <a:lnTo>
                  <a:pt x="932930" y="378587"/>
                </a:lnTo>
                <a:lnTo>
                  <a:pt x="928866" y="372872"/>
                </a:lnTo>
                <a:lnTo>
                  <a:pt x="920992" y="371475"/>
                </a:lnTo>
                <a:close/>
              </a:path>
              <a:path w="996314" h="480060">
                <a:moveTo>
                  <a:pt x="971919" y="445516"/>
                </a:moveTo>
                <a:lnTo>
                  <a:pt x="950174" y="447621"/>
                </a:lnTo>
                <a:lnTo>
                  <a:pt x="962648" y="465455"/>
                </a:lnTo>
                <a:lnTo>
                  <a:pt x="971919" y="445516"/>
                </a:lnTo>
                <a:close/>
              </a:path>
              <a:path w="996314" h="480060">
                <a:moveTo>
                  <a:pt x="975920" y="445516"/>
                </a:moveTo>
                <a:lnTo>
                  <a:pt x="971919" y="445516"/>
                </a:lnTo>
                <a:lnTo>
                  <a:pt x="962648" y="465455"/>
                </a:lnTo>
                <a:lnTo>
                  <a:pt x="969721" y="465455"/>
                </a:lnTo>
                <a:lnTo>
                  <a:pt x="978396" y="446659"/>
                </a:lnTo>
                <a:lnTo>
                  <a:pt x="975920" y="445516"/>
                </a:lnTo>
                <a:close/>
              </a:path>
              <a:path w="996314" h="480060">
                <a:moveTo>
                  <a:pt x="10645" y="0"/>
                </a:moveTo>
                <a:lnTo>
                  <a:pt x="0" y="23114"/>
                </a:lnTo>
                <a:lnTo>
                  <a:pt x="925013" y="450057"/>
                </a:lnTo>
                <a:lnTo>
                  <a:pt x="950174" y="447621"/>
                </a:lnTo>
                <a:lnTo>
                  <a:pt x="935725" y="426964"/>
                </a:lnTo>
                <a:lnTo>
                  <a:pt x="10645" y="0"/>
                </a:lnTo>
                <a:close/>
              </a:path>
              <a:path w="996314" h="480060">
                <a:moveTo>
                  <a:pt x="935725" y="426964"/>
                </a:moveTo>
                <a:lnTo>
                  <a:pt x="950174" y="447621"/>
                </a:lnTo>
                <a:lnTo>
                  <a:pt x="971919" y="445516"/>
                </a:lnTo>
                <a:lnTo>
                  <a:pt x="975920" y="445516"/>
                </a:lnTo>
                <a:lnTo>
                  <a:pt x="935725" y="426964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38" y="1040383"/>
            <a:ext cx="443865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908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Chaque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triplet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nucléotides sur  l'ADN </a:t>
            </a:r>
            <a:r>
              <a:rPr sz="2000" spc="-5" dirty="0">
                <a:latin typeface="Comic Sans MS"/>
                <a:cs typeface="Comic Sans MS"/>
              </a:rPr>
              <a:t>correspond </a:t>
            </a:r>
            <a:r>
              <a:rPr sz="2000" dirty="0">
                <a:latin typeface="Comic Sans MS"/>
                <a:cs typeface="Comic Sans MS"/>
              </a:rPr>
              <a:t>à </a:t>
            </a:r>
            <a:r>
              <a:rPr sz="2000" spc="-5" dirty="0">
                <a:latin typeface="Comic Sans MS"/>
                <a:cs typeface="Comic Sans MS"/>
              </a:rPr>
              <a:t>un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codon </a:t>
            </a:r>
            <a:r>
              <a:rPr sz="2000" spc="-5" dirty="0">
                <a:latin typeface="Comic Sans MS"/>
                <a:cs typeface="Comic Sans MS"/>
              </a:rPr>
              <a:t>de  </a:t>
            </a:r>
            <a:r>
              <a:rPr sz="2000" dirty="0">
                <a:latin typeface="Comic Sans MS"/>
                <a:cs typeface="Comic Sans MS"/>
              </a:rPr>
              <a:t>l'ARNm: </a:t>
            </a:r>
            <a:r>
              <a:rPr sz="2000" spc="-5" dirty="0">
                <a:latin typeface="Comic Sans MS"/>
                <a:cs typeface="Comic Sans MS"/>
              </a:rPr>
              <a:t>64 </a:t>
            </a:r>
            <a:r>
              <a:rPr sz="2000" dirty="0">
                <a:latin typeface="Comic Sans MS"/>
                <a:cs typeface="Comic Sans MS"/>
              </a:rPr>
              <a:t>codons possibles</a:t>
            </a:r>
            <a:r>
              <a:rPr sz="2000" spc="-105" dirty="0">
                <a:latin typeface="Comic Sans MS"/>
                <a:cs typeface="Comic Sans MS"/>
              </a:rPr>
              <a:t> </a:t>
            </a:r>
            <a:r>
              <a:rPr sz="2000" spc="5" dirty="0">
                <a:latin typeface="Comic Sans MS"/>
                <a:cs typeface="Comic Sans MS"/>
              </a:rPr>
              <a:t>(4</a:t>
            </a:r>
            <a:r>
              <a:rPr sz="1950" spc="7" baseline="25641" dirty="0">
                <a:latin typeface="Comic Sans MS"/>
                <a:cs typeface="Comic Sans MS"/>
              </a:rPr>
              <a:t>3</a:t>
            </a:r>
            <a:r>
              <a:rPr sz="2000" spc="5" dirty="0">
                <a:latin typeface="Comic Sans MS"/>
                <a:cs typeface="Comic Sans MS"/>
              </a:rPr>
              <a:t>)</a:t>
            </a:r>
            <a:endParaRPr sz="20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omic Sans MS"/>
                <a:cs typeface="Comic Sans MS"/>
              </a:rPr>
              <a:t>Chaque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codon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l'ARNm </a:t>
            </a:r>
            <a:r>
              <a:rPr sz="2000" spc="-5" dirty="0">
                <a:latin typeface="Comic Sans MS"/>
                <a:cs typeface="Comic Sans MS"/>
              </a:rPr>
              <a:t>correspond  </a:t>
            </a:r>
            <a:r>
              <a:rPr sz="2000" dirty="0">
                <a:latin typeface="Comic Sans MS"/>
                <a:cs typeface="Comic Sans MS"/>
              </a:rPr>
              <a:t>à </a:t>
            </a:r>
            <a:r>
              <a:rPr sz="2000" spc="-5" dirty="0">
                <a:latin typeface="Comic Sans MS"/>
                <a:cs typeface="Comic Sans MS"/>
              </a:rPr>
              <a:t>un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anti-codon </a:t>
            </a:r>
            <a:r>
              <a:rPr sz="2000" dirty="0">
                <a:latin typeface="Comic Sans MS"/>
                <a:cs typeface="Comic Sans MS"/>
              </a:rPr>
              <a:t>spécifique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l'ARNt.</a:t>
            </a:r>
            <a:endParaRPr sz="2000">
              <a:latin typeface="Comic Sans MS"/>
              <a:cs typeface="Comic Sans MS"/>
            </a:endParaRPr>
          </a:p>
          <a:p>
            <a:pPr marL="12700" marR="319405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omic Sans MS"/>
                <a:cs typeface="Comic Sans MS"/>
              </a:rPr>
              <a:t>Chaque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anti-codon </a:t>
            </a:r>
            <a:r>
              <a:rPr sz="2000" spc="-5" dirty="0">
                <a:latin typeface="Comic Sans MS"/>
                <a:cs typeface="Comic Sans MS"/>
              </a:rPr>
              <a:t>correspond </a:t>
            </a:r>
            <a:r>
              <a:rPr sz="2000" dirty="0">
                <a:latin typeface="Comic Sans MS"/>
                <a:cs typeface="Comic Sans MS"/>
              </a:rPr>
              <a:t>à </a:t>
            </a:r>
            <a:r>
              <a:rPr sz="2000" spc="-5" dirty="0">
                <a:latin typeface="Comic Sans MS"/>
                <a:cs typeface="Comic Sans MS"/>
              </a:rPr>
              <a:t>un 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acide aminé</a:t>
            </a:r>
            <a:r>
              <a:rPr sz="2000" spc="-30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spécifique.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5367" y="949762"/>
            <a:ext cx="2694880" cy="4162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0050" y="831849"/>
            <a:ext cx="3308350" cy="4432300"/>
          </a:xfrm>
          <a:custGeom>
            <a:avLst/>
            <a:gdLst/>
            <a:ahLst/>
            <a:cxnLst/>
            <a:rect l="l" t="t" r="r" b="b"/>
            <a:pathLst>
              <a:path w="3308350" h="4432300">
                <a:moveTo>
                  <a:pt x="0" y="4432300"/>
                </a:moveTo>
                <a:lnTo>
                  <a:pt x="3308350" y="4432300"/>
                </a:lnTo>
                <a:lnTo>
                  <a:pt x="3308350" y="0"/>
                </a:lnTo>
                <a:lnTo>
                  <a:pt x="0" y="0"/>
                </a:lnTo>
                <a:lnTo>
                  <a:pt x="0" y="4432300"/>
                </a:lnTo>
                <a:close/>
              </a:path>
            </a:pathLst>
          </a:custGeom>
          <a:ln w="12700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5464175"/>
            <a:ext cx="5181600" cy="990600"/>
          </a:xfrm>
          <a:prstGeom prst="rect">
            <a:avLst/>
          </a:prstGeom>
          <a:solidFill>
            <a:srgbClr val="00008F"/>
          </a:solidFill>
        </p:spPr>
        <p:txBody>
          <a:bodyPr vert="horz" wrap="square" lIns="0" tIns="24130" rIns="0" bIns="0" rtlCol="0">
            <a:spAutoFit/>
          </a:bodyPr>
          <a:lstStyle/>
          <a:p>
            <a:pPr marL="90805" marR="127000">
              <a:lnSpc>
                <a:spcPts val="3600"/>
              </a:lnSpc>
              <a:spcBef>
                <a:spcPts val="190"/>
              </a:spcBef>
            </a:pPr>
            <a:r>
              <a:rPr sz="2000" b="1" dirty="0">
                <a:solidFill>
                  <a:srgbClr val="FFFF00"/>
                </a:solidFill>
                <a:latin typeface="Comic Sans MS"/>
                <a:cs typeface="Comic Sans MS"/>
              </a:rPr>
              <a:t>DONC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: chaque </a:t>
            </a: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triplet de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nucléotides  sur l'ADN </a:t>
            </a: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correspond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à </a:t>
            </a: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un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acide</a:t>
            </a:r>
            <a:r>
              <a:rPr sz="2000" b="1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aminé.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02635" y="4434840"/>
            <a:ext cx="49072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400" y="4419600"/>
            <a:ext cx="4572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9400" y="4419600"/>
            <a:ext cx="457200" cy="838200"/>
          </a:xfrm>
          <a:custGeom>
            <a:avLst/>
            <a:gdLst/>
            <a:ahLst/>
            <a:cxnLst/>
            <a:rect l="l" t="t" r="r" b="b"/>
            <a:pathLst>
              <a:path w="457200" h="838200">
                <a:moveTo>
                  <a:pt x="0" y="609600"/>
                </a:moveTo>
                <a:lnTo>
                  <a:pt x="114300" y="6096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609600"/>
                </a:lnTo>
                <a:lnTo>
                  <a:pt x="457200" y="609600"/>
                </a:lnTo>
                <a:lnTo>
                  <a:pt x="228600" y="838200"/>
                </a:lnTo>
                <a:lnTo>
                  <a:pt x="0" y="609600"/>
                </a:lnTo>
                <a:close/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829792"/>
            <a:ext cx="8426450" cy="51987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5260" indent="-16256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175895" algn="l"/>
              </a:tabLst>
            </a:pPr>
            <a:r>
              <a:rPr sz="2000" dirty="0">
                <a:latin typeface="Comic Sans MS"/>
                <a:cs typeface="Comic Sans MS"/>
              </a:rPr>
              <a:t>Le codon </a:t>
            </a:r>
            <a:r>
              <a:rPr sz="2000" spc="-5" dirty="0">
                <a:latin typeface="Comic Sans MS"/>
                <a:cs typeface="Comic Sans MS"/>
              </a:rPr>
              <a:t>AUG (code </a:t>
            </a:r>
            <a:r>
              <a:rPr sz="2000" dirty="0">
                <a:latin typeface="Comic Sans MS"/>
                <a:cs typeface="Comic Sans MS"/>
              </a:rPr>
              <a:t>pour formyl-MET ou MET) = </a:t>
            </a:r>
            <a:r>
              <a:rPr sz="2000" b="1" dirty="0">
                <a:solidFill>
                  <a:srgbClr val="CC3200"/>
                </a:solidFill>
                <a:latin typeface="Comic Sans MS"/>
                <a:cs typeface="Comic Sans MS"/>
              </a:rPr>
              <a:t>codon</a:t>
            </a:r>
            <a:r>
              <a:rPr sz="2000" b="1" spc="-45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CC3200"/>
                </a:solidFill>
                <a:latin typeface="Comic Sans MS"/>
                <a:cs typeface="Comic Sans MS"/>
              </a:rPr>
              <a:t>d'initiation</a:t>
            </a:r>
            <a:r>
              <a:rPr sz="2000" b="1" spc="-5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 marL="346075" lvl="1" indent="-182880">
              <a:lnSpc>
                <a:spcPct val="100000"/>
              </a:lnSpc>
              <a:spcBef>
                <a:spcPts val="1200"/>
              </a:spcBef>
              <a:buChar char="-"/>
              <a:tabLst>
                <a:tab pos="346710" algn="l"/>
              </a:tabLst>
            </a:pPr>
            <a:r>
              <a:rPr sz="2000" dirty="0">
                <a:latin typeface="Comic Sans MS"/>
                <a:cs typeface="Comic Sans MS"/>
              </a:rPr>
              <a:t>Tous les </a:t>
            </a:r>
            <a:r>
              <a:rPr sz="2000" spc="-5" dirty="0">
                <a:latin typeface="Comic Sans MS"/>
                <a:cs typeface="Comic Sans MS"/>
              </a:rPr>
              <a:t>gènes </a:t>
            </a:r>
            <a:r>
              <a:rPr sz="2000" dirty="0">
                <a:latin typeface="Comic Sans MS"/>
                <a:cs typeface="Comic Sans MS"/>
              </a:rPr>
              <a:t>commencent </a:t>
            </a:r>
            <a:r>
              <a:rPr sz="2000" spc="-5" dirty="0">
                <a:latin typeface="Comic Sans MS"/>
                <a:cs typeface="Comic Sans MS"/>
              </a:rPr>
              <a:t>par </a:t>
            </a:r>
            <a:r>
              <a:rPr sz="2000" dirty="0">
                <a:latin typeface="Comic Sans MS"/>
                <a:cs typeface="Comic Sans MS"/>
              </a:rPr>
              <a:t>ce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codon.</a:t>
            </a:r>
            <a:endParaRPr sz="2000">
              <a:latin typeface="Comic Sans MS"/>
              <a:cs typeface="Comic Sans MS"/>
            </a:endParaRPr>
          </a:p>
          <a:p>
            <a:pPr marL="346075" lvl="1" indent="-182880">
              <a:lnSpc>
                <a:spcPct val="100000"/>
              </a:lnSpc>
              <a:spcBef>
                <a:spcPts val="1200"/>
              </a:spcBef>
              <a:buChar char="-"/>
              <a:tabLst>
                <a:tab pos="346710" algn="l"/>
              </a:tabLst>
            </a:pPr>
            <a:r>
              <a:rPr sz="2000" dirty="0">
                <a:latin typeface="Comic Sans MS"/>
                <a:cs typeface="Comic Sans MS"/>
              </a:rPr>
              <a:t>f-MET </a:t>
            </a:r>
            <a:r>
              <a:rPr sz="2000" spc="-10" dirty="0">
                <a:latin typeface="Comic Sans MS"/>
                <a:cs typeface="Comic Sans MS"/>
              </a:rPr>
              <a:t>et </a:t>
            </a:r>
            <a:r>
              <a:rPr sz="2000" spc="-5" dirty="0">
                <a:latin typeface="Comic Sans MS"/>
                <a:cs typeface="Comic Sans MS"/>
              </a:rPr>
              <a:t>MET sont souvent enlevées en fin de synthèse </a:t>
            </a:r>
            <a:r>
              <a:rPr sz="2000" dirty="0">
                <a:latin typeface="Comic Sans MS"/>
                <a:cs typeface="Comic Sans MS"/>
              </a:rPr>
              <a:t>/</a:t>
            </a:r>
            <a:r>
              <a:rPr sz="2000" spc="1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protéase.</a:t>
            </a:r>
            <a:endParaRPr sz="20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omic Sans MS"/>
              <a:buChar char="-"/>
            </a:pPr>
            <a:endParaRPr sz="2700">
              <a:latin typeface="Times New Roman"/>
              <a:cs typeface="Times New Roman"/>
            </a:endParaRPr>
          </a:p>
          <a:p>
            <a:pPr marL="317500" marR="921385" lvl="2">
              <a:lnSpc>
                <a:spcPts val="2400"/>
              </a:lnSpc>
              <a:buFont typeface="Arial"/>
              <a:buChar char="•"/>
              <a:tabLst>
                <a:tab pos="480695" algn="l"/>
              </a:tabLst>
            </a:pPr>
            <a:r>
              <a:rPr sz="2000" dirty="0">
                <a:latin typeface="Comic Sans MS"/>
                <a:cs typeface="Comic Sans MS"/>
              </a:rPr>
              <a:t>Le </a:t>
            </a:r>
            <a:r>
              <a:rPr sz="2000" spc="-5" dirty="0">
                <a:latin typeface="Comic Sans MS"/>
                <a:cs typeface="Comic Sans MS"/>
              </a:rPr>
              <a:t>premier nucléotide du premier </a:t>
            </a:r>
            <a:r>
              <a:rPr sz="2000" dirty="0">
                <a:latin typeface="Comic Sans MS"/>
                <a:cs typeface="Comic Sans MS"/>
              </a:rPr>
              <a:t>codon </a:t>
            </a:r>
            <a:r>
              <a:rPr sz="2000" spc="-5" dirty="0">
                <a:latin typeface="Comic Sans MS"/>
                <a:cs typeface="Comic Sans MS"/>
              </a:rPr>
              <a:t>détermine </a:t>
            </a:r>
            <a:r>
              <a:rPr sz="2000" dirty="0">
                <a:latin typeface="Comic Sans MS"/>
                <a:cs typeface="Comic Sans MS"/>
              </a:rPr>
              <a:t>le cadre 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lecture ouvert </a:t>
            </a:r>
            <a:r>
              <a:rPr sz="2000" spc="-5" dirty="0">
                <a:latin typeface="Comic Sans MS"/>
                <a:cs typeface="Comic Sans MS"/>
              </a:rPr>
              <a:t>(ORF </a:t>
            </a:r>
            <a:r>
              <a:rPr sz="2000" dirty="0">
                <a:latin typeface="Comic Sans MS"/>
                <a:cs typeface="Comic Sans MS"/>
              </a:rPr>
              <a:t>: </a:t>
            </a:r>
            <a:r>
              <a:rPr sz="2100" spc="-65" dirty="0">
                <a:latin typeface="Comic Sans MS"/>
                <a:cs typeface="Comic Sans MS"/>
              </a:rPr>
              <a:t>Open </a:t>
            </a:r>
            <a:r>
              <a:rPr sz="2100" spc="-60" dirty="0">
                <a:latin typeface="Comic Sans MS"/>
                <a:cs typeface="Comic Sans MS"/>
              </a:rPr>
              <a:t>Reading</a:t>
            </a:r>
            <a:r>
              <a:rPr sz="2100" spc="20" dirty="0">
                <a:latin typeface="Comic Sans MS"/>
                <a:cs typeface="Comic Sans MS"/>
              </a:rPr>
              <a:t> </a:t>
            </a:r>
            <a:r>
              <a:rPr sz="2100" spc="-50" dirty="0">
                <a:latin typeface="Comic Sans MS"/>
                <a:cs typeface="Comic Sans MS"/>
              </a:rPr>
              <a:t>Frame</a:t>
            </a:r>
            <a:r>
              <a:rPr sz="2000" spc="-50" dirty="0">
                <a:latin typeface="Comic Sans MS"/>
                <a:cs typeface="Comic Sans MS"/>
              </a:rPr>
              <a:t>)</a:t>
            </a:r>
            <a:endParaRPr sz="2000">
              <a:latin typeface="Comic Sans MS"/>
              <a:cs typeface="Comic Sans MS"/>
            </a:endParaRPr>
          </a:p>
          <a:p>
            <a:pPr marL="403860" indent="-162560">
              <a:lnSpc>
                <a:spcPct val="100000"/>
              </a:lnSpc>
              <a:spcBef>
                <a:spcPts val="2200"/>
              </a:spcBef>
              <a:buFont typeface="Arial"/>
              <a:buChar char="•"/>
              <a:tabLst>
                <a:tab pos="404495" algn="l"/>
              </a:tabLst>
            </a:pPr>
            <a:r>
              <a:rPr sz="2000" dirty="0">
                <a:latin typeface="Comic Sans MS"/>
                <a:cs typeface="Comic Sans MS"/>
              </a:rPr>
              <a:t>Il y a 64 possibilités de combiner les </a:t>
            </a:r>
            <a:r>
              <a:rPr sz="2000" spc="-5" dirty="0">
                <a:latin typeface="Comic Sans MS"/>
                <a:cs typeface="Comic Sans MS"/>
              </a:rPr>
              <a:t>nucléotides en </a:t>
            </a:r>
            <a:r>
              <a:rPr sz="2000" dirty="0">
                <a:latin typeface="Comic Sans MS"/>
                <a:cs typeface="Comic Sans MS"/>
              </a:rPr>
              <a:t>codons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(4</a:t>
            </a:r>
            <a:r>
              <a:rPr sz="1950" baseline="25641" dirty="0">
                <a:latin typeface="Comic Sans MS"/>
                <a:cs typeface="Comic Sans MS"/>
              </a:rPr>
              <a:t>3</a:t>
            </a:r>
            <a:r>
              <a:rPr sz="2000" dirty="0">
                <a:latin typeface="Comic Sans MS"/>
                <a:cs typeface="Comic Sans MS"/>
              </a:rPr>
              <a:t>).</a:t>
            </a:r>
            <a:endParaRPr sz="2000">
              <a:latin typeface="Comic Sans MS"/>
              <a:cs typeface="Comic Sans MS"/>
            </a:endParaRPr>
          </a:p>
          <a:p>
            <a:pPr marL="240665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latin typeface="Comic Sans MS"/>
                <a:cs typeface="Comic Sans MS"/>
              </a:rPr>
              <a:t>Comme </a:t>
            </a:r>
            <a:r>
              <a:rPr sz="2000" spc="-5" dirty="0">
                <a:latin typeface="Comic Sans MS"/>
                <a:cs typeface="Comic Sans MS"/>
              </a:rPr>
              <a:t>il </a:t>
            </a:r>
            <a:r>
              <a:rPr sz="2000" dirty="0">
                <a:latin typeface="Comic Sans MS"/>
                <a:cs typeface="Comic Sans MS"/>
              </a:rPr>
              <a:t>y a </a:t>
            </a:r>
            <a:r>
              <a:rPr sz="2000" spc="-5" dirty="0">
                <a:latin typeface="Comic Sans MS"/>
                <a:cs typeface="Comic Sans MS"/>
              </a:rPr>
              <a:t>20 </a:t>
            </a:r>
            <a:r>
              <a:rPr sz="2000" dirty="0">
                <a:latin typeface="Comic Sans MS"/>
                <a:cs typeface="Comic Sans MS"/>
              </a:rPr>
              <a:t>acides </a:t>
            </a:r>
            <a:r>
              <a:rPr sz="2000" spc="-5" dirty="0">
                <a:latin typeface="Comic Sans MS"/>
                <a:cs typeface="Comic Sans MS"/>
              </a:rPr>
              <a:t>aminés, il </a:t>
            </a:r>
            <a:r>
              <a:rPr sz="2000" dirty="0">
                <a:latin typeface="Comic Sans MS"/>
                <a:cs typeface="Comic Sans MS"/>
              </a:rPr>
              <a:t>y a </a:t>
            </a:r>
            <a:r>
              <a:rPr sz="2000" spc="-5" dirty="0">
                <a:latin typeface="Comic Sans MS"/>
                <a:cs typeface="Comic Sans MS"/>
              </a:rPr>
              <a:t>donc 44 </a:t>
            </a:r>
            <a:r>
              <a:rPr sz="2000" dirty="0">
                <a:latin typeface="Comic Sans MS"/>
                <a:cs typeface="Comic Sans MS"/>
              </a:rPr>
              <a:t>codons</a:t>
            </a:r>
            <a:r>
              <a:rPr sz="2000" spc="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supplémentaires.</a:t>
            </a:r>
            <a:endParaRPr sz="2000">
              <a:latin typeface="Comic Sans MS"/>
              <a:cs typeface="Comic Sans MS"/>
            </a:endParaRPr>
          </a:p>
          <a:p>
            <a:pPr marL="1155700" marR="666750" lvl="1">
              <a:lnSpc>
                <a:spcPct val="100000"/>
              </a:lnSpc>
              <a:spcBef>
                <a:spcPts val="1800"/>
              </a:spcBef>
              <a:buChar char="-"/>
              <a:tabLst>
                <a:tab pos="1337310" algn="l"/>
              </a:tabLst>
            </a:pPr>
            <a:r>
              <a:rPr sz="2000" dirty="0">
                <a:latin typeface="Comic Sans MS"/>
                <a:cs typeface="Comic Sans MS"/>
              </a:rPr>
              <a:t>3 </a:t>
            </a:r>
            <a:r>
              <a:rPr sz="2000" spc="-5" dirty="0">
                <a:latin typeface="Comic Sans MS"/>
                <a:cs typeface="Comic Sans MS"/>
              </a:rPr>
              <a:t>correspondent </a:t>
            </a:r>
            <a:r>
              <a:rPr sz="2000" dirty="0">
                <a:latin typeface="Comic Sans MS"/>
                <a:cs typeface="Comic Sans MS"/>
              </a:rPr>
              <a:t>à </a:t>
            </a:r>
            <a:r>
              <a:rPr sz="2000" spc="-5" dirty="0">
                <a:latin typeface="Comic Sans MS"/>
                <a:cs typeface="Comic Sans MS"/>
              </a:rPr>
              <a:t>des </a:t>
            </a:r>
            <a:r>
              <a:rPr sz="2000" dirty="0">
                <a:latin typeface="Comic Sans MS"/>
                <a:cs typeface="Comic Sans MS"/>
              </a:rPr>
              <a:t>codons stop ou </a:t>
            </a:r>
            <a:r>
              <a:rPr sz="2000" spc="-5" dirty="0">
                <a:latin typeface="Comic Sans MS"/>
                <a:cs typeface="Comic Sans MS"/>
              </a:rPr>
              <a:t>non-sens: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UAA,  UAG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et</a:t>
            </a:r>
            <a:r>
              <a:rPr sz="20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UGA</a:t>
            </a:r>
            <a:endParaRPr sz="2000">
              <a:latin typeface="Comic Sans MS"/>
              <a:cs typeface="Comic Sans MS"/>
            </a:endParaRPr>
          </a:p>
          <a:p>
            <a:pPr marL="1155700" marR="1612900" lvl="1">
              <a:lnSpc>
                <a:spcPct val="100000"/>
              </a:lnSpc>
              <a:spcBef>
                <a:spcPts val="1800"/>
              </a:spcBef>
              <a:buChar char="-"/>
              <a:tabLst>
                <a:tab pos="1337310" algn="l"/>
              </a:tabLst>
            </a:pP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spc="-5" dirty="0">
                <a:latin typeface="Comic Sans MS"/>
                <a:cs typeface="Comic Sans MS"/>
              </a:rPr>
              <a:t>autres sont des </a:t>
            </a:r>
            <a:r>
              <a:rPr sz="2000" dirty="0">
                <a:latin typeface="Comic Sans MS"/>
                <a:cs typeface="Comic Sans MS"/>
              </a:rPr>
              <a:t>synonymes qui codent pour  </a:t>
            </a:r>
            <a:r>
              <a:rPr sz="2000" spc="-5" dirty="0">
                <a:latin typeface="Comic Sans MS"/>
                <a:cs typeface="Comic Sans MS"/>
              </a:rPr>
              <a:t>différents </a:t>
            </a:r>
            <a:r>
              <a:rPr sz="2000" dirty="0">
                <a:latin typeface="Comic Sans MS"/>
                <a:cs typeface="Comic Sans MS"/>
              </a:rPr>
              <a:t>acides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aminés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8751" y="6172200"/>
            <a:ext cx="5345430" cy="46228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  <a:tabLst>
                <a:tab pos="2553970" algn="l"/>
                <a:tab pos="3023235" algn="l"/>
                <a:tab pos="3821429" algn="l"/>
              </a:tabLst>
            </a:pPr>
            <a:r>
              <a:rPr sz="2400" b="1" dirty="0">
                <a:latin typeface="Comic Sans MS"/>
                <a:cs typeface="Comic Sans MS"/>
              </a:rPr>
              <a:t>Dégénérescence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du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code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génétique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223837"/>
            <a:ext cx="7467600" cy="462280"/>
          </a:xfrm>
          <a:prstGeom prst="rect">
            <a:avLst/>
          </a:prstGeom>
          <a:ln w="12700">
            <a:solidFill>
              <a:srgbClr val="4F80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  <a:tabLst>
                <a:tab pos="1755139" algn="l"/>
                <a:tab pos="4244340" algn="l"/>
                <a:tab pos="4713605" algn="l"/>
                <a:tab pos="5511165" algn="l"/>
              </a:tabLst>
            </a:pPr>
            <a:r>
              <a:rPr b="1" dirty="0">
                <a:latin typeface="Comic Sans MS"/>
                <a:cs typeface="Comic Sans MS"/>
              </a:rPr>
              <a:t>Principales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dirty="0">
                <a:latin typeface="Comic Sans MS"/>
                <a:cs typeface="Comic Sans MS"/>
              </a:rPr>
              <a:t>caractéristiques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Comic Sans MS"/>
                <a:cs typeface="Comic Sans MS"/>
              </a:rPr>
              <a:t>du</a:t>
            </a:r>
            <a:r>
              <a:rPr spc="-5"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Comic Sans MS"/>
                <a:cs typeface="Comic Sans MS"/>
              </a:rPr>
              <a:t>code</a:t>
            </a:r>
            <a:r>
              <a:rPr spc="-5"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Comic Sans MS"/>
                <a:cs typeface="Comic Sans MS"/>
              </a:rPr>
              <a:t>génétique</a:t>
            </a:r>
          </a:p>
        </p:txBody>
      </p:sp>
      <p:sp>
        <p:nvSpPr>
          <p:cNvPr id="5" name="object 5"/>
          <p:cNvSpPr/>
          <p:nvPr/>
        </p:nvSpPr>
        <p:spPr>
          <a:xfrm>
            <a:off x="1440180" y="6187440"/>
            <a:ext cx="551688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800" y="6172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95250" y="0"/>
                </a:moveTo>
                <a:lnTo>
                  <a:pt x="0" y="0"/>
                </a:lnTo>
                <a:lnTo>
                  <a:pt x="0" y="333375"/>
                </a:lnTo>
                <a:lnTo>
                  <a:pt x="438150" y="333375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485775" y="238125"/>
                </a:lnTo>
                <a:lnTo>
                  <a:pt x="95250" y="238125"/>
                </a:lnTo>
                <a:lnTo>
                  <a:pt x="95250" y="0"/>
                </a:lnTo>
                <a:close/>
              </a:path>
              <a:path w="533400" h="381000">
                <a:moveTo>
                  <a:pt x="438150" y="190500"/>
                </a:moveTo>
                <a:lnTo>
                  <a:pt x="438150" y="238125"/>
                </a:lnTo>
                <a:lnTo>
                  <a:pt x="485775" y="238125"/>
                </a:lnTo>
                <a:lnTo>
                  <a:pt x="438150" y="1905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800" y="6172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95250" y="0"/>
                </a:moveTo>
                <a:lnTo>
                  <a:pt x="95250" y="238125"/>
                </a:lnTo>
                <a:lnTo>
                  <a:pt x="438150" y="238125"/>
                </a:lnTo>
                <a:lnTo>
                  <a:pt x="438150" y="19050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438150" y="333375"/>
                </a:lnTo>
                <a:lnTo>
                  <a:pt x="0" y="333375"/>
                </a:lnTo>
                <a:lnTo>
                  <a:pt x="0" y="0"/>
                </a:lnTo>
                <a:lnTo>
                  <a:pt x="95250" y="0"/>
                </a:lnTo>
                <a:close/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4515992"/>
            <a:ext cx="7736205" cy="157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Cette </a:t>
            </a:r>
            <a:r>
              <a:rPr sz="2000" spc="-5" dirty="0">
                <a:latin typeface="Comic Sans MS"/>
                <a:cs typeface="Comic Sans MS"/>
              </a:rPr>
              <a:t>caractéristique permet </a:t>
            </a:r>
            <a:r>
              <a:rPr sz="2000" dirty="0">
                <a:latin typeface="Comic Sans MS"/>
                <a:cs typeface="Comic Sans MS"/>
              </a:rPr>
              <a:t>le </a:t>
            </a:r>
            <a:r>
              <a:rPr sz="2000" spc="-5" dirty="0">
                <a:latin typeface="Comic Sans MS"/>
                <a:cs typeface="Comic Sans MS"/>
              </a:rPr>
              <a:t>transfert de gènes d'une espèce  </a:t>
            </a:r>
            <a:r>
              <a:rPr sz="2000" dirty="0">
                <a:latin typeface="Comic Sans MS"/>
                <a:cs typeface="Comic Sans MS"/>
              </a:rPr>
              <a:t>à l'autre =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génie</a:t>
            </a:r>
            <a:r>
              <a:rPr sz="2000" spc="-20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génétique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608330" indent="-290830">
              <a:lnSpc>
                <a:spcPct val="100000"/>
              </a:lnSpc>
              <a:buChar char="•"/>
              <a:tabLst>
                <a:tab pos="608330" algn="l"/>
                <a:tab pos="608965" algn="l"/>
              </a:tabLst>
            </a:pPr>
            <a:r>
              <a:rPr sz="2000" spc="-5" dirty="0">
                <a:latin typeface="Comic Sans MS"/>
                <a:cs typeface="Comic Sans MS"/>
              </a:rPr>
              <a:t>Introduction de gènes dans </a:t>
            </a:r>
            <a:r>
              <a:rPr sz="2000" dirty="0">
                <a:latin typeface="Comic Sans MS"/>
                <a:cs typeface="Comic Sans MS"/>
              </a:rPr>
              <a:t>une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bactérie</a:t>
            </a:r>
            <a:endParaRPr sz="2000">
              <a:latin typeface="Comic Sans MS"/>
              <a:cs typeface="Comic Sans MS"/>
            </a:endParaRPr>
          </a:p>
          <a:p>
            <a:pPr marL="608330" indent="-290830">
              <a:lnSpc>
                <a:spcPct val="100000"/>
              </a:lnSpc>
              <a:buChar char="•"/>
              <a:tabLst>
                <a:tab pos="608330" algn="l"/>
                <a:tab pos="608965" algn="l"/>
              </a:tabLst>
            </a:pPr>
            <a:r>
              <a:rPr sz="2000" spc="-5" dirty="0">
                <a:latin typeface="Comic Sans MS"/>
                <a:cs typeface="Comic Sans MS"/>
              </a:rPr>
              <a:t>Introduction de gènes dans un organisme</a:t>
            </a:r>
            <a:r>
              <a:rPr sz="2000" dirty="0">
                <a:latin typeface="Comic Sans MS"/>
                <a:cs typeface="Comic Sans MS"/>
              </a:rPr>
              <a:t> pluricellulaire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976630"/>
            <a:ext cx="743394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108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omic Sans MS"/>
                <a:cs typeface="Comic Sans MS"/>
              </a:rPr>
              <a:t>Code UNIVERSEL</a:t>
            </a:r>
            <a:r>
              <a:rPr sz="2000" dirty="0">
                <a:latin typeface="Comic Sans MS"/>
                <a:cs typeface="Comic Sans MS"/>
              </a:rPr>
              <a:t>: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c'est le même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pour 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tous les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êtres vivants  </a:t>
            </a:r>
            <a:r>
              <a:rPr sz="2000" spc="-5" dirty="0">
                <a:latin typeface="Comic Sans MS"/>
                <a:cs typeface="Comic Sans MS"/>
              </a:rPr>
              <a:t>sauf quelques rares </a:t>
            </a:r>
            <a:r>
              <a:rPr sz="2000" dirty="0">
                <a:latin typeface="Comic Sans MS"/>
                <a:cs typeface="Comic Sans MS"/>
              </a:rPr>
              <a:t>exceptions:</a:t>
            </a:r>
            <a:endParaRPr sz="2000">
              <a:latin typeface="Comic Sans MS"/>
              <a:cs typeface="Comic Sans MS"/>
            </a:endParaRPr>
          </a:p>
          <a:p>
            <a:pPr marL="393700" marR="5080">
              <a:lnSpc>
                <a:spcPct val="100000"/>
              </a:lnSpc>
              <a:spcBef>
                <a:spcPts val="2400"/>
              </a:spcBef>
              <a:buChar char="-"/>
              <a:tabLst>
                <a:tab pos="57594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Certains protistes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un seul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codon STOP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(UGA);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les autres  codent pour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un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acide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aminé.</a:t>
            </a:r>
            <a:endParaRPr sz="2000">
              <a:latin typeface="Comic Sans MS"/>
              <a:cs typeface="Comic Sans MS"/>
            </a:endParaRPr>
          </a:p>
          <a:p>
            <a:pPr marL="393700" marR="200025">
              <a:lnSpc>
                <a:spcPct val="100000"/>
              </a:lnSpc>
              <a:spcBef>
                <a:spcPts val="2400"/>
              </a:spcBef>
              <a:buChar char="-"/>
              <a:tabLst>
                <a:tab pos="57594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Les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mitochondries ont leur propre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ADN et leurs propres  ribosomes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qui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sont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plus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petits (ressemblent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à ceux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des  procaryotes).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762063"/>
            <a:ext cx="8305800" cy="462280"/>
          </a:xfrm>
          <a:prstGeom prst="rect">
            <a:avLst/>
          </a:prstGeom>
          <a:solidFill>
            <a:srgbClr val="FFFF65"/>
          </a:solidFill>
          <a:ln w="25400">
            <a:solidFill>
              <a:srgbClr val="C0504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  <a:tabLst>
                <a:tab pos="592455" algn="l"/>
              </a:tabLst>
            </a:pP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1-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L’appareil de traduction et son</a:t>
            </a:r>
            <a:r>
              <a:rPr b="1" spc="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fonctionnement: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2" y="1846834"/>
            <a:ext cx="6890384" cy="3790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indent="-37147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84175" algn="l"/>
                <a:tab pos="384810" algn="l"/>
              </a:tabLst>
            </a:pPr>
            <a:r>
              <a:rPr sz="2400" b="1" spc="-5" dirty="0">
                <a:latin typeface="Comic Sans MS"/>
                <a:cs typeface="Comic Sans MS"/>
              </a:rPr>
              <a:t>Reconnaître </a:t>
            </a:r>
            <a:r>
              <a:rPr sz="2400" b="1" dirty="0">
                <a:latin typeface="Comic Sans MS"/>
                <a:cs typeface="Comic Sans MS"/>
              </a:rPr>
              <a:t>les </a:t>
            </a:r>
            <a:r>
              <a:rPr sz="2400" b="1" spc="-5" dirty="0">
                <a:latin typeface="Comic Sans MS"/>
                <a:cs typeface="Comic Sans MS"/>
              </a:rPr>
              <a:t>triplets codants </a:t>
            </a:r>
            <a:r>
              <a:rPr sz="2400" b="1" dirty="0">
                <a:latin typeface="Comic Sans MS"/>
                <a:cs typeface="Comic Sans MS"/>
              </a:rPr>
              <a:t>sur</a:t>
            </a:r>
            <a:r>
              <a:rPr sz="2400" b="1" spc="-10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l’ARNm</a:t>
            </a:r>
            <a:endParaRPr sz="2400">
              <a:latin typeface="Comic Sans MS"/>
              <a:cs typeface="Comic Sans MS"/>
            </a:endParaRPr>
          </a:p>
          <a:p>
            <a:pPr marL="384175" indent="-371475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Font typeface="Wingdings"/>
              <a:buChar char=""/>
              <a:tabLst>
                <a:tab pos="384175" algn="l"/>
                <a:tab pos="384810" algn="l"/>
                <a:tab pos="2099945" algn="l"/>
                <a:tab pos="2632710" algn="l"/>
                <a:tab pos="2950845" algn="l"/>
                <a:tab pos="3993515" algn="l"/>
                <a:tab pos="5095240" algn="l"/>
              </a:tabLst>
            </a:pPr>
            <a:r>
              <a:rPr sz="2400" b="1" dirty="0">
                <a:latin typeface="Comic Sans MS"/>
                <a:cs typeface="Comic Sans MS"/>
              </a:rPr>
              <a:t>Positionner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les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acides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aminés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consécutifs</a:t>
            </a:r>
            <a:endParaRPr sz="2400">
              <a:latin typeface="Comic Sans MS"/>
              <a:cs typeface="Comic Sans MS"/>
            </a:endParaRPr>
          </a:p>
          <a:p>
            <a:pPr marL="384175" indent="-371475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Font typeface="Wingdings"/>
              <a:buChar char=""/>
              <a:tabLst>
                <a:tab pos="384175" algn="l"/>
                <a:tab pos="384810" algn="l"/>
                <a:tab pos="1518285" algn="l"/>
                <a:tab pos="2138680" algn="l"/>
                <a:tab pos="3164205" algn="l"/>
                <a:tab pos="4660900" algn="l"/>
                <a:tab pos="5581015" algn="l"/>
                <a:tab pos="6114415" algn="l"/>
                <a:tab pos="6431915" algn="l"/>
              </a:tabLst>
            </a:pPr>
            <a:r>
              <a:rPr sz="2400" b="1" dirty="0">
                <a:latin typeface="Comic Sans MS"/>
                <a:cs typeface="Comic Sans MS"/>
              </a:rPr>
              <a:t>Établir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u</a:t>
            </a:r>
            <a:r>
              <a:rPr sz="2400" b="1" spc="5" dirty="0">
                <a:latin typeface="Comic Sans MS"/>
                <a:cs typeface="Comic Sans MS"/>
              </a:rPr>
              <a:t>n</a:t>
            </a:r>
            <a:r>
              <a:rPr sz="2400" b="1" dirty="0">
                <a:latin typeface="Comic Sans MS"/>
                <a:cs typeface="Comic Sans MS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liaison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covalente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e</a:t>
            </a:r>
            <a:r>
              <a:rPr sz="2400" b="1" dirty="0">
                <a:latin typeface="Comic Sans MS"/>
                <a:cs typeface="Comic Sans MS"/>
              </a:rPr>
              <a:t>n</a:t>
            </a:r>
            <a:r>
              <a:rPr sz="2400" b="1" spc="-5" dirty="0">
                <a:latin typeface="Comic Sans MS"/>
                <a:cs typeface="Comic Sans MS"/>
              </a:rPr>
              <a:t>tr</a:t>
            </a:r>
            <a:r>
              <a:rPr sz="2400" b="1" dirty="0">
                <a:latin typeface="Comic Sans MS"/>
                <a:cs typeface="Comic Sans MS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les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AA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Wingdings"/>
              <a:buChar char=""/>
            </a:pPr>
            <a:endParaRPr sz="4450">
              <a:latin typeface="Times New Roman"/>
              <a:cs typeface="Times New Roman"/>
            </a:endParaRPr>
          </a:p>
          <a:p>
            <a:pPr marL="2296160" lvl="1" indent="-332740">
              <a:lnSpc>
                <a:spcPct val="100000"/>
              </a:lnSpc>
              <a:buClr>
                <a:srgbClr val="0000FF"/>
              </a:buClr>
              <a:buSzPct val="75000"/>
              <a:buFont typeface="Wingdings"/>
              <a:buChar char=""/>
              <a:tabLst>
                <a:tab pos="2296160" algn="l"/>
                <a:tab pos="2296795" algn="l"/>
                <a:tab pos="2915285" algn="l"/>
              </a:tabLst>
            </a:pPr>
            <a:r>
              <a:rPr sz="2400" b="1" dirty="0">
                <a:latin typeface="Comic Sans MS"/>
                <a:cs typeface="Comic Sans MS"/>
              </a:rPr>
              <a:t>Les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Comic Sans MS"/>
                <a:cs typeface="Comic Sans MS"/>
              </a:rPr>
              <a:t>ribosomes</a:t>
            </a:r>
            <a:endParaRPr sz="2400">
              <a:latin typeface="Comic Sans MS"/>
              <a:cs typeface="Comic Sans MS"/>
            </a:endParaRPr>
          </a:p>
          <a:p>
            <a:pPr marL="2296160" lvl="1" indent="-33274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SzPct val="75000"/>
              <a:buFont typeface="Wingdings"/>
              <a:buChar char=""/>
              <a:tabLst>
                <a:tab pos="2296160" algn="l"/>
                <a:tab pos="2296795" algn="l"/>
                <a:tab pos="2915285" algn="l"/>
              </a:tabLst>
            </a:pPr>
            <a:r>
              <a:rPr sz="2400" b="1" dirty="0">
                <a:latin typeface="Comic Sans MS"/>
                <a:cs typeface="Comic Sans MS"/>
              </a:rPr>
              <a:t>Les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ARNt</a:t>
            </a:r>
            <a:endParaRPr sz="2400">
              <a:latin typeface="Comic Sans MS"/>
              <a:cs typeface="Comic Sans MS"/>
            </a:endParaRPr>
          </a:p>
          <a:p>
            <a:pPr marL="2296160" lvl="1" indent="-332740">
              <a:lnSpc>
                <a:spcPct val="100000"/>
              </a:lnSpc>
              <a:spcBef>
                <a:spcPts val="1205"/>
              </a:spcBef>
              <a:buClr>
                <a:srgbClr val="0000FF"/>
              </a:buClr>
              <a:buSzPct val="75000"/>
              <a:buFont typeface="Wingdings"/>
              <a:buChar char=""/>
              <a:tabLst>
                <a:tab pos="2296160" algn="l"/>
                <a:tab pos="2296795" algn="l"/>
                <a:tab pos="2915285" algn="l"/>
                <a:tab pos="3852545" algn="l"/>
              </a:tabLst>
            </a:pPr>
            <a:r>
              <a:rPr sz="2400" b="1" dirty="0">
                <a:latin typeface="Comic Sans MS"/>
                <a:cs typeface="Comic Sans MS"/>
              </a:rPr>
              <a:t>Les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ARNt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Synthétases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1734</Words>
  <Application>Microsoft Office PowerPoint</Application>
  <PresentationFormat>Affichage à l'écran (4:3)</PresentationFormat>
  <Paragraphs>291</Paragraphs>
  <Slides>38</Slides>
  <Notes>1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Comic Sans MS</vt:lpstr>
      <vt:lpstr>DejaVu Sans</vt:lpstr>
      <vt:lpstr>Times New Roman</vt:lpstr>
      <vt:lpstr>Wingdings</vt:lpstr>
      <vt:lpstr>Office Theme</vt:lpstr>
      <vt:lpstr>C- Traduction</vt:lpstr>
      <vt:lpstr>Introduction</vt:lpstr>
      <vt:lpstr>Présentation PowerPoint</vt:lpstr>
      <vt:lpstr>Comparaison des ribosomes procaryotes et eucaryotes</vt:lpstr>
      <vt:lpstr>Code génétique correspondance entre matrice nucléotidique &lt;--&gt; acides aminés</vt:lpstr>
      <vt:lpstr>Présentation PowerPoint</vt:lpstr>
      <vt:lpstr>Principales caractéristiques du code génétique</vt:lpstr>
      <vt:lpstr>Présentation PowerPoint</vt:lpstr>
      <vt:lpstr>1- L’appareil de traduction et son fonctionnement:</vt:lpstr>
      <vt:lpstr>Présentation PowerPoint</vt:lpstr>
      <vt:lpstr>Présentation PowerPoint</vt:lpstr>
      <vt:lpstr>Unité 50 S: 2 ARNr (5S et 23S) et de 34 protéines</vt:lpstr>
      <vt:lpstr>Présentation PowerPoint</vt:lpstr>
      <vt:lpstr>Présentation PowerPoint</vt:lpstr>
      <vt:lpstr>Deux zones importantes sur l'ARNt :</vt:lpstr>
      <vt:lpstr>Chaque ARNt est caractérisé par son anticodon</vt:lpstr>
      <vt:lpstr>Liaison acide aminé - ARNt</vt:lpstr>
      <vt:lpstr>&gt;&gt;&gt; Chaque ARNt est synthétisé comme l’ARNr à partir</vt:lpstr>
      <vt:lpstr>Présentation PowerPoint</vt:lpstr>
      <vt:lpstr>II- Mécanisme de la traduction: 3 phases</vt:lpstr>
      <vt:lpstr>Présentation PowerPoint</vt:lpstr>
      <vt:lpstr>Identification du codon initiateur chez les procaryotes</vt:lpstr>
      <vt:lpstr>Les facteurs d’initiation à la traduction IF sont nécessaires à la fixation de  l’ARNt-fMET au complexe 30S-ARNm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c) Terminaison</vt:lpstr>
      <vt:lpstr>La terminaison se fait grâce à 3 facteurs de terminaison : RF1, RF2 et RF3</vt:lpstr>
      <vt:lpstr>Présentation PowerPoint</vt:lpstr>
      <vt:lpstr>Présentation PowerPoint</vt:lpstr>
      <vt:lpstr>Présentation PowerPoint</vt:lpstr>
      <vt:lpstr>Chez les eucaryotes</vt:lpstr>
      <vt:lpstr>Présentation PowerPoint</vt:lpstr>
      <vt:lpstr>Théorie de Wobble: concept du flottement</vt:lpstr>
      <vt:lpstr>IV- Les antibiotiques inhibiteurs de la traduction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C:\Users\Hamza\Desktop\L3\réglé\biologie moleculaire\traduction</dc:title>
  <dc:creator>Hamza</dc:creator>
  <cp:lastModifiedBy>ASUS</cp:lastModifiedBy>
  <cp:revision>8</cp:revision>
  <dcterms:created xsi:type="dcterms:W3CDTF">2019-10-29T17:01:03Z</dcterms:created>
  <dcterms:modified xsi:type="dcterms:W3CDTF">2021-04-18T09:06:42Z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2017-09-25T00:00:00Z</vt:filetime>
  </property>
  <property fmtid="{D5CDD505-2E9C-101B-9397-08002B2CF9AE}" pid="3" name="Creator">
    <vt:lpwstr>PDFCreator 2.5.3.6324</vt:lpwstr>
  </property>
  <property fmtid="{D5CDD505-2E9C-101B-9397-08002B2CF9AE}" pid="4" name="LastSaved">
    <vt:filetime>2019-10-29T00:00:00Z</vt:filetime>
  </property>
</Properties>
</file>