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4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7" r:id="rId71"/>
    <p:sldId id="328" r:id="rId72"/>
    <p:sldId id="329" r:id="rId73"/>
    <p:sldId id="330" r:id="rId74"/>
    <p:sldId id="331" r:id="rId75"/>
    <p:sldId id="332" r:id="rId76"/>
    <p:sldId id="333" r:id="rId77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8844" y="2551911"/>
            <a:ext cx="8475711" cy="1024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5F497A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‹N°›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1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‹N°›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‹N°›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‹N°›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‹N°›</a:t>
            </a:fld>
            <a:endParaRPr spc="-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3040" y="575563"/>
            <a:ext cx="338645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9324" y="3372559"/>
            <a:ext cx="8414385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1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98841" y="6813293"/>
            <a:ext cx="20764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‹N°›</a:t>
            </a:fld>
            <a:endParaRPr spc="-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2982" y="1445767"/>
            <a:ext cx="14382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0545" marR="5080" indent="-53848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omic Sans MS"/>
                <a:cs typeface="Comic Sans MS"/>
              </a:rPr>
              <a:t>Faculté des</a:t>
            </a:r>
            <a:r>
              <a:rPr sz="1100" b="1" spc="-75" dirty="0">
                <a:latin typeface="Comic Sans MS"/>
                <a:cs typeface="Comic Sans MS"/>
              </a:rPr>
              <a:t> </a:t>
            </a:r>
            <a:r>
              <a:rPr sz="1100" b="1" spc="-5" dirty="0">
                <a:latin typeface="Comic Sans MS"/>
                <a:cs typeface="Comic Sans MS"/>
              </a:rPr>
              <a:t>Sciences  </a:t>
            </a:r>
            <a:r>
              <a:rPr sz="1100" b="1" dirty="0">
                <a:latin typeface="Comic Sans MS"/>
                <a:cs typeface="Comic Sans MS"/>
              </a:rPr>
              <a:t>Rabat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0123" y="1304035"/>
            <a:ext cx="177736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omic Sans MS"/>
                <a:cs typeface="Comic Sans MS"/>
              </a:rPr>
              <a:t>Laboratoire de</a:t>
            </a:r>
            <a:r>
              <a:rPr sz="1000" b="1" spc="-80" dirty="0">
                <a:latin typeface="Comic Sans MS"/>
                <a:cs typeface="Comic Sans MS"/>
              </a:rPr>
              <a:t> </a:t>
            </a:r>
            <a:r>
              <a:rPr sz="1000" b="1" spc="-5" dirty="0">
                <a:latin typeface="Comic Sans MS"/>
                <a:cs typeface="Comic Sans MS"/>
              </a:rPr>
              <a:t>Microbiologie  et Biologie</a:t>
            </a:r>
            <a:r>
              <a:rPr sz="1000" b="1" spc="-35" dirty="0">
                <a:latin typeface="Comic Sans MS"/>
                <a:cs typeface="Comic Sans MS"/>
              </a:rPr>
              <a:t> </a:t>
            </a:r>
            <a:r>
              <a:rPr sz="1000" b="1" spc="-5" dirty="0">
                <a:latin typeface="Comic Sans MS"/>
                <a:cs typeface="Comic Sans MS"/>
              </a:rPr>
              <a:t>Moléculaire</a:t>
            </a:r>
            <a:endParaRPr sz="1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6" y="3428999"/>
                </a:moveTo>
                <a:lnTo>
                  <a:pt x="9143996" y="0"/>
                </a:lnTo>
                <a:lnTo>
                  <a:pt x="0" y="0"/>
                </a:lnTo>
                <a:lnTo>
                  <a:pt x="0" y="3428999"/>
                </a:lnTo>
                <a:lnTo>
                  <a:pt x="9143996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071" y="480059"/>
            <a:ext cx="9130282" cy="436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7107" y="1949450"/>
            <a:ext cx="8284209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1F5F"/>
                </a:solidFill>
                <a:latin typeface="Comic Sans MS"/>
                <a:cs typeface="Comic Sans MS"/>
              </a:rPr>
              <a:t>REGULATION </a:t>
            </a:r>
            <a:r>
              <a:rPr sz="4000" spc="-5" dirty="0">
                <a:solidFill>
                  <a:srgbClr val="001F5F"/>
                </a:solidFill>
                <a:latin typeface="Comic Sans MS"/>
                <a:cs typeface="Comic Sans MS"/>
              </a:rPr>
              <a:t>GENETIQUE CHEZ  LES BACTERIES:</a:t>
            </a:r>
            <a:endParaRPr sz="4000" dirty="0">
              <a:latin typeface="Comic Sans MS"/>
              <a:cs typeface="Comic Sans MS"/>
            </a:endParaRPr>
          </a:p>
          <a:p>
            <a:pPr marL="749935" marR="742950" algn="ctr">
              <a:lnSpc>
                <a:spcPct val="100000"/>
              </a:lnSpc>
            </a:pPr>
            <a:r>
              <a:rPr sz="4000" spc="-5" dirty="0">
                <a:solidFill>
                  <a:srgbClr val="001F5F"/>
                </a:solidFill>
                <a:latin typeface="Comic Sans MS"/>
                <a:cs typeface="Comic Sans MS"/>
              </a:rPr>
              <a:t>OPERONS</a:t>
            </a:r>
            <a:r>
              <a:rPr sz="4000" spc="-8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4000" spc="-5" dirty="0">
                <a:solidFill>
                  <a:srgbClr val="001F5F"/>
                </a:solidFill>
                <a:latin typeface="Comic Sans MS"/>
                <a:cs typeface="Comic Sans MS"/>
              </a:rPr>
              <a:t>CATABOLIQUES  &amp;</a:t>
            </a:r>
            <a:r>
              <a:rPr sz="4000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001F5F"/>
                </a:solidFill>
                <a:latin typeface="Comic Sans MS"/>
                <a:cs typeface="Comic Sans MS"/>
              </a:rPr>
              <a:t>ANABOLIQUES</a:t>
            </a:r>
            <a:endParaRPr sz="4000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8055" y="525272"/>
            <a:ext cx="9373227" cy="1281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812" y="506983"/>
            <a:ext cx="5469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953634"/>
                </a:solidFill>
              </a:rPr>
              <a:t>2.Régulation de la</a:t>
            </a:r>
            <a:r>
              <a:rPr sz="2800" spc="-60" dirty="0">
                <a:solidFill>
                  <a:srgbClr val="953634"/>
                </a:solidFill>
              </a:rPr>
              <a:t> </a:t>
            </a:r>
            <a:r>
              <a:rPr sz="2800" spc="-5" dirty="0">
                <a:solidFill>
                  <a:srgbClr val="953634"/>
                </a:solidFill>
              </a:rPr>
              <a:t>transcription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080397" y="2932938"/>
            <a:ext cx="8531860" cy="0"/>
          </a:xfrm>
          <a:custGeom>
            <a:avLst/>
            <a:gdLst/>
            <a:ahLst/>
            <a:cxnLst/>
            <a:rect l="l" t="t" r="r" b="b"/>
            <a:pathLst>
              <a:path w="8531860">
                <a:moveTo>
                  <a:pt x="0" y="0"/>
                </a:moveTo>
                <a:lnTo>
                  <a:pt x="8531352" y="0"/>
                </a:lnTo>
              </a:path>
            </a:pathLst>
          </a:custGeom>
          <a:ln w="25908">
            <a:solidFill>
              <a:srgbClr val="00AF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7696" y="1047394"/>
            <a:ext cx="8557895" cy="464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2292985">
              <a:lnSpc>
                <a:spcPct val="15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2.1.Stratégies 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de 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contrôle 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de 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l’initiation  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de 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la</a:t>
            </a:r>
            <a:r>
              <a:rPr sz="2200" b="1" spc="-15" dirty="0">
                <a:solidFill>
                  <a:srgbClr val="3F3051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transcription</a:t>
            </a:r>
            <a:endParaRPr sz="2200" dirty="0">
              <a:latin typeface="Comic Sans MS"/>
              <a:cs typeface="Comic Sans MS"/>
            </a:endParaRPr>
          </a:p>
          <a:p>
            <a:pPr marL="12700" marR="6985">
              <a:lnSpc>
                <a:spcPct val="150000"/>
              </a:lnSpc>
              <a:spcBef>
                <a:spcPts val="2545"/>
              </a:spcBef>
              <a:tabLst>
                <a:tab pos="484505" algn="l"/>
                <a:tab pos="1664335" algn="l"/>
                <a:tab pos="3198495" algn="l"/>
                <a:tab pos="3834129" algn="l"/>
                <a:tab pos="5301615" algn="l"/>
                <a:tab pos="5935345" algn="l"/>
                <a:tab pos="7653655" algn="l"/>
                <a:tab pos="8289290" algn="l"/>
              </a:tabLst>
            </a:pP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2	</a:t>
            </a:r>
            <a:r>
              <a:rPr sz="2400" b="1" spc="-5" dirty="0">
                <a:solidFill>
                  <a:srgbClr val="00B0F0"/>
                </a:solidFill>
                <a:latin typeface="Comic Sans MS"/>
                <a:cs typeface="Comic Sans MS"/>
              </a:rPr>
              <a:t>mo</a:t>
            </a:r>
            <a:r>
              <a:rPr sz="2400" b="1" spc="-10" dirty="0">
                <a:solidFill>
                  <a:srgbClr val="00B0F0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es	</a:t>
            </a:r>
            <a:r>
              <a:rPr sz="2400" b="1" spc="-10" dirty="0">
                <a:solidFill>
                  <a:srgbClr val="00B0F0"/>
                </a:solidFill>
                <a:latin typeface="Comic Sans MS"/>
                <a:cs typeface="Comic Sans MS"/>
              </a:rPr>
              <a:t>d</a:t>
            </a:r>
            <a:r>
              <a:rPr sz="2400" b="1" spc="-5" dirty="0">
                <a:solidFill>
                  <a:srgbClr val="00B0F0"/>
                </a:solidFill>
                <a:latin typeface="Comic Sans MS"/>
                <a:cs typeface="Comic Sans MS"/>
              </a:rPr>
              <a:t>isti</a:t>
            </a: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nc</a:t>
            </a:r>
            <a:r>
              <a:rPr sz="2400" b="1" spc="-5" dirty="0">
                <a:solidFill>
                  <a:srgbClr val="00B0F0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s	</a:t>
            </a:r>
            <a:r>
              <a:rPr sz="2400" b="1" spc="-10" dirty="0">
                <a:solidFill>
                  <a:srgbClr val="00B0F0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e	c</a:t>
            </a:r>
            <a:r>
              <a:rPr sz="2400" b="1" spc="-5" dirty="0">
                <a:solidFill>
                  <a:srgbClr val="00B0F0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00B0F0"/>
                </a:solidFill>
                <a:latin typeface="Comic Sans MS"/>
                <a:cs typeface="Comic Sans MS"/>
              </a:rPr>
              <a:t>trô</a:t>
            </a: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le	</a:t>
            </a:r>
            <a:r>
              <a:rPr sz="2400" b="1" spc="-10" dirty="0">
                <a:solidFill>
                  <a:srgbClr val="00B0F0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e	l</a:t>
            </a:r>
            <a:r>
              <a:rPr sz="2400" b="1" spc="-5" dirty="0">
                <a:solidFill>
                  <a:srgbClr val="00B0F0"/>
                </a:solidFill>
                <a:latin typeface="Comic Sans MS"/>
                <a:cs typeface="Comic Sans MS"/>
              </a:rPr>
              <a:t>’i</a:t>
            </a: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00B0F0"/>
                </a:solidFill>
                <a:latin typeface="Comic Sans MS"/>
                <a:cs typeface="Comic Sans MS"/>
              </a:rPr>
              <a:t>itiati</a:t>
            </a:r>
            <a:r>
              <a:rPr sz="2400" b="1" spc="10" dirty="0">
                <a:solidFill>
                  <a:srgbClr val="00B0F0"/>
                </a:solidFill>
                <a:latin typeface="Comic Sans MS"/>
                <a:cs typeface="Comic Sans MS"/>
              </a:rPr>
              <a:t>o</a:t>
            </a: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n	</a:t>
            </a:r>
            <a:r>
              <a:rPr sz="2400" b="1" spc="-10" dirty="0">
                <a:solidFill>
                  <a:srgbClr val="00B0F0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e	la  </a:t>
            </a:r>
            <a:r>
              <a:rPr sz="2400" b="1" u="heavy" spc="-5" dirty="0">
                <a:solidFill>
                  <a:srgbClr val="00B0F0"/>
                </a:solidFill>
                <a:uFill>
                  <a:solidFill>
                    <a:srgbClr val="00AFF0"/>
                  </a:solidFill>
                </a:uFill>
                <a:latin typeface="Comic Sans MS"/>
                <a:cs typeface="Comic Sans MS"/>
              </a:rPr>
              <a:t>transcription</a:t>
            </a:r>
            <a:endParaRPr sz="2400" dirty="0">
              <a:latin typeface="Comic Sans MS"/>
              <a:cs typeface="Comic Sans MS"/>
            </a:endParaRPr>
          </a:p>
          <a:p>
            <a:pPr marL="12700" marR="6985">
              <a:lnSpc>
                <a:spcPct val="150000"/>
              </a:lnSpc>
              <a:buClr>
                <a:srgbClr val="00B0F0"/>
              </a:buClr>
              <a:buFont typeface="Comic Sans MS"/>
              <a:buAutoNum type="arabicPlain"/>
              <a:tabLst>
                <a:tab pos="541655" algn="l"/>
                <a:tab pos="1016635" algn="l"/>
                <a:tab pos="4608830" algn="l"/>
                <a:tab pos="5780405" algn="l"/>
                <a:tab pos="6283325" algn="l"/>
                <a:tab pos="6679565" algn="l"/>
              </a:tabLst>
            </a:pPr>
            <a:r>
              <a:rPr lang="fr-FR" sz="2400" dirty="0" smtClean="0">
                <a:latin typeface="Comic Sans MS"/>
                <a:cs typeface="Comic Sans MS"/>
              </a:rPr>
              <a:t> </a:t>
            </a:r>
            <a:r>
              <a:rPr sz="2400" dirty="0" smtClean="0">
                <a:latin typeface="Comic Sans MS"/>
                <a:cs typeface="Comic Sans MS"/>
              </a:rPr>
              <a:t>un</a:t>
            </a:r>
            <a:r>
              <a:rPr sz="2400" dirty="0">
                <a:latin typeface="Comic Sans MS"/>
                <a:cs typeface="Comic Sans MS"/>
              </a:rPr>
              <a:t>	</a:t>
            </a:r>
            <a:r>
              <a:rPr sz="2400" b="1" spc="-5" dirty="0">
                <a:latin typeface="Comic Sans MS"/>
                <a:cs typeface="Comic Sans MS"/>
              </a:rPr>
              <a:t>contrôle</a:t>
            </a:r>
            <a:r>
              <a:rPr sz="2400" b="1" spc="20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constitutif</a:t>
            </a:r>
            <a:r>
              <a:rPr sz="2400" b="1" spc="210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qui	dépend	</a:t>
            </a:r>
            <a:r>
              <a:rPr sz="2400" spc="-5" dirty="0">
                <a:latin typeface="Comic Sans MS"/>
                <a:cs typeface="Comic Sans MS"/>
              </a:rPr>
              <a:t>de	</a:t>
            </a:r>
            <a:r>
              <a:rPr sz="2400" dirty="0">
                <a:latin typeface="Comic Sans MS"/>
                <a:cs typeface="Comic Sans MS"/>
              </a:rPr>
              <a:t>la	</a:t>
            </a:r>
            <a:r>
              <a:rPr sz="2400" b="1" spc="-10" dirty="0">
                <a:latin typeface="Comic Sans MS"/>
                <a:cs typeface="Comic Sans MS"/>
              </a:rPr>
              <a:t>structure </a:t>
            </a:r>
            <a:r>
              <a:rPr sz="2400" b="1" spc="-5" dirty="0">
                <a:latin typeface="Comic Sans MS"/>
                <a:cs typeface="Comic Sans MS"/>
              </a:rPr>
              <a:t>du  promoteur</a:t>
            </a:r>
            <a:endParaRPr sz="2400" dirty="0">
              <a:latin typeface="Comic Sans MS"/>
              <a:cs typeface="Comic Sans MS"/>
            </a:endParaRPr>
          </a:p>
          <a:p>
            <a:pPr marL="500380" indent="-487680">
              <a:lnSpc>
                <a:spcPct val="100000"/>
              </a:lnSpc>
              <a:spcBef>
                <a:spcPts val="1440"/>
              </a:spcBef>
              <a:buClr>
                <a:srgbClr val="00B0F0"/>
              </a:buClr>
              <a:buFont typeface="Comic Sans MS"/>
              <a:buAutoNum type="arabicPlain"/>
              <a:tabLst>
                <a:tab pos="500380" algn="l"/>
              </a:tabLst>
            </a:pPr>
            <a:r>
              <a:rPr sz="2400" dirty="0">
                <a:latin typeface="Comic Sans MS"/>
                <a:cs typeface="Comic Sans MS"/>
              </a:rPr>
              <a:t>un </a:t>
            </a:r>
            <a:r>
              <a:rPr sz="2400" b="1" spc="-5" dirty="0">
                <a:latin typeface="Comic Sans MS"/>
                <a:cs typeface="Comic Sans MS"/>
              </a:rPr>
              <a:t>contrôle de </a:t>
            </a:r>
            <a:r>
              <a:rPr sz="2400" b="1" spc="-10" dirty="0">
                <a:latin typeface="Comic Sans MS"/>
                <a:cs typeface="Comic Sans MS"/>
              </a:rPr>
              <a:t>régulation</a:t>
            </a:r>
            <a:r>
              <a:rPr sz="2400" b="1" spc="3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qui </a:t>
            </a:r>
            <a:r>
              <a:rPr sz="2400" spc="-10" dirty="0">
                <a:latin typeface="Comic Sans MS"/>
                <a:cs typeface="Comic Sans MS"/>
              </a:rPr>
              <a:t>est </a:t>
            </a:r>
            <a:r>
              <a:rPr sz="2400" spc="-15" dirty="0">
                <a:latin typeface="Comic Sans MS"/>
                <a:cs typeface="Comic Sans MS"/>
              </a:rPr>
              <a:t>sous </a:t>
            </a:r>
            <a:r>
              <a:rPr sz="2400" spc="-5" dirty="0">
                <a:latin typeface="Comic Sans MS"/>
                <a:cs typeface="Comic Sans MS"/>
              </a:rPr>
              <a:t>la </a:t>
            </a:r>
            <a:r>
              <a:rPr sz="2400" spc="-15" dirty="0">
                <a:latin typeface="Comic Sans MS"/>
                <a:cs typeface="Comic Sans MS"/>
              </a:rPr>
              <a:t>dépendance </a:t>
            </a:r>
            <a:r>
              <a:rPr sz="2400" spc="-10" dirty="0">
                <a:latin typeface="Comic Sans MS"/>
                <a:cs typeface="Comic Sans MS"/>
              </a:rPr>
              <a:t>de</a:t>
            </a:r>
            <a:endParaRPr sz="24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Comic Sans MS"/>
                <a:cs typeface="Comic Sans MS"/>
              </a:rPr>
              <a:t>protéines</a:t>
            </a:r>
            <a:r>
              <a:rPr sz="2400" b="1" spc="-3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régulatrices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10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0395" y="2267711"/>
            <a:ext cx="196595" cy="21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0395" y="3364991"/>
            <a:ext cx="196595" cy="21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220" y="1997455"/>
            <a:ext cx="8414385" cy="222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213360">
              <a:lnSpc>
                <a:spcPct val="150000"/>
              </a:lnSpc>
              <a:spcBef>
                <a:spcPts val="100"/>
              </a:spcBef>
              <a:tabLst>
                <a:tab pos="1403350" algn="l"/>
                <a:tab pos="2051050" algn="l"/>
                <a:tab pos="3003550" algn="l"/>
                <a:tab pos="3651250" algn="l"/>
                <a:tab pos="5357495" algn="l"/>
                <a:tab pos="6005195" algn="l"/>
                <a:tab pos="6548120" algn="l"/>
              </a:tabLst>
            </a:pP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iv</a:t>
            </a:r>
            <a:r>
              <a:rPr sz="2400" b="0" spc="5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u	</a:t>
            </a:r>
            <a:r>
              <a:rPr sz="2400" b="0" spc="-10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e	b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sz="2400" b="0" spc="-20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e	</a:t>
            </a:r>
            <a:r>
              <a:rPr sz="2400" b="0" spc="-10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e	l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’i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itiat</a:t>
            </a:r>
            <a:r>
              <a:rPr sz="2400" b="0" spc="10" dirty="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n	</a:t>
            </a:r>
            <a:r>
              <a:rPr sz="2400" b="0" spc="-10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e	la	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tra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sz="2400" b="0" spc="-15" dirty="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tio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n 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déterminé par 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la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structure du</a:t>
            </a:r>
            <a:r>
              <a:rPr sz="2400" b="0" spc="-4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promoteur.</a:t>
            </a:r>
            <a:endParaRPr sz="2400">
              <a:latin typeface="Comic Sans MS"/>
              <a:cs typeface="Comic Sans MS"/>
            </a:endParaRPr>
          </a:p>
          <a:p>
            <a:pPr marL="12700" marR="5080" indent="213360">
              <a:lnSpc>
                <a:spcPts val="4330"/>
              </a:lnSpc>
              <a:spcBef>
                <a:spcPts val="375"/>
              </a:spcBef>
              <a:tabLst>
                <a:tab pos="1842135" algn="l"/>
                <a:tab pos="2663825" algn="l"/>
                <a:tab pos="3084195" algn="l"/>
                <a:tab pos="4545965" algn="l"/>
                <a:tab pos="6132195" algn="l"/>
                <a:tab pos="6649084" algn="l"/>
                <a:tab pos="8310245" algn="l"/>
              </a:tabLst>
            </a:pP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varia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b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l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it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é	</a:t>
            </a:r>
            <a:r>
              <a:rPr sz="2400" b="0" spc="-10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ns	la	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sz="2400" b="0" spc="5" dirty="0">
                <a:solidFill>
                  <a:srgbClr val="000000"/>
                </a:solidFill>
                <a:latin typeface="Comic Sans MS"/>
                <a:cs typeface="Comic Sans MS"/>
              </a:rPr>
              <a:t>é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qu</a:t>
            </a:r>
            <a:r>
              <a:rPr sz="2400" b="0" spc="5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nce	c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sz="2400" b="0" spc="5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us	</a:t>
            </a:r>
            <a:r>
              <a:rPr sz="2400" b="0" spc="-10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u	p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ro</a:t>
            </a:r>
            <a:r>
              <a:rPr sz="2400" b="0" spc="5" dirty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ot</a:t>
            </a:r>
            <a:r>
              <a:rPr sz="2400" b="0" spc="5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400" b="0" dirty="0">
                <a:solidFill>
                  <a:srgbClr val="000000"/>
                </a:solidFill>
                <a:latin typeface="Comic Sans MS"/>
                <a:cs typeface="Comic Sans MS"/>
              </a:rPr>
              <a:t>ur	: 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modification de l’efficacité du</a:t>
            </a:r>
            <a:r>
              <a:rPr sz="2400" b="0" spc="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Comic Sans MS"/>
                <a:cs typeface="Comic Sans MS"/>
              </a:rPr>
              <a:t>promoteur.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11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509" y="979932"/>
            <a:ext cx="3383279" cy="2798445"/>
          </a:xfrm>
          <a:custGeom>
            <a:avLst/>
            <a:gdLst/>
            <a:ahLst/>
            <a:cxnLst/>
            <a:rect l="l" t="t" r="r" b="b"/>
            <a:pathLst>
              <a:path w="3383279" h="2798445">
                <a:moveTo>
                  <a:pt x="3383277" y="2798064"/>
                </a:moveTo>
                <a:lnTo>
                  <a:pt x="3383277" y="6096"/>
                </a:lnTo>
                <a:lnTo>
                  <a:pt x="3377181" y="0"/>
                </a:lnTo>
                <a:lnTo>
                  <a:pt x="6096" y="0"/>
                </a:lnTo>
                <a:lnTo>
                  <a:pt x="0" y="6096"/>
                </a:lnTo>
                <a:lnTo>
                  <a:pt x="0" y="2798064"/>
                </a:lnTo>
                <a:lnTo>
                  <a:pt x="12192" y="2798064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3357369" y="25908"/>
                </a:lnTo>
                <a:lnTo>
                  <a:pt x="3357369" y="12192"/>
                </a:lnTo>
                <a:lnTo>
                  <a:pt x="3369561" y="25908"/>
                </a:lnTo>
                <a:lnTo>
                  <a:pt x="3369561" y="2798064"/>
                </a:lnTo>
                <a:lnTo>
                  <a:pt x="3383277" y="2798064"/>
                </a:lnTo>
                <a:close/>
              </a:path>
              <a:path w="3383279" h="2798445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3383279" h="2798445">
                <a:moveTo>
                  <a:pt x="25908" y="2798064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2798064"/>
                </a:lnTo>
                <a:lnTo>
                  <a:pt x="25908" y="2798064"/>
                </a:lnTo>
                <a:close/>
              </a:path>
              <a:path w="3383279" h="2798445">
                <a:moveTo>
                  <a:pt x="3369561" y="25908"/>
                </a:moveTo>
                <a:lnTo>
                  <a:pt x="3357369" y="12192"/>
                </a:lnTo>
                <a:lnTo>
                  <a:pt x="3357369" y="25908"/>
                </a:lnTo>
                <a:lnTo>
                  <a:pt x="3369561" y="25908"/>
                </a:lnTo>
                <a:close/>
              </a:path>
              <a:path w="3383279" h="2798445">
                <a:moveTo>
                  <a:pt x="3369561" y="2798064"/>
                </a:moveTo>
                <a:lnTo>
                  <a:pt x="3369561" y="25908"/>
                </a:lnTo>
                <a:lnTo>
                  <a:pt x="3357369" y="25908"/>
                </a:lnTo>
                <a:lnTo>
                  <a:pt x="3357369" y="2798064"/>
                </a:lnTo>
                <a:lnTo>
                  <a:pt x="3369561" y="2798064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4440" y="1974594"/>
            <a:ext cx="2719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1580" algn="l"/>
                <a:tab pos="2597150" algn="l"/>
              </a:tabLst>
            </a:pPr>
            <a:r>
              <a:rPr sz="1800" spc="-6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60" dirty="0">
                <a:latin typeface="Arial"/>
                <a:cs typeface="Arial"/>
              </a:rPr>
              <a:t>o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0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n</a:t>
            </a:r>
            <a:r>
              <a:rPr sz="1800" spc="-105" dirty="0">
                <a:latin typeface="Arial"/>
                <a:cs typeface="Arial"/>
              </a:rPr>
              <a:t>e</a:t>
            </a:r>
            <a:r>
              <a:rPr sz="1800" spc="-20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60" dirty="0">
                <a:latin typeface="Arial"/>
                <a:cs typeface="Arial"/>
              </a:rPr>
              <a:t>n</a:t>
            </a:r>
            <a:r>
              <a:rPr sz="1800" spc="-105" dirty="0">
                <a:latin typeface="Arial"/>
                <a:cs typeface="Arial"/>
              </a:rPr>
              <a:t>é</a:t>
            </a:r>
            <a:r>
              <a:rPr sz="1800" spc="-135" dirty="0">
                <a:latin typeface="Arial"/>
                <a:cs typeface="Arial"/>
              </a:rPr>
              <a:t>c</a:t>
            </a:r>
            <a:r>
              <a:rPr sz="1800" spc="-105" dirty="0">
                <a:latin typeface="Arial"/>
                <a:cs typeface="Arial"/>
              </a:rPr>
              <a:t>e</a:t>
            </a:r>
            <a:r>
              <a:rPr sz="1800" spc="-200" dirty="0">
                <a:latin typeface="Arial"/>
                <a:cs typeface="Arial"/>
              </a:rPr>
              <a:t>ss</a:t>
            </a:r>
            <a:r>
              <a:rPr sz="1800" spc="-14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20" dirty="0">
                <a:latin typeface="Arial"/>
                <a:cs typeface="Arial"/>
              </a:rPr>
              <a:t>e</a:t>
            </a:r>
            <a:r>
              <a:rPr sz="1800" spc="-20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40" dirty="0">
                <a:latin typeface="Arial"/>
                <a:cs typeface="Arial"/>
              </a:rPr>
              <a:t>à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440" y="953026"/>
            <a:ext cx="3199765" cy="132143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000" b="1" spc="-114" dirty="0">
                <a:solidFill>
                  <a:srgbClr val="953634"/>
                </a:solidFill>
                <a:latin typeface="Trebuchet MS"/>
                <a:cs typeface="Trebuchet MS"/>
              </a:rPr>
              <a:t>Expression</a:t>
            </a:r>
            <a:r>
              <a:rPr sz="2000" b="1" spc="-185" dirty="0">
                <a:solidFill>
                  <a:srgbClr val="953634"/>
                </a:solidFill>
                <a:latin typeface="Trebuchet MS"/>
                <a:cs typeface="Trebuchet MS"/>
              </a:rPr>
              <a:t> </a:t>
            </a:r>
            <a:r>
              <a:rPr sz="2000" b="1" spc="-110" dirty="0">
                <a:solidFill>
                  <a:srgbClr val="953634"/>
                </a:solidFill>
                <a:latin typeface="Trebuchet MS"/>
                <a:cs typeface="Trebuchet MS"/>
              </a:rPr>
              <a:t>Constitutive</a:t>
            </a:r>
            <a:endParaRPr sz="2000" dirty="0">
              <a:latin typeface="Trebuchet MS"/>
              <a:cs typeface="Trebuchet MS"/>
            </a:endParaRPr>
          </a:p>
          <a:p>
            <a:pPr marR="6985" algn="r">
              <a:lnSpc>
                <a:spcPct val="100000"/>
              </a:lnSpc>
              <a:spcBef>
                <a:spcPts val="1135"/>
              </a:spcBef>
              <a:tabLst>
                <a:tab pos="1261110" algn="l"/>
                <a:tab pos="1652905" algn="l"/>
                <a:tab pos="2201545" algn="l"/>
                <a:tab pos="2937510" algn="l"/>
              </a:tabLst>
            </a:pPr>
            <a:r>
              <a:rPr sz="1800" b="1" spc="235" dirty="0">
                <a:solidFill>
                  <a:srgbClr val="4E6127"/>
                </a:solidFill>
                <a:latin typeface="Trebuchet MS"/>
                <a:cs typeface="Trebuchet MS"/>
              </a:rPr>
              <a:t>–</a:t>
            </a:r>
            <a:r>
              <a:rPr sz="1800" spc="-330" dirty="0">
                <a:latin typeface="Arial"/>
                <a:cs typeface="Arial"/>
              </a:rPr>
              <a:t>E</a:t>
            </a:r>
            <a:r>
              <a:rPr sz="1800" spc="-125" dirty="0">
                <a:latin typeface="Arial"/>
                <a:cs typeface="Arial"/>
              </a:rPr>
              <a:t>x</a:t>
            </a:r>
            <a:r>
              <a:rPr sz="1800" spc="-6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5" dirty="0">
                <a:latin typeface="Arial"/>
                <a:cs typeface="Arial"/>
              </a:rPr>
              <a:t>e</a:t>
            </a:r>
            <a:r>
              <a:rPr sz="1800" spc="-210" dirty="0">
                <a:latin typeface="Arial"/>
                <a:cs typeface="Arial"/>
              </a:rPr>
              <a:t>s</a:t>
            </a:r>
            <a:r>
              <a:rPr sz="1800" spc="-20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6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5" dirty="0">
                <a:latin typeface="Arial"/>
                <a:cs typeface="Arial"/>
              </a:rPr>
              <a:t>e</a:t>
            </a:r>
            <a:r>
              <a:rPr sz="1800" spc="-6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85" dirty="0">
                <a:latin typeface="Arial"/>
                <a:cs typeface="Arial"/>
              </a:rPr>
              <a:t>t</a:t>
            </a:r>
            <a:r>
              <a:rPr sz="1800" spc="-60" dirty="0">
                <a:latin typeface="Arial"/>
                <a:cs typeface="Arial"/>
              </a:rPr>
              <a:t>ou</a:t>
            </a:r>
            <a:r>
              <a:rPr sz="1800" spc="10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105" dirty="0">
                <a:latin typeface="Arial"/>
                <a:cs typeface="Arial"/>
              </a:rPr>
              <a:t>e</a:t>
            </a:r>
            <a:r>
              <a:rPr sz="1800" spc="-65" dirty="0">
                <a:latin typeface="Arial"/>
                <a:cs typeface="Arial"/>
              </a:rPr>
              <a:t>m</a:t>
            </a:r>
            <a:r>
              <a:rPr sz="1800" spc="-75" dirty="0">
                <a:latin typeface="Arial"/>
                <a:cs typeface="Arial"/>
              </a:rPr>
              <a:t>p</a:t>
            </a:r>
            <a:r>
              <a:rPr sz="1800" spc="-20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60" dirty="0">
                <a:latin typeface="Arial"/>
                <a:cs typeface="Arial"/>
              </a:rPr>
              <a:t>d</a:t>
            </a:r>
            <a:r>
              <a:rPr sz="1800" spc="-110" dirty="0"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40" dirty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03070" y="420624"/>
            <a:ext cx="5715000" cy="3357879"/>
          </a:xfrm>
          <a:custGeom>
            <a:avLst/>
            <a:gdLst/>
            <a:ahLst/>
            <a:cxnLst/>
            <a:rect l="l" t="t" r="r" b="b"/>
            <a:pathLst>
              <a:path w="5715000" h="3357879">
                <a:moveTo>
                  <a:pt x="0" y="0"/>
                </a:moveTo>
                <a:lnTo>
                  <a:pt x="0" y="3357372"/>
                </a:lnTo>
                <a:lnTo>
                  <a:pt x="5714999" y="3357372"/>
                </a:lnTo>
                <a:lnTo>
                  <a:pt x="5714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0878" y="408431"/>
            <a:ext cx="5727700" cy="3369945"/>
          </a:xfrm>
          <a:custGeom>
            <a:avLst/>
            <a:gdLst/>
            <a:ahLst/>
            <a:cxnLst/>
            <a:rect l="l" t="t" r="r" b="b"/>
            <a:pathLst>
              <a:path w="5727700" h="3369945">
                <a:moveTo>
                  <a:pt x="5727191" y="25907"/>
                </a:moveTo>
                <a:lnTo>
                  <a:pt x="5727191" y="0"/>
                </a:lnTo>
                <a:lnTo>
                  <a:pt x="6096" y="0"/>
                </a:lnTo>
                <a:lnTo>
                  <a:pt x="0" y="6096"/>
                </a:lnTo>
                <a:lnTo>
                  <a:pt x="0" y="3369564"/>
                </a:lnTo>
                <a:lnTo>
                  <a:pt x="12192" y="3369564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5715000" y="25908"/>
                </a:lnTo>
                <a:lnTo>
                  <a:pt x="5715000" y="12192"/>
                </a:lnTo>
                <a:lnTo>
                  <a:pt x="5727191" y="25907"/>
                </a:lnTo>
                <a:close/>
              </a:path>
              <a:path w="5727700" h="3369945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5727700" h="3369945">
                <a:moveTo>
                  <a:pt x="25908" y="3369564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3369564"/>
                </a:lnTo>
                <a:lnTo>
                  <a:pt x="25908" y="3369564"/>
                </a:lnTo>
                <a:close/>
              </a:path>
              <a:path w="5727700" h="3369945">
                <a:moveTo>
                  <a:pt x="5727191" y="25908"/>
                </a:moveTo>
                <a:lnTo>
                  <a:pt x="5715000" y="12192"/>
                </a:lnTo>
                <a:lnTo>
                  <a:pt x="5715000" y="25908"/>
                </a:lnTo>
                <a:lnTo>
                  <a:pt x="5727191" y="25908"/>
                </a:lnTo>
                <a:close/>
              </a:path>
              <a:path w="5727700" h="3369945">
                <a:moveTo>
                  <a:pt x="5727191" y="3369564"/>
                </a:moveTo>
                <a:lnTo>
                  <a:pt x="5727191" y="25908"/>
                </a:lnTo>
                <a:lnTo>
                  <a:pt x="5715000" y="25908"/>
                </a:lnTo>
                <a:lnTo>
                  <a:pt x="5715000" y="3369564"/>
                </a:lnTo>
                <a:lnTo>
                  <a:pt x="5727191" y="3369564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81816" y="390245"/>
            <a:ext cx="55581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591185" algn="l"/>
                <a:tab pos="1795145" algn="l"/>
                <a:tab pos="3122295" algn="l"/>
                <a:tab pos="4475480" algn="l"/>
                <a:tab pos="4989830" algn="l"/>
              </a:tabLst>
            </a:pPr>
            <a:r>
              <a:rPr sz="2000" spc="-260" dirty="0">
                <a:solidFill>
                  <a:srgbClr val="953634"/>
                </a:solidFill>
                <a:latin typeface="Trebuchet MS"/>
                <a:cs typeface="Trebuchet MS"/>
              </a:rPr>
              <a:t>L</a:t>
            </a:r>
            <a:r>
              <a:rPr sz="2000" spc="-150" dirty="0">
                <a:solidFill>
                  <a:srgbClr val="953634"/>
                </a:solidFill>
                <a:latin typeface="Trebuchet MS"/>
                <a:cs typeface="Trebuchet MS"/>
              </a:rPr>
              <a:t>e</a:t>
            </a:r>
            <a:r>
              <a:rPr sz="2000" spc="-65" dirty="0">
                <a:solidFill>
                  <a:srgbClr val="953634"/>
                </a:solidFill>
                <a:latin typeface="Trebuchet MS"/>
                <a:cs typeface="Trebuchet MS"/>
              </a:rPr>
              <a:t>s</a:t>
            </a:r>
            <a:r>
              <a:rPr sz="2000" dirty="0">
                <a:solidFill>
                  <a:srgbClr val="953634"/>
                </a:solidFill>
                <a:latin typeface="Trebuchet MS"/>
                <a:cs typeface="Trebuchet MS"/>
              </a:rPr>
              <a:t>	</a:t>
            </a:r>
            <a:r>
              <a:rPr sz="2000" spc="-85" dirty="0">
                <a:solidFill>
                  <a:srgbClr val="953634"/>
                </a:solidFill>
                <a:latin typeface="Trebuchet MS"/>
                <a:cs typeface="Trebuchet MS"/>
              </a:rPr>
              <a:t>ba</a:t>
            </a:r>
            <a:r>
              <a:rPr sz="2000" spc="-200" dirty="0">
                <a:solidFill>
                  <a:srgbClr val="953634"/>
                </a:solidFill>
                <a:latin typeface="Trebuchet MS"/>
                <a:cs typeface="Trebuchet MS"/>
              </a:rPr>
              <a:t>c</a:t>
            </a:r>
            <a:r>
              <a:rPr sz="2000" spc="-125" dirty="0">
                <a:solidFill>
                  <a:srgbClr val="953634"/>
                </a:solidFill>
                <a:latin typeface="Trebuchet MS"/>
                <a:cs typeface="Trebuchet MS"/>
              </a:rPr>
              <a:t>t</a:t>
            </a:r>
            <a:r>
              <a:rPr sz="2000" spc="-150" dirty="0">
                <a:solidFill>
                  <a:srgbClr val="953634"/>
                </a:solidFill>
                <a:latin typeface="Trebuchet MS"/>
                <a:cs typeface="Trebuchet MS"/>
              </a:rPr>
              <a:t>é</a:t>
            </a:r>
            <a:r>
              <a:rPr sz="2000" spc="-155" dirty="0">
                <a:solidFill>
                  <a:srgbClr val="953634"/>
                </a:solidFill>
                <a:latin typeface="Trebuchet MS"/>
                <a:cs typeface="Trebuchet MS"/>
              </a:rPr>
              <a:t>r</a:t>
            </a:r>
            <a:r>
              <a:rPr sz="2000" spc="-105" dirty="0">
                <a:solidFill>
                  <a:srgbClr val="953634"/>
                </a:solidFill>
                <a:latin typeface="Trebuchet MS"/>
                <a:cs typeface="Trebuchet MS"/>
              </a:rPr>
              <a:t>i</a:t>
            </a:r>
            <a:r>
              <a:rPr sz="2000" spc="-150" dirty="0">
                <a:solidFill>
                  <a:srgbClr val="953634"/>
                </a:solidFill>
                <a:latin typeface="Trebuchet MS"/>
                <a:cs typeface="Trebuchet MS"/>
              </a:rPr>
              <a:t>e</a:t>
            </a:r>
            <a:r>
              <a:rPr sz="2000" spc="-65" dirty="0">
                <a:solidFill>
                  <a:srgbClr val="953634"/>
                </a:solidFill>
                <a:latin typeface="Trebuchet MS"/>
                <a:cs typeface="Trebuchet MS"/>
              </a:rPr>
              <a:t>s</a:t>
            </a:r>
            <a:r>
              <a:rPr sz="2000" dirty="0">
                <a:solidFill>
                  <a:srgbClr val="953634"/>
                </a:solidFill>
                <a:latin typeface="Trebuchet MS"/>
                <a:cs typeface="Trebuchet MS"/>
              </a:rPr>
              <a:t>	</a:t>
            </a:r>
            <a:r>
              <a:rPr sz="2000" spc="-185" dirty="0">
                <a:solidFill>
                  <a:srgbClr val="953634"/>
                </a:solidFill>
                <a:latin typeface="Trebuchet MS"/>
                <a:cs typeface="Trebuchet MS"/>
              </a:rPr>
              <a:t>ex</a:t>
            </a:r>
            <a:r>
              <a:rPr sz="2000" spc="-85" dirty="0">
                <a:solidFill>
                  <a:srgbClr val="953634"/>
                </a:solidFill>
                <a:latin typeface="Trebuchet MS"/>
                <a:cs typeface="Trebuchet MS"/>
              </a:rPr>
              <a:t>p</a:t>
            </a:r>
            <a:r>
              <a:rPr sz="2000" spc="-155" dirty="0">
                <a:solidFill>
                  <a:srgbClr val="953634"/>
                </a:solidFill>
                <a:latin typeface="Trebuchet MS"/>
                <a:cs typeface="Trebuchet MS"/>
              </a:rPr>
              <a:t>r</a:t>
            </a:r>
            <a:r>
              <a:rPr sz="2000" spc="-105" dirty="0">
                <a:solidFill>
                  <a:srgbClr val="953634"/>
                </a:solidFill>
                <a:latin typeface="Trebuchet MS"/>
                <a:cs typeface="Trebuchet MS"/>
              </a:rPr>
              <a:t>i</a:t>
            </a:r>
            <a:r>
              <a:rPr sz="2000" spc="-90" dirty="0">
                <a:solidFill>
                  <a:srgbClr val="953634"/>
                </a:solidFill>
                <a:latin typeface="Trebuchet MS"/>
                <a:cs typeface="Trebuchet MS"/>
              </a:rPr>
              <a:t>m</a:t>
            </a:r>
            <a:r>
              <a:rPr sz="2000" spc="-150" dirty="0">
                <a:solidFill>
                  <a:srgbClr val="953634"/>
                </a:solidFill>
                <a:latin typeface="Trebuchet MS"/>
                <a:cs typeface="Trebuchet MS"/>
              </a:rPr>
              <a:t>e</a:t>
            </a:r>
            <a:r>
              <a:rPr sz="2000" spc="-130" dirty="0">
                <a:solidFill>
                  <a:srgbClr val="953634"/>
                </a:solidFill>
                <a:latin typeface="Trebuchet MS"/>
                <a:cs typeface="Trebuchet MS"/>
              </a:rPr>
              <a:t>n</a:t>
            </a:r>
            <a:r>
              <a:rPr sz="2000" spc="-100" dirty="0">
                <a:solidFill>
                  <a:srgbClr val="953634"/>
                </a:solidFill>
                <a:latin typeface="Trebuchet MS"/>
                <a:cs typeface="Trebuchet MS"/>
              </a:rPr>
              <a:t>t</a:t>
            </a:r>
            <a:r>
              <a:rPr sz="2000" dirty="0">
                <a:solidFill>
                  <a:srgbClr val="953634"/>
                </a:solidFill>
                <a:latin typeface="Trebuchet MS"/>
                <a:cs typeface="Trebuchet MS"/>
              </a:rPr>
              <a:t>	</a:t>
            </a:r>
            <a:r>
              <a:rPr sz="2000" spc="-65" dirty="0">
                <a:solidFill>
                  <a:srgbClr val="953634"/>
                </a:solidFill>
                <a:latin typeface="Trebuchet MS"/>
                <a:cs typeface="Trebuchet MS"/>
              </a:rPr>
              <a:t>s</a:t>
            </a:r>
            <a:r>
              <a:rPr sz="2000" spc="-150" dirty="0">
                <a:solidFill>
                  <a:srgbClr val="953634"/>
                </a:solidFill>
                <a:latin typeface="Trebuchet MS"/>
                <a:cs typeface="Trebuchet MS"/>
              </a:rPr>
              <a:t>e</a:t>
            </a:r>
            <a:r>
              <a:rPr sz="2000" spc="-105" dirty="0">
                <a:solidFill>
                  <a:srgbClr val="953634"/>
                </a:solidFill>
                <a:latin typeface="Trebuchet MS"/>
                <a:cs typeface="Trebuchet MS"/>
              </a:rPr>
              <a:t>u</a:t>
            </a:r>
            <a:r>
              <a:rPr sz="2000" spc="-100" dirty="0">
                <a:solidFill>
                  <a:srgbClr val="953634"/>
                </a:solidFill>
                <a:latin typeface="Trebuchet MS"/>
                <a:cs typeface="Trebuchet MS"/>
              </a:rPr>
              <a:t>l</a:t>
            </a:r>
            <a:r>
              <a:rPr sz="2000" spc="-150" dirty="0">
                <a:solidFill>
                  <a:srgbClr val="953634"/>
                </a:solidFill>
                <a:latin typeface="Trebuchet MS"/>
                <a:cs typeface="Trebuchet MS"/>
              </a:rPr>
              <a:t>e</a:t>
            </a:r>
            <a:r>
              <a:rPr sz="2000" spc="-90" dirty="0">
                <a:solidFill>
                  <a:srgbClr val="953634"/>
                </a:solidFill>
                <a:latin typeface="Trebuchet MS"/>
                <a:cs typeface="Trebuchet MS"/>
              </a:rPr>
              <a:t>m</a:t>
            </a:r>
            <a:r>
              <a:rPr sz="2000" spc="-150" dirty="0">
                <a:solidFill>
                  <a:srgbClr val="953634"/>
                </a:solidFill>
                <a:latin typeface="Trebuchet MS"/>
                <a:cs typeface="Trebuchet MS"/>
              </a:rPr>
              <a:t>e</a:t>
            </a:r>
            <a:r>
              <a:rPr sz="2000" spc="-145" dirty="0">
                <a:solidFill>
                  <a:srgbClr val="953634"/>
                </a:solidFill>
                <a:latin typeface="Trebuchet MS"/>
                <a:cs typeface="Trebuchet MS"/>
              </a:rPr>
              <a:t>n</a:t>
            </a:r>
            <a:r>
              <a:rPr sz="2000" spc="-100" dirty="0">
                <a:solidFill>
                  <a:srgbClr val="953634"/>
                </a:solidFill>
                <a:latin typeface="Trebuchet MS"/>
                <a:cs typeface="Trebuchet MS"/>
              </a:rPr>
              <a:t>t</a:t>
            </a:r>
            <a:r>
              <a:rPr sz="2000" dirty="0">
                <a:solidFill>
                  <a:srgbClr val="953634"/>
                </a:solidFill>
                <a:latin typeface="Trebuchet MS"/>
                <a:cs typeface="Trebuchet MS"/>
              </a:rPr>
              <a:t>	</a:t>
            </a:r>
            <a:r>
              <a:rPr sz="2000" spc="-105" dirty="0">
                <a:solidFill>
                  <a:srgbClr val="953634"/>
                </a:solidFill>
                <a:latin typeface="Trebuchet MS"/>
                <a:cs typeface="Trebuchet MS"/>
              </a:rPr>
              <a:t>u</a:t>
            </a:r>
            <a:r>
              <a:rPr sz="2000" spc="-110" dirty="0">
                <a:solidFill>
                  <a:srgbClr val="953634"/>
                </a:solidFill>
                <a:latin typeface="Trebuchet MS"/>
                <a:cs typeface="Trebuchet MS"/>
              </a:rPr>
              <a:t>n</a:t>
            </a:r>
            <a:r>
              <a:rPr sz="2000" dirty="0">
                <a:solidFill>
                  <a:srgbClr val="953634"/>
                </a:solidFill>
                <a:latin typeface="Trebuchet MS"/>
                <a:cs typeface="Trebuchet MS"/>
              </a:rPr>
              <a:t>	</a:t>
            </a:r>
            <a:r>
              <a:rPr sz="2000" spc="-65" dirty="0">
                <a:solidFill>
                  <a:srgbClr val="953634"/>
                </a:solidFill>
                <a:latin typeface="Trebuchet MS"/>
                <a:cs typeface="Trebuchet MS"/>
              </a:rPr>
              <a:t>so</a:t>
            </a:r>
            <a:r>
              <a:rPr sz="2000" spc="-105" dirty="0">
                <a:solidFill>
                  <a:srgbClr val="953634"/>
                </a:solidFill>
                <a:latin typeface="Trebuchet MS"/>
                <a:cs typeface="Trebuchet MS"/>
              </a:rPr>
              <a:t>u</a:t>
            </a:r>
            <a:r>
              <a:rPr sz="2000" spc="-65" dirty="0">
                <a:solidFill>
                  <a:srgbClr val="953634"/>
                </a:solidFill>
                <a:latin typeface="Trebuchet MS"/>
                <a:cs typeface="Trebuchet MS"/>
              </a:rPr>
              <a:t>s</a:t>
            </a:r>
            <a:r>
              <a:rPr sz="2000" spc="-110" dirty="0">
                <a:solidFill>
                  <a:srgbClr val="953634"/>
                </a:solidFill>
                <a:latin typeface="Trebuchet MS"/>
                <a:cs typeface="Trebuchet MS"/>
              </a:rPr>
              <a:t>-  ensemble </a:t>
            </a:r>
            <a:r>
              <a:rPr sz="2000" spc="-114" dirty="0">
                <a:solidFill>
                  <a:srgbClr val="953634"/>
                </a:solidFill>
                <a:latin typeface="Trebuchet MS"/>
                <a:cs typeface="Trebuchet MS"/>
              </a:rPr>
              <a:t>de </a:t>
            </a:r>
            <a:r>
              <a:rPr sz="2000" spc="-120" dirty="0">
                <a:solidFill>
                  <a:srgbClr val="953634"/>
                </a:solidFill>
                <a:latin typeface="Trebuchet MS"/>
                <a:cs typeface="Trebuchet MS"/>
              </a:rPr>
              <a:t>leurs </a:t>
            </a:r>
            <a:r>
              <a:rPr sz="2000" spc="-110" dirty="0">
                <a:solidFill>
                  <a:srgbClr val="953634"/>
                </a:solidFill>
                <a:latin typeface="Trebuchet MS"/>
                <a:cs typeface="Trebuchet MS"/>
              </a:rPr>
              <a:t>gènes </a:t>
            </a:r>
            <a:r>
              <a:rPr sz="2000" spc="-80" dirty="0">
                <a:solidFill>
                  <a:srgbClr val="953634"/>
                </a:solidFill>
                <a:latin typeface="Trebuchet MS"/>
                <a:cs typeface="Trebuchet MS"/>
              </a:rPr>
              <a:t>à</a:t>
            </a:r>
            <a:r>
              <a:rPr sz="2000" spc="-470" dirty="0">
                <a:solidFill>
                  <a:srgbClr val="953634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953634"/>
                </a:solidFill>
                <a:latin typeface="Trebuchet MS"/>
                <a:cs typeface="Trebuchet MS"/>
              </a:rPr>
              <a:t>un temps </a:t>
            </a:r>
            <a:r>
              <a:rPr sz="2000" spc="-100" dirty="0">
                <a:solidFill>
                  <a:srgbClr val="953634"/>
                </a:solidFill>
                <a:latin typeface="Trebuchet MS"/>
                <a:cs typeface="Trebuchet MS"/>
              </a:rPr>
              <a:t>donné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6" y="3428999"/>
                </a:moveTo>
                <a:lnTo>
                  <a:pt x="9143996" y="0"/>
                </a:lnTo>
                <a:lnTo>
                  <a:pt x="0" y="0"/>
                </a:lnTo>
                <a:lnTo>
                  <a:pt x="0" y="3428999"/>
                </a:lnTo>
                <a:lnTo>
                  <a:pt x="9143996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5701" y="3777996"/>
            <a:ext cx="3357879" cy="1092835"/>
          </a:xfrm>
          <a:custGeom>
            <a:avLst/>
            <a:gdLst/>
            <a:ahLst/>
            <a:cxnLst/>
            <a:rect l="l" t="t" r="r" b="b"/>
            <a:pathLst>
              <a:path w="3357879" h="1092835">
                <a:moveTo>
                  <a:pt x="3357372" y="0"/>
                </a:moveTo>
                <a:lnTo>
                  <a:pt x="0" y="0"/>
                </a:lnTo>
                <a:lnTo>
                  <a:pt x="0" y="1092707"/>
                </a:lnTo>
                <a:lnTo>
                  <a:pt x="3357372" y="1092707"/>
                </a:lnTo>
                <a:lnTo>
                  <a:pt x="3357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509" y="3777996"/>
            <a:ext cx="3383279" cy="1104900"/>
          </a:xfrm>
          <a:custGeom>
            <a:avLst/>
            <a:gdLst/>
            <a:ahLst/>
            <a:cxnLst/>
            <a:rect l="l" t="t" r="r" b="b"/>
            <a:pathLst>
              <a:path w="3383279" h="1104900">
                <a:moveTo>
                  <a:pt x="25908" y="1080515"/>
                </a:moveTo>
                <a:lnTo>
                  <a:pt x="25908" y="0"/>
                </a:lnTo>
                <a:lnTo>
                  <a:pt x="0" y="0"/>
                </a:lnTo>
                <a:lnTo>
                  <a:pt x="0" y="1100327"/>
                </a:lnTo>
                <a:lnTo>
                  <a:pt x="6096" y="1104899"/>
                </a:lnTo>
                <a:lnTo>
                  <a:pt x="12192" y="1104899"/>
                </a:lnTo>
                <a:lnTo>
                  <a:pt x="12192" y="1080515"/>
                </a:lnTo>
                <a:lnTo>
                  <a:pt x="25908" y="1080515"/>
                </a:lnTo>
                <a:close/>
              </a:path>
              <a:path w="3383279" h="1104900">
                <a:moveTo>
                  <a:pt x="3369561" y="1080515"/>
                </a:moveTo>
                <a:lnTo>
                  <a:pt x="12192" y="1080515"/>
                </a:lnTo>
                <a:lnTo>
                  <a:pt x="25908" y="1092707"/>
                </a:lnTo>
                <a:lnTo>
                  <a:pt x="25908" y="1104899"/>
                </a:lnTo>
                <a:lnTo>
                  <a:pt x="3357369" y="1104899"/>
                </a:lnTo>
                <a:lnTo>
                  <a:pt x="3357369" y="1092707"/>
                </a:lnTo>
                <a:lnTo>
                  <a:pt x="3369561" y="1080515"/>
                </a:lnTo>
                <a:close/>
              </a:path>
              <a:path w="3383279" h="1104900">
                <a:moveTo>
                  <a:pt x="25908" y="1104899"/>
                </a:moveTo>
                <a:lnTo>
                  <a:pt x="25908" y="1092707"/>
                </a:lnTo>
                <a:lnTo>
                  <a:pt x="12192" y="1080515"/>
                </a:lnTo>
                <a:lnTo>
                  <a:pt x="12192" y="1104899"/>
                </a:lnTo>
                <a:lnTo>
                  <a:pt x="25908" y="1104899"/>
                </a:lnTo>
                <a:close/>
              </a:path>
              <a:path w="3383279" h="1104900">
                <a:moveTo>
                  <a:pt x="3383277" y="1100327"/>
                </a:moveTo>
                <a:lnTo>
                  <a:pt x="3383277" y="0"/>
                </a:lnTo>
                <a:lnTo>
                  <a:pt x="3357369" y="0"/>
                </a:lnTo>
                <a:lnTo>
                  <a:pt x="3357369" y="1080515"/>
                </a:lnTo>
                <a:lnTo>
                  <a:pt x="3369561" y="1080515"/>
                </a:lnTo>
                <a:lnTo>
                  <a:pt x="3369561" y="1104899"/>
                </a:lnTo>
                <a:lnTo>
                  <a:pt x="3377181" y="1104899"/>
                </a:lnTo>
                <a:lnTo>
                  <a:pt x="3383277" y="1100327"/>
                </a:lnTo>
                <a:close/>
              </a:path>
              <a:path w="3383279" h="1104900">
                <a:moveTo>
                  <a:pt x="3369561" y="1104899"/>
                </a:moveTo>
                <a:lnTo>
                  <a:pt x="3369561" y="1080515"/>
                </a:lnTo>
                <a:lnTo>
                  <a:pt x="3357369" y="1092707"/>
                </a:lnTo>
                <a:lnTo>
                  <a:pt x="3357369" y="1104899"/>
                </a:lnTo>
                <a:lnTo>
                  <a:pt x="3369561" y="1104899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24440" y="2248915"/>
            <a:ext cx="3178810" cy="249428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80" dirty="0">
                <a:latin typeface="Arial"/>
                <a:cs typeface="Arial"/>
              </a:rPr>
              <a:t>survie/croissance</a:t>
            </a:r>
            <a:endParaRPr sz="1800" dirty="0">
              <a:latin typeface="Arial"/>
              <a:cs typeface="Arial"/>
            </a:endParaRPr>
          </a:p>
          <a:p>
            <a:pPr marL="177165" indent="-164465">
              <a:lnSpc>
                <a:spcPct val="100000"/>
              </a:lnSpc>
              <a:spcBef>
                <a:spcPts val="1080"/>
              </a:spcBef>
              <a:buClr>
                <a:srgbClr val="4E6127"/>
              </a:buClr>
              <a:buFont typeface="Trebuchet MS"/>
              <a:buChar char="–"/>
              <a:tabLst>
                <a:tab pos="177800" algn="l"/>
              </a:tabLst>
            </a:pPr>
            <a:r>
              <a:rPr sz="1800" spc="-75" dirty="0">
                <a:latin typeface="Arial"/>
                <a:cs typeface="Arial"/>
              </a:rPr>
              <a:t>Généralement </a:t>
            </a:r>
            <a:r>
              <a:rPr sz="1800" spc="-70" dirty="0">
                <a:latin typeface="Arial"/>
                <a:cs typeface="Arial"/>
              </a:rPr>
              <a:t>servant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à:</a:t>
            </a:r>
            <a:endParaRPr sz="1800" dirty="0">
              <a:latin typeface="Arial"/>
              <a:cs typeface="Arial"/>
            </a:endParaRPr>
          </a:p>
          <a:p>
            <a:pPr marL="439420" lvl="1" indent="-166370">
              <a:lnSpc>
                <a:spcPct val="100000"/>
              </a:lnSpc>
              <a:spcBef>
                <a:spcPts val="1080"/>
              </a:spcBef>
              <a:buClr>
                <a:srgbClr val="E46B09"/>
              </a:buClr>
              <a:buChar char="•"/>
              <a:tabLst>
                <a:tab pos="439420" algn="l"/>
              </a:tabLst>
            </a:pPr>
            <a:r>
              <a:rPr sz="1800" spc="-95" dirty="0">
                <a:latin typeface="Arial"/>
                <a:cs typeface="Arial"/>
              </a:rPr>
              <a:t>synthèse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140" dirty="0">
                <a:latin typeface="Arial"/>
                <a:cs typeface="Arial"/>
              </a:rPr>
              <a:t>l’ADN </a:t>
            </a:r>
            <a:r>
              <a:rPr sz="1800" spc="-10" dirty="0">
                <a:latin typeface="Arial"/>
                <a:cs typeface="Arial"/>
              </a:rPr>
              <a:t>et 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l’ARN</a:t>
            </a:r>
            <a:endParaRPr sz="1800" dirty="0">
              <a:latin typeface="Arial"/>
              <a:cs typeface="Arial"/>
            </a:endParaRPr>
          </a:p>
          <a:p>
            <a:pPr marL="439420" lvl="1" indent="-166370">
              <a:lnSpc>
                <a:spcPct val="100000"/>
              </a:lnSpc>
              <a:spcBef>
                <a:spcPts val="1080"/>
              </a:spcBef>
              <a:buClr>
                <a:srgbClr val="E46B09"/>
              </a:buClr>
              <a:buChar char="•"/>
              <a:tabLst>
                <a:tab pos="439420" algn="l"/>
              </a:tabLst>
            </a:pPr>
            <a:r>
              <a:rPr sz="1800" spc="-114" dirty="0">
                <a:latin typeface="Arial"/>
                <a:cs typeface="Arial"/>
              </a:rPr>
              <a:t>Synthèse </a:t>
            </a:r>
            <a:r>
              <a:rPr sz="1800" spc="-120" dirty="0">
                <a:latin typeface="Arial"/>
                <a:cs typeface="Arial"/>
              </a:rPr>
              <a:t>des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Protéines</a:t>
            </a:r>
            <a:endParaRPr sz="1800" dirty="0">
              <a:latin typeface="Arial"/>
              <a:cs typeface="Arial"/>
            </a:endParaRPr>
          </a:p>
          <a:p>
            <a:pPr marL="439420" lvl="1" indent="-166370">
              <a:lnSpc>
                <a:spcPct val="100000"/>
              </a:lnSpc>
              <a:spcBef>
                <a:spcPts val="1080"/>
              </a:spcBef>
              <a:buClr>
                <a:srgbClr val="E46B09"/>
              </a:buClr>
              <a:buChar char="•"/>
              <a:tabLst>
                <a:tab pos="439420" algn="l"/>
              </a:tabLst>
            </a:pPr>
            <a:r>
              <a:rPr sz="1800" spc="-85" dirty="0">
                <a:latin typeface="Arial"/>
                <a:cs typeface="Arial"/>
              </a:rPr>
              <a:t>Transport </a:t>
            </a:r>
            <a:r>
              <a:rPr sz="1800" spc="-120" dirty="0">
                <a:latin typeface="Arial"/>
                <a:cs typeface="Arial"/>
              </a:rPr>
              <a:t>des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électons</a:t>
            </a:r>
            <a:endParaRPr sz="1800" dirty="0">
              <a:latin typeface="Arial"/>
              <a:cs typeface="Arial"/>
            </a:endParaRPr>
          </a:p>
          <a:p>
            <a:pPr marL="439420" lvl="1" indent="-166370">
              <a:lnSpc>
                <a:spcPct val="100000"/>
              </a:lnSpc>
              <a:spcBef>
                <a:spcPts val="1080"/>
              </a:spcBef>
              <a:buClr>
                <a:srgbClr val="E46B09"/>
              </a:buClr>
              <a:buChar char="•"/>
              <a:tabLst>
                <a:tab pos="439420" algn="l"/>
              </a:tabLst>
            </a:pPr>
            <a:r>
              <a:rPr sz="1800" spc="-150" dirty="0">
                <a:latin typeface="Arial"/>
                <a:cs typeface="Arial"/>
              </a:rPr>
              <a:t>Enzymes </a:t>
            </a:r>
            <a:r>
              <a:rPr sz="1800" spc="-60" dirty="0">
                <a:latin typeface="Arial"/>
                <a:cs typeface="Arial"/>
              </a:rPr>
              <a:t>du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métabolisme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03070" y="3777996"/>
            <a:ext cx="5715000" cy="3060700"/>
          </a:xfrm>
          <a:custGeom>
            <a:avLst/>
            <a:gdLst/>
            <a:ahLst/>
            <a:cxnLst/>
            <a:rect l="l" t="t" r="r" b="b"/>
            <a:pathLst>
              <a:path w="5715000" h="3060700">
                <a:moveTo>
                  <a:pt x="5714999" y="3060191"/>
                </a:moveTo>
                <a:lnTo>
                  <a:pt x="5714999" y="0"/>
                </a:lnTo>
                <a:lnTo>
                  <a:pt x="0" y="0"/>
                </a:lnTo>
                <a:lnTo>
                  <a:pt x="0" y="3060191"/>
                </a:lnTo>
                <a:lnTo>
                  <a:pt x="5714999" y="3060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0878" y="3777996"/>
            <a:ext cx="5727700" cy="3072765"/>
          </a:xfrm>
          <a:custGeom>
            <a:avLst/>
            <a:gdLst/>
            <a:ahLst/>
            <a:cxnLst/>
            <a:rect l="l" t="t" r="r" b="b"/>
            <a:pathLst>
              <a:path w="5727700" h="3072765">
                <a:moveTo>
                  <a:pt x="25908" y="3047999"/>
                </a:moveTo>
                <a:lnTo>
                  <a:pt x="25908" y="0"/>
                </a:lnTo>
                <a:lnTo>
                  <a:pt x="0" y="0"/>
                </a:lnTo>
                <a:lnTo>
                  <a:pt x="0" y="3067811"/>
                </a:lnTo>
                <a:lnTo>
                  <a:pt x="6096" y="3072383"/>
                </a:lnTo>
                <a:lnTo>
                  <a:pt x="12192" y="3072383"/>
                </a:lnTo>
                <a:lnTo>
                  <a:pt x="12192" y="3047999"/>
                </a:lnTo>
                <a:lnTo>
                  <a:pt x="25908" y="3047999"/>
                </a:lnTo>
                <a:close/>
              </a:path>
              <a:path w="5727700" h="3072765">
                <a:moveTo>
                  <a:pt x="5727191" y="3047999"/>
                </a:moveTo>
                <a:lnTo>
                  <a:pt x="12192" y="3047999"/>
                </a:lnTo>
                <a:lnTo>
                  <a:pt x="25908" y="3060191"/>
                </a:lnTo>
                <a:lnTo>
                  <a:pt x="25908" y="3072383"/>
                </a:lnTo>
                <a:lnTo>
                  <a:pt x="5715000" y="3072383"/>
                </a:lnTo>
                <a:lnTo>
                  <a:pt x="5715000" y="3060191"/>
                </a:lnTo>
                <a:lnTo>
                  <a:pt x="5727191" y="3047999"/>
                </a:lnTo>
                <a:close/>
              </a:path>
              <a:path w="5727700" h="3072765">
                <a:moveTo>
                  <a:pt x="25908" y="3072383"/>
                </a:moveTo>
                <a:lnTo>
                  <a:pt x="25908" y="3060191"/>
                </a:lnTo>
                <a:lnTo>
                  <a:pt x="12192" y="3047999"/>
                </a:lnTo>
                <a:lnTo>
                  <a:pt x="12192" y="3072383"/>
                </a:lnTo>
                <a:lnTo>
                  <a:pt x="25908" y="3072383"/>
                </a:lnTo>
                <a:close/>
              </a:path>
              <a:path w="5727700" h="3072765">
                <a:moveTo>
                  <a:pt x="5727191" y="3047999"/>
                </a:moveTo>
                <a:lnTo>
                  <a:pt x="5727191" y="0"/>
                </a:lnTo>
                <a:lnTo>
                  <a:pt x="5715000" y="0"/>
                </a:lnTo>
                <a:lnTo>
                  <a:pt x="5715000" y="3047999"/>
                </a:lnTo>
                <a:lnTo>
                  <a:pt x="5727191" y="3047999"/>
                </a:lnTo>
                <a:close/>
              </a:path>
              <a:path w="5727700" h="3072765">
                <a:moveTo>
                  <a:pt x="5727191" y="3072383"/>
                </a:moveTo>
                <a:lnTo>
                  <a:pt x="5727191" y="3047999"/>
                </a:lnTo>
                <a:lnTo>
                  <a:pt x="5715000" y="3060191"/>
                </a:lnTo>
                <a:lnTo>
                  <a:pt x="5715000" y="3072383"/>
                </a:lnTo>
                <a:lnTo>
                  <a:pt x="5727191" y="3072383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81816" y="1311655"/>
            <a:ext cx="5556885" cy="5374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000"/>
              </a:lnSpc>
              <a:spcBef>
                <a:spcPts val="100"/>
              </a:spcBef>
              <a:buClr>
                <a:srgbClr val="4E6127"/>
              </a:buClr>
              <a:buFont typeface="Trebuchet MS"/>
              <a:buChar char="–"/>
              <a:tabLst>
                <a:tab pos="195580" algn="l"/>
              </a:tabLst>
            </a:pPr>
            <a:r>
              <a:rPr sz="1800" spc="-95" dirty="0">
                <a:latin typeface="Arial"/>
                <a:cs typeface="Arial"/>
              </a:rPr>
              <a:t>L'expression </a:t>
            </a:r>
            <a:r>
              <a:rPr sz="1800" spc="-80" dirty="0">
                <a:latin typeface="Arial"/>
                <a:cs typeface="Arial"/>
              </a:rPr>
              <a:t>de </a:t>
            </a:r>
            <a:r>
              <a:rPr sz="1800" spc="-60" dirty="0">
                <a:latin typeface="Arial"/>
                <a:cs typeface="Arial"/>
              </a:rPr>
              <a:t>tous </a:t>
            </a:r>
            <a:r>
              <a:rPr sz="1800" spc="-100" dirty="0">
                <a:latin typeface="Arial"/>
                <a:cs typeface="Arial"/>
              </a:rPr>
              <a:t>les </a:t>
            </a:r>
            <a:r>
              <a:rPr sz="1800" spc="-125" dirty="0">
                <a:latin typeface="Arial"/>
                <a:cs typeface="Arial"/>
              </a:rPr>
              <a:t>gènes </a:t>
            </a:r>
            <a:r>
              <a:rPr sz="1800" spc="-40" dirty="0">
                <a:latin typeface="Arial"/>
                <a:cs typeface="Arial"/>
              </a:rPr>
              <a:t>constitutivement </a:t>
            </a:r>
            <a:r>
              <a:rPr sz="1800" spc="-114" dirty="0">
                <a:latin typeface="Arial"/>
                <a:cs typeface="Arial"/>
              </a:rPr>
              <a:t>dans </a:t>
            </a:r>
            <a:r>
              <a:rPr sz="1800" spc="-100" dirty="0">
                <a:latin typeface="Arial"/>
                <a:cs typeface="Arial"/>
              </a:rPr>
              <a:t>les  </a:t>
            </a:r>
            <a:r>
              <a:rPr sz="1800" spc="-75" dirty="0">
                <a:latin typeface="Arial"/>
                <a:cs typeface="Arial"/>
              </a:rPr>
              <a:t>bactéries </a:t>
            </a:r>
            <a:r>
              <a:rPr sz="1800" spc="-60" dirty="0">
                <a:latin typeface="Arial"/>
                <a:cs typeface="Arial"/>
              </a:rPr>
              <a:t>serait </a:t>
            </a:r>
            <a:r>
              <a:rPr sz="1800" spc="-55" dirty="0">
                <a:latin typeface="Arial"/>
                <a:cs typeface="Arial"/>
              </a:rPr>
              <a:t>énergétiquement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inefficace.</a:t>
            </a:r>
            <a:endParaRPr sz="1800">
              <a:latin typeface="Arial"/>
              <a:cs typeface="Arial"/>
            </a:endParaRPr>
          </a:p>
          <a:p>
            <a:pPr marL="12700" marR="5715" lvl="1" indent="914400" algn="just">
              <a:lnSpc>
                <a:spcPct val="150000"/>
              </a:lnSpc>
              <a:buClr>
                <a:srgbClr val="E46B09"/>
              </a:buClr>
              <a:buChar char="•"/>
              <a:tabLst>
                <a:tab pos="1172845" algn="l"/>
              </a:tabLst>
            </a:pPr>
            <a:r>
              <a:rPr sz="1800" spc="-229" dirty="0">
                <a:latin typeface="Arial"/>
                <a:cs typeface="Arial"/>
              </a:rPr>
              <a:t>Ce </a:t>
            </a:r>
            <a:r>
              <a:rPr sz="1800" spc="-75" dirty="0">
                <a:latin typeface="Arial"/>
                <a:cs typeface="Arial"/>
              </a:rPr>
              <a:t>n’est </a:t>
            </a:r>
            <a:r>
              <a:rPr sz="1800" spc="-135" dirty="0">
                <a:latin typeface="Arial"/>
                <a:cs typeface="Arial"/>
              </a:rPr>
              <a:t>pas </a:t>
            </a:r>
            <a:r>
              <a:rPr sz="1800" spc="-60" dirty="0">
                <a:latin typeface="Arial"/>
                <a:cs typeface="Arial"/>
              </a:rPr>
              <a:t>tous </a:t>
            </a:r>
            <a:r>
              <a:rPr sz="1800" spc="-100" dirty="0">
                <a:latin typeface="Arial"/>
                <a:cs typeface="Arial"/>
              </a:rPr>
              <a:t>les </a:t>
            </a:r>
            <a:r>
              <a:rPr sz="1800" spc="-55" dirty="0">
                <a:latin typeface="Arial"/>
                <a:cs typeface="Arial"/>
              </a:rPr>
              <a:t>promoteurs </a:t>
            </a:r>
            <a:r>
              <a:rPr sz="1800" spc="-30" dirty="0">
                <a:latin typeface="Arial"/>
                <a:cs typeface="Arial"/>
              </a:rPr>
              <a:t>qui </a:t>
            </a:r>
            <a:r>
              <a:rPr sz="1800" spc="-60" dirty="0">
                <a:latin typeface="Arial"/>
                <a:cs typeface="Arial"/>
              </a:rPr>
              <a:t>sont  </a:t>
            </a:r>
            <a:r>
              <a:rPr sz="1800" spc="-70" dirty="0">
                <a:latin typeface="Arial"/>
                <a:cs typeface="Arial"/>
              </a:rPr>
              <a:t>constamment </a:t>
            </a:r>
            <a:r>
              <a:rPr sz="1800" spc="-110" dirty="0">
                <a:latin typeface="Arial"/>
                <a:cs typeface="Arial"/>
              </a:rPr>
              <a:t>accessible </a:t>
            </a:r>
            <a:r>
              <a:rPr sz="1800" spc="-140" dirty="0">
                <a:latin typeface="Arial"/>
                <a:cs typeface="Arial"/>
              </a:rPr>
              <a:t>à </a:t>
            </a:r>
            <a:r>
              <a:rPr sz="1800" spc="-165" dirty="0">
                <a:latin typeface="Arial"/>
                <a:cs typeface="Arial"/>
              </a:rPr>
              <a:t>l’ARN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polymérase</a:t>
            </a: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50000"/>
              </a:lnSpc>
              <a:buClr>
                <a:srgbClr val="4E6127"/>
              </a:buClr>
              <a:buFont typeface="Trebuchet MS"/>
              <a:buChar char="–"/>
              <a:tabLst>
                <a:tab pos="203200" algn="l"/>
              </a:tabLst>
            </a:pPr>
            <a:r>
              <a:rPr sz="1800" spc="-185" dirty="0">
                <a:latin typeface="Arial"/>
                <a:cs typeface="Arial"/>
              </a:rPr>
              <a:t>Les </a:t>
            </a:r>
            <a:r>
              <a:rPr sz="1800" spc="-125" dirty="0">
                <a:latin typeface="Arial"/>
                <a:cs typeface="Arial"/>
              </a:rPr>
              <a:t>gènes </a:t>
            </a:r>
            <a:r>
              <a:rPr sz="1800" spc="-35" dirty="0">
                <a:latin typeface="Arial"/>
                <a:cs typeface="Arial"/>
              </a:rPr>
              <a:t>qui </a:t>
            </a:r>
            <a:r>
              <a:rPr sz="1800" spc="-60" dirty="0">
                <a:latin typeface="Arial"/>
                <a:cs typeface="Arial"/>
              </a:rPr>
              <a:t>sont </a:t>
            </a:r>
            <a:r>
              <a:rPr sz="1800" spc="-80" dirty="0">
                <a:latin typeface="Arial"/>
                <a:cs typeface="Arial"/>
              </a:rPr>
              <a:t>exprimés </a:t>
            </a:r>
            <a:r>
              <a:rPr sz="1800" spc="-60" dirty="0">
                <a:latin typeface="Arial"/>
                <a:cs typeface="Arial"/>
              </a:rPr>
              <a:t>sont </a:t>
            </a:r>
            <a:r>
              <a:rPr sz="1800" spc="-90" dirty="0">
                <a:latin typeface="Arial"/>
                <a:cs typeface="Arial"/>
              </a:rPr>
              <a:t>essentiels </a:t>
            </a:r>
            <a:r>
              <a:rPr sz="1800" spc="-35" dirty="0">
                <a:latin typeface="Arial"/>
                <a:cs typeface="Arial"/>
              </a:rPr>
              <a:t>pour </a:t>
            </a:r>
            <a:r>
              <a:rPr sz="1800" spc="-10" dirty="0">
                <a:latin typeface="Arial"/>
                <a:cs typeface="Arial"/>
              </a:rPr>
              <a:t>traiter  </a:t>
            </a:r>
            <a:r>
              <a:rPr sz="1800" spc="-100" dirty="0">
                <a:latin typeface="Arial"/>
                <a:cs typeface="Arial"/>
              </a:rPr>
              <a:t>les </a:t>
            </a:r>
            <a:r>
              <a:rPr sz="1800" spc="-55" dirty="0">
                <a:latin typeface="Arial"/>
                <a:cs typeface="Arial"/>
              </a:rPr>
              <a:t>conditions </a:t>
            </a:r>
            <a:r>
              <a:rPr sz="1800" spc="-70" dirty="0">
                <a:latin typeface="Arial"/>
                <a:cs typeface="Arial"/>
              </a:rPr>
              <a:t>environnementales </a:t>
            </a:r>
            <a:r>
              <a:rPr sz="1800" spc="-80" dirty="0">
                <a:latin typeface="Arial"/>
                <a:cs typeface="Arial"/>
              </a:rPr>
              <a:t>courantes, </a:t>
            </a:r>
            <a:r>
              <a:rPr sz="1800" spc="-55" dirty="0">
                <a:latin typeface="Arial"/>
                <a:cs typeface="Arial"/>
              </a:rPr>
              <a:t>telles </a:t>
            </a:r>
            <a:r>
              <a:rPr sz="1800" spc="-75" dirty="0">
                <a:latin typeface="Arial"/>
                <a:cs typeface="Arial"/>
              </a:rPr>
              <a:t>que </a:t>
            </a:r>
            <a:r>
              <a:rPr sz="1800" spc="-55" dirty="0">
                <a:latin typeface="Arial"/>
                <a:cs typeface="Arial"/>
              </a:rPr>
              <a:t>le  </a:t>
            </a:r>
            <a:r>
              <a:rPr sz="1800" spc="-40" dirty="0">
                <a:latin typeface="Arial"/>
                <a:cs typeface="Arial"/>
              </a:rPr>
              <a:t>type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95" dirty="0">
                <a:latin typeface="Arial"/>
                <a:cs typeface="Arial"/>
              </a:rPr>
              <a:t>source </a:t>
            </a:r>
            <a:r>
              <a:rPr sz="1800" spc="-60" dirty="0">
                <a:latin typeface="Arial"/>
                <a:cs typeface="Arial"/>
              </a:rPr>
              <a:t>disponible 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nourriture.</a:t>
            </a:r>
            <a:endParaRPr sz="1800">
              <a:latin typeface="Arial"/>
              <a:cs typeface="Arial"/>
            </a:endParaRPr>
          </a:p>
          <a:p>
            <a:pPr marL="12700" marR="5080" lvl="1" indent="914400" algn="just">
              <a:lnSpc>
                <a:spcPct val="150000"/>
              </a:lnSpc>
              <a:buClr>
                <a:srgbClr val="E46B09"/>
              </a:buClr>
              <a:buChar char="•"/>
              <a:tabLst>
                <a:tab pos="1119505" algn="l"/>
              </a:tabLst>
            </a:pPr>
            <a:r>
              <a:rPr sz="1800" spc="-110" dirty="0">
                <a:latin typeface="Arial"/>
                <a:cs typeface="Arial"/>
              </a:rPr>
              <a:t>Quels </a:t>
            </a:r>
            <a:r>
              <a:rPr sz="1800" spc="-125" dirty="0">
                <a:latin typeface="Arial"/>
                <a:cs typeface="Arial"/>
              </a:rPr>
              <a:t>gènes </a:t>
            </a:r>
            <a:r>
              <a:rPr sz="1800" spc="-60" dirty="0">
                <a:latin typeface="Arial"/>
                <a:cs typeface="Arial"/>
              </a:rPr>
              <a:t>sont </a:t>
            </a:r>
            <a:r>
              <a:rPr sz="1800" spc="-55" dirty="0">
                <a:latin typeface="Arial"/>
                <a:cs typeface="Arial"/>
              </a:rPr>
              <a:t>transcrits </a:t>
            </a:r>
            <a:r>
              <a:rPr sz="1800" spc="-70" dirty="0">
                <a:latin typeface="Arial"/>
                <a:cs typeface="Arial"/>
              </a:rPr>
              <a:t>dépend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70" dirty="0">
                <a:latin typeface="Arial"/>
                <a:cs typeface="Arial"/>
              </a:rPr>
              <a:t>quelles  </a:t>
            </a:r>
            <a:r>
              <a:rPr sz="1800" spc="-80" dirty="0">
                <a:latin typeface="Arial"/>
                <a:cs typeface="Arial"/>
              </a:rPr>
              <a:t>molécules </a:t>
            </a:r>
            <a:r>
              <a:rPr sz="1800" spc="-75" dirty="0">
                <a:latin typeface="Arial"/>
                <a:cs typeface="Arial"/>
              </a:rPr>
              <a:t>spécifiques </a:t>
            </a:r>
            <a:r>
              <a:rPr sz="1800" spc="-60" dirty="0">
                <a:latin typeface="Arial"/>
                <a:cs typeface="Arial"/>
              </a:rPr>
              <a:t>sont </a:t>
            </a:r>
            <a:r>
              <a:rPr sz="1800" spc="-85" dirty="0">
                <a:latin typeface="Arial"/>
                <a:cs typeface="Arial"/>
              </a:rPr>
              <a:t>présentes </a:t>
            </a:r>
            <a:r>
              <a:rPr sz="1800" spc="-114" dirty="0">
                <a:latin typeface="Arial"/>
                <a:cs typeface="Arial"/>
              </a:rPr>
              <a:t>dans </a:t>
            </a:r>
            <a:r>
              <a:rPr sz="1800" spc="-55" dirty="0">
                <a:latin typeface="Arial"/>
                <a:cs typeface="Arial"/>
              </a:rPr>
              <a:t>le </a:t>
            </a:r>
            <a:r>
              <a:rPr sz="1800" spc="-35" dirty="0">
                <a:latin typeface="Arial"/>
                <a:cs typeface="Arial"/>
              </a:rPr>
              <a:t>milieu </a:t>
            </a:r>
            <a:r>
              <a:rPr sz="1800" spc="-25" dirty="0">
                <a:latin typeface="Arial"/>
                <a:cs typeface="Arial"/>
              </a:rPr>
              <a:t>(et  </a:t>
            </a:r>
            <a:r>
              <a:rPr sz="1800" spc="-114" dirty="0">
                <a:latin typeface="Arial"/>
                <a:cs typeface="Arial"/>
              </a:rPr>
              <a:t>dans </a:t>
            </a:r>
            <a:r>
              <a:rPr sz="1800" spc="-70" dirty="0">
                <a:latin typeface="Arial"/>
                <a:cs typeface="Arial"/>
              </a:rPr>
              <a:t>la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cellule)</a:t>
            </a:r>
            <a:endParaRPr sz="1800">
              <a:latin typeface="Arial"/>
              <a:cs typeface="Arial"/>
            </a:endParaRPr>
          </a:p>
          <a:p>
            <a:pPr marL="12700" marR="5080" lvl="1" indent="914400" algn="just">
              <a:lnSpc>
                <a:spcPct val="150000"/>
              </a:lnSpc>
              <a:buClr>
                <a:srgbClr val="E46B09"/>
              </a:buClr>
              <a:buChar char="•"/>
              <a:tabLst>
                <a:tab pos="1146810" algn="l"/>
              </a:tabLst>
            </a:pPr>
            <a:r>
              <a:rPr sz="1800" spc="-114" dirty="0">
                <a:latin typeface="Arial"/>
                <a:cs typeface="Arial"/>
              </a:rPr>
              <a:t>L’expression </a:t>
            </a:r>
            <a:r>
              <a:rPr sz="1800" spc="-120" dirty="0">
                <a:latin typeface="Arial"/>
                <a:cs typeface="Arial"/>
              </a:rPr>
              <a:t>des enzymes </a:t>
            </a:r>
            <a:r>
              <a:rPr sz="1800" spc="-80" dirty="0">
                <a:latin typeface="Arial"/>
                <a:cs typeface="Arial"/>
              </a:rPr>
              <a:t>spécifiques </a:t>
            </a:r>
            <a:r>
              <a:rPr sz="1800" spc="-114" dirty="0">
                <a:latin typeface="Arial"/>
                <a:cs typeface="Arial"/>
              </a:rPr>
              <a:t>exigées  </a:t>
            </a:r>
            <a:r>
              <a:rPr sz="1800" spc="-35" dirty="0">
                <a:latin typeface="Arial"/>
                <a:cs typeface="Arial"/>
              </a:rPr>
              <a:t>pour </a:t>
            </a:r>
            <a:r>
              <a:rPr sz="1800" spc="-55" dirty="0">
                <a:latin typeface="Arial"/>
                <a:cs typeface="Arial"/>
              </a:rPr>
              <a:t>le </a:t>
            </a:r>
            <a:r>
              <a:rPr sz="1800" spc="-65" dirty="0">
                <a:latin typeface="Arial"/>
                <a:cs typeface="Arial"/>
              </a:rPr>
              <a:t>métabolisme </a:t>
            </a:r>
            <a:r>
              <a:rPr sz="1800" spc="-120" dirty="0">
                <a:latin typeface="Arial"/>
                <a:cs typeface="Arial"/>
              </a:rPr>
              <a:t>des </a:t>
            </a:r>
            <a:r>
              <a:rPr sz="1800" spc="-80" dirty="0">
                <a:latin typeface="Arial"/>
                <a:cs typeface="Arial"/>
              </a:rPr>
              <a:t>molécules </a:t>
            </a:r>
            <a:r>
              <a:rPr sz="1800" spc="-50" dirty="0">
                <a:latin typeface="Arial"/>
                <a:cs typeface="Arial"/>
              </a:rPr>
              <a:t>particulières </a:t>
            </a:r>
            <a:r>
              <a:rPr sz="1800" spc="-30" dirty="0">
                <a:latin typeface="Arial"/>
                <a:cs typeface="Arial"/>
              </a:rPr>
              <a:t>peut </a:t>
            </a:r>
            <a:r>
              <a:rPr sz="1800" spc="-35" dirty="0">
                <a:latin typeface="Arial"/>
                <a:cs typeface="Arial"/>
              </a:rPr>
              <a:t>être  </a:t>
            </a:r>
            <a:r>
              <a:rPr sz="1800" i="1" spc="-120" dirty="0">
                <a:latin typeface="Trebuchet MS"/>
                <a:cs typeface="Trebuchet MS"/>
              </a:rPr>
              <a:t>induite </a:t>
            </a:r>
            <a:r>
              <a:rPr sz="1800" i="1" spc="-65" dirty="0">
                <a:latin typeface="Trebuchet MS"/>
                <a:cs typeface="Trebuchet MS"/>
              </a:rPr>
              <a:t>ou </a:t>
            </a:r>
            <a:r>
              <a:rPr sz="1800" i="1" spc="-114" dirty="0">
                <a:latin typeface="Trebuchet MS"/>
                <a:cs typeface="Trebuchet MS"/>
              </a:rPr>
              <a:t>réprimée </a:t>
            </a:r>
            <a:r>
              <a:rPr sz="1800" i="1" spc="-85" dirty="0">
                <a:latin typeface="Trebuchet MS"/>
                <a:cs typeface="Trebuchet MS"/>
              </a:rPr>
              <a:t>sur</a:t>
            </a:r>
            <a:r>
              <a:rPr sz="1800" i="1" spc="-225" dirty="0">
                <a:latin typeface="Trebuchet MS"/>
                <a:cs typeface="Trebuchet MS"/>
              </a:rPr>
              <a:t> </a:t>
            </a:r>
            <a:r>
              <a:rPr sz="1800" i="1" spc="-80" dirty="0">
                <a:latin typeface="Trebuchet MS"/>
                <a:cs typeface="Trebuchet MS"/>
              </a:rPr>
              <a:t>demande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12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696" y="2469326"/>
            <a:ext cx="800417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i="1" spc="-50" dirty="0">
                <a:solidFill>
                  <a:srgbClr val="000000"/>
                </a:solidFill>
                <a:latin typeface="Comic Sans MS"/>
                <a:cs typeface="Comic Sans MS"/>
              </a:rPr>
              <a:t>Principe </a:t>
            </a:r>
            <a:r>
              <a:rPr sz="2500" i="1" spc="-65" dirty="0">
                <a:solidFill>
                  <a:srgbClr val="000000"/>
                </a:solidFill>
                <a:latin typeface="Comic Sans MS"/>
                <a:cs typeface="Comic Sans MS"/>
              </a:rPr>
              <a:t>de </a:t>
            </a:r>
            <a:r>
              <a:rPr sz="2500" i="1" spc="-60" dirty="0">
                <a:solidFill>
                  <a:srgbClr val="000000"/>
                </a:solidFill>
                <a:latin typeface="Comic Sans MS"/>
                <a:cs typeface="Comic Sans MS"/>
              </a:rPr>
              <a:t>base </a:t>
            </a:r>
            <a:r>
              <a:rPr sz="2500" i="1" spc="-65" dirty="0">
                <a:solidFill>
                  <a:srgbClr val="000000"/>
                </a:solidFill>
                <a:latin typeface="Comic Sans MS"/>
                <a:cs typeface="Comic Sans MS"/>
              </a:rPr>
              <a:t>de </a:t>
            </a:r>
            <a:r>
              <a:rPr sz="2500" i="1" spc="-45" dirty="0">
                <a:solidFill>
                  <a:srgbClr val="000000"/>
                </a:solidFill>
                <a:latin typeface="Comic Sans MS"/>
                <a:cs typeface="Comic Sans MS"/>
              </a:rPr>
              <a:t>la </a:t>
            </a:r>
            <a:r>
              <a:rPr sz="2500" i="1" spc="-55" dirty="0">
                <a:solidFill>
                  <a:srgbClr val="000000"/>
                </a:solidFill>
                <a:latin typeface="Comic Sans MS"/>
                <a:cs typeface="Comic Sans MS"/>
              </a:rPr>
              <a:t>régulation </a:t>
            </a:r>
            <a:r>
              <a:rPr sz="2500" i="1" spc="-65" dirty="0">
                <a:solidFill>
                  <a:srgbClr val="000000"/>
                </a:solidFill>
                <a:latin typeface="Comic Sans MS"/>
                <a:cs typeface="Comic Sans MS"/>
              </a:rPr>
              <a:t>de </a:t>
            </a:r>
            <a:r>
              <a:rPr sz="2500" i="1" spc="-45" dirty="0">
                <a:solidFill>
                  <a:srgbClr val="000000"/>
                </a:solidFill>
                <a:latin typeface="Comic Sans MS"/>
                <a:cs typeface="Comic Sans MS"/>
              </a:rPr>
              <a:t>la </a:t>
            </a:r>
            <a:r>
              <a:rPr sz="2500" i="1" spc="-55" dirty="0">
                <a:solidFill>
                  <a:srgbClr val="000000"/>
                </a:solidFill>
                <a:latin typeface="Comic Sans MS"/>
                <a:cs typeface="Comic Sans MS"/>
              </a:rPr>
              <a:t>transcription</a:t>
            </a:r>
            <a:r>
              <a:rPr sz="2500" i="1" spc="12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500" i="1" spc="-45" dirty="0">
                <a:solidFill>
                  <a:srgbClr val="000000"/>
                </a:solidFill>
                <a:latin typeface="Comic Sans MS"/>
                <a:cs typeface="Comic Sans MS"/>
              </a:rPr>
              <a:t>: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7695" y="2852419"/>
            <a:ext cx="8850377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Comic Sans MS"/>
                <a:cs typeface="Comic Sans MS"/>
              </a:rPr>
              <a:t>La liaison d’une protéine spécifique </a:t>
            </a:r>
            <a:r>
              <a:rPr sz="2400" dirty="0">
                <a:latin typeface="Comic Sans MS"/>
                <a:cs typeface="Comic Sans MS"/>
              </a:rPr>
              <a:t>à un </a:t>
            </a:r>
            <a:r>
              <a:rPr sz="2400" spc="-5" dirty="0">
                <a:latin typeface="Comic Sans MS"/>
                <a:cs typeface="Comic Sans MS"/>
              </a:rPr>
              <a:t>site donné de  </a:t>
            </a:r>
            <a:r>
              <a:rPr sz="2400" spc="-5" dirty="0" err="1" smtClean="0">
                <a:latin typeface="Comic Sans MS"/>
                <a:cs typeface="Comic Sans MS"/>
              </a:rPr>
              <a:t>l’AD</a:t>
            </a:r>
            <a:r>
              <a:rPr lang="fr-FR" sz="2400" spc="-5" dirty="0">
                <a:latin typeface="Comic Sans MS"/>
                <a:cs typeface="Comic Sans MS"/>
              </a:rPr>
              <a:t>N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dirty="0" err="1" smtClean="0">
                <a:latin typeface="Comic Sans MS"/>
                <a:cs typeface="Comic Sans MS"/>
              </a:rPr>
              <a:t>influenc</a:t>
            </a:r>
            <a:r>
              <a:rPr lang="fr-FR" sz="2400" dirty="0" smtClean="0">
                <a:latin typeface="Comic Sans MS"/>
                <a:cs typeface="Comic Sans MS"/>
              </a:rPr>
              <a:t>e</a:t>
            </a:r>
            <a:r>
              <a:rPr sz="2400" dirty="0" smtClean="0">
                <a:latin typeface="Comic Sans MS"/>
                <a:cs typeface="Comic Sans MS"/>
              </a:rPr>
              <a:t> </a:t>
            </a:r>
            <a:r>
              <a:rPr sz="2400" spc="-5" dirty="0" err="1" smtClean="0">
                <a:latin typeface="Comic Sans MS"/>
                <a:cs typeface="Comic Sans MS"/>
              </a:rPr>
              <a:t>l’ensembl</a:t>
            </a:r>
            <a:r>
              <a:rPr lang="fr-FR" sz="2400" spc="-5" dirty="0" smtClean="0">
                <a:latin typeface="Comic Sans MS"/>
                <a:cs typeface="Comic Sans MS"/>
              </a:rPr>
              <a:t>e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5" dirty="0" err="1" smtClean="0">
                <a:latin typeface="Comic Sans MS"/>
                <a:cs typeface="Comic Sans MS"/>
              </a:rPr>
              <a:t>dévènement</a:t>
            </a:r>
            <a:r>
              <a:rPr sz="2400" spc="-5" dirty="0" smtClean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composant  l’assemblage du complexe d’initiation et\ou l’initiation d’une  synthèse productive d’ARN par l’ARN polymérase.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13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765" y="693420"/>
            <a:ext cx="8669020" cy="3084830"/>
          </a:xfrm>
          <a:custGeom>
            <a:avLst/>
            <a:gdLst/>
            <a:ahLst/>
            <a:cxnLst/>
            <a:rect l="l" t="t" r="r" b="b"/>
            <a:pathLst>
              <a:path w="8669020" h="3084829">
                <a:moveTo>
                  <a:pt x="8668509" y="3084576"/>
                </a:moveTo>
                <a:lnTo>
                  <a:pt x="8668509" y="6096"/>
                </a:lnTo>
                <a:lnTo>
                  <a:pt x="8663937" y="0"/>
                </a:lnTo>
                <a:lnTo>
                  <a:pt x="4572" y="0"/>
                </a:lnTo>
                <a:lnTo>
                  <a:pt x="0" y="6096"/>
                </a:lnTo>
                <a:lnTo>
                  <a:pt x="0" y="3084576"/>
                </a:lnTo>
                <a:lnTo>
                  <a:pt x="12192" y="3084576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8644125" y="25908"/>
                </a:lnTo>
                <a:lnTo>
                  <a:pt x="8644125" y="13716"/>
                </a:lnTo>
                <a:lnTo>
                  <a:pt x="8656317" y="25908"/>
                </a:lnTo>
                <a:lnTo>
                  <a:pt x="8656317" y="3084576"/>
                </a:lnTo>
                <a:lnTo>
                  <a:pt x="8668509" y="3084576"/>
                </a:lnTo>
                <a:close/>
              </a:path>
              <a:path w="8669020" h="3084829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8669020" h="3084829">
                <a:moveTo>
                  <a:pt x="24384" y="3084576"/>
                </a:moveTo>
                <a:lnTo>
                  <a:pt x="24384" y="25908"/>
                </a:lnTo>
                <a:lnTo>
                  <a:pt x="12192" y="25908"/>
                </a:lnTo>
                <a:lnTo>
                  <a:pt x="12192" y="3084576"/>
                </a:lnTo>
                <a:lnTo>
                  <a:pt x="24384" y="3084576"/>
                </a:lnTo>
                <a:close/>
              </a:path>
              <a:path w="8669020" h="3084829">
                <a:moveTo>
                  <a:pt x="8656317" y="25908"/>
                </a:moveTo>
                <a:lnTo>
                  <a:pt x="8644125" y="13716"/>
                </a:lnTo>
                <a:lnTo>
                  <a:pt x="8644125" y="25908"/>
                </a:lnTo>
                <a:lnTo>
                  <a:pt x="8656317" y="25908"/>
                </a:lnTo>
                <a:close/>
              </a:path>
              <a:path w="8669020" h="3084829">
                <a:moveTo>
                  <a:pt x="8656317" y="3084576"/>
                </a:moveTo>
                <a:lnTo>
                  <a:pt x="8656317" y="25908"/>
                </a:lnTo>
                <a:lnTo>
                  <a:pt x="8644125" y="25908"/>
                </a:lnTo>
                <a:lnTo>
                  <a:pt x="8644125" y="3084576"/>
                </a:lnTo>
                <a:lnTo>
                  <a:pt x="8656317" y="3084576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7696" y="675233"/>
            <a:ext cx="8485505" cy="3492944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100" dirty="0">
                <a:solidFill>
                  <a:srgbClr val="C04F4C"/>
                </a:solidFill>
                <a:latin typeface="Arial Rounded MT Bold" panose="020F0704030504030204" pitchFamily="34" charset="0"/>
                <a:cs typeface="Trebuchet MS"/>
              </a:rPr>
              <a:t>Régulation</a:t>
            </a:r>
            <a:r>
              <a:rPr sz="2000" b="1" spc="-195" dirty="0">
                <a:solidFill>
                  <a:srgbClr val="C04F4C"/>
                </a:solidFill>
                <a:latin typeface="Arial Rounded MT Bold" panose="020F0704030504030204" pitchFamily="34" charset="0"/>
                <a:cs typeface="Trebuchet MS"/>
              </a:rPr>
              <a:t> </a:t>
            </a:r>
            <a:r>
              <a:rPr sz="2000" b="1" spc="-105" dirty="0">
                <a:solidFill>
                  <a:srgbClr val="C04F4C"/>
                </a:solidFill>
                <a:latin typeface="Arial Rounded MT Bold" panose="020F0704030504030204" pitchFamily="34" charset="0"/>
                <a:cs typeface="Trebuchet MS"/>
              </a:rPr>
              <a:t>métabolique</a:t>
            </a:r>
            <a:endParaRPr sz="2000" dirty="0">
              <a:latin typeface="Arial Rounded MT Bold" panose="020F0704030504030204" pitchFamily="34" charset="0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1200"/>
              </a:spcBef>
              <a:buClr>
                <a:srgbClr val="4E6127"/>
              </a:buClr>
              <a:buFont typeface="Trebuchet MS"/>
              <a:buChar char="–"/>
              <a:tabLst>
                <a:tab pos="195580" algn="l"/>
              </a:tabLst>
            </a:pPr>
            <a:r>
              <a:rPr sz="2000" spc="-165" dirty="0">
                <a:latin typeface="Arial Rounded MT Bold" panose="020F0704030504030204" pitchFamily="34" charset="0"/>
                <a:cs typeface="Arial"/>
              </a:rPr>
              <a:t>De </a:t>
            </a:r>
            <a:r>
              <a:rPr sz="2000" spc="-85" dirty="0">
                <a:latin typeface="Arial Rounded MT Bold" panose="020F0704030504030204" pitchFamily="34" charset="0"/>
                <a:cs typeface="Arial"/>
              </a:rPr>
              <a:t>façon </a:t>
            </a:r>
            <a:r>
              <a:rPr sz="2000" spc="-90" dirty="0">
                <a:latin typeface="Arial Rounded MT Bold" panose="020F0704030504030204" pitchFamily="34" charset="0"/>
                <a:cs typeface="Arial"/>
              </a:rPr>
              <a:t>générale, </a:t>
            </a:r>
            <a:r>
              <a:rPr sz="2000" spc="-85" dirty="0">
                <a:latin typeface="Arial Rounded MT Bold" panose="020F0704030504030204" pitchFamily="34" charset="0"/>
                <a:cs typeface="Arial"/>
              </a:rPr>
              <a:t>plus </a:t>
            </a:r>
            <a:r>
              <a:rPr sz="2000" spc="10" dirty="0">
                <a:latin typeface="Arial Rounded MT Bold" panose="020F0704030504030204" pitchFamily="34" charset="0"/>
                <a:cs typeface="Arial"/>
              </a:rPr>
              <a:t>il </a:t>
            </a:r>
            <a:r>
              <a:rPr sz="2000" spc="-95" dirty="0">
                <a:latin typeface="Arial Rounded MT Bold" panose="020F0704030504030204" pitchFamily="34" charset="0"/>
                <a:cs typeface="Arial"/>
              </a:rPr>
              <a:t>y </a:t>
            </a:r>
            <a:r>
              <a:rPr sz="2000" spc="-155" dirty="0">
                <a:latin typeface="Arial Rounded MT Bold" panose="020F0704030504030204" pitchFamily="34" charset="0"/>
                <a:cs typeface="Arial"/>
              </a:rPr>
              <a:t>a </a:t>
            </a:r>
            <a:r>
              <a:rPr sz="2000" spc="-90" dirty="0">
                <a:latin typeface="Arial Rounded MT Bold" panose="020F0704030504030204" pitchFamily="34" charset="0"/>
                <a:cs typeface="Arial"/>
              </a:rPr>
              <a:t>de </a:t>
            </a:r>
            <a:r>
              <a:rPr sz="2000" spc="-75" dirty="0">
                <a:latin typeface="Arial Rounded MT Bold" panose="020F0704030504030204" pitchFamily="34" charset="0"/>
                <a:cs typeface="Arial"/>
              </a:rPr>
              <a:t>la </a:t>
            </a:r>
            <a:r>
              <a:rPr sz="2000" spc="-25" dirty="0">
                <a:latin typeface="Arial Rounded MT Bold" panose="020F0704030504030204" pitchFamily="34" charset="0"/>
                <a:cs typeface="Arial"/>
              </a:rPr>
              <a:t>nourriture, </a:t>
            </a:r>
            <a:r>
              <a:rPr sz="2000" spc="-85" dirty="0">
                <a:latin typeface="Arial Rounded MT Bold" panose="020F0704030504030204" pitchFamily="34" charset="0"/>
                <a:cs typeface="Arial"/>
              </a:rPr>
              <a:t>plus </a:t>
            </a:r>
            <a:r>
              <a:rPr sz="2000" spc="-110" dirty="0">
                <a:latin typeface="Arial Rounded MT Bold" panose="020F0704030504030204" pitchFamily="34" charset="0"/>
                <a:cs typeface="Arial"/>
              </a:rPr>
              <a:t>les </a:t>
            </a:r>
            <a:r>
              <a:rPr sz="2000" spc="-140" dirty="0">
                <a:latin typeface="Arial Rounded MT Bold" panose="020F0704030504030204" pitchFamily="34" charset="0"/>
                <a:cs typeface="Arial"/>
              </a:rPr>
              <a:t>gènes </a:t>
            </a:r>
            <a:r>
              <a:rPr sz="2000" spc="-65" dirty="0">
                <a:latin typeface="Arial Rounded MT Bold" panose="020F0704030504030204" pitchFamily="34" charset="0"/>
                <a:cs typeface="Arial"/>
              </a:rPr>
              <a:t>sont</a:t>
            </a:r>
            <a:r>
              <a:rPr sz="2000" spc="-31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spc="-55" dirty="0">
                <a:latin typeface="Arial Rounded MT Bold" panose="020F0704030504030204" pitchFamily="34" charset="0"/>
                <a:cs typeface="Arial"/>
              </a:rPr>
              <a:t>transcrits.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200"/>
              </a:spcBef>
              <a:buClr>
                <a:srgbClr val="4E6127"/>
              </a:buClr>
              <a:buFont typeface="Trebuchet MS"/>
              <a:buChar char="–"/>
              <a:tabLst>
                <a:tab pos="195580" algn="l"/>
              </a:tabLst>
            </a:pPr>
            <a:r>
              <a:rPr sz="2000" spc="-114" dirty="0">
                <a:latin typeface="Arial Rounded MT Bold" panose="020F0704030504030204" pitchFamily="34" charset="0"/>
                <a:cs typeface="Arial"/>
              </a:rPr>
              <a:t>Beaucoup </a:t>
            </a:r>
            <a:r>
              <a:rPr sz="2000" spc="-90" dirty="0">
                <a:latin typeface="Arial Rounded MT Bold" panose="020F0704030504030204" pitchFamily="34" charset="0"/>
                <a:cs typeface="Arial"/>
              </a:rPr>
              <a:t>de </a:t>
            </a:r>
            <a:r>
              <a:rPr sz="2000" spc="-20" dirty="0">
                <a:latin typeface="Arial Rounded MT Bold" panose="020F0704030504030204" pitchFamily="34" charset="0"/>
                <a:cs typeface="Arial"/>
              </a:rPr>
              <a:t>nourriture </a:t>
            </a:r>
            <a:r>
              <a:rPr sz="2000" spc="-75" dirty="0">
                <a:latin typeface="Arial Rounded MT Bold" panose="020F0704030504030204" pitchFamily="34" charset="0"/>
                <a:cs typeface="Arial"/>
              </a:rPr>
              <a:t>donne </a:t>
            </a:r>
            <a:r>
              <a:rPr sz="2000" spc="-95" dirty="0">
                <a:latin typeface="Arial Rounded MT Bold" panose="020F0704030504030204" pitchFamily="34" charset="0"/>
                <a:cs typeface="Arial"/>
              </a:rPr>
              <a:t>beaucoup</a:t>
            </a:r>
            <a:r>
              <a:rPr sz="2000" spc="-31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spc="-245" dirty="0">
                <a:latin typeface="Arial Rounded MT Bold" panose="020F0704030504030204" pitchFamily="34" charset="0"/>
                <a:cs typeface="Arial"/>
              </a:rPr>
              <a:t>d’ATP.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  <a:p>
            <a:pPr marL="12700" lvl="1" indent="914400">
              <a:lnSpc>
                <a:spcPct val="100000"/>
              </a:lnSpc>
              <a:spcBef>
                <a:spcPts val="1200"/>
              </a:spcBef>
              <a:buClr>
                <a:srgbClr val="E46B09"/>
              </a:buClr>
              <a:buChar char="•"/>
              <a:tabLst>
                <a:tab pos="1109980" algn="l"/>
              </a:tabLst>
            </a:pPr>
            <a:r>
              <a:rPr sz="2000" spc="-114" dirty="0">
                <a:latin typeface="Arial Rounded MT Bold" panose="020F0704030504030204" pitchFamily="34" charset="0"/>
                <a:cs typeface="Arial"/>
              </a:rPr>
              <a:t>Beaucoup </a:t>
            </a:r>
            <a:r>
              <a:rPr sz="2000" spc="-120" dirty="0">
                <a:latin typeface="Arial Rounded MT Bold" panose="020F0704030504030204" pitchFamily="34" charset="0"/>
                <a:cs typeface="Arial"/>
              </a:rPr>
              <a:t>d’enzymes </a:t>
            </a:r>
            <a:r>
              <a:rPr sz="2000" spc="-25" dirty="0">
                <a:latin typeface="Arial Rounded MT Bold" panose="020F0704030504030204" pitchFamily="34" charset="0"/>
                <a:cs typeface="Arial"/>
              </a:rPr>
              <a:t>utilisent </a:t>
            </a:r>
            <a:r>
              <a:rPr sz="2000" spc="-215" dirty="0">
                <a:latin typeface="Arial Rounded MT Bold" panose="020F0704030504030204" pitchFamily="34" charset="0"/>
                <a:cs typeface="Arial"/>
              </a:rPr>
              <a:t>l’ATP </a:t>
            </a:r>
            <a:r>
              <a:rPr sz="2000" spc="-100" dirty="0">
                <a:latin typeface="Arial Rounded MT Bold" panose="020F0704030504030204" pitchFamily="34" charset="0"/>
                <a:cs typeface="Arial"/>
              </a:rPr>
              <a:t>comme </a:t>
            </a:r>
            <a:r>
              <a:rPr sz="2000" spc="-105" dirty="0">
                <a:latin typeface="Arial Rounded MT Bold" panose="020F0704030504030204" pitchFamily="34" charset="0"/>
                <a:cs typeface="Arial"/>
              </a:rPr>
              <a:t>source</a:t>
            </a:r>
            <a:r>
              <a:rPr sz="2000" spc="-85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spc="-80" dirty="0">
                <a:latin typeface="Arial Rounded MT Bold" panose="020F0704030504030204" pitchFamily="34" charset="0"/>
                <a:cs typeface="Arial"/>
              </a:rPr>
              <a:t>d’énergie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  <a:p>
            <a:pPr marL="12700" lvl="1" indent="914400">
              <a:lnSpc>
                <a:spcPct val="100000"/>
              </a:lnSpc>
              <a:spcBef>
                <a:spcPts val="1200"/>
              </a:spcBef>
              <a:buClr>
                <a:srgbClr val="E46B09"/>
              </a:buClr>
              <a:buChar char="•"/>
              <a:tabLst>
                <a:tab pos="1109980" algn="l"/>
              </a:tabLst>
            </a:pPr>
            <a:r>
              <a:rPr sz="2000" spc="-300" dirty="0">
                <a:latin typeface="Arial Rounded MT Bold" panose="020F0704030504030204" pitchFamily="34" charset="0"/>
                <a:cs typeface="Arial"/>
              </a:rPr>
              <a:t>L’ATP </a:t>
            </a:r>
            <a:r>
              <a:rPr sz="2000" spc="-85" dirty="0">
                <a:latin typeface="Arial Rounded MT Bold" panose="020F0704030504030204" pitchFamily="34" charset="0"/>
                <a:cs typeface="Arial"/>
              </a:rPr>
              <a:t>est </a:t>
            </a:r>
            <a:r>
              <a:rPr sz="2000" spc="-55" dirty="0">
                <a:latin typeface="Arial Rounded MT Bold" panose="020F0704030504030204" pitchFamily="34" charset="0"/>
                <a:cs typeface="Arial"/>
              </a:rPr>
              <a:t>le </a:t>
            </a:r>
            <a:r>
              <a:rPr sz="2000" spc="-50" dirty="0">
                <a:latin typeface="Arial Rounded MT Bold" panose="020F0704030504030204" pitchFamily="34" charset="0"/>
                <a:cs typeface="Arial"/>
              </a:rPr>
              <a:t>nucléotide</a:t>
            </a:r>
            <a:r>
              <a:rPr sz="2000" spc="-24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000" spc="-15" dirty="0">
                <a:latin typeface="Arial Rounded MT Bold" panose="020F0704030504030204" pitchFamily="34" charset="0"/>
                <a:cs typeface="Arial"/>
              </a:rPr>
              <a:t>initiateur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  <a:p>
            <a:pPr marL="12700" marR="5080" lvl="1" indent="914400">
              <a:lnSpc>
                <a:spcPct val="150000"/>
              </a:lnSpc>
              <a:buClr>
                <a:srgbClr val="E46B09"/>
              </a:buClr>
              <a:buChar char="•"/>
              <a:tabLst>
                <a:tab pos="1160780" algn="l"/>
              </a:tabLst>
            </a:pPr>
            <a:r>
              <a:rPr sz="2000" spc="-65" dirty="0">
                <a:latin typeface="Arial Rounded MT Bold" panose="020F0704030504030204" pitchFamily="34" charset="0"/>
                <a:cs typeface="Arial"/>
              </a:rPr>
              <a:t>L’affinité </a:t>
            </a:r>
            <a:r>
              <a:rPr sz="2000" spc="-40" dirty="0">
                <a:latin typeface="Arial Rounded MT Bold" panose="020F0704030504030204" pitchFamily="34" charset="0"/>
                <a:cs typeface="Arial"/>
              </a:rPr>
              <a:t>pour </a:t>
            </a:r>
            <a:r>
              <a:rPr sz="2000" spc="-65" dirty="0">
                <a:latin typeface="Arial Rounded MT Bold" panose="020F0704030504030204" pitchFamily="34" charset="0"/>
                <a:cs typeface="Arial"/>
              </a:rPr>
              <a:t>un </a:t>
            </a:r>
            <a:r>
              <a:rPr sz="2000" spc="-295" dirty="0">
                <a:latin typeface="Arial Rounded MT Bold" panose="020F0704030504030204" pitchFamily="34" charset="0"/>
                <a:cs typeface="Arial"/>
              </a:rPr>
              <a:t>ATP </a:t>
            </a:r>
            <a:r>
              <a:rPr sz="2000" spc="-15" dirty="0">
                <a:latin typeface="Arial Rounded MT Bold" panose="020F0704030504030204" pitchFamily="34" charset="0"/>
                <a:cs typeface="Arial"/>
              </a:rPr>
              <a:t>initiateur </a:t>
            </a:r>
            <a:r>
              <a:rPr sz="2000" spc="-80" dirty="0">
                <a:latin typeface="Arial Rounded MT Bold" panose="020F0704030504030204" pitchFamily="34" charset="0"/>
                <a:cs typeface="Arial"/>
              </a:rPr>
              <a:t>est moins </a:t>
            </a:r>
            <a:r>
              <a:rPr sz="2000" spc="-95" dirty="0">
                <a:latin typeface="Arial Rounded MT Bold" panose="020F0704030504030204" pitchFamily="34" charset="0"/>
                <a:cs typeface="Arial"/>
              </a:rPr>
              <a:t>grande </a:t>
            </a:r>
            <a:r>
              <a:rPr sz="2000" spc="-85" dirty="0">
                <a:latin typeface="Arial Rounded MT Bold" panose="020F0704030504030204" pitchFamily="34" charset="0"/>
                <a:cs typeface="Arial"/>
              </a:rPr>
              <a:t>que </a:t>
            </a:r>
            <a:r>
              <a:rPr sz="2000" spc="-40" dirty="0">
                <a:latin typeface="Arial Rounded MT Bold" panose="020F0704030504030204" pitchFamily="34" charset="0"/>
                <a:cs typeface="Arial"/>
              </a:rPr>
              <a:t>pour </a:t>
            </a:r>
            <a:r>
              <a:rPr sz="2000" spc="-60" dirty="0">
                <a:latin typeface="Arial Rounded MT Bold" panose="020F0704030504030204" pitchFamily="34" charset="0"/>
                <a:cs typeface="Arial"/>
              </a:rPr>
              <a:t>un </a:t>
            </a:r>
            <a:r>
              <a:rPr sz="2000" spc="-295" dirty="0">
                <a:latin typeface="Arial Rounded MT Bold" panose="020F0704030504030204" pitchFamily="34" charset="0"/>
                <a:cs typeface="Arial"/>
              </a:rPr>
              <a:t>ATP  </a:t>
            </a:r>
            <a:r>
              <a:rPr sz="2000" spc="-65" dirty="0">
                <a:latin typeface="Arial Rounded MT Bold" panose="020F0704030504030204" pitchFamily="34" charset="0"/>
                <a:cs typeface="Arial"/>
              </a:rPr>
              <a:t>d’élongation</a:t>
            </a:r>
            <a:endParaRPr sz="2000" dirty="0"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5938" y="4311650"/>
            <a:ext cx="8669020" cy="1371854"/>
          </a:xfrm>
          <a:custGeom>
            <a:avLst/>
            <a:gdLst/>
            <a:ahLst/>
            <a:cxnLst/>
            <a:rect l="l" t="t" r="r" b="b"/>
            <a:pathLst>
              <a:path w="8669020" h="265429">
                <a:moveTo>
                  <a:pt x="24384" y="240791"/>
                </a:moveTo>
                <a:lnTo>
                  <a:pt x="24384" y="0"/>
                </a:lnTo>
                <a:lnTo>
                  <a:pt x="0" y="0"/>
                </a:lnTo>
                <a:lnTo>
                  <a:pt x="0" y="260603"/>
                </a:lnTo>
                <a:lnTo>
                  <a:pt x="4572" y="265175"/>
                </a:lnTo>
                <a:lnTo>
                  <a:pt x="12192" y="265175"/>
                </a:lnTo>
                <a:lnTo>
                  <a:pt x="12192" y="240791"/>
                </a:lnTo>
                <a:lnTo>
                  <a:pt x="24384" y="240791"/>
                </a:lnTo>
                <a:close/>
              </a:path>
              <a:path w="8669020" h="265429">
                <a:moveTo>
                  <a:pt x="8656317" y="240791"/>
                </a:moveTo>
                <a:lnTo>
                  <a:pt x="12192" y="240791"/>
                </a:lnTo>
                <a:lnTo>
                  <a:pt x="24384" y="252983"/>
                </a:lnTo>
                <a:lnTo>
                  <a:pt x="24384" y="265175"/>
                </a:lnTo>
                <a:lnTo>
                  <a:pt x="8644125" y="265175"/>
                </a:lnTo>
                <a:lnTo>
                  <a:pt x="8644125" y="252983"/>
                </a:lnTo>
                <a:lnTo>
                  <a:pt x="8656317" y="240791"/>
                </a:lnTo>
                <a:close/>
              </a:path>
              <a:path w="8669020" h="265429">
                <a:moveTo>
                  <a:pt x="24384" y="265175"/>
                </a:moveTo>
                <a:lnTo>
                  <a:pt x="24384" y="252983"/>
                </a:lnTo>
                <a:lnTo>
                  <a:pt x="12192" y="240791"/>
                </a:lnTo>
                <a:lnTo>
                  <a:pt x="12192" y="265175"/>
                </a:lnTo>
                <a:lnTo>
                  <a:pt x="24384" y="265175"/>
                </a:lnTo>
                <a:close/>
              </a:path>
              <a:path w="8669020" h="265429">
                <a:moveTo>
                  <a:pt x="8668509" y="260603"/>
                </a:moveTo>
                <a:lnTo>
                  <a:pt x="8668509" y="0"/>
                </a:lnTo>
                <a:lnTo>
                  <a:pt x="8644125" y="0"/>
                </a:lnTo>
                <a:lnTo>
                  <a:pt x="8644125" y="240791"/>
                </a:lnTo>
                <a:lnTo>
                  <a:pt x="8656317" y="240791"/>
                </a:lnTo>
                <a:lnTo>
                  <a:pt x="8656317" y="265175"/>
                </a:lnTo>
                <a:lnTo>
                  <a:pt x="8663937" y="265175"/>
                </a:lnTo>
                <a:lnTo>
                  <a:pt x="8668509" y="260603"/>
                </a:lnTo>
                <a:close/>
              </a:path>
              <a:path w="8669020" h="265429">
                <a:moveTo>
                  <a:pt x="8656317" y="265175"/>
                </a:moveTo>
                <a:lnTo>
                  <a:pt x="8656317" y="240791"/>
                </a:lnTo>
                <a:lnTo>
                  <a:pt x="8644125" y="252983"/>
                </a:lnTo>
                <a:lnTo>
                  <a:pt x="8644125" y="265175"/>
                </a:lnTo>
                <a:lnTo>
                  <a:pt x="8656317" y="265175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14</a:t>
            </a:fld>
            <a:endParaRPr spc="-6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324" y="861694"/>
            <a:ext cx="3491229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i="1" spc="-90" dirty="0">
                <a:solidFill>
                  <a:srgbClr val="00B0F0"/>
                </a:solidFill>
                <a:latin typeface="Comic Sans MS"/>
                <a:cs typeface="Comic Sans MS"/>
              </a:rPr>
              <a:t>Quelques</a:t>
            </a:r>
            <a:r>
              <a:rPr sz="2950" i="1" spc="-140" dirty="0">
                <a:solidFill>
                  <a:srgbClr val="00B0F0"/>
                </a:solidFill>
                <a:latin typeface="Comic Sans MS"/>
                <a:cs typeface="Comic Sans MS"/>
              </a:rPr>
              <a:t> </a:t>
            </a:r>
            <a:r>
              <a:rPr sz="2950" i="1" spc="-75" dirty="0">
                <a:solidFill>
                  <a:srgbClr val="00B0F0"/>
                </a:solidFill>
                <a:latin typeface="Comic Sans MS"/>
                <a:cs typeface="Comic Sans MS"/>
              </a:rPr>
              <a:t>définitions</a:t>
            </a:r>
            <a:endParaRPr sz="295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3547" y="1769364"/>
            <a:ext cx="196595" cy="20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00428" y="1678939"/>
            <a:ext cx="1224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mic Sans MS"/>
                <a:cs typeface="Comic Sans MS"/>
              </a:rPr>
              <a:t>p</a:t>
            </a:r>
            <a:r>
              <a:rPr sz="2400" b="1" spc="-5" dirty="0">
                <a:latin typeface="Comic Sans MS"/>
                <a:cs typeface="Comic Sans MS"/>
              </a:rPr>
              <a:t>rot</a:t>
            </a:r>
            <a:r>
              <a:rPr sz="2400" b="1" dirty="0">
                <a:latin typeface="Comic Sans MS"/>
                <a:cs typeface="Comic Sans MS"/>
              </a:rPr>
              <a:t>é</a:t>
            </a:r>
            <a:r>
              <a:rPr sz="2400" b="1" spc="-5" dirty="0">
                <a:latin typeface="Comic Sans MS"/>
                <a:cs typeface="Comic Sans MS"/>
              </a:rPr>
              <a:t>i</a:t>
            </a:r>
            <a:r>
              <a:rPr sz="2400" b="1" dirty="0">
                <a:latin typeface="Comic Sans MS"/>
                <a:cs typeface="Comic Sans MS"/>
              </a:rPr>
              <a:t>ne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4578" y="1678939"/>
            <a:ext cx="2167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7550" algn="l"/>
              </a:tabLst>
            </a:pPr>
            <a:r>
              <a:rPr sz="2400" b="1" spc="-10" dirty="0">
                <a:latin typeface="Comic Sans MS"/>
                <a:cs typeface="Comic Sans MS"/>
              </a:rPr>
              <a:t>d</a:t>
            </a:r>
            <a:r>
              <a:rPr sz="2400" b="1" dirty="0">
                <a:latin typeface="Comic Sans MS"/>
                <a:cs typeface="Comic Sans MS"/>
              </a:rPr>
              <a:t>e	</a:t>
            </a:r>
            <a:r>
              <a:rPr sz="2400" b="1" spc="-15" dirty="0">
                <a:latin typeface="Comic Sans MS"/>
                <a:cs typeface="Comic Sans MS"/>
              </a:rPr>
              <a:t>r</a:t>
            </a:r>
            <a:r>
              <a:rPr sz="2400" b="1" dirty="0">
                <a:latin typeface="Comic Sans MS"/>
                <a:cs typeface="Comic Sans MS"/>
              </a:rPr>
              <a:t>é</a:t>
            </a:r>
            <a:r>
              <a:rPr sz="2400" b="1" spc="-5" dirty="0">
                <a:latin typeface="Comic Sans MS"/>
                <a:cs typeface="Comic Sans MS"/>
              </a:rPr>
              <a:t>g</a:t>
            </a:r>
            <a:r>
              <a:rPr sz="2400" b="1" dirty="0">
                <a:latin typeface="Comic Sans MS"/>
                <a:cs typeface="Comic Sans MS"/>
              </a:rPr>
              <a:t>ul</a:t>
            </a:r>
            <a:r>
              <a:rPr sz="2400" b="1" spc="-5" dirty="0">
                <a:latin typeface="Comic Sans MS"/>
                <a:cs typeface="Comic Sans MS"/>
              </a:rPr>
              <a:t>atio</a:t>
            </a:r>
            <a:r>
              <a:rPr sz="2400" b="1" dirty="0">
                <a:latin typeface="Comic Sans MS"/>
                <a:cs typeface="Comic Sans MS"/>
              </a:rPr>
              <a:t>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9329" y="1496059"/>
            <a:ext cx="44297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lnSpc>
                <a:spcPct val="150000"/>
              </a:lnSpc>
              <a:spcBef>
                <a:spcPts val="100"/>
              </a:spcBef>
              <a:tabLst>
                <a:tab pos="1711960" algn="l"/>
                <a:tab pos="2417445" algn="l"/>
              </a:tabLst>
            </a:pP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Fa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t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eur	</a:t>
            </a:r>
            <a:r>
              <a:rPr sz="2400" b="1" spc="-10" dirty="0">
                <a:solidFill>
                  <a:srgbClr val="FF0065"/>
                </a:solidFill>
                <a:latin typeface="Comic Sans MS"/>
                <a:cs typeface="Comic Sans MS"/>
              </a:rPr>
              <a:t>d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e	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tra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ri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p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tio</a:t>
            </a:r>
            <a:r>
              <a:rPr sz="2400" b="1" spc="5" dirty="0">
                <a:solidFill>
                  <a:srgbClr val="FF0065"/>
                </a:solidFill>
                <a:latin typeface="Comic Sans MS"/>
                <a:cs typeface="Comic Sans MS"/>
              </a:rPr>
              <a:t>n</a:t>
            </a:r>
            <a:r>
              <a:rPr sz="2400" b="1" dirty="0">
                <a:latin typeface="Comic Sans MS"/>
                <a:cs typeface="Comic Sans MS"/>
              </a:rPr>
              <a:t>:  </a:t>
            </a:r>
            <a:r>
              <a:rPr sz="2400" b="1" spc="-5" dirty="0">
                <a:latin typeface="Comic Sans MS"/>
                <a:cs typeface="Comic Sans MS"/>
              </a:rPr>
              <a:t>transcriptionnelle.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3547" y="2866644"/>
            <a:ext cx="196595" cy="20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3547" y="3963923"/>
            <a:ext cx="196595" cy="20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3547" y="5061203"/>
            <a:ext cx="196595" cy="205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9329" y="2593339"/>
            <a:ext cx="848677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indent="213360">
              <a:lnSpc>
                <a:spcPct val="150000"/>
              </a:lnSpc>
              <a:spcBef>
                <a:spcPts val="100"/>
              </a:spcBef>
              <a:tabLst>
                <a:tab pos="2219325" algn="l"/>
                <a:tab pos="3735070" algn="l"/>
                <a:tab pos="4455795" algn="l"/>
                <a:tab pos="5798820" algn="l"/>
                <a:tab pos="7547609" algn="l"/>
                <a:tab pos="8216265" algn="l"/>
              </a:tabLst>
            </a:pP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A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c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tivat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eu</a:t>
            </a:r>
            <a:r>
              <a:rPr sz="2400" b="1" spc="-15" dirty="0">
                <a:solidFill>
                  <a:srgbClr val="FF0065"/>
                </a:solidFill>
                <a:latin typeface="Comic Sans MS"/>
                <a:cs typeface="Comic Sans MS"/>
              </a:rPr>
              <a:t>r</a:t>
            </a:r>
            <a:r>
              <a:rPr sz="2400" b="1" dirty="0">
                <a:latin typeface="Comic Sans MS"/>
                <a:cs typeface="Comic Sans MS"/>
              </a:rPr>
              <a:t>:	p</a:t>
            </a:r>
            <a:r>
              <a:rPr sz="2400" b="1" spc="-5" dirty="0">
                <a:latin typeface="Comic Sans MS"/>
                <a:cs typeface="Comic Sans MS"/>
              </a:rPr>
              <a:t>rot</a:t>
            </a:r>
            <a:r>
              <a:rPr sz="2400" b="1" dirty="0">
                <a:latin typeface="Comic Sans MS"/>
                <a:cs typeface="Comic Sans MS"/>
              </a:rPr>
              <a:t>é</a:t>
            </a:r>
            <a:r>
              <a:rPr sz="2400" b="1" spc="-5" dirty="0">
                <a:latin typeface="Comic Sans MS"/>
                <a:cs typeface="Comic Sans MS"/>
              </a:rPr>
              <a:t>i</a:t>
            </a:r>
            <a:r>
              <a:rPr sz="2400" b="1" spc="-10" dirty="0">
                <a:latin typeface="Comic Sans MS"/>
                <a:cs typeface="Comic Sans MS"/>
              </a:rPr>
              <a:t>n</a:t>
            </a:r>
            <a:r>
              <a:rPr sz="2400" b="1" dirty="0">
                <a:latin typeface="Comic Sans MS"/>
                <a:cs typeface="Comic Sans MS"/>
              </a:rPr>
              <a:t>e	qui	</a:t>
            </a:r>
            <a:r>
              <a:rPr sz="2400" b="1" spc="-5" dirty="0">
                <a:latin typeface="Comic Sans MS"/>
                <a:cs typeface="Comic Sans MS"/>
              </a:rPr>
              <a:t>s</a:t>
            </a:r>
            <a:r>
              <a:rPr sz="2400" b="1" spc="-20" dirty="0">
                <a:latin typeface="Comic Sans MS"/>
                <a:cs typeface="Comic Sans MS"/>
              </a:rPr>
              <a:t>t</a:t>
            </a:r>
            <a:r>
              <a:rPr sz="2400" b="1" spc="-5" dirty="0">
                <a:latin typeface="Comic Sans MS"/>
                <a:cs typeface="Comic Sans MS"/>
              </a:rPr>
              <a:t>im</a:t>
            </a:r>
            <a:r>
              <a:rPr sz="2400" b="1" dirty="0">
                <a:latin typeface="Comic Sans MS"/>
                <a:cs typeface="Comic Sans MS"/>
              </a:rPr>
              <a:t>ule	l</a:t>
            </a:r>
            <a:r>
              <a:rPr sz="2400" b="1" spc="-5" dirty="0">
                <a:latin typeface="Comic Sans MS"/>
                <a:cs typeface="Comic Sans MS"/>
              </a:rPr>
              <a:t>’i</a:t>
            </a:r>
            <a:r>
              <a:rPr sz="2400" b="1" dirty="0">
                <a:latin typeface="Comic Sans MS"/>
                <a:cs typeface="Comic Sans MS"/>
              </a:rPr>
              <a:t>n</a:t>
            </a:r>
            <a:r>
              <a:rPr sz="2400" b="1" spc="10" dirty="0">
                <a:latin typeface="Comic Sans MS"/>
                <a:cs typeface="Comic Sans MS"/>
              </a:rPr>
              <a:t>i</a:t>
            </a:r>
            <a:r>
              <a:rPr sz="2400" b="1" spc="-5" dirty="0">
                <a:latin typeface="Comic Sans MS"/>
                <a:cs typeface="Comic Sans MS"/>
              </a:rPr>
              <a:t>tiatio</a:t>
            </a:r>
            <a:r>
              <a:rPr sz="2400" b="1" dirty="0">
                <a:latin typeface="Comic Sans MS"/>
                <a:cs typeface="Comic Sans MS"/>
              </a:rPr>
              <a:t>n	</a:t>
            </a:r>
            <a:r>
              <a:rPr sz="2400" b="1" spc="5" dirty="0">
                <a:latin typeface="Comic Sans MS"/>
                <a:cs typeface="Comic Sans MS"/>
              </a:rPr>
              <a:t>d</a:t>
            </a:r>
            <a:r>
              <a:rPr sz="2400" b="1" dirty="0">
                <a:latin typeface="Comic Sans MS"/>
                <a:cs typeface="Comic Sans MS"/>
              </a:rPr>
              <a:t>e	la  </a:t>
            </a:r>
            <a:r>
              <a:rPr sz="2400" b="1" spc="-5" dirty="0">
                <a:latin typeface="Comic Sans MS"/>
                <a:cs typeface="Comic Sans MS"/>
              </a:rPr>
              <a:t>transcription favorise l’expression d’un</a:t>
            </a:r>
            <a:r>
              <a:rPr sz="2400" b="1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gène.</a:t>
            </a:r>
            <a:endParaRPr sz="2400">
              <a:latin typeface="Comic Sans MS"/>
              <a:cs typeface="Comic Sans MS"/>
            </a:endParaRPr>
          </a:p>
          <a:p>
            <a:pPr marL="12700" marR="5080" indent="213360">
              <a:lnSpc>
                <a:spcPct val="150000"/>
              </a:lnSpc>
              <a:spcBef>
                <a:spcPts val="10"/>
              </a:spcBef>
              <a:tabLst>
                <a:tab pos="2071370" algn="l"/>
                <a:tab pos="2432685" algn="l"/>
                <a:tab pos="3860165" algn="l"/>
                <a:tab pos="4492625" algn="l"/>
                <a:tab pos="5580380" algn="l"/>
                <a:tab pos="6063615" algn="l"/>
                <a:tab pos="8160384" algn="l"/>
              </a:tabLst>
            </a:pP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R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ép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r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r>
              <a:rPr sz="2400" b="1" spc="-20" dirty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eur	</a:t>
            </a:r>
            <a:r>
              <a:rPr sz="2400" b="1" dirty="0">
                <a:latin typeface="Comic Sans MS"/>
                <a:cs typeface="Comic Sans MS"/>
              </a:rPr>
              <a:t>:	p</a:t>
            </a:r>
            <a:r>
              <a:rPr sz="2400" b="1" spc="-5" dirty="0">
                <a:latin typeface="Comic Sans MS"/>
                <a:cs typeface="Comic Sans MS"/>
              </a:rPr>
              <a:t>rot</a:t>
            </a:r>
            <a:r>
              <a:rPr sz="2400" b="1" spc="-10" dirty="0">
                <a:latin typeface="Comic Sans MS"/>
                <a:cs typeface="Comic Sans MS"/>
              </a:rPr>
              <a:t>é</a:t>
            </a:r>
            <a:r>
              <a:rPr sz="2400" b="1" spc="-5" dirty="0">
                <a:latin typeface="Comic Sans MS"/>
                <a:cs typeface="Comic Sans MS"/>
              </a:rPr>
              <a:t>i</a:t>
            </a:r>
            <a:r>
              <a:rPr sz="2400" b="1" dirty="0">
                <a:latin typeface="Comic Sans MS"/>
                <a:cs typeface="Comic Sans MS"/>
              </a:rPr>
              <a:t>ne	qui	</a:t>
            </a:r>
            <a:r>
              <a:rPr sz="2400" b="1" spc="-5" dirty="0">
                <a:latin typeface="Comic Sans MS"/>
                <a:cs typeface="Comic Sans MS"/>
              </a:rPr>
              <a:t>i</a:t>
            </a:r>
            <a:r>
              <a:rPr sz="2400" b="1" dirty="0">
                <a:latin typeface="Comic Sans MS"/>
                <a:cs typeface="Comic Sans MS"/>
              </a:rPr>
              <a:t>n</a:t>
            </a:r>
            <a:r>
              <a:rPr sz="2400" b="1" spc="5" dirty="0">
                <a:latin typeface="Comic Sans MS"/>
                <a:cs typeface="Comic Sans MS"/>
              </a:rPr>
              <a:t>h</a:t>
            </a:r>
            <a:r>
              <a:rPr sz="2400" b="1" spc="-5" dirty="0">
                <a:latin typeface="Comic Sans MS"/>
                <a:cs typeface="Comic Sans MS"/>
              </a:rPr>
              <a:t>i</a:t>
            </a:r>
            <a:r>
              <a:rPr sz="2400" b="1" dirty="0">
                <a:latin typeface="Comic Sans MS"/>
                <a:cs typeface="Comic Sans MS"/>
              </a:rPr>
              <a:t>be	la	</a:t>
            </a:r>
            <a:r>
              <a:rPr sz="2400" b="1" spc="-20" dirty="0">
                <a:latin typeface="Comic Sans MS"/>
                <a:cs typeface="Comic Sans MS"/>
              </a:rPr>
              <a:t>t</a:t>
            </a:r>
            <a:r>
              <a:rPr sz="2400" b="1" spc="-5" dirty="0">
                <a:latin typeface="Comic Sans MS"/>
                <a:cs typeface="Comic Sans MS"/>
              </a:rPr>
              <a:t>ra</a:t>
            </a:r>
            <a:r>
              <a:rPr sz="2400" b="1" dirty="0">
                <a:latin typeface="Comic Sans MS"/>
                <a:cs typeface="Comic Sans MS"/>
              </a:rPr>
              <a:t>n</a:t>
            </a:r>
            <a:r>
              <a:rPr sz="2400" b="1" spc="-5" dirty="0">
                <a:latin typeface="Comic Sans MS"/>
                <a:cs typeface="Comic Sans MS"/>
              </a:rPr>
              <a:t>s</a:t>
            </a:r>
            <a:r>
              <a:rPr sz="2400" b="1" dirty="0">
                <a:latin typeface="Comic Sans MS"/>
                <a:cs typeface="Comic Sans MS"/>
              </a:rPr>
              <a:t>c</a:t>
            </a:r>
            <a:r>
              <a:rPr sz="2400" b="1" spc="-5" dirty="0">
                <a:latin typeface="Comic Sans MS"/>
                <a:cs typeface="Comic Sans MS"/>
              </a:rPr>
              <a:t>ri</a:t>
            </a:r>
            <a:r>
              <a:rPr sz="2400" b="1" dirty="0">
                <a:latin typeface="Comic Sans MS"/>
                <a:cs typeface="Comic Sans MS"/>
              </a:rPr>
              <a:t>p</a:t>
            </a:r>
            <a:r>
              <a:rPr sz="2400" b="1" spc="-5" dirty="0">
                <a:latin typeface="Comic Sans MS"/>
                <a:cs typeface="Comic Sans MS"/>
              </a:rPr>
              <a:t>t</a:t>
            </a:r>
            <a:r>
              <a:rPr sz="2400" b="1" spc="10" dirty="0">
                <a:latin typeface="Comic Sans MS"/>
                <a:cs typeface="Comic Sans MS"/>
              </a:rPr>
              <a:t>i</a:t>
            </a:r>
            <a:r>
              <a:rPr sz="2400" b="1" spc="-5" dirty="0">
                <a:latin typeface="Comic Sans MS"/>
                <a:cs typeface="Comic Sans MS"/>
              </a:rPr>
              <a:t>o</a:t>
            </a:r>
            <a:r>
              <a:rPr sz="2400" b="1" dirty="0">
                <a:latin typeface="Comic Sans MS"/>
                <a:cs typeface="Comic Sans MS"/>
              </a:rPr>
              <a:t>n	</a:t>
            </a:r>
            <a:r>
              <a:rPr sz="2400" b="1" spc="-10" dirty="0">
                <a:latin typeface="Comic Sans MS"/>
                <a:cs typeface="Comic Sans MS"/>
              </a:rPr>
              <a:t>e</a:t>
            </a:r>
            <a:r>
              <a:rPr sz="2400" b="1" dirty="0">
                <a:latin typeface="Comic Sans MS"/>
                <a:cs typeface="Comic Sans MS"/>
              </a:rPr>
              <a:t>t  empêche </a:t>
            </a:r>
            <a:r>
              <a:rPr sz="2400" b="1" spc="-5" dirty="0">
                <a:latin typeface="Comic Sans MS"/>
                <a:cs typeface="Comic Sans MS"/>
              </a:rPr>
              <a:t>l’expression d’un</a:t>
            </a:r>
            <a:r>
              <a:rPr sz="2400" b="1" spc="-4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gène.</a:t>
            </a:r>
            <a:endParaRPr sz="2400">
              <a:latin typeface="Comic Sans MS"/>
              <a:cs typeface="Comic Sans MS"/>
            </a:endParaRPr>
          </a:p>
          <a:p>
            <a:pPr marL="225425">
              <a:lnSpc>
                <a:spcPct val="100000"/>
              </a:lnSpc>
              <a:spcBef>
                <a:spcPts val="1440"/>
              </a:spcBef>
              <a:tabLst>
                <a:tab pos="2023745" algn="l"/>
                <a:tab pos="2444750" algn="l"/>
                <a:tab pos="3276600" algn="l"/>
                <a:tab pos="4243070" algn="l"/>
                <a:tab pos="4879975" algn="l"/>
                <a:tab pos="5420995" algn="l"/>
                <a:tab pos="6908165" algn="l"/>
              </a:tabLst>
            </a:pP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Opé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rat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eur	</a:t>
            </a:r>
            <a:r>
              <a:rPr sz="2400" b="1" dirty="0">
                <a:latin typeface="Comic Sans MS"/>
                <a:cs typeface="Comic Sans MS"/>
              </a:rPr>
              <a:t>:	</a:t>
            </a:r>
            <a:r>
              <a:rPr sz="2400" b="1" spc="-5" dirty="0">
                <a:latin typeface="Comic Sans MS"/>
                <a:cs typeface="Comic Sans MS"/>
              </a:rPr>
              <a:t>si</a:t>
            </a:r>
            <a:r>
              <a:rPr sz="2400" b="1" spc="-20" dirty="0">
                <a:latin typeface="Comic Sans MS"/>
                <a:cs typeface="Comic Sans MS"/>
              </a:rPr>
              <a:t>t</a:t>
            </a:r>
            <a:r>
              <a:rPr sz="2400" b="1" dirty="0">
                <a:latin typeface="Comic Sans MS"/>
                <a:cs typeface="Comic Sans MS"/>
              </a:rPr>
              <a:t>e	c</a:t>
            </a:r>
            <a:r>
              <a:rPr sz="2400" b="1" spc="-5" dirty="0">
                <a:latin typeface="Comic Sans MS"/>
                <a:cs typeface="Comic Sans MS"/>
              </a:rPr>
              <a:t>i</a:t>
            </a:r>
            <a:r>
              <a:rPr sz="2400" b="1" dirty="0">
                <a:latin typeface="Comic Sans MS"/>
                <a:cs typeface="Comic Sans MS"/>
              </a:rPr>
              <a:t>ble	</a:t>
            </a:r>
            <a:r>
              <a:rPr sz="2400" b="1" spc="-10" dirty="0">
                <a:latin typeface="Comic Sans MS"/>
                <a:cs typeface="Comic Sans MS"/>
              </a:rPr>
              <a:t>d</a:t>
            </a:r>
            <a:r>
              <a:rPr sz="2400" b="1" dirty="0">
                <a:latin typeface="Comic Sans MS"/>
                <a:cs typeface="Comic Sans MS"/>
              </a:rPr>
              <a:t>e	la	p</a:t>
            </a:r>
            <a:r>
              <a:rPr sz="2400" b="1" spc="-5" dirty="0">
                <a:latin typeface="Comic Sans MS"/>
                <a:cs typeface="Comic Sans MS"/>
              </a:rPr>
              <a:t>rot</a:t>
            </a:r>
            <a:r>
              <a:rPr sz="2400" b="1" dirty="0">
                <a:latin typeface="Comic Sans MS"/>
                <a:cs typeface="Comic Sans MS"/>
              </a:rPr>
              <a:t>é</a:t>
            </a:r>
            <a:r>
              <a:rPr sz="2400" b="1" spc="-5" dirty="0">
                <a:latin typeface="Comic Sans MS"/>
                <a:cs typeface="Comic Sans MS"/>
              </a:rPr>
              <a:t>i</a:t>
            </a:r>
            <a:r>
              <a:rPr sz="2400" b="1" dirty="0">
                <a:latin typeface="Comic Sans MS"/>
                <a:cs typeface="Comic Sans MS"/>
              </a:rPr>
              <a:t>ne	</a:t>
            </a:r>
            <a:r>
              <a:rPr sz="2400" b="1" spc="-15" dirty="0">
                <a:latin typeface="Comic Sans MS"/>
                <a:cs typeface="Comic Sans MS"/>
              </a:rPr>
              <a:t>r</a:t>
            </a:r>
            <a:r>
              <a:rPr sz="2400" b="1" dirty="0">
                <a:latin typeface="Comic Sans MS"/>
                <a:cs typeface="Comic Sans MS"/>
              </a:rPr>
              <a:t>ép</a:t>
            </a:r>
            <a:r>
              <a:rPr sz="2400" b="1" spc="-5" dirty="0">
                <a:latin typeface="Comic Sans MS"/>
                <a:cs typeface="Comic Sans MS"/>
              </a:rPr>
              <a:t>r</a:t>
            </a:r>
            <a:r>
              <a:rPr sz="2400" b="1" dirty="0">
                <a:latin typeface="Comic Sans MS"/>
                <a:cs typeface="Comic Sans MS"/>
              </a:rPr>
              <a:t>e</a:t>
            </a:r>
            <a:r>
              <a:rPr sz="2400" b="1" spc="-5" dirty="0">
                <a:latin typeface="Comic Sans MS"/>
                <a:cs typeface="Comic Sans MS"/>
              </a:rPr>
              <a:t>ss</a:t>
            </a:r>
            <a:r>
              <a:rPr sz="2400" b="1" dirty="0">
                <a:latin typeface="Comic Sans MS"/>
                <a:cs typeface="Comic Sans MS"/>
              </a:rPr>
              <a:t>e</a:t>
            </a:r>
            <a:r>
              <a:rPr sz="2400" b="1" spc="-15" dirty="0">
                <a:latin typeface="Comic Sans MS"/>
                <a:cs typeface="Comic Sans MS"/>
              </a:rPr>
              <a:t>u</a:t>
            </a:r>
            <a:r>
              <a:rPr sz="2400" b="1" dirty="0">
                <a:latin typeface="Comic Sans MS"/>
                <a:cs typeface="Comic Sans MS"/>
              </a:rPr>
              <a:t>r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Comic Sans MS"/>
                <a:cs typeface="Comic Sans MS"/>
              </a:rPr>
              <a:t>(souvent proche du site d’initiation de </a:t>
            </a:r>
            <a:r>
              <a:rPr sz="2400" dirty="0">
                <a:latin typeface="Comic Sans MS"/>
                <a:cs typeface="Comic Sans MS"/>
              </a:rPr>
              <a:t>la</a:t>
            </a:r>
            <a:r>
              <a:rPr sz="2400" spc="-1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transcription)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15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524" y="958850"/>
            <a:ext cx="8651975" cy="2702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8422" y="4607022"/>
            <a:ext cx="7050677" cy="153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16</a:t>
            </a:fld>
            <a:endParaRPr spc="-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0395" y="2340864"/>
            <a:ext cx="196595" cy="21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220" y="1129918"/>
            <a:ext cx="3729990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i="1" spc="-90" dirty="0">
                <a:solidFill>
                  <a:srgbClr val="00B0F0"/>
                </a:solidFill>
                <a:latin typeface="Comic Sans MS"/>
                <a:cs typeface="Comic Sans MS"/>
              </a:rPr>
              <a:t>Quelques</a:t>
            </a:r>
            <a:r>
              <a:rPr sz="2950" i="1" spc="-114" dirty="0">
                <a:solidFill>
                  <a:srgbClr val="00B0F0"/>
                </a:solidFill>
                <a:latin typeface="Comic Sans MS"/>
                <a:cs typeface="Comic Sans MS"/>
              </a:rPr>
              <a:t> </a:t>
            </a:r>
            <a:r>
              <a:rPr sz="2950" i="1" spc="-80" dirty="0">
                <a:solidFill>
                  <a:srgbClr val="00B0F0"/>
                </a:solidFill>
                <a:latin typeface="Comic Sans MS"/>
                <a:cs typeface="Comic Sans MS"/>
              </a:rPr>
              <a:t>définitions…</a:t>
            </a:r>
            <a:endParaRPr sz="295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395" y="3986784"/>
            <a:ext cx="196595" cy="21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9225" y="2069083"/>
            <a:ext cx="848614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>
              <a:lnSpc>
                <a:spcPct val="150000"/>
              </a:lnSpc>
              <a:spcBef>
                <a:spcPts val="100"/>
              </a:spcBef>
            </a:pP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Gène 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de structure </a:t>
            </a:r>
            <a:r>
              <a:rPr sz="2400" b="1" dirty="0">
                <a:latin typeface="Comic Sans MS"/>
                <a:cs typeface="Comic Sans MS"/>
              </a:rPr>
              <a:t>: </a:t>
            </a:r>
            <a:r>
              <a:rPr sz="2400" b="1" spc="-5" dirty="0">
                <a:latin typeface="Comic Sans MS"/>
                <a:cs typeface="Comic Sans MS"/>
              </a:rPr>
              <a:t>code </a:t>
            </a:r>
            <a:r>
              <a:rPr sz="2400" b="1" dirty="0">
                <a:latin typeface="Comic Sans MS"/>
                <a:cs typeface="Comic Sans MS"/>
              </a:rPr>
              <a:t>une </a:t>
            </a:r>
            <a:r>
              <a:rPr sz="2400" b="1" spc="-5" dirty="0">
                <a:latin typeface="Comic Sans MS"/>
                <a:cs typeface="Comic Sans MS"/>
              </a:rPr>
              <a:t>protéine structurale, </a:t>
            </a:r>
            <a:r>
              <a:rPr sz="2400" b="1" dirty="0">
                <a:latin typeface="Comic Sans MS"/>
                <a:cs typeface="Comic Sans MS"/>
              </a:rPr>
              <a:t>une  enzyme </a:t>
            </a:r>
            <a:r>
              <a:rPr sz="2400" b="1" spc="-5" dirty="0">
                <a:latin typeface="Comic Sans MS"/>
                <a:cs typeface="Comic Sans MS"/>
              </a:rPr>
              <a:t>ou </a:t>
            </a:r>
            <a:r>
              <a:rPr sz="2400" b="1" dirty="0">
                <a:latin typeface="Comic Sans MS"/>
                <a:cs typeface="Comic Sans MS"/>
              </a:rPr>
              <a:t>une </a:t>
            </a:r>
            <a:r>
              <a:rPr sz="2400" b="1" spc="-5" dirty="0">
                <a:latin typeface="Comic Sans MS"/>
                <a:cs typeface="Comic Sans MS"/>
              </a:rPr>
              <a:t>protéine</a:t>
            </a:r>
            <a:r>
              <a:rPr sz="2400" b="1" spc="-5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régulatrice.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5715" indent="213360">
              <a:lnSpc>
                <a:spcPct val="150000"/>
              </a:lnSpc>
            </a:pP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Gène 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de régulation </a:t>
            </a:r>
            <a:r>
              <a:rPr sz="2400" b="1" dirty="0">
                <a:latin typeface="Comic Sans MS"/>
                <a:cs typeface="Comic Sans MS"/>
              </a:rPr>
              <a:t>: </a:t>
            </a:r>
            <a:r>
              <a:rPr sz="2400" b="1" spc="-5" dirty="0">
                <a:latin typeface="Comic Sans MS"/>
                <a:cs typeface="Comic Sans MS"/>
              </a:rPr>
              <a:t>code une protéine impliquée dans  </a:t>
            </a:r>
            <a:r>
              <a:rPr sz="2400" b="1" dirty="0">
                <a:latin typeface="Comic Sans MS"/>
                <a:cs typeface="Comic Sans MS"/>
              </a:rPr>
              <a:t>la </a:t>
            </a:r>
            <a:r>
              <a:rPr sz="2400" b="1" spc="-5" dirty="0">
                <a:latin typeface="Comic Sans MS"/>
                <a:cs typeface="Comic Sans MS"/>
              </a:rPr>
              <a:t>régulation d’expression d’autre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gène.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17</a:t>
            </a:fld>
            <a:endParaRPr spc="-6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696" y="968755"/>
            <a:ext cx="8451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65"/>
                </a:solidFill>
                <a:latin typeface="Comic Sans MS"/>
                <a:cs typeface="Comic Sans MS"/>
              </a:rPr>
              <a:t>LORSQUE LE CONTRÔLE </a:t>
            </a:r>
            <a:r>
              <a:rPr sz="2000" b="1" spc="5" dirty="0">
                <a:solidFill>
                  <a:srgbClr val="FF0065"/>
                </a:solidFill>
                <a:latin typeface="Comic Sans MS"/>
                <a:cs typeface="Comic Sans MS"/>
              </a:rPr>
              <a:t>DE </a:t>
            </a:r>
            <a:r>
              <a:rPr sz="2000" b="1" dirty="0">
                <a:solidFill>
                  <a:srgbClr val="FF0065"/>
                </a:solidFill>
                <a:latin typeface="Comic Sans MS"/>
                <a:cs typeface="Comic Sans MS"/>
              </a:rPr>
              <a:t>LA TRANSCRIPTION EST</a:t>
            </a:r>
            <a:r>
              <a:rPr sz="2000" b="1" spc="-240" dirty="0">
                <a:solidFill>
                  <a:srgbClr val="FF0065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65"/>
                </a:solidFill>
                <a:latin typeface="Comic Sans MS"/>
                <a:cs typeface="Comic Sans MS"/>
              </a:rPr>
              <a:t>NEGATIF: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10262" y="1563623"/>
            <a:ext cx="6148366" cy="2214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3905" y="1421892"/>
            <a:ext cx="1300480" cy="3689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225"/>
              </a:spcBef>
            </a:pPr>
            <a:r>
              <a:rPr sz="1800" b="1" spc="-65" dirty="0">
                <a:latin typeface="Trebuchet MS"/>
                <a:cs typeface="Trebuchet MS"/>
              </a:rPr>
              <a:t>INDUCTION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864" y="2370835"/>
            <a:ext cx="2320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latin typeface="Arial"/>
                <a:cs typeface="Arial"/>
              </a:rPr>
              <a:t>En </a:t>
            </a:r>
            <a:r>
              <a:rPr sz="1800" spc="-20" dirty="0">
                <a:latin typeface="Arial"/>
                <a:cs typeface="Arial"/>
              </a:rPr>
              <a:t>vert : </a:t>
            </a:r>
            <a:r>
              <a:rPr sz="1800" spc="-110" dirty="0">
                <a:latin typeface="Arial"/>
                <a:cs typeface="Arial"/>
              </a:rPr>
              <a:t>gène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régulateur  </a:t>
            </a:r>
            <a:r>
              <a:rPr sz="1800" spc="-195" dirty="0">
                <a:latin typeface="Arial"/>
                <a:cs typeface="Arial"/>
              </a:rPr>
              <a:t>En </a:t>
            </a:r>
            <a:r>
              <a:rPr sz="1800" spc="-55" dirty="0">
                <a:latin typeface="Arial"/>
                <a:cs typeface="Arial"/>
              </a:rPr>
              <a:t>bleu </a:t>
            </a:r>
            <a:r>
              <a:rPr sz="1800" spc="-20" dirty="0">
                <a:latin typeface="Arial"/>
                <a:cs typeface="Arial"/>
              </a:rPr>
              <a:t>: </a:t>
            </a:r>
            <a:r>
              <a:rPr sz="1800" spc="-110" dirty="0">
                <a:latin typeface="Arial"/>
                <a:cs typeface="Arial"/>
              </a:rPr>
              <a:t>gène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structural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5390" y="3776472"/>
            <a:ext cx="2072639" cy="0"/>
          </a:xfrm>
          <a:custGeom>
            <a:avLst/>
            <a:gdLst/>
            <a:ahLst/>
            <a:cxnLst/>
            <a:rect l="l" t="t" r="r" b="b"/>
            <a:pathLst>
              <a:path w="2072640">
                <a:moveTo>
                  <a:pt x="0" y="0"/>
                </a:moveTo>
                <a:lnTo>
                  <a:pt x="207264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39324" y="488695"/>
            <a:ext cx="4322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051"/>
                </a:solidFill>
              </a:rPr>
              <a:t>2.2.Contrôles</a:t>
            </a:r>
            <a:r>
              <a:rPr sz="2400" spc="-75" dirty="0">
                <a:solidFill>
                  <a:srgbClr val="3F3051"/>
                </a:solidFill>
              </a:rPr>
              <a:t> </a:t>
            </a:r>
            <a:r>
              <a:rPr sz="2400" spc="-5" dirty="0">
                <a:solidFill>
                  <a:srgbClr val="3F3051"/>
                </a:solidFill>
              </a:rPr>
              <a:t>positif-négatif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186184" y="6436866"/>
            <a:ext cx="8411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b="1" dirty="0">
                <a:latin typeface="Comic Sans MS"/>
                <a:cs typeface="Comic Sans MS"/>
              </a:rPr>
              <a:t>Lorsque </a:t>
            </a:r>
            <a:r>
              <a:rPr sz="1600" b="1" spc="-10" dirty="0">
                <a:latin typeface="Comic Sans MS"/>
                <a:cs typeface="Comic Sans MS"/>
              </a:rPr>
              <a:t>la </a:t>
            </a:r>
            <a:r>
              <a:rPr sz="1600" b="1" spc="-5" dirty="0">
                <a:latin typeface="Comic Sans MS"/>
                <a:cs typeface="Comic Sans MS"/>
              </a:rPr>
              <a:t>protéine répresseur se </a:t>
            </a:r>
            <a:r>
              <a:rPr sz="1600" b="1" dirty="0">
                <a:latin typeface="Comic Sans MS"/>
                <a:cs typeface="Comic Sans MS"/>
              </a:rPr>
              <a:t>fixe </a:t>
            </a:r>
            <a:r>
              <a:rPr sz="1600" b="1" spc="-5" dirty="0">
                <a:latin typeface="Comic Sans MS"/>
                <a:cs typeface="Comic Sans MS"/>
              </a:rPr>
              <a:t>à l’opérateur, l’ARN polymérase </a:t>
            </a:r>
            <a:r>
              <a:rPr sz="1600" b="1" spc="5" dirty="0">
                <a:latin typeface="Comic Sans MS"/>
                <a:cs typeface="Comic Sans MS"/>
              </a:rPr>
              <a:t>ne </a:t>
            </a:r>
            <a:r>
              <a:rPr sz="1600" b="1" dirty="0">
                <a:latin typeface="Comic Sans MS"/>
                <a:cs typeface="Comic Sans MS"/>
              </a:rPr>
              <a:t>peut </a:t>
            </a:r>
            <a:r>
              <a:rPr sz="1600" b="1" spc="-5" dirty="0">
                <a:latin typeface="Comic Sans MS"/>
                <a:cs typeface="Comic Sans MS"/>
              </a:rPr>
              <a:t>plus  </a:t>
            </a:r>
            <a:r>
              <a:rPr sz="1600" b="1" spc="-190" dirty="0">
                <a:latin typeface="Comic Sans MS"/>
                <a:cs typeface="Comic Sans MS"/>
              </a:rPr>
              <a:t>initi</a:t>
            </a:r>
            <a:r>
              <a:rPr sz="1800" spc="-284" baseline="9259" dirty="0">
                <a:solidFill>
                  <a:srgbClr val="898989"/>
                </a:solidFill>
                <a:latin typeface="Arial"/>
                <a:cs typeface="Arial"/>
              </a:rPr>
              <a:t>1</a:t>
            </a:r>
            <a:r>
              <a:rPr sz="1600" b="1" spc="-190" dirty="0">
                <a:latin typeface="Comic Sans MS"/>
                <a:cs typeface="Comic Sans MS"/>
              </a:rPr>
              <a:t>e</a:t>
            </a:r>
            <a:r>
              <a:rPr sz="1800" spc="-284" baseline="9259" dirty="0">
                <a:solidFill>
                  <a:srgbClr val="898989"/>
                </a:solidFill>
                <a:latin typeface="Arial"/>
                <a:cs typeface="Arial"/>
              </a:rPr>
              <a:t>8 </a:t>
            </a:r>
            <a:r>
              <a:rPr sz="1600" b="1" spc="-5" dirty="0">
                <a:latin typeface="Comic Sans MS"/>
                <a:cs typeface="Comic Sans MS"/>
              </a:rPr>
              <a:t>r </a:t>
            </a:r>
            <a:r>
              <a:rPr sz="1600" b="1" spc="-10" dirty="0">
                <a:latin typeface="Comic Sans MS"/>
                <a:cs typeface="Comic Sans MS"/>
              </a:rPr>
              <a:t>la </a:t>
            </a:r>
            <a:r>
              <a:rPr sz="1600" b="1" spc="-5" dirty="0">
                <a:latin typeface="Comic Sans MS"/>
                <a:cs typeface="Comic Sans MS"/>
              </a:rPr>
              <a:t>transcription ce </a:t>
            </a:r>
            <a:r>
              <a:rPr sz="1600" b="1" spc="-10" dirty="0">
                <a:latin typeface="Comic Sans MS"/>
                <a:cs typeface="Comic Sans MS"/>
              </a:rPr>
              <a:t>qui empêche </a:t>
            </a:r>
            <a:r>
              <a:rPr sz="1600" b="1" spc="-5" dirty="0">
                <a:latin typeface="Comic Sans MS"/>
                <a:cs typeface="Comic Sans MS"/>
              </a:rPr>
              <a:t>l’expression du</a:t>
            </a:r>
            <a:r>
              <a:rPr sz="1600" b="1" spc="204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gène.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10262" y="3777995"/>
            <a:ext cx="6161532" cy="2644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0030" y="1149001"/>
            <a:ext cx="6342992" cy="2628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5402" y="766572"/>
            <a:ext cx="1376680" cy="3689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25"/>
              </a:spcBef>
            </a:pPr>
            <a:r>
              <a:rPr sz="1800" b="1" spc="-85" dirty="0">
                <a:latin typeface="Trebuchet MS"/>
                <a:cs typeface="Trebuchet MS"/>
              </a:rPr>
              <a:t>REPRESSION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7696" y="439927"/>
            <a:ext cx="8451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65"/>
                </a:solidFill>
              </a:rPr>
              <a:t>LORSQUE LE CONTRÔLE </a:t>
            </a:r>
            <a:r>
              <a:rPr sz="2000" spc="5" dirty="0">
                <a:solidFill>
                  <a:srgbClr val="FF0065"/>
                </a:solidFill>
              </a:rPr>
              <a:t>DE </a:t>
            </a:r>
            <a:r>
              <a:rPr sz="2000" dirty="0">
                <a:solidFill>
                  <a:srgbClr val="FF0065"/>
                </a:solidFill>
              </a:rPr>
              <a:t>LA TRANSCRIPTION EST</a:t>
            </a:r>
            <a:r>
              <a:rPr sz="2000" spc="-240" dirty="0">
                <a:solidFill>
                  <a:srgbClr val="FF0065"/>
                </a:solidFill>
              </a:rPr>
              <a:t> </a:t>
            </a:r>
            <a:r>
              <a:rPr sz="2000" spc="-5" dirty="0">
                <a:solidFill>
                  <a:srgbClr val="FF0065"/>
                </a:solidFill>
              </a:rPr>
              <a:t>NEGATIF: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2740030" y="3777995"/>
            <a:ext cx="6342992" cy="2367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541" y="677519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2748" y="6046111"/>
            <a:ext cx="84124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b="1" dirty="0">
                <a:latin typeface="Comic Sans MS"/>
                <a:cs typeface="Comic Sans MS"/>
              </a:rPr>
              <a:t>Lorsque le </a:t>
            </a:r>
            <a:r>
              <a:rPr sz="1600" b="1" spc="-5" dirty="0">
                <a:latin typeface="Comic Sans MS"/>
                <a:cs typeface="Comic Sans MS"/>
              </a:rPr>
              <a:t>co-répresseur </a:t>
            </a:r>
            <a:r>
              <a:rPr sz="1600" b="1" spc="5" dirty="0">
                <a:latin typeface="Comic Sans MS"/>
                <a:cs typeface="Comic Sans MS"/>
              </a:rPr>
              <a:t>se </a:t>
            </a:r>
            <a:r>
              <a:rPr sz="1600" b="1" dirty="0">
                <a:latin typeface="Comic Sans MS"/>
                <a:cs typeface="Comic Sans MS"/>
              </a:rPr>
              <a:t>fixe </a:t>
            </a:r>
            <a:r>
              <a:rPr sz="1600" b="1" spc="-5" dirty="0">
                <a:latin typeface="Comic Sans MS"/>
                <a:cs typeface="Comic Sans MS"/>
              </a:rPr>
              <a:t>à </a:t>
            </a:r>
            <a:r>
              <a:rPr sz="1600" b="1" spc="-10" dirty="0">
                <a:latin typeface="Comic Sans MS"/>
                <a:cs typeface="Comic Sans MS"/>
              </a:rPr>
              <a:t>la </a:t>
            </a:r>
            <a:r>
              <a:rPr sz="1600" b="1" spc="-5" dirty="0">
                <a:latin typeface="Comic Sans MS"/>
                <a:cs typeface="Comic Sans MS"/>
              </a:rPr>
              <a:t>protéine </a:t>
            </a:r>
            <a:r>
              <a:rPr sz="1600" b="1" dirty="0">
                <a:latin typeface="Comic Sans MS"/>
                <a:cs typeface="Comic Sans MS"/>
              </a:rPr>
              <a:t>répresseur </a:t>
            </a:r>
            <a:r>
              <a:rPr sz="1600" b="1" spc="-5" dirty="0">
                <a:latin typeface="Comic Sans MS"/>
                <a:cs typeface="Comic Sans MS"/>
              </a:rPr>
              <a:t>cette </a:t>
            </a:r>
            <a:r>
              <a:rPr sz="1600" b="1" dirty="0">
                <a:latin typeface="Comic Sans MS"/>
                <a:cs typeface="Comic Sans MS"/>
              </a:rPr>
              <a:t>dérniere </a:t>
            </a:r>
            <a:r>
              <a:rPr sz="1600" b="1" spc="-5" dirty="0">
                <a:latin typeface="Comic Sans MS"/>
                <a:cs typeface="Comic Sans MS"/>
              </a:rPr>
              <a:t>s’active et  se </a:t>
            </a:r>
            <a:r>
              <a:rPr sz="1600" b="1" dirty="0">
                <a:latin typeface="Comic Sans MS"/>
                <a:cs typeface="Comic Sans MS"/>
              </a:rPr>
              <a:t>fixe </a:t>
            </a:r>
            <a:r>
              <a:rPr sz="1600" b="1" spc="-5" dirty="0">
                <a:latin typeface="Comic Sans MS"/>
                <a:cs typeface="Comic Sans MS"/>
              </a:rPr>
              <a:t>à l’opérateur , l’ARN polymérase </a:t>
            </a:r>
            <a:r>
              <a:rPr sz="1600" b="1" spc="5" dirty="0">
                <a:latin typeface="Comic Sans MS"/>
                <a:cs typeface="Comic Sans MS"/>
              </a:rPr>
              <a:t>ne </a:t>
            </a:r>
            <a:r>
              <a:rPr sz="1600" b="1" spc="-5" dirty="0">
                <a:latin typeface="Comic Sans MS"/>
                <a:cs typeface="Comic Sans MS"/>
              </a:rPr>
              <a:t>peut plus </a:t>
            </a:r>
            <a:r>
              <a:rPr sz="1600" b="1" dirty="0">
                <a:latin typeface="Comic Sans MS"/>
                <a:cs typeface="Comic Sans MS"/>
              </a:rPr>
              <a:t>initier </a:t>
            </a:r>
            <a:r>
              <a:rPr sz="1600" b="1" spc="-10" dirty="0">
                <a:latin typeface="Comic Sans MS"/>
                <a:cs typeface="Comic Sans MS"/>
              </a:rPr>
              <a:t>la </a:t>
            </a:r>
            <a:r>
              <a:rPr sz="1600" b="1" spc="-5" dirty="0">
                <a:latin typeface="Comic Sans MS"/>
                <a:cs typeface="Comic Sans MS"/>
              </a:rPr>
              <a:t>transcription </a:t>
            </a:r>
            <a:r>
              <a:rPr sz="1600" b="1" dirty="0">
                <a:latin typeface="Comic Sans MS"/>
                <a:cs typeface="Comic Sans MS"/>
              </a:rPr>
              <a:t>ce qui  </a:t>
            </a:r>
            <a:r>
              <a:rPr sz="1600" b="1" spc="-10" dirty="0">
                <a:latin typeface="Comic Sans MS"/>
                <a:cs typeface="Comic Sans MS"/>
              </a:rPr>
              <a:t>empêche </a:t>
            </a:r>
            <a:r>
              <a:rPr sz="1600" b="1" spc="-5" dirty="0">
                <a:latin typeface="Comic Sans MS"/>
                <a:cs typeface="Comic Sans MS"/>
              </a:rPr>
              <a:t>l’expression du</a:t>
            </a:r>
            <a:r>
              <a:rPr sz="1600" b="1" spc="90" dirty="0">
                <a:latin typeface="Comic Sans MS"/>
                <a:cs typeface="Comic Sans MS"/>
              </a:rPr>
              <a:t> </a:t>
            </a:r>
            <a:r>
              <a:rPr sz="1600" b="1" spc="-5" dirty="0">
                <a:latin typeface="Comic Sans MS"/>
                <a:cs typeface="Comic Sans MS"/>
              </a:rPr>
              <a:t>gène.</a:t>
            </a:r>
            <a:endParaRPr sz="1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3581" y="1479803"/>
            <a:ext cx="7429499" cy="603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9010" y="1475232"/>
            <a:ext cx="7439025" cy="614680"/>
          </a:xfrm>
          <a:custGeom>
            <a:avLst/>
            <a:gdLst/>
            <a:ahLst/>
            <a:cxnLst/>
            <a:rect l="l" t="t" r="r" b="b"/>
            <a:pathLst>
              <a:path w="7439025" h="614680">
                <a:moveTo>
                  <a:pt x="7438644" y="609600"/>
                </a:moveTo>
                <a:lnTo>
                  <a:pt x="7438644" y="4572"/>
                </a:lnTo>
                <a:lnTo>
                  <a:pt x="7437120" y="0"/>
                </a:lnTo>
                <a:lnTo>
                  <a:pt x="1524" y="0"/>
                </a:lnTo>
                <a:lnTo>
                  <a:pt x="0" y="4572"/>
                </a:lnTo>
                <a:lnTo>
                  <a:pt x="0" y="609600"/>
                </a:lnTo>
                <a:lnTo>
                  <a:pt x="1524" y="612648"/>
                </a:lnTo>
                <a:lnTo>
                  <a:pt x="4572" y="614172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7429500" y="9144"/>
                </a:lnTo>
                <a:lnTo>
                  <a:pt x="7429500" y="4572"/>
                </a:lnTo>
                <a:lnTo>
                  <a:pt x="7434072" y="9144"/>
                </a:lnTo>
                <a:lnTo>
                  <a:pt x="7434072" y="614172"/>
                </a:lnTo>
                <a:lnTo>
                  <a:pt x="7437120" y="612648"/>
                </a:lnTo>
                <a:lnTo>
                  <a:pt x="7438644" y="609600"/>
                </a:lnTo>
                <a:close/>
              </a:path>
              <a:path w="7439025" h="614680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7439025" h="614680">
                <a:moveTo>
                  <a:pt x="9144" y="603504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603504"/>
                </a:lnTo>
                <a:lnTo>
                  <a:pt x="9144" y="603504"/>
                </a:lnTo>
                <a:close/>
              </a:path>
              <a:path w="7439025" h="614680">
                <a:moveTo>
                  <a:pt x="7434072" y="603504"/>
                </a:moveTo>
                <a:lnTo>
                  <a:pt x="4572" y="603504"/>
                </a:lnTo>
                <a:lnTo>
                  <a:pt x="9144" y="609600"/>
                </a:lnTo>
                <a:lnTo>
                  <a:pt x="9144" y="614172"/>
                </a:lnTo>
                <a:lnTo>
                  <a:pt x="7429500" y="614172"/>
                </a:lnTo>
                <a:lnTo>
                  <a:pt x="7429500" y="609600"/>
                </a:lnTo>
                <a:lnTo>
                  <a:pt x="7434072" y="603504"/>
                </a:lnTo>
                <a:close/>
              </a:path>
              <a:path w="7439025" h="614680">
                <a:moveTo>
                  <a:pt x="9144" y="614172"/>
                </a:moveTo>
                <a:lnTo>
                  <a:pt x="9144" y="609600"/>
                </a:lnTo>
                <a:lnTo>
                  <a:pt x="4572" y="603504"/>
                </a:lnTo>
                <a:lnTo>
                  <a:pt x="4572" y="614172"/>
                </a:lnTo>
                <a:lnTo>
                  <a:pt x="9144" y="614172"/>
                </a:lnTo>
                <a:close/>
              </a:path>
              <a:path w="7439025" h="614680">
                <a:moveTo>
                  <a:pt x="7434072" y="9144"/>
                </a:moveTo>
                <a:lnTo>
                  <a:pt x="7429500" y="4572"/>
                </a:lnTo>
                <a:lnTo>
                  <a:pt x="7429500" y="9144"/>
                </a:lnTo>
                <a:lnTo>
                  <a:pt x="7434072" y="9144"/>
                </a:lnTo>
                <a:close/>
              </a:path>
              <a:path w="7439025" h="614680">
                <a:moveTo>
                  <a:pt x="7434072" y="603504"/>
                </a:moveTo>
                <a:lnTo>
                  <a:pt x="7434072" y="9144"/>
                </a:lnTo>
                <a:lnTo>
                  <a:pt x="7429500" y="9144"/>
                </a:lnTo>
                <a:lnTo>
                  <a:pt x="7429500" y="603504"/>
                </a:lnTo>
                <a:lnTo>
                  <a:pt x="7434072" y="603504"/>
                </a:lnTo>
                <a:close/>
              </a:path>
              <a:path w="7439025" h="614680">
                <a:moveTo>
                  <a:pt x="7434072" y="614172"/>
                </a:moveTo>
                <a:lnTo>
                  <a:pt x="7434072" y="603504"/>
                </a:lnTo>
                <a:lnTo>
                  <a:pt x="7429500" y="609600"/>
                </a:lnTo>
                <a:lnTo>
                  <a:pt x="7429500" y="614172"/>
                </a:lnTo>
                <a:lnTo>
                  <a:pt x="7434072" y="614172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75437" y="583691"/>
            <a:ext cx="6771131" cy="1249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8776" y="737107"/>
            <a:ext cx="6282055" cy="89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95"/>
              </a:spcBef>
              <a:tabLst>
                <a:tab pos="2249170" algn="l"/>
                <a:tab pos="2772410" algn="l"/>
                <a:tab pos="4674235" algn="l"/>
              </a:tabLst>
            </a:pPr>
            <a:r>
              <a:rPr sz="2800" b="0" spc="-10" dirty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sz="2800" b="0" dirty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r>
              <a:rPr sz="2800" b="0" dirty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sz="2800" b="0" spc="-10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800" b="0" spc="-1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sz="2800" b="0" spc="-10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800" b="0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la</a:t>
            </a:r>
            <a:r>
              <a:rPr sz="2800" b="0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sz="2800" b="0" spc="-20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ég</a:t>
            </a:r>
            <a:r>
              <a:rPr sz="2800" b="0" spc="-10" dirty="0">
                <a:solidFill>
                  <a:srgbClr val="000000"/>
                </a:solidFill>
                <a:latin typeface="Comic Sans MS"/>
                <a:cs typeface="Comic Sans MS"/>
              </a:rPr>
              <a:t>u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l</a:t>
            </a:r>
            <a:r>
              <a:rPr sz="2800" b="0" spc="-10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sz="2800" b="0" spc="-10" dirty="0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r>
              <a:rPr sz="2800" b="0" dirty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800" b="0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gé</a:t>
            </a:r>
            <a:r>
              <a:rPr sz="2800" b="0" spc="-1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ét</a:t>
            </a:r>
            <a:r>
              <a:rPr sz="2800" b="0" spc="-10" dirty="0">
                <a:solidFill>
                  <a:srgbClr val="000000"/>
                </a:solidFill>
                <a:latin typeface="Comic Sans MS"/>
                <a:cs typeface="Comic Sans MS"/>
              </a:rPr>
              <a:t>iqu</a:t>
            </a:r>
            <a:r>
              <a:rPr sz="2800" b="0" spc="-5" dirty="0">
                <a:solidFill>
                  <a:srgbClr val="000000"/>
                </a:solidFill>
                <a:latin typeface="Comic Sans MS"/>
                <a:cs typeface="Comic Sans MS"/>
              </a:rPr>
              <a:t>e  chez les bactéries et son rôle.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03581" y="3108959"/>
            <a:ext cx="7429499" cy="605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9010" y="3104388"/>
            <a:ext cx="7439025" cy="614680"/>
          </a:xfrm>
          <a:custGeom>
            <a:avLst/>
            <a:gdLst/>
            <a:ahLst/>
            <a:cxnLst/>
            <a:rect l="l" t="t" r="r" b="b"/>
            <a:pathLst>
              <a:path w="7439025" h="614679">
                <a:moveTo>
                  <a:pt x="7438644" y="609600"/>
                </a:moveTo>
                <a:lnTo>
                  <a:pt x="7438644" y="4572"/>
                </a:lnTo>
                <a:lnTo>
                  <a:pt x="7437120" y="1524"/>
                </a:lnTo>
                <a:lnTo>
                  <a:pt x="7434072" y="0"/>
                </a:lnTo>
                <a:lnTo>
                  <a:pt x="4572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609600"/>
                </a:lnTo>
                <a:lnTo>
                  <a:pt x="1524" y="612648"/>
                </a:lnTo>
                <a:lnTo>
                  <a:pt x="4572" y="614172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7429500" y="9144"/>
                </a:lnTo>
                <a:lnTo>
                  <a:pt x="7429500" y="4572"/>
                </a:lnTo>
                <a:lnTo>
                  <a:pt x="7434072" y="9144"/>
                </a:lnTo>
                <a:lnTo>
                  <a:pt x="7434072" y="614172"/>
                </a:lnTo>
                <a:lnTo>
                  <a:pt x="7437120" y="612648"/>
                </a:lnTo>
                <a:lnTo>
                  <a:pt x="7438644" y="609600"/>
                </a:lnTo>
                <a:close/>
              </a:path>
              <a:path w="7439025" h="61467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7439025" h="614679">
                <a:moveTo>
                  <a:pt x="9144" y="605028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605028"/>
                </a:lnTo>
                <a:lnTo>
                  <a:pt x="9144" y="605028"/>
                </a:lnTo>
                <a:close/>
              </a:path>
              <a:path w="7439025" h="614679">
                <a:moveTo>
                  <a:pt x="7434072" y="605028"/>
                </a:moveTo>
                <a:lnTo>
                  <a:pt x="4572" y="605028"/>
                </a:lnTo>
                <a:lnTo>
                  <a:pt x="9144" y="609600"/>
                </a:lnTo>
                <a:lnTo>
                  <a:pt x="9144" y="614172"/>
                </a:lnTo>
                <a:lnTo>
                  <a:pt x="7429500" y="614172"/>
                </a:lnTo>
                <a:lnTo>
                  <a:pt x="7429500" y="609600"/>
                </a:lnTo>
                <a:lnTo>
                  <a:pt x="7434072" y="605028"/>
                </a:lnTo>
                <a:close/>
              </a:path>
              <a:path w="7439025" h="614679">
                <a:moveTo>
                  <a:pt x="9144" y="614172"/>
                </a:moveTo>
                <a:lnTo>
                  <a:pt x="9144" y="609600"/>
                </a:lnTo>
                <a:lnTo>
                  <a:pt x="4572" y="605028"/>
                </a:lnTo>
                <a:lnTo>
                  <a:pt x="4572" y="614172"/>
                </a:lnTo>
                <a:lnTo>
                  <a:pt x="9144" y="614172"/>
                </a:lnTo>
                <a:close/>
              </a:path>
              <a:path w="7439025" h="614679">
                <a:moveTo>
                  <a:pt x="7434072" y="9144"/>
                </a:moveTo>
                <a:lnTo>
                  <a:pt x="7429500" y="4572"/>
                </a:lnTo>
                <a:lnTo>
                  <a:pt x="7429500" y="9144"/>
                </a:lnTo>
                <a:lnTo>
                  <a:pt x="7434072" y="9144"/>
                </a:lnTo>
                <a:close/>
              </a:path>
              <a:path w="7439025" h="614679">
                <a:moveTo>
                  <a:pt x="7434072" y="605028"/>
                </a:moveTo>
                <a:lnTo>
                  <a:pt x="7434072" y="9144"/>
                </a:lnTo>
                <a:lnTo>
                  <a:pt x="7429500" y="9144"/>
                </a:lnTo>
                <a:lnTo>
                  <a:pt x="7429500" y="605028"/>
                </a:lnTo>
                <a:lnTo>
                  <a:pt x="7434072" y="605028"/>
                </a:lnTo>
                <a:close/>
              </a:path>
              <a:path w="7439025" h="614679">
                <a:moveTo>
                  <a:pt x="7434072" y="614172"/>
                </a:moveTo>
                <a:lnTo>
                  <a:pt x="7434072" y="605028"/>
                </a:lnTo>
                <a:lnTo>
                  <a:pt x="7429500" y="609600"/>
                </a:lnTo>
                <a:lnTo>
                  <a:pt x="7429500" y="614172"/>
                </a:lnTo>
                <a:lnTo>
                  <a:pt x="7434072" y="614172"/>
                </a:lnTo>
                <a:close/>
              </a:path>
            </a:pathLst>
          </a:custGeom>
          <a:solidFill>
            <a:srgbClr val="BD8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5437" y="2214372"/>
            <a:ext cx="6771131" cy="1249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18776" y="2590291"/>
            <a:ext cx="4570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Savoir la notion de</a:t>
            </a:r>
            <a:r>
              <a:rPr sz="2800" spc="-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l’opéron.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541" y="677519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03581" y="4739639"/>
            <a:ext cx="7429499" cy="603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99010" y="4733544"/>
            <a:ext cx="7439025" cy="615950"/>
          </a:xfrm>
          <a:custGeom>
            <a:avLst/>
            <a:gdLst/>
            <a:ahLst/>
            <a:cxnLst/>
            <a:rect l="l" t="t" r="r" b="b"/>
            <a:pathLst>
              <a:path w="7439025" h="615950">
                <a:moveTo>
                  <a:pt x="7438644" y="609600"/>
                </a:moveTo>
                <a:lnTo>
                  <a:pt x="7438644" y="6096"/>
                </a:lnTo>
                <a:lnTo>
                  <a:pt x="7437120" y="1524"/>
                </a:lnTo>
                <a:lnTo>
                  <a:pt x="7434072" y="0"/>
                </a:lnTo>
                <a:lnTo>
                  <a:pt x="4572" y="0"/>
                </a:lnTo>
                <a:lnTo>
                  <a:pt x="1524" y="1524"/>
                </a:lnTo>
                <a:lnTo>
                  <a:pt x="0" y="6096"/>
                </a:lnTo>
                <a:lnTo>
                  <a:pt x="0" y="609600"/>
                </a:lnTo>
                <a:lnTo>
                  <a:pt x="1524" y="614172"/>
                </a:lnTo>
                <a:lnTo>
                  <a:pt x="4572" y="615696"/>
                </a:lnTo>
                <a:lnTo>
                  <a:pt x="4572" y="10668"/>
                </a:lnTo>
                <a:lnTo>
                  <a:pt x="9144" y="6096"/>
                </a:lnTo>
                <a:lnTo>
                  <a:pt x="9144" y="10668"/>
                </a:lnTo>
                <a:lnTo>
                  <a:pt x="7429500" y="10668"/>
                </a:lnTo>
                <a:lnTo>
                  <a:pt x="7429500" y="6096"/>
                </a:lnTo>
                <a:lnTo>
                  <a:pt x="7434072" y="10668"/>
                </a:lnTo>
                <a:lnTo>
                  <a:pt x="7434072" y="615696"/>
                </a:lnTo>
                <a:lnTo>
                  <a:pt x="7437120" y="614172"/>
                </a:lnTo>
                <a:lnTo>
                  <a:pt x="7438644" y="609600"/>
                </a:lnTo>
                <a:close/>
              </a:path>
              <a:path w="7439025" h="615950">
                <a:moveTo>
                  <a:pt x="9144" y="10668"/>
                </a:moveTo>
                <a:lnTo>
                  <a:pt x="9144" y="6096"/>
                </a:lnTo>
                <a:lnTo>
                  <a:pt x="4572" y="10668"/>
                </a:lnTo>
                <a:lnTo>
                  <a:pt x="9144" y="10668"/>
                </a:lnTo>
                <a:close/>
              </a:path>
              <a:path w="7439025" h="615950">
                <a:moveTo>
                  <a:pt x="9144" y="605028"/>
                </a:moveTo>
                <a:lnTo>
                  <a:pt x="9144" y="10668"/>
                </a:lnTo>
                <a:lnTo>
                  <a:pt x="4572" y="10668"/>
                </a:lnTo>
                <a:lnTo>
                  <a:pt x="4572" y="605028"/>
                </a:lnTo>
                <a:lnTo>
                  <a:pt x="9144" y="605028"/>
                </a:lnTo>
                <a:close/>
              </a:path>
              <a:path w="7439025" h="615950">
                <a:moveTo>
                  <a:pt x="7434072" y="605028"/>
                </a:moveTo>
                <a:lnTo>
                  <a:pt x="4572" y="605028"/>
                </a:lnTo>
                <a:lnTo>
                  <a:pt x="9144" y="609600"/>
                </a:lnTo>
                <a:lnTo>
                  <a:pt x="9144" y="615696"/>
                </a:lnTo>
                <a:lnTo>
                  <a:pt x="7429500" y="615696"/>
                </a:lnTo>
                <a:lnTo>
                  <a:pt x="7429500" y="609600"/>
                </a:lnTo>
                <a:lnTo>
                  <a:pt x="7434072" y="605028"/>
                </a:lnTo>
                <a:close/>
              </a:path>
              <a:path w="7439025" h="615950">
                <a:moveTo>
                  <a:pt x="9144" y="615696"/>
                </a:moveTo>
                <a:lnTo>
                  <a:pt x="9144" y="609600"/>
                </a:lnTo>
                <a:lnTo>
                  <a:pt x="4572" y="605028"/>
                </a:lnTo>
                <a:lnTo>
                  <a:pt x="4572" y="615696"/>
                </a:lnTo>
                <a:lnTo>
                  <a:pt x="9144" y="615696"/>
                </a:lnTo>
                <a:close/>
              </a:path>
              <a:path w="7439025" h="615950">
                <a:moveTo>
                  <a:pt x="7434072" y="10668"/>
                </a:moveTo>
                <a:lnTo>
                  <a:pt x="7429500" y="6096"/>
                </a:lnTo>
                <a:lnTo>
                  <a:pt x="7429500" y="10668"/>
                </a:lnTo>
                <a:lnTo>
                  <a:pt x="7434072" y="10668"/>
                </a:lnTo>
                <a:close/>
              </a:path>
              <a:path w="7439025" h="615950">
                <a:moveTo>
                  <a:pt x="7434072" y="605028"/>
                </a:moveTo>
                <a:lnTo>
                  <a:pt x="7434072" y="10668"/>
                </a:lnTo>
                <a:lnTo>
                  <a:pt x="7429500" y="10668"/>
                </a:lnTo>
                <a:lnTo>
                  <a:pt x="7429500" y="605028"/>
                </a:lnTo>
                <a:lnTo>
                  <a:pt x="7434072" y="605028"/>
                </a:lnTo>
                <a:close/>
              </a:path>
              <a:path w="7439025" h="615950">
                <a:moveTo>
                  <a:pt x="7434072" y="615696"/>
                </a:moveTo>
                <a:lnTo>
                  <a:pt x="7434072" y="605028"/>
                </a:lnTo>
                <a:lnTo>
                  <a:pt x="7429500" y="609600"/>
                </a:lnTo>
                <a:lnTo>
                  <a:pt x="7429500" y="615696"/>
                </a:lnTo>
                <a:lnTo>
                  <a:pt x="7434072" y="615696"/>
                </a:lnTo>
                <a:close/>
              </a:path>
            </a:pathLst>
          </a:custGeom>
          <a:solidFill>
            <a:srgbClr val="BCB1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75437" y="3843527"/>
            <a:ext cx="6771131" cy="1249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56901" y="3774438"/>
            <a:ext cx="1459865" cy="89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650">
              <a:lnSpc>
                <a:spcPts val="3500"/>
              </a:lnSpc>
              <a:spcBef>
                <a:spcPts val="95"/>
              </a:spcBef>
            </a:pPr>
            <a:r>
              <a:rPr sz="2800" dirty="0">
                <a:latin typeface="Comic Sans MS"/>
                <a:cs typeface="Comic Sans MS"/>
              </a:rPr>
              <a:t>p</a:t>
            </a:r>
            <a:r>
              <a:rPr sz="2800" spc="-10" dirty="0">
                <a:latin typeface="Comic Sans MS"/>
                <a:cs typeface="Comic Sans MS"/>
              </a:rPr>
              <a:t>rin</a:t>
            </a:r>
            <a:r>
              <a:rPr sz="2800" spc="-5" dirty="0">
                <a:latin typeface="Comic Sans MS"/>
                <a:cs typeface="Comic Sans MS"/>
              </a:rPr>
              <a:t>c</a:t>
            </a:r>
            <a:r>
              <a:rPr sz="2800" spc="-10" dirty="0">
                <a:latin typeface="Comic Sans MS"/>
                <a:cs typeface="Comic Sans MS"/>
              </a:rPr>
              <a:t>i</a:t>
            </a:r>
            <a:r>
              <a:rPr sz="2800" dirty="0">
                <a:latin typeface="Comic Sans MS"/>
                <a:cs typeface="Comic Sans MS"/>
              </a:rPr>
              <a:t>p</a:t>
            </a:r>
            <a:r>
              <a:rPr sz="2800" spc="-5" dirty="0">
                <a:latin typeface="Comic Sans MS"/>
                <a:cs typeface="Comic Sans MS"/>
              </a:rPr>
              <a:t>e  d’un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58258" y="3774438"/>
            <a:ext cx="1143000" cy="89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23265">
              <a:lnSpc>
                <a:spcPts val="35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du  </a:t>
            </a:r>
            <a:r>
              <a:rPr sz="2800" dirty="0">
                <a:latin typeface="Comic Sans MS"/>
                <a:cs typeface="Comic Sans MS"/>
              </a:rPr>
              <a:t>op</a:t>
            </a:r>
            <a:r>
              <a:rPr sz="2800" spc="-5" dirty="0">
                <a:latin typeface="Comic Sans MS"/>
                <a:cs typeface="Comic Sans MS"/>
              </a:rPr>
              <a:t>é</a:t>
            </a:r>
            <a:r>
              <a:rPr sz="2800" spc="-10" dirty="0">
                <a:latin typeface="Comic Sans MS"/>
                <a:cs typeface="Comic Sans MS"/>
              </a:rPr>
              <a:t>r</a:t>
            </a:r>
            <a:r>
              <a:rPr sz="2800" dirty="0">
                <a:latin typeface="Comic Sans MS"/>
                <a:cs typeface="Comic Sans MS"/>
              </a:rPr>
              <a:t>o</a:t>
            </a:r>
            <a:r>
              <a:rPr sz="2800" spc="-5" dirty="0">
                <a:latin typeface="Comic Sans MS"/>
                <a:cs typeface="Comic Sans MS"/>
              </a:rPr>
              <a:t>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03581" y="6368795"/>
            <a:ext cx="7429499" cy="605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99010" y="6364224"/>
            <a:ext cx="7439025" cy="614680"/>
          </a:xfrm>
          <a:custGeom>
            <a:avLst/>
            <a:gdLst/>
            <a:ahLst/>
            <a:cxnLst/>
            <a:rect l="l" t="t" r="r" b="b"/>
            <a:pathLst>
              <a:path w="7439025" h="614679">
                <a:moveTo>
                  <a:pt x="7438644" y="609600"/>
                </a:moveTo>
                <a:lnTo>
                  <a:pt x="7438644" y="4572"/>
                </a:lnTo>
                <a:lnTo>
                  <a:pt x="7437120" y="1524"/>
                </a:lnTo>
                <a:lnTo>
                  <a:pt x="7434072" y="0"/>
                </a:lnTo>
                <a:lnTo>
                  <a:pt x="4572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609600"/>
                </a:lnTo>
                <a:lnTo>
                  <a:pt x="1524" y="612648"/>
                </a:lnTo>
                <a:lnTo>
                  <a:pt x="4572" y="614172"/>
                </a:ln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lnTo>
                  <a:pt x="7429500" y="9144"/>
                </a:lnTo>
                <a:lnTo>
                  <a:pt x="7429500" y="4572"/>
                </a:lnTo>
                <a:lnTo>
                  <a:pt x="7434072" y="9144"/>
                </a:lnTo>
                <a:lnTo>
                  <a:pt x="7434072" y="614172"/>
                </a:lnTo>
                <a:lnTo>
                  <a:pt x="7437120" y="612648"/>
                </a:lnTo>
                <a:lnTo>
                  <a:pt x="7438644" y="609600"/>
                </a:lnTo>
                <a:close/>
              </a:path>
              <a:path w="7439025" h="614679">
                <a:moveTo>
                  <a:pt x="9144" y="9144"/>
                </a:move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close/>
              </a:path>
              <a:path w="7439025" h="614679">
                <a:moveTo>
                  <a:pt x="9144" y="605028"/>
                </a:moveTo>
                <a:lnTo>
                  <a:pt x="9144" y="9144"/>
                </a:lnTo>
                <a:lnTo>
                  <a:pt x="4572" y="9144"/>
                </a:lnTo>
                <a:lnTo>
                  <a:pt x="4572" y="605028"/>
                </a:lnTo>
                <a:lnTo>
                  <a:pt x="9144" y="605028"/>
                </a:lnTo>
                <a:close/>
              </a:path>
              <a:path w="7439025" h="614679">
                <a:moveTo>
                  <a:pt x="7434072" y="605028"/>
                </a:moveTo>
                <a:lnTo>
                  <a:pt x="4572" y="605028"/>
                </a:lnTo>
                <a:lnTo>
                  <a:pt x="9144" y="609600"/>
                </a:lnTo>
                <a:lnTo>
                  <a:pt x="9144" y="614172"/>
                </a:lnTo>
                <a:lnTo>
                  <a:pt x="7429500" y="614172"/>
                </a:lnTo>
                <a:lnTo>
                  <a:pt x="7429500" y="609600"/>
                </a:lnTo>
                <a:lnTo>
                  <a:pt x="7434072" y="605028"/>
                </a:lnTo>
                <a:close/>
              </a:path>
              <a:path w="7439025" h="614679">
                <a:moveTo>
                  <a:pt x="9144" y="614172"/>
                </a:moveTo>
                <a:lnTo>
                  <a:pt x="9144" y="609600"/>
                </a:lnTo>
                <a:lnTo>
                  <a:pt x="4572" y="605028"/>
                </a:lnTo>
                <a:lnTo>
                  <a:pt x="4572" y="614172"/>
                </a:lnTo>
                <a:lnTo>
                  <a:pt x="9144" y="614172"/>
                </a:lnTo>
                <a:close/>
              </a:path>
              <a:path w="7439025" h="614679">
                <a:moveTo>
                  <a:pt x="7434072" y="9144"/>
                </a:moveTo>
                <a:lnTo>
                  <a:pt x="7429500" y="4572"/>
                </a:lnTo>
                <a:lnTo>
                  <a:pt x="7429500" y="9144"/>
                </a:lnTo>
                <a:lnTo>
                  <a:pt x="7434072" y="9144"/>
                </a:lnTo>
                <a:close/>
              </a:path>
              <a:path w="7439025" h="614679">
                <a:moveTo>
                  <a:pt x="7434072" y="605028"/>
                </a:moveTo>
                <a:lnTo>
                  <a:pt x="7434072" y="9144"/>
                </a:lnTo>
                <a:lnTo>
                  <a:pt x="7429500" y="9144"/>
                </a:lnTo>
                <a:lnTo>
                  <a:pt x="7429500" y="605028"/>
                </a:lnTo>
                <a:lnTo>
                  <a:pt x="7434072" y="605028"/>
                </a:lnTo>
                <a:close/>
              </a:path>
              <a:path w="7439025" h="614679">
                <a:moveTo>
                  <a:pt x="7434072" y="614172"/>
                </a:moveTo>
                <a:lnTo>
                  <a:pt x="7434072" y="605028"/>
                </a:lnTo>
                <a:lnTo>
                  <a:pt x="7429500" y="609600"/>
                </a:lnTo>
                <a:lnTo>
                  <a:pt x="7429500" y="614172"/>
                </a:lnTo>
                <a:lnTo>
                  <a:pt x="7434072" y="614172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75437" y="5472683"/>
            <a:ext cx="6771131" cy="1249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56901" y="5403593"/>
            <a:ext cx="1459230" cy="89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650">
              <a:lnSpc>
                <a:spcPts val="3500"/>
              </a:lnSpc>
              <a:spcBef>
                <a:spcPts val="95"/>
              </a:spcBef>
            </a:pPr>
            <a:r>
              <a:rPr sz="2800" dirty="0">
                <a:latin typeface="Comic Sans MS"/>
                <a:cs typeface="Comic Sans MS"/>
              </a:rPr>
              <a:t>p</a:t>
            </a:r>
            <a:r>
              <a:rPr sz="2800" spc="-10" dirty="0">
                <a:latin typeface="Comic Sans MS"/>
                <a:cs typeface="Comic Sans MS"/>
              </a:rPr>
              <a:t>rin</a:t>
            </a:r>
            <a:r>
              <a:rPr sz="2800" spc="-5" dirty="0">
                <a:latin typeface="Comic Sans MS"/>
                <a:cs typeface="Comic Sans MS"/>
              </a:rPr>
              <a:t>c</a:t>
            </a:r>
            <a:r>
              <a:rPr sz="2800" spc="-10" dirty="0">
                <a:latin typeface="Comic Sans MS"/>
                <a:cs typeface="Comic Sans MS"/>
              </a:rPr>
              <a:t>i</a:t>
            </a:r>
            <a:r>
              <a:rPr sz="2800" dirty="0">
                <a:latin typeface="Comic Sans MS"/>
                <a:cs typeface="Comic Sans MS"/>
              </a:rPr>
              <a:t>p</a:t>
            </a:r>
            <a:r>
              <a:rPr sz="2800" spc="-5" dirty="0">
                <a:latin typeface="Comic Sans MS"/>
                <a:cs typeface="Comic Sans MS"/>
              </a:rPr>
              <a:t>e  d’un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58258" y="5403593"/>
            <a:ext cx="1143000" cy="89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22630">
              <a:lnSpc>
                <a:spcPts val="3500"/>
              </a:lnSpc>
              <a:spcBef>
                <a:spcPts val="95"/>
              </a:spcBef>
            </a:pPr>
            <a:r>
              <a:rPr sz="2800" spc="-5" dirty="0">
                <a:latin typeface="Comic Sans MS"/>
                <a:cs typeface="Comic Sans MS"/>
              </a:rPr>
              <a:t>du  </a:t>
            </a:r>
            <a:r>
              <a:rPr sz="2800" dirty="0">
                <a:latin typeface="Comic Sans MS"/>
                <a:cs typeface="Comic Sans MS"/>
              </a:rPr>
              <a:t>op</a:t>
            </a:r>
            <a:r>
              <a:rPr sz="2800" spc="-5" dirty="0">
                <a:latin typeface="Comic Sans MS"/>
                <a:cs typeface="Comic Sans MS"/>
              </a:rPr>
              <a:t>é</a:t>
            </a:r>
            <a:r>
              <a:rPr sz="2800" spc="-10" dirty="0">
                <a:latin typeface="Comic Sans MS"/>
                <a:cs typeface="Comic Sans MS"/>
              </a:rPr>
              <a:t>r</a:t>
            </a:r>
            <a:r>
              <a:rPr sz="2800" dirty="0">
                <a:latin typeface="Comic Sans MS"/>
                <a:cs typeface="Comic Sans MS"/>
              </a:rPr>
              <a:t>o</a:t>
            </a:r>
            <a:r>
              <a:rPr sz="2800" spc="-5" dirty="0">
                <a:latin typeface="Comic Sans MS"/>
                <a:cs typeface="Comic Sans MS"/>
              </a:rPr>
              <a:t>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18776" y="3774438"/>
            <a:ext cx="2795905" cy="297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95"/>
              </a:spcBef>
              <a:tabLst>
                <a:tab pos="2490470" algn="l"/>
              </a:tabLst>
            </a:pPr>
            <a:r>
              <a:rPr sz="2800" spc="-10" dirty="0">
                <a:latin typeface="Comic Sans MS"/>
                <a:cs typeface="Comic Sans MS"/>
              </a:rPr>
              <a:t>C</a:t>
            </a:r>
            <a:r>
              <a:rPr sz="2800" dirty="0">
                <a:latin typeface="Comic Sans MS"/>
                <a:cs typeface="Comic Sans MS"/>
              </a:rPr>
              <a:t>o</a:t>
            </a:r>
            <a:r>
              <a:rPr sz="2800" spc="-10" dirty="0">
                <a:latin typeface="Comic Sans MS"/>
                <a:cs typeface="Comic Sans MS"/>
              </a:rPr>
              <a:t>nnaî</a:t>
            </a:r>
            <a:r>
              <a:rPr sz="2800" spc="-5" dirty="0">
                <a:latin typeface="Comic Sans MS"/>
                <a:cs typeface="Comic Sans MS"/>
              </a:rPr>
              <a:t>t</a:t>
            </a:r>
            <a:r>
              <a:rPr sz="2800" spc="5" dirty="0">
                <a:latin typeface="Comic Sans MS"/>
                <a:cs typeface="Comic Sans MS"/>
              </a:rPr>
              <a:t>r</a:t>
            </a:r>
            <a:r>
              <a:rPr sz="2800" spc="-5" dirty="0">
                <a:latin typeface="Comic Sans MS"/>
                <a:cs typeface="Comic Sans MS"/>
              </a:rPr>
              <a:t>e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le  fonctionnement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800" spc="-5" dirty="0">
                <a:latin typeface="Comic Sans MS"/>
                <a:cs typeface="Comic Sans MS"/>
              </a:rPr>
              <a:t>catabolique.</a:t>
            </a:r>
            <a:endParaRPr sz="2800">
              <a:latin typeface="Comic Sans MS"/>
              <a:cs typeface="Comic Sans MS"/>
            </a:endParaRPr>
          </a:p>
          <a:p>
            <a:pPr marL="12700" marR="5080">
              <a:lnSpc>
                <a:spcPct val="104500"/>
              </a:lnSpc>
              <a:spcBef>
                <a:spcPts val="2295"/>
              </a:spcBef>
              <a:tabLst>
                <a:tab pos="2489835" algn="l"/>
              </a:tabLst>
            </a:pPr>
            <a:r>
              <a:rPr sz="2800" spc="-10" dirty="0">
                <a:latin typeface="Comic Sans MS"/>
                <a:cs typeface="Comic Sans MS"/>
              </a:rPr>
              <a:t>C</a:t>
            </a:r>
            <a:r>
              <a:rPr sz="2800" dirty="0">
                <a:latin typeface="Comic Sans MS"/>
                <a:cs typeface="Comic Sans MS"/>
              </a:rPr>
              <a:t>o</a:t>
            </a:r>
            <a:r>
              <a:rPr sz="2800" spc="-10" dirty="0">
                <a:latin typeface="Comic Sans MS"/>
                <a:cs typeface="Comic Sans MS"/>
              </a:rPr>
              <a:t>nnaî</a:t>
            </a:r>
            <a:r>
              <a:rPr sz="2800" spc="-5" dirty="0">
                <a:latin typeface="Comic Sans MS"/>
                <a:cs typeface="Comic Sans MS"/>
              </a:rPr>
              <a:t>t</a:t>
            </a:r>
            <a:r>
              <a:rPr sz="2800" spc="5" dirty="0">
                <a:latin typeface="Comic Sans MS"/>
                <a:cs typeface="Comic Sans MS"/>
              </a:rPr>
              <a:t>r</a:t>
            </a:r>
            <a:r>
              <a:rPr sz="2800" spc="-5" dirty="0">
                <a:latin typeface="Comic Sans MS"/>
                <a:cs typeface="Comic Sans MS"/>
              </a:rPr>
              <a:t>e</a:t>
            </a:r>
            <a:r>
              <a:rPr sz="2800" dirty="0">
                <a:latin typeface="Comic Sans MS"/>
                <a:cs typeface="Comic Sans MS"/>
              </a:rPr>
              <a:t>	</a:t>
            </a:r>
            <a:r>
              <a:rPr sz="2800" spc="-5" dirty="0">
                <a:latin typeface="Comic Sans MS"/>
                <a:cs typeface="Comic Sans MS"/>
              </a:rPr>
              <a:t>le  fonctionnement  anabolique.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22713" y="4509515"/>
            <a:ext cx="481580" cy="320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13569" y="4911851"/>
            <a:ext cx="473955" cy="4556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4425" y="3777996"/>
            <a:ext cx="516632" cy="15986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2713" y="4509515"/>
            <a:ext cx="481580" cy="320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13569" y="4911851"/>
            <a:ext cx="473955" cy="4556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04425" y="3777996"/>
            <a:ext cx="516632" cy="15986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8982" y="992454"/>
            <a:ext cx="6892571" cy="2785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8957" y="838200"/>
            <a:ext cx="1300480" cy="3689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5"/>
              </a:spcBef>
            </a:pPr>
            <a:r>
              <a:rPr sz="1800" b="1" spc="-65" dirty="0">
                <a:latin typeface="Trebuchet MS"/>
                <a:cs typeface="Trebuchet MS"/>
              </a:rPr>
              <a:t>INDUCTION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7696" y="439927"/>
            <a:ext cx="83794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65"/>
                </a:solidFill>
              </a:rPr>
              <a:t>LORSQUE LE CONTRÔLE </a:t>
            </a:r>
            <a:r>
              <a:rPr sz="2000" spc="5" dirty="0">
                <a:solidFill>
                  <a:srgbClr val="FF0065"/>
                </a:solidFill>
              </a:rPr>
              <a:t>DE </a:t>
            </a:r>
            <a:r>
              <a:rPr sz="2000" dirty="0">
                <a:solidFill>
                  <a:srgbClr val="FF0065"/>
                </a:solidFill>
              </a:rPr>
              <a:t>LA TRANSCRIPTION EST</a:t>
            </a:r>
            <a:r>
              <a:rPr sz="2000" spc="-240" dirty="0">
                <a:solidFill>
                  <a:srgbClr val="FF0065"/>
                </a:solidFill>
              </a:rPr>
              <a:t> </a:t>
            </a:r>
            <a:r>
              <a:rPr sz="2000" spc="-5" dirty="0">
                <a:solidFill>
                  <a:srgbClr val="FF0065"/>
                </a:solidFill>
              </a:rPr>
              <a:t>POSITIF: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6" y="3428999"/>
                </a:moveTo>
                <a:lnTo>
                  <a:pt x="9143996" y="0"/>
                </a:lnTo>
                <a:lnTo>
                  <a:pt x="0" y="0"/>
                </a:lnTo>
                <a:lnTo>
                  <a:pt x="0" y="3428999"/>
                </a:lnTo>
                <a:lnTo>
                  <a:pt x="9143996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1541" y="677519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60454" y="3777995"/>
            <a:ext cx="6929628" cy="2660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98442" y="3813810"/>
            <a:ext cx="3119755" cy="0"/>
          </a:xfrm>
          <a:custGeom>
            <a:avLst/>
            <a:gdLst/>
            <a:ahLst/>
            <a:cxnLst/>
            <a:rect l="l" t="t" r="r" b="b"/>
            <a:pathLst>
              <a:path w="3119754">
                <a:moveTo>
                  <a:pt x="0" y="0"/>
                </a:moveTo>
                <a:lnTo>
                  <a:pt x="3119627" y="0"/>
                </a:lnTo>
              </a:path>
            </a:pathLst>
          </a:custGeom>
          <a:ln w="716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2625" y="6506969"/>
            <a:ext cx="7700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Trebuchet MS"/>
                <a:cs typeface="Trebuchet MS"/>
              </a:rPr>
              <a:t>Un </a:t>
            </a:r>
            <a:r>
              <a:rPr sz="1800" b="1" spc="-125" dirty="0">
                <a:latin typeface="Trebuchet MS"/>
                <a:cs typeface="Trebuchet MS"/>
              </a:rPr>
              <a:t>facteur </a:t>
            </a:r>
            <a:r>
              <a:rPr sz="1800" b="1" spc="-110" dirty="0">
                <a:latin typeface="Trebuchet MS"/>
                <a:cs typeface="Trebuchet MS"/>
              </a:rPr>
              <a:t>de transcription </a:t>
            </a:r>
            <a:r>
              <a:rPr sz="1800" b="1" spc="-85" dirty="0">
                <a:latin typeface="Trebuchet MS"/>
                <a:cs typeface="Trebuchet MS"/>
              </a:rPr>
              <a:t>doit </a:t>
            </a:r>
            <a:r>
              <a:rPr sz="1800" b="1" spc="-95" dirty="0">
                <a:latin typeface="Trebuchet MS"/>
                <a:cs typeface="Trebuchet MS"/>
              </a:rPr>
              <a:t>assister </a:t>
            </a:r>
            <a:r>
              <a:rPr sz="1800" b="1" spc="-135" dirty="0">
                <a:latin typeface="Trebuchet MS"/>
                <a:cs typeface="Trebuchet MS"/>
              </a:rPr>
              <a:t>l’ARN </a:t>
            </a:r>
            <a:r>
              <a:rPr sz="1800" b="1" spc="-105" dirty="0">
                <a:latin typeface="Trebuchet MS"/>
                <a:cs typeface="Trebuchet MS"/>
              </a:rPr>
              <a:t>polymérase </a:t>
            </a:r>
            <a:r>
              <a:rPr sz="1800" b="1" spc="-100" dirty="0">
                <a:latin typeface="Trebuchet MS"/>
                <a:cs typeface="Trebuchet MS"/>
              </a:rPr>
              <a:t>pour </a:t>
            </a:r>
            <a:r>
              <a:rPr sz="1800" b="1" spc="-105" dirty="0">
                <a:latin typeface="Trebuchet MS"/>
                <a:cs typeface="Trebuchet MS"/>
              </a:rPr>
              <a:t>l’initiation </a:t>
            </a:r>
            <a:r>
              <a:rPr sz="1800" b="1" spc="-95" dirty="0">
                <a:latin typeface="Trebuchet MS"/>
                <a:cs typeface="Trebuchet MS"/>
              </a:rPr>
              <a:t>au  </a:t>
            </a:r>
            <a:r>
              <a:rPr sz="1800" b="1" spc="-100" dirty="0">
                <a:latin typeface="Trebuchet MS"/>
                <a:cs typeface="Trebuchet MS"/>
              </a:rPr>
              <a:t>niveau </a:t>
            </a:r>
            <a:r>
              <a:rPr sz="1800" b="1" spc="-90" dirty="0">
                <a:latin typeface="Trebuchet MS"/>
                <a:cs typeface="Trebuchet MS"/>
              </a:rPr>
              <a:t>du</a:t>
            </a:r>
            <a:r>
              <a:rPr sz="1800" b="1" spc="-235" dirty="0">
                <a:latin typeface="Trebuchet MS"/>
                <a:cs typeface="Trebuchet MS"/>
              </a:rPr>
              <a:t> </a:t>
            </a:r>
            <a:r>
              <a:rPr sz="1800" b="1" spc="-125" dirty="0">
                <a:latin typeface="Trebuchet MS"/>
                <a:cs typeface="Trebuchet MS"/>
              </a:rPr>
              <a:t>promoteur.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265" y="778764"/>
            <a:ext cx="1377950" cy="36893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25"/>
              </a:spcBef>
            </a:pPr>
            <a:r>
              <a:rPr sz="1800" b="1" spc="-85" dirty="0">
                <a:latin typeface="Trebuchet MS"/>
                <a:cs typeface="Trebuchet MS"/>
              </a:rPr>
              <a:t>REPRESSION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696" y="439927"/>
            <a:ext cx="837945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65"/>
                </a:solidFill>
              </a:rPr>
              <a:t>LORSQUE LE CONTRÔLE </a:t>
            </a:r>
            <a:r>
              <a:rPr sz="2000" spc="5" dirty="0">
                <a:solidFill>
                  <a:srgbClr val="FF0065"/>
                </a:solidFill>
              </a:rPr>
              <a:t>DE </a:t>
            </a:r>
            <a:r>
              <a:rPr sz="2000" dirty="0">
                <a:solidFill>
                  <a:srgbClr val="FF0065"/>
                </a:solidFill>
              </a:rPr>
              <a:t>LA TRANSCRIPTION EST</a:t>
            </a:r>
            <a:r>
              <a:rPr sz="2000" spc="-240" dirty="0">
                <a:solidFill>
                  <a:srgbClr val="FF0065"/>
                </a:solidFill>
              </a:rPr>
              <a:t> </a:t>
            </a:r>
            <a:r>
              <a:rPr sz="2000" spc="-5" dirty="0">
                <a:solidFill>
                  <a:srgbClr val="FF0065"/>
                </a:solidFill>
              </a:rPr>
              <a:t>POSITIF: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2025274" y="1135380"/>
            <a:ext cx="6929628" cy="5500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677519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5945" y="6584693"/>
            <a:ext cx="7700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latin typeface="Trebuchet MS"/>
                <a:cs typeface="Trebuchet MS"/>
              </a:rPr>
              <a:t>Un </a:t>
            </a:r>
            <a:r>
              <a:rPr sz="1800" b="1" spc="-120" dirty="0">
                <a:latin typeface="Trebuchet MS"/>
                <a:cs typeface="Trebuchet MS"/>
              </a:rPr>
              <a:t>corépresseur </a:t>
            </a:r>
            <a:r>
              <a:rPr sz="1800" b="1" spc="-100" dirty="0">
                <a:latin typeface="Trebuchet MS"/>
                <a:cs typeface="Trebuchet MS"/>
              </a:rPr>
              <a:t>va </a:t>
            </a:r>
            <a:r>
              <a:rPr sz="1800" b="1" spc="-114" dirty="0">
                <a:latin typeface="Trebuchet MS"/>
                <a:cs typeface="Trebuchet MS"/>
              </a:rPr>
              <a:t>inactiver </a:t>
            </a:r>
            <a:r>
              <a:rPr sz="1800" b="1" spc="-130" dirty="0">
                <a:latin typeface="Trebuchet MS"/>
                <a:cs typeface="Trebuchet MS"/>
              </a:rPr>
              <a:t>l’activateur </a:t>
            </a:r>
            <a:r>
              <a:rPr sz="1800" b="1" spc="3020" dirty="0">
                <a:latin typeface="Wingdings"/>
                <a:cs typeface="Wingdings"/>
              </a:rPr>
              <a:t>€</a:t>
            </a:r>
            <a:r>
              <a:rPr sz="1800" b="1" spc="625" dirty="0">
                <a:latin typeface="Times New Roman"/>
                <a:cs typeface="Times New Roman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pas </a:t>
            </a:r>
            <a:r>
              <a:rPr sz="1800" b="1" spc="-110" dirty="0">
                <a:latin typeface="Trebuchet MS"/>
                <a:cs typeface="Trebuchet MS"/>
              </a:rPr>
              <a:t>de </a:t>
            </a:r>
            <a:r>
              <a:rPr sz="1800" b="1" spc="-105" dirty="0">
                <a:latin typeface="Trebuchet MS"/>
                <a:cs typeface="Trebuchet MS"/>
              </a:rPr>
              <a:t>fixation </a:t>
            </a:r>
            <a:r>
              <a:rPr sz="1800" b="1" spc="-110" dirty="0">
                <a:latin typeface="Trebuchet MS"/>
                <a:cs typeface="Trebuchet MS"/>
              </a:rPr>
              <a:t>de </a:t>
            </a:r>
            <a:r>
              <a:rPr sz="1800" b="1" spc="-135" dirty="0">
                <a:latin typeface="Trebuchet MS"/>
                <a:cs typeface="Trebuchet MS"/>
              </a:rPr>
              <a:t>l’ARN </a:t>
            </a:r>
            <a:r>
              <a:rPr sz="1800" b="1" spc="-405" dirty="0">
                <a:latin typeface="Trebuchet MS"/>
                <a:cs typeface="Trebuchet MS"/>
              </a:rPr>
              <a:t>polymérase  </a:t>
            </a:r>
            <a:r>
              <a:rPr sz="1800" b="1" spc="-85" dirty="0">
                <a:latin typeface="Trebuchet MS"/>
                <a:cs typeface="Trebuchet MS"/>
              </a:rPr>
              <a:t>au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niveau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du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promoteur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705" dirty="0">
                <a:latin typeface="Wingdings"/>
                <a:cs typeface="Wingdings"/>
              </a:rPr>
              <a:t>€</a:t>
            </a:r>
            <a:r>
              <a:rPr sz="1800" b="1" spc="705" dirty="0">
                <a:latin typeface="Trebuchet MS"/>
                <a:cs typeface="Trebuchet MS"/>
              </a:rPr>
              <a:t>pas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de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transcription.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892" y="863599"/>
            <a:ext cx="178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dirty="0">
                <a:solidFill>
                  <a:srgbClr val="E46B09"/>
                </a:solidFill>
                <a:uFill>
                  <a:solidFill>
                    <a:srgbClr val="E46C09"/>
                  </a:solidFill>
                </a:uFill>
              </a:rPr>
              <a:t>En</a:t>
            </a:r>
            <a:r>
              <a:rPr sz="2800" u="heavy" spc="-85" dirty="0">
                <a:solidFill>
                  <a:srgbClr val="E46B09"/>
                </a:solidFill>
                <a:uFill>
                  <a:solidFill>
                    <a:srgbClr val="E46C09"/>
                  </a:solidFill>
                </a:uFill>
              </a:rPr>
              <a:t> </a:t>
            </a:r>
            <a:r>
              <a:rPr sz="2800" u="heavy" spc="-10" dirty="0">
                <a:solidFill>
                  <a:srgbClr val="E46B09"/>
                </a:solidFill>
                <a:uFill>
                  <a:solidFill>
                    <a:srgbClr val="E46C09"/>
                  </a:solidFill>
                </a:uFill>
              </a:rPr>
              <a:t>résumé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495945" y="1793848"/>
            <a:ext cx="6724015" cy="9398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b="1" spc="-5" dirty="0">
                <a:latin typeface="Comic Sans MS"/>
                <a:cs typeface="Comic Sans MS"/>
              </a:rPr>
              <a:t>Contrôle négatif </a:t>
            </a:r>
            <a:r>
              <a:rPr sz="2000" dirty="0">
                <a:latin typeface="Comic Sans MS"/>
                <a:cs typeface="Comic Sans MS"/>
              </a:rPr>
              <a:t>: le </a:t>
            </a:r>
            <a:r>
              <a:rPr sz="2000" spc="-5" dirty="0">
                <a:latin typeface="Comic Sans MS"/>
                <a:cs typeface="Comic Sans MS"/>
              </a:rPr>
              <a:t>répresseur inactive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-2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latin typeface="Comic Sans MS"/>
                <a:cs typeface="Comic Sans MS"/>
              </a:rPr>
              <a:t>Contrôle </a:t>
            </a:r>
            <a:r>
              <a:rPr sz="2000" b="1" dirty="0">
                <a:latin typeface="Comic Sans MS"/>
                <a:cs typeface="Comic Sans MS"/>
              </a:rPr>
              <a:t>positif </a:t>
            </a:r>
            <a:r>
              <a:rPr sz="2000" dirty="0">
                <a:latin typeface="Comic Sans MS"/>
                <a:cs typeface="Comic Sans MS"/>
              </a:rPr>
              <a:t>: </a:t>
            </a:r>
            <a:r>
              <a:rPr sz="2000" spc="-5" dirty="0">
                <a:latin typeface="Comic Sans MS"/>
                <a:cs typeface="Comic Sans MS"/>
              </a:rPr>
              <a:t>l'activateur </a:t>
            </a:r>
            <a:r>
              <a:rPr sz="2000" dirty="0">
                <a:latin typeface="Comic Sans MS"/>
                <a:cs typeface="Comic Sans MS"/>
              </a:rPr>
              <a:t>active la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541" y="677519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4505" y="3555592"/>
            <a:ext cx="35985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7385" marR="662305" algn="ctr">
              <a:lnSpc>
                <a:spcPct val="15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65"/>
                </a:solidFill>
                <a:latin typeface="Comic Sans MS"/>
                <a:cs typeface="Comic Sans MS"/>
              </a:rPr>
              <a:t>Opéron</a:t>
            </a:r>
            <a:r>
              <a:rPr sz="2000" b="1" spc="-40" dirty="0">
                <a:solidFill>
                  <a:srgbClr val="FF0065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65"/>
                </a:solidFill>
                <a:latin typeface="Comic Sans MS"/>
                <a:cs typeface="Comic Sans MS"/>
              </a:rPr>
              <a:t>inductible:  avec</a:t>
            </a:r>
            <a:r>
              <a:rPr sz="2000" b="1" spc="-40" dirty="0">
                <a:solidFill>
                  <a:srgbClr val="FF0065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65"/>
                </a:solidFill>
                <a:latin typeface="Comic Sans MS"/>
                <a:cs typeface="Comic Sans MS"/>
              </a:rPr>
              <a:t>inducteur:</a:t>
            </a:r>
            <a:endParaRPr sz="2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FF0065"/>
                </a:solidFill>
                <a:latin typeface="Comic Sans MS"/>
                <a:cs typeface="Comic Sans MS"/>
              </a:rPr>
              <a:t>activation </a:t>
            </a:r>
            <a:r>
              <a:rPr sz="2000" b="1" spc="-5" dirty="0">
                <a:solidFill>
                  <a:srgbClr val="FF0065"/>
                </a:solidFill>
                <a:latin typeface="Comic Sans MS"/>
                <a:cs typeface="Comic Sans MS"/>
              </a:rPr>
              <a:t>de </a:t>
            </a:r>
            <a:r>
              <a:rPr sz="2000" b="1" dirty="0">
                <a:solidFill>
                  <a:srgbClr val="FF0065"/>
                </a:solidFill>
                <a:latin typeface="Comic Sans MS"/>
                <a:cs typeface="Comic Sans MS"/>
              </a:rPr>
              <a:t>la</a:t>
            </a:r>
            <a:r>
              <a:rPr sz="2000" b="1" spc="-90" dirty="0">
                <a:solidFill>
                  <a:srgbClr val="FF0065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0065"/>
                </a:solidFill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9511" y="3555592"/>
            <a:ext cx="35159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1020" marR="531495" indent="-2540" algn="ctr">
              <a:lnSpc>
                <a:spcPct val="15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6FC0"/>
                </a:solidFill>
                <a:latin typeface="Comic Sans MS"/>
                <a:cs typeface="Comic Sans MS"/>
              </a:rPr>
              <a:t>Opéron</a:t>
            </a:r>
            <a:r>
              <a:rPr sz="2000" b="1" spc="-5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omic Sans MS"/>
                <a:cs typeface="Comic Sans MS"/>
              </a:rPr>
              <a:t>répressible:  avec</a:t>
            </a:r>
            <a:r>
              <a:rPr sz="2000" b="1" spc="-4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omic Sans MS"/>
                <a:cs typeface="Comic Sans MS"/>
              </a:rPr>
              <a:t>corépresseur:</a:t>
            </a:r>
            <a:endParaRPr sz="2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solidFill>
                  <a:srgbClr val="006FC0"/>
                </a:solidFill>
                <a:latin typeface="Comic Sans MS"/>
                <a:cs typeface="Comic Sans MS"/>
              </a:rPr>
              <a:t>inhibition de </a:t>
            </a:r>
            <a:r>
              <a:rPr sz="2000" b="1" dirty="0">
                <a:solidFill>
                  <a:srgbClr val="006FC0"/>
                </a:solidFill>
                <a:latin typeface="Comic Sans MS"/>
                <a:cs typeface="Comic Sans MS"/>
              </a:rPr>
              <a:t>la</a:t>
            </a:r>
            <a:r>
              <a:rPr sz="2000" b="1" spc="-3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omic Sans MS"/>
                <a:cs typeface="Comic Sans MS"/>
              </a:rPr>
              <a:t>transcription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7592" y="488695"/>
            <a:ext cx="295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051"/>
                </a:solidFill>
              </a:rPr>
              <a:t>2.3.Notion</a:t>
            </a:r>
            <a:r>
              <a:rPr sz="2400" spc="-95" dirty="0">
                <a:solidFill>
                  <a:srgbClr val="3F3051"/>
                </a:solidFill>
              </a:rPr>
              <a:t> </a:t>
            </a:r>
            <a:r>
              <a:rPr sz="2400" spc="-5" dirty="0">
                <a:solidFill>
                  <a:srgbClr val="3F3051"/>
                </a:solidFill>
              </a:rPr>
              <a:t>d’opéron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153547" y="1188719"/>
            <a:ext cx="150876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3547" y="2103120"/>
            <a:ext cx="150876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9329" y="961745"/>
            <a:ext cx="8413115" cy="185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640" algn="r">
              <a:lnSpc>
                <a:spcPct val="150000"/>
              </a:lnSpc>
              <a:spcBef>
                <a:spcPts val="100"/>
              </a:spcBef>
              <a:tabLst>
                <a:tab pos="715010" algn="l"/>
                <a:tab pos="1196975" algn="l"/>
                <a:tab pos="2543810" algn="l"/>
                <a:tab pos="3368040" algn="l"/>
                <a:tab pos="3782695" algn="l"/>
                <a:tab pos="5169535" algn="l"/>
                <a:tab pos="5821680" algn="l"/>
                <a:tab pos="6374765" algn="l"/>
                <a:tab pos="7120255" algn="l"/>
                <a:tab pos="7559040" algn="l"/>
              </a:tabLst>
            </a:pPr>
            <a:r>
              <a:rPr sz="2000" dirty="0">
                <a:latin typeface="Comic Sans MS"/>
                <a:cs typeface="Comic Sans MS"/>
              </a:rPr>
              <a:t>généralement</a:t>
            </a:r>
            <a:r>
              <a:rPr sz="2000" spc="2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trouvés</a:t>
            </a:r>
            <a:r>
              <a:rPr sz="2000" spc="229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chez</a:t>
            </a:r>
            <a:r>
              <a:rPr sz="2000" spc="229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les</a:t>
            </a:r>
            <a:r>
              <a:rPr sz="2000" spc="229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procaryotes,</a:t>
            </a:r>
            <a:r>
              <a:rPr sz="2000" spc="2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avec</a:t>
            </a:r>
            <a:r>
              <a:rPr sz="2000" spc="2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quelques</a:t>
            </a:r>
            <a:r>
              <a:rPr sz="2000" spc="2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exemples 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maintenant connus chez les </a:t>
            </a:r>
            <a:r>
              <a:rPr sz="2000" spc="-5" dirty="0" err="1" smtClean="0">
                <a:latin typeface="Comic Sans MS"/>
                <a:cs typeface="Comic Sans MS"/>
              </a:rPr>
              <a:t>eucaryotes</a:t>
            </a:r>
            <a:r>
              <a:rPr sz="2000" spc="-5" dirty="0" smtClean="0">
                <a:latin typeface="Comic Sans MS"/>
                <a:cs typeface="Comic Sans MS"/>
              </a:rPr>
              <a:t> </a:t>
            </a:r>
            <a:r>
              <a:rPr sz="1800" spc="-5" dirty="0" smtClean="0">
                <a:solidFill>
                  <a:schemeClr val="bg1"/>
                </a:solidFill>
                <a:latin typeface="Comic Sans MS"/>
                <a:cs typeface="Comic Sans MS"/>
              </a:rPr>
              <a:t>(</a:t>
            </a:r>
            <a:r>
              <a:rPr sz="1800" spc="-5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Némathelmintes</a:t>
            </a:r>
            <a:r>
              <a:rPr sz="1800" spc="9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dirty="0" smtClean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sz="1800" spc="1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800" spc="-5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Plathelminthes</a:t>
            </a:r>
            <a:r>
              <a:rPr sz="1800" spc="-5" dirty="0" smtClean="0">
                <a:solidFill>
                  <a:schemeClr val="bg1"/>
                </a:solidFill>
                <a:latin typeface="Comic Sans MS"/>
                <a:cs typeface="Comic Sans MS"/>
              </a:rPr>
              <a:t>). </a:t>
            </a:r>
            <a:r>
              <a:rPr sz="1800" dirty="0" smtClean="0">
                <a:solidFill>
                  <a:schemeClr val="bg1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c</a:t>
            </a:r>
            <a:r>
              <a:rPr sz="2000" spc="-5" dirty="0">
                <a:latin typeface="Comic Sans MS"/>
                <a:cs typeface="Comic Sans MS"/>
              </a:rPr>
              <a:t>h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dirty="0">
                <a:latin typeface="Comic Sans MS"/>
                <a:cs typeface="Comic Sans MS"/>
              </a:rPr>
              <a:t>z	l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dirty="0">
                <a:latin typeface="Comic Sans MS"/>
                <a:cs typeface="Comic Sans MS"/>
              </a:rPr>
              <a:t>s	</a:t>
            </a:r>
            <a:r>
              <a:rPr sz="2000" spc="-5" dirty="0">
                <a:latin typeface="Comic Sans MS"/>
                <a:cs typeface="Comic Sans MS"/>
              </a:rPr>
              <a:t>b</a:t>
            </a:r>
            <a:r>
              <a:rPr sz="2000" spc="5" dirty="0">
                <a:latin typeface="Comic Sans MS"/>
                <a:cs typeface="Comic Sans MS"/>
              </a:rPr>
              <a:t>a</a:t>
            </a:r>
            <a:r>
              <a:rPr sz="2000" dirty="0">
                <a:latin typeface="Comic Sans MS"/>
                <a:cs typeface="Comic Sans MS"/>
              </a:rPr>
              <a:t>ct</a:t>
            </a:r>
            <a:r>
              <a:rPr sz="2000" spc="-10" dirty="0">
                <a:latin typeface="Comic Sans MS"/>
                <a:cs typeface="Comic Sans MS"/>
              </a:rPr>
              <a:t>é</a:t>
            </a:r>
            <a:r>
              <a:rPr sz="2000" spc="-5" dirty="0">
                <a:latin typeface="Comic Sans MS"/>
                <a:cs typeface="Comic Sans MS"/>
              </a:rPr>
              <a:t>r</a:t>
            </a:r>
            <a:r>
              <a:rPr sz="2000" dirty="0">
                <a:latin typeface="Comic Sans MS"/>
                <a:cs typeface="Comic Sans MS"/>
              </a:rPr>
              <a:t>i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spc="-5" dirty="0">
                <a:latin typeface="Comic Sans MS"/>
                <a:cs typeface="Comic Sans MS"/>
              </a:rPr>
              <a:t>s</a:t>
            </a:r>
            <a:r>
              <a:rPr sz="2000" dirty="0">
                <a:latin typeface="Comic Sans MS"/>
                <a:cs typeface="Comic Sans MS"/>
              </a:rPr>
              <a:t>,	qu</a:t>
            </a:r>
            <a:r>
              <a:rPr sz="2000" spc="-20" dirty="0">
                <a:latin typeface="Comic Sans MS"/>
                <a:cs typeface="Comic Sans MS"/>
              </a:rPr>
              <a:t>a</a:t>
            </a:r>
            <a:r>
              <a:rPr sz="2000" spc="-10" dirty="0">
                <a:latin typeface="Comic Sans MS"/>
                <a:cs typeface="Comic Sans MS"/>
              </a:rPr>
              <a:t>n</a:t>
            </a:r>
            <a:r>
              <a:rPr sz="2000" dirty="0">
                <a:latin typeface="Comic Sans MS"/>
                <a:cs typeface="Comic Sans MS"/>
              </a:rPr>
              <a:t>d	un	</a:t>
            </a:r>
            <a:r>
              <a:rPr sz="2000" spc="-5" dirty="0">
                <a:latin typeface="Comic Sans MS"/>
                <a:cs typeface="Comic Sans MS"/>
              </a:rPr>
              <a:t>pr</a:t>
            </a:r>
            <a:r>
              <a:rPr sz="2000" dirty="0">
                <a:latin typeface="Comic Sans MS"/>
                <a:cs typeface="Comic Sans MS"/>
              </a:rPr>
              <a:t>omot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dirty="0">
                <a:latin typeface="Comic Sans MS"/>
                <a:cs typeface="Comic Sans MS"/>
              </a:rPr>
              <a:t>ur	</a:t>
            </a:r>
            <a:r>
              <a:rPr sz="2000" spc="-5" dirty="0">
                <a:latin typeface="Comic Sans MS"/>
                <a:cs typeface="Comic Sans MS"/>
              </a:rPr>
              <a:t>s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spc="-5" dirty="0">
                <a:latin typeface="Comic Sans MS"/>
                <a:cs typeface="Comic Sans MS"/>
              </a:rPr>
              <a:t>r</a:t>
            </a:r>
            <a:r>
              <a:rPr sz="2000" dirty="0">
                <a:latin typeface="Comic Sans MS"/>
                <a:cs typeface="Comic Sans MS"/>
              </a:rPr>
              <a:t>t	u</a:t>
            </a:r>
            <a:r>
              <a:rPr sz="2000" spc="-10" dirty="0">
                <a:latin typeface="Comic Sans MS"/>
                <a:cs typeface="Comic Sans MS"/>
              </a:rPr>
              <a:t>n</a:t>
            </a:r>
            <a:r>
              <a:rPr sz="2000" dirty="0">
                <a:latin typeface="Comic Sans MS"/>
                <a:cs typeface="Comic Sans MS"/>
              </a:rPr>
              <a:t>e	</a:t>
            </a:r>
            <a:r>
              <a:rPr sz="2000" spc="5" dirty="0">
                <a:latin typeface="Comic Sans MS"/>
                <a:cs typeface="Comic Sans MS"/>
              </a:rPr>
              <a:t>s</a:t>
            </a:r>
            <a:r>
              <a:rPr sz="2000" spc="-10" dirty="0">
                <a:latin typeface="Comic Sans MS"/>
                <a:cs typeface="Comic Sans MS"/>
              </a:rPr>
              <a:t>é</a:t>
            </a:r>
            <a:r>
              <a:rPr sz="2000" spc="-5" dirty="0">
                <a:latin typeface="Comic Sans MS"/>
                <a:cs typeface="Comic Sans MS"/>
              </a:rPr>
              <a:t>r</a:t>
            </a:r>
            <a:r>
              <a:rPr sz="2000" dirty="0">
                <a:latin typeface="Comic Sans MS"/>
                <a:cs typeface="Comic Sans MS"/>
              </a:rPr>
              <a:t>ie	</a:t>
            </a:r>
            <a:r>
              <a:rPr sz="2000" spc="10" dirty="0">
                <a:latin typeface="Comic Sans MS"/>
                <a:cs typeface="Comic Sans MS"/>
              </a:rPr>
              <a:t>d</a:t>
            </a:r>
            <a:r>
              <a:rPr sz="2000" dirty="0">
                <a:latin typeface="Comic Sans MS"/>
                <a:cs typeface="Comic Sans MS"/>
              </a:rPr>
              <a:t>e	g</a:t>
            </a:r>
            <a:r>
              <a:rPr sz="2000" spc="-10" dirty="0">
                <a:latin typeface="Comic Sans MS"/>
                <a:cs typeface="Comic Sans MS"/>
              </a:rPr>
              <a:t>è</a:t>
            </a:r>
            <a:r>
              <a:rPr sz="2000" spc="5" dirty="0">
                <a:latin typeface="Comic Sans MS"/>
                <a:cs typeface="Comic Sans MS"/>
              </a:rPr>
              <a:t>ne</a:t>
            </a:r>
            <a:r>
              <a:rPr sz="2000" dirty="0">
                <a:latin typeface="Comic Sans MS"/>
                <a:cs typeface="Comic Sans MS"/>
              </a:rPr>
              <a:t>s</a:t>
            </a: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000" spc="-5" dirty="0">
                <a:latin typeface="Comic Sans MS"/>
                <a:cs typeface="Comic Sans MS"/>
              </a:rPr>
              <a:t>groupés, l’ensemble de gènes s'appelle </a:t>
            </a:r>
            <a:r>
              <a:rPr sz="2000" dirty="0">
                <a:latin typeface="Comic Sans MS"/>
                <a:cs typeface="Comic Sans MS"/>
              </a:rPr>
              <a:t>un</a:t>
            </a:r>
            <a:r>
              <a:rPr sz="2000" spc="55" dirty="0">
                <a:latin typeface="Comic Sans MS"/>
                <a:cs typeface="Comic Sans MS"/>
              </a:rPr>
              <a:t> </a:t>
            </a:r>
            <a:r>
              <a:rPr sz="2100" b="1" i="1" spc="-55" dirty="0">
                <a:solidFill>
                  <a:srgbClr val="FF0065"/>
                </a:solidFill>
                <a:latin typeface="Comic Sans MS"/>
                <a:cs typeface="Comic Sans MS"/>
              </a:rPr>
              <a:t>opéron</a:t>
            </a:r>
            <a:r>
              <a:rPr sz="2100" b="1" i="1" spc="-55" dirty="0">
                <a:latin typeface="Comic Sans MS"/>
                <a:cs typeface="Comic Sans MS"/>
              </a:rPr>
              <a:t>.</a:t>
            </a:r>
            <a:endParaRPr sz="21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300" y="3089467"/>
            <a:ext cx="9829800" cy="1721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701" y="5155181"/>
            <a:ext cx="877774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 marR="211391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C10000"/>
                </a:solidFill>
                <a:latin typeface="Comic Sans MS"/>
                <a:cs typeface="Comic Sans MS"/>
              </a:rPr>
              <a:t>Opérateur </a:t>
            </a:r>
            <a:r>
              <a:rPr sz="2000" dirty="0">
                <a:latin typeface="Comic Sans MS"/>
                <a:cs typeface="Comic Sans MS"/>
              </a:rPr>
              <a:t>: contrôle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transcription  </a:t>
            </a:r>
            <a:r>
              <a:rPr sz="2000" dirty="0">
                <a:solidFill>
                  <a:srgbClr val="006FC1"/>
                </a:solidFill>
                <a:latin typeface="Comic Sans MS"/>
                <a:cs typeface="Comic Sans MS"/>
              </a:rPr>
              <a:t>Promoteur </a:t>
            </a:r>
            <a:r>
              <a:rPr sz="2000" dirty="0">
                <a:latin typeface="Comic Sans MS"/>
                <a:cs typeface="Comic Sans MS"/>
              </a:rPr>
              <a:t>: fixation </a:t>
            </a:r>
            <a:r>
              <a:rPr sz="2000" spc="-5" dirty="0">
                <a:latin typeface="Comic Sans MS"/>
                <a:cs typeface="Comic Sans MS"/>
              </a:rPr>
              <a:t>de l’ARN</a:t>
            </a:r>
            <a:r>
              <a:rPr sz="2000" spc="-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polymérase</a:t>
            </a:r>
            <a:endParaRPr sz="2000" dirty="0">
              <a:latin typeface="Comic Sans MS"/>
              <a:cs typeface="Comic Sans MS"/>
            </a:endParaRPr>
          </a:p>
          <a:p>
            <a:pPr marL="577850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+1 </a:t>
            </a:r>
            <a:r>
              <a:rPr sz="2000" dirty="0">
                <a:latin typeface="Comic Sans MS"/>
                <a:cs typeface="Comic Sans MS"/>
              </a:rPr>
              <a:t>: </a:t>
            </a:r>
            <a:r>
              <a:rPr sz="2000" spc="-5" dirty="0">
                <a:latin typeface="Comic Sans MS"/>
                <a:cs typeface="Comic Sans MS"/>
              </a:rPr>
              <a:t>début de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 dirty="0">
              <a:latin typeface="Comic Sans MS"/>
              <a:cs typeface="Comic Sans MS"/>
            </a:endParaRPr>
          </a:p>
          <a:p>
            <a:pPr marL="577850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RBS (‘ribosome binding site’) </a:t>
            </a:r>
            <a:r>
              <a:rPr sz="2000" dirty="0">
                <a:latin typeface="Comic Sans MS"/>
                <a:cs typeface="Comic Sans MS"/>
              </a:rPr>
              <a:t>: fixation </a:t>
            </a:r>
            <a:r>
              <a:rPr sz="2000" spc="-5" dirty="0">
                <a:latin typeface="Comic Sans MS"/>
                <a:cs typeface="Comic Sans MS"/>
              </a:rPr>
              <a:t>du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ribosome</a:t>
            </a:r>
          </a:p>
          <a:p>
            <a:pPr marL="577850">
              <a:lnSpc>
                <a:spcPct val="100000"/>
              </a:lnSpc>
            </a:pPr>
            <a:r>
              <a:rPr sz="2000" spc="5" dirty="0">
                <a:latin typeface="Comic Sans MS"/>
                <a:cs typeface="Comic Sans MS"/>
              </a:rPr>
              <a:t>CDS </a:t>
            </a:r>
            <a:r>
              <a:rPr sz="2000" spc="-5" dirty="0">
                <a:latin typeface="Comic Sans MS"/>
                <a:cs typeface="Comic Sans MS"/>
              </a:rPr>
              <a:t>(‘coding sequence’): séquence codant </a:t>
            </a:r>
            <a:r>
              <a:rPr sz="2000" dirty="0">
                <a:latin typeface="Comic Sans MS"/>
                <a:cs typeface="Comic Sans MS"/>
              </a:rPr>
              <a:t>pour </a:t>
            </a:r>
            <a:r>
              <a:rPr sz="2000" spc="-5" dirty="0">
                <a:latin typeface="Comic Sans MS"/>
                <a:cs typeface="Comic Sans MS"/>
              </a:rPr>
              <a:t>une</a:t>
            </a:r>
            <a:r>
              <a:rPr sz="2000" spc="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protéine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tabLst>
                <a:tab pos="577850" algn="l"/>
              </a:tabLst>
            </a:pPr>
            <a:r>
              <a:rPr sz="1800" spc="-89" baseline="2314" dirty="0">
                <a:solidFill>
                  <a:srgbClr val="898989"/>
                </a:solidFill>
                <a:latin typeface="Arial"/>
                <a:cs typeface="Arial"/>
              </a:rPr>
              <a:t>23	</a:t>
            </a:r>
            <a:r>
              <a:rPr sz="2000" spc="-5" dirty="0">
                <a:solidFill>
                  <a:srgbClr val="00B14F"/>
                </a:solidFill>
                <a:latin typeface="Comic Sans MS"/>
                <a:cs typeface="Comic Sans MS"/>
              </a:rPr>
              <a:t>Terminateur </a:t>
            </a:r>
            <a:r>
              <a:rPr sz="2000" dirty="0">
                <a:latin typeface="Comic Sans MS"/>
                <a:cs typeface="Comic Sans MS"/>
              </a:rPr>
              <a:t>: fin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la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6733" y="1224625"/>
            <a:ext cx="7301899" cy="2125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3547" y="3977640"/>
            <a:ext cx="196596" cy="17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3547" y="4434840"/>
            <a:ext cx="196596" cy="17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3547" y="5349240"/>
            <a:ext cx="196596" cy="17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9329" y="3750510"/>
            <a:ext cx="8487410" cy="23114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1175"/>
              </a:spcBef>
            </a:pPr>
            <a:r>
              <a:rPr sz="2000" dirty="0">
                <a:latin typeface="Comic Sans MS"/>
                <a:cs typeface="Comic Sans MS"/>
              </a:rPr>
              <a:t>tous </a:t>
            </a:r>
            <a:r>
              <a:rPr sz="2000" spc="-5" dirty="0">
                <a:latin typeface="Comic Sans MS"/>
                <a:cs typeface="Comic Sans MS"/>
              </a:rPr>
              <a:t>ces gènes sont transcrits en </a:t>
            </a:r>
            <a:r>
              <a:rPr sz="2000" dirty="0">
                <a:latin typeface="Comic Sans MS"/>
                <a:cs typeface="Comic Sans MS"/>
              </a:rPr>
              <a:t>un </a:t>
            </a:r>
            <a:r>
              <a:rPr sz="2000" spc="-5" dirty="0">
                <a:latin typeface="Comic Sans MS"/>
                <a:cs typeface="Comic Sans MS"/>
              </a:rPr>
              <a:t>ARNm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100" i="1" spc="-50" dirty="0">
                <a:latin typeface="Comic Sans MS"/>
                <a:cs typeface="Comic Sans MS"/>
              </a:rPr>
              <a:t>simple</a:t>
            </a:r>
            <a:endParaRPr sz="2100">
              <a:latin typeface="Comic Sans MS"/>
              <a:cs typeface="Comic Sans MS"/>
            </a:endParaRPr>
          </a:p>
          <a:p>
            <a:pPr marL="12700" marR="5715" indent="205740">
              <a:lnSpc>
                <a:spcPts val="3600"/>
              </a:lnSpc>
              <a:spcBef>
                <a:spcPts val="300"/>
              </a:spcBef>
            </a:pPr>
            <a:r>
              <a:rPr sz="2000" dirty="0">
                <a:latin typeface="Comic Sans MS"/>
                <a:cs typeface="Comic Sans MS"/>
              </a:rPr>
              <a:t>chaque </a:t>
            </a:r>
            <a:r>
              <a:rPr sz="2000" spc="-5" dirty="0">
                <a:latin typeface="Comic Sans MS"/>
                <a:cs typeface="Comic Sans MS"/>
              </a:rPr>
              <a:t>section de ces ARNm </a:t>
            </a:r>
            <a:r>
              <a:rPr sz="2000" dirty="0">
                <a:latin typeface="Comic Sans MS"/>
                <a:cs typeface="Comic Sans MS"/>
              </a:rPr>
              <a:t>(appelés </a:t>
            </a:r>
            <a:r>
              <a:rPr sz="2100" i="1" spc="-75" dirty="0">
                <a:latin typeface="Comic Sans MS"/>
                <a:cs typeface="Comic Sans MS"/>
              </a:rPr>
              <a:t>ARNm </a:t>
            </a:r>
            <a:r>
              <a:rPr sz="2100" i="1" spc="-50" dirty="0">
                <a:latin typeface="Comic Sans MS"/>
                <a:cs typeface="Comic Sans MS"/>
              </a:rPr>
              <a:t>polycistroniques) </a:t>
            </a:r>
            <a:r>
              <a:rPr sz="2000" dirty="0">
                <a:latin typeface="Comic Sans MS"/>
                <a:cs typeface="Comic Sans MS"/>
              </a:rPr>
              <a:t>peut  </a:t>
            </a:r>
            <a:r>
              <a:rPr sz="2000" spc="-5" dirty="0">
                <a:latin typeface="Comic Sans MS"/>
                <a:cs typeface="Comic Sans MS"/>
              </a:rPr>
              <a:t>alors être </a:t>
            </a:r>
            <a:r>
              <a:rPr sz="2000" dirty="0">
                <a:latin typeface="Comic Sans MS"/>
                <a:cs typeface="Comic Sans MS"/>
              </a:rPr>
              <a:t>traduite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indépendamment</a:t>
            </a:r>
            <a:endParaRPr sz="2000">
              <a:latin typeface="Comic Sans MS"/>
              <a:cs typeface="Comic Sans MS"/>
            </a:endParaRPr>
          </a:p>
          <a:p>
            <a:pPr marL="12700" marR="5080" indent="205740">
              <a:lnSpc>
                <a:spcPts val="3600"/>
              </a:lnSpc>
            </a:pPr>
            <a:r>
              <a:rPr sz="2000" spc="-5" dirty="0">
                <a:latin typeface="Comic Sans MS"/>
                <a:cs typeface="Comic Sans MS"/>
              </a:rPr>
              <a:t>les gènes </a:t>
            </a:r>
            <a:r>
              <a:rPr sz="2000" dirty="0">
                <a:latin typeface="Comic Sans MS"/>
                <a:cs typeface="Comic Sans MS"/>
              </a:rPr>
              <a:t>d’un </a:t>
            </a:r>
            <a:r>
              <a:rPr sz="2000" spc="-5" dirty="0">
                <a:latin typeface="Comic Sans MS"/>
                <a:cs typeface="Comic Sans MS"/>
              </a:rPr>
              <a:t>opéron </a:t>
            </a:r>
            <a:r>
              <a:rPr sz="2000" dirty="0">
                <a:latin typeface="Comic Sans MS"/>
                <a:cs typeface="Comic Sans MS"/>
              </a:rPr>
              <a:t>donné </a:t>
            </a:r>
            <a:r>
              <a:rPr sz="2000" spc="-5" dirty="0">
                <a:latin typeface="Comic Sans MS"/>
                <a:cs typeface="Comic Sans MS"/>
              </a:rPr>
              <a:t>codent souvent </a:t>
            </a:r>
            <a:r>
              <a:rPr sz="2000" dirty="0">
                <a:latin typeface="Comic Sans MS"/>
                <a:cs typeface="Comic Sans MS"/>
              </a:rPr>
              <a:t>pour </a:t>
            </a:r>
            <a:r>
              <a:rPr sz="2000" spc="-5" dirty="0">
                <a:latin typeface="Comic Sans MS"/>
                <a:cs typeface="Comic Sans MS"/>
              </a:rPr>
              <a:t>plusieurs </a:t>
            </a:r>
            <a:r>
              <a:rPr sz="2000" dirty="0">
                <a:latin typeface="Comic Sans MS"/>
                <a:cs typeface="Comic Sans MS"/>
              </a:rPr>
              <a:t>enzymes  </a:t>
            </a:r>
            <a:r>
              <a:rPr sz="2000" spc="-5" dirty="0">
                <a:latin typeface="Comic Sans MS"/>
                <a:cs typeface="Comic Sans MS"/>
              </a:rPr>
              <a:t>actives dans une </a:t>
            </a:r>
            <a:r>
              <a:rPr sz="2100" i="1" spc="-70" dirty="0">
                <a:latin typeface="Comic Sans MS"/>
                <a:cs typeface="Comic Sans MS"/>
              </a:rPr>
              <a:t>même </a:t>
            </a:r>
            <a:r>
              <a:rPr sz="2100" i="1" spc="-50" dirty="0">
                <a:latin typeface="Comic Sans MS"/>
                <a:cs typeface="Comic Sans MS"/>
              </a:rPr>
              <a:t>voie</a:t>
            </a:r>
            <a:r>
              <a:rPr sz="2100" i="1" spc="10" dirty="0">
                <a:latin typeface="Comic Sans MS"/>
                <a:cs typeface="Comic Sans MS"/>
              </a:rPr>
              <a:t> </a:t>
            </a:r>
            <a:r>
              <a:rPr sz="2100" i="1" spc="-55" dirty="0">
                <a:latin typeface="Comic Sans MS"/>
                <a:cs typeface="Comic Sans MS"/>
              </a:rPr>
              <a:t>métabolique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24</a:t>
            </a:fld>
            <a:endParaRPr spc="-6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6662" y="540587"/>
            <a:ext cx="7315368" cy="2159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0395" y="3122676"/>
            <a:ext cx="196595" cy="169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220" y="2912991"/>
            <a:ext cx="8555990" cy="9213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205740">
              <a:lnSpc>
                <a:spcPct val="145800"/>
              </a:lnSpc>
              <a:spcBef>
                <a:spcPts val="25"/>
              </a:spcBef>
            </a:pP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L'occurrence des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gènes 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dans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les opérons 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permet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à l'expression 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des  gènes d'être commandée de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façon</a:t>
            </a:r>
            <a:r>
              <a:rPr sz="2000" b="0" spc="-1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100" b="0" i="1" spc="-55" dirty="0">
                <a:solidFill>
                  <a:srgbClr val="000000"/>
                </a:solidFill>
                <a:latin typeface="Comic Sans MS"/>
                <a:cs typeface="Comic Sans MS"/>
              </a:rPr>
              <a:t>coordonnée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6" y="3428999"/>
                </a:moveTo>
                <a:lnTo>
                  <a:pt x="9143996" y="0"/>
                </a:lnTo>
                <a:lnTo>
                  <a:pt x="0" y="0"/>
                </a:lnTo>
                <a:lnTo>
                  <a:pt x="0" y="3428999"/>
                </a:lnTo>
                <a:lnTo>
                  <a:pt x="9143996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0395" y="4037076"/>
            <a:ext cx="196595" cy="169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0395" y="4951476"/>
            <a:ext cx="196595" cy="169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9220" y="3827391"/>
            <a:ext cx="8558530" cy="18357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6985" indent="205740">
              <a:lnSpc>
                <a:spcPct val="145800"/>
              </a:lnSpc>
              <a:spcBef>
                <a:spcPts val="25"/>
              </a:spcBef>
            </a:pPr>
            <a:r>
              <a:rPr sz="2000" spc="-5" dirty="0">
                <a:latin typeface="Comic Sans MS"/>
                <a:cs typeface="Comic Sans MS"/>
              </a:rPr>
              <a:t>Une situation très économique (bien </a:t>
            </a:r>
            <a:r>
              <a:rPr sz="2000" dirty="0">
                <a:latin typeface="Comic Sans MS"/>
                <a:cs typeface="Comic Sans MS"/>
              </a:rPr>
              <a:t>que </a:t>
            </a:r>
            <a:r>
              <a:rPr sz="2000" spc="-5" dirty="0">
                <a:latin typeface="Comic Sans MS"/>
                <a:cs typeface="Comic Sans MS"/>
              </a:rPr>
              <a:t>les taux de traduction des  différents gènes </a:t>
            </a:r>
            <a:r>
              <a:rPr sz="2000" spc="-45" dirty="0">
                <a:latin typeface="Comic Sans MS"/>
                <a:cs typeface="Comic Sans MS"/>
              </a:rPr>
              <a:t>(</a:t>
            </a:r>
            <a:r>
              <a:rPr sz="2100" i="1" spc="-45" dirty="0">
                <a:latin typeface="Comic Sans MS"/>
                <a:cs typeface="Comic Sans MS"/>
              </a:rPr>
              <a:t>cistrons) </a:t>
            </a:r>
            <a:r>
              <a:rPr sz="2100" i="1" spc="-60" dirty="0">
                <a:latin typeface="Comic Sans MS"/>
                <a:cs typeface="Comic Sans MS"/>
              </a:rPr>
              <a:t>dans </a:t>
            </a:r>
            <a:r>
              <a:rPr sz="2100" i="1" spc="-50" dirty="0">
                <a:latin typeface="Comic Sans MS"/>
                <a:cs typeface="Comic Sans MS"/>
              </a:rPr>
              <a:t>l'opéron </a:t>
            </a:r>
            <a:r>
              <a:rPr sz="2100" i="1" spc="-60" dirty="0">
                <a:latin typeface="Comic Sans MS"/>
                <a:cs typeface="Comic Sans MS"/>
              </a:rPr>
              <a:t>peuvent</a:t>
            </a:r>
            <a:r>
              <a:rPr sz="2100" i="1" spc="75" dirty="0">
                <a:latin typeface="Comic Sans MS"/>
                <a:cs typeface="Comic Sans MS"/>
              </a:rPr>
              <a:t> </a:t>
            </a:r>
            <a:r>
              <a:rPr sz="2100" i="1" spc="-55" dirty="0">
                <a:latin typeface="Comic Sans MS"/>
                <a:cs typeface="Comic Sans MS"/>
              </a:rPr>
              <a:t>changer</a:t>
            </a:r>
            <a:endParaRPr sz="2100">
              <a:latin typeface="Comic Sans MS"/>
              <a:cs typeface="Comic Sans MS"/>
            </a:endParaRPr>
          </a:p>
          <a:p>
            <a:pPr marL="218440">
              <a:lnSpc>
                <a:spcPct val="100000"/>
              </a:lnSpc>
              <a:spcBef>
                <a:spcPts val="1080"/>
              </a:spcBef>
            </a:pPr>
            <a:r>
              <a:rPr sz="2000" spc="-5" dirty="0">
                <a:latin typeface="Comic Sans MS"/>
                <a:cs typeface="Comic Sans MS"/>
              </a:rPr>
              <a:t>L'expression</a:t>
            </a:r>
            <a:r>
              <a:rPr sz="2000" spc="3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(production</a:t>
            </a:r>
            <a:r>
              <a:rPr sz="2000" spc="3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d‘ARNm)</a:t>
            </a:r>
            <a:r>
              <a:rPr sz="2000" spc="3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des</a:t>
            </a:r>
            <a:r>
              <a:rPr sz="2000" spc="3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opérons</a:t>
            </a:r>
            <a:r>
              <a:rPr sz="2000" spc="37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peut</a:t>
            </a:r>
            <a:r>
              <a:rPr sz="2000" spc="3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être</a:t>
            </a:r>
            <a:r>
              <a:rPr sz="2000" spc="365" dirty="0">
                <a:latin typeface="Comic Sans MS"/>
                <a:cs typeface="Comic Sans MS"/>
              </a:rPr>
              <a:t> </a:t>
            </a:r>
            <a:r>
              <a:rPr sz="2100" i="1" spc="-50" dirty="0">
                <a:latin typeface="Comic Sans MS"/>
                <a:cs typeface="Comic Sans MS"/>
              </a:rPr>
              <a:t>induite</a:t>
            </a:r>
            <a:r>
              <a:rPr sz="2100" i="1" spc="2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ou</a:t>
            </a:r>
            <a:endParaRPr sz="2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1264920" algn="l"/>
                <a:tab pos="1840864" algn="l"/>
                <a:tab pos="2438400" algn="l"/>
                <a:tab pos="3761740" algn="l"/>
                <a:tab pos="5320665" algn="l"/>
                <a:tab pos="6833870" algn="l"/>
                <a:tab pos="7502525" algn="l"/>
              </a:tabLst>
            </a:pPr>
            <a:r>
              <a:rPr sz="2100" i="1" spc="-55" dirty="0">
                <a:latin typeface="Comic Sans MS"/>
                <a:cs typeface="Comic Sans MS"/>
              </a:rPr>
              <a:t>réprimée	</a:t>
            </a:r>
            <a:r>
              <a:rPr sz="2100" i="1" spc="-50" dirty="0">
                <a:latin typeface="Comic Sans MS"/>
                <a:cs typeface="Comic Sans MS"/>
              </a:rPr>
              <a:t>par	</a:t>
            </a:r>
            <a:r>
              <a:rPr sz="2100" i="1" spc="-60" dirty="0">
                <a:latin typeface="Comic Sans MS"/>
                <a:cs typeface="Comic Sans MS"/>
              </a:rPr>
              <a:t>des	</a:t>
            </a:r>
            <a:r>
              <a:rPr sz="2100" i="1" spc="-50" dirty="0">
                <a:latin typeface="Comic Sans MS"/>
                <a:cs typeface="Comic Sans MS"/>
              </a:rPr>
              <a:t>molécules	</a:t>
            </a:r>
            <a:r>
              <a:rPr sz="2100" i="1" spc="-55" dirty="0">
                <a:latin typeface="Comic Sans MS"/>
                <a:cs typeface="Comic Sans MS"/>
              </a:rPr>
              <a:t>effectrices	</a:t>
            </a:r>
            <a:r>
              <a:rPr sz="2100" i="1" spc="-50" dirty="0">
                <a:latin typeface="Comic Sans MS"/>
                <a:cs typeface="Comic Sans MS"/>
              </a:rPr>
              <a:t>spécifiques	(par	</a:t>
            </a:r>
            <a:r>
              <a:rPr sz="2000" spc="-5" dirty="0">
                <a:latin typeface="Comic Sans MS"/>
                <a:cs typeface="Comic Sans MS"/>
              </a:rPr>
              <a:t>exemple,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25</a:t>
            </a:fld>
            <a:endParaRPr spc="-60" dirty="0"/>
          </a:p>
        </p:txBody>
      </p:sp>
      <p:sp>
        <p:nvSpPr>
          <p:cNvPr id="9" name="object 9"/>
          <p:cNvSpPr txBox="1"/>
          <p:nvPr/>
        </p:nvSpPr>
        <p:spPr>
          <a:xfrm>
            <a:off x="1069225" y="5786117"/>
            <a:ext cx="4776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3810" algn="l"/>
                <a:tab pos="2761615" algn="l"/>
                <a:tab pos="4090670" algn="l"/>
              </a:tabLst>
            </a:pPr>
            <a:r>
              <a:rPr sz="2000" dirty="0">
                <a:latin typeface="Comic Sans MS"/>
                <a:cs typeface="Comic Sans MS"/>
              </a:rPr>
              <a:t>produits	</a:t>
            </a:r>
            <a:r>
              <a:rPr sz="2000" spc="-5" dirty="0">
                <a:latin typeface="Comic Sans MS"/>
                <a:cs typeface="Comic Sans MS"/>
              </a:rPr>
              <a:t>chimiques,	aliments,	etc...)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3873" y="5771643"/>
            <a:ext cx="3533140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51815" algn="l"/>
                <a:tab pos="2377440" algn="l"/>
              </a:tabLst>
            </a:pPr>
            <a:r>
              <a:rPr sz="2000" dirty="0">
                <a:latin typeface="Comic Sans MS"/>
                <a:cs typeface="Comic Sans MS"/>
              </a:rPr>
              <a:t>un	</a:t>
            </a:r>
            <a:r>
              <a:rPr sz="2100" i="1" spc="-60" dirty="0">
                <a:latin typeface="Comic Sans MS"/>
                <a:cs typeface="Comic Sans MS"/>
              </a:rPr>
              <a:t>commutateur	</a:t>
            </a:r>
            <a:r>
              <a:rPr sz="2100" i="1" spc="-55" dirty="0">
                <a:latin typeface="Comic Sans MS"/>
                <a:cs typeface="Comic Sans MS"/>
              </a:rPr>
              <a:t>génétique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9231" y="6228843"/>
            <a:ext cx="5099685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00" i="1" spc="-60" dirty="0">
                <a:latin typeface="Comic Sans MS"/>
                <a:cs typeface="Comic Sans MS"/>
              </a:rPr>
              <a:t>extrêmement </a:t>
            </a:r>
            <a:r>
              <a:rPr sz="2100" i="1" spc="-55" dirty="0">
                <a:latin typeface="Comic Sans MS"/>
                <a:cs typeface="Comic Sans MS"/>
              </a:rPr>
              <a:t>important </a:t>
            </a:r>
            <a:r>
              <a:rPr sz="2100" i="1" spc="-60" dirty="0">
                <a:latin typeface="Comic Sans MS"/>
                <a:cs typeface="Comic Sans MS"/>
              </a:rPr>
              <a:t>chez </a:t>
            </a:r>
            <a:r>
              <a:rPr sz="2100" i="1" spc="-50" dirty="0">
                <a:latin typeface="Comic Sans MS"/>
                <a:cs typeface="Comic Sans MS"/>
              </a:rPr>
              <a:t>les</a:t>
            </a:r>
            <a:r>
              <a:rPr sz="2100" i="1" spc="20" dirty="0">
                <a:latin typeface="Comic Sans MS"/>
                <a:cs typeface="Comic Sans MS"/>
              </a:rPr>
              <a:t> </a:t>
            </a:r>
            <a:r>
              <a:rPr sz="2100" i="1" spc="-55" dirty="0">
                <a:latin typeface="Comic Sans MS"/>
                <a:cs typeface="Comic Sans MS"/>
              </a:rPr>
              <a:t>bactéries</a:t>
            </a:r>
            <a:endParaRPr sz="21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324" y="964183"/>
            <a:ext cx="69843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69585" algn="l"/>
              </a:tabLst>
            </a:pPr>
            <a:r>
              <a:rPr sz="2400" spc="-5" dirty="0">
                <a:solidFill>
                  <a:srgbClr val="FF0065"/>
                </a:solidFill>
              </a:rPr>
              <a:t>Les opérons produisent des </a:t>
            </a:r>
            <a:r>
              <a:rPr sz="2400" spc="-10" dirty="0">
                <a:solidFill>
                  <a:srgbClr val="FF0065"/>
                </a:solidFill>
              </a:rPr>
              <a:t>ARNm </a:t>
            </a:r>
            <a:r>
              <a:rPr sz="2400" dirty="0">
                <a:solidFill>
                  <a:srgbClr val="FF0065"/>
                </a:solidFill>
              </a:rPr>
              <a:t>qui </a:t>
            </a:r>
            <a:r>
              <a:rPr sz="2400" spc="-5" dirty="0">
                <a:solidFill>
                  <a:srgbClr val="FF0065"/>
                </a:solidFill>
              </a:rPr>
              <a:t>codent  pour des</a:t>
            </a:r>
            <a:r>
              <a:rPr sz="2400" spc="30" dirty="0">
                <a:solidFill>
                  <a:srgbClr val="FF0065"/>
                </a:solidFill>
              </a:rPr>
              <a:t> </a:t>
            </a:r>
            <a:r>
              <a:rPr sz="2400" spc="-5" dirty="0">
                <a:solidFill>
                  <a:srgbClr val="FF0065"/>
                </a:solidFill>
              </a:rPr>
              <a:t>protéines</a:t>
            </a:r>
            <a:r>
              <a:rPr sz="2400" spc="10" dirty="0">
                <a:solidFill>
                  <a:srgbClr val="FF0065"/>
                </a:solidFill>
              </a:rPr>
              <a:t> </a:t>
            </a:r>
            <a:r>
              <a:rPr sz="2400" spc="-5" dirty="0">
                <a:solidFill>
                  <a:srgbClr val="FF0065"/>
                </a:solidFill>
              </a:rPr>
              <a:t>fonctionnellement	reliés.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E46B09"/>
                </a:solidFill>
              </a:rPr>
              <a:t>Exemple de l’opéron</a:t>
            </a:r>
            <a:r>
              <a:rPr sz="2400" spc="-20" dirty="0">
                <a:solidFill>
                  <a:srgbClr val="E46B09"/>
                </a:solidFill>
              </a:rPr>
              <a:t> </a:t>
            </a:r>
            <a:r>
              <a:rPr sz="2400" spc="-5" dirty="0">
                <a:solidFill>
                  <a:srgbClr val="E46B09"/>
                </a:solidFill>
              </a:rPr>
              <a:t>Lac: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306541" y="2307581"/>
            <a:ext cx="8111658" cy="3312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26</a:t>
            </a:fld>
            <a:endParaRPr spc="-6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27</a:t>
            </a:fld>
            <a:endParaRPr spc="-6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4668" y="2052039"/>
            <a:ext cx="8385175" cy="15125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111250">
              <a:lnSpc>
                <a:spcPts val="4004"/>
              </a:lnSpc>
              <a:spcBef>
                <a:spcPts val="135"/>
              </a:spcBef>
            </a:pPr>
            <a:r>
              <a:rPr spc="-5" dirty="0">
                <a:solidFill>
                  <a:srgbClr val="5F497A"/>
                </a:solidFill>
              </a:rPr>
              <a:t>L’opéron lactose* (chez </a:t>
            </a:r>
            <a:r>
              <a:rPr sz="3350" i="1" spc="-80" dirty="0">
                <a:solidFill>
                  <a:srgbClr val="5F497A"/>
                </a:solidFill>
                <a:latin typeface="Comic Sans MS"/>
                <a:cs typeface="Comic Sans MS"/>
              </a:rPr>
              <a:t>E.</a:t>
            </a:r>
            <a:r>
              <a:rPr sz="3350" i="1" spc="-40" dirty="0">
                <a:solidFill>
                  <a:srgbClr val="5F497A"/>
                </a:solidFill>
                <a:latin typeface="Comic Sans MS"/>
                <a:cs typeface="Comic Sans MS"/>
              </a:rPr>
              <a:t> </a:t>
            </a:r>
            <a:r>
              <a:rPr sz="3350" i="1" spc="-65" dirty="0">
                <a:solidFill>
                  <a:srgbClr val="5F497A"/>
                </a:solidFill>
                <a:latin typeface="Comic Sans MS"/>
                <a:cs typeface="Comic Sans MS"/>
              </a:rPr>
              <a:t>coli)</a:t>
            </a:r>
            <a:endParaRPr sz="3350">
              <a:latin typeface="Comic Sans MS"/>
              <a:cs typeface="Comic Sans MS"/>
            </a:endParaRPr>
          </a:p>
          <a:p>
            <a:pPr marL="12065" marR="5080" algn="ctr">
              <a:lnSpc>
                <a:spcPts val="3840"/>
              </a:lnSpc>
              <a:spcBef>
                <a:spcPts val="115"/>
              </a:spcBef>
            </a:pPr>
            <a:r>
              <a:rPr dirty="0">
                <a:solidFill>
                  <a:srgbClr val="5F497A"/>
                </a:solidFill>
              </a:rPr>
              <a:t>un </a:t>
            </a:r>
            <a:r>
              <a:rPr spc="-5" dirty="0">
                <a:solidFill>
                  <a:srgbClr val="5F497A"/>
                </a:solidFill>
              </a:rPr>
              <a:t>exemple d’opéron catabolique inductible  </a:t>
            </a:r>
            <a:r>
              <a:rPr dirty="0">
                <a:solidFill>
                  <a:srgbClr val="5F497A"/>
                </a:solidFill>
              </a:rPr>
              <a:t>négativement &amp; positivement</a:t>
            </a:r>
            <a:r>
              <a:rPr spc="-40" dirty="0">
                <a:solidFill>
                  <a:srgbClr val="5F497A"/>
                </a:solidFill>
              </a:rPr>
              <a:t> </a:t>
            </a:r>
            <a:r>
              <a:rPr spc="-5" dirty="0">
                <a:solidFill>
                  <a:srgbClr val="5F497A"/>
                </a:solidFill>
              </a:rPr>
              <a:t>régulé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0932" y="4870194"/>
            <a:ext cx="7201534" cy="57721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170"/>
              </a:spcBef>
              <a:tabLst>
                <a:tab pos="1175385" algn="l"/>
                <a:tab pos="1384300" algn="l"/>
                <a:tab pos="2868295" algn="l"/>
                <a:tab pos="3827145" algn="l"/>
                <a:tab pos="4433570" algn="l"/>
                <a:tab pos="5227320" algn="l"/>
                <a:tab pos="6085840" algn="l"/>
                <a:tab pos="6928484" algn="l"/>
              </a:tabLst>
            </a:pPr>
            <a:r>
              <a:rPr sz="1800" b="1" dirty="0">
                <a:solidFill>
                  <a:srgbClr val="5F497A"/>
                </a:solidFill>
                <a:latin typeface="Comic Sans MS"/>
                <a:cs typeface="Comic Sans MS"/>
              </a:rPr>
              <a:t>*</a:t>
            </a:r>
            <a:r>
              <a:rPr sz="1800" b="1" spc="315" dirty="0">
                <a:solidFill>
                  <a:srgbClr val="5F497A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</a:t>
            </a:r>
            <a:r>
              <a:rPr sz="1800" dirty="0">
                <a:latin typeface="Comic Sans MS"/>
                <a:cs typeface="Comic Sans MS"/>
              </a:rPr>
              <a:t>actose	:	</a:t>
            </a:r>
            <a:r>
              <a:rPr sz="1800" spc="-5" dirty="0">
                <a:latin typeface="Comic Sans MS"/>
                <a:cs typeface="Comic Sans MS"/>
              </a:rPr>
              <a:t>di</a:t>
            </a:r>
            <a:r>
              <a:rPr sz="1800" dirty="0">
                <a:latin typeface="Comic Sans MS"/>
                <a:cs typeface="Comic Sans MS"/>
              </a:rPr>
              <a:t>saccha</a:t>
            </a:r>
            <a:r>
              <a:rPr sz="1800" spc="-5" dirty="0">
                <a:latin typeface="Comic Sans MS"/>
                <a:cs typeface="Comic Sans MS"/>
              </a:rPr>
              <a:t>rid</a:t>
            </a:r>
            <a:r>
              <a:rPr sz="1800" dirty="0">
                <a:latin typeface="Comic Sans MS"/>
                <a:cs typeface="Comic Sans MS"/>
              </a:rPr>
              <a:t>e	</a:t>
            </a:r>
            <a:r>
              <a:rPr sz="1800" spc="-5" dirty="0">
                <a:latin typeface="Comic Sans MS"/>
                <a:cs typeface="Comic Sans MS"/>
              </a:rPr>
              <a:t>p</a:t>
            </a:r>
            <a:r>
              <a:rPr sz="1800" dirty="0">
                <a:latin typeface="Comic Sans MS"/>
                <a:cs typeface="Comic Sans MS"/>
              </a:rPr>
              <a:t>ouva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t	</a:t>
            </a:r>
            <a:r>
              <a:rPr sz="1800" spc="-5" dirty="0">
                <a:latin typeface="Comic Sans MS"/>
                <a:cs typeface="Comic Sans MS"/>
              </a:rPr>
              <a:t>ê</a:t>
            </a:r>
            <a:r>
              <a:rPr sz="1800" dirty="0">
                <a:latin typeface="Comic Sans MS"/>
                <a:cs typeface="Comic Sans MS"/>
              </a:rPr>
              <a:t>t</a:t>
            </a:r>
            <a:r>
              <a:rPr sz="1800" spc="-5" dirty="0">
                <a:latin typeface="Comic Sans MS"/>
                <a:cs typeface="Comic Sans MS"/>
              </a:rPr>
              <a:t>r</a:t>
            </a:r>
            <a:r>
              <a:rPr sz="1800" dirty="0">
                <a:latin typeface="Comic Sans MS"/>
                <a:cs typeface="Comic Sans MS"/>
              </a:rPr>
              <a:t>e	ut</a:t>
            </a:r>
            <a:r>
              <a:rPr sz="1800" spc="-5" dirty="0">
                <a:latin typeface="Comic Sans MS"/>
                <a:cs typeface="Comic Sans MS"/>
              </a:rPr>
              <a:t>ili</a:t>
            </a:r>
            <a:r>
              <a:rPr sz="1800" dirty="0">
                <a:latin typeface="Comic Sans MS"/>
                <a:cs typeface="Comic Sans MS"/>
              </a:rPr>
              <a:t>sé	co</a:t>
            </a:r>
            <a:r>
              <a:rPr sz="1800" spc="-10" dirty="0">
                <a:latin typeface="Comic Sans MS"/>
                <a:cs typeface="Comic Sans MS"/>
              </a:rPr>
              <a:t>m</a:t>
            </a:r>
            <a:r>
              <a:rPr sz="1800" spc="5" dirty="0">
                <a:latin typeface="Comic Sans MS"/>
                <a:cs typeface="Comic Sans MS"/>
              </a:rPr>
              <a:t>m</a:t>
            </a:r>
            <a:r>
              <a:rPr sz="1800" dirty="0">
                <a:latin typeface="Comic Sans MS"/>
                <a:cs typeface="Comic Sans MS"/>
              </a:rPr>
              <a:t>e	sou</a:t>
            </a:r>
            <a:r>
              <a:rPr sz="1800" spc="-5" dirty="0">
                <a:latin typeface="Comic Sans MS"/>
                <a:cs typeface="Comic Sans MS"/>
              </a:rPr>
              <a:t>r</a:t>
            </a:r>
            <a:r>
              <a:rPr sz="1800" dirty="0">
                <a:latin typeface="Comic Sans MS"/>
                <a:cs typeface="Comic Sans MS"/>
              </a:rPr>
              <a:t>ce	</a:t>
            </a:r>
            <a:r>
              <a:rPr sz="1800" spc="-5" dirty="0">
                <a:latin typeface="Comic Sans MS"/>
                <a:cs typeface="Comic Sans MS"/>
              </a:rPr>
              <a:t>d</a:t>
            </a:r>
            <a:r>
              <a:rPr sz="1800" dirty="0">
                <a:latin typeface="Comic Sans MS"/>
                <a:cs typeface="Comic Sans MS"/>
              </a:rPr>
              <a:t>e  </a:t>
            </a:r>
            <a:r>
              <a:rPr sz="1800" spc="-5" dirty="0">
                <a:latin typeface="Comic Sans MS"/>
                <a:cs typeface="Comic Sans MS"/>
              </a:rPr>
              <a:t>carbone </a:t>
            </a:r>
            <a:r>
              <a:rPr sz="1800" dirty="0">
                <a:latin typeface="Comic Sans MS"/>
                <a:cs typeface="Comic Sans MS"/>
              </a:rPr>
              <a:t>unique </a:t>
            </a:r>
            <a:r>
              <a:rPr sz="1800" spc="-5" dirty="0">
                <a:latin typeface="Comic Sans MS"/>
                <a:cs typeface="Comic Sans MS"/>
              </a:rPr>
              <a:t>pour la croissance </a:t>
            </a:r>
            <a:r>
              <a:rPr sz="1800" spc="-25" dirty="0">
                <a:latin typeface="Comic Sans MS"/>
                <a:cs typeface="Comic Sans MS"/>
              </a:rPr>
              <a:t>d’</a:t>
            </a:r>
            <a:r>
              <a:rPr sz="1900" i="1" spc="-25" dirty="0">
                <a:latin typeface="Comic Sans MS"/>
                <a:cs typeface="Comic Sans MS"/>
              </a:rPr>
              <a:t>E.</a:t>
            </a:r>
            <a:r>
              <a:rPr sz="1900" i="1" spc="-55" dirty="0">
                <a:latin typeface="Comic Sans MS"/>
                <a:cs typeface="Comic Sans MS"/>
              </a:rPr>
              <a:t> </a:t>
            </a:r>
            <a:r>
              <a:rPr sz="1900" i="1" spc="-40" dirty="0">
                <a:latin typeface="Comic Sans MS"/>
                <a:cs typeface="Comic Sans MS"/>
              </a:rPr>
              <a:t>coli.</a:t>
            </a:r>
            <a:endParaRPr sz="19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428" y="703579"/>
            <a:ext cx="6288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051"/>
                </a:solidFill>
              </a:rPr>
              <a:t>3.1.OPERON LAC: Définition </a:t>
            </a:r>
            <a:r>
              <a:rPr sz="2400" dirty="0">
                <a:solidFill>
                  <a:srgbClr val="3F3051"/>
                </a:solidFill>
              </a:rPr>
              <a:t>et</a:t>
            </a:r>
            <a:r>
              <a:rPr sz="2400" spc="-65" dirty="0">
                <a:solidFill>
                  <a:srgbClr val="3F3051"/>
                </a:solidFill>
              </a:rPr>
              <a:t> </a:t>
            </a:r>
            <a:r>
              <a:rPr sz="2400" spc="-5" dirty="0">
                <a:solidFill>
                  <a:srgbClr val="3F3051"/>
                </a:solidFill>
              </a:rPr>
              <a:t>structure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480179" y="1248156"/>
            <a:ext cx="5438408" cy="3362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9324" y="4669635"/>
            <a:ext cx="848677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1961 : Jacob </a:t>
            </a:r>
            <a:r>
              <a:rPr sz="2000" spc="-5" dirty="0">
                <a:latin typeface="Comic Sans MS"/>
                <a:cs typeface="Comic Sans MS"/>
              </a:rPr>
              <a:t>et Monod décrivent comment des gènes adjacents  impliqués dans </a:t>
            </a:r>
            <a:r>
              <a:rPr sz="2000" dirty="0">
                <a:latin typeface="Comic Sans MS"/>
                <a:cs typeface="Comic Sans MS"/>
              </a:rPr>
              <a:t>le </a:t>
            </a:r>
            <a:r>
              <a:rPr sz="2000" spc="-5" dirty="0">
                <a:latin typeface="Comic Sans MS"/>
                <a:cs typeface="Comic Sans MS"/>
              </a:rPr>
              <a:t>métabolisme </a:t>
            </a:r>
            <a:r>
              <a:rPr sz="2000" spc="-10" dirty="0">
                <a:latin typeface="Comic Sans MS"/>
                <a:cs typeface="Comic Sans MS"/>
              </a:rPr>
              <a:t>du </a:t>
            </a:r>
            <a:r>
              <a:rPr sz="2000" spc="-5" dirty="0">
                <a:latin typeface="Comic Sans MS"/>
                <a:cs typeface="Comic Sans MS"/>
              </a:rPr>
              <a:t>lactose sont régulés de </a:t>
            </a:r>
            <a:r>
              <a:rPr sz="2000" dirty="0">
                <a:latin typeface="Comic Sans MS"/>
                <a:cs typeface="Comic Sans MS"/>
              </a:rPr>
              <a:t>façon  </a:t>
            </a:r>
            <a:r>
              <a:rPr sz="2000" spc="-5" dirty="0">
                <a:latin typeface="Comic Sans MS"/>
                <a:cs typeface="Comic Sans MS"/>
              </a:rPr>
              <a:t>coordonnée par </a:t>
            </a:r>
            <a:r>
              <a:rPr sz="2000" dirty="0">
                <a:latin typeface="Comic Sans MS"/>
                <a:cs typeface="Comic Sans MS"/>
              </a:rPr>
              <a:t>un </a:t>
            </a:r>
            <a:r>
              <a:rPr sz="2000" spc="-5" dirty="0">
                <a:latin typeface="Comic Sans MS"/>
                <a:cs typeface="Comic Sans MS"/>
              </a:rPr>
              <a:t>élément génétique </a:t>
            </a:r>
            <a:r>
              <a:rPr sz="2000" dirty="0">
                <a:latin typeface="Comic Sans MS"/>
                <a:cs typeface="Comic Sans MS"/>
              </a:rPr>
              <a:t>localisé à </a:t>
            </a:r>
            <a:r>
              <a:rPr sz="2000" spc="-5" dirty="0">
                <a:latin typeface="Comic Sans MS"/>
                <a:cs typeface="Comic Sans MS"/>
              </a:rPr>
              <a:t>proximité des gènes. Il  </a:t>
            </a:r>
            <a:r>
              <a:rPr sz="2000" dirty="0">
                <a:latin typeface="Comic Sans MS"/>
                <a:cs typeface="Comic Sans MS"/>
              </a:rPr>
              <a:t>y a </a:t>
            </a:r>
            <a:r>
              <a:rPr sz="2000" spc="-5" dirty="0">
                <a:latin typeface="Comic Sans MS"/>
                <a:cs typeface="Comic Sans MS"/>
              </a:rPr>
              <a:t>des séquences </a:t>
            </a:r>
            <a:r>
              <a:rPr sz="2000" dirty="0">
                <a:latin typeface="Comic Sans MS"/>
                <a:cs typeface="Comic Sans MS"/>
              </a:rPr>
              <a:t>d’ADN </a:t>
            </a:r>
            <a:r>
              <a:rPr sz="2000" spc="-5" dirty="0">
                <a:latin typeface="Comic Sans MS"/>
                <a:cs typeface="Comic Sans MS"/>
              </a:rPr>
              <a:t>codant </a:t>
            </a:r>
            <a:r>
              <a:rPr sz="2000" dirty="0">
                <a:latin typeface="Comic Sans MS"/>
                <a:cs typeface="Comic Sans MS"/>
              </a:rPr>
              <a:t>pour </a:t>
            </a:r>
            <a:r>
              <a:rPr sz="2000" spc="-5" dirty="0">
                <a:latin typeface="Comic Sans MS"/>
                <a:cs typeface="Comic Sans MS"/>
              </a:rPr>
              <a:t>des produits agissant en trans </a:t>
            </a:r>
            <a:r>
              <a:rPr sz="2000" dirty="0">
                <a:latin typeface="Comic Sans MS"/>
                <a:cs typeface="Comic Sans MS"/>
              </a:rPr>
              <a:t>ou  </a:t>
            </a:r>
            <a:r>
              <a:rPr sz="2000" spc="-229" dirty="0">
                <a:latin typeface="Comic Sans MS"/>
                <a:cs typeface="Comic Sans MS"/>
              </a:rPr>
              <a:t>en</a:t>
            </a:r>
            <a:r>
              <a:rPr sz="1800" spc="-345" baseline="-9259" dirty="0">
                <a:solidFill>
                  <a:srgbClr val="898989"/>
                </a:solidFill>
                <a:latin typeface="Arial"/>
                <a:cs typeface="Arial"/>
              </a:rPr>
              <a:t>28 </a:t>
            </a:r>
            <a:r>
              <a:rPr sz="2000" dirty="0">
                <a:latin typeface="Comic Sans MS"/>
                <a:cs typeface="Comic Sans MS"/>
              </a:rPr>
              <a:t>cis. </a:t>
            </a:r>
            <a:r>
              <a:rPr sz="2000" b="1" spc="-5" dirty="0">
                <a:solidFill>
                  <a:srgbClr val="FF0065"/>
                </a:solidFill>
                <a:latin typeface="Comic Sans MS"/>
                <a:cs typeface="Comic Sans MS"/>
              </a:rPr>
              <a:t>(prix </a:t>
            </a:r>
            <a:r>
              <a:rPr sz="2000" b="1" dirty="0">
                <a:solidFill>
                  <a:srgbClr val="FF0065"/>
                </a:solidFill>
                <a:latin typeface="Comic Sans MS"/>
                <a:cs typeface="Comic Sans MS"/>
              </a:rPr>
              <a:t>Nobel </a:t>
            </a:r>
            <a:r>
              <a:rPr sz="2000" b="1" spc="-5" dirty="0">
                <a:solidFill>
                  <a:srgbClr val="FF0065"/>
                </a:solidFill>
                <a:latin typeface="Comic Sans MS"/>
                <a:cs typeface="Comic Sans MS"/>
              </a:rPr>
              <a:t>de médecine et de </a:t>
            </a:r>
            <a:r>
              <a:rPr sz="2000" b="1" dirty="0">
                <a:solidFill>
                  <a:srgbClr val="FF0065"/>
                </a:solidFill>
                <a:latin typeface="Comic Sans MS"/>
                <a:cs typeface="Comic Sans MS"/>
              </a:rPr>
              <a:t>physiologie </a:t>
            </a:r>
            <a:r>
              <a:rPr sz="2000" b="1" spc="-5" dirty="0">
                <a:solidFill>
                  <a:srgbClr val="FF0065"/>
                </a:solidFill>
                <a:latin typeface="Comic Sans MS"/>
                <a:cs typeface="Comic Sans MS"/>
              </a:rPr>
              <a:t>en</a:t>
            </a:r>
            <a:r>
              <a:rPr sz="2000" b="1" spc="-175" dirty="0">
                <a:solidFill>
                  <a:srgbClr val="FF0065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65"/>
                </a:solidFill>
                <a:latin typeface="Comic Sans MS"/>
                <a:cs typeface="Comic Sans MS"/>
              </a:rPr>
              <a:t>1965)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547" y="1517903"/>
            <a:ext cx="196595" cy="21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3547" y="3163823"/>
            <a:ext cx="196595" cy="21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9324" y="635954"/>
            <a:ext cx="320738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i="1" spc="-55" dirty="0">
                <a:solidFill>
                  <a:srgbClr val="00B0F0"/>
                </a:solidFill>
                <a:latin typeface="Comic Sans MS"/>
                <a:cs typeface="Comic Sans MS"/>
              </a:rPr>
              <a:t>Quelques</a:t>
            </a:r>
            <a:r>
              <a:rPr sz="2500" i="1" spc="-114" dirty="0">
                <a:solidFill>
                  <a:srgbClr val="00B0F0"/>
                </a:solidFill>
                <a:latin typeface="Comic Sans MS"/>
                <a:cs typeface="Comic Sans MS"/>
              </a:rPr>
              <a:t> </a:t>
            </a:r>
            <a:r>
              <a:rPr sz="2500" i="1" spc="-55" dirty="0">
                <a:solidFill>
                  <a:srgbClr val="00B0F0"/>
                </a:solidFill>
                <a:latin typeface="Comic Sans MS"/>
                <a:cs typeface="Comic Sans MS"/>
              </a:rPr>
              <a:t>définitions…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3547" y="5358384"/>
            <a:ext cx="196595" cy="21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9324" y="1246123"/>
            <a:ext cx="841502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3360" algn="just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Trans </a:t>
            </a:r>
            <a:r>
              <a:rPr sz="2400" dirty="0">
                <a:latin typeface="Comic Sans MS"/>
                <a:cs typeface="Comic Sans MS"/>
              </a:rPr>
              <a:t>: </a:t>
            </a:r>
            <a:r>
              <a:rPr sz="2400" spc="-5" dirty="0">
                <a:latin typeface="Comic Sans MS"/>
                <a:cs typeface="Comic Sans MS"/>
              </a:rPr>
              <a:t>les produits </a:t>
            </a:r>
            <a:r>
              <a:rPr sz="2400" spc="-10" dirty="0">
                <a:latin typeface="Comic Sans MS"/>
                <a:cs typeface="Comic Sans MS"/>
              </a:rPr>
              <a:t>sont </a:t>
            </a:r>
            <a:r>
              <a:rPr sz="2400" spc="-5" dirty="0">
                <a:latin typeface="Comic Sans MS"/>
                <a:cs typeface="Comic Sans MS"/>
              </a:rPr>
              <a:t>libres de diffuser pour trouver  </a:t>
            </a:r>
            <a:r>
              <a:rPr sz="2400" dirty="0">
                <a:latin typeface="Comic Sans MS"/>
                <a:cs typeface="Comic Sans MS"/>
              </a:rPr>
              <a:t>une </a:t>
            </a:r>
            <a:r>
              <a:rPr sz="2400" spc="-5" dirty="0">
                <a:latin typeface="Comic Sans MS"/>
                <a:cs typeface="Comic Sans MS"/>
              </a:rPr>
              <a:t>cible (activateur,</a:t>
            </a:r>
            <a:r>
              <a:rPr sz="2400" spc="-4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répresseur)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6350" indent="213360" algn="just">
              <a:lnSpc>
                <a:spcPct val="150000"/>
              </a:lnSpc>
            </a:pP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Cis </a:t>
            </a:r>
            <a:r>
              <a:rPr sz="2400" dirty="0">
                <a:latin typeface="Comic Sans MS"/>
                <a:cs typeface="Comic Sans MS"/>
              </a:rPr>
              <a:t>: </a:t>
            </a:r>
            <a:r>
              <a:rPr sz="2400" spc="-5" dirty="0">
                <a:latin typeface="Comic Sans MS"/>
                <a:cs typeface="Comic Sans MS"/>
              </a:rPr>
              <a:t>pour toute séquence d’ADN non transformée en </a:t>
            </a:r>
            <a:r>
              <a:rPr sz="2400" dirty="0">
                <a:latin typeface="Comic Sans MS"/>
                <a:cs typeface="Comic Sans MS"/>
              </a:rPr>
              <a:t>une  </a:t>
            </a:r>
            <a:r>
              <a:rPr sz="2400" spc="-5" dirty="0">
                <a:latin typeface="Comic Sans MS"/>
                <a:cs typeface="Comic Sans MS"/>
              </a:rPr>
              <a:t>autre molécule, elle </a:t>
            </a:r>
            <a:r>
              <a:rPr sz="2400" spc="-10" dirty="0">
                <a:latin typeface="Comic Sans MS"/>
                <a:cs typeface="Comic Sans MS"/>
              </a:rPr>
              <a:t>agit </a:t>
            </a:r>
            <a:r>
              <a:rPr sz="2400" spc="-5" dirty="0">
                <a:latin typeface="Comic Sans MS"/>
                <a:cs typeface="Comic Sans MS"/>
              </a:rPr>
              <a:t>in situ </a:t>
            </a:r>
            <a:r>
              <a:rPr sz="2400" dirty="0">
                <a:latin typeface="Comic Sans MS"/>
                <a:cs typeface="Comic Sans MS"/>
              </a:rPr>
              <a:t>et </a:t>
            </a:r>
            <a:r>
              <a:rPr sz="2400" spc="-5" dirty="0">
                <a:latin typeface="Comic Sans MS"/>
                <a:cs typeface="Comic Sans MS"/>
              </a:rPr>
              <a:t>touche l’ADN </a:t>
            </a:r>
            <a:r>
              <a:rPr sz="2400" dirty="0">
                <a:latin typeface="Comic Sans MS"/>
                <a:cs typeface="Comic Sans MS"/>
              </a:rPr>
              <a:t>auquel elle  est liée </a:t>
            </a:r>
            <a:r>
              <a:rPr sz="2400" spc="-5" dirty="0">
                <a:latin typeface="Comic Sans MS"/>
                <a:cs typeface="Comic Sans MS"/>
              </a:rPr>
              <a:t>(promoteur </a:t>
            </a:r>
            <a:r>
              <a:rPr sz="2400" dirty="0">
                <a:latin typeface="Comic Sans MS"/>
                <a:cs typeface="Comic Sans MS"/>
              </a:rPr>
              <a:t>et</a:t>
            </a:r>
            <a:r>
              <a:rPr sz="2400" spc="-7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opérateur)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5080" indent="304800" algn="just">
              <a:lnSpc>
                <a:spcPct val="150000"/>
              </a:lnSpc>
            </a:pP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Opéron </a:t>
            </a:r>
            <a:r>
              <a:rPr sz="2400" dirty="0">
                <a:latin typeface="Comic Sans MS"/>
                <a:cs typeface="Comic Sans MS"/>
              </a:rPr>
              <a:t>: </a:t>
            </a:r>
            <a:r>
              <a:rPr sz="2400" spc="-5" dirty="0">
                <a:latin typeface="Comic Sans MS"/>
                <a:cs typeface="Comic Sans MS"/>
              </a:rPr>
              <a:t>ensemble de gènes structuraux </a:t>
            </a:r>
            <a:r>
              <a:rPr sz="2400" dirty="0">
                <a:latin typeface="Comic Sans MS"/>
                <a:cs typeface="Comic Sans MS"/>
              </a:rPr>
              <a:t>et </a:t>
            </a:r>
            <a:r>
              <a:rPr sz="2400" spc="-5" dirty="0">
                <a:latin typeface="Comic Sans MS"/>
                <a:cs typeface="Comic Sans MS"/>
              </a:rPr>
              <a:t>d’éléments  contrôlant </a:t>
            </a:r>
            <a:r>
              <a:rPr sz="2400" dirty="0">
                <a:latin typeface="Comic Sans MS"/>
                <a:cs typeface="Comic Sans MS"/>
              </a:rPr>
              <a:t>leur </a:t>
            </a:r>
            <a:r>
              <a:rPr sz="2400" spc="-5" dirty="0">
                <a:latin typeface="Comic Sans MS"/>
                <a:cs typeface="Comic Sans MS"/>
              </a:rPr>
              <a:t>expression </a:t>
            </a:r>
            <a:r>
              <a:rPr sz="2400" dirty="0">
                <a:latin typeface="Comic Sans MS"/>
                <a:cs typeface="Comic Sans MS"/>
              </a:rPr>
              <a:t>: </a:t>
            </a:r>
            <a:r>
              <a:rPr sz="2400" spc="-5" dirty="0">
                <a:latin typeface="Comic Sans MS"/>
                <a:cs typeface="Comic Sans MS"/>
              </a:rPr>
              <a:t>promoteur, opérateur </a:t>
            </a:r>
            <a:r>
              <a:rPr sz="2400" dirty="0">
                <a:latin typeface="Comic Sans MS"/>
                <a:cs typeface="Comic Sans MS"/>
              </a:rPr>
              <a:t>et </a:t>
            </a:r>
            <a:r>
              <a:rPr sz="2400" spc="-10" dirty="0">
                <a:latin typeface="Comic Sans MS"/>
                <a:cs typeface="Comic Sans MS"/>
              </a:rPr>
              <a:t>un  </a:t>
            </a:r>
            <a:r>
              <a:rPr sz="2400" dirty="0">
                <a:latin typeface="Comic Sans MS"/>
                <a:cs typeface="Comic Sans MS"/>
              </a:rPr>
              <a:t>gène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régulateur.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0365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29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3694" y="489204"/>
            <a:ext cx="978408" cy="46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5964" y="907795"/>
            <a:ext cx="2516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953634"/>
                </a:solidFill>
              </a:rPr>
              <a:t>1.Introduction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647821" y="493776"/>
            <a:ext cx="416052" cy="452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08877" y="4644642"/>
            <a:ext cx="19875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7385" algn="l"/>
              </a:tabLst>
            </a:pPr>
            <a:r>
              <a:rPr sz="2200" b="1" spc="-15" dirty="0">
                <a:solidFill>
                  <a:srgbClr val="3F3051"/>
                </a:solidFill>
                <a:latin typeface="Comic Sans MS"/>
                <a:cs typeface="Comic Sans MS"/>
              </a:rPr>
              <a:t>d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e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	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l’i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n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iti</a:t>
            </a:r>
            <a:r>
              <a:rPr sz="2200" b="1" spc="10" dirty="0">
                <a:solidFill>
                  <a:srgbClr val="3F3051"/>
                </a:solidFill>
                <a:latin typeface="Comic Sans MS"/>
                <a:cs typeface="Comic Sans MS"/>
              </a:rPr>
              <a:t>a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tio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n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07929" y="4644642"/>
            <a:ext cx="9137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9290" algn="l"/>
              </a:tabLst>
            </a:pPr>
            <a:r>
              <a:rPr sz="2200" b="1" spc="-15" dirty="0">
                <a:solidFill>
                  <a:srgbClr val="3F3051"/>
                </a:solidFill>
                <a:latin typeface="Comic Sans MS"/>
                <a:cs typeface="Comic Sans MS"/>
              </a:rPr>
              <a:t>d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e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	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l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a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5816" y="4476392"/>
            <a:ext cx="4100829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1">
              <a:lnSpc>
                <a:spcPct val="150000"/>
              </a:lnSpc>
              <a:spcBef>
                <a:spcPts val="100"/>
              </a:spcBef>
              <a:buSzPct val="95454"/>
              <a:buAutoNum type="arabicPeriod"/>
              <a:tabLst>
                <a:tab pos="596265" algn="l"/>
                <a:tab pos="2350135" algn="l"/>
                <a:tab pos="3006725" algn="l"/>
              </a:tabLst>
            </a:pP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S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tr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a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t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é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gie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s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	</a:t>
            </a:r>
            <a:r>
              <a:rPr sz="2200" b="1" spc="-15" dirty="0">
                <a:solidFill>
                  <a:srgbClr val="3F3051"/>
                </a:solidFill>
                <a:latin typeface="Comic Sans MS"/>
                <a:cs typeface="Comic Sans MS"/>
              </a:rPr>
              <a:t>d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e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	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c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o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n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t</a:t>
            </a:r>
            <a:r>
              <a:rPr sz="2200" b="1" spc="5" dirty="0">
                <a:solidFill>
                  <a:srgbClr val="3F3051"/>
                </a:solidFill>
                <a:latin typeface="Comic Sans MS"/>
                <a:cs typeface="Comic Sans MS"/>
              </a:rPr>
              <a:t>r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ôl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e  transcription</a:t>
            </a:r>
            <a:endParaRPr sz="2200">
              <a:latin typeface="Comic Sans MS"/>
              <a:cs typeface="Comic Sans MS"/>
            </a:endParaRPr>
          </a:p>
          <a:p>
            <a:pPr marL="12700" marR="145415" lvl="1">
              <a:lnSpc>
                <a:spcPct val="150000"/>
              </a:lnSpc>
              <a:buSzPct val="95454"/>
              <a:buAutoNum type="arabicPeriod"/>
              <a:tabLst>
                <a:tab pos="596265" algn="l"/>
              </a:tabLst>
            </a:pP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Contrôles positif-négatif  2.3.Notion d’opéron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812" y="1527454"/>
            <a:ext cx="8484870" cy="286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6970" marR="5080" lvl="1">
              <a:lnSpc>
                <a:spcPct val="150000"/>
              </a:lnSpc>
              <a:spcBef>
                <a:spcPts val="100"/>
              </a:spcBef>
              <a:buSzPct val="95454"/>
              <a:buAutoNum type="arabicPeriod"/>
              <a:tabLst>
                <a:tab pos="1740535" algn="l"/>
                <a:tab pos="3051175" algn="l"/>
                <a:tab pos="3424554" algn="l"/>
                <a:tab pos="3799204" algn="l"/>
                <a:tab pos="4175760" algn="l"/>
                <a:tab pos="5715000" algn="l"/>
                <a:tab pos="6252845" algn="l"/>
                <a:tab pos="8015605" algn="l"/>
              </a:tabLst>
            </a:pPr>
            <a:r>
              <a:rPr sz="2200" b="1" spc="-15" dirty="0">
                <a:solidFill>
                  <a:srgbClr val="3F3051"/>
                </a:solidFill>
                <a:latin typeface="Comic Sans MS"/>
                <a:cs typeface="Comic Sans MS"/>
              </a:rPr>
              <a:t>P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o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u</a:t>
            </a:r>
            <a:r>
              <a:rPr sz="2200" b="1" spc="5" dirty="0">
                <a:solidFill>
                  <a:srgbClr val="3F3051"/>
                </a:solidFill>
                <a:latin typeface="Comic Sans MS"/>
                <a:cs typeface="Comic Sans MS"/>
              </a:rPr>
              <a:t>rqu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o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i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	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i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l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	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y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	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a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	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ré</a:t>
            </a:r>
            <a:r>
              <a:rPr sz="2200" b="1" spc="5" dirty="0">
                <a:solidFill>
                  <a:srgbClr val="3F3051"/>
                </a:solidFill>
                <a:latin typeface="Comic Sans MS"/>
                <a:cs typeface="Comic Sans MS"/>
              </a:rPr>
              <a:t>g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ul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a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t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i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o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n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	</a:t>
            </a:r>
            <a:r>
              <a:rPr sz="2200" b="1" spc="-15" dirty="0">
                <a:solidFill>
                  <a:srgbClr val="3F3051"/>
                </a:solidFill>
                <a:latin typeface="Comic Sans MS"/>
                <a:cs typeface="Comic Sans MS"/>
              </a:rPr>
              <a:t>d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e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	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l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’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ex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p</a:t>
            </a:r>
            <a:r>
              <a:rPr sz="2200" b="1" spc="5" dirty="0">
                <a:solidFill>
                  <a:srgbClr val="3F3051"/>
                </a:solidFill>
                <a:latin typeface="Comic Sans MS"/>
                <a:cs typeface="Comic Sans MS"/>
              </a:rPr>
              <a:t>r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ess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i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o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n</a:t>
            </a:r>
            <a:r>
              <a:rPr sz="2200" b="1" dirty="0">
                <a:solidFill>
                  <a:srgbClr val="3F3051"/>
                </a:solidFill>
                <a:latin typeface="Comic Sans MS"/>
                <a:cs typeface="Comic Sans MS"/>
              </a:rPr>
              <a:t>	d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e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s  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gènes?</a:t>
            </a:r>
            <a:endParaRPr sz="2200">
              <a:latin typeface="Comic Sans MS"/>
              <a:cs typeface="Comic Sans MS"/>
            </a:endParaRPr>
          </a:p>
          <a:p>
            <a:pPr marL="1156970" lvl="1">
              <a:lnSpc>
                <a:spcPct val="100000"/>
              </a:lnSpc>
              <a:spcBef>
                <a:spcPts val="1320"/>
              </a:spcBef>
              <a:buSzPct val="95454"/>
              <a:buAutoNum type="arabicPeriod"/>
              <a:tabLst>
                <a:tab pos="1740535" algn="l"/>
              </a:tabLst>
            </a:pP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Qu’est-ce-que 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la 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REGULATION GENETIQUE</a:t>
            </a:r>
            <a:r>
              <a:rPr sz="2200" b="1" spc="125" dirty="0">
                <a:solidFill>
                  <a:srgbClr val="3F3051"/>
                </a:solidFill>
                <a:latin typeface="Comic Sans MS"/>
                <a:cs typeface="Comic Sans MS"/>
              </a:rPr>
              <a:t> </a:t>
            </a: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?</a:t>
            </a:r>
            <a:endParaRPr sz="2200">
              <a:latin typeface="Comic Sans MS"/>
              <a:cs typeface="Comic Sans MS"/>
            </a:endParaRPr>
          </a:p>
          <a:p>
            <a:pPr marL="1156970" lvl="1">
              <a:lnSpc>
                <a:spcPct val="100000"/>
              </a:lnSpc>
              <a:spcBef>
                <a:spcPts val="1320"/>
              </a:spcBef>
              <a:buSzPct val="95454"/>
              <a:buAutoNum type="arabicPeriod"/>
              <a:tabLst>
                <a:tab pos="1740535" algn="l"/>
              </a:tabLst>
            </a:pPr>
            <a:r>
              <a:rPr sz="2200" b="1" spc="-5" dirty="0">
                <a:solidFill>
                  <a:srgbClr val="3F3051"/>
                </a:solidFill>
                <a:latin typeface="Comic Sans MS"/>
                <a:cs typeface="Comic Sans MS"/>
              </a:rPr>
              <a:t>Niveaux </a:t>
            </a:r>
            <a:r>
              <a:rPr sz="2200" b="1" spc="-10" dirty="0">
                <a:solidFill>
                  <a:srgbClr val="3F3051"/>
                </a:solidFill>
                <a:latin typeface="Comic Sans MS"/>
                <a:cs typeface="Comic Sans MS"/>
              </a:rPr>
              <a:t>de régulation</a:t>
            </a:r>
            <a:endParaRPr sz="2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953634"/>
                </a:solidFill>
                <a:latin typeface="Comic Sans MS"/>
                <a:cs typeface="Comic Sans MS"/>
              </a:rPr>
              <a:t>2.Régulation de la</a:t>
            </a:r>
            <a:r>
              <a:rPr sz="2800" b="1" spc="-10" dirty="0">
                <a:solidFill>
                  <a:srgbClr val="953634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953634"/>
                </a:solidFill>
                <a:latin typeface="Comic Sans MS"/>
                <a:cs typeface="Comic Sans MS"/>
              </a:rPr>
              <a:t>transcription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1541" y="6694421"/>
            <a:ext cx="1962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898989"/>
                </a:solidFill>
                <a:latin typeface="Comic Sans MS"/>
                <a:cs typeface="Comic Sans MS"/>
              </a:rPr>
              <a:t>3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300" y="1339850"/>
            <a:ext cx="9739062" cy="5209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omic Sans MS"/>
                <a:cs typeface="Comic Sans MS"/>
              </a:rPr>
              <a:t>Les activateurs </a:t>
            </a:r>
            <a:r>
              <a:rPr sz="2800" dirty="0">
                <a:latin typeface="Comic Sans MS"/>
                <a:cs typeface="Comic Sans MS"/>
              </a:rPr>
              <a:t>ou </a:t>
            </a:r>
            <a:r>
              <a:rPr sz="2800" spc="-5" dirty="0">
                <a:latin typeface="Comic Sans MS"/>
                <a:cs typeface="Comic Sans MS"/>
              </a:rPr>
              <a:t>inhibiteurs de </a:t>
            </a:r>
            <a:r>
              <a:rPr sz="2800" dirty="0">
                <a:latin typeface="Comic Sans MS"/>
                <a:cs typeface="Comic Sans MS"/>
              </a:rPr>
              <a:t>la </a:t>
            </a:r>
            <a:r>
              <a:rPr sz="2800" spc="-5" dirty="0">
                <a:latin typeface="Comic Sans MS"/>
                <a:cs typeface="Comic Sans MS"/>
              </a:rPr>
              <a:t>transcription (facteurs trans-  régulateurs) sont des protéines produites par d'autres gènes </a:t>
            </a:r>
            <a:r>
              <a:rPr sz="2800" dirty="0">
                <a:latin typeface="Comic Sans MS"/>
                <a:cs typeface="Comic Sans MS"/>
              </a:rPr>
              <a:t>qui  </a:t>
            </a:r>
            <a:r>
              <a:rPr sz="2800" spc="-5" dirty="0">
                <a:latin typeface="Comic Sans MS"/>
                <a:cs typeface="Comic Sans MS"/>
              </a:rPr>
              <a:t>interviennent </a:t>
            </a:r>
            <a:r>
              <a:rPr sz="2800" dirty="0">
                <a:latin typeface="Comic Sans MS"/>
                <a:cs typeface="Comic Sans MS"/>
              </a:rPr>
              <a:t>pour </a:t>
            </a:r>
            <a:r>
              <a:rPr sz="2800" spc="-5" dirty="0">
                <a:latin typeface="Comic Sans MS"/>
                <a:cs typeface="Comic Sans MS"/>
              </a:rPr>
              <a:t>activer </a:t>
            </a:r>
            <a:r>
              <a:rPr sz="2800" dirty="0">
                <a:latin typeface="Comic Sans MS"/>
                <a:cs typeface="Comic Sans MS"/>
              </a:rPr>
              <a:t>ou pour </a:t>
            </a:r>
            <a:r>
              <a:rPr sz="2800" spc="-5" dirty="0">
                <a:latin typeface="Comic Sans MS"/>
                <a:cs typeface="Comic Sans MS"/>
              </a:rPr>
              <a:t>inhiber </a:t>
            </a:r>
            <a:r>
              <a:rPr sz="2800" dirty="0">
                <a:latin typeface="Comic Sans MS"/>
                <a:cs typeface="Comic Sans MS"/>
              </a:rPr>
              <a:t>la RNA </a:t>
            </a:r>
            <a:r>
              <a:rPr sz="2800" spc="-5" dirty="0">
                <a:latin typeface="Comic Sans MS"/>
                <a:cs typeface="Comic Sans MS"/>
              </a:rPr>
              <a:t>polymérase et </a:t>
            </a:r>
            <a:r>
              <a:rPr sz="2800" dirty="0">
                <a:latin typeface="Comic Sans MS"/>
                <a:cs typeface="Comic Sans MS"/>
              </a:rPr>
              <a:t>par  suite </a:t>
            </a:r>
            <a:r>
              <a:rPr sz="2800" spc="-5" dirty="0">
                <a:latin typeface="Comic Sans MS"/>
                <a:cs typeface="Comic Sans MS"/>
              </a:rPr>
              <a:t>induire </a:t>
            </a:r>
            <a:r>
              <a:rPr sz="2800" dirty="0">
                <a:latin typeface="Comic Sans MS"/>
                <a:cs typeface="Comic Sans MS"/>
              </a:rPr>
              <a:t>ou </a:t>
            </a:r>
            <a:r>
              <a:rPr sz="2800" spc="-5" dirty="0">
                <a:latin typeface="Comic Sans MS"/>
                <a:cs typeface="Comic Sans MS"/>
              </a:rPr>
              <a:t>réprimer l'expression du gène </a:t>
            </a:r>
            <a:r>
              <a:rPr sz="2800" dirty="0">
                <a:latin typeface="Comic Sans MS"/>
                <a:cs typeface="Comic Sans MS"/>
              </a:rPr>
              <a:t>à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 err="1">
                <a:latin typeface="Comic Sans MS"/>
                <a:cs typeface="Comic Sans MS"/>
              </a:rPr>
              <a:t>transcrire</a:t>
            </a:r>
            <a:r>
              <a:rPr sz="2800" spc="-5" dirty="0" smtClean="0">
                <a:latin typeface="Comic Sans MS"/>
                <a:cs typeface="Comic Sans MS"/>
              </a:rPr>
              <a:t>.</a:t>
            </a:r>
            <a:endParaRPr lang="fr-FR" sz="2800" spc="-5" dirty="0" smtClean="0">
              <a:latin typeface="Comic Sans MS"/>
              <a:cs typeface="Comic Sans MS"/>
            </a:endParaRPr>
          </a:p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endParaRPr lang="fr-FR" sz="2800" spc="-5" dirty="0">
              <a:latin typeface="Comic Sans MS"/>
              <a:cs typeface="Comic Sans MS"/>
            </a:endParaRPr>
          </a:p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Comic Sans MS"/>
              <a:cs typeface="Comic Sans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latin typeface="Comic Sans MS"/>
                <a:cs typeface="Comic Sans MS"/>
              </a:rPr>
              <a:t>Ces </a:t>
            </a:r>
            <a:r>
              <a:rPr sz="2800" spc="-5" dirty="0">
                <a:latin typeface="Comic Sans MS"/>
                <a:cs typeface="Comic Sans MS"/>
              </a:rPr>
              <a:t>facteurs trans-régulateurs se </a:t>
            </a:r>
            <a:r>
              <a:rPr sz="2800" dirty="0">
                <a:latin typeface="Comic Sans MS"/>
                <a:cs typeface="Comic Sans MS"/>
              </a:rPr>
              <a:t>lient à </a:t>
            </a:r>
            <a:r>
              <a:rPr sz="2800" spc="-5" dirty="0">
                <a:latin typeface="Comic Sans MS"/>
                <a:cs typeface="Comic Sans MS"/>
              </a:rPr>
              <a:t>l’ADN dans </a:t>
            </a:r>
            <a:r>
              <a:rPr sz="2800" dirty="0">
                <a:latin typeface="Comic Sans MS"/>
                <a:cs typeface="Comic Sans MS"/>
              </a:rPr>
              <a:t>la région </a:t>
            </a:r>
            <a:r>
              <a:rPr sz="2800" spc="-5" dirty="0">
                <a:latin typeface="Comic Sans MS"/>
                <a:cs typeface="Comic Sans MS"/>
              </a:rPr>
              <a:t>du gène  située en amont de </a:t>
            </a:r>
            <a:r>
              <a:rPr sz="2800" dirty="0">
                <a:latin typeface="Comic Sans MS"/>
                <a:cs typeface="Comic Sans MS"/>
              </a:rPr>
              <a:t>la partie </a:t>
            </a:r>
            <a:r>
              <a:rPr sz="2800" spc="-5" dirty="0">
                <a:latin typeface="Comic Sans MS"/>
                <a:cs typeface="Comic Sans MS"/>
              </a:rPr>
              <a:t>transcrite. Les sites de </a:t>
            </a:r>
            <a:r>
              <a:rPr sz="2800" dirty="0">
                <a:latin typeface="Comic Sans MS"/>
                <a:cs typeface="Comic Sans MS"/>
              </a:rPr>
              <a:t>fixation </a:t>
            </a:r>
            <a:r>
              <a:rPr sz="2800" spc="-5" dirty="0">
                <a:latin typeface="Comic Sans MS"/>
                <a:cs typeface="Comic Sans MS"/>
              </a:rPr>
              <a:t>de ces </a:t>
            </a:r>
            <a:r>
              <a:rPr sz="2800" spc="58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facteurs trans-régulateurs </a:t>
            </a:r>
            <a:r>
              <a:rPr sz="2800" dirty="0">
                <a:latin typeface="Comic Sans MS"/>
                <a:cs typeface="Comic Sans MS"/>
              </a:rPr>
              <a:t>sur le DNA </a:t>
            </a:r>
            <a:r>
              <a:rPr sz="2800" spc="-5" dirty="0">
                <a:latin typeface="Comic Sans MS"/>
                <a:cs typeface="Comic Sans MS"/>
              </a:rPr>
              <a:t>sont des séquences spécifiques  appelées éléments</a:t>
            </a:r>
            <a:r>
              <a:rPr sz="2800" spc="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cis-régulateurs.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30</a:t>
            </a:fld>
            <a:endParaRPr spc="-6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2550" y="751331"/>
            <a:ext cx="225551" cy="286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6582" y="765047"/>
            <a:ext cx="211835" cy="271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53974" y="810493"/>
            <a:ext cx="252163" cy="2015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9753" y="765047"/>
            <a:ext cx="240791" cy="269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0901" y="1542569"/>
            <a:ext cx="8646311" cy="1445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2064" y="3280765"/>
            <a:ext cx="3289535" cy="35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8431" y="4146803"/>
            <a:ext cx="196596" cy="173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8431" y="5061203"/>
            <a:ext cx="196596" cy="173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68431" y="5518403"/>
            <a:ext cx="196596" cy="173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8431" y="5975603"/>
            <a:ext cx="196596" cy="173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4213" y="3462628"/>
            <a:ext cx="7987030" cy="27686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990600" algn="l"/>
              </a:tabLst>
            </a:pPr>
            <a:r>
              <a:rPr sz="2000" dirty="0">
                <a:latin typeface="Comic Sans MS"/>
                <a:cs typeface="Comic Sans MS"/>
              </a:rPr>
              <a:t>3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gène	</a:t>
            </a:r>
            <a:r>
              <a:rPr sz="2000" dirty="0">
                <a:latin typeface="Comic Sans MS"/>
                <a:cs typeface="Comic Sans MS"/>
              </a:rPr>
              <a:t>structuraux:</a:t>
            </a:r>
            <a:endParaRPr sz="2000">
              <a:latin typeface="Comic Sans MS"/>
              <a:cs typeface="Comic Sans MS"/>
            </a:endParaRPr>
          </a:p>
          <a:p>
            <a:pPr marL="12700" marR="5080" indent="205740">
              <a:lnSpc>
                <a:spcPct val="150000"/>
              </a:lnSpc>
              <a:tabLst>
                <a:tab pos="1188720" algn="l"/>
                <a:tab pos="1885314" algn="l"/>
                <a:tab pos="2391410" algn="l"/>
                <a:tab pos="3568065" algn="l"/>
                <a:tab pos="4954905" algn="l"/>
                <a:tab pos="5663565" algn="l"/>
                <a:tab pos="6045835" algn="l"/>
                <a:tab pos="7692390" algn="l"/>
              </a:tabLst>
            </a:pPr>
            <a:r>
              <a:rPr sz="2000" dirty="0">
                <a:latin typeface="Comic Sans MS"/>
                <a:cs typeface="Comic Sans MS"/>
              </a:rPr>
              <a:t>co</a:t>
            </a:r>
            <a:r>
              <a:rPr sz="2000" spc="-5" dirty="0">
                <a:latin typeface="Comic Sans MS"/>
                <a:cs typeface="Comic Sans MS"/>
              </a:rPr>
              <a:t>da</a:t>
            </a:r>
            <a:r>
              <a:rPr sz="2000" spc="-10" dirty="0">
                <a:latin typeface="Comic Sans MS"/>
                <a:cs typeface="Comic Sans MS"/>
              </a:rPr>
              <a:t>n</a:t>
            </a:r>
            <a:r>
              <a:rPr sz="2000" dirty="0">
                <a:latin typeface="Comic Sans MS"/>
                <a:cs typeface="Comic Sans MS"/>
              </a:rPr>
              <a:t>t	</a:t>
            </a:r>
            <a:r>
              <a:rPr sz="2000" spc="-5" dirty="0">
                <a:latin typeface="Comic Sans MS"/>
                <a:cs typeface="Comic Sans MS"/>
              </a:rPr>
              <a:t>p</a:t>
            </a:r>
            <a:r>
              <a:rPr sz="2000" spc="-10" dirty="0">
                <a:latin typeface="Comic Sans MS"/>
                <a:cs typeface="Comic Sans MS"/>
              </a:rPr>
              <a:t>o</a:t>
            </a:r>
            <a:r>
              <a:rPr sz="2000" dirty="0">
                <a:latin typeface="Comic Sans MS"/>
                <a:cs typeface="Comic Sans MS"/>
              </a:rPr>
              <a:t>ur	l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dirty="0">
                <a:latin typeface="Comic Sans MS"/>
                <a:cs typeface="Comic Sans MS"/>
              </a:rPr>
              <a:t>s	</a:t>
            </a:r>
            <a:r>
              <a:rPr sz="2000" spc="5" dirty="0">
                <a:latin typeface="Comic Sans MS"/>
                <a:cs typeface="Comic Sans MS"/>
              </a:rPr>
              <a:t>e</a:t>
            </a:r>
            <a:r>
              <a:rPr sz="2000" spc="-10" dirty="0">
                <a:latin typeface="Comic Sans MS"/>
                <a:cs typeface="Comic Sans MS"/>
              </a:rPr>
              <a:t>n</a:t>
            </a:r>
            <a:r>
              <a:rPr sz="2000" dirty="0">
                <a:latin typeface="Comic Sans MS"/>
                <a:cs typeface="Comic Sans MS"/>
              </a:rPr>
              <a:t>zym</a:t>
            </a:r>
            <a:r>
              <a:rPr sz="2000" spc="-10" dirty="0">
                <a:latin typeface="Comic Sans MS"/>
                <a:cs typeface="Comic Sans MS"/>
              </a:rPr>
              <a:t>e</a:t>
            </a:r>
            <a:r>
              <a:rPr sz="2000" dirty="0">
                <a:latin typeface="Comic Sans MS"/>
                <a:cs typeface="Comic Sans MS"/>
              </a:rPr>
              <a:t>s	im</a:t>
            </a:r>
            <a:r>
              <a:rPr sz="2000" spc="-5" dirty="0">
                <a:latin typeface="Comic Sans MS"/>
                <a:cs typeface="Comic Sans MS"/>
              </a:rPr>
              <a:t>p</a:t>
            </a:r>
            <a:r>
              <a:rPr sz="2000" dirty="0">
                <a:latin typeface="Comic Sans MS"/>
                <a:cs typeface="Comic Sans MS"/>
              </a:rPr>
              <a:t>li</a:t>
            </a:r>
            <a:r>
              <a:rPr sz="2000" spc="-15" dirty="0">
                <a:latin typeface="Comic Sans MS"/>
                <a:cs typeface="Comic Sans MS"/>
              </a:rPr>
              <a:t>q</a:t>
            </a:r>
            <a:r>
              <a:rPr sz="2000" dirty="0">
                <a:latin typeface="Comic Sans MS"/>
                <a:cs typeface="Comic Sans MS"/>
              </a:rPr>
              <a:t>u</a:t>
            </a:r>
            <a:r>
              <a:rPr sz="2000" spc="-10" dirty="0">
                <a:latin typeface="Comic Sans MS"/>
                <a:cs typeface="Comic Sans MS"/>
              </a:rPr>
              <a:t>ée</a:t>
            </a:r>
            <a:r>
              <a:rPr sz="2000" dirty="0">
                <a:latin typeface="Comic Sans MS"/>
                <a:cs typeface="Comic Sans MS"/>
              </a:rPr>
              <a:t>s	</a:t>
            </a:r>
            <a:r>
              <a:rPr sz="2000" spc="-5" dirty="0">
                <a:latin typeface="Comic Sans MS"/>
                <a:cs typeface="Comic Sans MS"/>
              </a:rPr>
              <a:t>da</a:t>
            </a:r>
            <a:r>
              <a:rPr sz="2000" spc="-10" dirty="0">
                <a:latin typeface="Comic Sans MS"/>
                <a:cs typeface="Comic Sans MS"/>
              </a:rPr>
              <a:t>n</a:t>
            </a:r>
            <a:r>
              <a:rPr sz="2000" dirty="0">
                <a:latin typeface="Comic Sans MS"/>
                <a:cs typeface="Comic Sans MS"/>
              </a:rPr>
              <a:t>s	le	m</a:t>
            </a:r>
            <a:r>
              <a:rPr sz="2000" spc="-10" dirty="0">
                <a:latin typeface="Comic Sans MS"/>
                <a:cs typeface="Comic Sans MS"/>
              </a:rPr>
              <a:t>é</a:t>
            </a:r>
            <a:r>
              <a:rPr sz="2000" dirty="0">
                <a:latin typeface="Comic Sans MS"/>
                <a:cs typeface="Comic Sans MS"/>
              </a:rPr>
              <a:t>t</a:t>
            </a:r>
            <a:r>
              <a:rPr sz="2000" spc="-5" dirty="0">
                <a:latin typeface="Comic Sans MS"/>
                <a:cs typeface="Comic Sans MS"/>
              </a:rPr>
              <a:t>ab</a:t>
            </a:r>
            <a:r>
              <a:rPr sz="2000" dirty="0">
                <a:latin typeface="Comic Sans MS"/>
                <a:cs typeface="Comic Sans MS"/>
              </a:rPr>
              <a:t>oli</a:t>
            </a:r>
            <a:r>
              <a:rPr sz="2000" spc="-5" dirty="0">
                <a:latin typeface="Comic Sans MS"/>
                <a:cs typeface="Comic Sans MS"/>
              </a:rPr>
              <a:t>s</a:t>
            </a:r>
            <a:r>
              <a:rPr sz="2000" dirty="0">
                <a:latin typeface="Comic Sans MS"/>
                <a:cs typeface="Comic Sans MS"/>
              </a:rPr>
              <a:t>me	</a:t>
            </a:r>
            <a:r>
              <a:rPr sz="2000" spc="-5" dirty="0">
                <a:latin typeface="Comic Sans MS"/>
                <a:cs typeface="Comic Sans MS"/>
              </a:rPr>
              <a:t>d</a:t>
            </a:r>
            <a:r>
              <a:rPr sz="2000" dirty="0">
                <a:latin typeface="Comic Sans MS"/>
                <a:cs typeface="Comic Sans MS"/>
              </a:rPr>
              <a:t>u  lactose</a:t>
            </a:r>
            <a:endParaRPr sz="2000">
              <a:latin typeface="Comic Sans MS"/>
              <a:cs typeface="Comic Sans MS"/>
            </a:endParaRPr>
          </a:p>
          <a:p>
            <a:pPr marL="217804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Comic Sans MS"/>
                <a:cs typeface="Comic Sans MS"/>
              </a:rPr>
              <a:t>sont exprimés continuellement </a:t>
            </a:r>
            <a:r>
              <a:rPr sz="2000" dirty="0">
                <a:latin typeface="Comic Sans MS"/>
                <a:cs typeface="Comic Sans MS"/>
              </a:rPr>
              <a:t>à faible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taux</a:t>
            </a:r>
            <a:endParaRPr sz="2000">
              <a:latin typeface="Comic Sans MS"/>
              <a:cs typeface="Comic Sans MS"/>
            </a:endParaRPr>
          </a:p>
          <a:p>
            <a:pPr marL="217804" marR="845819">
              <a:lnSpc>
                <a:spcPct val="150000"/>
              </a:lnSpc>
            </a:pPr>
            <a:r>
              <a:rPr sz="2000" spc="-5" dirty="0">
                <a:latin typeface="Comic Sans MS"/>
                <a:cs typeface="Comic Sans MS"/>
              </a:rPr>
              <a:t>sont induits environ </a:t>
            </a:r>
            <a:r>
              <a:rPr sz="2000" dirty="0">
                <a:latin typeface="Comic Sans MS"/>
                <a:cs typeface="Comic Sans MS"/>
              </a:rPr>
              <a:t>1000 fois </a:t>
            </a:r>
            <a:r>
              <a:rPr sz="2000" spc="-5" dirty="0">
                <a:latin typeface="Comic Sans MS"/>
                <a:cs typeface="Comic Sans MS"/>
              </a:rPr>
              <a:t>quand </a:t>
            </a:r>
            <a:r>
              <a:rPr sz="2000" dirty="0">
                <a:latin typeface="Comic Sans MS"/>
                <a:cs typeface="Comic Sans MS"/>
              </a:rPr>
              <a:t>le lactose </a:t>
            </a:r>
            <a:r>
              <a:rPr sz="2000" spc="-5" dirty="0">
                <a:latin typeface="Comic Sans MS"/>
                <a:cs typeface="Comic Sans MS"/>
              </a:rPr>
              <a:t>est présent  sont </a:t>
            </a:r>
            <a:r>
              <a:rPr sz="2000" dirty="0">
                <a:latin typeface="Comic Sans MS"/>
                <a:cs typeface="Comic Sans MS"/>
              </a:rPr>
              <a:t>modulés </a:t>
            </a:r>
            <a:r>
              <a:rPr sz="2000" spc="-5" dirty="0">
                <a:latin typeface="Comic Sans MS"/>
                <a:cs typeface="Comic Sans MS"/>
              </a:rPr>
              <a:t>par </a:t>
            </a:r>
            <a:r>
              <a:rPr sz="2000" dirty="0">
                <a:latin typeface="Comic Sans MS"/>
                <a:cs typeface="Comic Sans MS"/>
              </a:rPr>
              <a:t>le taux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glucose </a:t>
            </a:r>
            <a:r>
              <a:rPr sz="2000" spc="-5" dirty="0">
                <a:latin typeface="Comic Sans MS"/>
                <a:cs typeface="Comic Sans MS"/>
              </a:rPr>
              <a:t>du</a:t>
            </a:r>
            <a:r>
              <a:rPr sz="2000" spc="-7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milieu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31</a:t>
            </a:fld>
            <a:endParaRPr spc="-6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547" y="2683764"/>
            <a:ext cx="169163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3547" y="3598164"/>
            <a:ext cx="169163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3547" y="4512564"/>
            <a:ext cx="169163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3547" y="4969764"/>
            <a:ext cx="169163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9329" y="2458159"/>
            <a:ext cx="841502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7800">
              <a:lnSpc>
                <a:spcPct val="142900"/>
              </a:lnSpc>
              <a:spcBef>
                <a:spcPts val="95"/>
              </a:spcBef>
              <a:tabLst>
                <a:tab pos="615950" algn="l"/>
                <a:tab pos="1309370" algn="l"/>
                <a:tab pos="2945765" algn="l"/>
                <a:tab pos="4139565" algn="l"/>
                <a:tab pos="6282055" algn="l"/>
                <a:tab pos="6765290" algn="l"/>
                <a:tab pos="8192134" algn="l"/>
              </a:tabLst>
            </a:pP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Le	g</a:t>
            </a:r>
            <a:r>
              <a:rPr sz="2000" b="0" spc="-10" dirty="0">
                <a:solidFill>
                  <a:srgbClr val="000000"/>
                </a:solidFill>
                <a:latin typeface="Comic Sans MS"/>
                <a:cs typeface="Comic Sans MS"/>
              </a:rPr>
              <a:t>è</a:t>
            </a:r>
            <a:r>
              <a:rPr sz="2000" b="0" spc="5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e	</a:t>
            </a:r>
            <a:r>
              <a:rPr sz="2100" i="1" spc="-50" dirty="0">
                <a:solidFill>
                  <a:srgbClr val="E46B09"/>
                </a:solidFill>
                <a:latin typeface="Comic Sans MS"/>
                <a:cs typeface="Comic Sans MS"/>
              </a:rPr>
              <a:t>lacZ</a:t>
            </a:r>
            <a:r>
              <a:rPr sz="2100" i="1" spc="240" dirty="0">
                <a:solidFill>
                  <a:srgbClr val="E46B09"/>
                </a:solidFill>
                <a:latin typeface="Comic Sans MS"/>
                <a:cs typeface="Comic Sans MS"/>
              </a:rPr>
              <a:t> </a:t>
            </a:r>
            <a:r>
              <a:rPr sz="2100" b="0" i="1" spc="-65" dirty="0">
                <a:solidFill>
                  <a:srgbClr val="000000"/>
                </a:solidFill>
                <a:latin typeface="Comic Sans MS"/>
                <a:cs typeface="Comic Sans MS"/>
              </a:rPr>
              <a:t>en</a:t>
            </a:r>
            <a:r>
              <a:rPr sz="2100" b="0" i="1" spc="-50" dirty="0">
                <a:solidFill>
                  <a:srgbClr val="000000"/>
                </a:solidFill>
                <a:latin typeface="Comic Sans MS"/>
                <a:cs typeface="Comic Sans MS"/>
              </a:rPr>
              <a:t>co</a:t>
            </a:r>
            <a:r>
              <a:rPr sz="2100" b="0" i="1" spc="-65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sz="2100" b="0" i="1" spc="-55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100" b="0" i="1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sz="2100" b="0" i="1" spc="-35" dirty="0">
                <a:solidFill>
                  <a:srgbClr val="000000"/>
                </a:solidFill>
                <a:latin typeface="Comic Sans MS"/>
                <a:cs typeface="Comic Sans MS"/>
              </a:rPr>
              <a:t>l'</a:t>
            </a:r>
            <a:r>
              <a:rPr sz="2100" b="0" i="1" spc="-65" dirty="0">
                <a:solidFill>
                  <a:srgbClr val="000000"/>
                </a:solidFill>
                <a:latin typeface="Comic Sans MS"/>
                <a:cs typeface="Comic Sans MS"/>
              </a:rPr>
              <a:t>en</a:t>
            </a:r>
            <a:r>
              <a:rPr sz="2100" b="0" i="1" spc="-60" dirty="0">
                <a:solidFill>
                  <a:srgbClr val="000000"/>
                </a:solidFill>
                <a:latin typeface="Comic Sans MS"/>
                <a:cs typeface="Comic Sans MS"/>
              </a:rPr>
              <a:t>zyme</a:t>
            </a:r>
            <a:r>
              <a:rPr sz="2100" b="0" i="1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sz="2100" i="1" spc="-65" dirty="0">
                <a:solidFill>
                  <a:srgbClr val="E46B09"/>
                </a:solidFill>
                <a:latin typeface="Comic Sans MS"/>
                <a:cs typeface="Comic Sans MS"/>
              </a:rPr>
              <a:t>β</a:t>
            </a:r>
            <a:r>
              <a:rPr sz="2100" i="1" spc="-50" dirty="0">
                <a:solidFill>
                  <a:srgbClr val="E46B09"/>
                </a:solidFill>
                <a:latin typeface="Comic Sans MS"/>
                <a:cs typeface="Comic Sans MS"/>
              </a:rPr>
              <a:t>-gala</a:t>
            </a:r>
            <a:r>
              <a:rPr sz="2100" i="1" spc="-60" dirty="0">
                <a:solidFill>
                  <a:srgbClr val="E46B09"/>
                </a:solidFill>
                <a:latin typeface="Comic Sans MS"/>
                <a:cs typeface="Comic Sans MS"/>
              </a:rPr>
              <a:t>ct</a:t>
            </a:r>
            <a:r>
              <a:rPr sz="2100" i="1" spc="-55" dirty="0">
                <a:solidFill>
                  <a:srgbClr val="E46B09"/>
                </a:solidFill>
                <a:latin typeface="Comic Sans MS"/>
                <a:cs typeface="Comic Sans MS"/>
              </a:rPr>
              <a:t>os</a:t>
            </a:r>
            <a:r>
              <a:rPr sz="2100" i="1" spc="-30" dirty="0">
                <a:solidFill>
                  <a:srgbClr val="E46B09"/>
                </a:solidFill>
                <a:latin typeface="Comic Sans MS"/>
                <a:cs typeface="Comic Sans MS"/>
              </a:rPr>
              <a:t>i</a:t>
            </a:r>
            <a:r>
              <a:rPr sz="2100" i="1" spc="-65" dirty="0">
                <a:solidFill>
                  <a:srgbClr val="E46B09"/>
                </a:solidFill>
                <a:latin typeface="Comic Sans MS"/>
                <a:cs typeface="Comic Sans MS"/>
              </a:rPr>
              <a:t>d</a:t>
            </a:r>
            <a:r>
              <a:rPr sz="2100" i="1" spc="-55" dirty="0">
                <a:solidFill>
                  <a:srgbClr val="E46B09"/>
                </a:solidFill>
                <a:latin typeface="Comic Sans MS"/>
                <a:cs typeface="Comic Sans MS"/>
              </a:rPr>
              <a:t>as</a:t>
            </a:r>
            <a:r>
              <a:rPr sz="2100" i="1" spc="-65" dirty="0">
                <a:solidFill>
                  <a:srgbClr val="E46B09"/>
                </a:solidFill>
                <a:latin typeface="Comic Sans MS"/>
                <a:cs typeface="Comic Sans MS"/>
              </a:rPr>
              <a:t>e</a:t>
            </a:r>
            <a:r>
              <a:rPr sz="2100" b="0" i="1" spc="-30" dirty="0">
                <a:solidFill>
                  <a:srgbClr val="000000"/>
                </a:solidFill>
                <a:latin typeface="Comic Sans MS"/>
                <a:cs typeface="Comic Sans MS"/>
              </a:rPr>
              <a:t>,</a:t>
            </a:r>
            <a:r>
              <a:rPr sz="2100" b="0" i="1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sz="2100" b="0" i="1" spc="-45" dirty="0">
                <a:solidFill>
                  <a:srgbClr val="000000"/>
                </a:solidFill>
                <a:latin typeface="Comic Sans MS"/>
                <a:cs typeface="Comic Sans MS"/>
              </a:rPr>
              <a:t>qui</a:t>
            </a:r>
            <a:r>
              <a:rPr sz="2100" b="0" i="1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sz="2100" b="0" i="1" spc="-65" dirty="0">
                <a:solidFill>
                  <a:srgbClr val="000000"/>
                </a:solidFill>
                <a:latin typeface="Comic Sans MS"/>
                <a:cs typeface="Comic Sans MS"/>
              </a:rPr>
              <a:t>décom</a:t>
            </a:r>
            <a:r>
              <a:rPr sz="2100" b="0" i="1" spc="-70" dirty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sz="2100" b="0" i="1" spc="-55" dirty="0">
                <a:solidFill>
                  <a:srgbClr val="000000"/>
                </a:solidFill>
                <a:latin typeface="Comic Sans MS"/>
                <a:cs typeface="Comic Sans MS"/>
              </a:rPr>
              <a:t>ose</a:t>
            </a:r>
            <a:r>
              <a:rPr sz="2100" b="0" i="1" dirty="0">
                <a:solidFill>
                  <a:srgbClr val="000000"/>
                </a:solidFill>
                <a:latin typeface="Comic Sans MS"/>
                <a:cs typeface="Comic Sans MS"/>
              </a:rPr>
              <a:t>	</a:t>
            </a:r>
            <a:r>
              <a:rPr sz="2100" b="0" i="1" spc="-35" dirty="0">
                <a:solidFill>
                  <a:srgbClr val="000000"/>
                </a:solidFill>
                <a:latin typeface="Comic Sans MS"/>
                <a:cs typeface="Comic Sans MS"/>
              </a:rPr>
              <a:t>le  </a:t>
            </a:r>
            <a:r>
              <a:rPr sz="2100" b="0" i="1" spc="-50" dirty="0">
                <a:solidFill>
                  <a:srgbClr val="000000"/>
                </a:solidFill>
                <a:latin typeface="Comic Sans MS"/>
                <a:cs typeface="Comic Sans MS"/>
              </a:rPr>
              <a:t>lactose </a:t>
            </a:r>
            <a:r>
              <a:rPr sz="1650" b="0" i="1" spc="-30" dirty="0">
                <a:solidFill>
                  <a:srgbClr val="000000"/>
                </a:solidFill>
                <a:latin typeface="Comic Sans MS"/>
                <a:cs typeface="Comic Sans MS"/>
              </a:rPr>
              <a:t>(en galactose et</a:t>
            </a:r>
            <a:r>
              <a:rPr sz="1650" b="0" i="1" spc="-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1650" b="0" i="1" spc="-30" dirty="0">
                <a:solidFill>
                  <a:srgbClr val="000000"/>
                </a:solidFill>
                <a:latin typeface="Comic Sans MS"/>
                <a:cs typeface="Comic Sans MS"/>
              </a:rPr>
              <a:t>glucose)</a:t>
            </a:r>
            <a:endParaRPr sz="165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7327" y="817859"/>
            <a:ext cx="8753856" cy="1217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6" y="3428999"/>
                </a:moveTo>
                <a:lnTo>
                  <a:pt x="9143996" y="0"/>
                </a:lnTo>
                <a:lnTo>
                  <a:pt x="0" y="0"/>
                </a:lnTo>
                <a:lnTo>
                  <a:pt x="0" y="3428999"/>
                </a:lnTo>
                <a:lnTo>
                  <a:pt x="9143996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177800">
              <a:lnSpc>
                <a:spcPct val="142900"/>
              </a:lnSpc>
              <a:spcBef>
                <a:spcPts val="95"/>
              </a:spcBef>
              <a:tabLst>
                <a:tab pos="621665" algn="l"/>
                <a:tab pos="1320165" algn="l"/>
                <a:tab pos="2953385" algn="l"/>
                <a:tab pos="3305810" algn="l"/>
                <a:tab pos="5041265" algn="l"/>
                <a:tab pos="6408420" algn="l"/>
                <a:tab pos="6964680" algn="l"/>
                <a:tab pos="8109584" algn="l"/>
              </a:tabLst>
            </a:pPr>
            <a:r>
              <a:rPr sz="2000" i="0" dirty="0">
                <a:latin typeface="Comic Sans MS"/>
                <a:cs typeface="Comic Sans MS"/>
              </a:rPr>
              <a:t>Le	g</a:t>
            </a:r>
            <a:r>
              <a:rPr sz="2000" i="0" spc="-10" dirty="0">
                <a:latin typeface="Comic Sans MS"/>
                <a:cs typeface="Comic Sans MS"/>
              </a:rPr>
              <a:t>èn</a:t>
            </a:r>
            <a:r>
              <a:rPr sz="2000" i="0" dirty="0">
                <a:latin typeface="Comic Sans MS"/>
                <a:cs typeface="Comic Sans MS"/>
              </a:rPr>
              <a:t>e	</a:t>
            </a:r>
            <a:r>
              <a:rPr b="1" spc="-50" dirty="0">
                <a:solidFill>
                  <a:srgbClr val="CC3200"/>
                </a:solidFill>
                <a:latin typeface="Comic Sans MS"/>
                <a:cs typeface="Comic Sans MS"/>
              </a:rPr>
              <a:t>lacY</a:t>
            </a:r>
            <a:r>
              <a:rPr b="1" spc="285" dirty="0">
                <a:solidFill>
                  <a:srgbClr val="CC3200"/>
                </a:solidFill>
                <a:latin typeface="Comic Sans MS"/>
                <a:cs typeface="Comic Sans MS"/>
              </a:rPr>
              <a:t> </a:t>
            </a:r>
            <a:r>
              <a:rPr spc="-65" dirty="0"/>
              <a:t>en</a:t>
            </a:r>
            <a:r>
              <a:rPr spc="-50" dirty="0"/>
              <a:t>co</a:t>
            </a:r>
            <a:r>
              <a:rPr spc="-65" dirty="0"/>
              <a:t>d</a:t>
            </a:r>
            <a:r>
              <a:rPr spc="-55" dirty="0"/>
              <a:t>e</a:t>
            </a:r>
            <a:r>
              <a:rPr dirty="0"/>
              <a:t>	</a:t>
            </a:r>
            <a:r>
              <a:rPr spc="-40" dirty="0"/>
              <a:t>la</a:t>
            </a:r>
            <a:r>
              <a:rPr dirty="0"/>
              <a:t>	</a:t>
            </a:r>
            <a:r>
              <a:rPr spc="-55" dirty="0"/>
              <a:t>ga</a:t>
            </a:r>
            <a:r>
              <a:rPr spc="-30" dirty="0"/>
              <a:t>l</a:t>
            </a:r>
            <a:r>
              <a:rPr spc="-55" dirty="0"/>
              <a:t>a</a:t>
            </a:r>
            <a:r>
              <a:rPr spc="-60" dirty="0"/>
              <a:t>c</a:t>
            </a:r>
            <a:r>
              <a:rPr spc="-50" dirty="0"/>
              <a:t>to</a:t>
            </a:r>
            <a:r>
              <a:rPr spc="-55" dirty="0"/>
              <a:t>s</a:t>
            </a:r>
            <a:r>
              <a:rPr spc="-30" dirty="0"/>
              <a:t>i</a:t>
            </a:r>
            <a:r>
              <a:rPr spc="-65" dirty="0"/>
              <a:t>d</a:t>
            </a:r>
            <a:r>
              <a:rPr spc="-70" dirty="0"/>
              <a:t>a</a:t>
            </a:r>
            <a:r>
              <a:rPr spc="-55" dirty="0"/>
              <a:t>se</a:t>
            </a:r>
            <a:r>
              <a:rPr dirty="0"/>
              <a:t>	</a:t>
            </a:r>
            <a:r>
              <a:rPr b="1" spc="-60" dirty="0">
                <a:solidFill>
                  <a:srgbClr val="CC3200"/>
                </a:solidFill>
                <a:latin typeface="Comic Sans MS"/>
                <a:cs typeface="Comic Sans MS"/>
              </a:rPr>
              <a:t>per</a:t>
            </a:r>
            <a:r>
              <a:rPr b="1" spc="-75" dirty="0">
                <a:solidFill>
                  <a:srgbClr val="CC3200"/>
                </a:solidFill>
                <a:latin typeface="Comic Sans MS"/>
                <a:cs typeface="Comic Sans MS"/>
              </a:rPr>
              <a:t>m</a:t>
            </a:r>
            <a:r>
              <a:rPr b="1" spc="-60" dirty="0">
                <a:solidFill>
                  <a:srgbClr val="CC3200"/>
                </a:solidFill>
                <a:latin typeface="Comic Sans MS"/>
                <a:cs typeface="Comic Sans MS"/>
              </a:rPr>
              <a:t>é</a:t>
            </a:r>
            <a:r>
              <a:rPr b="1" spc="-55" dirty="0">
                <a:solidFill>
                  <a:srgbClr val="CC3200"/>
                </a:solidFill>
                <a:latin typeface="Comic Sans MS"/>
                <a:cs typeface="Comic Sans MS"/>
              </a:rPr>
              <a:t>ase</a:t>
            </a:r>
            <a:r>
              <a:rPr b="1" dirty="0">
                <a:solidFill>
                  <a:srgbClr val="CC3200"/>
                </a:solidFill>
                <a:latin typeface="Comic Sans MS"/>
                <a:cs typeface="Comic Sans MS"/>
              </a:rPr>
              <a:t>	</a:t>
            </a:r>
            <a:r>
              <a:rPr spc="-50" dirty="0"/>
              <a:t>u</a:t>
            </a:r>
            <a:r>
              <a:rPr spc="-65" dirty="0"/>
              <a:t>n</a:t>
            </a:r>
            <a:r>
              <a:rPr spc="-55" dirty="0"/>
              <a:t>e</a:t>
            </a:r>
            <a:r>
              <a:rPr dirty="0"/>
              <a:t>	</a:t>
            </a:r>
            <a:r>
              <a:rPr spc="-55" dirty="0"/>
              <a:t>pr</a:t>
            </a:r>
            <a:r>
              <a:rPr spc="-50" dirty="0"/>
              <a:t>ot</a:t>
            </a:r>
            <a:r>
              <a:rPr spc="-65" dirty="0"/>
              <a:t>é</a:t>
            </a:r>
            <a:r>
              <a:rPr spc="-45" dirty="0"/>
              <a:t>i</a:t>
            </a:r>
            <a:r>
              <a:rPr spc="-65" dirty="0"/>
              <a:t>n</a:t>
            </a:r>
            <a:r>
              <a:rPr spc="-55" dirty="0"/>
              <a:t>e</a:t>
            </a:r>
            <a:r>
              <a:rPr dirty="0"/>
              <a:t>	</a:t>
            </a:r>
            <a:r>
              <a:rPr spc="-50" dirty="0"/>
              <a:t>d</a:t>
            </a:r>
            <a:r>
              <a:rPr spc="-40" dirty="0"/>
              <a:t>e  </a:t>
            </a:r>
            <a:r>
              <a:rPr spc="-55" dirty="0"/>
              <a:t>transport </a:t>
            </a:r>
            <a:r>
              <a:rPr sz="2000" i="0" dirty="0">
                <a:latin typeface="Comic Sans MS"/>
                <a:cs typeface="Comic Sans MS"/>
              </a:rPr>
              <a:t>pour le</a:t>
            </a:r>
            <a:r>
              <a:rPr sz="2000" i="0" spc="-30" dirty="0">
                <a:latin typeface="Comic Sans MS"/>
                <a:cs typeface="Comic Sans MS"/>
              </a:rPr>
              <a:t> </a:t>
            </a:r>
            <a:r>
              <a:rPr sz="2000" i="0" spc="-5" dirty="0">
                <a:latin typeface="Comic Sans MS"/>
                <a:cs typeface="Comic Sans MS"/>
              </a:rPr>
              <a:t>lactose.</a:t>
            </a:r>
            <a:endParaRPr sz="2000">
              <a:latin typeface="Comic Sans MS"/>
              <a:cs typeface="Comic Sans MS"/>
            </a:endParaRPr>
          </a:p>
          <a:p>
            <a:pPr marL="190500">
              <a:lnSpc>
                <a:spcPct val="100000"/>
              </a:lnSpc>
              <a:spcBef>
                <a:spcPts val="1080"/>
              </a:spcBef>
            </a:pPr>
            <a:r>
              <a:rPr sz="2000" i="0" dirty="0">
                <a:latin typeface="Comic Sans MS"/>
                <a:cs typeface="Comic Sans MS"/>
              </a:rPr>
              <a:t>Le </a:t>
            </a:r>
            <a:r>
              <a:rPr sz="2000" i="0" spc="-5" dirty="0">
                <a:latin typeface="Comic Sans MS"/>
                <a:cs typeface="Comic Sans MS"/>
              </a:rPr>
              <a:t>gène </a:t>
            </a:r>
            <a:r>
              <a:rPr b="1" spc="-50" dirty="0">
                <a:solidFill>
                  <a:srgbClr val="E44B1B"/>
                </a:solidFill>
                <a:latin typeface="Comic Sans MS"/>
                <a:cs typeface="Comic Sans MS"/>
              </a:rPr>
              <a:t>lacA </a:t>
            </a:r>
            <a:r>
              <a:rPr spc="-60" dirty="0"/>
              <a:t>encode </a:t>
            </a:r>
            <a:r>
              <a:rPr spc="-40" dirty="0"/>
              <a:t>la </a:t>
            </a:r>
            <a:r>
              <a:rPr b="1" spc="-50" dirty="0">
                <a:solidFill>
                  <a:srgbClr val="E44B1B"/>
                </a:solidFill>
                <a:latin typeface="Comic Sans MS"/>
                <a:cs typeface="Comic Sans MS"/>
              </a:rPr>
              <a:t>thiogalactoside</a:t>
            </a:r>
            <a:r>
              <a:rPr b="1" spc="-350" dirty="0">
                <a:solidFill>
                  <a:srgbClr val="E44B1B"/>
                </a:solidFill>
                <a:latin typeface="Comic Sans MS"/>
                <a:cs typeface="Comic Sans MS"/>
              </a:rPr>
              <a:t> </a:t>
            </a:r>
            <a:r>
              <a:rPr b="1" spc="-55" dirty="0">
                <a:solidFill>
                  <a:srgbClr val="E44B1B"/>
                </a:solidFill>
                <a:latin typeface="Comic Sans MS"/>
                <a:cs typeface="Comic Sans MS"/>
              </a:rPr>
              <a:t>acétyltransférase</a:t>
            </a:r>
            <a:r>
              <a:rPr spc="-55" dirty="0"/>
              <a:t>.</a:t>
            </a:r>
            <a:endParaRPr sz="2000">
              <a:latin typeface="Comic Sans MS"/>
              <a:cs typeface="Comic Sans MS"/>
            </a:endParaRPr>
          </a:p>
          <a:p>
            <a:pPr marL="190500">
              <a:lnSpc>
                <a:spcPct val="100000"/>
              </a:lnSpc>
              <a:spcBef>
                <a:spcPts val="1080"/>
              </a:spcBef>
              <a:tabLst>
                <a:tab pos="681355" algn="l"/>
                <a:tab pos="1440180" algn="l"/>
                <a:tab pos="2135505" algn="l"/>
                <a:tab pos="2833370" algn="l"/>
                <a:tab pos="3846829" algn="l"/>
                <a:tab pos="5320030" algn="l"/>
                <a:tab pos="5818505" algn="l"/>
                <a:tab pos="6109970" algn="l"/>
                <a:tab pos="7100570" algn="l"/>
                <a:tab pos="8134984" algn="l"/>
              </a:tabLst>
            </a:pPr>
            <a:r>
              <a:rPr sz="2000" i="0" dirty="0">
                <a:latin typeface="Comic Sans MS"/>
                <a:cs typeface="Comic Sans MS"/>
              </a:rPr>
              <a:t>Le	g</a:t>
            </a:r>
            <a:r>
              <a:rPr sz="2000" i="0" spc="-10" dirty="0">
                <a:latin typeface="Comic Sans MS"/>
                <a:cs typeface="Comic Sans MS"/>
              </a:rPr>
              <a:t>è</a:t>
            </a:r>
            <a:r>
              <a:rPr sz="2000" i="0" spc="5" dirty="0">
                <a:latin typeface="Comic Sans MS"/>
                <a:cs typeface="Comic Sans MS"/>
              </a:rPr>
              <a:t>n</a:t>
            </a:r>
            <a:r>
              <a:rPr sz="2000" i="0" dirty="0">
                <a:latin typeface="Comic Sans MS"/>
                <a:cs typeface="Comic Sans MS"/>
              </a:rPr>
              <a:t>e	</a:t>
            </a:r>
            <a:r>
              <a:rPr b="1" spc="-30" dirty="0">
                <a:latin typeface="Comic Sans MS"/>
                <a:cs typeface="Comic Sans MS"/>
              </a:rPr>
              <a:t>l</a:t>
            </a:r>
            <a:r>
              <a:rPr b="1" spc="-40" dirty="0">
                <a:latin typeface="Comic Sans MS"/>
                <a:cs typeface="Comic Sans MS"/>
              </a:rPr>
              <a:t>a</a:t>
            </a:r>
            <a:r>
              <a:rPr b="1" spc="-55" dirty="0">
                <a:latin typeface="Comic Sans MS"/>
                <a:cs typeface="Comic Sans MS"/>
              </a:rPr>
              <a:t>cI</a:t>
            </a:r>
            <a:r>
              <a:rPr b="1" dirty="0">
                <a:latin typeface="Comic Sans MS"/>
                <a:cs typeface="Comic Sans MS"/>
              </a:rPr>
              <a:t>	</a:t>
            </a:r>
            <a:r>
              <a:rPr sz="1650" spc="-20" dirty="0"/>
              <a:t>(</a:t>
            </a:r>
            <a:r>
              <a:rPr sz="1650" spc="-25" dirty="0"/>
              <a:t>g</a:t>
            </a:r>
            <a:r>
              <a:rPr sz="1650" spc="-30" dirty="0"/>
              <a:t>ène</a:t>
            </a:r>
            <a:r>
              <a:rPr sz="1650" dirty="0"/>
              <a:t>	</a:t>
            </a:r>
            <a:r>
              <a:rPr sz="1650" spc="-35" dirty="0"/>
              <a:t>ad</a:t>
            </a:r>
            <a:r>
              <a:rPr sz="1650" spc="-25" dirty="0"/>
              <a:t>j</a:t>
            </a:r>
            <a:r>
              <a:rPr sz="1650" spc="-35" dirty="0"/>
              <a:t>ac</a:t>
            </a:r>
            <a:r>
              <a:rPr sz="1650" spc="-30" dirty="0"/>
              <a:t>ent</a:t>
            </a:r>
            <a:r>
              <a:rPr sz="1650" dirty="0"/>
              <a:t>	</a:t>
            </a:r>
            <a:r>
              <a:rPr sz="1650" spc="-20" dirty="0"/>
              <a:t>n’</a:t>
            </a:r>
            <a:r>
              <a:rPr sz="1650" spc="-35" dirty="0"/>
              <a:t>app</a:t>
            </a:r>
            <a:r>
              <a:rPr sz="1650" spc="-20" dirty="0"/>
              <a:t>a</a:t>
            </a:r>
            <a:r>
              <a:rPr sz="1650" spc="-30" dirty="0"/>
              <a:t>rten</a:t>
            </a:r>
            <a:r>
              <a:rPr sz="1650" spc="-35" dirty="0"/>
              <a:t>a</a:t>
            </a:r>
            <a:r>
              <a:rPr sz="1650" spc="-30" dirty="0"/>
              <a:t>nt</a:t>
            </a:r>
            <a:r>
              <a:rPr sz="1650" dirty="0"/>
              <a:t>	</a:t>
            </a:r>
            <a:r>
              <a:rPr sz="1650" spc="-35" dirty="0"/>
              <a:t>pa</a:t>
            </a:r>
            <a:r>
              <a:rPr sz="1650" spc="-30" dirty="0"/>
              <a:t>s</a:t>
            </a:r>
            <a:r>
              <a:rPr sz="1650" dirty="0"/>
              <a:t>	</a:t>
            </a:r>
            <a:r>
              <a:rPr sz="1650" spc="-30" dirty="0"/>
              <a:t>à</a:t>
            </a:r>
            <a:r>
              <a:rPr sz="1650" dirty="0"/>
              <a:t>	</a:t>
            </a:r>
            <a:r>
              <a:rPr sz="1650" spc="-25" dirty="0"/>
              <a:t>l</a:t>
            </a:r>
            <a:r>
              <a:rPr sz="1650" spc="-20" dirty="0"/>
              <a:t>’o</a:t>
            </a:r>
            <a:r>
              <a:rPr sz="1650" spc="-35" dirty="0"/>
              <a:t>p</a:t>
            </a:r>
            <a:r>
              <a:rPr sz="1650" spc="-30" dirty="0"/>
              <a:t>éron)</a:t>
            </a:r>
            <a:r>
              <a:rPr sz="1650" dirty="0"/>
              <a:t>	</a:t>
            </a:r>
            <a:r>
              <a:rPr spc="-65" dirty="0"/>
              <a:t>en</a:t>
            </a:r>
            <a:r>
              <a:rPr spc="-50" dirty="0"/>
              <a:t>c</a:t>
            </a:r>
            <a:r>
              <a:rPr spc="-65" dirty="0"/>
              <a:t>od</a:t>
            </a:r>
            <a:r>
              <a:rPr spc="-55" dirty="0"/>
              <a:t>e</a:t>
            </a:r>
            <a:r>
              <a:rPr dirty="0"/>
              <a:t>	</a:t>
            </a:r>
            <a:r>
              <a:rPr spc="-55" dirty="0"/>
              <a:t>un</a:t>
            </a:r>
            <a:endParaRPr sz="16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b="1" spc="-55" dirty="0">
                <a:latin typeface="Comic Sans MS"/>
                <a:cs typeface="Comic Sans MS"/>
              </a:rPr>
              <a:t>répresseur </a:t>
            </a:r>
            <a:r>
              <a:rPr spc="-45" dirty="0"/>
              <a:t>qui </a:t>
            </a:r>
            <a:r>
              <a:rPr spc="-50" dirty="0"/>
              <a:t>bloque </a:t>
            </a:r>
            <a:r>
              <a:rPr spc="-40" dirty="0"/>
              <a:t>la </a:t>
            </a:r>
            <a:r>
              <a:rPr spc="-50" dirty="0"/>
              <a:t>transcription </a:t>
            </a:r>
            <a:r>
              <a:rPr spc="-60" dirty="0"/>
              <a:t>de </a:t>
            </a:r>
            <a:r>
              <a:rPr spc="-50" dirty="0"/>
              <a:t>l’opéron</a:t>
            </a:r>
            <a:r>
              <a:rPr spc="-235" dirty="0"/>
              <a:t> </a:t>
            </a:r>
            <a:r>
              <a:rPr spc="-50" dirty="0"/>
              <a:t>lactose.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32</a:t>
            </a:fld>
            <a:endParaRPr spc="-60" dirty="0"/>
          </a:p>
        </p:txBody>
      </p:sp>
      <p:sp>
        <p:nvSpPr>
          <p:cNvPr id="10" name="object 10"/>
          <p:cNvSpPr txBox="1"/>
          <p:nvPr/>
        </p:nvSpPr>
        <p:spPr>
          <a:xfrm>
            <a:off x="917329" y="6063996"/>
            <a:ext cx="8787765" cy="462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Les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enzymes 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du métabolisme du lactose sont</a:t>
            </a:r>
            <a:r>
              <a:rPr sz="2400" b="1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inductibles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0395" y="882396"/>
            <a:ext cx="1965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0395" y="1796795"/>
            <a:ext cx="196595" cy="16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225" y="650849"/>
            <a:ext cx="848550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5740">
              <a:lnSpc>
                <a:spcPct val="150000"/>
              </a:lnSpc>
              <a:spcBef>
                <a:spcPts val="100"/>
              </a:spcBef>
              <a:tabLst>
                <a:tab pos="1416050" algn="l"/>
                <a:tab pos="2868295" algn="l"/>
                <a:tab pos="3355975" algn="l"/>
                <a:tab pos="4632960" algn="l"/>
                <a:tab pos="5804535" algn="l"/>
                <a:tab pos="6275070" algn="l"/>
                <a:tab pos="6863715" algn="l"/>
                <a:tab pos="7989570" algn="l"/>
              </a:tabLst>
            </a:pPr>
            <a:r>
              <a:rPr sz="2000" dirty="0">
                <a:solidFill>
                  <a:srgbClr val="FF0065"/>
                </a:solidFill>
              </a:rPr>
              <a:t>La</a:t>
            </a:r>
            <a:r>
              <a:rPr sz="2000" spc="-10" dirty="0">
                <a:solidFill>
                  <a:srgbClr val="FF0065"/>
                </a:solidFill>
              </a:rPr>
              <a:t>ct</a:t>
            </a:r>
            <a:r>
              <a:rPr sz="2000" dirty="0">
                <a:solidFill>
                  <a:srgbClr val="FF0065"/>
                </a:solidFill>
              </a:rPr>
              <a:t>o</a:t>
            </a:r>
            <a:r>
              <a:rPr sz="2000" spc="-5" dirty="0">
                <a:solidFill>
                  <a:srgbClr val="FF0065"/>
                </a:solidFill>
              </a:rPr>
              <a:t>s</a:t>
            </a:r>
            <a:r>
              <a:rPr sz="2000" spc="-10" dirty="0">
                <a:solidFill>
                  <a:srgbClr val="FF0065"/>
                </a:solidFill>
              </a:rPr>
              <a:t>e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,	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(s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u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bs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ra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te	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d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e	l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’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sz="2000" b="0" spc="-10" dirty="0">
                <a:solidFill>
                  <a:srgbClr val="000000"/>
                </a:solidFill>
                <a:latin typeface="Comic Sans MS"/>
                <a:cs typeface="Comic Sans MS"/>
              </a:rPr>
              <a:t>é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sz="2000" b="0" spc="5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,	co</a:t>
            </a:r>
            <a:r>
              <a:rPr sz="2000" b="0" spc="-10" dirty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v</a:t>
            </a:r>
            <a:r>
              <a:rPr sz="2000" b="0" spc="-10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ti	</a:t>
            </a:r>
            <a:r>
              <a:rPr sz="2000" b="0" spc="-10" dirty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n	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on	i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s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om</a:t>
            </a:r>
            <a:r>
              <a:rPr sz="2000" b="0" spc="-10" dirty="0">
                <a:solidFill>
                  <a:srgbClr val="000000"/>
                </a:solidFill>
                <a:latin typeface="Comic Sans MS"/>
                <a:cs typeface="Comic Sans MS"/>
              </a:rPr>
              <a:t>è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e	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(</a:t>
            </a:r>
            <a:r>
              <a:rPr sz="2000" b="0" spc="5" dirty="0">
                <a:solidFill>
                  <a:srgbClr val="000000"/>
                </a:solidFill>
                <a:latin typeface="Comic Sans MS"/>
                <a:cs typeface="Comic Sans MS"/>
              </a:rPr>
              <a:t>p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a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r  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transglycosylation),</a:t>
            </a:r>
            <a:r>
              <a:rPr sz="2000" b="0" spc="-4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l’allolactose.</a:t>
            </a:r>
            <a:endParaRPr sz="2000">
              <a:latin typeface="Comic Sans MS"/>
              <a:cs typeface="Comic Sans MS"/>
            </a:endParaRPr>
          </a:p>
          <a:p>
            <a:pPr marL="12700" marR="5080" indent="205740">
              <a:lnSpc>
                <a:spcPct val="150000"/>
              </a:lnSpc>
            </a:pPr>
            <a:r>
              <a:rPr sz="2000" spc="-5" dirty="0">
                <a:solidFill>
                  <a:srgbClr val="00FF00"/>
                </a:solidFill>
              </a:rPr>
              <a:t>Allolactose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, inducteur naturel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(ou 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inducteur physiologique, isomère </a:t>
            </a:r>
            <a:r>
              <a:rPr sz="2000" b="0" dirty="0">
                <a:solidFill>
                  <a:srgbClr val="000000"/>
                </a:solidFill>
                <a:latin typeface="Comic Sans MS"/>
                <a:cs typeface="Comic Sans MS"/>
              </a:rPr>
              <a:t>du  </a:t>
            </a:r>
            <a:r>
              <a:rPr sz="2000" b="0" spc="-5" dirty="0">
                <a:solidFill>
                  <a:srgbClr val="000000"/>
                </a:solidFill>
                <a:latin typeface="Comic Sans MS"/>
                <a:cs typeface="Comic Sans MS"/>
              </a:rPr>
              <a:t>lactose).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1032" y="5226810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65"/>
                </a:solidFill>
                <a:latin typeface="Comic Sans MS"/>
                <a:cs typeface="Comic Sans MS"/>
              </a:rPr>
              <a:t>Lacto</a:t>
            </a:r>
            <a:r>
              <a:rPr sz="2000" b="1" spc="-5" dirty="0">
                <a:solidFill>
                  <a:srgbClr val="FF0065"/>
                </a:solidFill>
                <a:latin typeface="Comic Sans MS"/>
                <a:cs typeface="Comic Sans MS"/>
              </a:rPr>
              <a:t>s</a:t>
            </a:r>
            <a:r>
              <a:rPr sz="2000" b="1" dirty="0">
                <a:solidFill>
                  <a:srgbClr val="FF0065"/>
                </a:solidFill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7327" y="3493008"/>
            <a:ext cx="4572000" cy="1761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76830" y="5226810"/>
            <a:ext cx="1349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FF00"/>
                </a:solidFill>
                <a:latin typeface="Comic Sans MS"/>
                <a:cs typeface="Comic Sans MS"/>
              </a:rPr>
              <a:t>A</a:t>
            </a:r>
            <a:r>
              <a:rPr sz="2000" b="1" dirty="0">
                <a:solidFill>
                  <a:srgbClr val="00FF00"/>
                </a:solidFill>
                <a:latin typeface="Comic Sans MS"/>
                <a:cs typeface="Comic Sans MS"/>
              </a:rPr>
              <a:t>llolacto</a:t>
            </a:r>
            <a:r>
              <a:rPr sz="2000" b="1" spc="-5" dirty="0">
                <a:solidFill>
                  <a:srgbClr val="00FF00"/>
                </a:solidFill>
                <a:latin typeface="Comic Sans MS"/>
                <a:cs typeface="Comic Sans MS"/>
              </a:rPr>
              <a:t>s</a:t>
            </a:r>
            <a:r>
              <a:rPr sz="2000" b="1" dirty="0">
                <a:solidFill>
                  <a:srgbClr val="00FF00"/>
                </a:solidFill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8697" y="3493008"/>
            <a:ext cx="3906011" cy="1786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11541" y="677519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0829" y="2571195"/>
            <a:ext cx="709549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FF00"/>
                </a:solidFill>
                <a:latin typeface="Comic Sans MS"/>
                <a:cs typeface="Comic Sans MS"/>
              </a:rPr>
              <a:t>Cinétique d’induction de l’activité β-galactosidase </a:t>
            </a:r>
            <a:r>
              <a:rPr sz="1800" b="1" dirty="0">
                <a:solidFill>
                  <a:srgbClr val="00FF00"/>
                </a:solidFill>
                <a:latin typeface="Comic Sans MS"/>
                <a:cs typeface="Comic Sans MS"/>
              </a:rPr>
              <a:t>chez </a:t>
            </a:r>
            <a:r>
              <a:rPr sz="1900" b="1" i="1" spc="-55" dirty="0">
                <a:solidFill>
                  <a:srgbClr val="00FF00"/>
                </a:solidFill>
                <a:latin typeface="Comic Sans MS"/>
                <a:cs typeface="Comic Sans MS"/>
              </a:rPr>
              <a:t>E. </a:t>
            </a:r>
            <a:r>
              <a:rPr sz="1900" b="1" i="1" spc="-45" dirty="0">
                <a:solidFill>
                  <a:srgbClr val="00FF00"/>
                </a:solidFill>
                <a:latin typeface="Comic Sans MS"/>
                <a:cs typeface="Comic Sans MS"/>
              </a:rPr>
              <a:t>coli</a:t>
            </a:r>
            <a:r>
              <a:rPr sz="1900" b="1" i="1" spc="-80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sz="1800" b="1" dirty="0">
                <a:solidFill>
                  <a:srgbClr val="00FF00"/>
                </a:solidFill>
                <a:latin typeface="Comic Sans MS"/>
                <a:cs typeface="Comic Sans MS"/>
              </a:rPr>
              <a:t>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8762" y="707135"/>
            <a:ext cx="7072883" cy="188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67573" y="441451"/>
            <a:ext cx="6395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65"/>
                </a:solidFill>
                <a:latin typeface="Comic Sans MS"/>
                <a:cs typeface="Comic Sans MS"/>
              </a:rPr>
              <a:t>Equation de la réaction catalysée par la</a:t>
            </a:r>
            <a:r>
              <a:rPr sz="1800" b="1" spc="30" dirty="0">
                <a:solidFill>
                  <a:srgbClr val="FF0065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0065"/>
                </a:solidFill>
                <a:latin typeface="Comic Sans MS"/>
                <a:cs typeface="Comic Sans MS"/>
              </a:rPr>
              <a:t>β-galactosidase: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24241" y="6825993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4310" y="2849880"/>
            <a:ext cx="5161788" cy="3587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7329" y="6490716"/>
            <a:ext cx="8859520" cy="6464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 marR="85725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Comic Sans MS"/>
                <a:cs typeface="Comic Sans MS"/>
              </a:rPr>
              <a:t>L'augmentation de la synthèse de β-galactosidase </a:t>
            </a:r>
            <a:r>
              <a:rPr sz="1800" b="1" dirty="0">
                <a:latin typeface="Comic Sans MS"/>
                <a:cs typeface="Comic Sans MS"/>
              </a:rPr>
              <a:t>se </a:t>
            </a:r>
            <a:r>
              <a:rPr sz="1800" b="1" spc="-5" dirty="0">
                <a:latin typeface="Comic Sans MS"/>
                <a:cs typeface="Comic Sans MS"/>
              </a:rPr>
              <a:t>produit seulement </a:t>
            </a:r>
            <a:r>
              <a:rPr sz="1800" b="1" dirty="0">
                <a:latin typeface="Comic Sans MS"/>
                <a:cs typeface="Comic Sans MS"/>
              </a:rPr>
              <a:t>en  </a:t>
            </a:r>
            <a:r>
              <a:rPr sz="1800" b="1" spc="-5" dirty="0">
                <a:latin typeface="Comic Sans MS"/>
                <a:cs typeface="Comic Sans MS"/>
              </a:rPr>
              <a:t>l'absence des sources préférées de carbone/énergie telles </a:t>
            </a:r>
            <a:r>
              <a:rPr sz="1800" b="1" dirty="0">
                <a:latin typeface="Comic Sans MS"/>
                <a:cs typeface="Comic Sans MS"/>
              </a:rPr>
              <a:t>que </a:t>
            </a:r>
            <a:r>
              <a:rPr sz="1800" b="1" spc="-5" dirty="0">
                <a:latin typeface="Comic Sans MS"/>
                <a:cs typeface="Comic Sans MS"/>
              </a:rPr>
              <a:t>le</a:t>
            </a:r>
            <a:r>
              <a:rPr sz="1800" b="1" spc="55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glucose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2455" y="1350263"/>
            <a:ext cx="7235760" cy="2427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9428" y="488695"/>
            <a:ext cx="5166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F3051"/>
                </a:solidFill>
                <a:latin typeface="Comic Sans MS"/>
                <a:cs typeface="Comic Sans MS"/>
              </a:rPr>
              <a:t>3.1.OPERON LAC:</a:t>
            </a:r>
            <a:r>
              <a:rPr sz="2400" b="1" spc="-65" dirty="0">
                <a:solidFill>
                  <a:srgbClr val="3F3051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3F3051"/>
                </a:solidFill>
                <a:latin typeface="Comic Sans MS"/>
                <a:cs typeface="Comic Sans MS"/>
              </a:rPr>
              <a:t>Fonctionnement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2994" y="1018032"/>
            <a:ext cx="4526280" cy="487680"/>
          </a:xfrm>
          <a:custGeom>
            <a:avLst/>
            <a:gdLst/>
            <a:ahLst/>
            <a:cxnLst/>
            <a:rect l="l" t="t" r="r" b="b"/>
            <a:pathLst>
              <a:path w="4526280" h="487680">
                <a:moveTo>
                  <a:pt x="4526280" y="481584"/>
                </a:moveTo>
                <a:lnTo>
                  <a:pt x="4526280" y="6096"/>
                </a:lnTo>
                <a:lnTo>
                  <a:pt x="4521708" y="0"/>
                </a:lnTo>
                <a:lnTo>
                  <a:pt x="6096" y="0"/>
                </a:lnTo>
                <a:lnTo>
                  <a:pt x="0" y="6096"/>
                </a:lnTo>
                <a:lnTo>
                  <a:pt x="0" y="481584"/>
                </a:lnTo>
                <a:lnTo>
                  <a:pt x="6096" y="487680"/>
                </a:lnTo>
                <a:lnTo>
                  <a:pt x="13716" y="487680"/>
                </a:lnTo>
                <a:lnTo>
                  <a:pt x="13716" y="25908"/>
                </a:lnTo>
                <a:lnTo>
                  <a:pt x="25908" y="13716"/>
                </a:lnTo>
                <a:lnTo>
                  <a:pt x="25908" y="25908"/>
                </a:lnTo>
                <a:lnTo>
                  <a:pt x="4501896" y="25908"/>
                </a:lnTo>
                <a:lnTo>
                  <a:pt x="4501896" y="13716"/>
                </a:lnTo>
                <a:lnTo>
                  <a:pt x="4514088" y="25908"/>
                </a:lnTo>
                <a:lnTo>
                  <a:pt x="4514088" y="487680"/>
                </a:lnTo>
                <a:lnTo>
                  <a:pt x="4521708" y="487680"/>
                </a:lnTo>
                <a:lnTo>
                  <a:pt x="4526280" y="481584"/>
                </a:lnTo>
                <a:close/>
              </a:path>
              <a:path w="4526280" h="487680">
                <a:moveTo>
                  <a:pt x="25908" y="25908"/>
                </a:moveTo>
                <a:lnTo>
                  <a:pt x="25908" y="13716"/>
                </a:lnTo>
                <a:lnTo>
                  <a:pt x="13716" y="25908"/>
                </a:lnTo>
                <a:lnTo>
                  <a:pt x="25908" y="25908"/>
                </a:lnTo>
                <a:close/>
              </a:path>
              <a:path w="4526280" h="487680">
                <a:moveTo>
                  <a:pt x="25908" y="461772"/>
                </a:moveTo>
                <a:lnTo>
                  <a:pt x="25908" y="25908"/>
                </a:lnTo>
                <a:lnTo>
                  <a:pt x="13716" y="25908"/>
                </a:lnTo>
                <a:lnTo>
                  <a:pt x="13716" y="461772"/>
                </a:lnTo>
                <a:lnTo>
                  <a:pt x="25908" y="461772"/>
                </a:lnTo>
                <a:close/>
              </a:path>
              <a:path w="4526280" h="487680">
                <a:moveTo>
                  <a:pt x="4514088" y="461772"/>
                </a:moveTo>
                <a:lnTo>
                  <a:pt x="13716" y="461772"/>
                </a:lnTo>
                <a:lnTo>
                  <a:pt x="25908" y="473964"/>
                </a:lnTo>
                <a:lnTo>
                  <a:pt x="25908" y="487680"/>
                </a:lnTo>
                <a:lnTo>
                  <a:pt x="4501896" y="487680"/>
                </a:lnTo>
                <a:lnTo>
                  <a:pt x="4501896" y="473964"/>
                </a:lnTo>
                <a:lnTo>
                  <a:pt x="4514088" y="461772"/>
                </a:lnTo>
                <a:close/>
              </a:path>
              <a:path w="4526280" h="487680">
                <a:moveTo>
                  <a:pt x="25908" y="487680"/>
                </a:moveTo>
                <a:lnTo>
                  <a:pt x="25908" y="473964"/>
                </a:lnTo>
                <a:lnTo>
                  <a:pt x="13716" y="461772"/>
                </a:lnTo>
                <a:lnTo>
                  <a:pt x="13716" y="487680"/>
                </a:lnTo>
                <a:lnTo>
                  <a:pt x="25908" y="487680"/>
                </a:lnTo>
                <a:close/>
              </a:path>
              <a:path w="4526280" h="487680">
                <a:moveTo>
                  <a:pt x="4514088" y="25908"/>
                </a:moveTo>
                <a:lnTo>
                  <a:pt x="4501896" y="13716"/>
                </a:lnTo>
                <a:lnTo>
                  <a:pt x="4501896" y="25908"/>
                </a:lnTo>
                <a:lnTo>
                  <a:pt x="4514088" y="25908"/>
                </a:lnTo>
                <a:close/>
              </a:path>
              <a:path w="4526280" h="487680">
                <a:moveTo>
                  <a:pt x="4514088" y="461772"/>
                </a:moveTo>
                <a:lnTo>
                  <a:pt x="4514088" y="25908"/>
                </a:lnTo>
                <a:lnTo>
                  <a:pt x="4501896" y="25908"/>
                </a:lnTo>
                <a:lnTo>
                  <a:pt x="4501896" y="461772"/>
                </a:lnTo>
                <a:lnTo>
                  <a:pt x="4514088" y="461772"/>
                </a:lnTo>
                <a:close/>
              </a:path>
              <a:path w="4526280" h="487680">
                <a:moveTo>
                  <a:pt x="4514088" y="487680"/>
                </a:moveTo>
                <a:lnTo>
                  <a:pt x="4514088" y="461772"/>
                </a:lnTo>
                <a:lnTo>
                  <a:pt x="4501896" y="473964"/>
                </a:lnTo>
                <a:lnTo>
                  <a:pt x="4501896" y="487680"/>
                </a:lnTo>
                <a:lnTo>
                  <a:pt x="4514088" y="487680"/>
                </a:lnTo>
                <a:close/>
              </a:path>
            </a:pathLst>
          </a:custGeom>
          <a:solidFill>
            <a:srgbClr val="FF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2740" y="1048003"/>
            <a:ext cx="3606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Glucose/ </a:t>
            </a:r>
            <a:r>
              <a:rPr sz="2400" b="1" dirty="0">
                <a:solidFill>
                  <a:srgbClr val="FF0065"/>
                </a:solidFill>
                <a:latin typeface="Comic Sans MS"/>
                <a:cs typeface="Comic Sans MS"/>
              </a:rPr>
              <a:t>Pas 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de</a:t>
            </a:r>
            <a:r>
              <a:rPr sz="2400" b="1" spc="-80" dirty="0">
                <a:solidFill>
                  <a:srgbClr val="FF0065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F0065"/>
                </a:solidFill>
                <a:latin typeface="Comic Sans MS"/>
                <a:cs typeface="Comic Sans MS"/>
              </a:rPr>
              <a:t>Lactose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1541" y="677519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40350" y="3777995"/>
            <a:ext cx="3742634" cy="2524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1185" y="6519599"/>
            <a:ext cx="6917106" cy="557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4241" y="6825993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4449" y="615952"/>
            <a:ext cx="7288467" cy="5053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3206" y="6225969"/>
            <a:ext cx="7677105" cy="677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7295" y="492252"/>
            <a:ext cx="6806642" cy="514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8740" y="5967113"/>
            <a:ext cx="7969928" cy="672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37</a:t>
            </a:fld>
            <a:endParaRPr spc="-6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7408" y="420623"/>
            <a:ext cx="7149272" cy="3357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3074" y="2964180"/>
            <a:ext cx="1771014" cy="814069"/>
          </a:xfrm>
          <a:custGeom>
            <a:avLst/>
            <a:gdLst/>
            <a:ahLst/>
            <a:cxnLst/>
            <a:rect l="l" t="t" r="r" b="b"/>
            <a:pathLst>
              <a:path w="1771015" h="814070">
                <a:moveTo>
                  <a:pt x="1770888" y="813816"/>
                </a:moveTo>
                <a:lnTo>
                  <a:pt x="1770888" y="28956"/>
                </a:lnTo>
                <a:lnTo>
                  <a:pt x="1768744" y="17359"/>
                </a:lnTo>
                <a:lnTo>
                  <a:pt x="1762887" y="8191"/>
                </a:lnTo>
                <a:lnTo>
                  <a:pt x="1754171" y="2166"/>
                </a:lnTo>
                <a:lnTo>
                  <a:pt x="1743456" y="0"/>
                </a:lnTo>
                <a:lnTo>
                  <a:pt x="28956" y="0"/>
                </a:lnTo>
                <a:lnTo>
                  <a:pt x="17359" y="2166"/>
                </a:lnTo>
                <a:lnTo>
                  <a:pt x="8191" y="8191"/>
                </a:lnTo>
                <a:lnTo>
                  <a:pt x="2166" y="17359"/>
                </a:lnTo>
                <a:lnTo>
                  <a:pt x="0" y="28956"/>
                </a:lnTo>
                <a:lnTo>
                  <a:pt x="0" y="813816"/>
                </a:lnTo>
                <a:lnTo>
                  <a:pt x="28956" y="813816"/>
                </a:lnTo>
                <a:lnTo>
                  <a:pt x="28956" y="57912"/>
                </a:lnTo>
                <a:lnTo>
                  <a:pt x="56388" y="28956"/>
                </a:lnTo>
                <a:lnTo>
                  <a:pt x="56388" y="57912"/>
                </a:lnTo>
                <a:lnTo>
                  <a:pt x="1714500" y="57912"/>
                </a:lnTo>
                <a:lnTo>
                  <a:pt x="1714500" y="28956"/>
                </a:lnTo>
                <a:lnTo>
                  <a:pt x="1743456" y="57912"/>
                </a:lnTo>
                <a:lnTo>
                  <a:pt x="1743456" y="813816"/>
                </a:lnTo>
                <a:lnTo>
                  <a:pt x="1770888" y="813816"/>
                </a:lnTo>
                <a:close/>
              </a:path>
              <a:path w="1771015" h="814070">
                <a:moveTo>
                  <a:pt x="56388" y="57912"/>
                </a:moveTo>
                <a:lnTo>
                  <a:pt x="56388" y="28956"/>
                </a:lnTo>
                <a:lnTo>
                  <a:pt x="28956" y="57912"/>
                </a:lnTo>
                <a:lnTo>
                  <a:pt x="56388" y="57912"/>
                </a:lnTo>
                <a:close/>
              </a:path>
              <a:path w="1771015" h="814070">
                <a:moveTo>
                  <a:pt x="56388" y="813816"/>
                </a:moveTo>
                <a:lnTo>
                  <a:pt x="56388" y="57912"/>
                </a:lnTo>
                <a:lnTo>
                  <a:pt x="28956" y="57912"/>
                </a:lnTo>
                <a:lnTo>
                  <a:pt x="28956" y="813816"/>
                </a:lnTo>
                <a:lnTo>
                  <a:pt x="56388" y="813816"/>
                </a:lnTo>
                <a:close/>
              </a:path>
              <a:path w="1771015" h="814070">
                <a:moveTo>
                  <a:pt x="1743456" y="57912"/>
                </a:moveTo>
                <a:lnTo>
                  <a:pt x="1714500" y="28956"/>
                </a:lnTo>
                <a:lnTo>
                  <a:pt x="1714500" y="57912"/>
                </a:lnTo>
                <a:lnTo>
                  <a:pt x="1743456" y="57912"/>
                </a:lnTo>
                <a:close/>
              </a:path>
              <a:path w="1771015" h="814070">
                <a:moveTo>
                  <a:pt x="1743456" y="813816"/>
                </a:moveTo>
                <a:lnTo>
                  <a:pt x="1743456" y="57912"/>
                </a:lnTo>
                <a:lnTo>
                  <a:pt x="1714500" y="57912"/>
                </a:lnTo>
                <a:lnTo>
                  <a:pt x="1714500" y="813816"/>
                </a:lnTo>
                <a:lnTo>
                  <a:pt x="1743456" y="8138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701" y="3777995"/>
            <a:ext cx="9072369" cy="2124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15386" y="3134358"/>
            <a:ext cx="808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mic Sans MS"/>
                <a:cs typeface="Comic Sans MS"/>
              </a:rPr>
              <a:t>O</a:t>
            </a:r>
            <a:r>
              <a:rPr sz="1800" b="1" spc="-5" dirty="0">
                <a:latin typeface="Comic Sans MS"/>
                <a:cs typeface="Comic Sans MS"/>
              </a:rPr>
              <a:t>p</a:t>
            </a:r>
            <a:r>
              <a:rPr sz="1800" b="1" dirty="0">
                <a:latin typeface="Comic Sans MS"/>
                <a:cs typeface="Comic Sans MS"/>
              </a:rPr>
              <a:t>é</a:t>
            </a:r>
            <a:r>
              <a:rPr sz="1800" b="1" spc="-5" dirty="0">
                <a:latin typeface="Comic Sans MS"/>
                <a:cs typeface="Comic Sans MS"/>
              </a:rPr>
              <a:t>r</a:t>
            </a:r>
            <a:r>
              <a:rPr sz="1800" b="1" dirty="0">
                <a:latin typeface="Comic Sans MS"/>
                <a:cs typeface="Comic Sans MS"/>
              </a:rPr>
              <a:t>on  éteint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8413" y="6021662"/>
            <a:ext cx="8201607" cy="668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94762" y="4745226"/>
            <a:ext cx="1706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PR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SS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IO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12030" y="3777996"/>
            <a:ext cx="1714500" cy="571500"/>
          </a:xfrm>
          <a:custGeom>
            <a:avLst/>
            <a:gdLst/>
            <a:ahLst/>
            <a:cxnLst/>
            <a:rect l="l" t="t" r="r" b="b"/>
            <a:pathLst>
              <a:path w="1714500" h="571500">
                <a:moveTo>
                  <a:pt x="1714500" y="97535"/>
                </a:moveTo>
                <a:lnTo>
                  <a:pt x="1714500" y="0"/>
                </a:lnTo>
                <a:lnTo>
                  <a:pt x="0" y="0"/>
                </a:lnTo>
                <a:lnTo>
                  <a:pt x="0" y="97535"/>
                </a:lnTo>
                <a:lnTo>
                  <a:pt x="687324" y="97535"/>
                </a:lnTo>
                <a:lnTo>
                  <a:pt x="687324" y="403094"/>
                </a:lnTo>
                <a:lnTo>
                  <a:pt x="856488" y="571499"/>
                </a:lnTo>
                <a:lnTo>
                  <a:pt x="1025652" y="403094"/>
                </a:lnTo>
                <a:lnTo>
                  <a:pt x="1025652" y="97535"/>
                </a:lnTo>
                <a:lnTo>
                  <a:pt x="1714500" y="97535"/>
                </a:lnTo>
                <a:close/>
              </a:path>
              <a:path w="1714500" h="571500">
                <a:moveTo>
                  <a:pt x="687324" y="403094"/>
                </a:moveTo>
                <a:lnTo>
                  <a:pt x="687324" y="233171"/>
                </a:lnTo>
                <a:lnTo>
                  <a:pt x="516636" y="233171"/>
                </a:lnTo>
                <a:lnTo>
                  <a:pt x="687324" y="403094"/>
                </a:lnTo>
                <a:close/>
              </a:path>
              <a:path w="1714500" h="571500">
                <a:moveTo>
                  <a:pt x="1196340" y="233171"/>
                </a:moveTo>
                <a:lnTo>
                  <a:pt x="1025652" y="233171"/>
                </a:lnTo>
                <a:lnTo>
                  <a:pt x="1025652" y="403094"/>
                </a:lnTo>
                <a:lnTo>
                  <a:pt x="1196340" y="2331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3074" y="3777996"/>
            <a:ext cx="1771014" cy="601345"/>
          </a:xfrm>
          <a:custGeom>
            <a:avLst/>
            <a:gdLst/>
            <a:ahLst/>
            <a:cxnLst/>
            <a:rect l="l" t="t" r="r" b="b"/>
            <a:pathLst>
              <a:path w="1771015" h="601345">
                <a:moveTo>
                  <a:pt x="56388" y="68579"/>
                </a:moveTo>
                <a:lnTo>
                  <a:pt x="56388" y="0"/>
                </a:lnTo>
                <a:lnTo>
                  <a:pt x="0" y="0"/>
                </a:lnTo>
                <a:lnTo>
                  <a:pt x="0" y="97535"/>
                </a:lnTo>
                <a:lnTo>
                  <a:pt x="2166" y="108251"/>
                </a:lnTo>
                <a:lnTo>
                  <a:pt x="8191" y="116966"/>
                </a:lnTo>
                <a:lnTo>
                  <a:pt x="17359" y="122824"/>
                </a:lnTo>
                <a:lnTo>
                  <a:pt x="28956" y="124967"/>
                </a:lnTo>
                <a:lnTo>
                  <a:pt x="28956" y="68579"/>
                </a:lnTo>
                <a:lnTo>
                  <a:pt x="56388" y="68579"/>
                </a:lnTo>
                <a:close/>
              </a:path>
              <a:path w="1771015" h="601345">
                <a:moveTo>
                  <a:pt x="743712" y="233171"/>
                </a:moveTo>
                <a:lnTo>
                  <a:pt x="743712" y="97535"/>
                </a:lnTo>
                <a:lnTo>
                  <a:pt x="741568" y="85938"/>
                </a:lnTo>
                <a:lnTo>
                  <a:pt x="735711" y="76771"/>
                </a:lnTo>
                <a:lnTo>
                  <a:pt x="726995" y="70746"/>
                </a:lnTo>
                <a:lnTo>
                  <a:pt x="716280" y="68579"/>
                </a:lnTo>
                <a:lnTo>
                  <a:pt x="28956" y="68579"/>
                </a:lnTo>
                <a:lnTo>
                  <a:pt x="56388" y="97535"/>
                </a:lnTo>
                <a:lnTo>
                  <a:pt x="56388" y="124967"/>
                </a:lnTo>
                <a:lnTo>
                  <a:pt x="687324" y="124967"/>
                </a:lnTo>
                <a:lnTo>
                  <a:pt x="687324" y="97535"/>
                </a:lnTo>
                <a:lnTo>
                  <a:pt x="716280" y="124967"/>
                </a:lnTo>
                <a:lnTo>
                  <a:pt x="716280" y="262127"/>
                </a:lnTo>
                <a:lnTo>
                  <a:pt x="726995" y="259746"/>
                </a:lnTo>
                <a:lnTo>
                  <a:pt x="735711" y="253364"/>
                </a:lnTo>
                <a:lnTo>
                  <a:pt x="741568" y="244125"/>
                </a:lnTo>
                <a:lnTo>
                  <a:pt x="743712" y="233171"/>
                </a:lnTo>
                <a:close/>
              </a:path>
              <a:path w="1771015" h="601345">
                <a:moveTo>
                  <a:pt x="56388" y="124967"/>
                </a:moveTo>
                <a:lnTo>
                  <a:pt x="56388" y="97535"/>
                </a:lnTo>
                <a:lnTo>
                  <a:pt x="28956" y="68579"/>
                </a:lnTo>
                <a:lnTo>
                  <a:pt x="28956" y="124967"/>
                </a:lnTo>
                <a:lnTo>
                  <a:pt x="56388" y="124967"/>
                </a:lnTo>
                <a:close/>
              </a:path>
              <a:path w="1771015" h="601345">
                <a:moveTo>
                  <a:pt x="716280" y="204215"/>
                </a:moveTo>
                <a:lnTo>
                  <a:pt x="545592" y="204215"/>
                </a:lnTo>
                <a:lnTo>
                  <a:pt x="537686" y="205572"/>
                </a:lnTo>
                <a:lnTo>
                  <a:pt x="530352" y="209359"/>
                </a:lnTo>
                <a:lnTo>
                  <a:pt x="524160" y="215145"/>
                </a:lnTo>
                <a:lnTo>
                  <a:pt x="519684" y="222503"/>
                </a:lnTo>
                <a:lnTo>
                  <a:pt x="517636" y="230695"/>
                </a:lnTo>
                <a:lnTo>
                  <a:pt x="518160" y="238886"/>
                </a:lnTo>
                <a:lnTo>
                  <a:pt x="520969" y="246506"/>
                </a:lnTo>
                <a:lnTo>
                  <a:pt x="525780" y="252983"/>
                </a:lnTo>
                <a:lnTo>
                  <a:pt x="545592" y="272795"/>
                </a:lnTo>
                <a:lnTo>
                  <a:pt x="545592" y="262127"/>
                </a:lnTo>
                <a:lnTo>
                  <a:pt x="566928" y="213359"/>
                </a:lnTo>
                <a:lnTo>
                  <a:pt x="615696" y="262127"/>
                </a:lnTo>
                <a:lnTo>
                  <a:pt x="687324" y="262127"/>
                </a:lnTo>
                <a:lnTo>
                  <a:pt x="687324" y="233171"/>
                </a:lnTo>
                <a:lnTo>
                  <a:pt x="716280" y="204215"/>
                </a:lnTo>
                <a:close/>
              </a:path>
              <a:path w="1771015" h="601345">
                <a:moveTo>
                  <a:pt x="615696" y="262127"/>
                </a:moveTo>
                <a:lnTo>
                  <a:pt x="566928" y="213359"/>
                </a:lnTo>
                <a:lnTo>
                  <a:pt x="545592" y="262127"/>
                </a:lnTo>
                <a:lnTo>
                  <a:pt x="615696" y="262127"/>
                </a:lnTo>
                <a:close/>
              </a:path>
              <a:path w="1771015" h="601345">
                <a:moveTo>
                  <a:pt x="885444" y="531875"/>
                </a:moveTo>
                <a:lnTo>
                  <a:pt x="615696" y="262127"/>
                </a:lnTo>
                <a:lnTo>
                  <a:pt x="545592" y="262127"/>
                </a:lnTo>
                <a:lnTo>
                  <a:pt x="545592" y="272795"/>
                </a:lnTo>
                <a:lnTo>
                  <a:pt x="865632" y="592835"/>
                </a:lnTo>
                <a:lnTo>
                  <a:pt x="865632" y="551687"/>
                </a:lnTo>
                <a:lnTo>
                  <a:pt x="885444" y="531875"/>
                </a:lnTo>
                <a:close/>
              </a:path>
              <a:path w="1771015" h="601345">
                <a:moveTo>
                  <a:pt x="716280" y="124967"/>
                </a:moveTo>
                <a:lnTo>
                  <a:pt x="687324" y="97535"/>
                </a:lnTo>
                <a:lnTo>
                  <a:pt x="687324" y="124967"/>
                </a:lnTo>
                <a:lnTo>
                  <a:pt x="716280" y="124967"/>
                </a:lnTo>
                <a:close/>
              </a:path>
              <a:path w="1771015" h="601345">
                <a:moveTo>
                  <a:pt x="716280" y="204215"/>
                </a:moveTo>
                <a:lnTo>
                  <a:pt x="716280" y="124967"/>
                </a:lnTo>
                <a:lnTo>
                  <a:pt x="687324" y="124967"/>
                </a:lnTo>
                <a:lnTo>
                  <a:pt x="687324" y="204215"/>
                </a:lnTo>
                <a:lnTo>
                  <a:pt x="716280" y="204215"/>
                </a:lnTo>
                <a:close/>
              </a:path>
              <a:path w="1771015" h="601345">
                <a:moveTo>
                  <a:pt x="716280" y="262127"/>
                </a:moveTo>
                <a:lnTo>
                  <a:pt x="716280" y="204215"/>
                </a:lnTo>
                <a:lnTo>
                  <a:pt x="687324" y="233171"/>
                </a:lnTo>
                <a:lnTo>
                  <a:pt x="687324" y="262127"/>
                </a:lnTo>
                <a:lnTo>
                  <a:pt x="716280" y="262127"/>
                </a:lnTo>
                <a:close/>
              </a:path>
              <a:path w="1771015" h="601345">
                <a:moveTo>
                  <a:pt x="905256" y="551687"/>
                </a:moveTo>
                <a:lnTo>
                  <a:pt x="885444" y="531875"/>
                </a:lnTo>
                <a:lnTo>
                  <a:pt x="865632" y="551687"/>
                </a:lnTo>
                <a:lnTo>
                  <a:pt x="905256" y="551687"/>
                </a:lnTo>
                <a:close/>
              </a:path>
              <a:path w="1771015" h="601345">
                <a:moveTo>
                  <a:pt x="905256" y="592835"/>
                </a:moveTo>
                <a:lnTo>
                  <a:pt x="905256" y="551687"/>
                </a:lnTo>
                <a:lnTo>
                  <a:pt x="865632" y="551687"/>
                </a:lnTo>
                <a:lnTo>
                  <a:pt x="865632" y="592835"/>
                </a:lnTo>
                <a:lnTo>
                  <a:pt x="874823" y="598836"/>
                </a:lnTo>
                <a:lnTo>
                  <a:pt x="885444" y="600836"/>
                </a:lnTo>
                <a:lnTo>
                  <a:pt x="896064" y="598836"/>
                </a:lnTo>
                <a:lnTo>
                  <a:pt x="905256" y="592835"/>
                </a:lnTo>
                <a:close/>
              </a:path>
              <a:path w="1771015" h="601345">
                <a:moveTo>
                  <a:pt x="1225296" y="272795"/>
                </a:moveTo>
                <a:lnTo>
                  <a:pt x="1225296" y="262127"/>
                </a:lnTo>
                <a:lnTo>
                  <a:pt x="1155192" y="262127"/>
                </a:lnTo>
                <a:lnTo>
                  <a:pt x="885444" y="531875"/>
                </a:lnTo>
                <a:lnTo>
                  <a:pt x="905256" y="551687"/>
                </a:lnTo>
                <a:lnTo>
                  <a:pt x="905256" y="592835"/>
                </a:lnTo>
                <a:lnTo>
                  <a:pt x="1225296" y="272795"/>
                </a:lnTo>
                <a:close/>
              </a:path>
              <a:path w="1771015" h="601345">
                <a:moveTo>
                  <a:pt x="1743456" y="68579"/>
                </a:moveTo>
                <a:lnTo>
                  <a:pt x="1054608" y="68579"/>
                </a:lnTo>
                <a:lnTo>
                  <a:pt x="1043892" y="70746"/>
                </a:lnTo>
                <a:lnTo>
                  <a:pt x="1035177" y="76771"/>
                </a:lnTo>
                <a:lnTo>
                  <a:pt x="1029319" y="85938"/>
                </a:lnTo>
                <a:lnTo>
                  <a:pt x="1027176" y="97535"/>
                </a:lnTo>
                <a:lnTo>
                  <a:pt x="1027176" y="233171"/>
                </a:lnTo>
                <a:lnTo>
                  <a:pt x="1029319" y="244125"/>
                </a:lnTo>
                <a:lnTo>
                  <a:pt x="1035177" y="253364"/>
                </a:lnTo>
                <a:lnTo>
                  <a:pt x="1043892" y="259746"/>
                </a:lnTo>
                <a:lnTo>
                  <a:pt x="1054608" y="262127"/>
                </a:lnTo>
                <a:lnTo>
                  <a:pt x="1054608" y="124967"/>
                </a:lnTo>
                <a:lnTo>
                  <a:pt x="1083564" y="97535"/>
                </a:lnTo>
                <a:lnTo>
                  <a:pt x="1083564" y="124967"/>
                </a:lnTo>
                <a:lnTo>
                  <a:pt x="1714500" y="124967"/>
                </a:lnTo>
                <a:lnTo>
                  <a:pt x="1714500" y="97535"/>
                </a:lnTo>
                <a:lnTo>
                  <a:pt x="1743456" y="68579"/>
                </a:lnTo>
                <a:close/>
              </a:path>
              <a:path w="1771015" h="601345">
                <a:moveTo>
                  <a:pt x="1083564" y="124967"/>
                </a:moveTo>
                <a:lnTo>
                  <a:pt x="1083564" y="97535"/>
                </a:lnTo>
                <a:lnTo>
                  <a:pt x="1054608" y="124967"/>
                </a:lnTo>
                <a:lnTo>
                  <a:pt x="1083564" y="124967"/>
                </a:lnTo>
                <a:close/>
              </a:path>
              <a:path w="1771015" h="601345">
                <a:moveTo>
                  <a:pt x="1083564" y="204215"/>
                </a:moveTo>
                <a:lnTo>
                  <a:pt x="1083564" y="124967"/>
                </a:lnTo>
                <a:lnTo>
                  <a:pt x="1054608" y="124967"/>
                </a:lnTo>
                <a:lnTo>
                  <a:pt x="1054608" y="204215"/>
                </a:lnTo>
                <a:lnTo>
                  <a:pt x="1083564" y="204215"/>
                </a:lnTo>
                <a:close/>
              </a:path>
              <a:path w="1771015" h="601345">
                <a:moveTo>
                  <a:pt x="1253251" y="230695"/>
                </a:moveTo>
                <a:lnTo>
                  <a:pt x="1225296" y="204215"/>
                </a:lnTo>
                <a:lnTo>
                  <a:pt x="1054608" y="204215"/>
                </a:lnTo>
                <a:lnTo>
                  <a:pt x="1083564" y="233171"/>
                </a:lnTo>
                <a:lnTo>
                  <a:pt x="1083564" y="262127"/>
                </a:lnTo>
                <a:lnTo>
                  <a:pt x="1155192" y="262127"/>
                </a:lnTo>
                <a:lnTo>
                  <a:pt x="1203960" y="213359"/>
                </a:lnTo>
                <a:lnTo>
                  <a:pt x="1225296" y="262127"/>
                </a:lnTo>
                <a:lnTo>
                  <a:pt x="1225296" y="272795"/>
                </a:lnTo>
                <a:lnTo>
                  <a:pt x="1245108" y="252983"/>
                </a:lnTo>
                <a:lnTo>
                  <a:pt x="1249918" y="246506"/>
                </a:lnTo>
                <a:lnTo>
                  <a:pt x="1252728" y="238886"/>
                </a:lnTo>
                <a:lnTo>
                  <a:pt x="1253251" y="230695"/>
                </a:lnTo>
                <a:close/>
              </a:path>
              <a:path w="1771015" h="601345">
                <a:moveTo>
                  <a:pt x="1083564" y="262127"/>
                </a:moveTo>
                <a:lnTo>
                  <a:pt x="1083564" y="233171"/>
                </a:lnTo>
                <a:lnTo>
                  <a:pt x="1054608" y="204215"/>
                </a:lnTo>
                <a:lnTo>
                  <a:pt x="1054608" y="262127"/>
                </a:lnTo>
                <a:lnTo>
                  <a:pt x="1083564" y="262127"/>
                </a:lnTo>
                <a:close/>
              </a:path>
              <a:path w="1771015" h="601345">
                <a:moveTo>
                  <a:pt x="1225296" y="262127"/>
                </a:moveTo>
                <a:lnTo>
                  <a:pt x="1203960" y="213359"/>
                </a:lnTo>
                <a:lnTo>
                  <a:pt x="1155192" y="262127"/>
                </a:lnTo>
                <a:lnTo>
                  <a:pt x="1225296" y="262127"/>
                </a:lnTo>
                <a:close/>
              </a:path>
              <a:path w="1771015" h="601345">
                <a:moveTo>
                  <a:pt x="1770888" y="97535"/>
                </a:moveTo>
                <a:lnTo>
                  <a:pt x="1770888" y="0"/>
                </a:lnTo>
                <a:lnTo>
                  <a:pt x="1714500" y="0"/>
                </a:lnTo>
                <a:lnTo>
                  <a:pt x="1714500" y="68579"/>
                </a:lnTo>
                <a:lnTo>
                  <a:pt x="1743456" y="68579"/>
                </a:lnTo>
                <a:lnTo>
                  <a:pt x="1743456" y="124967"/>
                </a:lnTo>
                <a:lnTo>
                  <a:pt x="1754171" y="122824"/>
                </a:lnTo>
                <a:lnTo>
                  <a:pt x="1762887" y="116966"/>
                </a:lnTo>
                <a:lnTo>
                  <a:pt x="1768744" y="108251"/>
                </a:lnTo>
                <a:lnTo>
                  <a:pt x="1770888" y="97535"/>
                </a:lnTo>
                <a:close/>
              </a:path>
              <a:path w="1771015" h="601345">
                <a:moveTo>
                  <a:pt x="1743456" y="124967"/>
                </a:moveTo>
                <a:lnTo>
                  <a:pt x="1743456" y="68579"/>
                </a:lnTo>
                <a:lnTo>
                  <a:pt x="1714500" y="97535"/>
                </a:lnTo>
                <a:lnTo>
                  <a:pt x="1714500" y="124967"/>
                </a:lnTo>
                <a:lnTo>
                  <a:pt x="1743456" y="1249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38</a:t>
            </a:fld>
            <a:endParaRPr spc="-6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699" y="763700"/>
            <a:ext cx="7767464" cy="2953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3325" y="2602992"/>
            <a:ext cx="6603492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0070" y="420624"/>
            <a:ext cx="4502150" cy="462280"/>
          </a:xfrm>
          <a:custGeom>
            <a:avLst/>
            <a:gdLst/>
            <a:ahLst/>
            <a:cxnLst/>
            <a:rect l="l" t="t" r="r" b="b"/>
            <a:pathLst>
              <a:path w="4502150" h="462280">
                <a:moveTo>
                  <a:pt x="0" y="0"/>
                </a:moveTo>
                <a:lnTo>
                  <a:pt x="0" y="461772"/>
                </a:lnTo>
                <a:lnTo>
                  <a:pt x="4501896" y="461772"/>
                </a:lnTo>
                <a:lnTo>
                  <a:pt x="4501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7878" y="408431"/>
            <a:ext cx="4526280" cy="487680"/>
          </a:xfrm>
          <a:custGeom>
            <a:avLst/>
            <a:gdLst/>
            <a:ahLst/>
            <a:cxnLst/>
            <a:rect l="l" t="t" r="r" b="b"/>
            <a:pathLst>
              <a:path w="4526280" h="487680">
                <a:moveTo>
                  <a:pt x="4526280" y="481584"/>
                </a:moveTo>
                <a:lnTo>
                  <a:pt x="4526280" y="6096"/>
                </a:lnTo>
                <a:lnTo>
                  <a:pt x="4520184" y="0"/>
                </a:lnTo>
                <a:lnTo>
                  <a:pt x="6096" y="0"/>
                </a:lnTo>
                <a:lnTo>
                  <a:pt x="0" y="6096"/>
                </a:lnTo>
                <a:lnTo>
                  <a:pt x="0" y="481584"/>
                </a:lnTo>
                <a:lnTo>
                  <a:pt x="6096" y="487680"/>
                </a:lnTo>
                <a:lnTo>
                  <a:pt x="12192" y="487680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4500372" y="25908"/>
                </a:lnTo>
                <a:lnTo>
                  <a:pt x="4500372" y="12192"/>
                </a:lnTo>
                <a:lnTo>
                  <a:pt x="4514088" y="25908"/>
                </a:lnTo>
                <a:lnTo>
                  <a:pt x="4514088" y="487680"/>
                </a:lnTo>
                <a:lnTo>
                  <a:pt x="4520184" y="487680"/>
                </a:lnTo>
                <a:lnTo>
                  <a:pt x="4526280" y="481584"/>
                </a:lnTo>
                <a:close/>
              </a:path>
              <a:path w="4526280" h="487680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4526280" h="487680">
                <a:moveTo>
                  <a:pt x="25908" y="461772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461772"/>
                </a:lnTo>
                <a:lnTo>
                  <a:pt x="25908" y="461772"/>
                </a:lnTo>
                <a:close/>
              </a:path>
              <a:path w="4526280" h="487680">
                <a:moveTo>
                  <a:pt x="4514088" y="461772"/>
                </a:moveTo>
                <a:lnTo>
                  <a:pt x="12192" y="461772"/>
                </a:lnTo>
                <a:lnTo>
                  <a:pt x="25908" y="473964"/>
                </a:lnTo>
                <a:lnTo>
                  <a:pt x="25908" y="487680"/>
                </a:lnTo>
                <a:lnTo>
                  <a:pt x="4500372" y="487680"/>
                </a:lnTo>
                <a:lnTo>
                  <a:pt x="4500372" y="473964"/>
                </a:lnTo>
                <a:lnTo>
                  <a:pt x="4514088" y="461772"/>
                </a:lnTo>
                <a:close/>
              </a:path>
              <a:path w="4526280" h="487680">
                <a:moveTo>
                  <a:pt x="25908" y="487680"/>
                </a:moveTo>
                <a:lnTo>
                  <a:pt x="25908" y="473964"/>
                </a:lnTo>
                <a:lnTo>
                  <a:pt x="12192" y="461772"/>
                </a:lnTo>
                <a:lnTo>
                  <a:pt x="12192" y="487680"/>
                </a:lnTo>
                <a:lnTo>
                  <a:pt x="25908" y="487680"/>
                </a:lnTo>
                <a:close/>
              </a:path>
              <a:path w="4526280" h="487680">
                <a:moveTo>
                  <a:pt x="4514088" y="25908"/>
                </a:moveTo>
                <a:lnTo>
                  <a:pt x="4500372" y="12192"/>
                </a:lnTo>
                <a:lnTo>
                  <a:pt x="4500372" y="25908"/>
                </a:lnTo>
                <a:lnTo>
                  <a:pt x="4514088" y="25908"/>
                </a:lnTo>
                <a:close/>
              </a:path>
              <a:path w="4526280" h="487680">
                <a:moveTo>
                  <a:pt x="4514088" y="461772"/>
                </a:moveTo>
                <a:lnTo>
                  <a:pt x="4514088" y="25908"/>
                </a:lnTo>
                <a:lnTo>
                  <a:pt x="4500372" y="25908"/>
                </a:lnTo>
                <a:lnTo>
                  <a:pt x="4500372" y="461772"/>
                </a:lnTo>
                <a:lnTo>
                  <a:pt x="4514088" y="461772"/>
                </a:lnTo>
                <a:close/>
              </a:path>
              <a:path w="4526280" h="487680">
                <a:moveTo>
                  <a:pt x="4514088" y="487680"/>
                </a:moveTo>
                <a:lnTo>
                  <a:pt x="4514088" y="461772"/>
                </a:lnTo>
                <a:lnTo>
                  <a:pt x="4500372" y="473964"/>
                </a:lnTo>
                <a:lnTo>
                  <a:pt x="4500372" y="487680"/>
                </a:lnTo>
                <a:lnTo>
                  <a:pt x="4514088" y="487680"/>
                </a:lnTo>
                <a:close/>
              </a:path>
            </a:pathLst>
          </a:custGeom>
          <a:solidFill>
            <a:srgbClr val="FF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06100" y="438403"/>
            <a:ext cx="3606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65"/>
                </a:solidFill>
              </a:rPr>
              <a:t>Pas </a:t>
            </a:r>
            <a:r>
              <a:rPr sz="2400" spc="-5" dirty="0">
                <a:solidFill>
                  <a:srgbClr val="FF0065"/>
                </a:solidFill>
              </a:rPr>
              <a:t>de Glucose/</a:t>
            </a:r>
            <a:r>
              <a:rPr sz="2400" spc="-75" dirty="0">
                <a:solidFill>
                  <a:srgbClr val="FF0065"/>
                </a:solidFill>
              </a:rPr>
              <a:t> </a:t>
            </a:r>
            <a:r>
              <a:rPr sz="2400" spc="-5" dirty="0">
                <a:solidFill>
                  <a:srgbClr val="FF0065"/>
                </a:solidFill>
              </a:rPr>
              <a:t>Lactose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324241" y="6825993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24149" y="6166075"/>
            <a:ext cx="8162574" cy="936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9729" y="4653914"/>
            <a:ext cx="3934170" cy="12143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98841" y="681329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812" y="1221739"/>
            <a:ext cx="6654165" cy="1595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3540" indent="-370840">
              <a:lnSpc>
                <a:spcPct val="100000"/>
              </a:lnSpc>
              <a:spcBef>
                <a:spcPts val="95"/>
              </a:spcBef>
              <a:buSzPct val="96428"/>
              <a:buAutoNum type="arabicPeriod" startAt="3"/>
              <a:tabLst>
                <a:tab pos="384175" algn="l"/>
              </a:tabLst>
            </a:pPr>
            <a:r>
              <a:rPr sz="2800" spc="-5" dirty="0">
                <a:solidFill>
                  <a:srgbClr val="953634"/>
                </a:solidFill>
              </a:rPr>
              <a:t>Opéron catabolique: Opéron</a:t>
            </a:r>
            <a:r>
              <a:rPr sz="2800" spc="-20" dirty="0">
                <a:solidFill>
                  <a:srgbClr val="953634"/>
                </a:solidFill>
              </a:rPr>
              <a:t> </a:t>
            </a:r>
            <a:r>
              <a:rPr sz="2800" spc="-5" dirty="0">
                <a:solidFill>
                  <a:srgbClr val="953634"/>
                </a:solidFill>
              </a:rPr>
              <a:t>Lactose</a:t>
            </a:r>
            <a:endParaRPr sz="2800"/>
          </a:p>
          <a:p>
            <a:pPr marL="1155700" marR="1483360" lvl="1">
              <a:lnSpc>
                <a:spcPct val="150000"/>
              </a:lnSpc>
              <a:spcBef>
                <a:spcPts val="365"/>
              </a:spcBef>
              <a:buSzPct val="95833"/>
              <a:buAutoNum type="arabicPeriod"/>
              <a:tabLst>
                <a:tab pos="1793239" algn="l"/>
              </a:tabLst>
            </a:pPr>
            <a:r>
              <a:rPr sz="2400" b="1" spc="-5" dirty="0">
                <a:solidFill>
                  <a:srgbClr val="3F3051"/>
                </a:solidFill>
                <a:latin typeface="Comic Sans MS"/>
                <a:cs typeface="Comic Sans MS"/>
              </a:rPr>
              <a:t>Définition </a:t>
            </a:r>
            <a:r>
              <a:rPr sz="2400" b="1" dirty="0">
                <a:solidFill>
                  <a:srgbClr val="3F3051"/>
                </a:solidFill>
                <a:latin typeface="Comic Sans MS"/>
                <a:cs typeface="Comic Sans MS"/>
              </a:rPr>
              <a:t>et</a:t>
            </a:r>
            <a:r>
              <a:rPr sz="2400" b="1" spc="-90" dirty="0">
                <a:solidFill>
                  <a:srgbClr val="3F3051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3F3051"/>
                </a:solidFill>
                <a:latin typeface="Comic Sans MS"/>
                <a:cs typeface="Comic Sans MS"/>
              </a:rPr>
              <a:t>structure  3.2.Fonctionnement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812" y="2974338"/>
            <a:ext cx="7326630" cy="282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F3051"/>
                </a:solidFill>
                <a:latin typeface="Comic Sans MS"/>
                <a:cs typeface="Comic Sans MS"/>
              </a:rPr>
              <a:t>3.3.Mutation</a:t>
            </a:r>
            <a:endParaRPr sz="2400">
              <a:latin typeface="Comic Sans MS"/>
              <a:cs typeface="Comic Sans MS"/>
            </a:endParaRPr>
          </a:p>
          <a:p>
            <a:pPr marL="1155700" marR="5080" indent="-1143000">
              <a:lnSpc>
                <a:spcPct val="152900"/>
              </a:lnSpc>
              <a:spcBef>
                <a:spcPts val="595"/>
              </a:spcBef>
            </a:pPr>
            <a:r>
              <a:rPr sz="2800" b="1" spc="-5" dirty="0">
                <a:solidFill>
                  <a:srgbClr val="953634"/>
                </a:solidFill>
                <a:latin typeface="Comic Sans MS"/>
                <a:cs typeface="Comic Sans MS"/>
              </a:rPr>
              <a:t>4.Opéron </a:t>
            </a:r>
            <a:r>
              <a:rPr sz="2800" b="1" spc="-10" dirty="0">
                <a:solidFill>
                  <a:srgbClr val="953634"/>
                </a:solidFill>
                <a:latin typeface="Comic Sans MS"/>
                <a:cs typeface="Comic Sans MS"/>
              </a:rPr>
              <a:t>anabolique: </a:t>
            </a:r>
            <a:r>
              <a:rPr sz="2800" b="1" spc="-5" dirty="0">
                <a:solidFill>
                  <a:srgbClr val="953634"/>
                </a:solidFill>
                <a:latin typeface="Comic Sans MS"/>
                <a:cs typeface="Comic Sans MS"/>
              </a:rPr>
              <a:t>Opéron Tryptophane </a:t>
            </a:r>
            <a:r>
              <a:rPr sz="2800" b="1" spc="-5" dirty="0">
                <a:solidFill>
                  <a:srgbClr val="3F3051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3F3051"/>
                </a:solidFill>
                <a:latin typeface="Comic Sans MS"/>
                <a:cs typeface="Comic Sans MS"/>
              </a:rPr>
              <a:t>4.1.Définition </a:t>
            </a:r>
            <a:r>
              <a:rPr sz="2400" b="1" dirty="0">
                <a:solidFill>
                  <a:srgbClr val="3F3051"/>
                </a:solidFill>
                <a:latin typeface="Comic Sans MS"/>
                <a:cs typeface="Comic Sans MS"/>
              </a:rPr>
              <a:t>et </a:t>
            </a:r>
            <a:r>
              <a:rPr sz="2400" b="1" spc="-5" dirty="0">
                <a:solidFill>
                  <a:srgbClr val="3F3051"/>
                </a:solidFill>
                <a:latin typeface="Comic Sans MS"/>
                <a:cs typeface="Comic Sans MS"/>
              </a:rPr>
              <a:t>structure  4.2.Fonctionnement</a:t>
            </a:r>
            <a:endParaRPr sz="2400">
              <a:latin typeface="Comic Sans MS"/>
              <a:cs typeface="Comic Sans MS"/>
            </a:endParaRPr>
          </a:p>
          <a:p>
            <a:pPr marL="115570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solidFill>
                  <a:srgbClr val="3F3051"/>
                </a:solidFill>
                <a:latin typeface="Comic Sans MS"/>
                <a:cs typeface="Comic Sans MS"/>
              </a:rPr>
              <a:t>4.3.Mutation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5467" y="635508"/>
            <a:ext cx="7630668" cy="5289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6310" y="6061165"/>
            <a:ext cx="8554023" cy="6727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6813293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923585"/>
            <a:ext cx="7139415" cy="2854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46370" y="2392680"/>
            <a:ext cx="1772920" cy="1385570"/>
          </a:xfrm>
          <a:custGeom>
            <a:avLst/>
            <a:gdLst/>
            <a:ahLst/>
            <a:cxnLst/>
            <a:rect l="l" t="t" r="r" b="b"/>
            <a:pathLst>
              <a:path w="1772920" h="1385570">
                <a:moveTo>
                  <a:pt x="1772412" y="1281684"/>
                </a:moveTo>
                <a:lnTo>
                  <a:pt x="1772412" y="28956"/>
                </a:lnTo>
                <a:lnTo>
                  <a:pt x="1770245" y="17359"/>
                </a:lnTo>
                <a:lnTo>
                  <a:pt x="1764220" y="8191"/>
                </a:lnTo>
                <a:lnTo>
                  <a:pt x="1755052" y="2166"/>
                </a:lnTo>
                <a:lnTo>
                  <a:pt x="1743456" y="0"/>
                </a:lnTo>
                <a:lnTo>
                  <a:pt x="28956" y="0"/>
                </a:lnTo>
                <a:lnTo>
                  <a:pt x="18002" y="2166"/>
                </a:lnTo>
                <a:lnTo>
                  <a:pt x="8763" y="8191"/>
                </a:lnTo>
                <a:lnTo>
                  <a:pt x="2381" y="17359"/>
                </a:lnTo>
                <a:lnTo>
                  <a:pt x="0" y="28956"/>
                </a:lnTo>
                <a:lnTo>
                  <a:pt x="0" y="1281684"/>
                </a:lnTo>
                <a:lnTo>
                  <a:pt x="2381" y="1293280"/>
                </a:lnTo>
                <a:lnTo>
                  <a:pt x="8763" y="1302448"/>
                </a:lnTo>
                <a:lnTo>
                  <a:pt x="18002" y="1308473"/>
                </a:lnTo>
                <a:lnTo>
                  <a:pt x="28956" y="1310640"/>
                </a:lnTo>
                <a:lnTo>
                  <a:pt x="28956" y="57912"/>
                </a:lnTo>
                <a:lnTo>
                  <a:pt x="57912" y="28956"/>
                </a:lnTo>
                <a:lnTo>
                  <a:pt x="57912" y="57912"/>
                </a:lnTo>
                <a:lnTo>
                  <a:pt x="1714500" y="57912"/>
                </a:lnTo>
                <a:lnTo>
                  <a:pt x="1714500" y="28956"/>
                </a:lnTo>
                <a:lnTo>
                  <a:pt x="1743456" y="57912"/>
                </a:lnTo>
                <a:lnTo>
                  <a:pt x="1743456" y="1310640"/>
                </a:lnTo>
                <a:lnTo>
                  <a:pt x="1755052" y="1308473"/>
                </a:lnTo>
                <a:lnTo>
                  <a:pt x="1764220" y="1302448"/>
                </a:lnTo>
                <a:lnTo>
                  <a:pt x="1770245" y="1293280"/>
                </a:lnTo>
                <a:lnTo>
                  <a:pt x="1772412" y="1281684"/>
                </a:lnTo>
                <a:close/>
              </a:path>
              <a:path w="1772920" h="1385570">
                <a:moveTo>
                  <a:pt x="57912" y="57912"/>
                </a:moveTo>
                <a:lnTo>
                  <a:pt x="57912" y="28956"/>
                </a:lnTo>
                <a:lnTo>
                  <a:pt x="28956" y="57912"/>
                </a:lnTo>
                <a:lnTo>
                  <a:pt x="57912" y="57912"/>
                </a:lnTo>
                <a:close/>
              </a:path>
              <a:path w="1772920" h="1385570">
                <a:moveTo>
                  <a:pt x="57912" y="1252728"/>
                </a:moveTo>
                <a:lnTo>
                  <a:pt x="57912" y="57912"/>
                </a:lnTo>
                <a:lnTo>
                  <a:pt x="28956" y="57912"/>
                </a:lnTo>
                <a:lnTo>
                  <a:pt x="28956" y="1252728"/>
                </a:lnTo>
                <a:lnTo>
                  <a:pt x="57912" y="1252728"/>
                </a:lnTo>
                <a:close/>
              </a:path>
              <a:path w="1772920" h="1385570">
                <a:moveTo>
                  <a:pt x="701040" y="1385316"/>
                </a:moveTo>
                <a:lnTo>
                  <a:pt x="701040" y="1281684"/>
                </a:lnTo>
                <a:lnTo>
                  <a:pt x="698658" y="1270730"/>
                </a:lnTo>
                <a:lnTo>
                  <a:pt x="692277" y="1261491"/>
                </a:lnTo>
                <a:lnTo>
                  <a:pt x="683037" y="1255109"/>
                </a:lnTo>
                <a:lnTo>
                  <a:pt x="672084" y="1252728"/>
                </a:lnTo>
                <a:lnTo>
                  <a:pt x="28956" y="1252728"/>
                </a:lnTo>
                <a:lnTo>
                  <a:pt x="57912" y="1281684"/>
                </a:lnTo>
                <a:lnTo>
                  <a:pt x="57912" y="1310640"/>
                </a:lnTo>
                <a:lnTo>
                  <a:pt x="643128" y="1310640"/>
                </a:lnTo>
                <a:lnTo>
                  <a:pt x="643128" y="1281684"/>
                </a:lnTo>
                <a:lnTo>
                  <a:pt x="672084" y="1310640"/>
                </a:lnTo>
                <a:lnTo>
                  <a:pt x="672084" y="1385316"/>
                </a:lnTo>
                <a:lnTo>
                  <a:pt x="701040" y="1385316"/>
                </a:lnTo>
                <a:close/>
              </a:path>
              <a:path w="1772920" h="1385570">
                <a:moveTo>
                  <a:pt x="57912" y="1310640"/>
                </a:moveTo>
                <a:lnTo>
                  <a:pt x="57912" y="1281684"/>
                </a:lnTo>
                <a:lnTo>
                  <a:pt x="28956" y="1252728"/>
                </a:lnTo>
                <a:lnTo>
                  <a:pt x="28956" y="1310640"/>
                </a:lnTo>
                <a:lnTo>
                  <a:pt x="57912" y="1310640"/>
                </a:lnTo>
                <a:close/>
              </a:path>
              <a:path w="1772920" h="1385570">
                <a:moveTo>
                  <a:pt x="672084" y="1310640"/>
                </a:moveTo>
                <a:lnTo>
                  <a:pt x="643128" y="1281684"/>
                </a:lnTo>
                <a:lnTo>
                  <a:pt x="643128" y="1310640"/>
                </a:lnTo>
                <a:lnTo>
                  <a:pt x="672084" y="1310640"/>
                </a:lnTo>
                <a:close/>
              </a:path>
              <a:path w="1772920" h="1385570">
                <a:moveTo>
                  <a:pt x="672084" y="1385316"/>
                </a:moveTo>
                <a:lnTo>
                  <a:pt x="672084" y="1310640"/>
                </a:lnTo>
                <a:lnTo>
                  <a:pt x="643128" y="1310640"/>
                </a:lnTo>
                <a:lnTo>
                  <a:pt x="643128" y="1385316"/>
                </a:lnTo>
                <a:lnTo>
                  <a:pt x="672084" y="1385316"/>
                </a:lnTo>
                <a:close/>
              </a:path>
              <a:path w="1772920" h="1385570">
                <a:moveTo>
                  <a:pt x="1743456" y="1252728"/>
                </a:moveTo>
                <a:lnTo>
                  <a:pt x="1100328" y="1252728"/>
                </a:lnTo>
                <a:lnTo>
                  <a:pt x="1089612" y="1255109"/>
                </a:lnTo>
                <a:lnTo>
                  <a:pt x="1080897" y="1261491"/>
                </a:lnTo>
                <a:lnTo>
                  <a:pt x="1075039" y="1270730"/>
                </a:lnTo>
                <a:lnTo>
                  <a:pt x="1072896" y="1281684"/>
                </a:lnTo>
                <a:lnTo>
                  <a:pt x="1072896" y="1385316"/>
                </a:lnTo>
                <a:lnTo>
                  <a:pt x="1100328" y="1385316"/>
                </a:lnTo>
                <a:lnTo>
                  <a:pt x="1100328" y="1310640"/>
                </a:lnTo>
                <a:lnTo>
                  <a:pt x="1129284" y="1281684"/>
                </a:lnTo>
                <a:lnTo>
                  <a:pt x="1129284" y="1310640"/>
                </a:lnTo>
                <a:lnTo>
                  <a:pt x="1714500" y="1310640"/>
                </a:lnTo>
                <a:lnTo>
                  <a:pt x="1714500" y="1281684"/>
                </a:lnTo>
                <a:lnTo>
                  <a:pt x="1743456" y="1252728"/>
                </a:lnTo>
                <a:close/>
              </a:path>
              <a:path w="1772920" h="1385570">
                <a:moveTo>
                  <a:pt x="1129284" y="1310640"/>
                </a:moveTo>
                <a:lnTo>
                  <a:pt x="1129284" y="1281684"/>
                </a:lnTo>
                <a:lnTo>
                  <a:pt x="1100328" y="1310640"/>
                </a:lnTo>
                <a:lnTo>
                  <a:pt x="1129284" y="1310640"/>
                </a:lnTo>
                <a:close/>
              </a:path>
              <a:path w="1772920" h="1385570">
                <a:moveTo>
                  <a:pt x="1129284" y="1385316"/>
                </a:moveTo>
                <a:lnTo>
                  <a:pt x="1129284" y="1310640"/>
                </a:lnTo>
                <a:lnTo>
                  <a:pt x="1100328" y="1310640"/>
                </a:lnTo>
                <a:lnTo>
                  <a:pt x="1100328" y="1385316"/>
                </a:lnTo>
                <a:lnTo>
                  <a:pt x="1129284" y="1385316"/>
                </a:lnTo>
                <a:close/>
              </a:path>
              <a:path w="1772920" h="1385570">
                <a:moveTo>
                  <a:pt x="1743456" y="57912"/>
                </a:moveTo>
                <a:lnTo>
                  <a:pt x="1714500" y="28956"/>
                </a:lnTo>
                <a:lnTo>
                  <a:pt x="1714500" y="57912"/>
                </a:lnTo>
                <a:lnTo>
                  <a:pt x="1743456" y="57912"/>
                </a:lnTo>
                <a:close/>
              </a:path>
              <a:path w="1772920" h="1385570">
                <a:moveTo>
                  <a:pt x="1743456" y="1252728"/>
                </a:moveTo>
                <a:lnTo>
                  <a:pt x="1743456" y="57912"/>
                </a:lnTo>
                <a:lnTo>
                  <a:pt x="1714500" y="57912"/>
                </a:lnTo>
                <a:lnTo>
                  <a:pt x="1714500" y="1252728"/>
                </a:lnTo>
                <a:lnTo>
                  <a:pt x="1743456" y="1252728"/>
                </a:lnTo>
                <a:close/>
              </a:path>
              <a:path w="1772920" h="1385570">
                <a:moveTo>
                  <a:pt x="1743456" y="1310640"/>
                </a:moveTo>
                <a:lnTo>
                  <a:pt x="1743456" y="1252728"/>
                </a:lnTo>
                <a:lnTo>
                  <a:pt x="1714500" y="1281684"/>
                </a:lnTo>
                <a:lnTo>
                  <a:pt x="1714500" y="1310640"/>
                </a:lnTo>
                <a:lnTo>
                  <a:pt x="1743456" y="13106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073" y="3777995"/>
            <a:ext cx="9143997" cy="1874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930270" y="2611627"/>
            <a:ext cx="13112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omic Sans MS"/>
                <a:cs typeface="Comic Sans MS"/>
              </a:rPr>
              <a:t>Suppr</a:t>
            </a:r>
            <a:r>
              <a:rPr sz="1800" b="1" dirty="0">
                <a:latin typeface="Comic Sans MS"/>
                <a:cs typeface="Comic Sans MS"/>
              </a:rPr>
              <a:t>ess</a:t>
            </a:r>
            <a:r>
              <a:rPr sz="1800" b="1" spc="-5" dirty="0">
                <a:latin typeface="Comic Sans MS"/>
                <a:cs typeface="Comic Sans MS"/>
              </a:rPr>
              <a:t>i</a:t>
            </a:r>
            <a:r>
              <a:rPr sz="1800" b="1" dirty="0">
                <a:latin typeface="Comic Sans MS"/>
                <a:cs typeface="Comic Sans MS"/>
              </a:rPr>
              <a:t>on  </a:t>
            </a:r>
            <a:r>
              <a:rPr sz="1800" b="1" spc="-5" dirty="0">
                <a:latin typeface="Comic Sans MS"/>
                <a:cs typeface="Comic Sans MS"/>
              </a:rPr>
              <a:t>de la  répression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5765" y="6825993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65840" y="5933258"/>
            <a:ext cx="7977397" cy="867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75614" y="3777996"/>
            <a:ext cx="914400" cy="601345"/>
          </a:xfrm>
          <a:custGeom>
            <a:avLst/>
            <a:gdLst/>
            <a:ahLst/>
            <a:cxnLst/>
            <a:rect l="l" t="t" r="r" b="b"/>
            <a:pathLst>
              <a:path w="914400" h="601345">
                <a:moveTo>
                  <a:pt x="242839" y="114299"/>
                </a:moveTo>
                <a:lnTo>
                  <a:pt x="27955" y="114299"/>
                </a:lnTo>
                <a:lnTo>
                  <a:pt x="20050" y="115656"/>
                </a:lnTo>
                <a:lnTo>
                  <a:pt x="12715" y="119443"/>
                </a:lnTo>
                <a:lnTo>
                  <a:pt x="6524" y="125229"/>
                </a:lnTo>
                <a:lnTo>
                  <a:pt x="2047" y="132587"/>
                </a:lnTo>
                <a:lnTo>
                  <a:pt x="0" y="140779"/>
                </a:lnTo>
                <a:lnTo>
                  <a:pt x="523" y="148970"/>
                </a:lnTo>
                <a:lnTo>
                  <a:pt x="3333" y="156590"/>
                </a:lnTo>
                <a:lnTo>
                  <a:pt x="8143" y="163067"/>
                </a:lnTo>
                <a:lnTo>
                  <a:pt x="27955" y="182950"/>
                </a:lnTo>
                <a:lnTo>
                  <a:pt x="27955" y="172211"/>
                </a:lnTo>
                <a:lnTo>
                  <a:pt x="49291" y="123443"/>
                </a:lnTo>
                <a:lnTo>
                  <a:pt x="98059" y="172211"/>
                </a:lnTo>
                <a:lnTo>
                  <a:pt x="213883" y="172211"/>
                </a:lnTo>
                <a:lnTo>
                  <a:pt x="213883" y="143255"/>
                </a:lnTo>
                <a:lnTo>
                  <a:pt x="242839" y="114299"/>
                </a:lnTo>
                <a:close/>
              </a:path>
              <a:path w="914400" h="601345">
                <a:moveTo>
                  <a:pt x="98059" y="172211"/>
                </a:moveTo>
                <a:lnTo>
                  <a:pt x="49291" y="123443"/>
                </a:lnTo>
                <a:lnTo>
                  <a:pt x="27955" y="172211"/>
                </a:lnTo>
                <a:lnTo>
                  <a:pt x="98059" y="172211"/>
                </a:lnTo>
                <a:close/>
              </a:path>
              <a:path w="914400" h="601345">
                <a:moveTo>
                  <a:pt x="456998" y="531150"/>
                </a:moveTo>
                <a:lnTo>
                  <a:pt x="98059" y="172211"/>
                </a:lnTo>
                <a:lnTo>
                  <a:pt x="27955" y="172211"/>
                </a:lnTo>
                <a:lnTo>
                  <a:pt x="27955" y="182950"/>
                </a:lnTo>
                <a:lnTo>
                  <a:pt x="436387" y="592835"/>
                </a:lnTo>
                <a:lnTo>
                  <a:pt x="436387" y="551687"/>
                </a:lnTo>
                <a:lnTo>
                  <a:pt x="456998" y="531150"/>
                </a:lnTo>
                <a:close/>
              </a:path>
              <a:path w="914400" h="601345">
                <a:moveTo>
                  <a:pt x="271795" y="143255"/>
                </a:moveTo>
                <a:lnTo>
                  <a:pt x="271795" y="0"/>
                </a:lnTo>
                <a:lnTo>
                  <a:pt x="213883" y="0"/>
                </a:lnTo>
                <a:lnTo>
                  <a:pt x="213883" y="114299"/>
                </a:lnTo>
                <a:lnTo>
                  <a:pt x="242839" y="114299"/>
                </a:lnTo>
                <a:lnTo>
                  <a:pt x="242839" y="172211"/>
                </a:lnTo>
                <a:lnTo>
                  <a:pt x="253793" y="170044"/>
                </a:lnTo>
                <a:lnTo>
                  <a:pt x="263032" y="164020"/>
                </a:lnTo>
                <a:lnTo>
                  <a:pt x="269414" y="154852"/>
                </a:lnTo>
                <a:lnTo>
                  <a:pt x="271795" y="143255"/>
                </a:lnTo>
                <a:close/>
              </a:path>
              <a:path w="914400" h="601345">
                <a:moveTo>
                  <a:pt x="242839" y="172211"/>
                </a:moveTo>
                <a:lnTo>
                  <a:pt x="242839" y="114299"/>
                </a:lnTo>
                <a:lnTo>
                  <a:pt x="213883" y="143255"/>
                </a:lnTo>
                <a:lnTo>
                  <a:pt x="213883" y="172211"/>
                </a:lnTo>
                <a:lnTo>
                  <a:pt x="242839" y="172211"/>
                </a:lnTo>
                <a:close/>
              </a:path>
              <a:path w="914400" h="601345">
                <a:moveTo>
                  <a:pt x="477535" y="551687"/>
                </a:moveTo>
                <a:lnTo>
                  <a:pt x="456998" y="531150"/>
                </a:lnTo>
                <a:lnTo>
                  <a:pt x="436387" y="551687"/>
                </a:lnTo>
                <a:lnTo>
                  <a:pt x="477535" y="551687"/>
                </a:lnTo>
                <a:close/>
              </a:path>
              <a:path w="914400" h="601345">
                <a:moveTo>
                  <a:pt x="477535" y="592835"/>
                </a:moveTo>
                <a:lnTo>
                  <a:pt x="477535" y="551687"/>
                </a:lnTo>
                <a:lnTo>
                  <a:pt x="436387" y="551687"/>
                </a:lnTo>
                <a:lnTo>
                  <a:pt x="436387" y="592835"/>
                </a:lnTo>
                <a:lnTo>
                  <a:pt x="446460" y="598836"/>
                </a:lnTo>
                <a:lnTo>
                  <a:pt x="457533" y="600836"/>
                </a:lnTo>
                <a:lnTo>
                  <a:pt x="468320" y="598836"/>
                </a:lnTo>
                <a:lnTo>
                  <a:pt x="477535" y="592835"/>
                </a:lnTo>
                <a:close/>
              </a:path>
              <a:path w="914400" h="601345">
                <a:moveTo>
                  <a:pt x="885967" y="182950"/>
                </a:moveTo>
                <a:lnTo>
                  <a:pt x="885967" y="172211"/>
                </a:lnTo>
                <a:lnTo>
                  <a:pt x="817214" y="172211"/>
                </a:lnTo>
                <a:lnTo>
                  <a:pt x="456998" y="531150"/>
                </a:lnTo>
                <a:lnTo>
                  <a:pt x="477535" y="551687"/>
                </a:lnTo>
                <a:lnTo>
                  <a:pt x="477535" y="592835"/>
                </a:lnTo>
                <a:lnTo>
                  <a:pt x="885967" y="182950"/>
                </a:lnTo>
                <a:close/>
              </a:path>
              <a:path w="914400" h="601345">
                <a:moveTo>
                  <a:pt x="700039" y="114299"/>
                </a:moveTo>
                <a:lnTo>
                  <a:pt x="700039" y="0"/>
                </a:lnTo>
                <a:lnTo>
                  <a:pt x="643651" y="0"/>
                </a:lnTo>
                <a:lnTo>
                  <a:pt x="643651" y="143255"/>
                </a:lnTo>
                <a:lnTo>
                  <a:pt x="645795" y="154852"/>
                </a:lnTo>
                <a:lnTo>
                  <a:pt x="651652" y="164020"/>
                </a:lnTo>
                <a:lnTo>
                  <a:pt x="660368" y="170044"/>
                </a:lnTo>
                <a:lnTo>
                  <a:pt x="671083" y="172211"/>
                </a:lnTo>
                <a:lnTo>
                  <a:pt x="671083" y="114299"/>
                </a:lnTo>
                <a:lnTo>
                  <a:pt x="700039" y="114299"/>
                </a:lnTo>
                <a:close/>
              </a:path>
              <a:path w="914400" h="601345">
                <a:moveTo>
                  <a:pt x="914138" y="140779"/>
                </a:moveTo>
                <a:lnTo>
                  <a:pt x="885967" y="114299"/>
                </a:lnTo>
                <a:lnTo>
                  <a:pt x="671083" y="114299"/>
                </a:lnTo>
                <a:lnTo>
                  <a:pt x="700039" y="143255"/>
                </a:lnTo>
                <a:lnTo>
                  <a:pt x="700039" y="172211"/>
                </a:lnTo>
                <a:lnTo>
                  <a:pt x="817214" y="172211"/>
                </a:lnTo>
                <a:lnTo>
                  <a:pt x="866155" y="123443"/>
                </a:lnTo>
                <a:lnTo>
                  <a:pt x="885967" y="172211"/>
                </a:lnTo>
                <a:lnTo>
                  <a:pt x="885967" y="182950"/>
                </a:lnTo>
                <a:lnTo>
                  <a:pt x="905779" y="163067"/>
                </a:lnTo>
                <a:lnTo>
                  <a:pt x="911232" y="156590"/>
                </a:lnTo>
                <a:lnTo>
                  <a:pt x="913971" y="148970"/>
                </a:lnTo>
                <a:lnTo>
                  <a:pt x="914138" y="140779"/>
                </a:lnTo>
                <a:close/>
              </a:path>
              <a:path w="914400" h="601345">
                <a:moveTo>
                  <a:pt x="700039" y="172211"/>
                </a:moveTo>
                <a:lnTo>
                  <a:pt x="700039" y="143255"/>
                </a:lnTo>
                <a:lnTo>
                  <a:pt x="671083" y="114299"/>
                </a:lnTo>
                <a:lnTo>
                  <a:pt x="671083" y="172211"/>
                </a:lnTo>
                <a:lnTo>
                  <a:pt x="700039" y="172211"/>
                </a:lnTo>
                <a:close/>
              </a:path>
              <a:path w="914400" h="601345">
                <a:moveTo>
                  <a:pt x="885967" y="172211"/>
                </a:moveTo>
                <a:lnTo>
                  <a:pt x="866155" y="123443"/>
                </a:lnTo>
                <a:lnTo>
                  <a:pt x="817214" y="172211"/>
                </a:lnTo>
                <a:lnTo>
                  <a:pt x="885967" y="1722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93110" y="4530342"/>
            <a:ext cx="1512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é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g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ul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atio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n  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Négative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7518" y="399288"/>
            <a:ext cx="2810510" cy="486409"/>
          </a:xfrm>
          <a:custGeom>
            <a:avLst/>
            <a:gdLst/>
            <a:ahLst/>
            <a:cxnLst/>
            <a:rect l="l" t="t" r="r" b="b"/>
            <a:pathLst>
              <a:path w="2810509" h="486409">
                <a:moveTo>
                  <a:pt x="2810256" y="480060"/>
                </a:moveTo>
                <a:lnTo>
                  <a:pt x="2810256" y="4572"/>
                </a:lnTo>
                <a:lnTo>
                  <a:pt x="2805684" y="0"/>
                </a:lnTo>
                <a:lnTo>
                  <a:pt x="4572" y="0"/>
                </a:lnTo>
                <a:lnTo>
                  <a:pt x="0" y="4572"/>
                </a:lnTo>
                <a:lnTo>
                  <a:pt x="0" y="480060"/>
                </a:lnTo>
                <a:lnTo>
                  <a:pt x="4572" y="486156"/>
                </a:lnTo>
                <a:lnTo>
                  <a:pt x="12192" y="486156"/>
                </a:lnTo>
                <a:lnTo>
                  <a:pt x="12192" y="24384"/>
                </a:lnTo>
                <a:lnTo>
                  <a:pt x="24384" y="12192"/>
                </a:lnTo>
                <a:lnTo>
                  <a:pt x="24384" y="24384"/>
                </a:lnTo>
                <a:lnTo>
                  <a:pt x="2785872" y="24384"/>
                </a:lnTo>
                <a:lnTo>
                  <a:pt x="2785872" y="12192"/>
                </a:lnTo>
                <a:lnTo>
                  <a:pt x="2798064" y="24384"/>
                </a:lnTo>
                <a:lnTo>
                  <a:pt x="2798064" y="486156"/>
                </a:lnTo>
                <a:lnTo>
                  <a:pt x="2805684" y="486156"/>
                </a:lnTo>
                <a:lnTo>
                  <a:pt x="2810256" y="480060"/>
                </a:lnTo>
                <a:close/>
              </a:path>
              <a:path w="2810509" h="486409">
                <a:moveTo>
                  <a:pt x="24384" y="24384"/>
                </a:moveTo>
                <a:lnTo>
                  <a:pt x="24384" y="12192"/>
                </a:lnTo>
                <a:lnTo>
                  <a:pt x="12192" y="24384"/>
                </a:lnTo>
                <a:lnTo>
                  <a:pt x="24384" y="24384"/>
                </a:lnTo>
                <a:close/>
              </a:path>
              <a:path w="2810509" h="486409">
                <a:moveTo>
                  <a:pt x="24384" y="460248"/>
                </a:moveTo>
                <a:lnTo>
                  <a:pt x="24384" y="24384"/>
                </a:lnTo>
                <a:lnTo>
                  <a:pt x="12192" y="24384"/>
                </a:lnTo>
                <a:lnTo>
                  <a:pt x="12192" y="460248"/>
                </a:lnTo>
                <a:lnTo>
                  <a:pt x="24384" y="460248"/>
                </a:lnTo>
                <a:close/>
              </a:path>
              <a:path w="2810509" h="486409">
                <a:moveTo>
                  <a:pt x="2798064" y="460248"/>
                </a:moveTo>
                <a:lnTo>
                  <a:pt x="12192" y="460248"/>
                </a:lnTo>
                <a:lnTo>
                  <a:pt x="24384" y="473964"/>
                </a:lnTo>
                <a:lnTo>
                  <a:pt x="24384" y="486156"/>
                </a:lnTo>
                <a:lnTo>
                  <a:pt x="2785872" y="486156"/>
                </a:lnTo>
                <a:lnTo>
                  <a:pt x="2785872" y="473964"/>
                </a:lnTo>
                <a:lnTo>
                  <a:pt x="2798064" y="460248"/>
                </a:lnTo>
                <a:close/>
              </a:path>
              <a:path w="2810509" h="486409">
                <a:moveTo>
                  <a:pt x="24384" y="486156"/>
                </a:moveTo>
                <a:lnTo>
                  <a:pt x="24384" y="473964"/>
                </a:lnTo>
                <a:lnTo>
                  <a:pt x="12192" y="460248"/>
                </a:lnTo>
                <a:lnTo>
                  <a:pt x="12192" y="486156"/>
                </a:lnTo>
                <a:lnTo>
                  <a:pt x="24384" y="486156"/>
                </a:lnTo>
                <a:close/>
              </a:path>
              <a:path w="2810509" h="486409">
                <a:moveTo>
                  <a:pt x="2798064" y="24384"/>
                </a:moveTo>
                <a:lnTo>
                  <a:pt x="2785872" y="12192"/>
                </a:lnTo>
                <a:lnTo>
                  <a:pt x="2785872" y="24384"/>
                </a:lnTo>
                <a:lnTo>
                  <a:pt x="2798064" y="24384"/>
                </a:lnTo>
                <a:close/>
              </a:path>
              <a:path w="2810509" h="486409">
                <a:moveTo>
                  <a:pt x="2798064" y="460248"/>
                </a:moveTo>
                <a:lnTo>
                  <a:pt x="2798064" y="24384"/>
                </a:lnTo>
                <a:lnTo>
                  <a:pt x="2785872" y="24384"/>
                </a:lnTo>
                <a:lnTo>
                  <a:pt x="2785872" y="460248"/>
                </a:lnTo>
                <a:lnTo>
                  <a:pt x="2798064" y="460248"/>
                </a:lnTo>
                <a:close/>
              </a:path>
              <a:path w="2810509" h="486409">
                <a:moveTo>
                  <a:pt x="2798064" y="486156"/>
                </a:moveTo>
                <a:lnTo>
                  <a:pt x="2798064" y="460248"/>
                </a:lnTo>
                <a:lnTo>
                  <a:pt x="2785872" y="473964"/>
                </a:lnTo>
                <a:lnTo>
                  <a:pt x="2785872" y="486156"/>
                </a:lnTo>
                <a:lnTo>
                  <a:pt x="2798064" y="486156"/>
                </a:lnTo>
                <a:close/>
              </a:path>
            </a:pathLst>
          </a:custGeom>
          <a:solidFill>
            <a:srgbClr val="FF00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6367" y="327152"/>
            <a:ext cx="33566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1930" algn="l"/>
              </a:tabLst>
            </a:pPr>
            <a:r>
              <a:rPr sz="2400" dirty="0">
                <a:solidFill>
                  <a:srgbClr val="FF0065"/>
                </a:solidFill>
              </a:rPr>
              <a:t>Gluc</a:t>
            </a:r>
            <a:r>
              <a:rPr sz="2400" spc="-5" dirty="0">
                <a:solidFill>
                  <a:srgbClr val="FF0065"/>
                </a:solidFill>
              </a:rPr>
              <a:t>os</a:t>
            </a:r>
            <a:r>
              <a:rPr sz="2400" dirty="0">
                <a:solidFill>
                  <a:srgbClr val="FF0065"/>
                </a:solidFill>
              </a:rPr>
              <a:t>e/</a:t>
            </a:r>
            <a:r>
              <a:rPr sz="2400" spc="-15" dirty="0">
                <a:solidFill>
                  <a:srgbClr val="FF0065"/>
                </a:solidFill>
              </a:rPr>
              <a:t> </a:t>
            </a:r>
            <a:r>
              <a:rPr sz="2400" spc="-5" dirty="0">
                <a:solidFill>
                  <a:srgbClr val="FF0065"/>
                </a:solidFill>
              </a:rPr>
              <a:t>La</a:t>
            </a:r>
            <a:r>
              <a:rPr sz="2400" dirty="0">
                <a:solidFill>
                  <a:srgbClr val="FF0065"/>
                </a:solidFill>
              </a:rPr>
              <a:t>c</a:t>
            </a:r>
            <a:r>
              <a:rPr sz="2400" spc="-5" dirty="0">
                <a:solidFill>
                  <a:srgbClr val="FF0065"/>
                </a:solidFill>
              </a:rPr>
              <a:t>tos</a:t>
            </a:r>
            <a:r>
              <a:rPr sz="2400" dirty="0">
                <a:solidFill>
                  <a:srgbClr val="FF0065"/>
                </a:solidFill>
              </a:rPr>
              <a:t>e	</a:t>
            </a:r>
            <a:r>
              <a:rPr sz="4800" spc="-7" baseline="-4340" dirty="0"/>
              <a:t>…?</a:t>
            </a:r>
            <a:r>
              <a:rPr sz="4800" baseline="-4340" dirty="0"/>
              <a:t>!</a:t>
            </a:r>
            <a:endParaRPr sz="4800" baseline="-4340"/>
          </a:p>
        </p:txBody>
      </p:sp>
      <p:sp>
        <p:nvSpPr>
          <p:cNvPr id="4" name="object 4"/>
          <p:cNvSpPr txBox="1"/>
          <p:nvPr/>
        </p:nvSpPr>
        <p:spPr>
          <a:xfrm>
            <a:off x="813188" y="329979"/>
            <a:ext cx="2924175" cy="8693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&amp; s’il y a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les</a:t>
            </a:r>
            <a:r>
              <a:rPr sz="3200" b="1" spc="-9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sz="3200">
              <a:latin typeface="Comic Sans MS"/>
              <a:cs typeface="Comic Sans MS"/>
            </a:endParaRPr>
          </a:p>
          <a:p>
            <a:pPr marL="299085">
              <a:lnSpc>
                <a:spcPct val="100000"/>
              </a:lnSpc>
              <a:spcBef>
                <a:spcPts val="15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En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général</a:t>
            </a:r>
            <a:r>
              <a:rPr sz="2000" b="1" spc="-5" dirty="0">
                <a:latin typeface="Comic Sans MS"/>
                <a:cs typeface="Comic Sans MS"/>
              </a:rPr>
              <a:t>: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4190" y="1266444"/>
            <a:ext cx="7648956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4516" y="1534159"/>
            <a:ext cx="50742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glucose </a:t>
            </a:r>
            <a:r>
              <a:rPr sz="2000" spc="-5" dirty="0">
                <a:latin typeface="Comic Sans MS"/>
                <a:cs typeface="Comic Sans MS"/>
              </a:rPr>
              <a:t>disponible </a:t>
            </a:r>
            <a:r>
              <a:rPr sz="2000" dirty="0">
                <a:latin typeface="Comic Sans MS"/>
                <a:cs typeface="Comic Sans MS"/>
              </a:rPr>
              <a:t>comme source</a:t>
            </a:r>
            <a:r>
              <a:rPr sz="2000" spc="-9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d'énergie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65881" y="2206744"/>
            <a:ext cx="390143" cy="324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34190" y="2569464"/>
            <a:ext cx="7648956" cy="932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25765" y="6825993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34190" y="3508247"/>
            <a:ext cx="7648956" cy="1301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49028" y="2837178"/>
            <a:ext cx="6026785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13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utilisation </a:t>
            </a:r>
            <a:r>
              <a:rPr sz="2000" spc="-5" dirty="0">
                <a:latin typeface="Comic Sans MS"/>
                <a:cs typeface="Comic Sans MS"/>
              </a:rPr>
              <a:t>préférentielle/autres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sucres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45500"/>
              </a:lnSpc>
              <a:spcBef>
                <a:spcPts val="1810"/>
              </a:spcBef>
            </a:pPr>
            <a:r>
              <a:rPr sz="2000" spc="-5" dirty="0">
                <a:latin typeface="Comic Sans MS"/>
                <a:cs typeface="Comic Sans MS"/>
              </a:rPr>
              <a:t>Empêchement de l'expression de plusieurs opérons  </a:t>
            </a:r>
            <a:r>
              <a:rPr sz="2000" dirty="0">
                <a:latin typeface="Comic Sans MS"/>
                <a:cs typeface="Comic Sans MS"/>
              </a:rPr>
              <a:t>( </a:t>
            </a:r>
            <a:r>
              <a:rPr sz="2000" spc="-5" dirty="0">
                <a:latin typeface="Comic Sans MS"/>
                <a:cs typeface="Comic Sans MS"/>
              </a:rPr>
              <a:t>lactose, </a:t>
            </a:r>
            <a:r>
              <a:rPr sz="2000" dirty="0">
                <a:latin typeface="Comic Sans MS"/>
                <a:cs typeface="Comic Sans MS"/>
              </a:rPr>
              <a:t>galactose </a:t>
            </a:r>
            <a:r>
              <a:rPr sz="2000" spc="-5" dirty="0">
                <a:latin typeface="Comic Sans MS"/>
                <a:cs typeface="Comic Sans MS"/>
              </a:rPr>
              <a:t>et</a:t>
            </a:r>
            <a:r>
              <a:rPr sz="2000" spc="-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arabinose)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65881" y="4812784"/>
            <a:ext cx="390143" cy="324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4190" y="5175503"/>
            <a:ext cx="7648956" cy="932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49000" y="5443217"/>
            <a:ext cx="3426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=</a:t>
            </a:r>
            <a:r>
              <a:rPr sz="2000" b="1" spc="-5" dirty="0">
                <a:latin typeface="Comic Sans MS"/>
                <a:cs typeface="Comic Sans MS"/>
              </a:rPr>
              <a:t>Répression des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catabolites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4073" y="6278880"/>
            <a:ext cx="9144000" cy="92836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10"/>
              </a:spcBef>
              <a:tabLst>
                <a:tab pos="731520" algn="l"/>
                <a:tab pos="2736850" algn="l"/>
                <a:tab pos="3576320" algn="l"/>
                <a:tab pos="5687060" algn="l"/>
                <a:tab pos="6578600" algn="l"/>
                <a:tab pos="8486140" algn="l"/>
              </a:tabLst>
            </a:pPr>
            <a:r>
              <a:rPr sz="2800" spc="-5" dirty="0">
                <a:latin typeface="Comic Sans MS"/>
                <a:cs typeface="Comic Sans MS"/>
              </a:rPr>
              <a:t>La	</a:t>
            </a:r>
            <a:r>
              <a:rPr sz="2800" dirty="0">
                <a:latin typeface="Comic Sans MS"/>
                <a:cs typeface="Comic Sans MS"/>
              </a:rPr>
              <a:t>répression	des	</a:t>
            </a:r>
            <a:r>
              <a:rPr sz="2800" spc="-5" dirty="0">
                <a:latin typeface="Comic Sans MS"/>
                <a:cs typeface="Comic Sans MS"/>
              </a:rPr>
              <a:t>catabolites	fait	intervenir	</a:t>
            </a:r>
            <a:r>
              <a:rPr sz="2800" spc="-10" dirty="0">
                <a:latin typeface="Comic Sans MS"/>
                <a:cs typeface="Comic Sans MS"/>
              </a:rPr>
              <a:t>une</a:t>
            </a:r>
            <a:endParaRPr sz="2800">
              <a:latin typeface="Comic Sans MS"/>
              <a:cs typeface="Comic Sans MS"/>
            </a:endParaRPr>
          </a:p>
          <a:p>
            <a:pPr marL="9271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Comic Sans MS"/>
                <a:cs typeface="Comic Sans MS"/>
              </a:rPr>
              <a:t>régulation positive </a:t>
            </a:r>
            <a:r>
              <a:rPr sz="2800" spc="-5" dirty="0">
                <a:latin typeface="Comic Sans MS"/>
                <a:cs typeface="Comic Sans MS"/>
              </a:rPr>
              <a:t>au </a:t>
            </a:r>
            <a:r>
              <a:rPr sz="2800" spc="-10" dirty="0">
                <a:latin typeface="Comic Sans MS"/>
                <a:cs typeface="Comic Sans MS"/>
              </a:rPr>
              <a:t>niveau </a:t>
            </a:r>
            <a:r>
              <a:rPr sz="2800" spc="-5" dirty="0">
                <a:latin typeface="Comic Sans MS"/>
                <a:cs typeface="Comic Sans MS"/>
              </a:rPr>
              <a:t>du</a:t>
            </a:r>
            <a:r>
              <a:rPr sz="2800" spc="-30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promoteur.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547" y="5161788"/>
            <a:ext cx="169163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3547" y="6076188"/>
            <a:ext cx="169163" cy="17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2149" y="992124"/>
            <a:ext cx="7929880" cy="83248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40"/>
              </a:spcBef>
            </a:pPr>
            <a:r>
              <a:rPr sz="2400" spc="-5" dirty="0">
                <a:latin typeface="Comic Sans MS"/>
                <a:cs typeface="Comic Sans MS"/>
              </a:rPr>
              <a:t>Le</a:t>
            </a:r>
            <a:r>
              <a:rPr sz="2400" spc="204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glucose</a:t>
            </a:r>
            <a:r>
              <a:rPr sz="2400" spc="19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entraîne</a:t>
            </a:r>
            <a:r>
              <a:rPr sz="2400" spc="18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une</a:t>
            </a:r>
            <a:r>
              <a:rPr sz="2400" spc="204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répression</a:t>
            </a:r>
            <a:r>
              <a:rPr sz="2400" spc="2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des</a:t>
            </a:r>
            <a:r>
              <a:rPr sz="2400" spc="20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catabolites</a:t>
            </a:r>
            <a:r>
              <a:rPr sz="2400" spc="18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en</a:t>
            </a:r>
            <a:endParaRPr sz="2400">
              <a:latin typeface="Comic Sans MS"/>
              <a:cs typeface="Comic Sans MS"/>
            </a:endParaRPr>
          </a:p>
          <a:p>
            <a:pPr marL="89535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diminuant </a:t>
            </a:r>
            <a:r>
              <a:rPr sz="2400" dirty="0">
                <a:latin typeface="Comic Sans MS"/>
                <a:cs typeface="Comic Sans MS"/>
              </a:rPr>
              <a:t>la </a:t>
            </a:r>
            <a:r>
              <a:rPr sz="2400" spc="-5" dirty="0">
                <a:latin typeface="Comic Sans MS"/>
                <a:cs typeface="Comic Sans MS"/>
              </a:rPr>
              <a:t>concentration de</a:t>
            </a:r>
            <a:r>
              <a:rPr sz="2400" spc="-325" dirty="0">
                <a:latin typeface="Comic Sans MS"/>
                <a:cs typeface="Comic Sans MS"/>
              </a:rPr>
              <a:t> </a:t>
            </a:r>
            <a:r>
              <a:rPr sz="2400" dirty="0">
                <a:latin typeface="Comic Sans MS"/>
                <a:cs typeface="Comic Sans MS"/>
              </a:rPr>
              <a:t>l’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AMPc</a:t>
            </a:r>
            <a:r>
              <a:rPr sz="2400" dirty="0">
                <a:latin typeface="Comic Sans MS"/>
                <a:cs typeface="Comic Sans MS"/>
              </a:rPr>
              <a:t>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4648" y="360680"/>
            <a:ext cx="2420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</a:t>
            </a:r>
            <a:r>
              <a:rPr dirty="0"/>
              <a:t>MME</a:t>
            </a:r>
            <a:r>
              <a:rPr spc="-5" dirty="0"/>
              <a:t>N</a:t>
            </a:r>
            <a:r>
              <a:rPr dirty="0"/>
              <a:t>T?</a:t>
            </a:r>
          </a:p>
        </p:txBody>
      </p:sp>
      <p:sp>
        <p:nvSpPr>
          <p:cNvPr id="6" name="object 6"/>
          <p:cNvSpPr/>
          <p:nvPr/>
        </p:nvSpPr>
        <p:spPr>
          <a:xfrm>
            <a:off x="3123553" y="2253116"/>
            <a:ext cx="4613095" cy="2551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9329" y="5083554"/>
            <a:ext cx="841502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0">
              <a:lnSpc>
                <a:spcPct val="100000"/>
              </a:lnSpc>
              <a:spcBef>
                <a:spcPts val="100"/>
              </a:spcBef>
              <a:tabLst>
                <a:tab pos="783590" algn="l"/>
                <a:tab pos="1256030" algn="l"/>
                <a:tab pos="2304415" algn="l"/>
                <a:tab pos="2798445" algn="l"/>
                <a:tab pos="4078604" algn="l"/>
                <a:tab pos="5195570" algn="l"/>
                <a:tab pos="5688965" algn="l"/>
                <a:tab pos="7181215" algn="l"/>
                <a:tab pos="8090534" algn="l"/>
              </a:tabLst>
            </a:pP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P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u	</a:t>
            </a:r>
            <a:r>
              <a:rPr sz="2000" b="1" spc="-15" dirty="0">
                <a:solidFill>
                  <a:srgbClr val="001F5F"/>
                </a:solidFill>
                <a:latin typeface="Comic Sans MS"/>
                <a:cs typeface="Comic Sans MS"/>
              </a:rPr>
              <a:t>d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e	g</a:t>
            </a:r>
            <a:r>
              <a:rPr sz="2000" b="1" spc="-10" dirty="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u</a:t>
            </a:r>
            <a:r>
              <a:rPr sz="2000" b="1" spc="-10" dirty="0">
                <a:solidFill>
                  <a:srgbClr val="001F5F"/>
                </a:solidFill>
                <a:latin typeface="Comic Sans MS"/>
                <a:cs typeface="Comic Sans MS"/>
              </a:rPr>
              <a:t>c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s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e	=&gt;	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be</a:t>
            </a:r>
            <a:r>
              <a:rPr sz="2000" b="1" spc="-10" dirty="0">
                <a:solidFill>
                  <a:srgbClr val="001F5F"/>
                </a:solidFill>
                <a:latin typeface="Comic Sans MS"/>
                <a:cs typeface="Comic Sans MS"/>
              </a:rPr>
              <a:t>a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u</a:t>
            </a:r>
            <a:r>
              <a:rPr sz="2000" b="1" spc="-10" dirty="0">
                <a:solidFill>
                  <a:srgbClr val="001F5F"/>
                </a:solidFill>
                <a:latin typeface="Comic Sans MS"/>
                <a:cs typeface="Comic Sans MS"/>
              </a:rPr>
              <a:t>c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oup	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d</a:t>
            </a:r>
            <a:r>
              <a:rPr sz="2000" b="1" spc="-10" dirty="0">
                <a:solidFill>
                  <a:srgbClr val="001F5F"/>
                </a:solidFill>
                <a:latin typeface="Comic Sans MS"/>
                <a:cs typeface="Comic Sans MS"/>
              </a:rPr>
              <a:t>'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A</a:t>
            </a:r>
            <a:r>
              <a:rPr sz="2000" b="1" spc="-20" dirty="0">
                <a:solidFill>
                  <a:srgbClr val="001F5F"/>
                </a:solidFill>
                <a:latin typeface="Comic Sans MS"/>
                <a:cs typeface="Comic Sans MS"/>
              </a:rPr>
              <a:t>M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Pc	=&gt;	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AM</a:t>
            </a:r>
            <a:r>
              <a:rPr sz="2000" b="1" spc="-15" dirty="0">
                <a:solidFill>
                  <a:srgbClr val="001F5F"/>
                </a:solidFill>
                <a:latin typeface="Comic Sans MS"/>
                <a:cs typeface="Comic Sans MS"/>
              </a:rPr>
              <a:t>P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c-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CA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P	</a:t>
            </a:r>
            <a:r>
              <a:rPr sz="2000" b="1" spc="-10" dirty="0">
                <a:solidFill>
                  <a:srgbClr val="001F5F"/>
                </a:solidFill>
                <a:latin typeface="Comic Sans MS"/>
                <a:cs typeface="Comic Sans MS"/>
              </a:rPr>
              <a:t>ac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ti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v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e	=&gt;  liaison à l'ADN =&gt; 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transcription: 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utilisation 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des 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autres</a:t>
            </a:r>
            <a:r>
              <a:rPr sz="2000" b="1" spc="-16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sucres</a:t>
            </a:r>
            <a:endParaRPr sz="2000">
              <a:latin typeface="Comic Sans MS"/>
              <a:cs typeface="Comic Sans MS"/>
            </a:endParaRPr>
          </a:p>
          <a:p>
            <a:pPr marL="12700" marR="5080" indent="177800">
              <a:lnSpc>
                <a:spcPct val="100000"/>
              </a:lnSpc>
              <a:spcBef>
                <a:spcPts val="2400"/>
              </a:spcBef>
            </a:pP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beaucoup de glucose 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=&gt; 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peu d'AMPc 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=&gt; 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CAP inactive 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=&gt; pas 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de  transcription 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=&gt; utilisation </a:t>
            </a:r>
            <a:r>
              <a:rPr sz="2000" b="1" spc="-5" dirty="0">
                <a:solidFill>
                  <a:srgbClr val="001F5F"/>
                </a:solidFill>
                <a:latin typeface="Comic Sans MS"/>
                <a:cs typeface="Comic Sans MS"/>
              </a:rPr>
              <a:t>du</a:t>
            </a:r>
            <a:r>
              <a:rPr sz="2000" b="1" spc="-9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omic Sans MS"/>
                <a:cs typeface="Comic Sans MS"/>
              </a:rPr>
              <a:t>glucose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43</a:t>
            </a:fld>
            <a:endParaRPr spc="-6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2313" y="490219"/>
            <a:ext cx="190436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</a:t>
            </a:r>
            <a:r>
              <a:rPr spc="-110" dirty="0"/>
              <a:t> </a:t>
            </a:r>
            <a:r>
              <a:rPr dirty="0"/>
              <a:t>effet:</a:t>
            </a:r>
          </a:p>
        </p:txBody>
      </p:sp>
      <p:sp>
        <p:nvSpPr>
          <p:cNvPr id="3" name="object 3"/>
          <p:cNvSpPr/>
          <p:nvPr/>
        </p:nvSpPr>
        <p:spPr>
          <a:xfrm>
            <a:off x="850271" y="1525357"/>
            <a:ext cx="8886825" cy="4573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44</a:t>
            </a:fld>
            <a:endParaRPr spc="-6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0505" y="1424939"/>
            <a:ext cx="155352" cy="164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1762" y="1424939"/>
            <a:ext cx="152399" cy="163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5458" y="1420367"/>
            <a:ext cx="137159" cy="169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7813" y="1424939"/>
            <a:ext cx="152399" cy="163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1762" y="1424939"/>
            <a:ext cx="152399" cy="163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0842" y="1418844"/>
            <a:ext cx="135059" cy="172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5458" y="1420367"/>
            <a:ext cx="137159" cy="1691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6162" y="1418452"/>
            <a:ext cx="193547" cy="1044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14094" y="1347215"/>
            <a:ext cx="146303" cy="236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57521" y="1426463"/>
            <a:ext cx="136876" cy="1630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6721" y="1424939"/>
            <a:ext cx="155352" cy="164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1217" y="1420367"/>
            <a:ext cx="137159" cy="1691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57521" y="1426463"/>
            <a:ext cx="136876" cy="1630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6721" y="1424939"/>
            <a:ext cx="155352" cy="1645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1217" y="1420367"/>
            <a:ext cx="137159" cy="1691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10605" y="1424939"/>
            <a:ext cx="152399" cy="1630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64302" y="1420367"/>
            <a:ext cx="137159" cy="1691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10605" y="1424939"/>
            <a:ext cx="152399" cy="1630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69686" y="1418844"/>
            <a:ext cx="135059" cy="172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64302" y="1420367"/>
            <a:ext cx="137159" cy="1691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31229" y="1362349"/>
            <a:ext cx="99059" cy="27901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227716" y="490219"/>
            <a:ext cx="10210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CAP</a:t>
            </a:r>
            <a:r>
              <a:rPr dirty="0"/>
              <a:t>?</a:t>
            </a:r>
          </a:p>
        </p:txBody>
      </p:sp>
      <p:sp>
        <p:nvSpPr>
          <p:cNvPr id="24" name="object 24"/>
          <p:cNvSpPr/>
          <p:nvPr/>
        </p:nvSpPr>
        <p:spPr>
          <a:xfrm>
            <a:off x="2440915" y="1948373"/>
            <a:ext cx="5735362" cy="26039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39324" y="4702554"/>
            <a:ext cx="841438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mic Sans MS"/>
                <a:cs typeface="Comic Sans MS"/>
              </a:rPr>
              <a:t>CAP = </a:t>
            </a:r>
            <a:r>
              <a:rPr sz="2400" spc="-5" dirty="0">
                <a:latin typeface="Comic Sans MS"/>
                <a:cs typeface="Comic Sans MS"/>
              </a:rPr>
              <a:t>protéine activatrice </a:t>
            </a:r>
            <a:r>
              <a:rPr sz="2400" spc="-10" dirty="0">
                <a:latin typeface="Comic Sans MS"/>
                <a:cs typeface="Comic Sans MS"/>
              </a:rPr>
              <a:t>des </a:t>
            </a:r>
            <a:r>
              <a:rPr sz="2400" spc="-5" dirty="0">
                <a:latin typeface="Comic Sans MS"/>
                <a:cs typeface="Comic Sans MS"/>
              </a:rPr>
              <a:t>catabolites </a:t>
            </a:r>
            <a:r>
              <a:rPr sz="2400" dirty="0">
                <a:latin typeface="Comic Sans MS"/>
                <a:cs typeface="Comic Sans MS"/>
              </a:rPr>
              <a:t>= </a:t>
            </a:r>
            <a:r>
              <a:rPr sz="2400" spc="-5" dirty="0">
                <a:latin typeface="Comic Sans MS"/>
                <a:cs typeface="Comic Sans MS"/>
              </a:rPr>
              <a:t>facteur de  contrôle</a:t>
            </a:r>
            <a:r>
              <a:rPr sz="2400" spc="-25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positif</a:t>
            </a:r>
            <a:endParaRPr sz="2400">
              <a:latin typeface="Comic Sans MS"/>
              <a:cs typeface="Comic Sans MS"/>
            </a:endParaRPr>
          </a:p>
          <a:p>
            <a:pPr marL="12700" marR="5080" algn="just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latin typeface="Comic Sans MS"/>
                <a:cs typeface="Comic Sans MS"/>
              </a:rPr>
              <a:t>CAP </a:t>
            </a:r>
            <a:r>
              <a:rPr sz="2400" spc="-5" dirty="0">
                <a:latin typeface="Comic Sans MS"/>
                <a:cs typeface="Comic Sans MS"/>
              </a:rPr>
              <a:t>interrompt </a:t>
            </a:r>
            <a:r>
              <a:rPr sz="2400" dirty="0">
                <a:latin typeface="Comic Sans MS"/>
                <a:cs typeface="Comic Sans MS"/>
              </a:rPr>
              <a:t>les </a:t>
            </a:r>
            <a:r>
              <a:rPr sz="2400" spc="-5" dirty="0">
                <a:latin typeface="Comic Sans MS"/>
                <a:cs typeface="Comic Sans MS"/>
              </a:rPr>
              <a:t>voies métaboliques alternatives  lorsqu'elles sont rendues </a:t>
            </a:r>
            <a:r>
              <a:rPr sz="2400" dirty="0">
                <a:latin typeface="Comic Sans MS"/>
                <a:cs typeface="Comic Sans MS"/>
              </a:rPr>
              <a:t>superflues </a:t>
            </a:r>
            <a:r>
              <a:rPr sz="2400" spc="-10" dirty="0">
                <a:latin typeface="Comic Sans MS"/>
                <a:cs typeface="Comic Sans MS"/>
              </a:rPr>
              <a:t>par </a:t>
            </a:r>
            <a:r>
              <a:rPr sz="2400" dirty="0">
                <a:latin typeface="Comic Sans MS"/>
                <a:cs typeface="Comic Sans MS"/>
              </a:rPr>
              <a:t>un apport </a:t>
            </a:r>
            <a:r>
              <a:rPr sz="2400" spc="-5" dirty="0">
                <a:latin typeface="Comic Sans MS"/>
                <a:cs typeface="Comic Sans MS"/>
              </a:rPr>
              <a:t>de  glucose.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45</a:t>
            </a:fld>
            <a:endParaRPr spc="-6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324" y="688339"/>
            <a:ext cx="4565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43635" algn="l"/>
              </a:tabLst>
            </a:pPr>
            <a:r>
              <a:rPr sz="2800" spc="-10" dirty="0"/>
              <a:t>CAP</a:t>
            </a:r>
            <a:r>
              <a:rPr sz="2800" spc="15" dirty="0"/>
              <a:t> </a:t>
            </a:r>
            <a:r>
              <a:rPr sz="2800" spc="-5" dirty="0"/>
              <a:t>:	ce qu’il </a:t>
            </a:r>
            <a:r>
              <a:rPr sz="2800" spc="-10" dirty="0"/>
              <a:t>faut</a:t>
            </a:r>
            <a:r>
              <a:rPr sz="2800" spc="-35" dirty="0"/>
              <a:t> </a:t>
            </a:r>
            <a:r>
              <a:rPr sz="2800" spc="-10" dirty="0"/>
              <a:t>retenir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6" y="3428999"/>
                </a:moveTo>
                <a:lnTo>
                  <a:pt x="9143996" y="0"/>
                </a:lnTo>
                <a:lnTo>
                  <a:pt x="0" y="0"/>
                </a:lnTo>
                <a:lnTo>
                  <a:pt x="0" y="3428999"/>
                </a:lnTo>
                <a:lnTo>
                  <a:pt x="9143996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9324" y="1511299"/>
            <a:ext cx="8487410" cy="459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Comic Sans MS"/>
              <a:buAutoNum type="arabicPlain"/>
              <a:tabLst>
                <a:tab pos="468630" algn="l"/>
              </a:tabLst>
            </a:pPr>
            <a:r>
              <a:rPr sz="2000" dirty="0">
                <a:latin typeface="Comic Sans MS"/>
                <a:cs typeface="Comic Sans MS"/>
              </a:rPr>
              <a:t>active la </a:t>
            </a:r>
            <a:r>
              <a:rPr sz="2000" spc="-5" dirty="0">
                <a:latin typeface="Comic Sans MS"/>
                <a:cs typeface="Comic Sans MS"/>
              </a:rPr>
              <a:t>transcription de </a:t>
            </a:r>
            <a:r>
              <a:rPr sz="2000" dirty="0">
                <a:latin typeface="Comic Sans MS"/>
                <a:cs typeface="Comic Sans MS"/>
              </a:rPr>
              <a:t>plus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100 </a:t>
            </a:r>
            <a:r>
              <a:rPr sz="2000" spc="-5" dirty="0">
                <a:latin typeface="Comic Sans MS"/>
                <a:cs typeface="Comic Sans MS"/>
              </a:rPr>
              <a:t>promoteurs (=facteur de  transcription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global).</a:t>
            </a:r>
            <a:endParaRPr sz="2000" dirty="0">
              <a:latin typeface="Comic Sans MS"/>
              <a:cs typeface="Comic Sans MS"/>
            </a:endParaRPr>
          </a:p>
          <a:p>
            <a:pPr marL="12700" marR="5080" algn="just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Font typeface="Comic Sans MS"/>
              <a:buAutoNum type="arabicPlain"/>
              <a:tabLst>
                <a:tab pos="442595" algn="l"/>
              </a:tabLst>
            </a:pPr>
            <a:r>
              <a:rPr sz="2000" spc="-5" dirty="0">
                <a:latin typeface="Comic Sans MS"/>
                <a:cs typeface="Comic Sans MS"/>
              </a:rPr>
              <a:t>protéine d’environ </a:t>
            </a:r>
            <a:r>
              <a:rPr sz="2000" dirty="0">
                <a:latin typeface="Comic Sans MS"/>
                <a:cs typeface="Comic Sans MS"/>
              </a:rPr>
              <a:t>45 </a:t>
            </a:r>
            <a:r>
              <a:rPr sz="2000" spc="-5" dirty="0">
                <a:latin typeface="Comic Sans MS"/>
                <a:cs typeface="Comic Sans MS"/>
              </a:rPr>
              <a:t>kDa qui se fixe </a:t>
            </a:r>
            <a:r>
              <a:rPr sz="2000" dirty="0">
                <a:latin typeface="Comic Sans MS"/>
                <a:cs typeface="Comic Sans MS"/>
              </a:rPr>
              <a:t>à l’ADN sous la </a:t>
            </a:r>
            <a:r>
              <a:rPr sz="2000" spc="-5" dirty="0">
                <a:latin typeface="Comic Sans MS"/>
                <a:cs typeface="Comic Sans MS"/>
              </a:rPr>
              <a:t>forme </a:t>
            </a:r>
            <a:r>
              <a:rPr sz="2000" dirty="0">
                <a:latin typeface="Comic Sans MS"/>
                <a:cs typeface="Comic Sans MS"/>
              </a:rPr>
              <a:t>d’un  </a:t>
            </a:r>
            <a:r>
              <a:rPr sz="2000" spc="-5" dirty="0">
                <a:latin typeface="Comic Sans MS"/>
                <a:cs typeface="Comic Sans MS"/>
              </a:rPr>
              <a:t>dimère (2 sous-unités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identiques).</a:t>
            </a:r>
            <a:endParaRPr sz="2000" dirty="0">
              <a:latin typeface="Comic Sans MS"/>
              <a:cs typeface="Comic Sans MS"/>
            </a:endParaRPr>
          </a:p>
          <a:p>
            <a:pPr marL="12700" marR="6350" algn="just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Font typeface="Comic Sans MS"/>
              <a:buAutoNum type="arabicPlain"/>
              <a:tabLst>
                <a:tab pos="407670" algn="l"/>
              </a:tabLst>
            </a:pPr>
            <a:r>
              <a:rPr sz="2000" dirty="0">
                <a:latin typeface="Comic Sans MS"/>
                <a:cs typeface="Comic Sans MS"/>
              </a:rPr>
              <a:t>le </a:t>
            </a:r>
            <a:r>
              <a:rPr sz="2000" spc="5" dirty="0">
                <a:latin typeface="Comic Sans MS"/>
                <a:cs typeface="Comic Sans MS"/>
              </a:rPr>
              <a:t>1</a:t>
            </a:r>
            <a:r>
              <a:rPr sz="1950" spc="7" baseline="25641" dirty="0">
                <a:latin typeface="Comic Sans MS"/>
                <a:cs typeface="Comic Sans MS"/>
              </a:rPr>
              <a:t>er </a:t>
            </a:r>
            <a:r>
              <a:rPr sz="2000" spc="-5" dirty="0">
                <a:latin typeface="Comic Sans MS"/>
                <a:cs typeface="Comic Sans MS"/>
              </a:rPr>
              <a:t>des activateurs transcriptionnels </a:t>
            </a:r>
            <a:r>
              <a:rPr sz="2000" dirty="0">
                <a:latin typeface="Comic Sans MS"/>
                <a:cs typeface="Comic Sans MS"/>
              </a:rPr>
              <a:t>a avoir </a:t>
            </a:r>
            <a:r>
              <a:rPr sz="2000" spc="-5" dirty="0">
                <a:latin typeface="Comic Sans MS"/>
                <a:cs typeface="Comic Sans MS"/>
              </a:rPr>
              <a:t>été </a:t>
            </a:r>
            <a:r>
              <a:rPr sz="2000" dirty="0">
                <a:latin typeface="Comic Sans MS"/>
                <a:cs typeface="Comic Sans MS"/>
              </a:rPr>
              <a:t>isolé (1970) </a:t>
            </a:r>
            <a:r>
              <a:rPr sz="2000" spc="-5" dirty="0">
                <a:latin typeface="Comic Sans MS"/>
                <a:cs typeface="Comic Sans MS"/>
              </a:rPr>
              <a:t>et </a:t>
            </a:r>
            <a:r>
              <a:rPr sz="2000" dirty="0">
                <a:latin typeface="Comic Sans MS"/>
                <a:cs typeface="Comic Sans MS"/>
              </a:rPr>
              <a:t>le  </a:t>
            </a:r>
            <a:r>
              <a:rPr sz="2000" spc="5" dirty="0">
                <a:latin typeface="Comic Sans MS"/>
                <a:cs typeface="Comic Sans MS"/>
              </a:rPr>
              <a:t>1</a:t>
            </a:r>
            <a:r>
              <a:rPr sz="1950" spc="7" baseline="25641" dirty="0">
                <a:latin typeface="Comic Sans MS"/>
                <a:cs typeface="Comic Sans MS"/>
              </a:rPr>
              <a:t>er </a:t>
            </a:r>
            <a:r>
              <a:rPr sz="2000" dirty="0">
                <a:latin typeface="Comic Sans MS"/>
                <a:cs typeface="Comic Sans MS"/>
              </a:rPr>
              <a:t>pour </a:t>
            </a:r>
            <a:r>
              <a:rPr sz="2000" spc="-5" dirty="0">
                <a:latin typeface="Comic Sans MS"/>
                <a:cs typeface="Comic Sans MS"/>
              </a:rPr>
              <a:t>lequel </a:t>
            </a:r>
            <a:r>
              <a:rPr sz="2000" dirty="0">
                <a:latin typeface="Comic Sans MS"/>
                <a:cs typeface="Comic Sans MS"/>
              </a:rPr>
              <a:t>la structure 3D a </a:t>
            </a:r>
            <a:r>
              <a:rPr sz="2000" spc="-5" dirty="0">
                <a:latin typeface="Comic Sans MS"/>
                <a:cs typeface="Comic Sans MS"/>
              </a:rPr>
              <a:t>été</a:t>
            </a:r>
            <a:r>
              <a:rPr sz="2000" spc="-26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déterminée.</a:t>
            </a:r>
            <a:endParaRPr sz="2000" dirty="0">
              <a:latin typeface="Comic Sans MS"/>
              <a:cs typeface="Comic Sans MS"/>
            </a:endParaRPr>
          </a:p>
          <a:p>
            <a:pPr marL="12700" marR="5715" algn="just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Font typeface="Comic Sans MS"/>
              <a:buAutoNum type="arabicPlain"/>
              <a:tabLst>
                <a:tab pos="429259" algn="l"/>
              </a:tabLst>
            </a:pPr>
            <a:r>
              <a:rPr sz="2000" dirty="0">
                <a:latin typeface="Comic Sans MS"/>
                <a:cs typeface="Comic Sans MS"/>
              </a:rPr>
              <a:t>en présence </a:t>
            </a:r>
            <a:r>
              <a:rPr sz="2000" spc="-5" dirty="0">
                <a:latin typeface="Comic Sans MS"/>
                <a:cs typeface="Comic Sans MS"/>
              </a:rPr>
              <a:t>d’AMPc, forme </a:t>
            </a:r>
            <a:r>
              <a:rPr sz="2000" dirty="0">
                <a:latin typeface="Comic Sans MS"/>
                <a:cs typeface="Comic Sans MS"/>
              </a:rPr>
              <a:t>un </a:t>
            </a:r>
            <a:r>
              <a:rPr sz="2000" spc="-5" dirty="0">
                <a:latin typeface="Comic Sans MS"/>
                <a:cs typeface="Comic Sans MS"/>
              </a:rPr>
              <a:t>complexe (</a:t>
            </a:r>
            <a:r>
              <a:rPr sz="2000" spc="-5" dirty="0" smtClean="0">
                <a:latin typeface="Comic Sans MS"/>
                <a:cs typeface="Comic Sans MS"/>
              </a:rPr>
              <a:t>C</a:t>
            </a:r>
            <a:r>
              <a:rPr lang="fr-FR" sz="2000" spc="-5" dirty="0">
                <a:latin typeface="Comic Sans MS"/>
                <a:cs typeface="Comic Sans MS"/>
              </a:rPr>
              <a:t>A</a:t>
            </a:r>
            <a:r>
              <a:rPr sz="2000" spc="-5" dirty="0" smtClean="0">
                <a:latin typeface="Comic Sans MS"/>
                <a:cs typeface="Comic Sans MS"/>
              </a:rPr>
              <a:t>P-</a:t>
            </a:r>
            <a:r>
              <a:rPr sz="2000" spc="-5" dirty="0" err="1" smtClean="0">
                <a:latin typeface="Comic Sans MS"/>
                <a:cs typeface="Comic Sans MS"/>
              </a:rPr>
              <a:t>AMPc</a:t>
            </a:r>
            <a:r>
              <a:rPr sz="2000" spc="-5" dirty="0">
                <a:latin typeface="Comic Sans MS"/>
                <a:cs typeface="Comic Sans MS"/>
              </a:rPr>
              <a:t>) qui </a:t>
            </a:r>
            <a:r>
              <a:rPr sz="2000" spc="-10" dirty="0">
                <a:latin typeface="Comic Sans MS"/>
                <a:cs typeface="Comic Sans MS"/>
              </a:rPr>
              <a:t>se </a:t>
            </a:r>
            <a:r>
              <a:rPr sz="2000" spc="-5" dirty="0">
                <a:latin typeface="Comic Sans MS"/>
                <a:cs typeface="Comic Sans MS"/>
              </a:rPr>
              <a:t>fixe </a:t>
            </a:r>
            <a:r>
              <a:rPr sz="2000" dirty="0">
                <a:latin typeface="Comic Sans MS"/>
                <a:cs typeface="Comic Sans MS"/>
              </a:rPr>
              <a:t>à  </a:t>
            </a:r>
            <a:r>
              <a:rPr sz="2000" spc="-5" dirty="0">
                <a:latin typeface="Comic Sans MS"/>
                <a:cs typeface="Comic Sans MS"/>
              </a:rPr>
              <a:t>une séquence </a:t>
            </a:r>
            <a:r>
              <a:rPr sz="2000" dirty="0">
                <a:latin typeface="Comic Sans MS"/>
                <a:cs typeface="Comic Sans MS"/>
              </a:rPr>
              <a:t>cible </a:t>
            </a:r>
            <a:r>
              <a:rPr sz="2000" spc="-5" dirty="0">
                <a:latin typeface="Comic Sans MS"/>
                <a:cs typeface="Comic Sans MS"/>
              </a:rPr>
              <a:t>de </a:t>
            </a:r>
            <a:r>
              <a:rPr sz="2000" dirty="0">
                <a:latin typeface="Comic Sans MS"/>
                <a:cs typeface="Comic Sans MS"/>
              </a:rPr>
              <a:t>22pb, </a:t>
            </a:r>
            <a:r>
              <a:rPr sz="2000" spc="-5" dirty="0">
                <a:latin typeface="Comic Sans MS"/>
                <a:cs typeface="Comic Sans MS"/>
              </a:rPr>
              <a:t>située </a:t>
            </a:r>
            <a:r>
              <a:rPr sz="2000" dirty="0">
                <a:latin typeface="Comic Sans MS"/>
                <a:cs typeface="Comic Sans MS"/>
              </a:rPr>
              <a:t>près ou </a:t>
            </a:r>
            <a:r>
              <a:rPr sz="2000" spc="-5" dirty="0">
                <a:latin typeface="Comic Sans MS"/>
                <a:cs typeface="Comic Sans MS"/>
              </a:rPr>
              <a:t>au </a:t>
            </a:r>
            <a:r>
              <a:rPr sz="2000" spc="-10" dirty="0">
                <a:latin typeface="Comic Sans MS"/>
                <a:cs typeface="Comic Sans MS"/>
              </a:rPr>
              <a:t>sein </a:t>
            </a:r>
            <a:r>
              <a:rPr sz="2000" spc="-5" dirty="0">
                <a:latin typeface="Comic Sans MS"/>
                <a:cs typeface="Comic Sans MS"/>
              </a:rPr>
              <a:t>du promoteur </a:t>
            </a:r>
            <a:r>
              <a:rPr sz="2000" spc="-10" dirty="0">
                <a:latin typeface="Comic Sans MS"/>
                <a:cs typeface="Comic Sans MS"/>
              </a:rPr>
              <a:t>qu’il  </a:t>
            </a:r>
            <a:r>
              <a:rPr sz="2000" dirty="0">
                <a:latin typeface="Comic Sans MS"/>
                <a:cs typeface="Comic Sans MS"/>
              </a:rPr>
              <a:t>contrôle</a:t>
            </a:r>
          </a:p>
          <a:p>
            <a:pPr marL="12700" marR="8890" algn="just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  <a:buFont typeface="Comic Sans MS"/>
              <a:buAutoNum type="arabicPlain"/>
              <a:tabLst>
                <a:tab pos="438150" algn="l"/>
              </a:tabLst>
            </a:pPr>
            <a:r>
              <a:rPr sz="2000" dirty="0">
                <a:latin typeface="Comic Sans MS"/>
                <a:cs typeface="Comic Sans MS"/>
              </a:rPr>
              <a:t>active la </a:t>
            </a:r>
            <a:r>
              <a:rPr sz="2000" spc="-5" dirty="0">
                <a:latin typeface="Comic Sans MS"/>
                <a:cs typeface="Comic Sans MS"/>
              </a:rPr>
              <a:t>transcription du </a:t>
            </a:r>
            <a:r>
              <a:rPr sz="2000" dirty="0">
                <a:latin typeface="Comic Sans MS"/>
                <a:cs typeface="Comic Sans MS"/>
              </a:rPr>
              <a:t>fait </a:t>
            </a:r>
            <a:r>
              <a:rPr sz="2000" spc="-5" dirty="0">
                <a:latin typeface="Comic Sans MS"/>
                <a:cs typeface="Comic Sans MS"/>
              </a:rPr>
              <a:t>de contacts protéine-protéine avec  l’ARN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polymérase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46</a:t>
            </a:fld>
            <a:endParaRPr spc="-6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1233" y="1481313"/>
            <a:ext cx="201167" cy="309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5137" y="480060"/>
            <a:ext cx="3596640" cy="609600"/>
          </a:xfrm>
          <a:custGeom>
            <a:avLst/>
            <a:gdLst/>
            <a:ahLst/>
            <a:cxnLst/>
            <a:rect l="l" t="t" r="r" b="b"/>
            <a:pathLst>
              <a:path w="3596640" h="609600">
                <a:moveTo>
                  <a:pt x="3596637" y="605028"/>
                </a:moveTo>
                <a:lnTo>
                  <a:pt x="3596637" y="6096"/>
                </a:lnTo>
                <a:lnTo>
                  <a:pt x="3592065" y="0"/>
                </a:lnTo>
                <a:lnTo>
                  <a:pt x="6096" y="0"/>
                </a:lnTo>
                <a:lnTo>
                  <a:pt x="0" y="6096"/>
                </a:lnTo>
                <a:lnTo>
                  <a:pt x="0" y="605028"/>
                </a:lnTo>
                <a:lnTo>
                  <a:pt x="6096" y="609600"/>
                </a:lnTo>
                <a:lnTo>
                  <a:pt x="12192" y="609600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3572253" y="25908"/>
                </a:lnTo>
                <a:lnTo>
                  <a:pt x="3572253" y="12192"/>
                </a:lnTo>
                <a:lnTo>
                  <a:pt x="3584445" y="25908"/>
                </a:lnTo>
                <a:lnTo>
                  <a:pt x="3584445" y="609600"/>
                </a:lnTo>
                <a:lnTo>
                  <a:pt x="3592065" y="609600"/>
                </a:lnTo>
                <a:lnTo>
                  <a:pt x="3596637" y="605028"/>
                </a:lnTo>
                <a:close/>
              </a:path>
              <a:path w="3596640" h="609600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3596640" h="609600">
                <a:moveTo>
                  <a:pt x="25908" y="585216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585216"/>
                </a:lnTo>
                <a:lnTo>
                  <a:pt x="25908" y="585216"/>
                </a:lnTo>
                <a:close/>
              </a:path>
              <a:path w="3596640" h="609600">
                <a:moveTo>
                  <a:pt x="3584445" y="585216"/>
                </a:moveTo>
                <a:lnTo>
                  <a:pt x="12192" y="585216"/>
                </a:lnTo>
                <a:lnTo>
                  <a:pt x="25908" y="597408"/>
                </a:lnTo>
                <a:lnTo>
                  <a:pt x="25908" y="609600"/>
                </a:lnTo>
                <a:lnTo>
                  <a:pt x="3572253" y="609600"/>
                </a:lnTo>
                <a:lnTo>
                  <a:pt x="3572253" y="597408"/>
                </a:lnTo>
                <a:lnTo>
                  <a:pt x="3584445" y="585216"/>
                </a:lnTo>
                <a:close/>
              </a:path>
              <a:path w="3596640" h="609600">
                <a:moveTo>
                  <a:pt x="25908" y="609600"/>
                </a:moveTo>
                <a:lnTo>
                  <a:pt x="25908" y="597408"/>
                </a:lnTo>
                <a:lnTo>
                  <a:pt x="12192" y="585216"/>
                </a:lnTo>
                <a:lnTo>
                  <a:pt x="12192" y="609600"/>
                </a:lnTo>
                <a:lnTo>
                  <a:pt x="25908" y="609600"/>
                </a:lnTo>
                <a:close/>
              </a:path>
              <a:path w="3596640" h="609600">
                <a:moveTo>
                  <a:pt x="3584445" y="25908"/>
                </a:moveTo>
                <a:lnTo>
                  <a:pt x="3572253" y="12192"/>
                </a:lnTo>
                <a:lnTo>
                  <a:pt x="3572253" y="25908"/>
                </a:lnTo>
                <a:lnTo>
                  <a:pt x="3584445" y="25908"/>
                </a:lnTo>
                <a:close/>
              </a:path>
              <a:path w="3596640" h="609600">
                <a:moveTo>
                  <a:pt x="3584445" y="585216"/>
                </a:moveTo>
                <a:lnTo>
                  <a:pt x="3584445" y="25908"/>
                </a:lnTo>
                <a:lnTo>
                  <a:pt x="3572253" y="25908"/>
                </a:lnTo>
                <a:lnTo>
                  <a:pt x="3572253" y="585216"/>
                </a:lnTo>
                <a:lnTo>
                  <a:pt x="3584445" y="585216"/>
                </a:lnTo>
                <a:close/>
              </a:path>
              <a:path w="3596640" h="609600">
                <a:moveTo>
                  <a:pt x="3584445" y="609600"/>
                </a:moveTo>
                <a:lnTo>
                  <a:pt x="3584445" y="585216"/>
                </a:lnTo>
                <a:lnTo>
                  <a:pt x="3572253" y="597408"/>
                </a:lnTo>
                <a:lnTo>
                  <a:pt x="3572253" y="609600"/>
                </a:lnTo>
                <a:lnTo>
                  <a:pt x="3584445" y="609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9784" y="503935"/>
            <a:ext cx="33864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</a:t>
            </a:r>
            <a:r>
              <a:rPr spc="-5" dirty="0"/>
              <a:t>CAP</a:t>
            </a:r>
            <a:r>
              <a:rPr dirty="0"/>
              <a:t>ITUL</a:t>
            </a:r>
            <a:r>
              <a:rPr spc="-5" dirty="0"/>
              <a:t>A</a:t>
            </a:r>
            <a:r>
              <a:rPr dirty="0"/>
              <a:t>TIF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47</a:t>
            </a:fld>
            <a:endParaRPr spc="-60" dirty="0"/>
          </a:p>
        </p:txBody>
      </p:sp>
      <p:sp>
        <p:nvSpPr>
          <p:cNvPr id="5" name="object 5"/>
          <p:cNvSpPr txBox="1"/>
          <p:nvPr/>
        </p:nvSpPr>
        <p:spPr>
          <a:xfrm>
            <a:off x="996068" y="2088895"/>
            <a:ext cx="8556625" cy="4147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indent="-295275" algn="just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308610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Pas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de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lactose</a:t>
            </a:r>
            <a:r>
              <a:rPr sz="2000" spc="-1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présent</a:t>
            </a:r>
            <a:endParaRPr sz="2000" dirty="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15"/>
              </a:spcBef>
            </a:pPr>
            <a:r>
              <a:rPr sz="2000" spc="-5" dirty="0">
                <a:latin typeface="Comic Sans MS"/>
                <a:cs typeface="Comic Sans MS"/>
              </a:rPr>
              <a:t>L’opéron est “éteint” </a:t>
            </a:r>
            <a:r>
              <a:rPr sz="2000" b="1" spc="3365" dirty="0">
                <a:solidFill>
                  <a:srgbClr val="9BCD00"/>
                </a:solidFill>
                <a:latin typeface="Wingdings"/>
                <a:cs typeface="Wingdings"/>
              </a:rPr>
              <a:t>€</a:t>
            </a:r>
            <a:r>
              <a:rPr sz="2000" b="1" spc="135" dirty="0">
                <a:solidFill>
                  <a:srgbClr val="9BCD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9BCD00"/>
                </a:solidFill>
                <a:latin typeface="Comic Sans MS"/>
                <a:cs typeface="Comic Sans MS"/>
              </a:rPr>
              <a:t>pas d’ARNm synthétisé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349250" indent="-336550" algn="just">
              <a:lnSpc>
                <a:spcPts val="2395"/>
              </a:lnSpc>
              <a:buAutoNum type="arabicPlain" startAt="2"/>
              <a:tabLst>
                <a:tab pos="34988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Lactose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présent;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glucose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présent</a:t>
            </a:r>
            <a:r>
              <a:rPr sz="2000" spc="1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également</a:t>
            </a:r>
            <a:endParaRPr sz="2000" dirty="0">
              <a:latin typeface="Comic Sans MS"/>
              <a:cs typeface="Comic Sans MS"/>
            </a:endParaRPr>
          </a:p>
          <a:p>
            <a:pPr marL="12700" algn="just">
              <a:lnSpc>
                <a:spcPts val="2395"/>
              </a:lnSpc>
            </a:pP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présence du </a:t>
            </a:r>
            <a:r>
              <a:rPr sz="2000" dirty="0">
                <a:latin typeface="Comic Sans MS"/>
                <a:cs typeface="Comic Sans MS"/>
              </a:rPr>
              <a:t>lactose </a:t>
            </a:r>
            <a:r>
              <a:rPr sz="2000" spc="-5" dirty="0">
                <a:latin typeface="Comic Sans MS"/>
                <a:cs typeface="Comic Sans MS"/>
              </a:rPr>
              <a:t>inactive </a:t>
            </a:r>
            <a:r>
              <a:rPr sz="2000" dirty="0">
                <a:latin typeface="Comic Sans MS"/>
                <a:cs typeface="Comic Sans MS"/>
              </a:rPr>
              <a:t>le </a:t>
            </a:r>
            <a:r>
              <a:rPr sz="2000" spc="-5" dirty="0">
                <a:latin typeface="Comic Sans MS"/>
                <a:cs typeface="Comic Sans MS"/>
              </a:rPr>
              <a:t>répresseur </a:t>
            </a:r>
            <a:r>
              <a:rPr sz="2000" b="1" spc="3365" dirty="0">
                <a:solidFill>
                  <a:srgbClr val="9BCD00"/>
                </a:solidFill>
                <a:latin typeface="Wingdings"/>
                <a:cs typeface="Wingdings"/>
              </a:rPr>
              <a:t>€</a:t>
            </a:r>
            <a:r>
              <a:rPr sz="2000" b="1" spc="25" dirty="0">
                <a:solidFill>
                  <a:srgbClr val="9BCD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il y a </a:t>
            </a:r>
            <a:r>
              <a:rPr sz="2000" spc="-5" dirty="0">
                <a:solidFill>
                  <a:srgbClr val="9BCD00"/>
                </a:solidFill>
                <a:latin typeface="Comic Sans MS"/>
                <a:cs typeface="Comic Sans MS"/>
              </a:rPr>
              <a:t>Transcription</a:t>
            </a:r>
            <a:endParaRPr sz="2000" dirty="0">
              <a:latin typeface="Comic Sans MS"/>
              <a:cs typeface="Comic Sans MS"/>
            </a:endParaRPr>
          </a:p>
          <a:p>
            <a:pPr marL="12700" marR="5080">
              <a:lnSpc>
                <a:spcPts val="2390"/>
              </a:lnSpc>
              <a:spcBef>
                <a:spcPts val="110"/>
              </a:spcBef>
            </a:pPr>
            <a:r>
              <a:rPr sz="2000" spc="-5" dirty="0">
                <a:latin typeface="Comic Sans MS"/>
                <a:cs typeface="Comic Sans MS"/>
              </a:rPr>
              <a:t>(Parce </a:t>
            </a:r>
            <a:r>
              <a:rPr sz="2000" dirty="0">
                <a:latin typeface="Comic Sans MS"/>
                <a:cs typeface="Comic Sans MS"/>
              </a:rPr>
              <a:t>que le Glucose est </a:t>
            </a:r>
            <a:r>
              <a:rPr sz="2000" spc="-5" dirty="0">
                <a:latin typeface="Comic Sans MS"/>
                <a:cs typeface="Comic Sans MS"/>
              </a:rPr>
              <a:t>présent </a:t>
            </a:r>
            <a:r>
              <a:rPr sz="2000" spc="3370" dirty="0">
                <a:latin typeface="Wingdings"/>
                <a:cs typeface="Wingdings"/>
              </a:rPr>
              <a:t>€</a:t>
            </a:r>
            <a:r>
              <a:rPr sz="2000" spc="3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cAMP </a:t>
            </a:r>
            <a:r>
              <a:rPr sz="2000" spc="-5" dirty="0">
                <a:latin typeface="Comic Sans MS"/>
                <a:cs typeface="Comic Sans MS"/>
              </a:rPr>
              <a:t>est faible </a:t>
            </a:r>
            <a:r>
              <a:rPr sz="2000" spc="3370" dirty="0">
                <a:latin typeface="Wingdings"/>
                <a:cs typeface="Wingdings"/>
              </a:rPr>
              <a:t>€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CRP </a:t>
            </a:r>
            <a:r>
              <a:rPr sz="2000" spc="-855" dirty="0">
                <a:latin typeface="Comic Sans MS"/>
                <a:cs typeface="Comic Sans MS"/>
              </a:rPr>
              <a:t>ne </a:t>
            </a:r>
            <a:r>
              <a:rPr sz="2000" spc="-58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peut aider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transcription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349250" indent="-336550">
              <a:lnSpc>
                <a:spcPct val="100000"/>
              </a:lnSpc>
              <a:spcBef>
                <a:spcPts val="5"/>
              </a:spcBef>
              <a:buAutoNum type="arabicPlain" startAt="3"/>
              <a:tabLst>
                <a:tab pos="349885" algn="l"/>
              </a:tabLst>
            </a:pP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Lactose </a:t>
            </a:r>
            <a:r>
              <a:rPr sz="2000" spc="-5" dirty="0">
                <a:solidFill>
                  <a:srgbClr val="0000FF"/>
                </a:solidFill>
                <a:latin typeface="Comic Sans MS"/>
                <a:cs typeface="Comic Sans MS"/>
              </a:rPr>
              <a:t>présent; pas de</a:t>
            </a:r>
            <a:r>
              <a:rPr sz="2000" spc="25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0000FF"/>
                </a:solidFill>
                <a:latin typeface="Comic Sans MS"/>
                <a:cs typeface="Comic Sans MS"/>
              </a:rPr>
              <a:t>glucose</a:t>
            </a:r>
            <a:endParaRPr sz="20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présence de </a:t>
            </a:r>
            <a:r>
              <a:rPr sz="2000" dirty="0">
                <a:latin typeface="Comic Sans MS"/>
                <a:cs typeface="Comic Sans MS"/>
              </a:rPr>
              <a:t>lactose </a:t>
            </a:r>
            <a:r>
              <a:rPr sz="2000" spc="-5" dirty="0">
                <a:latin typeface="Comic Sans MS"/>
                <a:cs typeface="Comic Sans MS"/>
              </a:rPr>
              <a:t>inactive </a:t>
            </a:r>
            <a:r>
              <a:rPr sz="2000" dirty="0">
                <a:latin typeface="Comic Sans MS"/>
                <a:cs typeface="Comic Sans MS"/>
              </a:rPr>
              <a:t>le </a:t>
            </a:r>
            <a:r>
              <a:rPr sz="2000" spc="-5" dirty="0">
                <a:latin typeface="Comic Sans MS"/>
                <a:cs typeface="Comic Sans MS"/>
              </a:rPr>
              <a:t>répresseur </a:t>
            </a:r>
            <a:r>
              <a:rPr sz="2000" b="1" spc="3365" dirty="0">
                <a:solidFill>
                  <a:srgbClr val="9BCD00"/>
                </a:solidFill>
                <a:latin typeface="Wingdings"/>
                <a:cs typeface="Wingdings"/>
              </a:rPr>
              <a:t>€</a:t>
            </a:r>
            <a:r>
              <a:rPr sz="2000" b="1" spc="445" dirty="0">
                <a:solidFill>
                  <a:srgbClr val="9BCD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il y a </a:t>
            </a:r>
            <a:r>
              <a:rPr sz="2000" spc="-5" dirty="0">
                <a:solidFill>
                  <a:srgbClr val="9BCD00"/>
                </a:solidFill>
                <a:latin typeface="Comic Sans MS"/>
                <a:cs typeface="Comic Sans MS"/>
              </a:rPr>
              <a:t>Transcription</a:t>
            </a:r>
            <a:endParaRPr sz="2000" dirty="0">
              <a:latin typeface="Comic Sans MS"/>
              <a:cs typeface="Comic Sans MS"/>
            </a:endParaRPr>
          </a:p>
          <a:p>
            <a:pPr marL="12700" marR="147320" algn="just">
              <a:lnSpc>
                <a:spcPct val="97300"/>
              </a:lnSpc>
              <a:spcBef>
                <a:spcPts val="65"/>
              </a:spcBef>
            </a:pPr>
            <a:r>
              <a:rPr sz="2000" spc="-5" dirty="0">
                <a:latin typeface="Comic Sans MS"/>
                <a:cs typeface="Comic Sans MS"/>
              </a:rPr>
              <a:t>(Il</a:t>
            </a:r>
            <a:r>
              <a:rPr sz="2000" spc="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n’y</a:t>
            </a:r>
            <a:r>
              <a:rPr sz="2000" spc="7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a</a:t>
            </a:r>
            <a:r>
              <a:rPr sz="2000" spc="8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pas</a:t>
            </a:r>
            <a:r>
              <a:rPr sz="2000" spc="8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</a:t>
            </a:r>
            <a:r>
              <a:rPr sz="2000" spc="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Glucose</a:t>
            </a:r>
            <a:r>
              <a:rPr sz="2000" spc="75" dirty="0">
                <a:latin typeface="Comic Sans MS"/>
                <a:cs typeface="Comic Sans MS"/>
              </a:rPr>
              <a:t> </a:t>
            </a:r>
            <a:r>
              <a:rPr sz="2000" spc="3370" dirty="0">
                <a:latin typeface="Wingdings"/>
                <a:cs typeface="Wingdings"/>
              </a:rPr>
              <a:t>€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[cAMP]</a:t>
            </a:r>
            <a:r>
              <a:rPr sz="2000" spc="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est</a:t>
            </a:r>
            <a:r>
              <a:rPr sz="2000" spc="8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élevée</a:t>
            </a:r>
            <a:r>
              <a:rPr sz="2000" spc="65" dirty="0">
                <a:latin typeface="Comic Sans MS"/>
                <a:cs typeface="Comic Sans MS"/>
              </a:rPr>
              <a:t> </a:t>
            </a:r>
            <a:r>
              <a:rPr sz="2000" spc="3370" dirty="0">
                <a:latin typeface="Wingdings"/>
                <a:cs typeface="Wingdings"/>
              </a:rPr>
              <a:t>€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omic Sans MS"/>
                <a:cs typeface="Comic Sans MS"/>
              </a:rPr>
              <a:t>cAMP</a:t>
            </a:r>
            <a:r>
              <a:rPr sz="2000" spc="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se</a:t>
            </a:r>
            <a:r>
              <a:rPr sz="2000" spc="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fixe</a:t>
            </a:r>
            <a:r>
              <a:rPr sz="2000" spc="65" dirty="0">
                <a:latin typeface="Comic Sans MS"/>
                <a:cs typeface="Comic Sans MS"/>
              </a:rPr>
              <a:t> </a:t>
            </a:r>
            <a:r>
              <a:rPr sz="2000" spc="-325" dirty="0">
                <a:latin typeface="Comic Sans MS"/>
                <a:cs typeface="Comic Sans MS"/>
              </a:rPr>
              <a:t>à  </a:t>
            </a:r>
            <a:r>
              <a:rPr sz="2000" dirty="0">
                <a:latin typeface="Comic Sans MS"/>
                <a:cs typeface="Comic Sans MS"/>
              </a:rPr>
              <a:t>la CRP </a:t>
            </a:r>
            <a:r>
              <a:rPr sz="2100" i="1" spc="-50" dirty="0">
                <a:latin typeface="Comic Sans MS"/>
                <a:cs typeface="Comic Sans MS"/>
              </a:rPr>
              <a:t>(activation) </a:t>
            </a:r>
            <a:r>
              <a:rPr sz="2000" spc="3370" dirty="0">
                <a:latin typeface="Wingdings"/>
                <a:cs typeface="Wingdings"/>
              </a:rPr>
              <a:t>€</a:t>
            </a:r>
            <a:r>
              <a:rPr sz="2000" spc="3370" dirty="0">
                <a:latin typeface="Times New Roman"/>
                <a:cs typeface="Times New Roman"/>
              </a:rPr>
              <a:t> </a:t>
            </a:r>
            <a:r>
              <a:rPr sz="2100" i="1" spc="-60" dirty="0">
                <a:latin typeface="Comic Sans MS"/>
                <a:cs typeface="Comic Sans MS"/>
              </a:rPr>
              <a:t>CRP </a:t>
            </a:r>
            <a:r>
              <a:rPr sz="2100" i="1" spc="-55" dirty="0">
                <a:latin typeface="Comic Sans MS"/>
                <a:cs typeface="Comic Sans MS"/>
              </a:rPr>
              <a:t>se </a:t>
            </a:r>
            <a:r>
              <a:rPr sz="2100" i="1" spc="-50" dirty="0">
                <a:latin typeface="Comic Sans MS"/>
                <a:cs typeface="Comic Sans MS"/>
              </a:rPr>
              <a:t>fixe </a:t>
            </a:r>
            <a:r>
              <a:rPr sz="2100" i="1" spc="-65" dirty="0">
                <a:latin typeface="Comic Sans MS"/>
                <a:cs typeface="Comic Sans MS"/>
              </a:rPr>
              <a:t>&amp; </a:t>
            </a:r>
            <a:r>
              <a:rPr sz="2100" i="1" spc="-45" dirty="0">
                <a:latin typeface="Comic Sans MS"/>
                <a:cs typeface="Comic Sans MS"/>
              </a:rPr>
              <a:t>‘aide’ </a:t>
            </a:r>
            <a:r>
              <a:rPr sz="2100" i="1" spc="-40" dirty="0">
                <a:latin typeface="Comic Sans MS"/>
                <a:cs typeface="Comic Sans MS"/>
              </a:rPr>
              <a:t>la </a:t>
            </a:r>
            <a:r>
              <a:rPr sz="2100" i="1" spc="-50" dirty="0">
                <a:latin typeface="Comic Sans MS"/>
                <a:cs typeface="Comic Sans MS"/>
              </a:rPr>
              <a:t>transcription </a:t>
            </a:r>
            <a:r>
              <a:rPr sz="2100" i="1" spc="-30" dirty="0">
                <a:latin typeface="Comic Sans MS"/>
                <a:cs typeface="Comic Sans MS"/>
              </a:rPr>
              <a:t>:  </a:t>
            </a:r>
            <a:r>
              <a:rPr sz="2000" dirty="0">
                <a:solidFill>
                  <a:srgbClr val="9BCD00"/>
                </a:solidFill>
                <a:latin typeface="Comic Sans MS"/>
                <a:cs typeface="Comic Sans MS"/>
              </a:rPr>
              <a:t>Niveau </a:t>
            </a:r>
            <a:r>
              <a:rPr sz="2000" spc="-5" dirty="0">
                <a:solidFill>
                  <a:srgbClr val="9BCD00"/>
                </a:solidFill>
                <a:latin typeface="Comic Sans MS"/>
                <a:cs typeface="Comic Sans MS"/>
              </a:rPr>
              <a:t>élevé </a:t>
            </a:r>
            <a:r>
              <a:rPr sz="2000" spc="5" dirty="0">
                <a:solidFill>
                  <a:srgbClr val="9BCD00"/>
                </a:solidFill>
                <a:latin typeface="Comic Sans MS"/>
                <a:cs typeface="Comic Sans MS"/>
              </a:rPr>
              <a:t>de</a:t>
            </a:r>
            <a:r>
              <a:rPr sz="2000" spc="530" dirty="0">
                <a:solidFill>
                  <a:srgbClr val="9BCD00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9BCD00"/>
                </a:solidFill>
                <a:latin typeface="Comic Sans MS"/>
                <a:cs typeface="Comic Sans MS"/>
              </a:rPr>
              <a:t>transcription</a:t>
            </a:r>
            <a:endParaRPr sz="2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4241" y="6825993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0911" y="492252"/>
            <a:ext cx="8382990" cy="6387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0454" y="3090672"/>
            <a:ext cx="7573009" cy="687705"/>
          </a:xfrm>
          <a:custGeom>
            <a:avLst/>
            <a:gdLst/>
            <a:ahLst/>
            <a:cxnLst/>
            <a:rect l="l" t="t" r="r" b="b"/>
            <a:pathLst>
              <a:path w="7573009" h="687704">
                <a:moveTo>
                  <a:pt x="0" y="0"/>
                </a:moveTo>
                <a:lnTo>
                  <a:pt x="0" y="687324"/>
                </a:lnTo>
                <a:lnTo>
                  <a:pt x="7572756" y="687324"/>
                </a:lnTo>
                <a:lnTo>
                  <a:pt x="75727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9428" y="488695"/>
            <a:ext cx="4352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051"/>
                </a:solidFill>
              </a:rPr>
              <a:t>3.1.OPERON LAC:</a:t>
            </a:r>
            <a:r>
              <a:rPr sz="2400" spc="-80" dirty="0">
                <a:solidFill>
                  <a:srgbClr val="3F3051"/>
                </a:solidFill>
              </a:rPr>
              <a:t> </a:t>
            </a:r>
            <a:r>
              <a:rPr sz="2400" spc="-5" dirty="0">
                <a:solidFill>
                  <a:srgbClr val="3F3051"/>
                </a:solidFill>
              </a:rPr>
              <a:t>Mutations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6" y="3428999"/>
                </a:moveTo>
                <a:lnTo>
                  <a:pt x="9143996" y="0"/>
                </a:lnTo>
                <a:lnTo>
                  <a:pt x="0" y="0"/>
                </a:lnTo>
                <a:lnTo>
                  <a:pt x="0" y="3428999"/>
                </a:lnTo>
                <a:lnTo>
                  <a:pt x="9143996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0454" y="3777996"/>
            <a:ext cx="7573009" cy="143510"/>
          </a:xfrm>
          <a:custGeom>
            <a:avLst/>
            <a:gdLst/>
            <a:ahLst/>
            <a:cxnLst/>
            <a:rect l="l" t="t" r="r" b="b"/>
            <a:pathLst>
              <a:path w="7573009" h="143510">
                <a:moveTo>
                  <a:pt x="7572756" y="0"/>
                </a:moveTo>
                <a:lnTo>
                  <a:pt x="0" y="0"/>
                </a:lnTo>
                <a:lnTo>
                  <a:pt x="0" y="143255"/>
                </a:lnTo>
                <a:lnTo>
                  <a:pt x="7572756" y="143255"/>
                </a:lnTo>
                <a:lnTo>
                  <a:pt x="757275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0585" y="4605528"/>
            <a:ext cx="8572500" cy="1816735"/>
          </a:xfrm>
          <a:custGeom>
            <a:avLst/>
            <a:gdLst/>
            <a:ahLst/>
            <a:cxnLst/>
            <a:rect l="l" t="t" r="r" b="b"/>
            <a:pathLst>
              <a:path w="8572500" h="1816735">
                <a:moveTo>
                  <a:pt x="0" y="0"/>
                </a:moveTo>
                <a:lnTo>
                  <a:pt x="0" y="1816608"/>
                </a:lnTo>
                <a:lnTo>
                  <a:pt x="8572500" y="1816608"/>
                </a:lnTo>
                <a:lnTo>
                  <a:pt x="857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1629" y="4578096"/>
            <a:ext cx="8630920" cy="1873250"/>
          </a:xfrm>
          <a:custGeom>
            <a:avLst/>
            <a:gdLst/>
            <a:ahLst/>
            <a:cxnLst/>
            <a:rect l="l" t="t" r="r" b="b"/>
            <a:pathLst>
              <a:path w="8630920" h="1873250">
                <a:moveTo>
                  <a:pt x="8630409" y="1844040"/>
                </a:moveTo>
                <a:lnTo>
                  <a:pt x="8630409" y="27432"/>
                </a:lnTo>
                <a:lnTo>
                  <a:pt x="8628027" y="16716"/>
                </a:lnTo>
                <a:lnTo>
                  <a:pt x="8621646" y="8001"/>
                </a:lnTo>
                <a:lnTo>
                  <a:pt x="8612406" y="2143"/>
                </a:lnTo>
                <a:lnTo>
                  <a:pt x="8601453" y="0"/>
                </a:lnTo>
                <a:lnTo>
                  <a:pt x="28956" y="0"/>
                </a:lnTo>
                <a:lnTo>
                  <a:pt x="18002" y="2143"/>
                </a:lnTo>
                <a:lnTo>
                  <a:pt x="8763" y="8001"/>
                </a:lnTo>
                <a:lnTo>
                  <a:pt x="2381" y="16716"/>
                </a:lnTo>
                <a:lnTo>
                  <a:pt x="0" y="27432"/>
                </a:lnTo>
                <a:lnTo>
                  <a:pt x="0" y="1844040"/>
                </a:lnTo>
                <a:lnTo>
                  <a:pt x="2381" y="1854993"/>
                </a:lnTo>
                <a:lnTo>
                  <a:pt x="8763" y="1864233"/>
                </a:lnTo>
                <a:lnTo>
                  <a:pt x="18002" y="1870614"/>
                </a:lnTo>
                <a:lnTo>
                  <a:pt x="28956" y="1872996"/>
                </a:lnTo>
                <a:lnTo>
                  <a:pt x="28956" y="56388"/>
                </a:lnTo>
                <a:lnTo>
                  <a:pt x="57912" y="27432"/>
                </a:lnTo>
                <a:lnTo>
                  <a:pt x="57912" y="56388"/>
                </a:lnTo>
                <a:lnTo>
                  <a:pt x="8572497" y="56388"/>
                </a:lnTo>
                <a:lnTo>
                  <a:pt x="8572497" y="27432"/>
                </a:lnTo>
                <a:lnTo>
                  <a:pt x="8601453" y="56388"/>
                </a:lnTo>
                <a:lnTo>
                  <a:pt x="8601453" y="1872996"/>
                </a:lnTo>
                <a:lnTo>
                  <a:pt x="8612406" y="1870614"/>
                </a:lnTo>
                <a:lnTo>
                  <a:pt x="8621646" y="1864233"/>
                </a:lnTo>
                <a:lnTo>
                  <a:pt x="8628027" y="1854993"/>
                </a:lnTo>
                <a:lnTo>
                  <a:pt x="8630409" y="1844040"/>
                </a:lnTo>
                <a:close/>
              </a:path>
              <a:path w="8630920" h="1873250">
                <a:moveTo>
                  <a:pt x="57912" y="56388"/>
                </a:moveTo>
                <a:lnTo>
                  <a:pt x="57912" y="27432"/>
                </a:lnTo>
                <a:lnTo>
                  <a:pt x="28956" y="56388"/>
                </a:lnTo>
                <a:lnTo>
                  <a:pt x="57912" y="56388"/>
                </a:lnTo>
                <a:close/>
              </a:path>
              <a:path w="8630920" h="1873250">
                <a:moveTo>
                  <a:pt x="57912" y="1815084"/>
                </a:moveTo>
                <a:lnTo>
                  <a:pt x="57912" y="56388"/>
                </a:lnTo>
                <a:lnTo>
                  <a:pt x="28956" y="56388"/>
                </a:lnTo>
                <a:lnTo>
                  <a:pt x="28956" y="1815084"/>
                </a:lnTo>
                <a:lnTo>
                  <a:pt x="57912" y="1815084"/>
                </a:lnTo>
                <a:close/>
              </a:path>
              <a:path w="8630920" h="1873250">
                <a:moveTo>
                  <a:pt x="8601453" y="1815084"/>
                </a:moveTo>
                <a:lnTo>
                  <a:pt x="28956" y="1815084"/>
                </a:lnTo>
                <a:lnTo>
                  <a:pt x="57912" y="1844040"/>
                </a:lnTo>
                <a:lnTo>
                  <a:pt x="57912" y="1872996"/>
                </a:lnTo>
                <a:lnTo>
                  <a:pt x="8572497" y="1872996"/>
                </a:lnTo>
                <a:lnTo>
                  <a:pt x="8572497" y="1844040"/>
                </a:lnTo>
                <a:lnTo>
                  <a:pt x="8601453" y="1815084"/>
                </a:lnTo>
                <a:close/>
              </a:path>
              <a:path w="8630920" h="1873250">
                <a:moveTo>
                  <a:pt x="57912" y="1872996"/>
                </a:moveTo>
                <a:lnTo>
                  <a:pt x="57912" y="1844040"/>
                </a:lnTo>
                <a:lnTo>
                  <a:pt x="28956" y="1815084"/>
                </a:lnTo>
                <a:lnTo>
                  <a:pt x="28956" y="1872996"/>
                </a:lnTo>
                <a:lnTo>
                  <a:pt x="57912" y="1872996"/>
                </a:lnTo>
                <a:close/>
              </a:path>
              <a:path w="8630920" h="1873250">
                <a:moveTo>
                  <a:pt x="8601453" y="56388"/>
                </a:moveTo>
                <a:lnTo>
                  <a:pt x="8572497" y="27432"/>
                </a:lnTo>
                <a:lnTo>
                  <a:pt x="8572497" y="56388"/>
                </a:lnTo>
                <a:lnTo>
                  <a:pt x="8601453" y="56388"/>
                </a:lnTo>
                <a:close/>
              </a:path>
              <a:path w="8630920" h="1873250">
                <a:moveTo>
                  <a:pt x="8601453" y="1815084"/>
                </a:moveTo>
                <a:lnTo>
                  <a:pt x="8601453" y="56388"/>
                </a:lnTo>
                <a:lnTo>
                  <a:pt x="8572497" y="56388"/>
                </a:lnTo>
                <a:lnTo>
                  <a:pt x="8572497" y="1815084"/>
                </a:lnTo>
                <a:lnTo>
                  <a:pt x="8601453" y="1815084"/>
                </a:lnTo>
                <a:close/>
              </a:path>
              <a:path w="8630920" h="1873250">
                <a:moveTo>
                  <a:pt x="8601453" y="1872996"/>
                </a:moveTo>
                <a:lnTo>
                  <a:pt x="8601453" y="1815084"/>
                </a:lnTo>
                <a:lnTo>
                  <a:pt x="8572497" y="1844040"/>
                </a:lnTo>
                <a:lnTo>
                  <a:pt x="8572497" y="1872996"/>
                </a:lnTo>
                <a:lnTo>
                  <a:pt x="8601453" y="18729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9324" y="1291843"/>
            <a:ext cx="8412480" cy="51366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6239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65"/>
                </a:solidFill>
                <a:latin typeface="Comic Sans MS"/>
                <a:cs typeface="Comic Sans MS"/>
              </a:rPr>
              <a:t>Analyse génétique </a:t>
            </a:r>
            <a:r>
              <a:rPr sz="2800" b="1" spc="-5" dirty="0">
                <a:solidFill>
                  <a:srgbClr val="FF0065"/>
                </a:solidFill>
                <a:latin typeface="Comic Sans MS"/>
                <a:cs typeface="Comic Sans MS"/>
              </a:rPr>
              <a:t>de</a:t>
            </a:r>
            <a:r>
              <a:rPr sz="2800" b="1" spc="25" dirty="0">
                <a:solidFill>
                  <a:srgbClr val="FF0065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FF0065"/>
                </a:solidFill>
                <a:latin typeface="Comic Sans MS"/>
                <a:cs typeface="Comic Sans MS"/>
              </a:rPr>
              <a:t>l’opéron</a:t>
            </a:r>
            <a:endParaRPr sz="2800" dirty="0">
              <a:latin typeface="Comic Sans MS"/>
              <a:cs typeface="Comic Sans MS"/>
            </a:endParaRPr>
          </a:p>
          <a:p>
            <a:pPr marL="297180">
              <a:lnSpc>
                <a:spcPct val="100000"/>
              </a:lnSpc>
              <a:spcBef>
                <a:spcPts val="3440"/>
              </a:spcBef>
            </a:pPr>
            <a:r>
              <a:rPr sz="2000" b="1" spc="-5" dirty="0">
                <a:latin typeface="Comic Sans MS"/>
                <a:cs typeface="Comic Sans MS"/>
              </a:rPr>
              <a:t>Quels sont </a:t>
            </a:r>
            <a:r>
              <a:rPr sz="2000" b="1" dirty="0">
                <a:latin typeface="Comic Sans MS"/>
                <a:cs typeface="Comic Sans MS"/>
              </a:rPr>
              <a:t>les </a:t>
            </a:r>
            <a:r>
              <a:rPr sz="2000" b="1" spc="-5" dirty="0">
                <a:latin typeface="Comic Sans MS"/>
                <a:cs typeface="Comic Sans MS"/>
              </a:rPr>
              <a:t>éléments essentiels du système de </a:t>
            </a:r>
            <a:r>
              <a:rPr sz="2000" b="1" dirty="0">
                <a:latin typeface="Comic Sans MS"/>
                <a:cs typeface="Comic Sans MS"/>
              </a:rPr>
              <a:t>régulation</a:t>
            </a:r>
            <a:r>
              <a:rPr sz="2000" b="1" spc="-140" dirty="0">
                <a:latin typeface="Comic Sans MS"/>
                <a:cs typeface="Comic Sans MS"/>
              </a:rPr>
              <a:t> </a:t>
            </a:r>
            <a:r>
              <a:rPr sz="2000" b="1" dirty="0">
                <a:latin typeface="Comic Sans MS"/>
                <a:cs typeface="Comic Sans MS"/>
              </a:rPr>
              <a:t>?</a:t>
            </a:r>
            <a:endParaRPr sz="20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512445" marR="503555">
              <a:lnSpc>
                <a:spcPct val="100000"/>
              </a:lnSpc>
              <a:spcBef>
                <a:spcPts val="1890"/>
              </a:spcBef>
              <a:tabLst>
                <a:tab pos="1111250" algn="l"/>
                <a:tab pos="2755265" algn="l"/>
                <a:tab pos="3183890" algn="l"/>
                <a:tab pos="4067810" algn="l"/>
                <a:tab pos="4660265" algn="l"/>
                <a:tab pos="5492750" algn="l"/>
                <a:tab pos="6743700" algn="l"/>
                <a:tab pos="7661275" algn="l"/>
              </a:tabLst>
            </a:pPr>
            <a:r>
              <a:rPr sz="2400" spc="-5" dirty="0">
                <a:latin typeface="Comic Sans MS"/>
                <a:cs typeface="Comic Sans MS"/>
              </a:rPr>
              <a:t>L</a:t>
            </a:r>
            <a:r>
              <a:rPr sz="2400" dirty="0">
                <a:latin typeface="Comic Sans MS"/>
                <a:cs typeface="Comic Sans MS"/>
              </a:rPr>
              <a:t>a	</a:t>
            </a:r>
            <a:r>
              <a:rPr sz="2400" spc="-5" dirty="0">
                <a:latin typeface="Comic Sans MS"/>
                <a:cs typeface="Comic Sans MS"/>
              </a:rPr>
              <a:t>g</a:t>
            </a:r>
            <a:r>
              <a:rPr sz="2400" spc="5" dirty="0">
                <a:latin typeface="Comic Sans MS"/>
                <a:cs typeface="Comic Sans MS"/>
              </a:rPr>
              <a:t>é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5" dirty="0">
                <a:latin typeface="Comic Sans MS"/>
                <a:cs typeface="Comic Sans MS"/>
              </a:rPr>
              <a:t>é</a:t>
            </a:r>
            <a:r>
              <a:rPr sz="2400" spc="-5" dirty="0">
                <a:latin typeface="Comic Sans MS"/>
                <a:cs typeface="Comic Sans MS"/>
              </a:rPr>
              <a:t>t</a:t>
            </a:r>
            <a:r>
              <a:rPr sz="2400" spc="-15" dirty="0">
                <a:latin typeface="Comic Sans MS"/>
                <a:cs typeface="Comic Sans MS"/>
              </a:rPr>
              <a:t>i</a:t>
            </a:r>
            <a:r>
              <a:rPr sz="2400" dirty="0">
                <a:latin typeface="Comic Sans MS"/>
                <a:cs typeface="Comic Sans MS"/>
              </a:rPr>
              <a:t>que	a	j</a:t>
            </a:r>
            <a:r>
              <a:rPr sz="2400" spc="-1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ué	un	</a:t>
            </a:r>
            <a:r>
              <a:rPr sz="2400" spc="-5" dirty="0">
                <a:latin typeface="Comic Sans MS"/>
                <a:cs typeface="Comic Sans MS"/>
              </a:rPr>
              <a:t>r</a:t>
            </a:r>
            <a:r>
              <a:rPr sz="2400" spc="-15" dirty="0">
                <a:latin typeface="Comic Sans MS"/>
                <a:cs typeface="Comic Sans MS"/>
              </a:rPr>
              <a:t>ô</a:t>
            </a:r>
            <a:r>
              <a:rPr sz="2400" dirty="0">
                <a:latin typeface="Comic Sans MS"/>
                <a:cs typeface="Comic Sans MS"/>
              </a:rPr>
              <a:t>le	</a:t>
            </a:r>
            <a:r>
              <a:rPr sz="2400" spc="-10" dirty="0">
                <a:latin typeface="Comic Sans MS"/>
                <a:cs typeface="Comic Sans MS"/>
              </a:rPr>
              <a:t>d</a:t>
            </a:r>
            <a:r>
              <a:rPr sz="2400" spc="5" dirty="0">
                <a:latin typeface="Comic Sans MS"/>
                <a:cs typeface="Comic Sans MS"/>
              </a:rPr>
              <a:t>é</a:t>
            </a:r>
            <a:r>
              <a:rPr sz="2400" dirty="0">
                <a:latin typeface="Comic Sans MS"/>
                <a:cs typeface="Comic Sans MS"/>
              </a:rPr>
              <a:t>c</a:t>
            </a:r>
            <a:r>
              <a:rPr sz="2400" spc="-5" dirty="0">
                <a:latin typeface="Comic Sans MS"/>
                <a:cs typeface="Comic Sans MS"/>
              </a:rPr>
              <a:t>isi</a:t>
            </a:r>
            <a:r>
              <a:rPr sz="2400" dirty="0">
                <a:latin typeface="Comic Sans MS"/>
                <a:cs typeface="Comic Sans MS"/>
              </a:rPr>
              <a:t>f	</a:t>
            </a:r>
            <a:r>
              <a:rPr sz="2400" spc="-10" dirty="0">
                <a:latin typeface="Comic Sans MS"/>
                <a:cs typeface="Comic Sans MS"/>
              </a:rPr>
              <a:t>d</a:t>
            </a:r>
            <a:r>
              <a:rPr sz="2400" spc="-5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ns	la  </a:t>
            </a:r>
            <a:r>
              <a:rPr sz="2400" spc="-5" dirty="0">
                <a:latin typeface="Comic Sans MS"/>
                <a:cs typeface="Comic Sans MS"/>
              </a:rPr>
              <a:t>compréhension du fonctionnement de l’opéron</a:t>
            </a:r>
            <a:r>
              <a:rPr sz="2400" spc="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lac.</a:t>
            </a:r>
            <a:endParaRPr sz="2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 marL="12700">
              <a:lnSpc>
                <a:spcPts val="3354"/>
              </a:lnSpc>
              <a:spcBef>
                <a:spcPts val="2345"/>
              </a:spcBef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OBJECTIF</a:t>
            </a:r>
            <a:r>
              <a:rPr sz="2800" spc="-10" dirty="0">
                <a:latin typeface="Comic Sans MS"/>
                <a:cs typeface="Comic Sans MS"/>
              </a:rPr>
              <a:t>: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ts val="3354"/>
              </a:lnSpc>
              <a:tabLst>
                <a:tab pos="581025" algn="l"/>
              </a:tabLst>
            </a:pPr>
            <a:r>
              <a:rPr sz="2800" spc="4695" dirty="0" smtClean="0">
                <a:latin typeface="Wingdings"/>
                <a:cs typeface="Wingdings"/>
              </a:rPr>
              <a:t>€</a:t>
            </a:r>
            <a:r>
              <a:rPr sz="2800" spc="-5" dirty="0" err="1" smtClean="0">
                <a:latin typeface="Comic Sans MS"/>
                <a:cs typeface="Comic Sans MS"/>
              </a:rPr>
              <a:t>évaluer</a:t>
            </a:r>
            <a:r>
              <a:rPr sz="2800" spc="-5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les changements </a:t>
            </a:r>
            <a:r>
              <a:rPr sz="2800" spc="-10" dirty="0">
                <a:latin typeface="Comic Sans MS"/>
                <a:cs typeface="Comic Sans MS"/>
              </a:rPr>
              <a:t>qui </a:t>
            </a:r>
            <a:r>
              <a:rPr sz="2800" spc="-5" dirty="0">
                <a:latin typeface="Comic Sans MS"/>
                <a:cs typeface="Comic Sans MS"/>
              </a:rPr>
              <a:t>se produisent</a:t>
            </a:r>
            <a:r>
              <a:rPr sz="2800" spc="285" dirty="0">
                <a:latin typeface="Comic Sans MS"/>
                <a:cs typeface="Comic Sans MS"/>
              </a:rPr>
              <a:t> </a:t>
            </a:r>
            <a:r>
              <a:rPr sz="2800" spc="-725" dirty="0">
                <a:latin typeface="Comic Sans MS"/>
                <a:cs typeface="Comic Sans MS"/>
              </a:rPr>
              <a:t>dans</a:t>
            </a:r>
            <a:endParaRPr sz="2800" dirty="0">
              <a:latin typeface="Comic Sans MS"/>
              <a:cs typeface="Comic Sans MS"/>
            </a:endParaRPr>
          </a:p>
          <a:p>
            <a:pPr marL="12700" marR="6350">
              <a:lnSpc>
                <a:spcPct val="100000"/>
              </a:lnSpc>
              <a:spcBef>
                <a:spcPts val="10"/>
              </a:spcBef>
            </a:pPr>
            <a:r>
              <a:rPr sz="2800" spc="-5" dirty="0">
                <a:latin typeface="Comic Sans MS"/>
                <a:cs typeface="Comic Sans MS"/>
              </a:rPr>
              <a:t>la spécificité de l’un </a:t>
            </a:r>
            <a:r>
              <a:rPr sz="2800" dirty="0">
                <a:latin typeface="Comic Sans MS"/>
                <a:cs typeface="Comic Sans MS"/>
              </a:rPr>
              <a:t>ou </a:t>
            </a:r>
            <a:r>
              <a:rPr sz="2800" spc="-5" dirty="0">
                <a:latin typeface="Comic Sans MS"/>
                <a:cs typeface="Comic Sans MS"/>
              </a:rPr>
              <a:t>l’autre des intervenants du  </a:t>
            </a:r>
            <a:r>
              <a:rPr sz="2800" spc="-10" dirty="0">
                <a:latin typeface="Comic Sans MS"/>
                <a:cs typeface="Comic Sans MS"/>
              </a:rPr>
              <a:t>système </a:t>
            </a:r>
            <a:r>
              <a:rPr sz="2800" spc="-5" dirty="0">
                <a:latin typeface="Comic Sans MS"/>
                <a:cs typeface="Comic Sans MS"/>
              </a:rPr>
              <a:t>en </a:t>
            </a:r>
            <a:r>
              <a:rPr sz="2800" spc="-10" dirty="0">
                <a:latin typeface="Comic Sans MS"/>
                <a:cs typeface="Comic Sans MS"/>
              </a:rPr>
              <a:t>réalisant </a:t>
            </a:r>
            <a:r>
              <a:rPr sz="2800" spc="-5" dirty="0">
                <a:latin typeface="Comic Sans MS"/>
                <a:cs typeface="Comic Sans MS"/>
              </a:rPr>
              <a:t>des</a:t>
            </a:r>
            <a:r>
              <a:rPr sz="2800" spc="95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MUTATIONS.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49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298841" y="681329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02748" y="1832863"/>
            <a:ext cx="8363584" cy="173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F3051"/>
                </a:solidFill>
                <a:latin typeface="Comic Sans MS"/>
                <a:cs typeface="Comic Sans MS"/>
              </a:rPr>
              <a:t>1.1.Pourquoi il </a:t>
            </a:r>
            <a:r>
              <a:rPr sz="2400" b="1" dirty="0">
                <a:solidFill>
                  <a:srgbClr val="3F3051"/>
                </a:solidFill>
                <a:latin typeface="Comic Sans MS"/>
                <a:cs typeface="Comic Sans MS"/>
              </a:rPr>
              <a:t>y a </a:t>
            </a:r>
            <a:r>
              <a:rPr sz="2400" b="1" spc="-5" dirty="0">
                <a:solidFill>
                  <a:srgbClr val="3F3051"/>
                </a:solidFill>
                <a:latin typeface="Comic Sans MS"/>
                <a:cs typeface="Comic Sans MS"/>
              </a:rPr>
              <a:t>régulation de l’expression des</a:t>
            </a:r>
            <a:r>
              <a:rPr sz="2400" b="1" spc="-15" dirty="0">
                <a:solidFill>
                  <a:srgbClr val="3F3051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3F3051"/>
                </a:solidFill>
                <a:latin typeface="Comic Sans MS"/>
                <a:cs typeface="Comic Sans MS"/>
              </a:rPr>
              <a:t>gènes?</a:t>
            </a:r>
            <a:endParaRPr sz="2400">
              <a:latin typeface="Comic Sans MS"/>
              <a:cs typeface="Comic Sans MS"/>
            </a:endParaRPr>
          </a:p>
          <a:p>
            <a:pPr marL="334010" marR="133985">
              <a:lnSpc>
                <a:spcPct val="150000"/>
              </a:lnSpc>
              <a:spcBef>
                <a:spcPts val="1964"/>
              </a:spcBef>
              <a:tabLst>
                <a:tab pos="1347470" algn="l"/>
                <a:tab pos="3025140" algn="l"/>
                <a:tab pos="3909060" algn="l"/>
                <a:tab pos="5735955" algn="l"/>
                <a:tab pos="7875905" algn="l"/>
              </a:tabLst>
            </a:pPr>
            <a:r>
              <a:rPr sz="2400" dirty="0">
                <a:latin typeface="Comic Sans MS"/>
                <a:cs typeface="Comic Sans MS"/>
              </a:rPr>
              <a:t>P</a:t>
            </a:r>
            <a:r>
              <a:rPr sz="2400" spc="-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ur	</a:t>
            </a:r>
            <a:r>
              <a:rPr sz="2400" spc="-5" dirty="0">
                <a:latin typeface="Comic Sans MS"/>
                <a:cs typeface="Comic Sans MS"/>
              </a:rPr>
              <a:t>r</a:t>
            </a:r>
            <a:r>
              <a:rPr sz="2400" spc="5" dirty="0">
                <a:latin typeface="Comic Sans MS"/>
                <a:cs typeface="Comic Sans MS"/>
              </a:rPr>
              <a:t>é</a:t>
            </a:r>
            <a:r>
              <a:rPr sz="2400" spc="-15" dirty="0">
                <a:latin typeface="Comic Sans MS"/>
                <a:cs typeface="Comic Sans MS"/>
              </a:rPr>
              <a:t>p</a:t>
            </a:r>
            <a:r>
              <a:rPr sz="2400" spc="-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10" dirty="0">
                <a:latin typeface="Comic Sans MS"/>
                <a:cs typeface="Comic Sans MS"/>
              </a:rPr>
              <a:t>d</a:t>
            </a:r>
            <a:r>
              <a:rPr sz="2400" spc="-5" dirty="0">
                <a:latin typeface="Comic Sans MS"/>
                <a:cs typeface="Comic Sans MS"/>
              </a:rPr>
              <a:t>r</a:t>
            </a:r>
            <a:r>
              <a:rPr sz="2400" dirty="0">
                <a:latin typeface="Comic Sans MS"/>
                <a:cs typeface="Comic Sans MS"/>
              </a:rPr>
              <a:t>e	</a:t>
            </a:r>
            <a:r>
              <a:rPr sz="2400" spc="-5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ux	c</a:t>
            </a:r>
            <a:r>
              <a:rPr sz="2400" spc="-5" dirty="0">
                <a:latin typeface="Comic Sans MS"/>
                <a:cs typeface="Comic Sans MS"/>
              </a:rPr>
              <a:t>o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10" dirty="0">
                <a:latin typeface="Comic Sans MS"/>
                <a:cs typeface="Comic Sans MS"/>
              </a:rPr>
              <a:t>d</a:t>
            </a:r>
            <a:r>
              <a:rPr sz="2400" spc="-5" dirty="0">
                <a:latin typeface="Comic Sans MS"/>
                <a:cs typeface="Comic Sans MS"/>
              </a:rPr>
              <a:t>itio</a:t>
            </a:r>
            <a:r>
              <a:rPr sz="2400" dirty="0">
                <a:latin typeface="Comic Sans MS"/>
                <a:cs typeface="Comic Sans MS"/>
              </a:rPr>
              <a:t>ns	c</a:t>
            </a:r>
            <a:r>
              <a:rPr sz="2400" spc="5" dirty="0">
                <a:latin typeface="Comic Sans MS"/>
                <a:cs typeface="Comic Sans MS"/>
              </a:rPr>
              <a:t>h</a:t>
            </a:r>
            <a:r>
              <a:rPr sz="2400" spc="-5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5" dirty="0">
                <a:latin typeface="Comic Sans MS"/>
                <a:cs typeface="Comic Sans MS"/>
              </a:rPr>
              <a:t>g</a:t>
            </a:r>
            <a:r>
              <a:rPr sz="2400" spc="5" dirty="0">
                <a:latin typeface="Comic Sans MS"/>
                <a:cs typeface="Comic Sans MS"/>
              </a:rPr>
              <a:t>e</a:t>
            </a:r>
            <a:r>
              <a:rPr sz="2400" spc="-5" dirty="0">
                <a:latin typeface="Comic Sans MS"/>
                <a:cs typeface="Comic Sans MS"/>
              </a:rPr>
              <a:t>a</a:t>
            </a:r>
            <a:r>
              <a:rPr sz="2400" dirty="0">
                <a:latin typeface="Comic Sans MS"/>
                <a:cs typeface="Comic Sans MS"/>
              </a:rPr>
              <a:t>n</a:t>
            </a:r>
            <a:r>
              <a:rPr sz="2400" spc="-5" dirty="0">
                <a:latin typeface="Comic Sans MS"/>
                <a:cs typeface="Comic Sans MS"/>
              </a:rPr>
              <a:t>t</a:t>
            </a:r>
            <a:r>
              <a:rPr sz="2400" spc="5" dirty="0">
                <a:latin typeface="Comic Sans MS"/>
                <a:cs typeface="Comic Sans MS"/>
              </a:rPr>
              <a:t>e</a:t>
            </a:r>
            <a:r>
              <a:rPr sz="2400" dirty="0">
                <a:latin typeface="Comic Sans MS"/>
                <a:cs typeface="Comic Sans MS"/>
              </a:rPr>
              <a:t>s	</a:t>
            </a:r>
            <a:r>
              <a:rPr sz="2400" spc="-10" dirty="0">
                <a:latin typeface="Comic Sans MS"/>
                <a:cs typeface="Comic Sans MS"/>
              </a:rPr>
              <a:t>d</a:t>
            </a:r>
            <a:r>
              <a:rPr sz="2400" dirty="0">
                <a:latin typeface="Comic Sans MS"/>
                <a:cs typeface="Comic Sans MS"/>
              </a:rPr>
              <a:t>e  </a:t>
            </a:r>
            <a:r>
              <a:rPr sz="2400" spc="-5" dirty="0">
                <a:latin typeface="Comic Sans MS"/>
                <a:cs typeface="Comic Sans MS"/>
              </a:rPr>
              <a:t>l’environnement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immédiat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4440" y="923035"/>
            <a:ext cx="2879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953634"/>
                </a:solidFill>
              </a:rPr>
              <a:t>1</a:t>
            </a:r>
            <a:r>
              <a:rPr dirty="0">
                <a:solidFill>
                  <a:srgbClr val="953634"/>
                </a:solidFill>
              </a:rPr>
              <a:t>.Int</a:t>
            </a:r>
            <a:r>
              <a:rPr spc="-5" dirty="0">
                <a:solidFill>
                  <a:srgbClr val="953634"/>
                </a:solidFill>
              </a:rPr>
              <a:t>ro</a:t>
            </a:r>
            <a:r>
              <a:rPr dirty="0">
                <a:solidFill>
                  <a:srgbClr val="953634"/>
                </a:solidFill>
              </a:rPr>
              <a:t>du</a:t>
            </a:r>
            <a:r>
              <a:rPr spc="-5" dirty="0">
                <a:solidFill>
                  <a:srgbClr val="953634"/>
                </a:solidFill>
              </a:rPr>
              <a:t>c</a:t>
            </a:r>
            <a:r>
              <a:rPr dirty="0">
                <a:solidFill>
                  <a:srgbClr val="953634"/>
                </a:solidFill>
              </a:rPr>
              <a:t>ti</a:t>
            </a:r>
            <a:r>
              <a:rPr spc="-5" dirty="0">
                <a:solidFill>
                  <a:srgbClr val="953634"/>
                </a:solidFill>
              </a:rPr>
              <a:t>o</a:t>
            </a:r>
            <a:r>
              <a:rPr dirty="0">
                <a:solidFill>
                  <a:srgbClr val="953634"/>
                </a:solidFill>
              </a:rPr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5701" y="4014216"/>
            <a:ext cx="8930640" cy="169354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7780" rIns="0" bIns="0" rtlCol="0">
            <a:spAutoFit/>
          </a:bodyPr>
          <a:lstStyle/>
          <a:p>
            <a:pPr marL="90805" marR="84455" algn="just">
              <a:lnSpc>
                <a:spcPts val="4320"/>
              </a:lnSpc>
              <a:spcBef>
                <a:spcPts val="140"/>
              </a:spcBef>
            </a:pP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La question posée dans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ce </a:t>
            </a: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chapitre </a:t>
            </a:r>
            <a:r>
              <a:rPr sz="2400" b="1" spc="-10" dirty="0">
                <a:solidFill>
                  <a:srgbClr val="FF00FF"/>
                </a:solidFill>
                <a:latin typeface="Comic Sans MS"/>
                <a:cs typeface="Comic Sans MS"/>
              </a:rPr>
              <a:t>est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celle </a:t>
            </a: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du choix des  portions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du </a:t>
            </a: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génome devant être exprimées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à </a:t>
            </a:r>
            <a:r>
              <a:rPr sz="2400" b="1" spc="-10" dirty="0">
                <a:solidFill>
                  <a:srgbClr val="FF00FF"/>
                </a:solidFill>
                <a:latin typeface="Comic Sans MS"/>
                <a:cs typeface="Comic Sans MS"/>
              </a:rPr>
              <a:t>un </a:t>
            </a: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moment  donné dans </a:t>
            </a:r>
            <a:r>
              <a:rPr sz="2400" b="1" dirty="0">
                <a:solidFill>
                  <a:srgbClr val="FF00FF"/>
                </a:solidFill>
                <a:latin typeface="Comic Sans MS"/>
                <a:cs typeface="Comic Sans MS"/>
              </a:rPr>
              <a:t>un </a:t>
            </a:r>
            <a:r>
              <a:rPr sz="2400" b="1" spc="-5" dirty="0">
                <a:solidFill>
                  <a:srgbClr val="FF00FF"/>
                </a:solidFill>
                <a:latin typeface="Comic Sans MS"/>
                <a:cs typeface="Comic Sans MS"/>
              </a:rPr>
              <a:t>environnement donné.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5100" y="273050"/>
            <a:ext cx="10528300" cy="7432804"/>
          </a:xfrm>
        </p:spPr>
        <p:txBody>
          <a:bodyPr/>
          <a:lstStyle/>
          <a:p>
            <a:r>
              <a:rPr lang="fr-FR" b="1" dirty="0"/>
              <a:t>Allèles du gène Régulateur</a:t>
            </a:r>
            <a:r>
              <a:rPr lang="fr-FR" dirty="0"/>
              <a:t> :</a:t>
            </a:r>
          </a:p>
          <a:p>
            <a:r>
              <a:rPr lang="fr-FR" dirty="0"/>
              <a:t>i</a:t>
            </a:r>
            <a:r>
              <a:rPr lang="fr-FR" baseline="30000" dirty="0"/>
              <a:t>+</a:t>
            </a:r>
            <a:r>
              <a:rPr lang="fr-FR" dirty="0"/>
              <a:t> : produit le répresseur</a:t>
            </a:r>
          </a:p>
          <a:p>
            <a:r>
              <a:rPr lang="fr-FR" dirty="0"/>
              <a:t>i</a:t>
            </a:r>
            <a:r>
              <a:rPr lang="fr-FR" baseline="30000" dirty="0"/>
              <a:t>-</a:t>
            </a:r>
            <a:r>
              <a:rPr lang="fr-FR" dirty="0"/>
              <a:t> : ne produit rien ou produit une protéine inactive .</a:t>
            </a:r>
          </a:p>
          <a:p>
            <a:r>
              <a:rPr lang="fr-FR" dirty="0" err="1"/>
              <a:t>i</a:t>
            </a:r>
            <a:r>
              <a:rPr lang="fr-FR" baseline="30000" dirty="0" err="1"/>
              <a:t>s</a:t>
            </a:r>
            <a:r>
              <a:rPr lang="fr-FR" dirty="0"/>
              <a:t> : donne une protéine incapable de se lier a l’inducteur (lactose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b="1" dirty="0"/>
              <a:t>Allèles du gène Opérateur :</a:t>
            </a:r>
            <a:endParaRPr lang="fr-FR" dirty="0"/>
          </a:p>
          <a:p>
            <a:r>
              <a:rPr lang="fr-FR" dirty="0"/>
              <a:t>O</a:t>
            </a:r>
            <a:r>
              <a:rPr lang="fr-FR" baseline="30000" dirty="0"/>
              <a:t>+ </a:t>
            </a:r>
            <a:r>
              <a:rPr lang="fr-FR" dirty="0"/>
              <a:t>: sensible au répresseur.</a:t>
            </a:r>
          </a:p>
          <a:p>
            <a:r>
              <a:rPr lang="fr-FR" dirty="0"/>
              <a:t>O</a:t>
            </a:r>
            <a:r>
              <a:rPr lang="fr-FR" baseline="30000" dirty="0"/>
              <a:t>c </a:t>
            </a:r>
            <a:r>
              <a:rPr lang="fr-FR" dirty="0"/>
              <a:t>:n’est pas sensible au répresseur, allèle constitutif.</a:t>
            </a:r>
          </a:p>
          <a:p>
            <a:r>
              <a:rPr lang="fr-FR" dirty="0"/>
              <a:t>O</a:t>
            </a:r>
            <a:r>
              <a:rPr lang="fr-FR" baseline="30000" dirty="0"/>
              <a:t>0 </a:t>
            </a:r>
            <a:r>
              <a:rPr lang="fr-FR" dirty="0"/>
              <a:t>: interdit toute transcription des cistrons adjacents que le lactose soit présent ou absent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b="1" dirty="0"/>
              <a:t>Allèles des gènes de structures  :</a:t>
            </a:r>
            <a:endParaRPr lang="fr-FR" dirty="0"/>
          </a:p>
          <a:p>
            <a:r>
              <a:rPr lang="fr-FR" dirty="0"/>
              <a:t>Gène de perméase :</a:t>
            </a:r>
          </a:p>
          <a:p>
            <a:r>
              <a:rPr lang="fr-FR" dirty="0"/>
              <a:t>Y</a:t>
            </a:r>
            <a:r>
              <a:rPr lang="fr-FR" baseline="30000" dirty="0"/>
              <a:t>+</a:t>
            </a:r>
            <a:r>
              <a:rPr lang="fr-FR" dirty="0"/>
              <a:t> :dirige la structure de la perméase  (p) ,enzyme accélérant le passage du lactose ver l’intérieur de la bactérie.</a:t>
            </a:r>
          </a:p>
          <a:p>
            <a:r>
              <a:rPr lang="fr-FR" dirty="0"/>
              <a:t>Y</a:t>
            </a:r>
            <a:r>
              <a:rPr lang="fr-FR" baseline="30000" dirty="0"/>
              <a:t>-</a:t>
            </a:r>
            <a:r>
              <a:rPr lang="fr-FR" dirty="0"/>
              <a:t> : ne produit pas de perméase.</a:t>
            </a:r>
          </a:p>
          <a:p>
            <a:r>
              <a:rPr lang="fr-FR" dirty="0"/>
              <a:t>Gène de B-galactosidase :</a:t>
            </a:r>
          </a:p>
          <a:p>
            <a:r>
              <a:rPr lang="fr-FR" dirty="0"/>
              <a:t>Z</a:t>
            </a:r>
            <a:r>
              <a:rPr lang="fr-FR" baseline="30000" dirty="0"/>
              <a:t>+</a:t>
            </a:r>
            <a:r>
              <a:rPr lang="fr-FR" dirty="0"/>
              <a:t> : produit B-galactosidase au moment de pénétration du lactose dans la bactérie.</a:t>
            </a:r>
          </a:p>
          <a:p>
            <a:r>
              <a:rPr lang="fr-FR" dirty="0"/>
              <a:t>Z</a:t>
            </a:r>
            <a:r>
              <a:rPr lang="fr-FR" baseline="30000" dirty="0"/>
              <a:t>-</a:t>
            </a:r>
            <a:r>
              <a:rPr lang="fr-FR" dirty="0"/>
              <a:t> : code pour une protéine voisine </a:t>
            </a:r>
            <a:r>
              <a:rPr lang="fr-FR" dirty="0" err="1"/>
              <a:t>enzymatiquement</a:t>
            </a:r>
            <a:r>
              <a:rPr lang="fr-FR" dirty="0"/>
              <a:t> inactive dite C</a:t>
            </a:r>
            <a:r>
              <a:rPr lang="fr-FR" baseline="-25000" dirty="0"/>
              <a:t>z.</a:t>
            </a:r>
            <a:endParaRPr lang="fr-FR" dirty="0"/>
          </a:p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148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9510" y="2130552"/>
            <a:ext cx="5867022" cy="1647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0647" y="563879"/>
            <a:ext cx="9072371" cy="1571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2375" y="3777995"/>
            <a:ext cx="5771778" cy="2439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5967" y="6350508"/>
            <a:ext cx="7761731" cy="643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51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4606" y="1051560"/>
            <a:ext cx="5992495" cy="548640"/>
          </a:xfrm>
          <a:custGeom>
            <a:avLst/>
            <a:gdLst/>
            <a:ahLst/>
            <a:cxnLst/>
            <a:rect l="l" t="t" r="r" b="b"/>
            <a:pathLst>
              <a:path w="5992495" h="548640">
                <a:moveTo>
                  <a:pt x="5992368" y="542544"/>
                </a:moveTo>
                <a:lnTo>
                  <a:pt x="5992368" y="6096"/>
                </a:lnTo>
                <a:lnTo>
                  <a:pt x="5986272" y="0"/>
                </a:lnTo>
                <a:lnTo>
                  <a:pt x="6096" y="0"/>
                </a:lnTo>
                <a:lnTo>
                  <a:pt x="0" y="6096"/>
                </a:lnTo>
                <a:lnTo>
                  <a:pt x="0" y="542544"/>
                </a:lnTo>
                <a:lnTo>
                  <a:pt x="6096" y="548640"/>
                </a:lnTo>
                <a:lnTo>
                  <a:pt x="12192" y="548640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5966460" y="25908"/>
                </a:lnTo>
                <a:lnTo>
                  <a:pt x="5966460" y="12192"/>
                </a:lnTo>
                <a:lnTo>
                  <a:pt x="5980176" y="25908"/>
                </a:lnTo>
                <a:lnTo>
                  <a:pt x="5980176" y="548640"/>
                </a:lnTo>
                <a:lnTo>
                  <a:pt x="5986272" y="548640"/>
                </a:lnTo>
                <a:lnTo>
                  <a:pt x="5992368" y="542544"/>
                </a:lnTo>
                <a:close/>
              </a:path>
              <a:path w="5992495" h="548640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5992495" h="548640">
                <a:moveTo>
                  <a:pt x="25908" y="522732"/>
                </a:moveTo>
                <a:lnTo>
                  <a:pt x="25908" y="25908"/>
                </a:lnTo>
                <a:lnTo>
                  <a:pt x="12192" y="25908"/>
                </a:lnTo>
                <a:lnTo>
                  <a:pt x="12192" y="522732"/>
                </a:lnTo>
                <a:lnTo>
                  <a:pt x="25908" y="522732"/>
                </a:lnTo>
                <a:close/>
              </a:path>
              <a:path w="5992495" h="548640">
                <a:moveTo>
                  <a:pt x="5980176" y="522732"/>
                </a:moveTo>
                <a:lnTo>
                  <a:pt x="12192" y="522732"/>
                </a:lnTo>
                <a:lnTo>
                  <a:pt x="25908" y="536448"/>
                </a:lnTo>
                <a:lnTo>
                  <a:pt x="25908" y="548640"/>
                </a:lnTo>
                <a:lnTo>
                  <a:pt x="5966460" y="548640"/>
                </a:lnTo>
                <a:lnTo>
                  <a:pt x="5966460" y="536448"/>
                </a:lnTo>
                <a:lnTo>
                  <a:pt x="5980176" y="522732"/>
                </a:lnTo>
                <a:close/>
              </a:path>
              <a:path w="5992495" h="548640">
                <a:moveTo>
                  <a:pt x="25908" y="548640"/>
                </a:moveTo>
                <a:lnTo>
                  <a:pt x="25908" y="536448"/>
                </a:lnTo>
                <a:lnTo>
                  <a:pt x="12192" y="522732"/>
                </a:lnTo>
                <a:lnTo>
                  <a:pt x="12192" y="548640"/>
                </a:lnTo>
                <a:lnTo>
                  <a:pt x="25908" y="548640"/>
                </a:lnTo>
                <a:close/>
              </a:path>
              <a:path w="5992495" h="548640">
                <a:moveTo>
                  <a:pt x="5980176" y="25908"/>
                </a:moveTo>
                <a:lnTo>
                  <a:pt x="5966460" y="12192"/>
                </a:lnTo>
                <a:lnTo>
                  <a:pt x="5966460" y="25908"/>
                </a:lnTo>
                <a:lnTo>
                  <a:pt x="5980176" y="25908"/>
                </a:lnTo>
                <a:close/>
              </a:path>
              <a:path w="5992495" h="548640">
                <a:moveTo>
                  <a:pt x="5980176" y="522732"/>
                </a:moveTo>
                <a:lnTo>
                  <a:pt x="5980176" y="25908"/>
                </a:lnTo>
                <a:lnTo>
                  <a:pt x="5966460" y="25908"/>
                </a:lnTo>
                <a:lnTo>
                  <a:pt x="5966460" y="522732"/>
                </a:lnTo>
                <a:lnTo>
                  <a:pt x="5980176" y="522732"/>
                </a:lnTo>
                <a:close/>
              </a:path>
              <a:path w="5992495" h="548640">
                <a:moveTo>
                  <a:pt x="5980176" y="548640"/>
                </a:moveTo>
                <a:lnTo>
                  <a:pt x="5980176" y="522732"/>
                </a:lnTo>
                <a:lnTo>
                  <a:pt x="5966460" y="536448"/>
                </a:lnTo>
                <a:lnTo>
                  <a:pt x="5966460" y="548640"/>
                </a:lnTo>
                <a:lnTo>
                  <a:pt x="5980176" y="548640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3990" y="1216151"/>
            <a:ext cx="109727" cy="13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0413" y="412496"/>
            <a:ext cx="71602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65"/>
                </a:solidFill>
              </a:rPr>
              <a:t>Analyse </a:t>
            </a:r>
            <a:r>
              <a:rPr sz="2800" spc="-5" dirty="0">
                <a:solidFill>
                  <a:srgbClr val="FF0065"/>
                </a:solidFill>
              </a:rPr>
              <a:t>des mutants et diploïdes</a:t>
            </a:r>
            <a:r>
              <a:rPr sz="2800" spc="30" dirty="0">
                <a:solidFill>
                  <a:srgbClr val="FF0065"/>
                </a:solidFill>
              </a:rPr>
              <a:t> </a:t>
            </a:r>
            <a:r>
              <a:rPr sz="2800" spc="-5" dirty="0">
                <a:solidFill>
                  <a:srgbClr val="FF0065"/>
                </a:solidFill>
              </a:rPr>
              <a:t>partiels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1659484" y="1887047"/>
            <a:ext cx="6829421" cy="4712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52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7347" y="951143"/>
            <a:ext cx="6604992" cy="4618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53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2619" y="635508"/>
            <a:ext cx="7677336" cy="5413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54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839" y="930528"/>
            <a:ext cx="8191952" cy="5352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55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6865" y="2061044"/>
            <a:ext cx="7550186" cy="3239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56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4706" y="528828"/>
            <a:ext cx="5009515" cy="548640"/>
          </a:xfrm>
          <a:custGeom>
            <a:avLst/>
            <a:gdLst/>
            <a:ahLst/>
            <a:cxnLst/>
            <a:rect l="l" t="t" r="r" b="b"/>
            <a:pathLst>
              <a:path w="5009515" h="548640">
                <a:moveTo>
                  <a:pt x="5009388" y="542544"/>
                </a:moveTo>
                <a:lnTo>
                  <a:pt x="5009388" y="4572"/>
                </a:lnTo>
                <a:lnTo>
                  <a:pt x="5003292" y="0"/>
                </a:lnTo>
                <a:lnTo>
                  <a:pt x="6096" y="0"/>
                </a:lnTo>
                <a:lnTo>
                  <a:pt x="0" y="4572"/>
                </a:lnTo>
                <a:lnTo>
                  <a:pt x="0" y="542544"/>
                </a:lnTo>
                <a:lnTo>
                  <a:pt x="6096" y="548640"/>
                </a:lnTo>
                <a:lnTo>
                  <a:pt x="12192" y="548640"/>
                </a:lnTo>
                <a:lnTo>
                  <a:pt x="12192" y="24384"/>
                </a:lnTo>
                <a:lnTo>
                  <a:pt x="25908" y="12192"/>
                </a:lnTo>
                <a:lnTo>
                  <a:pt x="25908" y="24384"/>
                </a:lnTo>
                <a:lnTo>
                  <a:pt x="4985004" y="24384"/>
                </a:lnTo>
                <a:lnTo>
                  <a:pt x="4985004" y="12192"/>
                </a:lnTo>
                <a:lnTo>
                  <a:pt x="4997196" y="24384"/>
                </a:lnTo>
                <a:lnTo>
                  <a:pt x="4997196" y="548640"/>
                </a:lnTo>
                <a:lnTo>
                  <a:pt x="5003292" y="548640"/>
                </a:lnTo>
                <a:lnTo>
                  <a:pt x="5009388" y="542544"/>
                </a:lnTo>
                <a:close/>
              </a:path>
              <a:path w="5009515" h="548640">
                <a:moveTo>
                  <a:pt x="25908" y="24384"/>
                </a:moveTo>
                <a:lnTo>
                  <a:pt x="25908" y="12192"/>
                </a:lnTo>
                <a:lnTo>
                  <a:pt x="12192" y="24384"/>
                </a:lnTo>
                <a:lnTo>
                  <a:pt x="25908" y="24384"/>
                </a:lnTo>
                <a:close/>
              </a:path>
              <a:path w="5009515" h="548640">
                <a:moveTo>
                  <a:pt x="25908" y="522732"/>
                </a:moveTo>
                <a:lnTo>
                  <a:pt x="25908" y="24384"/>
                </a:lnTo>
                <a:lnTo>
                  <a:pt x="12192" y="24384"/>
                </a:lnTo>
                <a:lnTo>
                  <a:pt x="12192" y="522732"/>
                </a:lnTo>
                <a:lnTo>
                  <a:pt x="25908" y="522732"/>
                </a:lnTo>
                <a:close/>
              </a:path>
              <a:path w="5009515" h="548640">
                <a:moveTo>
                  <a:pt x="4997196" y="522732"/>
                </a:moveTo>
                <a:lnTo>
                  <a:pt x="12192" y="522732"/>
                </a:lnTo>
                <a:lnTo>
                  <a:pt x="25908" y="534924"/>
                </a:lnTo>
                <a:lnTo>
                  <a:pt x="25908" y="548640"/>
                </a:lnTo>
                <a:lnTo>
                  <a:pt x="4985004" y="548640"/>
                </a:lnTo>
                <a:lnTo>
                  <a:pt x="4985004" y="534924"/>
                </a:lnTo>
                <a:lnTo>
                  <a:pt x="4997196" y="522732"/>
                </a:lnTo>
                <a:close/>
              </a:path>
              <a:path w="5009515" h="548640">
                <a:moveTo>
                  <a:pt x="25908" y="548640"/>
                </a:moveTo>
                <a:lnTo>
                  <a:pt x="25908" y="534924"/>
                </a:lnTo>
                <a:lnTo>
                  <a:pt x="12192" y="522732"/>
                </a:lnTo>
                <a:lnTo>
                  <a:pt x="12192" y="548640"/>
                </a:lnTo>
                <a:lnTo>
                  <a:pt x="25908" y="548640"/>
                </a:lnTo>
                <a:close/>
              </a:path>
              <a:path w="5009515" h="548640">
                <a:moveTo>
                  <a:pt x="4997196" y="24384"/>
                </a:moveTo>
                <a:lnTo>
                  <a:pt x="4985004" y="12192"/>
                </a:lnTo>
                <a:lnTo>
                  <a:pt x="4985004" y="24384"/>
                </a:lnTo>
                <a:lnTo>
                  <a:pt x="4997196" y="24384"/>
                </a:lnTo>
                <a:close/>
              </a:path>
              <a:path w="5009515" h="548640">
                <a:moveTo>
                  <a:pt x="4997196" y="522732"/>
                </a:moveTo>
                <a:lnTo>
                  <a:pt x="4997196" y="24384"/>
                </a:lnTo>
                <a:lnTo>
                  <a:pt x="4985004" y="24384"/>
                </a:lnTo>
                <a:lnTo>
                  <a:pt x="4985004" y="522732"/>
                </a:lnTo>
                <a:lnTo>
                  <a:pt x="4997196" y="522732"/>
                </a:lnTo>
                <a:close/>
              </a:path>
              <a:path w="5009515" h="548640">
                <a:moveTo>
                  <a:pt x="4997196" y="548640"/>
                </a:moveTo>
                <a:lnTo>
                  <a:pt x="4997196" y="522732"/>
                </a:lnTo>
                <a:lnTo>
                  <a:pt x="4985004" y="534924"/>
                </a:lnTo>
                <a:lnTo>
                  <a:pt x="4985004" y="548640"/>
                </a:lnTo>
                <a:lnTo>
                  <a:pt x="4997196" y="548640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5681" y="739139"/>
            <a:ext cx="94487" cy="28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8854" y="1350264"/>
            <a:ext cx="7481120" cy="4861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57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9643" y="1123429"/>
            <a:ext cx="7303566" cy="4836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58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4878" y="635508"/>
            <a:ext cx="7377015" cy="5213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59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1694" y="1325599"/>
            <a:ext cx="8214359" cy="15697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89535" marR="82550" algn="just">
              <a:lnSpc>
                <a:spcPct val="100000"/>
              </a:lnSpc>
              <a:spcBef>
                <a:spcPts val="240"/>
              </a:spcBef>
            </a:pPr>
            <a:r>
              <a:rPr sz="2400" spc="-5" dirty="0">
                <a:latin typeface="Comic Sans MS"/>
                <a:cs typeface="Comic Sans MS"/>
              </a:rPr>
              <a:t>=Un moyen pour </a:t>
            </a:r>
            <a:r>
              <a:rPr sz="2400" dirty="0">
                <a:latin typeface="Comic Sans MS"/>
                <a:cs typeface="Comic Sans MS"/>
              </a:rPr>
              <a:t>la </a:t>
            </a:r>
            <a:r>
              <a:rPr sz="2400" spc="-5" dirty="0">
                <a:latin typeface="Comic Sans MS"/>
                <a:cs typeface="Comic Sans MS"/>
              </a:rPr>
              <a:t>cellule de développer des mécanismes  </a:t>
            </a:r>
            <a:r>
              <a:rPr sz="2400" dirty="0">
                <a:latin typeface="Comic Sans MS"/>
                <a:cs typeface="Comic Sans MS"/>
              </a:rPr>
              <a:t>qui lui </a:t>
            </a:r>
            <a:r>
              <a:rPr sz="2400" spc="-5" dirty="0">
                <a:latin typeface="Comic Sans MS"/>
                <a:cs typeface="Comic Sans MS"/>
              </a:rPr>
              <a:t>permettent de réprimer </a:t>
            </a:r>
            <a:r>
              <a:rPr sz="2400" dirty="0">
                <a:latin typeface="Comic Sans MS"/>
                <a:cs typeface="Comic Sans MS"/>
              </a:rPr>
              <a:t>les </a:t>
            </a:r>
            <a:r>
              <a:rPr sz="2400" spc="-5" dirty="0">
                <a:latin typeface="Comic Sans MS"/>
                <a:cs typeface="Comic Sans MS"/>
              </a:rPr>
              <a:t>gènes </a:t>
            </a:r>
            <a:r>
              <a:rPr sz="2400" dirty="0">
                <a:latin typeface="Comic Sans MS"/>
                <a:cs typeface="Comic Sans MS"/>
              </a:rPr>
              <a:t>qui </a:t>
            </a:r>
            <a:r>
              <a:rPr sz="2400" spc="-5" dirty="0">
                <a:latin typeface="Comic Sans MS"/>
                <a:cs typeface="Comic Sans MS"/>
              </a:rPr>
              <a:t>codent pour  des protéines inutiles et de les activer au moment </a:t>
            </a:r>
            <a:r>
              <a:rPr sz="2400" spc="-10" dirty="0">
                <a:latin typeface="Comic Sans MS"/>
                <a:cs typeface="Comic Sans MS"/>
              </a:rPr>
              <a:t>où </a:t>
            </a:r>
            <a:r>
              <a:rPr sz="2400" spc="-5" dirty="0">
                <a:latin typeface="Comic Sans MS"/>
                <a:cs typeface="Comic Sans MS"/>
              </a:rPr>
              <a:t>ils  deviennent</a:t>
            </a:r>
            <a:r>
              <a:rPr sz="2400" spc="-3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nécessaires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2689" y="560324"/>
            <a:ext cx="7860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051"/>
                </a:solidFill>
              </a:rPr>
              <a:t>1.2. Qu’est-ce-que </a:t>
            </a:r>
            <a:r>
              <a:rPr sz="2400" dirty="0">
                <a:solidFill>
                  <a:srgbClr val="3F3051"/>
                </a:solidFill>
              </a:rPr>
              <a:t>la </a:t>
            </a:r>
            <a:r>
              <a:rPr sz="2400" spc="-5" dirty="0">
                <a:solidFill>
                  <a:srgbClr val="3F3051"/>
                </a:solidFill>
              </a:rPr>
              <a:t>REGULATION GENETIQUE</a:t>
            </a:r>
            <a:r>
              <a:rPr sz="2400" spc="-35" dirty="0">
                <a:solidFill>
                  <a:srgbClr val="3F3051"/>
                </a:solidFill>
              </a:rPr>
              <a:t> </a:t>
            </a:r>
            <a:r>
              <a:rPr sz="2400" dirty="0">
                <a:solidFill>
                  <a:srgbClr val="3F3051"/>
                </a:solidFill>
              </a:rPr>
              <a:t>?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311541" y="6776717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98989"/>
                </a:solidFill>
                <a:latin typeface="Comic Sans MS"/>
                <a:cs typeface="Comic Sans MS"/>
              </a:rPr>
              <a:t>6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2689" y="3386180"/>
            <a:ext cx="7343775" cy="103900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5"/>
              </a:spcBef>
            </a:pPr>
            <a:r>
              <a:rPr sz="2000" b="1" spc="-10" dirty="0" err="1" smtClean="0">
                <a:solidFill>
                  <a:srgbClr val="00B0F0"/>
                </a:solidFill>
                <a:latin typeface="Comic Sans MS"/>
                <a:cs typeface="Comic Sans MS"/>
              </a:rPr>
              <a:t>Deux</a:t>
            </a:r>
            <a:r>
              <a:rPr sz="2000" b="1" spc="-10" dirty="0" smtClean="0">
                <a:solidFill>
                  <a:srgbClr val="00B0F0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00B0F0"/>
                </a:solidFill>
                <a:latin typeface="Comic Sans MS"/>
                <a:cs typeface="Comic Sans MS"/>
              </a:rPr>
              <a:t>modes de régulation de l’expression </a:t>
            </a:r>
            <a:r>
              <a:rPr sz="2000" b="1" dirty="0">
                <a:solidFill>
                  <a:srgbClr val="00B0F0"/>
                </a:solidFill>
                <a:latin typeface="Comic Sans MS"/>
                <a:cs typeface="Comic Sans MS"/>
              </a:rPr>
              <a:t>d’un </a:t>
            </a:r>
            <a:r>
              <a:rPr sz="2000" b="1" spc="-5" dirty="0">
                <a:solidFill>
                  <a:srgbClr val="00B0F0"/>
                </a:solidFill>
                <a:latin typeface="Comic Sans MS"/>
                <a:cs typeface="Comic Sans MS"/>
              </a:rPr>
              <a:t>gène cible  </a:t>
            </a:r>
            <a:r>
              <a:rPr sz="2000" b="1" dirty="0">
                <a:solidFill>
                  <a:srgbClr val="00B0F0"/>
                </a:solidFill>
                <a:latin typeface="Comic Sans MS"/>
                <a:cs typeface="Comic Sans MS"/>
              </a:rPr>
              <a:t>par </a:t>
            </a:r>
            <a:r>
              <a:rPr sz="2000" b="1" spc="-5" dirty="0">
                <a:solidFill>
                  <a:srgbClr val="00B0F0"/>
                </a:solidFill>
                <a:latin typeface="Comic Sans MS"/>
                <a:cs typeface="Comic Sans MS"/>
              </a:rPr>
              <a:t>une </a:t>
            </a:r>
            <a:r>
              <a:rPr sz="2000" b="1" dirty="0">
                <a:solidFill>
                  <a:srgbClr val="00B0F0"/>
                </a:solidFill>
                <a:latin typeface="Comic Sans MS"/>
                <a:cs typeface="Comic Sans MS"/>
              </a:rPr>
              <a:t>molécule régulatrice</a:t>
            </a:r>
            <a:r>
              <a:rPr sz="2000" b="1" spc="-140" dirty="0">
                <a:solidFill>
                  <a:srgbClr val="00B0F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00B0F0"/>
                </a:solidFill>
                <a:latin typeface="Comic Sans MS"/>
                <a:cs typeface="Comic Sans MS"/>
              </a:rPr>
              <a:t>: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7611" y="5227575"/>
            <a:ext cx="3427095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737360" algn="l"/>
                <a:tab pos="3201670" algn="l"/>
              </a:tabLst>
            </a:pPr>
            <a:r>
              <a:rPr sz="2000" b="1" dirty="0">
                <a:latin typeface="Comic Sans MS"/>
                <a:cs typeface="Comic Sans MS"/>
              </a:rPr>
              <a:t>l’i</a:t>
            </a:r>
            <a:r>
              <a:rPr sz="2000" b="1" spc="-10" dirty="0">
                <a:latin typeface="Comic Sans MS"/>
                <a:cs typeface="Comic Sans MS"/>
              </a:rPr>
              <a:t>nt</a:t>
            </a:r>
            <a:r>
              <a:rPr sz="2000" b="1" spc="-20" dirty="0">
                <a:latin typeface="Comic Sans MS"/>
                <a:cs typeface="Comic Sans MS"/>
              </a:rPr>
              <a:t>e</a:t>
            </a:r>
            <a:r>
              <a:rPr sz="2000" b="1" spc="-5" dirty="0">
                <a:latin typeface="Comic Sans MS"/>
                <a:cs typeface="Comic Sans MS"/>
              </a:rPr>
              <a:t>r</a:t>
            </a:r>
            <a:r>
              <a:rPr sz="2000" b="1" dirty="0">
                <a:latin typeface="Comic Sans MS"/>
                <a:cs typeface="Comic Sans MS"/>
              </a:rPr>
              <a:t>a</a:t>
            </a:r>
            <a:r>
              <a:rPr sz="2000" b="1" spc="-10" dirty="0">
                <a:latin typeface="Comic Sans MS"/>
                <a:cs typeface="Comic Sans MS"/>
              </a:rPr>
              <a:t>c</a:t>
            </a:r>
            <a:r>
              <a:rPr sz="2000" b="1" dirty="0">
                <a:latin typeface="Comic Sans MS"/>
                <a:cs typeface="Comic Sans MS"/>
              </a:rPr>
              <a:t>tion	</a:t>
            </a:r>
            <a:r>
              <a:rPr sz="2100" b="1" i="1" u="heavy" spc="-6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d</a:t>
            </a:r>
            <a:r>
              <a:rPr sz="2100" b="1" i="1" u="heavy" spc="-7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é</a:t>
            </a:r>
            <a:r>
              <a:rPr sz="2100" b="1" i="1" u="heavy" spc="-6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</a:t>
            </a:r>
            <a:r>
              <a:rPr sz="2100" b="1" i="1" u="heavy" spc="-3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l</a:t>
            </a:r>
            <a:r>
              <a:rPr sz="2100" b="1" i="1" u="heavy" spc="-6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</a:t>
            </a:r>
            <a:r>
              <a:rPr sz="2100" b="1" i="1" u="heavy" spc="-6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n</a:t>
            </a:r>
            <a:r>
              <a:rPr sz="2100" b="1" i="1" u="heavy" spc="-5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</a:t>
            </a:r>
            <a:r>
              <a:rPr sz="2100" b="1" i="1" u="heavy" spc="-6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h</a:t>
            </a:r>
            <a:r>
              <a:rPr sz="2100" b="1" i="1" u="heavy" spc="-5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</a:t>
            </a:r>
            <a:r>
              <a:rPr sz="2100" b="1" i="1" dirty="0">
                <a:latin typeface="Comic Sans MS"/>
                <a:cs typeface="Comic Sans MS"/>
              </a:rPr>
              <a:t>	</a:t>
            </a:r>
            <a:r>
              <a:rPr sz="2000" b="1" dirty="0">
                <a:latin typeface="Comic Sans MS"/>
                <a:cs typeface="Comic Sans MS"/>
              </a:rPr>
              <a:t>la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0829" y="5090259"/>
            <a:ext cx="36607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515620" algn="l"/>
                <a:tab pos="1395730" algn="l"/>
                <a:tab pos="2334895" algn="l"/>
                <a:tab pos="3537585" algn="l"/>
              </a:tabLst>
            </a:pPr>
            <a:r>
              <a:rPr sz="2000" spc="-5" dirty="0">
                <a:latin typeface="Comic Sans MS"/>
                <a:cs typeface="Comic Sans MS"/>
              </a:rPr>
              <a:t>1</a:t>
            </a:r>
            <a:r>
              <a:rPr sz="2000" dirty="0">
                <a:latin typeface="Comic Sans MS"/>
                <a:cs typeface="Comic Sans MS"/>
              </a:rPr>
              <a:t>-	</a:t>
            </a:r>
            <a:r>
              <a:rPr sz="2000" spc="-5" dirty="0">
                <a:latin typeface="Comic Sans MS"/>
                <a:cs typeface="Comic Sans MS"/>
              </a:rPr>
              <a:t>d’</a:t>
            </a:r>
            <a:r>
              <a:rPr sz="2000" dirty="0">
                <a:latin typeface="Comic Sans MS"/>
                <a:cs typeface="Comic Sans MS"/>
              </a:rPr>
              <a:t>u</a:t>
            </a:r>
            <a:r>
              <a:rPr sz="2000" spc="-10" dirty="0">
                <a:latin typeface="Comic Sans MS"/>
                <a:cs typeface="Comic Sans MS"/>
              </a:rPr>
              <a:t>n</a:t>
            </a:r>
            <a:r>
              <a:rPr sz="2000" dirty="0">
                <a:latin typeface="Comic Sans MS"/>
                <a:cs typeface="Comic Sans MS"/>
              </a:rPr>
              <a:t>e	f</a:t>
            </a:r>
            <a:r>
              <a:rPr sz="2000" spc="-5" dirty="0">
                <a:latin typeface="Comic Sans MS"/>
                <a:cs typeface="Comic Sans MS"/>
              </a:rPr>
              <a:t>a</a:t>
            </a:r>
            <a:r>
              <a:rPr sz="2000" dirty="0">
                <a:latin typeface="Comic Sans MS"/>
                <a:cs typeface="Comic Sans MS"/>
              </a:rPr>
              <a:t>çon	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it</a:t>
            </a:r>
            <a:r>
              <a:rPr sz="2000" b="1" spc="-15" dirty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e	</a:t>
            </a:r>
            <a:r>
              <a:rPr sz="2000" b="1" dirty="0">
                <a:latin typeface="Comic Sans MS"/>
                <a:cs typeface="Comic Sans MS"/>
              </a:rPr>
              <a:t>:  </a:t>
            </a:r>
            <a:r>
              <a:rPr sz="2000" b="1" spc="-5" dirty="0">
                <a:latin typeface="Comic Sans MS"/>
                <a:cs typeface="Comic Sans MS"/>
              </a:rPr>
              <a:t>transcription du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gène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7571" y="6141975"/>
            <a:ext cx="3676650" cy="348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07034" algn="l"/>
                <a:tab pos="2135505" algn="l"/>
                <a:tab pos="3453765" algn="l"/>
              </a:tabLst>
            </a:pPr>
            <a:r>
              <a:rPr sz="2000" b="1" dirty="0">
                <a:latin typeface="Comic Sans MS"/>
                <a:cs typeface="Comic Sans MS"/>
              </a:rPr>
              <a:t>:	</a:t>
            </a:r>
            <a:r>
              <a:rPr sz="2000" b="1" spc="-10" dirty="0">
                <a:latin typeface="Comic Sans MS"/>
                <a:cs typeface="Comic Sans MS"/>
              </a:rPr>
              <a:t>l</a:t>
            </a:r>
            <a:r>
              <a:rPr sz="2000" b="1" dirty="0">
                <a:latin typeface="Comic Sans MS"/>
                <a:cs typeface="Comic Sans MS"/>
              </a:rPr>
              <a:t>’i</a:t>
            </a:r>
            <a:r>
              <a:rPr sz="2000" b="1" spc="-10" dirty="0">
                <a:latin typeface="Comic Sans MS"/>
                <a:cs typeface="Comic Sans MS"/>
              </a:rPr>
              <a:t>n</a:t>
            </a:r>
            <a:r>
              <a:rPr sz="2000" b="1" dirty="0">
                <a:latin typeface="Comic Sans MS"/>
                <a:cs typeface="Comic Sans MS"/>
              </a:rPr>
              <a:t>t</a:t>
            </a:r>
            <a:r>
              <a:rPr sz="2000" b="1" spc="-5" dirty="0">
                <a:latin typeface="Comic Sans MS"/>
                <a:cs typeface="Comic Sans MS"/>
              </a:rPr>
              <a:t>er</a:t>
            </a:r>
            <a:r>
              <a:rPr sz="2000" b="1" spc="-10" dirty="0">
                <a:latin typeface="Comic Sans MS"/>
                <a:cs typeface="Comic Sans MS"/>
              </a:rPr>
              <a:t>ac</a:t>
            </a:r>
            <a:r>
              <a:rPr sz="2000" b="1" dirty="0">
                <a:latin typeface="Comic Sans MS"/>
                <a:cs typeface="Comic Sans MS"/>
              </a:rPr>
              <a:t>tion	</a:t>
            </a:r>
            <a:r>
              <a:rPr sz="2100" b="1" i="1" u="heavy" spc="-7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em</a:t>
            </a:r>
            <a:r>
              <a:rPr sz="2100" b="1" i="1" u="heavy" spc="-6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pê</a:t>
            </a:r>
            <a:r>
              <a:rPr sz="2100" b="1" i="1" u="heavy" spc="-5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</a:t>
            </a:r>
            <a:r>
              <a:rPr sz="2100" b="1" i="1" u="heavy" spc="-8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h</a:t>
            </a:r>
            <a:r>
              <a:rPr sz="2100" b="1" i="1" u="heavy" spc="-5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e</a:t>
            </a:r>
            <a:r>
              <a:rPr sz="2100" b="1" i="1" dirty="0">
                <a:latin typeface="Comic Sans MS"/>
                <a:cs typeface="Comic Sans MS"/>
              </a:rPr>
              <a:t>	</a:t>
            </a:r>
            <a:r>
              <a:rPr sz="2000" b="1" spc="-10" dirty="0">
                <a:latin typeface="Comic Sans MS"/>
                <a:cs typeface="Comic Sans MS"/>
              </a:rPr>
              <a:t>l</a:t>
            </a:r>
            <a:r>
              <a:rPr sz="2000" b="1" dirty="0">
                <a:latin typeface="Comic Sans MS"/>
                <a:cs typeface="Comic Sans MS"/>
              </a:rPr>
              <a:t>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0829" y="6004659"/>
            <a:ext cx="34080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559435" algn="l"/>
                <a:tab pos="1444625" algn="l"/>
                <a:tab pos="2386965" algn="l"/>
              </a:tabLst>
            </a:pPr>
            <a:r>
              <a:rPr sz="2000" dirty="0">
                <a:latin typeface="Comic Sans MS"/>
                <a:cs typeface="Comic Sans MS"/>
              </a:rPr>
              <a:t>2-	</a:t>
            </a:r>
            <a:r>
              <a:rPr sz="2000" spc="-5" dirty="0">
                <a:latin typeface="Comic Sans MS"/>
                <a:cs typeface="Comic Sans MS"/>
              </a:rPr>
              <a:t>d’</a:t>
            </a:r>
            <a:r>
              <a:rPr sz="2000" dirty="0">
                <a:latin typeface="Comic Sans MS"/>
                <a:cs typeface="Comic Sans MS"/>
              </a:rPr>
              <a:t>u</a:t>
            </a:r>
            <a:r>
              <a:rPr sz="2000" spc="-10" dirty="0">
                <a:latin typeface="Comic Sans MS"/>
                <a:cs typeface="Comic Sans MS"/>
              </a:rPr>
              <a:t>n</a:t>
            </a:r>
            <a:r>
              <a:rPr sz="2000" dirty="0">
                <a:latin typeface="Comic Sans MS"/>
                <a:cs typeface="Comic Sans MS"/>
              </a:rPr>
              <a:t>e	f</a:t>
            </a:r>
            <a:r>
              <a:rPr sz="2000" spc="-5" dirty="0">
                <a:latin typeface="Comic Sans MS"/>
                <a:cs typeface="Comic Sans MS"/>
              </a:rPr>
              <a:t>a</a:t>
            </a:r>
            <a:r>
              <a:rPr sz="2000" dirty="0">
                <a:latin typeface="Comic Sans MS"/>
                <a:cs typeface="Comic Sans MS"/>
              </a:rPr>
              <a:t>çon	</a:t>
            </a:r>
            <a:r>
              <a:rPr sz="2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é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g</a:t>
            </a:r>
            <a:r>
              <a:rPr sz="2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ti</a:t>
            </a:r>
            <a:r>
              <a:rPr sz="2000" b="1" spc="-5" dirty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e  </a:t>
            </a:r>
            <a:r>
              <a:rPr sz="2000" b="1" spc="-5" dirty="0">
                <a:latin typeface="Comic Sans MS"/>
                <a:cs typeface="Comic Sans MS"/>
              </a:rPr>
              <a:t>transcription du</a:t>
            </a:r>
            <a:r>
              <a:rPr sz="2000" b="1" spc="-5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gène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5467" y="778764"/>
            <a:ext cx="8067190" cy="5518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60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5467" y="920496"/>
            <a:ext cx="7949106" cy="5501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61</a:t>
            </a:fld>
            <a:endParaRPr spc="-6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739" y="998302"/>
            <a:ext cx="7637676" cy="5582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62</a:t>
            </a:fld>
            <a:endParaRPr spc="-6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70510" y="528828"/>
            <a:ext cx="5009515" cy="548640"/>
          </a:xfrm>
          <a:custGeom>
            <a:avLst/>
            <a:gdLst/>
            <a:ahLst/>
            <a:cxnLst/>
            <a:rect l="l" t="t" r="r" b="b"/>
            <a:pathLst>
              <a:path w="5009515" h="548640">
                <a:moveTo>
                  <a:pt x="5009388" y="542544"/>
                </a:moveTo>
                <a:lnTo>
                  <a:pt x="5009388" y="4572"/>
                </a:lnTo>
                <a:lnTo>
                  <a:pt x="5003292" y="0"/>
                </a:lnTo>
                <a:lnTo>
                  <a:pt x="6096" y="0"/>
                </a:lnTo>
                <a:lnTo>
                  <a:pt x="0" y="4572"/>
                </a:lnTo>
                <a:lnTo>
                  <a:pt x="0" y="542544"/>
                </a:lnTo>
                <a:lnTo>
                  <a:pt x="6096" y="548640"/>
                </a:lnTo>
                <a:lnTo>
                  <a:pt x="12192" y="548640"/>
                </a:lnTo>
                <a:lnTo>
                  <a:pt x="12192" y="24384"/>
                </a:lnTo>
                <a:lnTo>
                  <a:pt x="25908" y="12192"/>
                </a:lnTo>
                <a:lnTo>
                  <a:pt x="25908" y="24384"/>
                </a:lnTo>
                <a:lnTo>
                  <a:pt x="4983480" y="24384"/>
                </a:lnTo>
                <a:lnTo>
                  <a:pt x="4983480" y="12192"/>
                </a:lnTo>
                <a:lnTo>
                  <a:pt x="4997196" y="24384"/>
                </a:lnTo>
                <a:lnTo>
                  <a:pt x="4997196" y="548640"/>
                </a:lnTo>
                <a:lnTo>
                  <a:pt x="5003292" y="548640"/>
                </a:lnTo>
                <a:lnTo>
                  <a:pt x="5009388" y="542544"/>
                </a:lnTo>
                <a:close/>
              </a:path>
              <a:path w="5009515" h="548640">
                <a:moveTo>
                  <a:pt x="25908" y="24384"/>
                </a:moveTo>
                <a:lnTo>
                  <a:pt x="25908" y="12192"/>
                </a:lnTo>
                <a:lnTo>
                  <a:pt x="12192" y="24384"/>
                </a:lnTo>
                <a:lnTo>
                  <a:pt x="25908" y="24384"/>
                </a:lnTo>
                <a:close/>
              </a:path>
              <a:path w="5009515" h="548640">
                <a:moveTo>
                  <a:pt x="25908" y="522732"/>
                </a:moveTo>
                <a:lnTo>
                  <a:pt x="25908" y="24384"/>
                </a:lnTo>
                <a:lnTo>
                  <a:pt x="12192" y="24384"/>
                </a:lnTo>
                <a:lnTo>
                  <a:pt x="12192" y="522732"/>
                </a:lnTo>
                <a:lnTo>
                  <a:pt x="25908" y="522732"/>
                </a:lnTo>
                <a:close/>
              </a:path>
              <a:path w="5009515" h="548640">
                <a:moveTo>
                  <a:pt x="4997196" y="522732"/>
                </a:moveTo>
                <a:lnTo>
                  <a:pt x="12192" y="522732"/>
                </a:lnTo>
                <a:lnTo>
                  <a:pt x="25908" y="534924"/>
                </a:lnTo>
                <a:lnTo>
                  <a:pt x="25908" y="548640"/>
                </a:lnTo>
                <a:lnTo>
                  <a:pt x="4983480" y="548640"/>
                </a:lnTo>
                <a:lnTo>
                  <a:pt x="4983480" y="534924"/>
                </a:lnTo>
                <a:lnTo>
                  <a:pt x="4997196" y="522732"/>
                </a:lnTo>
                <a:close/>
              </a:path>
              <a:path w="5009515" h="548640">
                <a:moveTo>
                  <a:pt x="25908" y="548640"/>
                </a:moveTo>
                <a:lnTo>
                  <a:pt x="25908" y="534924"/>
                </a:lnTo>
                <a:lnTo>
                  <a:pt x="12192" y="522732"/>
                </a:lnTo>
                <a:lnTo>
                  <a:pt x="12192" y="548640"/>
                </a:lnTo>
                <a:lnTo>
                  <a:pt x="25908" y="548640"/>
                </a:lnTo>
                <a:close/>
              </a:path>
              <a:path w="5009515" h="548640">
                <a:moveTo>
                  <a:pt x="4997196" y="24384"/>
                </a:moveTo>
                <a:lnTo>
                  <a:pt x="4983480" y="12192"/>
                </a:lnTo>
                <a:lnTo>
                  <a:pt x="4983480" y="24384"/>
                </a:lnTo>
                <a:lnTo>
                  <a:pt x="4997196" y="24384"/>
                </a:lnTo>
                <a:close/>
              </a:path>
              <a:path w="5009515" h="548640">
                <a:moveTo>
                  <a:pt x="4997196" y="522732"/>
                </a:moveTo>
                <a:lnTo>
                  <a:pt x="4997196" y="24384"/>
                </a:lnTo>
                <a:lnTo>
                  <a:pt x="4983480" y="24384"/>
                </a:lnTo>
                <a:lnTo>
                  <a:pt x="4983480" y="522732"/>
                </a:lnTo>
                <a:lnTo>
                  <a:pt x="4997196" y="522732"/>
                </a:lnTo>
                <a:close/>
              </a:path>
              <a:path w="5009515" h="548640">
                <a:moveTo>
                  <a:pt x="4997196" y="548640"/>
                </a:moveTo>
                <a:lnTo>
                  <a:pt x="4997196" y="522732"/>
                </a:lnTo>
                <a:lnTo>
                  <a:pt x="4983480" y="534924"/>
                </a:lnTo>
                <a:lnTo>
                  <a:pt x="4983480" y="548640"/>
                </a:lnTo>
                <a:lnTo>
                  <a:pt x="4997196" y="548640"/>
                </a:lnTo>
                <a:close/>
              </a:path>
            </a:pathLst>
          </a:custGeom>
          <a:solidFill>
            <a:srgbClr val="F7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1018" y="646175"/>
            <a:ext cx="155436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3812" y="1710861"/>
            <a:ext cx="6964513" cy="477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63</a:t>
            </a:fld>
            <a:endParaRPr spc="-6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4485" y="1119628"/>
            <a:ext cx="7218724" cy="501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64</a:t>
            </a:fld>
            <a:endParaRPr spc="-6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8827" y="986887"/>
            <a:ext cx="7716011" cy="5198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65</a:t>
            </a:fld>
            <a:endParaRPr spc="-6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5467" y="850392"/>
            <a:ext cx="8142731" cy="5535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66</a:t>
            </a:fld>
            <a:endParaRPr spc="-6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9492" y="1007923"/>
            <a:ext cx="8021755" cy="5005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67</a:t>
            </a:fld>
            <a:endParaRPr spc="-6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215" y="1016456"/>
            <a:ext cx="7542068" cy="477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68</a:t>
            </a:fld>
            <a:endParaRPr spc="-6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8393" y="551688"/>
            <a:ext cx="3596640" cy="609600"/>
          </a:xfrm>
          <a:custGeom>
            <a:avLst/>
            <a:gdLst/>
            <a:ahLst/>
            <a:cxnLst/>
            <a:rect l="l" t="t" r="r" b="b"/>
            <a:pathLst>
              <a:path w="3596640" h="609600">
                <a:moveTo>
                  <a:pt x="3596637" y="603504"/>
                </a:moveTo>
                <a:lnTo>
                  <a:pt x="3596637" y="4572"/>
                </a:lnTo>
                <a:lnTo>
                  <a:pt x="3590541" y="0"/>
                </a:lnTo>
                <a:lnTo>
                  <a:pt x="4572" y="0"/>
                </a:lnTo>
                <a:lnTo>
                  <a:pt x="0" y="4572"/>
                </a:lnTo>
                <a:lnTo>
                  <a:pt x="0" y="603504"/>
                </a:lnTo>
                <a:lnTo>
                  <a:pt x="4572" y="609600"/>
                </a:lnTo>
                <a:lnTo>
                  <a:pt x="12192" y="609600"/>
                </a:lnTo>
                <a:lnTo>
                  <a:pt x="12192" y="24384"/>
                </a:lnTo>
                <a:lnTo>
                  <a:pt x="24384" y="12192"/>
                </a:lnTo>
                <a:lnTo>
                  <a:pt x="24384" y="24384"/>
                </a:lnTo>
                <a:lnTo>
                  <a:pt x="3570729" y="24384"/>
                </a:lnTo>
                <a:lnTo>
                  <a:pt x="3570729" y="12192"/>
                </a:lnTo>
                <a:lnTo>
                  <a:pt x="3584445" y="24384"/>
                </a:lnTo>
                <a:lnTo>
                  <a:pt x="3584445" y="609600"/>
                </a:lnTo>
                <a:lnTo>
                  <a:pt x="3590541" y="609600"/>
                </a:lnTo>
                <a:lnTo>
                  <a:pt x="3596637" y="603504"/>
                </a:lnTo>
                <a:close/>
              </a:path>
              <a:path w="3596640" h="609600">
                <a:moveTo>
                  <a:pt x="24384" y="24384"/>
                </a:moveTo>
                <a:lnTo>
                  <a:pt x="24384" y="12192"/>
                </a:lnTo>
                <a:lnTo>
                  <a:pt x="12192" y="24384"/>
                </a:lnTo>
                <a:lnTo>
                  <a:pt x="24384" y="24384"/>
                </a:lnTo>
                <a:close/>
              </a:path>
              <a:path w="3596640" h="609600">
                <a:moveTo>
                  <a:pt x="24384" y="583692"/>
                </a:moveTo>
                <a:lnTo>
                  <a:pt x="24384" y="24384"/>
                </a:lnTo>
                <a:lnTo>
                  <a:pt x="12192" y="24384"/>
                </a:lnTo>
                <a:lnTo>
                  <a:pt x="12192" y="583692"/>
                </a:lnTo>
                <a:lnTo>
                  <a:pt x="24384" y="583692"/>
                </a:lnTo>
                <a:close/>
              </a:path>
              <a:path w="3596640" h="609600">
                <a:moveTo>
                  <a:pt x="3584445" y="583692"/>
                </a:moveTo>
                <a:lnTo>
                  <a:pt x="12192" y="583692"/>
                </a:lnTo>
                <a:lnTo>
                  <a:pt x="24384" y="597408"/>
                </a:lnTo>
                <a:lnTo>
                  <a:pt x="24384" y="609600"/>
                </a:lnTo>
                <a:lnTo>
                  <a:pt x="3570729" y="609600"/>
                </a:lnTo>
                <a:lnTo>
                  <a:pt x="3570729" y="597408"/>
                </a:lnTo>
                <a:lnTo>
                  <a:pt x="3584445" y="583692"/>
                </a:lnTo>
                <a:close/>
              </a:path>
              <a:path w="3596640" h="609600">
                <a:moveTo>
                  <a:pt x="24384" y="609600"/>
                </a:moveTo>
                <a:lnTo>
                  <a:pt x="24384" y="597408"/>
                </a:lnTo>
                <a:lnTo>
                  <a:pt x="12192" y="583692"/>
                </a:lnTo>
                <a:lnTo>
                  <a:pt x="12192" y="609600"/>
                </a:lnTo>
                <a:lnTo>
                  <a:pt x="24384" y="609600"/>
                </a:lnTo>
                <a:close/>
              </a:path>
              <a:path w="3596640" h="609600">
                <a:moveTo>
                  <a:pt x="3584445" y="24384"/>
                </a:moveTo>
                <a:lnTo>
                  <a:pt x="3570729" y="12192"/>
                </a:lnTo>
                <a:lnTo>
                  <a:pt x="3570729" y="24384"/>
                </a:lnTo>
                <a:lnTo>
                  <a:pt x="3584445" y="24384"/>
                </a:lnTo>
                <a:close/>
              </a:path>
              <a:path w="3596640" h="609600">
                <a:moveTo>
                  <a:pt x="3584445" y="583692"/>
                </a:moveTo>
                <a:lnTo>
                  <a:pt x="3584445" y="24384"/>
                </a:lnTo>
                <a:lnTo>
                  <a:pt x="3570729" y="24384"/>
                </a:lnTo>
                <a:lnTo>
                  <a:pt x="3570729" y="583692"/>
                </a:lnTo>
                <a:lnTo>
                  <a:pt x="3584445" y="583692"/>
                </a:lnTo>
                <a:close/>
              </a:path>
              <a:path w="3596640" h="609600">
                <a:moveTo>
                  <a:pt x="3584445" y="609600"/>
                </a:moveTo>
                <a:lnTo>
                  <a:pt x="3584445" y="583692"/>
                </a:lnTo>
                <a:lnTo>
                  <a:pt x="3570729" y="597408"/>
                </a:lnTo>
                <a:lnTo>
                  <a:pt x="3570729" y="609600"/>
                </a:lnTo>
                <a:lnTo>
                  <a:pt x="3584445" y="609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</a:t>
            </a:r>
            <a:r>
              <a:rPr spc="-5" dirty="0"/>
              <a:t>CAP</a:t>
            </a:r>
            <a:r>
              <a:rPr dirty="0"/>
              <a:t>ITUL</a:t>
            </a:r>
            <a:r>
              <a:rPr spc="-5" dirty="0"/>
              <a:t>A</a:t>
            </a:r>
            <a:r>
              <a:rPr dirty="0"/>
              <a:t>TIF</a:t>
            </a:r>
          </a:p>
        </p:txBody>
      </p:sp>
      <p:sp>
        <p:nvSpPr>
          <p:cNvPr id="4" name="object 4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6" y="3428999"/>
                </a:moveTo>
                <a:lnTo>
                  <a:pt x="9143996" y="0"/>
                </a:lnTo>
                <a:lnTo>
                  <a:pt x="0" y="0"/>
                </a:lnTo>
                <a:lnTo>
                  <a:pt x="0" y="3428999"/>
                </a:lnTo>
                <a:lnTo>
                  <a:pt x="9143996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9700" y="1059399"/>
            <a:ext cx="8526780" cy="4968875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760"/>
              </a:spcBef>
            </a:pPr>
            <a:r>
              <a:rPr sz="3200" dirty="0">
                <a:solidFill>
                  <a:srgbClr val="00B04F"/>
                </a:solidFill>
                <a:latin typeface="Comic Sans MS"/>
                <a:cs typeface="Comic Sans MS"/>
              </a:rPr>
              <a:t>mutations</a:t>
            </a:r>
            <a:r>
              <a:rPr sz="3200" spc="-15" dirty="0">
                <a:solidFill>
                  <a:srgbClr val="00B04F"/>
                </a:solidFill>
                <a:latin typeface="Comic Sans MS"/>
                <a:cs typeface="Comic Sans MS"/>
              </a:rPr>
              <a:t> </a:t>
            </a:r>
            <a:r>
              <a:rPr sz="3350" i="1" spc="-95" dirty="0">
                <a:solidFill>
                  <a:srgbClr val="00B04F"/>
                </a:solidFill>
                <a:latin typeface="Comic Sans MS"/>
                <a:cs typeface="Comic Sans MS"/>
              </a:rPr>
              <a:t>O</a:t>
            </a:r>
            <a:r>
              <a:rPr sz="3375" i="1" spc="-142" baseline="23456" dirty="0">
                <a:solidFill>
                  <a:srgbClr val="00B04F"/>
                </a:solidFill>
                <a:latin typeface="Comic Sans MS"/>
                <a:cs typeface="Comic Sans MS"/>
              </a:rPr>
              <a:t>c</a:t>
            </a:r>
            <a:endParaRPr sz="3375" baseline="23456">
              <a:latin typeface="Comic Sans MS"/>
              <a:cs typeface="Comic Sans MS"/>
            </a:endParaRPr>
          </a:p>
          <a:p>
            <a:pPr marL="52069" marR="6985">
              <a:lnSpc>
                <a:spcPts val="3240"/>
              </a:lnSpc>
              <a:spcBef>
                <a:spcPts val="229"/>
              </a:spcBef>
              <a:tabLst>
                <a:tab pos="601980" algn="l"/>
                <a:tab pos="1831975" algn="l"/>
                <a:tab pos="2278380" algn="l"/>
                <a:tab pos="3625850" algn="l"/>
                <a:tab pos="4271645" algn="l"/>
                <a:tab pos="5944870" algn="l"/>
                <a:tab pos="6484620" algn="l"/>
                <a:tab pos="6862445" algn="l"/>
                <a:tab pos="8164195" algn="l"/>
              </a:tabLst>
            </a:pPr>
            <a:r>
              <a:rPr sz="1900" i="1" spc="-55" dirty="0">
                <a:latin typeface="Comic Sans MS"/>
                <a:cs typeface="Comic Sans MS"/>
              </a:rPr>
              <a:t>L</a:t>
            </a:r>
            <a:r>
              <a:rPr sz="1900" i="1" spc="-60" dirty="0">
                <a:latin typeface="Comic Sans MS"/>
                <a:cs typeface="Comic Sans MS"/>
              </a:rPr>
              <a:t>e</a:t>
            </a:r>
            <a:r>
              <a:rPr sz="1900" i="1" spc="-50" dirty="0">
                <a:latin typeface="Comic Sans MS"/>
                <a:cs typeface="Comic Sans MS"/>
              </a:rPr>
              <a:t>s</a:t>
            </a:r>
            <a:r>
              <a:rPr sz="1900" i="1" dirty="0">
                <a:latin typeface="Comic Sans MS"/>
                <a:cs typeface="Comic Sans MS"/>
              </a:rPr>
              <a:t>	</a:t>
            </a:r>
            <a:r>
              <a:rPr sz="1800" spc="5" dirty="0">
                <a:latin typeface="Comic Sans MS"/>
                <a:cs typeface="Comic Sans MS"/>
              </a:rPr>
              <a:t>m</a:t>
            </a:r>
            <a:r>
              <a:rPr sz="1800" spc="-15" dirty="0">
                <a:latin typeface="Comic Sans MS"/>
                <a:cs typeface="Comic Sans MS"/>
              </a:rPr>
              <a:t>u</a:t>
            </a:r>
            <a:r>
              <a:rPr sz="1800" dirty="0">
                <a:latin typeface="Comic Sans MS"/>
                <a:cs typeface="Comic Sans MS"/>
              </a:rPr>
              <a:t>tat</a:t>
            </a:r>
            <a:r>
              <a:rPr sz="1800" spc="-5" dirty="0">
                <a:latin typeface="Comic Sans MS"/>
                <a:cs typeface="Comic Sans MS"/>
              </a:rPr>
              <a:t>i</a:t>
            </a:r>
            <a:r>
              <a:rPr sz="1800" spc="-15" dirty="0">
                <a:latin typeface="Comic Sans MS"/>
                <a:cs typeface="Comic Sans MS"/>
              </a:rPr>
              <a:t>o</a:t>
            </a:r>
            <a:r>
              <a:rPr sz="1800" spc="-10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s	</a:t>
            </a:r>
            <a:r>
              <a:rPr sz="1800" spc="-5" dirty="0">
                <a:latin typeface="Comic Sans MS"/>
                <a:cs typeface="Comic Sans MS"/>
              </a:rPr>
              <a:t>d</a:t>
            </a:r>
            <a:r>
              <a:rPr sz="1800" dirty="0">
                <a:latin typeface="Comic Sans MS"/>
                <a:cs typeface="Comic Sans MS"/>
              </a:rPr>
              <a:t>e	</a:t>
            </a:r>
            <a:r>
              <a:rPr sz="1800" spc="-5" dirty="0">
                <a:latin typeface="Comic Sans MS"/>
                <a:cs typeface="Comic Sans MS"/>
              </a:rPr>
              <a:t>l’</a:t>
            </a:r>
            <a:r>
              <a:rPr sz="1800" dirty="0">
                <a:latin typeface="Comic Sans MS"/>
                <a:cs typeface="Comic Sans MS"/>
              </a:rPr>
              <a:t>o</a:t>
            </a:r>
            <a:r>
              <a:rPr sz="1800" spc="-5" dirty="0">
                <a:latin typeface="Comic Sans MS"/>
                <a:cs typeface="Comic Sans MS"/>
              </a:rPr>
              <a:t>pér</a:t>
            </a:r>
            <a:r>
              <a:rPr sz="1800" dirty="0">
                <a:latin typeface="Comic Sans MS"/>
                <a:cs typeface="Comic Sans MS"/>
              </a:rPr>
              <a:t>at</a:t>
            </a:r>
            <a:r>
              <a:rPr sz="1800" spc="-5" dirty="0">
                <a:latin typeface="Comic Sans MS"/>
                <a:cs typeface="Comic Sans MS"/>
              </a:rPr>
              <a:t>e</a:t>
            </a:r>
            <a:r>
              <a:rPr sz="1800" dirty="0">
                <a:latin typeface="Comic Sans MS"/>
                <a:cs typeface="Comic Sans MS"/>
              </a:rPr>
              <a:t>ur	so</a:t>
            </a:r>
            <a:r>
              <a:rPr sz="1800" spc="5" dirty="0">
                <a:latin typeface="Comic Sans MS"/>
                <a:cs typeface="Comic Sans MS"/>
              </a:rPr>
              <a:t>n</a:t>
            </a:r>
            <a:r>
              <a:rPr sz="1800" dirty="0">
                <a:latin typeface="Comic Sans MS"/>
                <a:cs typeface="Comic Sans MS"/>
              </a:rPr>
              <a:t>t	</a:t>
            </a:r>
            <a:r>
              <a:rPr sz="1800" b="1" dirty="0">
                <a:latin typeface="Comic Sans MS"/>
                <a:cs typeface="Comic Sans MS"/>
              </a:rPr>
              <a:t>c</a:t>
            </a:r>
            <a:r>
              <a:rPr sz="1800" b="1" spc="-15" dirty="0">
                <a:latin typeface="Comic Sans MS"/>
                <a:cs typeface="Comic Sans MS"/>
              </a:rPr>
              <a:t>o</a:t>
            </a:r>
            <a:r>
              <a:rPr sz="1800" b="1" spc="-10" dirty="0">
                <a:latin typeface="Comic Sans MS"/>
                <a:cs typeface="Comic Sans MS"/>
              </a:rPr>
              <a:t>n</a:t>
            </a:r>
            <a:r>
              <a:rPr sz="1800" b="1" dirty="0">
                <a:latin typeface="Comic Sans MS"/>
                <a:cs typeface="Comic Sans MS"/>
              </a:rPr>
              <a:t>st</a:t>
            </a:r>
            <a:r>
              <a:rPr sz="1800" b="1" spc="-5" dirty="0">
                <a:latin typeface="Comic Sans MS"/>
                <a:cs typeface="Comic Sans MS"/>
              </a:rPr>
              <a:t>i</a:t>
            </a:r>
            <a:r>
              <a:rPr sz="1800" b="1" dirty="0">
                <a:latin typeface="Comic Sans MS"/>
                <a:cs typeface="Comic Sans MS"/>
              </a:rPr>
              <a:t>tut</a:t>
            </a:r>
            <a:r>
              <a:rPr sz="1800" b="1" spc="-5" dirty="0">
                <a:latin typeface="Comic Sans MS"/>
                <a:cs typeface="Comic Sans MS"/>
              </a:rPr>
              <a:t>i</a:t>
            </a:r>
            <a:r>
              <a:rPr sz="1800" b="1" dirty="0">
                <a:latin typeface="Comic Sans MS"/>
                <a:cs typeface="Comic Sans MS"/>
              </a:rPr>
              <a:t>ves,	</a:t>
            </a:r>
            <a:r>
              <a:rPr sz="1800" b="1" spc="-15" dirty="0">
                <a:latin typeface="Comic Sans MS"/>
                <a:cs typeface="Comic Sans MS"/>
              </a:rPr>
              <a:t>c</a:t>
            </a:r>
            <a:r>
              <a:rPr sz="1800" b="1" spc="-5" dirty="0">
                <a:latin typeface="Comic Sans MS"/>
                <a:cs typeface="Comic Sans MS"/>
              </a:rPr>
              <a:t>a</a:t>
            </a:r>
            <a:r>
              <a:rPr sz="1800" b="1" dirty="0">
                <a:latin typeface="Comic Sans MS"/>
                <a:cs typeface="Comic Sans MS"/>
              </a:rPr>
              <a:t>r	</a:t>
            </a:r>
            <a:r>
              <a:rPr sz="1800" b="1" spc="-5" dirty="0">
                <a:latin typeface="Comic Sans MS"/>
                <a:cs typeface="Comic Sans MS"/>
              </a:rPr>
              <a:t>l</a:t>
            </a:r>
            <a:r>
              <a:rPr sz="1800" b="1" dirty="0">
                <a:latin typeface="Comic Sans MS"/>
                <a:cs typeface="Comic Sans MS"/>
              </a:rPr>
              <a:t>e	</a:t>
            </a:r>
            <a:r>
              <a:rPr sz="1800" b="1" spc="-5" dirty="0">
                <a:latin typeface="Comic Sans MS"/>
                <a:cs typeface="Comic Sans MS"/>
              </a:rPr>
              <a:t>pr</a:t>
            </a:r>
            <a:r>
              <a:rPr sz="1800" b="1" dirty="0">
                <a:latin typeface="Comic Sans MS"/>
                <a:cs typeface="Comic Sans MS"/>
              </a:rPr>
              <a:t>o</a:t>
            </a:r>
            <a:r>
              <a:rPr sz="1800" b="1" spc="5" dirty="0">
                <a:latin typeface="Comic Sans MS"/>
                <a:cs typeface="Comic Sans MS"/>
              </a:rPr>
              <a:t>m</a:t>
            </a:r>
            <a:r>
              <a:rPr sz="1800" b="1" dirty="0">
                <a:latin typeface="Comic Sans MS"/>
                <a:cs typeface="Comic Sans MS"/>
              </a:rPr>
              <a:t>o</a:t>
            </a:r>
            <a:r>
              <a:rPr sz="1800" b="1" spc="-10" dirty="0">
                <a:latin typeface="Comic Sans MS"/>
                <a:cs typeface="Comic Sans MS"/>
              </a:rPr>
              <a:t>t</a:t>
            </a:r>
            <a:r>
              <a:rPr sz="1800" b="1" dirty="0">
                <a:latin typeface="Comic Sans MS"/>
                <a:cs typeface="Comic Sans MS"/>
              </a:rPr>
              <a:t>eur	est  </a:t>
            </a:r>
            <a:r>
              <a:rPr sz="1800" b="1" spc="-5" dirty="0">
                <a:latin typeface="Comic Sans MS"/>
                <a:cs typeface="Comic Sans MS"/>
              </a:rPr>
              <a:t>incapable de fixer la protéine</a:t>
            </a:r>
            <a:r>
              <a:rPr sz="1800" b="1" spc="-4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répresseur;</a:t>
            </a:r>
            <a:endParaRPr sz="1800">
              <a:latin typeface="Comic Sans MS"/>
              <a:cs typeface="Comic Sans MS"/>
            </a:endParaRPr>
          </a:p>
          <a:p>
            <a:pPr marL="52069">
              <a:lnSpc>
                <a:spcPct val="100000"/>
              </a:lnSpc>
              <a:spcBef>
                <a:spcPts val="790"/>
              </a:spcBef>
            </a:pPr>
            <a:r>
              <a:rPr sz="1800" spc="-5" dirty="0">
                <a:latin typeface="Comic Sans MS"/>
                <a:cs typeface="Comic Sans MS"/>
              </a:rPr>
              <a:t>Ceci permet </a:t>
            </a:r>
            <a:r>
              <a:rPr sz="1800" dirty="0">
                <a:latin typeface="Comic Sans MS"/>
                <a:cs typeface="Comic Sans MS"/>
              </a:rPr>
              <a:t>à </a:t>
            </a:r>
            <a:r>
              <a:rPr sz="1800" spc="-5" dirty="0">
                <a:latin typeface="Comic Sans MS"/>
                <a:cs typeface="Comic Sans MS"/>
              </a:rPr>
              <a:t>l’ARN polymérase d’avoir libre accès </a:t>
            </a:r>
            <a:r>
              <a:rPr sz="1800" dirty="0">
                <a:latin typeface="Comic Sans MS"/>
                <a:cs typeface="Comic Sans MS"/>
              </a:rPr>
              <a:t>au</a:t>
            </a:r>
            <a:r>
              <a:rPr sz="1800" spc="2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promoteur.</a:t>
            </a:r>
            <a:endParaRPr sz="1800">
              <a:latin typeface="Comic Sans MS"/>
              <a:cs typeface="Comic Sans MS"/>
            </a:endParaRPr>
          </a:p>
          <a:p>
            <a:pPr marL="52069" marR="5080">
              <a:lnSpc>
                <a:spcPct val="142100"/>
              </a:lnSpc>
              <a:spcBef>
                <a:spcPts val="20"/>
              </a:spcBef>
              <a:tabLst>
                <a:tab pos="585470" algn="l"/>
                <a:tab pos="1805939" algn="l"/>
                <a:tab pos="2234565" algn="l"/>
                <a:tab pos="3288665" algn="l"/>
                <a:tab pos="3703320" algn="l"/>
                <a:tab pos="4225925" algn="l"/>
                <a:tab pos="4737100" algn="l"/>
                <a:tab pos="5389245" algn="l"/>
                <a:tab pos="5800725" algn="l"/>
                <a:tab pos="6916420" algn="l"/>
                <a:tab pos="7446645" algn="l"/>
                <a:tab pos="7911465" algn="l"/>
              </a:tabLst>
            </a:pPr>
            <a:r>
              <a:rPr sz="1800" b="1" spc="5" dirty="0">
                <a:latin typeface="Comic Sans MS"/>
                <a:cs typeface="Comic Sans MS"/>
              </a:rPr>
              <a:t>L</a:t>
            </a:r>
            <a:r>
              <a:rPr sz="1800" b="1" dirty="0">
                <a:latin typeface="Comic Sans MS"/>
                <a:cs typeface="Comic Sans MS"/>
              </a:rPr>
              <a:t>es	</a:t>
            </a:r>
            <a:r>
              <a:rPr sz="1800" b="1" spc="5" dirty="0">
                <a:latin typeface="Comic Sans MS"/>
                <a:cs typeface="Comic Sans MS"/>
              </a:rPr>
              <a:t>m</a:t>
            </a:r>
            <a:r>
              <a:rPr sz="1800" b="1" dirty="0">
                <a:latin typeface="Comic Sans MS"/>
                <a:cs typeface="Comic Sans MS"/>
              </a:rPr>
              <a:t>ut</a:t>
            </a:r>
            <a:r>
              <a:rPr sz="1800" b="1" spc="-5" dirty="0">
                <a:latin typeface="Comic Sans MS"/>
                <a:cs typeface="Comic Sans MS"/>
              </a:rPr>
              <a:t>a</a:t>
            </a:r>
            <a:r>
              <a:rPr sz="1800" b="1" spc="-10" dirty="0">
                <a:latin typeface="Comic Sans MS"/>
                <a:cs typeface="Comic Sans MS"/>
              </a:rPr>
              <a:t>t</a:t>
            </a:r>
            <a:r>
              <a:rPr sz="1800" b="1" spc="-5" dirty="0">
                <a:latin typeface="Comic Sans MS"/>
                <a:cs typeface="Comic Sans MS"/>
              </a:rPr>
              <a:t>i</a:t>
            </a:r>
            <a:r>
              <a:rPr sz="1800" b="1" dirty="0">
                <a:latin typeface="Comic Sans MS"/>
                <a:cs typeface="Comic Sans MS"/>
              </a:rPr>
              <a:t>o</a:t>
            </a:r>
            <a:r>
              <a:rPr sz="1800" b="1" spc="-10" dirty="0">
                <a:latin typeface="Comic Sans MS"/>
                <a:cs typeface="Comic Sans MS"/>
              </a:rPr>
              <a:t>n</a:t>
            </a:r>
            <a:r>
              <a:rPr sz="1800" b="1" dirty="0">
                <a:latin typeface="Comic Sans MS"/>
                <a:cs typeface="Comic Sans MS"/>
              </a:rPr>
              <a:t>s	O</a:t>
            </a:r>
            <a:r>
              <a:rPr sz="1800" b="1" baseline="25462" dirty="0">
                <a:latin typeface="Comic Sans MS"/>
                <a:cs typeface="Comic Sans MS"/>
              </a:rPr>
              <a:t>c	</a:t>
            </a:r>
            <a:r>
              <a:rPr sz="1800" b="1" spc="-20" dirty="0">
                <a:latin typeface="Comic Sans MS"/>
                <a:cs typeface="Comic Sans MS"/>
              </a:rPr>
              <a:t>a</a:t>
            </a:r>
            <a:r>
              <a:rPr sz="1800" b="1" spc="5" dirty="0">
                <a:latin typeface="Comic Sans MS"/>
                <a:cs typeface="Comic Sans MS"/>
              </a:rPr>
              <a:t>g</a:t>
            </a:r>
            <a:r>
              <a:rPr sz="1800" b="1" spc="-5" dirty="0">
                <a:latin typeface="Comic Sans MS"/>
                <a:cs typeface="Comic Sans MS"/>
              </a:rPr>
              <a:t>i</a:t>
            </a:r>
            <a:r>
              <a:rPr sz="1800" b="1" dirty="0">
                <a:latin typeface="Comic Sans MS"/>
                <a:cs typeface="Comic Sans MS"/>
              </a:rPr>
              <a:t>ss</a:t>
            </a:r>
            <a:r>
              <a:rPr sz="1800" b="1" spc="-15" dirty="0">
                <a:latin typeface="Comic Sans MS"/>
                <a:cs typeface="Comic Sans MS"/>
              </a:rPr>
              <a:t>e</a:t>
            </a:r>
            <a:r>
              <a:rPr sz="1800" b="1" spc="-10" dirty="0">
                <a:latin typeface="Comic Sans MS"/>
                <a:cs typeface="Comic Sans MS"/>
              </a:rPr>
              <a:t>n</a:t>
            </a:r>
            <a:r>
              <a:rPr sz="1800" b="1" dirty="0">
                <a:latin typeface="Comic Sans MS"/>
                <a:cs typeface="Comic Sans MS"/>
              </a:rPr>
              <a:t>t	en	</a:t>
            </a:r>
            <a:r>
              <a:rPr sz="1900" b="1" i="1" spc="-55" dirty="0">
                <a:latin typeface="Comic Sans MS"/>
                <a:cs typeface="Comic Sans MS"/>
              </a:rPr>
              <a:t>c</a:t>
            </a:r>
            <a:r>
              <a:rPr sz="1900" b="1" i="1" spc="-35" dirty="0">
                <a:latin typeface="Comic Sans MS"/>
                <a:cs typeface="Comic Sans MS"/>
              </a:rPr>
              <a:t>i</a:t>
            </a:r>
            <a:r>
              <a:rPr sz="1900" b="1" i="1" spc="-65" dirty="0">
                <a:latin typeface="Comic Sans MS"/>
                <a:cs typeface="Comic Sans MS"/>
              </a:rPr>
              <a:t>s</a:t>
            </a:r>
            <a:r>
              <a:rPr sz="1900" i="1" spc="-30" dirty="0">
                <a:latin typeface="Comic Sans MS"/>
                <a:cs typeface="Comic Sans MS"/>
              </a:rPr>
              <a:t>,</a:t>
            </a:r>
            <a:r>
              <a:rPr sz="1900" i="1" dirty="0">
                <a:latin typeface="Comic Sans MS"/>
                <a:cs typeface="Comic Sans MS"/>
              </a:rPr>
              <a:t>	</a:t>
            </a:r>
            <a:r>
              <a:rPr sz="1900" i="1" spc="-55" dirty="0">
                <a:latin typeface="Comic Sans MS"/>
                <a:cs typeface="Comic Sans MS"/>
              </a:rPr>
              <a:t>car</a:t>
            </a:r>
            <a:r>
              <a:rPr sz="1900" i="1" dirty="0">
                <a:latin typeface="Comic Sans MS"/>
                <a:cs typeface="Comic Sans MS"/>
              </a:rPr>
              <a:t>	</a:t>
            </a:r>
            <a:r>
              <a:rPr sz="1900" i="1" spc="-50" dirty="0">
                <a:latin typeface="Comic Sans MS"/>
                <a:cs typeface="Comic Sans MS"/>
              </a:rPr>
              <a:t>elles</a:t>
            </a:r>
            <a:r>
              <a:rPr sz="1900" i="1" dirty="0">
                <a:latin typeface="Comic Sans MS"/>
                <a:cs typeface="Comic Sans MS"/>
              </a:rPr>
              <a:t>	</a:t>
            </a:r>
            <a:r>
              <a:rPr sz="1900" i="1" spc="-50" dirty="0">
                <a:latin typeface="Comic Sans MS"/>
                <a:cs typeface="Comic Sans MS"/>
              </a:rPr>
              <a:t>n</a:t>
            </a:r>
            <a:r>
              <a:rPr sz="1900" i="1" spc="-55" dirty="0">
                <a:latin typeface="Comic Sans MS"/>
                <a:cs typeface="Comic Sans MS"/>
              </a:rPr>
              <a:t>e</a:t>
            </a:r>
            <a:r>
              <a:rPr sz="1900" i="1" dirty="0">
                <a:latin typeface="Comic Sans MS"/>
                <a:cs typeface="Comic Sans MS"/>
              </a:rPr>
              <a:t>	</a:t>
            </a:r>
            <a:r>
              <a:rPr sz="1900" i="1" spc="-50" dirty="0">
                <a:latin typeface="Comic Sans MS"/>
                <a:cs typeface="Comic Sans MS"/>
              </a:rPr>
              <a:t>t</a:t>
            </a:r>
            <a:r>
              <a:rPr sz="1900" i="1" spc="-70" dirty="0">
                <a:latin typeface="Comic Sans MS"/>
                <a:cs typeface="Comic Sans MS"/>
              </a:rPr>
              <a:t>o</a:t>
            </a:r>
            <a:r>
              <a:rPr sz="1900" i="1" spc="-55" dirty="0">
                <a:latin typeface="Comic Sans MS"/>
                <a:cs typeface="Comic Sans MS"/>
              </a:rPr>
              <a:t>u</a:t>
            </a:r>
            <a:r>
              <a:rPr sz="1900" i="1" spc="-60" dirty="0">
                <a:latin typeface="Comic Sans MS"/>
                <a:cs typeface="Comic Sans MS"/>
              </a:rPr>
              <a:t>che</a:t>
            </a:r>
            <a:r>
              <a:rPr sz="1900" i="1" spc="-50" dirty="0">
                <a:latin typeface="Comic Sans MS"/>
                <a:cs typeface="Comic Sans MS"/>
              </a:rPr>
              <a:t>nt</a:t>
            </a:r>
            <a:r>
              <a:rPr sz="1900" i="1" dirty="0">
                <a:latin typeface="Comic Sans MS"/>
                <a:cs typeface="Comic Sans MS"/>
              </a:rPr>
              <a:t>	</a:t>
            </a:r>
            <a:r>
              <a:rPr sz="1900" i="1" spc="-55" dirty="0">
                <a:latin typeface="Comic Sans MS"/>
                <a:cs typeface="Comic Sans MS"/>
              </a:rPr>
              <a:t>que</a:t>
            </a:r>
            <a:r>
              <a:rPr sz="1900" i="1" dirty="0">
                <a:latin typeface="Comic Sans MS"/>
                <a:cs typeface="Comic Sans MS"/>
              </a:rPr>
              <a:t>	</a:t>
            </a:r>
            <a:r>
              <a:rPr sz="1900" i="1" spc="-45" dirty="0">
                <a:latin typeface="Comic Sans MS"/>
                <a:cs typeface="Comic Sans MS"/>
              </a:rPr>
              <a:t>l</a:t>
            </a:r>
            <a:r>
              <a:rPr sz="1900" i="1" spc="-60" dirty="0">
                <a:latin typeface="Comic Sans MS"/>
                <a:cs typeface="Comic Sans MS"/>
              </a:rPr>
              <a:t>e</a:t>
            </a:r>
            <a:r>
              <a:rPr sz="1900" i="1" spc="-50" dirty="0">
                <a:latin typeface="Comic Sans MS"/>
                <a:cs typeface="Comic Sans MS"/>
              </a:rPr>
              <a:t>s</a:t>
            </a:r>
            <a:r>
              <a:rPr sz="1900" i="1" dirty="0">
                <a:latin typeface="Comic Sans MS"/>
                <a:cs typeface="Comic Sans MS"/>
              </a:rPr>
              <a:t>	</a:t>
            </a:r>
            <a:r>
              <a:rPr sz="1900" i="1" spc="-50" dirty="0">
                <a:latin typeface="Comic Sans MS"/>
                <a:cs typeface="Comic Sans MS"/>
              </a:rPr>
              <a:t>g</a:t>
            </a:r>
            <a:r>
              <a:rPr sz="1900" i="1" spc="-70" dirty="0">
                <a:latin typeface="Comic Sans MS"/>
                <a:cs typeface="Comic Sans MS"/>
              </a:rPr>
              <a:t>è</a:t>
            </a:r>
            <a:r>
              <a:rPr sz="1900" i="1" spc="-50" dirty="0">
                <a:latin typeface="Comic Sans MS"/>
                <a:cs typeface="Comic Sans MS"/>
              </a:rPr>
              <a:t>n</a:t>
            </a:r>
            <a:r>
              <a:rPr sz="1900" i="1" spc="-60" dirty="0">
                <a:latin typeface="Comic Sans MS"/>
                <a:cs typeface="Comic Sans MS"/>
              </a:rPr>
              <a:t>e</a:t>
            </a:r>
            <a:r>
              <a:rPr sz="1900" i="1" spc="-40" dirty="0">
                <a:latin typeface="Comic Sans MS"/>
                <a:cs typeface="Comic Sans MS"/>
              </a:rPr>
              <a:t>s  </a:t>
            </a:r>
            <a:r>
              <a:rPr sz="1900" i="1" spc="-55" dirty="0">
                <a:latin typeface="Comic Sans MS"/>
                <a:cs typeface="Comic Sans MS"/>
              </a:rPr>
              <a:t>structuraux </a:t>
            </a:r>
            <a:r>
              <a:rPr sz="1900" i="1" spc="-45" dirty="0">
                <a:latin typeface="Comic Sans MS"/>
                <a:cs typeface="Comic Sans MS"/>
              </a:rPr>
              <a:t>qui </a:t>
            </a:r>
            <a:r>
              <a:rPr sz="1900" i="1" spc="-50" dirty="0">
                <a:latin typeface="Comic Sans MS"/>
                <a:cs typeface="Comic Sans MS"/>
              </a:rPr>
              <a:t>leur sont</a:t>
            </a:r>
            <a:r>
              <a:rPr sz="1900" i="1" spc="-15" dirty="0">
                <a:latin typeface="Comic Sans MS"/>
                <a:cs typeface="Comic Sans MS"/>
              </a:rPr>
              <a:t> </a:t>
            </a:r>
            <a:r>
              <a:rPr sz="1900" i="1" spc="-50" dirty="0">
                <a:latin typeface="Comic Sans MS"/>
                <a:cs typeface="Comic Sans MS"/>
              </a:rPr>
              <a:t>contigus</a:t>
            </a:r>
            <a:endParaRPr sz="19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B04F"/>
                </a:solidFill>
                <a:latin typeface="Comic Sans MS"/>
                <a:cs typeface="Comic Sans MS"/>
              </a:rPr>
              <a:t>mutations du type lac</a:t>
            </a:r>
            <a:r>
              <a:rPr sz="3200" spc="-45" dirty="0">
                <a:solidFill>
                  <a:srgbClr val="00B04F"/>
                </a:solidFill>
                <a:latin typeface="Comic Sans MS"/>
                <a:cs typeface="Comic Sans MS"/>
              </a:rPr>
              <a:t> </a:t>
            </a:r>
            <a:r>
              <a:rPr sz="3200" dirty="0">
                <a:solidFill>
                  <a:srgbClr val="00B04F"/>
                </a:solidFill>
                <a:latin typeface="Comic Sans MS"/>
                <a:cs typeface="Comic Sans MS"/>
              </a:rPr>
              <a:t>I</a:t>
            </a:r>
            <a:endParaRPr sz="3200">
              <a:latin typeface="Comic Sans MS"/>
              <a:cs typeface="Comic Sans MS"/>
            </a:endParaRPr>
          </a:p>
          <a:p>
            <a:pPr marL="52069">
              <a:lnSpc>
                <a:spcPct val="100000"/>
              </a:lnSpc>
              <a:spcBef>
                <a:spcPts val="2030"/>
              </a:spcBef>
            </a:pPr>
            <a:r>
              <a:rPr sz="1800" dirty="0">
                <a:latin typeface="Comic Sans MS"/>
                <a:cs typeface="Comic Sans MS"/>
              </a:rPr>
              <a:t>Les mutations qui </a:t>
            </a:r>
            <a:r>
              <a:rPr sz="1800" spc="-5" dirty="0">
                <a:latin typeface="Comic Sans MS"/>
                <a:cs typeface="Comic Sans MS"/>
              </a:rPr>
              <a:t>inactivent le </a:t>
            </a:r>
            <a:r>
              <a:rPr sz="1800" dirty="0">
                <a:latin typeface="Comic Sans MS"/>
                <a:cs typeface="Comic Sans MS"/>
              </a:rPr>
              <a:t>gène </a:t>
            </a:r>
            <a:r>
              <a:rPr sz="1900" i="1" spc="-45" dirty="0">
                <a:latin typeface="Comic Sans MS"/>
                <a:cs typeface="Comic Sans MS"/>
              </a:rPr>
              <a:t>lac </a:t>
            </a:r>
            <a:r>
              <a:rPr sz="1900" i="1" spc="-55" dirty="0">
                <a:latin typeface="Comic Sans MS"/>
                <a:cs typeface="Comic Sans MS"/>
              </a:rPr>
              <a:t>I</a:t>
            </a:r>
            <a:r>
              <a:rPr sz="1900" i="1" spc="-110" dirty="0">
                <a:latin typeface="Comic Sans MS"/>
                <a:cs typeface="Comic Sans MS"/>
              </a:rPr>
              <a:t> </a:t>
            </a:r>
            <a:r>
              <a:rPr sz="1900" i="1" spc="-50" dirty="0">
                <a:latin typeface="Comic Sans MS"/>
                <a:cs typeface="Comic Sans MS"/>
              </a:rPr>
              <a:t>entraînent:</a:t>
            </a:r>
            <a:endParaRPr sz="1900">
              <a:latin typeface="Comic Sans MS"/>
              <a:cs typeface="Comic Sans MS"/>
            </a:endParaRPr>
          </a:p>
          <a:p>
            <a:pPr marL="52069" marR="5080">
              <a:lnSpc>
                <a:spcPts val="3240"/>
              </a:lnSpc>
              <a:spcBef>
                <a:spcPts val="270"/>
              </a:spcBef>
            </a:pPr>
            <a:r>
              <a:rPr sz="1900" b="1" i="1" spc="-80" dirty="0">
                <a:latin typeface="Comic Sans MS"/>
                <a:cs typeface="Comic Sans MS"/>
              </a:rPr>
              <a:t>OU </a:t>
            </a:r>
            <a:r>
              <a:rPr sz="1900" b="1" i="1" spc="-70" dirty="0">
                <a:latin typeface="Comic Sans MS"/>
                <a:cs typeface="Comic Sans MS"/>
              </a:rPr>
              <a:t>BIEN </a:t>
            </a:r>
            <a:r>
              <a:rPr sz="1900" i="1" spc="-50" dirty="0">
                <a:latin typeface="Comic Sans MS"/>
                <a:cs typeface="Comic Sans MS"/>
              </a:rPr>
              <a:t>l’expression </a:t>
            </a:r>
            <a:r>
              <a:rPr sz="1900" b="1" i="1" spc="-50" dirty="0">
                <a:latin typeface="Comic Sans MS"/>
                <a:cs typeface="Comic Sans MS"/>
              </a:rPr>
              <a:t>constitutive </a:t>
            </a:r>
            <a:r>
              <a:rPr sz="1900" b="1" i="1" spc="-60" dirty="0">
                <a:latin typeface="Comic Sans MS"/>
                <a:cs typeface="Comic Sans MS"/>
              </a:rPr>
              <a:t>de </a:t>
            </a:r>
            <a:r>
              <a:rPr sz="1900" b="1" i="1" spc="-50" dirty="0">
                <a:latin typeface="Comic Sans MS"/>
                <a:cs typeface="Comic Sans MS"/>
              </a:rPr>
              <a:t>l’opéron, </a:t>
            </a:r>
            <a:r>
              <a:rPr sz="1800" dirty="0">
                <a:latin typeface="Comic Sans MS"/>
                <a:cs typeface="Comic Sans MS"/>
              </a:rPr>
              <a:t>car </a:t>
            </a:r>
            <a:r>
              <a:rPr sz="1800" spc="-5" dirty="0">
                <a:latin typeface="Comic Sans MS"/>
                <a:cs typeface="Comic Sans MS"/>
              </a:rPr>
              <a:t>la protéine du </a:t>
            </a:r>
            <a:r>
              <a:rPr sz="1800" spc="-15" dirty="0">
                <a:latin typeface="Comic Sans MS"/>
                <a:cs typeface="Comic Sans MS"/>
              </a:rPr>
              <a:t>répresseur  </a:t>
            </a:r>
            <a:r>
              <a:rPr sz="1800" dirty="0">
                <a:latin typeface="Comic Sans MS"/>
                <a:cs typeface="Comic Sans MS"/>
              </a:rPr>
              <a:t>mutant ne </a:t>
            </a:r>
            <a:r>
              <a:rPr sz="1800" spc="-5" dirty="0">
                <a:latin typeface="Comic Sans MS"/>
                <a:cs typeface="Comic Sans MS"/>
              </a:rPr>
              <a:t>peut plus </a:t>
            </a:r>
            <a:r>
              <a:rPr sz="1800" dirty="0">
                <a:latin typeface="Comic Sans MS"/>
                <a:cs typeface="Comic Sans MS"/>
              </a:rPr>
              <a:t>se </a:t>
            </a:r>
            <a:r>
              <a:rPr sz="1800" spc="-5" dirty="0">
                <a:latin typeface="Comic Sans MS"/>
                <a:cs typeface="Comic Sans MS"/>
              </a:rPr>
              <a:t>fixer </a:t>
            </a:r>
            <a:r>
              <a:rPr sz="1800" dirty="0">
                <a:latin typeface="Comic Sans MS"/>
                <a:cs typeface="Comic Sans MS"/>
              </a:rPr>
              <a:t>sur</a:t>
            </a:r>
            <a:r>
              <a:rPr sz="1800" spc="-35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l’opérateur.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69</a:t>
            </a:fld>
            <a:endParaRPr spc="-60" dirty="0"/>
          </a:p>
        </p:txBody>
      </p:sp>
      <p:sp>
        <p:nvSpPr>
          <p:cNvPr id="6" name="object 6"/>
          <p:cNvSpPr txBox="1"/>
          <p:nvPr/>
        </p:nvSpPr>
        <p:spPr>
          <a:xfrm>
            <a:off x="1139324" y="6126685"/>
            <a:ext cx="107378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i="1" spc="-80" dirty="0">
                <a:latin typeface="Comic Sans MS"/>
                <a:cs typeface="Comic Sans MS"/>
              </a:rPr>
              <a:t>OU</a:t>
            </a:r>
            <a:r>
              <a:rPr sz="1900" b="1" i="1" spc="-120" dirty="0">
                <a:latin typeface="Comic Sans MS"/>
                <a:cs typeface="Comic Sans MS"/>
              </a:rPr>
              <a:t> </a:t>
            </a:r>
            <a:r>
              <a:rPr sz="1900" b="1" i="1" spc="-70" dirty="0">
                <a:latin typeface="Comic Sans MS"/>
                <a:cs typeface="Comic Sans MS"/>
              </a:rPr>
              <a:t>BIEN</a:t>
            </a:r>
            <a:endParaRPr sz="19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4436" y="6139685"/>
            <a:ext cx="7242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la </a:t>
            </a:r>
            <a:r>
              <a:rPr sz="1800" b="1" spc="-5" dirty="0">
                <a:latin typeface="Comic Sans MS"/>
                <a:cs typeface="Comic Sans MS"/>
              </a:rPr>
              <a:t>répression de l’opéron </a:t>
            </a:r>
            <a:r>
              <a:rPr sz="1800" dirty="0">
                <a:latin typeface="Comic Sans MS"/>
                <a:cs typeface="Comic Sans MS"/>
              </a:rPr>
              <a:t>car </a:t>
            </a:r>
            <a:r>
              <a:rPr sz="1800" spc="-10" dirty="0">
                <a:latin typeface="Comic Sans MS"/>
                <a:cs typeface="Comic Sans MS"/>
              </a:rPr>
              <a:t>la </a:t>
            </a:r>
            <a:r>
              <a:rPr sz="1800" spc="-5" dirty="0">
                <a:latin typeface="Comic Sans MS"/>
                <a:cs typeface="Comic Sans MS"/>
              </a:rPr>
              <a:t>protéine du répresseur </a:t>
            </a:r>
            <a:r>
              <a:rPr sz="1800" dirty="0">
                <a:latin typeface="Comic Sans MS"/>
                <a:cs typeface="Comic Sans MS"/>
              </a:rPr>
              <a:t>mutant</a:t>
            </a:r>
            <a:r>
              <a:rPr sz="1800" spc="95" dirty="0">
                <a:latin typeface="Comic Sans MS"/>
                <a:cs typeface="Comic Sans MS"/>
              </a:rPr>
              <a:t> </a:t>
            </a:r>
            <a:r>
              <a:rPr sz="1800" dirty="0">
                <a:latin typeface="Comic Sans MS"/>
                <a:cs typeface="Comic Sans MS"/>
              </a:rPr>
              <a:t>ne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329" y="6551165"/>
            <a:ext cx="4286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peut plus être désactivée par le</a:t>
            </a:r>
            <a:r>
              <a:rPr sz="1800" spc="10" dirty="0">
                <a:latin typeface="Comic Sans MS"/>
                <a:cs typeface="Comic Sans MS"/>
              </a:rPr>
              <a:t> </a:t>
            </a:r>
            <a:r>
              <a:rPr sz="1800" spc="-5" dirty="0">
                <a:latin typeface="Comic Sans MS"/>
                <a:cs typeface="Comic Sans MS"/>
              </a:rPr>
              <a:t>lactose.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1061" y="631951"/>
            <a:ext cx="3868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F3051"/>
                </a:solidFill>
              </a:rPr>
              <a:t>1.3.Niveaux de</a:t>
            </a:r>
            <a:r>
              <a:rPr sz="2400" spc="-90" dirty="0">
                <a:solidFill>
                  <a:srgbClr val="3F3051"/>
                </a:solidFill>
              </a:rPr>
              <a:t> </a:t>
            </a:r>
            <a:r>
              <a:rPr sz="2400" spc="-5" dirty="0">
                <a:solidFill>
                  <a:srgbClr val="3F3051"/>
                </a:solidFill>
              </a:rPr>
              <a:t>régulation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41300" y="1655331"/>
            <a:ext cx="10287000" cy="5551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8841" y="681329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61" y="2254250"/>
            <a:ext cx="345603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Contrôle post </a:t>
            </a:r>
            <a:r>
              <a:rPr lang="fr-FR" sz="2000" b="1" dirty="0" err="1" smtClean="0">
                <a:solidFill>
                  <a:schemeClr val="tx1"/>
                </a:solidFill>
              </a:rPr>
              <a:t>Transcriptionel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1368" y="723391"/>
            <a:ext cx="6189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65"/>
                </a:solidFill>
              </a:rPr>
              <a:t>Utilité de l’opéron lactose pour </a:t>
            </a:r>
            <a:r>
              <a:rPr sz="2400" dirty="0">
                <a:solidFill>
                  <a:srgbClr val="FF0065"/>
                </a:solidFill>
              </a:rPr>
              <a:t>le</a:t>
            </a:r>
            <a:r>
              <a:rPr sz="2400" spc="-20" dirty="0">
                <a:solidFill>
                  <a:srgbClr val="FF0065"/>
                </a:solidFill>
              </a:rPr>
              <a:t> </a:t>
            </a:r>
            <a:r>
              <a:rPr sz="2400" spc="-5" dirty="0">
                <a:solidFill>
                  <a:srgbClr val="FF0065"/>
                </a:solidFill>
              </a:rPr>
              <a:t>clonage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346838" y="1278636"/>
            <a:ext cx="5999988" cy="5279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70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71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4004"/>
              </a:lnSpc>
              <a:spcBef>
                <a:spcPts val="135"/>
              </a:spcBef>
            </a:pPr>
            <a:r>
              <a:rPr spc="-5" dirty="0"/>
              <a:t>L’opéron </a:t>
            </a:r>
            <a:r>
              <a:rPr dirty="0"/>
              <a:t>Tryptophane* </a:t>
            </a:r>
            <a:r>
              <a:rPr spc="-5" dirty="0"/>
              <a:t>(chez </a:t>
            </a:r>
            <a:r>
              <a:rPr sz="3350" i="1" spc="-80" dirty="0">
                <a:latin typeface="Comic Sans MS"/>
                <a:cs typeface="Comic Sans MS"/>
              </a:rPr>
              <a:t>E. </a:t>
            </a:r>
            <a:r>
              <a:rPr sz="3350" i="1" spc="-65" dirty="0">
                <a:latin typeface="Comic Sans MS"/>
                <a:cs typeface="Comic Sans MS"/>
              </a:rPr>
              <a:t>coli)</a:t>
            </a:r>
            <a:endParaRPr sz="3350">
              <a:latin typeface="Comic Sans MS"/>
              <a:cs typeface="Comic Sans MS"/>
            </a:endParaRPr>
          </a:p>
          <a:p>
            <a:pPr algn="ctr">
              <a:lnSpc>
                <a:spcPts val="3825"/>
              </a:lnSpc>
            </a:pPr>
            <a:r>
              <a:rPr dirty="0"/>
              <a:t>un </a:t>
            </a:r>
            <a:r>
              <a:rPr spc="-5" dirty="0"/>
              <a:t>exemple d’opéron anabolique</a:t>
            </a:r>
            <a:r>
              <a:rPr spc="5" dirty="0"/>
              <a:t> </a:t>
            </a:r>
            <a:r>
              <a:rPr spc="-5" dirty="0"/>
              <a:t>répressible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54512" y="4083810"/>
            <a:ext cx="3257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5F497A"/>
                </a:solidFill>
                <a:latin typeface="Comic Sans MS"/>
                <a:cs typeface="Comic Sans MS"/>
              </a:rPr>
              <a:t>*</a:t>
            </a:r>
            <a:r>
              <a:rPr sz="2000" spc="-5" dirty="0">
                <a:latin typeface="Comic Sans MS"/>
                <a:cs typeface="Comic Sans MS"/>
              </a:rPr>
              <a:t>Tryptophane </a:t>
            </a:r>
            <a:r>
              <a:rPr sz="2000" dirty="0">
                <a:latin typeface="Comic Sans MS"/>
                <a:cs typeface="Comic Sans MS"/>
              </a:rPr>
              <a:t>: acide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aminé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3983" y="2069592"/>
            <a:ext cx="7477125" cy="54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2812" y="506983"/>
            <a:ext cx="7345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32780" algn="l"/>
              </a:tabLst>
            </a:pPr>
            <a:r>
              <a:rPr sz="2800" spc="-10" dirty="0">
                <a:solidFill>
                  <a:srgbClr val="3F3051"/>
                </a:solidFill>
              </a:rPr>
              <a:t>4</a:t>
            </a:r>
            <a:r>
              <a:rPr sz="2800" spc="-5" dirty="0">
                <a:solidFill>
                  <a:srgbClr val="3F3051"/>
                </a:solidFill>
              </a:rPr>
              <a:t>.</a:t>
            </a:r>
            <a:r>
              <a:rPr sz="2800" spc="-10" dirty="0">
                <a:solidFill>
                  <a:srgbClr val="3F3051"/>
                </a:solidFill>
              </a:rPr>
              <a:t>1</a:t>
            </a:r>
            <a:r>
              <a:rPr sz="2800" spc="-5" dirty="0">
                <a:solidFill>
                  <a:srgbClr val="3F3051"/>
                </a:solidFill>
              </a:rPr>
              <a:t>.</a:t>
            </a:r>
            <a:r>
              <a:rPr sz="2800" spc="10" dirty="0">
                <a:solidFill>
                  <a:srgbClr val="3F3051"/>
                </a:solidFill>
              </a:rPr>
              <a:t> </a:t>
            </a:r>
            <a:r>
              <a:rPr sz="2800" spc="-10" dirty="0">
                <a:solidFill>
                  <a:srgbClr val="3F3051"/>
                </a:solidFill>
              </a:rPr>
              <a:t>OP</a:t>
            </a:r>
            <a:r>
              <a:rPr sz="2800" dirty="0">
                <a:solidFill>
                  <a:srgbClr val="3F3051"/>
                </a:solidFill>
              </a:rPr>
              <a:t>E</a:t>
            </a:r>
            <a:r>
              <a:rPr sz="2800" spc="-10" dirty="0">
                <a:solidFill>
                  <a:srgbClr val="3F3051"/>
                </a:solidFill>
              </a:rPr>
              <a:t>RO</a:t>
            </a:r>
            <a:r>
              <a:rPr sz="2800" spc="-5" dirty="0">
                <a:solidFill>
                  <a:srgbClr val="3F3051"/>
                </a:solidFill>
              </a:rPr>
              <a:t>N</a:t>
            </a:r>
            <a:r>
              <a:rPr sz="2800" dirty="0">
                <a:solidFill>
                  <a:srgbClr val="3F3051"/>
                </a:solidFill>
              </a:rPr>
              <a:t> </a:t>
            </a:r>
            <a:r>
              <a:rPr sz="2800" spc="-5" dirty="0">
                <a:solidFill>
                  <a:srgbClr val="3F3051"/>
                </a:solidFill>
              </a:rPr>
              <a:t>t</a:t>
            </a:r>
            <a:r>
              <a:rPr sz="2800" spc="-10" dirty="0">
                <a:solidFill>
                  <a:srgbClr val="3F3051"/>
                </a:solidFill>
              </a:rPr>
              <a:t>r</a:t>
            </a:r>
            <a:r>
              <a:rPr sz="2800" dirty="0">
                <a:solidFill>
                  <a:srgbClr val="3F3051"/>
                </a:solidFill>
              </a:rPr>
              <a:t>p</a:t>
            </a:r>
            <a:r>
              <a:rPr sz="2800" spc="-5" dirty="0">
                <a:solidFill>
                  <a:srgbClr val="3F3051"/>
                </a:solidFill>
              </a:rPr>
              <a:t>:</a:t>
            </a:r>
            <a:r>
              <a:rPr sz="2800" spc="10" dirty="0">
                <a:solidFill>
                  <a:srgbClr val="3F3051"/>
                </a:solidFill>
              </a:rPr>
              <a:t> </a:t>
            </a:r>
            <a:r>
              <a:rPr sz="2800" spc="-10" dirty="0">
                <a:solidFill>
                  <a:srgbClr val="3F3051"/>
                </a:solidFill>
              </a:rPr>
              <a:t>Dé</a:t>
            </a:r>
            <a:r>
              <a:rPr sz="2800" spc="-15" dirty="0">
                <a:solidFill>
                  <a:srgbClr val="3F3051"/>
                </a:solidFill>
              </a:rPr>
              <a:t>f</a:t>
            </a:r>
            <a:r>
              <a:rPr sz="2800" spc="-10" dirty="0">
                <a:solidFill>
                  <a:srgbClr val="3F3051"/>
                </a:solidFill>
              </a:rPr>
              <a:t>ini</a:t>
            </a:r>
            <a:r>
              <a:rPr sz="2800" spc="-5" dirty="0">
                <a:solidFill>
                  <a:srgbClr val="3F3051"/>
                </a:solidFill>
              </a:rPr>
              <a:t>t</a:t>
            </a:r>
            <a:r>
              <a:rPr sz="2800" spc="-10" dirty="0">
                <a:solidFill>
                  <a:srgbClr val="3F3051"/>
                </a:solidFill>
              </a:rPr>
              <a:t>i</a:t>
            </a:r>
            <a:r>
              <a:rPr sz="2800" dirty="0">
                <a:solidFill>
                  <a:srgbClr val="3F3051"/>
                </a:solidFill>
              </a:rPr>
              <a:t>o</a:t>
            </a:r>
            <a:r>
              <a:rPr sz="2800" spc="-5" dirty="0">
                <a:solidFill>
                  <a:srgbClr val="3F3051"/>
                </a:solidFill>
              </a:rPr>
              <a:t>n</a:t>
            </a:r>
            <a:r>
              <a:rPr sz="2800" spc="45" dirty="0">
                <a:solidFill>
                  <a:srgbClr val="3F3051"/>
                </a:solidFill>
              </a:rPr>
              <a:t> </a:t>
            </a:r>
            <a:r>
              <a:rPr sz="2800" spc="-10" dirty="0">
                <a:solidFill>
                  <a:srgbClr val="3F3051"/>
                </a:solidFill>
              </a:rPr>
              <a:t>e</a:t>
            </a:r>
            <a:r>
              <a:rPr sz="2800" spc="-5" dirty="0">
                <a:solidFill>
                  <a:srgbClr val="3F3051"/>
                </a:solidFill>
              </a:rPr>
              <a:t>t</a:t>
            </a:r>
            <a:r>
              <a:rPr sz="2800" dirty="0">
                <a:solidFill>
                  <a:srgbClr val="3F3051"/>
                </a:solidFill>
              </a:rPr>
              <a:t>	</a:t>
            </a:r>
            <a:r>
              <a:rPr sz="2800" spc="-10" dirty="0">
                <a:solidFill>
                  <a:srgbClr val="3F3051"/>
                </a:solidFill>
              </a:rPr>
              <a:t>s</a:t>
            </a:r>
            <a:r>
              <a:rPr sz="2800" spc="-5" dirty="0">
                <a:solidFill>
                  <a:srgbClr val="3F3051"/>
                </a:solidFill>
              </a:rPr>
              <a:t>t</a:t>
            </a:r>
            <a:r>
              <a:rPr sz="2800" spc="-10" dirty="0">
                <a:solidFill>
                  <a:srgbClr val="3F3051"/>
                </a:solidFill>
              </a:rPr>
              <a:t>ru</a:t>
            </a:r>
            <a:r>
              <a:rPr sz="2800" spc="-5" dirty="0">
                <a:solidFill>
                  <a:srgbClr val="3F3051"/>
                </a:solidFill>
              </a:rPr>
              <a:t>ct</a:t>
            </a:r>
            <a:r>
              <a:rPr sz="2800" spc="-10" dirty="0">
                <a:solidFill>
                  <a:srgbClr val="3F3051"/>
                </a:solidFill>
              </a:rPr>
              <a:t>ur</a:t>
            </a:r>
            <a:r>
              <a:rPr sz="2800" spc="-5" dirty="0">
                <a:solidFill>
                  <a:srgbClr val="3F3051"/>
                </a:solidFill>
              </a:rPr>
              <a:t>e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6" y="3428999"/>
                </a:moveTo>
                <a:lnTo>
                  <a:pt x="9143996" y="0"/>
                </a:lnTo>
                <a:lnTo>
                  <a:pt x="0" y="0"/>
                </a:lnTo>
                <a:lnTo>
                  <a:pt x="0" y="3428999"/>
                </a:lnTo>
                <a:lnTo>
                  <a:pt x="9143996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7696" y="2872687"/>
            <a:ext cx="855853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42900"/>
              </a:lnSpc>
              <a:spcBef>
                <a:spcPts val="95"/>
              </a:spcBef>
              <a:buFont typeface="Comic Sans MS"/>
              <a:buChar char="•"/>
              <a:tabLst>
                <a:tab pos="254000" algn="l"/>
              </a:tabLst>
            </a:pPr>
            <a:r>
              <a:rPr sz="2000" b="1" spc="-45" dirty="0">
                <a:latin typeface="Comic Sans MS"/>
                <a:cs typeface="Comic Sans MS"/>
              </a:rPr>
              <a:t>L’</a:t>
            </a:r>
            <a:r>
              <a:rPr sz="2100" b="1" i="1" spc="-45" dirty="0">
                <a:solidFill>
                  <a:srgbClr val="009BFF"/>
                </a:solidFill>
                <a:latin typeface="Comic Sans MS"/>
                <a:cs typeface="Comic Sans MS"/>
              </a:rPr>
              <a:t>opéron </a:t>
            </a:r>
            <a:r>
              <a:rPr sz="2100" b="1" i="1" spc="-55" dirty="0">
                <a:solidFill>
                  <a:srgbClr val="009BFF"/>
                </a:solidFill>
                <a:latin typeface="Comic Sans MS"/>
                <a:cs typeface="Comic Sans MS"/>
              </a:rPr>
              <a:t>trp </a:t>
            </a:r>
            <a:r>
              <a:rPr sz="2100" b="1" i="1" spc="-55" dirty="0">
                <a:latin typeface="Comic Sans MS"/>
                <a:cs typeface="Comic Sans MS"/>
              </a:rPr>
              <a:t>code pour </a:t>
            </a:r>
            <a:r>
              <a:rPr sz="2100" b="1" i="1" spc="-45" dirty="0">
                <a:latin typeface="Comic Sans MS"/>
                <a:cs typeface="Comic Sans MS"/>
              </a:rPr>
              <a:t>les </a:t>
            </a:r>
            <a:r>
              <a:rPr sz="2100" b="1" i="1" spc="-60" dirty="0">
                <a:latin typeface="Comic Sans MS"/>
                <a:cs typeface="Comic Sans MS"/>
              </a:rPr>
              <a:t>enzymes </a:t>
            </a:r>
            <a:r>
              <a:rPr sz="2100" b="1" i="1" spc="-50" dirty="0">
                <a:latin typeface="Comic Sans MS"/>
                <a:cs typeface="Comic Sans MS"/>
              </a:rPr>
              <a:t>requises </a:t>
            </a:r>
            <a:r>
              <a:rPr sz="2100" b="1" i="1" spc="-55" dirty="0">
                <a:latin typeface="Comic Sans MS"/>
                <a:cs typeface="Comic Sans MS"/>
              </a:rPr>
              <a:t>pour </a:t>
            </a:r>
            <a:r>
              <a:rPr sz="2100" b="1" i="1" spc="-40" dirty="0">
                <a:latin typeface="Comic Sans MS"/>
                <a:cs typeface="Comic Sans MS"/>
              </a:rPr>
              <a:t>la </a:t>
            </a:r>
            <a:r>
              <a:rPr sz="2100" b="1" i="1" spc="-60" dirty="0">
                <a:latin typeface="Comic Sans MS"/>
                <a:cs typeface="Comic Sans MS"/>
              </a:rPr>
              <a:t>synthèse du  </a:t>
            </a:r>
            <a:r>
              <a:rPr sz="2100" b="1" i="1" spc="-55" dirty="0">
                <a:latin typeface="Comic Sans MS"/>
                <a:cs typeface="Comic Sans MS"/>
              </a:rPr>
              <a:t>tryptophane</a:t>
            </a:r>
            <a:r>
              <a:rPr sz="2100" b="1" i="1" spc="-95" dirty="0">
                <a:latin typeface="Comic Sans MS"/>
                <a:cs typeface="Comic Sans MS"/>
              </a:rPr>
              <a:t> </a:t>
            </a:r>
            <a:r>
              <a:rPr sz="2100" b="1" i="1" spc="-55" dirty="0">
                <a:latin typeface="Comic Sans MS"/>
                <a:cs typeface="Comic Sans MS"/>
              </a:rPr>
              <a:t>(trpAE)</a:t>
            </a:r>
            <a:endParaRPr sz="2100">
              <a:latin typeface="Comic Sans MS"/>
              <a:cs typeface="Comic Sans MS"/>
            </a:endParaRPr>
          </a:p>
          <a:p>
            <a:pPr marL="12700" marR="5080" algn="just">
              <a:lnSpc>
                <a:spcPts val="3600"/>
              </a:lnSpc>
              <a:spcBef>
                <a:spcPts val="300"/>
              </a:spcBef>
              <a:buFont typeface="Comic Sans MS"/>
              <a:buChar char="•"/>
              <a:tabLst>
                <a:tab pos="223520" algn="l"/>
              </a:tabLst>
            </a:pPr>
            <a:r>
              <a:rPr sz="2000" b="1" dirty="0">
                <a:latin typeface="Comic Sans MS"/>
                <a:cs typeface="Comic Sans MS"/>
              </a:rPr>
              <a:t>La </a:t>
            </a:r>
            <a:r>
              <a:rPr sz="2000" b="1" spc="-5" dirty="0">
                <a:latin typeface="Comic Sans MS"/>
                <a:cs typeface="Comic Sans MS"/>
              </a:rPr>
              <a:t>synthèse de l’ARNm de l’opéron est contrôlée </a:t>
            </a:r>
            <a:r>
              <a:rPr sz="2000" b="1" dirty="0">
                <a:latin typeface="Comic Sans MS"/>
                <a:cs typeface="Comic Sans MS"/>
              </a:rPr>
              <a:t>par un </a:t>
            </a:r>
            <a:r>
              <a:rPr sz="2100" b="1" i="1" spc="-55" dirty="0">
                <a:solidFill>
                  <a:srgbClr val="009BFF"/>
                </a:solidFill>
                <a:latin typeface="Comic Sans MS"/>
                <a:cs typeface="Comic Sans MS"/>
              </a:rPr>
              <a:t>répresseur </a:t>
            </a:r>
            <a:r>
              <a:rPr sz="2100" b="1" i="1" spc="-55" dirty="0">
                <a:latin typeface="Comic Sans MS"/>
                <a:cs typeface="Comic Sans MS"/>
              </a:rPr>
              <a:t> </a:t>
            </a:r>
            <a:r>
              <a:rPr sz="2100" b="1" i="1" spc="-45" dirty="0">
                <a:latin typeface="Comic Sans MS"/>
                <a:cs typeface="Comic Sans MS"/>
              </a:rPr>
              <a:t>qui </a:t>
            </a:r>
            <a:r>
              <a:rPr sz="2100" b="1" i="1" spc="-55" dirty="0">
                <a:latin typeface="Comic Sans MS"/>
                <a:cs typeface="Comic Sans MS"/>
              </a:rPr>
              <a:t>bloque </a:t>
            </a:r>
            <a:r>
              <a:rPr sz="2100" b="1" i="1" spc="-40" dirty="0">
                <a:latin typeface="Comic Sans MS"/>
                <a:cs typeface="Comic Sans MS"/>
              </a:rPr>
              <a:t>la </a:t>
            </a:r>
            <a:r>
              <a:rPr sz="2000" b="1" spc="-5" dirty="0">
                <a:latin typeface="Comic Sans MS"/>
                <a:cs typeface="Comic Sans MS"/>
              </a:rPr>
              <a:t>transcription lorsqu’il est </a:t>
            </a:r>
            <a:r>
              <a:rPr sz="2000" b="1" dirty="0">
                <a:latin typeface="Comic Sans MS"/>
                <a:cs typeface="Comic Sans MS"/>
              </a:rPr>
              <a:t>lié par le </a:t>
            </a:r>
            <a:r>
              <a:rPr sz="2000" b="1" spc="-5" dirty="0">
                <a:latin typeface="Comic Sans MS"/>
                <a:cs typeface="Comic Sans MS"/>
              </a:rPr>
              <a:t>tryptophane </a:t>
            </a:r>
            <a:r>
              <a:rPr sz="2000" b="1" spc="-40" dirty="0">
                <a:latin typeface="Comic Sans MS"/>
                <a:cs typeface="Comic Sans MS"/>
              </a:rPr>
              <a:t>(</a:t>
            </a:r>
            <a:r>
              <a:rPr sz="2100" b="1" i="1" spc="-40" dirty="0">
                <a:solidFill>
                  <a:srgbClr val="009BFF"/>
                </a:solidFill>
                <a:latin typeface="Comic Sans MS"/>
                <a:cs typeface="Comic Sans MS"/>
              </a:rPr>
              <a:t>co-  </a:t>
            </a:r>
            <a:r>
              <a:rPr sz="2100" b="1" i="1" spc="-55" dirty="0">
                <a:solidFill>
                  <a:srgbClr val="009BFF"/>
                </a:solidFill>
                <a:latin typeface="Comic Sans MS"/>
                <a:cs typeface="Comic Sans MS"/>
              </a:rPr>
              <a:t>répresseur</a:t>
            </a:r>
            <a:r>
              <a:rPr sz="2100" b="1" i="1" spc="-55" dirty="0">
                <a:latin typeface="Comic Sans MS"/>
                <a:cs typeface="Comic Sans MS"/>
              </a:rPr>
              <a:t>)</a:t>
            </a:r>
            <a:endParaRPr sz="21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72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8827" y="1778507"/>
            <a:ext cx="7892795" cy="3500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73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9031" y="757428"/>
            <a:ext cx="8039167" cy="5736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74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2066" y="533036"/>
            <a:ext cx="555430" cy="63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91352" y="524255"/>
            <a:ext cx="369786" cy="195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3839" y="850391"/>
            <a:ext cx="8238367" cy="58857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75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265" y="1019555"/>
            <a:ext cx="8359140" cy="830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0805" marR="207010">
              <a:lnSpc>
                <a:spcPct val="100000"/>
              </a:lnSpc>
              <a:spcBef>
                <a:spcPts val="225"/>
              </a:spcBef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Lorsque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tryptophane est absent,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la 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transcription se  produit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6471" y="2139695"/>
            <a:ext cx="8915400" cy="144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2812" y="506983"/>
            <a:ext cx="5995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F3051"/>
                </a:solidFill>
              </a:rPr>
              <a:t>4.2. </a:t>
            </a:r>
            <a:r>
              <a:rPr sz="2800" spc="-10" dirty="0">
                <a:solidFill>
                  <a:srgbClr val="3F3051"/>
                </a:solidFill>
              </a:rPr>
              <a:t>OPERON </a:t>
            </a:r>
            <a:r>
              <a:rPr sz="2800" spc="-5" dirty="0">
                <a:solidFill>
                  <a:srgbClr val="3F3051"/>
                </a:solidFill>
              </a:rPr>
              <a:t>trp:</a:t>
            </a:r>
            <a:r>
              <a:rPr sz="2800" spc="-15" dirty="0">
                <a:solidFill>
                  <a:srgbClr val="3F3051"/>
                </a:solidFill>
              </a:rPr>
              <a:t> </a:t>
            </a:r>
            <a:r>
              <a:rPr sz="2800" spc="-5" dirty="0">
                <a:solidFill>
                  <a:srgbClr val="3F3051"/>
                </a:solidFill>
              </a:rPr>
              <a:t>fonctionnement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932557" y="5059679"/>
            <a:ext cx="8904741" cy="1599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10444" y="6430769"/>
            <a:ext cx="44075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380" dirty="0">
                <a:solidFill>
                  <a:srgbClr val="00B0F0"/>
                </a:solidFill>
                <a:latin typeface="Wingdings"/>
                <a:cs typeface="Wingdings"/>
              </a:rPr>
              <a:t>€</a:t>
            </a:r>
            <a:r>
              <a:rPr sz="3200" b="1" spc="5380" dirty="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B0F0"/>
                </a:solidFill>
                <a:latin typeface="Comic Sans MS"/>
                <a:cs typeface="Comic Sans MS"/>
              </a:rPr>
              <a:t>Régulation  </a:t>
            </a:r>
            <a:r>
              <a:rPr sz="3200" b="1" spc="-420" dirty="0">
                <a:solidFill>
                  <a:srgbClr val="00B0F0"/>
                </a:solidFill>
                <a:latin typeface="Comic Sans MS"/>
                <a:cs typeface="Comic Sans MS"/>
              </a:rPr>
              <a:t>Négative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8841" y="6813293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76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0585" y="4064508"/>
            <a:ext cx="8572500" cy="8305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0805" marR="148590">
              <a:lnSpc>
                <a:spcPct val="100000"/>
              </a:lnSpc>
              <a:spcBef>
                <a:spcPts val="240"/>
              </a:spcBef>
            </a:pP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Lorsque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tryptophane est présent, </a:t>
            </a:r>
            <a:r>
              <a:rPr sz="2400" b="1" dirty="0">
                <a:solidFill>
                  <a:srgbClr val="FF0000"/>
                </a:solidFill>
                <a:latin typeface="Comic Sans MS"/>
                <a:cs typeface="Comic Sans MS"/>
              </a:rPr>
              <a:t>la </a:t>
            </a:r>
            <a:r>
              <a:rPr sz="2400" b="1" spc="-5" dirty="0">
                <a:solidFill>
                  <a:srgbClr val="FF0000"/>
                </a:solidFill>
                <a:latin typeface="Comic Sans MS"/>
                <a:cs typeface="Comic Sans MS"/>
              </a:rPr>
              <a:t>transcription est  bloquée.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81" y="645445"/>
            <a:ext cx="2681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B0F0"/>
                </a:solidFill>
              </a:rPr>
              <a:t>Sites possibles</a:t>
            </a:r>
            <a:r>
              <a:rPr sz="2400" spc="-100" dirty="0">
                <a:solidFill>
                  <a:srgbClr val="00B0F0"/>
                </a:solidFill>
              </a:rPr>
              <a:t> </a:t>
            </a:r>
            <a:r>
              <a:rPr sz="2400" spc="-5" dirty="0">
                <a:solidFill>
                  <a:srgbClr val="00B0F0"/>
                </a:solidFill>
              </a:rPr>
              <a:t>de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136900" y="655607"/>
            <a:ext cx="1512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B0F0"/>
                </a:solidFill>
                <a:latin typeface="Comic Sans MS"/>
                <a:cs typeface="Comic Sans MS"/>
              </a:rPr>
              <a:t>Régulation</a:t>
            </a:r>
            <a:endParaRPr sz="24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073" y="3777996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3996" y="3428999"/>
                </a:moveTo>
                <a:lnTo>
                  <a:pt x="9143996" y="0"/>
                </a:lnTo>
                <a:lnTo>
                  <a:pt x="0" y="0"/>
                </a:lnTo>
                <a:lnTo>
                  <a:pt x="0" y="3428999"/>
                </a:lnTo>
                <a:lnTo>
                  <a:pt x="9143996" y="342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8413" y="348996"/>
            <a:ext cx="5409887" cy="6839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5100" y="1056928"/>
            <a:ext cx="4876799" cy="5616922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83820" marR="5080" indent="-71755">
              <a:lnSpc>
                <a:spcPct val="141900"/>
              </a:lnSpc>
              <a:spcBef>
                <a:spcPts val="175"/>
              </a:spcBef>
              <a:tabLst>
                <a:tab pos="977265" algn="l"/>
                <a:tab pos="1235710" algn="l"/>
                <a:tab pos="1575435" algn="l"/>
                <a:tab pos="2684145" algn="l"/>
                <a:tab pos="3342004" algn="l"/>
                <a:tab pos="3611245" algn="l"/>
                <a:tab pos="4467225" algn="l"/>
              </a:tabLst>
            </a:pPr>
            <a:r>
              <a:rPr sz="2400" b="1" spc="-5" dirty="0">
                <a:solidFill>
                  <a:srgbClr val="00B0F0"/>
                </a:solidFill>
                <a:latin typeface="Comic Sans MS"/>
                <a:cs typeface="Comic Sans MS"/>
              </a:rPr>
              <a:t>des </a:t>
            </a:r>
            <a:r>
              <a:rPr sz="2400" b="1" dirty="0">
                <a:solidFill>
                  <a:srgbClr val="00B0F0"/>
                </a:solidFill>
                <a:latin typeface="Comic Sans MS"/>
                <a:cs typeface="Comic Sans MS"/>
              </a:rPr>
              <a:t>Gènes chez les </a:t>
            </a:r>
            <a:r>
              <a:rPr sz="2400" b="1" spc="-5" dirty="0">
                <a:solidFill>
                  <a:srgbClr val="00B0F0"/>
                </a:solidFill>
                <a:latin typeface="Comic Sans MS"/>
                <a:cs typeface="Comic Sans MS"/>
              </a:rPr>
              <a:t>bactéries  </a:t>
            </a:r>
            <a:r>
              <a:rPr sz="2100" i="1" spc="-70" dirty="0">
                <a:latin typeface="Comic Sans MS"/>
                <a:cs typeface="Comic Sans MS"/>
              </a:rPr>
              <a:t>S</a:t>
            </a:r>
            <a:r>
              <a:rPr sz="2100" i="1" spc="-65" dirty="0">
                <a:latin typeface="Comic Sans MS"/>
                <a:cs typeface="Comic Sans MS"/>
              </a:rPr>
              <a:t>e</a:t>
            </a:r>
            <a:r>
              <a:rPr sz="2100" i="1" spc="-60" dirty="0">
                <a:latin typeface="Comic Sans MS"/>
                <a:cs typeface="Comic Sans MS"/>
              </a:rPr>
              <a:t>p</a:t>
            </a:r>
            <a:r>
              <a:rPr sz="2100" i="1" spc="-50" dirty="0">
                <a:latin typeface="Comic Sans MS"/>
                <a:cs typeface="Comic Sans MS"/>
              </a:rPr>
              <a:t>t</a:t>
            </a:r>
            <a:r>
              <a:rPr sz="2100" i="1" dirty="0">
                <a:latin typeface="Comic Sans MS"/>
                <a:cs typeface="Comic Sans MS"/>
              </a:rPr>
              <a:t>	</a:t>
            </a:r>
            <a:r>
              <a:rPr sz="2100" i="1" spc="-75" dirty="0">
                <a:latin typeface="Comic Sans MS"/>
                <a:cs typeface="Comic Sans MS"/>
              </a:rPr>
              <a:t>m</a:t>
            </a:r>
            <a:r>
              <a:rPr sz="2100" i="1" spc="-65" dirty="0">
                <a:latin typeface="Comic Sans MS"/>
                <a:cs typeface="Comic Sans MS"/>
              </a:rPr>
              <a:t>é</a:t>
            </a:r>
            <a:r>
              <a:rPr sz="2100" i="1" spc="-50" dirty="0">
                <a:latin typeface="Comic Sans MS"/>
                <a:cs typeface="Comic Sans MS"/>
              </a:rPr>
              <a:t>c</a:t>
            </a:r>
            <a:r>
              <a:rPr sz="2100" i="1" spc="-55" dirty="0">
                <a:latin typeface="Comic Sans MS"/>
                <a:cs typeface="Comic Sans MS"/>
              </a:rPr>
              <a:t>a</a:t>
            </a:r>
            <a:r>
              <a:rPr sz="2100" i="1" spc="-65" dirty="0">
                <a:latin typeface="Comic Sans MS"/>
                <a:cs typeface="Comic Sans MS"/>
              </a:rPr>
              <a:t>n</a:t>
            </a:r>
            <a:r>
              <a:rPr sz="2100" i="1" spc="-30" dirty="0">
                <a:latin typeface="Comic Sans MS"/>
                <a:cs typeface="Comic Sans MS"/>
              </a:rPr>
              <a:t>i</a:t>
            </a:r>
            <a:r>
              <a:rPr sz="2100" i="1" spc="-55" dirty="0">
                <a:latin typeface="Comic Sans MS"/>
                <a:cs typeface="Comic Sans MS"/>
              </a:rPr>
              <a:t>s</a:t>
            </a:r>
            <a:r>
              <a:rPr sz="2100" i="1" spc="-75" dirty="0">
                <a:latin typeface="Comic Sans MS"/>
                <a:cs typeface="Comic Sans MS"/>
              </a:rPr>
              <a:t>m</a:t>
            </a:r>
            <a:r>
              <a:rPr sz="2100" i="1" spc="-65" dirty="0">
                <a:latin typeface="Comic Sans MS"/>
                <a:cs typeface="Comic Sans MS"/>
              </a:rPr>
              <a:t>e</a:t>
            </a:r>
            <a:r>
              <a:rPr sz="2100" i="1" spc="-50" dirty="0">
                <a:latin typeface="Comic Sans MS"/>
                <a:cs typeface="Comic Sans MS"/>
              </a:rPr>
              <a:t>s</a:t>
            </a:r>
            <a:r>
              <a:rPr sz="2100" i="1" dirty="0">
                <a:latin typeface="Comic Sans MS"/>
                <a:cs typeface="Comic Sans MS"/>
              </a:rPr>
              <a:t>	</a:t>
            </a:r>
            <a:r>
              <a:rPr sz="2100" i="1" spc="-55" dirty="0">
                <a:latin typeface="Comic Sans MS"/>
                <a:cs typeface="Comic Sans MS"/>
              </a:rPr>
              <a:t>s</a:t>
            </a:r>
            <a:r>
              <a:rPr sz="2100" i="1" spc="-50" dirty="0">
                <a:latin typeface="Comic Sans MS"/>
                <a:cs typeface="Comic Sans MS"/>
              </a:rPr>
              <a:t>u</a:t>
            </a:r>
            <a:r>
              <a:rPr sz="2100" i="1" spc="-45" dirty="0">
                <a:latin typeface="Comic Sans MS"/>
                <a:cs typeface="Comic Sans MS"/>
              </a:rPr>
              <a:t>s</a:t>
            </a:r>
            <a:r>
              <a:rPr sz="2100" i="1" spc="-50" dirty="0">
                <a:latin typeface="Comic Sans MS"/>
                <a:cs typeface="Comic Sans MS"/>
              </a:rPr>
              <a:t>c</a:t>
            </a:r>
            <a:r>
              <a:rPr sz="2100" i="1" spc="-65" dirty="0">
                <a:latin typeface="Comic Sans MS"/>
                <a:cs typeface="Comic Sans MS"/>
              </a:rPr>
              <a:t>e</a:t>
            </a:r>
            <a:r>
              <a:rPr sz="2100" i="1" spc="-60" dirty="0">
                <a:latin typeface="Comic Sans MS"/>
                <a:cs typeface="Comic Sans MS"/>
              </a:rPr>
              <a:t>p</a:t>
            </a:r>
            <a:r>
              <a:rPr sz="2100" i="1" spc="-40" dirty="0">
                <a:latin typeface="Comic Sans MS"/>
                <a:cs typeface="Comic Sans MS"/>
              </a:rPr>
              <a:t>ti</a:t>
            </a:r>
            <a:r>
              <a:rPr sz="2100" i="1" spc="-65" dirty="0">
                <a:latin typeface="Comic Sans MS"/>
                <a:cs typeface="Comic Sans MS"/>
              </a:rPr>
              <a:t>b</a:t>
            </a:r>
            <a:r>
              <a:rPr sz="2100" i="1" spc="-30" dirty="0">
                <a:latin typeface="Comic Sans MS"/>
                <a:cs typeface="Comic Sans MS"/>
              </a:rPr>
              <a:t>l</a:t>
            </a:r>
            <a:r>
              <a:rPr sz="2100" i="1" spc="-65" dirty="0">
                <a:latin typeface="Comic Sans MS"/>
                <a:cs typeface="Comic Sans MS"/>
              </a:rPr>
              <a:t>e</a:t>
            </a:r>
            <a:r>
              <a:rPr sz="2100" i="1" spc="-50" dirty="0">
                <a:latin typeface="Comic Sans MS"/>
                <a:cs typeface="Comic Sans MS"/>
              </a:rPr>
              <a:t>s</a:t>
            </a:r>
            <a:r>
              <a:rPr sz="2100" i="1" dirty="0">
                <a:latin typeface="Comic Sans MS"/>
                <a:cs typeface="Comic Sans MS"/>
              </a:rPr>
              <a:t>	</a:t>
            </a:r>
            <a:r>
              <a:rPr sz="2100" i="1" spc="-50" dirty="0">
                <a:latin typeface="Comic Sans MS"/>
                <a:cs typeface="Comic Sans MS"/>
              </a:rPr>
              <a:t>de  mo</a:t>
            </a:r>
            <a:r>
              <a:rPr sz="2100" i="1" spc="-75" dirty="0">
                <a:latin typeface="Comic Sans MS"/>
                <a:cs typeface="Comic Sans MS"/>
              </a:rPr>
              <a:t>d</a:t>
            </a:r>
            <a:r>
              <a:rPr sz="2100" i="1" spc="-35" dirty="0">
                <a:latin typeface="Comic Sans MS"/>
                <a:cs typeface="Comic Sans MS"/>
              </a:rPr>
              <a:t>ifi</a:t>
            </a:r>
            <a:r>
              <a:rPr sz="2100" i="1" spc="-65" dirty="0">
                <a:latin typeface="Comic Sans MS"/>
                <a:cs typeface="Comic Sans MS"/>
              </a:rPr>
              <a:t>e</a:t>
            </a:r>
            <a:r>
              <a:rPr sz="2100" i="1" spc="-50" dirty="0">
                <a:latin typeface="Comic Sans MS"/>
                <a:cs typeface="Comic Sans MS"/>
              </a:rPr>
              <a:t>r</a:t>
            </a:r>
            <a:r>
              <a:rPr sz="2100" i="1" dirty="0">
                <a:latin typeface="Comic Sans MS"/>
                <a:cs typeface="Comic Sans MS"/>
              </a:rPr>
              <a:t>	</a:t>
            </a:r>
            <a:r>
              <a:rPr sz="2100" i="1" spc="-40" dirty="0">
                <a:latin typeface="Comic Sans MS"/>
                <a:cs typeface="Comic Sans MS"/>
              </a:rPr>
              <a:t>la</a:t>
            </a:r>
            <a:r>
              <a:rPr sz="2100" i="1" dirty="0">
                <a:latin typeface="Comic Sans MS"/>
                <a:cs typeface="Comic Sans MS"/>
              </a:rPr>
              <a:t>	</a:t>
            </a:r>
            <a:r>
              <a:rPr sz="2100" i="1" spc="-50" dirty="0">
                <a:latin typeface="Comic Sans MS"/>
                <a:cs typeface="Comic Sans MS"/>
              </a:rPr>
              <a:t>co</a:t>
            </a:r>
            <a:r>
              <a:rPr sz="2100" i="1" spc="-65" dirty="0">
                <a:latin typeface="Comic Sans MS"/>
                <a:cs typeface="Comic Sans MS"/>
              </a:rPr>
              <a:t>n</a:t>
            </a:r>
            <a:r>
              <a:rPr sz="2100" i="1" spc="-50" dirty="0">
                <a:latin typeface="Comic Sans MS"/>
                <a:cs typeface="Comic Sans MS"/>
              </a:rPr>
              <a:t>c</a:t>
            </a:r>
            <a:r>
              <a:rPr sz="2100" i="1" spc="-65" dirty="0">
                <a:latin typeface="Comic Sans MS"/>
                <a:cs typeface="Comic Sans MS"/>
              </a:rPr>
              <a:t>en</a:t>
            </a:r>
            <a:r>
              <a:rPr sz="2100" i="1" spc="-50" dirty="0">
                <a:latin typeface="Comic Sans MS"/>
                <a:cs typeface="Comic Sans MS"/>
              </a:rPr>
              <a:t>t</a:t>
            </a:r>
            <a:r>
              <a:rPr sz="2100" i="1" spc="-55" dirty="0">
                <a:latin typeface="Comic Sans MS"/>
                <a:cs typeface="Comic Sans MS"/>
              </a:rPr>
              <a:t>ra</a:t>
            </a:r>
            <a:r>
              <a:rPr sz="2100" i="1" spc="-50" dirty="0">
                <a:latin typeface="Comic Sans MS"/>
                <a:cs typeface="Comic Sans MS"/>
              </a:rPr>
              <a:t>t</a:t>
            </a:r>
            <a:r>
              <a:rPr sz="2100" i="1" spc="-45" dirty="0">
                <a:latin typeface="Comic Sans MS"/>
                <a:cs typeface="Comic Sans MS"/>
              </a:rPr>
              <a:t>i</a:t>
            </a:r>
            <a:r>
              <a:rPr sz="2100" i="1" spc="-65" dirty="0">
                <a:latin typeface="Comic Sans MS"/>
                <a:cs typeface="Comic Sans MS"/>
              </a:rPr>
              <a:t>o</a:t>
            </a:r>
            <a:r>
              <a:rPr sz="2100" i="1" spc="-55" dirty="0">
                <a:latin typeface="Comic Sans MS"/>
                <a:cs typeface="Comic Sans MS"/>
              </a:rPr>
              <a:t>n</a:t>
            </a:r>
            <a:r>
              <a:rPr sz="2100" i="1" dirty="0">
                <a:latin typeface="Comic Sans MS"/>
                <a:cs typeface="Comic Sans MS"/>
              </a:rPr>
              <a:t>	</a:t>
            </a:r>
            <a:r>
              <a:rPr sz="2100" i="1" spc="-50" dirty="0">
                <a:latin typeface="Comic Sans MS"/>
                <a:cs typeface="Comic Sans MS"/>
              </a:rPr>
              <a:t>à</a:t>
            </a:r>
            <a:r>
              <a:rPr sz="2100" i="1" dirty="0">
                <a:latin typeface="Comic Sans MS"/>
                <a:cs typeface="Comic Sans MS"/>
              </a:rPr>
              <a:t>	</a:t>
            </a:r>
            <a:r>
              <a:rPr sz="2100" i="1" spc="-30" dirty="0">
                <a:latin typeface="Comic Sans MS"/>
                <a:cs typeface="Comic Sans MS"/>
              </a:rPr>
              <a:t>l</a:t>
            </a:r>
            <a:r>
              <a:rPr sz="2100" i="1" spc="-25" dirty="0">
                <a:latin typeface="Comic Sans MS"/>
                <a:cs typeface="Comic Sans MS"/>
              </a:rPr>
              <a:t>’</a:t>
            </a:r>
            <a:r>
              <a:rPr sz="2100" i="1" spc="-65" dirty="0">
                <a:latin typeface="Comic Sans MS"/>
                <a:cs typeface="Comic Sans MS"/>
              </a:rPr>
              <a:t>é</a:t>
            </a:r>
            <a:r>
              <a:rPr sz="2100" i="1" spc="-40" dirty="0">
                <a:latin typeface="Comic Sans MS"/>
                <a:cs typeface="Comic Sans MS"/>
              </a:rPr>
              <a:t>quili</a:t>
            </a:r>
            <a:r>
              <a:rPr sz="2100" i="1" spc="-60" dirty="0">
                <a:latin typeface="Comic Sans MS"/>
                <a:cs typeface="Comic Sans MS"/>
              </a:rPr>
              <a:t>br</a:t>
            </a:r>
            <a:r>
              <a:rPr sz="2100" i="1" spc="-40" dirty="0">
                <a:latin typeface="Comic Sans MS"/>
                <a:cs typeface="Comic Sans MS"/>
              </a:rPr>
              <a:t>e  </a:t>
            </a:r>
            <a:r>
              <a:rPr sz="2100" i="1" spc="-50" dirty="0">
                <a:latin typeface="Comic Sans MS"/>
                <a:cs typeface="Comic Sans MS"/>
              </a:rPr>
              <a:t>d’une </a:t>
            </a:r>
            <a:r>
              <a:rPr sz="2100" i="1" spc="-55" dirty="0">
                <a:latin typeface="Comic Sans MS"/>
                <a:cs typeface="Comic Sans MS"/>
              </a:rPr>
              <a:t>protéine</a:t>
            </a:r>
            <a:r>
              <a:rPr sz="2100" i="1" spc="-15" dirty="0">
                <a:latin typeface="Comic Sans MS"/>
                <a:cs typeface="Comic Sans MS"/>
              </a:rPr>
              <a:t> </a:t>
            </a:r>
            <a:r>
              <a:rPr sz="2100" i="1" spc="-30" dirty="0">
                <a:latin typeface="Comic Sans MS"/>
                <a:cs typeface="Comic Sans MS"/>
              </a:rPr>
              <a:t>;</a:t>
            </a:r>
            <a:endParaRPr sz="2100" dirty="0">
              <a:latin typeface="Comic Sans MS"/>
              <a:cs typeface="Comic Sans MS"/>
            </a:endParaRPr>
          </a:p>
          <a:p>
            <a:pPr marL="83820">
              <a:lnSpc>
                <a:spcPct val="100000"/>
              </a:lnSpc>
              <a:spcBef>
                <a:spcPts val="1180"/>
              </a:spcBef>
              <a:buClr>
                <a:srgbClr val="FF0000"/>
              </a:buClr>
              <a:buFont typeface="Comic Sans MS"/>
              <a:buAutoNum type="arabicPlain"/>
              <a:tabLst>
                <a:tab pos="469900" algn="l"/>
              </a:tabLst>
            </a:pPr>
            <a:r>
              <a:rPr sz="2000" spc="-5" dirty="0">
                <a:latin typeface="Comic Sans MS"/>
                <a:cs typeface="Comic Sans MS"/>
              </a:rPr>
              <a:t>synthèse du transcrit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primaire</a:t>
            </a:r>
            <a:endParaRPr sz="2000" dirty="0">
              <a:latin typeface="Comic Sans MS"/>
              <a:cs typeface="Comic Sans MS"/>
            </a:endParaRPr>
          </a:p>
          <a:p>
            <a:pPr marL="83820" marR="212090">
              <a:lnSpc>
                <a:spcPct val="150000"/>
              </a:lnSpc>
              <a:buClr>
                <a:srgbClr val="FF0000"/>
              </a:buClr>
              <a:buFont typeface="Comic Sans MS"/>
              <a:buAutoNum type="arabicPlain"/>
              <a:tabLst>
                <a:tab pos="469900" algn="l"/>
              </a:tabLst>
            </a:pPr>
            <a:r>
              <a:rPr sz="2000" dirty="0">
                <a:latin typeface="Comic Sans MS"/>
                <a:cs typeface="Comic Sans MS"/>
              </a:rPr>
              <a:t>maturation </a:t>
            </a:r>
            <a:r>
              <a:rPr sz="2000" spc="-5" dirty="0">
                <a:latin typeface="Comic Sans MS"/>
                <a:cs typeface="Comic Sans MS"/>
              </a:rPr>
              <a:t>post-transcriptionnelle  de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l’ARNm</a:t>
            </a:r>
            <a:endParaRPr sz="2000" dirty="0">
              <a:latin typeface="Comic Sans MS"/>
              <a:cs typeface="Comic Sans MS"/>
            </a:endParaRPr>
          </a:p>
          <a:p>
            <a:pPr marL="8382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Comic Sans MS"/>
              <a:buAutoNum type="arabicPlain"/>
              <a:tabLst>
                <a:tab pos="469900" algn="l"/>
              </a:tabLst>
            </a:pPr>
            <a:r>
              <a:rPr sz="2000" spc="-5" dirty="0">
                <a:latin typeface="Comic Sans MS"/>
                <a:cs typeface="Comic Sans MS"/>
              </a:rPr>
              <a:t>dégradation de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l’ARNm</a:t>
            </a:r>
            <a:endParaRPr sz="2000" dirty="0">
              <a:latin typeface="Comic Sans MS"/>
              <a:cs typeface="Comic Sans MS"/>
            </a:endParaRPr>
          </a:p>
          <a:p>
            <a:pPr marL="8382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Comic Sans MS"/>
              <a:buAutoNum type="arabicPlain"/>
              <a:tabLst>
                <a:tab pos="469900" algn="l"/>
              </a:tabLst>
            </a:pPr>
            <a:r>
              <a:rPr sz="2000" spc="-5" dirty="0">
                <a:latin typeface="Comic Sans MS"/>
                <a:cs typeface="Comic Sans MS"/>
              </a:rPr>
              <a:t>synthèse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protéique</a:t>
            </a:r>
            <a:endParaRPr sz="2000" dirty="0">
              <a:latin typeface="Comic Sans MS"/>
              <a:cs typeface="Comic Sans MS"/>
            </a:endParaRPr>
          </a:p>
          <a:p>
            <a:pPr marL="83820" marR="86360">
              <a:lnSpc>
                <a:spcPct val="150000"/>
              </a:lnSpc>
              <a:buClr>
                <a:srgbClr val="FF0000"/>
              </a:buClr>
              <a:buFont typeface="Comic Sans MS"/>
              <a:buAutoNum type="arabicPlain"/>
              <a:tabLst>
                <a:tab pos="469900" algn="l"/>
              </a:tabLst>
            </a:pPr>
            <a:r>
              <a:rPr sz="2000" dirty="0">
                <a:latin typeface="Comic Sans MS"/>
                <a:cs typeface="Comic Sans MS"/>
              </a:rPr>
              <a:t>modifications </a:t>
            </a:r>
            <a:r>
              <a:rPr sz="2000" spc="-5" dirty="0">
                <a:latin typeface="Comic Sans MS"/>
                <a:cs typeface="Comic Sans MS"/>
              </a:rPr>
              <a:t>post-traductionnelles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6- </a:t>
            </a:r>
            <a:r>
              <a:rPr sz="2000" dirty="0">
                <a:latin typeface="Comic Sans MS"/>
                <a:cs typeface="Comic Sans MS"/>
              </a:rPr>
              <a:t>ciblage </a:t>
            </a:r>
            <a:r>
              <a:rPr sz="2000" spc="-5" dirty="0">
                <a:latin typeface="Comic Sans MS"/>
                <a:cs typeface="Comic Sans MS"/>
              </a:rPr>
              <a:t>et transport des protéines </a:t>
            </a:r>
            <a:r>
              <a:rPr sz="2000" spc="-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mic Sans MS"/>
                <a:cs typeface="Comic Sans MS"/>
              </a:rPr>
              <a:t>7- </a:t>
            </a:r>
            <a:r>
              <a:rPr sz="2000" spc="-5" dirty="0">
                <a:latin typeface="Comic Sans MS"/>
                <a:cs typeface="Comic Sans MS"/>
              </a:rPr>
              <a:t>dégradation des</a:t>
            </a:r>
            <a:r>
              <a:rPr sz="2000" spc="-27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protéines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8841" y="681329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2689" y="492698"/>
            <a:ext cx="2699385" cy="412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00" i="1" spc="-55" dirty="0">
                <a:solidFill>
                  <a:srgbClr val="00B0F0"/>
                </a:solidFill>
                <a:latin typeface="Comic Sans MS"/>
                <a:cs typeface="Comic Sans MS"/>
              </a:rPr>
              <a:t>Quelques</a:t>
            </a:r>
            <a:r>
              <a:rPr sz="2500" i="1" spc="-150" dirty="0">
                <a:solidFill>
                  <a:srgbClr val="00B0F0"/>
                </a:solidFill>
                <a:latin typeface="Comic Sans MS"/>
                <a:cs typeface="Comic Sans MS"/>
              </a:rPr>
              <a:t> </a:t>
            </a:r>
            <a:r>
              <a:rPr sz="2500" i="1" spc="-55" dirty="0">
                <a:solidFill>
                  <a:srgbClr val="00B0F0"/>
                </a:solidFill>
                <a:latin typeface="Comic Sans MS"/>
                <a:cs typeface="Comic Sans MS"/>
              </a:rPr>
              <a:t>constats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324" y="961745"/>
            <a:ext cx="8487410" cy="322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buClr>
                <a:srgbClr val="00B0F0"/>
              </a:buClr>
              <a:buFont typeface="Comic Sans MS"/>
              <a:buAutoNum type="arabicPeriod"/>
              <a:tabLst>
                <a:tab pos="387985" algn="l"/>
              </a:tabLst>
            </a:pPr>
            <a:r>
              <a:rPr sz="2000" dirty="0">
                <a:latin typeface="Comic Sans MS"/>
                <a:cs typeface="Comic Sans MS"/>
              </a:rPr>
              <a:t>Un </a:t>
            </a:r>
            <a:r>
              <a:rPr sz="2000" spc="-5" dirty="0">
                <a:latin typeface="Comic Sans MS"/>
                <a:cs typeface="Comic Sans MS"/>
              </a:rPr>
              <a:t>organisme unicellulaire, avec </a:t>
            </a:r>
            <a:r>
              <a:rPr sz="2000" dirty="0">
                <a:latin typeface="Comic Sans MS"/>
                <a:cs typeface="Comic Sans MS"/>
              </a:rPr>
              <a:t>un </a:t>
            </a:r>
            <a:r>
              <a:rPr sz="2000" spc="-5" dirty="0">
                <a:latin typeface="Comic Sans MS"/>
                <a:cs typeface="Comic Sans MS"/>
              </a:rPr>
              <a:t>temps de génération </a:t>
            </a:r>
            <a:r>
              <a:rPr sz="2000" spc="-10" dirty="0">
                <a:latin typeface="Comic Sans MS"/>
                <a:cs typeface="Comic Sans MS"/>
              </a:rPr>
              <a:t>très court,  </a:t>
            </a:r>
            <a:r>
              <a:rPr sz="2000" spc="-5" dirty="0">
                <a:latin typeface="Comic Sans MS"/>
                <a:cs typeface="Comic Sans MS"/>
              </a:rPr>
              <a:t>doit pouvoir répondre </a:t>
            </a:r>
            <a:r>
              <a:rPr sz="2000" dirty="0">
                <a:latin typeface="Comic Sans MS"/>
                <a:cs typeface="Comic Sans MS"/>
              </a:rPr>
              <a:t>rapidement à </a:t>
            </a:r>
            <a:r>
              <a:rPr sz="2000" spc="-5" dirty="0">
                <a:latin typeface="Comic Sans MS"/>
                <a:cs typeface="Comic Sans MS"/>
              </a:rPr>
              <a:t>des changements de </a:t>
            </a:r>
            <a:r>
              <a:rPr sz="2000" dirty="0">
                <a:latin typeface="Comic Sans MS"/>
                <a:cs typeface="Comic Sans MS"/>
              </a:rPr>
              <a:t>son  </a:t>
            </a:r>
            <a:r>
              <a:rPr sz="2000" spc="-5" dirty="0">
                <a:latin typeface="Comic Sans MS"/>
                <a:cs typeface="Comic Sans MS"/>
              </a:rPr>
              <a:t>environnement.</a:t>
            </a:r>
            <a:endParaRPr sz="2000">
              <a:latin typeface="Comic Sans MS"/>
              <a:cs typeface="Comic Sans MS"/>
            </a:endParaRPr>
          </a:p>
          <a:p>
            <a:pPr marL="12700" marR="7620" algn="just">
              <a:lnSpc>
                <a:spcPct val="150000"/>
              </a:lnSpc>
              <a:buClr>
                <a:srgbClr val="00B0F0"/>
              </a:buClr>
              <a:buFont typeface="Comic Sans MS"/>
              <a:buAutoNum type="arabicPeriod"/>
              <a:tabLst>
                <a:tab pos="387985" algn="l"/>
              </a:tabLst>
            </a:pPr>
            <a:r>
              <a:rPr sz="2000" spc="-5" dirty="0">
                <a:latin typeface="Comic Sans MS"/>
                <a:cs typeface="Comic Sans MS"/>
              </a:rPr>
              <a:t>Les demi-vies de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plupart des ARNm sont courtes (de l’ordre de  quelques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minutes).</a:t>
            </a:r>
            <a:endParaRPr sz="2000">
              <a:latin typeface="Comic Sans MS"/>
              <a:cs typeface="Comic Sans MS"/>
            </a:endParaRPr>
          </a:p>
          <a:p>
            <a:pPr marL="12700" marR="5080" algn="just">
              <a:lnSpc>
                <a:spcPct val="150000"/>
              </a:lnSpc>
              <a:buClr>
                <a:srgbClr val="00B0F0"/>
              </a:buClr>
              <a:buFont typeface="Comic Sans MS"/>
              <a:buAutoNum type="arabicPeriod"/>
              <a:tabLst>
                <a:tab pos="387985" algn="l"/>
              </a:tabLst>
            </a:pP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transcription et </a:t>
            </a:r>
            <a:r>
              <a:rPr sz="2000" dirty="0">
                <a:latin typeface="Comic Sans MS"/>
                <a:cs typeface="Comic Sans MS"/>
              </a:rPr>
              <a:t>la </a:t>
            </a:r>
            <a:r>
              <a:rPr sz="2000" spc="-5" dirty="0">
                <a:latin typeface="Comic Sans MS"/>
                <a:cs typeface="Comic Sans MS"/>
              </a:rPr>
              <a:t>traduction sont couplées et se réalisent </a:t>
            </a:r>
            <a:r>
              <a:rPr sz="2000" spc="-15" dirty="0">
                <a:latin typeface="Comic Sans MS"/>
                <a:cs typeface="Comic Sans MS"/>
              </a:rPr>
              <a:t>dans </a:t>
            </a:r>
            <a:r>
              <a:rPr sz="2000" spc="56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le même </a:t>
            </a:r>
            <a:r>
              <a:rPr sz="2000" spc="-5" dirty="0">
                <a:latin typeface="Comic Sans MS"/>
                <a:cs typeface="Comic Sans MS"/>
              </a:rPr>
              <a:t>compartiment</a:t>
            </a:r>
            <a:r>
              <a:rPr sz="2000" spc="-5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cellulaire.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8841" y="681329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spc="-60" dirty="0">
                <a:solidFill>
                  <a:srgbClr val="898989"/>
                </a:solidFill>
                <a:latin typeface="Arial"/>
                <a:cs typeface="Arial"/>
              </a:rPr>
              <a:t>9</a:t>
            </a:fld>
            <a:endParaRPr sz="1200">
              <a:latin typeface="Arial"/>
              <a:cs typeface="Arial"/>
            </a:endParaRPr>
          </a:p>
        </p:txBody>
      </p:sp>
      <p:grpSp>
        <p:nvGrpSpPr>
          <p:cNvPr id="39" name="Groupe 38"/>
          <p:cNvGrpSpPr>
            <a:grpSpLocks/>
          </p:cNvGrpSpPr>
          <p:nvPr/>
        </p:nvGrpSpPr>
        <p:grpSpPr bwMode="auto">
          <a:xfrm>
            <a:off x="1369430" y="4921250"/>
            <a:ext cx="8072438" cy="1760538"/>
            <a:chOff x="571472" y="4753285"/>
            <a:chExt cx="8072494" cy="1759691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3473434" y="4753285"/>
              <a:ext cx="22685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fr-FR" altLang="fr-FR" sz="2400" b="1" u="sng">
                  <a:latin typeface="Comic Sans MS" panose="030F0702030302020204" pitchFamily="66" charset="0"/>
                </a:rPr>
                <a:t>effectivement</a:t>
              </a:r>
              <a:endParaRPr lang="fr-FR" altLang="fr-FR" sz="2400" u="sng">
                <a:latin typeface="Comic Sans MS" panose="030F0702030302020204" pitchFamily="66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1472" y="5312647"/>
              <a:ext cx="8072494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omic Sans MS" pitchFamily="66" charset="0"/>
                  <a:cs typeface="+mn-cs"/>
                </a:rPr>
                <a:t>le point de contrôle majeur = </a:t>
              </a:r>
              <a:r>
                <a:rPr lang="fr-FR" sz="2400" b="1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omic Sans MS" pitchFamily="66" charset="0"/>
                  <a:cs typeface="+mn-cs"/>
                </a:rPr>
                <a:t>l’initiation de la transcription</a:t>
              </a:r>
              <a:r>
                <a:rPr lang="fr-FR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omic Sans MS" pitchFamily="66" charset="0"/>
                  <a:cs typeface="+mn-cs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1691</Words>
  <Application>Microsoft Office PowerPoint</Application>
  <PresentationFormat>Personnalisé</PresentationFormat>
  <Paragraphs>337</Paragraphs>
  <Slides>76</Slides>
  <Notes>0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77" baseType="lpstr">
      <vt:lpstr>Office Theme</vt:lpstr>
      <vt:lpstr>Présentation PowerPoint</vt:lpstr>
      <vt:lpstr>Comprendre la régulation génétique  chez les bactéries et son rôle.</vt:lpstr>
      <vt:lpstr>1.Introduction</vt:lpstr>
      <vt:lpstr>Opéron catabolique: Opéron Lactose Définition et structure  3.2.Fonctionnement</vt:lpstr>
      <vt:lpstr>1.Introduction</vt:lpstr>
      <vt:lpstr>1.2. Qu’est-ce-que la REGULATION GENETIQUE ?</vt:lpstr>
      <vt:lpstr>1.3.Niveaux de régulation</vt:lpstr>
      <vt:lpstr>Sites possibles de</vt:lpstr>
      <vt:lpstr>Quelques constats</vt:lpstr>
      <vt:lpstr>2.Régulation de la transcription</vt:lpstr>
      <vt:lpstr>niveau de base de l’initiation de la transcription  déterminé par la structure du promoteur. variabilité dans la séquence consensus du promoteur :  modification de l’efficacité du promoteur.</vt:lpstr>
      <vt:lpstr>Les bactéries expriment seulement un sous-  ensemble de leurs gènes à un temps donné</vt:lpstr>
      <vt:lpstr>Principe de base de la régulation de la transcription :</vt:lpstr>
      <vt:lpstr>Présentation PowerPoint</vt:lpstr>
      <vt:lpstr>Quelques définitions</vt:lpstr>
      <vt:lpstr>Présentation PowerPoint</vt:lpstr>
      <vt:lpstr>Quelques définitions…</vt:lpstr>
      <vt:lpstr>2.2.Contrôles positif-négatif</vt:lpstr>
      <vt:lpstr>LORSQUE LE CONTRÔLE DE LA TRANSCRIPTION EST NEGATIF:</vt:lpstr>
      <vt:lpstr>LORSQUE LE CONTRÔLE DE LA TRANSCRIPTION EST POSITIF:</vt:lpstr>
      <vt:lpstr>LORSQUE LE CONTRÔLE DE LA TRANSCRIPTION EST POSITIF:</vt:lpstr>
      <vt:lpstr>En résumé</vt:lpstr>
      <vt:lpstr>2.3.Notion d’opéron</vt:lpstr>
      <vt:lpstr>Présentation PowerPoint</vt:lpstr>
      <vt:lpstr>L'occurrence des gènes dans les opérons permet à l'expression des  gènes d'être commandée de façon coordonnée</vt:lpstr>
      <vt:lpstr>Les opérons produisent des ARNm qui codent  pour des protéines fonctionnellement reliés. Exemple de l’opéron Lac:</vt:lpstr>
      <vt:lpstr>L’opéron lactose* (chez E. coli) un exemple d’opéron catabolique inductible  négativement &amp; positivement régulé</vt:lpstr>
      <vt:lpstr>3.1.OPERON LAC: Définition et structure</vt:lpstr>
      <vt:lpstr>Quelques définitions…</vt:lpstr>
      <vt:lpstr>Présentation PowerPoint</vt:lpstr>
      <vt:lpstr>Présentation PowerPoint</vt:lpstr>
      <vt:lpstr>Le gène lacZ encode l'enzyme β-galactosidase, qui décompose le  lactose (en galactose et glucose)</vt:lpstr>
      <vt:lpstr>Lactose, (substrate de l’opéron), converti en son isomère (par  transglycosylation), l’allolactose. Allolactose, inducteur naturel (ou inducteur physiologique, isomère du  lactose).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Pas de Glucose/ Lactose</vt:lpstr>
      <vt:lpstr>Présentation PowerPoint</vt:lpstr>
      <vt:lpstr>Présentation PowerPoint</vt:lpstr>
      <vt:lpstr>Glucose/ Lactose …?!</vt:lpstr>
      <vt:lpstr>COMMENT?</vt:lpstr>
      <vt:lpstr>En effet:</vt:lpstr>
      <vt:lpstr>CAP?</vt:lpstr>
      <vt:lpstr>CAP : ce qu’il faut retenir</vt:lpstr>
      <vt:lpstr>RECAPITULATIF</vt:lpstr>
      <vt:lpstr>Présentation PowerPoint</vt:lpstr>
      <vt:lpstr>3.1.OPERON LAC: Mutations</vt:lpstr>
      <vt:lpstr>Présentation PowerPoint</vt:lpstr>
      <vt:lpstr>Présentation PowerPoint</vt:lpstr>
      <vt:lpstr>Analyse des mutants et diploïdes partiels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RECAPITULATIF</vt:lpstr>
      <vt:lpstr>Utilité de l’opéron lactose pour le clonage</vt:lpstr>
      <vt:lpstr>L’opéron Tryptophane* (chez E. coli) un exemple d’opéron anabolique répressible</vt:lpstr>
      <vt:lpstr>4.1. OPERON trp: Définition et structure</vt:lpstr>
      <vt:lpstr>Présentation PowerPoint</vt:lpstr>
      <vt:lpstr>Présentation PowerPoint</vt:lpstr>
      <vt:lpstr>Présentation PowerPoint</vt:lpstr>
      <vt:lpstr>4.2. OPERON trp: fonctionnement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\376\377\000T\000D\0002\000B\000M\000S\0006</dc:title>
  <dc:creator>\376\377\000A\000d\000m\000i\000n\000i\000s\000t\000r\000a\000t\000e\000u\000r</dc:creator>
  <cp:keywords>()</cp:keywords>
  <cp:lastModifiedBy>Utilisateur Windows</cp:lastModifiedBy>
  <cp:revision>17</cp:revision>
  <dcterms:created xsi:type="dcterms:W3CDTF">2018-10-27T16:32:40Z</dcterms:created>
  <dcterms:modified xsi:type="dcterms:W3CDTF">2021-11-29T18:50:44Z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2010-04-20T00:00:00Z</vt:filetime>
  </property>
  <property fmtid="{D5CDD505-2E9C-101B-9397-08002B2CF9AE}" pid="3" name="Creator">
    <vt:lpwstr>\376\377\000P\000D\000F\000C\000r\000e\000a\000t\000o\000r\000 \000V\000e\000r\000s\000i\000o\000n\000 \0000\000.\0009\000.\0009</vt:lpwstr>
  </property>
  <property fmtid="{D5CDD505-2E9C-101B-9397-08002B2CF9AE}" pid="4" name="LastSaved">
    <vt:filetime>2018-10-27T00:00:00Z</vt:filetime>
  </property>
</Properties>
</file>