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</p:sldIdLst>
  <p:sldSz cx="10693400" cy="7556500"/>
  <p:notesSz cx="10693400" cy="75565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290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481" y="2342515"/>
            <a:ext cx="9094788" cy="15868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962" y="4231640"/>
            <a:ext cx="7489825" cy="18891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12/13/2021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25400">
              <a:lnSpc>
                <a:spcPts val="1445"/>
              </a:lnSpc>
            </a:pPr>
            <a:fld id="{81D60167-4931-47E6-BA6A-407CBD079E47}" type="slidenum">
              <a:rPr dirty="0"/>
              <a:t>‹N°›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12/13/2021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25400">
              <a:lnSpc>
                <a:spcPts val="1445"/>
              </a:lnSpc>
            </a:pPr>
            <a:fld id="{81D60167-4931-47E6-BA6A-407CBD079E47}" type="slidenum">
              <a:rPr dirty="0"/>
              <a:t>‹N°›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987" y="1737995"/>
            <a:ext cx="4654391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10371" y="1737995"/>
            <a:ext cx="4654391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12/13/2021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25400">
              <a:lnSpc>
                <a:spcPts val="1445"/>
              </a:lnSpc>
            </a:pPr>
            <a:fld id="{81D60167-4931-47E6-BA6A-407CBD079E47}" type="slidenum">
              <a:rPr dirty="0"/>
              <a:t>‹N°›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12/13/2021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25400">
              <a:lnSpc>
                <a:spcPts val="1445"/>
              </a:lnSpc>
            </a:pPr>
            <a:fld id="{81D60167-4931-47E6-BA6A-407CBD079E47}" type="slidenum">
              <a:rPr dirty="0"/>
              <a:t>‹N°›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12/13/2021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25400">
              <a:lnSpc>
                <a:spcPts val="1445"/>
              </a:lnSpc>
            </a:pPr>
            <a:fld id="{81D60167-4931-47E6-BA6A-407CBD079E47}" type="slidenum">
              <a:rPr dirty="0"/>
              <a:t>‹N°›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54087" y="465137"/>
            <a:ext cx="8791575" cy="7924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004416" y="1700974"/>
            <a:ext cx="5873115" cy="16446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7915" y="7027545"/>
            <a:ext cx="3423920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987" y="7027545"/>
            <a:ext cx="2460942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12/13/2021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937879" y="6662042"/>
            <a:ext cx="231140" cy="2038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25400">
              <a:lnSpc>
                <a:spcPts val="1445"/>
              </a:lnSpc>
            </a:pPr>
            <a:fld id="{81D60167-4931-47E6-BA6A-407CBD079E47}" type="slidenum">
              <a:rPr dirty="0"/>
              <a:t>‹N°›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7" Type="http://schemas.openxmlformats.org/officeDocument/2006/relationships/image" Target="../media/image22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7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jpg"/><Relationship Id="rId2" Type="http://schemas.openxmlformats.org/officeDocument/2006/relationships/image" Target="../media/image28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jpg"/><Relationship Id="rId7" Type="http://schemas.openxmlformats.org/officeDocument/2006/relationships/image" Target="../media/image35.png"/><Relationship Id="rId2" Type="http://schemas.openxmlformats.org/officeDocument/2006/relationships/image" Target="../media/image30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4.png"/><Relationship Id="rId5" Type="http://schemas.openxmlformats.org/officeDocument/2006/relationships/image" Target="../media/image33.jpg"/><Relationship Id="rId4" Type="http://schemas.openxmlformats.org/officeDocument/2006/relationships/image" Target="../media/image32.jp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jp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g"/><Relationship Id="rId3" Type="http://schemas.openxmlformats.org/officeDocument/2006/relationships/image" Target="../media/image7.jpg"/><Relationship Id="rId7" Type="http://schemas.openxmlformats.org/officeDocument/2006/relationships/image" Target="../media/image10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3.png"/><Relationship Id="rId9" Type="http://schemas.openxmlformats.org/officeDocument/2006/relationships/image" Target="../media/image12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jpg"/><Relationship Id="rId2" Type="http://schemas.openxmlformats.org/officeDocument/2006/relationships/image" Target="../media/image37.jp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jp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png"/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5.png"/><Relationship Id="rId5" Type="http://schemas.openxmlformats.org/officeDocument/2006/relationships/image" Target="../media/image44.png"/><Relationship Id="rId4" Type="http://schemas.openxmlformats.org/officeDocument/2006/relationships/image" Target="../media/image43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46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image" Target="../media/image53.png"/><Relationship Id="rId3" Type="http://schemas.openxmlformats.org/officeDocument/2006/relationships/image" Target="../media/image48.png"/><Relationship Id="rId7" Type="http://schemas.openxmlformats.org/officeDocument/2006/relationships/image" Target="../media/image52.png"/><Relationship Id="rId2" Type="http://schemas.openxmlformats.org/officeDocument/2006/relationships/image" Target="../media/image4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1.png"/><Relationship Id="rId11" Type="http://schemas.openxmlformats.org/officeDocument/2006/relationships/image" Target="../media/image56.png"/><Relationship Id="rId5" Type="http://schemas.openxmlformats.org/officeDocument/2006/relationships/image" Target="../media/image50.png"/><Relationship Id="rId10" Type="http://schemas.openxmlformats.org/officeDocument/2006/relationships/image" Target="../media/image55.png"/><Relationship Id="rId4" Type="http://schemas.openxmlformats.org/officeDocument/2006/relationships/image" Target="../media/image49.png"/><Relationship Id="rId9" Type="http://schemas.openxmlformats.org/officeDocument/2006/relationships/image" Target="../media/image54.png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8.jpg"/><Relationship Id="rId2" Type="http://schemas.openxmlformats.org/officeDocument/2006/relationships/image" Target="../media/image57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1.jpg"/><Relationship Id="rId5" Type="http://schemas.openxmlformats.org/officeDocument/2006/relationships/image" Target="../media/image60.png"/><Relationship Id="rId4" Type="http://schemas.openxmlformats.org/officeDocument/2006/relationships/image" Target="../media/image59.jpg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2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image" Target="../media/image63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5.jpg"/><Relationship Id="rId3" Type="http://schemas.openxmlformats.org/officeDocument/2006/relationships/image" Target="../media/image52.png"/><Relationship Id="rId7" Type="http://schemas.openxmlformats.org/officeDocument/2006/relationships/image" Target="../media/image64.jpg"/><Relationship Id="rId12" Type="http://schemas.openxmlformats.org/officeDocument/2006/relationships/image" Target="../media/image69.jpg"/><Relationship Id="rId2" Type="http://schemas.openxmlformats.org/officeDocument/2006/relationships/image" Target="../media/image5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5.png"/><Relationship Id="rId11" Type="http://schemas.openxmlformats.org/officeDocument/2006/relationships/image" Target="../media/image68.png"/><Relationship Id="rId5" Type="http://schemas.openxmlformats.org/officeDocument/2006/relationships/image" Target="../media/image54.png"/><Relationship Id="rId10" Type="http://schemas.openxmlformats.org/officeDocument/2006/relationships/image" Target="../media/image67.png"/><Relationship Id="rId4" Type="http://schemas.openxmlformats.org/officeDocument/2006/relationships/image" Target="../media/image53.png"/><Relationship Id="rId9" Type="http://schemas.openxmlformats.org/officeDocument/2006/relationships/image" Target="../media/image66.png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0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1.png"/><Relationship Id="rId1" Type="http://schemas.openxmlformats.org/officeDocument/2006/relationships/slideLayout" Target="../slideLayouts/slideLayout4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g"/><Relationship Id="rId3" Type="http://schemas.openxmlformats.org/officeDocument/2006/relationships/image" Target="../media/image7.jpg"/><Relationship Id="rId7" Type="http://schemas.openxmlformats.org/officeDocument/2006/relationships/image" Target="../media/image10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3.png"/><Relationship Id="rId9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g"/><Relationship Id="rId3" Type="http://schemas.openxmlformats.org/officeDocument/2006/relationships/image" Target="../media/image7.jpg"/><Relationship Id="rId7" Type="http://schemas.openxmlformats.org/officeDocument/2006/relationships/image" Target="../media/image10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3.png"/><Relationship Id="rId9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96962" y="1263650"/>
            <a:ext cx="8441055" cy="3962400"/>
          </a:xfrm>
          <a:prstGeom prst="rect">
            <a:avLst/>
          </a:prstGeom>
          <a:ln w="28573">
            <a:solidFill>
              <a:srgbClr val="0097CC"/>
            </a:solidFill>
          </a:ln>
        </p:spPr>
        <p:txBody>
          <a:bodyPr vert="horz" wrap="square" lIns="0" tIns="127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"/>
              </a:spcBef>
            </a:pPr>
            <a:endParaRPr sz="6550">
              <a:latin typeface="Times New Roman"/>
              <a:cs typeface="Times New Roman"/>
            </a:endParaRPr>
          </a:p>
          <a:p>
            <a:pPr algn="ctr">
              <a:lnSpc>
                <a:spcPts val="5140"/>
              </a:lnSpc>
              <a:tabLst>
                <a:tab pos="7006590" algn="l"/>
              </a:tabLst>
            </a:pPr>
            <a:r>
              <a:rPr sz="4400" dirty="0">
                <a:latin typeface="Times New Roman"/>
                <a:cs typeface="Times New Roman"/>
              </a:rPr>
              <a:t>Clonage et vecteur</a:t>
            </a:r>
            <a:r>
              <a:rPr sz="4400" spc="-40" dirty="0">
                <a:latin typeface="Times New Roman"/>
                <a:cs typeface="Times New Roman"/>
              </a:rPr>
              <a:t> </a:t>
            </a:r>
            <a:r>
              <a:rPr sz="4400" dirty="0">
                <a:latin typeface="Times New Roman"/>
                <a:cs typeface="Times New Roman"/>
              </a:rPr>
              <a:t>de clonage	ou</a:t>
            </a:r>
            <a:endParaRPr sz="4400">
              <a:latin typeface="Times New Roman"/>
              <a:cs typeface="Times New Roman"/>
            </a:endParaRPr>
          </a:p>
          <a:p>
            <a:pPr algn="ctr">
              <a:lnSpc>
                <a:spcPts val="5140"/>
              </a:lnSpc>
            </a:pPr>
            <a:r>
              <a:rPr sz="4400" spc="-30" dirty="0">
                <a:latin typeface="Times New Roman"/>
                <a:cs typeface="Times New Roman"/>
              </a:rPr>
              <a:t>Technologie </a:t>
            </a:r>
            <a:r>
              <a:rPr sz="4400" dirty="0">
                <a:latin typeface="Times New Roman"/>
                <a:cs typeface="Times New Roman"/>
              </a:rPr>
              <a:t>de l’ADN</a:t>
            </a:r>
            <a:r>
              <a:rPr sz="4400" spc="-65" dirty="0">
                <a:latin typeface="Times New Roman"/>
                <a:cs typeface="Times New Roman"/>
              </a:rPr>
              <a:t> </a:t>
            </a:r>
            <a:r>
              <a:rPr sz="4400" dirty="0">
                <a:latin typeface="Times New Roman"/>
                <a:cs typeface="Times New Roman"/>
              </a:rPr>
              <a:t>recombinant</a:t>
            </a:r>
            <a:endParaRPr sz="44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4280"/>
              </a:spcBef>
            </a:pPr>
            <a:r>
              <a:rPr sz="2400" dirty="0">
                <a:latin typeface="Arial"/>
                <a:cs typeface="Arial"/>
              </a:rPr>
              <a:t>Première</a:t>
            </a:r>
            <a:r>
              <a:rPr sz="2400" spc="-5" dirty="0">
                <a:latin typeface="Arial"/>
                <a:cs typeface="Arial"/>
              </a:rPr>
              <a:t> partie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39800" y="452437"/>
            <a:ext cx="8787130" cy="792480"/>
          </a:xfrm>
          <a:prstGeom prst="rect">
            <a:avLst/>
          </a:prstGeom>
          <a:ln w="9523">
            <a:solidFill>
              <a:srgbClr val="000000"/>
            </a:solidFill>
          </a:ln>
        </p:spPr>
        <p:txBody>
          <a:bodyPr vert="horz" wrap="square" lIns="0" tIns="156845" rIns="0" bIns="0" rtlCol="0">
            <a:spAutoFit/>
          </a:bodyPr>
          <a:lstStyle/>
          <a:p>
            <a:pPr marL="2118360">
              <a:lnSpc>
                <a:spcPct val="100000"/>
              </a:lnSpc>
              <a:spcBef>
                <a:spcPts val="1235"/>
              </a:spcBef>
            </a:pPr>
            <a:r>
              <a:rPr spc="-20" dirty="0"/>
              <a:t>Comment </a:t>
            </a:r>
            <a:r>
              <a:rPr spc="-5" dirty="0"/>
              <a:t>fabriquer </a:t>
            </a:r>
            <a:r>
              <a:rPr dirty="0"/>
              <a:t>un </a:t>
            </a:r>
            <a:r>
              <a:rPr spc="-5" dirty="0"/>
              <a:t>ADN recombinant</a:t>
            </a:r>
            <a:r>
              <a:rPr spc="-30" dirty="0"/>
              <a:t> </a:t>
            </a:r>
            <a:r>
              <a:rPr spc="-5" dirty="0"/>
              <a:t>?</a:t>
            </a:r>
          </a:p>
        </p:txBody>
      </p:sp>
      <p:sp>
        <p:nvSpPr>
          <p:cNvPr id="3" name="object 3"/>
          <p:cNvSpPr/>
          <p:nvPr/>
        </p:nvSpPr>
        <p:spPr>
          <a:xfrm>
            <a:off x="1447800" y="3244850"/>
            <a:ext cx="596900" cy="584200"/>
          </a:xfrm>
          <a:custGeom>
            <a:avLst/>
            <a:gdLst/>
            <a:ahLst/>
            <a:cxnLst/>
            <a:rect l="l" t="t" r="r" b="b"/>
            <a:pathLst>
              <a:path w="596900" h="584200">
                <a:moveTo>
                  <a:pt x="297434" y="0"/>
                </a:moveTo>
                <a:lnTo>
                  <a:pt x="257048" y="2667"/>
                </a:lnTo>
                <a:lnTo>
                  <a:pt x="218186" y="10414"/>
                </a:lnTo>
                <a:lnTo>
                  <a:pt x="181483" y="22987"/>
                </a:lnTo>
                <a:lnTo>
                  <a:pt x="147193" y="40005"/>
                </a:lnTo>
                <a:lnTo>
                  <a:pt x="111252" y="64262"/>
                </a:lnTo>
                <a:lnTo>
                  <a:pt x="79375" y="93472"/>
                </a:lnTo>
                <a:lnTo>
                  <a:pt x="52197" y="126873"/>
                </a:lnTo>
                <a:lnTo>
                  <a:pt x="30099" y="163957"/>
                </a:lnTo>
                <a:lnTo>
                  <a:pt x="13716" y="204343"/>
                </a:lnTo>
                <a:lnTo>
                  <a:pt x="4445" y="241808"/>
                </a:lnTo>
                <a:lnTo>
                  <a:pt x="254" y="281178"/>
                </a:lnTo>
                <a:lnTo>
                  <a:pt x="0" y="292608"/>
                </a:lnTo>
                <a:lnTo>
                  <a:pt x="0" y="298323"/>
                </a:lnTo>
                <a:lnTo>
                  <a:pt x="3556" y="337439"/>
                </a:lnTo>
                <a:lnTo>
                  <a:pt x="12065" y="375031"/>
                </a:lnTo>
                <a:lnTo>
                  <a:pt x="27813" y="415417"/>
                </a:lnTo>
                <a:lnTo>
                  <a:pt x="49149" y="452755"/>
                </a:lnTo>
                <a:lnTo>
                  <a:pt x="75692" y="486537"/>
                </a:lnTo>
                <a:lnTo>
                  <a:pt x="107061" y="516128"/>
                </a:lnTo>
                <a:lnTo>
                  <a:pt x="142494" y="541020"/>
                </a:lnTo>
                <a:lnTo>
                  <a:pt x="176403" y="558546"/>
                </a:lnTo>
                <a:lnTo>
                  <a:pt x="212852" y="571754"/>
                </a:lnTo>
                <a:lnTo>
                  <a:pt x="251333" y="580263"/>
                </a:lnTo>
                <a:lnTo>
                  <a:pt x="291592" y="583692"/>
                </a:lnTo>
                <a:lnTo>
                  <a:pt x="303403" y="583692"/>
                </a:lnTo>
                <a:lnTo>
                  <a:pt x="344043" y="580263"/>
                </a:lnTo>
                <a:lnTo>
                  <a:pt x="382778" y="571754"/>
                </a:lnTo>
                <a:lnTo>
                  <a:pt x="419481" y="558546"/>
                </a:lnTo>
                <a:lnTo>
                  <a:pt x="453644" y="541020"/>
                </a:lnTo>
                <a:lnTo>
                  <a:pt x="489204" y="516128"/>
                </a:lnTo>
                <a:lnTo>
                  <a:pt x="520573" y="486537"/>
                </a:lnTo>
                <a:lnTo>
                  <a:pt x="547243" y="452755"/>
                </a:lnTo>
                <a:lnTo>
                  <a:pt x="568706" y="415417"/>
                </a:lnTo>
                <a:lnTo>
                  <a:pt x="584327" y="375031"/>
                </a:lnTo>
                <a:lnTo>
                  <a:pt x="592963" y="337439"/>
                </a:lnTo>
                <a:lnTo>
                  <a:pt x="596519" y="298323"/>
                </a:lnTo>
                <a:lnTo>
                  <a:pt x="596519" y="286893"/>
                </a:lnTo>
                <a:lnTo>
                  <a:pt x="592963" y="247396"/>
                </a:lnTo>
                <a:lnTo>
                  <a:pt x="584327" y="209550"/>
                </a:lnTo>
                <a:lnTo>
                  <a:pt x="570992" y="173736"/>
                </a:lnTo>
                <a:lnTo>
                  <a:pt x="550291" y="135763"/>
                </a:lnTo>
                <a:lnTo>
                  <a:pt x="524256" y="101346"/>
                </a:lnTo>
                <a:lnTo>
                  <a:pt x="493395" y="71120"/>
                </a:lnTo>
                <a:lnTo>
                  <a:pt x="458343" y="45593"/>
                </a:lnTo>
                <a:lnTo>
                  <a:pt x="424561" y="27432"/>
                </a:lnTo>
                <a:lnTo>
                  <a:pt x="388239" y="13589"/>
                </a:lnTo>
                <a:lnTo>
                  <a:pt x="349631" y="4445"/>
                </a:lnTo>
                <a:lnTo>
                  <a:pt x="309372" y="254"/>
                </a:lnTo>
                <a:lnTo>
                  <a:pt x="297434" y="0"/>
                </a:lnTo>
                <a:close/>
              </a:path>
            </a:pathLst>
          </a:custGeom>
          <a:ln w="57148">
            <a:solidFill>
              <a:srgbClr val="97CC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965325" y="4141787"/>
            <a:ext cx="654050" cy="90963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728976" y="3587750"/>
            <a:ext cx="394970" cy="79375"/>
          </a:xfrm>
          <a:custGeom>
            <a:avLst/>
            <a:gdLst/>
            <a:ahLst/>
            <a:cxnLst/>
            <a:rect l="l" t="t" r="r" b="b"/>
            <a:pathLst>
              <a:path w="394969" h="79375">
                <a:moveTo>
                  <a:pt x="0" y="31750"/>
                </a:moveTo>
                <a:lnTo>
                  <a:pt x="36957" y="51943"/>
                </a:lnTo>
                <a:lnTo>
                  <a:pt x="74803" y="68580"/>
                </a:lnTo>
                <a:lnTo>
                  <a:pt x="114046" y="78105"/>
                </a:lnTo>
                <a:lnTo>
                  <a:pt x="131445" y="79121"/>
                </a:lnTo>
                <a:lnTo>
                  <a:pt x="137287" y="78994"/>
                </a:lnTo>
                <a:lnTo>
                  <a:pt x="178816" y="67691"/>
                </a:lnTo>
                <a:lnTo>
                  <a:pt x="217424" y="46228"/>
                </a:lnTo>
                <a:lnTo>
                  <a:pt x="234188" y="35814"/>
                </a:lnTo>
                <a:lnTo>
                  <a:pt x="239649" y="32385"/>
                </a:lnTo>
                <a:lnTo>
                  <a:pt x="276733" y="11049"/>
                </a:lnTo>
                <a:lnTo>
                  <a:pt x="312547" y="0"/>
                </a:lnTo>
                <a:lnTo>
                  <a:pt x="318389" y="127"/>
                </a:lnTo>
                <a:lnTo>
                  <a:pt x="353314" y="18796"/>
                </a:lnTo>
                <a:lnTo>
                  <a:pt x="379222" y="50800"/>
                </a:lnTo>
                <a:lnTo>
                  <a:pt x="382143" y="54991"/>
                </a:lnTo>
                <a:lnTo>
                  <a:pt x="385064" y="59055"/>
                </a:lnTo>
                <a:lnTo>
                  <a:pt x="387731" y="62738"/>
                </a:lnTo>
                <a:lnTo>
                  <a:pt x="390271" y="66040"/>
                </a:lnTo>
                <a:lnTo>
                  <a:pt x="392684" y="68834"/>
                </a:lnTo>
                <a:lnTo>
                  <a:pt x="394970" y="71120"/>
                </a:lnTo>
              </a:path>
            </a:pathLst>
          </a:custGeom>
          <a:ln w="57148">
            <a:solidFill>
              <a:srgbClr val="FF973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866896" y="1244917"/>
            <a:ext cx="5585204" cy="611473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850892" y="1244918"/>
            <a:ext cx="5601208" cy="6114732"/>
          </a:xfrm>
          <a:custGeom>
            <a:avLst/>
            <a:gdLst/>
            <a:ahLst/>
            <a:cxnLst/>
            <a:rect l="l" t="t" r="r" b="b"/>
            <a:pathLst>
              <a:path w="4360545" h="4810125">
                <a:moveTo>
                  <a:pt x="0" y="4809744"/>
                </a:moveTo>
                <a:lnTo>
                  <a:pt x="4360164" y="4809744"/>
                </a:lnTo>
                <a:lnTo>
                  <a:pt x="4360164" y="0"/>
                </a:lnTo>
                <a:lnTo>
                  <a:pt x="0" y="0"/>
                </a:lnTo>
                <a:lnTo>
                  <a:pt x="0" y="4809744"/>
                </a:lnTo>
                <a:close/>
              </a:path>
            </a:pathLst>
          </a:custGeom>
          <a:ln w="952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3619500" y="4082794"/>
            <a:ext cx="1160145" cy="0"/>
          </a:xfrm>
          <a:custGeom>
            <a:avLst/>
            <a:gdLst/>
            <a:ahLst/>
            <a:cxnLst/>
            <a:rect l="l" t="t" r="r" b="b"/>
            <a:pathLst>
              <a:path w="1160145">
                <a:moveTo>
                  <a:pt x="0" y="0"/>
                </a:moveTo>
                <a:lnTo>
                  <a:pt x="1159762" y="0"/>
                </a:lnTo>
              </a:path>
            </a:pathLst>
          </a:custGeom>
          <a:ln w="2743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765548" y="4040124"/>
            <a:ext cx="85344" cy="8534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1337817" y="3827145"/>
            <a:ext cx="7245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215" dirty="0">
                <a:latin typeface="Times New Roman"/>
                <a:cs typeface="Times New Roman"/>
              </a:rPr>
              <a:t>V</a:t>
            </a:r>
            <a:r>
              <a:rPr sz="1800" dirty="0">
                <a:latin typeface="Times New Roman"/>
                <a:cs typeface="Times New Roman"/>
              </a:rPr>
              <a:t>e</a:t>
            </a:r>
            <a:r>
              <a:rPr sz="1800" spc="5" dirty="0">
                <a:latin typeface="Times New Roman"/>
                <a:cs typeface="Times New Roman"/>
              </a:rPr>
              <a:t>c</a:t>
            </a:r>
            <a:r>
              <a:rPr sz="1800" dirty="0">
                <a:latin typeface="Times New Roman"/>
                <a:cs typeface="Times New Roman"/>
              </a:rPr>
              <a:t>t</a:t>
            </a:r>
            <a:r>
              <a:rPr sz="1800" spc="5" dirty="0">
                <a:latin typeface="Times New Roman"/>
                <a:cs typeface="Times New Roman"/>
              </a:rPr>
              <a:t>e</a:t>
            </a:r>
            <a:r>
              <a:rPr sz="1800" dirty="0">
                <a:latin typeface="Times New Roman"/>
                <a:cs typeface="Times New Roman"/>
              </a:rPr>
              <a:t>ur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445"/>
              </a:lnSpc>
            </a:pPr>
            <a:fld id="{81D60167-4931-47E6-BA6A-407CBD079E47}" type="slidenum">
              <a:rPr dirty="0"/>
              <a:t>10</a:t>
            </a:fld>
            <a:endParaRPr dirty="0"/>
          </a:p>
        </p:txBody>
      </p:sp>
      <p:sp>
        <p:nvSpPr>
          <p:cNvPr id="11" name="object 11"/>
          <p:cNvSpPr txBox="1"/>
          <p:nvPr/>
        </p:nvSpPr>
        <p:spPr>
          <a:xfrm>
            <a:off x="2194690" y="3563496"/>
            <a:ext cx="28638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dirty="0">
                <a:latin typeface="Times New Roman"/>
                <a:cs typeface="Times New Roman"/>
              </a:rPr>
              <a:t>+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665602" y="3827145"/>
            <a:ext cx="5080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Times New Roman"/>
                <a:cs typeface="Times New Roman"/>
              </a:rPr>
              <a:t>Gène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554353" y="4497782"/>
            <a:ext cx="116649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49530" algn="ctr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Times New Roman"/>
                <a:cs typeface="Times New Roman"/>
              </a:rPr>
              <a:t>l’ADN</a:t>
            </a:r>
            <a:endParaRPr sz="18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1800" spc="-5" dirty="0">
                <a:latin typeface="Times New Roman"/>
                <a:cs typeface="Times New Roman"/>
              </a:rPr>
              <a:t>recombinant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445"/>
              </a:lnSpc>
            </a:pPr>
            <a:fld id="{81D60167-4931-47E6-BA6A-407CBD079E47}" type="slidenum">
              <a:rPr dirty="0"/>
              <a:t>11</a:t>
            </a:fld>
            <a:endParaRPr dirty="0"/>
          </a:p>
        </p:txBody>
      </p:sp>
      <p:sp>
        <p:nvSpPr>
          <p:cNvPr id="2" name="object 2"/>
          <p:cNvSpPr txBox="1"/>
          <p:nvPr/>
        </p:nvSpPr>
        <p:spPr>
          <a:xfrm>
            <a:off x="1245820" y="1933316"/>
            <a:ext cx="8023859" cy="4408805"/>
          </a:xfrm>
          <a:prstGeom prst="rect">
            <a:avLst/>
          </a:prstGeom>
        </p:spPr>
        <p:txBody>
          <a:bodyPr vert="horz" wrap="square" lIns="0" tIns="31115" rIns="0" bIns="0" rtlCol="0">
            <a:spAutoFit/>
          </a:bodyPr>
          <a:lstStyle/>
          <a:p>
            <a:pPr marL="120014" indent="-107314">
              <a:lnSpc>
                <a:spcPct val="100000"/>
              </a:lnSpc>
              <a:spcBef>
                <a:spcPts val="245"/>
              </a:spcBef>
              <a:buSzPct val="95833"/>
              <a:buChar char="•"/>
              <a:tabLst>
                <a:tab pos="120650" algn="l"/>
                <a:tab pos="6508750" algn="l"/>
              </a:tabLst>
            </a:pPr>
            <a:r>
              <a:rPr sz="2400" spc="-10" dirty="0">
                <a:latin typeface="Times New Roman"/>
                <a:cs typeface="Times New Roman"/>
              </a:rPr>
              <a:t>Comment </a:t>
            </a:r>
            <a:r>
              <a:rPr sz="2400" dirty="0">
                <a:latin typeface="Times New Roman"/>
                <a:cs typeface="Times New Roman"/>
              </a:rPr>
              <a:t>obtenir </a:t>
            </a:r>
            <a:r>
              <a:rPr sz="2400" spc="-5" dirty="0">
                <a:latin typeface="Times New Roman"/>
                <a:cs typeface="Times New Roman"/>
              </a:rPr>
              <a:t>l’ADN </a:t>
            </a:r>
            <a:r>
              <a:rPr sz="2400" dirty="0">
                <a:latin typeface="Times New Roman"/>
                <a:cs typeface="Times New Roman"/>
              </a:rPr>
              <a:t>de </a:t>
            </a:r>
            <a:r>
              <a:rPr sz="2400" spc="-5" dirty="0">
                <a:latin typeface="Times New Roman"/>
                <a:cs typeface="Times New Roman"/>
              </a:rPr>
              <a:t>l’organisme</a:t>
            </a:r>
            <a:r>
              <a:rPr sz="2400" spc="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donneur ?	</a:t>
            </a:r>
            <a:r>
              <a:rPr sz="2400" spc="-5" dirty="0">
                <a:latin typeface="Times New Roman"/>
                <a:cs typeface="Times New Roman"/>
              </a:rPr>
              <a:t>Quelles</a:t>
            </a:r>
            <a:endParaRPr sz="2400">
              <a:latin typeface="Times New Roman"/>
              <a:cs typeface="Times New Roman"/>
            </a:endParaRPr>
          </a:p>
          <a:p>
            <a:pPr marL="88900">
              <a:lnSpc>
                <a:spcPct val="100000"/>
              </a:lnSpc>
              <a:spcBef>
                <a:spcPts val="150"/>
              </a:spcBef>
            </a:pPr>
            <a:r>
              <a:rPr sz="2400" spc="-5" dirty="0">
                <a:latin typeface="Times New Roman"/>
                <a:cs typeface="Times New Roman"/>
              </a:rPr>
              <a:t>informations </a:t>
            </a:r>
            <a:r>
              <a:rPr sz="2400" dirty="0">
                <a:latin typeface="Times New Roman"/>
                <a:cs typeface="Times New Roman"/>
              </a:rPr>
              <a:t>portent cet </a:t>
            </a:r>
            <a:r>
              <a:rPr sz="2400" spc="-5" dirty="0">
                <a:latin typeface="Times New Roman"/>
                <a:cs typeface="Times New Roman"/>
              </a:rPr>
              <a:t>ADN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?</a:t>
            </a:r>
            <a:endParaRPr sz="2400">
              <a:latin typeface="Times New Roman"/>
              <a:cs typeface="Times New Roman"/>
            </a:endParaRPr>
          </a:p>
          <a:p>
            <a:pPr marL="120014" indent="-107314">
              <a:lnSpc>
                <a:spcPct val="100000"/>
              </a:lnSpc>
              <a:spcBef>
                <a:spcPts val="1295"/>
              </a:spcBef>
              <a:buSzPct val="95833"/>
              <a:buChar char="•"/>
              <a:tabLst>
                <a:tab pos="120650" algn="l"/>
              </a:tabLst>
            </a:pPr>
            <a:r>
              <a:rPr sz="2400" spc="-5" dirty="0">
                <a:solidFill>
                  <a:srgbClr val="FF0000"/>
                </a:solidFill>
                <a:latin typeface="Times New Roman"/>
                <a:cs typeface="Times New Roman"/>
              </a:rPr>
              <a:t>Qu’est </a:t>
            </a:r>
            <a:r>
              <a:rPr sz="2400" dirty="0">
                <a:solidFill>
                  <a:srgbClr val="FF0000"/>
                </a:solidFill>
                <a:latin typeface="Times New Roman"/>
                <a:cs typeface="Times New Roman"/>
              </a:rPr>
              <a:t>ce qu’une </a:t>
            </a:r>
            <a:r>
              <a:rPr sz="2400" spc="-5" dirty="0">
                <a:solidFill>
                  <a:srgbClr val="FF0000"/>
                </a:solidFill>
                <a:latin typeface="Times New Roman"/>
                <a:cs typeface="Times New Roman"/>
              </a:rPr>
              <a:t>enzyme </a:t>
            </a:r>
            <a:r>
              <a:rPr sz="2400" dirty="0">
                <a:solidFill>
                  <a:srgbClr val="FF0000"/>
                </a:solidFill>
                <a:latin typeface="Times New Roman"/>
                <a:cs typeface="Times New Roman"/>
              </a:rPr>
              <a:t>de restriction</a:t>
            </a:r>
            <a:r>
              <a:rPr sz="2400" spc="-8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0000"/>
                </a:solidFill>
                <a:latin typeface="Times New Roman"/>
                <a:cs typeface="Times New Roman"/>
              </a:rPr>
              <a:t>?</a:t>
            </a:r>
            <a:endParaRPr sz="2400">
              <a:latin typeface="Times New Roman"/>
              <a:cs typeface="Times New Roman"/>
            </a:endParaRPr>
          </a:p>
          <a:p>
            <a:pPr marL="120014" indent="-107314">
              <a:lnSpc>
                <a:spcPct val="100000"/>
              </a:lnSpc>
              <a:spcBef>
                <a:spcPts val="1390"/>
              </a:spcBef>
              <a:buSzPct val="95833"/>
              <a:buChar char="•"/>
              <a:tabLst>
                <a:tab pos="120650" algn="l"/>
              </a:tabLst>
            </a:pPr>
            <a:r>
              <a:rPr sz="2400" spc="-5" dirty="0">
                <a:latin typeface="Times New Roman"/>
                <a:cs typeface="Times New Roman"/>
              </a:rPr>
              <a:t>Quels sont </a:t>
            </a:r>
            <a:r>
              <a:rPr sz="2400" dirty="0">
                <a:latin typeface="Times New Roman"/>
                <a:cs typeface="Times New Roman"/>
              </a:rPr>
              <a:t>les vecteurs de clonage</a:t>
            </a:r>
            <a:r>
              <a:rPr sz="2400" spc="-7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?</a:t>
            </a:r>
            <a:endParaRPr sz="2400">
              <a:latin typeface="Times New Roman"/>
              <a:cs typeface="Times New Roman"/>
            </a:endParaRPr>
          </a:p>
          <a:p>
            <a:pPr marL="120014" indent="-107314">
              <a:lnSpc>
                <a:spcPct val="100000"/>
              </a:lnSpc>
              <a:spcBef>
                <a:spcPts val="1405"/>
              </a:spcBef>
              <a:buSzPct val="95833"/>
              <a:buChar char="•"/>
              <a:tabLst>
                <a:tab pos="120650" algn="l"/>
              </a:tabLst>
            </a:pPr>
            <a:r>
              <a:rPr sz="2400" spc="-10" dirty="0">
                <a:latin typeface="Times New Roman"/>
                <a:cs typeface="Times New Roman"/>
              </a:rPr>
              <a:t>Comment </a:t>
            </a:r>
            <a:r>
              <a:rPr sz="2400" spc="-5" dirty="0">
                <a:latin typeface="Times New Roman"/>
                <a:cs typeface="Times New Roman"/>
              </a:rPr>
              <a:t>l’ADN </a:t>
            </a:r>
            <a:r>
              <a:rPr sz="2400" dirty="0">
                <a:latin typeface="Times New Roman"/>
                <a:cs typeface="Times New Roman"/>
              </a:rPr>
              <a:t>d’intérêt et le vecteur sont-ils liés</a:t>
            </a:r>
            <a:r>
              <a:rPr sz="2400" spc="-1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?</a:t>
            </a:r>
            <a:endParaRPr sz="2400">
              <a:latin typeface="Times New Roman"/>
              <a:cs typeface="Times New Roman"/>
            </a:endParaRPr>
          </a:p>
          <a:p>
            <a:pPr marL="120014" indent="-107314">
              <a:lnSpc>
                <a:spcPct val="100000"/>
              </a:lnSpc>
              <a:spcBef>
                <a:spcPts val="1405"/>
              </a:spcBef>
              <a:buSzPct val="95833"/>
              <a:buChar char="•"/>
              <a:tabLst>
                <a:tab pos="120650" algn="l"/>
              </a:tabLst>
            </a:pPr>
            <a:r>
              <a:rPr sz="2400" dirty="0">
                <a:latin typeface="Times New Roman"/>
                <a:cs typeface="Times New Roman"/>
              </a:rPr>
              <a:t>Les cellules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hôtes?</a:t>
            </a:r>
            <a:endParaRPr sz="2400">
              <a:latin typeface="Times New Roman"/>
              <a:cs typeface="Times New Roman"/>
            </a:endParaRPr>
          </a:p>
          <a:p>
            <a:pPr marL="120014" indent="-107314">
              <a:lnSpc>
                <a:spcPct val="100000"/>
              </a:lnSpc>
              <a:spcBef>
                <a:spcPts val="1395"/>
              </a:spcBef>
              <a:buSzPct val="95833"/>
              <a:buChar char="•"/>
              <a:tabLst>
                <a:tab pos="120650" algn="l"/>
              </a:tabLst>
            </a:pPr>
            <a:r>
              <a:rPr sz="2400" spc="-10" dirty="0">
                <a:latin typeface="Times New Roman"/>
                <a:cs typeface="Times New Roman"/>
              </a:rPr>
              <a:t>Comment </a:t>
            </a:r>
            <a:r>
              <a:rPr sz="2400" spc="-5" dirty="0">
                <a:latin typeface="Times New Roman"/>
                <a:cs typeface="Times New Roman"/>
              </a:rPr>
              <a:t>l’ADN recombinant </a:t>
            </a:r>
            <a:r>
              <a:rPr sz="2400" dirty="0">
                <a:latin typeface="Times New Roman"/>
                <a:cs typeface="Times New Roman"/>
              </a:rPr>
              <a:t>est introduit dans une cellule</a:t>
            </a:r>
            <a:r>
              <a:rPr sz="2400" spc="-9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hôte</a:t>
            </a:r>
            <a:endParaRPr sz="2400">
              <a:latin typeface="Times New Roman"/>
              <a:cs typeface="Times New Roman"/>
            </a:endParaRPr>
          </a:p>
          <a:p>
            <a:pPr marL="88900">
              <a:lnSpc>
                <a:spcPct val="100000"/>
              </a:lnSpc>
            </a:pPr>
            <a:r>
              <a:rPr sz="2400" dirty="0">
                <a:latin typeface="Times New Roman"/>
                <a:cs typeface="Times New Roman"/>
              </a:rPr>
              <a:t>et </a:t>
            </a:r>
            <a:r>
              <a:rPr sz="2400" spc="-10" dirty="0">
                <a:latin typeface="Times New Roman"/>
                <a:cs typeface="Times New Roman"/>
              </a:rPr>
              <a:t>comment </a:t>
            </a:r>
            <a:r>
              <a:rPr sz="2400" dirty="0">
                <a:latin typeface="Times New Roman"/>
                <a:cs typeface="Times New Roman"/>
              </a:rPr>
              <a:t>celle-ci se </a:t>
            </a:r>
            <a:r>
              <a:rPr sz="2400" spc="-5" dirty="0">
                <a:latin typeface="Times New Roman"/>
                <a:cs typeface="Times New Roman"/>
              </a:rPr>
              <a:t>multiplie</a:t>
            </a:r>
            <a:r>
              <a:rPr sz="2400" spc="-10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?</a:t>
            </a:r>
            <a:endParaRPr sz="2400">
              <a:latin typeface="Times New Roman"/>
              <a:cs typeface="Times New Roman"/>
            </a:endParaRPr>
          </a:p>
          <a:p>
            <a:pPr marL="120014" indent="-107314">
              <a:lnSpc>
                <a:spcPct val="100000"/>
              </a:lnSpc>
              <a:spcBef>
                <a:spcPts val="1405"/>
              </a:spcBef>
              <a:buSzPct val="95833"/>
              <a:buChar char="•"/>
              <a:tabLst>
                <a:tab pos="120650" algn="l"/>
              </a:tabLst>
            </a:pPr>
            <a:r>
              <a:rPr sz="2400" spc="-5" dirty="0">
                <a:latin typeface="Times New Roman"/>
                <a:cs typeface="Times New Roman"/>
              </a:rPr>
              <a:t>Autres exemple </a:t>
            </a:r>
            <a:r>
              <a:rPr sz="2400" dirty="0">
                <a:latin typeface="Times New Roman"/>
                <a:cs typeface="Times New Roman"/>
              </a:rPr>
              <a:t>d’intérêt du clonage</a:t>
            </a:r>
            <a:r>
              <a:rPr sz="2400" spc="-9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?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54087" y="465137"/>
            <a:ext cx="8783955" cy="792480"/>
          </a:xfrm>
          <a:prstGeom prst="rect">
            <a:avLst/>
          </a:prstGeom>
          <a:ln w="9523">
            <a:solidFill>
              <a:srgbClr val="000000"/>
            </a:solidFill>
          </a:ln>
        </p:spPr>
        <p:txBody>
          <a:bodyPr vert="horz" wrap="square" lIns="0" tIns="164465" rIns="0" bIns="0" rtlCol="0">
            <a:spAutoFit/>
          </a:bodyPr>
          <a:lstStyle/>
          <a:p>
            <a:pPr marL="31750" algn="ctr">
              <a:lnSpc>
                <a:spcPct val="100000"/>
              </a:lnSpc>
              <a:spcBef>
                <a:spcPts val="1295"/>
              </a:spcBef>
            </a:pPr>
            <a:r>
              <a:rPr spc="-5" dirty="0"/>
              <a:t>Question</a:t>
            </a:r>
            <a:r>
              <a:rPr spc="-85" dirty="0"/>
              <a:t> </a:t>
            </a:r>
            <a:r>
              <a:rPr spc="-5" dirty="0"/>
              <a:t>?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80616" y="1656715"/>
            <a:ext cx="7922895" cy="13081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00200"/>
              </a:lnSpc>
              <a:spcBef>
                <a:spcPts val="95"/>
              </a:spcBef>
            </a:pPr>
            <a:r>
              <a:rPr sz="2400" b="1" dirty="0">
                <a:latin typeface="Times New Roman"/>
                <a:cs typeface="Times New Roman"/>
              </a:rPr>
              <a:t>Définition: </a:t>
            </a:r>
            <a:r>
              <a:rPr sz="2000" dirty="0">
                <a:latin typeface="Times New Roman"/>
                <a:cs typeface="Times New Roman"/>
              </a:rPr>
              <a:t>Les </a:t>
            </a:r>
            <a:r>
              <a:rPr sz="2000" spc="-5" dirty="0">
                <a:latin typeface="Times New Roman"/>
                <a:cs typeface="Times New Roman"/>
              </a:rPr>
              <a:t>enzymes </a:t>
            </a:r>
            <a:r>
              <a:rPr sz="2000" dirty="0">
                <a:latin typeface="Times New Roman"/>
                <a:cs typeface="Times New Roman"/>
              </a:rPr>
              <a:t>de restrictions sont des </a:t>
            </a:r>
            <a:r>
              <a:rPr sz="2000" spc="-5" dirty="0">
                <a:latin typeface="Times New Roman"/>
                <a:cs typeface="Times New Roman"/>
              </a:rPr>
              <a:t>enzymes </a:t>
            </a:r>
            <a:r>
              <a:rPr sz="2000" dirty="0">
                <a:latin typeface="Times New Roman"/>
                <a:cs typeface="Times New Roman"/>
              </a:rPr>
              <a:t>(</a:t>
            </a:r>
            <a:r>
              <a:rPr sz="20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Endonucléase</a:t>
            </a:r>
            <a:r>
              <a:rPr sz="2000" dirty="0">
                <a:latin typeface="Times New Roman"/>
                <a:cs typeface="Times New Roman"/>
              </a:rPr>
              <a:t>)  bactériennes </a:t>
            </a:r>
            <a:r>
              <a:rPr sz="2000" spc="5" dirty="0">
                <a:latin typeface="Times New Roman"/>
                <a:cs typeface="Times New Roman"/>
              </a:rPr>
              <a:t>qui </a:t>
            </a:r>
            <a:r>
              <a:rPr sz="2000" dirty="0">
                <a:latin typeface="Times New Roman"/>
                <a:cs typeface="Times New Roman"/>
              </a:rPr>
              <a:t>reconnaissent </a:t>
            </a:r>
            <a:r>
              <a:rPr sz="20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des séquences spécifiques</a:t>
            </a:r>
            <a:r>
              <a:rPr sz="2000" b="1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sur l’ADN de 4 à</a:t>
            </a:r>
            <a:r>
              <a:rPr sz="2000" spc="-26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8  paires de bases, et qui clivent l’ADN sur </a:t>
            </a:r>
            <a:r>
              <a:rPr sz="2000" spc="-5" dirty="0">
                <a:latin typeface="Times New Roman"/>
                <a:cs typeface="Times New Roman"/>
              </a:rPr>
              <a:t>les </a:t>
            </a:r>
            <a:r>
              <a:rPr sz="2000" dirty="0">
                <a:latin typeface="Times New Roman"/>
                <a:cs typeface="Times New Roman"/>
              </a:rPr>
              <a:t>deux brins au niveau de </a:t>
            </a:r>
            <a:r>
              <a:rPr sz="2000" spc="-5" dirty="0">
                <a:latin typeface="Times New Roman"/>
                <a:cs typeface="Times New Roman"/>
              </a:rPr>
              <a:t>ces</a:t>
            </a:r>
            <a:r>
              <a:rPr sz="2000" spc="-21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sites.  Elles </a:t>
            </a:r>
            <a:r>
              <a:rPr sz="2000" dirty="0">
                <a:latin typeface="Times New Roman"/>
                <a:cs typeface="Times New Roman"/>
              </a:rPr>
              <a:t>coupent l’ADN au niveau des ponts</a:t>
            </a:r>
            <a:r>
              <a:rPr sz="2000" spc="-13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phosphodiesters.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701800" y="3651250"/>
            <a:ext cx="1485900" cy="23622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228725" y="4368800"/>
            <a:ext cx="426084" cy="98425"/>
          </a:xfrm>
          <a:custGeom>
            <a:avLst/>
            <a:gdLst/>
            <a:ahLst/>
            <a:cxnLst/>
            <a:rect l="l" t="t" r="r" b="b"/>
            <a:pathLst>
              <a:path w="426085" h="98425">
                <a:moveTo>
                  <a:pt x="6097" y="0"/>
                </a:moveTo>
                <a:lnTo>
                  <a:pt x="0" y="36703"/>
                </a:lnTo>
                <a:lnTo>
                  <a:pt x="419862" y="98044"/>
                </a:lnTo>
                <a:lnTo>
                  <a:pt x="425577" y="59817"/>
                </a:lnTo>
                <a:lnTo>
                  <a:pt x="609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643252" y="4390136"/>
            <a:ext cx="121920" cy="11303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136900" y="5047234"/>
            <a:ext cx="128016" cy="10223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3230372" y="4903724"/>
            <a:ext cx="373380" cy="211454"/>
          </a:xfrm>
          <a:custGeom>
            <a:avLst/>
            <a:gdLst/>
            <a:ahLst/>
            <a:cxnLst/>
            <a:rect l="l" t="t" r="r" b="b"/>
            <a:pathLst>
              <a:path w="373379" h="211454">
                <a:moveTo>
                  <a:pt x="354584" y="0"/>
                </a:moveTo>
                <a:lnTo>
                  <a:pt x="0" y="177546"/>
                </a:lnTo>
                <a:lnTo>
                  <a:pt x="17018" y="211074"/>
                </a:lnTo>
                <a:lnTo>
                  <a:pt x="372872" y="33655"/>
                </a:lnTo>
                <a:lnTo>
                  <a:pt x="35458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7569200" y="3575050"/>
            <a:ext cx="1485900" cy="23622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978400" y="3498850"/>
            <a:ext cx="1485900" cy="236220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975100" y="4549667"/>
            <a:ext cx="314325" cy="0"/>
          </a:xfrm>
          <a:custGeom>
            <a:avLst/>
            <a:gdLst/>
            <a:ahLst/>
            <a:cxnLst/>
            <a:rect l="l" t="t" r="r" b="b"/>
            <a:pathLst>
              <a:path w="314325">
                <a:moveTo>
                  <a:pt x="0" y="0"/>
                </a:moveTo>
                <a:lnTo>
                  <a:pt x="313942" y="0"/>
                </a:lnTo>
              </a:path>
            </a:pathLst>
          </a:custGeom>
          <a:ln w="581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4260088" y="4464050"/>
            <a:ext cx="172212" cy="171323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6261100" y="4837430"/>
            <a:ext cx="32384" cy="186690"/>
          </a:xfrm>
          <a:custGeom>
            <a:avLst/>
            <a:gdLst/>
            <a:ahLst/>
            <a:cxnLst/>
            <a:rect l="l" t="t" r="r" b="b"/>
            <a:pathLst>
              <a:path w="32385" h="186689">
                <a:moveTo>
                  <a:pt x="32131" y="0"/>
                </a:moveTo>
                <a:lnTo>
                  <a:pt x="28829" y="4318"/>
                </a:lnTo>
                <a:lnTo>
                  <a:pt x="10414" y="37973"/>
                </a:lnTo>
                <a:lnTo>
                  <a:pt x="1016" y="76073"/>
                </a:lnTo>
                <a:lnTo>
                  <a:pt x="0" y="93345"/>
                </a:lnTo>
                <a:lnTo>
                  <a:pt x="127" y="99187"/>
                </a:lnTo>
                <a:lnTo>
                  <a:pt x="6731" y="138176"/>
                </a:lnTo>
                <a:lnTo>
                  <a:pt x="22733" y="173228"/>
                </a:lnTo>
                <a:lnTo>
                  <a:pt x="32131" y="186690"/>
                </a:lnTo>
                <a:lnTo>
                  <a:pt x="3213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6410579" y="4778375"/>
            <a:ext cx="0" cy="304800"/>
          </a:xfrm>
          <a:custGeom>
            <a:avLst/>
            <a:gdLst/>
            <a:ahLst/>
            <a:cxnLst/>
            <a:rect l="l" t="t" r="r" b="b"/>
            <a:pathLst>
              <a:path h="304800">
                <a:moveTo>
                  <a:pt x="0" y="0"/>
                </a:moveTo>
                <a:lnTo>
                  <a:pt x="0" y="304800"/>
                </a:lnTo>
              </a:path>
            </a:pathLst>
          </a:custGeom>
          <a:ln w="5842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6261100" y="4778375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152400" y="0"/>
                </a:moveTo>
                <a:lnTo>
                  <a:pt x="112903" y="5207"/>
                </a:lnTo>
                <a:lnTo>
                  <a:pt x="77216" y="19939"/>
                </a:lnTo>
                <a:lnTo>
                  <a:pt x="46736" y="42799"/>
                </a:lnTo>
                <a:lnTo>
                  <a:pt x="22733" y="72517"/>
                </a:lnTo>
                <a:lnTo>
                  <a:pt x="6731" y="107569"/>
                </a:lnTo>
                <a:lnTo>
                  <a:pt x="127" y="146558"/>
                </a:lnTo>
                <a:lnTo>
                  <a:pt x="0" y="152400"/>
                </a:lnTo>
                <a:lnTo>
                  <a:pt x="127" y="158242"/>
                </a:lnTo>
                <a:lnTo>
                  <a:pt x="6731" y="197231"/>
                </a:lnTo>
                <a:lnTo>
                  <a:pt x="22733" y="232283"/>
                </a:lnTo>
                <a:lnTo>
                  <a:pt x="46736" y="262001"/>
                </a:lnTo>
                <a:lnTo>
                  <a:pt x="77216" y="284861"/>
                </a:lnTo>
                <a:lnTo>
                  <a:pt x="112903" y="299593"/>
                </a:lnTo>
                <a:lnTo>
                  <a:pt x="152400" y="304800"/>
                </a:lnTo>
                <a:lnTo>
                  <a:pt x="158242" y="304673"/>
                </a:lnTo>
                <a:lnTo>
                  <a:pt x="197231" y="298069"/>
                </a:lnTo>
                <a:lnTo>
                  <a:pt x="232283" y="282067"/>
                </a:lnTo>
                <a:lnTo>
                  <a:pt x="262001" y="258064"/>
                </a:lnTo>
                <a:lnTo>
                  <a:pt x="284861" y="227584"/>
                </a:lnTo>
                <a:lnTo>
                  <a:pt x="299593" y="191897"/>
                </a:lnTo>
                <a:lnTo>
                  <a:pt x="304800" y="152400"/>
                </a:lnTo>
                <a:lnTo>
                  <a:pt x="304673" y="146558"/>
                </a:lnTo>
                <a:lnTo>
                  <a:pt x="298069" y="107569"/>
                </a:lnTo>
                <a:lnTo>
                  <a:pt x="282067" y="72517"/>
                </a:lnTo>
                <a:lnTo>
                  <a:pt x="258064" y="42799"/>
                </a:lnTo>
                <a:lnTo>
                  <a:pt x="227584" y="19939"/>
                </a:lnTo>
                <a:lnTo>
                  <a:pt x="191897" y="5207"/>
                </a:lnTo>
                <a:lnTo>
                  <a:pt x="152400" y="0"/>
                </a:lnTo>
                <a:close/>
              </a:path>
            </a:pathLst>
          </a:custGeom>
          <a:ln w="9523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7482331" y="4181094"/>
            <a:ext cx="208279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5" dirty="0">
                <a:latin typeface="Times New Roman"/>
                <a:cs typeface="Times New Roman"/>
              </a:rPr>
              <a:t>OH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6339332" y="4861943"/>
            <a:ext cx="208279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5" dirty="0">
                <a:latin typeface="Times New Roman"/>
                <a:cs typeface="Times New Roman"/>
              </a:rPr>
              <a:t>OH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6261100" y="5006975"/>
            <a:ext cx="76200" cy="76200"/>
          </a:xfrm>
          <a:custGeom>
            <a:avLst/>
            <a:gdLst/>
            <a:ahLst/>
            <a:cxnLst/>
            <a:rect l="l" t="t" r="r" b="b"/>
            <a:pathLst>
              <a:path w="76200" h="76200">
                <a:moveTo>
                  <a:pt x="0" y="76200"/>
                </a:moveTo>
                <a:lnTo>
                  <a:pt x="76200" y="0"/>
                </a:lnTo>
              </a:path>
            </a:pathLst>
          </a:custGeom>
          <a:ln w="952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>
            <a:spLocks noGrp="1"/>
          </p:cNvSpPr>
          <p:nvPr>
            <p:ph type="title"/>
          </p:nvPr>
        </p:nvSpPr>
        <p:spPr>
          <a:xfrm>
            <a:off x="954087" y="465137"/>
            <a:ext cx="8783955" cy="792480"/>
          </a:xfrm>
          <a:prstGeom prst="rect">
            <a:avLst/>
          </a:prstGeom>
          <a:ln w="9523">
            <a:solidFill>
              <a:srgbClr val="000000"/>
            </a:solidFill>
          </a:ln>
        </p:spPr>
        <p:txBody>
          <a:bodyPr vert="horz" wrap="square" lIns="0" tIns="114300" rIns="0" bIns="0" rtlCol="0">
            <a:spAutoFit/>
          </a:bodyPr>
          <a:lstStyle/>
          <a:p>
            <a:pPr marL="3620770">
              <a:lnSpc>
                <a:spcPct val="100000"/>
              </a:lnSpc>
              <a:spcBef>
                <a:spcPts val="900"/>
              </a:spcBef>
            </a:pPr>
            <a:r>
              <a:rPr spc="-20" dirty="0"/>
              <a:t>Les </a:t>
            </a:r>
            <a:r>
              <a:rPr spc="-5" dirty="0"/>
              <a:t>enzymes </a:t>
            </a:r>
            <a:r>
              <a:rPr dirty="0"/>
              <a:t>de</a:t>
            </a:r>
            <a:r>
              <a:rPr spc="-125" dirty="0"/>
              <a:t> </a:t>
            </a:r>
            <a:r>
              <a:rPr spc="-5" dirty="0"/>
              <a:t>restrictions</a:t>
            </a:r>
          </a:p>
        </p:txBody>
      </p:sp>
      <p:sp>
        <p:nvSpPr>
          <p:cNvPr id="20" name="object 2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445"/>
              </a:lnSpc>
            </a:pPr>
            <a:fld id="{81D60167-4931-47E6-BA6A-407CBD079E47}" type="slidenum">
              <a:rPr dirty="0"/>
              <a:t>12</a:t>
            </a:fld>
            <a:endParaRPr dirty="0"/>
          </a:p>
        </p:txBody>
      </p:sp>
      <p:sp>
        <p:nvSpPr>
          <p:cNvPr id="19" name="object 19"/>
          <p:cNvSpPr txBox="1"/>
          <p:nvPr/>
        </p:nvSpPr>
        <p:spPr>
          <a:xfrm>
            <a:off x="3533650" y="4858004"/>
            <a:ext cx="1315085" cy="577215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12700" marR="5080" indent="196850">
              <a:lnSpc>
                <a:spcPct val="101099"/>
              </a:lnSpc>
              <a:spcBef>
                <a:spcPts val="75"/>
              </a:spcBef>
            </a:pPr>
            <a:r>
              <a:rPr sz="1800" dirty="0">
                <a:latin typeface="Times New Roman"/>
                <a:cs typeface="Times New Roman"/>
              </a:rPr>
              <a:t>Enzymes  de</a:t>
            </a:r>
            <a:r>
              <a:rPr sz="1800" spc="-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restrictions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422568" y="2995963"/>
            <a:ext cx="3659685" cy="238317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54087" y="465137"/>
            <a:ext cx="8783955" cy="792480"/>
          </a:xfrm>
          <a:prstGeom prst="rect">
            <a:avLst/>
          </a:prstGeom>
          <a:ln w="9523">
            <a:solidFill>
              <a:srgbClr val="000000"/>
            </a:solidFill>
          </a:ln>
        </p:spPr>
        <p:txBody>
          <a:bodyPr vert="horz" wrap="square" lIns="0" tIns="114300" rIns="0" bIns="0" rtlCol="0">
            <a:spAutoFit/>
          </a:bodyPr>
          <a:lstStyle/>
          <a:p>
            <a:pPr marL="2368550">
              <a:lnSpc>
                <a:spcPct val="100000"/>
              </a:lnSpc>
              <a:spcBef>
                <a:spcPts val="900"/>
              </a:spcBef>
            </a:pPr>
            <a:r>
              <a:rPr spc="-5" dirty="0"/>
              <a:t>Exemple: l’enzyme</a:t>
            </a:r>
            <a:r>
              <a:rPr spc="-170" dirty="0"/>
              <a:t> </a:t>
            </a:r>
            <a:r>
              <a:rPr i="1" spc="-10" dirty="0">
                <a:latin typeface="Times New Roman"/>
                <a:cs typeface="Times New Roman"/>
              </a:rPr>
              <a:t>Eco</a:t>
            </a:r>
            <a:r>
              <a:rPr spc="-10" dirty="0"/>
              <a:t>RI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395218" y="1567411"/>
            <a:ext cx="7341870" cy="939800"/>
          </a:xfrm>
          <a:prstGeom prst="rect">
            <a:avLst/>
          </a:prstGeom>
        </p:spPr>
        <p:txBody>
          <a:bodyPr vert="horz" wrap="square" lIns="0" tIns="1651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0"/>
              </a:spcBef>
            </a:pPr>
            <a:r>
              <a:rPr sz="2000" dirty="0">
                <a:latin typeface="Times New Roman"/>
                <a:cs typeface="Times New Roman"/>
              </a:rPr>
              <a:t>- </a:t>
            </a:r>
            <a:r>
              <a:rPr sz="2000" spc="-25" dirty="0">
                <a:latin typeface="Times New Roman"/>
                <a:cs typeface="Times New Roman"/>
              </a:rPr>
              <a:t>L’enzymes </a:t>
            </a:r>
            <a:r>
              <a:rPr sz="2000" dirty="0">
                <a:latin typeface="Times New Roman"/>
                <a:cs typeface="Times New Roman"/>
              </a:rPr>
              <a:t>de </a:t>
            </a:r>
            <a:r>
              <a:rPr sz="2000" spc="-5" dirty="0">
                <a:latin typeface="Times New Roman"/>
                <a:cs typeface="Times New Roman"/>
              </a:rPr>
              <a:t>restrictions </a:t>
            </a:r>
            <a:r>
              <a:rPr sz="2000" i="1" dirty="0">
                <a:latin typeface="Times New Roman"/>
                <a:cs typeface="Times New Roman"/>
              </a:rPr>
              <a:t>Eco</a:t>
            </a:r>
            <a:r>
              <a:rPr sz="2000" dirty="0">
                <a:latin typeface="Times New Roman"/>
                <a:cs typeface="Times New Roman"/>
              </a:rPr>
              <a:t>RI reconnait </a:t>
            </a:r>
            <a:r>
              <a:rPr sz="20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et</a:t>
            </a:r>
            <a:r>
              <a:rPr sz="2000" b="1" spc="-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coupe </a:t>
            </a:r>
            <a:r>
              <a:rPr sz="2000" spc="5" dirty="0">
                <a:latin typeface="Times New Roman"/>
                <a:cs typeface="Times New Roman"/>
              </a:rPr>
              <a:t>une </a:t>
            </a:r>
            <a:r>
              <a:rPr sz="2000" dirty="0">
                <a:latin typeface="Times New Roman"/>
                <a:cs typeface="Times New Roman"/>
              </a:rPr>
              <a:t>séquence</a:t>
            </a:r>
            <a:r>
              <a:rPr sz="2000" spc="-114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bien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200"/>
              </a:spcBef>
            </a:pPr>
            <a:r>
              <a:rPr sz="2000" dirty="0">
                <a:latin typeface="Times New Roman"/>
                <a:cs typeface="Times New Roman"/>
              </a:rPr>
              <a:t>spécifique de l’ADN:</a:t>
            </a:r>
            <a:r>
              <a:rPr sz="2000" spc="-80" dirty="0">
                <a:latin typeface="Times New Roman"/>
                <a:cs typeface="Times New Roman"/>
              </a:rPr>
              <a:t> </a:t>
            </a:r>
            <a:r>
              <a:rPr sz="2000" spc="-35" dirty="0">
                <a:latin typeface="Times New Roman"/>
                <a:cs typeface="Times New Roman"/>
              </a:rPr>
              <a:t>GAATTC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5908675" y="3487674"/>
            <a:ext cx="3638550" cy="19431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445"/>
              </a:lnSpc>
            </a:pPr>
            <a:fld id="{81D60167-4931-47E6-BA6A-407CBD079E47}" type="slidenum">
              <a:rPr dirty="0"/>
              <a:t>13</a:t>
            </a:fld>
            <a:endParaRPr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445"/>
              </a:lnSpc>
            </a:pPr>
            <a:fld id="{81D60167-4931-47E6-BA6A-407CBD079E47}" type="slidenum">
              <a:rPr dirty="0"/>
              <a:t>14</a:t>
            </a:fld>
            <a:endParaRPr dirty="0"/>
          </a:p>
        </p:txBody>
      </p:sp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2417826" y="520700"/>
          <a:ext cx="5920103" cy="645985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50594"/>
                <a:gridCol w="3052445"/>
                <a:gridCol w="1917064"/>
              </a:tblGrid>
              <a:tr h="857250">
                <a:tc>
                  <a:txBody>
                    <a:bodyPr/>
                    <a:lstStyle/>
                    <a:p>
                      <a:pPr marR="113664" algn="r">
                        <a:lnSpc>
                          <a:spcPts val="1870"/>
                        </a:lnSpc>
                      </a:pPr>
                      <a:r>
                        <a:rPr sz="1600" b="1" dirty="0">
                          <a:latin typeface="Times New Roman"/>
                          <a:cs typeface="Times New Roman"/>
                        </a:rPr>
                        <a:t>En</a:t>
                      </a:r>
                      <a:r>
                        <a:rPr sz="1600" b="1" spc="-10" dirty="0">
                          <a:latin typeface="Times New Roman"/>
                          <a:cs typeface="Times New Roman"/>
                        </a:rPr>
                        <a:t>z</a:t>
                      </a:r>
                      <a:r>
                        <a:rPr sz="1600" b="1" dirty="0">
                          <a:latin typeface="Times New Roman"/>
                          <a:cs typeface="Times New Roman"/>
                        </a:rPr>
                        <a:t>y</a:t>
                      </a:r>
                      <a:r>
                        <a:rPr sz="1600" b="1" spc="-25" dirty="0">
                          <a:latin typeface="Times New Roman"/>
                          <a:cs typeface="Times New Roman"/>
                        </a:rPr>
                        <a:t>m</a:t>
                      </a:r>
                      <a:r>
                        <a:rPr sz="1600" b="1" dirty="0">
                          <a:latin typeface="Times New Roman"/>
                          <a:cs typeface="Times New Roman"/>
                        </a:rPr>
                        <a:t>e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9E9E9E"/>
                      </a:solidFill>
                      <a:prstDash val="solid"/>
                    </a:lnL>
                    <a:lnR w="12700">
                      <a:solidFill>
                        <a:srgbClr val="9E9E9E"/>
                      </a:solidFill>
                      <a:prstDash val="solid"/>
                    </a:lnR>
                    <a:lnT w="12700">
                      <a:solidFill>
                        <a:srgbClr val="9E9E9E"/>
                      </a:solidFill>
                      <a:prstDash val="solid"/>
                    </a:lnT>
                    <a:lnB w="12700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2300">
                        <a:lnSpc>
                          <a:spcPts val="1870"/>
                        </a:lnSpc>
                      </a:pPr>
                      <a:r>
                        <a:rPr sz="1600" b="1" spc="-10" dirty="0">
                          <a:latin typeface="Times New Roman"/>
                          <a:cs typeface="Times New Roman"/>
                        </a:rPr>
                        <a:t>Organisme</a:t>
                      </a:r>
                      <a:r>
                        <a:rPr sz="1600" b="1" spc="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spc="-5" dirty="0">
                          <a:latin typeface="Times New Roman"/>
                          <a:cs typeface="Times New Roman"/>
                        </a:rPr>
                        <a:t>d’origine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9E9E9E"/>
                      </a:solidFill>
                      <a:prstDash val="solid"/>
                    </a:lnL>
                    <a:lnR w="12700">
                      <a:solidFill>
                        <a:srgbClr val="9E9E9E"/>
                      </a:solidFill>
                      <a:prstDash val="solid"/>
                    </a:lnR>
                    <a:lnT w="12700">
                      <a:solidFill>
                        <a:srgbClr val="9E9E9E"/>
                      </a:solidFill>
                      <a:prstDash val="solid"/>
                    </a:lnT>
                    <a:lnB w="12700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78435" algn="ctr">
                        <a:lnSpc>
                          <a:spcPts val="1920"/>
                        </a:lnSpc>
                        <a:spcBef>
                          <a:spcPts val="10"/>
                        </a:spcBef>
                      </a:pPr>
                      <a:r>
                        <a:rPr sz="1600" b="1" spc="-5" dirty="0">
                          <a:latin typeface="Times New Roman"/>
                          <a:cs typeface="Times New Roman"/>
                        </a:rPr>
                        <a:t>Séquence cible</a:t>
                      </a:r>
                      <a:r>
                        <a:rPr sz="1600" b="1" spc="3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spc="-5" dirty="0">
                          <a:latin typeface="Times New Roman"/>
                          <a:cs typeface="Times New Roman"/>
                        </a:rPr>
                        <a:t>(site  de coupure *) 5'</a:t>
                      </a:r>
                      <a:r>
                        <a:rPr sz="1600" b="1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spc="-10" dirty="0">
                          <a:latin typeface="Times New Roman"/>
                          <a:cs typeface="Times New Roman"/>
                        </a:rPr>
                        <a:t>--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170815" algn="ctr">
                        <a:lnSpc>
                          <a:spcPts val="1855"/>
                        </a:lnSpc>
                      </a:pPr>
                      <a:r>
                        <a:rPr sz="1600" b="1" dirty="0">
                          <a:latin typeface="Times New Roman"/>
                          <a:cs typeface="Times New Roman"/>
                        </a:rPr>
                        <a:t>&gt;3'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1270" marB="0">
                    <a:lnL w="12700">
                      <a:solidFill>
                        <a:srgbClr val="9E9E9E"/>
                      </a:solidFill>
                      <a:prstDash val="solid"/>
                    </a:lnL>
                    <a:lnR w="12700">
                      <a:solidFill>
                        <a:srgbClr val="9E9E9E"/>
                      </a:solidFill>
                      <a:prstDash val="solid"/>
                    </a:lnR>
                    <a:lnT w="12700">
                      <a:solidFill>
                        <a:srgbClr val="9E9E9E"/>
                      </a:solidFill>
                      <a:prstDash val="solid"/>
                    </a:lnT>
                    <a:lnB w="12700">
                      <a:solidFill>
                        <a:srgbClr val="9E9E9E"/>
                      </a:solidFill>
                      <a:prstDash val="solid"/>
                    </a:lnB>
                  </a:tcPr>
                </a:tc>
              </a:tr>
              <a:tr h="333375">
                <a:tc>
                  <a:txBody>
                    <a:bodyPr/>
                    <a:lstStyle/>
                    <a:p>
                      <a:pPr marL="264795">
                        <a:lnSpc>
                          <a:spcPts val="1870"/>
                        </a:lnSpc>
                      </a:pPr>
                      <a:r>
                        <a:rPr sz="1600" i="1" spc="-5" dirty="0">
                          <a:latin typeface="Times New Roman"/>
                          <a:cs typeface="Times New Roman"/>
                        </a:rPr>
                        <a:t>Ava</a:t>
                      </a:r>
                      <a:r>
                        <a:rPr sz="1600" i="1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I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9E9E9E"/>
                      </a:solidFill>
                      <a:prstDash val="solid"/>
                    </a:lnL>
                    <a:lnR w="12700">
                      <a:solidFill>
                        <a:srgbClr val="9E9E9E"/>
                      </a:solidFill>
                      <a:prstDash val="solid"/>
                    </a:lnR>
                    <a:lnT w="12700">
                      <a:solidFill>
                        <a:srgbClr val="9E9E9E"/>
                      </a:solidFill>
                      <a:prstDash val="solid"/>
                    </a:lnT>
                    <a:lnB w="12700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7230">
                        <a:lnSpc>
                          <a:spcPts val="1870"/>
                        </a:lnSpc>
                      </a:pPr>
                      <a:r>
                        <a:rPr sz="1600" i="1" spc="-5" dirty="0">
                          <a:latin typeface="Times New Roman"/>
                          <a:cs typeface="Times New Roman"/>
                        </a:rPr>
                        <a:t>Anabaena</a:t>
                      </a:r>
                      <a:r>
                        <a:rPr sz="1600" i="1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i="1" spc="-5" dirty="0">
                          <a:latin typeface="Times New Roman"/>
                          <a:cs typeface="Times New Roman"/>
                        </a:rPr>
                        <a:t>variabilis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9E9E9E"/>
                      </a:solidFill>
                      <a:prstDash val="solid"/>
                    </a:lnL>
                    <a:lnR w="12700">
                      <a:solidFill>
                        <a:srgbClr val="9E9E9E"/>
                      </a:solidFill>
                      <a:prstDash val="solid"/>
                    </a:lnR>
                    <a:lnT w="12700">
                      <a:solidFill>
                        <a:srgbClr val="9E9E9E"/>
                      </a:solidFill>
                      <a:prstDash val="solid"/>
                    </a:lnT>
                    <a:lnB w="12700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15" algn="ctr">
                        <a:lnSpc>
                          <a:spcPts val="1870"/>
                        </a:lnSpc>
                      </a:pPr>
                      <a:r>
                        <a:rPr sz="1600" spc="-5" dirty="0">
                          <a:latin typeface="Times New Roman"/>
                          <a:cs typeface="Times New Roman"/>
                        </a:rPr>
                        <a:t>C* C/T C G A/G</a:t>
                      </a:r>
                      <a:r>
                        <a:rPr sz="16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G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9E9E9E"/>
                      </a:solidFill>
                      <a:prstDash val="solid"/>
                    </a:lnL>
                    <a:lnR w="12700">
                      <a:solidFill>
                        <a:srgbClr val="9E9E9E"/>
                      </a:solidFill>
                      <a:prstDash val="solid"/>
                    </a:lnR>
                    <a:lnT w="12700">
                      <a:solidFill>
                        <a:srgbClr val="9E9E9E"/>
                      </a:solidFill>
                      <a:prstDash val="solid"/>
                    </a:lnT>
                    <a:lnB w="12700">
                      <a:solidFill>
                        <a:srgbClr val="9E9E9E"/>
                      </a:solidFill>
                      <a:prstDash val="solid"/>
                    </a:lnB>
                  </a:tcPr>
                </a:tc>
              </a:tr>
              <a:tr h="333375">
                <a:tc>
                  <a:txBody>
                    <a:bodyPr/>
                    <a:lstStyle/>
                    <a:p>
                      <a:pPr marR="143510" algn="r">
                        <a:lnSpc>
                          <a:spcPts val="1870"/>
                        </a:lnSpc>
                      </a:pPr>
                      <a:r>
                        <a:rPr sz="1600" i="1" spc="-5" dirty="0">
                          <a:latin typeface="Times New Roman"/>
                          <a:cs typeface="Times New Roman"/>
                        </a:rPr>
                        <a:t>Bam</a:t>
                      </a:r>
                      <a:r>
                        <a:rPr sz="1600" i="1" spc="-10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10" dirty="0">
                          <a:latin typeface="Times New Roman"/>
                          <a:cs typeface="Times New Roman"/>
                        </a:rPr>
                        <a:t>HI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9E9E9E"/>
                      </a:solidFill>
                      <a:prstDash val="solid"/>
                    </a:lnL>
                    <a:lnR w="12700">
                      <a:solidFill>
                        <a:srgbClr val="9E9E9E"/>
                      </a:solidFill>
                      <a:prstDash val="solid"/>
                    </a:lnR>
                    <a:lnT w="12700">
                      <a:solidFill>
                        <a:srgbClr val="9E9E9E"/>
                      </a:solidFill>
                      <a:prstDash val="solid"/>
                    </a:lnT>
                    <a:lnB w="12700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70"/>
                        </a:lnSpc>
                      </a:pPr>
                      <a:r>
                        <a:rPr sz="1600" i="1" spc="-5" dirty="0">
                          <a:latin typeface="Times New Roman"/>
                          <a:cs typeface="Times New Roman"/>
                        </a:rPr>
                        <a:t>Bacillus</a:t>
                      </a:r>
                      <a:r>
                        <a:rPr sz="1600" i="1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i="1" spc="-5" dirty="0">
                          <a:latin typeface="Times New Roman"/>
                          <a:cs typeface="Times New Roman"/>
                        </a:rPr>
                        <a:t>amyloliquefaciens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9E9E9E"/>
                      </a:solidFill>
                      <a:prstDash val="solid"/>
                    </a:lnL>
                    <a:lnR w="12700">
                      <a:solidFill>
                        <a:srgbClr val="9E9E9E"/>
                      </a:solidFill>
                      <a:prstDash val="solid"/>
                    </a:lnR>
                    <a:lnT w="12700">
                      <a:solidFill>
                        <a:srgbClr val="9E9E9E"/>
                      </a:solidFill>
                      <a:prstDash val="solid"/>
                    </a:lnT>
                    <a:lnB w="12700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510" algn="ctr">
                        <a:lnSpc>
                          <a:spcPts val="1870"/>
                        </a:lnSpc>
                      </a:pPr>
                      <a:r>
                        <a:rPr sz="1600" spc="-5" dirty="0">
                          <a:latin typeface="Times New Roman"/>
                          <a:cs typeface="Times New Roman"/>
                        </a:rPr>
                        <a:t>G* G A T C</a:t>
                      </a:r>
                      <a:r>
                        <a:rPr sz="16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C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9E9E9E"/>
                      </a:solidFill>
                      <a:prstDash val="solid"/>
                    </a:lnL>
                    <a:lnR w="12700">
                      <a:solidFill>
                        <a:srgbClr val="9E9E9E"/>
                      </a:solidFill>
                      <a:prstDash val="solid"/>
                    </a:lnR>
                    <a:lnT w="12700">
                      <a:solidFill>
                        <a:srgbClr val="9E9E9E"/>
                      </a:solidFill>
                      <a:prstDash val="solid"/>
                    </a:lnT>
                    <a:lnB w="12700">
                      <a:solidFill>
                        <a:srgbClr val="9E9E9E"/>
                      </a:solidFill>
                      <a:prstDash val="solid"/>
                    </a:lnB>
                  </a:tcPr>
                </a:tc>
              </a:tr>
              <a:tr h="331470">
                <a:tc>
                  <a:txBody>
                    <a:bodyPr/>
                    <a:lstStyle/>
                    <a:p>
                      <a:pPr marL="248285">
                        <a:lnSpc>
                          <a:spcPts val="1870"/>
                        </a:lnSpc>
                      </a:pPr>
                      <a:r>
                        <a:rPr sz="1600" i="1" spc="-5" dirty="0">
                          <a:latin typeface="Times New Roman"/>
                          <a:cs typeface="Times New Roman"/>
                        </a:rPr>
                        <a:t>Bgl</a:t>
                      </a:r>
                      <a:r>
                        <a:rPr sz="1600" i="1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10" dirty="0">
                          <a:latin typeface="Times New Roman"/>
                          <a:cs typeface="Times New Roman"/>
                        </a:rPr>
                        <a:t>II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9E9E9E"/>
                      </a:solidFill>
                      <a:prstDash val="solid"/>
                    </a:lnL>
                    <a:lnR w="12700">
                      <a:solidFill>
                        <a:srgbClr val="9E9E9E"/>
                      </a:solidFill>
                      <a:prstDash val="solid"/>
                    </a:lnR>
                    <a:lnT w="12700">
                      <a:solidFill>
                        <a:srgbClr val="9E9E9E"/>
                      </a:solidFill>
                      <a:prstDash val="solid"/>
                    </a:lnT>
                    <a:lnB w="12700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49630">
                        <a:lnSpc>
                          <a:spcPts val="1870"/>
                        </a:lnSpc>
                      </a:pPr>
                      <a:r>
                        <a:rPr sz="1600" i="1" spc="-5" dirty="0">
                          <a:latin typeface="Times New Roman"/>
                          <a:cs typeface="Times New Roman"/>
                        </a:rPr>
                        <a:t>Bacillus</a:t>
                      </a:r>
                      <a:r>
                        <a:rPr sz="1600" i="1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i="1" dirty="0">
                          <a:latin typeface="Times New Roman"/>
                          <a:cs typeface="Times New Roman"/>
                        </a:rPr>
                        <a:t>globigii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9E9E9E"/>
                      </a:solidFill>
                      <a:prstDash val="solid"/>
                    </a:lnL>
                    <a:lnR w="12700">
                      <a:solidFill>
                        <a:srgbClr val="9E9E9E"/>
                      </a:solidFill>
                      <a:prstDash val="solid"/>
                    </a:lnR>
                    <a:lnT w="12700">
                      <a:solidFill>
                        <a:srgbClr val="9E9E9E"/>
                      </a:solidFill>
                      <a:prstDash val="solid"/>
                    </a:lnT>
                    <a:lnB w="12700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0955" algn="ctr">
                        <a:lnSpc>
                          <a:spcPts val="1870"/>
                        </a:lnSpc>
                      </a:pPr>
                      <a:r>
                        <a:rPr sz="1600" spc="-5" dirty="0">
                          <a:latin typeface="Times New Roman"/>
                          <a:cs typeface="Times New Roman"/>
                        </a:rPr>
                        <a:t>A* G A T C</a:t>
                      </a:r>
                      <a:r>
                        <a:rPr sz="16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T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9E9E9E"/>
                      </a:solidFill>
                      <a:prstDash val="solid"/>
                    </a:lnL>
                    <a:lnR w="12700">
                      <a:solidFill>
                        <a:srgbClr val="9E9E9E"/>
                      </a:solidFill>
                      <a:prstDash val="solid"/>
                    </a:lnR>
                    <a:lnT w="12700">
                      <a:solidFill>
                        <a:srgbClr val="9E9E9E"/>
                      </a:solidFill>
                      <a:prstDash val="solid"/>
                    </a:lnT>
                    <a:lnB w="12700">
                      <a:solidFill>
                        <a:srgbClr val="9E9E9E"/>
                      </a:solidFill>
                      <a:prstDash val="solid"/>
                    </a:lnB>
                  </a:tcPr>
                </a:tc>
              </a:tr>
              <a:tr h="333375">
                <a:tc>
                  <a:txBody>
                    <a:bodyPr/>
                    <a:lstStyle/>
                    <a:p>
                      <a:pPr marR="175260" algn="r">
                        <a:lnSpc>
                          <a:spcPts val="1870"/>
                        </a:lnSpc>
                      </a:pPr>
                      <a:r>
                        <a:rPr sz="1600" i="1" spc="-5" dirty="0">
                          <a:latin typeface="Times New Roman"/>
                          <a:cs typeface="Times New Roman"/>
                        </a:rPr>
                        <a:t>Eco</a:t>
                      </a:r>
                      <a:r>
                        <a:rPr sz="1600" i="1" spc="-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RI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9E9E9E"/>
                      </a:solidFill>
                      <a:prstDash val="solid"/>
                    </a:lnL>
                    <a:lnR w="12700">
                      <a:solidFill>
                        <a:srgbClr val="9E9E9E"/>
                      </a:solidFill>
                      <a:prstDash val="solid"/>
                    </a:lnR>
                    <a:lnT w="12700">
                      <a:solidFill>
                        <a:srgbClr val="9E9E9E"/>
                      </a:solidFill>
                      <a:prstDash val="solid"/>
                    </a:lnT>
                    <a:lnB w="12700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87375">
                        <a:lnSpc>
                          <a:spcPts val="1870"/>
                        </a:lnSpc>
                      </a:pPr>
                      <a:r>
                        <a:rPr sz="1600" i="1" spc="-5" dirty="0">
                          <a:latin typeface="Times New Roman"/>
                          <a:cs typeface="Times New Roman"/>
                        </a:rPr>
                        <a:t>Escherichia coli RY</a:t>
                      </a:r>
                      <a:r>
                        <a:rPr sz="1600" i="1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i="1" spc="-5" dirty="0">
                          <a:latin typeface="Times New Roman"/>
                          <a:cs typeface="Times New Roman"/>
                        </a:rPr>
                        <a:t>13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9E9E9E"/>
                      </a:solidFill>
                      <a:prstDash val="solid"/>
                    </a:lnL>
                    <a:lnR w="12700">
                      <a:solidFill>
                        <a:srgbClr val="9E9E9E"/>
                      </a:solidFill>
                      <a:prstDash val="solid"/>
                    </a:lnR>
                    <a:lnT w="12700">
                      <a:solidFill>
                        <a:srgbClr val="9E9E9E"/>
                      </a:solidFill>
                      <a:prstDash val="solid"/>
                    </a:lnT>
                    <a:lnB w="12700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510" algn="ctr">
                        <a:lnSpc>
                          <a:spcPts val="1870"/>
                        </a:lnSpc>
                      </a:pPr>
                      <a:r>
                        <a:rPr sz="1600" spc="-5" dirty="0">
                          <a:latin typeface="Times New Roman"/>
                          <a:cs typeface="Times New Roman"/>
                        </a:rPr>
                        <a:t>G* A A T T</a:t>
                      </a:r>
                      <a:r>
                        <a:rPr sz="1600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C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9E9E9E"/>
                      </a:solidFill>
                      <a:prstDash val="solid"/>
                    </a:lnL>
                    <a:lnR w="12700">
                      <a:solidFill>
                        <a:srgbClr val="9E9E9E"/>
                      </a:solidFill>
                      <a:prstDash val="solid"/>
                    </a:lnR>
                    <a:lnT w="12700">
                      <a:solidFill>
                        <a:srgbClr val="9E9E9E"/>
                      </a:solidFill>
                      <a:prstDash val="solid"/>
                    </a:lnT>
                    <a:lnB w="12700">
                      <a:solidFill>
                        <a:srgbClr val="9E9E9E"/>
                      </a:solidFill>
                      <a:prstDash val="solid"/>
                    </a:lnB>
                  </a:tcPr>
                </a:tc>
              </a:tr>
              <a:tr h="333375">
                <a:tc>
                  <a:txBody>
                    <a:bodyPr/>
                    <a:lstStyle/>
                    <a:p>
                      <a:pPr marR="142240" algn="r">
                        <a:lnSpc>
                          <a:spcPts val="1870"/>
                        </a:lnSpc>
                      </a:pPr>
                      <a:r>
                        <a:rPr sz="1600" i="1" spc="-5" dirty="0">
                          <a:latin typeface="Times New Roman"/>
                          <a:cs typeface="Times New Roman"/>
                        </a:rPr>
                        <a:t>Eco</a:t>
                      </a:r>
                      <a:r>
                        <a:rPr sz="1600" i="1" spc="-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RII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9E9E9E"/>
                      </a:solidFill>
                      <a:prstDash val="solid"/>
                    </a:lnL>
                    <a:lnR w="12700">
                      <a:solidFill>
                        <a:srgbClr val="9E9E9E"/>
                      </a:solidFill>
                      <a:prstDash val="solid"/>
                    </a:lnR>
                    <a:lnT w="12700">
                      <a:solidFill>
                        <a:srgbClr val="9E9E9E"/>
                      </a:solidFill>
                      <a:prstDash val="solid"/>
                    </a:lnT>
                    <a:lnB w="12700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1030">
                        <a:lnSpc>
                          <a:spcPts val="1870"/>
                        </a:lnSpc>
                      </a:pPr>
                      <a:r>
                        <a:rPr sz="1600" i="1" spc="-5" dirty="0">
                          <a:latin typeface="Times New Roman"/>
                          <a:cs typeface="Times New Roman"/>
                        </a:rPr>
                        <a:t>Escherichia coli</a:t>
                      </a:r>
                      <a:r>
                        <a:rPr sz="1600" i="1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i="1" spc="-5" dirty="0">
                          <a:latin typeface="Times New Roman"/>
                          <a:cs typeface="Times New Roman"/>
                        </a:rPr>
                        <a:t>R245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9E9E9E"/>
                      </a:solidFill>
                      <a:prstDash val="solid"/>
                    </a:lnL>
                    <a:lnR w="12700">
                      <a:solidFill>
                        <a:srgbClr val="9E9E9E"/>
                      </a:solidFill>
                      <a:prstDash val="solid"/>
                    </a:lnR>
                    <a:lnT w="12700">
                      <a:solidFill>
                        <a:srgbClr val="9E9E9E"/>
                      </a:solidFill>
                      <a:prstDash val="solid"/>
                    </a:lnT>
                    <a:lnB w="12700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0" algn="ctr">
                        <a:lnSpc>
                          <a:spcPts val="1870"/>
                        </a:lnSpc>
                      </a:pPr>
                      <a:r>
                        <a:rPr sz="1600" spc="-5" dirty="0">
                          <a:latin typeface="Times New Roman"/>
                          <a:cs typeface="Times New Roman"/>
                        </a:rPr>
                        <a:t>* C C A/T G</a:t>
                      </a:r>
                      <a:r>
                        <a:rPr sz="16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G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9E9E9E"/>
                      </a:solidFill>
                      <a:prstDash val="solid"/>
                    </a:lnL>
                    <a:lnR w="12700">
                      <a:solidFill>
                        <a:srgbClr val="9E9E9E"/>
                      </a:solidFill>
                      <a:prstDash val="solid"/>
                    </a:lnR>
                    <a:lnT w="12700">
                      <a:solidFill>
                        <a:srgbClr val="9E9E9E"/>
                      </a:solidFill>
                      <a:prstDash val="solid"/>
                    </a:lnT>
                    <a:lnB w="12700">
                      <a:solidFill>
                        <a:srgbClr val="9E9E9E"/>
                      </a:solidFill>
                      <a:prstDash val="solid"/>
                    </a:lnB>
                  </a:tcPr>
                </a:tc>
              </a:tr>
              <a:tr h="331470">
                <a:tc>
                  <a:txBody>
                    <a:bodyPr/>
                    <a:lstStyle/>
                    <a:p>
                      <a:pPr marR="167005" algn="r">
                        <a:lnSpc>
                          <a:spcPts val="1870"/>
                        </a:lnSpc>
                      </a:pPr>
                      <a:r>
                        <a:rPr sz="1600" i="1" spc="-5" dirty="0">
                          <a:latin typeface="Times New Roman"/>
                          <a:cs typeface="Times New Roman"/>
                        </a:rPr>
                        <a:t>Hae</a:t>
                      </a:r>
                      <a:r>
                        <a:rPr sz="1600" i="1" spc="-10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10" dirty="0">
                          <a:latin typeface="Times New Roman"/>
                          <a:cs typeface="Times New Roman"/>
                        </a:rPr>
                        <a:t>III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9E9E9E"/>
                      </a:solidFill>
                      <a:prstDash val="solid"/>
                    </a:lnL>
                    <a:lnR w="12700">
                      <a:solidFill>
                        <a:srgbClr val="9E9E9E"/>
                      </a:solidFill>
                      <a:prstDash val="solid"/>
                    </a:lnR>
                    <a:lnT w="12700">
                      <a:solidFill>
                        <a:srgbClr val="9E9E9E"/>
                      </a:solidFill>
                      <a:prstDash val="solid"/>
                    </a:lnT>
                    <a:lnB w="12700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67690">
                        <a:lnSpc>
                          <a:spcPts val="1870"/>
                        </a:lnSpc>
                      </a:pPr>
                      <a:r>
                        <a:rPr sz="1600" i="1" spc="-5" dirty="0">
                          <a:latin typeface="Times New Roman"/>
                          <a:cs typeface="Times New Roman"/>
                        </a:rPr>
                        <a:t>Haemophilus</a:t>
                      </a:r>
                      <a:r>
                        <a:rPr sz="1600" i="1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i="1" spc="-5" dirty="0">
                          <a:latin typeface="Times New Roman"/>
                          <a:cs typeface="Times New Roman"/>
                        </a:rPr>
                        <a:t>aegyptius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9E9E9E"/>
                      </a:solidFill>
                      <a:prstDash val="solid"/>
                    </a:lnL>
                    <a:lnR w="12700">
                      <a:solidFill>
                        <a:srgbClr val="9E9E9E"/>
                      </a:solidFill>
                      <a:prstDash val="solid"/>
                    </a:lnR>
                    <a:lnT w="12700">
                      <a:solidFill>
                        <a:srgbClr val="9E9E9E"/>
                      </a:solidFill>
                      <a:prstDash val="solid"/>
                    </a:lnT>
                    <a:lnB w="12700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15" algn="ctr">
                        <a:lnSpc>
                          <a:spcPts val="1870"/>
                        </a:lnSpc>
                      </a:pPr>
                      <a:r>
                        <a:rPr sz="1600" spc="-5" dirty="0">
                          <a:latin typeface="Times New Roman"/>
                          <a:cs typeface="Times New Roman"/>
                        </a:rPr>
                        <a:t>G G * C</a:t>
                      </a:r>
                      <a:r>
                        <a:rPr sz="16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C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9E9E9E"/>
                      </a:solidFill>
                      <a:prstDash val="solid"/>
                    </a:lnL>
                    <a:lnR w="12700">
                      <a:solidFill>
                        <a:srgbClr val="9E9E9E"/>
                      </a:solidFill>
                      <a:prstDash val="solid"/>
                    </a:lnR>
                    <a:lnT w="12700">
                      <a:solidFill>
                        <a:srgbClr val="9E9E9E"/>
                      </a:solidFill>
                      <a:prstDash val="solid"/>
                    </a:lnT>
                    <a:lnB w="12700">
                      <a:solidFill>
                        <a:srgbClr val="9E9E9E"/>
                      </a:solidFill>
                      <a:prstDash val="solid"/>
                    </a:lnB>
                  </a:tcPr>
                </a:tc>
              </a:tr>
              <a:tr h="333375">
                <a:tc>
                  <a:txBody>
                    <a:bodyPr/>
                    <a:lstStyle/>
                    <a:p>
                      <a:pPr marL="249554">
                        <a:lnSpc>
                          <a:spcPts val="1875"/>
                        </a:lnSpc>
                      </a:pPr>
                      <a:r>
                        <a:rPr sz="1600" i="1" spc="-5" dirty="0">
                          <a:latin typeface="Times New Roman"/>
                          <a:cs typeface="Times New Roman"/>
                        </a:rPr>
                        <a:t>Hha</a:t>
                      </a:r>
                      <a:r>
                        <a:rPr sz="1600" i="1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I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9E9E9E"/>
                      </a:solidFill>
                      <a:prstDash val="solid"/>
                    </a:lnL>
                    <a:lnR w="12700">
                      <a:solidFill>
                        <a:srgbClr val="9E9E9E"/>
                      </a:solidFill>
                      <a:prstDash val="solid"/>
                    </a:lnR>
                    <a:lnT w="12700">
                      <a:solidFill>
                        <a:srgbClr val="9E9E9E"/>
                      </a:solidFill>
                      <a:prstDash val="solid"/>
                    </a:lnT>
                    <a:lnB w="12700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75"/>
                        </a:lnSpc>
                      </a:pPr>
                      <a:r>
                        <a:rPr sz="1600" i="1" spc="-5" dirty="0">
                          <a:latin typeface="Times New Roman"/>
                          <a:cs typeface="Times New Roman"/>
                        </a:rPr>
                        <a:t>Haemophilus</a:t>
                      </a:r>
                      <a:r>
                        <a:rPr sz="1600" i="1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i="1" spc="-5" dirty="0">
                          <a:latin typeface="Times New Roman"/>
                          <a:cs typeface="Times New Roman"/>
                        </a:rPr>
                        <a:t>haemolyticus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9E9E9E"/>
                      </a:solidFill>
                      <a:prstDash val="solid"/>
                    </a:lnL>
                    <a:lnR w="12700">
                      <a:solidFill>
                        <a:srgbClr val="9E9E9E"/>
                      </a:solidFill>
                      <a:prstDash val="solid"/>
                    </a:lnR>
                    <a:lnT w="12700">
                      <a:solidFill>
                        <a:srgbClr val="9E9E9E"/>
                      </a:solidFill>
                      <a:prstDash val="solid"/>
                    </a:lnT>
                    <a:lnB w="12700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15" algn="ctr">
                        <a:lnSpc>
                          <a:spcPts val="1875"/>
                        </a:lnSpc>
                      </a:pPr>
                      <a:r>
                        <a:rPr sz="1600" spc="-5" dirty="0">
                          <a:latin typeface="Times New Roman"/>
                          <a:cs typeface="Times New Roman"/>
                        </a:rPr>
                        <a:t>G C G *</a:t>
                      </a:r>
                      <a:r>
                        <a:rPr sz="16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C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9E9E9E"/>
                      </a:solidFill>
                      <a:prstDash val="solid"/>
                    </a:lnL>
                    <a:lnR w="12700">
                      <a:solidFill>
                        <a:srgbClr val="9E9E9E"/>
                      </a:solidFill>
                      <a:prstDash val="solid"/>
                    </a:lnR>
                    <a:lnT w="12700">
                      <a:solidFill>
                        <a:srgbClr val="9E9E9E"/>
                      </a:solidFill>
                      <a:prstDash val="solid"/>
                    </a:lnT>
                    <a:lnB w="12700">
                      <a:solidFill>
                        <a:srgbClr val="9E9E9E"/>
                      </a:solidFill>
                      <a:prstDash val="solid"/>
                    </a:lnB>
                  </a:tcPr>
                </a:tc>
              </a:tr>
              <a:tr h="333375">
                <a:tc>
                  <a:txBody>
                    <a:bodyPr/>
                    <a:lstStyle/>
                    <a:p>
                      <a:pPr marR="132080" algn="r">
                        <a:lnSpc>
                          <a:spcPts val="1875"/>
                        </a:lnSpc>
                      </a:pPr>
                      <a:r>
                        <a:rPr sz="1600" i="1" spc="-5" dirty="0">
                          <a:latin typeface="Times New Roman"/>
                          <a:cs typeface="Times New Roman"/>
                        </a:rPr>
                        <a:t>Hind</a:t>
                      </a:r>
                      <a:r>
                        <a:rPr sz="1600" i="1" spc="-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10" dirty="0">
                          <a:latin typeface="Times New Roman"/>
                          <a:cs typeface="Times New Roman"/>
                        </a:rPr>
                        <a:t>III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9E9E9E"/>
                      </a:solidFill>
                      <a:prstDash val="solid"/>
                    </a:lnL>
                    <a:lnR w="12700">
                      <a:solidFill>
                        <a:srgbClr val="9E9E9E"/>
                      </a:solidFill>
                      <a:prstDash val="solid"/>
                    </a:lnR>
                    <a:lnT w="12700">
                      <a:solidFill>
                        <a:srgbClr val="9E9E9E"/>
                      </a:solidFill>
                      <a:prstDash val="solid"/>
                    </a:lnT>
                    <a:lnB w="12700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75"/>
                        </a:lnSpc>
                      </a:pPr>
                      <a:r>
                        <a:rPr sz="1600" i="1" spc="-5" dirty="0">
                          <a:latin typeface="Times New Roman"/>
                          <a:cs typeface="Times New Roman"/>
                        </a:rPr>
                        <a:t>Haemophilus inflenzae</a:t>
                      </a:r>
                      <a:r>
                        <a:rPr sz="1600" i="1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i="1" spc="-5" dirty="0">
                          <a:latin typeface="Times New Roman"/>
                          <a:cs typeface="Times New Roman"/>
                        </a:rPr>
                        <a:t>Rd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9E9E9E"/>
                      </a:solidFill>
                      <a:prstDash val="solid"/>
                    </a:lnL>
                    <a:lnR w="12700">
                      <a:solidFill>
                        <a:srgbClr val="9E9E9E"/>
                      </a:solidFill>
                      <a:prstDash val="solid"/>
                    </a:lnR>
                    <a:lnT w="12700">
                      <a:solidFill>
                        <a:srgbClr val="9E9E9E"/>
                      </a:solidFill>
                      <a:prstDash val="solid"/>
                    </a:lnT>
                    <a:lnB w="12700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0320" algn="ctr">
                        <a:lnSpc>
                          <a:spcPts val="1875"/>
                        </a:lnSpc>
                      </a:pPr>
                      <a:r>
                        <a:rPr sz="1600" spc="-5" dirty="0">
                          <a:latin typeface="Times New Roman"/>
                          <a:cs typeface="Times New Roman"/>
                        </a:rPr>
                        <a:t>A* A G C T</a:t>
                      </a:r>
                      <a:r>
                        <a:rPr sz="16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T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9E9E9E"/>
                      </a:solidFill>
                      <a:prstDash val="solid"/>
                    </a:lnL>
                    <a:lnR w="12700">
                      <a:solidFill>
                        <a:srgbClr val="9E9E9E"/>
                      </a:solidFill>
                      <a:prstDash val="solid"/>
                    </a:lnR>
                    <a:lnT w="12700">
                      <a:solidFill>
                        <a:srgbClr val="9E9E9E"/>
                      </a:solidFill>
                      <a:prstDash val="solid"/>
                    </a:lnT>
                    <a:lnB w="12700">
                      <a:solidFill>
                        <a:srgbClr val="9E9E9E"/>
                      </a:solidFill>
                      <a:prstDash val="solid"/>
                    </a:lnB>
                  </a:tcPr>
                </a:tc>
              </a:tr>
              <a:tr h="331470">
                <a:tc>
                  <a:txBody>
                    <a:bodyPr/>
                    <a:lstStyle/>
                    <a:p>
                      <a:pPr marL="249554">
                        <a:lnSpc>
                          <a:spcPts val="1875"/>
                        </a:lnSpc>
                      </a:pPr>
                      <a:r>
                        <a:rPr sz="1600" i="1" spc="-5" dirty="0">
                          <a:latin typeface="Times New Roman"/>
                          <a:cs typeface="Times New Roman"/>
                        </a:rPr>
                        <a:t>Hpa</a:t>
                      </a:r>
                      <a:r>
                        <a:rPr sz="1600" i="1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I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9E9E9E"/>
                      </a:solidFill>
                      <a:prstDash val="solid"/>
                    </a:lnL>
                    <a:lnR w="12700">
                      <a:solidFill>
                        <a:srgbClr val="9E9E9E"/>
                      </a:solidFill>
                      <a:prstDash val="solid"/>
                    </a:lnR>
                    <a:lnT w="12700">
                      <a:solidFill>
                        <a:srgbClr val="9E9E9E"/>
                      </a:solidFill>
                      <a:prstDash val="solid"/>
                    </a:lnT>
                    <a:lnB w="12700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75"/>
                        </a:lnSpc>
                      </a:pPr>
                      <a:r>
                        <a:rPr sz="1600" i="1" spc="-5" dirty="0">
                          <a:latin typeface="Times New Roman"/>
                          <a:cs typeface="Times New Roman"/>
                        </a:rPr>
                        <a:t>Haemophilus</a:t>
                      </a:r>
                      <a:r>
                        <a:rPr sz="1600" i="1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i="1" spc="-5" dirty="0">
                          <a:latin typeface="Times New Roman"/>
                          <a:cs typeface="Times New Roman"/>
                        </a:rPr>
                        <a:t>parainflenzae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9E9E9E"/>
                      </a:solidFill>
                      <a:prstDash val="solid"/>
                    </a:lnL>
                    <a:lnR w="12700">
                      <a:solidFill>
                        <a:srgbClr val="9E9E9E"/>
                      </a:solidFill>
                      <a:prstDash val="solid"/>
                    </a:lnR>
                    <a:lnT w="12700">
                      <a:solidFill>
                        <a:srgbClr val="9E9E9E"/>
                      </a:solidFill>
                      <a:prstDash val="solid"/>
                    </a:lnT>
                    <a:lnB w="12700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510" algn="ctr">
                        <a:lnSpc>
                          <a:spcPts val="1875"/>
                        </a:lnSpc>
                      </a:pPr>
                      <a:r>
                        <a:rPr sz="1600" spc="-5" dirty="0">
                          <a:latin typeface="Times New Roman"/>
                          <a:cs typeface="Times New Roman"/>
                        </a:rPr>
                        <a:t>G T T * A A</a:t>
                      </a:r>
                      <a:r>
                        <a:rPr sz="16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C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9E9E9E"/>
                      </a:solidFill>
                      <a:prstDash val="solid"/>
                    </a:lnL>
                    <a:lnR w="12700">
                      <a:solidFill>
                        <a:srgbClr val="9E9E9E"/>
                      </a:solidFill>
                      <a:prstDash val="solid"/>
                    </a:lnR>
                    <a:lnT w="12700">
                      <a:solidFill>
                        <a:srgbClr val="9E9E9E"/>
                      </a:solidFill>
                      <a:prstDash val="solid"/>
                    </a:lnT>
                    <a:lnB w="12700">
                      <a:solidFill>
                        <a:srgbClr val="9E9E9E"/>
                      </a:solidFill>
                      <a:prstDash val="solid"/>
                    </a:lnB>
                  </a:tcPr>
                </a:tc>
              </a:tr>
              <a:tr h="333375">
                <a:tc>
                  <a:txBody>
                    <a:bodyPr/>
                    <a:lstStyle/>
                    <a:p>
                      <a:pPr marL="254000">
                        <a:lnSpc>
                          <a:spcPts val="1875"/>
                        </a:lnSpc>
                      </a:pPr>
                      <a:r>
                        <a:rPr sz="1600" i="1" spc="-5" dirty="0">
                          <a:latin typeface="Times New Roman"/>
                          <a:cs typeface="Times New Roman"/>
                        </a:rPr>
                        <a:t>Kpn</a:t>
                      </a:r>
                      <a:r>
                        <a:rPr sz="1600" i="1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I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9E9E9E"/>
                      </a:solidFill>
                      <a:prstDash val="solid"/>
                    </a:lnL>
                    <a:lnR w="12700">
                      <a:solidFill>
                        <a:srgbClr val="9E9E9E"/>
                      </a:solidFill>
                      <a:prstDash val="solid"/>
                    </a:lnR>
                    <a:lnT w="12700">
                      <a:solidFill>
                        <a:srgbClr val="9E9E9E"/>
                      </a:solidFill>
                      <a:prstDash val="solid"/>
                    </a:lnT>
                    <a:lnB w="12700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90550">
                        <a:lnSpc>
                          <a:spcPts val="1875"/>
                        </a:lnSpc>
                      </a:pPr>
                      <a:r>
                        <a:rPr sz="1600" i="1" spc="-5" dirty="0">
                          <a:latin typeface="Times New Roman"/>
                          <a:cs typeface="Times New Roman"/>
                        </a:rPr>
                        <a:t>Klebsiella</a:t>
                      </a:r>
                      <a:r>
                        <a:rPr sz="1600" i="1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i="1" spc="-5" dirty="0">
                          <a:latin typeface="Times New Roman"/>
                          <a:cs typeface="Times New Roman"/>
                        </a:rPr>
                        <a:t>pneumoniae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9E9E9E"/>
                      </a:solidFill>
                      <a:prstDash val="solid"/>
                    </a:lnL>
                    <a:lnR w="12700">
                      <a:solidFill>
                        <a:srgbClr val="9E9E9E"/>
                      </a:solidFill>
                      <a:prstDash val="solid"/>
                    </a:lnR>
                    <a:lnT w="12700">
                      <a:solidFill>
                        <a:srgbClr val="9E9E9E"/>
                      </a:solidFill>
                      <a:prstDash val="solid"/>
                    </a:lnT>
                    <a:lnB w="12700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15" algn="ctr">
                        <a:lnSpc>
                          <a:spcPts val="1875"/>
                        </a:lnSpc>
                      </a:pPr>
                      <a:r>
                        <a:rPr sz="1600" spc="-5" dirty="0">
                          <a:latin typeface="Times New Roman"/>
                          <a:cs typeface="Times New Roman"/>
                        </a:rPr>
                        <a:t>G G T A C *</a:t>
                      </a:r>
                      <a:r>
                        <a:rPr sz="1600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C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9E9E9E"/>
                      </a:solidFill>
                      <a:prstDash val="solid"/>
                    </a:lnL>
                    <a:lnR w="12700">
                      <a:solidFill>
                        <a:srgbClr val="9E9E9E"/>
                      </a:solidFill>
                      <a:prstDash val="solid"/>
                    </a:lnR>
                    <a:lnT w="12700">
                      <a:solidFill>
                        <a:srgbClr val="9E9E9E"/>
                      </a:solidFill>
                      <a:prstDash val="solid"/>
                    </a:lnT>
                    <a:lnB w="12700">
                      <a:solidFill>
                        <a:srgbClr val="9E9E9E"/>
                      </a:solidFill>
                      <a:prstDash val="solid"/>
                    </a:lnB>
                  </a:tcPr>
                </a:tc>
              </a:tr>
              <a:tr h="307975">
                <a:tc>
                  <a:txBody>
                    <a:bodyPr/>
                    <a:lstStyle/>
                    <a:p>
                      <a:pPr marL="237490">
                        <a:lnSpc>
                          <a:spcPts val="1875"/>
                        </a:lnSpc>
                      </a:pPr>
                      <a:r>
                        <a:rPr sz="1600" i="1" spc="-5" dirty="0">
                          <a:latin typeface="Times New Roman"/>
                          <a:cs typeface="Times New Roman"/>
                        </a:rPr>
                        <a:t>Mbo</a:t>
                      </a:r>
                      <a:r>
                        <a:rPr sz="1600" i="1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I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9E9E9E"/>
                      </a:solidFill>
                      <a:prstDash val="solid"/>
                    </a:lnL>
                    <a:lnR w="12700">
                      <a:solidFill>
                        <a:srgbClr val="9E9E9E"/>
                      </a:solidFill>
                      <a:prstDash val="solid"/>
                    </a:lnR>
                    <a:lnT w="12700">
                      <a:solidFill>
                        <a:srgbClr val="9E9E9E"/>
                      </a:solidFill>
                      <a:prstDash val="solid"/>
                    </a:lnT>
                    <a:lnB w="53975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60425">
                        <a:lnSpc>
                          <a:spcPts val="1875"/>
                        </a:lnSpc>
                      </a:pPr>
                      <a:r>
                        <a:rPr sz="1600" i="1" spc="-5" dirty="0">
                          <a:latin typeface="Times New Roman"/>
                          <a:cs typeface="Times New Roman"/>
                        </a:rPr>
                        <a:t>Moraxella</a:t>
                      </a:r>
                      <a:r>
                        <a:rPr sz="1600" i="1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i="1" spc="-5" dirty="0">
                          <a:latin typeface="Times New Roman"/>
                          <a:cs typeface="Times New Roman"/>
                        </a:rPr>
                        <a:t>bovis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9E9E9E"/>
                      </a:solidFill>
                      <a:prstDash val="solid"/>
                    </a:lnL>
                    <a:lnR w="12700">
                      <a:solidFill>
                        <a:srgbClr val="9E9E9E"/>
                      </a:solidFill>
                      <a:prstDash val="solid"/>
                    </a:lnR>
                    <a:lnT w="12700">
                      <a:solidFill>
                        <a:srgbClr val="9E9E9E"/>
                      </a:solidFill>
                      <a:prstDash val="solid"/>
                    </a:lnT>
                    <a:lnB w="53975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7780" algn="ctr">
                        <a:lnSpc>
                          <a:spcPts val="1875"/>
                        </a:lnSpc>
                      </a:pPr>
                      <a:r>
                        <a:rPr sz="1600" spc="-5" dirty="0">
                          <a:latin typeface="Times New Roman"/>
                          <a:cs typeface="Times New Roman"/>
                        </a:rPr>
                        <a:t>*G A T</a:t>
                      </a:r>
                      <a:r>
                        <a:rPr sz="16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C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9E9E9E"/>
                      </a:solidFill>
                      <a:prstDash val="solid"/>
                    </a:lnL>
                    <a:lnR w="12700">
                      <a:solidFill>
                        <a:srgbClr val="9E9E9E"/>
                      </a:solidFill>
                      <a:prstDash val="solid"/>
                    </a:lnR>
                    <a:lnT w="12700">
                      <a:solidFill>
                        <a:srgbClr val="9E9E9E"/>
                      </a:solidFill>
                      <a:prstDash val="solid"/>
                    </a:lnT>
                    <a:lnB w="53975">
                      <a:solidFill>
                        <a:srgbClr val="9E9E9E"/>
                      </a:solidFill>
                      <a:prstDash val="solid"/>
                    </a:lnB>
                  </a:tcPr>
                </a:tc>
              </a:tr>
              <a:tr h="309245">
                <a:tc>
                  <a:txBody>
                    <a:bodyPr/>
                    <a:lstStyle/>
                    <a:p>
                      <a:pPr marL="294005">
                        <a:lnSpc>
                          <a:spcPts val="1850"/>
                        </a:lnSpc>
                      </a:pPr>
                      <a:r>
                        <a:rPr sz="1600" i="1" spc="-5" dirty="0">
                          <a:latin typeface="Times New Roman"/>
                          <a:cs typeface="Times New Roman"/>
                        </a:rPr>
                        <a:t>Pst</a:t>
                      </a:r>
                      <a:r>
                        <a:rPr sz="1600" i="1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I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9E9E9E"/>
                      </a:solidFill>
                      <a:prstDash val="solid"/>
                    </a:lnL>
                    <a:lnR w="12700">
                      <a:solidFill>
                        <a:srgbClr val="9E9E9E"/>
                      </a:solidFill>
                      <a:prstDash val="solid"/>
                    </a:lnR>
                    <a:lnT w="53975">
                      <a:solidFill>
                        <a:srgbClr val="9E9E9E"/>
                      </a:solidFill>
                      <a:prstDash val="solid"/>
                    </a:lnT>
                    <a:lnB w="12700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08025">
                        <a:lnSpc>
                          <a:spcPts val="1850"/>
                        </a:lnSpc>
                      </a:pPr>
                      <a:r>
                        <a:rPr sz="1600" i="1" spc="-5" dirty="0">
                          <a:latin typeface="Times New Roman"/>
                          <a:cs typeface="Times New Roman"/>
                        </a:rPr>
                        <a:t>Providencia stuartii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9E9E9E"/>
                      </a:solidFill>
                      <a:prstDash val="solid"/>
                    </a:lnL>
                    <a:lnR w="12700">
                      <a:solidFill>
                        <a:srgbClr val="9E9E9E"/>
                      </a:solidFill>
                      <a:prstDash val="solid"/>
                    </a:lnR>
                    <a:lnT w="53975">
                      <a:solidFill>
                        <a:srgbClr val="9E9E9E"/>
                      </a:solidFill>
                      <a:prstDash val="solid"/>
                    </a:lnT>
                    <a:lnB w="12700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15" algn="ctr">
                        <a:lnSpc>
                          <a:spcPts val="1850"/>
                        </a:lnSpc>
                      </a:pPr>
                      <a:r>
                        <a:rPr sz="1600" spc="-5" dirty="0">
                          <a:latin typeface="Times New Roman"/>
                          <a:cs typeface="Times New Roman"/>
                        </a:rPr>
                        <a:t>C T G C A *</a:t>
                      </a:r>
                      <a:r>
                        <a:rPr sz="16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G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9E9E9E"/>
                      </a:solidFill>
                      <a:prstDash val="solid"/>
                    </a:lnL>
                    <a:lnR w="12700">
                      <a:solidFill>
                        <a:srgbClr val="9E9E9E"/>
                      </a:solidFill>
                      <a:prstDash val="solid"/>
                    </a:lnR>
                    <a:lnT w="53975">
                      <a:solidFill>
                        <a:srgbClr val="9E9E9E"/>
                      </a:solidFill>
                      <a:prstDash val="solid"/>
                    </a:lnT>
                    <a:lnB w="12700">
                      <a:solidFill>
                        <a:srgbClr val="9E9E9E"/>
                      </a:solidFill>
                      <a:prstDash val="solid"/>
                    </a:lnB>
                  </a:tcPr>
                </a:tc>
              </a:tr>
              <a:tr h="331470">
                <a:tc>
                  <a:txBody>
                    <a:bodyPr/>
                    <a:lstStyle/>
                    <a:p>
                      <a:pPr marL="249554">
                        <a:lnSpc>
                          <a:spcPts val="1875"/>
                        </a:lnSpc>
                      </a:pPr>
                      <a:r>
                        <a:rPr sz="1600" i="1" spc="-5" dirty="0">
                          <a:latin typeface="Times New Roman"/>
                          <a:cs typeface="Times New Roman"/>
                        </a:rPr>
                        <a:t>Sma</a:t>
                      </a:r>
                      <a:r>
                        <a:rPr sz="1600" i="1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I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9E9E9E"/>
                      </a:solidFill>
                      <a:prstDash val="solid"/>
                    </a:lnL>
                    <a:lnR w="12700">
                      <a:solidFill>
                        <a:srgbClr val="9E9E9E"/>
                      </a:solidFill>
                      <a:prstDash val="solid"/>
                    </a:lnR>
                    <a:lnT w="12700">
                      <a:solidFill>
                        <a:srgbClr val="9E9E9E"/>
                      </a:solidFill>
                      <a:prstDash val="solid"/>
                    </a:lnT>
                    <a:lnB w="12700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1515">
                        <a:lnSpc>
                          <a:spcPts val="1875"/>
                        </a:lnSpc>
                      </a:pPr>
                      <a:r>
                        <a:rPr sz="1600" i="1" spc="-5" dirty="0">
                          <a:latin typeface="Times New Roman"/>
                          <a:cs typeface="Times New Roman"/>
                        </a:rPr>
                        <a:t>Serratia marcescens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9E9E9E"/>
                      </a:solidFill>
                      <a:prstDash val="solid"/>
                    </a:lnL>
                    <a:lnR w="12700">
                      <a:solidFill>
                        <a:srgbClr val="9E9E9E"/>
                      </a:solidFill>
                      <a:prstDash val="solid"/>
                    </a:lnR>
                    <a:lnT w="12700">
                      <a:solidFill>
                        <a:srgbClr val="9E9E9E"/>
                      </a:solidFill>
                      <a:prstDash val="solid"/>
                    </a:lnT>
                    <a:lnB w="12700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7780" algn="ctr">
                        <a:lnSpc>
                          <a:spcPts val="1875"/>
                        </a:lnSpc>
                      </a:pPr>
                      <a:r>
                        <a:rPr sz="1600" spc="-5" dirty="0">
                          <a:latin typeface="Times New Roman"/>
                          <a:cs typeface="Times New Roman"/>
                        </a:rPr>
                        <a:t>C C C * G G</a:t>
                      </a:r>
                      <a:r>
                        <a:rPr sz="1600" spc="-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G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9E9E9E"/>
                      </a:solidFill>
                      <a:prstDash val="solid"/>
                    </a:lnL>
                    <a:lnR w="12700">
                      <a:solidFill>
                        <a:srgbClr val="9E9E9E"/>
                      </a:solidFill>
                      <a:prstDash val="solid"/>
                    </a:lnR>
                    <a:lnT w="12700">
                      <a:solidFill>
                        <a:srgbClr val="9E9E9E"/>
                      </a:solidFill>
                      <a:prstDash val="solid"/>
                    </a:lnT>
                    <a:lnB w="12700">
                      <a:solidFill>
                        <a:srgbClr val="9E9E9E"/>
                      </a:solidFill>
                      <a:prstDash val="solid"/>
                    </a:lnB>
                  </a:tcPr>
                </a:tc>
              </a:tr>
              <a:tr h="333375">
                <a:tc>
                  <a:txBody>
                    <a:bodyPr/>
                    <a:lstStyle/>
                    <a:p>
                      <a:pPr marL="304165">
                        <a:lnSpc>
                          <a:spcPts val="1875"/>
                        </a:lnSpc>
                      </a:pPr>
                      <a:r>
                        <a:rPr sz="1600" i="1" spc="-5" dirty="0">
                          <a:latin typeface="Times New Roman"/>
                          <a:cs typeface="Times New Roman"/>
                        </a:rPr>
                        <a:t>Sst</a:t>
                      </a:r>
                      <a:r>
                        <a:rPr sz="1600" i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I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9E9E9E"/>
                      </a:solidFill>
                      <a:prstDash val="solid"/>
                    </a:lnL>
                    <a:lnR w="12700">
                      <a:solidFill>
                        <a:srgbClr val="9E9E9E"/>
                      </a:solidFill>
                      <a:prstDash val="solid"/>
                    </a:lnR>
                    <a:lnT w="12700">
                      <a:solidFill>
                        <a:srgbClr val="9E9E9E"/>
                      </a:solidFill>
                      <a:prstDash val="solid"/>
                    </a:lnT>
                    <a:lnB w="12700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17855">
                        <a:lnSpc>
                          <a:spcPts val="1875"/>
                        </a:lnSpc>
                      </a:pPr>
                      <a:r>
                        <a:rPr sz="1600" i="1" spc="-5" dirty="0">
                          <a:latin typeface="Times New Roman"/>
                          <a:cs typeface="Times New Roman"/>
                        </a:rPr>
                        <a:t>Streptomyces</a:t>
                      </a:r>
                      <a:r>
                        <a:rPr sz="1600" i="1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i="1" spc="-5" dirty="0">
                          <a:latin typeface="Times New Roman"/>
                          <a:cs typeface="Times New Roman"/>
                        </a:rPr>
                        <a:t>stanford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9E9E9E"/>
                      </a:solidFill>
                      <a:prstDash val="solid"/>
                    </a:lnL>
                    <a:lnR w="12700">
                      <a:solidFill>
                        <a:srgbClr val="9E9E9E"/>
                      </a:solidFill>
                      <a:prstDash val="solid"/>
                    </a:lnR>
                    <a:lnT w="12700">
                      <a:solidFill>
                        <a:srgbClr val="9E9E9E"/>
                      </a:solidFill>
                      <a:prstDash val="solid"/>
                    </a:lnT>
                    <a:lnB w="12700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15" algn="ctr">
                        <a:lnSpc>
                          <a:spcPts val="1875"/>
                        </a:lnSpc>
                      </a:pPr>
                      <a:r>
                        <a:rPr sz="1600" spc="-5" dirty="0">
                          <a:latin typeface="Times New Roman"/>
                          <a:cs typeface="Times New Roman"/>
                        </a:rPr>
                        <a:t>G A G C T *</a:t>
                      </a:r>
                      <a:r>
                        <a:rPr sz="1600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C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9E9E9E"/>
                      </a:solidFill>
                      <a:prstDash val="solid"/>
                    </a:lnL>
                    <a:lnR w="12700">
                      <a:solidFill>
                        <a:srgbClr val="9E9E9E"/>
                      </a:solidFill>
                      <a:prstDash val="solid"/>
                    </a:lnR>
                    <a:lnT w="12700">
                      <a:solidFill>
                        <a:srgbClr val="9E9E9E"/>
                      </a:solidFill>
                      <a:prstDash val="solid"/>
                    </a:lnT>
                    <a:lnB w="12700">
                      <a:solidFill>
                        <a:srgbClr val="9E9E9E"/>
                      </a:solidFill>
                      <a:prstDash val="solid"/>
                    </a:lnB>
                  </a:tcPr>
                </a:tc>
              </a:tr>
              <a:tr h="332740">
                <a:tc>
                  <a:txBody>
                    <a:bodyPr/>
                    <a:lstStyle/>
                    <a:p>
                      <a:pPr marL="294005">
                        <a:lnSpc>
                          <a:spcPts val="1875"/>
                        </a:lnSpc>
                      </a:pPr>
                      <a:r>
                        <a:rPr sz="1600" i="1" spc="-5" dirty="0">
                          <a:latin typeface="Times New Roman"/>
                          <a:cs typeface="Times New Roman"/>
                        </a:rPr>
                        <a:t>Sal</a:t>
                      </a:r>
                      <a:r>
                        <a:rPr sz="1600" i="1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I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9E9E9E"/>
                      </a:solidFill>
                      <a:prstDash val="solid"/>
                    </a:lnL>
                    <a:lnR w="12700">
                      <a:solidFill>
                        <a:srgbClr val="9E9E9E"/>
                      </a:solidFill>
                      <a:prstDash val="solid"/>
                    </a:lnR>
                    <a:lnT w="12700">
                      <a:solidFill>
                        <a:srgbClr val="9E9E9E"/>
                      </a:solidFill>
                      <a:prstDash val="solid"/>
                    </a:lnT>
                    <a:lnB w="12700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9445">
                        <a:lnSpc>
                          <a:spcPts val="1875"/>
                        </a:lnSpc>
                      </a:pPr>
                      <a:r>
                        <a:rPr sz="1600" i="1" spc="-5" dirty="0">
                          <a:latin typeface="Times New Roman"/>
                          <a:cs typeface="Times New Roman"/>
                        </a:rPr>
                        <a:t>Streptomyces albus G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9E9E9E"/>
                      </a:solidFill>
                      <a:prstDash val="solid"/>
                    </a:lnL>
                    <a:lnR w="12700">
                      <a:solidFill>
                        <a:srgbClr val="9E9E9E"/>
                      </a:solidFill>
                      <a:prstDash val="solid"/>
                    </a:lnR>
                    <a:lnT w="12700">
                      <a:solidFill>
                        <a:srgbClr val="9E9E9E"/>
                      </a:solidFill>
                      <a:prstDash val="solid"/>
                    </a:lnT>
                    <a:lnB w="12700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7780" algn="ctr">
                        <a:lnSpc>
                          <a:spcPts val="1875"/>
                        </a:lnSpc>
                      </a:pPr>
                      <a:r>
                        <a:rPr sz="1600" spc="-5" dirty="0">
                          <a:latin typeface="Times New Roman"/>
                          <a:cs typeface="Times New Roman"/>
                        </a:rPr>
                        <a:t>G * T C G A</a:t>
                      </a:r>
                      <a:r>
                        <a:rPr sz="1600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C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9E9E9E"/>
                      </a:solidFill>
                      <a:prstDash val="solid"/>
                    </a:lnL>
                    <a:lnR w="12700">
                      <a:solidFill>
                        <a:srgbClr val="9E9E9E"/>
                      </a:solidFill>
                      <a:prstDash val="solid"/>
                    </a:lnR>
                    <a:lnT w="12700">
                      <a:solidFill>
                        <a:srgbClr val="9E9E9E"/>
                      </a:solidFill>
                      <a:prstDash val="solid"/>
                    </a:lnT>
                    <a:lnB w="12700">
                      <a:solidFill>
                        <a:srgbClr val="9E9E9E"/>
                      </a:solidFill>
                      <a:prstDash val="solid"/>
                    </a:lnB>
                  </a:tcPr>
                </a:tc>
              </a:tr>
              <a:tr h="331470">
                <a:tc>
                  <a:txBody>
                    <a:bodyPr/>
                    <a:lstStyle/>
                    <a:p>
                      <a:pPr marL="264795">
                        <a:lnSpc>
                          <a:spcPts val="1880"/>
                        </a:lnSpc>
                      </a:pPr>
                      <a:r>
                        <a:rPr sz="1600" i="1" spc="-5" dirty="0">
                          <a:latin typeface="Times New Roman"/>
                          <a:cs typeface="Times New Roman"/>
                        </a:rPr>
                        <a:t>Taq</a:t>
                      </a:r>
                      <a:r>
                        <a:rPr sz="1600" i="1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I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9E9E9E"/>
                      </a:solidFill>
                      <a:prstDash val="solid"/>
                    </a:lnL>
                    <a:lnR w="12700">
                      <a:solidFill>
                        <a:srgbClr val="9E9E9E"/>
                      </a:solidFill>
                      <a:prstDash val="solid"/>
                    </a:lnR>
                    <a:lnT w="12700">
                      <a:solidFill>
                        <a:srgbClr val="9E9E9E"/>
                      </a:solidFill>
                      <a:prstDash val="solid"/>
                    </a:lnT>
                    <a:lnB w="12700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40385">
                        <a:lnSpc>
                          <a:spcPts val="1880"/>
                        </a:lnSpc>
                      </a:pPr>
                      <a:r>
                        <a:rPr sz="1600" i="1" spc="-5" dirty="0">
                          <a:latin typeface="Times New Roman"/>
                          <a:cs typeface="Times New Roman"/>
                        </a:rPr>
                        <a:t>Thermophilus</a:t>
                      </a:r>
                      <a:r>
                        <a:rPr sz="1600" i="1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i="1" spc="-5" dirty="0">
                          <a:latin typeface="Times New Roman"/>
                          <a:cs typeface="Times New Roman"/>
                        </a:rPr>
                        <a:t>aquaticus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9E9E9E"/>
                      </a:solidFill>
                      <a:prstDash val="solid"/>
                    </a:lnL>
                    <a:lnR w="12700">
                      <a:solidFill>
                        <a:srgbClr val="9E9E9E"/>
                      </a:solidFill>
                      <a:prstDash val="solid"/>
                    </a:lnR>
                    <a:lnT w="12700">
                      <a:solidFill>
                        <a:srgbClr val="9E9E9E"/>
                      </a:solidFill>
                      <a:prstDash val="solid"/>
                    </a:lnT>
                    <a:lnB w="12700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685" algn="ctr">
                        <a:lnSpc>
                          <a:spcPts val="1880"/>
                        </a:lnSpc>
                      </a:pPr>
                      <a:r>
                        <a:rPr sz="1600" spc="-5" dirty="0">
                          <a:latin typeface="Times New Roman"/>
                          <a:cs typeface="Times New Roman"/>
                        </a:rPr>
                        <a:t>T * C G</a:t>
                      </a:r>
                      <a:r>
                        <a:rPr sz="16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A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9E9E9E"/>
                      </a:solidFill>
                      <a:prstDash val="solid"/>
                    </a:lnL>
                    <a:lnR w="12700">
                      <a:solidFill>
                        <a:srgbClr val="9E9E9E"/>
                      </a:solidFill>
                      <a:prstDash val="solid"/>
                    </a:lnR>
                    <a:lnT w="12700">
                      <a:solidFill>
                        <a:srgbClr val="9E9E9E"/>
                      </a:solidFill>
                      <a:prstDash val="solid"/>
                    </a:lnT>
                    <a:lnB w="12700">
                      <a:solidFill>
                        <a:srgbClr val="9E9E9E"/>
                      </a:solidFill>
                      <a:prstDash val="solid"/>
                    </a:lnB>
                  </a:tcPr>
                </a:tc>
              </a:tr>
              <a:tr h="328295">
                <a:tc>
                  <a:txBody>
                    <a:bodyPr/>
                    <a:lstStyle/>
                    <a:p>
                      <a:pPr marL="237490">
                        <a:lnSpc>
                          <a:spcPts val="1875"/>
                        </a:lnSpc>
                      </a:pPr>
                      <a:r>
                        <a:rPr sz="1600" i="1" spc="-5" dirty="0">
                          <a:latin typeface="Times New Roman"/>
                          <a:cs typeface="Times New Roman"/>
                        </a:rPr>
                        <a:t>Xma</a:t>
                      </a:r>
                      <a:r>
                        <a:rPr sz="1600" i="1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I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9E9E9E"/>
                      </a:solidFill>
                      <a:prstDash val="solid"/>
                    </a:lnL>
                    <a:lnR w="12700">
                      <a:solidFill>
                        <a:srgbClr val="9E9E9E"/>
                      </a:solidFill>
                      <a:prstDash val="solid"/>
                    </a:lnR>
                    <a:lnT w="12700">
                      <a:solidFill>
                        <a:srgbClr val="9E9E9E"/>
                      </a:solidFill>
                      <a:prstDash val="solid"/>
                    </a:lnT>
                    <a:lnB w="12700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75"/>
                        </a:lnSpc>
                      </a:pPr>
                      <a:r>
                        <a:rPr sz="1600" i="1" dirty="0">
                          <a:latin typeface="Times New Roman"/>
                          <a:cs typeface="Times New Roman"/>
                        </a:rPr>
                        <a:t>Xanthamonas</a:t>
                      </a:r>
                      <a:r>
                        <a:rPr sz="1600" i="1" spc="-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i="1" spc="-5" dirty="0">
                          <a:latin typeface="Times New Roman"/>
                          <a:cs typeface="Times New Roman"/>
                        </a:rPr>
                        <a:t>malvacearum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9E9E9E"/>
                      </a:solidFill>
                      <a:prstDash val="solid"/>
                    </a:lnL>
                    <a:lnR w="12700">
                      <a:solidFill>
                        <a:srgbClr val="9E9E9E"/>
                      </a:solidFill>
                      <a:prstDash val="solid"/>
                    </a:lnR>
                    <a:lnT w="12700">
                      <a:solidFill>
                        <a:srgbClr val="9E9E9E"/>
                      </a:solidFill>
                      <a:prstDash val="solid"/>
                    </a:lnT>
                    <a:lnB w="12700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7145" algn="ctr">
                        <a:lnSpc>
                          <a:spcPts val="1875"/>
                        </a:lnSpc>
                      </a:pPr>
                      <a:r>
                        <a:rPr sz="1600" spc="-5" dirty="0">
                          <a:latin typeface="Times New Roman"/>
                          <a:cs typeface="Times New Roman"/>
                        </a:rPr>
                        <a:t>C * C C G G</a:t>
                      </a:r>
                      <a:r>
                        <a:rPr sz="1600" spc="-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G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9E9E9E"/>
                      </a:solidFill>
                      <a:prstDash val="solid"/>
                    </a:lnL>
                    <a:lnR w="12700">
                      <a:solidFill>
                        <a:srgbClr val="9E9E9E"/>
                      </a:solidFill>
                      <a:prstDash val="solid"/>
                    </a:lnR>
                    <a:lnT w="12700">
                      <a:solidFill>
                        <a:srgbClr val="9E9E9E"/>
                      </a:solidFill>
                      <a:prstDash val="solid"/>
                    </a:lnT>
                    <a:lnB w="12700">
                      <a:solidFill>
                        <a:srgbClr val="9E9E9E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56816" y="1605256"/>
            <a:ext cx="7096125" cy="1114425"/>
          </a:xfrm>
          <a:prstGeom prst="rect">
            <a:avLst/>
          </a:prstGeom>
        </p:spPr>
        <p:txBody>
          <a:bodyPr vert="horz" wrap="square" lIns="0" tIns="1905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500"/>
              </a:spcBef>
            </a:pPr>
            <a:r>
              <a:rPr sz="24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Caractéristiques:</a:t>
            </a:r>
            <a:endParaRPr sz="2400">
              <a:latin typeface="Times New Roman"/>
              <a:cs typeface="Times New Roman"/>
            </a:endParaRPr>
          </a:p>
          <a:p>
            <a:pPr marL="195580" indent="-182880">
              <a:lnSpc>
                <a:spcPct val="100000"/>
              </a:lnSpc>
              <a:spcBef>
                <a:spcPts val="1410"/>
              </a:spcBef>
              <a:buChar char="•"/>
              <a:tabLst>
                <a:tab pos="196215" algn="l"/>
              </a:tabLst>
            </a:pPr>
            <a:r>
              <a:rPr sz="2400" dirty="0">
                <a:latin typeface="Times New Roman"/>
                <a:cs typeface="Times New Roman"/>
              </a:rPr>
              <a:t>la </a:t>
            </a:r>
            <a:r>
              <a:rPr sz="2400" spc="-10" dirty="0">
                <a:latin typeface="Times New Roman"/>
                <a:cs typeface="Times New Roman"/>
              </a:rPr>
              <a:t>plupart </a:t>
            </a:r>
            <a:r>
              <a:rPr sz="2400" dirty="0">
                <a:latin typeface="Times New Roman"/>
                <a:cs typeface="Times New Roman"/>
              </a:rPr>
              <a:t>des sites sont des séquences inversées</a:t>
            </a:r>
            <a:r>
              <a:rPr sz="2400" spc="-32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répétées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56818" y="2696719"/>
            <a:ext cx="442468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755900" algn="l"/>
              </a:tabLst>
            </a:pPr>
            <a:r>
              <a:rPr sz="2400" b="1" spc="-5" dirty="0">
                <a:latin typeface="Times New Roman"/>
                <a:cs typeface="Times New Roman"/>
              </a:rPr>
              <a:t>(palindromes)	</a:t>
            </a:r>
            <a:r>
              <a:rPr sz="2400" dirty="0">
                <a:latin typeface="Times New Roman"/>
                <a:cs typeface="Times New Roman"/>
              </a:rPr>
              <a:t>cas de</a:t>
            </a:r>
            <a:r>
              <a:rPr sz="2400" spc="-185" dirty="0">
                <a:latin typeface="Times New Roman"/>
                <a:cs typeface="Times New Roman"/>
              </a:rPr>
              <a:t> </a:t>
            </a:r>
            <a:r>
              <a:rPr sz="2400" i="1" spc="-15" dirty="0">
                <a:latin typeface="Times New Roman"/>
                <a:cs typeface="Times New Roman"/>
              </a:rPr>
              <a:t>EcoR</a:t>
            </a:r>
            <a:r>
              <a:rPr sz="2400" spc="-15" dirty="0">
                <a:latin typeface="Times New Roman"/>
                <a:cs typeface="Times New Roman"/>
              </a:rPr>
              <a:t>I: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804156" y="2686048"/>
            <a:ext cx="2136140" cy="7480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2845"/>
              </a:lnSpc>
              <a:spcBef>
                <a:spcPts val="100"/>
              </a:spcBef>
              <a:tabLst>
                <a:tab pos="315595" algn="l"/>
                <a:tab pos="547370" algn="l"/>
              </a:tabLst>
            </a:pPr>
            <a:r>
              <a:rPr sz="2400" dirty="0">
                <a:latin typeface="Times New Roman"/>
                <a:cs typeface="Times New Roman"/>
              </a:rPr>
              <a:t>5	’	</a:t>
            </a:r>
            <a:r>
              <a:rPr sz="2400" spc="-50" dirty="0">
                <a:latin typeface="Times New Roman"/>
                <a:cs typeface="Times New Roman"/>
              </a:rPr>
              <a:t>GAATTC </a:t>
            </a:r>
            <a:r>
              <a:rPr sz="2400" dirty="0">
                <a:latin typeface="Times New Roman"/>
                <a:cs typeface="Times New Roman"/>
              </a:rPr>
              <a:t>3</a:t>
            </a:r>
            <a:r>
              <a:rPr sz="2400" spc="-30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’</a:t>
            </a:r>
            <a:endParaRPr sz="2400">
              <a:latin typeface="Times New Roman"/>
              <a:cs typeface="Times New Roman"/>
            </a:endParaRPr>
          </a:p>
          <a:p>
            <a:pPr marL="13970">
              <a:lnSpc>
                <a:spcPts val="2845"/>
              </a:lnSpc>
              <a:tabLst>
                <a:tab pos="316865" algn="l"/>
                <a:tab pos="550545" algn="l"/>
              </a:tabLst>
            </a:pPr>
            <a:r>
              <a:rPr sz="2400" dirty="0">
                <a:latin typeface="Times New Roman"/>
                <a:cs typeface="Times New Roman"/>
              </a:rPr>
              <a:t>3	’	</a:t>
            </a:r>
            <a:r>
              <a:rPr sz="2400" spc="-40" dirty="0">
                <a:latin typeface="Times New Roman"/>
                <a:cs typeface="Times New Roman"/>
              </a:rPr>
              <a:t>CTTAAG </a:t>
            </a:r>
            <a:r>
              <a:rPr sz="2400" dirty="0">
                <a:latin typeface="Times New Roman"/>
                <a:cs typeface="Times New Roman"/>
              </a:rPr>
              <a:t>5</a:t>
            </a:r>
            <a:r>
              <a:rPr sz="2400" spc="-38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’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079500" y="4725924"/>
            <a:ext cx="2030476" cy="14097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381500" y="4725924"/>
            <a:ext cx="2032000" cy="14097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7505700" y="4713224"/>
            <a:ext cx="2032000" cy="14097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692020" y="5999175"/>
            <a:ext cx="78740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i="1" spc="-5" dirty="0">
                <a:latin typeface="Times New Roman"/>
                <a:cs typeface="Times New Roman"/>
              </a:rPr>
              <a:t>E</a:t>
            </a:r>
            <a:r>
              <a:rPr sz="2400" i="1" dirty="0">
                <a:latin typeface="Times New Roman"/>
                <a:cs typeface="Times New Roman"/>
              </a:rPr>
              <a:t>co</a:t>
            </a:r>
            <a:r>
              <a:rPr sz="2400" i="1" spc="-5" dirty="0">
                <a:latin typeface="Times New Roman"/>
                <a:cs typeface="Times New Roman"/>
              </a:rPr>
              <a:t>R</a:t>
            </a:r>
            <a:r>
              <a:rPr sz="2400" dirty="0">
                <a:latin typeface="Times New Roman"/>
                <a:cs typeface="Times New Roman"/>
              </a:rPr>
              <a:t>I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445"/>
              </a:lnSpc>
            </a:pPr>
            <a:fld id="{81D60167-4931-47E6-BA6A-407CBD079E47}" type="slidenum">
              <a:rPr dirty="0"/>
              <a:t>15</a:t>
            </a:fld>
            <a:endParaRPr dirty="0"/>
          </a:p>
        </p:txBody>
      </p:sp>
      <p:sp>
        <p:nvSpPr>
          <p:cNvPr id="9" name="object 9"/>
          <p:cNvSpPr txBox="1"/>
          <p:nvPr/>
        </p:nvSpPr>
        <p:spPr>
          <a:xfrm>
            <a:off x="5146928" y="5999175"/>
            <a:ext cx="51752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i="1" spc="-5" dirty="0">
                <a:latin typeface="Times New Roman"/>
                <a:cs typeface="Times New Roman"/>
              </a:rPr>
              <a:t>P</a:t>
            </a:r>
            <a:r>
              <a:rPr sz="2400" i="1" dirty="0">
                <a:latin typeface="Times New Roman"/>
                <a:cs typeface="Times New Roman"/>
              </a:rPr>
              <a:t>st</a:t>
            </a:r>
            <a:r>
              <a:rPr sz="2400" dirty="0">
                <a:latin typeface="Times New Roman"/>
                <a:cs typeface="Times New Roman"/>
              </a:rPr>
              <a:t>I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8187308" y="5999175"/>
            <a:ext cx="65024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i="1" spc="-5" dirty="0">
                <a:latin typeface="Times New Roman"/>
                <a:cs typeface="Times New Roman"/>
              </a:rPr>
              <a:t>S</a:t>
            </a:r>
            <a:r>
              <a:rPr sz="2400" i="1" spc="-25" dirty="0">
                <a:latin typeface="Times New Roman"/>
                <a:cs typeface="Times New Roman"/>
              </a:rPr>
              <a:t>m</a:t>
            </a:r>
            <a:r>
              <a:rPr sz="2400" i="1" dirty="0">
                <a:latin typeface="Times New Roman"/>
                <a:cs typeface="Times New Roman"/>
              </a:rPr>
              <a:t>a</a:t>
            </a:r>
            <a:r>
              <a:rPr sz="2400" dirty="0">
                <a:latin typeface="Times New Roman"/>
                <a:cs typeface="Times New Roman"/>
              </a:rPr>
              <a:t>I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852018" y="5027167"/>
            <a:ext cx="20383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dirty="0">
                <a:latin typeface="Times New Roman"/>
                <a:cs typeface="Times New Roman"/>
              </a:rPr>
              <a:t>5</a:t>
            </a:r>
            <a:r>
              <a:rPr sz="1400" b="1" spc="-190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’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852019" y="5598919"/>
            <a:ext cx="17526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5" dirty="0">
                <a:latin typeface="Times New Roman"/>
                <a:cs typeface="Times New Roman"/>
              </a:rPr>
              <a:t>3</a:t>
            </a:r>
            <a:r>
              <a:rPr sz="1400" b="1" dirty="0">
                <a:latin typeface="Times New Roman"/>
                <a:cs typeface="Times New Roman"/>
              </a:rPr>
              <a:t>’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138300" y="5598919"/>
            <a:ext cx="20383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dirty="0">
                <a:latin typeface="Times New Roman"/>
                <a:cs typeface="Times New Roman"/>
              </a:rPr>
              <a:t>5</a:t>
            </a:r>
            <a:r>
              <a:rPr sz="1400" b="1" spc="-190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’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129277" y="5598919"/>
            <a:ext cx="17526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5" dirty="0">
                <a:latin typeface="Times New Roman"/>
                <a:cs typeface="Times New Roman"/>
              </a:rPr>
              <a:t>3</a:t>
            </a:r>
            <a:r>
              <a:rPr sz="1400" b="1" dirty="0">
                <a:latin typeface="Times New Roman"/>
                <a:cs typeface="Times New Roman"/>
              </a:rPr>
              <a:t>’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6415533" y="5598919"/>
            <a:ext cx="20383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dirty="0">
                <a:latin typeface="Times New Roman"/>
                <a:cs typeface="Times New Roman"/>
              </a:rPr>
              <a:t>5</a:t>
            </a:r>
            <a:r>
              <a:rPr sz="1400" b="1" spc="-190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’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9539985" y="5027167"/>
            <a:ext cx="17526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5" dirty="0">
                <a:latin typeface="Times New Roman"/>
                <a:cs typeface="Times New Roman"/>
              </a:rPr>
              <a:t>3</a:t>
            </a:r>
            <a:r>
              <a:rPr sz="1400" b="1" dirty="0">
                <a:latin typeface="Times New Roman"/>
                <a:cs typeface="Times New Roman"/>
              </a:rPr>
              <a:t>’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7253729" y="5598919"/>
            <a:ext cx="17526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5" dirty="0">
                <a:latin typeface="Times New Roman"/>
                <a:cs typeface="Times New Roman"/>
              </a:rPr>
              <a:t>3</a:t>
            </a:r>
            <a:r>
              <a:rPr sz="1400" b="1" dirty="0">
                <a:latin typeface="Times New Roman"/>
                <a:cs typeface="Times New Roman"/>
              </a:rPr>
              <a:t>’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9539979" y="5598919"/>
            <a:ext cx="20383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dirty="0">
                <a:latin typeface="Times New Roman"/>
                <a:cs typeface="Times New Roman"/>
              </a:rPr>
              <a:t>5</a:t>
            </a:r>
            <a:r>
              <a:rPr sz="1400" b="1" spc="-190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’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156809" y="3622291"/>
            <a:ext cx="8038465" cy="16446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95580" indent="-182880">
              <a:lnSpc>
                <a:spcPct val="100000"/>
              </a:lnSpc>
              <a:spcBef>
                <a:spcPts val="100"/>
              </a:spcBef>
              <a:buChar char="•"/>
              <a:tabLst>
                <a:tab pos="196215" algn="l"/>
              </a:tabLst>
            </a:pPr>
            <a:r>
              <a:rPr sz="2400" dirty="0">
                <a:latin typeface="Times New Roman"/>
                <a:cs typeface="Times New Roman"/>
              </a:rPr>
              <a:t>Coupure avec </a:t>
            </a:r>
            <a:r>
              <a:rPr sz="2400" spc="-5" dirty="0">
                <a:latin typeface="Times New Roman"/>
                <a:cs typeface="Times New Roman"/>
              </a:rPr>
              <a:t>formation </a:t>
            </a:r>
            <a:r>
              <a:rPr sz="2400" dirty="0">
                <a:latin typeface="Times New Roman"/>
                <a:cs typeface="Times New Roman"/>
              </a:rPr>
              <a:t>de bouts </a:t>
            </a:r>
            <a:r>
              <a:rPr sz="2400" spc="-5" dirty="0">
                <a:latin typeface="Times New Roman"/>
                <a:cs typeface="Times New Roman"/>
              </a:rPr>
              <a:t>collants </a:t>
            </a:r>
            <a:r>
              <a:rPr sz="2400" dirty="0">
                <a:latin typeface="Times New Roman"/>
                <a:cs typeface="Times New Roman"/>
              </a:rPr>
              <a:t>ou à bouts</a:t>
            </a:r>
            <a:r>
              <a:rPr sz="2400" spc="-37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francs: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2300">
              <a:latin typeface="Times New Roman"/>
              <a:cs typeface="Times New Roman"/>
            </a:endParaRPr>
          </a:p>
          <a:p>
            <a:pPr marL="393700">
              <a:lnSpc>
                <a:spcPct val="100000"/>
              </a:lnSpc>
              <a:tabLst>
                <a:tab pos="3670300" algn="l"/>
                <a:tab pos="6795134" algn="l"/>
              </a:tabLst>
            </a:pPr>
            <a:r>
              <a:rPr sz="2400" spc="-5" dirty="0">
                <a:latin typeface="Times New Roman"/>
                <a:cs typeface="Times New Roman"/>
              </a:rPr>
              <a:t>5’rentrant	</a:t>
            </a:r>
            <a:r>
              <a:rPr sz="2400" spc="-20" dirty="0">
                <a:latin typeface="Times New Roman"/>
                <a:cs typeface="Times New Roman"/>
              </a:rPr>
              <a:t>5’sortant	</a:t>
            </a:r>
            <a:r>
              <a:rPr sz="2400" dirty="0">
                <a:latin typeface="Times New Roman"/>
                <a:cs typeface="Times New Roman"/>
              </a:rPr>
              <a:t>bout</a:t>
            </a:r>
            <a:r>
              <a:rPr sz="2400" spc="-204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franc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2250">
              <a:latin typeface="Times New Roman"/>
              <a:cs typeface="Times New Roman"/>
            </a:endParaRPr>
          </a:p>
          <a:p>
            <a:pPr marL="1993900">
              <a:lnSpc>
                <a:spcPct val="100000"/>
              </a:lnSpc>
              <a:tabLst>
                <a:tab pos="2984500" algn="l"/>
                <a:tab pos="5271135" algn="l"/>
                <a:tab pos="6109335" algn="l"/>
              </a:tabLst>
            </a:pPr>
            <a:r>
              <a:rPr sz="1400" b="1" dirty="0">
                <a:latin typeface="Times New Roman"/>
                <a:cs typeface="Times New Roman"/>
              </a:rPr>
              <a:t>3’	5</a:t>
            </a:r>
            <a:r>
              <a:rPr sz="1400" b="1" spc="-120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’	3’	5</a:t>
            </a:r>
            <a:r>
              <a:rPr sz="1400" b="1" spc="-125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’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>
            <a:spLocks noGrp="1"/>
          </p:cNvSpPr>
          <p:nvPr>
            <p:ph type="title"/>
          </p:nvPr>
        </p:nvSpPr>
        <p:spPr>
          <a:xfrm>
            <a:off x="954087" y="465137"/>
            <a:ext cx="8783955" cy="792480"/>
          </a:xfrm>
          <a:prstGeom prst="rect">
            <a:avLst/>
          </a:prstGeom>
          <a:ln w="9523">
            <a:solidFill>
              <a:srgbClr val="000000"/>
            </a:solidFill>
          </a:ln>
        </p:spPr>
        <p:txBody>
          <a:bodyPr vert="horz" wrap="square" lIns="0" tIns="114300" rIns="0" bIns="0" rtlCol="0">
            <a:spAutoFit/>
          </a:bodyPr>
          <a:lstStyle/>
          <a:p>
            <a:pPr marL="3620770">
              <a:lnSpc>
                <a:spcPct val="100000"/>
              </a:lnSpc>
              <a:spcBef>
                <a:spcPts val="900"/>
              </a:spcBef>
            </a:pPr>
            <a:r>
              <a:rPr spc="-20" dirty="0"/>
              <a:t>Les </a:t>
            </a:r>
            <a:r>
              <a:rPr spc="-5" dirty="0"/>
              <a:t>enzymes </a:t>
            </a:r>
            <a:r>
              <a:rPr dirty="0"/>
              <a:t>de</a:t>
            </a:r>
            <a:r>
              <a:rPr spc="-125" dirty="0"/>
              <a:t> </a:t>
            </a:r>
            <a:r>
              <a:rPr spc="-5" dirty="0"/>
              <a:t>restrictions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949690" y="6619747"/>
            <a:ext cx="20447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5" dirty="0">
                <a:latin typeface="Times New Roman"/>
                <a:cs typeface="Times New Roman"/>
              </a:rPr>
              <a:t>1</a:t>
            </a:r>
            <a:r>
              <a:rPr sz="1400" dirty="0">
                <a:latin typeface="Times New Roman"/>
                <a:cs typeface="Times New Roman"/>
              </a:rPr>
              <a:t>6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536700" y="577850"/>
            <a:ext cx="3429000" cy="2286000"/>
          </a:xfrm>
          <a:custGeom>
            <a:avLst/>
            <a:gdLst/>
            <a:ahLst/>
            <a:cxnLst/>
            <a:rect l="l" t="t" r="r" b="b"/>
            <a:pathLst>
              <a:path w="3429000" h="2286000">
                <a:moveTo>
                  <a:pt x="0" y="2286000"/>
                </a:moveTo>
                <a:lnTo>
                  <a:pt x="3429000" y="2286000"/>
                </a:lnTo>
                <a:lnTo>
                  <a:pt x="3429000" y="0"/>
                </a:lnTo>
                <a:lnTo>
                  <a:pt x="0" y="0"/>
                </a:lnTo>
                <a:lnTo>
                  <a:pt x="0" y="2286000"/>
                </a:lnTo>
                <a:close/>
              </a:path>
            </a:pathLst>
          </a:custGeom>
          <a:ln w="2857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2245741" y="817245"/>
            <a:ext cx="2734945" cy="17322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R="5080" indent="53340">
              <a:lnSpc>
                <a:spcPct val="100000"/>
              </a:lnSpc>
              <a:spcBef>
                <a:spcPts val="95"/>
              </a:spcBef>
              <a:tabLst>
                <a:tab pos="2247900" algn="l"/>
                <a:tab pos="2383790" algn="l"/>
              </a:tabLst>
            </a:pPr>
            <a:r>
              <a:rPr spc="-5" dirty="0"/>
              <a:t>Vis</a:t>
            </a:r>
            <a:r>
              <a:rPr dirty="0"/>
              <a:t>u</a:t>
            </a:r>
            <a:r>
              <a:rPr spc="-5" dirty="0"/>
              <a:t>alis</a:t>
            </a:r>
            <a:r>
              <a:rPr spc="-20" dirty="0"/>
              <a:t>a</a:t>
            </a:r>
            <a:r>
              <a:rPr spc="-5" dirty="0"/>
              <a:t>tion</a:t>
            </a:r>
            <a:r>
              <a:rPr dirty="0"/>
              <a:t>	</a:t>
            </a:r>
            <a:r>
              <a:rPr spc="-5" dirty="0"/>
              <a:t>des  fragm</a:t>
            </a:r>
            <a:r>
              <a:rPr spc="-20" dirty="0"/>
              <a:t>e</a:t>
            </a:r>
            <a:r>
              <a:rPr spc="-5" dirty="0"/>
              <a:t>nts</a:t>
            </a:r>
            <a:r>
              <a:rPr dirty="0"/>
              <a:t>		</a:t>
            </a:r>
            <a:r>
              <a:rPr spc="-5" dirty="0"/>
              <a:t>de  restriction  </a:t>
            </a:r>
            <a:r>
              <a:rPr dirty="0"/>
              <a:t>(</a:t>
            </a:r>
            <a:r>
              <a:rPr sz="2000" dirty="0"/>
              <a:t>électrophorèse</a:t>
            </a:r>
            <a:r>
              <a:rPr dirty="0"/>
              <a:t>)</a:t>
            </a:r>
            <a:endParaRPr sz="2000"/>
          </a:p>
        </p:txBody>
      </p:sp>
      <p:sp>
        <p:nvSpPr>
          <p:cNvPr id="5" name="object 5"/>
          <p:cNvSpPr/>
          <p:nvPr/>
        </p:nvSpPr>
        <p:spPr>
          <a:xfrm>
            <a:off x="6413500" y="539750"/>
            <a:ext cx="1679575" cy="6477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028700" y="3295650"/>
            <a:ext cx="4279900" cy="30734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7433309" y="7005623"/>
            <a:ext cx="1530985" cy="147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b="1" i="1" dirty="0">
                <a:latin typeface="Times New Roman"/>
                <a:cs typeface="Times New Roman"/>
              </a:rPr>
              <a:t>An </a:t>
            </a:r>
            <a:r>
              <a:rPr sz="800" b="1" i="1" spc="-5" dirty="0">
                <a:latin typeface="Times New Roman"/>
                <a:cs typeface="Times New Roman"/>
              </a:rPr>
              <a:t>Introduction </a:t>
            </a:r>
            <a:r>
              <a:rPr sz="800" b="1" i="1" dirty="0">
                <a:latin typeface="Times New Roman"/>
                <a:cs typeface="Times New Roman"/>
              </a:rPr>
              <a:t>to </a:t>
            </a:r>
            <a:r>
              <a:rPr sz="800" b="1" i="1" spc="-5" dirty="0">
                <a:latin typeface="Times New Roman"/>
                <a:cs typeface="Times New Roman"/>
              </a:rPr>
              <a:t>Genetic</a:t>
            </a:r>
            <a:r>
              <a:rPr sz="800" b="1" i="1" spc="-105" dirty="0">
                <a:latin typeface="Times New Roman"/>
                <a:cs typeface="Times New Roman"/>
              </a:rPr>
              <a:t> </a:t>
            </a:r>
            <a:r>
              <a:rPr sz="800" b="1" i="1" spc="-5" dirty="0">
                <a:latin typeface="Times New Roman"/>
                <a:cs typeface="Times New Roman"/>
              </a:rPr>
              <a:t>Analysis</a:t>
            </a:r>
            <a:endParaRPr sz="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011237" y="1368425"/>
            <a:ext cx="1579499" cy="17811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6975475" y="3963987"/>
            <a:ext cx="1714500" cy="300037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660650" y="2347976"/>
            <a:ext cx="1605026" cy="209067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335526" y="3795776"/>
            <a:ext cx="2546350" cy="143979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954087" y="465137"/>
            <a:ext cx="8783955" cy="792480"/>
          </a:xfrm>
          <a:prstGeom prst="rect">
            <a:avLst/>
          </a:prstGeom>
          <a:ln w="9523">
            <a:solidFill>
              <a:srgbClr val="000000"/>
            </a:solidFill>
          </a:ln>
        </p:spPr>
        <p:txBody>
          <a:bodyPr vert="horz" wrap="square" lIns="0" tIns="133985" rIns="0" bIns="0" rtlCol="0">
            <a:spAutoFit/>
          </a:bodyPr>
          <a:lstStyle/>
          <a:p>
            <a:pPr marL="1031240">
              <a:lnSpc>
                <a:spcPct val="100000"/>
              </a:lnSpc>
              <a:spcBef>
                <a:spcPts val="1055"/>
              </a:spcBef>
            </a:pPr>
            <a:r>
              <a:rPr spc="-10" dirty="0"/>
              <a:t>Visualisation </a:t>
            </a:r>
            <a:r>
              <a:rPr spc="-5" dirty="0"/>
              <a:t>des fragments d’ADN</a:t>
            </a:r>
            <a:r>
              <a:rPr spc="-125" dirty="0"/>
              <a:t> </a:t>
            </a:r>
            <a:r>
              <a:rPr spc="-5" dirty="0"/>
              <a:t>(électrophorèse)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3718052" y="1881883"/>
            <a:ext cx="310007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35" dirty="0">
                <a:latin typeface="Times New Roman"/>
                <a:cs typeface="Times New Roman"/>
              </a:rPr>
              <a:t>L’ADN </a:t>
            </a:r>
            <a:r>
              <a:rPr sz="1800" dirty="0">
                <a:latin typeface="Times New Roman"/>
                <a:cs typeface="Times New Roman"/>
              </a:rPr>
              <a:t>à une </a:t>
            </a:r>
            <a:r>
              <a:rPr sz="1800" spc="-10" dirty="0">
                <a:latin typeface="Times New Roman"/>
                <a:cs typeface="Times New Roman"/>
              </a:rPr>
              <a:t>charge </a:t>
            </a:r>
            <a:r>
              <a:rPr sz="1800" dirty="0">
                <a:latin typeface="Times New Roman"/>
                <a:cs typeface="Times New Roman"/>
              </a:rPr>
              <a:t>négative</a:t>
            </a:r>
            <a:r>
              <a:rPr sz="1800" spc="-1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!!!!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577975" y="4030599"/>
            <a:ext cx="4503420" cy="2486025"/>
          </a:xfrm>
          <a:custGeom>
            <a:avLst/>
            <a:gdLst/>
            <a:ahLst/>
            <a:cxnLst/>
            <a:rect l="l" t="t" r="r" b="b"/>
            <a:pathLst>
              <a:path w="4503420" h="2486025">
                <a:moveTo>
                  <a:pt x="7620" y="0"/>
                </a:moveTo>
                <a:lnTo>
                  <a:pt x="3048" y="0"/>
                </a:lnTo>
                <a:lnTo>
                  <a:pt x="1524" y="1524"/>
                </a:lnTo>
                <a:lnTo>
                  <a:pt x="0" y="6096"/>
                </a:lnTo>
                <a:lnTo>
                  <a:pt x="3048" y="7620"/>
                </a:lnTo>
                <a:lnTo>
                  <a:pt x="4498594" y="2485809"/>
                </a:lnTo>
                <a:lnTo>
                  <a:pt x="4502912" y="2478010"/>
                </a:lnTo>
                <a:lnTo>
                  <a:pt x="762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6060059" y="6479732"/>
            <a:ext cx="85344" cy="70102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5078092" y="5302123"/>
            <a:ext cx="1471295" cy="5156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Times New Roman"/>
                <a:cs typeface="Times New Roman"/>
              </a:rPr>
              <a:t>Banc</a:t>
            </a:r>
            <a:r>
              <a:rPr sz="1800" spc="-12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UV</a:t>
            </a:r>
            <a:endParaRPr sz="18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15"/>
              </a:spcBef>
            </a:pPr>
            <a:r>
              <a:rPr sz="1400" spc="-5" dirty="0">
                <a:latin typeface="Times New Roman"/>
                <a:cs typeface="Times New Roman"/>
              </a:rPr>
              <a:t>Bromure</a:t>
            </a:r>
            <a:r>
              <a:rPr sz="1400" spc="-12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d’ethidium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3649726" y="3338576"/>
            <a:ext cx="76200" cy="67691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3709161" y="3377311"/>
            <a:ext cx="871219" cy="0"/>
          </a:xfrm>
          <a:custGeom>
            <a:avLst/>
            <a:gdLst/>
            <a:ahLst/>
            <a:cxnLst/>
            <a:rect l="l" t="t" r="r" b="b"/>
            <a:pathLst>
              <a:path w="871220">
                <a:moveTo>
                  <a:pt x="0" y="0"/>
                </a:moveTo>
                <a:lnTo>
                  <a:pt x="870839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3709161" y="3376549"/>
            <a:ext cx="17145" cy="38100"/>
          </a:xfrm>
          <a:custGeom>
            <a:avLst/>
            <a:gdLst/>
            <a:ahLst/>
            <a:cxnLst/>
            <a:rect l="l" t="t" r="r" b="b"/>
            <a:pathLst>
              <a:path w="17145" h="38100">
                <a:moveTo>
                  <a:pt x="0" y="0"/>
                </a:moveTo>
                <a:lnTo>
                  <a:pt x="0" y="29718"/>
                </a:lnTo>
                <a:lnTo>
                  <a:pt x="16764" y="38100"/>
                </a:lnTo>
                <a:lnTo>
                  <a:pt x="16764" y="6096"/>
                </a:lnTo>
                <a:lnTo>
                  <a:pt x="4572" y="6096"/>
                </a:lnTo>
                <a:lnTo>
                  <a:pt x="1524" y="4572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4629403" y="3205937"/>
            <a:ext cx="1099185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Times New Roman"/>
                <a:cs typeface="Times New Roman"/>
              </a:rPr>
              <a:t>Gel</a:t>
            </a:r>
            <a:r>
              <a:rPr sz="1800" spc="-1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agarose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9562338" y="6735877"/>
            <a:ext cx="20447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5" dirty="0">
                <a:latin typeface="Times New Roman"/>
                <a:cs typeface="Times New Roman"/>
              </a:rPr>
              <a:t>1</a:t>
            </a:r>
            <a:r>
              <a:rPr sz="1400" dirty="0">
                <a:latin typeface="Times New Roman"/>
                <a:cs typeface="Times New Roman"/>
              </a:rPr>
              <a:t>7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7561580" y="7008979"/>
            <a:ext cx="67119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65" dirty="0">
                <a:latin typeface="Arial"/>
                <a:cs typeface="Arial"/>
              </a:rPr>
              <a:t>p</a:t>
            </a:r>
            <a:r>
              <a:rPr sz="1800" spc="-60" dirty="0">
                <a:latin typeface="Arial"/>
                <a:cs typeface="Arial"/>
              </a:rPr>
              <a:t>h</a:t>
            </a:r>
            <a:r>
              <a:rPr sz="1800" spc="25" dirty="0">
                <a:latin typeface="Arial"/>
                <a:cs typeface="Arial"/>
              </a:rPr>
              <a:t>o</a:t>
            </a:r>
            <a:r>
              <a:rPr sz="1800" spc="-5" dirty="0">
                <a:latin typeface="Arial"/>
                <a:cs typeface="Arial"/>
              </a:rPr>
              <a:t>t</a:t>
            </a:r>
            <a:r>
              <a:rPr sz="1800" spc="-130" dirty="0">
                <a:latin typeface="Arial"/>
                <a:cs typeface="Arial"/>
              </a:rPr>
              <a:t>os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421494" y="6874864"/>
            <a:ext cx="20447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5" dirty="0">
                <a:latin typeface="Times New Roman"/>
                <a:cs typeface="Times New Roman"/>
              </a:rPr>
              <a:t>1</a:t>
            </a:r>
            <a:r>
              <a:rPr sz="1400" dirty="0">
                <a:latin typeface="Times New Roman"/>
                <a:cs typeface="Times New Roman"/>
              </a:rPr>
              <a:t>8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052512" y="514350"/>
            <a:ext cx="3862704" cy="2286000"/>
          </a:xfrm>
          <a:prstGeom prst="rect">
            <a:avLst/>
          </a:prstGeom>
          <a:ln w="28573">
            <a:solidFill>
              <a:srgbClr val="000000"/>
            </a:solidFill>
          </a:ln>
        </p:spPr>
        <p:txBody>
          <a:bodyPr vert="horz" wrap="square" lIns="0" tIns="508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40"/>
              </a:spcBef>
            </a:pPr>
            <a:endParaRPr/>
          </a:p>
          <a:p>
            <a:pPr marL="262890" marR="258445" indent="228600">
              <a:lnSpc>
                <a:spcPct val="100000"/>
              </a:lnSpc>
            </a:pPr>
            <a:r>
              <a:rPr spc="-5" dirty="0"/>
              <a:t>Cartographie par les  enzymes de</a:t>
            </a:r>
            <a:r>
              <a:rPr spc="-95" dirty="0"/>
              <a:t> </a:t>
            </a:r>
            <a:r>
              <a:rPr dirty="0"/>
              <a:t>restrictions</a:t>
            </a:r>
          </a:p>
        </p:txBody>
      </p:sp>
      <p:sp>
        <p:nvSpPr>
          <p:cNvPr id="4" name="object 4"/>
          <p:cNvSpPr/>
          <p:nvPr/>
        </p:nvSpPr>
        <p:spPr>
          <a:xfrm>
            <a:off x="5507101" y="208115"/>
            <a:ext cx="3821993" cy="649407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39800" y="452437"/>
            <a:ext cx="8787130" cy="792480"/>
          </a:xfrm>
          <a:prstGeom prst="rect">
            <a:avLst/>
          </a:prstGeom>
          <a:ln w="9523">
            <a:solidFill>
              <a:srgbClr val="000000"/>
            </a:solidFill>
          </a:ln>
        </p:spPr>
        <p:txBody>
          <a:bodyPr vert="horz" wrap="square" lIns="0" tIns="156845" rIns="0" bIns="0" rtlCol="0">
            <a:spAutoFit/>
          </a:bodyPr>
          <a:lstStyle/>
          <a:p>
            <a:pPr marL="2118360">
              <a:lnSpc>
                <a:spcPct val="100000"/>
              </a:lnSpc>
              <a:spcBef>
                <a:spcPts val="1235"/>
              </a:spcBef>
            </a:pPr>
            <a:r>
              <a:rPr spc="-20" dirty="0"/>
              <a:t>Comment </a:t>
            </a:r>
            <a:r>
              <a:rPr spc="-5" dirty="0"/>
              <a:t>fabriquer </a:t>
            </a:r>
            <a:r>
              <a:rPr dirty="0"/>
              <a:t>un </a:t>
            </a:r>
            <a:r>
              <a:rPr spc="-5" dirty="0"/>
              <a:t>ADN recombinant</a:t>
            </a:r>
            <a:r>
              <a:rPr spc="-30" dirty="0"/>
              <a:t> </a:t>
            </a:r>
            <a:r>
              <a:rPr spc="-5" dirty="0"/>
              <a:t>?</a:t>
            </a:r>
          </a:p>
        </p:txBody>
      </p:sp>
      <p:sp>
        <p:nvSpPr>
          <p:cNvPr id="3" name="object 3"/>
          <p:cNvSpPr/>
          <p:nvPr/>
        </p:nvSpPr>
        <p:spPr>
          <a:xfrm>
            <a:off x="1447800" y="3244850"/>
            <a:ext cx="596900" cy="584200"/>
          </a:xfrm>
          <a:custGeom>
            <a:avLst/>
            <a:gdLst/>
            <a:ahLst/>
            <a:cxnLst/>
            <a:rect l="l" t="t" r="r" b="b"/>
            <a:pathLst>
              <a:path w="596900" h="584200">
                <a:moveTo>
                  <a:pt x="297434" y="0"/>
                </a:moveTo>
                <a:lnTo>
                  <a:pt x="257048" y="2667"/>
                </a:lnTo>
                <a:lnTo>
                  <a:pt x="218186" y="10414"/>
                </a:lnTo>
                <a:lnTo>
                  <a:pt x="181483" y="22987"/>
                </a:lnTo>
                <a:lnTo>
                  <a:pt x="147193" y="40005"/>
                </a:lnTo>
                <a:lnTo>
                  <a:pt x="111252" y="64262"/>
                </a:lnTo>
                <a:lnTo>
                  <a:pt x="79375" y="93472"/>
                </a:lnTo>
                <a:lnTo>
                  <a:pt x="52197" y="126873"/>
                </a:lnTo>
                <a:lnTo>
                  <a:pt x="30099" y="163957"/>
                </a:lnTo>
                <a:lnTo>
                  <a:pt x="13716" y="204343"/>
                </a:lnTo>
                <a:lnTo>
                  <a:pt x="4445" y="241808"/>
                </a:lnTo>
                <a:lnTo>
                  <a:pt x="254" y="281178"/>
                </a:lnTo>
                <a:lnTo>
                  <a:pt x="0" y="292608"/>
                </a:lnTo>
                <a:lnTo>
                  <a:pt x="0" y="298323"/>
                </a:lnTo>
                <a:lnTo>
                  <a:pt x="3556" y="337439"/>
                </a:lnTo>
                <a:lnTo>
                  <a:pt x="12065" y="375031"/>
                </a:lnTo>
                <a:lnTo>
                  <a:pt x="27813" y="415417"/>
                </a:lnTo>
                <a:lnTo>
                  <a:pt x="49149" y="452755"/>
                </a:lnTo>
                <a:lnTo>
                  <a:pt x="75692" y="486537"/>
                </a:lnTo>
                <a:lnTo>
                  <a:pt x="107061" y="516128"/>
                </a:lnTo>
                <a:lnTo>
                  <a:pt x="142494" y="541020"/>
                </a:lnTo>
                <a:lnTo>
                  <a:pt x="176403" y="558546"/>
                </a:lnTo>
                <a:lnTo>
                  <a:pt x="212852" y="571754"/>
                </a:lnTo>
                <a:lnTo>
                  <a:pt x="251333" y="580263"/>
                </a:lnTo>
                <a:lnTo>
                  <a:pt x="291592" y="583692"/>
                </a:lnTo>
                <a:lnTo>
                  <a:pt x="303403" y="583692"/>
                </a:lnTo>
                <a:lnTo>
                  <a:pt x="344043" y="580263"/>
                </a:lnTo>
                <a:lnTo>
                  <a:pt x="382778" y="571754"/>
                </a:lnTo>
                <a:lnTo>
                  <a:pt x="419481" y="558546"/>
                </a:lnTo>
                <a:lnTo>
                  <a:pt x="453644" y="541020"/>
                </a:lnTo>
                <a:lnTo>
                  <a:pt x="489204" y="516128"/>
                </a:lnTo>
                <a:lnTo>
                  <a:pt x="520573" y="486537"/>
                </a:lnTo>
                <a:lnTo>
                  <a:pt x="547243" y="452755"/>
                </a:lnTo>
                <a:lnTo>
                  <a:pt x="568706" y="415417"/>
                </a:lnTo>
                <a:lnTo>
                  <a:pt x="584327" y="375031"/>
                </a:lnTo>
                <a:lnTo>
                  <a:pt x="592963" y="337439"/>
                </a:lnTo>
                <a:lnTo>
                  <a:pt x="596519" y="298323"/>
                </a:lnTo>
                <a:lnTo>
                  <a:pt x="596519" y="286893"/>
                </a:lnTo>
                <a:lnTo>
                  <a:pt x="592963" y="247396"/>
                </a:lnTo>
                <a:lnTo>
                  <a:pt x="584327" y="209550"/>
                </a:lnTo>
                <a:lnTo>
                  <a:pt x="570992" y="173736"/>
                </a:lnTo>
                <a:lnTo>
                  <a:pt x="550291" y="135763"/>
                </a:lnTo>
                <a:lnTo>
                  <a:pt x="524256" y="101346"/>
                </a:lnTo>
                <a:lnTo>
                  <a:pt x="493395" y="71120"/>
                </a:lnTo>
                <a:lnTo>
                  <a:pt x="458343" y="45593"/>
                </a:lnTo>
                <a:lnTo>
                  <a:pt x="424561" y="27432"/>
                </a:lnTo>
                <a:lnTo>
                  <a:pt x="388239" y="13589"/>
                </a:lnTo>
                <a:lnTo>
                  <a:pt x="349631" y="4445"/>
                </a:lnTo>
                <a:lnTo>
                  <a:pt x="309372" y="254"/>
                </a:lnTo>
                <a:lnTo>
                  <a:pt x="297434" y="0"/>
                </a:lnTo>
                <a:close/>
              </a:path>
            </a:pathLst>
          </a:custGeom>
          <a:ln w="57148">
            <a:solidFill>
              <a:srgbClr val="97CC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965325" y="4141787"/>
            <a:ext cx="654050" cy="90963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728976" y="3587750"/>
            <a:ext cx="394970" cy="79375"/>
          </a:xfrm>
          <a:custGeom>
            <a:avLst/>
            <a:gdLst/>
            <a:ahLst/>
            <a:cxnLst/>
            <a:rect l="l" t="t" r="r" b="b"/>
            <a:pathLst>
              <a:path w="394969" h="79375">
                <a:moveTo>
                  <a:pt x="0" y="31750"/>
                </a:moveTo>
                <a:lnTo>
                  <a:pt x="36957" y="51943"/>
                </a:lnTo>
                <a:lnTo>
                  <a:pt x="74803" y="68580"/>
                </a:lnTo>
                <a:lnTo>
                  <a:pt x="114046" y="78105"/>
                </a:lnTo>
                <a:lnTo>
                  <a:pt x="131445" y="79121"/>
                </a:lnTo>
                <a:lnTo>
                  <a:pt x="137287" y="78994"/>
                </a:lnTo>
                <a:lnTo>
                  <a:pt x="178816" y="67691"/>
                </a:lnTo>
                <a:lnTo>
                  <a:pt x="217424" y="46228"/>
                </a:lnTo>
                <a:lnTo>
                  <a:pt x="234188" y="35814"/>
                </a:lnTo>
                <a:lnTo>
                  <a:pt x="239649" y="32385"/>
                </a:lnTo>
                <a:lnTo>
                  <a:pt x="276733" y="11049"/>
                </a:lnTo>
                <a:lnTo>
                  <a:pt x="312547" y="0"/>
                </a:lnTo>
                <a:lnTo>
                  <a:pt x="318389" y="127"/>
                </a:lnTo>
                <a:lnTo>
                  <a:pt x="353314" y="18796"/>
                </a:lnTo>
                <a:lnTo>
                  <a:pt x="379222" y="50800"/>
                </a:lnTo>
                <a:lnTo>
                  <a:pt x="382143" y="54991"/>
                </a:lnTo>
                <a:lnTo>
                  <a:pt x="385064" y="59055"/>
                </a:lnTo>
                <a:lnTo>
                  <a:pt x="387731" y="62738"/>
                </a:lnTo>
                <a:lnTo>
                  <a:pt x="390271" y="66040"/>
                </a:lnTo>
                <a:lnTo>
                  <a:pt x="392684" y="68834"/>
                </a:lnTo>
                <a:lnTo>
                  <a:pt x="394970" y="71120"/>
                </a:lnTo>
              </a:path>
            </a:pathLst>
          </a:custGeom>
          <a:ln w="57148">
            <a:solidFill>
              <a:srgbClr val="FF973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205476" y="1797050"/>
            <a:ext cx="4484623" cy="51054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200650" y="1792323"/>
            <a:ext cx="4489450" cy="5109845"/>
          </a:xfrm>
          <a:custGeom>
            <a:avLst/>
            <a:gdLst/>
            <a:ahLst/>
            <a:cxnLst/>
            <a:rect l="l" t="t" r="r" b="b"/>
            <a:pathLst>
              <a:path w="4489450" h="5109845">
                <a:moveTo>
                  <a:pt x="0" y="5109718"/>
                </a:moveTo>
                <a:lnTo>
                  <a:pt x="4489069" y="5109718"/>
                </a:lnTo>
                <a:lnTo>
                  <a:pt x="4489069" y="0"/>
                </a:lnTo>
                <a:lnTo>
                  <a:pt x="0" y="0"/>
                </a:lnTo>
                <a:lnTo>
                  <a:pt x="0" y="5109718"/>
                </a:lnTo>
                <a:close/>
              </a:path>
            </a:pathLst>
          </a:custGeom>
          <a:ln w="952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3619500" y="4082794"/>
            <a:ext cx="1160145" cy="0"/>
          </a:xfrm>
          <a:custGeom>
            <a:avLst/>
            <a:gdLst/>
            <a:ahLst/>
            <a:cxnLst/>
            <a:rect l="l" t="t" r="r" b="b"/>
            <a:pathLst>
              <a:path w="1160145">
                <a:moveTo>
                  <a:pt x="0" y="0"/>
                </a:moveTo>
                <a:lnTo>
                  <a:pt x="1159762" y="0"/>
                </a:lnTo>
              </a:path>
            </a:pathLst>
          </a:custGeom>
          <a:ln w="2743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765548" y="4040124"/>
            <a:ext cx="85344" cy="8534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1337817" y="3827145"/>
            <a:ext cx="7245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215" dirty="0">
                <a:latin typeface="Times New Roman"/>
                <a:cs typeface="Times New Roman"/>
              </a:rPr>
              <a:t>V</a:t>
            </a:r>
            <a:r>
              <a:rPr sz="1800" dirty="0">
                <a:latin typeface="Times New Roman"/>
                <a:cs typeface="Times New Roman"/>
              </a:rPr>
              <a:t>e</a:t>
            </a:r>
            <a:r>
              <a:rPr sz="1800" spc="5" dirty="0">
                <a:latin typeface="Times New Roman"/>
                <a:cs typeface="Times New Roman"/>
              </a:rPr>
              <a:t>c</a:t>
            </a:r>
            <a:r>
              <a:rPr sz="1800" dirty="0">
                <a:latin typeface="Times New Roman"/>
                <a:cs typeface="Times New Roman"/>
              </a:rPr>
              <a:t>t</a:t>
            </a:r>
            <a:r>
              <a:rPr sz="1800" spc="5" dirty="0">
                <a:latin typeface="Times New Roman"/>
                <a:cs typeface="Times New Roman"/>
              </a:rPr>
              <a:t>e</a:t>
            </a:r>
            <a:r>
              <a:rPr sz="1800" dirty="0">
                <a:latin typeface="Times New Roman"/>
                <a:cs typeface="Times New Roman"/>
              </a:rPr>
              <a:t>ur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194690" y="3563496"/>
            <a:ext cx="28638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dirty="0">
                <a:latin typeface="Times New Roman"/>
                <a:cs typeface="Times New Roman"/>
              </a:rPr>
              <a:t>+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665602" y="3827145"/>
            <a:ext cx="5080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Times New Roman"/>
                <a:cs typeface="Times New Roman"/>
              </a:rPr>
              <a:t>Gène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554353" y="4497782"/>
            <a:ext cx="116649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49530" algn="ctr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Times New Roman"/>
                <a:cs typeface="Times New Roman"/>
              </a:rPr>
              <a:t>l’ADN</a:t>
            </a:r>
            <a:endParaRPr sz="18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1800" spc="-5" dirty="0">
                <a:latin typeface="Times New Roman"/>
                <a:cs typeface="Times New Roman"/>
              </a:rPr>
              <a:t>recombinant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8950581" y="7116268"/>
            <a:ext cx="20574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5" dirty="0">
                <a:latin typeface="Times New Roman"/>
                <a:cs typeface="Times New Roman"/>
              </a:rPr>
              <a:t>19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54087" y="465137"/>
            <a:ext cx="8783955" cy="792480"/>
          </a:xfrm>
          <a:prstGeom prst="rect">
            <a:avLst/>
          </a:prstGeom>
          <a:ln w="9523">
            <a:solidFill>
              <a:srgbClr val="000000"/>
            </a:solidFill>
          </a:ln>
        </p:spPr>
        <p:txBody>
          <a:bodyPr vert="horz" wrap="square" lIns="0" tIns="184785" rIns="0" bIns="0" rtlCol="0">
            <a:spAutoFit/>
          </a:bodyPr>
          <a:lstStyle/>
          <a:p>
            <a:pPr marL="2326640">
              <a:lnSpc>
                <a:spcPct val="100000"/>
              </a:lnSpc>
              <a:spcBef>
                <a:spcPts val="1455"/>
              </a:spcBef>
            </a:pPr>
            <a:r>
              <a:rPr spc="-5" dirty="0"/>
              <a:t>Définition </a:t>
            </a:r>
            <a:r>
              <a:rPr spc="-15" dirty="0"/>
              <a:t>et </a:t>
            </a:r>
            <a:r>
              <a:rPr spc="-5" dirty="0"/>
              <a:t>intérêt </a:t>
            </a:r>
            <a:r>
              <a:rPr spc="-10" dirty="0"/>
              <a:t>du </a:t>
            </a:r>
            <a:r>
              <a:rPr spc="-5" dirty="0"/>
              <a:t>clonage de</a:t>
            </a:r>
            <a:r>
              <a:rPr spc="-185" dirty="0"/>
              <a:t> </a:t>
            </a:r>
            <a:r>
              <a:rPr spc="-5" dirty="0"/>
              <a:t>gènes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478023" y="1464312"/>
            <a:ext cx="8289290" cy="48653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dirty="0">
                <a:latin typeface="Times New Roman"/>
                <a:cs typeface="Times New Roman"/>
              </a:rPr>
              <a:t>Définition du</a:t>
            </a:r>
            <a:r>
              <a:rPr sz="2000" b="1" spc="-55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clonage: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5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800" b="1" i="1" dirty="0">
                <a:latin typeface="Times New Roman"/>
                <a:cs typeface="Times New Roman"/>
              </a:rPr>
              <a:t>clonage d'un gène </a:t>
            </a:r>
            <a:r>
              <a:rPr sz="1800" dirty="0">
                <a:latin typeface="Times New Roman"/>
                <a:cs typeface="Times New Roman"/>
              </a:rPr>
              <a:t>: opération consistant à isoler un gène, l’introduire dans un vecteur et</a:t>
            </a:r>
            <a:r>
              <a:rPr sz="1800" spc="-1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à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800" dirty="0">
                <a:latin typeface="Times New Roman"/>
                <a:cs typeface="Times New Roman"/>
              </a:rPr>
              <a:t>le reproduire en </a:t>
            </a:r>
            <a:r>
              <a:rPr sz="1800" spc="-5" dirty="0">
                <a:latin typeface="Times New Roman"/>
                <a:cs typeface="Times New Roman"/>
              </a:rPr>
              <a:t>grand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nombre.</a:t>
            </a: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!! </a:t>
            </a:r>
            <a:r>
              <a:rPr sz="1800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A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ne pas confondre</a:t>
            </a:r>
            <a:r>
              <a:rPr sz="1800" u="sng" spc="-229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avec</a:t>
            </a: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850">
              <a:latin typeface="Times New Roman"/>
              <a:cs typeface="Times New Roman"/>
            </a:endParaRPr>
          </a:p>
          <a:p>
            <a:pPr marL="12700" marR="12065">
              <a:lnSpc>
                <a:spcPct val="100000"/>
              </a:lnSpc>
              <a:spcBef>
                <a:spcPts val="5"/>
              </a:spcBef>
            </a:pPr>
            <a:r>
              <a:rPr sz="1800" b="1" i="1" dirty="0">
                <a:latin typeface="Times New Roman"/>
                <a:cs typeface="Times New Roman"/>
              </a:rPr>
              <a:t>clonage d'un </a:t>
            </a:r>
            <a:r>
              <a:rPr sz="1800" b="1" i="1" spc="-5" dirty="0">
                <a:latin typeface="Times New Roman"/>
                <a:cs typeface="Times New Roman"/>
              </a:rPr>
              <a:t>organisme </a:t>
            </a:r>
            <a:r>
              <a:rPr sz="1800" dirty="0">
                <a:latin typeface="Times New Roman"/>
                <a:cs typeface="Times New Roman"/>
              </a:rPr>
              <a:t>: opération consistant à produire plusieurs </a:t>
            </a:r>
            <a:r>
              <a:rPr sz="1800" spc="-5" dirty="0">
                <a:latin typeface="Times New Roman"/>
                <a:cs typeface="Times New Roman"/>
              </a:rPr>
              <a:t>organismes  </a:t>
            </a:r>
            <a:r>
              <a:rPr sz="1800" dirty="0">
                <a:latin typeface="Times New Roman"/>
                <a:cs typeface="Times New Roman"/>
              </a:rPr>
              <a:t>génétiquement identiques. Le clonage peut être </a:t>
            </a:r>
            <a:r>
              <a:rPr sz="1800" spc="-5" dirty="0">
                <a:latin typeface="Times New Roman"/>
                <a:cs typeface="Times New Roman"/>
              </a:rPr>
              <a:t>effectué </a:t>
            </a:r>
            <a:r>
              <a:rPr sz="1800" dirty="0">
                <a:latin typeface="Times New Roman"/>
                <a:cs typeface="Times New Roman"/>
              </a:rPr>
              <a:t>à partir de cellules provenant</a:t>
            </a:r>
            <a:r>
              <a:rPr sz="1800" spc="-1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d'un  individu adulte, ou de cellules issues d'un </a:t>
            </a:r>
            <a:r>
              <a:rPr sz="1800" spc="-5" dirty="0">
                <a:latin typeface="Times New Roman"/>
                <a:cs typeface="Times New Roman"/>
              </a:rPr>
              <a:t>même</a:t>
            </a:r>
            <a:r>
              <a:rPr sz="1800" spc="-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embryon.</a:t>
            </a: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000" b="1" dirty="0">
                <a:latin typeface="Times New Roman"/>
                <a:cs typeface="Times New Roman"/>
              </a:rPr>
              <a:t>Intérêt du</a:t>
            </a:r>
            <a:r>
              <a:rPr sz="2000" b="1" spc="-55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clonage: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950">
              <a:latin typeface="Times New Roman"/>
              <a:cs typeface="Times New Roman"/>
            </a:endParaRPr>
          </a:p>
          <a:p>
            <a:pPr marL="12700" marR="358775" algn="just">
              <a:lnSpc>
                <a:spcPct val="100899"/>
              </a:lnSpc>
            </a:pPr>
            <a:r>
              <a:rPr sz="1800" dirty="0">
                <a:latin typeface="Times New Roman"/>
                <a:cs typeface="Times New Roman"/>
              </a:rPr>
              <a:t>Produire des molécules trop </a:t>
            </a:r>
            <a:r>
              <a:rPr sz="1800" spc="-5" dirty="0">
                <a:latin typeface="Times New Roman"/>
                <a:cs typeface="Times New Roman"/>
              </a:rPr>
              <a:t>complexes </a:t>
            </a:r>
            <a:r>
              <a:rPr sz="1800" dirty="0">
                <a:latin typeface="Times New Roman"/>
                <a:cs typeface="Times New Roman"/>
              </a:rPr>
              <a:t>à synthétiser par voie chimique, ou</a:t>
            </a:r>
            <a:r>
              <a:rPr sz="1800" spc="-10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constituent  une alternative plus intéressante en regard d'autres procédés d'obtention de </a:t>
            </a:r>
            <a:r>
              <a:rPr sz="1800" spc="-5" dirty="0">
                <a:latin typeface="Times New Roman"/>
                <a:cs typeface="Times New Roman"/>
              </a:rPr>
              <a:t>molécules  </a:t>
            </a:r>
            <a:r>
              <a:rPr sz="1800" dirty="0">
                <a:latin typeface="Times New Roman"/>
                <a:cs typeface="Times New Roman"/>
              </a:rPr>
              <a:t>actives.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800" dirty="0">
                <a:latin typeface="Times New Roman"/>
                <a:cs typeface="Times New Roman"/>
              </a:rPr>
              <a:t>Exemple: l'hormone de croissance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humaine.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271651" y="4681476"/>
            <a:ext cx="142875" cy="142875"/>
          </a:xfrm>
          <a:custGeom>
            <a:avLst/>
            <a:gdLst/>
            <a:ahLst/>
            <a:cxnLst/>
            <a:rect l="l" t="t" r="r" b="b"/>
            <a:pathLst>
              <a:path w="142875" h="142875">
                <a:moveTo>
                  <a:pt x="0" y="142364"/>
                </a:moveTo>
                <a:lnTo>
                  <a:pt x="142622" y="142364"/>
                </a:lnTo>
                <a:lnTo>
                  <a:pt x="142622" y="0"/>
                </a:lnTo>
                <a:lnTo>
                  <a:pt x="0" y="0"/>
                </a:lnTo>
                <a:lnTo>
                  <a:pt x="0" y="142364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271651" y="4681476"/>
            <a:ext cx="142875" cy="142875"/>
          </a:xfrm>
          <a:custGeom>
            <a:avLst/>
            <a:gdLst/>
            <a:ahLst/>
            <a:cxnLst/>
            <a:rect l="l" t="t" r="r" b="b"/>
            <a:pathLst>
              <a:path w="142875" h="142875">
                <a:moveTo>
                  <a:pt x="0" y="142364"/>
                </a:moveTo>
                <a:lnTo>
                  <a:pt x="142622" y="142364"/>
                </a:lnTo>
                <a:lnTo>
                  <a:pt x="142622" y="0"/>
                </a:lnTo>
                <a:lnTo>
                  <a:pt x="0" y="0"/>
                </a:lnTo>
                <a:lnTo>
                  <a:pt x="0" y="142364"/>
                </a:lnTo>
                <a:close/>
              </a:path>
            </a:pathLst>
          </a:custGeom>
          <a:ln w="952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281176" y="1592201"/>
            <a:ext cx="144780" cy="142875"/>
          </a:xfrm>
          <a:custGeom>
            <a:avLst/>
            <a:gdLst/>
            <a:ahLst/>
            <a:cxnLst/>
            <a:rect l="l" t="t" r="r" b="b"/>
            <a:pathLst>
              <a:path w="144780" h="142875">
                <a:moveTo>
                  <a:pt x="0" y="142364"/>
                </a:moveTo>
                <a:lnTo>
                  <a:pt x="144209" y="142364"/>
                </a:lnTo>
                <a:lnTo>
                  <a:pt x="144209" y="0"/>
                </a:lnTo>
                <a:lnTo>
                  <a:pt x="0" y="0"/>
                </a:lnTo>
                <a:lnTo>
                  <a:pt x="0" y="142364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281176" y="1592201"/>
            <a:ext cx="144780" cy="142875"/>
          </a:xfrm>
          <a:custGeom>
            <a:avLst/>
            <a:gdLst/>
            <a:ahLst/>
            <a:cxnLst/>
            <a:rect l="l" t="t" r="r" b="b"/>
            <a:pathLst>
              <a:path w="144780" h="142875">
                <a:moveTo>
                  <a:pt x="0" y="142364"/>
                </a:moveTo>
                <a:lnTo>
                  <a:pt x="144209" y="142364"/>
                </a:lnTo>
                <a:lnTo>
                  <a:pt x="144209" y="0"/>
                </a:lnTo>
                <a:lnTo>
                  <a:pt x="0" y="0"/>
                </a:lnTo>
                <a:lnTo>
                  <a:pt x="0" y="142364"/>
                </a:lnTo>
                <a:close/>
              </a:path>
            </a:pathLst>
          </a:custGeom>
          <a:ln w="952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004887" y="2074863"/>
            <a:ext cx="161671" cy="17284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996950" y="3484563"/>
            <a:ext cx="160083" cy="17284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9024746" y="6662041"/>
            <a:ext cx="140335" cy="2038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445"/>
              </a:lnSpc>
            </a:pPr>
            <a:fld id="{81D60167-4931-47E6-BA6A-407CBD079E47}" type="slidenum">
              <a:rPr sz="1400" dirty="0">
                <a:latin typeface="Times New Roman"/>
                <a:cs typeface="Times New Roman"/>
              </a:rPr>
              <a:t>2</a:t>
            </a:fld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758176" y="5270500"/>
            <a:ext cx="1104900" cy="16573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7651750" y="3570224"/>
            <a:ext cx="1296924" cy="107632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419225" y="1592199"/>
            <a:ext cx="1266825" cy="13843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318000" y="2152650"/>
            <a:ext cx="800100" cy="128905"/>
          </a:xfrm>
          <a:custGeom>
            <a:avLst/>
            <a:gdLst/>
            <a:ahLst/>
            <a:cxnLst/>
            <a:rect l="l" t="t" r="r" b="b"/>
            <a:pathLst>
              <a:path w="800100" h="128905">
                <a:moveTo>
                  <a:pt x="0" y="51689"/>
                </a:moveTo>
                <a:lnTo>
                  <a:pt x="5334" y="54102"/>
                </a:lnTo>
                <a:lnTo>
                  <a:pt x="10795" y="56515"/>
                </a:lnTo>
                <a:lnTo>
                  <a:pt x="16129" y="58928"/>
                </a:lnTo>
                <a:lnTo>
                  <a:pt x="53848" y="75565"/>
                </a:lnTo>
                <a:lnTo>
                  <a:pt x="91948" y="91313"/>
                </a:lnTo>
                <a:lnTo>
                  <a:pt x="130683" y="105283"/>
                </a:lnTo>
                <a:lnTo>
                  <a:pt x="170180" y="116586"/>
                </a:lnTo>
                <a:lnTo>
                  <a:pt x="210693" y="124587"/>
                </a:lnTo>
                <a:lnTo>
                  <a:pt x="252476" y="128397"/>
                </a:lnTo>
                <a:lnTo>
                  <a:pt x="264795" y="128651"/>
                </a:lnTo>
                <a:lnTo>
                  <a:pt x="270891" y="128524"/>
                </a:lnTo>
                <a:lnTo>
                  <a:pt x="310134" y="124714"/>
                </a:lnTo>
                <a:lnTo>
                  <a:pt x="348488" y="114300"/>
                </a:lnTo>
                <a:lnTo>
                  <a:pt x="388874" y="98679"/>
                </a:lnTo>
                <a:lnTo>
                  <a:pt x="424434" y="82677"/>
                </a:lnTo>
                <a:lnTo>
                  <a:pt x="460248" y="65405"/>
                </a:lnTo>
                <a:lnTo>
                  <a:pt x="478028" y="56642"/>
                </a:lnTo>
                <a:lnTo>
                  <a:pt x="513080" y="39624"/>
                </a:lnTo>
                <a:lnTo>
                  <a:pt x="552196" y="22098"/>
                </a:lnTo>
                <a:lnTo>
                  <a:pt x="588645" y="8509"/>
                </a:lnTo>
                <a:lnTo>
                  <a:pt x="629920" y="127"/>
                </a:lnTo>
                <a:lnTo>
                  <a:pt x="633984" y="0"/>
                </a:lnTo>
                <a:lnTo>
                  <a:pt x="640588" y="127"/>
                </a:lnTo>
                <a:lnTo>
                  <a:pt x="682879" y="10414"/>
                </a:lnTo>
                <a:lnTo>
                  <a:pt x="719328" y="33020"/>
                </a:lnTo>
                <a:lnTo>
                  <a:pt x="750062" y="61595"/>
                </a:lnTo>
                <a:lnTo>
                  <a:pt x="775335" y="89535"/>
                </a:lnTo>
                <a:lnTo>
                  <a:pt x="797814" y="112268"/>
                </a:lnTo>
                <a:lnTo>
                  <a:pt x="800100" y="114046"/>
                </a:lnTo>
              </a:path>
            </a:pathLst>
          </a:custGeom>
          <a:ln w="57148">
            <a:solidFill>
              <a:srgbClr val="FF973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114550" y="2216150"/>
            <a:ext cx="2043430" cy="0"/>
          </a:xfrm>
          <a:custGeom>
            <a:avLst/>
            <a:gdLst/>
            <a:ahLst/>
            <a:cxnLst/>
            <a:rect l="l" t="t" r="r" b="b"/>
            <a:pathLst>
              <a:path w="2043429">
                <a:moveTo>
                  <a:pt x="0" y="0"/>
                </a:moveTo>
                <a:lnTo>
                  <a:pt x="2043430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139692" y="2178050"/>
            <a:ext cx="76200" cy="762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8274050" y="3371342"/>
            <a:ext cx="76200" cy="6731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8312150" y="3113024"/>
            <a:ext cx="0" cy="258445"/>
          </a:xfrm>
          <a:custGeom>
            <a:avLst/>
            <a:gdLst/>
            <a:ahLst/>
            <a:cxnLst/>
            <a:rect l="l" t="t" r="r" b="b"/>
            <a:pathLst>
              <a:path h="258445">
                <a:moveTo>
                  <a:pt x="0" y="0"/>
                </a:moveTo>
                <a:lnTo>
                  <a:pt x="0" y="258318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8307578" y="3385185"/>
            <a:ext cx="9525" cy="62865"/>
          </a:xfrm>
          <a:custGeom>
            <a:avLst/>
            <a:gdLst/>
            <a:ahLst/>
            <a:cxnLst/>
            <a:rect l="l" t="t" r="r" b="b"/>
            <a:pathLst>
              <a:path w="9525" h="62864">
                <a:moveTo>
                  <a:pt x="0" y="0"/>
                </a:moveTo>
                <a:lnTo>
                  <a:pt x="0" y="53467"/>
                </a:lnTo>
                <a:lnTo>
                  <a:pt x="4572" y="62611"/>
                </a:lnTo>
                <a:lnTo>
                  <a:pt x="9144" y="53467"/>
                </a:lnTo>
                <a:lnTo>
                  <a:pt x="9144" y="4572"/>
                </a:lnTo>
                <a:lnTo>
                  <a:pt x="4572" y="4572"/>
                </a:lnTo>
                <a:lnTo>
                  <a:pt x="1524" y="3048"/>
                </a:lnTo>
                <a:lnTo>
                  <a:pt x="0" y="0"/>
                </a:lnTo>
                <a:close/>
              </a:path>
              <a:path w="9525" h="62864">
                <a:moveTo>
                  <a:pt x="9144" y="0"/>
                </a:moveTo>
                <a:lnTo>
                  <a:pt x="7620" y="3048"/>
                </a:lnTo>
                <a:lnTo>
                  <a:pt x="4572" y="4572"/>
                </a:lnTo>
                <a:lnTo>
                  <a:pt x="9144" y="4572"/>
                </a:lnTo>
                <a:lnTo>
                  <a:pt x="914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8282051" y="5124958"/>
            <a:ext cx="44450" cy="75565"/>
          </a:xfrm>
          <a:custGeom>
            <a:avLst/>
            <a:gdLst/>
            <a:ahLst/>
            <a:cxnLst/>
            <a:rect l="l" t="t" r="r" b="b"/>
            <a:pathLst>
              <a:path w="44450" h="75564">
                <a:moveTo>
                  <a:pt x="34290" y="0"/>
                </a:moveTo>
                <a:lnTo>
                  <a:pt x="0" y="2159"/>
                </a:lnTo>
                <a:lnTo>
                  <a:pt x="42545" y="75311"/>
                </a:lnTo>
                <a:lnTo>
                  <a:pt x="44069" y="71755"/>
                </a:lnTo>
                <a:lnTo>
                  <a:pt x="44069" y="17399"/>
                </a:lnTo>
                <a:lnTo>
                  <a:pt x="39497" y="17399"/>
                </a:lnTo>
                <a:lnTo>
                  <a:pt x="36449" y="15875"/>
                </a:lnTo>
                <a:lnTo>
                  <a:pt x="34925" y="12827"/>
                </a:lnTo>
                <a:lnTo>
                  <a:pt x="34290" y="0"/>
                </a:lnTo>
                <a:close/>
              </a:path>
              <a:path w="44450" h="75564">
                <a:moveTo>
                  <a:pt x="44069" y="12827"/>
                </a:moveTo>
                <a:lnTo>
                  <a:pt x="42545" y="15875"/>
                </a:lnTo>
                <a:lnTo>
                  <a:pt x="39497" y="17399"/>
                </a:lnTo>
                <a:lnTo>
                  <a:pt x="44069" y="17399"/>
                </a:lnTo>
                <a:lnTo>
                  <a:pt x="44069" y="1282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8309800" y="4725924"/>
            <a:ext cx="0" cy="399415"/>
          </a:xfrm>
          <a:custGeom>
            <a:avLst/>
            <a:gdLst/>
            <a:ahLst/>
            <a:cxnLst/>
            <a:rect l="l" t="t" r="r" b="b"/>
            <a:pathLst>
              <a:path h="399414">
                <a:moveTo>
                  <a:pt x="0" y="0"/>
                </a:moveTo>
                <a:lnTo>
                  <a:pt x="0" y="399034"/>
                </a:lnTo>
              </a:path>
            </a:pathLst>
          </a:custGeom>
          <a:ln w="3136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8325485" y="5122545"/>
            <a:ext cx="33020" cy="74295"/>
          </a:xfrm>
          <a:custGeom>
            <a:avLst/>
            <a:gdLst/>
            <a:ahLst/>
            <a:cxnLst/>
            <a:rect l="l" t="t" r="r" b="b"/>
            <a:pathLst>
              <a:path w="33020" h="74295">
                <a:moveTo>
                  <a:pt x="32639" y="0"/>
                </a:moveTo>
                <a:lnTo>
                  <a:pt x="0" y="1905"/>
                </a:lnTo>
                <a:lnTo>
                  <a:pt x="635" y="15240"/>
                </a:lnTo>
                <a:lnTo>
                  <a:pt x="635" y="74168"/>
                </a:lnTo>
                <a:lnTo>
                  <a:pt x="3263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5286502" y="2069338"/>
            <a:ext cx="107315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Times New Roman"/>
                <a:cs typeface="Times New Roman"/>
              </a:rPr>
              <a:t>Gène</a:t>
            </a:r>
            <a:r>
              <a:rPr sz="1800" spc="-16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GH-1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882898" y="1599438"/>
            <a:ext cx="124714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62255" marR="5080" indent="-25019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Times New Roman"/>
                <a:cs typeface="Times New Roman"/>
              </a:rPr>
              <a:t>Ré</a:t>
            </a:r>
            <a:r>
              <a:rPr sz="1800" spc="5" dirty="0">
                <a:latin typeface="Times New Roman"/>
                <a:cs typeface="Times New Roman"/>
              </a:rPr>
              <a:t>c</a:t>
            </a:r>
            <a:r>
              <a:rPr sz="1800" dirty="0">
                <a:latin typeface="Times New Roman"/>
                <a:cs typeface="Times New Roman"/>
              </a:rPr>
              <a:t>upéra</a:t>
            </a:r>
            <a:r>
              <a:rPr sz="1800" spc="5" dirty="0">
                <a:latin typeface="Times New Roman"/>
                <a:cs typeface="Times New Roman"/>
              </a:rPr>
              <a:t>t</a:t>
            </a:r>
            <a:r>
              <a:rPr sz="1800" dirty="0">
                <a:latin typeface="Times New Roman"/>
                <a:cs typeface="Times New Roman"/>
              </a:rPr>
              <a:t>ion  du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gène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6462776" y="6115050"/>
            <a:ext cx="76073" cy="67818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6522084" y="6153150"/>
            <a:ext cx="1088390" cy="0"/>
          </a:xfrm>
          <a:custGeom>
            <a:avLst/>
            <a:gdLst/>
            <a:ahLst/>
            <a:cxnLst/>
            <a:rect l="l" t="t" r="r" b="b"/>
            <a:pathLst>
              <a:path w="1088390">
                <a:moveTo>
                  <a:pt x="0" y="0"/>
                </a:moveTo>
                <a:lnTo>
                  <a:pt x="1088136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6522084" y="6153150"/>
            <a:ext cx="17145" cy="38100"/>
          </a:xfrm>
          <a:custGeom>
            <a:avLst/>
            <a:gdLst/>
            <a:ahLst/>
            <a:cxnLst/>
            <a:rect l="l" t="t" r="r" b="b"/>
            <a:pathLst>
              <a:path w="17145" h="38100">
                <a:moveTo>
                  <a:pt x="0" y="0"/>
                </a:moveTo>
                <a:lnTo>
                  <a:pt x="0" y="29718"/>
                </a:lnTo>
                <a:lnTo>
                  <a:pt x="16764" y="38100"/>
                </a:lnTo>
                <a:lnTo>
                  <a:pt x="16764" y="4572"/>
                </a:lnTo>
                <a:lnTo>
                  <a:pt x="1524" y="4572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5419390" y="5908675"/>
            <a:ext cx="863934" cy="53975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>
            <a:spLocks noGrp="1"/>
          </p:cNvSpPr>
          <p:nvPr>
            <p:ph type="title"/>
          </p:nvPr>
        </p:nvSpPr>
        <p:spPr>
          <a:xfrm>
            <a:off x="954087" y="465137"/>
            <a:ext cx="8783955" cy="792480"/>
          </a:xfrm>
          <a:prstGeom prst="rect">
            <a:avLst/>
          </a:prstGeom>
          <a:ln w="9523">
            <a:solidFill>
              <a:srgbClr val="000000"/>
            </a:solidFill>
          </a:ln>
        </p:spPr>
        <p:txBody>
          <a:bodyPr vert="horz" wrap="square" lIns="0" tIns="184785" rIns="0" bIns="0" rtlCol="0">
            <a:spAutoFit/>
          </a:bodyPr>
          <a:lstStyle/>
          <a:p>
            <a:pPr marL="3442335">
              <a:lnSpc>
                <a:spcPct val="100000"/>
              </a:lnSpc>
              <a:spcBef>
                <a:spcPts val="1455"/>
              </a:spcBef>
            </a:pPr>
            <a:r>
              <a:rPr spc="-5" dirty="0"/>
              <a:t>Concept </a:t>
            </a:r>
            <a:r>
              <a:rPr spc="-10" dirty="0"/>
              <a:t>du </a:t>
            </a:r>
            <a:r>
              <a:rPr spc="-5" dirty="0"/>
              <a:t>clonage</a:t>
            </a:r>
            <a:r>
              <a:rPr spc="-165" dirty="0"/>
              <a:t> </a:t>
            </a:r>
            <a:r>
              <a:rPr spc="-5" dirty="0"/>
              <a:t>génétique</a:t>
            </a:r>
          </a:p>
        </p:txBody>
      </p:sp>
      <p:sp>
        <p:nvSpPr>
          <p:cNvPr id="21" name="object 21"/>
          <p:cNvSpPr txBox="1"/>
          <p:nvPr/>
        </p:nvSpPr>
        <p:spPr>
          <a:xfrm>
            <a:off x="5148450" y="4812919"/>
            <a:ext cx="3090545" cy="19227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17525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Times New Roman"/>
                <a:cs typeface="Times New Roman"/>
              </a:rPr>
              <a:t>Multiplication </a:t>
            </a:r>
            <a:r>
              <a:rPr sz="1800" dirty="0">
                <a:latin typeface="Times New Roman"/>
                <a:cs typeface="Times New Roman"/>
              </a:rPr>
              <a:t>et</a:t>
            </a:r>
            <a:r>
              <a:rPr sz="1800" spc="-1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production</a:t>
            </a: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450">
              <a:latin typeface="Times New Roman"/>
              <a:cs typeface="Times New Roman"/>
            </a:endParaRPr>
          </a:p>
          <a:p>
            <a:pPr marL="1437005">
              <a:lnSpc>
                <a:spcPct val="100000"/>
              </a:lnSpc>
            </a:pPr>
            <a:r>
              <a:rPr sz="1800" spc="-5" dirty="0">
                <a:latin typeface="Times New Roman"/>
                <a:cs typeface="Times New Roman"/>
              </a:rPr>
              <a:t>Extraction</a:t>
            </a: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450"/>
              </a:spcBef>
            </a:pPr>
            <a:r>
              <a:rPr sz="1800" spc="-5" dirty="0">
                <a:latin typeface="Times New Roman"/>
                <a:cs typeface="Times New Roman"/>
              </a:rPr>
              <a:t>somatotropine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8737600" y="1606550"/>
            <a:ext cx="596900" cy="584200"/>
          </a:xfrm>
          <a:custGeom>
            <a:avLst/>
            <a:gdLst/>
            <a:ahLst/>
            <a:cxnLst/>
            <a:rect l="l" t="t" r="r" b="b"/>
            <a:pathLst>
              <a:path w="596900" h="584200">
                <a:moveTo>
                  <a:pt x="298323" y="0"/>
                </a:moveTo>
                <a:lnTo>
                  <a:pt x="257937" y="2667"/>
                </a:lnTo>
                <a:lnTo>
                  <a:pt x="219202" y="10414"/>
                </a:lnTo>
                <a:lnTo>
                  <a:pt x="182372" y="22987"/>
                </a:lnTo>
                <a:lnTo>
                  <a:pt x="147955" y="40005"/>
                </a:lnTo>
                <a:lnTo>
                  <a:pt x="83693" y="89535"/>
                </a:lnTo>
                <a:lnTo>
                  <a:pt x="55753" y="122428"/>
                </a:lnTo>
                <a:lnTo>
                  <a:pt x="32893" y="159131"/>
                </a:lnTo>
                <a:lnTo>
                  <a:pt x="15621" y="199136"/>
                </a:lnTo>
                <a:lnTo>
                  <a:pt x="5461" y="236347"/>
                </a:lnTo>
                <a:lnTo>
                  <a:pt x="508" y="275463"/>
                </a:lnTo>
                <a:lnTo>
                  <a:pt x="0" y="292608"/>
                </a:lnTo>
                <a:lnTo>
                  <a:pt x="0" y="298323"/>
                </a:lnTo>
                <a:lnTo>
                  <a:pt x="3556" y="337439"/>
                </a:lnTo>
                <a:lnTo>
                  <a:pt x="12192" y="375031"/>
                </a:lnTo>
                <a:lnTo>
                  <a:pt x="28067" y="415417"/>
                </a:lnTo>
                <a:lnTo>
                  <a:pt x="49530" y="452755"/>
                </a:lnTo>
                <a:lnTo>
                  <a:pt x="76327" y="486537"/>
                </a:lnTo>
                <a:lnTo>
                  <a:pt x="107696" y="516128"/>
                </a:lnTo>
                <a:lnTo>
                  <a:pt x="143256" y="541020"/>
                </a:lnTo>
                <a:lnTo>
                  <a:pt x="177292" y="558546"/>
                </a:lnTo>
                <a:lnTo>
                  <a:pt x="213868" y="571754"/>
                </a:lnTo>
                <a:lnTo>
                  <a:pt x="252349" y="580263"/>
                </a:lnTo>
                <a:lnTo>
                  <a:pt x="292481" y="583692"/>
                </a:lnTo>
                <a:lnTo>
                  <a:pt x="304292" y="583692"/>
                </a:lnTo>
                <a:lnTo>
                  <a:pt x="344424" y="580263"/>
                </a:lnTo>
                <a:lnTo>
                  <a:pt x="382905" y="571754"/>
                </a:lnTo>
                <a:lnTo>
                  <a:pt x="419481" y="558546"/>
                </a:lnTo>
                <a:lnTo>
                  <a:pt x="453517" y="541020"/>
                </a:lnTo>
                <a:lnTo>
                  <a:pt x="489077" y="516128"/>
                </a:lnTo>
                <a:lnTo>
                  <a:pt x="520446" y="486537"/>
                </a:lnTo>
                <a:lnTo>
                  <a:pt x="547243" y="452755"/>
                </a:lnTo>
                <a:lnTo>
                  <a:pt x="568706" y="415417"/>
                </a:lnTo>
                <a:lnTo>
                  <a:pt x="584581" y="375031"/>
                </a:lnTo>
                <a:lnTo>
                  <a:pt x="593217" y="337439"/>
                </a:lnTo>
                <a:lnTo>
                  <a:pt x="596773" y="298323"/>
                </a:lnTo>
                <a:lnTo>
                  <a:pt x="596773" y="286893"/>
                </a:lnTo>
                <a:lnTo>
                  <a:pt x="593217" y="247396"/>
                </a:lnTo>
                <a:lnTo>
                  <a:pt x="584581" y="209550"/>
                </a:lnTo>
                <a:lnTo>
                  <a:pt x="571119" y="173736"/>
                </a:lnTo>
                <a:lnTo>
                  <a:pt x="550164" y="135763"/>
                </a:lnTo>
                <a:lnTo>
                  <a:pt x="524129" y="101346"/>
                </a:lnTo>
                <a:lnTo>
                  <a:pt x="493268" y="71120"/>
                </a:lnTo>
                <a:lnTo>
                  <a:pt x="458216" y="45593"/>
                </a:lnTo>
                <a:lnTo>
                  <a:pt x="424434" y="27432"/>
                </a:lnTo>
                <a:lnTo>
                  <a:pt x="388366" y="13589"/>
                </a:lnTo>
                <a:lnTo>
                  <a:pt x="350012" y="4445"/>
                </a:lnTo>
                <a:lnTo>
                  <a:pt x="310134" y="254"/>
                </a:lnTo>
                <a:lnTo>
                  <a:pt x="298323" y="0"/>
                </a:lnTo>
                <a:close/>
              </a:path>
            </a:pathLst>
          </a:custGeom>
          <a:ln w="57148">
            <a:solidFill>
              <a:srgbClr val="97CC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7958201" y="2160587"/>
            <a:ext cx="655637" cy="909637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7581900" y="1873250"/>
            <a:ext cx="393700" cy="79375"/>
          </a:xfrm>
          <a:custGeom>
            <a:avLst/>
            <a:gdLst/>
            <a:ahLst/>
            <a:cxnLst/>
            <a:rect l="l" t="t" r="r" b="b"/>
            <a:pathLst>
              <a:path w="393700" h="79375">
                <a:moveTo>
                  <a:pt x="0" y="31750"/>
                </a:moveTo>
                <a:lnTo>
                  <a:pt x="36068" y="51943"/>
                </a:lnTo>
                <a:lnTo>
                  <a:pt x="73406" y="68580"/>
                </a:lnTo>
                <a:lnTo>
                  <a:pt x="112522" y="78105"/>
                </a:lnTo>
                <a:lnTo>
                  <a:pt x="129921" y="79121"/>
                </a:lnTo>
                <a:lnTo>
                  <a:pt x="135763" y="78994"/>
                </a:lnTo>
                <a:lnTo>
                  <a:pt x="177419" y="67691"/>
                </a:lnTo>
                <a:lnTo>
                  <a:pt x="216281" y="46228"/>
                </a:lnTo>
                <a:lnTo>
                  <a:pt x="233045" y="35814"/>
                </a:lnTo>
                <a:lnTo>
                  <a:pt x="238633" y="32385"/>
                </a:lnTo>
                <a:lnTo>
                  <a:pt x="275590" y="11049"/>
                </a:lnTo>
                <a:lnTo>
                  <a:pt x="310896" y="0"/>
                </a:lnTo>
                <a:lnTo>
                  <a:pt x="316865" y="127"/>
                </a:lnTo>
                <a:lnTo>
                  <a:pt x="352679" y="18796"/>
                </a:lnTo>
                <a:lnTo>
                  <a:pt x="378333" y="50800"/>
                </a:lnTo>
                <a:lnTo>
                  <a:pt x="381254" y="54991"/>
                </a:lnTo>
                <a:lnTo>
                  <a:pt x="384048" y="59055"/>
                </a:lnTo>
                <a:lnTo>
                  <a:pt x="386588" y="62738"/>
                </a:lnTo>
                <a:lnTo>
                  <a:pt x="388874" y="66040"/>
                </a:lnTo>
                <a:lnTo>
                  <a:pt x="391160" y="68834"/>
                </a:lnTo>
                <a:lnTo>
                  <a:pt x="393192" y="71120"/>
                </a:lnTo>
              </a:path>
            </a:pathLst>
          </a:custGeom>
          <a:ln w="57148">
            <a:solidFill>
              <a:srgbClr val="FF973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6572250" y="2254250"/>
            <a:ext cx="862330" cy="0"/>
          </a:xfrm>
          <a:custGeom>
            <a:avLst/>
            <a:gdLst/>
            <a:ahLst/>
            <a:cxnLst/>
            <a:rect l="l" t="t" r="r" b="b"/>
            <a:pathLst>
              <a:path w="862329">
                <a:moveTo>
                  <a:pt x="0" y="0"/>
                </a:moveTo>
                <a:lnTo>
                  <a:pt x="862203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7416165" y="2216150"/>
            <a:ext cx="76327" cy="76200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 txBox="1"/>
          <p:nvPr/>
        </p:nvSpPr>
        <p:spPr>
          <a:xfrm>
            <a:off x="8656319" y="1728343"/>
            <a:ext cx="71247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800" spc="-215" dirty="0">
                <a:latin typeface="Times New Roman"/>
                <a:cs typeface="Times New Roman"/>
              </a:rPr>
              <a:t>V</a:t>
            </a:r>
            <a:r>
              <a:rPr sz="1800" dirty="0">
                <a:latin typeface="Times New Roman"/>
                <a:cs typeface="Times New Roman"/>
              </a:rPr>
              <a:t>e</a:t>
            </a:r>
            <a:r>
              <a:rPr sz="1800" spc="5" dirty="0">
                <a:latin typeface="Times New Roman"/>
                <a:cs typeface="Times New Roman"/>
              </a:rPr>
              <a:t>c</a:t>
            </a:r>
            <a:r>
              <a:rPr sz="1800" dirty="0">
                <a:latin typeface="Times New Roman"/>
                <a:cs typeface="Times New Roman"/>
              </a:rPr>
              <a:t>t</a:t>
            </a:r>
            <a:r>
              <a:rPr sz="1800" spc="10" dirty="0">
                <a:latin typeface="Times New Roman"/>
                <a:cs typeface="Times New Roman"/>
              </a:rPr>
              <a:t>e</a:t>
            </a:r>
            <a:r>
              <a:rPr sz="1800" dirty="0">
                <a:latin typeface="Times New Roman"/>
                <a:cs typeface="Times New Roman"/>
              </a:rPr>
              <a:t>ur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8203694" y="1575943"/>
            <a:ext cx="27368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3600" b="1" dirty="0">
                <a:latin typeface="Times New Roman"/>
                <a:cs typeface="Times New Roman"/>
              </a:rPr>
              <a:t>+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6626732" y="2510787"/>
            <a:ext cx="3089910" cy="92519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258445" algn="r">
              <a:lnSpc>
                <a:spcPts val="2120"/>
              </a:lnSpc>
              <a:spcBef>
                <a:spcPts val="100"/>
              </a:spcBef>
            </a:pPr>
            <a:r>
              <a:rPr sz="1800" dirty="0">
                <a:latin typeface="Times New Roman"/>
                <a:cs typeface="Times New Roman"/>
              </a:rPr>
              <a:t>l’ADN</a:t>
            </a:r>
            <a:endParaRPr sz="1800">
              <a:latin typeface="Times New Roman"/>
              <a:cs typeface="Times New Roman"/>
            </a:endParaRPr>
          </a:p>
          <a:p>
            <a:pPr marL="1920239" algn="ctr">
              <a:lnSpc>
                <a:spcPts val="2120"/>
              </a:lnSpc>
            </a:pPr>
            <a:r>
              <a:rPr sz="1800" dirty="0">
                <a:latin typeface="Times New Roman"/>
                <a:cs typeface="Times New Roman"/>
              </a:rPr>
              <a:t>recombinant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85"/>
              </a:spcBef>
            </a:pPr>
            <a:r>
              <a:rPr sz="1800" spc="-10" dirty="0">
                <a:latin typeface="Times New Roman"/>
                <a:cs typeface="Times New Roman"/>
              </a:rPr>
              <a:t>Transformation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6626730" y="1726186"/>
            <a:ext cx="7880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Times New Roman"/>
                <a:cs typeface="Times New Roman"/>
              </a:rPr>
              <a:t>Clon</a:t>
            </a:r>
            <a:r>
              <a:rPr sz="1800" spc="5" dirty="0">
                <a:latin typeface="Times New Roman"/>
                <a:cs typeface="Times New Roman"/>
              </a:rPr>
              <a:t>a</a:t>
            </a:r>
            <a:r>
              <a:rPr sz="1800" dirty="0">
                <a:latin typeface="Times New Roman"/>
                <a:cs typeface="Times New Roman"/>
              </a:rPr>
              <a:t>ge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7453376" y="1390650"/>
            <a:ext cx="2299970" cy="1765300"/>
          </a:xfrm>
          <a:custGeom>
            <a:avLst/>
            <a:gdLst/>
            <a:ahLst/>
            <a:cxnLst/>
            <a:rect l="l" t="t" r="r" b="b"/>
            <a:pathLst>
              <a:path w="2299970" h="1765300">
                <a:moveTo>
                  <a:pt x="0" y="1765046"/>
                </a:moveTo>
                <a:lnTo>
                  <a:pt x="2299970" y="1765046"/>
                </a:lnTo>
                <a:lnTo>
                  <a:pt x="2299970" y="0"/>
                </a:lnTo>
                <a:lnTo>
                  <a:pt x="0" y="0"/>
                </a:lnTo>
                <a:lnTo>
                  <a:pt x="0" y="1765046"/>
                </a:lnTo>
                <a:close/>
              </a:path>
            </a:pathLst>
          </a:custGeom>
          <a:ln w="28573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445"/>
              </a:lnSpc>
            </a:pPr>
            <a:fld id="{81D60167-4931-47E6-BA6A-407CBD079E47}" type="slidenum">
              <a:rPr dirty="0"/>
              <a:t>20</a:t>
            </a:fld>
            <a:endParaRPr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445"/>
              </a:lnSpc>
            </a:pPr>
            <a:fld id="{81D60167-4931-47E6-BA6A-407CBD079E47}" type="slidenum">
              <a:rPr dirty="0"/>
              <a:t>21</a:t>
            </a:fld>
            <a:endParaRPr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54087" y="465137"/>
            <a:ext cx="8783955" cy="792480"/>
          </a:xfrm>
          <a:prstGeom prst="rect">
            <a:avLst/>
          </a:prstGeom>
          <a:ln w="9523">
            <a:solidFill>
              <a:srgbClr val="000000"/>
            </a:solidFill>
          </a:ln>
        </p:spPr>
        <p:txBody>
          <a:bodyPr vert="horz" wrap="square" lIns="0" tIns="164465" rIns="0" bIns="0" rtlCol="0">
            <a:spAutoFit/>
          </a:bodyPr>
          <a:lstStyle/>
          <a:p>
            <a:pPr marL="31750" algn="ctr">
              <a:lnSpc>
                <a:spcPct val="100000"/>
              </a:lnSpc>
              <a:spcBef>
                <a:spcPts val="1295"/>
              </a:spcBef>
            </a:pPr>
            <a:r>
              <a:rPr spc="-5" dirty="0"/>
              <a:t>Question</a:t>
            </a:r>
            <a:r>
              <a:rPr spc="-85" dirty="0"/>
              <a:t> </a:t>
            </a:r>
            <a:r>
              <a:rPr spc="-5" dirty="0"/>
              <a:t>?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245819" y="1933317"/>
            <a:ext cx="8023859" cy="4408805"/>
          </a:xfrm>
          <a:prstGeom prst="rect">
            <a:avLst/>
          </a:prstGeom>
        </p:spPr>
        <p:txBody>
          <a:bodyPr vert="horz" wrap="square" lIns="0" tIns="31115" rIns="0" bIns="0" rtlCol="0">
            <a:spAutoFit/>
          </a:bodyPr>
          <a:lstStyle/>
          <a:p>
            <a:pPr marL="120014" indent="-107314">
              <a:lnSpc>
                <a:spcPct val="100000"/>
              </a:lnSpc>
              <a:spcBef>
                <a:spcPts val="245"/>
              </a:spcBef>
              <a:buSzPct val="95833"/>
              <a:buChar char="•"/>
              <a:tabLst>
                <a:tab pos="120650" algn="l"/>
                <a:tab pos="6508750" algn="l"/>
              </a:tabLst>
            </a:pPr>
            <a:r>
              <a:rPr sz="2400" spc="-10" dirty="0">
                <a:latin typeface="Times New Roman"/>
                <a:cs typeface="Times New Roman"/>
              </a:rPr>
              <a:t>Comment </a:t>
            </a:r>
            <a:r>
              <a:rPr sz="2400" dirty="0">
                <a:latin typeface="Times New Roman"/>
                <a:cs typeface="Times New Roman"/>
              </a:rPr>
              <a:t>obtenir </a:t>
            </a:r>
            <a:r>
              <a:rPr sz="2400" spc="-5" dirty="0">
                <a:latin typeface="Times New Roman"/>
                <a:cs typeface="Times New Roman"/>
              </a:rPr>
              <a:t>l’ADN </a:t>
            </a:r>
            <a:r>
              <a:rPr sz="2400" dirty="0">
                <a:latin typeface="Times New Roman"/>
                <a:cs typeface="Times New Roman"/>
              </a:rPr>
              <a:t>de </a:t>
            </a:r>
            <a:r>
              <a:rPr sz="2400" spc="-5" dirty="0">
                <a:latin typeface="Times New Roman"/>
                <a:cs typeface="Times New Roman"/>
              </a:rPr>
              <a:t>l’organisme</a:t>
            </a:r>
            <a:r>
              <a:rPr sz="2400" spc="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donneur ?	</a:t>
            </a:r>
            <a:r>
              <a:rPr sz="2400" spc="-5" dirty="0">
                <a:latin typeface="Times New Roman"/>
                <a:cs typeface="Times New Roman"/>
              </a:rPr>
              <a:t>Quelles</a:t>
            </a:r>
            <a:endParaRPr sz="2400">
              <a:latin typeface="Times New Roman"/>
              <a:cs typeface="Times New Roman"/>
            </a:endParaRPr>
          </a:p>
          <a:p>
            <a:pPr marL="88900">
              <a:lnSpc>
                <a:spcPct val="100000"/>
              </a:lnSpc>
              <a:spcBef>
                <a:spcPts val="150"/>
              </a:spcBef>
            </a:pPr>
            <a:r>
              <a:rPr sz="2400" spc="-5" dirty="0">
                <a:latin typeface="Times New Roman"/>
                <a:cs typeface="Times New Roman"/>
              </a:rPr>
              <a:t>informations </a:t>
            </a:r>
            <a:r>
              <a:rPr sz="2400" dirty="0">
                <a:latin typeface="Times New Roman"/>
                <a:cs typeface="Times New Roman"/>
              </a:rPr>
              <a:t>portent cet </a:t>
            </a:r>
            <a:r>
              <a:rPr sz="2400" spc="-5" dirty="0">
                <a:latin typeface="Times New Roman"/>
                <a:cs typeface="Times New Roman"/>
              </a:rPr>
              <a:t>ADN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?</a:t>
            </a:r>
            <a:endParaRPr sz="2400">
              <a:latin typeface="Times New Roman"/>
              <a:cs typeface="Times New Roman"/>
            </a:endParaRPr>
          </a:p>
          <a:p>
            <a:pPr marL="120014" indent="-107314">
              <a:lnSpc>
                <a:spcPct val="100000"/>
              </a:lnSpc>
              <a:spcBef>
                <a:spcPts val="1295"/>
              </a:spcBef>
              <a:buSzPct val="95833"/>
              <a:buChar char="•"/>
              <a:tabLst>
                <a:tab pos="120650" algn="l"/>
              </a:tabLst>
            </a:pPr>
            <a:r>
              <a:rPr sz="2400" spc="-5" dirty="0">
                <a:latin typeface="Times New Roman"/>
                <a:cs typeface="Times New Roman"/>
              </a:rPr>
              <a:t>Qu’est </a:t>
            </a:r>
            <a:r>
              <a:rPr sz="2400" dirty="0">
                <a:latin typeface="Times New Roman"/>
                <a:cs typeface="Times New Roman"/>
              </a:rPr>
              <a:t>ce qu’une </a:t>
            </a:r>
            <a:r>
              <a:rPr sz="2400" spc="-5" dirty="0">
                <a:latin typeface="Times New Roman"/>
                <a:cs typeface="Times New Roman"/>
              </a:rPr>
              <a:t>enzyme </a:t>
            </a:r>
            <a:r>
              <a:rPr sz="2400" dirty="0">
                <a:latin typeface="Times New Roman"/>
                <a:cs typeface="Times New Roman"/>
              </a:rPr>
              <a:t>de restriction</a:t>
            </a:r>
            <a:r>
              <a:rPr sz="2400" spc="-8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?</a:t>
            </a:r>
            <a:endParaRPr sz="2400">
              <a:latin typeface="Times New Roman"/>
              <a:cs typeface="Times New Roman"/>
            </a:endParaRPr>
          </a:p>
          <a:p>
            <a:pPr marL="120014" indent="-107314">
              <a:lnSpc>
                <a:spcPct val="100000"/>
              </a:lnSpc>
              <a:spcBef>
                <a:spcPts val="1390"/>
              </a:spcBef>
              <a:buSzPct val="95833"/>
              <a:buChar char="•"/>
              <a:tabLst>
                <a:tab pos="120650" algn="l"/>
              </a:tabLst>
            </a:pPr>
            <a:r>
              <a:rPr sz="2400" spc="-5" dirty="0">
                <a:solidFill>
                  <a:srgbClr val="FF0000"/>
                </a:solidFill>
                <a:latin typeface="Times New Roman"/>
                <a:cs typeface="Times New Roman"/>
              </a:rPr>
              <a:t>Quels sont </a:t>
            </a:r>
            <a:r>
              <a:rPr sz="2400" dirty="0">
                <a:solidFill>
                  <a:srgbClr val="FF0000"/>
                </a:solidFill>
                <a:latin typeface="Times New Roman"/>
                <a:cs typeface="Times New Roman"/>
              </a:rPr>
              <a:t>les vecteurs de clonage</a:t>
            </a:r>
            <a:r>
              <a:rPr sz="2400" spc="-7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0000"/>
                </a:solidFill>
                <a:latin typeface="Times New Roman"/>
                <a:cs typeface="Times New Roman"/>
              </a:rPr>
              <a:t>?</a:t>
            </a:r>
            <a:endParaRPr sz="2400">
              <a:latin typeface="Times New Roman"/>
              <a:cs typeface="Times New Roman"/>
            </a:endParaRPr>
          </a:p>
          <a:p>
            <a:pPr marL="120014" indent="-107314">
              <a:lnSpc>
                <a:spcPct val="100000"/>
              </a:lnSpc>
              <a:spcBef>
                <a:spcPts val="1405"/>
              </a:spcBef>
              <a:buSzPct val="95833"/>
              <a:buChar char="•"/>
              <a:tabLst>
                <a:tab pos="120650" algn="l"/>
              </a:tabLst>
            </a:pPr>
            <a:r>
              <a:rPr sz="2400" spc="-10" dirty="0">
                <a:latin typeface="Times New Roman"/>
                <a:cs typeface="Times New Roman"/>
              </a:rPr>
              <a:t>Comment </a:t>
            </a:r>
            <a:r>
              <a:rPr sz="2400" spc="-5" dirty="0">
                <a:latin typeface="Times New Roman"/>
                <a:cs typeface="Times New Roman"/>
              </a:rPr>
              <a:t>l’ADN </a:t>
            </a:r>
            <a:r>
              <a:rPr sz="2400" dirty="0">
                <a:latin typeface="Times New Roman"/>
                <a:cs typeface="Times New Roman"/>
              </a:rPr>
              <a:t>d’intérêt et le vecteur sont-ils liés</a:t>
            </a:r>
            <a:r>
              <a:rPr sz="2400" spc="-1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?</a:t>
            </a:r>
            <a:endParaRPr sz="2400">
              <a:latin typeface="Times New Roman"/>
              <a:cs typeface="Times New Roman"/>
            </a:endParaRPr>
          </a:p>
          <a:p>
            <a:pPr marL="120014" indent="-107314">
              <a:lnSpc>
                <a:spcPct val="100000"/>
              </a:lnSpc>
              <a:spcBef>
                <a:spcPts val="1405"/>
              </a:spcBef>
              <a:buSzPct val="95833"/>
              <a:buChar char="•"/>
              <a:tabLst>
                <a:tab pos="120650" algn="l"/>
              </a:tabLst>
            </a:pPr>
            <a:r>
              <a:rPr sz="2400" dirty="0">
                <a:latin typeface="Times New Roman"/>
                <a:cs typeface="Times New Roman"/>
              </a:rPr>
              <a:t>Les cellules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hôtes</a:t>
            </a:r>
            <a:endParaRPr sz="2400">
              <a:latin typeface="Times New Roman"/>
              <a:cs typeface="Times New Roman"/>
            </a:endParaRPr>
          </a:p>
          <a:p>
            <a:pPr marL="120014" indent="-107314">
              <a:lnSpc>
                <a:spcPct val="100000"/>
              </a:lnSpc>
              <a:spcBef>
                <a:spcPts val="1395"/>
              </a:spcBef>
              <a:buSzPct val="95833"/>
              <a:buChar char="•"/>
              <a:tabLst>
                <a:tab pos="120650" algn="l"/>
              </a:tabLst>
            </a:pPr>
            <a:r>
              <a:rPr sz="2400" spc="-10" dirty="0">
                <a:latin typeface="Times New Roman"/>
                <a:cs typeface="Times New Roman"/>
              </a:rPr>
              <a:t>Comment </a:t>
            </a:r>
            <a:r>
              <a:rPr sz="2400" spc="-5" dirty="0">
                <a:latin typeface="Times New Roman"/>
                <a:cs typeface="Times New Roman"/>
              </a:rPr>
              <a:t>l’ADN recombinant </a:t>
            </a:r>
            <a:r>
              <a:rPr sz="2400" dirty="0">
                <a:latin typeface="Times New Roman"/>
                <a:cs typeface="Times New Roman"/>
              </a:rPr>
              <a:t>est introduit dans une cellule</a:t>
            </a:r>
            <a:r>
              <a:rPr sz="2400" spc="-9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hôte</a:t>
            </a:r>
            <a:endParaRPr sz="2400">
              <a:latin typeface="Times New Roman"/>
              <a:cs typeface="Times New Roman"/>
            </a:endParaRPr>
          </a:p>
          <a:p>
            <a:pPr marL="88900">
              <a:lnSpc>
                <a:spcPct val="100000"/>
              </a:lnSpc>
            </a:pPr>
            <a:r>
              <a:rPr sz="2400" dirty="0">
                <a:latin typeface="Times New Roman"/>
                <a:cs typeface="Times New Roman"/>
              </a:rPr>
              <a:t>et </a:t>
            </a:r>
            <a:r>
              <a:rPr sz="2400" spc="-10" dirty="0">
                <a:latin typeface="Times New Roman"/>
                <a:cs typeface="Times New Roman"/>
              </a:rPr>
              <a:t>comment </a:t>
            </a:r>
            <a:r>
              <a:rPr sz="2400" dirty="0">
                <a:latin typeface="Times New Roman"/>
                <a:cs typeface="Times New Roman"/>
              </a:rPr>
              <a:t>celle-ci se </a:t>
            </a:r>
            <a:r>
              <a:rPr sz="2400" spc="-5" dirty="0">
                <a:latin typeface="Times New Roman"/>
                <a:cs typeface="Times New Roman"/>
              </a:rPr>
              <a:t>multiplie</a:t>
            </a:r>
            <a:r>
              <a:rPr sz="2400" spc="-10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?</a:t>
            </a:r>
            <a:endParaRPr sz="2400">
              <a:latin typeface="Times New Roman"/>
              <a:cs typeface="Times New Roman"/>
            </a:endParaRPr>
          </a:p>
          <a:p>
            <a:pPr marL="120014" indent="-107314">
              <a:lnSpc>
                <a:spcPct val="100000"/>
              </a:lnSpc>
              <a:spcBef>
                <a:spcPts val="1405"/>
              </a:spcBef>
              <a:buSzPct val="95833"/>
              <a:buChar char="•"/>
              <a:tabLst>
                <a:tab pos="120650" algn="l"/>
              </a:tabLst>
            </a:pPr>
            <a:r>
              <a:rPr sz="2400" spc="-5" dirty="0">
                <a:latin typeface="Times New Roman"/>
                <a:cs typeface="Times New Roman"/>
              </a:rPr>
              <a:t>Autres exemple </a:t>
            </a:r>
            <a:r>
              <a:rPr sz="2400" dirty="0">
                <a:latin typeface="Times New Roman"/>
                <a:cs typeface="Times New Roman"/>
              </a:rPr>
              <a:t>d’intérêt du clonage</a:t>
            </a:r>
            <a:r>
              <a:rPr sz="2400" spc="-9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?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80616" y="1386306"/>
            <a:ext cx="8315325" cy="939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50000"/>
              </a:lnSpc>
              <a:spcBef>
                <a:spcPts val="100"/>
              </a:spcBef>
            </a:pPr>
            <a:r>
              <a:rPr sz="2000" dirty="0">
                <a:latin typeface="Times New Roman"/>
                <a:cs typeface="Times New Roman"/>
              </a:rPr>
              <a:t>- Capables de </a:t>
            </a:r>
            <a:r>
              <a:rPr sz="2000" spc="-5" dirty="0">
                <a:latin typeface="Times New Roman"/>
                <a:cs typeface="Times New Roman"/>
              </a:rPr>
              <a:t>réplication </a:t>
            </a:r>
            <a:r>
              <a:rPr sz="2000" dirty="0">
                <a:latin typeface="Times New Roman"/>
                <a:cs typeface="Times New Roman"/>
              </a:rPr>
              <a:t>autonome dans </a:t>
            </a:r>
            <a:r>
              <a:rPr sz="2000" spc="5" dirty="0">
                <a:latin typeface="Times New Roman"/>
                <a:cs typeface="Times New Roman"/>
              </a:rPr>
              <a:t>une </a:t>
            </a:r>
            <a:r>
              <a:rPr sz="2000" dirty="0">
                <a:latin typeface="Times New Roman"/>
                <a:cs typeface="Times New Roman"/>
              </a:rPr>
              <a:t>cellule hôte </a:t>
            </a:r>
            <a:r>
              <a:rPr sz="2000" spc="5" dirty="0">
                <a:latin typeface="Times New Roman"/>
                <a:cs typeface="Times New Roman"/>
              </a:rPr>
              <a:t>donnée </a:t>
            </a:r>
            <a:r>
              <a:rPr sz="2000" spc="-5" dirty="0">
                <a:latin typeface="Times New Roman"/>
                <a:cs typeface="Times New Roman"/>
              </a:rPr>
              <a:t>(</a:t>
            </a:r>
            <a:r>
              <a:rPr sz="1600" spc="-5" dirty="0">
                <a:latin typeface="Times New Roman"/>
                <a:cs typeface="Times New Roman"/>
              </a:rPr>
              <a:t>mini</a:t>
            </a:r>
            <a:r>
              <a:rPr sz="1600" spc="-19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chromosome</a:t>
            </a:r>
            <a:r>
              <a:rPr sz="2000" spc="-5" dirty="0">
                <a:latin typeface="Times New Roman"/>
                <a:cs typeface="Times New Roman"/>
              </a:rPr>
              <a:t>)  </a:t>
            </a:r>
            <a:r>
              <a:rPr sz="2000" dirty="0">
                <a:latin typeface="Times New Roman"/>
                <a:cs typeface="Times New Roman"/>
              </a:rPr>
              <a:t>(origine de </a:t>
            </a:r>
            <a:r>
              <a:rPr sz="2000" spc="-5" dirty="0">
                <a:latin typeface="Times New Roman"/>
                <a:cs typeface="Times New Roman"/>
              </a:rPr>
              <a:t>réplication </a:t>
            </a:r>
            <a:r>
              <a:rPr sz="2000" dirty="0">
                <a:latin typeface="Times New Roman"/>
                <a:cs typeface="Times New Roman"/>
              </a:rPr>
              <a:t>de </a:t>
            </a:r>
            <a:r>
              <a:rPr sz="2000" spc="-5" dirty="0">
                <a:latin typeface="Times New Roman"/>
                <a:cs typeface="Times New Roman"/>
              </a:rPr>
              <a:t>type </a:t>
            </a:r>
            <a:r>
              <a:rPr sz="2000" dirty="0">
                <a:latin typeface="Times New Roman"/>
                <a:cs typeface="Times New Roman"/>
              </a:rPr>
              <a:t>procaryotique </a:t>
            </a:r>
            <a:r>
              <a:rPr sz="2000" spc="-5" dirty="0">
                <a:latin typeface="Times New Roman"/>
                <a:cs typeface="Times New Roman"/>
              </a:rPr>
              <a:t>et/ </a:t>
            </a:r>
            <a:r>
              <a:rPr sz="2000" dirty="0">
                <a:latin typeface="Times New Roman"/>
                <a:cs typeface="Times New Roman"/>
              </a:rPr>
              <a:t>ou</a:t>
            </a:r>
            <a:r>
              <a:rPr sz="2000" spc="-15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eucaryotique)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80616" y="4793996"/>
            <a:ext cx="518033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dirty="0">
                <a:latin typeface="Times New Roman"/>
                <a:cs typeface="Times New Roman"/>
              </a:rPr>
              <a:t>- Possède un </a:t>
            </a:r>
            <a:r>
              <a:rPr sz="2000" spc="-5" dirty="0">
                <a:latin typeface="Times New Roman"/>
                <a:cs typeface="Times New Roman"/>
              </a:rPr>
              <a:t>polylinker </a:t>
            </a:r>
            <a:r>
              <a:rPr sz="2000" dirty="0">
                <a:latin typeface="Times New Roman"/>
                <a:cs typeface="Times New Roman"/>
              </a:rPr>
              <a:t>ou </a:t>
            </a:r>
            <a:r>
              <a:rPr sz="2000" spc="-15" dirty="0">
                <a:latin typeface="Times New Roman"/>
                <a:cs typeface="Times New Roman"/>
              </a:rPr>
              <a:t>site multiple </a:t>
            </a:r>
            <a:r>
              <a:rPr sz="2000" dirty="0">
                <a:latin typeface="Times New Roman"/>
                <a:cs typeface="Times New Roman"/>
              </a:rPr>
              <a:t>de</a:t>
            </a:r>
            <a:r>
              <a:rPr sz="2000" spc="-18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clonage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222500" y="5175250"/>
            <a:ext cx="5649976" cy="10271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870200" y="2647950"/>
            <a:ext cx="3203575" cy="20955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7643878" y="6068061"/>
            <a:ext cx="987425" cy="147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i="1" dirty="0">
                <a:latin typeface="Times New Roman"/>
                <a:cs typeface="Times New Roman"/>
              </a:rPr>
              <a:t>Molecular Cell</a:t>
            </a:r>
            <a:r>
              <a:rPr sz="800" i="1" spc="-120" dirty="0">
                <a:latin typeface="Times New Roman"/>
                <a:cs typeface="Times New Roman"/>
              </a:rPr>
              <a:t> </a:t>
            </a:r>
            <a:r>
              <a:rPr sz="800" i="1" dirty="0">
                <a:latin typeface="Times New Roman"/>
                <a:cs typeface="Times New Roman"/>
              </a:rPr>
              <a:t>Biology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445"/>
              </a:lnSpc>
            </a:pPr>
            <a:fld id="{81D60167-4931-47E6-BA6A-407CBD079E47}" type="slidenum">
              <a:rPr dirty="0"/>
              <a:t>22</a:t>
            </a:fld>
            <a:endParaRPr dirty="0"/>
          </a:p>
        </p:txBody>
      </p:sp>
      <p:sp>
        <p:nvSpPr>
          <p:cNvPr id="7" name="object 7"/>
          <p:cNvSpPr txBox="1"/>
          <p:nvPr/>
        </p:nvSpPr>
        <p:spPr>
          <a:xfrm>
            <a:off x="1068425" y="6171691"/>
            <a:ext cx="6581775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dirty="0">
                <a:latin typeface="Times New Roman"/>
                <a:cs typeface="Times New Roman"/>
              </a:rPr>
              <a:t>- Présenter un </a:t>
            </a:r>
            <a:r>
              <a:rPr sz="2000" spc="-5" dirty="0">
                <a:latin typeface="Times New Roman"/>
                <a:cs typeface="Times New Roman"/>
              </a:rPr>
              <a:t>système </a:t>
            </a:r>
            <a:r>
              <a:rPr sz="2000" dirty="0">
                <a:latin typeface="Times New Roman"/>
                <a:cs typeface="Times New Roman"/>
              </a:rPr>
              <a:t>de </a:t>
            </a:r>
            <a:r>
              <a:rPr sz="2000" spc="-5" dirty="0">
                <a:latin typeface="Times New Roman"/>
                <a:cs typeface="Times New Roman"/>
              </a:rPr>
              <a:t>sélection </a:t>
            </a:r>
            <a:r>
              <a:rPr sz="2000" dirty="0">
                <a:latin typeface="Times New Roman"/>
                <a:cs typeface="Times New Roman"/>
              </a:rPr>
              <a:t>: résistance aux</a:t>
            </a:r>
            <a:r>
              <a:rPr sz="2000" spc="-1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antibiotiques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954087" y="465137"/>
            <a:ext cx="8783955" cy="792480"/>
          </a:xfrm>
          <a:prstGeom prst="rect">
            <a:avLst/>
          </a:prstGeom>
          <a:ln w="9523">
            <a:solidFill>
              <a:srgbClr val="000000"/>
            </a:solidFill>
          </a:ln>
        </p:spPr>
        <p:txBody>
          <a:bodyPr vert="horz" wrap="square" lIns="0" tIns="152400" rIns="0" bIns="0" rtlCol="0">
            <a:spAutoFit/>
          </a:bodyPr>
          <a:lstStyle/>
          <a:p>
            <a:pPr marL="2756535">
              <a:lnSpc>
                <a:spcPct val="100000"/>
              </a:lnSpc>
              <a:spcBef>
                <a:spcPts val="1200"/>
              </a:spcBef>
            </a:pPr>
            <a:r>
              <a:rPr spc="-5" dirty="0"/>
              <a:t>Propriétés des </a:t>
            </a:r>
            <a:r>
              <a:rPr spc="-15" dirty="0"/>
              <a:t>vecteurs </a:t>
            </a:r>
            <a:r>
              <a:rPr dirty="0"/>
              <a:t>de</a:t>
            </a:r>
            <a:r>
              <a:rPr spc="-114" dirty="0"/>
              <a:t> </a:t>
            </a:r>
            <a:r>
              <a:rPr spc="-5" dirty="0"/>
              <a:t>clonage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445"/>
              </a:lnSpc>
            </a:pPr>
            <a:fld id="{81D60167-4931-47E6-BA6A-407CBD079E47}" type="slidenum">
              <a:rPr dirty="0"/>
              <a:t>23</a:t>
            </a:fld>
            <a:endParaRPr dirty="0"/>
          </a:p>
        </p:txBody>
      </p:sp>
      <p:sp>
        <p:nvSpPr>
          <p:cNvPr id="2" name="object 2"/>
          <p:cNvSpPr txBox="1"/>
          <p:nvPr/>
        </p:nvSpPr>
        <p:spPr>
          <a:xfrm>
            <a:off x="1333246" y="1877949"/>
            <a:ext cx="7999095" cy="7600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2400" spc="-30" dirty="0">
                <a:latin typeface="Times New Roman"/>
                <a:cs typeface="Times New Roman"/>
              </a:rPr>
              <a:t>Taille </a:t>
            </a:r>
            <a:r>
              <a:rPr sz="2400" spc="-5" dirty="0">
                <a:latin typeface="Times New Roman"/>
                <a:cs typeface="Times New Roman"/>
              </a:rPr>
              <a:t>maximum approximative </a:t>
            </a:r>
            <a:r>
              <a:rPr sz="2400" dirty="0">
                <a:latin typeface="Times New Roman"/>
                <a:cs typeface="Times New Roman"/>
              </a:rPr>
              <a:t>du </a:t>
            </a:r>
            <a:r>
              <a:rPr sz="2400" spc="-5" dirty="0">
                <a:latin typeface="Times New Roman"/>
                <a:cs typeface="Times New Roman"/>
              </a:rPr>
              <a:t>fragment </a:t>
            </a:r>
            <a:r>
              <a:rPr sz="2400" dirty="0">
                <a:latin typeface="Times New Roman"/>
                <a:cs typeface="Times New Roman"/>
              </a:rPr>
              <a:t>d’ADN qui peut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être</a:t>
            </a:r>
            <a:endParaRPr sz="2400">
              <a:latin typeface="Times New Roman"/>
              <a:cs typeface="Times New Roman"/>
            </a:endParaRPr>
          </a:p>
          <a:p>
            <a:pPr marL="24130" algn="ctr">
              <a:lnSpc>
                <a:spcPct val="100000"/>
              </a:lnSpc>
              <a:spcBef>
                <a:spcPts val="20"/>
              </a:spcBef>
            </a:pPr>
            <a:r>
              <a:rPr sz="2400" dirty="0">
                <a:latin typeface="Times New Roman"/>
                <a:cs typeface="Times New Roman"/>
              </a:rPr>
              <a:t>cloné dans chaque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vecteur</a:t>
            </a:r>
            <a:endParaRPr sz="2400">
              <a:latin typeface="Times New Roman"/>
              <a:cs typeface="Times New Roman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2539365" y="2936240"/>
          <a:ext cx="6075045" cy="29279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18815"/>
                <a:gridCol w="2856230"/>
              </a:tblGrid>
              <a:tr h="636905">
                <a:tc>
                  <a:txBody>
                    <a:bodyPr/>
                    <a:lstStyle/>
                    <a:p>
                      <a:pPr marL="69215">
                        <a:lnSpc>
                          <a:spcPts val="3304"/>
                        </a:lnSpc>
                      </a:pPr>
                      <a:r>
                        <a:rPr sz="3000" spc="-10" dirty="0">
                          <a:latin typeface="Times New Roman"/>
                          <a:cs typeface="Times New Roman"/>
                        </a:rPr>
                        <a:t>Type de</a:t>
                      </a:r>
                      <a:r>
                        <a:rPr sz="30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3000" dirty="0">
                          <a:latin typeface="Times New Roman"/>
                          <a:cs typeface="Times New Roman"/>
                        </a:rPr>
                        <a:t>vecteur</a:t>
                      </a:r>
                      <a:endParaRPr sz="3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215">
                        <a:lnSpc>
                          <a:spcPts val="3304"/>
                        </a:lnSpc>
                      </a:pPr>
                      <a:r>
                        <a:rPr sz="3000" dirty="0">
                          <a:latin typeface="Times New Roman"/>
                          <a:cs typeface="Times New Roman"/>
                        </a:rPr>
                        <a:t>ADN cloné </a:t>
                      </a:r>
                      <a:r>
                        <a:rPr sz="3000" spc="-15" dirty="0">
                          <a:latin typeface="Times New Roman"/>
                          <a:cs typeface="Times New Roman"/>
                        </a:rPr>
                        <a:t>en</a:t>
                      </a:r>
                      <a:r>
                        <a:rPr sz="3000" spc="-1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3000" dirty="0">
                          <a:latin typeface="Times New Roman"/>
                          <a:cs typeface="Times New Roman"/>
                        </a:rPr>
                        <a:t>kb</a:t>
                      </a:r>
                      <a:endParaRPr sz="3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97510">
                <a:tc>
                  <a:txBody>
                    <a:bodyPr/>
                    <a:lstStyle/>
                    <a:p>
                      <a:pPr marL="69215">
                        <a:lnSpc>
                          <a:spcPts val="2820"/>
                        </a:lnSpc>
                      </a:pPr>
                      <a:r>
                        <a:rPr sz="2600" spc="-5" dirty="0">
                          <a:latin typeface="Times New Roman"/>
                          <a:cs typeface="Times New Roman"/>
                        </a:rPr>
                        <a:t>Plasmide</a:t>
                      </a:r>
                      <a:endParaRPr sz="2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69215">
                        <a:lnSpc>
                          <a:spcPts val="2820"/>
                        </a:lnSpc>
                      </a:pPr>
                      <a:r>
                        <a:rPr sz="2600" spc="5" dirty="0">
                          <a:latin typeface="Times New Roman"/>
                          <a:cs typeface="Times New Roman"/>
                        </a:rPr>
                        <a:t>20</a:t>
                      </a:r>
                      <a:endParaRPr sz="2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</a:tr>
              <a:tr h="382905">
                <a:tc>
                  <a:txBody>
                    <a:bodyPr/>
                    <a:lstStyle/>
                    <a:p>
                      <a:pPr marL="69215">
                        <a:lnSpc>
                          <a:spcPts val="2705"/>
                        </a:lnSpc>
                      </a:pPr>
                      <a:r>
                        <a:rPr sz="2600" dirty="0">
                          <a:latin typeface="Times New Roman"/>
                          <a:cs typeface="Times New Roman"/>
                        </a:rPr>
                        <a:t>Phage</a:t>
                      </a:r>
                      <a:r>
                        <a:rPr sz="2600" spc="-1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600" spc="-5" dirty="0">
                          <a:latin typeface="Times New Roman"/>
                          <a:cs typeface="Times New Roman"/>
                        </a:rPr>
                        <a:t>lambda</a:t>
                      </a:r>
                      <a:endParaRPr sz="2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69215">
                        <a:lnSpc>
                          <a:spcPts val="2705"/>
                        </a:lnSpc>
                      </a:pPr>
                      <a:r>
                        <a:rPr sz="2600" spc="5" dirty="0">
                          <a:latin typeface="Times New Roman"/>
                          <a:cs typeface="Times New Roman"/>
                        </a:rPr>
                        <a:t>25</a:t>
                      </a:r>
                      <a:endParaRPr sz="2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</a:tr>
              <a:tr h="381635">
                <a:tc>
                  <a:txBody>
                    <a:bodyPr/>
                    <a:lstStyle/>
                    <a:p>
                      <a:pPr marL="69215">
                        <a:lnSpc>
                          <a:spcPts val="2700"/>
                        </a:lnSpc>
                      </a:pPr>
                      <a:r>
                        <a:rPr sz="2600" dirty="0">
                          <a:latin typeface="Times New Roman"/>
                          <a:cs typeface="Times New Roman"/>
                        </a:rPr>
                        <a:t>Cosmide</a:t>
                      </a:r>
                      <a:endParaRPr sz="2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69215">
                        <a:lnSpc>
                          <a:spcPts val="2700"/>
                        </a:lnSpc>
                      </a:pPr>
                      <a:r>
                        <a:rPr sz="2600" spc="5" dirty="0">
                          <a:latin typeface="Times New Roman"/>
                          <a:cs typeface="Times New Roman"/>
                        </a:rPr>
                        <a:t>45</a:t>
                      </a:r>
                      <a:endParaRPr sz="2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69215">
                        <a:lnSpc>
                          <a:spcPts val="2700"/>
                        </a:lnSpc>
                      </a:pPr>
                      <a:r>
                        <a:rPr sz="2600" dirty="0">
                          <a:latin typeface="Times New Roman"/>
                          <a:cs typeface="Times New Roman"/>
                        </a:rPr>
                        <a:t>Phage</a:t>
                      </a:r>
                      <a:r>
                        <a:rPr sz="2600" spc="-11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600" dirty="0">
                          <a:latin typeface="Times New Roman"/>
                          <a:cs typeface="Times New Roman"/>
                        </a:rPr>
                        <a:t>P1</a:t>
                      </a:r>
                      <a:endParaRPr sz="2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69215">
                        <a:lnSpc>
                          <a:spcPts val="2700"/>
                        </a:lnSpc>
                      </a:pPr>
                      <a:r>
                        <a:rPr sz="2600" spc="5" dirty="0">
                          <a:latin typeface="Times New Roman"/>
                          <a:cs typeface="Times New Roman"/>
                        </a:rPr>
                        <a:t>100</a:t>
                      </a:r>
                      <a:endParaRPr sz="2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</a:tr>
              <a:tr h="380365">
                <a:tc>
                  <a:txBody>
                    <a:bodyPr/>
                    <a:lstStyle/>
                    <a:p>
                      <a:pPr marL="69215">
                        <a:lnSpc>
                          <a:spcPts val="2695"/>
                        </a:lnSpc>
                      </a:pPr>
                      <a:r>
                        <a:rPr sz="2600" spc="-5" dirty="0">
                          <a:latin typeface="Times New Roman"/>
                          <a:cs typeface="Times New Roman"/>
                        </a:rPr>
                        <a:t>BAC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(bacterial artificial</a:t>
                      </a:r>
                      <a:r>
                        <a:rPr sz="1400" spc="-2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chromosome)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69215">
                        <a:lnSpc>
                          <a:spcPts val="2695"/>
                        </a:lnSpc>
                      </a:pPr>
                      <a:r>
                        <a:rPr sz="2600" dirty="0">
                          <a:latin typeface="Times New Roman"/>
                          <a:cs typeface="Times New Roman"/>
                        </a:rPr>
                        <a:t>300</a:t>
                      </a:r>
                      <a:endParaRPr sz="2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</a:tr>
              <a:tr h="367665">
                <a:tc>
                  <a:txBody>
                    <a:bodyPr/>
                    <a:lstStyle/>
                    <a:p>
                      <a:pPr marL="69215">
                        <a:lnSpc>
                          <a:spcPts val="2695"/>
                        </a:lnSpc>
                      </a:pPr>
                      <a:r>
                        <a:rPr sz="2600" dirty="0">
                          <a:latin typeface="Times New Roman"/>
                          <a:cs typeface="Times New Roman"/>
                        </a:rPr>
                        <a:t>YAC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(yeast artificial</a:t>
                      </a:r>
                      <a:r>
                        <a:rPr sz="1400" spc="-2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chromosome)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215">
                        <a:lnSpc>
                          <a:spcPts val="2695"/>
                        </a:lnSpc>
                      </a:pPr>
                      <a:r>
                        <a:rPr sz="2600" spc="5" dirty="0">
                          <a:latin typeface="Times New Roman"/>
                          <a:cs typeface="Times New Roman"/>
                        </a:rPr>
                        <a:t>1000</a:t>
                      </a:r>
                      <a:endParaRPr sz="2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954087" y="465137"/>
            <a:ext cx="8783955" cy="792480"/>
          </a:xfrm>
          <a:prstGeom prst="rect">
            <a:avLst/>
          </a:prstGeom>
          <a:ln w="9523">
            <a:solidFill>
              <a:srgbClr val="000000"/>
            </a:solidFill>
          </a:ln>
        </p:spPr>
        <p:txBody>
          <a:bodyPr vert="horz" wrap="square" lIns="0" tIns="140335" rIns="0" bIns="0" rtlCol="0">
            <a:spAutoFit/>
          </a:bodyPr>
          <a:lstStyle/>
          <a:p>
            <a:pPr marL="3326765">
              <a:lnSpc>
                <a:spcPct val="100000"/>
              </a:lnSpc>
              <a:spcBef>
                <a:spcPts val="1105"/>
              </a:spcBef>
            </a:pPr>
            <a:r>
              <a:rPr spc="-5" dirty="0"/>
              <a:t>Différents vecteurs </a:t>
            </a:r>
            <a:r>
              <a:rPr spc="-10" dirty="0"/>
              <a:t>de</a:t>
            </a:r>
            <a:r>
              <a:rPr spc="-160" dirty="0"/>
              <a:t> </a:t>
            </a:r>
            <a:r>
              <a:rPr spc="-5" dirty="0"/>
              <a:t>clonage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094152" y="4647655"/>
            <a:ext cx="3839131" cy="249904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54087" y="465137"/>
            <a:ext cx="8783955" cy="792480"/>
          </a:xfrm>
          <a:prstGeom prst="rect">
            <a:avLst/>
          </a:prstGeom>
          <a:ln w="9523">
            <a:solidFill>
              <a:srgbClr val="000000"/>
            </a:solidFill>
          </a:ln>
        </p:spPr>
        <p:txBody>
          <a:bodyPr vert="horz" wrap="square" lIns="0" tIns="190500" rIns="0" bIns="0" rtlCol="0">
            <a:spAutoFit/>
          </a:bodyPr>
          <a:lstStyle/>
          <a:p>
            <a:pPr marL="2131695">
              <a:lnSpc>
                <a:spcPct val="100000"/>
              </a:lnSpc>
              <a:spcBef>
                <a:spcPts val="1500"/>
              </a:spcBef>
            </a:pPr>
            <a:r>
              <a:rPr spc="-20" dirty="0"/>
              <a:t>Les </a:t>
            </a:r>
            <a:r>
              <a:rPr spc="-5" dirty="0"/>
              <a:t>plasmides </a:t>
            </a:r>
            <a:r>
              <a:rPr spc="-10" dirty="0"/>
              <a:t>comme </a:t>
            </a:r>
            <a:r>
              <a:rPr spc="-5" dirty="0"/>
              <a:t>vecteurs </a:t>
            </a:r>
            <a:r>
              <a:rPr dirty="0"/>
              <a:t>de</a:t>
            </a:r>
            <a:r>
              <a:rPr spc="-160" dirty="0"/>
              <a:t> </a:t>
            </a:r>
            <a:r>
              <a:rPr spc="-5" dirty="0"/>
              <a:t>clonage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445"/>
              </a:lnSpc>
            </a:pPr>
            <a:fld id="{81D60167-4931-47E6-BA6A-407CBD079E47}" type="slidenum">
              <a:rPr dirty="0"/>
              <a:t>24</a:t>
            </a:fld>
            <a:endParaRPr dirty="0"/>
          </a:p>
        </p:txBody>
      </p:sp>
      <p:sp>
        <p:nvSpPr>
          <p:cNvPr id="4" name="object 4"/>
          <p:cNvSpPr txBox="1"/>
          <p:nvPr/>
        </p:nvSpPr>
        <p:spPr>
          <a:xfrm>
            <a:off x="1217165" y="1723136"/>
            <a:ext cx="5950585" cy="2413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solidFill>
                  <a:srgbClr val="FF0000"/>
                </a:solidFill>
                <a:latin typeface="Times New Roman"/>
                <a:cs typeface="Times New Roman"/>
              </a:rPr>
              <a:t>Caractéristiques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2350">
              <a:latin typeface="Times New Roman"/>
              <a:cs typeface="Times New Roman"/>
            </a:endParaRPr>
          </a:p>
          <a:p>
            <a:pPr marL="216535" indent="-149225">
              <a:lnSpc>
                <a:spcPct val="100000"/>
              </a:lnSpc>
              <a:buChar char="-"/>
              <a:tabLst>
                <a:tab pos="217170" algn="l"/>
              </a:tabLst>
            </a:pPr>
            <a:r>
              <a:rPr sz="2000" spc="-5" dirty="0">
                <a:latin typeface="Times New Roman"/>
                <a:cs typeface="Times New Roman"/>
              </a:rPr>
              <a:t>Molécule </a:t>
            </a:r>
            <a:r>
              <a:rPr sz="2000" dirty="0">
                <a:latin typeface="Times New Roman"/>
                <a:cs typeface="Times New Roman"/>
              </a:rPr>
              <a:t>d’ADN de </a:t>
            </a:r>
            <a:r>
              <a:rPr sz="2000" spc="-15" dirty="0">
                <a:latin typeface="Times New Roman"/>
                <a:cs typeface="Times New Roman"/>
              </a:rPr>
              <a:t>taille </a:t>
            </a:r>
            <a:r>
              <a:rPr sz="2000" spc="-5" dirty="0">
                <a:latin typeface="Times New Roman"/>
                <a:cs typeface="Times New Roman"/>
              </a:rPr>
              <a:t>réduite, d'origine</a:t>
            </a:r>
            <a:r>
              <a:rPr sz="2000" spc="-21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bactérienne.</a:t>
            </a:r>
            <a:endParaRPr sz="2000">
              <a:latin typeface="Times New Roman"/>
              <a:cs typeface="Times New Roman"/>
            </a:endParaRPr>
          </a:p>
          <a:p>
            <a:pPr marL="215265" indent="-147955">
              <a:lnSpc>
                <a:spcPct val="100000"/>
              </a:lnSpc>
              <a:spcBef>
                <a:spcPts val="1200"/>
              </a:spcBef>
              <a:buChar char="-"/>
              <a:tabLst>
                <a:tab pos="215900" algn="l"/>
              </a:tabLst>
            </a:pPr>
            <a:r>
              <a:rPr sz="2000" spc="-5" dirty="0">
                <a:latin typeface="Times New Roman"/>
                <a:cs typeface="Times New Roman"/>
              </a:rPr>
              <a:t>Molécule </a:t>
            </a:r>
            <a:r>
              <a:rPr sz="2000" dirty="0">
                <a:latin typeface="Times New Roman"/>
                <a:cs typeface="Times New Roman"/>
              </a:rPr>
              <a:t>d’ADN</a:t>
            </a:r>
            <a:r>
              <a:rPr sz="2000" spc="-120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circulaire.</a:t>
            </a:r>
            <a:endParaRPr sz="2000">
              <a:latin typeface="Times New Roman"/>
              <a:cs typeface="Times New Roman"/>
            </a:endParaRPr>
          </a:p>
          <a:p>
            <a:pPr marL="216535" indent="-149225">
              <a:lnSpc>
                <a:spcPct val="100000"/>
              </a:lnSpc>
              <a:spcBef>
                <a:spcPts val="1200"/>
              </a:spcBef>
              <a:buChar char="-"/>
              <a:tabLst>
                <a:tab pos="217170" algn="l"/>
              </a:tabLst>
            </a:pPr>
            <a:r>
              <a:rPr sz="2000" spc="-5" dirty="0">
                <a:latin typeface="Times New Roman"/>
                <a:cs typeface="Times New Roman"/>
              </a:rPr>
              <a:t>Confère </a:t>
            </a:r>
            <a:r>
              <a:rPr sz="2000" dirty="0">
                <a:latin typeface="Times New Roman"/>
                <a:cs typeface="Times New Roman"/>
              </a:rPr>
              <a:t>la </a:t>
            </a:r>
            <a:r>
              <a:rPr sz="2000" spc="-5" dirty="0">
                <a:latin typeface="Times New Roman"/>
                <a:cs typeface="Times New Roman"/>
              </a:rPr>
              <a:t>résistance </a:t>
            </a:r>
            <a:r>
              <a:rPr sz="2000" dirty="0">
                <a:latin typeface="Times New Roman"/>
                <a:cs typeface="Times New Roman"/>
              </a:rPr>
              <a:t>à un ou </a:t>
            </a:r>
            <a:r>
              <a:rPr sz="2000" spc="-5" dirty="0">
                <a:latin typeface="Times New Roman"/>
                <a:cs typeface="Times New Roman"/>
              </a:rPr>
              <a:t>plusieurs</a:t>
            </a:r>
            <a:r>
              <a:rPr sz="2000" spc="-28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antibiotiques.</a:t>
            </a:r>
            <a:endParaRPr sz="2000">
              <a:latin typeface="Times New Roman"/>
              <a:cs typeface="Times New Roman"/>
            </a:endParaRPr>
          </a:p>
          <a:p>
            <a:pPr marL="213360" indent="-146050">
              <a:lnSpc>
                <a:spcPct val="100000"/>
              </a:lnSpc>
              <a:spcBef>
                <a:spcPts val="1200"/>
              </a:spcBef>
              <a:buChar char="-"/>
              <a:tabLst>
                <a:tab pos="213995" algn="l"/>
              </a:tabLst>
            </a:pPr>
            <a:r>
              <a:rPr sz="2000" dirty="0">
                <a:latin typeface="Times New Roman"/>
                <a:cs typeface="Times New Roman"/>
              </a:rPr>
              <a:t>Capable de </a:t>
            </a:r>
            <a:r>
              <a:rPr sz="2000" spc="-15" dirty="0">
                <a:latin typeface="Times New Roman"/>
                <a:cs typeface="Times New Roman"/>
              </a:rPr>
              <a:t>réplication </a:t>
            </a:r>
            <a:r>
              <a:rPr sz="2000" spc="-5" dirty="0">
                <a:latin typeface="Times New Roman"/>
                <a:cs typeface="Times New Roman"/>
              </a:rPr>
              <a:t>autonome </a:t>
            </a:r>
            <a:r>
              <a:rPr sz="2000" dirty="0">
                <a:latin typeface="Times New Roman"/>
                <a:cs typeface="Times New Roman"/>
              </a:rPr>
              <a:t>«un</a:t>
            </a:r>
            <a:r>
              <a:rPr sz="2000" spc="-15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minichromosome»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39800" y="452437"/>
            <a:ext cx="8787130" cy="792480"/>
          </a:xfrm>
          <a:prstGeom prst="rect">
            <a:avLst/>
          </a:prstGeom>
          <a:ln w="9523">
            <a:solidFill>
              <a:srgbClr val="000000"/>
            </a:solidFill>
          </a:ln>
        </p:spPr>
        <p:txBody>
          <a:bodyPr vert="horz" wrap="square" lIns="0" tIns="156845" rIns="0" bIns="0" rtlCol="0">
            <a:spAutoFit/>
          </a:bodyPr>
          <a:lstStyle/>
          <a:p>
            <a:pPr marL="2118360">
              <a:lnSpc>
                <a:spcPct val="100000"/>
              </a:lnSpc>
              <a:spcBef>
                <a:spcPts val="1235"/>
              </a:spcBef>
            </a:pPr>
            <a:r>
              <a:rPr spc="-20" dirty="0"/>
              <a:t>Comment </a:t>
            </a:r>
            <a:r>
              <a:rPr spc="-5" dirty="0"/>
              <a:t>fabriquer </a:t>
            </a:r>
            <a:r>
              <a:rPr dirty="0"/>
              <a:t>un </a:t>
            </a:r>
            <a:r>
              <a:rPr spc="-5" dirty="0"/>
              <a:t>ADN recombinant</a:t>
            </a:r>
            <a:r>
              <a:rPr spc="-30" dirty="0"/>
              <a:t> </a:t>
            </a:r>
            <a:r>
              <a:rPr spc="-5" dirty="0"/>
              <a:t>?</a:t>
            </a:r>
          </a:p>
        </p:txBody>
      </p:sp>
      <p:sp>
        <p:nvSpPr>
          <p:cNvPr id="3" name="object 3"/>
          <p:cNvSpPr/>
          <p:nvPr/>
        </p:nvSpPr>
        <p:spPr>
          <a:xfrm>
            <a:off x="1447800" y="3244850"/>
            <a:ext cx="596900" cy="584200"/>
          </a:xfrm>
          <a:custGeom>
            <a:avLst/>
            <a:gdLst/>
            <a:ahLst/>
            <a:cxnLst/>
            <a:rect l="l" t="t" r="r" b="b"/>
            <a:pathLst>
              <a:path w="596900" h="584200">
                <a:moveTo>
                  <a:pt x="297434" y="0"/>
                </a:moveTo>
                <a:lnTo>
                  <a:pt x="257048" y="2667"/>
                </a:lnTo>
                <a:lnTo>
                  <a:pt x="218186" y="10414"/>
                </a:lnTo>
                <a:lnTo>
                  <a:pt x="181483" y="22987"/>
                </a:lnTo>
                <a:lnTo>
                  <a:pt x="147193" y="40005"/>
                </a:lnTo>
                <a:lnTo>
                  <a:pt x="111252" y="64262"/>
                </a:lnTo>
                <a:lnTo>
                  <a:pt x="79375" y="93472"/>
                </a:lnTo>
                <a:lnTo>
                  <a:pt x="52197" y="126873"/>
                </a:lnTo>
                <a:lnTo>
                  <a:pt x="30099" y="163957"/>
                </a:lnTo>
                <a:lnTo>
                  <a:pt x="13716" y="204343"/>
                </a:lnTo>
                <a:lnTo>
                  <a:pt x="4445" y="241808"/>
                </a:lnTo>
                <a:lnTo>
                  <a:pt x="254" y="281178"/>
                </a:lnTo>
                <a:lnTo>
                  <a:pt x="0" y="292608"/>
                </a:lnTo>
                <a:lnTo>
                  <a:pt x="0" y="298323"/>
                </a:lnTo>
                <a:lnTo>
                  <a:pt x="3556" y="337439"/>
                </a:lnTo>
                <a:lnTo>
                  <a:pt x="12065" y="375031"/>
                </a:lnTo>
                <a:lnTo>
                  <a:pt x="27813" y="415417"/>
                </a:lnTo>
                <a:lnTo>
                  <a:pt x="49149" y="452755"/>
                </a:lnTo>
                <a:lnTo>
                  <a:pt x="75692" y="486537"/>
                </a:lnTo>
                <a:lnTo>
                  <a:pt x="107061" y="516128"/>
                </a:lnTo>
                <a:lnTo>
                  <a:pt x="142494" y="541020"/>
                </a:lnTo>
                <a:lnTo>
                  <a:pt x="176403" y="558546"/>
                </a:lnTo>
                <a:lnTo>
                  <a:pt x="212852" y="571754"/>
                </a:lnTo>
                <a:lnTo>
                  <a:pt x="251333" y="580263"/>
                </a:lnTo>
                <a:lnTo>
                  <a:pt x="291592" y="583692"/>
                </a:lnTo>
                <a:lnTo>
                  <a:pt x="303403" y="583692"/>
                </a:lnTo>
                <a:lnTo>
                  <a:pt x="344043" y="580263"/>
                </a:lnTo>
                <a:lnTo>
                  <a:pt x="382778" y="571754"/>
                </a:lnTo>
                <a:lnTo>
                  <a:pt x="419481" y="558546"/>
                </a:lnTo>
                <a:lnTo>
                  <a:pt x="453644" y="541020"/>
                </a:lnTo>
                <a:lnTo>
                  <a:pt x="489204" y="516128"/>
                </a:lnTo>
                <a:lnTo>
                  <a:pt x="520573" y="486537"/>
                </a:lnTo>
                <a:lnTo>
                  <a:pt x="547243" y="452755"/>
                </a:lnTo>
                <a:lnTo>
                  <a:pt x="568706" y="415417"/>
                </a:lnTo>
                <a:lnTo>
                  <a:pt x="584327" y="375031"/>
                </a:lnTo>
                <a:lnTo>
                  <a:pt x="592963" y="337439"/>
                </a:lnTo>
                <a:lnTo>
                  <a:pt x="596519" y="298323"/>
                </a:lnTo>
                <a:lnTo>
                  <a:pt x="596519" y="286893"/>
                </a:lnTo>
                <a:lnTo>
                  <a:pt x="592963" y="247396"/>
                </a:lnTo>
                <a:lnTo>
                  <a:pt x="584327" y="209550"/>
                </a:lnTo>
                <a:lnTo>
                  <a:pt x="570992" y="173736"/>
                </a:lnTo>
                <a:lnTo>
                  <a:pt x="550291" y="135763"/>
                </a:lnTo>
                <a:lnTo>
                  <a:pt x="524256" y="101346"/>
                </a:lnTo>
                <a:lnTo>
                  <a:pt x="493395" y="71120"/>
                </a:lnTo>
                <a:lnTo>
                  <a:pt x="458343" y="45593"/>
                </a:lnTo>
                <a:lnTo>
                  <a:pt x="424561" y="27432"/>
                </a:lnTo>
                <a:lnTo>
                  <a:pt x="388239" y="13589"/>
                </a:lnTo>
                <a:lnTo>
                  <a:pt x="349631" y="4445"/>
                </a:lnTo>
                <a:lnTo>
                  <a:pt x="309372" y="254"/>
                </a:lnTo>
                <a:lnTo>
                  <a:pt x="297434" y="0"/>
                </a:lnTo>
                <a:close/>
              </a:path>
            </a:pathLst>
          </a:custGeom>
          <a:ln w="57148">
            <a:solidFill>
              <a:srgbClr val="97CC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965325" y="4141787"/>
            <a:ext cx="654050" cy="90963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728976" y="3587750"/>
            <a:ext cx="394970" cy="79375"/>
          </a:xfrm>
          <a:custGeom>
            <a:avLst/>
            <a:gdLst/>
            <a:ahLst/>
            <a:cxnLst/>
            <a:rect l="l" t="t" r="r" b="b"/>
            <a:pathLst>
              <a:path w="394969" h="79375">
                <a:moveTo>
                  <a:pt x="0" y="31750"/>
                </a:moveTo>
                <a:lnTo>
                  <a:pt x="36957" y="51943"/>
                </a:lnTo>
                <a:lnTo>
                  <a:pt x="74803" y="68580"/>
                </a:lnTo>
                <a:lnTo>
                  <a:pt x="114046" y="78105"/>
                </a:lnTo>
                <a:lnTo>
                  <a:pt x="131445" y="79121"/>
                </a:lnTo>
                <a:lnTo>
                  <a:pt x="137287" y="78994"/>
                </a:lnTo>
                <a:lnTo>
                  <a:pt x="178816" y="67691"/>
                </a:lnTo>
                <a:lnTo>
                  <a:pt x="217424" y="46228"/>
                </a:lnTo>
                <a:lnTo>
                  <a:pt x="234188" y="35814"/>
                </a:lnTo>
                <a:lnTo>
                  <a:pt x="239649" y="32385"/>
                </a:lnTo>
                <a:lnTo>
                  <a:pt x="276733" y="11049"/>
                </a:lnTo>
                <a:lnTo>
                  <a:pt x="312547" y="0"/>
                </a:lnTo>
                <a:lnTo>
                  <a:pt x="318389" y="127"/>
                </a:lnTo>
                <a:lnTo>
                  <a:pt x="353314" y="18796"/>
                </a:lnTo>
                <a:lnTo>
                  <a:pt x="379222" y="50800"/>
                </a:lnTo>
                <a:lnTo>
                  <a:pt x="382143" y="54991"/>
                </a:lnTo>
                <a:lnTo>
                  <a:pt x="385064" y="59055"/>
                </a:lnTo>
                <a:lnTo>
                  <a:pt x="387731" y="62738"/>
                </a:lnTo>
                <a:lnTo>
                  <a:pt x="390271" y="66040"/>
                </a:lnTo>
                <a:lnTo>
                  <a:pt x="392684" y="68834"/>
                </a:lnTo>
                <a:lnTo>
                  <a:pt x="394970" y="71120"/>
                </a:lnTo>
              </a:path>
            </a:pathLst>
          </a:custGeom>
          <a:ln w="57148">
            <a:solidFill>
              <a:srgbClr val="FF973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205476" y="1797050"/>
            <a:ext cx="4351273" cy="48006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200650" y="1792290"/>
            <a:ext cx="4360545" cy="4810125"/>
          </a:xfrm>
          <a:custGeom>
            <a:avLst/>
            <a:gdLst/>
            <a:ahLst/>
            <a:cxnLst/>
            <a:rect l="l" t="t" r="r" b="b"/>
            <a:pathLst>
              <a:path w="4360545" h="4810125">
                <a:moveTo>
                  <a:pt x="0" y="4809744"/>
                </a:moveTo>
                <a:lnTo>
                  <a:pt x="4360164" y="4809744"/>
                </a:lnTo>
                <a:lnTo>
                  <a:pt x="4360164" y="0"/>
                </a:lnTo>
                <a:lnTo>
                  <a:pt x="0" y="0"/>
                </a:lnTo>
                <a:lnTo>
                  <a:pt x="0" y="4809744"/>
                </a:lnTo>
                <a:close/>
              </a:path>
            </a:pathLst>
          </a:custGeom>
          <a:ln w="952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3619500" y="4082794"/>
            <a:ext cx="1160145" cy="0"/>
          </a:xfrm>
          <a:custGeom>
            <a:avLst/>
            <a:gdLst/>
            <a:ahLst/>
            <a:cxnLst/>
            <a:rect l="l" t="t" r="r" b="b"/>
            <a:pathLst>
              <a:path w="1160145">
                <a:moveTo>
                  <a:pt x="0" y="0"/>
                </a:moveTo>
                <a:lnTo>
                  <a:pt x="1159762" y="0"/>
                </a:lnTo>
              </a:path>
            </a:pathLst>
          </a:custGeom>
          <a:ln w="2743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765548" y="4040124"/>
            <a:ext cx="85344" cy="8534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1337817" y="3827145"/>
            <a:ext cx="7245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215" dirty="0">
                <a:latin typeface="Times New Roman"/>
                <a:cs typeface="Times New Roman"/>
              </a:rPr>
              <a:t>V</a:t>
            </a:r>
            <a:r>
              <a:rPr sz="1800" dirty="0">
                <a:latin typeface="Times New Roman"/>
                <a:cs typeface="Times New Roman"/>
              </a:rPr>
              <a:t>e</a:t>
            </a:r>
            <a:r>
              <a:rPr sz="1800" spc="5" dirty="0">
                <a:latin typeface="Times New Roman"/>
                <a:cs typeface="Times New Roman"/>
              </a:rPr>
              <a:t>c</a:t>
            </a:r>
            <a:r>
              <a:rPr sz="1800" dirty="0">
                <a:latin typeface="Times New Roman"/>
                <a:cs typeface="Times New Roman"/>
              </a:rPr>
              <a:t>t</a:t>
            </a:r>
            <a:r>
              <a:rPr sz="1800" spc="5" dirty="0">
                <a:latin typeface="Times New Roman"/>
                <a:cs typeface="Times New Roman"/>
              </a:rPr>
              <a:t>e</a:t>
            </a:r>
            <a:r>
              <a:rPr sz="1800" dirty="0">
                <a:latin typeface="Times New Roman"/>
                <a:cs typeface="Times New Roman"/>
              </a:rPr>
              <a:t>ur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445"/>
              </a:lnSpc>
            </a:pPr>
            <a:fld id="{81D60167-4931-47E6-BA6A-407CBD079E47}" type="slidenum">
              <a:rPr dirty="0"/>
              <a:t>25</a:t>
            </a:fld>
            <a:endParaRPr dirty="0"/>
          </a:p>
        </p:txBody>
      </p:sp>
      <p:sp>
        <p:nvSpPr>
          <p:cNvPr id="11" name="object 11"/>
          <p:cNvSpPr txBox="1"/>
          <p:nvPr/>
        </p:nvSpPr>
        <p:spPr>
          <a:xfrm>
            <a:off x="2194690" y="3563496"/>
            <a:ext cx="28638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dirty="0">
                <a:latin typeface="Times New Roman"/>
                <a:cs typeface="Times New Roman"/>
              </a:rPr>
              <a:t>+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665602" y="3827145"/>
            <a:ext cx="5080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Times New Roman"/>
                <a:cs typeface="Times New Roman"/>
              </a:rPr>
              <a:t>Gène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554353" y="4497782"/>
            <a:ext cx="116649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49530" algn="ctr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Times New Roman"/>
                <a:cs typeface="Times New Roman"/>
              </a:rPr>
              <a:t>l’ADN</a:t>
            </a:r>
            <a:endParaRPr sz="18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1800" spc="-5" dirty="0">
                <a:latin typeface="Times New Roman"/>
                <a:cs typeface="Times New Roman"/>
              </a:rPr>
              <a:t>recombinant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445"/>
              </a:lnSpc>
            </a:pPr>
            <a:fld id="{81D60167-4931-47E6-BA6A-407CBD079E47}" type="slidenum">
              <a:rPr dirty="0"/>
              <a:t>26</a:t>
            </a:fld>
            <a:endParaRPr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54087" y="465137"/>
            <a:ext cx="8783955" cy="792480"/>
          </a:xfrm>
          <a:prstGeom prst="rect">
            <a:avLst/>
          </a:prstGeom>
          <a:ln w="9523">
            <a:solidFill>
              <a:srgbClr val="000000"/>
            </a:solidFill>
          </a:ln>
        </p:spPr>
        <p:txBody>
          <a:bodyPr vert="horz" wrap="square" lIns="0" tIns="164465" rIns="0" bIns="0" rtlCol="0">
            <a:spAutoFit/>
          </a:bodyPr>
          <a:lstStyle/>
          <a:p>
            <a:pPr marL="31750" algn="ctr">
              <a:lnSpc>
                <a:spcPct val="100000"/>
              </a:lnSpc>
              <a:spcBef>
                <a:spcPts val="1295"/>
              </a:spcBef>
            </a:pPr>
            <a:r>
              <a:rPr spc="-5" dirty="0"/>
              <a:t>Question</a:t>
            </a:r>
            <a:r>
              <a:rPr spc="-85" dirty="0"/>
              <a:t> </a:t>
            </a:r>
            <a:r>
              <a:rPr spc="-5" dirty="0"/>
              <a:t>?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245819" y="1933317"/>
            <a:ext cx="8023859" cy="4408805"/>
          </a:xfrm>
          <a:prstGeom prst="rect">
            <a:avLst/>
          </a:prstGeom>
        </p:spPr>
        <p:txBody>
          <a:bodyPr vert="horz" wrap="square" lIns="0" tIns="31115" rIns="0" bIns="0" rtlCol="0">
            <a:spAutoFit/>
          </a:bodyPr>
          <a:lstStyle/>
          <a:p>
            <a:pPr marL="120014" indent="-107314">
              <a:lnSpc>
                <a:spcPct val="100000"/>
              </a:lnSpc>
              <a:spcBef>
                <a:spcPts val="245"/>
              </a:spcBef>
              <a:buSzPct val="95833"/>
              <a:buChar char="•"/>
              <a:tabLst>
                <a:tab pos="120650" algn="l"/>
                <a:tab pos="6508750" algn="l"/>
              </a:tabLst>
            </a:pPr>
            <a:r>
              <a:rPr sz="2400" spc="-10" dirty="0">
                <a:latin typeface="Times New Roman"/>
                <a:cs typeface="Times New Roman"/>
              </a:rPr>
              <a:t>Comment </a:t>
            </a:r>
            <a:r>
              <a:rPr sz="2400" dirty="0">
                <a:latin typeface="Times New Roman"/>
                <a:cs typeface="Times New Roman"/>
              </a:rPr>
              <a:t>obtenir </a:t>
            </a:r>
            <a:r>
              <a:rPr sz="2400" spc="-5" dirty="0">
                <a:latin typeface="Times New Roman"/>
                <a:cs typeface="Times New Roman"/>
              </a:rPr>
              <a:t>l’ADN </a:t>
            </a:r>
            <a:r>
              <a:rPr sz="2400" dirty="0">
                <a:latin typeface="Times New Roman"/>
                <a:cs typeface="Times New Roman"/>
              </a:rPr>
              <a:t>de </a:t>
            </a:r>
            <a:r>
              <a:rPr sz="2400" spc="-5" dirty="0">
                <a:latin typeface="Times New Roman"/>
                <a:cs typeface="Times New Roman"/>
              </a:rPr>
              <a:t>l’organisme</a:t>
            </a:r>
            <a:r>
              <a:rPr sz="2400" spc="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donneur ?	</a:t>
            </a:r>
            <a:r>
              <a:rPr sz="2400" spc="-5" dirty="0">
                <a:latin typeface="Times New Roman"/>
                <a:cs typeface="Times New Roman"/>
              </a:rPr>
              <a:t>Quelles</a:t>
            </a:r>
            <a:endParaRPr sz="2400">
              <a:latin typeface="Times New Roman"/>
              <a:cs typeface="Times New Roman"/>
            </a:endParaRPr>
          </a:p>
          <a:p>
            <a:pPr marL="88900">
              <a:lnSpc>
                <a:spcPct val="100000"/>
              </a:lnSpc>
              <a:spcBef>
                <a:spcPts val="150"/>
              </a:spcBef>
            </a:pPr>
            <a:r>
              <a:rPr sz="2400" spc="-5" dirty="0">
                <a:latin typeface="Times New Roman"/>
                <a:cs typeface="Times New Roman"/>
              </a:rPr>
              <a:t>informations </a:t>
            </a:r>
            <a:r>
              <a:rPr sz="2400" dirty="0">
                <a:latin typeface="Times New Roman"/>
                <a:cs typeface="Times New Roman"/>
              </a:rPr>
              <a:t>portent cet </a:t>
            </a:r>
            <a:r>
              <a:rPr sz="2400" spc="-5" dirty="0">
                <a:latin typeface="Times New Roman"/>
                <a:cs typeface="Times New Roman"/>
              </a:rPr>
              <a:t>ADN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?</a:t>
            </a:r>
            <a:endParaRPr sz="2400">
              <a:latin typeface="Times New Roman"/>
              <a:cs typeface="Times New Roman"/>
            </a:endParaRPr>
          </a:p>
          <a:p>
            <a:pPr marL="120014" indent="-107314">
              <a:lnSpc>
                <a:spcPct val="100000"/>
              </a:lnSpc>
              <a:spcBef>
                <a:spcPts val="1295"/>
              </a:spcBef>
              <a:buSzPct val="95833"/>
              <a:buChar char="•"/>
              <a:tabLst>
                <a:tab pos="120650" algn="l"/>
              </a:tabLst>
            </a:pPr>
            <a:r>
              <a:rPr sz="2400" spc="-5" dirty="0">
                <a:latin typeface="Times New Roman"/>
                <a:cs typeface="Times New Roman"/>
              </a:rPr>
              <a:t>Qu’est </a:t>
            </a:r>
            <a:r>
              <a:rPr sz="2400" dirty="0">
                <a:latin typeface="Times New Roman"/>
                <a:cs typeface="Times New Roman"/>
              </a:rPr>
              <a:t>ce qu’une </a:t>
            </a:r>
            <a:r>
              <a:rPr sz="2400" spc="-5" dirty="0">
                <a:latin typeface="Times New Roman"/>
                <a:cs typeface="Times New Roman"/>
              </a:rPr>
              <a:t>enzyme </a:t>
            </a:r>
            <a:r>
              <a:rPr sz="2400" dirty="0">
                <a:latin typeface="Times New Roman"/>
                <a:cs typeface="Times New Roman"/>
              </a:rPr>
              <a:t>de restriction</a:t>
            </a:r>
            <a:r>
              <a:rPr sz="2400" spc="-8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?</a:t>
            </a:r>
            <a:endParaRPr sz="2400">
              <a:latin typeface="Times New Roman"/>
              <a:cs typeface="Times New Roman"/>
            </a:endParaRPr>
          </a:p>
          <a:p>
            <a:pPr marL="120014" indent="-107314">
              <a:lnSpc>
                <a:spcPct val="100000"/>
              </a:lnSpc>
              <a:spcBef>
                <a:spcPts val="1390"/>
              </a:spcBef>
              <a:buSzPct val="95833"/>
              <a:buChar char="•"/>
              <a:tabLst>
                <a:tab pos="120650" algn="l"/>
              </a:tabLst>
            </a:pPr>
            <a:r>
              <a:rPr sz="2400" spc="-5" dirty="0">
                <a:latin typeface="Times New Roman"/>
                <a:cs typeface="Times New Roman"/>
              </a:rPr>
              <a:t>Quels sont </a:t>
            </a:r>
            <a:r>
              <a:rPr sz="2400" dirty="0">
                <a:latin typeface="Times New Roman"/>
                <a:cs typeface="Times New Roman"/>
              </a:rPr>
              <a:t>les vecteurs de clonage</a:t>
            </a:r>
            <a:r>
              <a:rPr sz="2400" spc="-7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?</a:t>
            </a:r>
            <a:endParaRPr sz="2400">
              <a:latin typeface="Times New Roman"/>
              <a:cs typeface="Times New Roman"/>
            </a:endParaRPr>
          </a:p>
          <a:p>
            <a:pPr marL="120014" indent="-107314">
              <a:lnSpc>
                <a:spcPct val="100000"/>
              </a:lnSpc>
              <a:spcBef>
                <a:spcPts val="1405"/>
              </a:spcBef>
              <a:buSzPct val="95833"/>
              <a:buChar char="•"/>
              <a:tabLst>
                <a:tab pos="120650" algn="l"/>
              </a:tabLst>
            </a:pPr>
            <a:r>
              <a:rPr sz="2400" spc="-10" dirty="0">
                <a:solidFill>
                  <a:srgbClr val="FF0000"/>
                </a:solidFill>
                <a:latin typeface="Times New Roman"/>
                <a:cs typeface="Times New Roman"/>
              </a:rPr>
              <a:t>Comment </a:t>
            </a:r>
            <a:r>
              <a:rPr sz="2400" spc="-5" dirty="0">
                <a:solidFill>
                  <a:srgbClr val="FF0000"/>
                </a:solidFill>
                <a:latin typeface="Times New Roman"/>
                <a:cs typeface="Times New Roman"/>
              </a:rPr>
              <a:t>l’ADN </a:t>
            </a:r>
            <a:r>
              <a:rPr sz="2400" dirty="0">
                <a:solidFill>
                  <a:srgbClr val="FF0000"/>
                </a:solidFill>
                <a:latin typeface="Times New Roman"/>
                <a:cs typeface="Times New Roman"/>
              </a:rPr>
              <a:t>d’intérêt et le vecteur sont-ils liés</a:t>
            </a:r>
            <a:r>
              <a:rPr sz="2400" spc="-12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0000"/>
                </a:solidFill>
                <a:latin typeface="Times New Roman"/>
                <a:cs typeface="Times New Roman"/>
              </a:rPr>
              <a:t>?</a:t>
            </a:r>
            <a:endParaRPr sz="2400">
              <a:latin typeface="Times New Roman"/>
              <a:cs typeface="Times New Roman"/>
            </a:endParaRPr>
          </a:p>
          <a:p>
            <a:pPr marL="120014" indent="-107314">
              <a:lnSpc>
                <a:spcPct val="100000"/>
              </a:lnSpc>
              <a:spcBef>
                <a:spcPts val="1405"/>
              </a:spcBef>
              <a:buSzPct val="95833"/>
              <a:buChar char="•"/>
              <a:tabLst>
                <a:tab pos="120650" algn="l"/>
              </a:tabLst>
            </a:pPr>
            <a:r>
              <a:rPr sz="2400" dirty="0">
                <a:latin typeface="Times New Roman"/>
                <a:cs typeface="Times New Roman"/>
              </a:rPr>
              <a:t>Les cellules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hôtes</a:t>
            </a:r>
            <a:endParaRPr sz="2400">
              <a:latin typeface="Times New Roman"/>
              <a:cs typeface="Times New Roman"/>
            </a:endParaRPr>
          </a:p>
          <a:p>
            <a:pPr marL="120014" indent="-107314">
              <a:lnSpc>
                <a:spcPct val="100000"/>
              </a:lnSpc>
              <a:spcBef>
                <a:spcPts val="1395"/>
              </a:spcBef>
              <a:buSzPct val="95833"/>
              <a:buChar char="•"/>
              <a:tabLst>
                <a:tab pos="120650" algn="l"/>
              </a:tabLst>
            </a:pPr>
            <a:r>
              <a:rPr sz="2400" spc="-10" dirty="0">
                <a:latin typeface="Times New Roman"/>
                <a:cs typeface="Times New Roman"/>
              </a:rPr>
              <a:t>Comment </a:t>
            </a:r>
            <a:r>
              <a:rPr sz="2400" spc="-5" dirty="0">
                <a:latin typeface="Times New Roman"/>
                <a:cs typeface="Times New Roman"/>
              </a:rPr>
              <a:t>l’ADN recombinant </a:t>
            </a:r>
            <a:r>
              <a:rPr sz="2400" dirty="0">
                <a:latin typeface="Times New Roman"/>
                <a:cs typeface="Times New Roman"/>
              </a:rPr>
              <a:t>est introduit dans une cellule</a:t>
            </a:r>
            <a:r>
              <a:rPr sz="2400" spc="-9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hôte</a:t>
            </a:r>
            <a:endParaRPr sz="2400">
              <a:latin typeface="Times New Roman"/>
              <a:cs typeface="Times New Roman"/>
            </a:endParaRPr>
          </a:p>
          <a:p>
            <a:pPr marL="88900">
              <a:lnSpc>
                <a:spcPct val="100000"/>
              </a:lnSpc>
            </a:pPr>
            <a:r>
              <a:rPr sz="2400" dirty="0">
                <a:latin typeface="Times New Roman"/>
                <a:cs typeface="Times New Roman"/>
              </a:rPr>
              <a:t>et </a:t>
            </a:r>
            <a:r>
              <a:rPr sz="2400" spc="-10" dirty="0">
                <a:latin typeface="Times New Roman"/>
                <a:cs typeface="Times New Roman"/>
              </a:rPr>
              <a:t>comment </a:t>
            </a:r>
            <a:r>
              <a:rPr sz="2400" dirty="0">
                <a:latin typeface="Times New Roman"/>
                <a:cs typeface="Times New Roman"/>
              </a:rPr>
              <a:t>celle-ci se </a:t>
            </a:r>
            <a:r>
              <a:rPr sz="2400" spc="-5" dirty="0">
                <a:latin typeface="Times New Roman"/>
                <a:cs typeface="Times New Roman"/>
              </a:rPr>
              <a:t>multiplie</a:t>
            </a:r>
            <a:r>
              <a:rPr sz="2400" spc="-10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?</a:t>
            </a:r>
            <a:endParaRPr sz="2400">
              <a:latin typeface="Times New Roman"/>
              <a:cs typeface="Times New Roman"/>
            </a:endParaRPr>
          </a:p>
          <a:p>
            <a:pPr marL="120014" indent="-107314">
              <a:lnSpc>
                <a:spcPct val="100000"/>
              </a:lnSpc>
              <a:spcBef>
                <a:spcPts val="1405"/>
              </a:spcBef>
              <a:buSzPct val="95833"/>
              <a:buChar char="•"/>
              <a:tabLst>
                <a:tab pos="120650" algn="l"/>
              </a:tabLst>
            </a:pPr>
            <a:r>
              <a:rPr sz="2400" spc="-5" dirty="0">
                <a:latin typeface="Times New Roman"/>
                <a:cs typeface="Times New Roman"/>
              </a:rPr>
              <a:t>Autres exemple </a:t>
            </a:r>
            <a:r>
              <a:rPr sz="2400" dirty="0">
                <a:latin typeface="Times New Roman"/>
                <a:cs typeface="Times New Roman"/>
              </a:rPr>
              <a:t>d’intérêt du clonage</a:t>
            </a:r>
            <a:r>
              <a:rPr sz="2400" spc="-9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?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387583" y="7262597"/>
            <a:ext cx="20574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5" dirty="0">
                <a:latin typeface="Times New Roman"/>
                <a:cs typeface="Times New Roman"/>
              </a:rPr>
              <a:t>27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765800" y="1557401"/>
            <a:ext cx="3813175" cy="522583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5761101" y="1438272"/>
            <a:ext cx="3822700" cy="5670550"/>
          </a:xfrm>
          <a:custGeom>
            <a:avLst/>
            <a:gdLst/>
            <a:ahLst/>
            <a:cxnLst/>
            <a:rect l="l" t="t" r="r" b="b"/>
            <a:pathLst>
              <a:path w="3822700" h="5670550">
                <a:moveTo>
                  <a:pt x="0" y="5670550"/>
                </a:moveTo>
                <a:lnTo>
                  <a:pt x="3822700" y="5670550"/>
                </a:lnTo>
                <a:lnTo>
                  <a:pt x="3822700" y="0"/>
                </a:lnTo>
                <a:lnTo>
                  <a:pt x="0" y="0"/>
                </a:lnTo>
                <a:lnTo>
                  <a:pt x="0" y="5670550"/>
                </a:lnTo>
                <a:close/>
              </a:path>
            </a:pathLst>
          </a:custGeom>
          <a:ln w="952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954087" y="465137"/>
            <a:ext cx="8783955" cy="792480"/>
          </a:xfrm>
          <a:prstGeom prst="rect">
            <a:avLst/>
          </a:prstGeom>
          <a:ln w="9523">
            <a:solidFill>
              <a:srgbClr val="000000"/>
            </a:solidFill>
          </a:ln>
        </p:spPr>
        <p:txBody>
          <a:bodyPr vert="horz" wrap="square" lIns="0" tIns="164465" rIns="0" bIns="0" rtlCol="0">
            <a:spAutoFit/>
          </a:bodyPr>
          <a:lstStyle/>
          <a:p>
            <a:pPr marL="51435" algn="ctr">
              <a:lnSpc>
                <a:spcPct val="100000"/>
              </a:lnSpc>
              <a:spcBef>
                <a:spcPts val="1295"/>
              </a:spcBef>
            </a:pPr>
            <a:r>
              <a:rPr spc="-15" dirty="0"/>
              <a:t>La</a:t>
            </a:r>
            <a:r>
              <a:rPr spc="-100" dirty="0"/>
              <a:t> </a:t>
            </a:r>
            <a:r>
              <a:rPr spc="-5" dirty="0"/>
              <a:t>ligation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058365" y="1730705"/>
            <a:ext cx="4624705" cy="32137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62560" indent="-149860">
              <a:lnSpc>
                <a:spcPct val="100000"/>
              </a:lnSpc>
              <a:spcBef>
                <a:spcPts val="100"/>
              </a:spcBef>
              <a:buChar char="-"/>
              <a:tabLst>
                <a:tab pos="189865" algn="l"/>
              </a:tabLst>
            </a:pPr>
            <a:r>
              <a:rPr sz="2400" spc="-5" dirty="0">
                <a:solidFill>
                  <a:srgbClr val="FF0000"/>
                </a:solidFill>
                <a:latin typeface="Times New Roman"/>
                <a:cs typeface="Times New Roman"/>
              </a:rPr>
              <a:t>Propriétés </a:t>
            </a:r>
            <a:r>
              <a:rPr sz="2400" dirty="0">
                <a:solidFill>
                  <a:srgbClr val="FF0000"/>
                </a:solidFill>
                <a:latin typeface="Times New Roman"/>
                <a:cs typeface="Times New Roman"/>
              </a:rPr>
              <a:t>de la</a:t>
            </a:r>
            <a:r>
              <a:rPr sz="2400" spc="-19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0000"/>
                </a:solidFill>
                <a:latin typeface="Times New Roman"/>
                <a:cs typeface="Times New Roman"/>
              </a:rPr>
              <a:t>ligase</a:t>
            </a:r>
            <a:endParaRPr sz="2400">
              <a:latin typeface="Times New Roman"/>
              <a:cs typeface="Times New Roman"/>
            </a:endParaRPr>
          </a:p>
          <a:p>
            <a:pPr marL="162560" marR="313055" indent="-127635">
              <a:lnSpc>
                <a:spcPct val="150000"/>
              </a:lnSpc>
              <a:spcBef>
                <a:spcPts val="1135"/>
              </a:spcBef>
              <a:buChar char="-"/>
              <a:tabLst>
                <a:tab pos="181610" algn="l"/>
              </a:tabLst>
            </a:pPr>
            <a:r>
              <a:rPr sz="2000" dirty="0">
                <a:latin typeface="Times New Roman"/>
                <a:cs typeface="Times New Roman"/>
              </a:rPr>
              <a:t>La ligase est une </a:t>
            </a:r>
            <a:r>
              <a:rPr sz="2000" spc="-5" dirty="0">
                <a:latin typeface="Times New Roman"/>
                <a:cs typeface="Times New Roman"/>
              </a:rPr>
              <a:t>enzyme </a:t>
            </a:r>
            <a:r>
              <a:rPr sz="2000" dirty="0">
                <a:latin typeface="Times New Roman"/>
                <a:cs typeface="Times New Roman"/>
              </a:rPr>
              <a:t>qui est</a:t>
            </a:r>
            <a:r>
              <a:rPr sz="2000" spc="-114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capable  de </a:t>
            </a:r>
            <a:r>
              <a:rPr sz="2000" spc="-5" dirty="0">
                <a:latin typeface="Times New Roman"/>
                <a:cs typeface="Times New Roman"/>
              </a:rPr>
              <a:t>lier </a:t>
            </a:r>
            <a:r>
              <a:rPr sz="2000" dirty="0">
                <a:latin typeface="Times New Roman"/>
                <a:cs typeface="Times New Roman"/>
              </a:rPr>
              <a:t>de façon covalente </a:t>
            </a:r>
            <a:r>
              <a:rPr sz="20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deux  </a:t>
            </a:r>
            <a:r>
              <a:rPr sz="2000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molécules </a:t>
            </a:r>
            <a:r>
              <a:rPr sz="20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d’ADN en</a:t>
            </a:r>
            <a:r>
              <a:rPr sz="2000" u="sng" spc="-5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000" u="sng" spc="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une</a:t>
            </a:r>
            <a:r>
              <a:rPr sz="2000" spc="5" dirty="0">
                <a:latin typeface="Times New Roman"/>
                <a:cs typeface="Times New Roman"/>
              </a:rPr>
              <a:t>.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Char char="-"/>
            </a:pPr>
            <a:endParaRPr sz="2650">
              <a:latin typeface="Times New Roman"/>
              <a:cs typeface="Times New Roman"/>
            </a:endParaRPr>
          </a:p>
          <a:p>
            <a:pPr marL="162560" marR="5080" indent="-127635">
              <a:lnSpc>
                <a:spcPct val="150000"/>
              </a:lnSpc>
              <a:buChar char="-"/>
              <a:tabLst>
                <a:tab pos="181610" algn="l"/>
              </a:tabLst>
            </a:pPr>
            <a:r>
              <a:rPr sz="2000" dirty="0">
                <a:latin typeface="Times New Roman"/>
                <a:cs typeface="Times New Roman"/>
              </a:rPr>
              <a:t>La ligase </a:t>
            </a:r>
            <a:r>
              <a:rPr sz="2000" spc="-5" dirty="0">
                <a:latin typeface="Times New Roman"/>
                <a:cs typeface="Times New Roman"/>
              </a:rPr>
              <a:t>lie </a:t>
            </a:r>
            <a:r>
              <a:rPr sz="2000" dirty="0">
                <a:latin typeface="Times New Roman"/>
                <a:cs typeface="Times New Roman"/>
              </a:rPr>
              <a:t>de façon covalente deux  </a:t>
            </a:r>
            <a:r>
              <a:rPr sz="2000" spc="-5" dirty="0">
                <a:latin typeface="Times New Roman"/>
                <a:cs typeface="Times New Roman"/>
              </a:rPr>
              <a:t>molécules ayant </a:t>
            </a:r>
            <a:r>
              <a:rPr sz="2000" dirty="0">
                <a:latin typeface="Times New Roman"/>
                <a:cs typeface="Times New Roman"/>
              </a:rPr>
              <a:t>des </a:t>
            </a:r>
            <a:r>
              <a:rPr sz="2000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extrémités compatibles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371850" y="1257363"/>
            <a:ext cx="4029075" cy="555453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162550" y="5646420"/>
            <a:ext cx="76200" cy="6705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5200650" y="5068824"/>
            <a:ext cx="0" cy="577850"/>
          </a:xfrm>
          <a:custGeom>
            <a:avLst/>
            <a:gdLst/>
            <a:ahLst/>
            <a:cxnLst/>
            <a:rect l="l" t="t" r="r" b="b"/>
            <a:pathLst>
              <a:path h="577850">
                <a:moveTo>
                  <a:pt x="0" y="0"/>
                </a:moveTo>
                <a:lnTo>
                  <a:pt x="0" y="577596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196078" y="5658612"/>
            <a:ext cx="9525" cy="64135"/>
          </a:xfrm>
          <a:custGeom>
            <a:avLst/>
            <a:gdLst/>
            <a:ahLst/>
            <a:cxnLst/>
            <a:rect l="l" t="t" r="r" b="b"/>
            <a:pathLst>
              <a:path w="9525" h="64135">
                <a:moveTo>
                  <a:pt x="0" y="0"/>
                </a:moveTo>
                <a:lnTo>
                  <a:pt x="0" y="54864"/>
                </a:lnTo>
                <a:lnTo>
                  <a:pt x="4572" y="64008"/>
                </a:lnTo>
                <a:lnTo>
                  <a:pt x="9144" y="54864"/>
                </a:lnTo>
                <a:lnTo>
                  <a:pt x="9144" y="4572"/>
                </a:lnTo>
                <a:lnTo>
                  <a:pt x="1524" y="4572"/>
                </a:lnTo>
                <a:lnTo>
                  <a:pt x="0" y="0"/>
                </a:lnTo>
                <a:close/>
              </a:path>
              <a:path w="9525" h="64135">
                <a:moveTo>
                  <a:pt x="9144" y="0"/>
                </a:moveTo>
                <a:lnTo>
                  <a:pt x="7620" y="4572"/>
                </a:lnTo>
                <a:lnTo>
                  <a:pt x="9144" y="4572"/>
                </a:lnTo>
                <a:lnTo>
                  <a:pt x="914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235575" y="4061968"/>
            <a:ext cx="76200" cy="6718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273675" y="3773551"/>
            <a:ext cx="0" cy="288925"/>
          </a:xfrm>
          <a:custGeom>
            <a:avLst/>
            <a:gdLst/>
            <a:ahLst/>
            <a:cxnLst/>
            <a:rect l="l" t="t" r="r" b="b"/>
            <a:pathLst>
              <a:path h="288925">
                <a:moveTo>
                  <a:pt x="0" y="0"/>
                </a:moveTo>
                <a:lnTo>
                  <a:pt x="0" y="288417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269103" y="4075811"/>
            <a:ext cx="9525" cy="62865"/>
          </a:xfrm>
          <a:custGeom>
            <a:avLst/>
            <a:gdLst/>
            <a:ahLst/>
            <a:cxnLst/>
            <a:rect l="l" t="t" r="r" b="b"/>
            <a:pathLst>
              <a:path w="9525" h="62864">
                <a:moveTo>
                  <a:pt x="0" y="0"/>
                </a:moveTo>
                <a:lnTo>
                  <a:pt x="0" y="53340"/>
                </a:lnTo>
                <a:lnTo>
                  <a:pt x="4572" y="62484"/>
                </a:lnTo>
                <a:lnTo>
                  <a:pt x="9144" y="53340"/>
                </a:lnTo>
                <a:lnTo>
                  <a:pt x="9144" y="4572"/>
                </a:lnTo>
                <a:lnTo>
                  <a:pt x="4572" y="4572"/>
                </a:lnTo>
                <a:lnTo>
                  <a:pt x="1524" y="3048"/>
                </a:lnTo>
                <a:lnTo>
                  <a:pt x="0" y="0"/>
                </a:lnTo>
                <a:close/>
              </a:path>
              <a:path w="9525" h="62864">
                <a:moveTo>
                  <a:pt x="9144" y="0"/>
                </a:moveTo>
                <a:lnTo>
                  <a:pt x="7620" y="3048"/>
                </a:lnTo>
                <a:lnTo>
                  <a:pt x="4572" y="4572"/>
                </a:lnTo>
                <a:lnTo>
                  <a:pt x="9144" y="4572"/>
                </a:lnTo>
                <a:lnTo>
                  <a:pt x="914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476750" y="2478151"/>
            <a:ext cx="254635" cy="375920"/>
          </a:xfrm>
          <a:custGeom>
            <a:avLst/>
            <a:gdLst/>
            <a:ahLst/>
            <a:cxnLst/>
            <a:rect l="l" t="t" r="r" b="b"/>
            <a:pathLst>
              <a:path w="254635" h="375919">
                <a:moveTo>
                  <a:pt x="6096" y="0"/>
                </a:moveTo>
                <a:lnTo>
                  <a:pt x="3048" y="0"/>
                </a:lnTo>
                <a:lnTo>
                  <a:pt x="0" y="3048"/>
                </a:lnTo>
                <a:lnTo>
                  <a:pt x="1524" y="7620"/>
                </a:lnTo>
                <a:lnTo>
                  <a:pt x="247269" y="375920"/>
                </a:lnTo>
                <a:lnTo>
                  <a:pt x="254635" y="370967"/>
                </a:lnTo>
                <a:lnTo>
                  <a:pt x="9144" y="1397"/>
                </a:lnTo>
                <a:lnTo>
                  <a:pt x="609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4695444" y="2830449"/>
            <a:ext cx="74803" cy="8382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067425" y="2830449"/>
            <a:ext cx="73025" cy="8382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6104890" y="2478151"/>
            <a:ext cx="254635" cy="376555"/>
          </a:xfrm>
          <a:custGeom>
            <a:avLst/>
            <a:gdLst/>
            <a:ahLst/>
            <a:cxnLst/>
            <a:rect l="l" t="t" r="r" b="b"/>
            <a:pathLst>
              <a:path w="254635" h="376555">
                <a:moveTo>
                  <a:pt x="251460" y="0"/>
                </a:moveTo>
                <a:lnTo>
                  <a:pt x="248412" y="0"/>
                </a:lnTo>
                <a:lnTo>
                  <a:pt x="245364" y="1397"/>
                </a:lnTo>
                <a:lnTo>
                  <a:pt x="0" y="370586"/>
                </a:lnTo>
                <a:lnTo>
                  <a:pt x="8382" y="376301"/>
                </a:lnTo>
                <a:lnTo>
                  <a:pt x="252984" y="7620"/>
                </a:lnTo>
                <a:lnTo>
                  <a:pt x="254508" y="3048"/>
                </a:lnTo>
                <a:lnTo>
                  <a:pt x="25146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5321553" y="5257546"/>
            <a:ext cx="6356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L</a:t>
            </a:r>
            <a:r>
              <a:rPr sz="1800" spc="5" dirty="0">
                <a:solidFill>
                  <a:srgbClr val="FF0000"/>
                </a:solidFill>
                <a:latin typeface="Times New Roman"/>
                <a:cs typeface="Times New Roman"/>
              </a:rPr>
              <a:t>i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gase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8950579" y="6619138"/>
            <a:ext cx="20574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5" dirty="0">
                <a:latin typeface="Times New Roman"/>
                <a:cs typeface="Times New Roman"/>
              </a:rPr>
              <a:t>28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615434" y="3657092"/>
            <a:ext cx="213931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32258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Hybridation des  extrémités</a:t>
            </a:r>
            <a:r>
              <a:rPr sz="1800" spc="-114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compatibles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>
            <a:spLocks noGrp="1"/>
          </p:cNvSpPr>
          <p:nvPr>
            <p:ph type="title"/>
          </p:nvPr>
        </p:nvSpPr>
        <p:spPr>
          <a:xfrm>
            <a:off x="954087" y="465137"/>
            <a:ext cx="8783955" cy="792480"/>
          </a:xfrm>
          <a:prstGeom prst="rect">
            <a:avLst/>
          </a:prstGeom>
          <a:ln w="9523">
            <a:solidFill>
              <a:srgbClr val="000000"/>
            </a:solidFill>
          </a:ln>
        </p:spPr>
        <p:txBody>
          <a:bodyPr vert="horz" wrap="square" lIns="0" tIns="152400" rIns="0" bIns="0" rtlCol="0">
            <a:spAutoFit/>
          </a:bodyPr>
          <a:lstStyle/>
          <a:p>
            <a:pPr marL="3110230">
              <a:lnSpc>
                <a:spcPct val="100000"/>
              </a:lnSpc>
              <a:spcBef>
                <a:spcPts val="1200"/>
              </a:spcBef>
            </a:pPr>
            <a:r>
              <a:rPr spc="-20" dirty="0"/>
              <a:t>Résumé </a:t>
            </a:r>
            <a:r>
              <a:rPr spc="-5" dirty="0"/>
              <a:t>sur l’ADN</a:t>
            </a:r>
            <a:r>
              <a:rPr spc="-40" dirty="0"/>
              <a:t> </a:t>
            </a:r>
            <a:r>
              <a:rPr spc="-5" dirty="0"/>
              <a:t>recombinant</a:t>
            </a:r>
          </a:p>
        </p:txBody>
      </p:sp>
      <p:sp>
        <p:nvSpPr>
          <p:cNvPr id="17" name="object 17"/>
          <p:cNvSpPr txBox="1"/>
          <p:nvPr/>
        </p:nvSpPr>
        <p:spPr>
          <a:xfrm>
            <a:off x="2152647" y="1840486"/>
            <a:ext cx="8255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Times New Roman"/>
                <a:cs typeface="Times New Roman"/>
              </a:rPr>
              <a:t>Donneur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7453373" y="1815210"/>
            <a:ext cx="70040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Times New Roman"/>
                <a:cs typeface="Times New Roman"/>
              </a:rPr>
              <a:t>ve</a:t>
            </a:r>
            <a:r>
              <a:rPr sz="1800" spc="5" dirty="0">
                <a:latin typeface="Times New Roman"/>
                <a:cs typeface="Times New Roman"/>
              </a:rPr>
              <a:t>c</a:t>
            </a:r>
            <a:r>
              <a:rPr sz="1800" dirty="0">
                <a:latin typeface="Times New Roman"/>
                <a:cs typeface="Times New Roman"/>
              </a:rPr>
              <a:t>t</a:t>
            </a:r>
            <a:r>
              <a:rPr sz="1800" spc="5" dirty="0">
                <a:latin typeface="Times New Roman"/>
                <a:cs typeface="Times New Roman"/>
              </a:rPr>
              <a:t>e</a:t>
            </a:r>
            <a:r>
              <a:rPr sz="1800" dirty="0">
                <a:latin typeface="Times New Roman"/>
                <a:cs typeface="Times New Roman"/>
              </a:rPr>
              <a:t>ur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6717031" y="2409520"/>
            <a:ext cx="217233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" algn="ctr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Coupure par</a:t>
            </a:r>
            <a:r>
              <a:rPr sz="1800" spc="-4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les</a:t>
            </a:r>
            <a:endParaRPr sz="18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enzymes de</a:t>
            </a:r>
            <a:r>
              <a:rPr sz="1800" spc="-10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restrictions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387984" y="1625336"/>
            <a:ext cx="4733039" cy="43518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54087" y="90487"/>
            <a:ext cx="8783955" cy="792480"/>
          </a:xfrm>
          <a:prstGeom prst="rect">
            <a:avLst/>
          </a:prstGeom>
          <a:ln w="9523">
            <a:solidFill>
              <a:srgbClr val="000000"/>
            </a:solidFill>
          </a:ln>
        </p:spPr>
        <p:txBody>
          <a:bodyPr vert="horz" wrap="square" lIns="0" tIns="152400" rIns="0" bIns="0" rtlCol="0">
            <a:spAutoFit/>
          </a:bodyPr>
          <a:lstStyle/>
          <a:p>
            <a:pPr marL="3110230">
              <a:lnSpc>
                <a:spcPct val="100000"/>
              </a:lnSpc>
              <a:spcBef>
                <a:spcPts val="1200"/>
              </a:spcBef>
            </a:pPr>
            <a:r>
              <a:rPr spc="-20" dirty="0"/>
              <a:t>Résumé </a:t>
            </a:r>
            <a:r>
              <a:rPr spc="-5" dirty="0"/>
              <a:t>sur l’ADN</a:t>
            </a:r>
            <a:r>
              <a:rPr spc="-40" dirty="0"/>
              <a:t> </a:t>
            </a:r>
            <a:r>
              <a:rPr spc="-5" dirty="0"/>
              <a:t>recombinant</a:t>
            </a:r>
          </a:p>
        </p:txBody>
      </p:sp>
      <p:sp>
        <p:nvSpPr>
          <p:cNvPr id="4" name="object 4"/>
          <p:cNvSpPr/>
          <p:nvPr/>
        </p:nvSpPr>
        <p:spPr>
          <a:xfrm>
            <a:off x="79375" y="1171575"/>
            <a:ext cx="5114925" cy="54864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73025" y="1035114"/>
            <a:ext cx="5121275" cy="5638800"/>
          </a:xfrm>
          <a:custGeom>
            <a:avLst/>
            <a:gdLst/>
            <a:ahLst/>
            <a:cxnLst/>
            <a:rect l="l" t="t" r="r" b="b"/>
            <a:pathLst>
              <a:path w="5121275" h="5638800">
                <a:moveTo>
                  <a:pt x="0" y="5638292"/>
                </a:moveTo>
                <a:lnTo>
                  <a:pt x="5121275" y="5638292"/>
                </a:lnTo>
                <a:lnTo>
                  <a:pt x="5121275" y="0"/>
                </a:lnTo>
                <a:lnTo>
                  <a:pt x="0" y="0"/>
                </a:lnTo>
                <a:lnTo>
                  <a:pt x="0" y="5638292"/>
                </a:lnTo>
                <a:close/>
              </a:path>
            </a:pathLst>
          </a:custGeom>
          <a:ln w="952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378450" y="1111288"/>
            <a:ext cx="5193030" cy="5561965"/>
          </a:xfrm>
          <a:custGeom>
            <a:avLst/>
            <a:gdLst/>
            <a:ahLst/>
            <a:cxnLst/>
            <a:rect l="l" t="t" r="r" b="b"/>
            <a:pathLst>
              <a:path w="5193030" h="5561965">
                <a:moveTo>
                  <a:pt x="0" y="5561965"/>
                </a:moveTo>
                <a:lnTo>
                  <a:pt x="5192522" y="5561965"/>
                </a:lnTo>
                <a:lnTo>
                  <a:pt x="5192522" y="0"/>
                </a:lnTo>
                <a:lnTo>
                  <a:pt x="0" y="0"/>
                </a:lnTo>
                <a:lnTo>
                  <a:pt x="0" y="5561965"/>
                </a:lnTo>
                <a:close/>
              </a:path>
            </a:pathLst>
          </a:custGeom>
          <a:ln w="952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9842754" y="7082971"/>
            <a:ext cx="231140" cy="2038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445"/>
              </a:lnSpc>
            </a:pPr>
            <a:fld id="{81D60167-4931-47E6-BA6A-407CBD079E47}" type="slidenum">
              <a:rPr sz="1400" dirty="0">
                <a:latin typeface="Times New Roman"/>
                <a:cs typeface="Times New Roman"/>
              </a:rPr>
              <a:t>29</a:t>
            </a:fld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54087" y="465137"/>
            <a:ext cx="8783955" cy="792480"/>
          </a:xfrm>
          <a:prstGeom prst="rect">
            <a:avLst/>
          </a:prstGeom>
          <a:ln w="9523">
            <a:solidFill>
              <a:srgbClr val="000000"/>
            </a:solidFill>
          </a:ln>
        </p:spPr>
        <p:txBody>
          <a:bodyPr vert="horz" wrap="square" lIns="0" tIns="184785" rIns="0" bIns="0" rtlCol="0">
            <a:spAutoFit/>
          </a:bodyPr>
          <a:lstStyle/>
          <a:p>
            <a:pPr marL="2038350">
              <a:lnSpc>
                <a:spcPct val="100000"/>
              </a:lnSpc>
              <a:spcBef>
                <a:spcPts val="1455"/>
              </a:spcBef>
            </a:pPr>
            <a:r>
              <a:rPr spc="-5" dirty="0"/>
              <a:t>Un exemple applicatif du clonage de</a:t>
            </a:r>
            <a:r>
              <a:rPr spc="-220" dirty="0"/>
              <a:t> </a:t>
            </a:r>
            <a:r>
              <a:rPr spc="-5" dirty="0"/>
              <a:t>gènes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17500" y="1900404"/>
            <a:ext cx="7094601" cy="408894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681355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latin typeface="Times New Roman"/>
                <a:cs typeface="Times New Roman"/>
              </a:rPr>
              <a:t>-</a:t>
            </a:r>
            <a:r>
              <a:rPr sz="2400" dirty="0">
                <a:latin typeface="Times New Roman"/>
                <a:cs typeface="Times New Roman"/>
              </a:rPr>
              <a:t>Le </a:t>
            </a:r>
            <a:r>
              <a:rPr sz="2400" spc="-5" dirty="0">
                <a:latin typeface="Times New Roman"/>
                <a:cs typeface="Times New Roman"/>
              </a:rPr>
              <a:t>nanisme </a:t>
            </a:r>
            <a:r>
              <a:rPr sz="2400" dirty="0">
                <a:latin typeface="Times New Roman"/>
                <a:cs typeface="Times New Roman"/>
              </a:rPr>
              <a:t>est une </a:t>
            </a:r>
            <a:r>
              <a:rPr sz="2400" spc="-5" dirty="0">
                <a:latin typeface="Times New Roman"/>
                <a:cs typeface="Times New Roman"/>
              </a:rPr>
              <a:t>maladie </a:t>
            </a:r>
            <a:r>
              <a:rPr sz="2400" dirty="0">
                <a:latin typeface="Times New Roman"/>
                <a:cs typeface="Times New Roman"/>
              </a:rPr>
              <a:t>qui résulte de l'absence</a:t>
            </a:r>
            <a:r>
              <a:rPr sz="2400" spc="-1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d'une  hormone de croissance la </a:t>
            </a:r>
            <a:r>
              <a:rPr sz="2400" b="1" spc="-5" dirty="0">
                <a:latin typeface="Times New Roman"/>
                <a:cs typeface="Times New Roman"/>
              </a:rPr>
              <a:t>somatotropine </a:t>
            </a:r>
            <a:r>
              <a:rPr sz="2400" dirty="0">
                <a:latin typeface="Times New Roman"/>
                <a:cs typeface="Times New Roman"/>
              </a:rPr>
              <a:t>produite par  l'hypophyse.</a:t>
            </a:r>
          </a:p>
          <a:p>
            <a:pPr>
              <a:lnSpc>
                <a:spcPct val="100000"/>
              </a:lnSpc>
            </a:pPr>
            <a:endParaRPr sz="24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400" dirty="0">
                <a:latin typeface="Times New Roman"/>
                <a:cs typeface="Times New Roman"/>
              </a:rPr>
              <a:t>-Son </a:t>
            </a:r>
            <a:r>
              <a:rPr sz="2400" spc="-5" dirty="0">
                <a:latin typeface="Times New Roman"/>
                <a:cs typeface="Times New Roman"/>
              </a:rPr>
              <a:t>insuffisance empêche les </a:t>
            </a:r>
            <a:r>
              <a:rPr sz="2400" dirty="0" err="1">
                <a:latin typeface="Times New Roman"/>
                <a:cs typeface="Times New Roman"/>
              </a:rPr>
              <a:t>enfants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 err="1" smtClean="0">
                <a:latin typeface="Times New Roman"/>
                <a:cs typeface="Times New Roman"/>
              </a:rPr>
              <a:t>d'atteindre</a:t>
            </a:r>
            <a:endParaRPr lang="fr-FR" sz="2400" spc="-5" dirty="0" smtClean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400" spc="-5" dirty="0" smtClean="0">
                <a:latin typeface="Times New Roman"/>
                <a:cs typeface="Times New Roman"/>
              </a:rPr>
              <a:t> </a:t>
            </a:r>
            <a:r>
              <a:rPr sz="2400" spc="5" dirty="0">
                <a:latin typeface="Times New Roman"/>
                <a:cs typeface="Times New Roman"/>
              </a:rPr>
              <a:t>une</a:t>
            </a:r>
            <a:r>
              <a:rPr sz="2400" spc="38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taille</a:t>
            </a:r>
            <a:endParaRPr sz="24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400" spc="-5" dirty="0">
                <a:latin typeface="Times New Roman"/>
                <a:cs typeface="Times New Roman"/>
              </a:rPr>
              <a:t>normale.</a:t>
            </a:r>
            <a:endParaRPr sz="24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400" dirty="0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</a:pPr>
            <a:r>
              <a:rPr sz="2400" dirty="0">
                <a:latin typeface="Times New Roman"/>
                <a:cs typeface="Times New Roman"/>
              </a:rPr>
              <a:t>-Si </a:t>
            </a:r>
            <a:r>
              <a:rPr sz="2400" spc="-5" dirty="0">
                <a:latin typeface="Times New Roman"/>
                <a:cs typeface="Times New Roman"/>
              </a:rPr>
              <a:t>cette insuffisance </a:t>
            </a:r>
            <a:r>
              <a:rPr sz="2400" dirty="0">
                <a:latin typeface="Times New Roman"/>
                <a:cs typeface="Times New Roman"/>
              </a:rPr>
              <a:t>est diagnostiquée </a:t>
            </a:r>
            <a:r>
              <a:rPr sz="2400" spc="-10" dirty="0">
                <a:latin typeface="Times New Roman"/>
                <a:cs typeface="Times New Roman"/>
              </a:rPr>
              <a:t>suffisamment </a:t>
            </a:r>
            <a:r>
              <a:rPr sz="2400" dirty="0">
                <a:latin typeface="Times New Roman"/>
                <a:cs typeface="Times New Roman"/>
              </a:rPr>
              <a:t>tôt, on</a:t>
            </a:r>
            <a:r>
              <a:rPr sz="2400" spc="-1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peut  </a:t>
            </a:r>
            <a:r>
              <a:rPr sz="2400" spc="5" dirty="0">
                <a:latin typeface="Times New Roman"/>
                <a:cs typeface="Times New Roman"/>
              </a:rPr>
              <a:t>donner </a:t>
            </a:r>
            <a:r>
              <a:rPr sz="2400" dirty="0">
                <a:latin typeface="Times New Roman"/>
                <a:cs typeface="Times New Roman"/>
              </a:rPr>
              <a:t>aux enfants des hormones de croissance</a:t>
            </a:r>
            <a:r>
              <a:rPr sz="2400" spc="-16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supplémentaires.</a:t>
            </a: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7412101" y="1554099"/>
            <a:ext cx="2192274" cy="23907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9024746" y="6662041"/>
            <a:ext cx="140335" cy="2038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445"/>
              </a:lnSpc>
            </a:pPr>
            <a:fld id="{81D60167-4931-47E6-BA6A-407CBD079E47}" type="slidenum">
              <a:rPr sz="1400" dirty="0">
                <a:latin typeface="Times New Roman"/>
                <a:cs typeface="Times New Roman"/>
              </a:rPr>
              <a:t>3</a:t>
            </a:fld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42975" y="273113"/>
            <a:ext cx="8787130" cy="611505"/>
          </a:xfrm>
          <a:prstGeom prst="rect">
            <a:avLst/>
          </a:prstGeom>
          <a:ln w="9523">
            <a:solidFill>
              <a:srgbClr val="000000"/>
            </a:solidFill>
          </a:ln>
        </p:spPr>
        <p:txBody>
          <a:bodyPr vert="horz" wrap="square" lIns="0" tIns="34925" rIns="0" bIns="0" rtlCol="0">
            <a:spAutoFit/>
          </a:bodyPr>
          <a:lstStyle/>
          <a:p>
            <a:pPr marL="1705610">
              <a:lnSpc>
                <a:spcPct val="100000"/>
              </a:lnSpc>
              <a:spcBef>
                <a:spcPts val="275"/>
              </a:spcBef>
            </a:pPr>
            <a:r>
              <a:rPr spc="-5" dirty="0"/>
              <a:t>Construction </a:t>
            </a:r>
            <a:r>
              <a:rPr dirty="0"/>
              <a:t>d’une banque </a:t>
            </a:r>
            <a:r>
              <a:rPr spc="-5" dirty="0"/>
              <a:t>d’ADN</a:t>
            </a:r>
            <a:r>
              <a:rPr spc="-165" dirty="0"/>
              <a:t> </a:t>
            </a:r>
            <a:r>
              <a:rPr spc="-5" dirty="0"/>
              <a:t>génomique</a:t>
            </a:r>
          </a:p>
        </p:txBody>
      </p:sp>
      <p:sp>
        <p:nvSpPr>
          <p:cNvPr id="3" name="object 3"/>
          <p:cNvSpPr/>
          <p:nvPr/>
        </p:nvSpPr>
        <p:spPr>
          <a:xfrm>
            <a:off x="4578350" y="1641475"/>
            <a:ext cx="668655" cy="644525"/>
          </a:xfrm>
          <a:custGeom>
            <a:avLst/>
            <a:gdLst/>
            <a:ahLst/>
            <a:cxnLst/>
            <a:rect l="l" t="t" r="r" b="b"/>
            <a:pathLst>
              <a:path w="668654" h="644525">
                <a:moveTo>
                  <a:pt x="334772" y="0"/>
                </a:moveTo>
                <a:lnTo>
                  <a:pt x="294005" y="2413"/>
                </a:lnTo>
                <a:lnTo>
                  <a:pt x="254635" y="9271"/>
                </a:lnTo>
                <a:lnTo>
                  <a:pt x="217043" y="20447"/>
                </a:lnTo>
                <a:lnTo>
                  <a:pt x="181610" y="35560"/>
                </a:lnTo>
                <a:lnTo>
                  <a:pt x="148463" y="54356"/>
                </a:lnTo>
                <a:lnTo>
                  <a:pt x="113665" y="80010"/>
                </a:lnTo>
                <a:lnTo>
                  <a:pt x="82804" y="109728"/>
                </a:lnTo>
                <a:lnTo>
                  <a:pt x="56261" y="143129"/>
                </a:lnTo>
                <a:lnTo>
                  <a:pt x="34290" y="179705"/>
                </a:lnTo>
                <a:lnTo>
                  <a:pt x="17399" y="218948"/>
                </a:lnTo>
                <a:lnTo>
                  <a:pt x="5969" y="260731"/>
                </a:lnTo>
                <a:lnTo>
                  <a:pt x="762" y="298831"/>
                </a:lnTo>
                <a:lnTo>
                  <a:pt x="0" y="321183"/>
                </a:lnTo>
                <a:lnTo>
                  <a:pt x="0" y="326898"/>
                </a:lnTo>
                <a:lnTo>
                  <a:pt x="3175" y="365887"/>
                </a:lnTo>
                <a:lnTo>
                  <a:pt x="10922" y="403479"/>
                </a:lnTo>
                <a:lnTo>
                  <a:pt x="25146" y="444373"/>
                </a:lnTo>
                <a:lnTo>
                  <a:pt x="44577" y="482600"/>
                </a:lnTo>
                <a:lnTo>
                  <a:pt x="68961" y="517779"/>
                </a:lnTo>
                <a:lnTo>
                  <a:pt x="97790" y="549402"/>
                </a:lnTo>
                <a:lnTo>
                  <a:pt x="130556" y="577215"/>
                </a:lnTo>
                <a:lnTo>
                  <a:pt x="167132" y="600837"/>
                </a:lnTo>
                <a:lnTo>
                  <a:pt x="201549" y="617601"/>
                </a:lnTo>
                <a:lnTo>
                  <a:pt x="238379" y="630428"/>
                </a:lnTo>
                <a:lnTo>
                  <a:pt x="276987" y="639191"/>
                </a:lnTo>
                <a:lnTo>
                  <a:pt x="317119" y="643636"/>
                </a:lnTo>
                <a:lnTo>
                  <a:pt x="334772" y="644017"/>
                </a:lnTo>
                <a:lnTo>
                  <a:pt x="340614" y="644017"/>
                </a:lnTo>
                <a:lnTo>
                  <a:pt x="381000" y="640969"/>
                </a:lnTo>
                <a:lnTo>
                  <a:pt x="419862" y="633476"/>
                </a:lnTo>
                <a:lnTo>
                  <a:pt x="456819" y="621665"/>
                </a:lnTo>
                <a:lnTo>
                  <a:pt x="491871" y="605917"/>
                </a:lnTo>
                <a:lnTo>
                  <a:pt x="528955" y="583565"/>
                </a:lnTo>
                <a:lnTo>
                  <a:pt x="562737" y="556768"/>
                </a:lnTo>
                <a:lnTo>
                  <a:pt x="592455" y="526034"/>
                </a:lnTo>
                <a:lnTo>
                  <a:pt x="617855" y="491617"/>
                </a:lnTo>
                <a:lnTo>
                  <a:pt x="638556" y="454152"/>
                </a:lnTo>
                <a:lnTo>
                  <a:pt x="654177" y="413893"/>
                </a:lnTo>
                <a:lnTo>
                  <a:pt x="663194" y="376809"/>
                </a:lnTo>
                <a:lnTo>
                  <a:pt x="667639" y="338201"/>
                </a:lnTo>
                <a:lnTo>
                  <a:pt x="668147" y="321183"/>
                </a:lnTo>
                <a:lnTo>
                  <a:pt x="668020" y="315595"/>
                </a:lnTo>
                <a:lnTo>
                  <a:pt x="664845" y="276479"/>
                </a:lnTo>
                <a:lnTo>
                  <a:pt x="656971" y="238760"/>
                </a:lnTo>
                <a:lnTo>
                  <a:pt x="642493" y="197739"/>
                </a:lnTo>
                <a:lnTo>
                  <a:pt x="622554" y="159512"/>
                </a:lnTo>
                <a:lnTo>
                  <a:pt x="597789" y="124206"/>
                </a:lnTo>
                <a:lnTo>
                  <a:pt x="568579" y="92583"/>
                </a:lnTo>
                <a:lnTo>
                  <a:pt x="535178" y="64770"/>
                </a:lnTo>
                <a:lnTo>
                  <a:pt x="503047" y="44069"/>
                </a:lnTo>
                <a:lnTo>
                  <a:pt x="468376" y="26924"/>
                </a:lnTo>
                <a:lnTo>
                  <a:pt x="431546" y="13843"/>
                </a:lnTo>
                <a:lnTo>
                  <a:pt x="392811" y="4826"/>
                </a:lnTo>
                <a:lnTo>
                  <a:pt x="352552" y="508"/>
                </a:lnTo>
                <a:lnTo>
                  <a:pt x="334772" y="0"/>
                </a:lnTo>
                <a:close/>
              </a:path>
            </a:pathLst>
          </a:custGeom>
          <a:ln w="76198">
            <a:solidFill>
              <a:srgbClr val="CCCC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5983351" y="1171575"/>
            <a:ext cx="1484248" cy="162242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132451" y="4219575"/>
            <a:ext cx="74295" cy="82550"/>
          </a:xfrm>
          <a:custGeom>
            <a:avLst/>
            <a:gdLst/>
            <a:ahLst/>
            <a:cxnLst/>
            <a:rect l="l" t="t" r="r" b="b"/>
            <a:pathLst>
              <a:path w="74295" h="82550">
                <a:moveTo>
                  <a:pt x="0" y="0"/>
                </a:moveTo>
                <a:lnTo>
                  <a:pt x="22733" y="82296"/>
                </a:lnTo>
                <a:lnTo>
                  <a:pt x="74295" y="1524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419600" y="4422775"/>
            <a:ext cx="428625" cy="0"/>
          </a:xfrm>
          <a:custGeom>
            <a:avLst/>
            <a:gdLst/>
            <a:ahLst/>
            <a:cxnLst/>
            <a:rect l="l" t="t" r="r" b="b"/>
            <a:pathLst>
              <a:path w="428625">
                <a:moveTo>
                  <a:pt x="0" y="0"/>
                </a:moveTo>
                <a:lnTo>
                  <a:pt x="428244" y="0"/>
                </a:lnTo>
              </a:path>
            </a:pathLst>
          </a:custGeom>
          <a:ln w="76198">
            <a:solidFill>
              <a:srgbClr val="CCCC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419600" y="4600575"/>
            <a:ext cx="428625" cy="0"/>
          </a:xfrm>
          <a:custGeom>
            <a:avLst/>
            <a:gdLst/>
            <a:ahLst/>
            <a:cxnLst/>
            <a:rect l="l" t="t" r="r" b="b"/>
            <a:pathLst>
              <a:path w="428625">
                <a:moveTo>
                  <a:pt x="0" y="0"/>
                </a:moveTo>
                <a:lnTo>
                  <a:pt x="428244" y="0"/>
                </a:lnTo>
              </a:path>
            </a:pathLst>
          </a:custGeom>
          <a:ln w="76198">
            <a:solidFill>
              <a:srgbClr val="CCCC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4884801" y="4269105"/>
            <a:ext cx="870585" cy="4305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ts val="1590"/>
              </a:lnSpc>
              <a:spcBef>
                <a:spcPts val="105"/>
              </a:spcBef>
            </a:pPr>
            <a:r>
              <a:rPr sz="1400" dirty="0">
                <a:latin typeface="Arial"/>
                <a:cs typeface="Arial"/>
              </a:rPr>
              <a:t>G</a:t>
            </a:r>
            <a:endParaRPr sz="1400">
              <a:latin typeface="Arial"/>
              <a:cs typeface="Arial"/>
            </a:endParaRPr>
          </a:p>
          <a:p>
            <a:pPr marL="12700">
              <a:lnSpc>
                <a:spcPts val="1590"/>
              </a:lnSpc>
            </a:pPr>
            <a:r>
              <a:rPr sz="1400" spc="-20" dirty="0">
                <a:latin typeface="Arial"/>
                <a:cs typeface="Arial"/>
              </a:rPr>
              <a:t>C</a:t>
            </a:r>
            <a:r>
              <a:rPr sz="1400" spc="-5" dirty="0">
                <a:latin typeface="Arial"/>
                <a:cs typeface="Arial"/>
              </a:rPr>
              <a:t>-</a:t>
            </a:r>
            <a:r>
              <a:rPr sz="1400" spc="-20" dirty="0">
                <a:latin typeface="Arial"/>
                <a:cs typeface="Arial"/>
              </a:rPr>
              <a:t>C</a:t>
            </a:r>
            <a:r>
              <a:rPr sz="1400" spc="-5" dirty="0">
                <a:latin typeface="Arial"/>
                <a:cs typeface="Arial"/>
              </a:rPr>
              <a:t>-</a:t>
            </a:r>
            <a:r>
              <a:rPr sz="1400" spc="-90" dirty="0">
                <a:latin typeface="Arial"/>
                <a:cs typeface="Arial"/>
              </a:rPr>
              <a:t>T</a:t>
            </a:r>
            <a:r>
              <a:rPr sz="1400" spc="-5" dirty="0">
                <a:latin typeface="Arial"/>
                <a:cs typeface="Arial"/>
              </a:rPr>
              <a:t>-A</a:t>
            </a:r>
            <a:r>
              <a:rPr sz="1400" spc="-15" dirty="0">
                <a:latin typeface="Arial"/>
                <a:cs typeface="Arial"/>
              </a:rPr>
              <a:t>-</a:t>
            </a:r>
            <a:r>
              <a:rPr sz="1400" spc="5" dirty="0">
                <a:latin typeface="Arial"/>
                <a:cs typeface="Arial"/>
              </a:rPr>
              <a:t>G</a:t>
            </a:r>
            <a:endParaRPr sz="14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360414" y="4256911"/>
            <a:ext cx="920750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-15" dirty="0">
                <a:latin typeface="Arial"/>
                <a:cs typeface="Arial"/>
              </a:rPr>
              <a:t>G-A-T-</a:t>
            </a:r>
            <a:r>
              <a:rPr sz="1400" spc="-10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C-C</a:t>
            </a:r>
            <a:endParaRPr sz="14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116321" y="4435294"/>
            <a:ext cx="164465" cy="24002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5" dirty="0">
                <a:latin typeface="Arial"/>
                <a:cs typeface="Arial"/>
              </a:rPr>
              <a:t>G</a:t>
            </a:r>
            <a:endParaRPr sz="1400">
              <a:latin typeface="Arial"/>
              <a:cs typeface="Arial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7262876" y="4402074"/>
            <a:ext cx="430530" cy="0"/>
          </a:xfrm>
          <a:custGeom>
            <a:avLst/>
            <a:gdLst/>
            <a:ahLst/>
            <a:cxnLst/>
            <a:rect l="l" t="t" r="r" b="b"/>
            <a:pathLst>
              <a:path w="430529">
                <a:moveTo>
                  <a:pt x="0" y="0"/>
                </a:moveTo>
                <a:lnTo>
                  <a:pt x="430022" y="0"/>
                </a:lnTo>
              </a:path>
            </a:pathLst>
          </a:custGeom>
          <a:ln w="76198">
            <a:solidFill>
              <a:srgbClr val="FF97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7262876" y="4581525"/>
            <a:ext cx="430530" cy="0"/>
          </a:xfrm>
          <a:custGeom>
            <a:avLst/>
            <a:gdLst/>
            <a:ahLst/>
            <a:cxnLst/>
            <a:rect l="l" t="t" r="r" b="b"/>
            <a:pathLst>
              <a:path w="430529">
                <a:moveTo>
                  <a:pt x="0" y="0"/>
                </a:moveTo>
                <a:lnTo>
                  <a:pt x="430022" y="0"/>
                </a:lnTo>
              </a:path>
            </a:pathLst>
          </a:custGeom>
          <a:ln w="76198">
            <a:solidFill>
              <a:srgbClr val="FF97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5621401" y="3529076"/>
            <a:ext cx="314325" cy="287020"/>
          </a:xfrm>
          <a:custGeom>
            <a:avLst/>
            <a:gdLst/>
            <a:ahLst/>
            <a:cxnLst/>
            <a:rect l="l" t="t" r="r" b="b"/>
            <a:pathLst>
              <a:path w="314325" h="287020">
                <a:moveTo>
                  <a:pt x="156845" y="0"/>
                </a:moveTo>
                <a:lnTo>
                  <a:pt x="116078" y="4826"/>
                </a:lnTo>
                <a:lnTo>
                  <a:pt x="79248" y="18669"/>
                </a:lnTo>
                <a:lnTo>
                  <a:pt x="43942" y="43688"/>
                </a:lnTo>
                <a:lnTo>
                  <a:pt x="17653" y="76962"/>
                </a:lnTo>
                <a:lnTo>
                  <a:pt x="2667" y="116332"/>
                </a:lnTo>
                <a:lnTo>
                  <a:pt x="0" y="143383"/>
                </a:lnTo>
                <a:lnTo>
                  <a:pt x="0" y="148844"/>
                </a:lnTo>
                <a:lnTo>
                  <a:pt x="8636" y="190754"/>
                </a:lnTo>
                <a:lnTo>
                  <a:pt x="29464" y="227330"/>
                </a:lnTo>
                <a:lnTo>
                  <a:pt x="60579" y="256667"/>
                </a:lnTo>
                <a:lnTo>
                  <a:pt x="94488" y="274955"/>
                </a:lnTo>
                <a:lnTo>
                  <a:pt x="133096" y="285115"/>
                </a:lnTo>
                <a:lnTo>
                  <a:pt x="156845" y="286766"/>
                </a:lnTo>
                <a:lnTo>
                  <a:pt x="162941" y="286639"/>
                </a:lnTo>
                <a:lnTo>
                  <a:pt x="203327" y="280416"/>
                </a:lnTo>
                <a:lnTo>
                  <a:pt x="239395" y="265430"/>
                </a:lnTo>
                <a:lnTo>
                  <a:pt x="273812" y="239268"/>
                </a:lnTo>
                <a:lnTo>
                  <a:pt x="298704" y="205105"/>
                </a:lnTo>
                <a:lnTo>
                  <a:pt x="312166" y="165100"/>
                </a:lnTo>
                <a:lnTo>
                  <a:pt x="313817" y="143383"/>
                </a:lnTo>
                <a:lnTo>
                  <a:pt x="313817" y="137795"/>
                </a:lnTo>
                <a:lnTo>
                  <a:pt x="305181" y="96012"/>
                </a:lnTo>
                <a:lnTo>
                  <a:pt x="284353" y="59436"/>
                </a:lnTo>
                <a:lnTo>
                  <a:pt x="253238" y="30099"/>
                </a:lnTo>
                <a:lnTo>
                  <a:pt x="219329" y="11684"/>
                </a:lnTo>
                <a:lnTo>
                  <a:pt x="180721" y="1524"/>
                </a:lnTo>
                <a:lnTo>
                  <a:pt x="156845" y="0"/>
                </a:lnTo>
                <a:close/>
              </a:path>
            </a:pathLst>
          </a:custGeom>
          <a:ln w="952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6151626" y="3736975"/>
            <a:ext cx="314325" cy="285750"/>
          </a:xfrm>
          <a:custGeom>
            <a:avLst/>
            <a:gdLst/>
            <a:ahLst/>
            <a:cxnLst/>
            <a:rect l="l" t="t" r="r" b="b"/>
            <a:pathLst>
              <a:path w="314325" h="285750">
                <a:moveTo>
                  <a:pt x="156845" y="0"/>
                </a:moveTo>
                <a:lnTo>
                  <a:pt x="116078" y="4826"/>
                </a:lnTo>
                <a:lnTo>
                  <a:pt x="79248" y="18669"/>
                </a:lnTo>
                <a:lnTo>
                  <a:pt x="43942" y="43815"/>
                </a:lnTo>
                <a:lnTo>
                  <a:pt x="17653" y="77089"/>
                </a:lnTo>
                <a:lnTo>
                  <a:pt x="2667" y="116586"/>
                </a:lnTo>
                <a:lnTo>
                  <a:pt x="0" y="143637"/>
                </a:lnTo>
                <a:lnTo>
                  <a:pt x="0" y="148971"/>
                </a:lnTo>
                <a:lnTo>
                  <a:pt x="8636" y="190246"/>
                </a:lnTo>
                <a:lnTo>
                  <a:pt x="29464" y="226441"/>
                </a:lnTo>
                <a:lnTo>
                  <a:pt x="60579" y="255651"/>
                </a:lnTo>
                <a:lnTo>
                  <a:pt x="94488" y="273812"/>
                </a:lnTo>
                <a:lnTo>
                  <a:pt x="133096" y="283972"/>
                </a:lnTo>
                <a:lnTo>
                  <a:pt x="156845" y="285623"/>
                </a:lnTo>
                <a:lnTo>
                  <a:pt x="162941" y="285496"/>
                </a:lnTo>
                <a:lnTo>
                  <a:pt x="203327" y="279273"/>
                </a:lnTo>
                <a:lnTo>
                  <a:pt x="239395" y="264287"/>
                </a:lnTo>
                <a:lnTo>
                  <a:pt x="273812" y="238252"/>
                </a:lnTo>
                <a:lnTo>
                  <a:pt x="298704" y="204470"/>
                </a:lnTo>
                <a:lnTo>
                  <a:pt x="312166" y="164973"/>
                </a:lnTo>
                <a:lnTo>
                  <a:pt x="313817" y="143637"/>
                </a:lnTo>
                <a:lnTo>
                  <a:pt x="313817" y="138049"/>
                </a:lnTo>
                <a:lnTo>
                  <a:pt x="305181" y="96139"/>
                </a:lnTo>
                <a:lnTo>
                  <a:pt x="284353" y="59563"/>
                </a:lnTo>
                <a:lnTo>
                  <a:pt x="253238" y="30099"/>
                </a:lnTo>
                <a:lnTo>
                  <a:pt x="219329" y="11811"/>
                </a:lnTo>
                <a:lnTo>
                  <a:pt x="180721" y="1651"/>
                </a:lnTo>
                <a:lnTo>
                  <a:pt x="156845" y="0"/>
                </a:lnTo>
                <a:close/>
              </a:path>
            </a:pathLst>
          </a:custGeom>
          <a:ln w="952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5173726" y="3795776"/>
            <a:ext cx="525145" cy="457200"/>
          </a:xfrm>
          <a:custGeom>
            <a:avLst/>
            <a:gdLst/>
            <a:ahLst/>
            <a:cxnLst/>
            <a:rect l="l" t="t" r="r" b="b"/>
            <a:pathLst>
              <a:path w="525145" h="457200">
                <a:moveTo>
                  <a:pt x="525145" y="0"/>
                </a:moveTo>
                <a:lnTo>
                  <a:pt x="482092" y="1397"/>
                </a:lnTo>
                <a:lnTo>
                  <a:pt x="439928" y="5969"/>
                </a:lnTo>
                <a:lnTo>
                  <a:pt x="398907" y="13335"/>
                </a:lnTo>
                <a:lnTo>
                  <a:pt x="359156" y="23368"/>
                </a:lnTo>
                <a:lnTo>
                  <a:pt x="320675" y="36068"/>
                </a:lnTo>
                <a:lnTo>
                  <a:pt x="283718" y="51181"/>
                </a:lnTo>
                <a:lnTo>
                  <a:pt x="248539" y="68707"/>
                </a:lnTo>
                <a:lnTo>
                  <a:pt x="215011" y="88392"/>
                </a:lnTo>
                <a:lnTo>
                  <a:pt x="183388" y="110363"/>
                </a:lnTo>
                <a:lnTo>
                  <a:pt x="149733" y="137795"/>
                </a:lnTo>
                <a:lnTo>
                  <a:pt x="118999" y="167767"/>
                </a:lnTo>
                <a:lnTo>
                  <a:pt x="91313" y="199898"/>
                </a:lnTo>
                <a:lnTo>
                  <a:pt x="66802" y="234188"/>
                </a:lnTo>
                <a:lnTo>
                  <a:pt x="45847" y="270256"/>
                </a:lnTo>
                <a:lnTo>
                  <a:pt x="28575" y="308229"/>
                </a:lnTo>
                <a:lnTo>
                  <a:pt x="15240" y="347599"/>
                </a:lnTo>
                <a:lnTo>
                  <a:pt x="5842" y="388366"/>
                </a:lnTo>
                <a:lnTo>
                  <a:pt x="889" y="430403"/>
                </a:lnTo>
                <a:lnTo>
                  <a:pt x="0" y="451739"/>
                </a:lnTo>
                <a:lnTo>
                  <a:pt x="0" y="457073"/>
                </a:lnTo>
              </a:path>
            </a:pathLst>
          </a:custGeom>
          <a:ln w="952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6392926" y="3997325"/>
            <a:ext cx="439420" cy="304800"/>
          </a:xfrm>
          <a:custGeom>
            <a:avLst/>
            <a:gdLst/>
            <a:ahLst/>
            <a:cxnLst/>
            <a:rect l="l" t="t" r="r" b="b"/>
            <a:pathLst>
              <a:path w="439420" h="304800">
                <a:moveTo>
                  <a:pt x="0" y="0"/>
                </a:moveTo>
                <a:lnTo>
                  <a:pt x="40259" y="1270"/>
                </a:lnTo>
                <a:lnTo>
                  <a:pt x="79629" y="4953"/>
                </a:lnTo>
                <a:lnTo>
                  <a:pt x="117729" y="11049"/>
                </a:lnTo>
                <a:lnTo>
                  <a:pt x="160528" y="20955"/>
                </a:lnTo>
                <a:lnTo>
                  <a:pt x="201168" y="33655"/>
                </a:lnTo>
                <a:lnTo>
                  <a:pt x="239522" y="49149"/>
                </a:lnTo>
                <a:lnTo>
                  <a:pt x="275336" y="67056"/>
                </a:lnTo>
                <a:lnTo>
                  <a:pt x="308229" y="87376"/>
                </a:lnTo>
                <a:lnTo>
                  <a:pt x="342138" y="113284"/>
                </a:lnTo>
                <a:lnTo>
                  <a:pt x="371475" y="141859"/>
                </a:lnTo>
                <a:lnTo>
                  <a:pt x="396113" y="172720"/>
                </a:lnTo>
                <a:lnTo>
                  <a:pt x="415544" y="205613"/>
                </a:lnTo>
                <a:lnTo>
                  <a:pt x="430784" y="244856"/>
                </a:lnTo>
                <a:lnTo>
                  <a:pt x="438404" y="286004"/>
                </a:lnTo>
                <a:lnTo>
                  <a:pt x="439166" y="300101"/>
                </a:lnTo>
                <a:lnTo>
                  <a:pt x="439166" y="304800"/>
                </a:lnTo>
              </a:path>
            </a:pathLst>
          </a:custGeom>
          <a:ln w="952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6784975" y="4244975"/>
            <a:ext cx="76200" cy="76200"/>
          </a:xfrm>
          <a:custGeom>
            <a:avLst/>
            <a:gdLst/>
            <a:ahLst/>
            <a:cxnLst/>
            <a:rect l="l" t="t" r="r" b="b"/>
            <a:pathLst>
              <a:path w="76200" h="76200">
                <a:moveTo>
                  <a:pt x="76200" y="0"/>
                </a:moveTo>
                <a:lnTo>
                  <a:pt x="0" y="0"/>
                </a:lnTo>
                <a:lnTo>
                  <a:pt x="38100" y="76200"/>
                </a:lnTo>
                <a:lnTo>
                  <a:pt x="762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7392161" y="2305634"/>
            <a:ext cx="1234440" cy="24002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-5" dirty="0">
                <a:latin typeface="Times New Roman"/>
                <a:cs typeface="Times New Roman"/>
              </a:rPr>
              <a:t>ADN</a:t>
            </a:r>
            <a:r>
              <a:rPr sz="1400" spc="-14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génomique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4526022" y="2331210"/>
            <a:ext cx="788035" cy="4527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indent="97155">
              <a:lnSpc>
                <a:spcPct val="100000"/>
              </a:lnSpc>
              <a:spcBef>
                <a:spcPts val="105"/>
              </a:spcBef>
            </a:pPr>
            <a:r>
              <a:rPr sz="1400" spc="-25" dirty="0">
                <a:latin typeface="Times New Roman"/>
                <a:cs typeface="Times New Roman"/>
              </a:rPr>
              <a:t>Vecteur  </a:t>
            </a:r>
            <a:r>
              <a:rPr sz="1400" dirty="0">
                <a:latin typeface="Times New Roman"/>
                <a:cs typeface="Times New Roman"/>
              </a:rPr>
              <a:t>(</a:t>
            </a:r>
            <a:r>
              <a:rPr sz="1400" spc="5" dirty="0">
                <a:latin typeface="Times New Roman"/>
                <a:cs typeface="Times New Roman"/>
              </a:rPr>
              <a:t>p</a:t>
            </a:r>
            <a:r>
              <a:rPr sz="1400" dirty="0">
                <a:latin typeface="Times New Roman"/>
                <a:cs typeface="Times New Roman"/>
              </a:rPr>
              <a:t>la</a:t>
            </a:r>
            <a:r>
              <a:rPr sz="1400" spc="5" dirty="0">
                <a:latin typeface="Times New Roman"/>
                <a:cs typeface="Times New Roman"/>
              </a:rPr>
              <a:t>s</a:t>
            </a:r>
            <a:r>
              <a:rPr sz="1400" spc="-25" dirty="0">
                <a:latin typeface="Times New Roman"/>
                <a:cs typeface="Times New Roman"/>
              </a:rPr>
              <a:t>m</a:t>
            </a:r>
            <a:r>
              <a:rPr sz="1400" dirty="0">
                <a:latin typeface="Times New Roman"/>
                <a:cs typeface="Times New Roman"/>
              </a:rPr>
              <a:t>ide)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4865751" y="1455801"/>
            <a:ext cx="76073" cy="14439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 txBox="1"/>
          <p:nvPr/>
        </p:nvSpPr>
        <p:spPr>
          <a:xfrm>
            <a:off x="4248403" y="1333881"/>
            <a:ext cx="573405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-5" dirty="0">
                <a:latin typeface="Times New Roman"/>
                <a:cs typeface="Times New Roman"/>
              </a:rPr>
              <a:t>B</a:t>
            </a:r>
            <a:r>
              <a:rPr sz="1400" spc="10" dirty="0">
                <a:latin typeface="Times New Roman"/>
                <a:cs typeface="Times New Roman"/>
              </a:rPr>
              <a:t>a</a:t>
            </a:r>
            <a:r>
              <a:rPr sz="1400" spc="-50" dirty="0">
                <a:latin typeface="Times New Roman"/>
                <a:cs typeface="Times New Roman"/>
              </a:rPr>
              <a:t>m</a:t>
            </a:r>
            <a:r>
              <a:rPr sz="1400" spc="-20" dirty="0">
                <a:latin typeface="Times New Roman"/>
                <a:cs typeface="Times New Roman"/>
              </a:rPr>
              <a:t>H</a:t>
            </a:r>
            <a:r>
              <a:rPr sz="1400" dirty="0">
                <a:latin typeface="Times New Roman"/>
                <a:cs typeface="Times New Roman"/>
              </a:rPr>
              <a:t>1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7464932" y="1788036"/>
            <a:ext cx="573405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-5" dirty="0">
                <a:latin typeface="Times New Roman"/>
                <a:cs typeface="Times New Roman"/>
              </a:rPr>
              <a:t>B</a:t>
            </a:r>
            <a:r>
              <a:rPr sz="1400" spc="10" dirty="0">
                <a:latin typeface="Times New Roman"/>
                <a:cs typeface="Times New Roman"/>
              </a:rPr>
              <a:t>a</a:t>
            </a:r>
            <a:r>
              <a:rPr sz="1400" spc="-50" dirty="0">
                <a:latin typeface="Times New Roman"/>
                <a:cs typeface="Times New Roman"/>
              </a:rPr>
              <a:t>m</a:t>
            </a:r>
            <a:r>
              <a:rPr sz="1400" spc="-20" dirty="0">
                <a:latin typeface="Times New Roman"/>
                <a:cs typeface="Times New Roman"/>
              </a:rPr>
              <a:t>H</a:t>
            </a:r>
            <a:r>
              <a:rPr sz="1400" dirty="0">
                <a:latin typeface="Times New Roman"/>
                <a:cs typeface="Times New Roman"/>
              </a:rPr>
              <a:t>1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104696" y="2313815"/>
            <a:ext cx="172847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spc="-15" dirty="0">
                <a:latin typeface="Times New Roman"/>
                <a:cs typeface="Times New Roman"/>
              </a:rPr>
              <a:t>Première</a:t>
            </a:r>
            <a:r>
              <a:rPr sz="2000" b="1" spc="-170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étape: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104698" y="2929891"/>
            <a:ext cx="1041400" cy="848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Times New Roman"/>
                <a:cs typeface="Times New Roman"/>
              </a:rPr>
              <a:t>Coupure  génomique  plusieurs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2246125" y="2929891"/>
            <a:ext cx="123825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32815" marR="5080" indent="-920750" algn="r">
              <a:lnSpc>
                <a:spcPct val="100000"/>
              </a:lnSpc>
              <a:spcBef>
                <a:spcPts val="100"/>
              </a:spcBef>
              <a:tabLst>
                <a:tab pos="581025" algn="l"/>
              </a:tabLst>
            </a:pPr>
            <a:r>
              <a:rPr sz="1800" dirty="0">
                <a:latin typeface="Times New Roman"/>
                <a:cs typeface="Times New Roman"/>
              </a:rPr>
              <a:t>de	l’</a:t>
            </a:r>
            <a:r>
              <a:rPr sz="1800" spc="-10" dirty="0">
                <a:latin typeface="Times New Roman"/>
                <a:cs typeface="Times New Roman"/>
              </a:rPr>
              <a:t>AD</a:t>
            </a:r>
            <a:r>
              <a:rPr sz="1800" spc="-5" dirty="0">
                <a:latin typeface="Times New Roman"/>
                <a:cs typeface="Times New Roman"/>
              </a:rPr>
              <a:t>N  </a:t>
            </a:r>
            <a:r>
              <a:rPr sz="1800" dirty="0">
                <a:latin typeface="Times New Roman"/>
                <a:cs typeface="Times New Roman"/>
              </a:rPr>
              <a:t>par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2180973" y="3478531"/>
            <a:ext cx="130365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061720" algn="l"/>
              </a:tabLst>
            </a:pPr>
            <a:r>
              <a:rPr sz="1800" dirty="0">
                <a:latin typeface="Times New Roman"/>
                <a:cs typeface="Times New Roman"/>
              </a:rPr>
              <a:t>en</a:t>
            </a:r>
            <a:r>
              <a:rPr sz="1800" spc="-10" dirty="0">
                <a:latin typeface="Times New Roman"/>
                <a:cs typeface="Times New Roman"/>
              </a:rPr>
              <a:t>z</a:t>
            </a:r>
            <a:r>
              <a:rPr sz="1800" spc="20" dirty="0">
                <a:latin typeface="Times New Roman"/>
                <a:cs typeface="Times New Roman"/>
              </a:rPr>
              <a:t>y</a:t>
            </a:r>
            <a:r>
              <a:rPr sz="1800" spc="-20" dirty="0">
                <a:latin typeface="Times New Roman"/>
                <a:cs typeface="Times New Roman"/>
              </a:rPr>
              <a:t>m</a:t>
            </a:r>
            <a:r>
              <a:rPr sz="1800" dirty="0">
                <a:latin typeface="Times New Roman"/>
                <a:cs typeface="Times New Roman"/>
              </a:rPr>
              <a:t>es	un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1104696" y="3752805"/>
            <a:ext cx="238442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1083945" algn="l"/>
                <a:tab pos="1950720" algn="l"/>
              </a:tabLst>
            </a:pPr>
            <a:r>
              <a:rPr sz="1800" spc="-5" dirty="0">
                <a:latin typeface="Times New Roman"/>
                <a:cs typeface="Times New Roman"/>
              </a:rPr>
              <a:t>restriction </a:t>
            </a:r>
            <a:r>
              <a:rPr sz="1800" dirty="0">
                <a:latin typeface="Times New Roman"/>
                <a:cs typeface="Times New Roman"/>
              </a:rPr>
              <a:t>et </a:t>
            </a:r>
            <a:r>
              <a:rPr sz="1800" spc="-55" dirty="0">
                <a:latin typeface="Times New Roman"/>
                <a:cs typeface="Times New Roman"/>
              </a:rPr>
              <a:t>eligation </a:t>
            </a:r>
            <a:r>
              <a:rPr sz="1800" spc="-365" dirty="0">
                <a:latin typeface="Times New Roman"/>
                <a:cs typeface="Times New Roman"/>
              </a:rPr>
              <a:t>doeus  </a:t>
            </a:r>
            <a:r>
              <a:rPr sz="1800" dirty="0">
                <a:latin typeface="Times New Roman"/>
                <a:cs typeface="Times New Roman"/>
              </a:rPr>
              <a:t>frag</a:t>
            </a:r>
            <a:r>
              <a:rPr sz="1800" spc="-10" dirty="0">
                <a:latin typeface="Times New Roman"/>
                <a:cs typeface="Times New Roman"/>
              </a:rPr>
              <a:t>m</a:t>
            </a:r>
            <a:r>
              <a:rPr sz="1800" dirty="0">
                <a:latin typeface="Times New Roman"/>
                <a:cs typeface="Times New Roman"/>
              </a:rPr>
              <a:t>en</a:t>
            </a:r>
            <a:r>
              <a:rPr sz="1800" spc="5" dirty="0">
                <a:latin typeface="Times New Roman"/>
                <a:cs typeface="Times New Roman"/>
              </a:rPr>
              <a:t>t</a:t>
            </a:r>
            <a:r>
              <a:rPr sz="1800" spc="-5" dirty="0">
                <a:latin typeface="Times New Roman"/>
                <a:cs typeface="Times New Roman"/>
              </a:rPr>
              <a:t>s</a:t>
            </a:r>
            <a:r>
              <a:rPr sz="1800" dirty="0">
                <a:latin typeface="Times New Roman"/>
                <a:cs typeface="Times New Roman"/>
              </a:rPr>
              <a:t>	obtenus	d</a:t>
            </a:r>
            <a:r>
              <a:rPr sz="1800" spc="-130" dirty="0">
                <a:latin typeface="Times New Roman"/>
                <a:cs typeface="Times New Roman"/>
              </a:rPr>
              <a:t>a</a:t>
            </a:r>
            <a:r>
              <a:rPr sz="1800" spc="-775" dirty="0">
                <a:latin typeface="Times New Roman"/>
                <a:cs typeface="Times New Roman"/>
              </a:rPr>
              <a:t>d</a:t>
            </a:r>
            <a:r>
              <a:rPr sz="1800" spc="-130" dirty="0">
                <a:latin typeface="Times New Roman"/>
                <a:cs typeface="Times New Roman"/>
              </a:rPr>
              <a:t>n</a:t>
            </a:r>
            <a:r>
              <a:rPr sz="1800" spc="-675" dirty="0">
                <a:latin typeface="Times New Roman"/>
                <a:cs typeface="Times New Roman"/>
              </a:rPr>
              <a:t>e</a:t>
            </a:r>
            <a:r>
              <a:rPr sz="1800" spc="-5" dirty="0">
                <a:latin typeface="Times New Roman"/>
                <a:cs typeface="Times New Roman"/>
              </a:rPr>
              <a:t>s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1104696" y="4299586"/>
            <a:ext cx="208407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Times New Roman"/>
                <a:cs typeface="Times New Roman"/>
              </a:rPr>
              <a:t>un vecteur de</a:t>
            </a:r>
            <a:r>
              <a:rPr sz="1800" spc="-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clonage.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5630926" y="5454269"/>
            <a:ext cx="76200" cy="67310"/>
          </a:xfrm>
          <a:custGeom>
            <a:avLst/>
            <a:gdLst/>
            <a:ahLst/>
            <a:cxnLst/>
            <a:rect l="l" t="t" r="r" b="b"/>
            <a:pathLst>
              <a:path w="76200" h="67310">
                <a:moveTo>
                  <a:pt x="76073" y="0"/>
                </a:moveTo>
                <a:lnTo>
                  <a:pt x="0" y="0"/>
                </a:lnTo>
                <a:lnTo>
                  <a:pt x="33401" y="66929"/>
                </a:lnTo>
                <a:lnTo>
                  <a:pt x="33401" y="12192"/>
                </a:lnTo>
                <a:lnTo>
                  <a:pt x="69964" y="12192"/>
                </a:lnTo>
                <a:lnTo>
                  <a:pt x="76073" y="0"/>
                </a:lnTo>
                <a:close/>
              </a:path>
              <a:path w="76200" h="67310">
                <a:moveTo>
                  <a:pt x="69964" y="12192"/>
                </a:moveTo>
                <a:lnTo>
                  <a:pt x="44069" y="12192"/>
                </a:lnTo>
                <a:lnTo>
                  <a:pt x="44069" y="63881"/>
                </a:lnTo>
                <a:lnTo>
                  <a:pt x="69964" y="12192"/>
                </a:lnTo>
                <a:close/>
              </a:path>
              <a:path w="76200" h="67310">
                <a:moveTo>
                  <a:pt x="44069" y="12192"/>
                </a:moveTo>
                <a:lnTo>
                  <a:pt x="33401" y="12192"/>
                </a:lnTo>
                <a:lnTo>
                  <a:pt x="34925" y="16764"/>
                </a:lnTo>
                <a:lnTo>
                  <a:pt x="42545" y="16764"/>
                </a:lnTo>
                <a:lnTo>
                  <a:pt x="44069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5664327" y="5466461"/>
            <a:ext cx="10795" cy="64135"/>
          </a:xfrm>
          <a:custGeom>
            <a:avLst/>
            <a:gdLst/>
            <a:ahLst/>
            <a:cxnLst/>
            <a:rect l="l" t="t" r="r" b="b"/>
            <a:pathLst>
              <a:path w="10795" h="64135">
                <a:moveTo>
                  <a:pt x="0" y="0"/>
                </a:moveTo>
                <a:lnTo>
                  <a:pt x="0" y="54737"/>
                </a:lnTo>
                <a:lnTo>
                  <a:pt x="4572" y="63881"/>
                </a:lnTo>
                <a:lnTo>
                  <a:pt x="10668" y="51689"/>
                </a:lnTo>
                <a:lnTo>
                  <a:pt x="10668" y="4572"/>
                </a:lnTo>
                <a:lnTo>
                  <a:pt x="1524" y="4572"/>
                </a:lnTo>
                <a:lnTo>
                  <a:pt x="0" y="0"/>
                </a:lnTo>
                <a:close/>
              </a:path>
              <a:path w="10795" h="64135">
                <a:moveTo>
                  <a:pt x="10668" y="0"/>
                </a:moveTo>
                <a:lnTo>
                  <a:pt x="9144" y="4572"/>
                </a:lnTo>
                <a:lnTo>
                  <a:pt x="10668" y="4572"/>
                </a:lnTo>
                <a:lnTo>
                  <a:pt x="1066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6418326" y="5849874"/>
            <a:ext cx="76200" cy="76200"/>
          </a:xfrm>
          <a:custGeom>
            <a:avLst/>
            <a:gdLst/>
            <a:ahLst/>
            <a:cxnLst/>
            <a:rect l="l" t="t" r="r" b="b"/>
            <a:pathLst>
              <a:path w="76200" h="76200">
                <a:moveTo>
                  <a:pt x="37973" y="0"/>
                </a:moveTo>
                <a:lnTo>
                  <a:pt x="0" y="76200"/>
                </a:lnTo>
                <a:lnTo>
                  <a:pt x="33401" y="76200"/>
                </a:lnTo>
                <a:lnTo>
                  <a:pt x="33401" y="64008"/>
                </a:lnTo>
                <a:lnTo>
                  <a:pt x="34925" y="60960"/>
                </a:lnTo>
                <a:lnTo>
                  <a:pt x="37973" y="59436"/>
                </a:lnTo>
                <a:lnTo>
                  <a:pt x="67691" y="59436"/>
                </a:lnTo>
                <a:lnTo>
                  <a:pt x="37973" y="0"/>
                </a:lnTo>
                <a:close/>
              </a:path>
              <a:path w="76200" h="76200">
                <a:moveTo>
                  <a:pt x="67691" y="59436"/>
                </a:moveTo>
                <a:lnTo>
                  <a:pt x="37973" y="59436"/>
                </a:lnTo>
                <a:lnTo>
                  <a:pt x="41021" y="60960"/>
                </a:lnTo>
                <a:lnTo>
                  <a:pt x="42545" y="64008"/>
                </a:lnTo>
                <a:lnTo>
                  <a:pt x="42545" y="76200"/>
                </a:lnTo>
                <a:lnTo>
                  <a:pt x="76073" y="76200"/>
                </a:lnTo>
                <a:lnTo>
                  <a:pt x="67691" y="5943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 txBox="1"/>
          <p:nvPr/>
        </p:nvSpPr>
        <p:spPr>
          <a:xfrm>
            <a:off x="4895720" y="5296132"/>
            <a:ext cx="899794" cy="5930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R="53975" algn="ctr">
              <a:lnSpc>
                <a:spcPts val="1345"/>
              </a:lnSpc>
            </a:pPr>
            <a:r>
              <a:rPr sz="1400" spc="-5" dirty="0">
                <a:latin typeface="Times New Roman"/>
                <a:cs typeface="Times New Roman"/>
              </a:rPr>
              <a:t>Ligation</a:t>
            </a:r>
            <a:endParaRPr sz="1400">
              <a:latin typeface="Times New Roman"/>
              <a:cs typeface="Times New Roman"/>
            </a:endParaRPr>
          </a:p>
          <a:p>
            <a:pPr marR="78740" algn="ctr">
              <a:lnSpc>
                <a:spcPts val="1590"/>
              </a:lnSpc>
              <a:spcBef>
                <a:spcPts val="120"/>
              </a:spcBef>
              <a:tabLst>
                <a:tab pos="752475" algn="l"/>
              </a:tabLst>
            </a:pPr>
            <a:r>
              <a:rPr sz="1400" dirty="0">
                <a:latin typeface="Arial"/>
                <a:cs typeface="Arial"/>
              </a:rPr>
              <a:t>G</a:t>
            </a:r>
            <a:r>
              <a:rPr sz="1400" dirty="0">
                <a:latin typeface="Times New Roman"/>
                <a:cs typeface="Times New Roman"/>
              </a:rPr>
              <a:t>	</a:t>
            </a:r>
            <a:r>
              <a:rPr sz="1400" dirty="0">
                <a:solidFill>
                  <a:srgbClr val="FF3100"/>
                </a:solidFill>
                <a:latin typeface="Arial"/>
                <a:cs typeface="Arial"/>
              </a:rPr>
              <a:t>-</a:t>
            </a:r>
            <a:endParaRPr sz="1400">
              <a:latin typeface="Arial"/>
              <a:cs typeface="Arial"/>
            </a:endParaRPr>
          </a:p>
          <a:p>
            <a:pPr marL="27305" algn="ctr">
              <a:lnSpc>
                <a:spcPts val="1590"/>
              </a:lnSpc>
            </a:pPr>
            <a:r>
              <a:rPr sz="1400" spc="-15" dirty="0">
                <a:latin typeface="Arial"/>
                <a:cs typeface="Arial"/>
              </a:rPr>
              <a:t>C-C-T-A</a:t>
            </a:r>
            <a:r>
              <a:rPr sz="1400" spc="-30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-G</a:t>
            </a:r>
            <a:endParaRPr sz="1400">
              <a:latin typeface="Arial"/>
              <a:cs typeface="Arial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6658356" y="5498720"/>
            <a:ext cx="1053465" cy="5854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635" algn="ctr">
              <a:lnSpc>
                <a:spcPts val="1415"/>
              </a:lnSpc>
            </a:pPr>
            <a:r>
              <a:rPr sz="1400" spc="-15" dirty="0">
                <a:latin typeface="Arial"/>
                <a:cs typeface="Arial"/>
              </a:rPr>
              <a:t>G-A-T-</a:t>
            </a:r>
            <a:r>
              <a:rPr sz="1400" spc="-7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C-C</a:t>
            </a:r>
            <a:endParaRPr sz="1400">
              <a:latin typeface="Arial"/>
              <a:cs typeface="Arial"/>
            </a:endParaRPr>
          </a:p>
          <a:p>
            <a:pPr algn="ctr">
              <a:lnSpc>
                <a:spcPts val="1500"/>
              </a:lnSpc>
              <a:tabLst>
                <a:tab pos="914400" algn="l"/>
              </a:tabLst>
            </a:pPr>
            <a:r>
              <a:rPr sz="1400" dirty="0">
                <a:solidFill>
                  <a:srgbClr val="FF3100"/>
                </a:solidFill>
                <a:latin typeface="Arial"/>
                <a:cs typeface="Arial"/>
              </a:rPr>
              <a:t>-</a:t>
            </a:r>
            <a:r>
              <a:rPr sz="1400" dirty="0">
                <a:solidFill>
                  <a:srgbClr val="FF3100"/>
                </a:solidFill>
                <a:latin typeface="Times New Roman"/>
                <a:cs typeface="Times New Roman"/>
              </a:rPr>
              <a:t>	</a:t>
            </a:r>
            <a:r>
              <a:rPr sz="1400" dirty="0">
                <a:latin typeface="Arial"/>
                <a:cs typeface="Arial"/>
              </a:rPr>
              <a:t>G</a:t>
            </a:r>
            <a:endParaRPr sz="1400">
              <a:latin typeface="Arial"/>
              <a:cs typeface="Arial"/>
            </a:endParaRPr>
          </a:p>
          <a:p>
            <a:pPr algn="ctr">
              <a:lnSpc>
                <a:spcPts val="1639"/>
              </a:lnSpc>
            </a:pPr>
            <a:r>
              <a:rPr sz="1400" spc="-5" dirty="0">
                <a:latin typeface="Times New Roman"/>
                <a:cs typeface="Times New Roman"/>
              </a:rPr>
              <a:t>Ligation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3917950" y="5149846"/>
            <a:ext cx="2066925" cy="809625"/>
          </a:xfrm>
          <a:custGeom>
            <a:avLst/>
            <a:gdLst/>
            <a:ahLst/>
            <a:cxnLst/>
            <a:rect l="l" t="t" r="r" b="b"/>
            <a:pathLst>
              <a:path w="2066925" h="809625">
                <a:moveTo>
                  <a:pt x="0" y="809247"/>
                </a:moveTo>
                <a:lnTo>
                  <a:pt x="2066544" y="809247"/>
                </a:lnTo>
                <a:lnTo>
                  <a:pt x="2066544" y="0"/>
                </a:lnTo>
                <a:lnTo>
                  <a:pt x="0" y="0"/>
                </a:lnTo>
                <a:lnTo>
                  <a:pt x="0" y="80924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6151626" y="5289546"/>
            <a:ext cx="2066925" cy="809625"/>
          </a:xfrm>
          <a:custGeom>
            <a:avLst/>
            <a:gdLst/>
            <a:ahLst/>
            <a:cxnLst/>
            <a:rect l="l" t="t" r="r" b="b"/>
            <a:pathLst>
              <a:path w="2066925" h="809625">
                <a:moveTo>
                  <a:pt x="0" y="809247"/>
                </a:moveTo>
                <a:lnTo>
                  <a:pt x="2066544" y="809247"/>
                </a:lnTo>
                <a:lnTo>
                  <a:pt x="2066544" y="0"/>
                </a:lnTo>
                <a:lnTo>
                  <a:pt x="0" y="0"/>
                </a:lnTo>
                <a:lnTo>
                  <a:pt x="0" y="80924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4487926" y="3665601"/>
            <a:ext cx="1261745" cy="4445"/>
          </a:xfrm>
          <a:custGeom>
            <a:avLst/>
            <a:gdLst/>
            <a:ahLst/>
            <a:cxnLst/>
            <a:rect l="l" t="t" r="r" b="b"/>
            <a:pathLst>
              <a:path w="1261745" h="4445">
                <a:moveTo>
                  <a:pt x="0" y="0"/>
                </a:moveTo>
                <a:lnTo>
                  <a:pt x="1261491" y="4191"/>
                </a:lnTo>
              </a:path>
            </a:pathLst>
          </a:custGeom>
          <a:ln w="76198">
            <a:solidFill>
              <a:srgbClr val="CCCC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5648325" y="3691001"/>
            <a:ext cx="182880" cy="0"/>
          </a:xfrm>
          <a:custGeom>
            <a:avLst/>
            <a:gdLst/>
            <a:ahLst/>
            <a:cxnLst/>
            <a:rect l="l" t="t" r="r" b="b"/>
            <a:pathLst>
              <a:path w="182879">
                <a:moveTo>
                  <a:pt x="0" y="0"/>
                </a:moveTo>
                <a:lnTo>
                  <a:pt x="182626" y="0"/>
                </a:lnTo>
              </a:path>
            </a:pathLst>
          </a:custGeom>
          <a:ln w="38098">
            <a:solidFill>
              <a:srgbClr val="CCCC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4425950" y="3643376"/>
            <a:ext cx="182880" cy="0"/>
          </a:xfrm>
          <a:custGeom>
            <a:avLst/>
            <a:gdLst/>
            <a:ahLst/>
            <a:cxnLst/>
            <a:rect l="l" t="t" r="r" b="b"/>
            <a:pathLst>
              <a:path w="182879">
                <a:moveTo>
                  <a:pt x="0" y="0"/>
                </a:moveTo>
                <a:lnTo>
                  <a:pt x="182626" y="0"/>
                </a:lnTo>
              </a:path>
            </a:pathLst>
          </a:custGeom>
          <a:ln w="38098">
            <a:solidFill>
              <a:srgbClr val="CCCC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6750050" y="3355975"/>
            <a:ext cx="466725" cy="0"/>
          </a:xfrm>
          <a:custGeom>
            <a:avLst/>
            <a:gdLst/>
            <a:ahLst/>
            <a:cxnLst/>
            <a:rect l="l" t="t" r="r" b="b"/>
            <a:pathLst>
              <a:path w="466725">
                <a:moveTo>
                  <a:pt x="466344" y="0"/>
                </a:moveTo>
                <a:lnTo>
                  <a:pt x="0" y="0"/>
                </a:lnTo>
              </a:path>
            </a:pathLst>
          </a:custGeom>
          <a:ln w="38098">
            <a:solidFill>
              <a:srgbClr val="FF97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6707251" y="3346450"/>
            <a:ext cx="90170" cy="0"/>
          </a:xfrm>
          <a:custGeom>
            <a:avLst/>
            <a:gdLst/>
            <a:ahLst/>
            <a:cxnLst/>
            <a:rect l="l" t="t" r="r" b="b"/>
            <a:pathLst>
              <a:path w="90170">
                <a:moveTo>
                  <a:pt x="90170" y="0"/>
                </a:moveTo>
                <a:lnTo>
                  <a:pt x="0" y="0"/>
                </a:lnTo>
              </a:path>
            </a:pathLst>
          </a:custGeom>
          <a:ln w="19048">
            <a:solidFill>
              <a:srgbClr val="FF97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7177151" y="3362325"/>
            <a:ext cx="88900" cy="0"/>
          </a:xfrm>
          <a:custGeom>
            <a:avLst/>
            <a:gdLst/>
            <a:ahLst/>
            <a:cxnLst/>
            <a:rect l="l" t="t" r="r" b="b"/>
            <a:pathLst>
              <a:path w="88900">
                <a:moveTo>
                  <a:pt x="88646" y="0"/>
                </a:moveTo>
                <a:lnTo>
                  <a:pt x="0" y="0"/>
                </a:lnTo>
              </a:path>
            </a:pathLst>
          </a:custGeom>
          <a:ln w="19048">
            <a:solidFill>
              <a:srgbClr val="FF97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6704076" y="3808476"/>
            <a:ext cx="647700" cy="0"/>
          </a:xfrm>
          <a:custGeom>
            <a:avLst/>
            <a:gdLst/>
            <a:ahLst/>
            <a:cxnLst/>
            <a:rect l="l" t="t" r="r" b="b"/>
            <a:pathLst>
              <a:path w="647700">
                <a:moveTo>
                  <a:pt x="647573" y="0"/>
                </a:moveTo>
                <a:lnTo>
                  <a:pt x="0" y="0"/>
                </a:lnTo>
              </a:path>
            </a:pathLst>
          </a:custGeom>
          <a:ln w="38098">
            <a:solidFill>
              <a:srgbClr val="FF97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6643751" y="3795776"/>
            <a:ext cx="123825" cy="0"/>
          </a:xfrm>
          <a:custGeom>
            <a:avLst/>
            <a:gdLst/>
            <a:ahLst/>
            <a:cxnLst/>
            <a:rect l="l" t="t" r="r" b="b"/>
            <a:pathLst>
              <a:path w="123825">
                <a:moveTo>
                  <a:pt x="123698" y="0"/>
                </a:moveTo>
                <a:lnTo>
                  <a:pt x="0" y="0"/>
                </a:lnTo>
              </a:path>
            </a:pathLst>
          </a:custGeom>
          <a:ln w="19048">
            <a:solidFill>
              <a:srgbClr val="FF97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7296150" y="3816350"/>
            <a:ext cx="125730" cy="0"/>
          </a:xfrm>
          <a:custGeom>
            <a:avLst/>
            <a:gdLst/>
            <a:ahLst/>
            <a:cxnLst/>
            <a:rect l="l" t="t" r="r" b="b"/>
            <a:pathLst>
              <a:path w="125729">
                <a:moveTo>
                  <a:pt x="125222" y="0"/>
                </a:moveTo>
                <a:lnTo>
                  <a:pt x="0" y="0"/>
                </a:lnTo>
              </a:path>
            </a:pathLst>
          </a:custGeom>
          <a:ln w="19048">
            <a:solidFill>
              <a:srgbClr val="FF97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6888226" y="3557651"/>
            <a:ext cx="360045" cy="0"/>
          </a:xfrm>
          <a:custGeom>
            <a:avLst/>
            <a:gdLst/>
            <a:ahLst/>
            <a:cxnLst/>
            <a:rect l="l" t="t" r="r" b="b"/>
            <a:pathLst>
              <a:path w="360045">
                <a:moveTo>
                  <a:pt x="359918" y="0"/>
                </a:moveTo>
                <a:lnTo>
                  <a:pt x="0" y="0"/>
                </a:lnTo>
              </a:path>
            </a:pathLst>
          </a:custGeom>
          <a:ln w="38098">
            <a:solidFill>
              <a:srgbClr val="FF97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6856476" y="3546475"/>
            <a:ext cx="68580" cy="0"/>
          </a:xfrm>
          <a:custGeom>
            <a:avLst/>
            <a:gdLst/>
            <a:ahLst/>
            <a:cxnLst/>
            <a:rect l="l" t="t" r="r" b="b"/>
            <a:pathLst>
              <a:path w="68579">
                <a:moveTo>
                  <a:pt x="68199" y="0"/>
                </a:moveTo>
                <a:lnTo>
                  <a:pt x="0" y="0"/>
                </a:lnTo>
              </a:path>
            </a:pathLst>
          </a:custGeom>
          <a:ln w="19048">
            <a:solidFill>
              <a:srgbClr val="FF97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7216775" y="3564001"/>
            <a:ext cx="71120" cy="0"/>
          </a:xfrm>
          <a:custGeom>
            <a:avLst/>
            <a:gdLst/>
            <a:ahLst/>
            <a:cxnLst/>
            <a:rect l="l" t="t" r="r" b="b"/>
            <a:pathLst>
              <a:path w="71120">
                <a:moveTo>
                  <a:pt x="70993" y="0"/>
                </a:moveTo>
                <a:lnTo>
                  <a:pt x="0" y="0"/>
                </a:lnTo>
              </a:path>
            </a:pathLst>
          </a:custGeom>
          <a:ln w="19048">
            <a:solidFill>
              <a:srgbClr val="FF97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6372225" y="3433826"/>
            <a:ext cx="466725" cy="0"/>
          </a:xfrm>
          <a:custGeom>
            <a:avLst/>
            <a:gdLst/>
            <a:ahLst/>
            <a:cxnLst/>
            <a:rect l="l" t="t" r="r" b="b"/>
            <a:pathLst>
              <a:path w="466725">
                <a:moveTo>
                  <a:pt x="466344" y="0"/>
                </a:moveTo>
                <a:lnTo>
                  <a:pt x="0" y="0"/>
                </a:lnTo>
              </a:path>
            </a:pathLst>
          </a:custGeom>
          <a:ln w="38098">
            <a:solidFill>
              <a:srgbClr val="FF97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6329426" y="3424301"/>
            <a:ext cx="90170" cy="0"/>
          </a:xfrm>
          <a:custGeom>
            <a:avLst/>
            <a:gdLst/>
            <a:ahLst/>
            <a:cxnLst/>
            <a:rect l="l" t="t" r="r" b="b"/>
            <a:pathLst>
              <a:path w="90170">
                <a:moveTo>
                  <a:pt x="90170" y="0"/>
                </a:moveTo>
                <a:lnTo>
                  <a:pt x="0" y="0"/>
                </a:lnTo>
              </a:path>
            </a:pathLst>
          </a:custGeom>
          <a:ln w="19048">
            <a:solidFill>
              <a:srgbClr val="FF97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6797675" y="3440176"/>
            <a:ext cx="90170" cy="0"/>
          </a:xfrm>
          <a:custGeom>
            <a:avLst/>
            <a:gdLst/>
            <a:ahLst/>
            <a:cxnLst/>
            <a:rect l="l" t="t" r="r" b="b"/>
            <a:pathLst>
              <a:path w="90170">
                <a:moveTo>
                  <a:pt x="90170" y="0"/>
                </a:moveTo>
                <a:lnTo>
                  <a:pt x="0" y="0"/>
                </a:lnTo>
              </a:path>
            </a:pathLst>
          </a:custGeom>
          <a:ln w="19048">
            <a:solidFill>
              <a:srgbClr val="FF97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6326251" y="3886200"/>
            <a:ext cx="647700" cy="0"/>
          </a:xfrm>
          <a:custGeom>
            <a:avLst/>
            <a:gdLst/>
            <a:ahLst/>
            <a:cxnLst/>
            <a:rect l="l" t="t" r="r" b="b"/>
            <a:pathLst>
              <a:path w="647700">
                <a:moveTo>
                  <a:pt x="647573" y="0"/>
                </a:moveTo>
                <a:lnTo>
                  <a:pt x="0" y="0"/>
                </a:lnTo>
              </a:path>
            </a:pathLst>
          </a:custGeom>
          <a:ln w="38098">
            <a:solidFill>
              <a:srgbClr val="FF97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6264275" y="3875151"/>
            <a:ext cx="125730" cy="0"/>
          </a:xfrm>
          <a:custGeom>
            <a:avLst/>
            <a:gdLst/>
            <a:ahLst/>
            <a:cxnLst/>
            <a:rect l="l" t="t" r="r" b="b"/>
            <a:pathLst>
              <a:path w="125729">
                <a:moveTo>
                  <a:pt x="125222" y="0"/>
                </a:moveTo>
                <a:lnTo>
                  <a:pt x="0" y="0"/>
                </a:lnTo>
              </a:path>
            </a:pathLst>
          </a:custGeom>
          <a:ln w="19048">
            <a:solidFill>
              <a:srgbClr val="FF97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6918325" y="3894201"/>
            <a:ext cx="127000" cy="0"/>
          </a:xfrm>
          <a:custGeom>
            <a:avLst/>
            <a:gdLst/>
            <a:ahLst/>
            <a:cxnLst/>
            <a:rect l="l" t="t" r="r" b="b"/>
            <a:pathLst>
              <a:path w="127000">
                <a:moveTo>
                  <a:pt x="126492" y="0"/>
                </a:moveTo>
                <a:lnTo>
                  <a:pt x="0" y="0"/>
                </a:lnTo>
              </a:path>
            </a:pathLst>
          </a:custGeom>
          <a:ln w="19048">
            <a:solidFill>
              <a:srgbClr val="FF97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6511925" y="3635375"/>
            <a:ext cx="358775" cy="0"/>
          </a:xfrm>
          <a:custGeom>
            <a:avLst/>
            <a:gdLst/>
            <a:ahLst/>
            <a:cxnLst/>
            <a:rect l="l" t="t" r="r" b="b"/>
            <a:pathLst>
              <a:path w="358775">
                <a:moveTo>
                  <a:pt x="358775" y="0"/>
                </a:moveTo>
                <a:lnTo>
                  <a:pt x="0" y="0"/>
                </a:lnTo>
              </a:path>
            </a:pathLst>
          </a:custGeom>
          <a:ln w="38098">
            <a:solidFill>
              <a:srgbClr val="FF97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6478651" y="3624326"/>
            <a:ext cx="69850" cy="0"/>
          </a:xfrm>
          <a:custGeom>
            <a:avLst/>
            <a:gdLst/>
            <a:ahLst/>
            <a:cxnLst/>
            <a:rect l="l" t="t" r="r" b="b"/>
            <a:pathLst>
              <a:path w="69850">
                <a:moveTo>
                  <a:pt x="69469" y="0"/>
                </a:moveTo>
                <a:lnTo>
                  <a:pt x="0" y="0"/>
                </a:lnTo>
              </a:path>
            </a:pathLst>
          </a:custGeom>
          <a:ln w="19048">
            <a:solidFill>
              <a:srgbClr val="FF97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6838950" y="3641725"/>
            <a:ext cx="71120" cy="0"/>
          </a:xfrm>
          <a:custGeom>
            <a:avLst/>
            <a:gdLst/>
            <a:ahLst/>
            <a:cxnLst/>
            <a:rect l="l" t="t" r="r" b="b"/>
            <a:pathLst>
              <a:path w="71120">
                <a:moveTo>
                  <a:pt x="70993" y="0"/>
                </a:moveTo>
                <a:lnTo>
                  <a:pt x="0" y="0"/>
                </a:lnTo>
              </a:path>
            </a:pathLst>
          </a:custGeom>
          <a:ln w="19048">
            <a:solidFill>
              <a:srgbClr val="FF97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7096125" y="3438525"/>
            <a:ext cx="466725" cy="0"/>
          </a:xfrm>
          <a:custGeom>
            <a:avLst/>
            <a:gdLst/>
            <a:ahLst/>
            <a:cxnLst/>
            <a:rect l="l" t="t" r="r" b="b"/>
            <a:pathLst>
              <a:path w="466725">
                <a:moveTo>
                  <a:pt x="466344" y="0"/>
                </a:moveTo>
                <a:lnTo>
                  <a:pt x="0" y="0"/>
                </a:lnTo>
              </a:path>
            </a:pathLst>
          </a:custGeom>
          <a:ln w="38098">
            <a:solidFill>
              <a:srgbClr val="FF97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7053326" y="3429000"/>
            <a:ext cx="90170" cy="0"/>
          </a:xfrm>
          <a:custGeom>
            <a:avLst/>
            <a:gdLst/>
            <a:ahLst/>
            <a:cxnLst/>
            <a:rect l="l" t="t" r="r" b="b"/>
            <a:pathLst>
              <a:path w="90170">
                <a:moveTo>
                  <a:pt x="90170" y="0"/>
                </a:moveTo>
                <a:lnTo>
                  <a:pt x="0" y="0"/>
                </a:lnTo>
              </a:path>
            </a:pathLst>
          </a:custGeom>
          <a:ln w="19048">
            <a:solidFill>
              <a:srgbClr val="FF97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7521575" y="3444875"/>
            <a:ext cx="90170" cy="0"/>
          </a:xfrm>
          <a:custGeom>
            <a:avLst/>
            <a:gdLst/>
            <a:ahLst/>
            <a:cxnLst/>
            <a:rect l="l" t="t" r="r" b="b"/>
            <a:pathLst>
              <a:path w="90170">
                <a:moveTo>
                  <a:pt x="90170" y="0"/>
                </a:moveTo>
                <a:lnTo>
                  <a:pt x="0" y="0"/>
                </a:lnTo>
              </a:path>
            </a:pathLst>
          </a:custGeom>
          <a:ln w="19048">
            <a:solidFill>
              <a:srgbClr val="FF97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6988175" y="3687826"/>
            <a:ext cx="466725" cy="0"/>
          </a:xfrm>
          <a:custGeom>
            <a:avLst/>
            <a:gdLst/>
            <a:ahLst/>
            <a:cxnLst/>
            <a:rect l="l" t="t" r="r" b="b"/>
            <a:pathLst>
              <a:path w="466725">
                <a:moveTo>
                  <a:pt x="466344" y="0"/>
                </a:moveTo>
                <a:lnTo>
                  <a:pt x="0" y="0"/>
                </a:lnTo>
              </a:path>
            </a:pathLst>
          </a:custGeom>
          <a:ln w="38098">
            <a:solidFill>
              <a:srgbClr val="FF97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6946900" y="3676650"/>
            <a:ext cx="88900" cy="0"/>
          </a:xfrm>
          <a:custGeom>
            <a:avLst/>
            <a:gdLst/>
            <a:ahLst/>
            <a:cxnLst/>
            <a:rect l="l" t="t" r="r" b="b"/>
            <a:pathLst>
              <a:path w="88900">
                <a:moveTo>
                  <a:pt x="88646" y="0"/>
                </a:moveTo>
                <a:lnTo>
                  <a:pt x="0" y="0"/>
                </a:lnTo>
              </a:path>
            </a:pathLst>
          </a:custGeom>
          <a:ln w="19048">
            <a:solidFill>
              <a:srgbClr val="FF97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7415276" y="3694176"/>
            <a:ext cx="92075" cy="0"/>
          </a:xfrm>
          <a:custGeom>
            <a:avLst/>
            <a:gdLst/>
            <a:ahLst/>
            <a:cxnLst/>
            <a:rect l="l" t="t" r="r" b="b"/>
            <a:pathLst>
              <a:path w="92075">
                <a:moveTo>
                  <a:pt x="91948" y="0"/>
                </a:moveTo>
                <a:lnTo>
                  <a:pt x="0" y="0"/>
                </a:lnTo>
              </a:path>
            </a:pathLst>
          </a:custGeom>
          <a:ln w="19048">
            <a:solidFill>
              <a:srgbClr val="FF97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6050026" y="3292221"/>
            <a:ext cx="76073" cy="6705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6088761" y="2973324"/>
            <a:ext cx="0" cy="319405"/>
          </a:xfrm>
          <a:custGeom>
            <a:avLst/>
            <a:gdLst/>
            <a:ahLst/>
            <a:cxnLst/>
            <a:rect l="l" t="t" r="r" b="b"/>
            <a:pathLst>
              <a:path h="319404">
                <a:moveTo>
                  <a:pt x="0" y="0"/>
                </a:moveTo>
                <a:lnTo>
                  <a:pt x="0" y="318897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6083427" y="3305936"/>
            <a:ext cx="10795" cy="62865"/>
          </a:xfrm>
          <a:custGeom>
            <a:avLst/>
            <a:gdLst/>
            <a:ahLst/>
            <a:cxnLst/>
            <a:rect l="l" t="t" r="r" b="b"/>
            <a:pathLst>
              <a:path w="10795" h="62864">
                <a:moveTo>
                  <a:pt x="0" y="0"/>
                </a:moveTo>
                <a:lnTo>
                  <a:pt x="0" y="53340"/>
                </a:lnTo>
                <a:lnTo>
                  <a:pt x="4572" y="62484"/>
                </a:lnTo>
                <a:lnTo>
                  <a:pt x="10668" y="50292"/>
                </a:lnTo>
                <a:lnTo>
                  <a:pt x="10668" y="4572"/>
                </a:lnTo>
                <a:lnTo>
                  <a:pt x="4572" y="4572"/>
                </a:lnTo>
                <a:lnTo>
                  <a:pt x="1524" y="3048"/>
                </a:lnTo>
                <a:lnTo>
                  <a:pt x="0" y="0"/>
                </a:lnTo>
                <a:close/>
              </a:path>
              <a:path w="10795" h="62864">
                <a:moveTo>
                  <a:pt x="10668" y="0"/>
                </a:moveTo>
                <a:lnTo>
                  <a:pt x="9144" y="3048"/>
                </a:lnTo>
                <a:lnTo>
                  <a:pt x="4572" y="4572"/>
                </a:lnTo>
                <a:lnTo>
                  <a:pt x="10668" y="4572"/>
                </a:lnTo>
                <a:lnTo>
                  <a:pt x="1066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 txBox="1"/>
          <p:nvPr/>
        </p:nvSpPr>
        <p:spPr>
          <a:xfrm>
            <a:off x="6267703" y="3004566"/>
            <a:ext cx="83756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5" dirty="0">
                <a:latin typeface="Times New Roman"/>
                <a:cs typeface="Times New Roman"/>
              </a:rPr>
              <a:t>Digestion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67" name="object 67"/>
          <p:cNvSpPr/>
          <p:nvPr/>
        </p:nvSpPr>
        <p:spPr>
          <a:xfrm>
            <a:off x="6075426" y="4811649"/>
            <a:ext cx="76073" cy="309118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 txBox="1"/>
          <p:nvPr/>
        </p:nvSpPr>
        <p:spPr>
          <a:xfrm>
            <a:off x="6332982" y="4814443"/>
            <a:ext cx="75946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5" dirty="0">
                <a:latin typeface="Times New Roman"/>
                <a:cs typeface="Times New Roman"/>
              </a:rPr>
              <a:t>Ligation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69" name="object 69"/>
          <p:cNvSpPr/>
          <p:nvPr/>
        </p:nvSpPr>
        <p:spPr>
          <a:xfrm>
            <a:off x="5338846" y="6762461"/>
            <a:ext cx="344148" cy="337127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5534025" y="6410325"/>
            <a:ext cx="363537" cy="363537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5781982" y="6786318"/>
            <a:ext cx="343917" cy="341719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6154821" y="6802149"/>
            <a:ext cx="344148" cy="337127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5950161" y="6443255"/>
            <a:ext cx="345651" cy="340233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6324600" y="6442075"/>
            <a:ext cx="377825" cy="363537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6078601" y="6011799"/>
            <a:ext cx="76073" cy="271018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 txBox="1"/>
          <p:nvPr/>
        </p:nvSpPr>
        <p:spPr>
          <a:xfrm>
            <a:off x="6828281" y="6664249"/>
            <a:ext cx="1812289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Arial"/>
                <a:cs typeface="Arial"/>
              </a:rPr>
              <a:t>ADN</a:t>
            </a:r>
            <a:r>
              <a:rPr sz="1800" spc="-18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recombinant</a:t>
            </a:r>
            <a:endParaRPr sz="1800">
              <a:latin typeface="Arial"/>
              <a:cs typeface="Arial"/>
            </a:endParaRPr>
          </a:p>
        </p:txBody>
      </p:sp>
      <p:sp>
        <p:nvSpPr>
          <p:cNvPr id="77" name="object 77"/>
          <p:cNvSpPr txBox="1"/>
          <p:nvPr/>
        </p:nvSpPr>
        <p:spPr>
          <a:xfrm>
            <a:off x="10007092" y="6930571"/>
            <a:ext cx="229870" cy="2038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445"/>
              </a:lnSpc>
            </a:pPr>
            <a:fld id="{81D60167-4931-47E6-BA6A-407CBD079E47}" type="slidenum">
              <a:rPr sz="1400" dirty="0">
                <a:latin typeface="Times New Roman"/>
                <a:cs typeface="Times New Roman"/>
              </a:rPr>
              <a:t>30</a:t>
            </a:fld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445"/>
              </a:lnSpc>
            </a:pPr>
            <a:fld id="{81D60167-4931-47E6-BA6A-407CBD079E47}" type="slidenum">
              <a:rPr dirty="0"/>
              <a:t>31</a:t>
            </a:fld>
            <a:endParaRPr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54087" y="465137"/>
            <a:ext cx="8783955" cy="792480"/>
          </a:xfrm>
          <a:prstGeom prst="rect">
            <a:avLst/>
          </a:prstGeom>
          <a:ln w="9523">
            <a:solidFill>
              <a:srgbClr val="000000"/>
            </a:solidFill>
          </a:ln>
        </p:spPr>
        <p:txBody>
          <a:bodyPr vert="horz" wrap="square" lIns="0" tIns="164465" rIns="0" bIns="0" rtlCol="0">
            <a:spAutoFit/>
          </a:bodyPr>
          <a:lstStyle/>
          <a:p>
            <a:pPr marL="31750" algn="ctr">
              <a:lnSpc>
                <a:spcPct val="100000"/>
              </a:lnSpc>
              <a:spcBef>
                <a:spcPts val="1295"/>
              </a:spcBef>
            </a:pPr>
            <a:r>
              <a:rPr spc="-5" dirty="0"/>
              <a:t>Question</a:t>
            </a:r>
            <a:r>
              <a:rPr spc="-85" dirty="0"/>
              <a:t> </a:t>
            </a:r>
            <a:r>
              <a:rPr spc="-5" dirty="0"/>
              <a:t>?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245819" y="1748740"/>
            <a:ext cx="8027034" cy="43897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0014" indent="-107314">
              <a:lnSpc>
                <a:spcPct val="100000"/>
              </a:lnSpc>
              <a:spcBef>
                <a:spcPts val="100"/>
              </a:spcBef>
              <a:buSzPct val="95833"/>
              <a:buChar char="•"/>
              <a:tabLst>
                <a:tab pos="120650" algn="l"/>
                <a:tab pos="6504940" algn="l"/>
              </a:tabLst>
            </a:pPr>
            <a:r>
              <a:rPr sz="2400" spc="-10" dirty="0">
                <a:latin typeface="Times New Roman"/>
                <a:cs typeface="Times New Roman"/>
              </a:rPr>
              <a:t>Comment </a:t>
            </a:r>
            <a:r>
              <a:rPr sz="2400" dirty="0">
                <a:latin typeface="Times New Roman"/>
                <a:cs typeface="Times New Roman"/>
              </a:rPr>
              <a:t>obtenir </a:t>
            </a:r>
            <a:r>
              <a:rPr sz="2400" spc="-5" dirty="0">
                <a:latin typeface="Times New Roman"/>
                <a:cs typeface="Times New Roman"/>
              </a:rPr>
              <a:t>l’ADN </a:t>
            </a:r>
            <a:r>
              <a:rPr sz="2400" dirty="0">
                <a:latin typeface="Times New Roman"/>
                <a:cs typeface="Times New Roman"/>
              </a:rPr>
              <a:t>de </a:t>
            </a:r>
            <a:r>
              <a:rPr sz="2400" spc="-5" dirty="0">
                <a:latin typeface="Times New Roman"/>
                <a:cs typeface="Times New Roman"/>
              </a:rPr>
              <a:t>l’organisme</a:t>
            </a:r>
            <a:r>
              <a:rPr sz="2400" spc="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donneur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?	</a:t>
            </a:r>
            <a:r>
              <a:rPr sz="2400" spc="-5" dirty="0">
                <a:latin typeface="Times New Roman"/>
                <a:cs typeface="Times New Roman"/>
              </a:rPr>
              <a:t>Quelles</a:t>
            </a:r>
            <a:endParaRPr sz="2400">
              <a:latin typeface="Times New Roman"/>
              <a:cs typeface="Times New Roman"/>
            </a:endParaRPr>
          </a:p>
          <a:p>
            <a:pPr marL="88900">
              <a:lnSpc>
                <a:spcPct val="100000"/>
              </a:lnSpc>
              <a:spcBef>
                <a:spcPts val="145"/>
              </a:spcBef>
            </a:pPr>
            <a:r>
              <a:rPr sz="2400" spc="-5" dirty="0">
                <a:latin typeface="Times New Roman"/>
                <a:cs typeface="Times New Roman"/>
              </a:rPr>
              <a:t>informations </a:t>
            </a:r>
            <a:r>
              <a:rPr sz="2400" dirty="0">
                <a:latin typeface="Times New Roman"/>
                <a:cs typeface="Times New Roman"/>
              </a:rPr>
              <a:t>portent cet </a:t>
            </a:r>
            <a:r>
              <a:rPr sz="2400" spc="-5" dirty="0">
                <a:latin typeface="Times New Roman"/>
                <a:cs typeface="Times New Roman"/>
              </a:rPr>
              <a:t>ADN</a:t>
            </a:r>
            <a:r>
              <a:rPr sz="2400" spc="-18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?</a:t>
            </a:r>
            <a:endParaRPr sz="2400">
              <a:latin typeface="Times New Roman"/>
              <a:cs typeface="Times New Roman"/>
            </a:endParaRPr>
          </a:p>
          <a:p>
            <a:pPr marL="120014" indent="-107314">
              <a:lnSpc>
                <a:spcPct val="100000"/>
              </a:lnSpc>
              <a:spcBef>
                <a:spcPts val="1295"/>
              </a:spcBef>
              <a:buSzPct val="95833"/>
              <a:buChar char="•"/>
              <a:tabLst>
                <a:tab pos="120650" algn="l"/>
              </a:tabLst>
            </a:pPr>
            <a:r>
              <a:rPr sz="2400" spc="-5" dirty="0">
                <a:latin typeface="Times New Roman"/>
                <a:cs typeface="Times New Roman"/>
              </a:rPr>
              <a:t>Qu’est </a:t>
            </a:r>
            <a:r>
              <a:rPr sz="2400" dirty="0">
                <a:latin typeface="Times New Roman"/>
                <a:cs typeface="Times New Roman"/>
              </a:rPr>
              <a:t>ce qu’une </a:t>
            </a:r>
            <a:r>
              <a:rPr sz="2400" spc="-5" dirty="0">
                <a:latin typeface="Times New Roman"/>
                <a:cs typeface="Times New Roman"/>
              </a:rPr>
              <a:t>enzyme </a:t>
            </a:r>
            <a:r>
              <a:rPr sz="2400" dirty="0">
                <a:latin typeface="Times New Roman"/>
                <a:cs typeface="Times New Roman"/>
              </a:rPr>
              <a:t>de restriction</a:t>
            </a:r>
            <a:r>
              <a:rPr sz="2400" spc="-8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?</a:t>
            </a:r>
            <a:endParaRPr sz="2400">
              <a:latin typeface="Times New Roman"/>
              <a:cs typeface="Times New Roman"/>
            </a:endParaRPr>
          </a:p>
          <a:p>
            <a:pPr marL="120014" indent="-107314">
              <a:lnSpc>
                <a:spcPct val="100000"/>
              </a:lnSpc>
              <a:spcBef>
                <a:spcPts val="1395"/>
              </a:spcBef>
              <a:buSzPct val="95833"/>
              <a:buChar char="•"/>
              <a:tabLst>
                <a:tab pos="120650" algn="l"/>
              </a:tabLst>
            </a:pPr>
            <a:r>
              <a:rPr sz="2400" spc="-5" dirty="0">
                <a:latin typeface="Times New Roman"/>
                <a:cs typeface="Times New Roman"/>
              </a:rPr>
              <a:t>Quels sont </a:t>
            </a:r>
            <a:r>
              <a:rPr sz="2400" dirty="0">
                <a:latin typeface="Times New Roman"/>
                <a:cs typeface="Times New Roman"/>
              </a:rPr>
              <a:t>les vecteurs de clonage</a:t>
            </a:r>
            <a:r>
              <a:rPr sz="2400" spc="-7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?</a:t>
            </a:r>
            <a:endParaRPr sz="2400">
              <a:latin typeface="Times New Roman"/>
              <a:cs typeface="Times New Roman"/>
            </a:endParaRPr>
          </a:p>
          <a:p>
            <a:pPr marL="120014" indent="-107314">
              <a:lnSpc>
                <a:spcPct val="100000"/>
              </a:lnSpc>
              <a:spcBef>
                <a:spcPts val="1405"/>
              </a:spcBef>
              <a:buSzPct val="95833"/>
              <a:buChar char="•"/>
              <a:tabLst>
                <a:tab pos="120650" algn="l"/>
              </a:tabLst>
            </a:pPr>
            <a:r>
              <a:rPr sz="2400" spc="-10" dirty="0">
                <a:latin typeface="Times New Roman"/>
                <a:cs typeface="Times New Roman"/>
              </a:rPr>
              <a:t>Comment </a:t>
            </a:r>
            <a:r>
              <a:rPr sz="2400" spc="-5" dirty="0">
                <a:latin typeface="Times New Roman"/>
                <a:cs typeface="Times New Roman"/>
              </a:rPr>
              <a:t>l’ADN </a:t>
            </a:r>
            <a:r>
              <a:rPr sz="2400" dirty="0">
                <a:latin typeface="Times New Roman"/>
                <a:cs typeface="Times New Roman"/>
              </a:rPr>
              <a:t>d’intérêt et le vecteur sont-ils liés</a:t>
            </a:r>
            <a:r>
              <a:rPr sz="2400" spc="-114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?</a:t>
            </a:r>
            <a:endParaRPr sz="2400">
              <a:latin typeface="Times New Roman"/>
              <a:cs typeface="Times New Roman"/>
            </a:endParaRPr>
          </a:p>
          <a:p>
            <a:pPr marL="120014" indent="-107314">
              <a:lnSpc>
                <a:spcPct val="100000"/>
              </a:lnSpc>
              <a:spcBef>
                <a:spcPts val="1405"/>
              </a:spcBef>
              <a:buSzPct val="95833"/>
              <a:buChar char="•"/>
              <a:tabLst>
                <a:tab pos="120650" algn="l"/>
              </a:tabLst>
            </a:pPr>
            <a:r>
              <a:rPr sz="2400" dirty="0">
                <a:solidFill>
                  <a:srgbClr val="FF0000"/>
                </a:solidFill>
                <a:latin typeface="Times New Roman"/>
                <a:cs typeface="Times New Roman"/>
              </a:rPr>
              <a:t>Les cellules</a:t>
            </a:r>
            <a:r>
              <a:rPr sz="2400" spc="-5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0000"/>
                </a:solidFill>
                <a:latin typeface="Times New Roman"/>
                <a:cs typeface="Times New Roman"/>
              </a:rPr>
              <a:t>hôtes</a:t>
            </a:r>
            <a:endParaRPr sz="2400">
              <a:latin typeface="Times New Roman"/>
              <a:cs typeface="Times New Roman"/>
            </a:endParaRPr>
          </a:p>
          <a:p>
            <a:pPr marL="120014" indent="-107314">
              <a:lnSpc>
                <a:spcPct val="100000"/>
              </a:lnSpc>
              <a:spcBef>
                <a:spcPts val="1395"/>
              </a:spcBef>
              <a:buSzPct val="95833"/>
              <a:buChar char="•"/>
              <a:tabLst>
                <a:tab pos="120650" algn="l"/>
              </a:tabLst>
            </a:pPr>
            <a:r>
              <a:rPr sz="2400" spc="-10" dirty="0">
                <a:latin typeface="Times New Roman"/>
                <a:cs typeface="Times New Roman"/>
              </a:rPr>
              <a:t>Comment </a:t>
            </a:r>
            <a:r>
              <a:rPr sz="2400" spc="-5" dirty="0">
                <a:latin typeface="Times New Roman"/>
                <a:cs typeface="Times New Roman"/>
              </a:rPr>
              <a:t>l’ADN recombinant </a:t>
            </a:r>
            <a:r>
              <a:rPr sz="2400" dirty="0">
                <a:latin typeface="Times New Roman"/>
                <a:cs typeface="Times New Roman"/>
              </a:rPr>
              <a:t>est introduit dans une cellule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hôte</a:t>
            </a:r>
            <a:endParaRPr sz="2400">
              <a:latin typeface="Times New Roman"/>
              <a:cs typeface="Times New Roman"/>
            </a:endParaRPr>
          </a:p>
          <a:p>
            <a:pPr marL="88900">
              <a:lnSpc>
                <a:spcPct val="100000"/>
              </a:lnSpc>
            </a:pPr>
            <a:r>
              <a:rPr sz="2400" dirty="0">
                <a:latin typeface="Times New Roman"/>
                <a:cs typeface="Times New Roman"/>
              </a:rPr>
              <a:t>et </a:t>
            </a:r>
            <a:r>
              <a:rPr sz="2400" spc="-10" dirty="0">
                <a:latin typeface="Times New Roman"/>
                <a:cs typeface="Times New Roman"/>
              </a:rPr>
              <a:t>comment </a:t>
            </a:r>
            <a:r>
              <a:rPr sz="2400" dirty="0">
                <a:latin typeface="Times New Roman"/>
                <a:cs typeface="Times New Roman"/>
              </a:rPr>
              <a:t>celle-ci se </a:t>
            </a:r>
            <a:r>
              <a:rPr sz="2400" spc="-5" dirty="0">
                <a:latin typeface="Times New Roman"/>
                <a:cs typeface="Times New Roman"/>
              </a:rPr>
              <a:t>multiplie</a:t>
            </a:r>
            <a:r>
              <a:rPr sz="2400" spc="-10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?</a:t>
            </a:r>
            <a:endParaRPr sz="2400">
              <a:latin typeface="Times New Roman"/>
              <a:cs typeface="Times New Roman"/>
            </a:endParaRPr>
          </a:p>
          <a:p>
            <a:pPr marL="120014" indent="-107314">
              <a:lnSpc>
                <a:spcPct val="100000"/>
              </a:lnSpc>
              <a:spcBef>
                <a:spcPts val="1400"/>
              </a:spcBef>
              <a:buSzPct val="95833"/>
              <a:buChar char="•"/>
              <a:tabLst>
                <a:tab pos="120650" algn="l"/>
              </a:tabLst>
            </a:pPr>
            <a:r>
              <a:rPr sz="2400" spc="-5" dirty="0">
                <a:latin typeface="Times New Roman"/>
                <a:cs typeface="Times New Roman"/>
              </a:rPr>
              <a:t>Autres exemple </a:t>
            </a:r>
            <a:r>
              <a:rPr sz="2400" dirty="0">
                <a:latin typeface="Times New Roman"/>
                <a:cs typeface="Times New Roman"/>
              </a:rPr>
              <a:t>d’intérêt du clonage</a:t>
            </a:r>
            <a:r>
              <a:rPr sz="2400" spc="-9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?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445"/>
              </a:lnSpc>
            </a:pPr>
            <a:fld id="{81D60167-4931-47E6-BA6A-407CBD079E47}" type="slidenum">
              <a:rPr dirty="0"/>
              <a:t>32</a:t>
            </a:fld>
            <a:endParaRPr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54087" y="465137"/>
            <a:ext cx="8783955" cy="792480"/>
          </a:xfrm>
          <a:prstGeom prst="rect">
            <a:avLst/>
          </a:prstGeom>
          <a:ln w="9523">
            <a:solidFill>
              <a:srgbClr val="000000"/>
            </a:solidFill>
          </a:ln>
        </p:spPr>
        <p:txBody>
          <a:bodyPr vert="horz" wrap="square" lIns="0" tIns="243840" rIns="0" bIns="0" rtlCol="0">
            <a:spAutoFit/>
          </a:bodyPr>
          <a:lstStyle/>
          <a:p>
            <a:pPr marL="4445" algn="ctr">
              <a:lnSpc>
                <a:spcPct val="100000"/>
              </a:lnSpc>
              <a:spcBef>
                <a:spcPts val="1920"/>
              </a:spcBef>
            </a:pPr>
            <a:r>
              <a:rPr spc="-20" dirty="0"/>
              <a:t>Les </a:t>
            </a:r>
            <a:r>
              <a:rPr spc="-5" dirty="0"/>
              <a:t>cellules</a:t>
            </a:r>
            <a:r>
              <a:rPr spc="-130" dirty="0"/>
              <a:t> </a:t>
            </a:r>
            <a:r>
              <a:rPr spc="-5" dirty="0"/>
              <a:t>hôtes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244297" y="1647190"/>
            <a:ext cx="811403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spc="-5" dirty="0">
                <a:solidFill>
                  <a:srgbClr val="319831"/>
                </a:solidFill>
                <a:latin typeface="Times New Roman"/>
                <a:cs typeface="Times New Roman"/>
              </a:rPr>
              <a:t>Quelles </a:t>
            </a:r>
            <a:r>
              <a:rPr sz="3600" b="1" dirty="0">
                <a:solidFill>
                  <a:srgbClr val="319831"/>
                </a:solidFill>
                <a:latin typeface="Times New Roman"/>
                <a:cs typeface="Times New Roman"/>
              </a:rPr>
              <a:t>types de </a:t>
            </a:r>
            <a:r>
              <a:rPr sz="3600" b="1" spc="-5" dirty="0">
                <a:solidFill>
                  <a:srgbClr val="319831"/>
                </a:solidFill>
                <a:latin typeface="Times New Roman"/>
                <a:cs typeface="Times New Roman"/>
              </a:rPr>
              <a:t>cellules </a:t>
            </a:r>
            <a:r>
              <a:rPr sz="3600" b="1" dirty="0">
                <a:solidFill>
                  <a:srgbClr val="319831"/>
                </a:solidFill>
                <a:latin typeface="Times New Roman"/>
                <a:cs typeface="Times New Roman"/>
              </a:rPr>
              <a:t>connaissez</a:t>
            </a:r>
            <a:r>
              <a:rPr sz="3600" b="1" spc="-10" dirty="0">
                <a:solidFill>
                  <a:srgbClr val="319831"/>
                </a:solidFill>
                <a:latin typeface="Times New Roman"/>
                <a:cs typeface="Times New Roman"/>
              </a:rPr>
              <a:t> </a:t>
            </a:r>
            <a:r>
              <a:rPr sz="3600" b="1" spc="-5" dirty="0">
                <a:solidFill>
                  <a:srgbClr val="319831"/>
                </a:solidFill>
                <a:latin typeface="Times New Roman"/>
                <a:cs typeface="Times New Roman"/>
              </a:rPr>
              <a:t>vous?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244294" y="2517775"/>
            <a:ext cx="7992109" cy="39490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Les</a:t>
            </a:r>
            <a:r>
              <a:rPr sz="2400" u="heavy" spc="-1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400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procaryotes: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2025"/>
              </a:spcBef>
            </a:pPr>
            <a:r>
              <a:rPr sz="1800" spc="-15" dirty="0">
                <a:latin typeface="Times New Roman"/>
                <a:cs typeface="Times New Roman"/>
              </a:rPr>
              <a:t>-Avantage: </a:t>
            </a:r>
            <a:r>
              <a:rPr sz="1800" dirty="0">
                <a:latin typeface="Times New Roman"/>
                <a:cs typeface="Times New Roman"/>
              </a:rPr>
              <a:t>Multiplication rapide, facile a </a:t>
            </a:r>
            <a:r>
              <a:rPr sz="1800" spc="-10" dirty="0">
                <a:latin typeface="Times New Roman"/>
                <a:cs typeface="Times New Roman"/>
              </a:rPr>
              <a:t>manipuler, </a:t>
            </a:r>
            <a:r>
              <a:rPr sz="1800" dirty="0">
                <a:latin typeface="Times New Roman"/>
                <a:cs typeface="Times New Roman"/>
              </a:rPr>
              <a:t>facile à</a:t>
            </a:r>
            <a:r>
              <a:rPr sz="1800" spc="-10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transformer.</a:t>
            </a: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650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</a:pPr>
            <a:r>
              <a:rPr sz="1800" spc="-5" dirty="0">
                <a:latin typeface="Times New Roman"/>
                <a:cs typeface="Times New Roman"/>
              </a:rPr>
              <a:t>-Problème: Pas </a:t>
            </a:r>
            <a:r>
              <a:rPr sz="1800" dirty="0">
                <a:latin typeface="Times New Roman"/>
                <a:cs typeface="Times New Roman"/>
              </a:rPr>
              <a:t>de processus d’épissage- excision </a:t>
            </a:r>
            <a:r>
              <a:rPr sz="1800" spc="-5" dirty="0">
                <a:latin typeface="Times New Roman"/>
                <a:cs typeface="Times New Roman"/>
              </a:rPr>
              <a:t>(uniquement ADNc) </a:t>
            </a:r>
            <a:r>
              <a:rPr sz="1800" dirty="0">
                <a:latin typeface="Times New Roman"/>
                <a:cs typeface="Times New Roman"/>
              </a:rPr>
              <a:t>et ne réalise</a:t>
            </a:r>
            <a:r>
              <a:rPr sz="1800" spc="-1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pas  de modifications post-transcriptionnelles complexes (ex:</a:t>
            </a:r>
            <a:r>
              <a:rPr sz="1800" spc="-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glycosylation).</a:t>
            </a: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365"/>
              </a:spcBef>
            </a:pPr>
            <a:r>
              <a:rPr sz="2400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Les</a:t>
            </a:r>
            <a:r>
              <a:rPr sz="2400" u="heavy" spc="-1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400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eucaryotes:</a:t>
            </a:r>
            <a:endParaRPr sz="2400">
              <a:latin typeface="Times New Roman"/>
              <a:cs typeface="Times New Roman"/>
            </a:endParaRPr>
          </a:p>
          <a:p>
            <a:pPr marL="12700" marR="703580">
              <a:lnSpc>
                <a:spcPct val="100000"/>
              </a:lnSpc>
              <a:spcBef>
                <a:spcPts val="1125"/>
              </a:spcBef>
            </a:pPr>
            <a:r>
              <a:rPr sz="1800" spc="-15" dirty="0">
                <a:latin typeface="Times New Roman"/>
                <a:cs typeface="Times New Roman"/>
              </a:rPr>
              <a:t>-Avantage: </a:t>
            </a:r>
            <a:r>
              <a:rPr sz="1800" spc="-5" dirty="0">
                <a:latin typeface="Times New Roman"/>
                <a:cs typeface="Times New Roman"/>
              </a:rPr>
              <a:t>Processus </a:t>
            </a:r>
            <a:r>
              <a:rPr sz="1800" dirty="0">
                <a:latin typeface="Times New Roman"/>
                <a:cs typeface="Times New Roman"/>
              </a:rPr>
              <a:t>d’épissage- excision et réalisation de modifications post-  transcriptionnelles complexes (ex: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glycosylation).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505"/>
              </a:spcBef>
            </a:pPr>
            <a:r>
              <a:rPr sz="1800" spc="-5" dirty="0">
                <a:latin typeface="Times New Roman"/>
                <a:cs typeface="Times New Roman"/>
              </a:rPr>
              <a:t>-Problème: Difficile </a:t>
            </a:r>
            <a:r>
              <a:rPr sz="1800" dirty="0">
                <a:latin typeface="Times New Roman"/>
                <a:cs typeface="Times New Roman"/>
              </a:rPr>
              <a:t>à </a:t>
            </a:r>
            <a:r>
              <a:rPr sz="1800" spc="-10" dirty="0">
                <a:latin typeface="Times New Roman"/>
                <a:cs typeface="Times New Roman"/>
              </a:rPr>
              <a:t>manipuler, </a:t>
            </a:r>
            <a:r>
              <a:rPr sz="1800" dirty="0">
                <a:latin typeface="Times New Roman"/>
                <a:cs typeface="Times New Roman"/>
              </a:rPr>
              <a:t>multiplication pas toujours rapide, très </a:t>
            </a:r>
            <a:r>
              <a:rPr sz="1800" spc="-5" dirty="0">
                <a:latin typeface="Times New Roman"/>
                <a:cs typeface="Times New Roman"/>
              </a:rPr>
              <a:t>difficile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à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800" spc="-10" dirty="0">
                <a:latin typeface="Times New Roman"/>
                <a:cs typeface="Times New Roman"/>
              </a:rPr>
              <a:t>transformer.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445"/>
              </a:lnSpc>
            </a:pPr>
            <a:fld id="{81D60167-4931-47E6-BA6A-407CBD079E47}" type="slidenum">
              <a:rPr dirty="0"/>
              <a:t>33</a:t>
            </a:fld>
            <a:endParaRPr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54087" y="465137"/>
            <a:ext cx="8783955" cy="792480"/>
          </a:xfrm>
          <a:prstGeom prst="rect">
            <a:avLst/>
          </a:prstGeom>
          <a:ln w="9523">
            <a:solidFill>
              <a:srgbClr val="000000"/>
            </a:solidFill>
          </a:ln>
        </p:spPr>
        <p:txBody>
          <a:bodyPr vert="horz" wrap="square" lIns="0" tIns="164465" rIns="0" bIns="0" rtlCol="0">
            <a:spAutoFit/>
          </a:bodyPr>
          <a:lstStyle/>
          <a:p>
            <a:pPr marL="31750" algn="ctr">
              <a:lnSpc>
                <a:spcPct val="100000"/>
              </a:lnSpc>
              <a:spcBef>
                <a:spcPts val="1295"/>
              </a:spcBef>
            </a:pPr>
            <a:r>
              <a:rPr spc="-5" dirty="0"/>
              <a:t>Question</a:t>
            </a:r>
            <a:r>
              <a:rPr spc="-85" dirty="0"/>
              <a:t> </a:t>
            </a:r>
            <a:r>
              <a:rPr spc="-5" dirty="0"/>
              <a:t>?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245819" y="1748740"/>
            <a:ext cx="8027034" cy="43897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0014" indent="-107314">
              <a:lnSpc>
                <a:spcPct val="100000"/>
              </a:lnSpc>
              <a:spcBef>
                <a:spcPts val="100"/>
              </a:spcBef>
              <a:buSzPct val="95833"/>
              <a:buChar char="•"/>
              <a:tabLst>
                <a:tab pos="120650" algn="l"/>
                <a:tab pos="6504940" algn="l"/>
              </a:tabLst>
            </a:pPr>
            <a:r>
              <a:rPr sz="2400" spc="-10" dirty="0">
                <a:latin typeface="Times New Roman"/>
                <a:cs typeface="Times New Roman"/>
              </a:rPr>
              <a:t>Comment </a:t>
            </a:r>
            <a:r>
              <a:rPr sz="2400" dirty="0">
                <a:latin typeface="Times New Roman"/>
                <a:cs typeface="Times New Roman"/>
              </a:rPr>
              <a:t>obtenir </a:t>
            </a:r>
            <a:r>
              <a:rPr sz="2400" spc="-5" dirty="0">
                <a:latin typeface="Times New Roman"/>
                <a:cs typeface="Times New Roman"/>
              </a:rPr>
              <a:t>l’ADN </a:t>
            </a:r>
            <a:r>
              <a:rPr sz="2400" dirty="0">
                <a:latin typeface="Times New Roman"/>
                <a:cs typeface="Times New Roman"/>
              </a:rPr>
              <a:t>de </a:t>
            </a:r>
            <a:r>
              <a:rPr sz="2400" spc="-5" dirty="0">
                <a:latin typeface="Times New Roman"/>
                <a:cs typeface="Times New Roman"/>
              </a:rPr>
              <a:t>l’organisme</a:t>
            </a:r>
            <a:r>
              <a:rPr sz="2400" spc="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donneur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?	</a:t>
            </a:r>
            <a:r>
              <a:rPr sz="2400" spc="-5" dirty="0">
                <a:latin typeface="Times New Roman"/>
                <a:cs typeface="Times New Roman"/>
              </a:rPr>
              <a:t>Quelles</a:t>
            </a:r>
            <a:endParaRPr sz="2400">
              <a:latin typeface="Times New Roman"/>
              <a:cs typeface="Times New Roman"/>
            </a:endParaRPr>
          </a:p>
          <a:p>
            <a:pPr marL="88900">
              <a:lnSpc>
                <a:spcPct val="100000"/>
              </a:lnSpc>
              <a:spcBef>
                <a:spcPts val="145"/>
              </a:spcBef>
            </a:pPr>
            <a:r>
              <a:rPr sz="2400" spc="-5" dirty="0">
                <a:latin typeface="Times New Roman"/>
                <a:cs typeface="Times New Roman"/>
              </a:rPr>
              <a:t>informations </a:t>
            </a:r>
            <a:r>
              <a:rPr sz="2400" dirty="0">
                <a:latin typeface="Times New Roman"/>
                <a:cs typeface="Times New Roman"/>
              </a:rPr>
              <a:t>portent cet </a:t>
            </a:r>
            <a:r>
              <a:rPr sz="2400" spc="-5" dirty="0">
                <a:latin typeface="Times New Roman"/>
                <a:cs typeface="Times New Roman"/>
              </a:rPr>
              <a:t>ADN</a:t>
            </a:r>
            <a:r>
              <a:rPr sz="2400" spc="-18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?</a:t>
            </a:r>
            <a:endParaRPr sz="2400">
              <a:latin typeface="Times New Roman"/>
              <a:cs typeface="Times New Roman"/>
            </a:endParaRPr>
          </a:p>
          <a:p>
            <a:pPr marL="120014" indent="-107314">
              <a:lnSpc>
                <a:spcPct val="100000"/>
              </a:lnSpc>
              <a:spcBef>
                <a:spcPts val="1295"/>
              </a:spcBef>
              <a:buSzPct val="95833"/>
              <a:buChar char="•"/>
              <a:tabLst>
                <a:tab pos="120650" algn="l"/>
              </a:tabLst>
            </a:pPr>
            <a:r>
              <a:rPr sz="2400" spc="-5" dirty="0">
                <a:latin typeface="Times New Roman"/>
                <a:cs typeface="Times New Roman"/>
              </a:rPr>
              <a:t>Qu’est </a:t>
            </a:r>
            <a:r>
              <a:rPr sz="2400" dirty="0">
                <a:latin typeface="Times New Roman"/>
                <a:cs typeface="Times New Roman"/>
              </a:rPr>
              <a:t>ce qu’une </a:t>
            </a:r>
            <a:r>
              <a:rPr sz="2400" spc="-5" dirty="0">
                <a:latin typeface="Times New Roman"/>
                <a:cs typeface="Times New Roman"/>
              </a:rPr>
              <a:t>enzyme </a:t>
            </a:r>
            <a:r>
              <a:rPr sz="2400" dirty="0">
                <a:latin typeface="Times New Roman"/>
                <a:cs typeface="Times New Roman"/>
              </a:rPr>
              <a:t>de restriction</a:t>
            </a:r>
            <a:r>
              <a:rPr sz="2400" spc="-8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?</a:t>
            </a:r>
            <a:endParaRPr sz="2400">
              <a:latin typeface="Times New Roman"/>
              <a:cs typeface="Times New Roman"/>
            </a:endParaRPr>
          </a:p>
          <a:p>
            <a:pPr marL="120014" indent="-107314">
              <a:lnSpc>
                <a:spcPct val="100000"/>
              </a:lnSpc>
              <a:spcBef>
                <a:spcPts val="1395"/>
              </a:spcBef>
              <a:buSzPct val="95833"/>
              <a:buChar char="•"/>
              <a:tabLst>
                <a:tab pos="120650" algn="l"/>
              </a:tabLst>
            </a:pPr>
            <a:r>
              <a:rPr sz="2400" spc="-5" dirty="0">
                <a:latin typeface="Times New Roman"/>
                <a:cs typeface="Times New Roman"/>
              </a:rPr>
              <a:t>Quels sont </a:t>
            </a:r>
            <a:r>
              <a:rPr sz="2400" dirty="0">
                <a:latin typeface="Times New Roman"/>
                <a:cs typeface="Times New Roman"/>
              </a:rPr>
              <a:t>les vecteurs de clonage</a:t>
            </a:r>
            <a:r>
              <a:rPr sz="2400" spc="-7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?</a:t>
            </a:r>
            <a:endParaRPr sz="2400">
              <a:latin typeface="Times New Roman"/>
              <a:cs typeface="Times New Roman"/>
            </a:endParaRPr>
          </a:p>
          <a:p>
            <a:pPr marL="120014" indent="-107314">
              <a:lnSpc>
                <a:spcPct val="100000"/>
              </a:lnSpc>
              <a:spcBef>
                <a:spcPts val="1405"/>
              </a:spcBef>
              <a:buSzPct val="95833"/>
              <a:buChar char="•"/>
              <a:tabLst>
                <a:tab pos="120650" algn="l"/>
              </a:tabLst>
            </a:pPr>
            <a:r>
              <a:rPr sz="2400" spc="-10" dirty="0">
                <a:latin typeface="Times New Roman"/>
                <a:cs typeface="Times New Roman"/>
              </a:rPr>
              <a:t>Comment </a:t>
            </a:r>
            <a:r>
              <a:rPr sz="2400" spc="-5" dirty="0">
                <a:latin typeface="Times New Roman"/>
                <a:cs typeface="Times New Roman"/>
              </a:rPr>
              <a:t>l’ADN </a:t>
            </a:r>
            <a:r>
              <a:rPr sz="2400" dirty="0">
                <a:latin typeface="Times New Roman"/>
                <a:cs typeface="Times New Roman"/>
              </a:rPr>
              <a:t>d’intérêt et le vecteur sont-ils liés</a:t>
            </a:r>
            <a:r>
              <a:rPr sz="2400" spc="-114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?</a:t>
            </a:r>
            <a:endParaRPr sz="2400">
              <a:latin typeface="Times New Roman"/>
              <a:cs typeface="Times New Roman"/>
            </a:endParaRPr>
          </a:p>
          <a:p>
            <a:pPr marL="120014" indent="-107314">
              <a:lnSpc>
                <a:spcPct val="100000"/>
              </a:lnSpc>
              <a:spcBef>
                <a:spcPts val="1405"/>
              </a:spcBef>
              <a:buSzPct val="95833"/>
              <a:buChar char="•"/>
              <a:tabLst>
                <a:tab pos="120650" algn="l"/>
              </a:tabLst>
            </a:pPr>
            <a:r>
              <a:rPr sz="2400" dirty="0">
                <a:latin typeface="Times New Roman"/>
                <a:cs typeface="Times New Roman"/>
              </a:rPr>
              <a:t>Les cellules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hôtes</a:t>
            </a:r>
            <a:endParaRPr sz="2400">
              <a:latin typeface="Times New Roman"/>
              <a:cs typeface="Times New Roman"/>
            </a:endParaRPr>
          </a:p>
          <a:p>
            <a:pPr marL="120014" indent="-107314">
              <a:lnSpc>
                <a:spcPct val="100000"/>
              </a:lnSpc>
              <a:spcBef>
                <a:spcPts val="1395"/>
              </a:spcBef>
              <a:buSzPct val="95833"/>
              <a:buChar char="•"/>
              <a:tabLst>
                <a:tab pos="120650" algn="l"/>
              </a:tabLst>
            </a:pPr>
            <a:r>
              <a:rPr sz="2400" spc="-10" dirty="0">
                <a:solidFill>
                  <a:srgbClr val="FF0000"/>
                </a:solidFill>
                <a:latin typeface="Times New Roman"/>
                <a:cs typeface="Times New Roman"/>
              </a:rPr>
              <a:t>Comment </a:t>
            </a:r>
            <a:r>
              <a:rPr sz="2400" spc="-5" dirty="0">
                <a:solidFill>
                  <a:srgbClr val="FF0000"/>
                </a:solidFill>
                <a:latin typeface="Times New Roman"/>
                <a:cs typeface="Times New Roman"/>
              </a:rPr>
              <a:t>l’ADN recombinant </a:t>
            </a:r>
            <a:r>
              <a:rPr sz="2400" dirty="0">
                <a:solidFill>
                  <a:srgbClr val="FF0000"/>
                </a:solidFill>
                <a:latin typeface="Times New Roman"/>
                <a:cs typeface="Times New Roman"/>
              </a:rPr>
              <a:t>est introduit dans une cellule</a:t>
            </a:r>
            <a:r>
              <a:rPr sz="2400" spc="-5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0000"/>
                </a:solidFill>
                <a:latin typeface="Times New Roman"/>
                <a:cs typeface="Times New Roman"/>
              </a:rPr>
              <a:t>hôte</a:t>
            </a:r>
            <a:endParaRPr sz="2400">
              <a:latin typeface="Times New Roman"/>
              <a:cs typeface="Times New Roman"/>
            </a:endParaRPr>
          </a:p>
          <a:p>
            <a:pPr marL="88900">
              <a:lnSpc>
                <a:spcPct val="100000"/>
              </a:lnSpc>
            </a:pPr>
            <a:r>
              <a:rPr sz="2400" dirty="0">
                <a:solidFill>
                  <a:srgbClr val="FF0000"/>
                </a:solidFill>
                <a:latin typeface="Times New Roman"/>
                <a:cs typeface="Times New Roman"/>
              </a:rPr>
              <a:t>et </a:t>
            </a:r>
            <a:r>
              <a:rPr sz="2400" spc="-10" dirty="0">
                <a:solidFill>
                  <a:srgbClr val="FF0000"/>
                </a:solidFill>
                <a:latin typeface="Times New Roman"/>
                <a:cs typeface="Times New Roman"/>
              </a:rPr>
              <a:t>comment </a:t>
            </a:r>
            <a:r>
              <a:rPr sz="2400" dirty="0">
                <a:solidFill>
                  <a:srgbClr val="FF0000"/>
                </a:solidFill>
                <a:latin typeface="Times New Roman"/>
                <a:cs typeface="Times New Roman"/>
              </a:rPr>
              <a:t>celle-ci est sélectionné</a:t>
            </a:r>
            <a:r>
              <a:rPr sz="2400" spc="-11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0000"/>
                </a:solidFill>
                <a:latin typeface="Times New Roman"/>
                <a:cs typeface="Times New Roman"/>
              </a:rPr>
              <a:t>?</a:t>
            </a:r>
            <a:endParaRPr sz="2400">
              <a:latin typeface="Times New Roman"/>
              <a:cs typeface="Times New Roman"/>
            </a:endParaRPr>
          </a:p>
          <a:p>
            <a:pPr marL="120014" indent="-107314">
              <a:lnSpc>
                <a:spcPct val="100000"/>
              </a:lnSpc>
              <a:spcBef>
                <a:spcPts val="1400"/>
              </a:spcBef>
              <a:buSzPct val="95833"/>
              <a:buChar char="•"/>
              <a:tabLst>
                <a:tab pos="120650" algn="l"/>
              </a:tabLst>
            </a:pPr>
            <a:r>
              <a:rPr sz="2400" spc="-5" dirty="0">
                <a:latin typeface="Times New Roman"/>
                <a:cs typeface="Times New Roman"/>
              </a:rPr>
              <a:t>Autres exemple </a:t>
            </a:r>
            <a:r>
              <a:rPr sz="2400" dirty="0">
                <a:latin typeface="Times New Roman"/>
                <a:cs typeface="Times New Roman"/>
              </a:rPr>
              <a:t>d’intérêt du clonage</a:t>
            </a:r>
            <a:r>
              <a:rPr sz="2400" spc="-9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?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556119" y="2709799"/>
            <a:ext cx="56769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554355" algn="l"/>
              </a:tabLst>
            </a:pPr>
            <a:r>
              <a:rPr sz="20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	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525345" y="2445411"/>
            <a:ext cx="1534795" cy="5930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185"/>
              </a:lnSpc>
            </a:pPr>
            <a:r>
              <a:rPr sz="2000" dirty="0">
                <a:latin typeface="Times New Roman"/>
                <a:cs typeface="Times New Roman"/>
              </a:rPr>
              <a:t>ns </a:t>
            </a:r>
            <a:r>
              <a:rPr sz="2000" spc="-5" dirty="0">
                <a:latin typeface="Times New Roman"/>
                <a:cs typeface="Times New Roman"/>
              </a:rPr>
              <a:t>les</a:t>
            </a:r>
            <a:r>
              <a:rPr sz="2000" spc="-1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bactéries</a:t>
            </a:r>
            <a:endParaRPr sz="2000">
              <a:latin typeface="Times New Roman"/>
              <a:cs typeface="Times New Roman"/>
            </a:endParaRPr>
          </a:p>
          <a:p>
            <a:pPr marL="165100">
              <a:lnSpc>
                <a:spcPct val="100000"/>
              </a:lnSpc>
            </a:pPr>
            <a:r>
              <a:rPr sz="2000" dirty="0">
                <a:latin typeface="Times New Roman"/>
                <a:cs typeface="Times New Roman"/>
              </a:rPr>
              <a:t>e ou par</a:t>
            </a:r>
            <a:r>
              <a:rPr sz="2000" spc="-1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choc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9685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550"/>
              </a:spcBef>
            </a:pPr>
            <a:r>
              <a:rPr dirty="0"/>
              <a:t>- </a:t>
            </a:r>
            <a:r>
              <a:rPr spc="-10" dirty="0"/>
              <a:t>Transformation </a:t>
            </a:r>
            <a:r>
              <a:rPr dirty="0"/>
              <a:t>des cellules</a:t>
            </a:r>
            <a:r>
              <a:rPr spc="-114" dirty="0"/>
              <a:t> </a:t>
            </a:r>
            <a:r>
              <a:rPr dirty="0"/>
              <a:t>procaryotes.</a:t>
            </a:r>
          </a:p>
          <a:p>
            <a:pPr marL="12700" marR="5080">
              <a:lnSpc>
                <a:spcPct val="100000"/>
              </a:lnSpc>
              <a:spcBef>
                <a:spcPts val="1215"/>
              </a:spcBef>
              <a:tabLst>
                <a:tab pos="5859780" algn="l"/>
              </a:tabLst>
            </a:pPr>
            <a:r>
              <a:rPr sz="2000" spc="-5" dirty="0">
                <a:solidFill>
                  <a:srgbClr val="FF0000"/>
                </a:solidFill>
              </a:rPr>
              <a:t>Cas </a:t>
            </a:r>
            <a:r>
              <a:rPr sz="2000" dirty="0">
                <a:solidFill>
                  <a:srgbClr val="FF0000"/>
                </a:solidFill>
              </a:rPr>
              <a:t>d’un vecteur plasmidique</a:t>
            </a:r>
            <a:r>
              <a:rPr sz="2000" dirty="0"/>
              <a:t>: l’ADN est introduit da  </a:t>
            </a:r>
            <a:r>
              <a:rPr sz="2000" spc="-5" dirty="0"/>
              <a:t>traitées spécialement </a:t>
            </a:r>
            <a:r>
              <a:rPr sz="2000" dirty="0"/>
              <a:t>le plus souvent par</a:t>
            </a:r>
            <a:r>
              <a:rPr sz="2000" spc="-75" dirty="0"/>
              <a:t> </a:t>
            </a:r>
            <a:r>
              <a:rPr sz="2000" u="sng" dirty="0">
                <a:uFill>
                  <a:solidFill>
                    <a:srgbClr val="000000"/>
                  </a:solidFill>
                </a:uFill>
              </a:rPr>
              <a:t>choc</a:t>
            </a:r>
            <a:r>
              <a:rPr sz="2000" u="sng" spc="-20" dirty="0">
                <a:uFill>
                  <a:solidFill>
                    <a:srgbClr val="000000"/>
                  </a:solidFill>
                </a:uFill>
              </a:rPr>
              <a:t> </a:t>
            </a:r>
            <a:r>
              <a:rPr sz="2000" u="sng" spc="-5" dirty="0">
                <a:uFill>
                  <a:solidFill>
                    <a:srgbClr val="000000"/>
                  </a:solidFill>
                </a:uFill>
              </a:rPr>
              <a:t>thermiqu </a:t>
            </a:r>
            <a:r>
              <a:rPr sz="2000" u="sng" dirty="0">
                <a:uFill>
                  <a:solidFill>
                    <a:srgbClr val="000000"/>
                  </a:solidFill>
                </a:uFill>
              </a:rPr>
              <a:t>	</a:t>
            </a:r>
            <a:r>
              <a:rPr sz="2000" dirty="0"/>
              <a:t> </a:t>
            </a:r>
            <a:r>
              <a:rPr sz="2000" u="sng" dirty="0">
                <a:uFill>
                  <a:solidFill>
                    <a:srgbClr val="000000"/>
                  </a:solidFill>
                </a:uFill>
              </a:rPr>
              <a:t>électrique</a:t>
            </a:r>
            <a:r>
              <a:rPr sz="2000" dirty="0"/>
              <a:t>.</a:t>
            </a:r>
            <a:endParaRPr sz="2000"/>
          </a:p>
        </p:txBody>
      </p:sp>
      <p:sp>
        <p:nvSpPr>
          <p:cNvPr id="5" name="object 5"/>
          <p:cNvSpPr txBox="1"/>
          <p:nvPr/>
        </p:nvSpPr>
        <p:spPr>
          <a:xfrm>
            <a:off x="8641397" y="3910413"/>
            <a:ext cx="156400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spc="-5" dirty="0">
                <a:latin typeface="Times New Roman"/>
                <a:cs typeface="Times New Roman"/>
              </a:rPr>
              <a:t>électroporateur</a:t>
            </a:r>
            <a:endParaRPr sz="2000" dirty="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954087" y="465137"/>
            <a:ext cx="8783955" cy="792480"/>
          </a:xfrm>
          <a:prstGeom prst="rect">
            <a:avLst/>
          </a:prstGeom>
          <a:ln w="9523">
            <a:solidFill>
              <a:srgbClr val="000000"/>
            </a:solidFill>
          </a:ln>
        </p:spPr>
        <p:txBody>
          <a:bodyPr vert="horz" wrap="square" lIns="0" tIns="140335" rIns="0" bIns="0" rtlCol="0">
            <a:spAutoFit/>
          </a:bodyPr>
          <a:lstStyle/>
          <a:p>
            <a:pPr marL="354330">
              <a:lnSpc>
                <a:spcPct val="100000"/>
              </a:lnSpc>
              <a:spcBef>
                <a:spcPts val="1105"/>
              </a:spcBef>
            </a:pPr>
            <a:r>
              <a:rPr spc="-5" dirty="0"/>
              <a:t>Introduction de l’ADN recombinant dans les </a:t>
            </a:r>
            <a:r>
              <a:rPr spc="-15" dirty="0"/>
              <a:t>cellules</a:t>
            </a:r>
            <a:r>
              <a:rPr spc="-135" dirty="0"/>
              <a:t> </a:t>
            </a:r>
            <a:r>
              <a:rPr spc="-5" dirty="0"/>
              <a:t>hôtes</a:t>
            </a:r>
          </a:p>
        </p:txBody>
      </p:sp>
      <p:sp>
        <p:nvSpPr>
          <p:cNvPr id="7" name="object 7"/>
          <p:cNvSpPr/>
          <p:nvPr/>
        </p:nvSpPr>
        <p:spPr>
          <a:xfrm>
            <a:off x="6124575" y="4614862"/>
            <a:ext cx="1524000" cy="1905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3030601" y="4592574"/>
            <a:ext cx="592137" cy="111442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2832100" y="5965825"/>
            <a:ext cx="1447800" cy="60166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222428" y="5593587"/>
            <a:ext cx="644525" cy="0"/>
          </a:xfrm>
          <a:custGeom>
            <a:avLst/>
            <a:gdLst/>
            <a:ahLst/>
            <a:cxnLst/>
            <a:rect l="l" t="t" r="r" b="b"/>
            <a:pathLst>
              <a:path w="644525">
                <a:moveTo>
                  <a:pt x="0" y="0"/>
                </a:moveTo>
                <a:lnTo>
                  <a:pt x="644464" y="0"/>
                </a:lnTo>
              </a:path>
            </a:pathLst>
          </a:custGeom>
          <a:ln w="1981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4214876" y="5593587"/>
            <a:ext cx="492125" cy="0"/>
          </a:xfrm>
          <a:custGeom>
            <a:avLst/>
            <a:gdLst/>
            <a:ahLst/>
            <a:cxnLst/>
            <a:rect l="l" t="t" r="r" b="b"/>
            <a:pathLst>
              <a:path w="492125">
                <a:moveTo>
                  <a:pt x="0" y="0"/>
                </a:moveTo>
                <a:lnTo>
                  <a:pt x="492125" y="0"/>
                </a:lnTo>
              </a:path>
            </a:pathLst>
          </a:custGeom>
          <a:ln w="1981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5853049" y="5556250"/>
            <a:ext cx="76200" cy="762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3292602" y="5622747"/>
            <a:ext cx="199390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latin typeface="Times New Roman"/>
                <a:cs typeface="Times New Roman"/>
              </a:rPr>
              <a:t>+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8153400" y="2019745"/>
            <a:ext cx="2540000" cy="165100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4319778" y="5063744"/>
            <a:ext cx="140462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Times New Roman"/>
                <a:cs typeface="Times New Roman"/>
              </a:rPr>
              <a:t>choc</a:t>
            </a:r>
            <a:r>
              <a:rPr sz="1800" spc="-1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électrique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445"/>
              </a:lnSpc>
            </a:pPr>
            <a:fld id="{81D60167-4931-47E6-BA6A-407CBD079E47}" type="slidenum">
              <a:rPr dirty="0"/>
              <a:t>34</a:t>
            </a:fld>
            <a:endParaRPr dirty="0"/>
          </a:p>
        </p:txBody>
      </p:sp>
      <p:sp>
        <p:nvSpPr>
          <p:cNvPr id="16" name="object 16"/>
          <p:cNvSpPr txBox="1"/>
          <p:nvPr/>
        </p:nvSpPr>
        <p:spPr>
          <a:xfrm>
            <a:off x="4372105" y="5825997"/>
            <a:ext cx="142811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Times New Roman"/>
                <a:cs typeface="Times New Roman"/>
              </a:rPr>
              <a:t>choc</a:t>
            </a:r>
            <a:r>
              <a:rPr sz="1800" spc="-1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thermique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788153" y="5435346"/>
            <a:ext cx="3556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latin typeface="Times New Roman"/>
                <a:cs typeface="Times New Roman"/>
              </a:rPr>
              <a:t>O</a:t>
            </a:r>
            <a:r>
              <a:rPr sz="1800" spc="-5" dirty="0">
                <a:latin typeface="Times New Roman"/>
                <a:cs typeface="Times New Roman"/>
              </a:rPr>
              <a:t>U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54087" y="465137"/>
            <a:ext cx="8783955" cy="792480"/>
          </a:xfrm>
          <a:prstGeom prst="rect">
            <a:avLst/>
          </a:prstGeom>
          <a:ln w="9523">
            <a:solidFill>
              <a:srgbClr val="000000"/>
            </a:solidFill>
          </a:ln>
        </p:spPr>
        <p:txBody>
          <a:bodyPr vert="horz" wrap="square" lIns="0" tIns="140335" rIns="0" bIns="0" rtlCol="0">
            <a:spAutoFit/>
          </a:bodyPr>
          <a:lstStyle/>
          <a:p>
            <a:pPr marL="354330">
              <a:lnSpc>
                <a:spcPct val="100000"/>
              </a:lnSpc>
              <a:spcBef>
                <a:spcPts val="1105"/>
              </a:spcBef>
            </a:pPr>
            <a:r>
              <a:rPr spc="-5" dirty="0"/>
              <a:t>Introduction de l’ADN recombinant dans les </a:t>
            </a:r>
            <a:r>
              <a:rPr spc="-15" dirty="0"/>
              <a:t>cellules</a:t>
            </a:r>
            <a:r>
              <a:rPr spc="-135" dirty="0"/>
              <a:t> </a:t>
            </a:r>
            <a:r>
              <a:rPr spc="-5" dirty="0"/>
              <a:t>hôtes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056843" y="1697865"/>
            <a:ext cx="699770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Times New Roman"/>
                <a:cs typeface="Times New Roman"/>
              </a:rPr>
              <a:t>- </a:t>
            </a:r>
            <a:r>
              <a:rPr sz="2400" spc="-10" dirty="0">
                <a:latin typeface="Times New Roman"/>
                <a:cs typeface="Times New Roman"/>
              </a:rPr>
              <a:t>Transfection </a:t>
            </a:r>
            <a:r>
              <a:rPr sz="2400" dirty="0">
                <a:latin typeface="Times New Roman"/>
                <a:cs typeface="Times New Roman"/>
              </a:rPr>
              <a:t>des </a:t>
            </a:r>
            <a:r>
              <a:rPr sz="2400" spc="-10" dirty="0">
                <a:latin typeface="Times New Roman"/>
                <a:cs typeface="Times New Roman"/>
              </a:rPr>
              <a:t>cellules </a:t>
            </a:r>
            <a:r>
              <a:rPr sz="2400" spc="-5" dirty="0">
                <a:latin typeface="Times New Roman"/>
                <a:cs typeface="Times New Roman"/>
              </a:rPr>
              <a:t>eucaryotes:</a:t>
            </a:r>
            <a:r>
              <a:rPr sz="2400" spc="-415" dirty="0"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FF0000"/>
                </a:solidFill>
                <a:latin typeface="Times New Roman"/>
                <a:cs typeface="Times New Roman"/>
              </a:rPr>
              <a:t>Cas </a:t>
            </a:r>
            <a:r>
              <a:rPr sz="2000" dirty="0">
                <a:solidFill>
                  <a:srgbClr val="FF0000"/>
                </a:solidFill>
                <a:latin typeface="Times New Roman"/>
                <a:cs typeface="Times New Roman"/>
              </a:rPr>
              <a:t>d’un vecteur </a:t>
            </a:r>
            <a:r>
              <a:rPr sz="2000" spc="-70" dirty="0">
                <a:solidFill>
                  <a:srgbClr val="FF0000"/>
                </a:solidFill>
                <a:latin typeface="Times New Roman"/>
                <a:cs typeface="Times New Roman"/>
              </a:rPr>
              <a:t>YAC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664608" y="2350676"/>
            <a:ext cx="7369867" cy="316954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361694" y="5802294"/>
            <a:ext cx="7208520" cy="840105"/>
          </a:xfrm>
          <a:prstGeom prst="rect">
            <a:avLst/>
          </a:prstGeom>
        </p:spPr>
        <p:txBody>
          <a:bodyPr vert="horz" wrap="square" lIns="0" tIns="114300" rIns="0" bIns="0" rtlCol="0">
            <a:spAutoFit/>
          </a:bodyPr>
          <a:lstStyle/>
          <a:p>
            <a:pPr marL="161925" indent="-149225">
              <a:lnSpc>
                <a:spcPct val="100000"/>
              </a:lnSpc>
              <a:spcBef>
                <a:spcPts val="900"/>
              </a:spcBef>
              <a:buChar char="-"/>
              <a:tabLst>
                <a:tab pos="162560" algn="l"/>
              </a:tabLst>
            </a:pPr>
            <a:r>
              <a:rPr sz="2000" spc="-35" dirty="0">
                <a:latin typeface="Times New Roman"/>
                <a:cs typeface="Times New Roman"/>
              </a:rPr>
              <a:t>L’ADN </a:t>
            </a:r>
            <a:r>
              <a:rPr sz="2000" dirty="0">
                <a:latin typeface="Times New Roman"/>
                <a:cs typeface="Times New Roman"/>
              </a:rPr>
              <a:t>est </a:t>
            </a:r>
            <a:r>
              <a:rPr sz="2000" spc="-5" dirty="0">
                <a:latin typeface="Times New Roman"/>
                <a:cs typeface="Times New Roman"/>
              </a:rPr>
              <a:t>introduit </a:t>
            </a:r>
            <a:r>
              <a:rPr sz="2000" dirty="0">
                <a:latin typeface="Times New Roman"/>
                <a:cs typeface="Times New Roman"/>
              </a:rPr>
              <a:t>dans </a:t>
            </a:r>
            <a:r>
              <a:rPr sz="2000" spc="5" dirty="0">
                <a:latin typeface="Times New Roman"/>
                <a:cs typeface="Times New Roman"/>
              </a:rPr>
              <a:t>une </a:t>
            </a:r>
            <a:r>
              <a:rPr sz="2000" spc="-5" dirty="0">
                <a:latin typeface="Times New Roman"/>
                <a:cs typeface="Times New Roman"/>
              </a:rPr>
              <a:t>vésicule </a:t>
            </a:r>
            <a:r>
              <a:rPr sz="2000" spc="-10" dirty="0">
                <a:latin typeface="Times New Roman"/>
                <a:cs typeface="Times New Roman"/>
              </a:rPr>
              <a:t>lipidique </a:t>
            </a:r>
            <a:r>
              <a:rPr sz="2000" dirty="0">
                <a:latin typeface="Times New Roman"/>
                <a:cs typeface="Times New Roman"/>
              </a:rPr>
              <a:t>appelée « </a:t>
            </a:r>
            <a:r>
              <a:rPr sz="2000" spc="-5" dirty="0">
                <a:latin typeface="Times New Roman"/>
                <a:cs typeface="Times New Roman"/>
              </a:rPr>
              <a:t>liposome</a:t>
            </a:r>
            <a:r>
              <a:rPr sz="2000" spc="-35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»</a:t>
            </a:r>
            <a:endParaRPr sz="2000">
              <a:latin typeface="Times New Roman"/>
              <a:cs typeface="Times New Roman"/>
            </a:endParaRPr>
          </a:p>
          <a:p>
            <a:pPr marL="161925" indent="-149225">
              <a:lnSpc>
                <a:spcPct val="100000"/>
              </a:lnSpc>
              <a:spcBef>
                <a:spcPts val="810"/>
              </a:spcBef>
              <a:buChar char="-"/>
              <a:tabLst>
                <a:tab pos="162560" algn="l"/>
              </a:tabLst>
            </a:pPr>
            <a:r>
              <a:rPr sz="2000" spc="-10" dirty="0">
                <a:latin typeface="Times New Roman"/>
                <a:cs typeface="Times New Roman"/>
              </a:rPr>
              <a:t>Fusion </a:t>
            </a:r>
            <a:r>
              <a:rPr sz="2000" dirty="0">
                <a:latin typeface="Times New Roman"/>
                <a:cs typeface="Times New Roman"/>
              </a:rPr>
              <a:t>de la </a:t>
            </a:r>
            <a:r>
              <a:rPr sz="2000" spc="-5" dirty="0">
                <a:latin typeface="Times New Roman"/>
                <a:cs typeface="Times New Roman"/>
              </a:rPr>
              <a:t>vésicule </a:t>
            </a:r>
            <a:r>
              <a:rPr sz="2000" dirty="0">
                <a:latin typeface="Times New Roman"/>
                <a:cs typeface="Times New Roman"/>
              </a:rPr>
              <a:t>avec </a:t>
            </a:r>
            <a:r>
              <a:rPr sz="2000" spc="-5" dirty="0">
                <a:latin typeface="Times New Roman"/>
                <a:cs typeface="Times New Roman"/>
              </a:rPr>
              <a:t>l’endosome </a:t>
            </a:r>
            <a:r>
              <a:rPr sz="2000" dirty="0">
                <a:latin typeface="Times New Roman"/>
                <a:cs typeface="Times New Roman"/>
              </a:rPr>
              <a:t>et </a:t>
            </a:r>
            <a:r>
              <a:rPr sz="2000" spc="-5" dirty="0">
                <a:latin typeface="Times New Roman"/>
                <a:cs typeface="Times New Roman"/>
              </a:rPr>
              <a:t>libération </a:t>
            </a:r>
            <a:r>
              <a:rPr sz="2000" dirty="0">
                <a:latin typeface="Times New Roman"/>
                <a:cs typeface="Times New Roman"/>
              </a:rPr>
              <a:t>de</a:t>
            </a:r>
            <a:r>
              <a:rPr sz="2000" spc="-3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l’ADN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445"/>
              </a:lnSpc>
            </a:pPr>
            <a:fld id="{81D60167-4931-47E6-BA6A-407CBD079E47}" type="slidenum">
              <a:rPr dirty="0"/>
              <a:t>35</a:t>
            </a:fld>
            <a:endParaRPr dirty="0"/>
          </a:p>
        </p:txBody>
      </p:sp>
      <p:sp>
        <p:nvSpPr>
          <p:cNvPr id="6" name="object 6"/>
          <p:cNvSpPr txBox="1"/>
          <p:nvPr/>
        </p:nvSpPr>
        <p:spPr>
          <a:xfrm>
            <a:off x="1283971" y="3137663"/>
            <a:ext cx="42735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200" dirty="0">
                <a:latin typeface="Times New Roman"/>
                <a:cs typeface="Times New Roman"/>
              </a:rPr>
              <a:t>Y</a:t>
            </a:r>
            <a:r>
              <a:rPr sz="1600" spc="-20" dirty="0">
                <a:latin typeface="Times New Roman"/>
                <a:cs typeface="Times New Roman"/>
              </a:rPr>
              <a:t>A</a:t>
            </a:r>
            <a:r>
              <a:rPr sz="1600" spc="-5" dirty="0">
                <a:latin typeface="Times New Roman"/>
                <a:cs typeface="Times New Roman"/>
              </a:rPr>
              <a:t>C</a:t>
            </a:r>
            <a:endParaRPr sz="16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030581" y="1722374"/>
            <a:ext cx="3744555" cy="447992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3786378" y="6151245"/>
            <a:ext cx="971550" cy="147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i="1" spc="-5" dirty="0">
                <a:latin typeface="Times New Roman"/>
                <a:cs typeface="Times New Roman"/>
              </a:rPr>
              <a:t>Molecular </a:t>
            </a:r>
            <a:r>
              <a:rPr sz="800" i="1" dirty="0">
                <a:latin typeface="Times New Roman"/>
                <a:cs typeface="Times New Roman"/>
              </a:rPr>
              <a:t>Cell</a:t>
            </a:r>
            <a:r>
              <a:rPr sz="800" i="1" spc="-160" dirty="0">
                <a:latin typeface="Times New Roman"/>
                <a:cs typeface="Times New Roman"/>
              </a:rPr>
              <a:t> </a:t>
            </a:r>
            <a:r>
              <a:rPr sz="800" i="1" spc="-5" dirty="0">
                <a:latin typeface="Times New Roman"/>
                <a:cs typeface="Times New Roman"/>
              </a:rPr>
              <a:t>Biology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994530" y="6421625"/>
            <a:ext cx="106680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dirty="0">
                <a:latin typeface="Times New Roman"/>
                <a:cs typeface="Times New Roman"/>
              </a:rPr>
              <a:t>néces</a:t>
            </a:r>
            <a:r>
              <a:rPr sz="2000" spc="-10" dirty="0">
                <a:latin typeface="Times New Roman"/>
                <a:cs typeface="Times New Roman"/>
              </a:rPr>
              <a:t>s</a:t>
            </a:r>
            <a:r>
              <a:rPr sz="2000" spc="-15" dirty="0">
                <a:latin typeface="Times New Roman"/>
                <a:cs typeface="Times New Roman"/>
              </a:rPr>
              <a:t>a</a:t>
            </a:r>
            <a:r>
              <a:rPr sz="2000" dirty="0">
                <a:latin typeface="Times New Roman"/>
                <a:cs typeface="Times New Roman"/>
              </a:rPr>
              <a:t>i</a:t>
            </a:r>
            <a:r>
              <a:rPr sz="2000" spc="-15" dirty="0">
                <a:latin typeface="Times New Roman"/>
                <a:cs typeface="Times New Roman"/>
              </a:rPr>
              <a:t>r</a:t>
            </a:r>
            <a:r>
              <a:rPr sz="2000" dirty="0">
                <a:latin typeface="Times New Roman"/>
                <a:cs typeface="Times New Roman"/>
              </a:rPr>
              <a:t>e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954529" y="2350132"/>
            <a:ext cx="2837180" cy="205295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5" dirty="0">
                <a:latin typeface="Times New Roman"/>
                <a:cs typeface="Times New Roman"/>
              </a:rPr>
              <a:t>Insertion de l’ADN dans</a:t>
            </a:r>
            <a:r>
              <a:rPr sz="1600" spc="2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le</a:t>
            </a:r>
            <a:endParaRPr sz="1600">
              <a:latin typeface="Times New Roman"/>
              <a:cs typeface="Times New Roman"/>
            </a:endParaRPr>
          </a:p>
          <a:p>
            <a:pPr marL="190500">
              <a:lnSpc>
                <a:spcPct val="100000"/>
              </a:lnSpc>
            </a:pPr>
            <a:r>
              <a:rPr sz="1600" spc="-5" dirty="0">
                <a:latin typeface="Times New Roman"/>
                <a:cs typeface="Times New Roman"/>
              </a:rPr>
              <a:t>vecteur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2250">
              <a:latin typeface="Times New Roman"/>
              <a:cs typeface="Times New Roman"/>
            </a:endParaRPr>
          </a:p>
          <a:p>
            <a:pPr marL="241300" marR="5080" indent="277495">
              <a:lnSpc>
                <a:spcPct val="100000"/>
              </a:lnSpc>
            </a:pPr>
            <a:r>
              <a:rPr sz="1600" spc="-5" dirty="0">
                <a:latin typeface="Times New Roman"/>
                <a:cs typeface="Times New Roman"/>
              </a:rPr>
              <a:t>Sélection des bactéries  transformée grâce au</a:t>
            </a:r>
            <a:r>
              <a:rPr sz="1600" spc="5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marqueur</a:t>
            </a:r>
            <a:endParaRPr sz="1600">
              <a:latin typeface="Times New Roman"/>
              <a:cs typeface="Times New Roman"/>
            </a:endParaRPr>
          </a:p>
          <a:p>
            <a:pPr marL="1047750">
              <a:lnSpc>
                <a:spcPct val="100000"/>
              </a:lnSpc>
            </a:pPr>
            <a:r>
              <a:rPr sz="1600" spc="-5" dirty="0">
                <a:latin typeface="Times New Roman"/>
                <a:cs typeface="Times New Roman"/>
              </a:rPr>
              <a:t>antibiotique</a:t>
            </a:r>
            <a:endParaRPr sz="1600">
              <a:latin typeface="Times New Roman"/>
              <a:cs typeface="Times New Roman"/>
            </a:endParaRPr>
          </a:p>
          <a:p>
            <a:pPr marL="50800" algn="ctr">
              <a:lnSpc>
                <a:spcPct val="100000"/>
              </a:lnSpc>
            </a:pPr>
            <a:r>
              <a:rPr sz="1600" spc="-5" dirty="0">
                <a:latin typeface="Times New Roman"/>
                <a:cs typeface="Times New Roman"/>
              </a:rPr>
              <a:t>du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vecteur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954087" y="465137"/>
            <a:ext cx="8783955" cy="792480"/>
          </a:xfrm>
          <a:prstGeom prst="rect">
            <a:avLst/>
          </a:prstGeom>
          <a:ln w="9523">
            <a:solidFill>
              <a:srgbClr val="000000"/>
            </a:solidFill>
          </a:ln>
        </p:spPr>
        <p:txBody>
          <a:bodyPr vert="horz" wrap="square" lIns="0" tIns="140335" rIns="0" bIns="0" rtlCol="0">
            <a:spAutoFit/>
          </a:bodyPr>
          <a:lstStyle/>
          <a:p>
            <a:pPr marL="2620645">
              <a:lnSpc>
                <a:spcPct val="100000"/>
              </a:lnSpc>
              <a:spcBef>
                <a:spcPts val="1105"/>
              </a:spcBef>
            </a:pPr>
            <a:r>
              <a:rPr spc="-5" dirty="0"/>
              <a:t>Identification des clones</a:t>
            </a:r>
            <a:r>
              <a:rPr spc="-185" dirty="0"/>
              <a:t> </a:t>
            </a:r>
            <a:r>
              <a:rPr spc="-5" dirty="0"/>
              <a:t>intéressants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5006721" y="4492244"/>
            <a:ext cx="4559300" cy="19577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327660">
              <a:lnSpc>
                <a:spcPct val="100000"/>
              </a:lnSpc>
              <a:spcBef>
                <a:spcPts val="100"/>
              </a:spcBef>
            </a:pPr>
            <a:r>
              <a:rPr sz="2000" dirty="0">
                <a:latin typeface="Times New Roman"/>
                <a:cs typeface="Times New Roman"/>
              </a:rPr>
              <a:t>-Seules </a:t>
            </a:r>
            <a:r>
              <a:rPr sz="2000" spc="-5" dirty="0">
                <a:latin typeface="Times New Roman"/>
                <a:cs typeface="Times New Roman"/>
              </a:rPr>
              <a:t>les </a:t>
            </a:r>
            <a:r>
              <a:rPr sz="2000" dirty="0">
                <a:latin typeface="Times New Roman"/>
                <a:cs typeface="Times New Roman"/>
              </a:rPr>
              <a:t>bactéries </a:t>
            </a:r>
            <a:r>
              <a:rPr sz="2000" spc="-5" dirty="0">
                <a:latin typeface="Times New Roman"/>
                <a:cs typeface="Times New Roman"/>
              </a:rPr>
              <a:t>ayant </a:t>
            </a:r>
            <a:r>
              <a:rPr sz="2000" dirty="0">
                <a:latin typeface="Times New Roman"/>
                <a:cs typeface="Times New Roman"/>
              </a:rPr>
              <a:t>capturé un  </a:t>
            </a:r>
            <a:r>
              <a:rPr sz="2000" spc="-5" dirty="0">
                <a:latin typeface="Times New Roman"/>
                <a:cs typeface="Times New Roman"/>
              </a:rPr>
              <a:t>plasmide </a:t>
            </a:r>
            <a:r>
              <a:rPr sz="2000" dirty="0">
                <a:latin typeface="Times New Roman"/>
                <a:cs typeface="Times New Roman"/>
              </a:rPr>
              <a:t>circulaire poussent sur le</a:t>
            </a:r>
            <a:r>
              <a:rPr sz="2000" spc="-17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milieu  sélectif: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u="sng" spc="-5" dirty="0">
                <a:solidFill>
                  <a:srgbClr val="00CC98"/>
                </a:solidFill>
                <a:uFill>
                  <a:solidFill>
                    <a:srgbClr val="00CC98"/>
                  </a:solidFill>
                </a:uFill>
                <a:latin typeface="Times New Roman"/>
                <a:cs typeface="Times New Roman"/>
              </a:rPr>
              <a:t>Sélection</a:t>
            </a:r>
            <a:endParaRPr sz="2000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  <a:spcBef>
                <a:spcPts val="810"/>
              </a:spcBef>
            </a:pPr>
            <a:r>
              <a:rPr sz="2000" dirty="0">
                <a:latin typeface="Times New Roman"/>
                <a:cs typeface="Times New Roman"/>
              </a:rPr>
              <a:t>-Dans ce cas </a:t>
            </a:r>
            <a:r>
              <a:rPr sz="2000" spc="-5" dirty="0">
                <a:latin typeface="Times New Roman"/>
                <a:cs typeface="Times New Roman"/>
              </a:rPr>
              <a:t>les </a:t>
            </a:r>
            <a:r>
              <a:rPr sz="2000" dirty="0">
                <a:latin typeface="Times New Roman"/>
                <a:cs typeface="Times New Roman"/>
              </a:rPr>
              <a:t>bactéries transformées avec  le vecteur ne possédant pas ou possédant  l’insert sont </a:t>
            </a:r>
            <a:r>
              <a:rPr sz="2000" u="sng" dirty="0">
                <a:solidFill>
                  <a:srgbClr val="00CC98"/>
                </a:solidFill>
                <a:uFill>
                  <a:solidFill>
                    <a:srgbClr val="00CC98"/>
                  </a:solidFill>
                </a:uFill>
                <a:latin typeface="Times New Roman"/>
                <a:cs typeface="Times New Roman"/>
              </a:rPr>
              <a:t>sélectionnées</a:t>
            </a:r>
            <a:r>
              <a:rPr sz="2000" dirty="0">
                <a:solidFill>
                  <a:srgbClr val="00CC98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--&gt; un criblage</a:t>
            </a:r>
            <a:r>
              <a:rPr sz="2000" spc="-24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est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261994" y="4954270"/>
            <a:ext cx="119316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5" dirty="0">
                <a:latin typeface="Times New Roman"/>
                <a:cs typeface="Times New Roman"/>
              </a:rPr>
              <a:t>Milieu</a:t>
            </a:r>
            <a:r>
              <a:rPr sz="1600" spc="-114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sélectif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6985000" y="1873250"/>
            <a:ext cx="2349500" cy="15113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1293367" y="1448257"/>
            <a:ext cx="315341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91795" algn="l"/>
                <a:tab pos="1806575" algn="l"/>
              </a:tabLst>
            </a:pPr>
            <a:r>
              <a:rPr sz="1600" spc="-5" dirty="0">
                <a:latin typeface="Times New Roman"/>
                <a:cs typeface="Times New Roman"/>
              </a:rPr>
              <a:t>Le	vecteur	</a:t>
            </a:r>
            <a:r>
              <a:rPr sz="1600" spc="-45" dirty="0">
                <a:latin typeface="Times New Roman"/>
                <a:cs typeface="Times New Roman"/>
              </a:rPr>
              <a:t>L’ADN</a:t>
            </a:r>
            <a:r>
              <a:rPr sz="1600" spc="-12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d’intérêt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8950580" y="6619138"/>
            <a:ext cx="20574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5" dirty="0">
                <a:latin typeface="Times New Roman"/>
                <a:cs typeface="Times New Roman"/>
              </a:rPr>
              <a:t>36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191507" y="6475276"/>
            <a:ext cx="1656714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Times New Roman"/>
                <a:cs typeface="Times New Roman"/>
              </a:rPr>
              <a:t>Screen</a:t>
            </a:r>
            <a:r>
              <a:rPr sz="1800" spc="-1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blanc-bleu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392843" y="1949139"/>
            <a:ext cx="345651" cy="33863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586476" y="1597025"/>
            <a:ext cx="365125" cy="36512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5834306" y="1974544"/>
            <a:ext cx="343917" cy="34023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6207294" y="1988890"/>
            <a:ext cx="345651" cy="33863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6005787" y="1631461"/>
            <a:ext cx="345651" cy="338748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6378575" y="1627124"/>
            <a:ext cx="377825" cy="36512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6916947" y="1825625"/>
            <a:ext cx="1430127" cy="55245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676900" y="3192399"/>
            <a:ext cx="3009900" cy="60960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7040626" y="3071876"/>
            <a:ext cx="76073" cy="67056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7079360" y="2554351"/>
            <a:ext cx="0" cy="82550"/>
          </a:xfrm>
          <a:custGeom>
            <a:avLst/>
            <a:gdLst/>
            <a:ahLst/>
            <a:cxnLst/>
            <a:rect l="l" t="t" r="r" b="b"/>
            <a:pathLst>
              <a:path h="82550">
                <a:moveTo>
                  <a:pt x="0" y="0"/>
                </a:moveTo>
                <a:lnTo>
                  <a:pt x="0" y="82423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7079360" y="2941574"/>
            <a:ext cx="0" cy="130810"/>
          </a:xfrm>
          <a:custGeom>
            <a:avLst/>
            <a:gdLst/>
            <a:ahLst/>
            <a:cxnLst/>
            <a:rect l="l" t="t" r="r" b="b"/>
            <a:pathLst>
              <a:path h="130810">
                <a:moveTo>
                  <a:pt x="0" y="0"/>
                </a:moveTo>
                <a:lnTo>
                  <a:pt x="0" y="130302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7074027" y="3085592"/>
            <a:ext cx="10795" cy="62865"/>
          </a:xfrm>
          <a:custGeom>
            <a:avLst/>
            <a:gdLst/>
            <a:ahLst/>
            <a:cxnLst/>
            <a:rect l="l" t="t" r="r" b="b"/>
            <a:pathLst>
              <a:path w="10795" h="62864">
                <a:moveTo>
                  <a:pt x="0" y="0"/>
                </a:moveTo>
                <a:lnTo>
                  <a:pt x="0" y="53340"/>
                </a:lnTo>
                <a:lnTo>
                  <a:pt x="4572" y="62357"/>
                </a:lnTo>
                <a:lnTo>
                  <a:pt x="10668" y="50292"/>
                </a:lnTo>
                <a:lnTo>
                  <a:pt x="10668" y="4572"/>
                </a:lnTo>
                <a:lnTo>
                  <a:pt x="4572" y="4572"/>
                </a:lnTo>
                <a:lnTo>
                  <a:pt x="1524" y="3048"/>
                </a:lnTo>
                <a:lnTo>
                  <a:pt x="0" y="0"/>
                </a:lnTo>
                <a:close/>
              </a:path>
              <a:path w="10795" h="62864">
                <a:moveTo>
                  <a:pt x="10668" y="0"/>
                </a:moveTo>
                <a:lnTo>
                  <a:pt x="9144" y="3048"/>
                </a:lnTo>
                <a:lnTo>
                  <a:pt x="4572" y="4572"/>
                </a:lnTo>
                <a:lnTo>
                  <a:pt x="10668" y="4572"/>
                </a:lnTo>
                <a:lnTo>
                  <a:pt x="1066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7029450" y="4644263"/>
            <a:ext cx="43180" cy="77470"/>
          </a:xfrm>
          <a:custGeom>
            <a:avLst/>
            <a:gdLst/>
            <a:ahLst/>
            <a:cxnLst/>
            <a:rect l="l" t="t" r="r" b="b"/>
            <a:pathLst>
              <a:path w="43179" h="77470">
                <a:moveTo>
                  <a:pt x="33147" y="0"/>
                </a:moveTo>
                <a:lnTo>
                  <a:pt x="0" y="635"/>
                </a:lnTo>
                <a:lnTo>
                  <a:pt x="39624" y="76962"/>
                </a:lnTo>
                <a:lnTo>
                  <a:pt x="42672" y="70485"/>
                </a:lnTo>
                <a:lnTo>
                  <a:pt x="42672" y="17526"/>
                </a:lnTo>
                <a:lnTo>
                  <a:pt x="38100" y="17526"/>
                </a:lnTo>
                <a:lnTo>
                  <a:pt x="35052" y="16002"/>
                </a:lnTo>
                <a:lnTo>
                  <a:pt x="33528" y="12954"/>
                </a:lnTo>
                <a:lnTo>
                  <a:pt x="33147" y="0"/>
                </a:lnTo>
                <a:close/>
              </a:path>
              <a:path w="43179" h="77470">
                <a:moveTo>
                  <a:pt x="42672" y="12954"/>
                </a:moveTo>
                <a:lnTo>
                  <a:pt x="41148" y="16002"/>
                </a:lnTo>
                <a:lnTo>
                  <a:pt x="38100" y="17526"/>
                </a:lnTo>
                <a:lnTo>
                  <a:pt x="42672" y="17526"/>
                </a:lnTo>
                <a:lnTo>
                  <a:pt x="42672" y="1295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7058977" y="4057650"/>
            <a:ext cx="0" cy="205104"/>
          </a:xfrm>
          <a:custGeom>
            <a:avLst/>
            <a:gdLst/>
            <a:ahLst/>
            <a:cxnLst/>
            <a:rect l="l" t="t" r="r" b="b"/>
            <a:pathLst>
              <a:path h="205104">
                <a:moveTo>
                  <a:pt x="0" y="0"/>
                </a:moveTo>
                <a:lnTo>
                  <a:pt x="0" y="204724"/>
                </a:lnTo>
              </a:path>
            </a:pathLst>
          </a:custGeom>
          <a:ln w="255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7058977" y="4567174"/>
            <a:ext cx="0" cy="77470"/>
          </a:xfrm>
          <a:custGeom>
            <a:avLst/>
            <a:gdLst/>
            <a:ahLst/>
            <a:cxnLst/>
            <a:rect l="l" t="t" r="r" b="b"/>
            <a:pathLst>
              <a:path h="77470">
                <a:moveTo>
                  <a:pt x="0" y="0"/>
                </a:moveTo>
                <a:lnTo>
                  <a:pt x="0" y="77089"/>
                </a:lnTo>
              </a:path>
            </a:pathLst>
          </a:custGeom>
          <a:ln w="255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7071741" y="4643374"/>
            <a:ext cx="34290" cy="71755"/>
          </a:xfrm>
          <a:custGeom>
            <a:avLst/>
            <a:gdLst/>
            <a:ahLst/>
            <a:cxnLst/>
            <a:rect l="l" t="t" r="r" b="b"/>
            <a:pathLst>
              <a:path w="34290" h="71754">
                <a:moveTo>
                  <a:pt x="33909" y="0"/>
                </a:moveTo>
                <a:lnTo>
                  <a:pt x="0" y="762"/>
                </a:lnTo>
                <a:lnTo>
                  <a:pt x="381" y="13843"/>
                </a:lnTo>
                <a:lnTo>
                  <a:pt x="381" y="71374"/>
                </a:lnTo>
                <a:lnTo>
                  <a:pt x="3390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6534657" y="2658237"/>
            <a:ext cx="1120775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-10" dirty="0">
                <a:latin typeface="Times New Roman"/>
                <a:cs typeface="Times New Roman"/>
              </a:rPr>
              <a:t>Transformation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6674357" y="4284091"/>
            <a:ext cx="687705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-5" dirty="0">
                <a:latin typeface="Times New Roman"/>
                <a:cs typeface="Times New Roman"/>
              </a:rPr>
              <a:t>Sélection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5412106" y="3737861"/>
            <a:ext cx="1045210" cy="4533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" algn="ctr">
              <a:lnSpc>
                <a:spcPct val="100000"/>
              </a:lnSpc>
              <a:spcBef>
                <a:spcPts val="105"/>
              </a:spcBef>
            </a:pPr>
            <a:r>
              <a:rPr sz="1400" spc="-10" dirty="0">
                <a:latin typeface="Times New Roman"/>
                <a:cs typeface="Times New Roman"/>
              </a:rPr>
              <a:t>ADN</a:t>
            </a:r>
            <a:endParaRPr sz="14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1400" dirty="0">
                <a:latin typeface="Times New Roman"/>
                <a:cs typeface="Times New Roman"/>
              </a:rPr>
              <a:t>recombinant</a:t>
            </a:r>
            <a:r>
              <a:rPr sz="1400" spc="-114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1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5969000" y="3395662"/>
            <a:ext cx="293687" cy="280987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7599426" y="3462337"/>
            <a:ext cx="238125" cy="233362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 txBox="1"/>
          <p:nvPr/>
        </p:nvSpPr>
        <p:spPr>
          <a:xfrm>
            <a:off x="7829804" y="3737864"/>
            <a:ext cx="1045210" cy="442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R="48260" algn="ctr">
              <a:lnSpc>
                <a:spcPts val="1639"/>
              </a:lnSpc>
              <a:spcBef>
                <a:spcPts val="105"/>
              </a:spcBef>
            </a:pPr>
            <a:r>
              <a:rPr sz="1400" spc="-10" dirty="0">
                <a:latin typeface="Times New Roman"/>
                <a:cs typeface="Times New Roman"/>
              </a:rPr>
              <a:t>ADN</a:t>
            </a:r>
            <a:endParaRPr sz="1400">
              <a:latin typeface="Times New Roman"/>
              <a:cs typeface="Times New Roman"/>
            </a:endParaRPr>
          </a:p>
          <a:p>
            <a:pPr algn="ctr">
              <a:lnSpc>
                <a:spcPts val="1639"/>
              </a:lnSpc>
            </a:pPr>
            <a:r>
              <a:rPr sz="1400" dirty="0">
                <a:latin typeface="Times New Roman"/>
                <a:cs typeface="Times New Roman"/>
              </a:rPr>
              <a:t>recombinant</a:t>
            </a:r>
            <a:r>
              <a:rPr sz="1400" spc="-114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2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8622536" y="4134359"/>
            <a:ext cx="2540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Arial"/>
                <a:cs typeface="Arial"/>
              </a:rPr>
              <a:t>…</a:t>
            </a:r>
            <a:endParaRPr sz="1800">
              <a:latin typeface="Arial"/>
              <a:cs typeface="Arial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6210300" y="4981511"/>
            <a:ext cx="1877949" cy="642937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 txBox="1"/>
          <p:nvPr/>
        </p:nvSpPr>
        <p:spPr>
          <a:xfrm>
            <a:off x="1150719" y="2123313"/>
            <a:ext cx="1869439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spc="-5" dirty="0">
                <a:latin typeface="Times New Roman"/>
                <a:cs typeface="Times New Roman"/>
              </a:rPr>
              <a:t>Deuxième </a:t>
            </a:r>
            <a:r>
              <a:rPr sz="2000" b="1" dirty="0">
                <a:latin typeface="Times New Roman"/>
                <a:cs typeface="Times New Roman"/>
              </a:rPr>
              <a:t>étape</a:t>
            </a:r>
            <a:r>
              <a:rPr sz="2000" b="1" spc="-210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: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1150719" y="2739388"/>
            <a:ext cx="3604895" cy="848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Times New Roman"/>
                <a:cs typeface="Times New Roman"/>
              </a:rPr>
              <a:t>Insertion des </a:t>
            </a:r>
            <a:r>
              <a:rPr sz="1800" spc="-5" dirty="0">
                <a:latin typeface="Times New Roman"/>
                <a:cs typeface="Times New Roman"/>
              </a:rPr>
              <a:t>molécules recombinantes  </a:t>
            </a:r>
            <a:r>
              <a:rPr sz="1800" dirty="0">
                <a:latin typeface="Times New Roman"/>
                <a:cs typeface="Times New Roman"/>
              </a:rPr>
              <a:t>dans </a:t>
            </a:r>
            <a:r>
              <a:rPr sz="1800" spc="-5" dirty="0">
                <a:latin typeface="Times New Roman"/>
                <a:cs typeface="Times New Roman"/>
              </a:rPr>
              <a:t>les bactéries hôtes </a:t>
            </a:r>
            <a:r>
              <a:rPr sz="1800" dirty="0">
                <a:latin typeface="Times New Roman"/>
                <a:cs typeface="Times New Roman"/>
              </a:rPr>
              <a:t>par  </a:t>
            </a:r>
            <a:r>
              <a:rPr sz="1800" b="1" spc="-5" dirty="0">
                <a:latin typeface="Times New Roman"/>
                <a:cs typeface="Times New Roman"/>
              </a:rPr>
              <a:t>transformation</a:t>
            </a:r>
            <a:r>
              <a:rPr sz="1800" spc="-5" dirty="0">
                <a:latin typeface="Times New Roman"/>
                <a:cs typeface="Times New Roman"/>
              </a:rPr>
              <a:t>.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1150718" y="3836668"/>
            <a:ext cx="3606165" cy="1397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latin typeface="Times New Roman"/>
                <a:cs typeface="Times New Roman"/>
              </a:rPr>
              <a:t>Sélection </a:t>
            </a:r>
            <a:r>
              <a:rPr sz="1800" dirty="0">
                <a:latin typeface="Times New Roman"/>
                <a:cs typeface="Times New Roman"/>
              </a:rPr>
              <a:t>et </a:t>
            </a:r>
            <a:r>
              <a:rPr sz="1800" b="1" dirty="0">
                <a:latin typeface="Times New Roman"/>
                <a:cs typeface="Times New Roman"/>
              </a:rPr>
              <a:t>identification </a:t>
            </a:r>
            <a:r>
              <a:rPr sz="1800" dirty="0">
                <a:latin typeface="Times New Roman"/>
                <a:cs typeface="Times New Roman"/>
              </a:rPr>
              <a:t>des clones  ayant </a:t>
            </a:r>
            <a:r>
              <a:rPr sz="1800" spc="-5" dirty="0">
                <a:latin typeface="Times New Roman"/>
                <a:cs typeface="Times New Roman"/>
              </a:rPr>
              <a:t>récupérés </a:t>
            </a:r>
            <a:r>
              <a:rPr sz="1800" dirty="0">
                <a:latin typeface="Times New Roman"/>
                <a:cs typeface="Times New Roman"/>
              </a:rPr>
              <a:t>une </a:t>
            </a:r>
            <a:r>
              <a:rPr sz="1800" spc="-5" dirty="0">
                <a:latin typeface="Times New Roman"/>
                <a:cs typeface="Times New Roman"/>
              </a:rPr>
              <a:t>molécule </a:t>
            </a:r>
            <a:r>
              <a:rPr sz="1800" spc="-10" dirty="0">
                <a:latin typeface="Times New Roman"/>
                <a:cs typeface="Times New Roman"/>
              </a:rPr>
              <a:t>d’ADN  </a:t>
            </a:r>
            <a:r>
              <a:rPr sz="1800" dirty="0">
                <a:latin typeface="Times New Roman"/>
                <a:cs typeface="Times New Roman"/>
              </a:rPr>
              <a:t>recombinante et d’éliminer </a:t>
            </a:r>
            <a:r>
              <a:rPr sz="1800" spc="-5" dirty="0">
                <a:latin typeface="Times New Roman"/>
                <a:cs typeface="Times New Roman"/>
              </a:rPr>
              <a:t>les </a:t>
            </a:r>
            <a:r>
              <a:rPr sz="1800" dirty="0">
                <a:latin typeface="Times New Roman"/>
                <a:cs typeface="Times New Roman"/>
              </a:rPr>
              <a:t>clones  ayant </a:t>
            </a:r>
            <a:r>
              <a:rPr sz="1800" spc="-5" dirty="0">
                <a:latin typeface="Times New Roman"/>
                <a:cs typeface="Times New Roman"/>
              </a:rPr>
              <a:t>récupérés </a:t>
            </a:r>
            <a:r>
              <a:rPr sz="1800" dirty="0">
                <a:latin typeface="Times New Roman"/>
                <a:cs typeface="Times New Roman"/>
              </a:rPr>
              <a:t>un vecteur « vide »  (ex screen blanc/bleu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).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29" name="object 29"/>
          <p:cNvSpPr txBox="1">
            <a:spLocks noGrp="1"/>
          </p:cNvSpPr>
          <p:nvPr>
            <p:ph type="title"/>
          </p:nvPr>
        </p:nvSpPr>
        <p:spPr>
          <a:xfrm>
            <a:off x="942975" y="512762"/>
            <a:ext cx="8787130" cy="611505"/>
          </a:xfrm>
          <a:prstGeom prst="rect">
            <a:avLst/>
          </a:prstGeom>
          <a:ln w="9523">
            <a:solidFill>
              <a:srgbClr val="000000"/>
            </a:solidFill>
          </a:ln>
        </p:spPr>
        <p:txBody>
          <a:bodyPr vert="horz" wrap="square" lIns="0" tIns="34925" rIns="0" bIns="0" rtlCol="0">
            <a:spAutoFit/>
          </a:bodyPr>
          <a:lstStyle/>
          <a:p>
            <a:pPr marL="1705610">
              <a:lnSpc>
                <a:spcPct val="100000"/>
              </a:lnSpc>
              <a:spcBef>
                <a:spcPts val="275"/>
              </a:spcBef>
            </a:pPr>
            <a:r>
              <a:rPr spc="-5" dirty="0"/>
              <a:t>Construction </a:t>
            </a:r>
            <a:r>
              <a:rPr dirty="0"/>
              <a:t>d’une </a:t>
            </a:r>
            <a:r>
              <a:rPr spc="-5" dirty="0"/>
              <a:t>banque d’ADN</a:t>
            </a:r>
            <a:r>
              <a:rPr spc="-155" dirty="0"/>
              <a:t> </a:t>
            </a:r>
            <a:r>
              <a:rPr spc="-5" dirty="0"/>
              <a:t>génomique</a:t>
            </a:r>
          </a:p>
        </p:txBody>
      </p:sp>
      <p:sp>
        <p:nvSpPr>
          <p:cNvPr id="30" name="object 30"/>
          <p:cNvSpPr/>
          <p:nvPr/>
        </p:nvSpPr>
        <p:spPr>
          <a:xfrm>
            <a:off x="5796026" y="5757862"/>
            <a:ext cx="1149350" cy="1173162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 txBox="1"/>
          <p:nvPr/>
        </p:nvSpPr>
        <p:spPr>
          <a:xfrm>
            <a:off x="7076058" y="6240274"/>
            <a:ext cx="172212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5" dirty="0">
                <a:latin typeface="Times New Roman"/>
                <a:cs typeface="Times New Roman"/>
              </a:rPr>
              <a:t>Antibiotique +</a:t>
            </a:r>
            <a:r>
              <a:rPr sz="1600" spc="-114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X-gal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5240401" y="1606550"/>
            <a:ext cx="296545" cy="314325"/>
          </a:xfrm>
          <a:custGeom>
            <a:avLst/>
            <a:gdLst/>
            <a:ahLst/>
            <a:cxnLst/>
            <a:rect l="l" t="t" r="r" b="b"/>
            <a:pathLst>
              <a:path w="296545" h="314325">
                <a:moveTo>
                  <a:pt x="148209" y="0"/>
                </a:moveTo>
                <a:lnTo>
                  <a:pt x="109982" y="5334"/>
                </a:lnTo>
                <a:lnTo>
                  <a:pt x="70739" y="23368"/>
                </a:lnTo>
                <a:lnTo>
                  <a:pt x="38227" y="52070"/>
                </a:lnTo>
                <a:lnTo>
                  <a:pt x="16891" y="84201"/>
                </a:lnTo>
                <a:lnTo>
                  <a:pt x="3683" y="121793"/>
                </a:lnTo>
                <a:lnTo>
                  <a:pt x="0" y="156972"/>
                </a:lnTo>
                <a:lnTo>
                  <a:pt x="0" y="162941"/>
                </a:lnTo>
                <a:lnTo>
                  <a:pt x="6604" y="203327"/>
                </a:lnTo>
                <a:lnTo>
                  <a:pt x="22225" y="239522"/>
                </a:lnTo>
                <a:lnTo>
                  <a:pt x="45593" y="270002"/>
                </a:lnTo>
                <a:lnTo>
                  <a:pt x="80010" y="296164"/>
                </a:lnTo>
                <a:lnTo>
                  <a:pt x="120650" y="311150"/>
                </a:lnTo>
                <a:lnTo>
                  <a:pt x="148209" y="313944"/>
                </a:lnTo>
                <a:lnTo>
                  <a:pt x="153924" y="313817"/>
                </a:lnTo>
                <a:lnTo>
                  <a:pt x="192278" y="306959"/>
                </a:lnTo>
                <a:lnTo>
                  <a:pt x="230886" y="287528"/>
                </a:lnTo>
                <a:lnTo>
                  <a:pt x="262255" y="257683"/>
                </a:lnTo>
                <a:lnTo>
                  <a:pt x="282194" y="224663"/>
                </a:lnTo>
                <a:lnTo>
                  <a:pt x="294005" y="186563"/>
                </a:lnTo>
                <a:lnTo>
                  <a:pt x="296545" y="156972"/>
                </a:lnTo>
                <a:lnTo>
                  <a:pt x="296418" y="150876"/>
                </a:lnTo>
                <a:lnTo>
                  <a:pt x="290068" y="110617"/>
                </a:lnTo>
                <a:lnTo>
                  <a:pt x="274574" y="74422"/>
                </a:lnTo>
                <a:lnTo>
                  <a:pt x="251460" y="43942"/>
                </a:lnTo>
                <a:lnTo>
                  <a:pt x="217170" y="17780"/>
                </a:lnTo>
                <a:lnTo>
                  <a:pt x="176276" y="2794"/>
                </a:lnTo>
                <a:lnTo>
                  <a:pt x="148209" y="0"/>
                </a:lnTo>
                <a:close/>
              </a:path>
            </a:pathLst>
          </a:custGeom>
          <a:ln w="38098">
            <a:solidFill>
              <a:srgbClr val="CCCC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 txBox="1"/>
          <p:nvPr/>
        </p:nvSpPr>
        <p:spPr>
          <a:xfrm>
            <a:off x="912365" y="6073547"/>
            <a:ext cx="4650105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Les bleues ne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contiennent </a:t>
            </a:r>
            <a:r>
              <a:rPr sz="1800" spc="-10" dirty="0">
                <a:solidFill>
                  <a:srgbClr val="FF0000"/>
                </a:solidFill>
                <a:latin typeface="Times New Roman"/>
                <a:cs typeface="Times New Roman"/>
              </a:rPr>
              <a:t>que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le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plasmide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« vide</a:t>
            </a:r>
            <a:r>
              <a:rPr sz="1800" spc="-23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»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34" name="object 3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445"/>
              </a:lnSpc>
            </a:pPr>
            <a:fld id="{81D60167-4931-47E6-BA6A-407CBD079E47}" type="slidenum">
              <a:rPr dirty="0"/>
              <a:t>37</a:t>
            </a:fld>
            <a:endParaRPr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445"/>
              </a:lnSpc>
            </a:pPr>
            <a:fld id="{81D60167-4931-47E6-BA6A-407CBD079E47}" type="slidenum">
              <a:rPr dirty="0"/>
              <a:t>38</a:t>
            </a:fld>
            <a:endParaRPr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54087" y="465137"/>
            <a:ext cx="8783955" cy="792480"/>
          </a:xfrm>
          <a:prstGeom prst="rect">
            <a:avLst/>
          </a:prstGeom>
          <a:ln w="9523">
            <a:solidFill>
              <a:srgbClr val="000000"/>
            </a:solidFill>
          </a:ln>
        </p:spPr>
        <p:txBody>
          <a:bodyPr vert="horz" wrap="square" lIns="0" tIns="164465" rIns="0" bIns="0" rtlCol="0">
            <a:spAutoFit/>
          </a:bodyPr>
          <a:lstStyle/>
          <a:p>
            <a:pPr marL="31750" algn="ctr">
              <a:lnSpc>
                <a:spcPct val="100000"/>
              </a:lnSpc>
              <a:spcBef>
                <a:spcPts val="1295"/>
              </a:spcBef>
            </a:pPr>
            <a:r>
              <a:rPr spc="-5" dirty="0"/>
              <a:t>Question</a:t>
            </a:r>
            <a:r>
              <a:rPr spc="-85" dirty="0"/>
              <a:t> </a:t>
            </a:r>
            <a:r>
              <a:rPr spc="-5" dirty="0"/>
              <a:t>?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245819" y="1748740"/>
            <a:ext cx="8027034" cy="43897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0014" indent="-107314">
              <a:lnSpc>
                <a:spcPct val="100000"/>
              </a:lnSpc>
              <a:spcBef>
                <a:spcPts val="100"/>
              </a:spcBef>
              <a:buSzPct val="95833"/>
              <a:buChar char="•"/>
              <a:tabLst>
                <a:tab pos="120650" algn="l"/>
                <a:tab pos="6504940" algn="l"/>
              </a:tabLst>
            </a:pPr>
            <a:r>
              <a:rPr sz="2400" spc="-10" dirty="0">
                <a:latin typeface="Times New Roman"/>
                <a:cs typeface="Times New Roman"/>
              </a:rPr>
              <a:t>Comment </a:t>
            </a:r>
            <a:r>
              <a:rPr sz="2400" dirty="0">
                <a:latin typeface="Times New Roman"/>
                <a:cs typeface="Times New Roman"/>
              </a:rPr>
              <a:t>obtenir </a:t>
            </a:r>
            <a:r>
              <a:rPr sz="2400" spc="-5" dirty="0">
                <a:latin typeface="Times New Roman"/>
                <a:cs typeface="Times New Roman"/>
              </a:rPr>
              <a:t>l’ADN </a:t>
            </a:r>
            <a:r>
              <a:rPr sz="2400" dirty="0">
                <a:latin typeface="Times New Roman"/>
                <a:cs typeface="Times New Roman"/>
              </a:rPr>
              <a:t>de </a:t>
            </a:r>
            <a:r>
              <a:rPr sz="2400" spc="-5" dirty="0">
                <a:latin typeface="Times New Roman"/>
                <a:cs typeface="Times New Roman"/>
              </a:rPr>
              <a:t>l’organisme</a:t>
            </a:r>
            <a:r>
              <a:rPr sz="2400" spc="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donneur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?	</a:t>
            </a:r>
            <a:r>
              <a:rPr sz="2400" spc="-5" dirty="0">
                <a:latin typeface="Times New Roman"/>
                <a:cs typeface="Times New Roman"/>
              </a:rPr>
              <a:t>Quelles</a:t>
            </a:r>
            <a:endParaRPr sz="2400">
              <a:latin typeface="Times New Roman"/>
              <a:cs typeface="Times New Roman"/>
            </a:endParaRPr>
          </a:p>
          <a:p>
            <a:pPr marL="88900">
              <a:lnSpc>
                <a:spcPct val="100000"/>
              </a:lnSpc>
              <a:spcBef>
                <a:spcPts val="145"/>
              </a:spcBef>
            </a:pPr>
            <a:r>
              <a:rPr sz="2400" spc="-5" dirty="0">
                <a:latin typeface="Times New Roman"/>
                <a:cs typeface="Times New Roman"/>
              </a:rPr>
              <a:t>informations </a:t>
            </a:r>
            <a:r>
              <a:rPr sz="2400" dirty="0">
                <a:latin typeface="Times New Roman"/>
                <a:cs typeface="Times New Roman"/>
              </a:rPr>
              <a:t>portent cet </a:t>
            </a:r>
            <a:r>
              <a:rPr sz="2400" spc="-5" dirty="0">
                <a:latin typeface="Times New Roman"/>
                <a:cs typeface="Times New Roman"/>
              </a:rPr>
              <a:t>ADN</a:t>
            </a:r>
            <a:r>
              <a:rPr sz="2400" spc="-18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?</a:t>
            </a:r>
            <a:endParaRPr sz="2400">
              <a:latin typeface="Times New Roman"/>
              <a:cs typeface="Times New Roman"/>
            </a:endParaRPr>
          </a:p>
          <a:p>
            <a:pPr marL="120014" indent="-107314">
              <a:lnSpc>
                <a:spcPct val="100000"/>
              </a:lnSpc>
              <a:spcBef>
                <a:spcPts val="1295"/>
              </a:spcBef>
              <a:buSzPct val="95833"/>
              <a:buChar char="•"/>
              <a:tabLst>
                <a:tab pos="120650" algn="l"/>
              </a:tabLst>
            </a:pPr>
            <a:r>
              <a:rPr sz="2400" spc="-5" dirty="0">
                <a:latin typeface="Times New Roman"/>
                <a:cs typeface="Times New Roman"/>
              </a:rPr>
              <a:t>Qu’est </a:t>
            </a:r>
            <a:r>
              <a:rPr sz="2400" dirty="0">
                <a:latin typeface="Times New Roman"/>
                <a:cs typeface="Times New Roman"/>
              </a:rPr>
              <a:t>ce qu’une </a:t>
            </a:r>
            <a:r>
              <a:rPr sz="2400" spc="-5" dirty="0">
                <a:latin typeface="Times New Roman"/>
                <a:cs typeface="Times New Roman"/>
              </a:rPr>
              <a:t>enzyme </a:t>
            </a:r>
            <a:r>
              <a:rPr sz="2400" dirty="0">
                <a:latin typeface="Times New Roman"/>
                <a:cs typeface="Times New Roman"/>
              </a:rPr>
              <a:t>de restriction</a:t>
            </a:r>
            <a:r>
              <a:rPr sz="2400" spc="-8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?</a:t>
            </a:r>
            <a:endParaRPr sz="2400">
              <a:latin typeface="Times New Roman"/>
              <a:cs typeface="Times New Roman"/>
            </a:endParaRPr>
          </a:p>
          <a:p>
            <a:pPr marL="120014" indent="-107314">
              <a:lnSpc>
                <a:spcPct val="100000"/>
              </a:lnSpc>
              <a:spcBef>
                <a:spcPts val="1395"/>
              </a:spcBef>
              <a:buSzPct val="95833"/>
              <a:buChar char="•"/>
              <a:tabLst>
                <a:tab pos="120650" algn="l"/>
              </a:tabLst>
            </a:pPr>
            <a:r>
              <a:rPr sz="2400" spc="-5" dirty="0">
                <a:latin typeface="Times New Roman"/>
                <a:cs typeface="Times New Roman"/>
              </a:rPr>
              <a:t>Quels sont </a:t>
            </a:r>
            <a:r>
              <a:rPr sz="2400" dirty="0">
                <a:latin typeface="Times New Roman"/>
                <a:cs typeface="Times New Roman"/>
              </a:rPr>
              <a:t>les vecteurs de clonage</a:t>
            </a:r>
            <a:r>
              <a:rPr sz="2400" spc="-7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?</a:t>
            </a:r>
            <a:endParaRPr sz="2400">
              <a:latin typeface="Times New Roman"/>
              <a:cs typeface="Times New Roman"/>
            </a:endParaRPr>
          </a:p>
          <a:p>
            <a:pPr marL="120014" indent="-107314">
              <a:lnSpc>
                <a:spcPct val="100000"/>
              </a:lnSpc>
              <a:spcBef>
                <a:spcPts val="1405"/>
              </a:spcBef>
              <a:buSzPct val="95833"/>
              <a:buChar char="•"/>
              <a:tabLst>
                <a:tab pos="120650" algn="l"/>
              </a:tabLst>
            </a:pPr>
            <a:r>
              <a:rPr sz="2400" spc="-10" dirty="0">
                <a:latin typeface="Times New Roman"/>
                <a:cs typeface="Times New Roman"/>
              </a:rPr>
              <a:t>Comment </a:t>
            </a:r>
            <a:r>
              <a:rPr sz="2400" spc="-5" dirty="0">
                <a:latin typeface="Times New Roman"/>
                <a:cs typeface="Times New Roman"/>
              </a:rPr>
              <a:t>l’ADN </a:t>
            </a:r>
            <a:r>
              <a:rPr sz="2400" dirty="0">
                <a:latin typeface="Times New Roman"/>
                <a:cs typeface="Times New Roman"/>
              </a:rPr>
              <a:t>d’intérêt et le vecteur sont-ils liés</a:t>
            </a:r>
            <a:r>
              <a:rPr sz="2400" spc="-114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?</a:t>
            </a:r>
            <a:endParaRPr sz="2400">
              <a:latin typeface="Times New Roman"/>
              <a:cs typeface="Times New Roman"/>
            </a:endParaRPr>
          </a:p>
          <a:p>
            <a:pPr marL="120014" indent="-107314">
              <a:lnSpc>
                <a:spcPct val="100000"/>
              </a:lnSpc>
              <a:spcBef>
                <a:spcPts val="1405"/>
              </a:spcBef>
              <a:buSzPct val="95833"/>
              <a:buChar char="•"/>
              <a:tabLst>
                <a:tab pos="120650" algn="l"/>
              </a:tabLst>
            </a:pPr>
            <a:r>
              <a:rPr sz="2400" dirty="0">
                <a:latin typeface="Times New Roman"/>
                <a:cs typeface="Times New Roman"/>
              </a:rPr>
              <a:t>Les cellules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hôtes</a:t>
            </a:r>
            <a:endParaRPr sz="2400">
              <a:latin typeface="Times New Roman"/>
              <a:cs typeface="Times New Roman"/>
            </a:endParaRPr>
          </a:p>
          <a:p>
            <a:pPr marL="120014" indent="-107314">
              <a:lnSpc>
                <a:spcPct val="100000"/>
              </a:lnSpc>
              <a:spcBef>
                <a:spcPts val="1395"/>
              </a:spcBef>
              <a:buSzPct val="95833"/>
              <a:buChar char="•"/>
              <a:tabLst>
                <a:tab pos="120650" algn="l"/>
              </a:tabLst>
            </a:pPr>
            <a:r>
              <a:rPr sz="2400" spc="-10" dirty="0">
                <a:latin typeface="Times New Roman"/>
                <a:cs typeface="Times New Roman"/>
              </a:rPr>
              <a:t>Comment </a:t>
            </a:r>
            <a:r>
              <a:rPr sz="2400" spc="-5" dirty="0">
                <a:latin typeface="Times New Roman"/>
                <a:cs typeface="Times New Roman"/>
              </a:rPr>
              <a:t>l’ADN recombinant </a:t>
            </a:r>
            <a:r>
              <a:rPr sz="2400" dirty="0">
                <a:latin typeface="Times New Roman"/>
                <a:cs typeface="Times New Roman"/>
              </a:rPr>
              <a:t>est introduit dans une cellule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hôte</a:t>
            </a:r>
            <a:endParaRPr sz="2400">
              <a:latin typeface="Times New Roman"/>
              <a:cs typeface="Times New Roman"/>
            </a:endParaRPr>
          </a:p>
          <a:p>
            <a:pPr marL="88900">
              <a:lnSpc>
                <a:spcPct val="100000"/>
              </a:lnSpc>
            </a:pPr>
            <a:r>
              <a:rPr sz="2400" dirty="0">
                <a:latin typeface="Times New Roman"/>
                <a:cs typeface="Times New Roman"/>
              </a:rPr>
              <a:t>et </a:t>
            </a:r>
            <a:r>
              <a:rPr sz="2400" spc="-10" dirty="0">
                <a:latin typeface="Times New Roman"/>
                <a:cs typeface="Times New Roman"/>
              </a:rPr>
              <a:t>comment </a:t>
            </a:r>
            <a:r>
              <a:rPr sz="2400" dirty="0">
                <a:latin typeface="Times New Roman"/>
                <a:cs typeface="Times New Roman"/>
              </a:rPr>
              <a:t>celle-ci est sélectionné</a:t>
            </a:r>
            <a:r>
              <a:rPr sz="2400" spc="-1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?</a:t>
            </a:r>
            <a:endParaRPr sz="2400">
              <a:latin typeface="Times New Roman"/>
              <a:cs typeface="Times New Roman"/>
            </a:endParaRPr>
          </a:p>
          <a:p>
            <a:pPr marL="120014" indent="-107314">
              <a:lnSpc>
                <a:spcPct val="100000"/>
              </a:lnSpc>
              <a:spcBef>
                <a:spcPts val="1400"/>
              </a:spcBef>
              <a:buSzPct val="95833"/>
              <a:buChar char="•"/>
              <a:tabLst>
                <a:tab pos="120650" algn="l"/>
              </a:tabLst>
            </a:pPr>
            <a:r>
              <a:rPr sz="2400" spc="-5" dirty="0">
                <a:solidFill>
                  <a:srgbClr val="FF0000"/>
                </a:solidFill>
                <a:latin typeface="Times New Roman"/>
                <a:cs typeface="Times New Roman"/>
              </a:rPr>
              <a:t>Autres exemple </a:t>
            </a:r>
            <a:r>
              <a:rPr sz="2400" dirty="0">
                <a:solidFill>
                  <a:srgbClr val="FF0000"/>
                </a:solidFill>
                <a:latin typeface="Times New Roman"/>
                <a:cs typeface="Times New Roman"/>
              </a:rPr>
              <a:t>d’intérêt du clonage</a:t>
            </a:r>
            <a:r>
              <a:rPr sz="2400" spc="-9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0000"/>
                </a:solidFill>
                <a:latin typeface="Times New Roman"/>
                <a:cs typeface="Times New Roman"/>
              </a:rPr>
              <a:t>?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679700" y="1111248"/>
            <a:ext cx="5029200" cy="63246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54087" y="120713"/>
            <a:ext cx="8783955" cy="792480"/>
          </a:xfrm>
          <a:prstGeom prst="rect">
            <a:avLst/>
          </a:prstGeom>
          <a:ln w="9523">
            <a:solidFill>
              <a:srgbClr val="000000"/>
            </a:solidFill>
          </a:ln>
        </p:spPr>
        <p:txBody>
          <a:bodyPr vert="horz" wrap="square" lIns="0" tIns="140335" rIns="0" bIns="0" rtlCol="0">
            <a:spAutoFit/>
          </a:bodyPr>
          <a:lstStyle/>
          <a:p>
            <a:pPr marL="4077970">
              <a:lnSpc>
                <a:spcPct val="100000"/>
              </a:lnSpc>
              <a:spcBef>
                <a:spcPts val="1105"/>
              </a:spcBef>
            </a:pPr>
            <a:r>
              <a:rPr spc="-5" dirty="0"/>
              <a:t>Exemple </a:t>
            </a:r>
            <a:r>
              <a:rPr dirty="0"/>
              <a:t>de</a:t>
            </a:r>
            <a:r>
              <a:rPr spc="-145" dirty="0"/>
              <a:t> </a:t>
            </a:r>
            <a:r>
              <a:rPr spc="-5" dirty="0"/>
              <a:t>l’insuline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0007852" y="7116267"/>
            <a:ext cx="20574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5" dirty="0">
                <a:latin typeface="Times New Roman"/>
                <a:cs typeface="Times New Roman"/>
              </a:rPr>
              <a:t>39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9024746" y="6662041"/>
            <a:ext cx="140335" cy="2038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445"/>
              </a:lnSpc>
            </a:pPr>
            <a:fld id="{81D60167-4931-47E6-BA6A-407CBD079E47}" type="slidenum">
              <a:rPr sz="1400" dirty="0">
                <a:latin typeface="Times New Roman"/>
                <a:cs typeface="Times New Roman"/>
              </a:rPr>
              <a:t>4</a:t>
            </a:fld>
            <a:endParaRPr sz="14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247343" y="1759711"/>
            <a:ext cx="7176770" cy="481478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400" spc="-5" dirty="0">
                <a:latin typeface="Times New Roman"/>
                <a:cs typeface="Times New Roman"/>
              </a:rPr>
              <a:t>Jusqu'en </a:t>
            </a:r>
            <a:r>
              <a:rPr sz="2400" spc="5" dirty="0">
                <a:latin typeface="Times New Roman"/>
                <a:cs typeface="Times New Roman"/>
              </a:rPr>
              <a:t>1985, </a:t>
            </a:r>
            <a:r>
              <a:rPr sz="2400" spc="-20" dirty="0">
                <a:latin typeface="Times New Roman"/>
                <a:cs typeface="Times New Roman"/>
              </a:rPr>
              <a:t>L’hormone </a:t>
            </a:r>
            <a:r>
              <a:rPr sz="2400" dirty="0">
                <a:latin typeface="Times New Roman"/>
                <a:cs typeface="Times New Roman"/>
              </a:rPr>
              <a:t>de croissance </a:t>
            </a:r>
            <a:r>
              <a:rPr sz="2400" spc="-5" dirty="0">
                <a:latin typeface="Times New Roman"/>
                <a:cs typeface="Times New Roman"/>
              </a:rPr>
              <a:t>était </a:t>
            </a:r>
            <a:r>
              <a:rPr sz="2400" dirty="0">
                <a:latin typeface="Times New Roman"/>
                <a:cs typeface="Times New Roman"/>
              </a:rPr>
              <a:t>fabriquée par</a:t>
            </a:r>
            <a:r>
              <a:rPr sz="2400" spc="-18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extraction,</a:t>
            </a:r>
          </a:p>
          <a:p>
            <a:pPr marL="12700">
              <a:lnSpc>
                <a:spcPct val="100000"/>
              </a:lnSpc>
            </a:pPr>
            <a:r>
              <a:rPr sz="2400" dirty="0">
                <a:latin typeface="Times New Roman"/>
                <a:cs typeface="Times New Roman"/>
              </a:rPr>
              <a:t>après la </a:t>
            </a:r>
            <a:r>
              <a:rPr sz="2400" spc="-5" dirty="0">
                <a:latin typeface="Times New Roman"/>
                <a:cs typeface="Times New Roman"/>
              </a:rPr>
              <a:t>mort, </a:t>
            </a:r>
            <a:r>
              <a:rPr sz="2400" dirty="0">
                <a:latin typeface="Times New Roman"/>
                <a:cs typeface="Times New Roman"/>
              </a:rPr>
              <a:t>de cerveaux</a:t>
            </a:r>
            <a:r>
              <a:rPr sz="2400" spc="-9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humains.</a:t>
            </a:r>
            <a:endParaRPr sz="24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4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4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4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Les </a:t>
            </a:r>
            <a:r>
              <a:rPr sz="2400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problèmes majeurs </a:t>
            </a:r>
            <a:r>
              <a:rPr sz="24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de </a:t>
            </a:r>
            <a:r>
              <a:rPr sz="2400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cette</a:t>
            </a:r>
            <a:r>
              <a:rPr sz="2400" u="sng" spc="-7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4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technique:</a:t>
            </a:r>
            <a:endParaRPr sz="24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4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400" dirty="0">
                <a:latin typeface="Times New Roman"/>
                <a:cs typeface="Times New Roman"/>
              </a:rPr>
              <a:t>*Faible quantité de somatotropine extraite de chaque</a:t>
            </a:r>
            <a:r>
              <a:rPr sz="2400" spc="-19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hypophyse</a:t>
            </a: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400" dirty="0">
              <a:latin typeface="Times New Roman"/>
              <a:cs typeface="Times New Roman"/>
            </a:endParaRPr>
          </a:p>
          <a:p>
            <a:pPr marL="12700" marR="112395">
              <a:lnSpc>
                <a:spcPct val="100000"/>
              </a:lnSpc>
            </a:pPr>
            <a:r>
              <a:rPr sz="2400" dirty="0">
                <a:latin typeface="Times New Roman"/>
                <a:cs typeface="Times New Roman"/>
              </a:rPr>
              <a:t>*la présence </a:t>
            </a:r>
            <a:r>
              <a:rPr sz="2400" spc="-5" dirty="0">
                <a:latin typeface="Times New Roman"/>
                <a:cs typeface="Times New Roman"/>
              </a:rPr>
              <a:t>d'impuretés </a:t>
            </a:r>
            <a:r>
              <a:rPr sz="2400" dirty="0">
                <a:latin typeface="Times New Roman"/>
                <a:cs typeface="Times New Roman"/>
              </a:rPr>
              <a:t>(virus, </a:t>
            </a:r>
            <a:r>
              <a:rPr sz="2400" dirty="0" err="1">
                <a:latin typeface="Times New Roman"/>
                <a:cs typeface="Times New Roman"/>
              </a:rPr>
              <a:t>bactéries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dirty="0" smtClean="0">
                <a:latin typeface="Times New Roman"/>
                <a:cs typeface="Times New Roman"/>
              </a:rPr>
              <a:t>) </a:t>
            </a:r>
            <a:r>
              <a:rPr sz="2400" dirty="0">
                <a:latin typeface="Times New Roman"/>
                <a:cs typeface="Times New Roman"/>
              </a:rPr>
              <a:t>dans ces extraits  pouvait avoir des conséquences très graves chez </a:t>
            </a:r>
            <a:r>
              <a:rPr sz="2400" spc="-5" dirty="0" err="1" smtClean="0">
                <a:latin typeface="Times New Roman"/>
                <a:cs typeface="Times New Roman"/>
              </a:rPr>
              <a:t>l'enfant</a:t>
            </a: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54087" y="465137"/>
            <a:ext cx="8783955" cy="792480"/>
          </a:xfrm>
          <a:prstGeom prst="rect">
            <a:avLst/>
          </a:prstGeom>
          <a:ln w="9523">
            <a:solidFill>
              <a:srgbClr val="000000"/>
            </a:solidFill>
          </a:ln>
        </p:spPr>
        <p:txBody>
          <a:bodyPr vert="horz" wrap="square" lIns="0" tIns="184785" rIns="0" bIns="0" rtlCol="0">
            <a:spAutoFit/>
          </a:bodyPr>
          <a:lstStyle/>
          <a:p>
            <a:pPr marL="2759710">
              <a:lnSpc>
                <a:spcPct val="100000"/>
              </a:lnSpc>
              <a:spcBef>
                <a:spcPts val="1455"/>
              </a:spcBef>
            </a:pPr>
            <a:r>
              <a:rPr dirty="0"/>
              <a:t>Origine </a:t>
            </a:r>
            <a:r>
              <a:rPr spc="-5" dirty="0"/>
              <a:t>de l’hormone de</a:t>
            </a:r>
            <a:r>
              <a:rPr spc="-190" dirty="0"/>
              <a:t> </a:t>
            </a:r>
            <a:r>
              <a:rPr spc="-5" dirty="0"/>
              <a:t>croissance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307880" y="1843366"/>
            <a:ext cx="3975407" cy="472534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54087" y="465137"/>
            <a:ext cx="8783955" cy="792480"/>
          </a:xfrm>
          <a:prstGeom prst="rect">
            <a:avLst/>
          </a:prstGeom>
          <a:ln w="9523">
            <a:solidFill>
              <a:srgbClr val="000000"/>
            </a:solidFill>
          </a:ln>
        </p:spPr>
        <p:txBody>
          <a:bodyPr vert="horz" wrap="square" lIns="0" tIns="140335" rIns="0" bIns="0" rtlCol="0">
            <a:spAutoFit/>
          </a:bodyPr>
          <a:lstStyle/>
          <a:p>
            <a:pPr marL="2835910">
              <a:lnSpc>
                <a:spcPct val="100000"/>
              </a:lnSpc>
              <a:spcBef>
                <a:spcPts val="1105"/>
              </a:spcBef>
            </a:pPr>
            <a:r>
              <a:rPr spc="-5" dirty="0"/>
              <a:t>Création </a:t>
            </a:r>
            <a:r>
              <a:rPr spc="-15" dirty="0"/>
              <a:t>d’animaux</a:t>
            </a:r>
            <a:r>
              <a:rPr spc="-85" dirty="0"/>
              <a:t> </a:t>
            </a:r>
            <a:r>
              <a:rPr spc="-5" dirty="0"/>
              <a:t>transgéniques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445"/>
              </a:lnSpc>
            </a:pPr>
            <a:fld id="{81D60167-4931-47E6-BA6A-407CBD079E47}" type="slidenum">
              <a:rPr dirty="0"/>
              <a:t>40</a:t>
            </a:fld>
            <a:endParaRPr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309497" y="1867027"/>
            <a:ext cx="7101205" cy="11410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Times New Roman"/>
                <a:cs typeface="Times New Roman"/>
              </a:rPr>
              <a:t>Levures et bactéries utilisées </a:t>
            </a:r>
            <a:r>
              <a:rPr sz="2400" spc="-10" dirty="0">
                <a:latin typeface="Times New Roman"/>
                <a:cs typeface="Times New Roman"/>
              </a:rPr>
              <a:t>comme</a:t>
            </a:r>
            <a:r>
              <a:rPr sz="2400" spc="-1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usines:</a:t>
            </a:r>
            <a:endParaRPr sz="2400">
              <a:latin typeface="Times New Roman"/>
              <a:cs typeface="Times New Roman"/>
            </a:endParaRPr>
          </a:p>
          <a:p>
            <a:pPr marL="914400" marR="5080" indent="-902335">
              <a:lnSpc>
                <a:spcPct val="100800"/>
              </a:lnSpc>
              <a:spcBef>
                <a:spcPts val="95"/>
              </a:spcBef>
              <a:tabLst>
                <a:tab pos="1828800" algn="l"/>
                <a:tab pos="2337435" algn="l"/>
                <a:tab pos="5487035" algn="l"/>
              </a:tabLst>
            </a:pPr>
            <a:r>
              <a:rPr sz="2400" dirty="0">
                <a:latin typeface="Times New Roman"/>
                <a:cs typeface="Times New Roman"/>
              </a:rPr>
              <a:t>product</a:t>
            </a:r>
            <a:r>
              <a:rPr sz="2400" spc="5" dirty="0">
                <a:latin typeface="Times New Roman"/>
                <a:cs typeface="Times New Roman"/>
              </a:rPr>
              <a:t>i</a:t>
            </a:r>
            <a:r>
              <a:rPr sz="2400" dirty="0">
                <a:latin typeface="Times New Roman"/>
                <a:cs typeface="Times New Roman"/>
              </a:rPr>
              <a:t>on	</a:t>
            </a:r>
            <a:r>
              <a:rPr sz="2400" spc="-5" dirty="0">
                <a:latin typeface="Times New Roman"/>
                <a:cs typeface="Times New Roman"/>
              </a:rPr>
              <a:t>d</a:t>
            </a:r>
            <a:r>
              <a:rPr sz="2400" spc="-20" dirty="0">
                <a:latin typeface="Times New Roman"/>
                <a:cs typeface="Times New Roman"/>
              </a:rPr>
              <a:t>'</a:t>
            </a:r>
            <a:r>
              <a:rPr sz="2400" dirty="0">
                <a:latin typeface="Times New Roman"/>
                <a:cs typeface="Times New Roman"/>
              </a:rPr>
              <a:t>antib</a:t>
            </a:r>
            <a:r>
              <a:rPr sz="2400" spc="5" dirty="0">
                <a:latin typeface="Times New Roman"/>
                <a:cs typeface="Times New Roman"/>
              </a:rPr>
              <a:t>i</a:t>
            </a:r>
            <a:r>
              <a:rPr sz="2400" dirty="0">
                <a:latin typeface="Times New Roman"/>
                <a:cs typeface="Times New Roman"/>
              </a:rPr>
              <a:t>ot</a:t>
            </a:r>
            <a:r>
              <a:rPr sz="2400" spc="5" dirty="0">
                <a:latin typeface="Times New Roman"/>
                <a:cs typeface="Times New Roman"/>
              </a:rPr>
              <a:t>i</a:t>
            </a:r>
            <a:r>
              <a:rPr sz="2400" dirty="0">
                <a:latin typeface="Times New Roman"/>
                <a:cs typeface="Times New Roman"/>
              </a:rPr>
              <a:t>ques</a:t>
            </a:r>
            <a:r>
              <a:rPr sz="2400" spc="-2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-péni</a:t>
            </a:r>
            <a:r>
              <a:rPr sz="2400" spc="5" dirty="0">
                <a:latin typeface="Times New Roman"/>
                <a:cs typeface="Times New Roman"/>
              </a:rPr>
              <a:t>c</a:t>
            </a:r>
            <a:r>
              <a:rPr sz="2400" dirty="0">
                <a:latin typeface="Times New Roman"/>
                <a:cs typeface="Times New Roman"/>
              </a:rPr>
              <a:t>illin</a:t>
            </a:r>
            <a:r>
              <a:rPr sz="2400" spc="-15" dirty="0">
                <a:latin typeface="Times New Roman"/>
                <a:cs typeface="Times New Roman"/>
              </a:rPr>
              <a:t>e</a:t>
            </a:r>
            <a:r>
              <a:rPr sz="2400" dirty="0">
                <a:latin typeface="Times New Roman"/>
                <a:cs typeface="Times New Roman"/>
              </a:rPr>
              <a:t>,	tét</a:t>
            </a:r>
            <a:r>
              <a:rPr sz="2400" spc="5" dirty="0">
                <a:latin typeface="Times New Roman"/>
                <a:cs typeface="Times New Roman"/>
              </a:rPr>
              <a:t>r</a:t>
            </a:r>
            <a:r>
              <a:rPr sz="2400" dirty="0">
                <a:latin typeface="Times New Roman"/>
                <a:cs typeface="Times New Roman"/>
              </a:rPr>
              <a:t>acyc</a:t>
            </a:r>
            <a:r>
              <a:rPr sz="2400" spc="-15" dirty="0">
                <a:latin typeface="Times New Roman"/>
                <a:cs typeface="Times New Roman"/>
              </a:rPr>
              <a:t>l</a:t>
            </a:r>
            <a:r>
              <a:rPr sz="2400" dirty="0">
                <a:latin typeface="Times New Roman"/>
                <a:cs typeface="Times New Roman"/>
              </a:rPr>
              <a:t>ine-,  </a:t>
            </a:r>
            <a:r>
              <a:rPr sz="2400" spc="-5" dirty="0">
                <a:latin typeface="Times New Roman"/>
                <a:cs typeface="Times New Roman"/>
              </a:rPr>
              <a:t>d'enzymes	</a:t>
            </a:r>
            <a:r>
              <a:rPr sz="2400" spc="-10" dirty="0">
                <a:latin typeface="Times New Roman"/>
                <a:cs typeface="Times New Roman"/>
              </a:rPr>
              <a:t>comme </a:t>
            </a:r>
            <a:r>
              <a:rPr sz="2400" dirty="0">
                <a:latin typeface="Times New Roman"/>
                <a:cs typeface="Times New Roman"/>
              </a:rPr>
              <a:t>lipases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-lessives-...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860800" y="3597275"/>
            <a:ext cx="2970149" cy="29718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954087" y="465137"/>
            <a:ext cx="8783955" cy="792480"/>
          </a:xfrm>
          <a:prstGeom prst="rect">
            <a:avLst/>
          </a:prstGeom>
          <a:ln w="9523">
            <a:solidFill>
              <a:srgbClr val="000000"/>
            </a:solidFill>
          </a:ln>
        </p:spPr>
        <p:txBody>
          <a:bodyPr vert="horz" wrap="square" lIns="0" tIns="129539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19"/>
              </a:spcBef>
            </a:pPr>
            <a:r>
              <a:rPr spc="-5" dirty="0"/>
              <a:t>Autres</a:t>
            </a:r>
            <a:r>
              <a:rPr spc="-25" dirty="0"/>
              <a:t> </a:t>
            </a:r>
            <a:r>
              <a:rPr spc="-5" dirty="0"/>
              <a:t>exemples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445"/>
              </a:lnSpc>
            </a:pPr>
            <a:fld id="{81D60167-4931-47E6-BA6A-407CBD079E47}" type="slidenum">
              <a:rPr dirty="0"/>
              <a:t>41</a:t>
            </a:fld>
            <a:endParaRPr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64793" y="2127960"/>
            <a:ext cx="5732780" cy="94106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latin typeface="Times New Roman"/>
                <a:cs typeface="Times New Roman"/>
              </a:rPr>
              <a:t>- Chez </a:t>
            </a:r>
            <a:r>
              <a:rPr sz="2000" spc="-5" dirty="0">
                <a:latin typeface="Times New Roman"/>
                <a:cs typeface="Times New Roman"/>
              </a:rPr>
              <a:t>l’homme </a:t>
            </a:r>
            <a:r>
              <a:rPr sz="2000" dirty="0">
                <a:latin typeface="Times New Roman"/>
                <a:cs typeface="Times New Roman"/>
              </a:rPr>
              <a:t>l’hormone de croissance</a:t>
            </a:r>
            <a:r>
              <a:rPr sz="2000" spc="-11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somatotropine</a:t>
            </a:r>
            <a:endParaRPr sz="2000" dirty="0">
              <a:latin typeface="Times New Roman"/>
              <a:cs typeface="Times New Roman"/>
            </a:endParaRPr>
          </a:p>
          <a:p>
            <a:pPr marL="12700" marR="664845" indent="191770">
              <a:lnSpc>
                <a:spcPct val="100000"/>
              </a:lnSpc>
            </a:pPr>
            <a:r>
              <a:rPr sz="2000" dirty="0">
                <a:latin typeface="Times New Roman"/>
                <a:cs typeface="Times New Roman"/>
              </a:rPr>
              <a:t>est </a:t>
            </a:r>
            <a:r>
              <a:rPr sz="2000" spc="5" dirty="0">
                <a:latin typeface="Times New Roman"/>
                <a:cs typeface="Times New Roman"/>
              </a:rPr>
              <a:t>une </a:t>
            </a:r>
            <a:r>
              <a:rPr sz="2000" dirty="0">
                <a:latin typeface="Times New Roman"/>
                <a:cs typeface="Times New Roman"/>
              </a:rPr>
              <a:t>protéine de 191 acides </a:t>
            </a:r>
            <a:r>
              <a:rPr sz="2000" spc="-5" dirty="0">
                <a:latin typeface="Times New Roman"/>
                <a:cs typeface="Times New Roman"/>
              </a:rPr>
              <a:t>aminées</a:t>
            </a:r>
            <a:r>
              <a:rPr sz="2000" spc="-14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produite  à partir du gène</a:t>
            </a:r>
            <a:r>
              <a:rPr sz="2000" spc="-75" dirty="0">
                <a:latin typeface="Times New Roman"/>
                <a:cs typeface="Times New Roman"/>
              </a:rPr>
              <a:t> </a:t>
            </a:r>
            <a:r>
              <a:rPr sz="2000" i="1" spc="5" dirty="0">
                <a:latin typeface="Times New Roman"/>
                <a:cs typeface="Times New Roman"/>
              </a:rPr>
              <a:t>GH-1.</a:t>
            </a:r>
            <a:endParaRPr sz="2000" dirty="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7110476" y="1689100"/>
            <a:ext cx="2438400" cy="2590800"/>
          </a:xfrm>
          <a:custGeom>
            <a:avLst/>
            <a:gdLst/>
            <a:ahLst/>
            <a:cxnLst/>
            <a:rect l="l" t="t" r="r" b="b"/>
            <a:pathLst>
              <a:path w="2438400" h="2590800">
                <a:moveTo>
                  <a:pt x="1219073" y="0"/>
                </a:moveTo>
                <a:lnTo>
                  <a:pt x="1179830" y="635"/>
                </a:lnTo>
                <a:lnTo>
                  <a:pt x="1140714" y="2667"/>
                </a:lnTo>
                <a:lnTo>
                  <a:pt x="1101979" y="5842"/>
                </a:lnTo>
                <a:lnTo>
                  <a:pt x="1063625" y="10414"/>
                </a:lnTo>
                <a:lnTo>
                  <a:pt x="1025652" y="16256"/>
                </a:lnTo>
                <a:lnTo>
                  <a:pt x="988060" y="23241"/>
                </a:lnTo>
                <a:lnTo>
                  <a:pt x="950849" y="31496"/>
                </a:lnTo>
                <a:lnTo>
                  <a:pt x="908812" y="42418"/>
                </a:lnTo>
                <a:lnTo>
                  <a:pt x="867410" y="54737"/>
                </a:lnTo>
                <a:lnTo>
                  <a:pt x="826516" y="68580"/>
                </a:lnTo>
                <a:lnTo>
                  <a:pt x="786384" y="83947"/>
                </a:lnTo>
                <a:lnTo>
                  <a:pt x="746887" y="100838"/>
                </a:lnTo>
                <a:lnTo>
                  <a:pt x="708152" y="118999"/>
                </a:lnTo>
                <a:lnTo>
                  <a:pt x="670052" y="138557"/>
                </a:lnTo>
                <a:lnTo>
                  <a:pt x="632714" y="159512"/>
                </a:lnTo>
                <a:lnTo>
                  <a:pt x="596138" y="181737"/>
                </a:lnTo>
                <a:lnTo>
                  <a:pt x="560324" y="205232"/>
                </a:lnTo>
                <a:lnTo>
                  <a:pt x="525399" y="230124"/>
                </a:lnTo>
                <a:lnTo>
                  <a:pt x="491363" y="256032"/>
                </a:lnTo>
                <a:lnTo>
                  <a:pt x="458216" y="283337"/>
                </a:lnTo>
                <a:lnTo>
                  <a:pt x="425958" y="311658"/>
                </a:lnTo>
                <a:lnTo>
                  <a:pt x="394716" y="341249"/>
                </a:lnTo>
                <a:lnTo>
                  <a:pt x="364363" y="371856"/>
                </a:lnTo>
                <a:lnTo>
                  <a:pt x="335026" y="403606"/>
                </a:lnTo>
                <a:lnTo>
                  <a:pt x="306705" y="436245"/>
                </a:lnTo>
                <a:lnTo>
                  <a:pt x="279527" y="470027"/>
                </a:lnTo>
                <a:lnTo>
                  <a:pt x="253365" y="504825"/>
                </a:lnTo>
                <a:lnTo>
                  <a:pt x="231394" y="536067"/>
                </a:lnTo>
                <a:lnTo>
                  <a:pt x="210312" y="567944"/>
                </a:lnTo>
                <a:lnTo>
                  <a:pt x="190119" y="600583"/>
                </a:lnTo>
                <a:lnTo>
                  <a:pt x="170815" y="633857"/>
                </a:lnTo>
                <a:lnTo>
                  <a:pt x="152400" y="667766"/>
                </a:lnTo>
                <a:lnTo>
                  <a:pt x="135001" y="702437"/>
                </a:lnTo>
                <a:lnTo>
                  <a:pt x="118491" y="737616"/>
                </a:lnTo>
                <a:lnTo>
                  <a:pt x="103124" y="773303"/>
                </a:lnTo>
                <a:lnTo>
                  <a:pt x="88646" y="809752"/>
                </a:lnTo>
                <a:lnTo>
                  <a:pt x="75184" y="846582"/>
                </a:lnTo>
                <a:lnTo>
                  <a:pt x="62738" y="884047"/>
                </a:lnTo>
                <a:lnTo>
                  <a:pt x="51435" y="922020"/>
                </a:lnTo>
                <a:lnTo>
                  <a:pt x="41148" y="960501"/>
                </a:lnTo>
                <a:lnTo>
                  <a:pt x="32004" y="999363"/>
                </a:lnTo>
                <a:lnTo>
                  <a:pt x="23876" y="1038733"/>
                </a:lnTo>
                <a:lnTo>
                  <a:pt x="17018" y="1078611"/>
                </a:lnTo>
                <a:lnTo>
                  <a:pt x="11176" y="1118743"/>
                </a:lnTo>
                <a:lnTo>
                  <a:pt x="6604" y="1159383"/>
                </a:lnTo>
                <a:lnTo>
                  <a:pt x="3175" y="1200404"/>
                </a:lnTo>
                <a:lnTo>
                  <a:pt x="1016" y="1241806"/>
                </a:lnTo>
                <a:lnTo>
                  <a:pt x="0" y="1283462"/>
                </a:lnTo>
                <a:lnTo>
                  <a:pt x="0" y="1301369"/>
                </a:lnTo>
                <a:lnTo>
                  <a:pt x="762" y="1343025"/>
                </a:lnTo>
                <a:lnTo>
                  <a:pt x="2794" y="1384427"/>
                </a:lnTo>
                <a:lnTo>
                  <a:pt x="5969" y="1425448"/>
                </a:lnTo>
                <a:lnTo>
                  <a:pt x="10414" y="1466088"/>
                </a:lnTo>
                <a:lnTo>
                  <a:pt x="16002" y="1506347"/>
                </a:lnTo>
                <a:lnTo>
                  <a:pt x="22733" y="1546098"/>
                </a:lnTo>
                <a:lnTo>
                  <a:pt x="30607" y="1585468"/>
                </a:lnTo>
                <a:lnTo>
                  <a:pt x="39497" y="1624457"/>
                </a:lnTo>
                <a:lnTo>
                  <a:pt x="49530" y="1662938"/>
                </a:lnTo>
                <a:lnTo>
                  <a:pt x="60706" y="1700911"/>
                </a:lnTo>
                <a:lnTo>
                  <a:pt x="72898" y="1738376"/>
                </a:lnTo>
                <a:lnTo>
                  <a:pt x="86106" y="1775206"/>
                </a:lnTo>
                <a:lnTo>
                  <a:pt x="100457" y="1811655"/>
                </a:lnTo>
                <a:lnTo>
                  <a:pt x="115697" y="1847469"/>
                </a:lnTo>
                <a:lnTo>
                  <a:pt x="131826" y="1882648"/>
                </a:lnTo>
                <a:lnTo>
                  <a:pt x="149098" y="1917192"/>
                </a:lnTo>
                <a:lnTo>
                  <a:pt x="167259" y="1951228"/>
                </a:lnTo>
                <a:lnTo>
                  <a:pt x="186309" y="1984502"/>
                </a:lnTo>
                <a:lnTo>
                  <a:pt x="206248" y="2017141"/>
                </a:lnTo>
                <a:lnTo>
                  <a:pt x="227076" y="2049145"/>
                </a:lnTo>
                <a:lnTo>
                  <a:pt x="251968" y="2084832"/>
                </a:lnTo>
                <a:lnTo>
                  <a:pt x="278003" y="2119503"/>
                </a:lnTo>
                <a:lnTo>
                  <a:pt x="305181" y="2153158"/>
                </a:lnTo>
                <a:lnTo>
                  <a:pt x="333248" y="2185924"/>
                </a:lnTo>
                <a:lnTo>
                  <a:pt x="362458" y="2217547"/>
                </a:lnTo>
                <a:lnTo>
                  <a:pt x="392684" y="2248154"/>
                </a:lnTo>
                <a:lnTo>
                  <a:pt x="423799" y="2277618"/>
                </a:lnTo>
                <a:lnTo>
                  <a:pt x="455930" y="2305939"/>
                </a:lnTo>
                <a:lnTo>
                  <a:pt x="488950" y="2333117"/>
                </a:lnTo>
                <a:lnTo>
                  <a:pt x="522859" y="2359152"/>
                </a:lnTo>
                <a:lnTo>
                  <a:pt x="557530" y="2383917"/>
                </a:lnTo>
                <a:lnTo>
                  <a:pt x="593090" y="2407539"/>
                </a:lnTo>
                <a:lnTo>
                  <a:pt x="629539" y="2429764"/>
                </a:lnTo>
                <a:lnTo>
                  <a:pt x="666750" y="2450719"/>
                </a:lnTo>
                <a:lnTo>
                  <a:pt x="704596" y="2470277"/>
                </a:lnTo>
                <a:lnTo>
                  <a:pt x="743204" y="2488565"/>
                </a:lnTo>
                <a:lnTo>
                  <a:pt x="782574" y="2505456"/>
                </a:lnTo>
                <a:lnTo>
                  <a:pt x="822579" y="2520823"/>
                </a:lnTo>
                <a:lnTo>
                  <a:pt x="863219" y="2534793"/>
                </a:lnTo>
                <a:lnTo>
                  <a:pt x="904494" y="2547366"/>
                </a:lnTo>
                <a:lnTo>
                  <a:pt x="946277" y="2558288"/>
                </a:lnTo>
                <a:lnTo>
                  <a:pt x="988695" y="2567686"/>
                </a:lnTo>
                <a:lnTo>
                  <a:pt x="1026160" y="2574671"/>
                </a:lnTo>
                <a:lnTo>
                  <a:pt x="1064006" y="2580386"/>
                </a:lnTo>
                <a:lnTo>
                  <a:pt x="1102360" y="2584958"/>
                </a:lnTo>
                <a:lnTo>
                  <a:pt x="1140968" y="2588133"/>
                </a:lnTo>
                <a:lnTo>
                  <a:pt x="1179830" y="2590165"/>
                </a:lnTo>
                <a:lnTo>
                  <a:pt x="1219073" y="2590800"/>
                </a:lnTo>
                <a:lnTo>
                  <a:pt x="1224788" y="2590800"/>
                </a:lnTo>
                <a:lnTo>
                  <a:pt x="1264031" y="2589911"/>
                </a:lnTo>
                <a:lnTo>
                  <a:pt x="1302893" y="2587752"/>
                </a:lnTo>
                <a:lnTo>
                  <a:pt x="1341374" y="2584323"/>
                </a:lnTo>
                <a:lnTo>
                  <a:pt x="1379601" y="2579751"/>
                </a:lnTo>
                <a:lnTo>
                  <a:pt x="1417447" y="2573782"/>
                </a:lnTo>
                <a:lnTo>
                  <a:pt x="1454912" y="2566670"/>
                </a:lnTo>
                <a:lnTo>
                  <a:pt x="1497330" y="2557018"/>
                </a:lnTo>
                <a:lnTo>
                  <a:pt x="1538986" y="2545842"/>
                </a:lnTo>
                <a:lnTo>
                  <a:pt x="1580134" y="2533142"/>
                </a:lnTo>
                <a:lnTo>
                  <a:pt x="1620774" y="2519045"/>
                </a:lnTo>
                <a:lnTo>
                  <a:pt x="1660652" y="2503424"/>
                </a:lnTo>
                <a:lnTo>
                  <a:pt x="1699895" y="2486406"/>
                </a:lnTo>
                <a:lnTo>
                  <a:pt x="1738503" y="2467991"/>
                </a:lnTo>
                <a:lnTo>
                  <a:pt x="1776222" y="2448179"/>
                </a:lnTo>
                <a:lnTo>
                  <a:pt x="1813306" y="2427097"/>
                </a:lnTo>
                <a:lnTo>
                  <a:pt x="1849628" y="2404618"/>
                </a:lnTo>
                <a:lnTo>
                  <a:pt x="1885061" y="2380996"/>
                </a:lnTo>
                <a:lnTo>
                  <a:pt x="1919732" y="2355977"/>
                </a:lnTo>
                <a:lnTo>
                  <a:pt x="1953514" y="2329815"/>
                </a:lnTo>
                <a:lnTo>
                  <a:pt x="1986407" y="2302510"/>
                </a:lnTo>
                <a:lnTo>
                  <a:pt x="2018411" y="2274062"/>
                </a:lnTo>
                <a:lnTo>
                  <a:pt x="2049399" y="2244344"/>
                </a:lnTo>
                <a:lnTo>
                  <a:pt x="2079498" y="2213610"/>
                </a:lnTo>
                <a:lnTo>
                  <a:pt x="2108581" y="2181860"/>
                </a:lnTo>
                <a:lnTo>
                  <a:pt x="2136521" y="2149094"/>
                </a:lnTo>
                <a:lnTo>
                  <a:pt x="2163572" y="2115185"/>
                </a:lnTo>
                <a:lnTo>
                  <a:pt x="2189353" y="2080387"/>
                </a:lnTo>
                <a:lnTo>
                  <a:pt x="2214245" y="2044573"/>
                </a:lnTo>
                <a:lnTo>
                  <a:pt x="2234946" y="2012569"/>
                </a:lnTo>
                <a:lnTo>
                  <a:pt x="2254758" y="1979803"/>
                </a:lnTo>
                <a:lnTo>
                  <a:pt x="2273681" y="1946402"/>
                </a:lnTo>
                <a:lnTo>
                  <a:pt x="2291715" y="1912366"/>
                </a:lnTo>
                <a:lnTo>
                  <a:pt x="2308733" y="1877695"/>
                </a:lnTo>
                <a:lnTo>
                  <a:pt x="2324862" y="1842389"/>
                </a:lnTo>
                <a:lnTo>
                  <a:pt x="2339975" y="1806448"/>
                </a:lnTo>
                <a:lnTo>
                  <a:pt x="2354072" y="1769999"/>
                </a:lnTo>
                <a:lnTo>
                  <a:pt x="2367153" y="1733042"/>
                </a:lnTo>
                <a:lnTo>
                  <a:pt x="2379218" y="1695450"/>
                </a:lnTo>
                <a:lnTo>
                  <a:pt x="2390140" y="1657477"/>
                </a:lnTo>
                <a:lnTo>
                  <a:pt x="2400046" y="1618869"/>
                </a:lnTo>
                <a:lnTo>
                  <a:pt x="2408936" y="1579880"/>
                </a:lnTo>
                <a:lnTo>
                  <a:pt x="2416556" y="1540510"/>
                </a:lnTo>
                <a:lnTo>
                  <a:pt x="2423160" y="1500632"/>
                </a:lnTo>
                <a:lnTo>
                  <a:pt x="2428621" y="1460246"/>
                </a:lnTo>
                <a:lnTo>
                  <a:pt x="2432812" y="1419606"/>
                </a:lnTo>
                <a:lnTo>
                  <a:pt x="2435860" y="1378585"/>
                </a:lnTo>
                <a:lnTo>
                  <a:pt x="2437765" y="1337183"/>
                </a:lnTo>
                <a:lnTo>
                  <a:pt x="2438273" y="1295400"/>
                </a:lnTo>
                <a:lnTo>
                  <a:pt x="2438273" y="1289431"/>
                </a:lnTo>
                <a:lnTo>
                  <a:pt x="2437511" y="1247648"/>
                </a:lnTo>
                <a:lnTo>
                  <a:pt x="2435479" y="1206246"/>
                </a:lnTo>
                <a:lnTo>
                  <a:pt x="2432304" y="1165225"/>
                </a:lnTo>
                <a:lnTo>
                  <a:pt x="2427859" y="1124585"/>
                </a:lnTo>
                <a:lnTo>
                  <a:pt x="2422271" y="1084326"/>
                </a:lnTo>
                <a:lnTo>
                  <a:pt x="2415413" y="1044448"/>
                </a:lnTo>
                <a:lnTo>
                  <a:pt x="2407539" y="1004951"/>
                </a:lnTo>
                <a:lnTo>
                  <a:pt x="2398522" y="965962"/>
                </a:lnTo>
                <a:lnTo>
                  <a:pt x="2388362" y="927481"/>
                </a:lnTo>
                <a:lnTo>
                  <a:pt x="2377186" y="889508"/>
                </a:lnTo>
                <a:lnTo>
                  <a:pt x="2364994" y="851916"/>
                </a:lnTo>
                <a:lnTo>
                  <a:pt x="2351659" y="814959"/>
                </a:lnTo>
                <a:lnTo>
                  <a:pt x="2337308" y="778510"/>
                </a:lnTo>
                <a:lnTo>
                  <a:pt x="2321941" y="742696"/>
                </a:lnTo>
                <a:lnTo>
                  <a:pt x="2305685" y="707390"/>
                </a:lnTo>
                <a:lnTo>
                  <a:pt x="2288413" y="672719"/>
                </a:lnTo>
                <a:lnTo>
                  <a:pt x="2270125" y="638683"/>
                </a:lnTo>
                <a:lnTo>
                  <a:pt x="2250948" y="605282"/>
                </a:lnTo>
                <a:lnTo>
                  <a:pt x="2230882" y="572643"/>
                </a:lnTo>
                <a:lnTo>
                  <a:pt x="2209927" y="540512"/>
                </a:lnTo>
                <a:lnTo>
                  <a:pt x="2188083" y="509270"/>
                </a:lnTo>
                <a:lnTo>
                  <a:pt x="2162048" y="474345"/>
                </a:lnTo>
                <a:lnTo>
                  <a:pt x="2134997" y="440436"/>
                </a:lnTo>
                <a:lnTo>
                  <a:pt x="2106803" y="407543"/>
                </a:lnTo>
                <a:lnTo>
                  <a:pt x="2077593" y="375793"/>
                </a:lnTo>
                <a:lnTo>
                  <a:pt x="2047494" y="344932"/>
                </a:lnTo>
                <a:lnTo>
                  <a:pt x="2016252" y="315341"/>
                </a:lnTo>
                <a:lnTo>
                  <a:pt x="1984121" y="286766"/>
                </a:lnTo>
                <a:lnTo>
                  <a:pt x="1951101" y="259461"/>
                </a:lnTo>
                <a:lnTo>
                  <a:pt x="1917065" y="233299"/>
                </a:lnTo>
                <a:lnTo>
                  <a:pt x="1882267" y="208280"/>
                </a:lnTo>
                <a:lnTo>
                  <a:pt x="1846707" y="184658"/>
                </a:lnTo>
                <a:lnTo>
                  <a:pt x="1810258" y="162179"/>
                </a:lnTo>
                <a:lnTo>
                  <a:pt x="1772920" y="141097"/>
                </a:lnTo>
                <a:lnTo>
                  <a:pt x="1734947" y="121412"/>
                </a:lnTo>
                <a:lnTo>
                  <a:pt x="1696212" y="102997"/>
                </a:lnTo>
                <a:lnTo>
                  <a:pt x="1656842" y="85979"/>
                </a:lnTo>
                <a:lnTo>
                  <a:pt x="1616710" y="70485"/>
                </a:lnTo>
                <a:lnTo>
                  <a:pt x="1576070" y="56388"/>
                </a:lnTo>
                <a:lnTo>
                  <a:pt x="1534668" y="43815"/>
                </a:lnTo>
                <a:lnTo>
                  <a:pt x="1492758" y="32766"/>
                </a:lnTo>
                <a:lnTo>
                  <a:pt x="1450213" y="23241"/>
                </a:lnTo>
                <a:lnTo>
                  <a:pt x="1412621" y="16256"/>
                </a:lnTo>
                <a:lnTo>
                  <a:pt x="1374648" y="10414"/>
                </a:lnTo>
                <a:lnTo>
                  <a:pt x="1336294" y="5842"/>
                </a:lnTo>
                <a:lnTo>
                  <a:pt x="1297559" y="2667"/>
                </a:lnTo>
                <a:lnTo>
                  <a:pt x="1258443" y="635"/>
                </a:lnTo>
                <a:lnTo>
                  <a:pt x="1219073" y="0"/>
                </a:lnTo>
                <a:close/>
              </a:path>
            </a:pathLst>
          </a:custGeom>
          <a:ln w="28573">
            <a:solidFill>
              <a:srgbClr val="009797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7414006" y="2026412"/>
            <a:ext cx="54546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i="1" spc="-10" dirty="0">
                <a:latin typeface="Times New Roman"/>
                <a:cs typeface="Times New Roman"/>
              </a:rPr>
              <a:t>GH</a:t>
            </a:r>
            <a:r>
              <a:rPr sz="1800" i="1" dirty="0">
                <a:latin typeface="Times New Roman"/>
                <a:cs typeface="Times New Roman"/>
              </a:rPr>
              <a:t>-1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182736" y="2089785"/>
            <a:ext cx="483234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FF9864"/>
                </a:solidFill>
                <a:latin typeface="Times New Roman"/>
                <a:cs typeface="Times New Roman"/>
              </a:rPr>
              <a:t>e</a:t>
            </a:r>
            <a:r>
              <a:rPr sz="1800" b="1" spc="-5" dirty="0">
                <a:solidFill>
                  <a:srgbClr val="FF9864"/>
                </a:solidFill>
                <a:latin typeface="Times New Roman"/>
                <a:cs typeface="Times New Roman"/>
              </a:rPr>
              <a:t>xon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8863076" y="2451100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>
                <a:moveTo>
                  <a:pt x="0" y="0"/>
                </a:moveTo>
                <a:lnTo>
                  <a:pt x="304673" y="0"/>
                </a:lnTo>
              </a:path>
            </a:pathLst>
          </a:custGeom>
          <a:ln w="38098">
            <a:solidFill>
              <a:srgbClr val="FF973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7643876" y="2451100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>
                <a:moveTo>
                  <a:pt x="0" y="0"/>
                </a:moveTo>
                <a:lnTo>
                  <a:pt x="304673" y="0"/>
                </a:lnTo>
              </a:path>
            </a:pathLst>
          </a:custGeom>
          <a:ln w="38098">
            <a:solidFill>
              <a:srgbClr val="FF973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7948676" y="2451100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>
                <a:moveTo>
                  <a:pt x="0" y="0"/>
                </a:moveTo>
                <a:lnTo>
                  <a:pt x="304673" y="0"/>
                </a:lnTo>
              </a:path>
            </a:pathLst>
          </a:custGeom>
          <a:ln w="38098">
            <a:solidFill>
              <a:srgbClr val="FF9731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8253476" y="2451100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>
                <a:moveTo>
                  <a:pt x="0" y="0"/>
                </a:moveTo>
                <a:lnTo>
                  <a:pt x="304673" y="0"/>
                </a:lnTo>
              </a:path>
            </a:pathLst>
          </a:custGeom>
          <a:ln w="38098">
            <a:solidFill>
              <a:srgbClr val="FF973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8558276" y="2451100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>
                <a:moveTo>
                  <a:pt x="0" y="0"/>
                </a:moveTo>
                <a:lnTo>
                  <a:pt x="304673" y="0"/>
                </a:lnTo>
              </a:path>
            </a:pathLst>
          </a:custGeom>
          <a:ln w="38098">
            <a:solidFill>
              <a:srgbClr val="FF9731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7339076" y="2451100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>
                <a:moveTo>
                  <a:pt x="0" y="0"/>
                </a:moveTo>
                <a:lnTo>
                  <a:pt x="304673" y="0"/>
                </a:lnTo>
              </a:path>
            </a:pathLst>
          </a:custGeom>
          <a:ln w="38098">
            <a:solidFill>
              <a:srgbClr val="FF9731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9091676" y="2451100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>
                <a:moveTo>
                  <a:pt x="0" y="0"/>
                </a:moveTo>
                <a:lnTo>
                  <a:pt x="304673" y="0"/>
                </a:lnTo>
              </a:path>
            </a:pathLst>
          </a:custGeom>
          <a:ln w="38098">
            <a:solidFill>
              <a:srgbClr val="FF9731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7253731" y="2623566"/>
            <a:ext cx="68516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Times New Roman"/>
                <a:cs typeface="Times New Roman"/>
              </a:rPr>
              <a:t>AR</a:t>
            </a:r>
            <a:r>
              <a:rPr sz="1800" spc="-15" dirty="0">
                <a:latin typeface="Times New Roman"/>
                <a:cs typeface="Times New Roman"/>
              </a:rPr>
              <a:t>N</a:t>
            </a:r>
            <a:r>
              <a:rPr sz="1800" dirty="0">
                <a:latin typeface="Times New Roman"/>
                <a:cs typeface="Times New Roman"/>
              </a:rPr>
              <a:t>m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7567676" y="3136900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>
                <a:moveTo>
                  <a:pt x="0" y="0"/>
                </a:moveTo>
                <a:lnTo>
                  <a:pt x="304673" y="0"/>
                </a:lnTo>
              </a:path>
            </a:pathLst>
          </a:custGeom>
          <a:ln w="38098">
            <a:solidFill>
              <a:srgbClr val="CC64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7872476" y="3136900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>
                <a:moveTo>
                  <a:pt x="0" y="0"/>
                </a:moveTo>
                <a:lnTo>
                  <a:pt x="304673" y="0"/>
                </a:lnTo>
              </a:path>
            </a:pathLst>
          </a:custGeom>
          <a:ln w="38098">
            <a:solidFill>
              <a:srgbClr val="CC64FF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8177276" y="3136900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>
                <a:moveTo>
                  <a:pt x="0" y="0"/>
                </a:moveTo>
                <a:lnTo>
                  <a:pt x="304673" y="0"/>
                </a:lnTo>
              </a:path>
            </a:pathLst>
          </a:custGeom>
          <a:ln w="38098">
            <a:solidFill>
              <a:srgbClr val="CC64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8482076" y="3136900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>
                <a:moveTo>
                  <a:pt x="0" y="0"/>
                </a:moveTo>
                <a:lnTo>
                  <a:pt x="304673" y="0"/>
                </a:lnTo>
              </a:path>
            </a:pathLst>
          </a:custGeom>
          <a:ln w="38098">
            <a:solidFill>
              <a:srgbClr val="CC64FF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8786876" y="3136900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>
                <a:moveTo>
                  <a:pt x="0" y="0"/>
                </a:moveTo>
                <a:lnTo>
                  <a:pt x="304673" y="0"/>
                </a:lnTo>
              </a:path>
            </a:pathLst>
          </a:custGeom>
          <a:ln w="38098">
            <a:solidFill>
              <a:srgbClr val="CC64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7796276" y="3670300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>
                <a:moveTo>
                  <a:pt x="0" y="0"/>
                </a:moveTo>
                <a:lnTo>
                  <a:pt x="304673" y="0"/>
                </a:lnTo>
              </a:path>
            </a:pathLst>
          </a:custGeom>
          <a:ln w="38098">
            <a:solidFill>
              <a:srgbClr val="CC64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8253476" y="3670300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>
                <a:moveTo>
                  <a:pt x="0" y="0"/>
                </a:moveTo>
                <a:lnTo>
                  <a:pt x="304673" y="0"/>
                </a:lnTo>
              </a:path>
            </a:pathLst>
          </a:custGeom>
          <a:ln w="38098">
            <a:solidFill>
              <a:srgbClr val="CC64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8710676" y="3670300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>
                <a:moveTo>
                  <a:pt x="0" y="0"/>
                </a:moveTo>
                <a:lnTo>
                  <a:pt x="304673" y="0"/>
                </a:lnTo>
              </a:path>
            </a:pathLst>
          </a:custGeom>
          <a:ln w="38098">
            <a:solidFill>
              <a:srgbClr val="CC64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8101076" y="3670300"/>
            <a:ext cx="152400" cy="228600"/>
          </a:xfrm>
          <a:custGeom>
            <a:avLst/>
            <a:gdLst/>
            <a:ahLst/>
            <a:cxnLst/>
            <a:rect l="l" t="t" r="r" b="b"/>
            <a:pathLst>
              <a:path w="152400" h="228600">
                <a:moveTo>
                  <a:pt x="0" y="0"/>
                </a:moveTo>
                <a:lnTo>
                  <a:pt x="9144" y="40640"/>
                </a:lnTo>
                <a:lnTo>
                  <a:pt x="18415" y="80137"/>
                </a:lnTo>
                <a:lnTo>
                  <a:pt x="27686" y="117221"/>
                </a:lnTo>
                <a:lnTo>
                  <a:pt x="38608" y="157099"/>
                </a:lnTo>
                <a:lnTo>
                  <a:pt x="51308" y="194691"/>
                </a:lnTo>
                <a:lnTo>
                  <a:pt x="72644" y="227838"/>
                </a:lnTo>
                <a:lnTo>
                  <a:pt x="76073" y="228600"/>
                </a:lnTo>
                <a:lnTo>
                  <a:pt x="77978" y="228473"/>
                </a:lnTo>
                <a:lnTo>
                  <a:pt x="101346" y="196215"/>
                </a:lnTo>
                <a:lnTo>
                  <a:pt x="113919" y="160147"/>
                </a:lnTo>
                <a:lnTo>
                  <a:pt x="124587" y="121666"/>
                </a:lnTo>
                <a:lnTo>
                  <a:pt x="135128" y="78359"/>
                </a:lnTo>
                <a:lnTo>
                  <a:pt x="143764" y="39751"/>
                </a:lnTo>
                <a:lnTo>
                  <a:pt x="150622" y="8001"/>
                </a:lnTo>
                <a:lnTo>
                  <a:pt x="152273" y="0"/>
                </a:lnTo>
              </a:path>
            </a:pathLst>
          </a:custGeom>
          <a:ln w="28573">
            <a:solidFill>
              <a:srgbClr val="CC64FF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8558276" y="3670300"/>
            <a:ext cx="152400" cy="228600"/>
          </a:xfrm>
          <a:custGeom>
            <a:avLst/>
            <a:gdLst/>
            <a:ahLst/>
            <a:cxnLst/>
            <a:rect l="l" t="t" r="r" b="b"/>
            <a:pathLst>
              <a:path w="152400" h="228600">
                <a:moveTo>
                  <a:pt x="0" y="0"/>
                </a:moveTo>
                <a:lnTo>
                  <a:pt x="9144" y="40640"/>
                </a:lnTo>
                <a:lnTo>
                  <a:pt x="18415" y="80137"/>
                </a:lnTo>
                <a:lnTo>
                  <a:pt x="27686" y="117221"/>
                </a:lnTo>
                <a:lnTo>
                  <a:pt x="38608" y="157099"/>
                </a:lnTo>
                <a:lnTo>
                  <a:pt x="51308" y="194691"/>
                </a:lnTo>
                <a:lnTo>
                  <a:pt x="72644" y="227838"/>
                </a:lnTo>
                <a:lnTo>
                  <a:pt x="76073" y="228600"/>
                </a:lnTo>
                <a:lnTo>
                  <a:pt x="77978" y="228473"/>
                </a:lnTo>
                <a:lnTo>
                  <a:pt x="101346" y="196215"/>
                </a:lnTo>
                <a:lnTo>
                  <a:pt x="113919" y="160147"/>
                </a:lnTo>
                <a:lnTo>
                  <a:pt x="124587" y="121666"/>
                </a:lnTo>
                <a:lnTo>
                  <a:pt x="135128" y="78359"/>
                </a:lnTo>
                <a:lnTo>
                  <a:pt x="143764" y="39751"/>
                </a:lnTo>
                <a:lnTo>
                  <a:pt x="150622" y="8001"/>
                </a:lnTo>
                <a:lnTo>
                  <a:pt x="152273" y="0"/>
                </a:lnTo>
              </a:path>
            </a:pathLst>
          </a:custGeom>
          <a:ln w="28573">
            <a:solidFill>
              <a:srgbClr val="CC64FF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8291576" y="2907792"/>
            <a:ext cx="76073" cy="6705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8329548" y="2522601"/>
            <a:ext cx="0" cy="385445"/>
          </a:xfrm>
          <a:custGeom>
            <a:avLst/>
            <a:gdLst/>
            <a:ahLst/>
            <a:cxnLst/>
            <a:rect l="l" t="t" r="r" b="b"/>
            <a:pathLst>
              <a:path h="385444">
                <a:moveTo>
                  <a:pt x="0" y="0"/>
                </a:moveTo>
                <a:lnTo>
                  <a:pt x="0" y="385191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8324977" y="2919984"/>
            <a:ext cx="9525" cy="64135"/>
          </a:xfrm>
          <a:custGeom>
            <a:avLst/>
            <a:gdLst/>
            <a:ahLst/>
            <a:cxnLst/>
            <a:rect l="l" t="t" r="r" b="b"/>
            <a:pathLst>
              <a:path w="9525" h="64135">
                <a:moveTo>
                  <a:pt x="0" y="0"/>
                </a:moveTo>
                <a:lnTo>
                  <a:pt x="0" y="54864"/>
                </a:lnTo>
                <a:lnTo>
                  <a:pt x="4572" y="64008"/>
                </a:lnTo>
                <a:lnTo>
                  <a:pt x="9144" y="54864"/>
                </a:lnTo>
                <a:lnTo>
                  <a:pt x="9144" y="6096"/>
                </a:lnTo>
                <a:lnTo>
                  <a:pt x="4572" y="6096"/>
                </a:lnTo>
                <a:lnTo>
                  <a:pt x="1524" y="4572"/>
                </a:lnTo>
                <a:lnTo>
                  <a:pt x="0" y="0"/>
                </a:lnTo>
                <a:close/>
              </a:path>
              <a:path w="9525" h="64135">
                <a:moveTo>
                  <a:pt x="9144" y="4572"/>
                </a:moveTo>
                <a:lnTo>
                  <a:pt x="4572" y="6096"/>
                </a:lnTo>
                <a:lnTo>
                  <a:pt x="9144" y="6096"/>
                </a:lnTo>
                <a:lnTo>
                  <a:pt x="9144" y="457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 txBox="1"/>
          <p:nvPr/>
        </p:nvSpPr>
        <p:spPr>
          <a:xfrm>
            <a:off x="8338184" y="2625090"/>
            <a:ext cx="104965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5" dirty="0">
                <a:latin typeface="Times New Roman"/>
                <a:cs typeface="Times New Roman"/>
              </a:rPr>
              <a:t>transcription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8291576" y="3517392"/>
            <a:ext cx="76073" cy="6705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8329548" y="3208274"/>
            <a:ext cx="0" cy="309245"/>
          </a:xfrm>
          <a:custGeom>
            <a:avLst/>
            <a:gdLst/>
            <a:ahLst/>
            <a:cxnLst/>
            <a:rect l="l" t="t" r="r" b="b"/>
            <a:pathLst>
              <a:path h="309245">
                <a:moveTo>
                  <a:pt x="0" y="0"/>
                </a:moveTo>
                <a:lnTo>
                  <a:pt x="0" y="309118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8324977" y="3529584"/>
            <a:ext cx="9525" cy="64135"/>
          </a:xfrm>
          <a:custGeom>
            <a:avLst/>
            <a:gdLst/>
            <a:ahLst/>
            <a:cxnLst/>
            <a:rect l="l" t="t" r="r" b="b"/>
            <a:pathLst>
              <a:path w="9525" h="64135">
                <a:moveTo>
                  <a:pt x="0" y="0"/>
                </a:moveTo>
                <a:lnTo>
                  <a:pt x="0" y="54864"/>
                </a:lnTo>
                <a:lnTo>
                  <a:pt x="4572" y="64008"/>
                </a:lnTo>
                <a:lnTo>
                  <a:pt x="9144" y="54864"/>
                </a:lnTo>
                <a:lnTo>
                  <a:pt x="9144" y="6096"/>
                </a:lnTo>
                <a:lnTo>
                  <a:pt x="4572" y="6096"/>
                </a:lnTo>
                <a:lnTo>
                  <a:pt x="1524" y="4572"/>
                </a:lnTo>
                <a:lnTo>
                  <a:pt x="0" y="0"/>
                </a:lnTo>
                <a:close/>
              </a:path>
              <a:path w="9525" h="64135">
                <a:moveTo>
                  <a:pt x="9144" y="4572"/>
                </a:moveTo>
                <a:lnTo>
                  <a:pt x="4572" y="6096"/>
                </a:lnTo>
                <a:lnTo>
                  <a:pt x="9144" y="6096"/>
                </a:lnTo>
                <a:lnTo>
                  <a:pt x="9144" y="457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8291576" y="4432046"/>
            <a:ext cx="76073" cy="6705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8329548" y="3894201"/>
            <a:ext cx="0" cy="537845"/>
          </a:xfrm>
          <a:custGeom>
            <a:avLst/>
            <a:gdLst/>
            <a:ahLst/>
            <a:cxnLst/>
            <a:rect l="l" t="t" r="r" b="b"/>
            <a:pathLst>
              <a:path h="537845">
                <a:moveTo>
                  <a:pt x="0" y="0"/>
                </a:moveTo>
                <a:lnTo>
                  <a:pt x="0" y="537845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8324977" y="4444238"/>
            <a:ext cx="9525" cy="64135"/>
          </a:xfrm>
          <a:custGeom>
            <a:avLst/>
            <a:gdLst/>
            <a:ahLst/>
            <a:cxnLst/>
            <a:rect l="l" t="t" r="r" b="b"/>
            <a:pathLst>
              <a:path w="9525" h="64135">
                <a:moveTo>
                  <a:pt x="0" y="0"/>
                </a:moveTo>
                <a:lnTo>
                  <a:pt x="0" y="54864"/>
                </a:lnTo>
                <a:lnTo>
                  <a:pt x="4572" y="64008"/>
                </a:lnTo>
                <a:lnTo>
                  <a:pt x="9144" y="54864"/>
                </a:lnTo>
                <a:lnTo>
                  <a:pt x="9144" y="6096"/>
                </a:lnTo>
                <a:lnTo>
                  <a:pt x="4572" y="6096"/>
                </a:lnTo>
                <a:lnTo>
                  <a:pt x="1524" y="4572"/>
                </a:lnTo>
                <a:lnTo>
                  <a:pt x="0" y="0"/>
                </a:lnTo>
                <a:close/>
              </a:path>
              <a:path w="9525" h="64135">
                <a:moveTo>
                  <a:pt x="9144" y="4572"/>
                </a:moveTo>
                <a:lnTo>
                  <a:pt x="4572" y="6096"/>
                </a:lnTo>
                <a:lnTo>
                  <a:pt x="9144" y="6096"/>
                </a:lnTo>
                <a:lnTo>
                  <a:pt x="9144" y="457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8177276" y="4584700"/>
            <a:ext cx="762000" cy="0"/>
          </a:xfrm>
          <a:custGeom>
            <a:avLst/>
            <a:gdLst/>
            <a:ahLst/>
            <a:cxnLst/>
            <a:rect l="l" t="t" r="r" b="b"/>
            <a:pathLst>
              <a:path w="762000">
                <a:moveTo>
                  <a:pt x="0" y="0"/>
                </a:moveTo>
                <a:lnTo>
                  <a:pt x="761873" y="0"/>
                </a:lnTo>
              </a:path>
            </a:pathLst>
          </a:custGeom>
          <a:ln w="38098">
            <a:solidFill>
              <a:srgbClr val="CC64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8177276" y="4965700"/>
            <a:ext cx="762000" cy="0"/>
          </a:xfrm>
          <a:custGeom>
            <a:avLst/>
            <a:gdLst/>
            <a:ahLst/>
            <a:cxnLst/>
            <a:rect l="l" t="t" r="r" b="b"/>
            <a:pathLst>
              <a:path w="762000">
                <a:moveTo>
                  <a:pt x="0" y="0"/>
                </a:moveTo>
                <a:lnTo>
                  <a:pt x="761873" y="0"/>
                </a:lnTo>
              </a:path>
            </a:pathLst>
          </a:custGeom>
          <a:ln w="38098">
            <a:solidFill>
              <a:srgbClr val="64649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8291576" y="4656074"/>
            <a:ext cx="76073" cy="23291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6805676" y="1527175"/>
            <a:ext cx="3048000" cy="4038600"/>
          </a:xfrm>
          <a:custGeom>
            <a:avLst/>
            <a:gdLst/>
            <a:ahLst/>
            <a:cxnLst/>
            <a:rect l="l" t="t" r="r" b="b"/>
            <a:pathLst>
              <a:path w="3048000" h="4038600">
                <a:moveTo>
                  <a:pt x="1523873" y="0"/>
                </a:moveTo>
                <a:lnTo>
                  <a:pt x="1484249" y="635"/>
                </a:lnTo>
                <a:lnTo>
                  <a:pt x="1444752" y="2667"/>
                </a:lnTo>
                <a:lnTo>
                  <a:pt x="1405636" y="5969"/>
                </a:lnTo>
                <a:lnTo>
                  <a:pt x="1366647" y="10668"/>
                </a:lnTo>
                <a:lnTo>
                  <a:pt x="1328039" y="16510"/>
                </a:lnTo>
                <a:lnTo>
                  <a:pt x="1289685" y="23749"/>
                </a:lnTo>
                <a:lnTo>
                  <a:pt x="1251712" y="32131"/>
                </a:lnTo>
                <a:lnTo>
                  <a:pt x="1213993" y="41783"/>
                </a:lnTo>
                <a:lnTo>
                  <a:pt x="1176655" y="52705"/>
                </a:lnTo>
                <a:lnTo>
                  <a:pt x="1139571" y="64770"/>
                </a:lnTo>
                <a:lnTo>
                  <a:pt x="1102995" y="78105"/>
                </a:lnTo>
                <a:lnTo>
                  <a:pt x="1066673" y="92456"/>
                </a:lnTo>
                <a:lnTo>
                  <a:pt x="1030732" y="108077"/>
                </a:lnTo>
                <a:lnTo>
                  <a:pt x="995299" y="124841"/>
                </a:lnTo>
                <a:lnTo>
                  <a:pt x="960247" y="142748"/>
                </a:lnTo>
                <a:lnTo>
                  <a:pt x="925576" y="161671"/>
                </a:lnTo>
                <a:lnTo>
                  <a:pt x="891286" y="181737"/>
                </a:lnTo>
                <a:lnTo>
                  <a:pt x="857504" y="202819"/>
                </a:lnTo>
                <a:lnTo>
                  <a:pt x="824230" y="225044"/>
                </a:lnTo>
                <a:lnTo>
                  <a:pt x="791337" y="248285"/>
                </a:lnTo>
                <a:lnTo>
                  <a:pt x="758952" y="272542"/>
                </a:lnTo>
                <a:lnTo>
                  <a:pt x="727075" y="297815"/>
                </a:lnTo>
                <a:lnTo>
                  <a:pt x="695706" y="323977"/>
                </a:lnTo>
                <a:lnTo>
                  <a:pt x="664845" y="351282"/>
                </a:lnTo>
                <a:lnTo>
                  <a:pt x="634492" y="379476"/>
                </a:lnTo>
                <a:lnTo>
                  <a:pt x="604774" y="408559"/>
                </a:lnTo>
                <a:lnTo>
                  <a:pt x="575564" y="438658"/>
                </a:lnTo>
                <a:lnTo>
                  <a:pt x="546989" y="469519"/>
                </a:lnTo>
                <a:lnTo>
                  <a:pt x="518922" y="501396"/>
                </a:lnTo>
                <a:lnTo>
                  <a:pt x="491363" y="534162"/>
                </a:lnTo>
                <a:lnTo>
                  <a:pt x="464566" y="567690"/>
                </a:lnTo>
                <a:lnTo>
                  <a:pt x="438277" y="602107"/>
                </a:lnTo>
                <a:lnTo>
                  <a:pt x="415925" y="632968"/>
                </a:lnTo>
                <a:lnTo>
                  <a:pt x="393954" y="664464"/>
                </a:lnTo>
                <a:lnTo>
                  <a:pt x="372491" y="696468"/>
                </a:lnTo>
                <a:lnTo>
                  <a:pt x="351536" y="729107"/>
                </a:lnTo>
                <a:lnTo>
                  <a:pt x="331216" y="762381"/>
                </a:lnTo>
                <a:lnTo>
                  <a:pt x="311277" y="796163"/>
                </a:lnTo>
                <a:lnTo>
                  <a:pt x="291973" y="830580"/>
                </a:lnTo>
                <a:lnTo>
                  <a:pt x="273050" y="865505"/>
                </a:lnTo>
                <a:lnTo>
                  <a:pt x="254889" y="900938"/>
                </a:lnTo>
                <a:lnTo>
                  <a:pt x="237109" y="937006"/>
                </a:lnTo>
                <a:lnTo>
                  <a:pt x="219964" y="973582"/>
                </a:lnTo>
                <a:lnTo>
                  <a:pt x="203454" y="1010666"/>
                </a:lnTo>
                <a:lnTo>
                  <a:pt x="187452" y="1048131"/>
                </a:lnTo>
                <a:lnTo>
                  <a:pt x="172085" y="1086231"/>
                </a:lnTo>
                <a:lnTo>
                  <a:pt x="157226" y="1124839"/>
                </a:lnTo>
                <a:lnTo>
                  <a:pt x="143129" y="1163828"/>
                </a:lnTo>
                <a:lnTo>
                  <a:pt x="129540" y="1203198"/>
                </a:lnTo>
                <a:lnTo>
                  <a:pt x="116586" y="1243203"/>
                </a:lnTo>
                <a:lnTo>
                  <a:pt x="104267" y="1283589"/>
                </a:lnTo>
                <a:lnTo>
                  <a:pt x="92583" y="1324356"/>
                </a:lnTo>
                <a:lnTo>
                  <a:pt x="81534" y="1365504"/>
                </a:lnTo>
                <a:lnTo>
                  <a:pt x="71247" y="1407160"/>
                </a:lnTo>
                <a:lnTo>
                  <a:pt x="61595" y="1449070"/>
                </a:lnTo>
                <a:lnTo>
                  <a:pt x="52578" y="1491488"/>
                </a:lnTo>
                <a:lnTo>
                  <a:pt x="44196" y="1534287"/>
                </a:lnTo>
                <a:lnTo>
                  <a:pt x="36576" y="1577340"/>
                </a:lnTo>
                <a:lnTo>
                  <a:pt x="29591" y="1620774"/>
                </a:lnTo>
                <a:lnTo>
                  <a:pt x="23368" y="1664589"/>
                </a:lnTo>
                <a:lnTo>
                  <a:pt x="18542" y="1702435"/>
                </a:lnTo>
                <a:lnTo>
                  <a:pt x="14351" y="1740408"/>
                </a:lnTo>
                <a:lnTo>
                  <a:pt x="10668" y="1778762"/>
                </a:lnTo>
                <a:lnTo>
                  <a:pt x="7493" y="1817243"/>
                </a:lnTo>
                <a:lnTo>
                  <a:pt x="4826" y="1855851"/>
                </a:lnTo>
                <a:lnTo>
                  <a:pt x="2794" y="1894840"/>
                </a:lnTo>
                <a:lnTo>
                  <a:pt x="1270" y="1933956"/>
                </a:lnTo>
                <a:lnTo>
                  <a:pt x="381" y="1973199"/>
                </a:lnTo>
                <a:lnTo>
                  <a:pt x="0" y="2012696"/>
                </a:lnTo>
                <a:lnTo>
                  <a:pt x="0" y="2025904"/>
                </a:lnTo>
                <a:lnTo>
                  <a:pt x="381" y="2065401"/>
                </a:lnTo>
                <a:lnTo>
                  <a:pt x="1270" y="2104644"/>
                </a:lnTo>
                <a:lnTo>
                  <a:pt x="2794" y="2143760"/>
                </a:lnTo>
                <a:lnTo>
                  <a:pt x="4826" y="2182749"/>
                </a:lnTo>
                <a:lnTo>
                  <a:pt x="7493" y="2221357"/>
                </a:lnTo>
                <a:lnTo>
                  <a:pt x="10668" y="2259838"/>
                </a:lnTo>
                <a:lnTo>
                  <a:pt x="14351" y="2298192"/>
                </a:lnTo>
                <a:lnTo>
                  <a:pt x="18542" y="2336165"/>
                </a:lnTo>
                <a:lnTo>
                  <a:pt x="23368" y="2374011"/>
                </a:lnTo>
                <a:lnTo>
                  <a:pt x="29591" y="2417826"/>
                </a:lnTo>
                <a:lnTo>
                  <a:pt x="36576" y="2461260"/>
                </a:lnTo>
                <a:lnTo>
                  <a:pt x="44196" y="2504313"/>
                </a:lnTo>
                <a:lnTo>
                  <a:pt x="52578" y="2547112"/>
                </a:lnTo>
                <a:lnTo>
                  <a:pt x="61595" y="2589530"/>
                </a:lnTo>
                <a:lnTo>
                  <a:pt x="71247" y="2631440"/>
                </a:lnTo>
                <a:lnTo>
                  <a:pt x="81534" y="2673096"/>
                </a:lnTo>
                <a:lnTo>
                  <a:pt x="92583" y="2714244"/>
                </a:lnTo>
                <a:lnTo>
                  <a:pt x="104267" y="2755011"/>
                </a:lnTo>
                <a:lnTo>
                  <a:pt x="116586" y="2795397"/>
                </a:lnTo>
                <a:lnTo>
                  <a:pt x="129540" y="2835402"/>
                </a:lnTo>
                <a:lnTo>
                  <a:pt x="143129" y="2874772"/>
                </a:lnTo>
                <a:lnTo>
                  <a:pt x="157226" y="2913761"/>
                </a:lnTo>
                <a:lnTo>
                  <a:pt x="172085" y="2952369"/>
                </a:lnTo>
                <a:lnTo>
                  <a:pt x="187452" y="2990469"/>
                </a:lnTo>
                <a:lnTo>
                  <a:pt x="203454" y="3027934"/>
                </a:lnTo>
                <a:lnTo>
                  <a:pt x="219964" y="3065018"/>
                </a:lnTo>
                <a:lnTo>
                  <a:pt x="237109" y="3101594"/>
                </a:lnTo>
                <a:lnTo>
                  <a:pt x="254889" y="3137662"/>
                </a:lnTo>
                <a:lnTo>
                  <a:pt x="273050" y="3173095"/>
                </a:lnTo>
                <a:lnTo>
                  <a:pt x="291973" y="3208020"/>
                </a:lnTo>
                <a:lnTo>
                  <a:pt x="311277" y="3242437"/>
                </a:lnTo>
                <a:lnTo>
                  <a:pt x="331216" y="3276219"/>
                </a:lnTo>
                <a:lnTo>
                  <a:pt x="351536" y="3309493"/>
                </a:lnTo>
                <a:lnTo>
                  <a:pt x="372491" y="3342132"/>
                </a:lnTo>
                <a:lnTo>
                  <a:pt x="393954" y="3374136"/>
                </a:lnTo>
                <a:lnTo>
                  <a:pt x="415925" y="3405632"/>
                </a:lnTo>
                <a:lnTo>
                  <a:pt x="438277" y="3436493"/>
                </a:lnTo>
                <a:lnTo>
                  <a:pt x="464566" y="3470910"/>
                </a:lnTo>
                <a:lnTo>
                  <a:pt x="491363" y="3504438"/>
                </a:lnTo>
                <a:lnTo>
                  <a:pt x="518922" y="3537204"/>
                </a:lnTo>
                <a:lnTo>
                  <a:pt x="546989" y="3569081"/>
                </a:lnTo>
                <a:lnTo>
                  <a:pt x="575564" y="3599942"/>
                </a:lnTo>
                <a:lnTo>
                  <a:pt x="604774" y="3630041"/>
                </a:lnTo>
                <a:lnTo>
                  <a:pt x="634492" y="3659124"/>
                </a:lnTo>
                <a:lnTo>
                  <a:pt x="664845" y="3687318"/>
                </a:lnTo>
                <a:lnTo>
                  <a:pt x="695706" y="3714623"/>
                </a:lnTo>
                <a:lnTo>
                  <a:pt x="727075" y="3740785"/>
                </a:lnTo>
                <a:lnTo>
                  <a:pt x="758952" y="3766058"/>
                </a:lnTo>
                <a:lnTo>
                  <a:pt x="791337" y="3790315"/>
                </a:lnTo>
                <a:lnTo>
                  <a:pt x="824230" y="3813556"/>
                </a:lnTo>
                <a:lnTo>
                  <a:pt x="857504" y="3835781"/>
                </a:lnTo>
                <a:lnTo>
                  <a:pt x="891286" y="3856863"/>
                </a:lnTo>
                <a:lnTo>
                  <a:pt x="925576" y="3876929"/>
                </a:lnTo>
                <a:lnTo>
                  <a:pt x="960247" y="3895852"/>
                </a:lnTo>
                <a:lnTo>
                  <a:pt x="995299" y="3913759"/>
                </a:lnTo>
                <a:lnTo>
                  <a:pt x="1030732" y="3930523"/>
                </a:lnTo>
                <a:lnTo>
                  <a:pt x="1066673" y="3946144"/>
                </a:lnTo>
                <a:lnTo>
                  <a:pt x="1102995" y="3960495"/>
                </a:lnTo>
                <a:lnTo>
                  <a:pt x="1139571" y="3973830"/>
                </a:lnTo>
                <a:lnTo>
                  <a:pt x="1176655" y="3985895"/>
                </a:lnTo>
                <a:lnTo>
                  <a:pt x="1213993" y="3996817"/>
                </a:lnTo>
                <a:lnTo>
                  <a:pt x="1251712" y="4006469"/>
                </a:lnTo>
                <a:lnTo>
                  <a:pt x="1289685" y="4014851"/>
                </a:lnTo>
                <a:lnTo>
                  <a:pt x="1328039" y="4022090"/>
                </a:lnTo>
                <a:lnTo>
                  <a:pt x="1366647" y="4027932"/>
                </a:lnTo>
                <a:lnTo>
                  <a:pt x="1405636" y="4032631"/>
                </a:lnTo>
                <a:lnTo>
                  <a:pt x="1444752" y="4035933"/>
                </a:lnTo>
                <a:lnTo>
                  <a:pt x="1484249" y="4037965"/>
                </a:lnTo>
                <a:lnTo>
                  <a:pt x="1523873" y="4038600"/>
                </a:lnTo>
                <a:lnTo>
                  <a:pt x="1528953" y="4038600"/>
                </a:lnTo>
                <a:lnTo>
                  <a:pt x="1568704" y="4037711"/>
                </a:lnTo>
                <a:lnTo>
                  <a:pt x="1608201" y="4035552"/>
                </a:lnTo>
                <a:lnTo>
                  <a:pt x="1647317" y="4032123"/>
                </a:lnTo>
                <a:lnTo>
                  <a:pt x="1686306" y="4027297"/>
                </a:lnTo>
                <a:lnTo>
                  <a:pt x="1724914" y="4021201"/>
                </a:lnTo>
                <a:lnTo>
                  <a:pt x="1763268" y="4013962"/>
                </a:lnTo>
                <a:lnTo>
                  <a:pt x="1801368" y="4005326"/>
                </a:lnTo>
                <a:lnTo>
                  <a:pt x="1838960" y="3995547"/>
                </a:lnTo>
                <a:lnTo>
                  <a:pt x="1876425" y="3984498"/>
                </a:lnTo>
                <a:lnTo>
                  <a:pt x="1913382" y="3972179"/>
                </a:lnTo>
                <a:lnTo>
                  <a:pt x="1949958" y="3958844"/>
                </a:lnTo>
                <a:lnTo>
                  <a:pt x="1986280" y="3944239"/>
                </a:lnTo>
                <a:lnTo>
                  <a:pt x="2022094" y="3928491"/>
                </a:lnTo>
                <a:lnTo>
                  <a:pt x="2057654" y="3911600"/>
                </a:lnTo>
                <a:lnTo>
                  <a:pt x="2092706" y="3893566"/>
                </a:lnTo>
                <a:lnTo>
                  <a:pt x="2127250" y="3874516"/>
                </a:lnTo>
                <a:lnTo>
                  <a:pt x="2161540" y="3854323"/>
                </a:lnTo>
                <a:lnTo>
                  <a:pt x="2195195" y="3832987"/>
                </a:lnTo>
                <a:lnTo>
                  <a:pt x="2228469" y="3810762"/>
                </a:lnTo>
                <a:lnTo>
                  <a:pt x="2261362" y="3787394"/>
                </a:lnTo>
                <a:lnTo>
                  <a:pt x="2293620" y="3763010"/>
                </a:lnTo>
                <a:lnTo>
                  <a:pt x="2325370" y="3737610"/>
                </a:lnTo>
                <a:lnTo>
                  <a:pt x="2356739" y="3711194"/>
                </a:lnTo>
                <a:lnTo>
                  <a:pt x="2387473" y="3683889"/>
                </a:lnTo>
                <a:lnTo>
                  <a:pt x="2417699" y="3655568"/>
                </a:lnTo>
                <a:lnTo>
                  <a:pt x="2447417" y="3626358"/>
                </a:lnTo>
                <a:lnTo>
                  <a:pt x="2476500" y="3596132"/>
                </a:lnTo>
                <a:lnTo>
                  <a:pt x="2505075" y="3565144"/>
                </a:lnTo>
                <a:lnTo>
                  <a:pt x="2533015" y="3533140"/>
                </a:lnTo>
                <a:lnTo>
                  <a:pt x="2560447" y="3500247"/>
                </a:lnTo>
                <a:lnTo>
                  <a:pt x="2587244" y="3466592"/>
                </a:lnTo>
                <a:lnTo>
                  <a:pt x="2613279" y="3432048"/>
                </a:lnTo>
                <a:lnTo>
                  <a:pt x="2635631" y="3401187"/>
                </a:lnTo>
                <a:lnTo>
                  <a:pt x="2657475" y="3369691"/>
                </a:lnTo>
                <a:lnTo>
                  <a:pt x="2678938" y="3337560"/>
                </a:lnTo>
                <a:lnTo>
                  <a:pt x="2699766" y="3304794"/>
                </a:lnTo>
                <a:lnTo>
                  <a:pt x="2720086" y="3271520"/>
                </a:lnTo>
                <a:lnTo>
                  <a:pt x="2739898" y="3237611"/>
                </a:lnTo>
                <a:lnTo>
                  <a:pt x="2759075" y="3203067"/>
                </a:lnTo>
                <a:lnTo>
                  <a:pt x="2777871" y="3168142"/>
                </a:lnTo>
                <a:lnTo>
                  <a:pt x="2796032" y="3132455"/>
                </a:lnTo>
                <a:lnTo>
                  <a:pt x="2813558" y="3096387"/>
                </a:lnTo>
                <a:lnTo>
                  <a:pt x="2830576" y="3059811"/>
                </a:lnTo>
                <a:lnTo>
                  <a:pt x="2847086" y="3022600"/>
                </a:lnTo>
                <a:lnTo>
                  <a:pt x="2862961" y="2985008"/>
                </a:lnTo>
                <a:lnTo>
                  <a:pt x="2878201" y="2946908"/>
                </a:lnTo>
                <a:lnTo>
                  <a:pt x="2892933" y="2908300"/>
                </a:lnTo>
                <a:lnTo>
                  <a:pt x="2907030" y="2869184"/>
                </a:lnTo>
                <a:lnTo>
                  <a:pt x="2920492" y="2829687"/>
                </a:lnTo>
                <a:lnTo>
                  <a:pt x="2933319" y="2789682"/>
                </a:lnTo>
                <a:lnTo>
                  <a:pt x="2945511" y="2749296"/>
                </a:lnTo>
                <a:lnTo>
                  <a:pt x="2957068" y="2708402"/>
                </a:lnTo>
                <a:lnTo>
                  <a:pt x="2967990" y="2667127"/>
                </a:lnTo>
                <a:lnTo>
                  <a:pt x="2978150" y="2625471"/>
                </a:lnTo>
                <a:lnTo>
                  <a:pt x="2987802" y="2583434"/>
                </a:lnTo>
                <a:lnTo>
                  <a:pt x="2996692" y="2541016"/>
                </a:lnTo>
                <a:lnTo>
                  <a:pt x="3004947" y="2498217"/>
                </a:lnTo>
                <a:lnTo>
                  <a:pt x="3012440" y="2455037"/>
                </a:lnTo>
                <a:lnTo>
                  <a:pt x="3019298" y="2411603"/>
                </a:lnTo>
                <a:lnTo>
                  <a:pt x="3025394" y="2367661"/>
                </a:lnTo>
                <a:lnTo>
                  <a:pt x="3030093" y="2329815"/>
                </a:lnTo>
                <a:lnTo>
                  <a:pt x="3034157" y="2291842"/>
                </a:lnTo>
                <a:lnTo>
                  <a:pt x="3037840" y="2253488"/>
                </a:lnTo>
                <a:lnTo>
                  <a:pt x="3040888" y="2215007"/>
                </a:lnTo>
                <a:lnTo>
                  <a:pt x="3043428" y="2176272"/>
                </a:lnTo>
                <a:lnTo>
                  <a:pt x="3045333" y="2137283"/>
                </a:lnTo>
                <a:lnTo>
                  <a:pt x="3046857" y="2098167"/>
                </a:lnTo>
                <a:lnTo>
                  <a:pt x="3047619" y="2058797"/>
                </a:lnTo>
                <a:lnTo>
                  <a:pt x="3047873" y="2019300"/>
                </a:lnTo>
                <a:lnTo>
                  <a:pt x="3047873" y="2012696"/>
                </a:lnTo>
                <a:lnTo>
                  <a:pt x="3047492" y="1973199"/>
                </a:lnTo>
                <a:lnTo>
                  <a:pt x="3046603" y="1933956"/>
                </a:lnTo>
                <a:lnTo>
                  <a:pt x="3045079" y="1894840"/>
                </a:lnTo>
                <a:lnTo>
                  <a:pt x="3043047" y="1855851"/>
                </a:lnTo>
                <a:lnTo>
                  <a:pt x="3040380" y="1817243"/>
                </a:lnTo>
                <a:lnTo>
                  <a:pt x="3037205" y="1778762"/>
                </a:lnTo>
                <a:lnTo>
                  <a:pt x="3033522" y="1740408"/>
                </a:lnTo>
                <a:lnTo>
                  <a:pt x="3029331" y="1702435"/>
                </a:lnTo>
                <a:lnTo>
                  <a:pt x="3024505" y="1664589"/>
                </a:lnTo>
                <a:lnTo>
                  <a:pt x="3018282" y="1620774"/>
                </a:lnTo>
                <a:lnTo>
                  <a:pt x="3011424" y="1577340"/>
                </a:lnTo>
                <a:lnTo>
                  <a:pt x="3003804" y="1534287"/>
                </a:lnTo>
                <a:lnTo>
                  <a:pt x="2995422" y="1491488"/>
                </a:lnTo>
                <a:lnTo>
                  <a:pt x="2986405" y="1449070"/>
                </a:lnTo>
                <a:lnTo>
                  <a:pt x="2976753" y="1407160"/>
                </a:lnTo>
                <a:lnTo>
                  <a:pt x="2966466" y="1365504"/>
                </a:lnTo>
                <a:lnTo>
                  <a:pt x="2955417" y="1324356"/>
                </a:lnTo>
                <a:lnTo>
                  <a:pt x="2943733" y="1283589"/>
                </a:lnTo>
                <a:lnTo>
                  <a:pt x="2931541" y="1243203"/>
                </a:lnTo>
                <a:lnTo>
                  <a:pt x="2918587" y="1203198"/>
                </a:lnTo>
                <a:lnTo>
                  <a:pt x="2904998" y="1163828"/>
                </a:lnTo>
                <a:lnTo>
                  <a:pt x="2890901" y="1124839"/>
                </a:lnTo>
                <a:lnTo>
                  <a:pt x="2876042" y="1086231"/>
                </a:lnTo>
                <a:lnTo>
                  <a:pt x="2860675" y="1048131"/>
                </a:lnTo>
                <a:lnTo>
                  <a:pt x="2844800" y="1010666"/>
                </a:lnTo>
                <a:lnTo>
                  <a:pt x="2828290" y="973582"/>
                </a:lnTo>
                <a:lnTo>
                  <a:pt x="2811145" y="937006"/>
                </a:lnTo>
                <a:lnTo>
                  <a:pt x="2793365" y="900938"/>
                </a:lnTo>
                <a:lnTo>
                  <a:pt x="2775204" y="865505"/>
                </a:lnTo>
                <a:lnTo>
                  <a:pt x="2756408" y="830580"/>
                </a:lnTo>
                <a:lnTo>
                  <a:pt x="2737104" y="796163"/>
                </a:lnTo>
                <a:lnTo>
                  <a:pt x="2717165" y="762381"/>
                </a:lnTo>
                <a:lnTo>
                  <a:pt x="2696845" y="729107"/>
                </a:lnTo>
                <a:lnTo>
                  <a:pt x="2675890" y="696468"/>
                </a:lnTo>
                <a:lnTo>
                  <a:pt x="2654427" y="664464"/>
                </a:lnTo>
                <a:lnTo>
                  <a:pt x="2632456" y="632968"/>
                </a:lnTo>
                <a:lnTo>
                  <a:pt x="2610104" y="602107"/>
                </a:lnTo>
                <a:lnTo>
                  <a:pt x="2583942" y="567690"/>
                </a:lnTo>
                <a:lnTo>
                  <a:pt x="2557018" y="534162"/>
                </a:lnTo>
                <a:lnTo>
                  <a:pt x="2529586" y="501396"/>
                </a:lnTo>
                <a:lnTo>
                  <a:pt x="2501519" y="469519"/>
                </a:lnTo>
                <a:lnTo>
                  <a:pt x="2472944" y="438658"/>
                </a:lnTo>
                <a:lnTo>
                  <a:pt x="2443734" y="408559"/>
                </a:lnTo>
                <a:lnTo>
                  <a:pt x="2414016" y="379476"/>
                </a:lnTo>
                <a:lnTo>
                  <a:pt x="2383663" y="351282"/>
                </a:lnTo>
                <a:lnTo>
                  <a:pt x="2352802" y="323977"/>
                </a:lnTo>
                <a:lnTo>
                  <a:pt x="2321433" y="297815"/>
                </a:lnTo>
                <a:lnTo>
                  <a:pt x="2289556" y="272542"/>
                </a:lnTo>
                <a:lnTo>
                  <a:pt x="2257171" y="248285"/>
                </a:lnTo>
                <a:lnTo>
                  <a:pt x="2224405" y="225044"/>
                </a:lnTo>
                <a:lnTo>
                  <a:pt x="2191004" y="202819"/>
                </a:lnTo>
                <a:lnTo>
                  <a:pt x="2157222" y="181737"/>
                </a:lnTo>
                <a:lnTo>
                  <a:pt x="2122932" y="161671"/>
                </a:lnTo>
                <a:lnTo>
                  <a:pt x="2088261" y="142748"/>
                </a:lnTo>
                <a:lnTo>
                  <a:pt x="2053209" y="124841"/>
                </a:lnTo>
                <a:lnTo>
                  <a:pt x="2017649" y="108077"/>
                </a:lnTo>
                <a:lnTo>
                  <a:pt x="1981708" y="92456"/>
                </a:lnTo>
                <a:lnTo>
                  <a:pt x="1945513" y="78105"/>
                </a:lnTo>
                <a:lnTo>
                  <a:pt x="1908810" y="64770"/>
                </a:lnTo>
                <a:lnTo>
                  <a:pt x="1871726" y="52705"/>
                </a:lnTo>
                <a:lnTo>
                  <a:pt x="1834388" y="41783"/>
                </a:lnTo>
                <a:lnTo>
                  <a:pt x="1796542" y="32131"/>
                </a:lnTo>
                <a:lnTo>
                  <a:pt x="1758569" y="23749"/>
                </a:lnTo>
                <a:lnTo>
                  <a:pt x="1720088" y="16510"/>
                </a:lnTo>
                <a:lnTo>
                  <a:pt x="1681480" y="10668"/>
                </a:lnTo>
                <a:lnTo>
                  <a:pt x="1642491" y="5969"/>
                </a:lnTo>
                <a:lnTo>
                  <a:pt x="1603248" y="2667"/>
                </a:lnTo>
                <a:lnTo>
                  <a:pt x="1563751" y="635"/>
                </a:lnTo>
                <a:lnTo>
                  <a:pt x="1523873" y="0"/>
                </a:lnTo>
                <a:close/>
              </a:path>
            </a:pathLst>
          </a:custGeom>
          <a:ln w="28573">
            <a:solidFill>
              <a:srgbClr val="00979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 txBox="1">
            <a:spLocks noGrp="1"/>
          </p:cNvSpPr>
          <p:nvPr>
            <p:ph type="title"/>
          </p:nvPr>
        </p:nvSpPr>
        <p:spPr>
          <a:xfrm>
            <a:off x="954087" y="604837"/>
            <a:ext cx="8783955" cy="579005"/>
          </a:xfrm>
          <a:prstGeom prst="rect">
            <a:avLst/>
          </a:prstGeom>
          <a:ln w="9523">
            <a:solidFill>
              <a:srgbClr val="000000"/>
            </a:solidFill>
          </a:ln>
        </p:spPr>
        <p:txBody>
          <a:bodyPr vert="horz" wrap="square" lIns="0" tIns="146685" rIns="0" bIns="0" rtlCol="0">
            <a:spAutoFit/>
          </a:bodyPr>
          <a:lstStyle/>
          <a:p>
            <a:pPr marL="2245995">
              <a:lnSpc>
                <a:spcPct val="100000"/>
              </a:lnSpc>
              <a:spcBef>
                <a:spcPts val="1155"/>
              </a:spcBef>
            </a:pPr>
            <a:r>
              <a:rPr spc="-5" dirty="0" err="1" smtClean="0"/>
              <a:t>l’hormone</a:t>
            </a:r>
            <a:r>
              <a:rPr spc="-5" dirty="0" smtClean="0"/>
              <a:t> </a:t>
            </a:r>
            <a:r>
              <a:rPr spc="-5" dirty="0"/>
              <a:t>de croissance</a:t>
            </a:r>
            <a:r>
              <a:rPr spc="-254" dirty="0"/>
              <a:t> </a:t>
            </a:r>
            <a:r>
              <a:rPr spc="-5" dirty="0"/>
              <a:t>?</a:t>
            </a:r>
          </a:p>
        </p:txBody>
      </p:sp>
      <p:sp>
        <p:nvSpPr>
          <p:cNvPr id="39" name="object 39"/>
          <p:cNvSpPr txBox="1"/>
          <p:nvPr/>
        </p:nvSpPr>
        <p:spPr>
          <a:xfrm>
            <a:off x="966317" y="3652215"/>
            <a:ext cx="8385809" cy="2232021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latin typeface="Times New Roman"/>
                <a:cs typeface="Times New Roman"/>
              </a:rPr>
              <a:t>- La somatotropine est une protéine qui ne </a:t>
            </a:r>
            <a:r>
              <a:rPr sz="2000" dirty="0" err="1">
                <a:latin typeface="Times New Roman"/>
                <a:cs typeface="Times New Roman"/>
              </a:rPr>
              <a:t>nécessite</a:t>
            </a:r>
            <a:r>
              <a:rPr sz="2000" dirty="0">
                <a:latin typeface="Times New Roman"/>
                <a:cs typeface="Times New Roman"/>
              </a:rPr>
              <a:t> </a:t>
            </a:r>
            <a:endParaRPr lang="fr-FR" sz="2000" dirty="0" smtClean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dirty="0" smtClean="0">
                <a:latin typeface="Times New Roman"/>
                <a:cs typeface="Times New Roman"/>
              </a:rPr>
              <a:t>pas </a:t>
            </a:r>
            <a:r>
              <a:rPr sz="2000" spc="5" dirty="0">
                <a:latin typeface="Times New Roman"/>
                <a:cs typeface="Times New Roman"/>
              </a:rPr>
              <a:t>de </a:t>
            </a:r>
            <a:r>
              <a:rPr sz="2000" spc="-5" dirty="0">
                <a:latin typeface="Times New Roman"/>
                <a:cs typeface="Times New Roman"/>
              </a:rPr>
              <a:t>modification</a:t>
            </a:r>
            <a:r>
              <a:rPr sz="2000" spc="-260" dirty="0">
                <a:latin typeface="Times New Roman"/>
                <a:cs typeface="Times New Roman"/>
              </a:rPr>
              <a:t> </a:t>
            </a:r>
            <a:r>
              <a:rPr sz="2000" spc="5" dirty="0">
                <a:latin typeface="Times New Roman"/>
                <a:cs typeface="Times New Roman"/>
              </a:rPr>
              <a:t>post-</a:t>
            </a:r>
            <a:endParaRPr sz="2000" dirty="0">
              <a:latin typeface="Times New Roman"/>
              <a:cs typeface="Times New Roman"/>
            </a:endParaRPr>
          </a:p>
          <a:p>
            <a:pPr marL="203200">
              <a:lnSpc>
                <a:spcPct val="100000"/>
              </a:lnSpc>
            </a:pPr>
            <a:r>
              <a:rPr sz="2000" spc="-5" dirty="0">
                <a:latin typeface="Times New Roman"/>
                <a:cs typeface="Times New Roman"/>
              </a:rPr>
              <a:t>traductionnelle.</a:t>
            </a:r>
            <a:endParaRPr sz="2000" dirty="0">
              <a:latin typeface="Times New Roman"/>
              <a:cs typeface="Times New Roman"/>
            </a:endParaRPr>
          </a:p>
          <a:p>
            <a:pPr marR="5080" algn="r">
              <a:lnSpc>
                <a:spcPts val="2150"/>
              </a:lnSpc>
              <a:spcBef>
                <a:spcPts val="944"/>
              </a:spcBef>
            </a:pPr>
            <a:r>
              <a:rPr sz="1800" spc="-5" dirty="0">
                <a:latin typeface="Times New Roman"/>
                <a:cs typeface="Times New Roman"/>
              </a:rPr>
              <a:t>AR</a:t>
            </a:r>
            <a:r>
              <a:rPr sz="1800" spc="-15" dirty="0">
                <a:latin typeface="Times New Roman"/>
                <a:cs typeface="Times New Roman"/>
              </a:rPr>
              <a:t>N</a:t>
            </a:r>
            <a:r>
              <a:rPr sz="1800" dirty="0">
                <a:latin typeface="Times New Roman"/>
                <a:cs typeface="Times New Roman"/>
              </a:rPr>
              <a:t>m</a:t>
            </a:r>
          </a:p>
          <a:p>
            <a:pPr marR="6985" algn="r">
              <a:lnSpc>
                <a:spcPts val="1910"/>
              </a:lnSpc>
            </a:pPr>
            <a:r>
              <a:rPr sz="1600" spc="-5" dirty="0">
                <a:latin typeface="Times New Roman"/>
                <a:cs typeface="Times New Roman"/>
              </a:rPr>
              <a:t>trad</a:t>
            </a:r>
            <a:r>
              <a:rPr sz="1600" dirty="0">
                <a:latin typeface="Times New Roman"/>
                <a:cs typeface="Times New Roman"/>
              </a:rPr>
              <a:t>u</a:t>
            </a:r>
            <a:r>
              <a:rPr sz="1600" spc="-5" dirty="0">
                <a:latin typeface="Times New Roman"/>
                <a:cs typeface="Times New Roman"/>
              </a:rPr>
              <a:t>ction</a:t>
            </a:r>
            <a:endParaRPr sz="1600" dirty="0">
              <a:latin typeface="Times New Roman"/>
              <a:cs typeface="Times New Roman"/>
            </a:endParaRPr>
          </a:p>
          <a:p>
            <a:pPr marR="320675" algn="r">
              <a:lnSpc>
                <a:spcPts val="1845"/>
              </a:lnSpc>
              <a:spcBef>
                <a:spcPts val="575"/>
              </a:spcBef>
            </a:pPr>
            <a:r>
              <a:rPr sz="1800" dirty="0">
                <a:latin typeface="Times New Roman"/>
                <a:cs typeface="Times New Roman"/>
              </a:rPr>
              <a:t>so</a:t>
            </a:r>
            <a:r>
              <a:rPr sz="1800" spc="-15" dirty="0">
                <a:latin typeface="Times New Roman"/>
                <a:cs typeface="Times New Roman"/>
              </a:rPr>
              <a:t>m</a:t>
            </a:r>
            <a:r>
              <a:rPr sz="1800" dirty="0">
                <a:latin typeface="Times New Roman"/>
                <a:cs typeface="Times New Roman"/>
              </a:rPr>
              <a:t>a</a:t>
            </a:r>
            <a:r>
              <a:rPr sz="1800" spc="5" dirty="0">
                <a:latin typeface="Times New Roman"/>
                <a:cs typeface="Times New Roman"/>
              </a:rPr>
              <a:t>t</a:t>
            </a:r>
            <a:r>
              <a:rPr sz="1800" dirty="0">
                <a:latin typeface="Times New Roman"/>
                <a:cs typeface="Times New Roman"/>
              </a:rPr>
              <a:t>otr</a:t>
            </a:r>
            <a:r>
              <a:rPr sz="1800" spc="-10" dirty="0">
                <a:latin typeface="Times New Roman"/>
                <a:cs typeface="Times New Roman"/>
              </a:rPr>
              <a:t>o</a:t>
            </a:r>
            <a:r>
              <a:rPr sz="1800" dirty="0">
                <a:latin typeface="Times New Roman"/>
                <a:cs typeface="Times New Roman"/>
              </a:rPr>
              <a:t>p</a:t>
            </a:r>
            <a:r>
              <a:rPr sz="1800" spc="-10" dirty="0">
                <a:latin typeface="Times New Roman"/>
                <a:cs typeface="Times New Roman"/>
              </a:rPr>
              <a:t>i</a:t>
            </a:r>
            <a:r>
              <a:rPr sz="1800" dirty="0">
                <a:latin typeface="Times New Roman"/>
                <a:cs typeface="Times New Roman"/>
              </a:rPr>
              <a:t>ne</a:t>
            </a:r>
          </a:p>
          <a:p>
            <a:pPr marR="2065020" algn="ctr">
              <a:lnSpc>
                <a:spcPts val="2565"/>
              </a:lnSpc>
            </a:pPr>
            <a:r>
              <a:rPr sz="2400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Idée</a:t>
            </a:r>
            <a:r>
              <a:rPr sz="2400" u="heavy" spc="-3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400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:</a:t>
            </a: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3768595" y="5850125"/>
            <a:ext cx="5712460" cy="12452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000" dirty="0">
                <a:latin typeface="Times New Roman"/>
                <a:cs typeface="Times New Roman"/>
              </a:rPr>
              <a:t>- Isoler le gène </a:t>
            </a:r>
            <a:r>
              <a:rPr sz="2000" i="1" dirty="0">
                <a:latin typeface="Times New Roman"/>
                <a:cs typeface="Times New Roman"/>
              </a:rPr>
              <a:t>GH-1 </a:t>
            </a:r>
            <a:r>
              <a:rPr sz="2000" dirty="0">
                <a:latin typeface="Times New Roman"/>
                <a:cs typeface="Times New Roman"/>
              </a:rPr>
              <a:t>du </a:t>
            </a:r>
            <a:r>
              <a:rPr sz="2000" spc="-5" dirty="0">
                <a:latin typeface="Times New Roman"/>
                <a:cs typeface="Times New Roman"/>
              </a:rPr>
              <a:t>génome humain</a:t>
            </a:r>
            <a:r>
              <a:rPr sz="2000" i="1" spc="-5" dirty="0">
                <a:latin typeface="Times New Roman"/>
                <a:cs typeface="Times New Roman"/>
              </a:rPr>
              <a:t>, </a:t>
            </a:r>
            <a:r>
              <a:rPr sz="2000" dirty="0">
                <a:latin typeface="Times New Roman"/>
                <a:cs typeface="Times New Roman"/>
              </a:rPr>
              <a:t>le placer</a:t>
            </a:r>
            <a:r>
              <a:rPr sz="2000" spc="-1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dans  un </a:t>
            </a:r>
            <a:r>
              <a:rPr sz="2000" spc="-5" dirty="0">
                <a:latin typeface="Times New Roman"/>
                <a:cs typeface="Times New Roman"/>
              </a:rPr>
              <a:t>organisme </a:t>
            </a:r>
            <a:r>
              <a:rPr sz="2000" spc="5" dirty="0">
                <a:latin typeface="Times New Roman"/>
                <a:cs typeface="Times New Roman"/>
              </a:rPr>
              <a:t>que </a:t>
            </a:r>
            <a:r>
              <a:rPr sz="2000" dirty="0">
                <a:latin typeface="Times New Roman"/>
                <a:cs typeface="Times New Roman"/>
              </a:rPr>
              <a:t>l’on peut </a:t>
            </a:r>
            <a:r>
              <a:rPr sz="2000" spc="-5" dirty="0">
                <a:latin typeface="Times New Roman"/>
                <a:cs typeface="Times New Roman"/>
              </a:rPr>
              <a:t>facilement se </a:t>
            </a:r>
            <a:r>
              <a:rPr sz="2000" dirty="0">
                <a:latin typeface="Times New Roman"/>
                <a:cs typeface="Times New Roman"/>
              </a:rPr>
              <a:t>faire  </a:t>
            </a:r>
            <a:r>
              <a:rPr sz="2000" spc="-5" dirty="0">
                <a:latin typeface="Times New Roman"/>
                <a:cs typeface="Times New Roman"/>
              </a:rPr>
              <a:t>multiplier </a:t>
            </a:r>
            <a:r>
              <a:rPr sz="2000" dirty="0">
                <a:latin typeface="Times New Roman"/>
                <a:cs typeface="Times New Roman"/>
              </a:rPr>
              <a:t>(bactérie) et lui faire produire de </a:t>
            </a:r>
            <a:r>
              <a:rPr sz="2000" spc="-5" dirty="0">
                <a:latin typeface="Times New Roman"/>
                <a:cs typeface="Times New Roman"/>
              </a:rPr>
              <a:t>manière </a:t>
            </a:r>
            <a:r>
              <a:rPr sz="2100" baseline="-25793" dirty="0">
                <a:latin typeface="Times New Roman"/>
                <a:cs typeface="Times New Roman"/>
              </a:rPr>
              <a:t>5 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contrôlée</a:t>
            </a:r>
          </a:p>
        </p:txBody>
      </p:sp>
      <p:sp>
        <p:nvSpPr>
          <p:cNvPr id="41" name="object 41"/>
          <p:cNvSpPr txBox="1"/>
          <p:nvPr/>
        </p:nvSpPr>
        <p:spPr>
          <a:xfrm>
            <a:off x="4749504" y="6764525"/>
            <a:ext cx="207137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dirty="0">
                <a:latin typeface="Times New Roman"/>
                <a:cs typeface="Times New Roman"/>
              </a:rPr>
              <a:t>de </a:t>
            </a:r>
            <a:r>
              <a:rPr sz="2000" spc="-5" dirty="0">
                <a:latin typeface="Times New Roman"/>
                <a:cs typeface="Times New Roman"/>
              </a:rPr>
              <a:t>la</a:t>
            </a:r>
            <a:r>
              <a:rPr sz="2000" spc="-204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somatotropine.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758176" y="5270500"/>
            <a:ext cx="1104900" cy="16573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7651750" y="3570224"/>
            <a:ext cx="1296924" cy="107632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419225" y="1592199"/>
            <a:ext cx="1266825" cy="13843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318000" y="2152650"/>
            <a:ext cx="800100" cy="128905"/>
          </a:xfrm>
          <a:custGeom>
            <a:avLst/>
            <a:gdLst/>
            <a:ahLst/>
            <a:cxnLst/>
            <a:rect l="l" t="t" r="r" b="b"/>
            <a:pathLst>
              <a:path w="800100" h="128905">
                <a:moveTo>
                  <a:pt x="0" y="51689"/>
                </a:moveTo>
                <a:lnTo>
                  <a:pt x="5334" y="54102"/>
                </a:lnTo>
                <a:lnTo>
                  <a:pt x="10795" y="56515"/>
                </a:lnTo>
                <a:lnTo>
                  <a:pt x="16129" y="58928"/>
                </a:lnTo>
                <a:lnTo>
                  <a:pt x="53848" y="75565"/>
                </a:lnTo>
                <a:lnTo>
                  <a:pt x="91948" y="91313"/>
                </a:lnTo>
                <a:lnTo>
                  <a:pt x="130683" y="105283"/>
                </a:lnTo>
                <a:lnTo>
                  <a:pt x="170180" y="116586"/>
                </a:lnTo>
                <a:lnTo>
                  <a:pt x="210693" y="124587"/>
                </a:lnTo>
                <a:lnTo>
                  <a:pt x="252476" y="128397"/>
                </a:lnTo>
                <a:lnTo>
                  <a:pt x="264795" y="128651"/>
                </a:lnTo>
                <a:lnTo>
                  <a:pt x="270891" y="128524"/>
                </a:lnTo>
                <a:lnTo>
                  <a:pt x="310134" y="124714"/>
                </a:lnTo>
                <a:lnTo>
                  <a:pt x="348488" y="114300"/>
                </a:lnTo>
                <a:lnTo>
                  <a:pt x="388874" y="98679"/>
                </a:lnTo>
                <a:lnTo>
                  <a:pt x="424434" y="82677"/>
                </a:lnTo>
                <a:lnTo>
                  <a:pt x="460248" y="65405"/>
                </a:lnTo>
                <a:lnTo>
                  <a:pt x="478028" y="56642"/>
                </a:lnTo>
                <a:lnTo>
                  <a:pt x="513080" y="39624"/>
                </a:lnTo>
                <a:lnTo>
                  <a:pt x="552196" y="22098"/>
                </a:lnTo>
                <a:lnTo>
                  <a:pt x="588645" y="8509"/>
                </a:lnTo>
                <a:lnTo>
                  <a:pt x="629920" y="127"/>
                </a:lnTo>
                <a:lnTo>
                  <a:pt x="633984" y="0"/>
                </a:lnTo>
                <a:lnTo>
                  <a:pt x="640588" y="127"/>
                </a:lnTo>
                <a:lnTo>
                  <a:pt x="682879" y="10414"/>
                </a:lnTo>
                <a:lnTo>
                  <a:pt x="719328" y="33020"/>
                </a:lnTo>
                <a:lnTo>
                  <a:pt x="750062" y="61595"/>
                </a:lnTo>
                <a:lnTo>
                  <a:pt x="775335" y="89535"/>
                </a:lnTo>
                <a:lnTo>
                  <a:pt x="797814" y="112268"/>
                </a:lnTo>
                <a:lnTo>
                  <a:pt x="800100" y="114046"/>
                </a:lnTo>
              </a:path>
            </a:pathLst>
          </a:custGeom>
          <a:ln w="57148">
            <a:solidFill>
              <a:srgbClr val="FF973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114550" y="2216150"/>
            <a:ext cx="2043430" cy="0"/>
          </a:xfrm>
          <a:custGeom>
            <a:avLst/>
            <a:gdLst/>
            <a:ahLst/>
            <a:cxnLst/>
            <a:rect l="l" t="t" r="r" b="b"/>
            <a:pathLst>
              <a:path w="2043429">
                <a:moveTo>
                  <a:pt x="0" y="0"/>
                </a:moveTo>
                <a:lnTo>
                  <a:pt x="2043430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139692" y="2178050"/>
            <a:ext cx="76200" cy="762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8274050" y="3371342"/>
            <a:ext cx="76200" cy="6731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8312150" y="3113024"/>
            <a:ext cx="0" cy="258445"/>
          </a:xfrm>
          <a:custGeom>
            <a:avLst/>
            <a:gdLst/>
            <a:ahLst/>
            <a:cxnLst/>
            <a:rect l="l" t="t" r="r" b="b"/>
            <a:pathLst>
              <a:path h="258445">
                <a:moveTo>
                  <a:pt x="0" y="0"/>
                </a:moveTo>
                <a:lnTo>
                  <a:pt x="0" y="258318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8307578" y="3385185"/>
            <a:ext cx="9525" cy="62865"/>
          </a:xfrm>
          <a:custGeom>
            <a:avLst/>
            <a:gdLst/>
            <a:ahLst/>
            <a:cxnLst/>
            <a:rect l="l" t="t" r="r" b="b"/>
            <a:pathLst>
              <a:path w="9525" h="62864">
                <a:moveTo>
                  <a:pt x="0" y="0"/>
                </a:moveTo>
                <a:lnTo>
                  <a:pt x="0" y="53467"/>
                </a:lnTo>
                <a:lnTo>
                  <a:pt x="4572" y="62611"/>
                </a:lnTo>
                <a:lnTo>
                  <a:pt x="9144" y="53467"/>
                </a:lnTo>
                <a:lnTo>
                  <a:pt x="9144" y="4572"/>
                </a:lnTo>
                <a:lnTo>
                  <a:pt x="4572" y="4572"/>
                </a:lnTo>
                <a:lnTo>
                  <a:pt x="1524" y="3048"/>
                </a:lnTo>
                <a:lnTo>
                  <a:pt x="0" y="0"/>
                </a:lnTo>
                <a:close/>
              </a:path>
              <a:path w="9525" h="62864">
                <a:moveTo>
                  <a:pt x="9144" y="0"/>
                </a:moveTo>
                <a:lnTo>
                  <a:pt x="7620" y="3048"/>
                </a:lnTo>
                <a:lnTo>
                  <a:pt x="4572" y="4572"/>
                </a:lnTo>
                <a:lnTo>
                  <a:pt x="9144" y="4572"/>
                </a:lnTo>
                <a:lnTo>
                  <a:pt x="914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8282051" y="5124958"/>
            <a:ext cx="44450" cy="75565"/>
          </a:xfrm>
          <a:custGeom>
            <a:avLst/>
            <a:gdLst/>
            <a:ahLst/>
            <a:cxnLst/>
            <a:rect l="l" t="t" r="r" b="b"/>
            <a:pathLst>
              <a:path w="44450" h="75564">
                <a:moveTo>
                  <a:pt x="34290" y="0"/>
                </a:moveTo>
                <a:lnTo>
                  <a:pt x="0" y="2159"/>
                </a:lnTo>
                <a:lnTo>
                  <a:pt x="42545" y="75311"/>
                </a:lnTo>
                <a:lnTo>
                  <a:pt x="44069" y="71755"/>
                </a:lnTo>
                <a:lnTo>
                  <a:pt x="44069" y="17399"/>
                </a:lnTo>
                <a:lnTo>
                  <a:pt x="39497" y="17399"/>
                </a:lnTo>
                <a:lnTo>
                  <a:pt x="36449" y="15875"/>
                </a:lnTo>
                <a:lnTo>
                  <a:pt x="34925" y="12827"/>
                </a:lnTo>
                <a:lnTo>
                  <a:pt x="34290" y="0"/>
                </a:lnTo>
                <a:close/>
              </a:path>
              <a:path w="44450" h="75564">
                <a:moveTo>
                  <a:pt x="44069" y="12827"/>
                </a:moveTo>
                <a:lnTo>
                  <a:pt x="42545" y="15875"/>
                </a:lnTo>
                <a:lnTo>
                  <a:pt x="39497" y="17399"/>
                </a:lnTo>
                <a:lnTo>
                  <a:pt x="44069" y="17399"/>
                </a:lnTo>
                <a:lnTo>
                  <a:pt x="44069" y="1282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8309800" y="4725924"/>
            <a:ext cx="0" cy="399415"/>
          </a:xfrm>
          <a:custGeom>
            <a:avLst/>
            <a:gdLst/>
            <a:ahLst/>
            <a:cxnLst/>
            <a:rect l="l" t="t" r="r" b="b"/>
            <a:pathLst>
              <a:path h="399414">
                <a:moveTo>
                  <a:pt x="0" y="0"/>
                </a:moveTo>
                <a:lnTo>
                  <a:pt x="0" y="399034"/>
                </a:lnTo>
              </a:path>
            </a:pathLst>
          </a:custGeom>
          <a:ln w="3136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8325485" y="5122545"/>
            <a:ext cx="33020" cy="74295"/>
          </a:xfrm>
          <a:custGeom>
            <a:avLst/>
            <a:gdLst/>
            <a:ahLst/>
            <a:cxnLst/>
            <a:rect l="l" t="t" r="r" b="b"/>
            <a:pathLst>
              <a:path w="33020" h="74295">
                <a:moveTo>
                  <a:pt x="32639" y="0"/>
                </a:moveTo>
                <a:lnTo>
                  <a:pt x="0" y="1905"/>
                </a:lnTo>
                <a:lnTo>
                  <a:pt x="635" y="15240"/>
                </a:lnTo>
                <a:lnTo>
                  <a:pt x="635" y="74168"/>
                </a:lnTo>
                <a:lnTo>
                  <a:pt x="3263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5286502" y="2069338"/>
            <a:ext cx="107315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Times New Roman"/>
                <a:cs typeface="Times New Roman"/>
              </a:rPr>
              <a:t>Gène</a:t>
            </a:r>
            <a:r>
              <a:rPr sz="1800" spc="-16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GH-1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882898" y="1599438"/>
            <a:ext cx="124714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62255" marR="5080" indent="-25019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Times New Roman"/>
                <a:cs typeface="Times New Roman"/>
              </a:rPr>
              <a:t>Ré</a:t>
            </a:r>
            <a:r>
              <a:rPr sz="1800" spc="5" dirty="0">
                <a:latin typeface="Times New Roman"/>
                <a:cs typeface="Times New Roman"/>
              </a:rPr>
              <a:t>c</a:t>
            </a:r>
            <a:r>
              <a:rPr sz="1800" dirty="0">
                <a:latin typeface="Times New Roman"/>
                <a:cs typeface="Times New Roman"/>
              </a:rPr>
              <a:t>upéra</a:t>
            </a:r>
            <a:r>
              <a:rPr sz="1800" spc="5" dirty="0">
                <a:latin typeface="Times New Roman"/>
                <a:cs typeface="Times New Roman"/>
              </a:rPr>
              <a:t>t</a:t>
            </a:r>
            <a:r>
              <a:rPr sz="1800" dirty="0">
                <a:latin typeface="Times New Roman"/>
                <a:cs typeface="Times New Roman"/>
              </a:rPr>
              <a:t>ion  du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gène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6462776" y="6115050"/>
            <a:ext cx="76073" cy="67818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6522084" y="6153150"/>
            <a:ext cx="1088390" cy="0"/>
          </a:xfrm>
          <a:custGeom>
            <a:avLst/>
            <a:gdLst/>
            <a:ahLst/>
            <a:cxnLst/>
            <a:rect l="l" t="t" r="r" b="b"/>
            <a:pathLst>
              <a:path w="1088390">
                <a:moveTo>
                  <a:pt x="0" y="0"/>
                </a:moveTo>
                <a:lnTo>
                  <a:pt x="1088136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6522084" y="6153150"/>
            <a:ext cx="17145" cy="38100"/>
          </a:xfrm>
          <a:custGeom>
            <a:avLst/>
            <a:gdLst/>
            <a:ahLst/>
            <a:cxnLst/>
            <a:rect l="l" t="t" r="r" b="b"/>
            <a:pathLst>
              <a:path w="17145" h="38100">
                <a:moveTo>
                  <a:pt x="0" y="0"/>
                </a:moveTo>
                <a:lnTo>
                  <a:pt x="0" y="29718"/>
                </a:lnTo>
                <a:lnTo>
                  <a:pt x="16764" y="38100"/>
                </a:lnTo>
                <a:lnTo>
                  <a:pt x="16764" y="4572"/>
                </a:lnTo>
                <a:lnTo>
                  <a:pt x="1524" y="4572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5419390" y="5908675"/>
            <a:ext cx="863934" cy="53975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>
            <a:spLocks noGrp="1"/>
          </p:cNvSpPr>
          <p:nvPr>
            <p:ph type="title"/>
          </p:nvPr>
        </p:nvSpPr>
        <p:spPr>
          <a:xfrm>
            <a:off x="954087" y="465137"/>
            <a:ext cx="8783955" cy="792480"/>
          </a:xfrm>
          <a:prstGeom prst="rect">
            <a:avLst/>
          </a:prstGeom>
          <a:ln w="9523">
            <a:solidFill>
              <a:srgbClr val="000000"/>
            </a:solidFill>
          </a:ln>
        </p:spPr>
        <p:txBody>
          <a:bodyPr vert="horz" wrap="square" lIns="0" tIns="184785" rIns="0" bIns="0" rtlCol="0">
            <a:spAutoFit/>
          </a:bodyPr>
          <a:lstStyle/>
          <a:p>
            <a:pPr marL="3442335">
              <a:lnSpc>
                <a:spcPct val="100000"/>
              </a:lnSpc>
              <a:spcBef>
                <a:spcPts val="1455"/>
              </a:spcBef>
            </a:pPr>
            <a:r>
              <a:rPr spc="-5" dirty="0"/>
              <a:t>Concept </a:t>
            </a:r>
            <a:r>
              <a:rPr spc="-10" dirty="0"/>
              <a:t>du </a:t>
            </a:r>
            <a:r>
              <a:rPr spc="-5" dirty="0"/>
              <a:t>clonage</a:t>
            </a:r>
            <a:r>
              <a:rPr spc="-165" dirty="0"/>
              <a:t> </a:t>
            </a:r>
            <a:r>
              <a:rPr spc="-5" dirty="0"/>
              <a:t>génétique</a:t>
            </a:r>
          </a:p>
        </p:txBody>
      </p:sp>
      <p:sp>
        <p:nvSpPr>
          <p:cNvPr id="21" name="object 21"/>
          <p:cNvSpPr/>
          <p:nvPr/>
        </p:nvSpPr>
        <p:spPr>
          <a:xfrm>
            <a:off x="8737600" y="1606550"/>
            <a:ext cx="596900" cy="584200"/>
          </a:xfrm>
          <a:custGeom>
            <a:avLst/>
            <a:gdLst/>
            <a:ahLst/>
            <a:cxnLst/>
            <a:rect l="l" t="t" r="r" b="b"/>
            <a:pathLst>
              <a:path w="596900" h="584200">
                <a:moveTo>
                  <a:pt x="298323" y="0"/>
                </a:moveTo>
                <a:lnTo>
                  <a:pt x="257937" y="2667"/>
                </a:lnTo>
                <a:lnTo>
                  <a:pt x="219202" y="10414"/>
                </a:lnTo>
                <a:lnTo>
                  <a:pt x="182372" y="22987"/>
                </a:lnTo>
                <a:lnTo>
                  <a:pt x="147955" y="40005"/>
                </a:lnTo>
                <a:lnTo>
                  <a:pt x="83693" y="89535"/>
                </a:lnTo>
                <a:lnTo>
                  <a:pt x="55753" y="122428"/>
                </a:lnTo>
                <a:lnTo>
                  <a:pt x="32893" y="159131"/>
                </a:lnTo>
                <a:lnTo>
                  <a:pt x="15621" y="199136"/>
                </a:lnTo>
                <a:lnTo>
                  <a:pt x="5461" y="236347"/>
                </a:lnTo>
                <a:lnTo>
                  <a:pt x="508" y="275463"/>
                </a:lnTo>
                <a:lnTo>
                  <a:pt x="0" y="292608"/>
                </a:lnTo>
                <a:lnTo>
                  <a:pt x="0" y="298323"/>
                </a:lnTo>
                <a:lnTo>
                  <a:pt x="3556" y="337439"/>
                </a:lnTo>
                <a:lnTo>
                  <a:pt x="12192" y="375031"/>
                </a:lnTo>
                <a:lnTo>
                  <a:pt x="28067" y="415417"/>
                </a:lnTo>
                <a:lnTo>
                  <a:pt x="49530" y="452755"/>
                </a:lnTo>
                <a:lnTo>
                  <a:pt x="76327" y="486537"/>
                </a:lnTo>
                <a:lnTo>
                  <a:pt x="107696" y="516128"/>
                </a:lnTo>
                <a:lnTo>
                  <a:pt x="143256" y="541020"/>
                </a:lnTo>
                <a:lnTo>
                  <a:pt x="177292" y="558546"/>
                </a:lnTo>
                <a:lnTo>
                  <a:pt x="213868" y="571754"/>
                </a:lnTo>
                <a:lnTo>
                  <a:pt x="252349" y="580263"/>
                </a:lnTo>
                <a:lnTo>
                  <a:pt x="292481" y="583692"/>
                </a:lnTo>
                <a:lnTo>
                  <a:pt x="304292" y="583692"/>
                </a:lnTo>
                <a:lnTo>
                  <a:pt x="344424" y="580263"/>
                </a:lnTo>
                <a:lnTo>
                  <a:pt x="382905" y="571754"/>
                </a:lnTo>
                <a:lnTo>
                  <a:pt x="419481" y="558546"/>
                </a:lnTo>
                <a:lnTo>
                  <a:pt x="453517" y="541020"/>
                </a:lnTo>
                <a:lnTo>
                  <a:pt x="489077" y="516128"/>
                </a:lnTo>
                <a:lnTo>
                  <a:pt x="520446" y="486537"/>
                </a:lnTo>
                <a:lnTo>
                  <a:pt x="547243" y="452755"/>
                </a:lnTo>
                <a:lnTo>
                  <a:pt x="568706" y="415417"/>
                </a:lnTo>
                <a:lnTo>
                  <a:pt x="584581" y="375031"/>
                </a:lnTo>
                <a:lnTo>
                  <a:pt x="593217" y="337439"/>
                </a:lnTo>
                <a:lnTo>
                  <a:pt x="596773" y="298323"/>
                </a:lnTo>
                <a:lnTo>
                  <a:pt x="596773" y="286893"/>
                </a:lnTo>
                <a:lnTo>
                  <a:pt x="593217" y="247396"/>
                </a:lnTo>
                <a:lnTo>
                  <a:pt x="584581" y="209550"/>
                </a:lnTo>
                <a:lnTo>
                  <a:pt x="571119" y="173736"/>
                </a:lnTo>
                <a:lnTo>
                  <a:pt x="550164" y="135763"/>
                </a:lnTo>
                <a:lnTo>
                  <a:pt x="524129" y="101346"/>
                </a:lnTo>
                <a:lnTo>
                  <a:pt x="493268" y="71120"/>
                </a:lnTo>
                <a:lnTo>
                  <a:pt x="458216" y="45593"/>
                </a:lnTo>
                <a:lnTo>
                  <a:pt x="424434" y="27432"/>
                </a:lnTo>
                <a:lnTo>
                  <a:pt x="388366" y="13589"/>
                </a:lnTo>
                <a:lnTo>
                  <a:pt x="350012" y="4445"/>
                </a:lnTo>
                <a:lnTo>
                  <a:pt x="310134" y="254"/>
                </a:lnTo>
                <a:lnTo>
                  <a:pt x="298323" y="0"/>
                </a:lnTo>
                <a:close/>
              </a:path>
            </a:pathLst>
          </a:custGeom>
          <a:ln w="57148">
            <a:solidFill>
              <a:srgbClr val="97CC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7958201" y="2160587"/>
            <a:ext cx="655637" cy="909637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7581900" y="1873250"/>
            <a:ext cx="393700" cy="79375"/>
          </a:xfrm>
          <a:custGeom>
            <a:avLst/>
            <a:gdLst/>
            <a:ahLst/>
            <a:cxnLst/>
            <a:rect l="l" t="t" r="r" b="b"/>
            <a:pathLst>
              <a:path w="393700" h="79375">
                <a:moveTo>
                  <a:pt x="0" y="31750"/>
                </a:moveTo>
                <a:lnTo>
                  <a:pt x="36068" y="51943"/>
                </a:lnTo>
                <a:lnTo>
                  <a:pt x="73406" y="68580"/>
                </a:lnTo>
                <a:lnTo>
                  <a:pt x="112522" y="78105"/>
                </a:lnTo>
                <a:lnTo>
                  <a:pt x="129921" y="79121"/>
                </a:lnTo>
                <a:lnTo>
                  <a:pt x="135763" y="78994"/>
                </a:lnTo>
                <a:lnTo>
                  <a:pt x="177419" y="67691"/>
                </a:lnTo>
                <a:lnTo>
                  <a:pt x="216281" y="46228"/>
                </a:lnTo>
                <a:lnTo>
                  <a:pt x="233045" y="35814"/>
                </a:lnTo>
                <a:lnTo>
                  <a:pt x="238633" y="32385"/>
                </a:lnTo>
                <a:lnTo>
                  <a:pt x="275590" y="11049"/>
                </a:lnTo>
                <a:lnTo>
                  <a:pt x="310896" y="0"/>
                </a:lnTo>
                <a:lnTo>
                  <a:pt x="316865" y="127"/>
                </a:lnTo>
                <a:lnTo>
                  <a:pt x="352679" y="18796"/>
                </a:lnTo>
                <a:lnTo>
                  <a:pt x="378333" y="50800"/>
                </a:lnTo>
                <a:lnTo>
                  <a:pt x="381254" y="54991"/>
                </a:lnTo>
                <a:lnTo>
                  <a:pt x="384048" y="59055"/>
                </a:lnTo>
                <a:lnTo>
                  <a:pt x="386588" y="62738"/>
                </a:lnTo>
                <a:lnTo>
                  <a:pt x="388874" y="66040"/>
                </a:lnTo>
                <a:lnTo>
                  <a:pt x="391160" y="68834"/>
                </a:lnTo>
                <a:lnTo>
                  <a:pt x="393192" y="71120"/>
                </a:lnTo>
              </a:path>
            </a:pathLst>
          </a:custGeom>
          <a:ln w="57148">
            <a:solidFill>
              <a:srgbClr val="FF973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6572250" y="2254250"/>
            <a:ext cx="862330" cy="0"/>
          </a:xfrm>
          <a:custGeom>
            <a:avLst/>
            <a:gdLst/>
            <a:ahLst/>
            <a:cxnLst/>
            <a:rect l="l" t="t" r="r" b="b"/>
            <a:pathLst>
              <a:path w="862329">
                <a:moveTo>
                  <a:pt x="0" y="0"/>
                </a:moveTo>
                <a:lnTo>
                  <a:pt x="862203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7416165" y="2216150"/>
            <a:ext cx="76327" cy="76200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 txBox="1"/>
          <p:nvPr/>
        </p:nvSpPr>
        <p:spPr>
          <a:xfrm>
            <a:off x="8642984" y="1739011"/>
            <a:ext cx="7245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215" dirty="0">
                <a:latin typeface="Times New Roman"/>
                <a:cs typeface="Times New Roman"/>
              </a:rPr>
              <a:t>V</a:t>
            </a:r>
            <a:r>
              <a:rPr sz="1800" dirty="0">
                <a:latin typeface="Times New Roman"/>
                <a:cs typeface="Times New Roman"/>
              </a:rPr>
              <a:t>e</a:t>
            </a:r>
            <a:r>
              <a:rPr sz="1800" spc="5" dirty="0">
                <a:latin typeface="Times New Roman"/>
                <a:cs typeface="Times New Roman"/>
              </a:rPr>
              <a:t>c</a:t>
            </a:r>
            <a:r>
              <a:rPr sz="1800" dirty="0">
                <a:latin typeface="Times New Roman"/>
                <a:cs typeface="Times New Roman"/>
              </a:rPr>
              <a:t>t</a:t>
            </a:r>
            <a:r>
              <a:rPr sz="1800" spc="5" dirty="0">
                <a:latin typeface="Times New Roman"/>
                <a:cs typeface="Times New Roman"/>
              </a:rPr>
              <a:t>e</a:t>
            </a:r>
            <a:r>
              <a:rPr sz="1800" dirty="0">
                <a:latin typeface="Times New Roman"/>
                <a:cs typeface="Times New Roman"/>
              </a:rPr>
              <a:t>ur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4356353" y="4812919"/>
            <a:ext cx="4796155" cy="23145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30937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Times New Roman"/>
                <a:cs typeface="Times New Roman"/>
              </a:rPr>
              <a:t>Multiplication </a:t>
            </a:r>
            <a:r>
              <a:rPr sz="1800" dirty="0">
                <a:latin typeface="Times New Roman"/>
                <a:cs typeface="Times New Roman"/>
              </a:rPr>
              <a:t>et</a:t>
            </a:r>
            <a:r>
              <a:rPr sz="1800" spc="-1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production</a:t>
            </a:r>
            <a:endParaRPr sz="1800">
              <a:latin typeface="Times New Roman"/>
              <a:cs typeface="Times New Roman"/>
            </a:endParaRPr>
          </a:p>
          <a:p>
            <a:pPr marL="12700" marR="1608455" indent="2216150">
              <a:lnSpc>
                <a:spcPct val="262800"/>
              </a:lnSpc>
              <a:spcBef>
                <a:spcPts val="1425"/>
              </a:spcBef>
            </a:pPr>
            <a:r>
              <a:rPr sz="1800" dirty="0">
                <a:latin typeface="Times New Roman"/>
                <a:cs typeface="Times New Roman"/>
              </a:rPr>
              <a:t>Ex</a:t>
            </a:r>
            <a:r>
              <a:rPr sz="1800" spc="5" dirty="0">
                <a:latin typeface="Times New Roman"/>
                <a:cs typeface="Times New Roman"/>
              </a:rPr>
              <a:t>t</a:t>
            </a:r>
            <a:r>
              <a:rPr sz="1800" dirty="0">
                <a:latin typeface="Times New Roman"/>
                <a:cs typeface="Times New Roman"/>
              </a:rPr>
              <a:t>ra</a:t>
            </a:r>
            <a:r>
              <a:rPr sz="1800" spc="-10" dirty="0">
                <a:latin typeface="Times New Roman"/>
                <a:cs typeface="Times New Roman"/>
              </a:rPr>
              <a:t>ct</a:t>
            </a:r>
            <a:r>
              <a:rPr sz="1800" dirty="0">
                <a:latin typeface="Times New Roman"/>
                <a:cs typeface="Times New Roman"/>
              </a:rPr>
              <a:t>i</a:t>
            </a:r>
            <a:r>
              <a:rPr sz="1800" spc="-10" dirty="0">
                <a:latin typeface="Times New Roman"/>
                <a:cs typeface="Times New Roman"/>
              </a:rPr>
              <a:t>o</a:t>
            </a:r>
            <a:r>
              <a:rPr sz="1800" dirty="0">
                <a:latin typeface="Times New Roman"/>
                <a:cs typeface="Times New Roman"/>
              </a:rPr>
              <a:t>n  La protéine</a:t>
            </a:r>
            <a:r>
              <a:rPr sz="1800" spc="-9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Somatotropine</a:t>
            </a:r>
            <a:endParaRPr sz="1800">
              <a:latin typeface="Times New Roman"/>
              <a:cs typeface="Times New Roman"/>
            </a:endParaRPr>
          </a:p>
          <a:p>
            <a:pPr marR="5080" algn="r">
              <a:lnSpc>
                <a:spcPct val="100000"/>
              </a:lnSpc>
              <a:spcBef>
                <a:spcPts val="1400"/>
              </a:spcBef>
            </a:pPr>
            <a:r>
              <a:rPr sz="1400" dirty="0">
                <a:latin typeface="Times New Roman"/>
                <a:cs typeface="Times New Roman"/>
              </a:rPr>
              <a:t>6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8190736" y="1578991"/>
            <a:ext cx="28638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dirty="0">
                <a:latin typeface="Times New Roman"/>
                <a:cs typeface="Times New Roman"/>
              </a:rPr>
              <a:t>+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6626732" y="2510788"/>
            <a:ext cx="3089275" cy="92519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258445" algn="r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Times New Roman"/>
                <a:cs typeface="Times New Roman"/>
              </a:rPr>
              <a:t>l’ADN</a:t>
            </a:r>
            <a:endParaRPr sz="1800">
              <a:latin typeface="Times New Roman"/>
              <a:cs typeface="Times New Roman"/>
            </a:endParaRPr>
          </a:p>
          <a:p>
            <a:pPr marL="1919605" algn="ctr">
              <a:lnSpc>
                <a:spcPct val="100000"/>
              </a:lnSpc>
            </a:pPr>
            <a:r>
              <a:rPr sz="1800" dirty="0">
                <a:latin typeface="Times New Roman"/>
                <a:cs typeface="Times New Roman"/>
              </a:rPr>
              <a:t>recombinant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05"/>
              </a:spcBef>
            </a:pPr>
            <a:r>
              <a:rPr sz="1800" spc="-10" dirty="0">
                <a:latin typeface="Times New Roman"/>
                <a:cs typeface="Times New Roman"/>
              </a:rPr>
              <a:t>Transformation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6626730" y="1737487"/>
            <a:ext cx="140271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906780" algn="l"/>
              </a:tabLst>
            </a:pPr>
            <a:r>
              <a:rPr sz="2700" spc="-7" baseline="3086" dirty="0">
                <a:latin typeface="Times New Roman"/>
                <a:cs typeface="Times New Roman"/>
              </a:rPr>
              <a:t>C</a:t>
            </a:r>
            <a:r>
              <a:rPr sz="2700" baseline="3086" dirty="0">
                <a:latin typeface="Times New Roman"/>
                <a:cs typeface="Times New Roman"/>
              </a:rPr>
              <a:t>lonage	</a:t>
            </a:r>
            <a:r>
              <a:rPr sz="1800" spc="-10" dirty="0">
                <a:latin typeface="Times New Roman"/>
                <a:cs typeface="Times New Roman"/>
              </a:rPr>
              <a:t>G</a:t>
            </a:r>
            <a:r>
              <a:rPr sz="1800" dirty="0">
                <a:latin typeface="Times New Roman"/>
                <a:cs typeface="Times New Roman"/>
              </a:rPr>
              <a:t>ène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445"/>
              </a:lnSpc>
            </a:pPr>
            <a:fld id="{81D60167-4931-47E6-BA6A-407CBD079E47}" type="slidenum">
              <a:rPr dirty="0"/>
              <a:t>7</a:t>
            </a:fld>
            <a:endParaRPr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54087" y="465137"/>
            <a:ext cx="8783955" cy="792480"/>
          </a:xfrm>
          <a:prstGeom prst="rect">
            <a:avLst/>
          </a:prstGeom>
          <a:ln w="9523">
            <a:solidFill>
              <a:srgbClr val="000000"/>
            </a:solidFill>
          </a:ln>
        </p:spPr>
        <p:txBody>
          <a:bodyPr vert="horz" wrap="square" lIns="0" tIns="151130" rIns="0" bIns="0" rtlCol="0">
            <a:spAutoFit/>
          </a:bodyPr>
          <a:lstStyle/>
          <a:p>
            <a:pPr marL="1971675">
              <a:lnSpc>
                <a:spcPct val="100000"/>
              </a:lnSpc>
              <a:spcBef>
                <a:spcPts val="1190"/>
              </a:spcBef>
            </a:pPr>
            <a:r>
              <a:rPr spc="-5" dirty="0"/>
              <a:t>Un exemple de l’intérêt </a:t>
            </a:r>
            <a:r>
              <a:rPr dirty="0"/>
              <a:t>du </a:t>
            </a:r>
            <a:r>
              <a:rPr spc="-5" dirty="0"/>
              <a:t>clonage </a:t>
            </a:r>
            <a:r>
              <a:rPr dirty="0"/>
              <a:t>de</a:t>
            </a:r>
            <a:r>
              <a:rPr spc="-250" dirty="0"/>
              <a:t> </a:t>
            </a:r>
            <a:r>
              <a:rPr spc="-5" dirty="0"/>
              <a:t>gènes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00731" y="1772090"/>
            <a:ext cx="8036559" cy="4763770"/>
          </a:xfrm>
          <a:prstGeom prst="rect">
            <a:avLst/>
          </a:prstGeom>
        </p:spPr>
        <p:txBody>
          <a:bodyPr vert="horz" wrap="square" lIns="0" tIns="1524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0"/>
              </a:spcBef>
            </a:pPr>
            <a:r>
              <a:rPr sz="2400" b="1" u="heavy" spc="-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Avantages:</a:t>
            </a:r>
            <a:endParaRPr sz="2400">
              <a:latin typeface="Times New Roman"/>
              <a:cs typeface="Times New Roman"/>
            </a:endParaRPr>
          </a:p>
          <a:p>
            <a:pPr marL="189230" indent="-176530">
              <a:lnSpc>
                <a:spcPct val="100000"/>
              </a:lnSpc>
              <a:spcBef>
                <a:spcPts val="1105"/>
              </a:spcBef>
              <a:buChar char="-"/>
              <a:tabLst>
                <a:tab pos="189865" algn="l"/>
              </a:tabLst>
            </a:pPr>
            <a:r>
              <a:rPr sz="2400" dirty="0">
                <a:latin typeface="Times New Roman"/>
                <a:cs typeface="Times New Roman"/>
              </a:rPr>
              <a:t>Qualitatif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614"/>
              </a:spcBef>
            </a:pPr>
            <a:r>
              <a:rPr sz="2000" dirty="0">
                <a:latin typeface="Times New Roman"/>
                <a:cs typeface="Times New Roman"/>
              </a:rPr>
              <a:t>Production d’une hormone pure, </a:t>
            </a:r>
            <a:r>
              <a:rPr sz="2000" spc="5" dirty="0">
                <a:latin typeface="Times New Roman"/>
                <a:cs typeface="Times New Roman"/>
              </a:rPr>
              <a:t>non </a:t>
            </a:r>
            <a:r>
              <a:rPr sz="2000" spc="-5" dirty="0">
                <a:latin typeface="Times New Roman"/>
                <a:cs typeface="Times New Roman"/>
              </a:rPr>
              <a:t>contaminée </a:t>
            </a:r>
            <a:r>
              <a:rPr sz="2000" dirty="0">
                <a:latin typeface="Times New Roman"/>
                <a:cs typeface="Times New Roman"/>
              </a:rPr>
              <a:t>par des virus ou par le</a:t>
            </a:r>
            <a:r>
              <a:rPr sz="2000" spc="30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prion.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3150">
              <a:latin typeface="Times New Roman"/>
              <a:cs typeface="Times New Roman"/>
            </a:endParaRPr>
          </a:p>
          <a:p>
            <a:pPr marL="189230" indent="-176530">
              <a:lnSpc>
                <a:spcPct val="100000"/>
              </a:lnSpc>
              <a:spcBef>
                <a:spcPts val="5"/>
              </a:spcBef>
              <a:buChar char="-"/>
              <a:tabLst>
                <a:tab pos="189865" algn="l"/>
              </a:tabLst>
            </a:pPr>
            <a:r>
              <a:rPr sz="2400" dirty="0">
                <a:latin typeface="Times New Roman"/>
                <a:cs typeface="Times New Roman"/>
              </a:rPr>
              <a:t>Quantitatif</a:t>
            </a:r>
            <a:endParaRPr sz="2400">
              <a:latin typeface="Times New Roman"/>
              <a:cs typeface="Times New Roman"/>
            </a:endParaRPr>
          </a:p>
          <a:p>
            <a:pPr marL="12700" marR="465455">
              <a:lnSpc>
                <a:spcPct val="100000"/>
              </a:lnSpc>
              <a:spcBef>
                <a:spcPts val="1010"/>
              </a:spcBef>
              <a:tabLst>
                <a:tab pos="6741795" algn="l"/>
              </a:tabLst>
            </a:pPr>
            <a:r>
              <a:rPr sz="2000" spc="5" dirty="0">
                <a:latin typeface="Times New Roman"/>
                <a:cs typeface="Times New Roman"/>
              </a:rPr>
              <a:t>U</a:t>
            </a:r>
            <a:r>
              <a:rPr sz="2000" dirty="0">
                <a:latin typeface="Times New Roman"/>
                <a:cs typeface="Times New Roman"/>
              </a:rPr>
              <a:t>ne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seule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cu</a:t>
            </a:r>
            <a:r>
              <a:rPr sz="2000" spc="5" dirty="0">
                <a:latin typeface="Times New Roman"/>
                <a:cs typeface="Times New Roman"/>
              </a:rPr>
              <a:t>v</a:t>
            </a:r>
            <a:r>
              <a:rPr sz="2000" dirty="0">
                <a:latin typeface="Times New Roman"/>
                <a:cs typeface="Times New Roman"/>
              </a:rPr>
              <a:t>e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co</a:t>
            </a:r>
            <a:r>
              <a:rPr sz="2000" spc="5" dirty="0">
                <a:latin typeface="Times New Roman"/>
                <a:cs typeface="Times New Roman"/>
              </a:rPr>
              <a:t>n</a:t>
            </a:r>
            <a:r>
              <a:rPr sz="2000" dirty="0">
                <a:latin typeface="Times New Roman"/>
                <a:cs typeface="Times New Roman"/>
              </a:rPr>
              <a:t>t</a:t>
            </a:r>
            <a:r>
              <a:rPr sz="2000" spc="-10" dirty="0">
                <a:latin typeface="Times New Roman"/>
                <a:cs typeface="Times New Roman"/>
              </a:rPr>
              <a:t>e</a:t>
            </a:r>
            <a:r>
              <a:rPr sz="2000" dirty="0">
                <a:latin typeface="Times New Roman"/>
                <a:cs typeface="Times New Roman"/>
              </a:rPr>
              <a:t>na</a:t>
            </a:r>
            <a:r>
              <a:rPr sz="2000" spc="5" dirty="0">
                <a:latin typeface="Times New Roman"/>
                <a:cs typeface="Times New Roman"/>
              </a:rPr>
              <a:t>n</a:t>
            </a:r>
            <a:r>
              <a:rPr sz="2000" dirty="0">
                <a:latin typeface="Times New Roman"/>
                <a:cs typeface="Times New Roman"/>
              </a:rPr>
              <a:t>t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5</a:t>
            </a:r>
            <a:r>
              <a:rPr sz="2000" spc="10" dirty="0">
                <a:latin typeface="Times New Roman"/>
                <a:cs typeface="Times New Roman"/>
              </a:rPr>
              <a:t>0</a:t>
            </a:r>
            <a:r>
              <a:rPr sz="2000" dirty="0">
                <a:latin typeface="Times New Roman"/>
                <a:cs typeface="Times New Roman"/>
              </a:rPr>
              <a:t>0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l</a:t>
            </a:r>
            <a:r>
              <a:rPr sz="2000" spc="-10" dirty="0">
                <a:latin typeface="Times New Roman"/>
                <a:cs typeface="Times New Roman"/>
              </a:rPr>
              <a:t>i</a:t>
            </a:r>
            <a:r>
              <a:rPr sz="2000" dirty="0">
                <a:latin typeface="Times New Roman"/>
                <a:cs typeface="Times New Roman"/>
              </a:rPr>
              <a:t>tres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de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bactéri</a:t>
            </a:r>
            <a:r>
              <a:rPr sz="2000" spc="-10" dirty="0">
                <a:latin typeface="Times New Roman"/>
                <a:cs typeface="Times New Roman"/>
              </a:rPr>
              <a:t>e</a:t>
            </a:r>
            <a:r>
              <a:rPr sz="2000" dirty="0">
                <a:latin typeface="Times New Roman"/>
                <a:cs typeface="Times New Roman"/>
              </a:rPr>
              <a:t>s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p</a:t>
            </a:r>
            <a:r>
              <a:rPr sz="2000" spc="5" dirty="0">
                <a:latin typeface="Times New Roman"/>
                <a:cs typeface="Times New Roman"/>
              </a:rPr>
              <a:t>r</a:t>
            </a:r>
            <a:r>
              <a:rPr sz="2000" dirty="0">
                <a:latin typeface="Times New Roman"/>
                <a:cs typeface="Times New Roman"/>
              </a:rPr>
              <a:t>o</a:t>
            </a:r>
            <a:r>
              <a:rPr sz="2000" spc="10" dirty="0">
                <a:latin typeface="Times New Roman"/>
                <a:cs typeface="Times New Roman"/>
              </a:rPr>
              <a:t>d</a:t>
            </a:r>
            <a:r>
              <a:rPr sz="2000" dirty="0">
                <a:latin typeface="Times New Roman"/>
                <a:cs typeface="Times New Roman"/>
              </a:rPr>
              <a:t>uit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la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spc="-20" dirty="0">
                <a:latin typeface="Times New Roman"/>
                <a:cs typeface="Times New Roman"/>
              </a:rPr>
              <a:t>m</a:t>
            </a:r>
            <a:r>
              <a:rPr sz="2000" dirty="0">
                <a:latin typeface="Times New Roman"/>
                <a:cs typeface="Times New Roman"/>
              </a:rPr>
              <a:t>ê</a:t>
            </a:r>
            <a:r>
              <a:rPr sz="2000" spc="-25" dirty="0">
                <a:latin typeface="Times New Roman"/>
                <a:cs typeface="Times New Roman"/>
              </a:rPr>
              <a:t>m</a:t>
            </a:r>
            <a:r>
              <a:rPr sz="2000" dirty="0">
                <a:latin typeface="Times New Roman"/>
                <a:cs typeface="Times New Roman"/>
              </a:rPr>
              <a:t>e	</a:t>
            </a:r>
            <a:r>
              <a:rPr sz="2000" spc="5" dirty="0">
                <a:latin typeface="Times New Roman"/>
                <a:cs typeface="Times New Roman"/>
              </a:rPr>
              <a:t>q</a:t>
            </a:r>
            <a:r>
              <a:rPr sz="2000" dirty="0">
                <a:latin typeface="Times New Roman"/>
                <a:cs typeface="Times New Roman"/>
              </a:rPr>
              <a:t>ua</a:t>
            </a:r>
            <a:r>
              <a:rPr sz="2000" spc="5" dirty="0">
                <a:latin typeface="Times New Roman"/>
                <a:cs typeface="Times New Roman"/>
              </a:rPr>
              <a:t>n</a:t>
            </a:r>
            <a:r>
              <a:rPr sz="2000" dirty="0">
                <a:latin typeface="Times New Roman"/>
                <a:cs typeface="Times New Roman"/>
              </a:rPr>
              <a:t>t</a:t>
            </a:r>
            <a:r>
              <a:rPr sz="2000" spc="-10" dirty="0">
                <a:latin typeface="Times New Roman"/>
                <a:cs typeface="Times New Roman"/>
              </a:rPr>
              <a:t>i</a:t>
            </a:r>
            <a:r>
              <a:rPr sz="2000" dirty="0">
                <a:latin typeface="Times New Roman"/>
                <a:cs typeface="Times New Roman"/>
              </a:rPr>
              <a:t>té  d'hormones de croissance </a:t>
            </a:r>
            <a:r>
              <a:rPr sz="2000" spc="5" dirty="0">
                <a:latin typeface="Times New Roman"/>
                <a:cs typeface="Times New Roman"/>
              </a:rPr>
              <a:t>que </a:t>
            </a:r>
            <a:r>
              <a:rPr sz="2000" dirty="0">
                <a:latin typeface="Times New Roman"/>
                <a:cs typeface="Times New Roman"/>
              </a:rPr>
              <a:t>35 </a:t>
            </a:r>
            <a:r>
              <a:rPr sz="2000" spc="5" dirty="0">
                <a:latin typeface="Times New Roman"/>
                <a:cs typeface="Times New Roman"/>
              </a:rPr>
              <a:t>000 </a:t>
            </a:r>
            <a:r>
              <a:rPr sz="2000" dirty="0">
                <a:latin typeface="Times New Roman"/>
                <a:cs typeface="Times New Roman"/>
              </a:rPr>
              <a:t>hypophyses</a:t>
            </a:r>
            <a:r>
              <a:rPr sz="2000" spc="-19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humaines.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000">
              <a:latin typeface="Times New Roman"/>
              <a:cs typeface="Times New Roman"/>
            </a:endParaRPr>
          </a:p>
          <a:p>
            <a:pPr marL="12700" marR="660400">
              <a:lnSpc>
                <a:spcPct val="100000"/>
              </a:lnSpc>
              <a:spcBef>
                <a:spcPts val="1160"/>
              </a:spcBef>
            </a:pPr>
            <a:r>
              <a:rPr sz="2000" spc="-5" dirty="0">
                <a:latin typeface="Times New Roman"/>
                <a:cs typeface="Times New Roman"/>
              </a:rPr>
              <a:t>Actuellement, les </a:t>
            </a:r>
            <a:r>
              <a:rPr sz="2000" dirty="0">
                <a:latin typeface="Times New Roman"/>
                <a:cs typeface="Times New Roman"/>
              </a:rPr>
              <a:t>industries biotechnologiques produisent </a:t>
            </a:r>
            <a:r>
              <a:rPr sz="2000" spc="-5" dirty="0">
                <a:latin typeface="Times New Roman"/>
                <a:cs typeface="Times New Roman"/>
              </a:rPr>
              <a:t>l'hormone </a:t>
            </a:r>
            <a:r>
              <a:rPr sz="2000" dirty="0">
                <a:latin typeface="Times New Roman"/>
                <a:cs typeface="Times New Roman"/>
              </a:rPr>
              <a:t>de  croissance par génie génétique. </a:t>
            </a:r>
            <a:r>
              <a:rPr sz="2000" spc="-5" dirty="0">
                <a:latin typeface="Times New Roman"/>
                <a:cs typeface="Times New Roman"/>
              </a:rPr>
              <a:t>C'est </a:t>
            </a:r>
            <a:r>
              <a:rPr sz="2000" dirty="0">
                <a:latin typeface="Times New Roman"/>
                <a:cs typeface="Times New Roman"/>
              </a:rPr>
              <a:t>la bactérie </a:t>
            </a:r>
            <a:r>
              <a:rPr sz="2000" i="1" dirty="0">
                <a:latin typeface="Times New Roman"/>
                <a:cs typeface="Times New Roman"/>
              </a:rPr>
              <a:t>Escherichia coli </a:t>
            </a:r>
            <a:r>
              <a:rPr sz="2000" spc="5" dirty="0">
                <a:latin typeface="Times New Roman"/>
                <a:cs typeface="Times New Roman"/>
              </a:rPr>
              <a:t>qui </a:t>
            </a:r>
            <a:r>
              <a:rPr sz="2000" dirty="0">
                <a:latin typeface="Times New Roman"/>
                <a:cs typeface="Times New Roman"/>
              </a:rPr>
              <a:t>est  capable de produire </a:t>
            </a:r>
            <a:r>
              <a:rPr sz="2000" spc="-5" dirty="0">
                <a:latin typeface="Times New Roman"/>
                <a:cs typeface="Times New Roman"/>
              </a:rPr>
              <a:t>cette</a:t>
            </a:r>
            <a:r>
              <a:rPr sz="2000" spc="-114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hormone.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758176" y="5270500"/>
            <a:ext cx="1104900" cy="16573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7651750" y="3570224"/>
            <a:ext cx="1296924" cy="107632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419225" y="1592199"/>
            <a:ext cx="1266825" cy="13843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318000" y="2152650"/>
            <a:ext cx="800100" cy="128905"/>
          </a:xfrm>
          <a:custGeom>
            <a:avLst/>
            <a:gdLst/>
            <a:ahLst/>
            <a:cxnLst/>
            <a:rect l="l" t="t" r="r" b="b"/>
            <a:pathLst>
              <a:path w="800100" h="128905">
                <a:moveTo>
                  <a:pt x="0" y="51689"/>
                </a:moveTo>
                <a:lnTo>
                  <a:pt x="5334" y="54102"/>
                </a:lnTo>
                <a:lnTo>
                  <a:pt x="10795" y="56515"/>
                </a:lnTo>
                <a:lnTo>
                  <a:pt x="16129" y="58928"/>
                </a:lnTo>
                <a:lnTo>
                  <a:pt x="53848" y="75565"/>
                </a:lnTo>
                <a:lnTo>
                  <a:pt x="91948" y="91313"/>
                </a:lnTo>
                <a:lnTo>
                  <a:pt x="130683" y="105283"/>
                </a:lnTo>
                <a:lnTo>
                  <a:pt x="170180" y="116586"/>
                </a:lnTo>
                <a:lnTo>
                  <a:pt x="210693" y="124587"/>
                </a:lnTo>
                <a:lnTo>
                  <a:pt x="252476" y="128397"/>
                </a:lnTo>
                <a:lnTo>
                  <a:pt x="264795" y="128651"/>
                </a:lnTo>
                <a:lnTo>
                  <a:pt x="270891" y="128524"/>
                </a:lnTo>
                <a:lnTo>
                  <a:pt x="310134" y="124714"/>
                </a:lnTo>
                <a:lnTo>
                  <a:pt x="348488" y="114300"/>
                </a:lnTo>
                <a:lnTo>
                  <a:pt x="388874" y="98679"/>
                </a:lnTo>
                <a:lnTo>
                  <a:pt x="424434" y="82677"/>
                </a:lnTo>
                <a:lnTo>
                  <a:pt x="460248" y="65405"/>
                </a:lnTo>
                <a:lnTo>
                  <a:pt x="478028" y="56642"/>
                </a:lnTo>
                <a:lnTo>
                  <a:pt x="513080" y="39624"/>
                </a:lnTo>
                <a:lnTo>
                  <a:pt x="552196" y="22098"/>
                </a:lnTo>
                <a:lnTo>
                  <a:pt x="588645" y="8509"/>
                </a:lnTo>
                <a:lnTo>
                  <a:pt x="629920" y="127"/>
                </a:lnTo>
                <a:lnTo>
                  <a:pt x="633984" y="0"/>
                </a:lnTo>
                <a:lnTo>
                  <a:pt x="640588" y="127"/>
                </a:lnTo>
                <a:lnTo>
                  <a:pt x="682879" y="10414"/>
                </a:lnTo>
                <a:lnTo>
                  <a:pt x="719328" y="33020"/>
                </a:lnTo>
                <a:lnTo>
                  <a:pt x="750062" y="61595"/>
                </a:lnTo>
                <a:lnTo>
                  <a:pt x="775335" y="89535"/>
                </a:lnTo>
                <a:lnTo>
                  <a:pt x="797814" y="112268"/>
                </a:lnTo>
                <a:lnTo>
                  <a:pt x="800100" y="114046"/>
                </a:lnTo>
              </a:path>
            </a:pathLst>
          </a:custGeom>
          <a:ln w="57148">
            <a:solidFill>
              <a:srgbClr val="FF973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114550" y="2216150"/>
            <a:ext cx="2043430" cy="0"/>
          </a:xfrm>
          <a:custGeom>
            <a:avLst/>
            <a:gdLst/>
            <a:ahLst/>
            <a:cxnLst/>
            <a:rect l="l" t="t" r="r" b="b"/>
            <a:pathLst>
              <a:path w="2043429">
                <a:moveTo>
                  <a:pt x="0" y="0"/>
                </a:moveTo>
                <a:lnTo>
                  <a:pt x="2043430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139692" y="2178050"/>
            <a:ext cx="76200" cy="762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8274050" y="3371342"/>
            <a:ext cx="76200" cy="6731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8312150" y="3113024"/>
            <a:ext cx="0" cy="258445"/>
          </a:xfrm>
          <a:custGeom>
            <a:avLst/>
            <a:gdLst/>
            <a:ahLst/>
            <a:cxnLst/>
            <a:rect l="l" t="t" r="r" b="b"/>
            <a:pathLst>
              <a:path h="258445">
                <a:moveTo>
                  <a:pt x="0" y="0"/>
                </a:moveTo>
                <a:lnTo>
                  <a:pt x="0" y="258318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8307578" y="3385185"/>
            <a:ext cx="9525" cy="62865"/>
          </a:xfrm>
          <a:custGeom>
            <a:avLst/>
            <a:gdLst/>
            <a:ahLst/>
            <a:cxnLst/>
            <a:rect l="l" t="t" r="r" b="b"/>
            <a:pathLst>
              <a:path w="9525" h="62864">
                <a:moveTo>
                  <a:pt x="0" y="0"/>
                </a:moveTo>
                <a:lnTo>
                  <a:pt x="0" y="53467"/>
                </a:lnTo>
                <a:lnTo>
                  <a:pt x="4572" y="62611"/>
                </a:lnTo>
                <a:lnTo>
                  <a:pt x="9144" y="53467"/>
                </a:lnTo>
                <a:lnTo>
                  <a:pt x="9144" y="4572"/>
                </a:lnTo>
                <a:lnTo>
                  <a:pt x="4572" y="4572"/>
                </a:lnTo>
                <a:lnTo>
                  <a:pt x="1524" y="3048"/>
                </a:lnTo>
                <a:lnTo>
                  <a:pt x="0" y="0"/>
                </a:lnTo>
                <a:close/>
              </a:path>
              <a:path w="9525" h="62864">
                <a:moveTo>
                  <a:pt x="9144" y="0"/>
                </a:moveTo>
                <a:lnTo>
                  <a:pt x="7620" y="3048"/>
                </a:lnTo>
                <a:lnTo>
                  <a:pt x="4572" y="4572"/>
                </a:lnTo>
                <a:lnTo>
                  <a:pt x="9144" y="4572"/>
                </a:lnTo>
                <a:lnTo>
                  <a:pt x="914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8282051" y="5124958"/>
            <a:ext cx="44450" cy="75565"/>
          </a:xfrm>
          <a:custGeom>
            <a:avLst/>
            <a:gdLst/>
            <a:ahLst/>
            <a:cxnLst/>
            <a:rect l="l" t="t" r="r" b="b"/>
            <a:pathLst>
              <a:path w="44450" h="75564">
                <a:moveTo>
                  <a:pt x="34290" y="0"/>
                </a:moveTo>
                <a:lnTo>
                  <a:pt x="0" y="2159"/>
                </a:lnTo>
                <a:lnTo>
                  <a:pt x="42545" y="75311"/>
                </a:lnTo>
                <a:lnTo>
                  <a:pt x="44069" y="71755"/>
                </a:lnTo>
                <a:lnTo>
                  <a:pt x="44069" y="17399"/>
                </a:lnTo>
                <a:lnTo>
                  <a:pt x="39497" y="17399"/>
                </a:lnTo>
                <a:lnTo>
                  <a:pt x="36449" y="15875"/>
                </a:lnTo>
                <a:lnTo>
                  <a:pt x="34925" y="12827"/>
                </a:lnTo>
                <a:lnTo>
                  <a:pt x="34290" y="0"/>
                </a:lnTo>
                <a:close/>
              </a:path>
              <a:path w="44450" h="75564">
                <a:moveTo>
                  <a:pt x="44069" y="12827"/>
                </a:moveTo>
                <a:lnTo>
                  <a:pt x="42545" y="15875"/>
                </a:lnTo>
                <a:lnTo>
                  <a:pt x="39497" y="17399"/>
                </a:lnTo>
                <a:lnTo>
                  <a:pt x="44069" y="17399"/>
                </a:lnTo>
                <a:lnTo>
                  <a:pt x="44069" y="1282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8309800" y="4725924"/>
            <a:ext cx="0" cy="399415"/>
          </a:xfrm>
          <a:custGeom>
            <a:avLst/>
            <a:gdLst/>
            <a:ahLst/>
            <a:cxnLst/>
            <a:rect l="l" t="t" r="r" b="b"/>
            <a:pathLst>
              <a:path h="399414">
                <a:moveTo>
                  <a:pt x="0" y="0"/>
                </a:moveTo>
                <a:lnTo>
                  <a:pt x="0" y="399034"/>
                </a:lnTo>
              </a:path>
            </a:pathLst>
          </a:custGeom>
          <a:ln w="3136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8325485" y="5122545"/>
            <a:ext cx="33020" cy="74295"/>
          </a:xfrm>
          <a:custGeom>
            <a:avLst/>
            <a:gdLst/>
            <a:ahLst/>
            <a:cxnLst/>
            <a:rect l="l" t="t" r="r" b="b"/>
            <a:pathLst>
              <a:path w="33020" h="74295">
                <a:moveTo>
                  <a:pt x="32639" y="0"/>
                </a:moveTo>
                <a:lnTo>
                  <a:pt x="0" y="1905"/>
                </a:lnTo>
                <a:lnTo>
                  <a:pt x="635" y="15240"/>
                </a:lnTo>
                <a:lnTo>
                  <a:pt x="635" y="74168"/>
                </a:lnTo>
                <a:lnTo>
                  <a:pt x="3263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5299836" y="2058670"/>
            <a:ext cx="105981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Times New Roman"/>
                <a:cs typeface="Times New Roman"/>
              </a:rPr>
              <a:t>Gène</a:t>
            </a:r>
            <a:r>
              <a:rPr sz="1800" spc="-17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GH-1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895851" y="1599440"/>
            <a:ext cx="123253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9554" marR="5080" indent="-25019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Times New Roman"/>
                <a:cs typeface="Times New Roman"/>
              </a:rPr>
              <a:t>R</a:t>
            </a:r>
            <a:r>
              <a:rPr sz="1800" dirty="0">
                <a:latin typeface="Times New Roman"/>
                <a:cs typeface="Times New Roman"/>
              </a:rPr>
              <a:t>é</a:t>
            </a:r>
            <a:r>
              <a:rPr sz="1800" spc="5" dirty="0">
                <a:latin typeface="Times New Roman"/>
                <a:cs typeface="Times New Roman"/>
              </a:rPr>
              <a:t>c</a:t>
            </a:r>
            <a:r>
              <a:rPr sz="1800" dirty="0">
                <a:latin typeface="Times New Roman"/>
                <a:cs typeface="Times New Roman"/>
              </a:rPr>
              <a:t>upér</a:t>
            </a:r>
            <a:r>
              <a:rPr sz="1800" spc="-10" dirty="0">
                <a:latin typeface="Times New Roman"/>
                <a:cs typeface="Times New Roman"/>
              </a:rPr>
              <a:t>a</a:t>
            </a:r>
            <a:r>
              <a:rPr sz="1800" dirty="0">
                <a:latin typeface="Times New Roman"/>
                <a:cs typeface="Times New Roman"/>
              </a:rPr>
              <a:t>ti</a:t>
            </a:r>
            <a:r>
              <a:rPr sz="1800" spc="-15" dirty="0">
                <a:latin typeface="Times New Roman"/>
                <a:cs typeface="Times New Roman"/>
              </a:rPr>
              <a:t>o</a:t>
            </a:r>
            <a:r>
              <a:rPr sz="1800" dirty="0">
                <a:latin typeface="Times New Roman"/>
                <a:cs typeface="Times New Roman"/>
              </a:rPr>
              <a:t>n  du</a:t>
            </a:r>
            <a:r>
              <a:rPr sz="1800" spc="-11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gène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6462776" y="6115050"/>
            <a:ext cx="76073" cy="67818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6522084" y="6153150"/>
            <a:ext cx="1088390" cy="0"/>
          </a:xfrm>
          <a:custGeom>
            <a:avLst/>
            <a:gdLst/>
            <a:ahLst/>
            <a:cxnLst/>
            <a:rect l="l" t="t" r="r" b="b"/>
            <a:pathLst>
              <a:path w="1088390">
                <a:moveTo>
                  <a:pt x="0" y="0"/>
                </a:moveTo>
                <a:lnTo>
                  <a:pt x="1088136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6522084" y="6153150"/>
            <a:ext cx="17145" cy="38100"/>
          </a:xfrm>
          <a:custGeom>
            <a:avLst/>
            <a:gdLst/>
            <a:ahLst/>
            <a:cxnLst/>
            <a:rect l="l" t="t" r="r" b="b"/>
            <a:pathLst>
              <a:path w="17145" h="38100">
                <a:moveTo>
                  <a:pt x="0" y="0"/>
                </a:moveTo>
                <a:lnTo>
                  <a:pt x="0" y="29718"/>
                </a:lnTo>
                <a:lnTo>
                  <a:pt x="16764" y="38100"/>
                </a:lnTo>
                <a:lnTo>
                  <a:pt x="16764" y="4572"/>
                </a:lnTo>
                <a:lnTo>
                  <a:pt x="1524" y="4572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5419390" y="5908675"/>
            <a:ext cx="863934" cy="53975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>
            <a:spLocks noGrp="1"/>
          </p:cNvSpPr>
          <p:nvPr>
            <p:ph type="title"/>
          </p:nvPr>
        </p:nvSpPr>
        <p:spPr>
          <a:xfrm>
            <a:off x="954087" y="465137"/>
            <a:ext cx="8783955" cy="792480"/>
          </a:xfrm>
          <a:prstGeom prst="rect">
            <a:avLst/>
          </a:prstGeom>
          <a:ln w="9523">
            <a:solidFill>
              <a:srgbClr val="000000"/>
            </a:solidFill>
          </a:ln>
        </p:spPr>
        <p:txBody>
          <a:bodyPr vert="horz" wrap="square" lIns="0" tIns="184785" rIns="0" bIns="0" rtlCol="0">
            <a:spAutoFit/>
          </a:bodyPr>
          <a:lstStyle/>
          <a:p>
            <a:pPr marL="3442335">
              <a:lnSpc>
                <a:spcPct val="100000"/>
              </a:lnSpc>
              <a:spcBef>
                <a:spcPts val="1455"/>
              </a:spcBef>
            </a:pPr>
            <a:r>
              <a:rPr spc="-5" dirty="0"/>
              <a:t>Concept </a:t>
            </a:r>
            <a:r>
              <a:rPr spc="-10" dirty="0"/>
              <a:t>du </a:t>
            </a:r>
            <a:r>
              <a:rPr spc="-5" dirty="0"/>
              <a:t>clonage</a:t>
            </a:r>
            <a:r>
              <a:rPr spc="-165" dirty="0"/>
              <a:t> </a:t>
            </a:r>
            <a:r>
              <a:rPr spc="-5" dirty="0"/>
              <a:t>génétique</a:t>
            </a:r>
          </a:p>
        </p:txBody>
      </p:sp>
      <p:sp>
        <p:nvSpPr>
          <p:cNvPr id="21" name="object 21"/>
          <p:cNvSpPr txBox="1"/>
          <p:nvPr/>
        </p:nvSpPr>
        <p:spPr>
          <a:xfrm>
            <a:off x="5148450" y="4812921"/>
            <a:ext cx="3090545" cy="19227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17525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Times New Roman"/>
                <a:cs typeface="Times New Roman"/>
              </a:rPr>
              <a:t>Multiplication </a:t>
            </a:r>
            <a:r>
              <a:rPr sz="1800" dirty="0">
                <a:latin typeface="Times New Roman"/>
                <a:cs typeface="Times New Roman"/>
              </a:rPr>
              <a:t>et</a:t>
            </a:r>
            <a:r>
              <a:rPr sz="1800" spc="-1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production</a:t>
            </a: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450">
              <a:latin typeface="Times New Roman"/>
              <a:cs typeface="Times New Roman"/>
            </a:endParaRPr>
          </a:p>
          <a:p>
            <a:pPr marL="1437005">
              <a:lnSpc>
                <a:spcPct val="100000"/>
              </a:lnSpc>
            </a:pPr>
            <a:r>
              <a:rPr sz="1800" spc="-5" dirty="0">
                <a:latin typeface="Times New Roman"/>
                <a:cs typeface="Times New Roman"/>
              </a:rPr>
              <a:t>Extraction</a:t>
            </a: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450"/>
              </a:spcBef>
            </a:pPr>
            <a:r>
              <a:rPr sz="1800" spc="-5" dirty="0">
                <a:latin typeface="Times New Roman"/>
                <a:cs typeface="Times New Roman"/>
              </a:rPr>
              <a:t>somatotropine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8737600" y="1606550"/>
            <a:ext cx="596900" cy="584200"/>
          </a:xfrm>
          <a:custGeom>
            <a:avLst/>
            <a:gdLst/>
            <a:ahLst/>
            <a:cxnLst/>
            <a:rect l="l" t="t" r="r" b="b"/>
            <a:pathLst>
              <a:path w="596900" h="584200">
                <a:moveTo>
                  <a:pt x="298323" y="0"/>
                </a:moveTo>
                <a:lnTo>
                  <a:pt x="257937" y="2667"/>
                </a:lnTo>
                <a:lnTo>
                  <a:pt x="219202" y="10414"/>
                </a:lnTo>
                <a:lnTo>
                  <a:pt x="182372" y="22987"/>
                </a:lnTo>
                <a:lnTo>
                  <a:pt x="147955" y="40005"/>
                </a:lnTo>
                <a:lnTo>
                  <a:pt x="83693" y="89535"/>
                </a:lnTo>
                <a:lnTo>
                  <a:pt x="55753" y="122428"/>
                </a:lnTo>
                <a:lnTo>
                  <a:pt x="32893" y="159131"/>
                </a:lnTo>
                <a:lnTo>
                  <a:pt x="15621" y="199136"/>
                </a:lnTo>
                <a:lnTo>
                  <a:pt x="5461" y="236347"/>
                </a:lnTo>
                <a:lnTo>
                  <a:pt x="508" y="275463"/>
                </a:lnTo>
                <a:lnTo>
                  <a:pt x="0" y="292608"/>
                </a:lnTo>
                <a:lnTo>
                  <a:pt x="0" y="298323"/>
                </a:lnTo>
                <a:lnTo>
                  <a:pt x="3556" y="337439"/>
                </a:lnTo>
                <a:lnTo>
                  <a:pt x="12192" y="375031"/>
                </a:lnTo>
                <a:lnTo>
                  <a:pt x="28067" y="415417"/>
                </a:lnTo>
                <a:lnTo>
                  <a:pt x="49530" y="452755"/>
                </a:lnTo>
                <a:lnTo>
                  <a:pt x="76327" y="486537"/>
                </a:lnTo>
                <a:lnTo>
                  <a:pt x="107696" y="516128"/>
                </a:lnTo>
                <a:lnTo>
                  <a:pt x="143256" y="541020"/>
                </a:lnTo>
                <a:lnTo>
                  <a:pt x="177292" y="558546"/>
                </a:lnTo>
                <a:lnTo>
                  <a:pt x="213868" y="571754"/>
                </a:lnTo>
                <a:lnTo>
                  <a:pt x="252349" y="580263"/>
                </a:lnTo>
                <a:lnTo>
                  <a:pt x="292481" y="583692"/>
                </a:lnTo>
                <a:lnTo>
                  <a:pt x="304292" y="583692"/>
                </a:lnTo>
                <a:lnTo>
                  <a:pt x="344424" y="580263"/>
                </a:lnTo>
                <a:lnTo>
                  <a:pt x="382905" y="571754"/>
                </a:lnTo>
                <a:lnTo>
                  <a:pt x="419481" y="558546"/>
                </a:lnTo>
                <a:lnTo>
                  <a:pt x="453517" y="541020"/>
                </a:lnTo>
                <a:lnTo>
                  <a:pt x="489077" y="516128"/>
                </a:lnTo>
                <a:lnTo>
                  <a:pt x="520446" y="486537"/>
                </a:lnTo>
                <a:lnTo>
                  <a:pt x="547243" y="452755"/>
                </a:lnTo>
                <a:lnTo>
                  <a:pt x="568706" y="415417"/>
                </a:lnTo>
                <a:lnTo>
                  <a:pt x="584581" y="375031"/>
                </a:lnTo>
                <a:lnTo>
                  <a:pt x="593217" y="337439"/>
                </a:lnTo>
                <a:lnTo>
                  <a:pt x="596773" y="298323"/>
                </a:lnTo>
                <a:lnTo>
                  <a:pt x="596773" y="286893"/>
                </a:lnTo>
                <a:lnTo>
                  <a:pt x="593217" y="247396"/>
                </a:lnTo>
                <a:lnTo>
                  <a:pt x="584581" y="209550"/>
                </a:lnTo>
                <a:lnTo>
                  <a:pt x="571119" y="173736"/>
                </a:lnTo>
                <a:lnTo>
                  <a:pt x="550164" y="135763"/>
                </a:lnTo>
                <a:lnTo>
                  <a:pt x="524129" y="101346"/>
                </a:lnTo>
                <a:lnTo>
                  <a:pt x="493268" y="71120"/>
                </a:lnTo>
                <a:lnTo>
                  <a:pt x="458216" y="45593"/>
                </a:lnTo>
                <a:lnTo>
                  <a:pt x="424434" y="27432"/>
                </a:lnTo>
                <a:lnTo>
                  <a:pt x="388366" y="13589"/>
                </a:lnTo>
                <a:lnTo>
                  <a:pt x="350012" y="4445"/>
                </a:lnTo>
                <a:lnTo>
                  <a:pt x="310134" y="254"/>
                </a:lnTo>
                <a:lnTo>
                  <a:pt x="298323" y="0"/>
                </a:lnTo>
                <a:close/>
              </a:path>
            </a:pathLst>
          </a:custGeom>
          <a:ln w="57148">
            <a:solidFill>
              <a:srgbClr val="97CC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7958201" y="2160587"/>
            <a:ext cx="655637" cy="909637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7581900" y="1873250"/>
            <a:ext cx="393700" cy="79375"/>
          </a:xfrm>
          <a:custGeom>
            <a:avLst/>
            <a:gdLst/>
            <a:ahLst/>
            <a:cxnLst/>
            <a:rect l="l" t="t" r="r" b="b"/>
            <a:pathLst>
              <a:path w="393700" h="79375">
                <a:moveTo>
                  <a:pt x="0" y="31750"/>
                </a:moveTo>
                <a:lnTo>
                  <a:pt x="36068" y="51943"/>
                </a:lnTo>
                <a:lnTo>
                  <a:pt x="73406" y="68580"/>
                </a:lnTo>
                <a:lnTo>
                  <a:pt x="112522" y="78105"/>
                </a:lnTo>
                <a:lnTo>
                  <a:pt x="129921" y="79121"/>
                </a:lnTo>
                <a:lnTo>
                  <a:pt x="135763" y="78994"/>
                </a:lnTo>
                <a:lnTo>
                  <a:pt x="177419" y="67691"/>
                </a:lnTo>
                <a:lnTo>
                  <a:pt x="216281" y="46228"/>
                </a:lnTo>
                <a:lnTo>
                  <a:pt x="233045" y="35814"/>
                </a:lnTo>
                <a:lnTo>
                  <a:pt x="238633" y="32385"/>
                </a:lnTo>
                <a:lnTo>
                  <a:pt x="275590" y="11049"/>
                </a:lnTo>
                <a:lnTo>
                  <a:pt x="310896" y="0"/>
                </a:lnTo>
                <a:lnTo>
                  <a:pt x="316865" y="127"/>
                </a:lnTo>
                <a:lnTo>
                  <a:pt x="352679" y="18796"/>
                </a:lnTo>
                <a:lnTo>
                  <a:pt x="378333" y="50800"/>
                </a:lnTo>
                <a:lnTo>
                  <a:pt x="381254" y="54991"/>
                </a:lnTo>
                <a:lnTo>
                  <a:pt x="384048" y="59055"/>
                </a:lnTo>
                <a:lnTo>
                  <a:pt x="386588" y="62738"/>
                </a:lnTo>
                <a:lnTo>
                  <a:pt x="388874" y="66040"/>
                </a:lnTo>
                <a:lnTo>
                  <a:pt x="391160" y="68834"/>
                </a:lnTo>
                <a:lnTo>
                  <a:pt x="393192" y="71120"/>
                </a:lnTo>
              </a:path>
            </a:pathLst>
          </a:custGeom>
          <a:ln w="57148">
            <a:solidFill>
              <a:srgbClr val="FF973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6572250" y="2254250"/>
            <a:ext cx="862330" cy="0"/>
          </a:xfrm>
          <a:custGeom>
            <a:avLst/>
            <a:gdLst/>
            <a:ahLst/>
            <a:cxnLst/>
            <a:rect l="l" t="t" r="r" b="b"/>
            <a:pathLst>
              <a:path w="862329">
                <a:moveTo>
                  <a:pt x="0" y="0"/>
                </a:moveTo>
                <a:lnTo>
                  <a:pt x="862203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7416165" y="2216150"/>
            <a:ext cx="76327" cy="76200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 txBox="1"/>
          <p:nvPr/>
        </p:nvSpPr>
        <p:spPr>
          <a:xfrm>
            <a:off x="8656319" y="1728343"/>
            <a:ext cx="71247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800" spc="-215" dirty="0">
                <a:latin typeface="Times New Roman"/>
                <a:cs typeface="Times New Roman"/>
              </a:rPr>
              <a:t>V</a:t>
            </a:r>
            <a:r>
              <a:rPr sz="1800" dirty="0">
                <a:latin typeface="Times New Roman"/>
                <a:cs typeface="Times New Roman"/>
              </a:rPr>
              <a:t>e</a:t>
            </a:r>
            <a:r>
              <a:rPr sz="1800" spc="5" dirty="0">
                <a:latin typeface="Times New Roman"/>
                <a:cs typeface="Times New Roman"/>
              </a:rPr>
              <a:t>c</a:t>
            </a:r>
            <a:r>
              <a:rPr sz="1800" dirty="0">
                <a:latin typeface="Times New Roman"/>
                <a:cs typeface="Times New Roman"/>
              </a:rPr>
              <a:t>t</a:t>
            </a:r>
            <a:r>
              <a:rPr sz="1800" spc="10" dirty="0">
                <a:latin typeface="Times New Roman"/>
                <a:cs typeface="Times New Roman"/>
              </a:rPr>
              <a:t>e</a:t>
            </a:r>
            <a:r>
              <a:rPr sz="1800" dirty="0">
                <a:latin typeface="Times New Roman"/>
                <a:cs typeface="Times New Roman"/>
              </a:rPr>
              <a:t>ur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8203694" y="1575943"/>
            <a:ext cx="27368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3600" b="1" dirty="0">
                <a:latin typeface="Times New Roman"/>
                <a:cs typeface="Times New Roman"/>
              </a:rPr>
              <a:t>+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6626731" y="2510787"/>
            <a:ext cx="3089910" cy="92519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258445" algn="r">
              <a:lnSpc>
                <a:spcPts val="2120"/>
              </a:lnSpc>
              <a:spcBef>
                <a:spcPts val="100"/>
              </a:spcBef>
            </a:pPr>
            <a:r>
              <a:rPr sz="1800" dirty="0">
                <a:latin typeface="Times New Roman"/>
                <a:cs typeface="Times New Roman"/>
              </a:rPr>
              <a:t>l’ADN</a:t>
            </a:r>
            <a:endParaRPr sz="1800">
              <a:latin typeface="Times New Roman"/>
              <a:cs typeface="Times New Roman"/>
            </a:endParaRPr>
          </a:p>
          <a:p>
            <a:pPr marL="1920239" algn="ctr">
              <a:lnSpc>
                <a:spcPts val="2120"/>
              </a:lnSpc>
            </a:pPr>
            <a:r>
              <a:rPr sz="1800" dirty="0">
                <a:latin typeface="Times New Roman"/>
                <a:cs typeface="Times New Roman"/>
              </a:rPr>
              <a:t>recombinant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85"/>
              </a:spcBef>
            </a:pPr>
            <a:r>
              <a:rPr sz="1800" spc="-10" dirty="0">
                <a:latin typeface="Times New Roman"/>
                <a:cs typeface="Times New Roman"/>
              </a:rPr>
              <a:t>Transformation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6639811" y="1715515"/>
            <a:ext cx="77597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Times New Roman"/>
                <a:cs typeface="Times New Roman"/>
              </a:rPr>
              <a:t>Clonage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1003300" y="1390650"/>
            <a:ext cx="8750300" cy="1765300"/>
          </a:xfrm>
          <a:custGeom>
            <a:avLst/>
            <a:gdLst/>
            <a:ahLst/>
            <a:cxnLst/>
            <a:rect l="l" t="t" r="r" b="b"/>
            <a:pathLst>
              <a:path w="8750300" h="1765300">
                <a:moveTo>
                  <a:pt x="0" y="1765046"/>
                </a:moveTo>
                <a:lnTo>
                  <a:pt x="8750173" y="1765046"/>
                </a:lnTo>
                <a:lnTo>
                  <a:pt x="8750173" y="0"/>
                </a:lnTo>
                <a:lnTo>
                  <a:pt x="0" y="0"/>
                </a:lnTo>
                <a:lnTo>
                  <a:pt x="0" y="1765046"/>
                </a:lnTo>
                <a:close/>
              </a:path>
            </a:pathLst>
          </a:custGeom>
          <a:ln w="28573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445"/>
              </a:lnSpc>
            </a:pPr>
            <a:fld id="{81D60167-4931-47E6-BA6A-407CBD079E47}" type="slidenum">
              <a:rPr dirty="0"/>
              <a:t>8</a:t>
            </a:fld>
            <a:endParaRPr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445"/>
              </a:lnSpc>
            </a:pPr>
            <a:fld id="{81D60167-4931-47E6-BA6A-407CBD079E47}" type="slidenum">
              <a:rPr dirty="0"/>
              <a:t>9</a:t>
            </a:fld>
            <a:endParaRPr dirty="0"/>
          </a:p>
        </p:txBody>
      </p:sp>
      <p:sp>
        <p:nvSpPr>
          <p:cNvPr id="2" name="object 2"/>
          <p:cNvSpPr txBox="1"/>
          <p:nvPr/>
        </p:nvSpPr>
        <p:spPr>
          <a:xfrm>
            <a:off x="1245820" y="1933317"/>
            <a:ext cx="8023859" cy="4408805"/>
          </a:xfrm>
          <a:prstGeom prst="rect">
            <a:avLst/>
          </a:prstGeom>
        </p:spPr>
        <p:txBody>
          <a:bodyPr vert="horz" wrap="square" lIns="0" tIns="31115" rIns="0" bIns="0" rtlCol="0">
            <a:spAutoFit/>
          </a:bodyPr>
          <a:lstStyle/>
          <a:p>
            <a:pPr marL="120014" indent="-107314">
              <a:lnSpc>
                <a:spcPct val="100000"/>
              </a:lnSpc>
              <a:spcBef>
                <a:spcPts val="245"/>
              </a:spcBef>
              <a:buSzPct val="95833"/>
              <a:buChar char="•"/>
              <a:tabLst>
                <a:tab pos="120650" algn="l"/>
                <a:tab pos="6508750" algn="l"/>
              </a:tabLst>
            </a:pPr>
            <a:r>
              <a:rPr sz="2400" spc="-10" dirty="0">
                <a:solidFill>
                  <a:srgbClr val="FF0000"/>
                </a:solidFill>
                <a:latin typeface="Times New Roman"/>
                <a:cs typeface="Times New Roman"/>
              </a:rPr>
              <a:t>Comment </a:t>
            </a:r>
            <a:r>
              <a:rPr sz="2400" dirty="0">
                <a:solidFill>
                  <a:srgbClr val="FF0000"/>
                </a:solidFill>
                <a:latin typeface="Times New Roman"/>
                <a:cs typeface="Times New Roman"/>
              </a:rPr>
              <a:t>obtenir </a:t>
            </a:r>
            <a:r>
              <a:rPr sz="2400" spc="-5" dirty="0">
                <a:solidFill>
                  <a:srgbClr val="FF0000"/>
                </a:solidFill>
                <a:latin typeface="Times New Roman"/>
                <a:cs typeface="Times New Roman"/>
              </a:rPr>
              <a:t>l’ADN </a:t>
            </a:r>
            <a:r>
              <a:rPr sz="2400" dirty="0">
                <a:solidFill>
                  <a:srgbClr val="FF0000"/>
                </a:solidFill>
                <a:latin typeface="Times New Roman"/>
                <a:cs typeface="Times New Roman"/>
              </a:rPr>
              <a:t>de </a:t>
            </a:r>
            <a:r>
              <a:rPr sz="2400" spc="-5" dirty="0">
                <a:solidFill>
                  <a:srgbClr val="FF0000"/>
                </a:solidFill>
                <a:latin typeface="Times New Roman"/>
                <a:cs typeface="Times New Roman"/>
              </a:rPr>
              <a:t>l’organisme</a:t>
            </a:r>
            <a:r>
              <a:rPr sz="2400" spc="3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0000"/>
                </a:solidFill>
                <a:latin typeface="Times New Roman"/>
                <a:cs typeface="Times New Roman"/>
              </a:rPr>
              <a:t>donneur ?	</a:t>
            </a:r>
            <a:r>
              <a:rPr sz="2400" spc="-5" dirty="0">
                <a:solidFill>
                  <a:srgbClr val="FF0000"/>
                </a:solidFill>
                <a:latin typeface="Times New Roman"/>
                <a:cs typeface="Times New Roman"/>
              </a:rPr>
              <a:t>Quelles</a:t>
            </a:r>
            <a:endParaRPr sz="2400" dirty="0">
              <a:latin typeface="Times New Roman"/>
              <a:cs typeface="Times New Roman"/>
            </a:endParaRPr>
          </a:p>
          <a:p>
            <a:pPr marL="88900">
              <a:lnSpc>
                <a:spcPct val="100000"/>
              </a:lnSpc>
              <a:spcBef>
                <a:spcPts val="150"/>
              </a:spcBef>
            </a:pPr>
            <a:r>
              <a:rPr sz="2400" spc="-5" dirty="0">
                <a:solidFill>
                  <a:srgbClr val="FF0000"/>
                </a:solidFill>
                <a:latin typeface="Times New Roman"/>
                <a:cs typeface="Times New Roman"/>
              </a:rPr>
              <a:t>informations </a:t>
            </a:r>
            <a:r>
              <a:rPr sz="2400" dirty="0">
                <a:solidFill>
                  <a:srgbClr val="FF0000"/>
                </a:solidFill>
                <a:latin typeface="Times New Roman"/>
                <a:cs typeface="Times New Roman"/>
              </a:rPr>
              <a:t>portent cet </a:t>
            </a:r>
            <a:r>
              <a:rPr sz="2400" spc="-5" dirty="0">
                <a:solidFill>
                  <a:srgbClr val="FF0000"/>
                </a:solidFill>
                <a:latin typeface="Times New Roman"/>
                <a:cs typeface="Times New Roman"/>
              </a:rPr>
              <a:t>ADN </a:t>
            </a:r>
            <a:r>
              <a:rPr sz="24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?</a:t>
            </a:r>
            <a:endParaRPr sz="2400" dirty="0">
              <a:latin typeface="Times New Roman"/>
              <a:cs typeface="Times New Roman"/>
            </a:endParaRPr>
          </a:p>
          <a:p>
            <a:pPr marL="120014" indent="-107314">
              <a:lnSpc>
                <a:spcPct val="100000"/>
              </a:lnSpc>
              <a:spcBef>
                <a:spcPts val="1295"/>
              </a:spcBef>
              <a:buSzPct val="95833"/>
              <a:buChar char="•"/>
              <a:tabLst>
                <a:tab pos="120650" algn="l"/>
              </a:tabLst>
            </a:pPr>
            <a:r>
              <a:rPr sz="2400" spc="-5" dirty="0">
                <a:latin typeface="Times New Roman"/>
                <a:cs typeface="Times New Roman"/>
              </a:rPr>
              <a:t>Qu’est </a:t>
            </a:r>
            <a:r>
              <a:rPr sz="2400" dirty="0">
                <a:latin typeface="Times New Roman"/>
                <a:cs typeface="Times New Roman"/>
              </a:rPr>
              <a:t>ce qu’une </a:t>
            </a:r>
            <a:r>
              <a:rPr sz="2400" spc="-5" dirty="0">
                <a:latin typeface="Times New Roman"/>
                <a:cs typeface="Times New Roman"/>
              </a:rPr>
              <a:t>enzyme </a:t>
            </a:r>
            <a:r>
              <a:rPr sz="2400" dirty="0">
                <a:latin typeface="Times New Roman"/>
                <a:cs typeface="Times New Roman"/>
              </a:rPr>
              <a:t>de restriction</a:t>
            </a:r>
            <a:r>
              <a:rPr sz="2400" spc="-8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?</a:t>
            </a:r>
          </a:p>
          <a:p>
            <a:pPr marL="120014" indent="-107314">
              <a:lnSpc>
                <a:spcPct val="100000"/>
              </a:lnSpc>
              <a:spcBef>
                <a:spcPts val="1390"/>
              </a:spcBef>
              <a:buSzPct val="95833"/>
              <a:buChar char="•"/>
              <a:tabLst>
                <a:tab pos="120650" algn="l"/>
              </a:tabLst>
            </a:pPr>
            <a:r>
              <a:rPr sz="2400" spc="-5" dirty="0">
                <a:latin typeface="Times New Roman"/>
                <a:cs typeface="Times New Roman"/>
              </a:rPr>
              <a:t>Quels sont </a:t>
            </a:r>
            <a:r>
              <a:rPr sz="2400" dirty="0">
                <a:latin typeface="Times New Roman"/>
                <a:cs typeface="Times New Roman"/>
              </a:rPr>
              <a:t>les vecteurs de clonage</a:t>
            </a:r>
            <a:r>
              <a:rPr sz="2400" spc="-7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?</a:t>
            </a:r>
          </a:p>
          <a:p>
            <a:pPr marL="120014" indent="-107314">
              <a:lnSpc>
                <a:spcPct val="100000"/>
              </a:lnSpc>
              <a:spcBef>
                <a:spcPts val="1405"/>
              </a:spcBef>
              <a:buSzPct val="95833"/>
              <a:buChar char="•"/>
              <a:tabLst>
                <a:tab pos="120650" algn="l"/>
              </a:tabLst>
            </a:pPr>
            <a:r>
              <a:rPr sz="2400" spc="-10" dirty="0">
                <a:latin typeface="Times New Roman"/>
                <a:cs typeface="Times New Roman"/>
              </a:rPr>
              <a:t>Comment </a:t>
            </a:r>
            <a:r>
              <a:rPr sz="2400" spc="-5" dirty="0">
                <a:latin typeface="Times New Roman"/>
                <a:cs typeface="Times New Roman"/>
              </a:rPr>
              <a:t>l’ADN </a:t>
            </a:r>
            <a:r>
              <a:rPr sz="2400" dirty="0">
                <a:latin typeface="Times New Roman"/>
                <a:cs typeface="Times New Roman"/>
              </a:rPr>
              <a:t>d’intérêt et le vecteur sont-ils liés</a:t>
            </a:r>
            <a:r>
              <a:rPr sz="2400" spc="-1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?</a:t>
            </a:r>
          </a:p>
          <a:p>
            <a:pPr marL="120014" indent="-107314">
              <a:lnSpc>
                <a:spcPct val="100000"/>
              </a:lnSpc>
              <a:spcBef>
                <a:spcPts val="1405"/>
              </a:spcBef>
              <a:buSzPct val="95833"/>
              <a:buChar char="•"/>
              <a:tabLst>
                <a:tab pos="120650" algn="l"/>
              </a:tabLst>
            </a:pPr>
            <a:r>
              <a:rPr sz="2400" dirty="0">
                <a:latin typeface="Times New Roman"/>
                <a:cs typeface="Times New Roman"/>
              </a:rPr>
              <a:t>Les cellules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hôtes?</a:t>
            </a:r>
            <a:endParaRPr sz="2400" dirty="0">
              <a:latin typeface="Times New Roman"/>
              <a:cs typeface="Times New Roman"/>
            </a:endParaRPr>
          </a:p>
          <a:p>
            <a:pPr marL="120014" indent="-107314">
              <a:lnSpc>
                <a:spcPct val="100000"/>
              </a:lnSpc>
              <a:spcBef>
                <a:spcPts val="1395"/>
              </a:spcBef>
              <a:buSzPct val="95833"/>
              <a:buChar char="•"/>
              <a:tabLst>
                <a:tab pos="120650" algn="l"/>
              </a:tabLst>
            </a:pPr>
            <a:r>
              <a:rPr sz="2400" spc="-10" dirty="0">
                <a:latin typeface="Times New Roman"/>
                <a:cs typeface="Times New Roman"/>
              </a:rPr>
              <a:t>Comment </a:t>
            </a:r>
            <a:r>
              <a:rPr sz="2400" spc="-5" dirty="0">
                <a:latin typeface="Times New Roman"/>
                <a:cs typeface="Times New Roman"/>
              </a:rPr>
              <a:t>l’ADN recombinant </a:t>
            </a:r>
            <a:r>
              <a:rPr sz="2400" dirty="0">
                <a:latin typeface="Times New Roman"/>
                <a:cs typeface="Times New Roman"/>
              </a:rPr>
              <a:t>est introduit dans une cellule</a:t>
            </a:r>
            <a:r>
              <a:rPr sz="2400" spc="-9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hôte</a:t>
            </a:r>
          </a:p>
          <a:p>
            <a:pPr marL="88900">
              <a:lnSpc>
                <a:spcPct val="100000"/>
              </a:lnSpc>
            </a:pPr>
            <a:r>
              <a:rPr sz="2400" dirty="0">
                <a:latin typeface="Times New Roman"/>
                <a:cs typeface="Times New Roman"/>
              </a:rPr>
              <a:t>et </a:t>
            </a:r>
            <a:r>
              <a:rPr sz="2400" spc="-10" dirty="0">
                <a:latin typeface="Times New Roman"/>
                <a:cs typeface="Times New Roman"/>
              </a:rPr>
              <a:t>comment </a:t>
            </a:r>
            <a:r>
              <a:rPr sz="2400" dirty="0">
                <a:latin typeface="Times New Roman"/>
                <a:cs typeface="Times New Roman"/>
              </a:rPr>
              <a:t>celle-ci se </a:t>
            </a:r>
            <a:r>
              <a:rPr sz="2400" spc="-5" dirty="0">
                <a:latin typeface="Times New Roman"/>
                <a:cs typeface="Times New Roman"/>
              </a:rPr>
              <a:t>multiplie</a:t>
            </a:r>
            <a:r>
              <a:rPr sz="2400" spc="-10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?</a:t>
            </a:r>
          </a:p>
          <a:p>
            <a:pPr marL="120014" indent="-107314">
              <a:lnSpc>
                <a:spcPct val="100000"/>
              </a:lnSpc>
              <a:spcBef>
                <a:spcPts val="1405"/>
              </a:spcBef>
              <a:buSzPct val="95833"/>
              <a:buChar char="•"/>
              <a:tabLst>
                <a:tab pos="120650" algn="l"/>
              </a:tabLst>
            </a:pPr>
            <a:r>
              <a:rPr sz="2400" spc="-5" dirty="0">
                <a:latin typeface="Times New Roman"/>
                <a:cs typeface="Times New Roman"/>
              </a:rPr>
              <a:t>Autres exemple </a:t>
            </a:r>
            <a:r>
              <a:rPr sz="2400" dirty="0">
                <a:latin typeface="Times New Roman"/>
                <a:cs typeface="Times New Roman"/>
              </a:rPr>
              <a:t>d’intérêt du clonage</a:t>
            </a:r>
            <a:r>
              <a:rPr sz="2400" spc="-9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?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54087" y="465137"/>
            <a:ext cx="8783955" cy="792480"/>
          </a:xfrm>
          <a:prstGeom prst="rect">
            <a:avLst/>
          </a:prstGeom>
          <a:ln w="9523">
            <a:solidFill>
              <a:srgbClr val="000000"/>
            </a:solidFill>
          </a:ln>
        </p:spPr>
        <p:txBody>
          <a:bodyPr vert="horz" wrap="square" lIns="0" tIns="164465" rIns="0" bIns="0" rtlCol="0">
            <a:spAutoFit/>
          </a:bodyPr>
          <a:lstStyle/>
          <a:p>
            <a:pPr marL="31750" algn="ctr">
              <a:lnSpc>
                <a:spcPct val="100000"/>
              </a:lnSpc>
              <a:spcBef>
                <a:spcPts val="1295"/>
              </a:spcBef>
            </a:pPr>
            <a:r>
              <a:rPr spc="-5" dirty="0"/>
              <a:t>Question</a:t>
            </a:r>
            <a:r>
              <a:rPr spc="-85" dirty="0"/>
              <a:t> </a:t>
            </a:r>
            <a:r>
              <a:rPr spc="-5" dirty="0"/>
              <a:t>?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197</TotalTime>
  <Words>1483</Words>
  <Application>Microsoft Office PowerPoint</Application>
  <PresentationFormat>Personnalisé</PresentationFormat>
  <Paragraphs>451</Paragraphs>
  <Slides>41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41</vt:i4>
      </vt:variant>
    </vt:vector>
  </HeadingPairs>
  <TitlesOfParts>
    <vt:vector size="42" baseType="lpstr">
      <vt:lpstr>Office Theme</vt:lpstr>
      <vt:lpstr>Présentation PowerPoint</vt:lpstr>
      <vt:lpstr>Définition et intérêt du clonage de gènes</vt:lpstr>
      <vt:lpstr>Un exemple applicatif du clonage de gènes</vt:lpstr>
      <vt:lpstr>Origine de l’hormone de croissance</vt:lpstr>
      <vt:lpstr>l’hormone de croissance ?</vt:lpstr>
      <vt:lpstr>Concept du clonage génétique</vt:lpstr>
      <vt:lpstr>Un exemple de l’intérêt du clonage de gènes</vt:lpstr>
      <vt:lpstr>Concept du clonage génétique</vt:lpstr>
      <vt:lpstr>Question ?</vt:lpstr>
      <vt:lpstr>Comment fabriquer un ADN recombinant ?</vt:lpstr>
      <vt:lpstr>Question ?</vt:lpstr>
      <vt:lpstr>Les enzymes de restrictions</vt:lpstr>
      <vt:lpstr>Exemple: l’enzyme EcoRI</vt:lpstr>
      <vt:lpstr>Présentation PowerPoint</vt:lpstr>
      <vt:lpstr>Les enzymes de restrictions</vt:lpstr>
      <vt:lpstr>Visualisation des  fragments  de  restriction  (électrophorèse)</vt:lpstr>
      <vt:lpstr>Visualisation des fragments d’ADN (électrophorèse)</vt:lpstr>
      <vt:lpstr> Cartographie par les  enzymes de restrictions</vt:lpstr>
      <vt:lpstr>Comment fabriquer un ADN recombinant ?</vt:lpstr>
      <vt:lpstr>Concept du clonage génétique</vt:lpstr>
      <vt:lpstr>Question ?</vt:lpstr>
      <vt:lpstr>Propriétés des vecteurs de clonage</vt:lpstr>
      <vt:lpstr>Différents vecteurs de clonage</vt:lpstr>
      <vt:lpstr>Les plasmides comme vecteurs de clonage</vt:lpstr>
      <vt:lpstr>Comment fabriquer un ADN recombinant ?</vt:lpstr>
      <vt:lpstr>Question ?</vt:lpstr>
      <vt:lpstr>La ligation</vt:lpstr>
      <vt:lpstr>Résumé sur l’ADN recombinant</vt:lpstr>
      <vt:lpstr>Résumé sur l’ADN recombinant</vt:lpstr>
      <vt:lpstr>Construction d’une banque d’ADN génomique</vt:lpstr>
      <vt:lpstr>Question ?</vt:lpstr>
      <vt:lpstr>Les cellules hôtes</vt:lpstr>
      <vt:lpstr>Question ?</vt:lpstr>
      <vt:lpstr>Introduction de l’ADN recombinant dans les cellules hôtes</vt:lpstr>
      <vt:lpstr>Introduction de l’ADN recombinant dans les cellules hôtes</vt:lpstr>
      <vt:lpstr>Identification des clones intéressants</vt:lpstr>
      <vt:lpstr>Construction d’une banque d’ADN génomique</vt:lpstr>
      <vt:lpstr>Question ?</vt:lpstr>
      <vt:lpstr>Exemple de l’insuline</vt:lpstr>
      <vt:lpstr>Création d’animaux transgéniques</vt:lpstr>
      <vt:lpstr>Autres exemples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C:\Users\Hamza\Downloads\Documents\microbiologie L3\bio mol\Bio-mol-L3-Micro-cours_07</dc:title>
  <dc:creator>Hamza</dc:creator>
  <cp:lastModifiedBy>Utilisateur Windows</cp:lastModifiedBy>
  <cp:revision>7</cp:revision>
  <dcterms:created xsi:type="dcterms:W3CDTF">2019-11-19T20:14:06Z</dcterms:created>
  <dcterms:modified xsi:type="dcterms:W3CDTF">2021-12-13T19:43:17Z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2017-09-18T00:00:00Z</vt:filetime>
  </property>
  <property fmtid="{D5CDD505-2E9C-101B-9397-08002B2CF9AE}" pid="3" name="Creator">
    <vt:lpwstr>PDFCreator 2.5.3.6324</vt:lpwstr>
  </property>
  <property fmtid="{D5CDD505-2E9C-101B-9397-08002B2CF9AE}" pid="4" name="LastSaved">
    <vt:filetime>2019-11-19T00:00:00Z</vt:filetime>
  </property>
</Properties>
</file>