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91639" y="6669022"/>
            <a:ext cx="6136005" cy="189230"/>
          </a:xfrm>
          <a:custGeom>
            <a:avLst/>
            <a:gdLst/>
            <a:ahLst/>
            <a:cxnLst/>
            <a:rect l="l" t="t" r="r" b="b"/>
            <a:pathLst>
              <a:path w="6136005" h="189229">
                <a:moveTo>
                  <a:pt x="0" y="188974"/>
                </a:moveTo>
                <a:lnTo>
                  <a:pt x="6135624" y="188974"/>
                </a:lnTo>
                <a:lnTo>
                  <a:pt x="6135624" y="0"/>
                </a:lnTo>
                <a:lnTo>
                  <a:pt x="0" y="0"/>
                </a:lnTo>
                <a:lnTo>
                  <a:pt x="0" y="188974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69022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188974"/>
                </a:moveTo>
                <a:lnTo>
                  <a:pt x="9144000" y="0"/>
                </a:ln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669022"/>
            <a:ext cx="1691639" cy="189230"/>
          </a:xfrm>
          <a:custGeom>
            <a:avLst/>
            <a:gdLst/>
            <a:ahLst/>
            <a:cxnLst/>
            <a:rect l="l" t="t" r="r" b="b"/>
            <a:pathLst>
              <a:path w="1691639" h="189229">
                <a:moveTo>
                  <a:pt x="1691639" y="188974"/>
                </a:moveTo>
                <a:lnTo>
                  <a:pt x="1691639" y="0"/>
                </a:ln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5468" y="548640"/>
            <a:ext cx="191871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4144" y="527558"/>
            <a:ext cx="1915020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9967" y="1786127"/>
            <a:ext cx="1549908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07870" y="1764664"/>
            <a:ext cx="1546606" cy="527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80659" y="4133088"/>
            <a:ext cx="1662684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258815" y="4112133"/>
            <a:ext cx="1660398" cy="4916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19800" y="5577840"/>
            <a:ext cx="2875788" cy="53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97702" y="5556758"/>
            <a:ext cx="2872613" cy="5329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643628" y="0"/>
            <a:ext cx="4500371" cy="3375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349750"/>
            <a:ext cx="4643628" cy="3489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91639" y="6669022"/>
            <a:ext cx="6136005" cy="189230"/>
          </a:xfrm>
          <a:custGeom>
            <a:avLst/>
            <a:gdLst/>
            <a:ahLst/>
            <a:cxnLst/>
            <a:rect l="l" t="t" r="r" b="b"/>
            <a:pathLst>
              <a:path w="6136005" h="189229">
                <a:moveTo>
                  <a:pt x="0" y="188974"/>
                </a:moveTo>
                <a:lnTo>
                  <a:pt x="6135624" y="188974"/>
                </a:lnTo>
                <a:lnTo>
                  <a:pt x="6135624" y="0"/>
                </a:lnTo>
                <a:lnTo>
                  <a:pt x="0" y="0"/>
                </a:lnTo>
                <a:lnTo>
                  <a:pt x="0" y="188974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69022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188974"/>
                </a:moveTo>
                <a:lnTo>
                  <a:pt x="9144000" y="0"/>
                </a:ln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669022"/>
            <a:ext cx="1691639" cy="189230"/>
          </a:xfrm>
          <a:custGeom>
            <a:avLst/>
            <a:gdLst/>
            <a:ahLst/>
            <a:cxnLst/>
            <a:rect l="l" t="t" r="r" b="b"/>
            <a:pathLst>
              <a:path w="1691639" h="189229">
                <a:moveTo>
                  <a:pt x="1691639" y="188974"/>
                </a:moveTo>
                <a:lnTo>
                  <a:pt x="1691639" y="0"/>
                </a:ln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6370" y="97358"/>
            <a:ext cx="374777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6872" y="6682917"/>
            <a:ext cx="123825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14" dirty="0"/>
              <a:t>Mr.</a:t>
            </a:r>
            <a:r>
              <a:rPr spc="-225" dirty="0"/>
              <a:t> </a:t>
            </a:r>
            <a:r>
              <a:rPr spc="-60" dirty="0"/>
              <a:t>BENSLAMA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029193" y="6682917"/>
            <a:ext cx="9156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7800" y="62484"/>
            <a:ext cx="6265545" cy="1224280"/>
          </a:xfrm>
          <a:custGeom>
            <a:avLst/>
            <a:gdLst/>
            <a:ahLst/>
            <a:cxnLst/>
            <a:rect l="l" t="t" r="r" b="b"/>
            <a:pathLst>
              <a:path w="6265545" h="1224280">
                <a:moveTo>
                  <a:pt x="6214364" y="0"/>
                </a:moveTo>
                <a:lnTo>
                  <a:pt x="50800" y="0"/>
                </a:lnTo>
                <a:lnTo>
                  <a:pt x="31021" y="3990"/>
                </a:lnTo>
                <a:lnTo>
                  <a:pt x="14874" y="14874"/>
                </a:lnTo>
                <a:lnTo>
                  <a:pt x="3990" y="31021"/>
                </a:lnTo>
                <a:lnTo>
                  <a:pt x="0" y="50800"/>
                </a:lnTo>
                <a:lnTo>
                  <a:pt x="0" y="1172972"/>
                </a:lnTo>
                <a:lnTo>
                  <a:pt x="3990" y="1192750"/>
                </a:lnTo>
                <a:lnTo>
                  <a:pt x="14874" y="1208897"/>
                </a:lnTo>
                <a:lnTo>
                  <a:pt x="31021" y="1219781"/>
                </a:lnTo>
                <a:lnTo>
                  <a:pt x="50800" y="1223772"/>
                </a:lnTo>
                <a:lnTo>
                  <a:pt x="6214364" y="1223772"/>
                </a:lnTo>
                <a:lnTo>
                  <a:pt x="6234142" y="1219781"/>
                </a:lnTo>
                <a:lnTo>
                  <a:pt x="6250289" y="1208897"/>
                </a:lnTo>
                <a:lnTo>
                  <a:pt x="6261173" y="1192750"/>
                </a:lnTo>
                <a:lnTo>
                  <a:pt x="6265164" y="1172972"/>
                </a:lnTo>
                <a:lnTo>
                  <a:pt x="6265164" y="50800"/>
                </a:lnTo>
                <a:lnTo>
                  <a:pt x="6261173" y="31021"/>
                </a:lnTo>
                <a:lnTo>
                  <a:pt x="6250289" y="14874"/>
                </a:lnTo>
                <a:lnTo>
                  <a:pt x="6234142" y="3990"/>
                </a:lnTo>
                <a:lnTo>
                  <a:pt x="6214364" y="0"/>
                </a:lnTo>
                <a:close/>
              </a:path>
            </a:pathLst>
          </a:custGeom>
          <a:solidFill>
            <a:srgbClr val="ECECEC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5" y="1418844"/>
            <a:ext cx="1327404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61731" y="1418844"/>
            <a:ext cx="1325879" cy="1397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6223" y="6408418"/>
            <a:ext cx="2720340" cy="449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8684" y="6411466"/>
            <a:ext cx="1453896" cy="446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0232" y="6452615"/>
            <a:ext cx="2592705" cy="361315"/>
          </a:xfrm>
          <a:custGeom>
            <a:avLst/>
            <a:gdLst/>
            <a:ahLst/>
            <a:cxnLst/>
            <a:rect l="l" t="t" r="r" b="b"/>
            <a:pathLst>
              <a:path w="2592704" h="361315">
                <a:moveTo>
                  <a:pt x="2532126" y="0"/>
                </a:moveTo>
                <a:lnTo>
                  <a:pt x="60197" y="0"/>
                </a:lnTo>
                <a:lnTo>
                  <a:pt x="36754" y="4730"/>
                </a:lnTo>
                <a:lnTo>
                  <a:pt x="17621" y="17630"/>
                </a:lnTo>
                <a:lnTo>
                  <a:pt x="4726" y="36765"/>
                </a:lnTo>
                <a:lnTo>
                  <a:pt x="0" y="60198"/>
                </a:lnTo>
                <a:lnTo>
                  <a:pt x="0" y="300990"/>
                </a:lnTo>
                <a:lnTo>
                  <a:pt x="4726" y="324421"/>
                </a:lnTo>
                <a:lnTo>
                  <a:pt x="17621" y="343556"/>
                </a:lnTo>
                <a:lnTo>
                  <a:pt x="36754" y="356457"/>
                </a:lnTo>
                <a:lnTo>
                  <a:pt x="60197" y="361188"/>
                </a:lnTo>
                <a:lnTo>
                  <a:pt x="2532126" y="361188"/>
                </a:lnTo>
                <a:lnTo>
                  <a:pt x="2555569" y="356457"/>
                </a:lnTo>
                <a:lnTo>
                  <a:pt x="2574702" y="343556"/>
                </a:lnTo>
                <a:lnTo>
                  <a:pt x="2587597" y="324421"/>
                </a:lnTo>
                <a:lnTo>
                  <a:pt x="2592323" y="300990"/>
                </a:lnTo>
                <a:lnTo>
                  <a:pt x="2592323" y="60198"/>
                </a:lnTo>
                <a:lnTo>
                  <a:pt x="2587597" y="36765"/>
                </a:lnTo>
                <a:lnTo>
                  <a:pt x="2574702" y="17630"/>
                </a:lnTo>
                <a:lnTo>
                  <a:pt x="2555569" y="4730"/>
                </a:lnTo>
                <a:lnTo>
                  <a:pt x="2532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0232" y="6452615"/>
            <a:ext cx="2592705" cy="361315"/>
          </a:xfrm>
          <a:custGeom>
            <a:avLst/>
            <a:gdLst/>
            <a:ahLst/>
            <a:cxnLst/>
            <a:rect l="l" t="t" r="r" b="b"/>
            <a:pathLst>
              <a:path w="2592704" h="361315">
                <a:moveTo>
                  <a:pt x="0" y="60198"/>
                </a:moveTo>
                <a:lnTo>
                  <a:pt x="4726" y="36765"/>
                </a:lnTo>
                <a:lnTo>
                  <a:pt x="17621" y="17630"/>
                </a:lnTo>
                <a:lnTo>
                  <a:pt x="36754" y="4730"/>
                </a:lnTo>
                <a:lnTo>
                  <a:pt x="60197" y="0"/>
                </a:lnTo>
                <a:lnTo>
                  <a:pt x="2532126" y="0"/>
                </a:lnTo>
                <a:lnTo>
                  <a:pt x="2555569" y="4730"/>
                </a:lnTo>
                <a:lnTo>
                  <a:pt x="2574702" y="17630"/>
                </a:lnTo>
                <a:lnTo>
                  <a:pt x="2587597" y="36765"/>
                </a:lnTo>
                <a:lnTo>
                  <a:pt x="2592323" y="60198"/>
                </a:lnTo>
                <a:lnTo>
                  <a:pt x="2592323" y="300990"/>
                </a:lnTo>
                <a:lnTo>
                  <a:pt x="2587597" y="324421"/>
                </a:lnTo>
                <a:lnTo>
                  <a:pt x="2574702" y="343556"/>
                </a:lnTo>
                <a:lnTo>
                  <a:pt x="2555569" y="356457"/>
                </a:lnTo>
                <a:lnTo>
                  <a:pt x="2532126" y="361188"/>
                </a:lnTo>
                <a:lnTo>
                  <a:pt x="60197" y="361188"/>
                </a:lnTo>
                <a:lnTo>
                  <a:pt x="36754" y="356457"/>
                </a:lnTo>
                <a:lnTo>
                  <a:pt x="17621" y="343556"/>
                </a:lnTo>
                <a:lnTo>
                  <a:pt x="4726" y="324421"/>
                </a:lnTo>
                <a:lnTo>
                  <a:pt x="0" y="300990"/>
                </a:lnTo>
                <a:lnTo>
                  <a:pt x="0" y="6019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17594" y="6491122"/>
            <a:ext cx="11169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latin typeface="Comic Sans MS"/>
                <a:cs typeface="Comic Sans MS"/>
              </a:rPr>
              <a:t>201</a:t>
            </a:r>
            <a:r>
              <a:rPr lang="fr-FR" sz="1600" b="1" spc="-10" dirty="0">
                <a:latin typeface="Comic Sans MS"/>
                <a:cs typeface="Comic Sans MS"/>
              </a:rPr>
              <a:t>8</a:t>
            </a:r>
            <a:r>
              <a:rPr sz="1600" b="1" spc="-10" dirty="0" smtClean="0">
                <a:latin typeface="Comic Sans MS"/>
                <a:cs typeface="Comic Sans MS"/>
              </a:rPr>
              <a:t>/201</a:t>
            </a:r>
            <a:r>
              <a:rPr lang="fr-FR" sz="1600" b="1" spc="-10" dirty="0" smtClean="0">
                <a:latin typeface="Comic Sans MS"/>
                <a:cs typeface="Comic Sans MS"/>
              </a:rPr>
              <a:t>9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48027" y="2319527"/>
            <a:ext cx="6685788" cy="2456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48028" y="3232226"/>
            <a:ext cx="55671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spc="-10" dirty="0" smtClean="0">
                <a:latin typeface="Comic Sans MS"/>
                <a:cs typeface="Comic Sans MS"/>
              </a:rPr>
              <a:t>Enzymes de restriction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1533144"/>
            <a:ext cx="9072880" cy="1647825"/>
          </a:xfrm>
          <a:custGeom>
            <a:avLst/>
            <a:gdLst/>
            <a:ahLst/>
            <a:cxnLst/>
            <a:rect l="l" t="t" r="r" b="b"/>
            <a:pathLst>
              <a:path w="9072880" h="1647825">
                <a:moveTo>
                  <a:pt x="94731" y="0"/>
                </a:moveTo>
                <a:lnTo>
                  <a:pt x="8977630" y="0"/>
                </a:lnTo>
                <a:lnTo>
                  <a:pt x="9014507" y="7445"/>
                </a:lnTo>
                <a:lnTo>
                  <a:pt x="9044622" y="27749"/>
                </a:lnTo>
                <a:lnTo>
                  <a:pt x="9064926" y="57864"/>
                </a:lnTo>
                <a:lnTo>
                  <a:pt x="9072372" y="94741"/>
                </a:lnTo>
                <a:lnTo>
                  <a:pt x="9072372" y="1647443"/>
                </a:lnTo>
                <a:lnTo>
                  <a:pt x="0" y="1647443"/>
                </a:lnTo>
                <a:lnTo>
                  <a:pt x="0" y="94741"/>
                </a:lnTo>
                <a:lnTo>
                  <a:pt x="7444" y="57864"/>
                </a:lnTo>
                <a:lnTo>
                  <a:pt x="27746" y="27749"/>
                </a:lnTo>
                <a:lnTo>
                  <a:pt x="57857" y="7445"/>
                </a:lnTo>
                <a:lnTo>
                  <a:pt x="94731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" y="1103375"/>
            <a:ext cx="1169035" cy="368935"/>
          </a:xfrm>
          <a:custGeom>
            <a:avLst/>
            <a:gdLst/>
            <a:ahLst/>
            <a:cxnLst/>
            <a:rect l="l" t="t" r="r" b="b"/>
            <a:pathLst>
              <a:path w="1169035" h="368934">
                <a:moveTo>
                  <a:pt x="0" y="368808"/>
                </a:moveTo>
                <a:lnTo>
                  <a:pt x="1168908" y="368808"/>
                </a:lnTo>
                <a:lnTo>
                  <a:pt x="11689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5" y="3296411"/>
            <a:ext cx="9070975" cy="1958339"/>
          </a:xfrm>
          <a:custGeom>
            <a:avLst/>
            <a:gdLst/>
            <a:ahLst/>
            <a:cxnLst/>
            <a:rect l="l" t="t" r="r" b="b"/>
            <a:pathLst>
              <a:path w="9070975" h="1958339">
                <a:moveTo>
                  <a:pt x="112598" y="0"/>
                </a:moveTo>
                <a:lnTo>
                  <a:pt x="8958199" y="0"/>
                </a:lnTo>
                <a:lnTo>
                  <a:pt x="9002053" y="8850"/>
                </a:lnTo>
                <a:lnTo>
                  <a:pt x="9037859" y="32988"/>
                </a:lnTo>
                <a:lnTo>
                  <a:pt x="9061997" y="68794"/>
                </a:lnTo>
                <a:lnTo>
                  <a:pt x="9070848" y="112649"/>
                </a:lnTo>
                <a:lnTo>
                  <a:pt x="9070848" y="1958339"/>
                </a:lnTo>
                <a:lnTo>
                  <a:pt x="0" y="1958339"/>
                </a:lnTo>
                <a:lnTo>
                  <a:pt x="0" y="112649"/>
                </a:lnTo>
                <a:lnTo>
                  <a:pt x="8848" y="68794"/>
                </a:lnTo>
                <a:lnTo>
                  <a:pt x="32979" y="32988"/>
                </a:lnTo>
                <a:lnTo>
                  <a:pt x="68770" y="8850"/>
                </a:lnTo>
                <a:lnTo>
                  <a:pt x="112598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384" y="1121409"/>
            <a:ext cx="8865870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Propriétés</a:t>
            </a:r>
            <a:endParaRPr sz="1800">
              <a:latin typeface="Trebuchet MS"/>
              <a:cs typeface="Trebuchet MS"/>
            </a:endParaRPr>
          </a:p>
          <a:p>
            <a:pPr marL="19050" marR="5080" algn="just">
              <a:lnSpc>
                <a:spcPct val="100000"/>
              </a:lnSpc>
              <a:spcBef>
                <a:spcPts val="1440"/>
              </a:spcBef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20" dirty="0">
                <a:latin typeface="Arial"/>
                <a:cs typeface="Arial"/>
              </a:rPr>
              <a:t>capables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0" dirty="0">
                <a:latin typeface="Arial"/>
                <a:cs typeface="Arial"/>
              </a:rPr>
              <a:t>reconnaître </a:t>
            </a:r>
            <a:r>
              <a:rPr sz="2000" spc="-65" dirty="0">
                <a:latin typeface="Arial"/>
                <a:cs typeface="Arial"/>
              </a:rPr>
              <a:t>spécifiquement </a:t>
            </a:r>
            <a:r>
              <a:rPr sz="2000" spc="-5" dirty="0">
                <a:latin typeface="Arial"/>
                <a:cs typeface="Arial"/>
              </a:rPr>
              <a:t>et  </a:t>
            </a:r>
            <a:r>
              <a:rPr sz="2000" spc="-50" dirty="0">
                <a:latin typeface="Arial"/>
                <a:cs typeface="Arial"/>
              </a:rPr>
              <a:t>uniquement </a:t>
            </a:r>
            <a:r>
              <a:rPr sz="2000" spc="-85" dirty="0">
                <a:latin typeface="Arial"/>
                <a:cs typeface="Arial"/>
              </a:rPr>
              <a:t>une </a:t>
            </a:r>
            <a:r>
              <a:rPr sz="2000" spc="-50" dirty="0">
                <a:latin typeface="Arial"/>
                <a:cs typeface="Arial"/>
              </a:rPr>
              <a:t>courte </a:t>
            </a:r>
            <a:r>
              <a:rPr sz="2000" spc="-120" dirty="0">
                <a:latin typeface="Arial"/>
                <a:cs typeface="Arial"/>
              </a:rPr>
              <a:t>séquence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0" dirty="0">
                <a:latin typeface="Arial"/>
                <a:cs typeface="Arial"/>
              </a:rPr>
              <a:t>l'ADN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0" dirty="0">
                <a:latin typeface="Arial"/>
                <a:cs typeface="Arial"/>
              </a:rPr>
              <a:t>4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5" dirty="0">
                <a:latin typeface="Arial"/>
                <a:cs typeface="Arial"/>
              </a:rPr>
              <a:t>10 </a:t>
            </a:r>
            <a:r>
              <a:rPr sz="2000" spc="-90" dirty="0">
                <a:latin typeface="Arial"/>
                <a:cs typeface="Arial"/>
              </a:rPr>
              <a:t>paires de </a:t>
            </a:r>
            <a:r>
              <a:rPr sz="2000" spc="-140" dirty="0">
                <a:latin typeface="Arial"/>
                <a:cs typeface="Arial"/>
              </a:rPr>
              <a:t>bases,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0" dirty="0">
                <a:latin typeface="Arial"/>
                <a:cs typeface="Arial"/>
              </a:rPr>
              <a:t>cliver </a:t>
            </a:r>
            <a:r>
              <a:rPr sz="2000" spc="-110" dirty="0">
                <a:latin typeface="Arial"/>
                <a:cs typeface="Arial"/>
              </a:rPr>
              <a:t>les  </a:t>
            </a:r>
            <a:r>
              <a:rPr sz="2000" spc="-95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brins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0" dirty="0">
                <a:latin typeface="Arial"/>
                <a:cs typeface="Arial"/>
              </a:rPr>
              <a:t>duplex </a:t>
            </a:r>
            <a:r>
              <a:rPr sz="2000" spc="-110" dirty="0">
                <a:latin typeface="Arial"/>
                <a:cs typeface="Arial"/>
              </a:rPr>
              <a:t>d'ADN au </a:t>
            </a:r>
            <a:r>
              <a:rPr sz="2000" spc="-60" dirty="0">
                <a:latin typeface="Arial"/>
                <a:cs typeface="Arial"/>
              </a:rPr>
              <a:t>site </a:t>
            </a:r>
            <a:r>
              <a:rPr sz="2000" spc="-75" dirty="0">
                <a:latin typeface="Arial"/>
                <a:cs typeface="Arial"/>
              </a:rPr>
              <a:t>reconnu. </a:t>
            </a:r>
            <a:r>
              <a:rPr sz="2000" spc="-90" dirty="0">
                <a:latin typeface="Arial"/>
                <a:cs typeface="Arial"/>
              </a:rPr>
              <a:t>Cette </a:t>
            </a:r>
            <a:r>
              <a:rPr sz="2000" spc="-35" dirty="0">
                <a:latin typeface="Arial"/>
                <a:cs typeface="Arial"/>
              </a:rPr>
              <a:t>propriété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90" dirty="0">
                <a:latin typeface="Arial"/>
                <a:cs typeface="Arial"/>
              </a:rPr>
              <a:t>depuis </a:t>
            </a:r>
            <a:r>
              <a:rPr sz="2000" spc="-80" dirty="0">
                <a:latin typeface="Arial"/>
                <a:cs typeface="Arial"/>
              </a:rPr>
              <a:t>longtemps </a:t>
            </a:r>
            <a:r>
              <a:rPr sz="2000" spc="-50" dirty="0">
                <a:latin typeface="Arial"/>
                <a:cs typeface="Arial"/>
              </a:rPr>
              <a:t>été  utilisée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60" dirty="0">
                <a:latin typeface="Arial"/>
                <a:cs typeface="Arial"/>
              </a:rPr>
              <a:t>biologie </a:t>
            </a:r>
            <a:r>
              <a:rPr sz="2000" spc="-65" dirty="0">
                <a:latin typeface="Arial"/>
                <a:cs typeface="Arial"/>
              </a:rPr>
              <a:t>moléculaire, </a:t>
            </a:r>
            <a:r>
              <a:rPr sz="2000" spc="-70" dirty="0">
                <a:latin typeface="Arial"/>
                <a:cs typeface="Arial"/>
              </a:rPr>
              <a:t>puisqu'elles </a:t>
            </a:r>
            <a:r>
              <a:rPr sz="2000" spc="-25" dirty="0">
                <a:latin typeface="Arial"/>
                <a:cs typeface="Arial"/>
              </a:rPr>
              <a:t>permettent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55" dirty="0">
                <a:latin typeface="Arial"/>
                <a:cs typeface="Arial"/>
              </a:rPr>
              <a:t>fragmenter </a:t>
            </a:r>
            <a:r>
              <a:rPr sz="2000" spc="-95" dirty="0">
                <a:latin typeface="Arial"/>
                <a:cs typeface="Arial"/>
              </a:rPr>
              <a:t>l'ADN </a:t>
            </a:r>
            <a:r>
              <a:rPr sz="2000" spc="-105" dirty="0">
                <a:latin typeface="Arial"/>
                <a:cs typeface="Arial"/>
              </a:rPr>
              <a:t>en  </a:t>
            </a:r>
            <a:r>
              <a:rPr sz="2000" spc="-114" dirty="0">
                <a:latin typeface="Arial"/>
                <a:cs typeface="Arial"/>
              </a:rPr>
              <a:t>segments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25" dirty="0">
                <a:latin typeface="Arial"/>
                <a:cs typeface="Arial"/>
              </a:rPr>
              <a:t>taille </a:t>
            </a:r>
            <a:r>
              <a:rPr sz="2000" spc="-35" dirty="0">
                <a:latin typeface="Arial"/>
                <a:cs typeface="Arial"/>
              </a:rPr>
              <a:t>réduite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70" dirty="0">
                <a:latin typeface="Arial"/>
                <a:cs typeface="Arial"/>
              </a:rPr>
              <a:t>coupant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5" dirty="0">
                <a:latin typeface="Arial"/>
                <a:cs typeface="Arial"/>
              </a:rPr>
              <a:t>sites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définis.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0320" algn="just">
              <a:lnSpc>
                <a:spcPct val="100000"/>
              </a:lnSpc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peuvent </a:t>
            </a:r>
            <a:r>
              <a:rPr sz="2000" spc="-30" dirty="0">
                <a:latin typeface="Arial"/>
                <a:cs typeface="Arial"/>
              </a:rPr>
              <a:t>être </a:t>
            </a:r>
            <a:r>
              <a:rPr sz="2000" spc="-65" dirty="0">
                <a:latin typeface="Arial"/>
                <a:cs typeface="Arial"/>
              </a:rPr>
              <a:t>utilisées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30" dirty="0">
                <a:latin typeface="Arial"/>
                <a:cs typeface="Arial"/>
              </a:rPr>
              <a:t>établir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60" dirty="0">
                <a:latin typeface="Arial"/>
                <a:cs typeface="Arial"/>
              </a:rPr>
              <a:t>carte </a:t>
            </a:r>
            <a:r>
              <a:rPr sz="2000" spc="-70" dirty="0">
                <a:latin typeface="Arial"/>
                <a:cs typeface="Arial"/>
              </a:rPr>
              <a:t>génétique  </a:t>
            </a:r>
            <a:r>
              <a:rPr sz="2000" spc="-90" dirty="0">
                <a:latin typeface="Arial"/>
                <a:cs typeface="Arial"/>
              </a:rPr>
              <a:t>(appelée « </a:t>
            </a:r>
            <a:r>
              <a:rPr sz="2000" spc="-70" dirty="0">
                <a:latin typeface="Arial"/>
                <a:cs typeface="Arial"/>
              </a:rPr>
              <a:t>carte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70" dirty="0">
                <a:latin typeface="Arial"/>
                <a:cs typeface="Arial"/>
              </a:rPr>
              <a:t>») </a:t>
            </a:r>
            <a:r>
              <a:rPr sz="2000" spc="-50" dirty="0">
                <a:latin typeface="Arial"/>
                <a:cs typeface="Arial"/>
              </a:rPr>
              <a:t>d'une </a:t>
            </a:r>
            <a:r>
              <a:rPr sz="2000" spc="-70" dirty="0">
                <a:latin typeface="Arial"/>
                <a:cs typeface="Arial"/>
              </a:rPr>
              <a:t>molécule </a:t>
            </a:r>
            <a:r>
              <a:rPr sz="2000" spc="-105" dirty="0">
                <a:latin typeface="Arial"/>
                <a:cs typeface="Arial"/>
              </a:rPr>
              <a:t>d'ADN. </a:t>
            </a: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65" dirty="0">
                <a:latin typeface="Arial"/>
                <a:cs typeface="Arial"/>
              </a:rPr>
              <a:t>carte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 </a:t>
            </a:r>
            <a:r>
              <a:rPr sz="2000" spc="-75" dirty="0">
                <a:latin typeface="Arial"/>
                <a:cs typeface="Arial"/>
              </a:rPr>
              <a:t>donne </a:t>
            </a:r>
            <a:r>
              <a:rPr sz="2000" spc="-25" dirty="0">
                <a:latin typeface="Arial"/>
                <a:cs typeface="Arial"/>
              </a:rPr>
              <a:t>l'ordre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0" dirty="0">
                <a:latin typeface="Arial"/>
                <a:cs typeface="Arial"/>
              </a:rPr>
              <a:t>sites 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70" dirty="0">
                <a:latin typeface="Arial"/>
                <a:cs typeface="Arial"/>
              </a:rPr>
              <a:t>long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45" dirty="0">
                <a:latin typeface="Arial"/>
                <a:cs typeface="Arial"/>
              </a:rPr>
              <a:t>cette </a:t>
            </a:r>
            <a:r>
              <a:rPr sz="2000" spc="-70" dirty="0">
                <a:latin typeface="Arial"/>
                <a:cs typeface="Arial"/>
              </a:rPr>
              <a:t>molécule,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25" dirty="0">
                <a:latin typeface="Arial"/>
                <a:cs typeface="Arial"/>
              </a:rPr>
              <a:t>taille </a:t>
            </a:r>
            <a:r>
              <a:rPr sz="2000" spc="-130" dirty="0">
                <a:latin typeface="Arial"/>
                <a:cs typeface="Arial"/>
              </a:rPr>
              <a:t>des  </a:t>
            </a:r>
            <a:r>
              <a:rPr sz="2000" spc="-75" dirty="0">
                <a:latin typeface="Arial"/>
                <a:cs typeface="Arial"/>
              </a:rPr>
              <a:t>fragments </a:t>
            </a:r>
            <a:r>
              <a:rPr sz="2000" spc="-45" dirty="0">
                <a:latin typeface="Arial"/>
                <a:cs typeface="Arial"/>
              </a:rPr>
              <a:t>produits. </a:t>
            </a:r>
            <a:r>
              <a:rPr sz="2000" spc="-90" dirty="0">
                <a:latin typeface="Arial"/>
                <a:cs typeface="Arial"/>
              </a:rPr>
              <a:t>Cette </a:t>
            </a:r>
            <a:r>
              <a:rPr sz="2000" spc="-60" dirty="0">
                <a:latin typeface="Arial"/>
                <a:cs typeface="Arial"/>
              </a:rPr>
              <a:t>technique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5" dirty="0">
                <a:latin typeface="Arial"/>
                <a:cs typeface="Arial"/>
              </a:rPr>
              <a:t>caractérisation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14" dirty="0">
                <a:latin typeface="Arial"/>
                <a:cs typeface="Arial"/>
              </a:rPr>
              <a:t>acides </a:t>
            </a:r>
            <a:r>
              <a:rPr sz="2000" spc="-80" dirty="0">
                <a:latin typeface="Arial"/>
                <a:cs typeface="Arial"/>
              </a:rPr>
              <a:t>nucléiques, </a:t>
            </a:r>
            <a:r>
              <a:rPr sz="2000" spc="-55" dirty="0">
                <a:latin typeface="Arial"/>
                <a:cs typeface="Arial"/>
              </a:rPr>
              <a:t>très  </a:t>
            </a:r>
            <a:r>
              <a:rPr sz="2000" spc="-50" dirty="0">
                <a:latin typeface="Arial"/>
                <a:cs typeface="Arial"/>
              </a:rPr>
              <a:t>utilisée </a:t>
            </a:r>
            <a:r>
              <a:rPr sz="2000" spc="-65" dirty="0">
                <a:latin typeface="Arial"/>
                <a:cs typeface="Arial"/>
              </a:rPr>
              <a:t>voici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65" dirty="0">
                <a:latin typeface="Arial"/>
                <a:cs typeface="Arial"/>
              </a:rPr>
              <a:t>vingtaine </a:t>
            </a:r>
            <a:r>
              <a:rPr sz="2000" spc="-95" dirty="0">
                <a:latin typeface="Arial"/>
                <a:cs typeface="Arial"/>
              </a:rPr>
              <a:t>d'années, </a:t>
            </a:r>
            <a:r>
              <a:rPr sz="2000" spc="-80" dirty="0">
                <a:latin typeface="Arial"/>
                <a:cs typeface="Arial"/>
              </a:rPr>
              <a:t>est supplantée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130" dirty="0">
                <a:latin typeface="Arial"/>
                <a:cs typeface="Arial"/>
              </a:rPr>
              <a:t>séquençage </a:t>
            </a:r>
            <a:r>
              <a:rPr sz="2000" spc="-40" dirty="0">
                <a:latin typeface="Arial"/>
                <a:cs typeface="Arial"/>
              </a:rPr>
              <a:t>direct,  </a:t>
            </a:r>
            <a:r>
              <a:rPr sz="2000" spc="-95" dirty="0">
                <a:latin typeface="Arial"/>
                <a:cs typeface="Arial"/>
              </a:rPr>
              <a:t>devenu </a:t>
            </a:r>
            <a:r>
              <a:rPr sz="2000" spc="-60" dirty="0">
                <a:latin typeface="Arial"/>
                <a:cs typeface="Arial"/>
              </a:rPr>
              <a:t>bien </a:t>
            </a:r>
            <a:r>
              <a:rPr sz="2000" spc="-80" dirty="0">
                <a:latin typeface="Arial"/>
                <a:cs typeface="Arial"/>
              </a:rPr>
              <a:t>moins </a:t>
            </a:r>
            <a:r>
              <a:rPr sz="2000" spc="-75" dirty="0">
                <a:latin typeface="Arial"/>
                <a:cs typeface="Arial"/>
              </a:rPr>
              <a:t>coûteux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85" dirty="0">
                <a:latin typeface="Arial"/>
                <a:cs typeface="Arial"/>
              </a:rPr>
              <a:t>réalisé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85" dirty="0">
                <a:latin typeface="Arial"/>
                <a:cs typeface="Arial"/>
              </a:rPr>
              <a:t>façon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routinière.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1533144"/>
            <a:ext cx="9072880" cy="2580640"/>
          </a:xfrm>
          <a:custGeom>
            <a:avLst/>
            <a:gdLst/>
            <a:ahLst/>
            <a:cxnLst/>
            <a:rect l="l" t="t" r="r" b="b"/>
            <a:pathLst>
              <a:path w="9072880" h="2580640">
                <a:moveTo>
                  <a:pt x="148361" y="0"/>
                </a:moveTo>
                <a:lnTo>
                  <a:pt x="8924036" y="0"/>
                </a:lnTo>
                <a:lnTo>
                  <a:pt x="8970918" y="7563"/>
                </a:lnTo>
                <a:lnTo>
                  <a:pt x="9011637" y="28622"/>
                </a:lnTo>
                <a:lnTo>
                  <a:pt x="9043749" y="60734"/>
                </a:lnTo>
                <a:lnTo>
                  <a:pt x="9064808" y="101453"/>
                </a:lnTo>
                <a:lnTo>
                  <a:pt x="9072372" y="148335"/>
                </a:lnTo>
                <a:lnTo>
                  <a:pt x="9072372" y="2580131"/>
                </a:lnTo>
                <a:lnTo>
                  <a:pt x="0" y="2580131"/>
                </a:lnTo>
                <a:lnTo>
                  <a:pt x="0" y="148335"/>
                </a:lnTo>
                <a:lnTo>
                  <a:pt x="7563" y="101453"/>
                </a:lnTo>
                <a:lnTo>
                  <a:pt x="28624" y="60734"/>
                </a:lnTo>
                <a:lnTo>
                  <a:pt x="60740" y="28622"/>
                </a:lnTo>
                <a:lnTo>
                  <a:pt x="101467" y="7563"/>
                </a:lnTo>
                <a:lnTo>
                  <a:pt x="148361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" y="1103375"/>
            <a:ext cx="1169035" cy="368935"/>
          </a:xfrm>
          <a:custGeom>
            <a:avLst/>
            <a:gdLst/>
            <a:ahLst/>
            <a:cxnLst/>
            <a:rect l="l" t="t" r="r" b="b"/>
            <a:pathLst>
              <a:path w="1169035" h="368934">
                <a:moveTo>
                  <a:pt x="0" y="368808"/>
                </a:moveTo>
                <a:lnTo>
                  <a:pt x="1168908" y="368808"/>
                </a:lnTo>
                <a:lnTo>
                  <a:pt x="11689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5" y="4233671"/>
            <a:ext cx="9070975" cy="2269490"/>
          </a:xfrm>
          <a:custGeom>
            <a:avLst/>
            <a:gdLst/>
            <a:ahLst/>
            <a:cxnLst/>
            <a:rect l="l" t="t" r="r" b="b"/>
            <a:pathLst>
              <a:path w="9070975" h="2269490">
                <a:moveTo>
                  <a:pt x="130479" y="0"/>
                </a:moveTo>
                <a:lnTo>
                  <a:pt x="8940419" y="0"/>
                </a:lnTo>
                <a:lnTo>
                  <a:pt x="8991177" y="10253"/>
                </a:lnTo>
                <a:lnTo>
                  <a:pt x="9032636" y="38211"/>
                </a:lnTo>
                <a:lnTo>
                  <a:pt x="9060594" y="79670"/>
                </a:lnTo>
                <a:lnTo>
                  <a:pt x="9070848" y="130428"/>
                </a:lnTo>
                <a:lnTo>
                  <a:pt x="9070848" y="2269235"/>
                </a:lnTo>
                <a:lnTo>
                  <a:pt x="0" y="2269235"/>
                </a:lnTo>
                <a:lnTo>
                  <a:pt x="0" y="130428"/>
                </a:lnTo>
                <a:lnTo>
                  <a:pt x="10253" y="79670"/>
                </a:lnTo>
                <a:lnTo>
                  <a:pt x="38216" y="38211"/>
                </a:lnTo>
                <a:lnTo>
                  <a:pt x="79691" y="10253"/>
                </a:lnTo>
                <a:lnTo>
                  <a:pt x="130479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566" y="1121409"/>
            <a:ext cx="8848090" cy="532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Propriétés</a:t>
            </a:r>
            <a:endParaRPr sz="1800">
              <a:latin typeface="Trebuchet MS"/>
              <a:cs typeface="Trebuchet MS"/>
            </a:endParaRPr>
          </a:p>
          <a:p>
            <a:pPr marL="29845" marR="5080" algn="just">
              <a:lnSpc>
                <a:spcPct val="100000"/>
              </a:lnSpc>
              <a:spcBef>
                <a:spcPts val="1565"/>
              </a:spcBef>
            </a:pPr>
            <a:r>
              <a:rPr sz="2000" spc="-135" dirty="0">
                <a:latin typeface="Arial"/>
                <a:cs typeface="Arial"/>
              </a:rPr>
              <a:t>Elles </a:t>
            </a:r>
            <a:r>
              <a:rPr sz="2000" spc="-65" dirty="0">
                <a:latin typeface="Arial"/>
                <a:cs typeface="Arial"/>
              </a:rPr>
              <a:t>peuvent </a:t>
            </a:r>
            <a:r>
              <a:rPr sz="2000" spc="-35" dirty="0">
                <a:latin typeface="Arial"/>
                <a:cs typeface="Arial"/>
              </a:rPr>
              <a:t>être </a:t>
            </a:r>
            <a:r>
              <a:rPr sz="2000" spc="-80" dirty="0">
                <a:latin typeface="Arial"/>
                <a:cs typeface="Arial"/>
              </a:rPr>
              <a:t>également </a:t>
            </a:r>
            <a:r>
              <a:rPr sz="2000" spc="-65" dirty="0">
                <a:latin typeface="Arial"/>
                <a:cs typeface="Arial"/>
              </a:rPr>
              <a:t>utilisées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50" dirty="0">
                <a:latin typeface="Arial"/>
                <a:cs typeface="Arial"/>
              </a:rPr>
              <a:t>faire produire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80" dirty="0">
                <a:latin typeface="Arial"/>
                <a:cs typeface="Arial"/>
              </a:rPr>
              <a:t>cellules </a:t>
            </a:r>
            <a:r>
              <a:rPr sz="2000" spc="-40" dirty="0">
                <a:latin typeface="Arial"/>
                <a:cs typeface="Arial"/>
              </a:rPr>
              <a:t>hôte </a:t>
            </a:r>
            <a:r>
              <a:rPr sz="2000" spc="-65" dirty="0">
                <a:latin typeface="Arial"/>
                <a:cs typeface="Arial"/>
              </a:rPr>
              <a:t>(par  </a:t>
            </a:r>
            <a:r>
              <a:rPr sz="2000" spc="-105" dirty="0">
                <a:latin typeface="Arial"/>
                <a:cs typeface="Arial"/>
              </a:rPr>
              <a:t>exemple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60" dirty="0">
                <a:latin typeface="Arial"/>
                <a:cs typeface="Arial"/>
              </a:rPr>
              <a:t>bactérie </a:t>
            </a:r>
            <a:r>
              <a:rPr sz="2000" spc="-114" dirty="0">
                <a:latin typeface="Arial"/>
                <a:cs typeface="Arial"/>
              </a:rPr>
              <a:t>Escherichia </a:t>
            </a:r>
            <a:r>
              <a:rPr sz="2000" spc="-50" dirty="0">
                <a:latin typeface="Arial"/>
                <a:cs typeface="Arial"/>
              </a:rPr>
              <a:t>coli </a:t>
            </a:r>
            <a:r>
              <a:rPr sz="2000" spc="-60" dirty="0">
                <a:latin typeface="Arial"/>
                <a:cs typeface="Arial"/>
              </a:rPr>
              <a:t>) </a:t>
            </a:r>
            <a:r>
              <a:rPr sz="2000" spc="-85" dirty="0">
                <a:latin typeface="Arial"/>
                <a:cs typeface="Arial"/>
              </a:rPr>
              <a:t>une </a:t>
            </a:r>
            <a:r>
              <a:rPr sz="2000" spc="-45" dirty="0">
                <a:latin typeface="Arial"/>
                <a:cs typeface="Arial"/>
              </a:rPr>
              <a:t>protéine </a:t>
            </a:r>
            <a:r>
              <a:rPr sz="2000" spc="-120" dirty="0">
                <a:latin typeface="Arial"/>
                <a:cs typeface="Arial"/>
              </a:rPr>
              <a:t>exogène.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85" dirty="0">
                <a:latin typeface="Arial"/>
                <a:cs typeface="Arial"/>
              </a:rPr>
              <a:t>de 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35" dirty="0">
                <a:latin typeface="Arial"/>
                <a:cs typeface="Arial"/>
              </a:rPr>
              <a:t>jouent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45" dirty="0">
                <a:latin typeface="Arial"/>
                <a:cs typeface="Arial"/>
              </a:rPr>
              <a:t>rôle </a:t>
            </a:r>
            <a:r>
              <a:rPr sz="2000" spc="-65" dirty="0">
                <a:latin typeface="Arial"/>
                <a:cs typeface="Arial"/>
              </a:rPr>
              <a:t>crucial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130" dirty="0">
                <a:latin typeface="Arial"/>
                <a:cs typeface="Arial"/>
              </a:rPr>
              <a:t>processus </a:t>
            </a:r>
            <a:r>
              <a:rPr sz="2000" spc="-95" dirty="0">
                <a:latin typeface="Arial"/>
                <a:cs typeface="Arial"/>
              </a:rPr>
              <a:t>car </a:t>
            </a:r>
            <a:r>
              <a:rPr sz="2000" spc="-85" dirty="0">
                <a:latin typeface="Arial"/>
                <a:cs typeface="Arial"/>
              </a:rPr>
              <a:t>elles </a:t>
            </a:r>
            <a:r>
              <a:rPr sz="2000" spc="-30" dirty="0">
                <a:latin typeface="Arial"/>
                <a:cs typeface="Arial"/>
              </a:rPr>
              <a:t>permettent,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70" dirty="0">
                <a:latin typeface="Arial"/>
                <a:cs typeface="Arial"/>
              </a:rPr>
              <a:t>coupant 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25" dirty="0">
                <a:latin typeface="Arial"/>
                <a:cs typeface="Arial"/>
              </a:rPr>
              <a:t>brin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30" dirty="0">
                <a:latin typeface="Arial"/>
                <a:cs typeface="Arial"/>
              </a:rPr>
              <a:t>endroit </a:t>
            </a:r>
            <a:r>
              <a:rPr sz="2000" spc="-90" dirty="0">
                <a:latin typeface="Arial"/>
                <a:cs typeface="Arial"/>
              </a:rPr>
              <a:t>précis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manière </a:t>
            </a:r>
            <a:r>
              <a:rPr sz="2000" spc="-70" dirty="0">
                <a:latin typeface="Arial"/>
                <a:cs typeface="Arial"/>
              </a:rPr>
              <a:t>asymétrique, </a:t>
            </a:r>
            <a:r>
              <a:rPr sz="2000" spc="-30" dirty="0">
                <a:latin typeface="Arial"/>
                <a:cs typeface="Arial"/>
              </a:rPr>
              <a:t>l'intégration </a:t>
            </a:r>
            <a:r>
              <a:rPr sz="2000" spc="-35" dirty="0">
                <a:latin typeface="Arial"/>
                <a:cs typeface="Arial"/>
              </a:rPr>
              <a:t>d'un </a:t>
            </a:r>
            <a:r>
              <a:rPr sz="2000" spc="-25" dirty="0">
                <a:latin typeface="Arial"/>
                <a:cs typeface="Arial"/>
              </a:rPr>
              <a:t>brin </a:t>
            </a:r>
            <a:r>
              <a:rPr sz="2000" spc="-114" dirty="0">
                <a:latin typeface="Arial"/>
                <a:cs typeface="Arial"/>
              </a:rPr>
              <a:t>d'ADN 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70" dirty="0">
                <a:latin typeface="Arial"/>
                <a:cs typeface="Arial"/>
              </a:rPr>
              <a:t>codant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45" dirty="0">
                <a:latin typeface="Arial"/>
                <a:cs typeface="Arial"/>
              </a:rPr>
              <a:t>protéine </a:t>
            </a:r>
            <a:r>
              <a:rPr sz="2000" spc="-95" dirty="0">
                <a:latin typeface="Arial"/>
                <a:cs typeface="Arial"/>
              </a:rPr>
              <a:t>précise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85" dirty="0">
                <a:latin typeface="Arial"/>
                <a:cs typeface="Arial"/>
              </a:rPr>
              <a:t>plasmide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dirty="0">
                <a:latin typeface="Arial"/>
                <a:cs typeface="Arial"/>
              </a:rPr>
              <a:t>but </a:t>
            </a:r>
            <a:r>
              <a:rPr sz="2000" spc="-90" dirty="0">
                <a:latin typeface="Arial"/>
                <a:cs typeface="Arial"/>
              </a:rPr>
              <a:t>de  </a:t>
            </a:r>
            <a:r>
              <a:rPr sz="2000" spc="-40" dirty="0">
                <a:latin typeface="Arial"/>
                <a:cs typeface="Arial"/>
              </a:rPr>
              <a:t>l'exprimer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60" dirty="0">
                <a:latin typeface="Arial"/>
                <a:cs typeface="Arial"/>
              </a:rPr>
              <a:t>bactérie. </a:t>
            </a:r>
            <a:r>
              <a:rPr sz="2000" spc="-90" dirty="0">
                <a:latin typeface="Arial"/>
                <a:cs typeface="Arial"/>
              </a:rPr>
              <a:t>Cette </a:t>
            </a:r>
            <a:r>
              <a:rPr sz="2000" spc="-40" dirty="0">
                <a:latin typeface="Arial"/>
                <a:cs typeface="Arial"/>
              </a:rPr>
              <a:t>intégration </a:t>
            </a:r>
            <a:r>
              <a:rPr sz="2000" spc="-35" dirty="0">
                <a:latin typeface="Arial"/>
                <a:cs typeface="Arial"/>
              </a:rPr>
              <a:t>peut être faite, </a:t>
            </a:r>
            <a:r>
              <a:rPr sz="2000" spc="-15" dirty="0">
                <a:latin typeface="Arial"/>
                <a:cs typeface="Arial"/>
              </a:rPr>
              <a:t>profitant </a:t>
            </a:r>
            <a:r>
              <a:rPr sz="2000" spc="-85" dirty="0">
                <a:latin typeface="Arial"/>
                <a:cs typeface="Arial"/>
              </a:rPr>
              <a:t>de  </a:t>
            </a:r>
            <a:r>
              <a:rPr sz="2000" spc="-55" dirty="0">
                <a:latin typeface="Arial"/>
                <a:cs typeface="Arial"/>
              </a:rPr>
              <a:t>l'asymétrie </a:t>
            </a:r>
            <a:r>
              <a:rPr sz="2000" spc="-100" dirty="0">
                <a:latin typeface="Arial"/>
                <a:cs typeface="Arial"/>
              </a:rPr>
              <a:t>créée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80" dirty="0">
                <a:latin typeface="Arial"/>
                <a:cs typeface="Arial"/>
              </a:rPr>
              <a:t>l'enzyme </a:t>
            </a:r>
            <a:r>
              <a:rPr sz="2000" spc="-85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restriction,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40" dirty="0">
                <a:latin typeface="Arial"/>
                <a:cs typeface="Arial"/>
              </a:rPr>
              <a:t>jouant </a:t>
            </a:r>
            <a:r>
              <a:rPr sz="2000" spc="-90" dirty="0">
                <a:latin typeface="Arial"/>
                <a:cs typeface="Arial"/>
              </a:rPr>
              <a:t>sur </a:t>
            </a:r>
            <a:r>
              <a:rPr sz="2000" spc="-45" dirty="0">
                <a:latin typeface="Arial"/>
                <a:cs typeface="Arial"/>
              </a:rPr>
              <a:t>l'homologie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14" dirty="0">
                <a:latin typeface="Arial"/>
                <a:cs typeface="Arial"/>
              </a:rPr>
              <a:t>séquence 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65" dirty="0">
                <a:latin typeface="Arial"/>
                <a:cs typeface="Arial"/>
              </a:rPr>
              <a:t>site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5" dirty="0">
                <a:latin typeface="Arial"/>
                <a:cs typeface="Arial"/>
              </a:rPr>
              <a:t>clivage </a:t>
            </a:r>
            <a:r>
              <a:rPr sz="2000" spc="-175" dirty="0">
                <a:latin typeface="Arial"/>
                <a:cs typeface="Arial"/>
              </a:rPr>
              <a:t>== </a:t>
            </a:r>
            <a:r>
              <a:rPr sz="2000" spc="-65" dirty="0">
                <a:latin typeface="Arial"/>
                <a:cs typeface="Arial"/>
              </a:rPr>
              <a:t>site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d'intégration.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00000"/>
              </a:lnSpc>
              <a:spcBef>
                <a:spcPts val="5"/>
              </a:spcBef>
            </a:pPr>
            <a:r>
              <a:rPr sz="2000" spc="-130" dirty="0">
                <a:latin typeface="Arial"/>
                <a:cs typeface="Arial"/>
              </a:rPr>
              <a:t>Selon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35" dirty="0">
                <a:latin typeface="Arial"/>
                <a:cs typeface="Arial"/>
              </a:rPr>
              <a:t>relation </a:t>
            </a:r>
            <a:r>
              <a:rPr sz="2000" spc="-75" dirty="0">
                <a:latin typeface="Arial"/>
                <a:cs typeface="Arial"/>
              </a:rPr>
              <a:t>spatiale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20" dirty="0">
                <a:latin typeface="Arial"/>
                <a:cs typeface="Arial"/>
              </a:rPr>
              <a:t>séquence </a:t>
            </a:r>
            <a:r>
              <a:rPr sz="2000" spc="-85" dirty="0">
                <a:latin typeface="Arial"/>
                <a:cs typeface="Arial"/>
              </a:rPr>
              <a:t>reconnue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40" dirty="0">
                <a:latin typeface="Arial"/>
                <a:cs typeface="Arial"/>
              </a:rPr>
              <a:t>lieu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coupure, </a:t>
            </a:r>
            <a:r>
              <a:rPr sz="2000" spc="10" dirty="0">
                <a:latin typeface="Arial"/>
                <a:cs typeface="Arial"/>
              </a:rPr>
              <a:t>il </a:t>
            </a:r>
            <a:r>
              <a:rPr sz="2000" spc="-85" dirty="0">
                <a:latin typeface="Arial"/>
                <a:cs typeface="Arial"/>
              </a:rPr>
              <a:t>est  </a:t>
            </a:r>
            <a:r>
              <a:rPr sz="2000" spc="-95" dirty="0">
                <a:latin typeface="Arial"/>
                <a:cs typeface="Arial"/>
              </a:rPr>
              <a:t>possible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55" dirty="0">
                <a:latin typeface="Arial"/>
                <a:cs typeface="Arial"/>
              </a:rPr>
              <a:t>distinguer </a:t>
            </a:r>
            <a:r>
              <a:rPr sz="2000" spc="-35" dirty="0">
                <a:latin typeface="Arial"/>
                <a:cs typeface="Arial"/>
              </a:rPr>
              <a:t>trois </a:t>
            </a:r>
            <a:r>
              <a:rPr sz="2000" spc="-75" dirty="0">
                <a:latin typeface="Arial"/>
                <a:cs typeface="Arial"/>
              </a:rPr>
              <a:t>types </a:t>
            </a:r>
            <a:r>
              <a:rPr sz="2000" spc="-105" dirty="0">
                <a:latin typeface="Arial"/>
                <a:cs typeface="Arial"/>
              </a:rPr>
              <a:t>d'enzymes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restriction.</a:t>
            </a:r>
            <a:endParaRPr sz="2000">
              <a:latin typeface="Arial"/>
              <a:cs typeface="Arial"/>
            </a:endParaRPr>
          </a:p>
          <a:p>
            <a:pPr marL="12700" marR="12700" algn="just">
              <a:lnSpc>
                <a:spcPct val="100000"/>
              </a:lnSpc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b="1" spc="-114" dirty="0">
                <a:latin typeface="Trebuchet MS"/>
                <a:cs typeface="Trebuchet MS"/>
              </a:rPr>
              <a:t>type </a:t>
            </a:r>
            <a:r>
              <a:rPr sz="2000" b="1" spc="-25" dirty="0">
                <a:latin typeface="Trebuchet MS"/>
                <a:cs typeface="Trebuchet MS"/>
              </a:rPr>
              <a:t>I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b="1" spc="-114" dirty="0">
                <a:latin typeface="Trebuchet MS"/>
                <a:cs typeface="Trebuchet MS"/>
              </a:rPr>
              <a:t>type </a:t>
            </a:r>
            <a:r>
              <a:rPr sz="2000" b="1" spc="-20" dirty="0">
                <a:latin typeface="Trebuchet MS"/>
                <a:cs typeface="Trebuchet MS"/>
              </a:rPr>
              <a:t>III </a:t>
            </a:r>
            <a:r>
              <a:rPr sz="2000" spc="-90" dirty="0">
                <a:latin typeface="Arial"/>
                <a:cs typeface="Arial"/>
              </a:rPr>
              <a:t>reconnaissent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110" dirty="0">
                <a:latin typeface="Arial"/>
                <a:cs typeface="Arial"/>
              </a:rPr>
              <a:t>séquence </a:t>
            </a:r>
            <a:r>
              <a:rPr sz="2000" spc="-114" dirty="0">
                <a:latin typeface="Arial"/>
                <a:cs typeface="Arial"/>
              </a:rPr>
              <a:t>d'ADN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5" dirty="0">
                <a:latin typeface="Arial"/>
                <a:cs typeface="Arial"/>
              </a:rPr>
              <a:t>et  </a:t>
            </a:r>
            <a:r>
              <a:rPr sz="2000" spc="-65" dirty="0">
                <a:latin typeface="Arial"/>
                <a:cs typeface="Arial"/>
              </a:rPr>
              <a:t>coupent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25" dirty="0">
                <a:latin typeface="Arial"/>
                <a:cs typeface="Arial"/>
              </a:rPr>
              <a:t>endroit </a:t>
            </a:r>
            <a:r>
              <a:rPr sz="2000" spc="-60" dirty="0">
                <a:latin typeface="Arial"/>
                <a:cs typeface="Arial"/>
              </a:rPr>
              <a:t>aléatoire, </a:t>
            </a:r>
            <a:r>
              <a:rPr sz="2000" spc="-50" dirty="0">
                <a:latin typeface="Arial"/>
                <a:cs typeface="Arial"/>
              </a:rPr>
              <a:t>d'une </a:t>
            </a:r>
            <a:r>
              <a:rPr sz="2000" spc="-85" dirty="0">
                <a:latin typeface="Arial"/>
                <a:cs typeface="Arial"/>
              </a:rPr>
              <a:t>distance </a:t>
            </a:r>
            <a:r>
              <a:rPr sz="2000" spc="-50" dirty="0">
                <a:latin typeface="Arial"/>
                <a:cs typeface="Arial"/>
              </a:rPr>
              <a:t>d'environ </a:t>
            </a:r>
            <a:r>
              <a:rPr sz="2000" spc="-100" dirty="0">
                <a:latin typeface="Arial"/>
                <a:cs typeface="Arial"/>
              </a:rPr>
              <a:t>1 000 </a:t>
            </a:r>
            <a:r>
              <a:rPr sz="2000" spc="-90" dirty="0">
                <a:latin typeface="Arial"/>
                <a:cs typeface="Arial"/>
              </a:rPr>
              <a:t>paires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160" dirty="0">
                <a:latin typeface="Arial"/>
                <a:cs typeface="Arial"/>
              </a:rPr>
              <a:t>bases </a:t>
            </a:r>
            <a:r>
              <a:rPr sz="2000" spc="-60" dirty="0">
                <a:latin typeface="Arial"/>
                <a:cs typeface="Arial"/>
              </a:rPr>
              <a:t>(pb) 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45" dirty="0">
                <a:latin typeface="Arial"/>
                <a:cs typeface="Arial"/>
              </a:rPr>
              <a:t>type </a:t>
            </a:r>
            <a:r>
              <a:rPr sz="2000" spc="-55" dirty="0">
                <a:latin typeface="Arial"/>
                <a:cs typeface="Arial"/>
              </a:rPr>
              <a:t>I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5" dirty="0">
                <a:latin typeface="Arial"/>
                <a:cs typeface="Arial"/>
              </a:rPr>
              <a:t>25 </a:t>
            </a:r>
            <a:r>
              <a:rPr sz="2000" spc="-65" dirty="0">
                <a:latin typeface="Arial"/>
                <a:cs typeface="Arial"/>
              </a:rPr>
              <a:t>pb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45" dirty="0">
                <a:latin typeface="Arial"/>
                <a:cs typeface="Arial"/>
              </a:rPr>
              <a:t>type </a:t>
            </a:r>
            <a:r>
              <a:rPr sz="2000" spc="-55" dirty="0">
                <a:latin typeface="Arial"/>
                <a:cs typeface="Arial"/>
              </a:rPr>
              <a:t>III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25" dirty="0">
                <a:latin typeface="Arial"/>
                <a:cs typeface="Arial"/>
              </a:rPr>
              <a:t>loin </a:t>
            </a:r>
            <a:r>
              <a:rPr sz="2000" spc="-85" dirty="0">
                <a:latin typeface="Arial"/>
                <a:cs typeface="Arial"/>
              </a:rPr>
              <a:t>que </a:t>
            </a:r>
            <a:r>
              <a:rPr sz="2000" spc="-60" dirty="0">
                <a:latin typeface="Arial"/>
                <a:cs typeface="Arial"/>
              </a:rPr>
              <a:t>le site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restriction. </a:t>
            </a:r>
            <a:r>
              <a:rPr sz="2000" spc="-240" dirty="0">
                <a:latin typeface="Arial"/>
                <a:cs typeface="Arial"/>
              </a:rPr>
              <a:t>Ces </a:t>
            </a:r>
            <a:r>
              <a:rPr sz="2000" spc="-100" dirty="0">
                <a:latin typeface="Arial"/>
                <a:cs typeface="Arial"/>
              </a:rPr>
              <a:t>2  </a:t>
            </a:r>
            <a:r>
              <a:rPr sz="2000" spc="-75" dirty="0">
                <a:latin typeface="Arial"/>
                <a:cs typeface="Arial"/>
              </a:rPr>
              <a:t>types </a:t>
            </a:r>
            <a:r>
              <a:rPr sz="2000" spc="-10" dirty="0">
                <a:latin typeface="Arial"/>
                <a:cs typeface="Arial"/>
              </a:rPr>
              <a:t>ont </a:t>
            </a:r>
            <a:r>
              <a:rPr sz="2000" spc="-85" dirty="0">
                <a:latin typeface="Arial"/>
                <a:cs typeface="Arial"/>
              </a:rPr>
              <a:t>également une </a:t>
            </a:r>
            <a:r>
              <a:rPr sz="2000" spc="-35" dirty="0">
                <a:latin typeface="Arial"/>
                <a:cs typeface="Arial"/>
              </a:rPr>
              <a:t>activité </a:t>
            </a:r>
            <a:r>
              <a:rPr sz="2000" spc="-75" dirty="0">
                <a:latin typeface="Arial"/>
                <a:cs typeface="Arial"/>
              </a:rPr>
              <a:t>méthylasique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leur </a:t>
            </a:r>
            <a:r>
              <a:rPr sz="2000" spc="-40" dirty="0">
                <a:latin typeface="Arial"/>
                <a:cs typeface="Arial"/>
              </a:rPr>
              <a:t>activité  </a:t>
            </a:r>
            <a:r>
              <a:rPr sz="2000" spc="-85" dirty="0">
                <a:latin typeface="Arial"/>
                <a:cs typeface="Arial"/>
              </a:rPr>
              <a:t>endonucléasique,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55" dirty="0">
                <a:latin typeface="Arial"/>
                <a:cs typeface="Arial"/>
              </a:rPr>
              <a:t>différencie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40" dirty="0">
                <a:latin typeface="Arial"/>
                <a:cs typeface="Arial"/>
              </a:rPr>
              <a:t>type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1533144"/>
            <a:ext cx="9072880" cy="1647825"/>
          </a:xfrm>
          <a:custGeom>
            <a:avLst/>
            <a:gdLst/>
            <a:ahLst/>
            <a:cxnLst/>
            <a:rect l="l" t="t" r="r" b="b"/>
            <a:pathLst>
              <a:path w="9072880" h="1647825">
                <a:moveTo>
                  <a:pt x="94731" y="0"/>
                </a:moveTo>
                <a:lnTo>
                  <a:pt x="8977630" y="0"/>
                </a:lnTo>
                <a:lnTo>
                  <a:pt x="9014507" y="7445"/>
                </a:lnTo>
                <a:lnTo>
                  <a:pt x="9044622" y="27749"/>
                </a:lnTo>
                <a:lnTo>
                  <a:pt x="9064926" y="57864"/>
                </a:lnTo>
                <a:lnTo>
                  <a:pt x="9072372" y="94741"/>
                </a:lnTo>
                <a:lnTo>
                  <a:pt x="9072372" y="1647443"/>
                </a:lnTo>
                <a:lnTo>
                  <a:pt x="0" y="1647443"/>
                </a:lnTo>
                <a:lnTo>
                  <a:pt x="0" y="94741"/>
                </a:lnTo>
                <a:lnTo>
                  <a:pt x="7444" y="57864"/>
                </a:lnTo>
                <a:lnTo>
                  <a:pt x="27746" y="27749"/>
                </a:lnTo>
                <a:lnTo>
                  <a:pt x="57857" y="7445"/>
                </a:lnTo>
                <a:lnTo>
                  <a:pt x="94731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" y="1103375"/>
            <a:ext cx="1169035" cy="368935"/>
          </a:xfrm>
          <a:custGeom>
            <a:avLst/>
            <a:gdLst/>
            <a:ahLst/>
            <a:cxnLst/>
            <a:rect l="l" t="t" r="r" b="b"/>
            <a:pathLst>
              <a:path w="1169035" h="368934">
                <a:moveTo>
                  <a:pt x="0" y="368808"/>
                </a:moveTo>
                <a:lnTo>
                  <a:pt x="1168908" y="368808"/>
                </a:lnTo>
                <a:lnTo>
                  <a:pt x="11689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5" y="3371088"/>
            <a:ext cx="9070975" cy="403860"/>
          </a:xfrm>
          <a:custGeom>
            <a:avLst/>
            <a:gdLst/>
            <a:ahLst/>
            <a:cxnLst/>
            <a:rect l="l" t="t" r="r" b="b"/>
            <a:pathLst>
              <a:path w="9070975" h="403860">
                <a:moveTo>
                  <a:pt x="91442" y="0"/>
                </a:moveTo>
                <a:lnTo>
                  <a:pt x="8979408" y="0"/>
                </a:lnTo>
                <a:lnTo>
                  <a:pt x="9015019" y="7179"/>
                </a:lnTo>
                <a:lnTo>
                  <a:pt x="9044082" y="26765"/>
                </a:lnTo>
                <a:lnTo>
                  <a:pt x="9063668" y="55828"/>
                </a:lnTo>
                <a:lnTo>
                  <a:pt x="9070848" y="91439"/>
                </a:lnTo>
                <a:lnTo>
                  <a:pt x="9070848" y="403860"/>
                </a:lnTo>
                <a:lnTo>
                  <a:pt x="0" y="403860"/>
                </a:lnTo>
                <a:lnTo>
                  <a:pt x="0" y="91439"/>
                </a:lnTo>
                <a:lnTo>
                  <a:pt x="7185" y="55828"/>
                </a:lnTo>
                <a:lnTo>
                  <a:pt x="26782" y="26765"/>
                </a:lnTo>
                <a:lnTo>
                  <a:pt x="55848" y="7179"/>
                </a:lnTo>
                <a:lnTo>
                  <a:pt x="91442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5" y="3970020"/>
            <a:ext cx="9070975" cy="1742439"/>
          </a:xfrm>
          <a:custGeom>
            <a:avLst/>
            <a:gdLst/>
            <a:ahLst/>
            <a:cxnLst/>
            <a:rect l="l" t="t" r="r" b="b"/>
            <a:pathLst>
              <a:path w="9070975" h="1742439">
                <a:moveTo>
                  <a:pt x="162356" y="0"/>
                </a:moveTo>
                <a:lnTo>
                  <a:pt x="8908542" y="0"/>
                </a:lnTo>
                <a:lnTo>
                  <a:pt x="8951697" y="5796"/>
                </a:lnTo>
                <a:lnTo>
                  <a:pt x="8990471" y="22154"/>
                </a:lnTo>
                <a:lnTo>
                  <a:pt x="9023318" y="47529"/>
                </a:lnTo>
                <a:lnTo>
                  <a:pt x="9048693" y="80376"/>
                </a:lnTo>
                <a:lnTo>
                  <a:pt x="9065051" y="119150"/>
                </a:lnTo>
                <a:lnTo>
                  <a:pt x="9070848" y="162305"/>
                </a:lnTo>
                <a:lnTo>
                  <a:pt x="9070848" y="1741931"/>
                </a:lnTo>
                <a:lnTo>
                  <a:pt x="0" y="1741931"/>
                </a:lnTo>
                <a:lnTo>
                  <a:pt x="0" y="162305"/>
                </a:lnTo>
                <a:lnTo>
                  <a:pt x="5799" y="119150"/>
                </a:lnTo>
                <a:lnTo>
                  <a:pt x="22166" y="80376"/>
                </a:lnTo>
                <a:lnTo>
                  <a:pt x="47553" y="47529"/>
                </a:lnTo>
                <a:lnTo>
                  <a:pt x="80412" y="22154"/>
                </a:lnTo>
                <a:lnTo>
                  <a:pt x="119196" y="5796"/>
                </a:lnTo>
                <a:lnTo>
                  <a:pt x="162356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6288" y="1121409"/>
            <a:ext cx="8874760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Propriétés</a:t>
            </a:r>
            <a:endParaRPr sz="1800">
              <a:latin typeface="Trebuchet MS"/>
              <a:cs typeface="Trebuchet MS"/>
            </a:endParaRPr>
          </a:p>
          <a:p>
            <a:pPr marL="25400" marR="7620" algn="just">
              <a:lnSpc>
                <a:spcPct val="100000"/>
              </a:lnSpc>
              <a:spcBef>
                <a:spcPts val="1440"/>
              </a:spcBef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b="1" spc="-114" dirty="0">
                <a:latin typeface="Trebuchet MS"/>
                <a:cs typeface="Trebuchet MS"/>
              </a:rPr>
              <a:t>type </a:t>
            </a:r>
            <a:r>
              <a:rPr sz="2000" b="1" spc="-35" dirty="0">
                <a:latin typeface="Trebuchet MS"/>
                <a:cs typeface="Trebuchet MS"/>
              </a:rPr>
              <a:t>II</a:t>
            </a:r>
            <a:r>
              <a:rPr sz="2000" spc="-35" dirty="0">
                <a:latin typeface="Arial"/>
                <a:cs typeface="Arial"/>
              </a:rPr>
              <a:t>,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65" dirty="0">
                <a:latin typeface="Arial"/>
                <a:cs typeface="Arial"/>
              </a:rPr>
              <a:t>utilisées, </a:t>
            </a:r>
            <a:r>
              <a:rPr sz="2000" spc="-90" dirty="0">
                <a:latin typeface="Arial"/>
                <a:cs typeface="Arial"/>
              </a:rPr>
              <a:t>reconnaissent </a:t>
            </a:r>
            <a:r>
              <a:rPr sz="2000" spc="-75" dirty="0">
                <a:latin typeface="Arial"/>
                <a:cs typeface="Arial"/>
              </a:rPr>
              <a:t>une </a:t>
            </a:r>
            <a:r>
              <a:rPr sz="2000" spc="-114" dirty="0">
                <a:latin typeface="Arial"/>
                <a:cs typeface="Arial"/>
              </a:rPr>
              <a:t>séquence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15" dirty="0">
                <a:latin typeface="Arial"/>
                <a:cs typeface="Arial"/>
              </a:rPr>
              <a:t>et  </a:t>
            </a:r>
            <a:r>
              <a:rPr sz="2000" spc="-65" dirty="0">
                <a:latin typeface="Arial"/>
                <a:cs typeface="Arial"/>
              </a:rPr>
              <a:t>coupent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30" dirty="0">
                <a:latin typeface="Arial"/>
                <a:cs typeface="Arial"/>
              </a:rPr>
              <a:t>endroit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50" dirty="0">
                <a:latin typeface="Arial"/>
                <a:cs typeface="Arial"/>
              </a:rPr>
              <a:t>cette </a:t>
            </a:r>
            <a:r>
              <a:rPr sz="2000" spc="-110" dirty="0">
                <a:latin typeface="Arial"/>
                <a:cs typeface="Arial"/>
              </a:rPr>
              <a:t>séquence. </a:t>
            </a:r>
            <a:r>
              <a:rPr sz="2000" spc="-105" dirty="0">
                <a:latin typeface="Arial"/>
                <a:cs typeface="Arial"/>
              </a:rPr>
              <a:t>Quelques </a:t>
            </a:r>
            <a:r>
              <a:rPr sz="2000" spc="-114" dirty="0">
                <a:latin typeface="Arial"/>
                <a:cs typeface="Arial"/>
              </a:rPr>
              <a:t>exemples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60" dirty="0">
                <a:latin typeface="Arial"/>
                <a:cs typeface="Arial"/>
              </a:rPr>
              <a:t>ces 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35" dirty="0">
                <a:latin typeface="Arial"/>
                <a:cs typeface="Arial"/>
              </a:rPr>
              <a:t>figurent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ci-dessous.</a:t>
            </a:r>
            <a:endParaRPr sz="2000">
              <a:latin typeface="Arial"/>
              <a:cs typeface="Arial"/>
            </a:endParaRPr>
          </a:p>
          <a:p>
            <a:pPr marL="254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65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manière </a:t>
            </a:r>
            <a:r>
              <a:rPr sz="2000" spc="-90" dirty="0">
                <a:latin typeface="Arial"/>
                <a:cs typeface="Arial"/>
              </a:rPr>
              <a:t>générale,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90" dirty="0">
                <a:latin typeface="Arial"/>
                <a:cs typeface="Arial"/>
              </a:rPr>
              <a:t>bloquées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monoazide  </a:t>
            </a:r>
            <a:r>
              <a:rPr sz="2000" spc="-30" dirty="0">
                <a:latin typeface="Arial"/>
                <a:cs typeface="Arial"/>
              </a:rPr>
              <a:t>d'éthidium.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95" dirty="0">
                <a:latin typeface="Arial"/>
                <a:cs typeface="Arial"/>
              </a:rPr>
              <a:t>Lorsqu’une </a:t>
            </a:r>
            <a:r>
              <a:rPr sz="2000" spc="-100" dirty="0">
                <a:latin typeface="Arial"/>
                <a:cs typeface="Arial"/>
              </a:rPr>
              <a:t>endonucléase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 </a:t>
            </a:r>
            <a:r>
              <a:rPr sz="2000" spc="-95" dirty="0">
                <a:latin typeface="Arial"/>
                <a:cs typeface="Arial"/>
              </a:rPr>
              <a:t>coupe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150" dirty="0">
                <a:latin typeface="Arial"/>
                <a:cs typeface="Arial"/>
              </a:rPr>
              <a:t>ADN,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45" dirty="0">
                <a:latin typeface="Arial"/>
                <a:cs typeface="Arial"/>
              </a:rPr>
              <a:t>résultat </a:t>
            </a:r>
            <a:r>
              <a:rPr sz="2000" spc="-35" dirty="0">
                <a:latin typeface="Arial"/>
                <a:cs typeface="Arial"/>
              </a:rPr>
              <a:t>peut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être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3020" marR="36195" algn="just">
              <a:lnSpc>
                <a:spcPct val="100000"/>
              </a:lnSpc>
            </a:pP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80" dirty="0">
                <a:latin typeface="Arial"/>
                <a:cs typeface="Arial"/>
              </a:rPr>
              <a:t>une coupure </a:t>
            </a:r>
            <a:r>
              <a:rPr sz="2000" spc="-75" dirty="0">
                <a:latin typeface="Arial"/>
                <a:cs typeface="Arial"/>
              </a:rPr>
              <a:t>franche </a:t>
            </a:r>
            <a:r>
              <a:rPr sz="2000" spc="-70" dirty="0">
                <a:latin typeface="Arial"/>
                <a:cs typeface="Arial"/>
              </a:rPr>
              <a:t>c'est-à-dire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100" dirty="0">
                <a:latin typeface="Arial"/>
                <a:cs typeface="Arial"/>
              </a:rPr>
              <a:t>même </a:t>
            </a:r>
            <a:r>
              <a:rPr sz="2000" spc="-90" dirty="0">
                <a:latin typeface="Arial"/>
                <a:cs typeface="Arial"/>
              </a:rPr>
              <a:t>niveau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brins </a:t>
            </a:r>
            <a:r>
              <a:rPr sz="2000" spc="-20" dirty="0">
                <a:latin typeface="Arial"/>
                <a:cs typeface="Arial"/>
              </a:rPr>
              <a:t>;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10" dirty="0">
                <a:latin typeface="Arial"/>
                <a:cs typeface="Arial"/>
              </a:rPr>
              <a:t>les  </a:t>
            </a:r>
            <a:r>
              <a:rPr sz="2000" spc="-80" dirty="0">
                <a:latin typeface="Arial"/>
                <a:cs typeface="Arial"/>
              </a:rPr>
              <a:t>bords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60" dirty="0">
                <a:latin typeface="Arial"/>
                <a:cs typeface="Arial"/>
              </a:rPr>
              <a:t>bouts </a:t>
            </a:r>
            <a:r>
              <a:rPr sz="2000" spc="-90" dirty="0">
                <a:latin typeface="Arial"/>
                <a:cs typeface="Arial"/>
              </a:rPr>
              <a:t>francs </a:t>
            </a:r>
            <a:r>
              <a:rPr sz="2000" spc="-20" dirty="0">
                <a:latin typeface="Arial"/>
                <a:cs typeface="Arial"/>
              </a:rPr>
              <a:t>: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80" dirty="0">
                <a:latin typeface="Arial"/>
                <a:cs typeface="Arial"/>
              </a:rPr>
              <a:t>coupure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0" dirty="0">
                <a:latin typeface="Arial"/>
                <a:cs typeface="Arial"/>
              </a:rPr>
              <a:t>lieu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35" dirty="0">
                <a:latin typeface="Arial"/>
                <a:cs typeface="Arial"/>
              </a:rPr>
              <a:t>milieu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65" dirty="0">
                <a:latin typeface="Arial"/>
                <a:cs typeface="Arial"/>
              </a:rPr>
              <a:t>site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restriction. </a:t>
            </a:r>
            <a:r>
              <a:rPr sz="2000" spc="-25" dirty="0">
                <a:latin typeface="Arial"/>
                <a:cs typeface="Arial"/>
              </a:rPr>
              <a:t>Il </a:t>
            </a:r>
            <a:r>
              <a:rPr sz="2000" spc="-85" dirty="0">
                <a:latin typeface="Arial"/>
                <a:cs typeface="Arial"/>
              </a:rPr>
              <a:t>ne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peut  </a:t>
            </a:r>
            <a:r>
              <a:rPr sz="2000" spc="-145" dirty="0">
                <a:latin typeface="Arial"/>
                <a:cs typeface="Arial"/>
              </a:rPr>
              <a:t>pas </a:t>
            </a:r>
            <a:r>
              <a:rPr sz="2000" spc="-95" dirty="0">
                <a:latin typeface="Arial"/>
                <a:cs typeface="Arial"/>
              </a:rPr>
              <a:t>y </a:t>
            </a:r>
            <a:r>
              <a:rPr sz="2000" spc="-70" dirty="0">
                <a:latin typeface="Arial"/>
                <a:cs typeface="Arial"/>
              </a:rPr>
              <a:t>avoir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0" dirty="0">
                <a:latin typeface="Arial"/>
                <a:cs typeface="Arial"/>
              </a:rPr>
              <a:t>liaison </a:t>
            </a:r>
            <a:r>
              <a:rPr sz="2000" spc="-90" dirty="0">
                <a:latin typeface="Arial"/>
                <a:cs typeface="Arial"/>
              </a:rPr>
              <a:t>spontanée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75" dirty="0">
                <a:latin typeface="Arial"/>
                <a:cs typeface="Arial"/>
              </a:rPr>
              <a:t>fragments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10" dirty="0">
                <a:latin typeface="Arial"/>
                <a:cs typeface="Arial"/>
              </a:rPr>
              <a:t>ont </a:t>
            </a:r>
            <a:r>
              <a:rPr sz="2000" spc="-60" dirty="0">
                <a:latin typeface="Arial"/>
                <a:cs typeface="Arial"/>
              </a:rPr>
              <a:t>résulté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45" dirty="0">
                <a:latin typeface="Arial"/>
                <a:cs typeface="Arial"/>
              </a:rPr>
              <a:t>cette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coupure.  </a:t>
            </a:r>
            <a:r>
              <a:rPr sz="2000" spc="-140" dirty="0">
                <a:latin typeface="Arial"/>
                <a:cs typeface="Arial"/>
              </a:rPr>
              <a:t>Seule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175" dirty="0">
                <a:latin typeface="Arial"/>
                <a:cs typeface="Arial"/>
              </a:rPr>
              <a:t>T4 </a:t>
            </a:r>
            <a:r>
              <a:rPr sz="2000" spc="-114" dirty="0">
                <a:latin typeface="Arial"/>
                <a:cs typeface="Arial"/>
              </a:rPr>
              <a:t>ligase </a:t>
            </a:r>
            <a:r>
              <a:rPr sz="2000" spc="-35" dirty="0">
                <a:latin typeface="Arial"/>
                <a:cs typeface="Arial"/>
              </a:rPr>
              <a:t>peut </a:t>
            </a:r>
            <a:r>
              <a:rPr sz="2000" spc="-25" dirty="0">
                <a:latin typeface="Arial"/>
                <a:cs typeface="Arial"/>
              </a:rPr>
              <a:t>rétablir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45" dirty="0">
                <a:latin typeface="Arial"/>
                <a:cs typeface="Arial"/>
              </a:rPr>
              <a:t>ligation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brins </a:t>
            </a:r>
            <a:r>
              <a:rPr sz="2000" spc="-165" dirty="0">
                <a:latin typeface="Arial"/>
                <a:cs typeface="Arial"/>
              </a:rPr>
              <a:t>d’ADN </a:t>
            </a:r>
            <a:r>
              <a:rPr sz="2000" spc="-50" dirty="0">
                <a:latin typeface="Arial"/>
                <a:cs typeface="Arial"/>
              </a:rPr>
              <a:t>résultant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5" dirty="0">
                <a:latin typeface="Arial"/>
                <a:cs typeface="Arial"/>
              </a:rPr>
              <a:t>la  </a:t>
            </a:r>
            <a:r>
              <a:rPr sz="2000" spc="-70" dirty="0">
                <a:latin typeface="Arial"/>
                <a:cs typeface="Arial"/>
              </a:rPr>
              <a:t>coupure.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1533144"/>
            <a:ext cx="9072880" cy="1958339"/>
          </a:xfrm>
          <a:custGeom>
            <a:avLst/>
            <a:gdLst/>
            <a:ahLst/>
            <a:cxnLst/>
            <a:rect l="l" t="t" r="r" b="b"/>
            <a:pathLst>
              <a:path w="9072880" h="1958339">
                <a:moveTo>
                  <a:pt x="112598" y="0"/>
                </a:moveTo>
                <a:lnTo>
                  <a:pt x="8959723" y="0"/>
                </a:lnTo>
                <a:lnTo>
                  <a:pt x="9003577" y="8850"/>
                </a:lnTo>
                <a:lnTo>
                  <a:pt x="9039383" y="32988"/>
                </a:lnTo>
                <a:lnTo>
                  <a:pt x="9063521" y="68794"/>
                </a:lnTo>
                <a:lnTo>
                  <a:pt x="9072372" y="112648"/>
                </a:lnTo>
                <a:lnTo>
                  <a:pt x="9072372" y="1958339"/>
                </a:lnTo>
                <a:lnTo>
                  <a:pt x="0" y="1958339"/>
                </a:lnTo>
                <a:lnTo>
                  <a:pt x="0" y="112648"/>
                </a:lnTo>
                <a:lnTo>
                  <a:pt x="8848" y="68794"/>
                </a:lnTo>
                <a:lnTo>
                  <a:pt x="32979" y="32988"/>
                </a:lnTo>
                <a:lnTo>
                  <a:pt x="68770" y="8850"/>
                </a:lnTo>
                <a:lnTo>
                  <a:pt x="112598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" y="1103375"/>
            <a:ext cx="1169035" cy="368935"/>
          </a:xfrm>
          <a:custGeom>
            <a:avLst/>
            <a:gdLst/>
            <a:ahLst/>
            <a:cxnLst/>
            <a:rect l="l" t="t" r="r" b="b"/>
            <a:pathLst>
              <a:path w="1169035" h="368934">
                <a:moveTo>
                  <a:pt x="0" y="368808"/>
                </a:moveTo>
                <a:lnTo>
                  <a:pt x="1168908" y="368808"/>
                </a:lnTo>
                <a:lnTo>
                  <a:pt x="11689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4271" y="1121409"/>
            <a:ext cx="8849360" cy="231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Propriétés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480"/>
              </a:spcBef>
            </a:pP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80" dirty="0">
                <a:latin typeface="Arial"/>
                <a:cs typeface="Arial"/>
              </a:rPr>
              <a:t>une coupure </a:t>
            </a:r>
            <a:r>
              <a:rPr sz="2000" spc="-105" dirty="0">
                <a:latin typeface="Arial"/>
                <a:cs typeface="Arial"/>
              </a:rPr>
              <a:t>décalée </a:t>
            </a:r>
            <a:r>
              <a:rPr sz="2000" spc="-100" dirty="0">
                <a:latin typeface="Arial"/>
                <a:cs typeface="Arial"/>
              </a:rPr>
              <a:t>(cohésive)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brins. </a:t>
            </a:r>
            <a:r>
              <a:rPr sz="2000" spc="-145" dirty="0">
                <a:latin typeface="Arial"/>
                <a:cs typeface="Arial"/>
              </a:rPr>
              <a:t>On </a:t>
            </a:r>
            <a:r>
              <a:rPr sz="2000" spc="-70" dirty="0">
                <a:latin typeface="Arial"/>
                <a:cs typeface="Arial"/>
              </a:rPr>
              <a:t>parlera </a:t>
            </a:r>
            <a:r>
              <a:rPr sz="2000" spc="-85" dirty="0">
                <a:latin typeface="Arial"/>
                <a:cs typeface="Arial"/>
              </a:rPr>
              <a:t>alors </a:t>
            </a:r>
            <a:r>
              <a:rPr sz="2000" spc="-65" dirty="0">
                <a:latin typeface="Arial"/>
                <a:cs typeface="Arial"/>
              </a:rPr>
              <a:t>d’extrémités  </a:t>
            </a:r>
            <a:r>
              <a:rPr sz="2000" spc="-114" dirty="0">
                <a:latin typeface="Arial"/>
                <a:cs typeface="Arial"/>
              </a:rPr>
              <a:t>cohésives.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60" dirty="0">
                <a:latin typeface="Arial"/>
                <a:cs typeface="Arial"/>
              </a:rPr>
              <a:t>bouts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5" dirty="0">
                <a:latin typeface="Arial"/>
                <a:cs typeface="Arial"/>
              </a:rPr>
              <a:t>deux </a:t>
            </a:r>
            <a:r>
              <a:rPr sz="2000" spc="-185" dirty="0">
                <a:latin typeface="Arial"/>
                <a:cs typeface="Arial"/>
              </a:rPr>
              <a:t>ADN </a:t>
            </a:r>
            <a:r>
              <a:rPr sz="2000" spc="-75" dirty="0">
                <a:latin typeface="Arial"/>
                <a:cs typeface="Arial"/>
              </a:rPr>
              <a:t>obtenus </a:t>
            </a:r>
            <a:r>
              <a:rPr sz="2000" spc="-90" dirty="0">
                <a:latin typeface="Arial"/>
                <a:cs typeface="Arial"/>
              </a:rPr>
              <a:t>ne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80" dirty="0">
                <a:latin typeface="Arial"/>
                <a:cs typeface="Arial"/>
              </a:rPr>
              <a:t>francs;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65" dirty="0">
                <a:latin typeface="Arial"/>
                <a:cs typeface="Arial"/>
              </a:rPr>
              <a:t>bouts  </a:t>
            </a:r>
            <a:r>
              <a:rPr sz="2000" spc="-70" dirty="0">
                <a:latin typeface="Arial"/>
                <a:cs typeface="Arial"/>
              </a:rPr>
              <a:t>collants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65" dirty="0">
                <a:latin typeface="Arial"/>
                <a:cs typeface="Arial"/>
              </a:rPr>
              <a:t>bouts </a:t>
            </a:r>
            <a:r>
              <a:rPr sz="2000" spc="-100" dirty="0">
                <a:latin typeface="Arial"/>
                <a:cs typeface="Arial"/>
              </a:rPr>
              <a:t>cohésifs.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95" dirty="0">
                <a:latin typeface="Arial"/>
                <a:cs typeface="Arial"/>
              </a:rPr>
              <a:t>coupures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20" dirty="0">
                <a:latin typeface="Arial"/>
                <a:cs typeface="Arial"/>
              </a:rPr>
              <a:t>décalées </a:t>
            </a:r>
            <a:r>
              <a:rPr sz="2000" spc="-45" dirty="0">
                <a:latin typeface="Arial"/>
                <a:cs typeface="Arial"/>
              </a:rPr>
              <a:t>l’une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35" dirty="0">
                <a:latin typeface="Arial"/>
                <a:cs typeface="Arial"/>
              </a:rPr>
              <a:t>rapport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45" dirty="0">
                <a:latin typeface="Arial"/>
                <a:cs typeface="Arial"/>
              </a:rPr>
              <a:t>l’autre </a:t>
            </a:r>
            <a:r>
              <a:rPr sz="2000" spc="-90" dirty="0">
                <a:latin typeface="Arial"/>
                <a:cs typeface="Arial"/>
              </a:rPr>
              <a:t>sur 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brins.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55" dirty="0">
                <a:latin typeface="Arial"/>
                <a:cs typeface="Arial"/>
              </a:rPr>
              <a:t>parties </a:t>
            </a:r>
            <a:r>
              <a:rPr sz="2000" spc="-100" dirty="0">
                <a:latin typeface="Arial"/>
                <a:cs typeface="Arial"/>
              </a:rPr>
              <a:t>simples </a:t>
            </a:r>
            <a:r>
              <a:rPr sz="2000" spc="-65" dirty="0">
                <a:latin typeface="Arial"/>
                <a:cs typeface="Arial"/>
              </a:rPr>
              <a:t>brins peuvent </a:t>
            </a:r>
            <a:r>
              <a:rPr sz="2000" spc="-95" dirty="0">
                <a:latin typeface="Arial"/>
                <a:cs typeface="Arial"/>
              </a:rPr>
              <a:t>s’apparier, </a:t>
            </a:r>
            <a:r>
              <a:rPr sz="2000" spc="-75" dirty="0">
                <a:latin typeface="Arial"/>
                <a:cs typeface="Arial"/>
              </a:rPr>
              <a:t>d’où la </a:t>
            </a:r>
            <a:r>
              <a:rPr sz="2000" spc="-55" dirty="0">
                <a:latin typeface="Arial"/>
                <a:cs typeface="Arial"/>
              </a:rPr>
              <a:t>possibilité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5" dirty="0">
                <a:latin typeface="Arial"/>
                <a:cs typeface="Arial"/>
              </a:rPr>
              <a:t>lier 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75" dirty="0">
                <a:latin typeface="Arial"/>
                <a:cs typeface="Arial"/>
              </a:rPr>
              <a:t>fragments </a:t>
            </a:r>
            <a:r>
              <a:rPr sz="2000" spc="-160" dirty="0">
                <a:latin typeface="Arial"/>
                <a:cs typeface="Arial"/>
              </a:rPr>
              <a:t>d’ADN </a:t>
            </a:r>
            <a:r>
              <a:rPr sz="2000" spc="-60" dirty="0">
                <a:latin typeface="Arial"/>
                <a:cs typeface="Arial"/>
              </a:rPr>
              <a:t>d’origine </a:t>
            </a:r>
            <a:r>
              <a:rPr sz="2000" spc="-55" dirty="0">
                <a:latin typeface="Arial"/>
                <a:cs typeface="Arial"/>
              </a:rPr>
              <a:t>différentes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0" dirty="0">
                <a:latin typeface="Arial"/>
                <a:cs typeface="Arial"/>
              </a:rPr>
              <a:t>c’est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phénomène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80" dirty="0">
                <a:latin typeface="Arial"/>
                <a:cs typeface="Arial"/>
              </a:rPr>
              <a:t>recombinaison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génétique.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267" y="3796284"/>
            <a:ext cx="4167559" cy="53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6176" y="3918203"/>
            <a:ext cx="1077595" cy="361315"/>
          </a:xfrm>
          <a:custGeom>
            <a:avLst/>
            <a:gdLst/>
            <a:ahLst/>
            <a:cxnLst/>
            <a:rect l="l" t="t" r="r" b="b"/>
            <a:pathLst>
              <a:path w="1077595" h="361314">
                <a:moveTo>
                  <a:pt x="0" y="361188"/>
                </a:moveTo>
                <a:lnTo>
                  <a:pt x="1077468" y="361188"/>
                </a:lnTo>
                <a:lnTo>
                  <a:pt x="107746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6176" y="3918203"/>
            <a:ext cx="2156460" cy="361315"/>
          </a:xfrm>
          <a:custGeom>
            <a:avLst/>
            <a:gdLst/>
            <a:ahLst/>
            <a:cxnLst/>
            <a:rect l="l" t="t" r="r" b="b"/>
            <a:pathLst>
              <a:path w="2156459" h="361314">
                <a:moveTo>
                  <a:pt x="0" y="361188"/>
                </a:moveTo>
                <a:lnTo>
                  <a:pt x="2156460" y="361188"/>
                </a:lnTo>
                <a:lnTo>
                  <a:pt x="2156460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5064" y="3492246"/>
            <a:ext cx="86995" cy="360045"/>
          </a:xfrm>
          <a:custGeom>
            <a:avLst/>
            <a:gdLst/>
            <a:ahLst/>
            <a:cxnLst/>
            <a:rect l="l" t="t" r="r" b="b"/>
            <a:pathLst>
              <a:path w="86995" h="360045">
                <a:moveTo>
                  <a:pt x="28956" y="273176"/>
                </a:moveTo>
                <a:lnTo>
                  <a:pt x="0" y="273176"/>
                </a:lnTo>
                <a:lnTo>
                  <a:pt x="43434" y="360044"/>
                </a:lnTo>
                <a:lnTo>
                  <a:pt x="79629" y="287654"/>
                </a:lnTo>
                <a:lnTo>
                  <a:pt x="28956" y="287654"/>
                </a:lnTo>
                <a:lnTo>
                  <a:pt x="28956" y="273176"/>
                </a:lnTo>
                <a:close/>
              </a:path>
              <a:path w="86995" h="360045">
                <a:moveTo>
                  <a:pt x="57912" y="0"/>
                </a:moveTo>
                <a:lnTo>
                  <a:pt x="28956" y="0"/>
                </a:lnTo>
                <a:lnTo>
                  <a:pt x="28956" y="287654"/>
                </a:lnTo>
                <a:lnTo>
                  <a:pt x="57912" y="287654"/>
                </a:lnTo>
                <a:lnTo>
                  <a:pt x="57912" y="0"/>
                </a:lnTo>
                <a:close/>
              </a:path>
              <a:path w="86995" h="360045">
                <a:moveTo>
                  <a:pt x="86868" y="273176"/>
                </a:moveTo>
                <a:lnTo>
                  <a:pt x="57912" y="273176"/>
                </a:lnTo>
                <a:lnTo>
                  <a:pt x="57912" y="287654"/>
                </a:lnTo>
                <a:lnTo>
                  <a:pt x="79629" y="287654"/>
                </a:lnTo>
                <a:lnTo>
                  <a:pt x="86868" y="273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1904" y="3991355"/>
            <a:ext cx="649605" cy="253365"/>
          </a:xfrm>
          <a:custGeom>
            <a:avLst/>
            <a:gdLst/>
            <a:ahLst/>
            <a:cxnLst/>
            <a:rect l="l" t="t" r="r" b="b"/>
            <a:pathLst>
              <a:path w="649604" h="253364">
                <a:moveTo>
                  <a:pt x="0" y="63246"/>
                </a:moveTo>
                <a:lnTo>
                  <a:pt x="522731" y="63246"/>
                </a:lnTo>
                <a:lnTo>
                  <a:pt x="522731" y="0"/>
                </a:lnTo>
                <a:lnTo>
                  <a:pt x="649224" y="126492"/>
                </a:lnTo>
                <a:lnTo>
                  <a:pt x="522731" y="252984"/>
                </a:lnTo>
                <a:lnTo>
                  <a:pt x="522731" y="189738"/>
                </a:lnTo>
                <a:lnTo>
                  <a:pt x="0" y="189738"/>
                </a:lnTo>
                <a:lnTo>
                  <a:pt x="63246" y="126492"/>
                </a:lnTo>
                <a:lnTo>
                  <a:pt x="0" y="6324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3644" y="3918203"/>
            <a:ext cx="1079500" cy="361315"/>
          </a:xfrm>
          <a:custGeom>
            <a:avLst/>
            <a:gdLst/>
            <a:ahLst/>
            <a:cxnLst/>
            <a:rect l="l" t="t" r="r" b="b"/>
            <a:pathLst>
              <a:path w="1079500" h="361314">
                <a:moveTo>
                  <a:pt x="0" y="361188"/>
                </a:moveTo>
                <a:lnTo>
                  <a:pt x="1078992" y="361188"/>
                </a:lnTo>
                <a:lnTo>
                  <a:pt x="1078992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3644" y="3918203"/>
            <a:ext cx="1079500" cy="361315"/>
          </a:xfrm>
          <a:custGeom>
            <a:avLst/>
            <a:gdLst/>
            <a:ahLst/>
            <a:cxnLst/>
            <a:rect l="l" t="t" r="r" b="b"/>
            <a:pathLst>
              <a:path w="1079500" h="361314">
                <a:moveTo>
                  <a:pt x="0" y="361188"/>
                </a:moveTo>
                <a:lnTo>
                  <a:pt x="1078992" y="361188"/>
                </a:lnTo>
                <a:lnTo>
                  <a:pt x="1078992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0395" y="3659123"/>
            <a:ext cx="1077595" cy="360045"/>
          </a:xfrm>
          <a:custGeom>
            <a:avLst/>
            <a:gdLst/>
            <a:ahLst/>
            <a:cxnLst/>
            <a:rect l="l" t="t" r="r" b="b"/>
            <a:pathLst>
              <a:path w="1077595" h="360045">
                <a:moveTo>
                  <a:pt x="0" y="359663"/>
                </a:moveTo>
                <a:lnTo>
                  <a:pt x="1077468" y="359663"/>
                </a:lnTo>
                <a:lnTo>
                  <a:pt x="1077468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40395" y="3659123"/>
            <a:ext cx="1077595" cy="360045"/>
          </a:xfrm>
          <a:custGeom>
            <a:avLst/>
            <a:gdLst/>
            <a:ahLst/>
            <a:cxnLst/>
            <a:rect l="l" t="t" r="r" b="b"/>
            <a:pathLst>
              <a:path w="1077595" h="360045">
                <a:moveTo>
                  <a:pt x="0" y="359663"/>
                </a:moveTo>
                <a:lnTo>
                  <a:pt x="1077468" y="359663"/>
                </a:lnTo>
                <a:lnTo>
                  <a:pt x="1077468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1064" y="4189476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0" y="359663"/>
                </a:moveTo>
                <a:lnTo>
                  <a:pt x="1078992" y="359663"/>
                </a:lnTo>
                <a:lnTo>
                  <a:pt x="107899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51064" y="4189476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0" y="359663"/>
                </a:moveTo>
                <a:lnTo>
                  <a:pt x="1078992" y="359663"/>
                </a:lnTo>
                <a:lnTo>
                  <a:pt x="107899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211" y="5585187"/>
            <a:ext cx="4098460" cy="38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0371" y="5576315"/>
            <a:ext cx="2156460" cy="360045"/>
          </a:xfrm>
          <a:custGeom>
            <a:avLst/>
            <a:gdLst/>
            <a:ahLst/>
            <a:cxnLst/>
            <a:rect l="l" t="t" r="r" b="b"/>
            <a:pathLst>
              <a:path w="2156459" h="360045">
                <a:moveTo>
                  <a:pt x="0" y="359663"/>
                </a:moveTo>
                <a:lnTo>
                  <a:pt x="2156460" y="359663"/>
                </a:lnTo>
                <a:lnTo>
                  <a:pt x="215646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0371" y="5576315"/>
            <a:ext cx="2156460" cy="360045"/>
          </a:xfrm>
          <a:custGeom>
            <a:avLst/>
            <a:gdLst/>
            <a:ahLst/>
            <a:cxnLst/>
            <a:rect l="l" t="t" r="r" b="b"/>
            <a:pathLst>
              <a:path w="2156459" h="360045">
                <a:moveTo>
                  <a:pt x="0" y="359663"/>
                </a:moveTo>
                <a:lnTo>
                  <a:pt x="2156460" y="359663"/>
                </a:lnTo>
                <a:lnTo>
                  <a:pt x="215646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5167" y="4993385"/>
            <a:ext cx="86995" cy="576580"/>
          </a:xfrm>
          <a:custGeom>
            <a:avLst/>
            <a:gdLst/>
            <a:ahLst/>
            <a:cxnLst/>
            <a:rect l="l" t="t" r="r" b="b"/>
            <a:pathLst>
              <a:path w="86995" h="576579">
                <a:moveTo>
                  <a:pt x="28956" y="489203"/>
                </a:moveTo>
                <a:lnTo>
                  <a:pt x="0" y="489203"/>
                </a:lnTo>
                <a:lnTo>
                  <a:pt x="43434" y="576072"/>
                </a:lnTo>
                <a:lnTo>
                  <a:pt x="79629" y="503681"/>
                </a:lnTo>
                <a:lnTo>
                  <a:pt x="28956" y="503681"/>
                </a:lnTo>
                <a:lnTo>
                  <a:pt x="28956" y="489203"/>
                </a:lnTo>
                <a:close/>
              </a:path>
              <a:path w="86995" h="576579">
                <a:moveTo>
                  <a:pt x="57912" y="0"/>
                </a:moveTo>
                <a:lnTo>
                  <a:pt x="28956" y="0"/>
                </a:lnTo>
                <a:lnTo>
                  <a:pt x="28956" y="503681"/>
                </a:lnTo>
                <a:lnTo>
                  <a:pt x="57912" y="503681"/>
                </a:lnTo>
                <a:lnTo>
                  <a:pt x="57912" y="0"/>
                </a:lnTo>
                <a:close/>
              </a:path>
              <a:path w="86995" h="576579">
                <a:moveTo>
                  <a:pt x="86868" y="489203"/>
                </a:moveTo>
                <a:lnTo>
                  <a:pt x="57912" y="489203"/>
                </a:lnTo>
                <a:lnTo>
                  <a:pt x="57912" y="503681"/>
                </a:lnTo>
                <a:lnTo>
                  <a:pt x="79629" y="503681"/>
                </a:lnTo>
                <a:lnTo>
                  <a:pt x="86868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1904" y="5629655"/>
            <a:ext cx="649605" cy="253365"/>
          </a:xfrm>
          <a:custGeom>
            <a:avLst/>
            <a:gdLst/>
            <a:ahLst/>
            <a:cxnLst/>
            <a:rect l="l" t="t" r="r" b="b"/>
            <a:pathLst>
              <a:path w="649604" h="253364">
                <a:moveTo>
                  <a:pt x="0" y="63246"/>
                </a:moveTo>
                <a:lnTo>
                  <a:pt x="522731" y="63246"/>
                </a:lnTo>
                <a:lnTo>
                  <a:pt x="522731" y="0"/>
                </a:lnTo>
                <a:lnTo>
                  <a:pt x="649224" y="126492"/>
                </a:lnTo>
                <a:lnTo>
                  <a:pt x="522731" y="252984"/>
                </a:lnTo>
                <a:lnTo>
                  <a:pt x="522731" y="189738"/>
                </a:lnTo>
                <a:lnTo>
                  <a:pt x="0" y="189738"/>
                </a:lnTo>
                <a:lnTo>
                  <a:pt x="63246" y="126492"/>
                </a:lnTo>
                <a:lnTo>
                  <a:pt x="0" y="6324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7619" y="5960364"/>
            <a:ext cx="1077595" cy="360045"/>
          </a:xfrm>
          <a:custGeom>
            <a:avLst/>
            <a:gdLst/>
            <a:ahLst/>
            <a:cxnLst/>
            <a:rect l="l" t="t" r="r" b="b"/>
            <a:pathLst>
              <a:path w="1077595" h="360045">
                <a:moveTo>
                  <a:pt x="0" y="359664"/>
                </a:moveTo>
                <a:lnTo>
                  <a:pt x="1077468" y="359664"/>
                </a:lnTo>
                <a:lnTo>
                  <a:pt x="1077468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7619" y="5960364"/>
            <a:ext cx="1077595" cy="360045"/>
          </a:xfrm>
          <a:custGeom>
            <a:avLst/>
            <a:gdLst/>
            <a:ahLst/>
            <a:cxnLst/>
            <a:rect l="l" t="t" r="r" b="b"/>
            <a:pathLst>
              <a:path w="1077595" h="360045">
                <a:moveTo>
                  <a:pt x="0" y="359664"/>
                </a:moveTo>
                <a:lnTo>
                  <a:pt x="1077468" y="359664"/>
                </a:lnTo>
                <a:lnTo>
                  <a:pt x="1077468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7264" y="5173979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0" y="359664"/>
                </a:moveTo>
                <a:lnTo>
                  <a:pt x="1078992" y="359664"/>
                </a:lnTo>
                <a:lnTo>
                  <a:pt x="1078992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27264" y="5173979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0" y="359664"/>
                </a:moveTo>
                <a:lnTo>
                  <a:pt x="1078992" y="359664"/>
                </a:lnTo>
                <a:lnTo>
                  <a:pt x="1078992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5988" y="5960364"/>
            <a:ext cx="431800" cy="215265"/>
          </a:xfrm>
          <a:custGeom>
            <a:avLst/>
            <a:gdLst/>
            <a:ahLst/>
            <a:cxnLst/>
            <a:rect l="l" t="t" r="r" b="b"/>
            <a:pathLst>
              <a:path w="431800" h="215264">
                <a:moveTo>
                  <a:pt x="0" y="214884"/>
                </a:moveTo>
                <a:lnTo>
                  <a:pt x="431292" y="214884"/>
                </a:lnTo>
                <a:lnTo>
                  <a:pt x="43129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7264" y="5317235"/>
            <a:ext cx="459105" cy="251460"/>
          </a:xfrm>
          <a:custGeom>
            <a:avLst/>
            <a:gdLst/>
            <a:ahLst/>
            <a:cxnLst/>
            <a:rect l="l" t="t" r="r" b="b"/>
            <a:pathLst>
              <a:path w="459104" h="251460">
                <a:moveTo>
                  <a:pt x="0" y="251459"/>
                </a:moveTo>
                <a:lnTo>
                  <a:pt x="458724" y="251459"/>
                </a:lnTo>
                <a:lnTo>
                  <a:pt x="458724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5014" y="5622797"/>
            <a:ext cx="1009015" cy="288290"/>
          </a:xfrm>
          <a:custGeom>
            <a:avLst/>
            <a:gdLst/>
            <a:ahLst/>
            <a:cxnLst/>
            <a:rect l="l" t="t" r="r" b="b"/>
            <a:pathLst>
              <a:path w="1009014" h="288289">
                <a:moveTo>
                  <a:pt x="0" y="0"/>
                </a:moveTo>
                <a:lnTo>
                  <a:pt x="504316" y="0"/>
                </a:lnTo>
                <a:lnTo>
                  <a:pt x="504316" y="287997"/>
                </a:lnTo>
                <a:lnTo>
                  <a:pt x="1008507" y="287997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29505" y="6228384"/>
            <a:ext cx="2900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latin typeface="Trebuchet MS"/>
                <a:cs typeface="Trebuchet MS"/>
              </a:rPr>
              <a:t>coupure </a:t>
            </a:r>
            <a:r>
              <a:rPr sz="2000" b="1" spc="-130" dirty="0">
                <a:latin typeface="Trebuchet MS"/>
                <a:cs typeface="Trebuchet MS"/>
              </a:rPr>
              <a:t>décalée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(cohésive)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9976" y="4346447"/>
            <a:ext cx="2447925" cy="40132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b="1" spc="-120" dirty="0">
                <a:latin typeface="Trebuchet MS"/>
                <a:cs typeface="Trebuchet MS"/>
              </a:rPr>
              <a:t>une </a:t>
            </a:r>
            <a:r>
              <a:rPr sz="2000" b="1" spc="-125" dirty="0">
                <a:latin typeface="Trebuchet MS"/>
                <a:cs typeface="Trebuchet MS"/>
              </a:rPr>
              <a:t>coupure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franche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1533144"/>
            <a:ext cx="9072880" cy="1336675"/>
          </a:xfrm>
          <a:custGeom>
            <a:avLst/>
            <a:gdLst/>
            <a:ahLst/>
            <a:cxnLst/>
            <a:rect l="l" t="t" r="r" b="b"/>
            <a:pathLst>
              <a:path w="9072880" h="1336675">
                <a:moveTo>
                  <a:pt x="76852" y="0"/>
                </a:moveTo>
                <a:lnTo>
                  <a:pt x="8995537" y="0"/>
                </a:lnTo>
                <a:lnTo>
                  <a:pt x="9025437" y="6040"/>
                </a:lnTo>
                <a:lnTo>
                  <a:pt x="9049861" y="22510"/>
                </a:lnTo>
                <a:lnTo>
                  <a:pt x="9066331" y="46934"/>
                </a:lnTo>
                <a:lnTo>
                  <a:pt x="9072372" y="76834"/>
                </a:lnTo>
                <a:lnTo>
                  <a:pt x="9072372" y="1336547"/>
                </a:lnTo>
                <a:lnTo>
                  <a:pt x="0" y="1336547"/>
                </a:lnTo>
                <a:lnTo>
                  <a:pt x="0" y="76834"/>
                </a:lnTo>
                <a:lnTo>
                  <a:pt x="6039" y="46934"/>
                </a:lnTo>
                <a:lnTo>
                  <a:pt x="22509" y="22510"/>
                </a:lnTo>
                <a:lnTo>
                  <a:pt x="46938" y="6040"/>
                </a:lnTo>
                <a:lnTo>
                  <a:pt x="76852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" y="1103375"/>
            <a:ext cx="1556385" cy="368935"/>
          </a:xfrm>
          <a:custGeom>
            <a:avLst/>
            <a:gdLst/>
            <a:ahLst/>
            <a:cxnLst/>
            <a:rect l="l" t="t" r="r" b="b"/>
            <a:pathLst>
              <a:path w="1556385" h="368934">
                <a:moveTo>
                  <a:pt x="0" y="368808"/>
                </a:moveTo>
                <a:lnTo>
                  <a:pt x="1556004" y="368808"/>
                </a:lnTo>
                <a:lnTo>
                  <a:pt x="155600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3908" y="962051"/>
            <a:ext cx="8872855" cy="185673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355"/>
              </a:spcBef>
            </a:pP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Nomenclature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400"/>
              </a:spcBef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65" dirty="0">
                <a:latin typeface="Arial"/>
                <a:cs typeface="Arial"/>
              </a:rPr>
              <a:t>nomenclature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90" dirty="0">
                <a:latin typeface="Arial"/>
                <a:cs typeface="Arial"/>
              </a:rPr>
              <a:t>précise. Cette </a:t>
            </a:r>
            <a:r>
              <a:rPr sz="2000" spc="-65" dirty="0">
                <a:latin typeface="Arial"/>
                <a:cs typeface="Arial"/>
              </a:rPr>
              <a:t>nomenclature </a:t>
            </a:r>
            <a:r>
              <a:rPr sz="2000" spc="-45" dirty="0">
                <a:latin typeface="Arial"/>
                <a:cs typeface="Arial"/>
              </a:rPr>
              <a:t>n’obéit  </a:t>
            </a:r>
            <a:r>
              <a:rPr sz="2000" spc="-150" dirty="0">
                <a:latin typeface="Arial"/>
                <a:cs typeface="Arial"/>
              </a:rPr>
              <a:t>pas </a:t>
            </a:r>
            <a:r>
              <a:rPr sz="2000" spc="-114" dirty="0">
                <a:latin typeface="Arial"/>
                <a:cs typeface="Arial"/>
              </a:rPr>
              <a:t>aux </a:t>
            </a:r>
            <a:r>
              <a:rPr sz="2000" spc="-105" dirty="0">
                <a:latin typeface="Arial"/>
                <a:cs typeface="Arial"/>
              </a:rPr>
              <a:t>règles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70" dirty="0">
                <a:latin typeface="Arial"/>
                <a:cs typeface="Arial"/>
              </a:rPr>
              <a:t>l’IUPAC </a:t>
            </a:r>
            <a:r>
              <a:rPr sz="2000" spc="-40" dirty="0">
                <a:latin typeface="Arial"/>
                <a:cs typeface="Arial"/>
              </a:rPr>
              <a:t>(International </a:t>
            </a:r>
            <a:r>
              <a:rPr sz="2000" spc="-65" dirty="0">
                <a:latin typeface="Arial"/>
                <a:cs typeface="Arial"/>
              </a:rPr>
              <a:t>Union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20" dirty="0">
                <a:latin typeface="Arial"/>
                <a:cs typeface="Arial"/>
              </a:rPr>
              <a:t>Pure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65" dirty="0">
                <a:latin typeface="Arial"/>
                <a:cs typeface="Arial"/>
              </a:rPr>
              <a:t>Applied </a:t>
            </a:r>
            <a:r>
              <a:rPr sz="2000" spc="-85" dirty="0">
                <a:latin typeface="Arial"/>
                <a:cs typeface="Arial"/>
              </a:rPr>
              <a:t>Chemistry), </a:t>
            </a:r>
            <a:r>
              <a:rPr sz="2000" spc="-110" dirty="0">
                <a:latin typeface="Arial"/>
                <a:cs typeface="Arial"/>
              </a:rPr>
              <a:t>mais  </a:t>
            </a:r>
            <a:r>
              <a:rPr sz="2000" spc="-85" dirty="0">
                <a:latin typeface="Arial"/>
                <a:cs typeface="Arial"/>
              </a:rPr>
              <a:t>dépend de </a:t>
            </a:r>
            <a:r>
              <a:rPr sz="2000" spc="-105" dirty="0">
                <a:latin typeface="Arial"/>
                <a:cs typeface="Arial"/>
              </a:rPr>
              <a:t>règles </a:t>
            </a:r>
            <a:r>
              <a:rPr sz="2000" spc="-85" dirty="0">
                <a:latin typeface="Arial"/>
                <a:cs typeface="Arial"/>
              </a:rPr>
              <a:t>spécifiques. </a:t>
            </a:r>
            <a:r>
              <a:rPr sz="2000" spc="-195" dirty="0">
                <a:latin typeface="Arial"/>
                <a:cs typeface="Arial"/>
              </a:rPr>
              <a:t>Le </a:t>
            </a:r>
            <a:r>
              <a:rPr sz="2000" spc="-65" dirty="0">
                <a:latin typeface="Arial"/>
                <a:cs typeface="Arial"/>
              </a:rPr>
              <a:t>nom </a:t>
            </a:r>
            <a:r>
              <a:rPr sz="2000" spc="-55" dirty="0">
                <a:latin typeface="Arial"/>
                <a:cs typeface="Arial"/>
              </a:rPr>
              <a:t>comporte </a:t>
            </a:r>
            <a:r>
              <a:rPr sz="2000" spc="-100" dirty="0">
                <a:latin typeface="Arial"/>
                <a:cs typeface="Arial"/>
              </a:rPr>
              <a:t>3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100" dirty="0">
                <a:latin typeface="Arial"/>
                <a:cs typeface="Arial"/>
              </a:rPr>
              <a:t>4 </a:t>
            </a:r>
            <a:r>
              <a:rPr sz="2000" spc="-35" dirty="0">
                <a:latin typeface="Arial"/>
                <a:cs typeface="Arial"/>
              </a:rPr>
              <a:t>lettres </a:t>
            </a:r>
            <a:r>
              <a:rPr sz="2000" spc="-70" dirty="0">
                <a:latin typeface="Arial"/>
                <a:cs typeface="Arial"/>
              </a:rPr>
              <a:t>correspondant </a:t>
            </a:r>
            <a:r>
              <a:rPr sz="2000" spc="-40" dirty="0">
                <a:latin typeface="Arial"/>
                <a:cs typeface="Arial"/>
              </a:rPr>
              <a:t>entre  </a:t>
            </a:r>
            <a:r>
              <a:rPr sz="2000" spc="-70" dirty="0">
                <a:latin typeface="Arial"/>
                <a:cs typeface="Arial"/>
              </a:rPr>
              <a:t>autres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60" dirty="0">
                <a:latin typeface="Arial"/>
                <a:cs typeface="Arial"/>
              </a:rPr>
              <a:t>bactérie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" dirty="0">
                <a:latin typeface="Arial"/>
                <a:cs typeface="Arial"/>
              </a:rPr>
              <a:t>partir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0" dirty="0">
                <a:latin typeface="Arial"/>
                <a:cs typeface="Arial"/>
              </a:rPr>
              <a:t>laquelle on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35" dirty="0">
                <a:latin typeface="Arial"/>
                <a:cs typeface="Arial"/>
              </a:rPr>
              <a:t>extrait </a:t>
            </a:r>
            <a:r>
              <a:rPr sz="2000" spc="-45" dirty="0">
                <a:latin typeface="Arial"/>
                <a:cs typeface="Arial"/>
              </a:rPr>
              <a:t>cette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enzyme: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88" y="5448300"/>
            <a:ext cx="9001125" cy="368935"/>
          </a:xfrm>
          <a:prstGeom prst="rect">
            <a:avLst/>
          </a:prstGeom>
          <a:solidFill>
            <a:srgbClr val="FBFBAA">
              <a:alpha val="36077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245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80" dirty="0">
                <a:latin typeface="Arial"/>
                <a:cs typeface="Arial"/>
              </a:rPr>
              <a:t>Enfin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35" dirty="0">
                <a:latin typeface="Arial"/>
                <a:cs typeface="Arial"/>
              </a:rPr>
              <a:t>chiffre </a:t>
            </a:r>
            <a:r>
              <a:rPr sz="1800" spc="-55" dirty="0">
                <a:latin typeface="Arial"/>
                <a:cs typeface="Arial"/>
              </a:rPr>
              <a:t>romain </a:t>
            </a:r>
            <a:r>
              <a:rPr sz="1800" spc="-70" dirty="0">
                <a:latin typeface="Arial"/>
                <a:cs typeface="Arial"/>
              </a:rPr>
              <a:t>donne </a:t>
            </a:r>
            <a:r>
              <a:rPr sz="1800" spc="-50" dirty="0">
                <a:latin typeface="Arial"/>
                <a:cs typeface="Arial"/>
              </a:rPr>
              <a:t>le </a:t>
            </a:r>
            <a:r>
              <a:rPr sz="1800" spc="-60" dirty="0">
                <a:latin typeface="Arial"/>
                <a:cs typeface="Arial"/>
              </a:rPr>
              <a:t>numéro </a:t>
            </a:r>
            <a:r>
              <a:rPr sz="1800" spc="-35" dirty="0">
                <a:latin typeface="Arial"/>
                <a:cs typeface="Arial"/>
              </a:rPr>
              <a:t>d'ordre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65" dirty="0">
                <a:latin typeface="Arial"/>
                <a:cs typeface="Arial"/>
              </a:rPr>
              <a:t>caractérisation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l'enzyme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51" y="3800855"/>
            <a:ext cx="9001125" cy="646430"/>
          </a:xfrm>
          <a:prstGeom prst="rect">
            <a:avLst/>
          </a:prstGeom>
          <a:solidFill>
            <a:srgbClr val="FBFBAA">
              <a:alpha val="36077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8460" marR="572135" indent="-287020">
              <a:lnSpc>
                <a:spcPct val="100000"/>
              </a:lnSpc>
              <a:spcBef>
                <a:spcPts val="250"/>
              </a:spcBef>
              <a:buFont typeface="Wingdings"/>
              <a:buChar char=""/>
              <a:tabLst>
                <a:tab pos="37909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seconde </a:t>
            </a:r>
            <a:r>
              <a:rPr sz="1800" spc="-10" dirty="0">
                <a:latin typeface="Arial"/>
                <a:cs typeface="Arial"/>
              </a:rPr>
              <a:t>et </a:t>
            </a:r>
            <a:r>
              <a:rPr sz="1800" spc="-50" dirty="0">
                <a:latin typeface="Arial"/>
                <a:cs typeface="Arial"/>
              </a:rPr>
              <a:t>troisième </a:t>
            </a:r>
            <a:r>
              <a:rPr sz="1800" spc="-10" dirty="0">
                <a:latin typeface="Arial"/>
                <a:cs typeface="Arial"/>
              </a:rPr>
              <a:t>lettre </a:t>
            </a:r>
            <a:r>
              <a:rPr sz="1800" spc="-60" dirty="0">
                <a:latin typeface="Arial"/>
                <a:cs typeface="Arial"/>
              </a:rPr>
              <a:t>sont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75" dirty="0">
                <a:latin typeface="Arial"/>
                <a:cs typeface="Arial"/>
              </a:rPr>
              <a:t>minuscule </a:t>
            </a:r>
            <a:r>
              <a:rPr sz="1800" spc="-10" dirty="0">
                <a:latin typeface="Arial"/>
                <a:cs typeface="Arial"/>
              </a:rPr>
              <a:t>et </a:t>
            </a:r>
            <a:r>
              <a:rPr sz="1800" spc="-65" dirty="0">
                <a:latin typeface="Arial"/>
                <a:cs typeface="Arial"/>
              </a:rPr>
              <a:t>correspondent </a:t>
            </a:r>
            <a:r>
              <a:rPr sz="1800" spc="-105" dirty="0">
                <a:latin typeface="Arial"/>
                <a:cs typeface="Arial"/>
              </a:rPr>
              <a:t>aux </a:t>
            </a:r>
            <a:r>
              <a:rPr sz="1800" spc="-90" dirty="0">
                <a:latin typeface="Arial"/>
                <a:cs typeface="Arial"/>
              </a:rPr>
              <a:t>deux </a:t>
            </a:r>
            <a:r>
              <a:rPr sz="1800" spc="-70" dirty="0">
                <a:latin typeface="Arial"/>
                <a:cs typeface="Arial"/>
              </a:rPr>
              <a:t>premières  </a:t>
            </a:r>
            <a:r>
              <a:rPr sz="1800" spc="-35" dirty="0">
                <a:latin typeface="Arial"/>
                <a:cs typeface="Arial"/>
              </a:rPr>
              <a:t>lettres </a:t>
            </a:r>
            <a:r>
              <a:rPr sz="1800" spc="-85" dirty="0">
                <a:latin typeface="Arial"/>
                <a:cs typeface="Arial"/>
              </a:rPr>
              <a:t>de l'espèce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bactérienne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51" y="4640579"/>
            <a:ext cx="9001125" cy="646430"/>
          </a:xfrm>
          <a:prstGeom prst="rect">
            <a:avLst/>
          </a:prstGeom>
          <a:solidFill>
            <a:srgbClr val="FBFBAA">
              <a:alpha val="36077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8460" marR="345440" indent="-287020">
              <a:lnSpc>
                <a:spcPct val="100000"/>
              </a:lnSpc>
              <a:spcBef>
                <a:spcPts val="250"/>
              </a:spcBef>
              <a:buFont typeface="Wingdings"/>
              <a:buChar char=""/>
              <a:tabLst>
                <a:tab pos="37909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quatrième </a:t>
            </a:r>
            <a:r>
              <a:rPr sz="1800" spc="-10" dirty="0">
                <a:latin typeface="Arial"/>
                <a:cs typeface="Arial"/>
              </a:rPr>
              <a:t>lettre </a:t>
            </a:r>
            <a:r>
              <a:rPr sz="1800" spc="-75" dirty="0">
                <a:latin typeface="Arial"/>
                <a:cs typeface="Arial"/>
              </a:rPr>
              <a:t>correspond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05" dirty="0">
                <a:latin typeface="Arial"/>
                <a:cs typeface="Arial"/>
              </a:rPr>
              <a:t>souche </a:t>
            </a:r>
            <a:r>
              <a:rPr sz="1800" spc="-65" dirty="0">
                <a:latin typeface="Arial"/>
                <a:cs typeface="Arial"/>
              </a:rPr>
              <a:t>bactérienne, </a:t>
            </a:r>
            <a:r>
              <a:rPr sz="1800" spc="-50" dirty="0">
                <a:latin typeface="Arial"/>
                <a:cs typeface="Arial"/>
              </a:rPr>
              <a:t>elle </a:t>
            </a:r>
            <a:r>
              <a:rPr sz="1800" spc="-75" dirty="0">
                <a:latin typeface="Arial"/>
                <a:cs typeface="Arial"/>
              </a:rPr>
              <a:t>est </a:t>
            </a:r>
            <a:r>
              <a:rPr sz="1800" spc="-45" dirty="0">
                <a:latin typeface="Arial"/>
                <a:cs typeface="Arial"/>
              </a:rPr>
              <a:t>écrite </a:t>
            </a:r>
            <a:r>
              <a:rPr sz="1800" spc="-85" dirty="0">
                <a:latin typeface="Arial"/>
                <a:cs typeface="Arial"/>
              </a:rPr>
              <a:t>en majuscule </a:t>
            </a:r>
            <a:r>
              <a:rPr sz="1800" spc="-100" dirty="0">
                <a:latin typeface="Arial"/>
                <a:cs typeface="Arial"/>
              </a:rPr>
              <a:t>mais  </a:t>
            </a:r>
            <a:r>
              <a:rPr sz="1800" spc="-50" dirty="0">
                <a:latin typeface="Arial"/>
                <a:cs typeface="Arial"/>
              </a:rPr>
              <a:t>n'est </a:t>
            </a:r>
            <a:r>
              <a:rPr sz="1800" spc="-135" dirty="0">
                <a:latin typeface="Arial"/>
                <a:cs typeface="Arial"/>
              </a:rPr>
              <a:t>pas </a:t>
            </a:r>
            <a:r>
              <a:rPr sz="1800" spc="-70" dirty="0">
                <a:latin typeface="Arial"/>
                <a:cs typeface="Arial"/>
              </a:rPr>
              <a:t>présente </a:t>
            </a:r>
            <a:r>
              <a:rPr sz="1800" spc="-114" dirty="0">
                <a:latin typeface="Arial"/>
                <a:cs typeface="Arial"/>
              </a:rPr>
              <a:t>dans </a:t>
            </a:r>
            <a:r>
              <a:rPr sz="1800" spc="-45" dirty="0">
                <a:latin typeface="Arial"/>
                <a:cs typeface="Arial"/>
              </a:rPr>
              <a:t>toutes </a:t>
            </a:r>
            <a:r>
              <a:rPr sz="1800" spc="-100" dirty="0">
                <a:latin typeface="Arial"/>
                <a:cs typeface="Arial"/>
              </a:rPr>
              <a:t>les </a:t>
            </a:r>
            <a:r>
              <a:rPr sz="1800" spc="-120" dirty="0">
                <a:latin typeface="Arial"/>
                <a:cs typeface="Arial"/>
              </a:rPr>
              <a:t>enzymes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88" y="2993135"/>
            <a:ext cx="9001125" cy="646430"/>
          </a:xfrm>
          <a:prstGeom prst="rect">
            <a:avLst/>
          </a:prstGeom>
          <a:solidFill>
            <a:srgbClr val="FBFBAA">
              <a:alpha val="36077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7825" marR="590550" indent="-286385">
              <a:lnSpc>
                <a:spcPct val="100000"/>
              </a:lnSpc>
              <a:spcBef>
                <a:spcPts val="2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première </a:t>
            </a:r>
            <a:r>
              <a:rPr sz="1800" spc="-10" dirty="0">
                <a:latin typeface="Arial"/>
                <a:cs typeface="Arial"/>
              </a:rPr>
              <a:t>lettre </a:t>
            </a:r>
            <a:r>
              <a:rPr sz="1800" spc="-75" dirty="0">
                <a:latin typeface="Arial"/>
                <a:cs typeface="Arial"/>
              </a:rPr>
              <a:t>est </a:t>
            </a:r>
            <a:r>
              <a:rPr sz="1800" spc="-85" dirty="0">
                <a:latin typeface="Arial"/>
                <a:cs typeface="Arial"/>
              </a:rPr>
              <a:t>en majuscule </a:t>
            </a:r>
            <a:r>
              <a:rPr sz="1800" spc="-95" dirty="0">
                <a:latin typeface="Arial"/>
                <a:cs typeface="Arial"/>
              </a:rPr>
              <a:t>cela </a:t>
            </a:r>
            <a:r>
              <a:rPr sz="1800" spc="-75" dirty="0">
                <a:latin typeface="Arial"/>
                <a:cs typeface="Arial"/>
              </a:rPr>
              <a:t>correspond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première </a:t>
            </a:r>
            <a:r>
              <a:rPr sz="1800" spc="-10" dirty="0">
                <a:latin typeface="Arial"/>
                <a:cs typeface="Arial"/>
              </a:rPr>
              <a:t>lettre </a:t>
            </a:r>
            <a:r>
              <a:rPr sz="1800" spc="-60" dirty="0">
                <a:latin typeface="Arial"/>
                <a:cs typeface="Arial"/>
              </a:rPr>
              <a:t>du </a:t>
            </a:r>
            <a:r>
              <a:rPr sz="1800" spc="-90" dirty="0">
                <a:latin typeface="Arial"/>
                <a:cs typeface="Arial"/>
              </a:rPr>
              <a:t>genre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la  </a:t>
            </a:r>
            <a:r>
              <a:rPr sz="1800" spc="-60" dirty="0">
                <a:latin typeface="Arial"/>
                <a:cs typeface="Arial"/>
              </a:rPr>
              <a:t>bactérie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3255" y="5951220"/>
            <a:ext cx="8856345" cy="646430"/>
          </a:xfrm>
          <a:prstGeom prst="rect">
            <a:avLst/>
          </a:prstGeom>
          <a:solidFill>
            <a:srgbClr val="FFF1CC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10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-105" dirty="0">
                <a:solidFill>
                  <a:srgbClr val="0000FF"/>
                </a:solidFill>
                <a:latin typeface="Trebuchet MS"/>
                <a:cs typeface="Trebuchet MS"/>
              </a:rPr>
              <a:t>co</a:t>
            </a:r>
            <a:r>
              <a:rPr sz="1800" b="1" spc="-105" dirty="0">
                <a:solidFill>
                  <a:srgbClr val="008000"/>
                </a:solidFill>
                <a:latin typeface="Trebuchet MS"/>
                <a:cs typeface="Trebuchet MS"/>
              </a:rPr>
              <a:t>R</a:t>
            </a:r>
            <a:r>
              <a:rPr sz="1800" b="1" spc="-105" dirty="0">
                <a:latin typeface="Trebuchet MS"/>
                <a:cs typeface="Trebuchet MS"/>
              </a:rPr>
              <a:t>I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145" dirty="0">
                <a:latin typeface="Arial"/>
                <a:cs typeface="Arial"/>
              </a:rPr>
              <a:t>Enzyme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restriction </a:t>
            </a:r>
            <a:r>
              <a:rPr sz="1800" spc="-75" dirty="0">
                <a:latin typeface="Arial"/>
                <a:cs typeface="Arial"/>
              </a:rPr>
              <a:t>d'</a:t>
            </a:r>
            <a:r>
              <a:rPr sz="18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spc="-75" dirty="0">
                <a:latin typeface="Arial"/>
                <a:cs typeface="Arial"/>
              </a:rPr>
              <a:t>scherichia </a:t>
            </a:r>
            <a:r>
              <a:rPr sz="1800" spc="-80" dirty="0">
                <a:latin typeface="Arial"/>
                <a:cs typeface="Arial"/>
              </a:rPr>
              <a:t>(genre) </a:t>
            </a:r>
            <a:r>
              <a:rPr sz="1800" b="1" spc="-55" dirty="0">
                <a:solidFill>
                  <a:srgbClr val="0000FF"/>
                </a:solidFill>
                <a:latin typeface="Trebuchet MS"/>
                <a:cs typeface="Trebuchet MS"/>
              </a:rPr>
              <a:t>co</a:t>
            </a:r>
            <a:r>
              <a:rPr sz="1800" spc="-55" dirty="0">
                <a:latin typeface="Arial"/>
                <a:cs typeface="Arial"/>
              </a:rPr>
              <a:t>li </a:t>
            </a:r>
            <a:r>
              <a:rPr sz="1800" spc="-105" dirty="0">
                <a:latin typeface="Arial"/>
                <a:cs typeface="Arial"/>
              </a:rPr>
              <a:t>(espèce) souche </a:t>
            </a:r>
            <a:r>
              <a:rPr sz="1800" b="1" spc="-140" dirty="0">
                <a:solidFill>
                  <a:srgbClr val="008000"/>
                </a:solidFill>
                <a:latin typeface="Trebuchet MS"/>
                <a:cs typeface="Trebuchet MS"/>
              </a:rPr>
              <a:t>R</a:t>
            </a:r>
            <a:r>
              <a:rPr sz="1800" spc="-140" dirty="0">
                <a:latin typeface="Arial"/>
                <a:cs typeface="Arial"/>
              </a:rPr>
              <a:t>Y317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5" dirty="0">
                <a:latin typeface="Arial"/>
                <a:cs typeface="Arial"/>
              </a:rPr>
              <a:t>première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à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être </a:t>
            </a:r>
            <a:r>
              <a:rPr sz="1800" spc="-85" dirty="0">
                <a:latin typeface="Arial"/>
                <a:cs typeface="Arial"/>
              </a:rPr>
              <a:t>caractérisée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(</a:t>
            </a:r>
            <a:r>
              <a:rPr sz="1800" b="1" spc="-45" dirty="0">
                <a:latin typeface="Trebuchet MS"/>
                <a:cs typeface="Trebuchet MS"/>
              </a:rPr>
              <a:t>I</a:t>
            </a:r>
            <a:r>
              <a:rPr sz="1800" spc="-4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2407920"/>
            <a:ext cx="9063355" cy="1043940"/>
          </a:xfrm>
          <a:custGeom>
            <a:avLst/>
            <a:gdLst/>
            <a:ahLst/>
            <a:cxnLst/>
            <a:rect l="l" t="t" r="r" b="b"/>
            <a:pathLst>
              <a:path w="9063355" h="1043939">
                <a:moveTo>
                  <a:pt x="133311" y="0"/>
                </a:moveTo>
                <a:lnTo>
                  <a:pt x="8929878" y="0"/>
                </a:lnTo>
                <a:lnTo>
                  <a:pt x="8972031" y="6797"/>
                </a:lnTo>
                <a:lnTo>
                  <a:pt x="9008638" y="25725"/>
                </a:lnTo>
                <a:lnTo>
                  <a:pt x="9037502" y="54589"/>
                </a:lnTo>
                <a:lnTo>
                  <a:pt x="9056430" y="91196"/>
                </a:lnTo>
                <a:lnTo>
                  <a:pt x="9063228" y="133350"/>
                </a:lnTo>
                <a:lnTo>
                  <a:pt x="9063228" y="1043939"/>
                </a:lnTo>
                <a:lnTo>
                  <a:pt x="0" y="1043939"/>
                </a:lnTo>
                <a:lnTo>
                  <a:pt x="0" y="133350"/>
                </a:lnTo>
                <a:lnTo>
                  <a:pt x="6796" y="91196"/>
                </a:lnTo>
                <a:lnTo>
                  <a:pt x="25721" y="54589"/>
                </a:lnTo>
                <a:lnTo>
                  <a:pt x="54579" y="25725"/>
                </a:lnTo>
                <a:lnTo>
                  <a:pt x="91175" y="6797"/>
                </a:lnTo>
                <a:lnTo>
                  <a:pt x="133311" y="0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32" y="3619500"/>
            <a:ext cx="9063355" cy="1679575"/>
          </a:xfrm>
          <a:custGeom>
            <a:avLst/>
            <a:gdLst/>
            <a:ahLst/>
            <a:cxnLst/>
            <a:rect l="l" t="t" r="r" b="b"/>
            <a:pathLst>
              <a:path w="9063355" h="1679575">
                <a:moveTo>
                  <a:pt x="214464" y="0"/>
                </a:moveTo>
                <a:lnTo>
                  <a:pt x="8848725" y="0"/>
                </a:lnTo>
                <a:lnTo>
                  <a:pt x="8897916" y="5663"/>
                </a:lnTo>
                <a:lnTo>
                  <a:pt x="8943068" y="21798"/>
                </a:lnTo>
                <a:lnTo>
                  <a:pt x="8982895" y="47116"/>
                </a:lnTo>
                <a:lnTo>
                  <a:pt x="9016111" y="80332"/>
                </a:lnTo>
                <a:lnTo>
                  <a:pt x="9041429" y="120159"/>
                </a:lnTo>
                <a:lnTo>
                  <a:pt x="9057564" y="165311"/>
                </a:lnTo>
                <a:lnTo>
                  <a:pt x="9063228" y="214502"/>
                </a:lnTo>
                <a:lnTo>
                  <a:pt x="9063228" y="1679448"/>
                </a:lnTo>
                <a:lnTo>
                  <a:pt x="0" y="1679448"/>
                </a:lnTo>
                <a:lnTo>
                  <a:pt x="0" y="214502"/>
                </a:lnTo>
                <a:lnTo>
                  <a:pt x="5664" y="165311"/>
                </a:lnTo>
                <a:lnTo>
                  <a:pt x="21798" y="120159"/>
                </a:lnTo>
                <a:lnTo>
                  <a:pt x="47116" y="80332"/>
                </a:lnTo>
                <a:lnTo>
                  <a:pt x="80328" y="47116"/>
                </a:lnTo>
                <a:lnTo>
                  <a:pt x="120149" y="21798"/>
                </a:lnTo>
                <a:lnTo>
                  <a:pt x="165290" y="5663"/>
                </a:lnTo>
                <a:lnTo>
                  <a:pt x="214464" y="0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2" y="5603747"/>
            <a:ext cx="9063355" cy="728980"/>
          </a:xfrm>
          <a:custGeom>
            <a:avLst/>
            <a:gdLst/>
            <a:ahLst/>
            <a:cxnLst/>
            <a:rect l="l" t="t" r="r" b="b"/>
            <a:pathLst>
              <a:path w="9063355" h="728979">
                <a:moveTo>
                  <a:pt x="93021" y="0"/>
                </a:moveTo>
                <a:lnTo>
                  <a:pt x="8970264" y="0"/>
                </a:lnTo>
                <a:lnTo>
                  <a:pt x="9006435" y="7309"/>
                </a:lnTo>
                <a:lnTo>
                  <a:pt x="9035986" y="27243"/>
                </a:lnTo>
                <a:lnTo>
                  <a:pt x="9055917" y="56808"/>
                </a:lnTo>
                <a:lnTo>
                  <a:pt x="9063228" y="93014"/>
                </a:lnTo>
                <a:lnTo>
                  <a:pt x="9063228" y="728471"/>
                </a:lnTo>
                <a:lnTo>
                  <a:pt x="0" y="728471"/>
                </a:lnTo>
                <a:lnTo>
                  <a:pt x="0" y="93014"/>
                </a:lnTo>
                <a:lnTo>
                  <a:pt x="7310" y="56808"/>
                </a:lnTo>
                <a:lnTo>
                  <a:pt x="27245" y="27243"/>
                </a:lnTo>
                <a:lnTo>
                  <a:pt x="56813" y="7309"/>
                </a:lnTo>
                <a:lnTo>
                  <a:pt x="93021" y="0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1" y="1595627"/>
            <a:ext cx="9072880" cy="715010"/>
          </a:xfrm>
          <a:custGeom>
            <a:avLst/>
            <a:gdLst/>
            <a:ahLst/>
            <a:cxnLst/>
            <a:rect l="l" t="t" r="r" b="b"/>
            <a:pathLst>
              <a:path w="9072880" h="715010">
                <a:moveTo>
                  <a:pt x="41095" y="0"/>
                </a:moveTo>
                <a:lnTo>
                  <a:pt x="9031224" y="0"/>
                </a:lnTo>
                <a:lnTo>
                  <a:pt x="9047243" y="3232"/>
                </a:lnTo>
                <a:lnTo>
                  <a:pt x="9060322" y="12049"/>
                </a:lnTo>
                <a:lnTo>
                  <a:pt x="9069139" y="25128"/>
                </a:lnTo>
                <a:lnTo>
                  <a:pt x="9072372" y="41148"/>
                </a:lnTo>
                <a:lnTo>
                  <a:pt x="9072372" y="714756"/>
                </a:lnTo>
                <a:lnTo>
                  <a:pt x="0" y="714756"/>
                </a:lnTo>
                <a:lnTo>
                  <a:pt x="0" y="41148"/>
                </a:lnTo>
                <a:lnTo>
                  <a:pt x="3229" y="25128"/>
                </a:lnTo>
                <a:lnTo>
                  <a:pt x="12036" y="12049"/>
                </a:lnTo>
                <a:lnTo>
                  <a:pt x="25099" y="3232"/>
                </a:lnTo>
                <a:lnTo>
                  <a:pt x="41095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27" y="1165860"/>
            <a:ext cx="1435735" cy="368935"/>
          </a:xfrm>
          <a:custGeom>
            <a:avLst/>
            <a:gdLst/>
            <a:ahLst/>
            <a:cxnLst/>
            <a:rect l="l" t="t" r="r" b="b"/>
            <a:pathLst>
              <a:path w="1435735" h="368934">
                <a:moveTo>
                  <a:pt x="0" y="368808"/>
                </a:moveTo>
                <a:lnTo>
                  <a:pt x="1435608" y="368808"/>
                </a:lnTo>
                <a:lnTo>
                  <a:pt x="14356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907" y="1033381"/>
            <a:ext cx="9060180" cy="525081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280"/>
              </a:spcBef>
            </a:pP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Classification</a:t>
            </a:r>
            <a:endParaRPr sz="1800">
              <a:latin typeface="Trebuchet MS"/>
              <a:cs typeface="Trebuchet MS"/>
            </a:endParaRPr>
          </a:p>
          <a:p>
            <a:pPr marL="97155" marR="89535" algn="just">
              <a:lnSpc>
                <a:spcPct val="100000"/>
              </a:lnSpc>
              <a:spcBef>
                <a:spcPts val="1320"/>
              </a:spcBef>
            </a:pPr>
            <a:r>
              <a:rPr sz="2000" spc="-25" dirty="0">
                <a:latin typeface="Arial"/>
                <a:cs typeface="Arial"/>
              </a:rPr>
              <a:t>Il </a:t>
            </a:r>
            <a:r>
              <a:rPr sz="2000" spc="-95" dirty="0">
                <a:latin typeface="Arial"/>
                <a:cs typeface="Arial"/>
              </a:rPr>
              <a:t>existe </a:t>
            </a:r>
            <a:r>
              <a:rPr sz="2000" spc="-30" dirty="0">
                <a:latin typeface="Arial"/>
                <a:cs typeface="Arial"/>
              </a:rPr>
              <a:t>trois </a:t>
            </a:r>
            <a:r>
              <a:rPr sz="2000" spc="-75" dirty="0">
                <a:latin typeface="Arial"/>
                <a:cs typeface="Arial"/>
              </a:rPr>
              <a:t>types </a:t>
            </a:r>
            <a:r>
              <a:rPr sz="2000" spc="-105" dirty="0">
                <a:latin typeface="Arial"/>
                <a:cs typeface="Arial"/>
              </a:rPr>
              <a:t>d’endonucléases </a:t>
            </a:r>
            <a:r>
              <a:rPr sz="2000" spc="-155" dirty="0">
                <a:latin typeface="Arial"/>
                <a:cs typeface="Arial"/>
              </a:rPr>
              <a:t>classés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35" dirty="0">
                <a:latin typeface="Arial"/>
                <a:cs typeface="Arial"/>
              </a:rPr>
              <a:t>fonction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0" dirty="0">
                <a:latin typeface="Arial"/>
                <a:cs typeface="Arial"/>
              </a:rPr>
              <a:t>sites </a:t>
            </a:r>
            <a:r>
              <a:rPr sz="2000" spc="-80" dirty="0">
                <a:latin typeface="Arial"/>
                <a:cs typeface="Arial"/>
              </a:rPr>
              <a:t>qu’elles  </a:t>
            </a:r>
            <a:r>
              <a:rPr sz="2000" spc="-90" dirty="0">
                <a:latin typeface="Arial"/>
                <a:cs typeface="Arial"/>
              </a:rPr>
              <a:t>reconnaissent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40335" marR="109220" algn="just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401955" algn="l"/>
              </a:tabLst>
            </a:pPr>
            <a:r>
              <a:rPr sz="2000" b="1" spc="-135" dirty="0">
                <a:solidFill>
                  <a:srgbClr val="0000FF"/>
                </a:solidFill>
                <a:latin typeface="Trebuchet MS"/>
                <a:cs typeface="Trebuchet MS"/>
              </a:rPr>
              <a:t>enzymes </a:t>
            </a:r>
            <a:r>
              <a:rPr sz="2000" b="1" spc="-114" dirty="0">
                <a:solidFill>
                  <a:srgbClr val="0000FF"/>
                </a:solidFill>
                <a:latin typeface="Trebuchet MS"/>
                <a:cs typeface="Trebuchet MS"/>
              </a:rPr>
              <a:t>de type </a:t>
            </a:r>
            <a:r>
              <a:rPr sz="2000" b="1" spc="-25" dirty="0">
                <a:solidFill>
                  <a:srgbClr val="0000FF"/>
                </a:solidFill>
                <a:latin typeface="Trebuchet MS"/>
                <a:cs typeface="Trebuchet MS"/>
              </a:rPr>
              <a:t>I </a:t>
            </a:r>
            <a:r>
              <a:rPr sz="2000" b="1" spc="-185" dirty="0">
                <a:solidFill>
                  <a:srgbClr val="0000FF"/>
                </a:solidFill>
                <a:latin typeface="Trebuchet MS"/>
                <a:cs typeface="Trebuchet MS"/>
              </a:rPr>
              <a:t>: </a:t>
            </a:r>
            <a:r>
              <a:rPr sz="2000" spc="-100" dirty="0">
                <a:latin typeface="Arial"/>
                <a:cs typeface="Arial"/>
              </a:rPr>
              <a:t>l’enzyme </a:t>
            </a:r>
            <a:r>
              <a:rPr sz="2000" spc="-70" dirty="0">
                <a:latin typeface="Arial"/>
                <a:cs typeface="Arial"/>
              </a:rPr>
              <a:t>reconnaît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65" dirty="0">
                <a:latin typeface="Arial"/>
                <a:cs typeface="Arial"/>
              </a:rPr>
              <a:t>site </a:t>
            </a:r>
            <a:r>
              <a:rPr sz="2000" spc="-35" dirty="0">
                <a:latin typeface="Arial"/>
                <a:cs typeface="Arial"/>
              </a:rPr>
              <a:t>particulier qui </a:t>
            </a:r>
            <a:r>
              <a:rPr sz="2000" spc="-105" dirty="0">
                <a:latin typeface="Arial"/>
                <a:cs typeface="Arial"/>
              </a:rPr>
              <a:t>n’a </a:t>
            </a:r>
            <a:r>
              <a:rPr sz="2000" spc="-100" dirty="0">
                <a:latin typeface="Arial"/>
                <a:cs typeface="Arial"/>
              </a:rPr>
              <a:t>aucune </a:t>
            </a:r>
            <a:r>
              <a:rPr sz="2000" spc="-65" dirty="0">
                <a:latin typeface="Arial"/>
                <a:cs typeface="Arial"/>
              </a:rPr>
              <a:t>symétrie,  </a:t>
            </a:r>
            <a:r>
              <a:rPr sz="2000" spc="-85" dirty="0">
                <a:latin typeface="Arial"/>
                <a:cs typeface="Arial"/>
              </a:rPr>
              <a:t>ne </a:t>
            </a:r>
            <a:r>
              <a:rPr sz="2000" spc="-100" dirty="0">
                <a:latin typeface="Arial"/>
                <a:cs typeface="Arial"/>
              </a:rPr>
              <a:t>coupe </a:t>
            </a:r>
            <a:r>
              <a:rPr sz="2000" spc="-150" dirty="0">
                <a:latin typeface="Arial"/>
                <a:cs typeface="Arial"/>
              </a:rPr>
              <a:t>pas </a:t>
            </a:r>
            <a:r>
              <a:rPr sz="2000" spc="-145" dirty="0">
                <a:latin typeface="Arial"/>
                <a:cs typeface="Arial"/>
              </a:rPr>
              <a:t>l’ADN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90" dirty="0">
                <a:latin typeface="Arial"/>
                <a:cs typeface="Arial"/>
              </a:rPr>
              <a:t>niveau </a:t>
            </a:r>
            <a:r>
              <a:rPr sz="2000" spc="-110" dirty="0">
                <a:latin typeface="Arial"/>
                <a:cs typeface="Arial"/>
              </a:rPr>
              <a:t>mais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60" dirty="0">
                <a:latin typeface="Arial"/>
                <a:cs typeface="Arial"/>
              </a:rPr>
              <a:t>environ </a:t>
            </a:r>
            <a:r>
              <a:rPr sz="2000" spc="-100" dirty="0">
                <a:latin typeface="Arial"/>
                <a:cs typeface="Arial"/>
              </a:rPr>
              <a:t>1000 </a:t>
            </a:r>
            <a:r>
              <a:rPr sz="2000" spc="-90" dirty="0">
                <a:latin typeface="Arial"/>
                <a:cs typeface="Arial"/>
              </a:rPr>
              <a:t>jusqu’à </a:t>
            </a:r>
            <a:r>
              <a:rPr sz="2000" spc="-105" dirty="0">
                <a:latin typeface="Arial"/>
                <a:cs typeface="Arial"/>
              </a:rPr>
              <a:t>5000 </a:t>
            </a:r>
            <a:r>
              <a:rPr sz="2000" spc="-70" dirty="0">
                <a:latin typeface="Arial"/>
                <a:cs typeface="Arial"/>
              </a:rPr>
              <a:t>nucléotides </a:t>
            </a:r>
            <a:r>
              <a:rPr sz="2000" spc="-85" dirty="0">
                <a:latin typeface="Arial"/>
                <a:cs typeface="Arial"/>
              </a:rPr>
              <a:t>plus  </a:t>
            </a:r>
            <a:r>
              <a:rPr sz="2000" spc="-25" dirty="0">
                <a:latin typeface="Arial"/>
                <a:cs typeface="Arial"/>
              </a:rPr>
              <a:t>loin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50" dirty="0">
                <a:latin typeface="Arial"/>
                <a:cs typeface="Arial"/>
              </a:rPr>
              <a:t>libère </a:t>
            </a:r>
            <a:r>
              <a:rPr sz="2000" spc="-85" dirty="0">
                <a:latin typeface="Arial"/>
                <a:cs typeface="Arial"/>
              </a:rPr>
              <a:t>plusieurs </a:t>
            </a:r>
            <a:r>
              <a:rPr sz="2000" spc="-110" dirty="0">
                <a:latin typeface="Arial"/>
                <a:cs typeface="Arial"/>
              </a:rPr>
              <a:t>dizaines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nucléotides.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 marL="154940" marR="139700" algn="just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478790" algn="l"/>
              </a:tabLst>
            </a:pPr>
            <a:r>
              <a:rPr sz="2000" b="1" spc="-135" dirty="0">
                <a:solidFill>
                  <a:srgbClr val="0000FF"/>
                </a:solidFill>
                <a:latin typeface="Trebuchet MS"/>
                <a:cs typeface="Trebuchet MS"/>
              </a:rPr>
              <a:t>enzymes </a:t>
            </a:r>
            <a:r>
              <a:rPr sz="2000" b="1" spc="-120" dirty="0">
                <a:solidFill>
                  <a:srgbClr val="0000FF"/>
                </a:solidFill>
                <a:latin typeface="Trebuchet MS"/>
                <a:cs typeface="Trebuchet MS"/>
              </a:rPr>
              <a:t>de </a:t>
            </a:r>
            <a:r>
              <a:rPr sz="2000" b="1" spc="-114" dirty="0">
                <a:solidFill>
                  <a:srgbClr val="0000FF"/>
                </a:solidFill>
                <a:latin typeface="Trebuchet MS"/>
                <a:cs typeface="Trebuchet MS"/>
              </a:rPr>
              <a:t>type </a:t>
            </a:r>
            <a:r>
              <a:rPr sz="2000" b="1" spc="-20" dirty="0">
                <a:solidFill>
                  <a:srgbClr val="0000FF"/>
                </a:solidFill>
                <a:latin typeface="Trebuchet MS"/>
                <a:cs typeface="Trebuchet MS"/>
              </a:rPr>
              <a:t>II </a:t>
            </a:r>
            <a:r>
              <a:rPr sz="2000" b="1" spc="-185" dirty="0">
                <a:solidFill>
                  <a:srgbClr val="0000FF"/>
                </a:solidFill>
                <a:latin typeface="Trebuchet MS"/>
                <a:cs typeface="Trebuchet MS"/>
              </a:rPr>
              <a:t>: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100" dirty="0">
                <a:latin typeface="Arial"/>
                <a:cs typeface="Arial"/>
              </a:rPr>
              <a:t>nombreuses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65" dirty="0">
                <a:latin typeface="Arial"/>
                <a:cs typeface="Arial"/>
              </a:rPr>
              <a:t>utilisées </a:t>
            </a:r>
            <a:r>
              <a:rPr sz="2000" spc="-114" dirty="0">
                <a:latin typeface="Arial"/>
                <a:cs typeface="Arial"/>
              </a:rPr>
              <a:t>aux  </a:t>
            </a:r>
            <a:r>
              <a:rPr sz="2000" spc="-65" dirty="0">
                <a:latin typeface="Arial"/>
                <a:cs typeface="Arial"/>
              </a:rPr>
              <a:t>laboratoires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0" dirty="0">
                <a:latin typeface="Arial"/>
                <a:cs typeface="Arial"/>
              </a:rPr>
              <a:t>génie </a:t>
            </a:r>
            <a:r>
              <a:rPr sz="2000" spc="-65" dirty="0">
                <a:latin typeface="Arial"/>
                <a:cs typeface="Arial"/>
              </a:rPr>
              <a:t>génétique. </a:t>
            </a:r>
            <a:r>
              <a:rPr sz="2000" spc="-140" dirty="0">
                <a:latin typeface="Arial"/>
                <a:cs typeface="Arial"/>
              </a:rPr>
              <a:t>Leurs </a:t>
            </a:r>
            <a:r>
              <a:rPr sz="2000" spc="-90" dirty="0">
                <a:latin typeface="Arial"/>
                <a:cs typeface="Arial"/>
              </a:rPr>
              <a:t>sites de </a:t>
            </a:r>
            <a:r>
              <a:rPr sz="2000" spc="-50" dirty="0">
                <a:latin typeface="Arial"/>
                <a:cs typeface="Arial"/>
              </a:rPr>
              <a:t>restrictions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00" dirty="0">
                <a:latin typeface="Arial"/>
                <a:cs typeface="Arial"/>
              </a:rPr>
              <a:t>4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0" dirty="0">
                <a:latin typeface="Arial"/>
                <a:cs typeface="Arial"/>
              </a:rPr>
              <a:t>8 </a:t>
            </a:r>
            <a:r>
              <a:rPr sz="2000" spc="-90" dirty="0">
                <a:latin typeface="Arial"/>
                <a:cs typeface="Arial"/>
              </a:rPr>
              <a:t>paires de </a:t>
            </a:r>
            <a:r>
              <a:rPr sz="2000" spc="-160" dirty="0">
                <a:latin typeface="Arial"/>
                <a:cs typeface="Arial"/>
              </a:rPr>
              <a:t>bases 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30" dirty="0">
                <a:latin typeface="Arial"/>
                <a:cs typeface="Arial"/>
              </a:rPr>
              <a:t>séquences </a:t>
            </a:r>
            <a:r>
              <a:rPr sz="2000" spc="-70" dirty="0">
                <a:latin typeface="Arial"/>
                <a:cs typeface="Arial"/>
              </a:rPr>
              <a:t>palindromiques </a:t>
            </a:r>
            <a:r>
              <a:rPr sz="2000" spc="-135" dirty="0">
                <a:latin typeface="Arial"/>
                <a:cs typeface="Arial"/>
              </a:rPr>
              <a:t>(se </a:t>
            </a:r>
            <a:r>
              <a:rPr sz="2000" spc="-45" dirty="0">
                <a:latin typeface="Arial"/>
                <a:cs typeface="Arial"/>
              </a:rPr>
              <a:t>lisent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droite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25" dirty="0">
                <a:latin typeface="Arial"/>
                <a:cs typeface="Arial"/>
              </a:rPr>
              <a:t>gauche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75" dirty="0">
                <a:latin typeface="Arial"/>
                <a:cs typeface="Arial"/>
              </a:rPr>
              <a:t>inversement, 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5" dirty="0">
                <a:latin typeface="Arial"/>
                <a:cs typeface="Arial"/>
              </a:rPr>
              <a:t>mot </a:t>
            </a:r>
            <a:r>
              <a:rPr sz="2000" spc="-70" dirty="0">
                <a:latin typeface="Arial"/>
                <a:cs typeface="Arial"/>
              </a:rPr>
              <a:t>radar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105" dirty="0">
                <a:latin typeface="Arial"/>
                <a:cs typeface="Arial"/>
              </a:rPr>
              <a:t>phrase </a:t>
            </a:r>
            <a:r>
              <a:rPr sz="2000" spc="-80" dirty="0">
                <a:latin typeface="Arial"/>
                <a:cs typeface="Arial"/>
              </a:rPr>
              <a:t>"esope </a:t>
            </a:r>
            <a:r>
              <a:rPr sz="2000" spc="-75" dirty="0">
                <a:latin typeface="Arial"/>
                <a:cs typeface="Arial"/>
              </a:rPr>
              <a:t>reste </a:t>
            </a:r>
            <a:r>
              <a:rPr sz="2000" spc="-45" dirty="0">
                <a:latin typeface="Arial"/>
                <a:cs typeface="Arial"/>
              </a:rPr>
              <a:t>ici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170" dirty="0">
                <a:latin typeface="Arial"/>
                <a:cs typeface="Arial"/>
              </a:rPr>
              <a:t>se </a:t>
            </a:r>
            <a:r>
              <a:rPr sz="2000" spc="-65" dirty="0">
                <a:latin typeface="Arial"/>
                <a:cs typeface="Arial"/>
              </a:rPr>
              <a:t>repose"). </a:t>
            </a:r>
            <a:r>
              <a:rPr sz="2000" spc="-135" dirty="0">
                <a:latin typeface="Arial"/>
                <a:cs typeface="Arial"/>
              </a:rPr>
              <a:t>Elles </a:t>
            </a:r>
            <a:r>
              <a:rPr sz="2000" spc="-65" dirty="0">
                <a:latin typeface="Arial"/>
                <a:cs typeface="Arial"/>
              </a:rPr>
              <a:t>coupent </a:t>
            </a:r>
            <a:r>
              <a:rPr sz="2000" spc="-125" dirty="0">
                <a:latin typeface="Arial"/>
                <a:cs typeface="Arial"/>
              </a:rPr>
              <a:t>au  </a:t>
            </a:r>
            <a:r>
              <a:rPr sz="2000" spc="-90" dirty="0">
                <a:latin typeface="Arial"/>
                <a:cs typeface="Arial"/>
              </a:rPr>
              <a:t>niveau de </a:t>
            </a:r>
            <a:r>
              <a:rPr sz="2000" spc="-80" dirty="0">
                <a:latin typeface="Arial"/>
                <a:cs typeface="Arial"/>
              </a:rPr>
              <a:t>leurs </a:t>
            </a:r>
            <a:r>
              <a:rPr sz="2000" spc="-95" dirty="0">
                <a:latin typeface="Arial"/>
                <a:cs typeface="Arial"/>
              </a:rPr>
              <a:t>sites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restriction.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rebuchet MS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75285" indent="-255904" algn="just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75920" algn="l"/>
              </a:tabLst>
            </a:pPr>
            <a:r>
              <a:rPr sz="2000" b="1" spc="-135" dirty="0">
                <a:solidFill>
                  <a:srgbClr val="0000FF"/>
                </a:solidFill>
                <a:latin typeface="Trebuchet MS"/>
                <a:cs typeface="Trebuchet MS"/>
              </a:rPr>
              <a:t>enzymes </a:t>
            </a:r>
            <a:r>
              <a:rPr sz="2000" b="1" spc="-114" dirty="0">
                <a:solidFill>
                  <a:srgbClr val="0000FF"/>
                </a:solidFill>
                <a:latin typeface="Trebuchet MS"/>
                <a:cs typeface="Trebuchet MS"/>
              </a:rPr>
              <a:t>de type </a:t>
            </a:r>
            <a:r>
              <a:rPr sz="2000" b="1" spc="-20" dirty="0">
                <a:solidFill>
                  <a:srgbClr val="0000FF"/>
                </a:solidFill>
                <a:latin typeface="Trebuchet MS"/>
                <a:cs typeface="Trebuchet MS"/>
              </a:rPr>
              <a:t>III </a:t>
            </a:r>
            <a:r>
              <a:rPr sz="2000" b="1" spc="-185" dirty="0">
                <a:solidFill>
                  <a:srgbClr val="0000FF"/>
                </a:solidFill>
                <a:latin typeface="Trebuchet MS"/>
                <a:cs typeface="Trebuchet MS"/>
              </a:rPr>
              <a:t>: </a:t>
            </a:r>
            <a:r>
              <a:rPr sz="2000" spc="-155" dirty="0">
                <a:latin typeface="Arial"/>
                <a:cs typeface="Arial"/>
              </a:rPr>
              <a:t>L’enzyme </a:t>
            </a:r>
            <a:r>
              <a:rPr sz="2000" spc="-70" dirty="0">
                <a:latin typeface="Arial"/>
                <a:cs typeface="Arial"/>
              </a:rPr>
              <a:t>reconnaît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114" dirty="0">
                <a:latin typeface="Arial"/>
                <a:cs typeface="Arial"/>
              </a:rPr>
              <a:t>séquence </a:t>
            </a:r>
            <a:r>
              <a:rPr sz="2000" spc="-105" dirty="0">
                <a:latin typeface="Arial"/>
                <a:cs typeface="Arial"/>
              </a:rPr>
              <a:t>mais </a:t>
            </a:r>
            <a:r>
              <a:rPr sz="2000" spc="-95" dirty="0">
                <a:latin typeface="Arial"/>
                <a:cs typeface="Arial"/>
              </a:rPr>
              <a:t>coupe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85" dirty="0">
                <a:latin typeface="Arial"/>
                <a:cs typeface="Arial"/>
              </a:rPr>
              <a:t>une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vingtaine</a:t>
            </a:r>
            <a:endParaRPr sz="2000">
              <a:latin typeface="Arial"/>
              <a:cs typeface="Arial"/>
            </a:endParaRPr>
          </a:p>
          <a:p>
            <a:pPr marL="119380" algn="just">
              <a:lnSpc>
                <a:spcPct val="100000"/>
              </a:lnSpc>
            </a:pPr>
            <a:r>
              <a:rPr sz="2000" spc="-90" dirty="0">
                <a:latin typeface="Arial"/>
                <a:cs typeface="Arial"/>
              </a:rPr>
              <a:t>de paires de </a:t>
            </a:r>
            <a:r>
              <a:rPr sz="2000" spc="-160" dirty="0">
                <a:latin typeface="Arial"/>
                <a:cs typeface="Arial"/>
              </a:rPr>
              <a:t>bases </a:t>
            </a:r>
            <a:r>
              <a:rPr sz="2000" spc="-85" dirty="0">
                <a:latin typeface="Arial"/>
                <a:cs typeface="Arial"/>
              </a:rPr>
              <a:t>plus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loin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0064" y="736091"/>
            <a:ext cx="1009015" cy="172720"/>
          </a:xfrm>
          <a:custGeom>
            <a:avLst/>
            <a:gdLst/>
            <a:ahLst/>
            <a:cxnLst/>
            <a:rect l="l" t="t" r="r" b="b"/>
            <a:pathLst>
              <a:path w="1009014" h="172719">
                <a:moveTo>
                  <a:pt x="0" y="43053"/>
                </a:moveTo>
                <a:lnTo>
                  <a:pt x="922782" y="43053"/>
                </a:lnTo>
                <a:lnTo>
                  <a:pt x="922782" y="0"/>
                </a:lnTo>
                <a:lnTo>
                  <a:pt x="1008888" y="86106"/>
                </a:lnTo>
                <a:lnTo>
                  <a:pt x="922782" y="172212"/>
                </a:lnTo>
                <a:lnTo>
                  <a:pt x="922782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3" y="613409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10" h="387350">
                <a:moveTo>
                  <a:pt x="312674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3191256" y="387095"/>
                </a:lnTo>
                <a:lnTo>
                  <a:pt x="3191256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3" y="613409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10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6" y="64515"/>
                </a:lnTo>
                <a:lnTo>
                  <a:pt x="319125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" y="658748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700" y="685800"/>
            <a:ext cx="3096895" cy="37084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Exemples 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d'enzymes de type</a:t>
            </a:r>
            <a:r>
              <a:rPr sz="18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07" y="1427988"/>
            <a:ext cx="9092184" cy="458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0064" y="736091"/>
            <a:ext cx="1009015" cy="172720"/>
          </a:xfrm>
          <a:custGeom>
            <a:avLst/>
            <a:gdLst/>
            <a:ahLst/>
            <a:cxnLst/>
            <a:rect l="l" t="t" r="r" b="b"/>
            <a:pathLst>
              <a:path w="1009014" h="172719">
                <a:moveTo>
                  <a:pt x="0" y="43053"/>
                </a:moveTo>
                <a:lnTo>
                  <a:pt x="922782" y="43053"/>
                </a:lnTo>
                <a:lnTo>
                  <a:pt x="922782" y="0"/>
                </a:lnTo>
                <a:lnTo>
                  <a:pt x="1008888" y="86106"/>
                </a:lnTo>
                <a:lnTo>
                  <a:pt x="922782" y="172212"/>
                </a:lnTo>
                <a:lnTo>
                  <a:pt x="922782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3" y="613409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10" h="387350">
                <a:moveTo>
                  <a:pt x="312674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3191256" y="387095"/>
                </a:lnTo>
                <a:lnTo>
                  <a:pt x="3191256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3" y="613409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10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6" y="64515"/>
                </a:lnTo>
                <a:lnTo>
                  <a:pt x="319125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" y="658748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700" y="685800"/>
            <a:ext cx="3096895" cy="37084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Exemples 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d'enzymes de type</a:t>
            </a:r>
            <a:r>
              <a:rPr sz="18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" y="1264919"/>
            <a:ext cx="9093708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5" y="1196339"/>
            <a:ext cx="9070975" cy="1336675"/>
          </a:xfrm>
          <a:custGeom>
            <a:avLst/>
            <a:gdLst/>
            <a:ahLst/>
            <a:cxnLst/>
            <a:rect l="l" t="t" r="r" b="b"/>
            <a:pathLst>
              <a:path w="9070975" h="1336675">
                <a:moveTo>
                  <a:pt x="76850" y="0"/>
                </a:moveTo>
                <a:lnTo>
                  <a:pt x="8994013" y="0"/>
                </a:lnTo>
                <a:lnTo>
                  <a:pt x="9023913" y="6040"/>
                </a:lnTo>
                <a:lnTo>
                  <a:pt x="9048337" y="22510"/>
                </a:lnTo>
                <a:lnTo>
                  <a:pt x="9064807" y="46934"/>
                </a:lnTo>
                <a:lnTo>
                  <a:pt x="9070848" y="76835"/>
                </a:lnTo>
                <a:lnTo>
                  <a:pt x="9070848" y="1336548"/>
                </a:lnTo>
                <a:lnTo>
                  <a:pt x="0" y="1336548"/>
                </a:lnTo>
                <a:lnTo>
                  <a:pt x="0" y="76835"/>
                </a:lnTo>
                <a:lnTo>
                  <a:pt x="6039" y="46934"/>
                </a:lnTo>
                <a:lnTo>
                  <a:pt x="22508" y="22510"/>
                </a:lnTo>
                <a:lnTo>
                  <a:pt x="46936" y="6040"/>
                </a:lnTo>
                <a:lnTo>
                  <a:pt x="7685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0297" y="572262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0297" y="572262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5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5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0203" y="617982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</a:t>
            </a:r>
            <a:r>
              <a:rPr sz="1800" b="1" spc="-20" dirty="0">
                <a:latin typeface="Arial"/>
                <a:cs typeface="Arial"/>
              </a:rPr>
              <a:t>ADN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ligase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4535" y="2801111"/>
            <a:ext cx="1009015" cy="170815"/>
          </a:xfrm>
          <a:custGeom>
            <a:avLst/>
            <a:gdLst/>
            <a:ahLst/>
            <a:cxnLst/>
            <a:rect l="l" t="t" r="r" b="b"/>
            <a:pathLst>
              <a:path w="1009014" h="170814">
                <a:moveTo>
                  <a:pt x="0" y="42672"/>
                </a:moveTo>
                <a:lnTo>
                  <a:pt x="923543" y="42672"/>
                </a:lnTo>
                <a:lnTo>
                  <a:pt x="923543" y="0"/>
                </a:lnTo>
                <a:lnTo>
                  <a:pt x="1008888" y="85343"/>
                </a:lnTo>
                <a:lnTo>
                  <a:pt x="923543" y="170687"/>
                </a:lnTo>
                <a:lnTo>
                  <a:pt x="923543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761" y="2664714"/>
            <a:ext cx="3191510" cy="388620"/>
          </a:xfrm>
          <a:custGeom>
            <a:avLst/>
            <a:gdLst/>
            <a:ahLst/>
            <a:cxnLst/>
            <a:rect l="l" t="t" r="r" b="b"/>
            <a:pathLst>
              <a:path w="3191509" h="388619">
                <a:moveTo>
                  <a:pt x="312648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88620"/>
                </a:lnTo>
                <a:lnTo>
                  <a:pt x="3191256" y="388620"/>
                </a:lnTo>
                <a:lnTo>
                  <a:pt x="3191256" y="64770"/>
                </a:lnTo>
                <a:lnTo>
                  <a:pt x="3186172" y="39540"/>
                </a:lnTo>
                <a:lnTo>
                  <a:pt x="3172301" y="18954"/>
                </a:lnTo>
                <a:lnTo>
                  <a:pt x="3151715" y="5083"/>
                </a:lnTo>
                <a:lnTo>
                  <a:pt x="312648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761" y="2664714"/>
            <a:ext cx="3191510" cy="388620"/>
          </a:xfrm>
          <a:custGeom>
            <a:avLst/>
            <a:gdLst/>
            <a:ahLst/>
            <a:cxnLst/>
            <a:rect l="l" t="t" r="r" b="b"/>
            <a:pathLst>
              <a:path w="3191509" h="388619">
                <a:moveTo>
                  <a:pt x="64770" y="0"/>
                </a:moveTo>
                <a:lnTo>
                  <a:pt x="3126486" y="0"/>
                </a:lnTo>
                <a:lnTo>
                  <a:pt x="3151715" y="5083"/>
                </a:lnTo>
                <a:lnTo>
                  <a:pt x="3172301" y="18954"/>
                </a:lnTo>
                <a:lnTo>
                  <a:pt x="3186172" y="39540"/>
                </a:lnTo>
                <a:lnTo>
                  <a:pt x="3191256" y="64770"/>
                </a:lnTo>
                <a:lnTo>
                  <a:pt x="3191256" y="388620"/>
                </a:lnTo>
                <a:lnTo>
                  <a:pt x="0" y="388620"/>
                </a:lnTo>
                <a:lnTo>
                  <a:pt x="0" y="64770"/>
                </a:lnTo>
                <a:lnTo>
                  <a:pt x="5083" y="39540"/>
                </a:lnTo>
                <a:lnTo>
                  <a:pt x="18954" y="18954"/>
                </a:lnTo>
                <a:lnTo>
                  <a:pt x="39540" y="5083"/>
                </a:lnTo>
                <a:lnTo>
                  <a:pt x="6477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" y="3240023"/>
            <a:ext cx="9070975" cy="1647825"/>
          </a:xfrm>
          <a:custGeom>
            <a:avLst/>
            <a:gdLst/>
            <a:ahLst/>
            <a:cxnLst/>
            <a:rect l="l" t="t" r="r" b="b"/>
            <a:pathLst>
              <a:path w="9070975" h="1647825">
                <a:moveTo>
                  <a:pt x="94729" y="0"/>
                </a:moveTo>
                <a:lnTo>
                  <a:pt x="8976106" y="0"/>
                </a:lnTo>
                <a:lnTo>
                  <a:pt x="9012983" y="7445"/>
                </a:lnTo>
                <a:lnTo>
                  <a:pt x="9043098" y="27749"/>
                </a:lnTo>
                <a:lnTo>
                  <a:pt x="9063402" y="57864"/>
                </a:lnTo>
                <a:lnTo>
                  <a:pt x="9070848" y="94741"/>
                </a:lnTo>
                <a:lnTo>
                  <a:pt x="9070848" y="1647444"/>
                </a:lnTo>
                <a:lnTo>
                  <a:pt x="0" y="1647444"/>
                </a:lnTo>
                <a:lnTo>
                  <a:pt x="0" y="94741"/>
                </a:lnTo>
                <a:lnTo>
                  <a:pt x="7444" y="57864"/>
                </a:lnTo>
                <a:lnTo>
                  <a:pt x="27745" y="27749"/>
                </a:lnTo>
                <a:lnTo>
                  <a:pt x="57855" y="7445"/>
                </a:lnTo>
                <a:lnTo>
                  <a:pt x="9472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39" y="5096255"/>
            <a:ext cx="9070975" cy="1024255"/>
          </a:xfrm>
          <a:custGeom>
            <a:avLst/>
            <a:gdLst/>
            <a:ahLst/>
            <a:cxnLst/>
            <a:rect l="l" t="t" r="r" b="b"/>
            <a:pathLst>
              <a:path w="9070975" h="1024254">
                <a:moveTo>
                  <a:pt x="58884" y="0"/>
                </a:moveTo>
                <a:lnTo>
                  <a:pt x="9011919" y="0"/>
                </a:lnTo>
                <a:lnTo>
                  <a:pt x="9034843" y="4635"/>
                </a:lnTo>
                <a:lnTo>
                  <a:pt x="9053576" y="17272"/>
                </a:lnTo>
                <a:lnTo>
                  <a:pt x="9066212" y="36004"/>
                </a:lnTo>
                <a:lnTo>
                  <a:pt x="9070848" y="58928"/>
                </a:lnTo>
                <a:lnTo>
                  <a:pt x="9070848" y="1024128"/>
                </a:lnTo>
                <a:lnTo>
                  <a:pt x="0" y="1024128"/>
                </a:lnTo>
                <a:lnTo>
                  <a:pt x="0" y="58928"/>
                </a:lnTo>
                <a:lnTo>
                  <a:pt x="4627" y="36004"/>
                </a:lnTo>
                <a:lnTo>
                  <a:pt x="17247" y="17272"/>
                </a:lnTo>
                <a:lnTo>
                  <a:pt x="35964" y="4635"/>
                </a:lnTo>
                <a:lnTo>
                  <a:pt x="58884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35" y="1235709"/>
            <a:ext cx="9058910" cy="4835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marR="129539" indent="57785" algn="just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130" dirty="0">
                <a:latin typeface="Arial"/>
                <a:cs typeface="Arial"/>
              </a:rPr>
              <a:t>ligases </a:t>
            </a:r>
            <a:r>
              <a:rPr sz="2000" spc="-270" dirty="0">
                <a:latin typeface="Arial"/>
                <a:cs typeface="Arial"/>
              </a:rPr>
              <a:t>(EC </a:t>
            </a:r>
            <a:r>
              <a:rPr sz="2000" spc="-80" dirty="0">
                <a:latin typeface="Arial"/>
                <a:cs typeface="Arial"/>
              </a:rPr>
              <a:t>6.5.1.1) </a:t>
            </a:r>
            <a:r>
              <a:rPr sz="2000" spc="-70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45" dirty="0">
                <a:latin typeface="Arial"/>
                <a:cs typeface="Arial"/>
              </a:rPr>
              <a:t>classe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25" dirty="0">
                <a:latin typeface="Arial"/>
                <a:cs typeface="Arial"/>
              </a:rPr>
              <a:t>ligases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85" dirty="0">
                <a:latin typeface="Arial"/>
                <a:cs typeface="Arial"/>
              </a:rPr>
              <a:t>catalysent </a:t>
            </a:r>
            <a:r>
              <a:rPr sz="2000" spc="-75" dirty="0">
                <a:latin typeface="Arial"/>
                <a:cs typeface="Arial"/>
              </a:rPr>
              <a:t>la  </a:t>
            </a:r>
            <a:r>
              <a:rPr sz="2000" spc="-30" dirty="0">
                <a:latin typeface="Arial"/>
                <a:cs typeface="Arial"/>
              </a:rPr>
              <a:t>formation </a:t>
            </a:r>
            <a:r>
              <a:rPr sz="2000" spc="-50" dirty="0">
                <a:latin typeface="Arial"/>
                <a:cs typeface="Arial"/>
              </a:rPr>
              <a:t>d'une </a:t>
            </a:r>
            <a:r>
              <a:rPr sz="2000" spc="-65" dirty="0">
                <a:latin typeface="Arial"/>
                <a:cs typeface="Arial"/>
              </a:rPr>
              <a:t>liaison </a:t>
            </a:r>
            <a:r>
              <a:rPr sz="2000" spc="-75" dirty="0">
                <a:latin typeface="Arial"/>
                <a:cs typeface="Arial"/>
              </a:rPr>
              <a:t>phosphodiester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114" dirty="0">
                <a:latin typeface="Arial"/>
                <a:cs typeface="Arial"/>
              </a:rPr>
              <a:t>segments </a:t>
            </a:r>
            <a:r>
              <a:rPr sz="2000" spc="-100" dirty="0">
                <a:latin typeface="Arial"/>
                <a:cs typeface="Arial"/>
              </a:rPr>
              <a:t>d'ADN.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130" dirty="0">
                <a:latin typeface="Arial"/>
                <a:cs typeface="Arial"/>
              </a:rPr>
              <a:t>ligases  </a:t>
            </a:r>
            <a:r>
              <a:rPr sz="2000" spc="-35" dirty="0">
                <a:latin typeface="Arial"/>
                <a:cs typeface="Arial"/>
              </a:rPr>
              <a:t>interviennent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85" dirty="0">
                <a:latin typeface="Arial"/>
                <a:cs typeface="Arial"/>
              </a:rPr>
              <a:t>plusieurs </a:t>
            </a:r>
            <a:r>
              <a:rPr sz="2000" spc="-130" dirty="0">
                <a:latin typeface="Arial"/>
                <a:cs typeface="Arial"/>
              </a:rPr>
              <a:t>processus </a:t>
            </a:r>
            <a:r>
              <a:rPr sz="2000" spc="-70" dirty="0">
                <a:latin typeface="Arial"/>
                <a:cs typeface="Arial"/>
              </a:rPr>
              <a:t>cellulaires </a:t>
            </a:r>
            <a:r>
              <a:rPr sz="2000" spc="-95" dirty="0">
                <a:latin typeface="Arial"/>
                <a:cs typeface="Arial"/>
              </a:rPr>
              <a:t>essentiels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70" dirty="0">
                <a:latin typeface="Arial"/>
                <a:cs typeface="Arial"/>
              </a:rPr>
              <a:t>métabolisme </a:t>
            </a:r>
            <a:r>
              <a:rPr sz="2000" spc="-90" dirty="0">
                <a:latin typeface="Arial"/>
                <a:cs typeface="Arial"/>
              </a:rPr>
              <a:t>de  </a:t>
            </a:r>
            <a:r>
              <a:rPr sz="2000" spc="-95" dirty="0">
                <a:latin typeface="Arial"/>
                <a:cs typeface="Arial"/>
              </a:rPr>
              <a:t>l'ADN </a:t>
            </a:r>
            <a:r>
              <a:rPr sz="2000" spc="-20" dirty="0">
                <a:latin typeface="Arial"/>
                <a:cs typeface="Arial"/>
              </a:rPr>
              <a:t>: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45" dirty="0">
                <a:latin typeface="Arial"/>
                <a:cs typeface="Arial"/>
              </a:rPr>
              <a:t>réplication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95" dirty="0">
                <a:latin typeface="Arial"/>
                <a:cs typeface="Arial"/>
              </a:rPr>
              <a:t>l'ADN </a:t>
            </a:r>
            <a:r>
              <a:rPr sz="2000" spc="-10" dirty="0">
                <a:latin typeface="Arial"/>
                <a:cs typeface="Arial"/>
              </a:rPr>
              <a:t>et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80" dirty="0">
                <a:latin typeface="Arial"/>
                <a:cs typeface="Arial"/>
              </a:rPr>
              <a:t>recombinaison </a:t>
            </a:r>
            <a:r>
              <a:rPr sz="2000" spc="-70" dirty="0">
                <a:latin typeface="Arial"/>
                <a:cs typeface="Arial"/>
              </a:rPr>
              <a:t>homologue.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46234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Les polynucléotide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kinase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95250" marR="118110" algn="just">
              <a:lnSpc>
                <a:spcPct val="100000"/>
              </a:lnSpc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55" dirty="0">
                <a:latin typeface="Arial"/>
                <a:cs typeface="Arial"/>
              </a:rPr>
              <a:t>polynucléotide </a:t>
            </a:r>
            <a:r>
              <a:rPr sz="2000" spc="-105" dirty="0">
                <a:latin typeface="Arial"/>
                <a:cs typeface="Arial"/>
              </a:rPr>
              <a:t>kinase </a:t>
            </a:r>
            <a:r>
              <a:rPr sz="2000" spc="-110" dirty="0">
                <a:latin typeface="Arial"/>
                <a:cs typeface="Arial"/>
              </a:rPr>
              <a:t>catalyse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35" dirty="0">
                <a:latin typeface="Arial"/>
                <a:cs typeface="Arial"/>
              </a:rPr>
              <a:t>transfert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110" dirty="0">
                <a:latin typeface="Arial"/>
                <a:cs typeface="Arial"/>
              </a:rPr>
              <a:t>γ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220" dirty="0">
                <a:latin typeface="Arial"/>
                <a:cs typeface="Arial"/>
              </a:rPr>
              <a:t>l’ATP  </a:t>
            </a:r>
            <a:r>
              <a:rPr sz="2000" spc="-85" dirty="0">
                <a:latin typeface="Arial"/>
                <a:cs typeface="Arial"/>
              </a:rPr>
              <a:t>sur une  </a:t>
            </a:r>
            <a:r>
              <a:rPr sz="2000" spc="-35" dirty="0">
                <a:latin typeface="Arial"/>
                <a:cs typeface="Arial"/>
              </a:rPr>
              <a:t>fonction </a:t>
            </a:r>
            <a:r>
              <a:rPr sz="2000" spc="-75" dirty="0">
                <a:latin typeface="Arial"/>
                <a:cs typeface="Arial"/>
              </a:rPr>
              <a:t>alcool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90" dirty="0">
                <a:latin typeface="Arial"/>
                <a:cs typeface="Arial"/>
              </a:rPr>
              <a:t>carbone </a:t>
            </a:r>
            <a:r>
              <a:rPr sz="2000" spc="-25" dirty="0">
                <a:latin typeface="Arial"/>
                <a:cs typeface="Arial"/>
              </a:rPr>
              <a:t>5’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185" dirty="0">
                <a:latin typeface="Arial"/>
                <a:cs typeface="Arial"/>
              </a:rPr>
              <a:t>ARN. </a:t>
            </a:r>
            <a:r>
              <a:rPr sz="2000" spc="-195" dirty="0">
                <a:latin typeface="Arial"/>
                <a:cs typeface="Arial"/>
              </a:rPr>
              <a:t>Le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substrat </a:t>
            </a:r>
            <a:r>
              <a:rPr sz="2000" spc="-25" dirty="0">
                <a:latin typeface="Arial"/>
                <a:cs typeface="Arial"/>
              </a:rPr>
              <a:t>requiert </a:t>
            </a:r>
            <a:r>
              <a:rPr sz="2000" spc="-80" dirty="0">
                <a:latin typeface="Arial"/>
                <a:cs typeface="Arial"/>
              </a:rPr>
              <a:t>une  </a:t>
            </a:r>
            <a:r>
              <a:rPr sz="2000" spc="-60" dirty="0">
                <a:latin typeface="Arial"/>
                <a:cs typeface="Arial"/>
              </a:rPr>
              <a:t>déphosphorylation </a:t>
            </a:r>
            <a:r>
              <a:rPr sz="2000" spc="-70" dirty="0">
                <a:latin typeface="Arial"/>
                <a:cs typeface="Arial"/>
              </a:rPr>
              <a:t>préalable </a:t>
            </a:r>
            <a:r>
              <a:rPr sz="2000" spc="-105" dirty="0">
                <a:latin typeface="Arial"/>
                <a:cs typeface="Arial"/>
              </a:rPr>
              <a:t>si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35" dirty="0">
                <a:latin typeface="Arial"/>
                <a:cs typeface="Arial"/>
              </a:rPr>
              <a:t>fonction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50" dirty="0">
                <a:latin typeface="Arial"/>
                <a:cs typeface="Arial"/>
              </a:rPr>
              <a:t>estérifiée. </a:t>
            </a:r>
            <a:r>
              <a:rPr sz="2000" spc="-150" dirty="0">
                <a:latin typeface="Arial"/>
                <a:cs typeface="Arial"/>
              </a:rPr>
              <a:t>L’enzyme </a:t>
            </a:r>
            <a:r>
              <a:rPr sz="2000" spc="-110" dirty="0">
                <a:latin typeface="Arial"/>
                <a:cs typeface="Arial"/>
              </a:rPr>
              <a:t>catalyse </a:t>
            </a:r>
            <a:r>
              <a:rPr sz="2000" spc="-125" dirty="0">
                <a:latin typeface="Arial"/>
                <a:cs typeface="Arial"/>
              </a:rPr>
              <a:t>aussi  </a:t>
            </a:r>
            <a:r>
              <a:rPr sz="2000" spc="-105" dirty="0">
                <a:latin typeface="Arial"/>
                <a:cs typeface="Arial"/>
              </a:rPr>
              <a:t>l’échange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25" dirty="0">
                <a:latin typeface="Arial"/>
                <a:cs typeface="Arial"/>
              </a:rPr>
              <a:t>5’ </a:t>
            </a:r>
            <a:r>
              <a:rPr sz="2000" spc="-35" dirty="0">
                <a:latin typeface="Arial"/>
                <a:cs typeface="Arial"/>
              </a:rPr>
              <a:t>terminal </a:t>
            </a:r>
            <a:r>
              <a:rPr sz="2000" spc="-45" dirty="0">
                <a:latin typeface="Arial"/>
                <a:cs typeface="Arial"/>
              </a:rPr>
              <a:t>d’un </a:t>
            </a:r>
            <a:r>
              <a:rPr sz="2000" spc="-190" dirty="0">
                <a:latin typeface="Arial"/>
                <a:cs typeface="Arial"/>
              </a:rPr>
              <a:t>ADN </a:t>
            </a:r>
            <a:r>
              <a:rPr sz="2000" spc="-65" dirty="0">
                <a:latin typeface="Arial"/>
                <a:cs typeface="Arial"/>
              </a:rPr>
              <a:t>ou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229" dirty="0">
                <a:latin typeface="Arial"/>
                <a:cs typeface="Arial"/>
              </a:rPr>
              <a:t>ARN </a:t>
            </a:r>
            <a:r>
              <a:rPr sz="2000" spc="-150" dirty="0">
                <a:latin typeface="Arial"/>
                <a:cs typeface="Arial"/>
              </a:rPr>
              <a:t>avec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110" dirty="0">
                <a:latin typeface="Arial"/>
                <a:cs typeface="Arial"/>
              </a:rPr>
              <a:t>γ </a:t>
            </a:r>
            <a:r>
              <a:rPr sz="2000" spc="-90" dirty="0">
                <a:latin typeface="Arial"/>
                <a:cs typeface="Arial"/>
              </a:rPr>
              <a:t>de  </a:t>
            </a:r>
            <a:r>
              <a:rPr sz="2000" spc="-235" dirty="0">
                <a:latin typeface="Arial"/>
                <a:cs typeface="Arial"/>
              </a:rPr>
              <a:t>l’ATP,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110" dirty="0">
                <a:latin typeface="Arial"/>
                <a:cs typeface="Arial"/>
              </a:rPr>
              <a:t>présence </a:t>
            </a:r>
            <a:r>
              <a:rPr sz="2000" spc="-190" dirty="0">
                <a:latin typeface="Arial"/>
                <a:cs typeface="Arial"/>
              </a:rPr>
              <a:t>d’ADP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spc="-80" dirty="0">
                <a:latin typeface="Arial"/>
                <a:cs typeface="Arial"/>
              </a:rPr>
              <a:t>accepteur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phosphate.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01600" marR="94615" algn="just">
              <a:lnSpc>
                <a:spcPct val="100000"/>
              </a:lnSpc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55" dirty="0">
                <a:latin typeface="Arial"/>
                <a:cs typeface="Arial"/>
              </a:rPr>
              <a:t>polynucléotide </a:t>
            </a:r>
            <a:r>
              <a:rPr sz="2000" spc="-105" dirty="0">
                <a:latin typeface="Arial"/>
                <a:cs typeface="Arial"/>
              </a:rPr>
              <a:t>kinase </a:t>
            </a:r>
            <a:r>
              <a:rPr sz="2000" spc="-80" dirty="0">
                <a:latin typeface="Arial"/>
                <a:cs typeface="Arial"/>
              </a:rPr>
              <a:t>est </a:t>
            </a:r>
            <a:r>
              <a:rPr sz="2000" spc="-50" dirty="0">
                <a:latin typeface="Arial"/>
                <a:cs typeface="Arial"/>
              </a:rPr>
              <a:t>utilisée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50" dirty="0">
                <a:latin typeface="Arial"/>
                <a:cs typeface="Arial"/>
              </a:rPr>
              <a:t>laboratoire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50" dirty="0">
                <a:latin typeface="Arial"/>
                <a:cs typeface="Arial"/>
              </a:rPr>
              <a:t>incorporer </a:t>
            </a:r>
            <a:r>
              <a:rPr sz="2000" spc="-65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 </a:t>
            </a:r>
            <a:r>
              <a:rPr sz="2000" spc="-40" dirty="0">
                <a:latin typeface="Arial"/>
                <a:cs typeface="Arial"/>
              </a:rPr>
              <a:t>radioactif </a:t>
            </a:r>
            <a:r>
              <a:rPr sz="2000" spc="-130" dirty="0">
                <a:latin typeface="Arial"/>
                <a:cs typeface="Arial"/>
              </a:rPr>
              <a:t>(32P)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40" dirty="0">
                <a:latin typeface="Arial"/>
                <a:cs typeface="Arial"/>
              </a:rPr>
              <a:t>l’extrémité </a:t>
            </a:r>
            <a:r>
              <a:rPr sz="2000" spc="-25" dirty="0">
                <a:latin typeface="Arial"/>
                <a:cs typeface="Arial"/>
              </a:rPr>
              <a:t>5’ </a:t>
            </a:r>
            <a:r>
              <a:rPr sz="2000" spc="-45" dirty="0">
                <a:latin typeface="Arial"/>
                <a:cs typeface="Arial"/>
              </a:rPr>
              <a:t>d’un </a:t>
            </a:r>
            <a:r>
              <a:rPr sz="2000" spc="-100" dirty="0">
                <a:latin typeface="Arial"/>
                <a:cs typeface="Arial"/>
              </a:rPr>
              <a:t>acide </a:t>
            </a:r>
            <a:r>
              <a:rPr sz="2000" spc="-70" dirty="0">
                <a:latin typeface="Arial"/>
                <a:cs typeface="Arial"/>
              </a:rPr>
              <a:t>nucléique, </a:t>
            </a: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40" dirty="0">
                <a:latin typeface="Arial"/>
                <a:cs typeface="Arial"/>
              </a:rPr>
              <a:t>transfert, </a:t>
            </a: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65" dirty="0">
                <a:latin typeface="Arial"/>
                <a:cs typeface="Arial"/>
              </a:rPr>
              <a:t>par  </a:t>
            </a:r>
            <a:r>
              <a:rPr sz="2000" spc="-110" dirty="0">
                <a:latin typeface="Arial"/>
                <a:cs typeface="Arial"/>
              </a:rPr>
              <a:t>échange.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5" y="1196339"/>
            <a:ext cx="9070975" cy="1336675"/>
          </a:xfrm>
          <a:custGeom>
            <a:avLst/>
            <a:gdLst/>
            <a:ahLst/>
            <a:cxnLst/>
            <a:rect l="l" t="t" r="r" b="b"/>
            <a:pathLst>
              <a:path w="9070975" h="1336675">
                <a:moveTo>
                  <a:pt x="76850" y="0"/>
                </a:moveTo>
                <a:lnTo>
                  <a:pt x="8994013" y="0"/>
                </a:lnTo>
                <a:lnTo>
                  <a:pt x="9023913" y="6040"/>
                </a:lnTo>
                <a:lnTo>
                  <a:pt x="9048337" y="22510"/>
                </a:lnTo>
                <a:lnTo>
                  <a:pt x="9064807" y="46934"/>
                </a:lnTo>
                <a:lnTo>
                  <a:pt x="9070848" y="76835"/>
                </a:lnTo>
                <a:lnTo>
                  <a:pt x="9070848" y="1336548"/>
                </a:lnTo>
                <a:lnTo>
                  <a:pt x="0" y="1336548"/>
                </a:lnTo>
                <a:lnTo>
                  <a:pt x="0" y="76835"/>
                </a:lnTo>
                <a:lnTo>
                  <a:pt x="6039" y="46934"/>
                </a:lnTo>
                <a:lnTo>
                  <a:pt x="22508" y="22510"/>
                </a:lnTo>
                <a:lnTo>
                  <a:pt x="46936" y="6040"/>
                </a:lnTo>
                <a:lnTo>
                  <a:pt x="7685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0297" y="572262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0297" y="572262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5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5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0203" y="617982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</a:t>
            </a:r>
            <a:r>
              <a:rPr sz="1800" b="1" spc="-20" dirty="0">
                <a:latin typeface="Arial"/>
                <a:cs typeface="Arial"/>
              </a:rPr>
              <a:t>ADN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ligase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4535" y="2801111"/>
            <a:ext cx="1009015" cy="170815"/>
          </a:xfrm>
          <a:custGeom>
            <a:avLst/>
            <a:gdLst/>
            <a:ahLst/>
            <a:cxnLst/>
            <a:rect l="l" t="t" r="r" b="b"/>
            <a:pathLst>
              <a:path w="1009014" h="170814">
                <a:moveTo>
                  <a:pt x="0" y="42672"/>
                </a:moveTo>
                <a:lnTo>
                  <a:pt x="923543" y="42672"/>
                </a:lnTo>
                <a:lnTo>
                  <a:pt x="923543" y="0"/>
                </a:lnTo>
                <a:lnTo>
                  <a:pt x="1008888" y="85343"/>
                </a:lnTo>
                <a:lnTo>
                  <a:pt x="923543" y="170687"/>
                </a:lnTo>
                <a:lnTo>
                  <a:pt x="923543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761" y="2664714"/>
            <a:ext cx="3191510" cy="388620"/>
          </a:xfrm>
          <a:custGeom>
            <a:avLst/>
            <a:gdLst/>
            <a:ahLst/>
            <a:cxnLst/>
            <a:rect l="l" t="t" r="r" b="b"/>
            <a:pathLst>
              <a:path w="3191509" h="388619">
                <a:moveTo>
                  <a:pt x="312648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88620"/>
                </a:lnTo>
                <a:lnTo>
                  <a:pt x="3191256" y="388620"/>
                </a:lnTo>
                <a:lnTo>
                  <a:pt x="3191256" y="64770"/>
                </a:lnTo>
                <a:lnTo>
                  <a:pt x="3186172" y="39540"/>
                </a:lnTo>
                <a:lnTo>
                  <a:pt x="3172301" y="18954"/>
                </a:lnTo>
                <a:lnTo>
                  <a:pt x="3151715" y="5083"/>
                </a:lnTo>
                <a:lnTo>
                  <a:pt x="312648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761" y="2664714"/>
            <a:ext cx="3191510" cy="388620"/>
          </a:xfrm>
          <a:custGeom>
            <a:avLst/>
            <a:gdLst/>
            <a:ahLst/>
            <a:cxnLst/>
            <a:rect l="l" t="t" r="r" b="b"/>
            <a:pathLst>
              <a:path w="3191509" h="388619">
                <a:moveTo>
                  <a:pt x="64770" y="0"/>
                </a:moveTo>
                <a:lnTo>
                  <a:pt x="3126486" y="0"/>
                </a:lnTo>
                <a:lnTo>
                  <a:pt x="3151715" y="5083"/>
                </a:lnTo>
                <a:lnTo>
                  <a:pt x="3172301" y="18954"/>
                </a:lnTo>
                <a:lnTo>
                  <a:pt x="3186172" y="39540"/>
                </a:lnTo>
                <a:lnTo>
                  <a:pt x="3191256" y="64770"/>
                </a:lnTo>
                <a:lnTo>
                  <a:pt x="3191256" y="388620"/>
                </a:lnTo>
                <a:lnTo>
                  <a:pt x="0" y="388620"/>
                </a:lnTo>
                <a:lnTo>
                  <a:pt x="0" y="64770"/>
                </a:lnTo>
                <a:lnTo>
                  <a:pt x="5083" y="39540"/>
                </a:lnTo>
                <a:lnTo>
                  <a:pt x="18954" y="18954"/>
                </a:lnTo>
                <a:lnTo>
                  <a:pt x="39540" y="5083"/>
                </a:lnTo>
                <a:lnTo>
                  <a:pt x="6477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" y="3140964"/>
            <a:ext cx="9070975" cy="1647825"/>
          </a:xfrm>
          <a:custGeom>
            <a:avLst/>
            <a:gdLst/>
            <a:ahLst/>
            <a:cxnLst/>
            <a:rect l="l" t="t" r="r" b="b"/>
            <a:pathLst>
              <a:path w="9070975" h="1647825">
                <a:moveTo>
                  <a:pt x="94729" y="0"/>
                </a:moveTo>
                <a:lnTo>
                  <a:pt x="8976106" y="0"/>
                </a:lnTo>
                <a:lnTo>
                  <a:pt x="9012983" y="7445"/>
                </a:lnTo>
                <a:lnTo>
                  <a:pt x="9043098" y="27749"/>
                </a:lnTo>
                <a:lnTo>
                  <a:pt x="9063402" y="57864"/>
                </a:lnTo>
                <a:lnTo>
                  <a:pt x="9070848" y="94741"/>
                </a:lnTo>
                <a:lnTo>
                  <a:pt x="9070848" y="1647444"/>
                </a:lnTo>
                <a:lnTo>
                  <a:pt x="0" y="1647444"/>
                </a:lnTo>
                <a:lnTo>
                  <a:pt x="0" y="94741"/>
                </a:lnTo>
                <a:lnTo>
                  <a:pt x="7444" y="57864"/>
                </a:lnTo>
                <a:lnTo>
                  <a:pt x="27745" y="27749"/>
                </a:lnTo>
                <a:lnTo>
                  <a:pt x="57855" y="7445"/>
                </a:lnTo>
                <a:lnTo>
                  <a:pt x="9472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39" y="4940808"/>
            <a:ext cx="9070975" cy="1026160"/>
          </a:xfrm>
          <a:custGeom>
            <a:avLst/>
            <a:gdLst/>
            <a:ahLst/>
            <a:cxnLst/>
            <a:rect l="l" t="t" r="r" b="b"/>
            <a:pathLst>
              <a:path w="9070975" h="1026160">
                <a:moveTo>
                  <a:pt x="58974" y="0"/>
                </a:moveTo>
                <a:lnTo>
                  <a:pt x="9011919" y="0"/>
                </a:lnTo>
                <a:lnTo>
                  <a:pt x="9034843" y="4635"/>
                </a:lnTo>
                <a:lnTo>
                  <a:pt x="9053576" y="17272"/>
                </a:lnTo>
                <a:lnTo>
                  <a:pt x="9066212" y="36004"/>
                </a:lnTo>
                <a:lnTo>
                  <a:pt x="9070848" y="58928"/>
                </a:lnTo>
                <a:lnTo>
                  <a:pt x="9070848" y="1025652"/>
                </a:lnTo>
                <a:lnTo>
                  <a:pt x="0" y="1025652"/>
                </a:lnTo>
                <a:lnTo>
                  <a:pt x="0" y="58928"/>
                </a:lnTo>
                <a:lnTo>
                  <a:pt x="4634" y="36004"/>
                </a:lnTo>
                <a:lnTo>
                  <a:pt x="17273" y="17272"/>
                </a:lnTo>
                <a:lnTo>
                  <a:pt x="36018" y="4635"/>
                </a:lnTo>
                <a:lnTo>
                  <a:pt x="58974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39" y="6134100"/>
            <a:ext cx="8877300" cy="403860"/>
          </a:xfrm>
          <a:custGeom>
            <a:avLst/>
            <a:gdLst/>
            <a:ahLst/>
            <a:cxnLst/>
            <a:rect l="l" t="t" r="r" b="b"/>
            <a:pathLst>
              <a:path w="8877300" h="403859">
                <a:moveTo>
                  <a:pt x="8854059" y="0"/>
                </a:moveTo>
                <a:lnTo>
                  <a:pt x="23221" y="0"/>
                </a:lnTo>
                <a:lnTo>
                  <a:pt x="14183" y="1825"/>
                </a:lnTo>
                <a:lnTo>
                  <a:pt x="6801" y="6804"/>
                </a:lnTo>
                <a:lnTo>
                  <a:pt x="1824" y="14187"/>
                </a:lnTo>
                <a:lnTo>
                  <a:pt x="0" y="23228"/>
                </a:lnTo>
                <a:lnTo>
                  <a:pt x="0" y="403860"/>
                </a:lnTo>
                <a:lnTo>
                  <a:pt x="8877300" y="403860"/>
                </a:lnTo>
                <a:lnTo>
                  <a:pt x="8877300" y="23228"/>
                </a:lnTo>
                <a:lnTo>
                  <a:pt x="8875472" y="14187"/>
                </a:lnTo>
                <a:lnTo>
                  <a:pt x="8870489" y="6804"/>
                </a:lnTo>
                <a:lnTo>
                  <a:pt x="8863101" y="1825"/>
                </a:lnTo>
                <a:lnTo>
                  <a:pt x="88540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39" y="6134100"/>
            <a:ext cx="8877300" cy="403860"/>
          </a:xfrm>
          <a:custGeom>
            <a:avLst/>
            <a:gdLst/>
            <a:ahLst/>
            <a:cxnLst/>
            <a:rect l="l" t="t" r="r" b="b"/>
            <a:pathLst>
              <a:path w="8877300" h="403859">
                <a:moveTo>
                  <a:pt x="23221" y="0"/>
                </a:moveTo>
                <a:lnTo>
                  <a:pt x="8854059" y="0"/>
                </a:lnTo>
                <a:lnTo>
                  <a:pt x="8863101" y="1825"/>
                </a:lnTo>
                <a:lnTo>
                  <a:pt x="8870489" y="6804"/>
                </a:lnTo>
                <a:lnTo>
                  <a:pt x="8875472" y="14187"/>
                </a:lnTo>
                <a:lnTo>
                  <a:pt x="8877300" y="23228"/>
                </a:lnTo>
                <a:lnTo>
                  <a:pt x="8877300" y="403860"/>
                </a:lnTo>
                <a:lnTo>
                  <a:pt x="0" y="403860"/>
                </a:lnTo>
                <a:lnTo>
                  <a:pt x="0" y="23228"/>
                </a:lnTo>
                <a:lnTo>
                  <a:pt x="1824" y="14187"/>
                </a:lnTo>
                <a:lnTo>
                  <a:pt x="6801" y="6804"/>
                </a:lnTo>
                <a:lnTo>
                  <a:pt x="14183" y="1825"/>
                </a:lnTo>
                <a:lnTo>
                  <a:pt x="23221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435" y="1235709"/>
            <a:ext cx="9058910" cy="5253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marR="129539" indent="57785" algn="just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130" dirty="0">
                <a:latin typeface="Arial"/>
                <a:cs typeface="Arial"/>
              </a:rPr>
              <a:t>ligases </a:t>
            </a:r>
            <a:r>
              <a:rPr sz="2000" spc="-270" dirty="0">
                <a:latin typeface="Arial"/>
                <a:cs typeface="Arial"/>
              </a:rPr>
              <a:t>(EC </a:t>
            </a:r>
            <a:r>
              <a:rPr sz="2000" spc="-80" dirty="0">
                <a:latin typeface="Arial"/>
                <a:cs typeface="Arial"/>
              </a:rPr>
              <a:t>6.5.1.1) </a:t>
            </a:r>
            <a:r>
              <a:rPr sz="2000" spc="-70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45" dirty="0">
                <a:latin typeface="Arial"/>
                <a:cs typeface="Arial"/>
              </a:rPr>
              <a:t>classe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25" dirty="0">
                <a:latin typeface="Arial"/>
                <a:cs typeface="Arial"/>
              </a:rPr>
              <a:t>ligases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85" dirty="0">
                <a:latin typeface="Arial"/>
                <a:cs typeface="Arial"/>
              </a:rPr>
              <a:t>catalysent </a:t>
            </a:r>
            <a:r>
              <a:rPr sz="2000" spc="-75" dirty="0">
                <a:latin typeface="Arial"/>
                <a:cs typeface="Arial"/>
              </a:rPr>
              <a:t>la  </a:t>
            </a:r>
            <a:r>
              <a:rPr sz="2000" spc="-30" dirty="0">
                <a:latin typeface="Arial"/>
                <a:cs typeface="Arial"/>
              </a:rPr>
              <a:t>formation </a:t>
            </a:r>
            <a:r>
              <a:rPr sz="2000" spc="-50" dirty="0">
                <a:latin typeface="Arial"/>
                <a:cs typeface="Arial"/>
              </a:rPr>
              <a:t>d'une </a:t>
            </a:r>
            <a:r>
              <a:rPr sz="2000" spc="-65" dirty="0">
                <a:latin typeface="Arial"/>
                <a:cs typeface="Arial"/>
              </a:rPr>
              <a:t>liaison </a:t>
            </a:r>
            <a:r>
              <a:rPr sz="2000" spc="-75" dirty="0">
                <a:latin typeface="Arial"/>
                <a:cs typeface="Arial"/>
              </a:rPr>
              <a:t>phosphodiester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114" dirty="0">
                <a:latin typeface="Arial"/>
                <a:cs typeface="Arial"/>
              </a:rPr>
              <a:t>segments </a:t>
            </a:r>
            <a:r>
              <a:rPr sz="2000" spc="-100" dirty="0">
                <a:latin typeface="Arial"/>
                <a:cs typeface="Arial"/>
              </a:rPr>
              <a:t>d'ADN.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130" dirty="0">
                <a:latin typeface="Arial"/>
                <a:cs typeface="Arial"/>
              </a:rPr>
              <a:t>ligases  </a:t>
            </a:r>
            <a:r>
              <a:rPr sz="2000" spc="-35" dirty="0">
                <a:latin typeface="Arial"/>
                <a:cs typeface="Arial"/>
              </a:rPr>
              <a:t>interviennent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85" dirty="0">
                <a:latin typeface="Arial"/>
                <a:cs typeface="Arial"/>
              </a:rPr>
              <a:t>plusieurs </a:t>
            </a:r>
            <a:r>
              <a:rPr sz="2000" spc="-130" dirty="0">
                <a:latin typeface="Arial"/>
                <a:cs typeface="Arial"/>
              </a:rPr>
              <a:t>processus </a:t>
            </a:r>
            <a:r>
              <a:rPr sz="2000" spc="-70" dirty="0">
                <a:latin typeface="Arial"/>
                <a:cs typeface="Arial"/>
              </a:rPr>
              <a:t>cellulaires </a:t>
            </a:r>
            <a:r>
              <a:rPr sz="2000" spc="-95" dirty="0">
                <a:latin typeface="Arial"/>
                <a:cs typeface="Arial"/>
              </a:rPr>
              <a:t>essentiels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70" dirty="0">
                <a:latin typeface="Arial"/>
                <a:cs typeface="Arial"/>
              </a:rPr>
              <a:t>métabolisme </a:t>
            </a:r>
            <a:r>
              <a:rPr sz="2000" spc="-90" dirty="0">
                <a:latin typeface="Arial"/>
                <a:cs typeface="Arial"/>
              </a:rPr>
              <a:t>de  </a:t>
            </a:r>
            <a:r>
              <a:rPr sz="2000" spc="-95" dirty="0">
                <a:latin typeface="Arial"/>
                <a:cs typeface="Arial"/>
              </a:rPr>
              <a:t>l'ADN </a:t>
            </a:r>
            <a:r>
              <a:rPr sz="2000" spc="-20" dirty="0">
                <a:latin typeface="Arial"/>
                <a:cs typeface="Arial"/>
              </a:rPr>
              <a:t>: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45" dirty="0">
                <a:latin typeface="Arial"/>
                <a:cs typeface="Arial"/>
              </a:rPr>
              <a:t>réplication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95" dirty="0">
                <a:latin typeface="Arial"/>
                <a:cs typeface="Arial"/>
              </a:rPr>
              <a:t>l'ADN </a:t>
            </a:r>
            <a:r>
              <a:rPr sz="2000" spc="-10" dirty="0">
                <a:latin typeface="Arial"/>
                <a:cs typeface="Arial"/>
              </a:rPr>
              <a:t>et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80" dirty="0">
                <a:latin typeface="Arial"/>
                <a:cs typeface="Arial"/>
              </a:rPr>
              <a:t>recombinaison </a:t>
            </a:r>
            <a:r>
              <a:rPr sz="2000" spc="-70" dirty="0">
                <a:latin typeface="Arial"/>
                <a:cs typeface="Arial"/>
              </a:rPr>
              <a:t>homologue.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46234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Les polynucléotide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kinase</a:t>
            </a:r>
            <a:endParaRPr sz="1800">
              <a:latin typeface="Arial"/>
              <a:cs typeface="Arial"/>
            </a:endParaRPr>
          </a:p>
          <a:p>
            <a:pPr marL="95250" marR="118110" algn="just">
              <a:lnSpc>
                <a:spcPct val="100000"/>
              </a:lnSpc>
              <a:spcBef>
                <a:spcPts val="1580"/>
              </a:spcBef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55" dirty="0">
                <a:latin typeface="Arial"/>
                <a:cs typeface="Arial"/>
              </a:rPr>
              <a:t>polynucléotide </a:t>
            </a:r>
            <a:r>
              <a:rPr sz="2000" spc="-105" dirty="0">
                <a:latin typeface="Arial"/>
                <a:cs typeface="Arial"/>
              </a:rPr>
              <a:t>kinase </a:t>
            </a:r>
            <a:r>
              <a:rPr sz="2000" spc="-110" dirty="0">
                <a:latin typeface="Arial"/>
                <a:cs typeface="Arial"/>
              </a:rPr>
              <a:t>catalyse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35" dirty="0">
                <a:latin typeface="Arial"/>
                <a:cs typeface="Arial"/>
              </a:rPr>
              <a:t>transfert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110" dirty="0">
                <a:latin typeface="Arial"/>
                <a:cs typeface="Arial"/>
              </a:rPr>
              <a:t>γ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220" dirty="0">
                <a:latin typeface="Arial"/>
                <a:cs typeface="Arial"/>
              </a:rPr>
              <a:t>l’ATP  </a:t>
            </a:r>
            <a:r>
              <a:rPr sz="2000" spc="-85" dirty="0">
                <a:latin typeface="Arial"/>
                <a:cs typeface="Arial"/>
              </a:rPr>
              <a:t>sur une  </a:t>
            </a:r>
            <a:r>
              <a:rPr sz="2000" spc="-35" dirty="0">
                <a:latin typeface="Arial"/>
                <a:cs typeface="Arial"/>
              </a:rPr>
              <a:t>fonction </a:t>
            </a:r>
            <a:r>
              <a:rPr sz="2000" spc="-75" dirty="0">
                <a:latin typeface="Arial"/>
                <a:cs typeface="Arial"/>
              </a:rPr>
              <a:t>alcool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90" dirty="0">
                <a:latin typeface="Arial"/>
                <a:cs typeface="Arial"/>
              </a:rPr>
              <a:t>carbone </a:t>
            </a:r>
            <a:r>
              <a:rPr sz="2000" spc="-25" dirty="0">
                <a:latin typeface="Arial"/>
                <a:cs typeface="Arial"/>
              </a:rPr>
              <a:t>5’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185" dirty="0">
                <a:latin typeface="Arial"/>
                <a:cs typeface="Arial"/>
              </a:rPr>
              <a:t>ARN. </a:t>
            </a:r>
            <a:r>
              <a:rPr sz="2000" spc="-195" dirty="0">
                <a:latin typeface="Arial"/>
                <a:cs typeface="Arial"/>
              </a:rPr>
              <a:t>Le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substrat </a:t>
            </a:r>
            <a:r>
              <a:rPr sz="2000" spc="-25" dirty="0">
                <a:latin typeface="Arial"/>
                <a:cs typeface="Arial"/>
              </a:rPr>
              <a:t>requiert </a:t>
            </a:r>
            <a:r>
              <a:rPr sz="2000" spc="-80" dirty="0">
                <a:latin typeface="Arial"/>
                <a:cs typeface="Arial"/>
              </a:rPr>
              <a:t>une  </a:t>
            </a:r>
            <a:r>
              <a:rPr sz="2000" spc="-60" dirty="0">
                <a:latin typeface="Arial"/>
                <a:cs typeface="Arial"/>
              </a:rPr>
              <a:t>déphosphorylation </a:t>
            </a:r>
            <a:r>
              <a:rPr sz="2000" spc="-70" dirty="0">
                <a:latin typeface="Arial"/>
                <a:cs typeface="Arial"/>
              </a:rPr>
              <a:t>préalable </a:t>
            </a:r>
            <a:r>
              <a:rPr sz="2000" spc="-105" dirty="0">
                <a:latin typeface="Arial"/>
                <a:cs typeface="Arial"/>
              </a:rPr>
              <a:t>si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35" dirty="0">
                <a:latin typeface="Arial"/>
                <a:cs typeface="Arial"/>
              </a:rPr>
              <a:t>fonction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50" dirty="0">
                <a:latin typeface="Arial"/>
                <a:cs typeface="Arial"/>
              </a:rPr>
              <a:t>estérifiée. </a:t>
            </a:r>
            <a:r>
              <a:rPr sz="2000" spc="-150" dirty="0">
                <a:latin typeface="Arial"/>
                <a:cs typeface="Arial"/>
              </a:rPr>
              <a:t>L’enzyme </a:t>
            </a:r>
            <a:r>
              <a:rPr sz="2000" spc="-110" dirty="0">
                <a:latin typeface="Arial"/>
                <a:cs typeface="Arial"/>
              </a:rPr>
              <a:t>catalyse </a:t>
            </a:r>
            <a:r>
              <a:rPr sz="2000" spc="-125" dirty="0">
                <a:latin typeface="Arial"/>
                <a:cs typeface="Arial"/>
              </a:rPr>
              <a:t>aussi  </a:t>
            </a:r>
            <a:r>
              <a:rPr sz="2000" spc="-105" dirty="0">
                <a:latin typeface="Arial"/>
                <a:cs typeface="Arial"/>
              </a:rPr>
              <a:t>l’échange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25" dirty="0">
                <a:latin typeface="Arial"/>
                <a:cs typeface="Arial"/>
              </a:rPr>
              <a:t>5’ </a:t>
            </a:r>
            <a:r>
              <a:rPr sz="2000" spc="-35" dirty="0">
                <a:latin typeface="Arial"/>
                <a:cs typeface="Arial"/>
              </a:rPr>
              <a:t>terminal </a:t>
            </a:r>
            <a:r>
              <a:rPr sz="2000" spc="-45" dirty="0">
                <a:latin typeface="Arial"/>
                <a:cs typeface="Arial"/>
              </a:rPr>
              <a:t>d’un </a:t>
            </a:r>
            <a:r>
              <a:rPr sz="2000" spc="-190" dirty="0">
                <a:latin typeface="Arial"/>
                <a:cs typeface="Arial"/>
              </a:rPr>
              <a:t>ADN </a:t>
            </a:r>
            <a:r>
              <a:rPr sz="2000" spc="-65" dirty="0">
                <a:latin typeface="Arial"/>
                <a:cs typeface="Arial"/>
              </a:rPr>
              <a:t>ou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229" dirty="0">
                <a:latin typeface="Arial"/>
                <a:cs typeface="Arial"/>
              </a:rPr>
              <a:t>ARN </a:t>
            </a:r>
            <a:r>
              <a:rPr sz="2000" spc="-150" dirty="0">
                <a:latin typeface="Arial"/>
                <a:cs typeface="Arial"/>
              </a:rPr>
              <a:t>avec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phosphate </a:t>
            </a:r>
            <a:r>
              <a:rPr sz="2000" spc="-110" dirty="0">
                <a:latin typeface="Arial"/>
                <a:cs typeface="Arial"/>
              </a:rPr>
              <a:t>γ </a:t>
            </a:r>
            <a:r>
              <a:rPr sz="2000" spc="-90" dirty="0">
                <a:latin typeface="Arial"/>
                <a:cs typeface="Arial"/>
              </a:rPr>
              <a:t>de  </a:t>
            </a:r>
            <a:r>
              <a:rPr sz="2000" spc="-235" dirty="0">
                <a:latin typeface="Arial"/>
                <a:cs typeface="Arial"/>
              </a:rPr>
              <a:t>l’ATP,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110" dirty="0">
                <a:latin typeface="Arial"/>
                <a:cs typeface="Arial"/>
              </a:rPr>
              <a:t>présence </a:t>
            </a:r>
            <a:r>
              <a:rPr sz="2000" spc="-190" dirty="0">
                <a:latin typeface="Arial"/>
                <a:cs typeface="Arial"/>
              </a:rPr>
              <a:t>d’ADP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spc="-80" dirty="0">
                <a:latin typeface="Arial"/>
                <a:cs typeface="Arial"/>
              </a:rPr>
              <a:t>accepteur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phosphate.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01600" marR="93980" algn="just">
              <a:lnSpc>
                <a:spcPct val="100000"/>
              </a:lnSpc>
            </a:pP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55" dirty="0">
                <a:latin typeface="Arial"/>
                <a:cs typeface="Arial"/>
              </a:rPr>
              <a:t>polynucléotide </a:t>
            </a:r>
            <a:r>
              <a:rPr sz="2000" spc="-105" dirty="0">
                <a:latin typeface="Arial"/>
                <a:cs typeface="Arial"/>
              </a:rPr>
              <a:t>kinase </a:t>
            </a:r>
            <a:r>
              <a:rPr sz="2000" spc="-80" dirty="0">
                <a:latin typeface="Arial"/>
                <a:cs typeface="Arial"/>
              </a:rPr>
              <a:t>est </a:t>
            </a:r>
            <a:r>
              <a:rPr sz="2000" spc="-50" dirty="0">
                <a:latin typeface="Arial"/>
                <a:cs typeface="Arial"/>
              </a:rPr>
              <a:t>utilisée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50" dirty="0">
                <a:latin typeface="Arial"/>
                <a:cs typeface="Arial"/>
              </a:rPr>
              <a:t>laboratoire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50" dirty="0">
                <a:latin typeface="Arial"/>
                <a:cs typeface="Arial"/>
              </a:rPr>
              <a:t>incorporer </a:t>
            </a:r>
            <a:r>
              <a:rPr sz="2000" spc="-65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phosphate  </a:t>
            </a:r>
            <a:r>
              <a:rPr sz="2000" spc="-40" dirty="0">
                <a:latin typeface="Arial"/>
                <a:cs typeface="Arial"/>
              </a:rPr>
              <a:t>radioactif </a:t>
            </a:r>
            <a:r>
              <a:rPr sz="2000" spc="-125" dirty="0">
                <a:latin typeface="Arial"/>
                <a:cs typeface="Arial"/>
              </a:rPr>
              <a:t>(32P)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40" dirty="0">
                <a:latin typeface="Arial"/>
                <a:cs typeface="Arial"/>
              </a:rPr>
              <a:t>l’extrémité </a:t>
            </a:r>
            <a:r>
              <a:rPr sz="2000" spc="-20" dirty="0">
                <a:latin typeface="Arial"/>
                <a:cs typeface="Arial"/>
              </a:rPr>
              <a:t>5’ </a:t>
            </a:r>
            <a:r>
              <a:rPr sz="2000" spc="-45" dirty="0">
                <a:latin typeface="Arial"/>
                <a:cs typeface="Arial"/>
              </a:rPr>
              <a:t>d’un </a:t>
            </a:r>
            <a:r>
              <a:rPr sz="2000" spc="-100" dirty="0">
                <a:latin typeface="Arial"/>
                <a:cs typeface="Arial"/>
              </a:rPr>
              <a:t>acide </a:t>
            </a:r>
            <a:r>
              <a:rPr sz="2000" spc="-70" dirty="0">
                <a:latin typeface="Arial"/>
                <a:cs typeface="Arial"/>
              </a:rPr>
              <a:t>nucléique, </a:t>
            </a: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40" dirty="0">
                <a:latin typeface="Arial"/>
                <a:cs typeface="Arial"/>
              </a:rPr>
              <a:t>transfert, </a:t>
            </a:r>
            <a:r>
              <a:rPr sz="2000" spc="-45" dirty="0">
                <a:latin typeface="Arial"/>
                <a:cs typeface="Arial"/>
              </a:rPr>
              <a:t>soit </a:t>
            </a:r>
            <a:r>
              <a:rPr sz="2000" spc="-65" dirty="0">
                <a:latin typeface="Arial"/>
                <a:cs typeface="Arial"/>
              </a:rPr>
              <a:t>par  </a:t>
            </a:r>
            <a:r>
              <a:rPr sz="2000" spc="-110" dirty="0">
                <a:latin typeface="Arial"/>
                <a:cs typeface="Arial"/>
              </a:rPr>
              <a:t>échange.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</a:pP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90" dirty="0">
                <a:latin typeface="Arial"/>
                <a:cs typeface="Arial"/>
              </a:rPr>
              <a:t>polymérase, </a:t>
            </a:r>
            <a:r>
              <a:rPr sz="2000" spc="-229" dirty="0">
                <a:latin typeface="Arial"/>
                <a:cs typeface="Arial"/>
              </a:rPr>
              <a:t>ARN </a:t>
            </a:r>
            <a:r>
              <a:rPr sz="2000" spc="-105" dirty="0">
                <a:latin typeface="Arial"/>
                <a:cs typeface="Arial"/>
              </a:rPr>
              <a:t>polymérases </a:t>
            </a:r>
            <a:r>
              <a:rPr sz="2000" spc="-10" dirty="0">
                <a:latin typeface="Arial"/>
                <a:cs typeface="Arial"/>
              </a:rPr>
              <a:t>et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transférases,,,,,,,,,,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90" dirty="0"/>
              <a:t>2016</a:t>
            </a:r>
            <a:r>
              <a:rPr spc="125" dirty="0"/>
              <a:t>/</a:t>
            </a:r>
            <a:r>
              <a:rPr spc="-90" dirty="0"/>
              <a:t>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6916" y="2740151"/>
            <a:ext cx="3694176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22878" y="3192272"/>
            <a:ext cx="1762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FF9900"/>
                </a:solidFill>
                <a:latin typeface="Trebuchet MS"/>
                <a:cs typeface="Trebuchet MS"/>
              </a:rPr>
              <a:t>Génie</a:t>
            </a:r>
            <a:r>
              <a:rPr sz="2000" b="1" spc="-204" dirty="0">
                <a:solidFill>
                  <a:srgbClr val="FF9900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9900"/>
                </a:solidFill>
                <a:latin typeface="Trebuchet MS"/>
                <a:cs typeface="Trebuchet MS"/>
              </a:rPr>
              <a:t>génétique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1057" y="936497"/>
            <a:ext cx="3209925" cy="419100"/>
          </a:xfrm>
          <a:custGeom>
            <a:avLst/>
            <a:gdLst/>
            <a:ahLst/>
            <a:cxnLst/>
            <a:rect l="l" t="t" r="r" b="b"/>
            <a:pathLst>
              <a:path w="3209925" h="419100">
                <a:moveTo>
                  <a:pt x="3139694" y="0"/>
                </a:moveTo>
                <a:lnTo>
                  <a:pt x="69850" y="0"/>
                </a:lnTo>
                <a:lnTo>
                  <a:pt x="42648" y="5484"/>
                </a:lnTo>
                <a:lnTo>
                  <a:pt x="20446" y="20447"/>
                </a:lnTo>
                <a:lnTo>
                  <a:pt x="5484" y="42648"/>
                </a:lnTo>
                <a:lnTo>
                  <a:pt x="0" y="69850"/>
                </a:lnTo>
                <a:lnTo>
                  <a:pt x="0" y="419100"/>
                </a:lnTo>
                <a:lnTo>
                  <a:pt x="3209544" y="419100"/>
                </a:lnTo>
                <a:lnTo>
                  <a:pt x="3209544" y="69850"/>
                </a:lnTo>
                <a:lnTo>
                  <a:pt x="3204059" y="42648"/>
                </a:lnTo>
                <a:lnTo>
                  <a:pt x="3189097" y="20447"/>
                </a:lnTo>
                <a:lnTo>
                  <a:pt x="3166895" y="5484"/>
                </a:lnTo>
                <a:lnTo>
                  <a:pt x="313969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1057" y="936497"/>
            <a:ext cx="3209925" cy="419100"/>
          </a:xfrm>
          <a:custGeom>
            <a:avLst/>
            <a:gdLst/>
            <a:ahLst/>
            <a:cxnLst/>
            <a:rect l="l" t="t" r="r" b="b"/>
            <a:pathLst>
              <a:path w="3209925" h="419100">
                <a:moveTo>
                  <a:pt x="69850" y="0"/>
                </a:moveTo>
                <a:lnTo>
                  <a:pt x="3139694" y="0"/>
                </a:lnTo>
                <a:lnTo>
                  <a:pt x="3166895" y="5484"/>
                </a:lnTo>
                <a:lnTo>
                  <a:pt x="3189097" y="20447"/>
                </a:lnTo>
                <a:lnTo>
                  <a:pt x="3204059" y="42648"/>
                </a:lnTo>
                <a:lnTo>
                  <a:pt x="3209544" y="69850"/>
                </a:lnTo>
                <a:lnTo>
                  <a:pt x="3209544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4" y="42648"/>
                </a:lnTo>
                <a:lnTo>
                  <a:pt x="20446" y="20446"/>
                </a:lnTo>
                <a:lnTo>
                  <a:pt x="42648" y="5484"/>
                </a:lnTo>
                <a:lnTo>
                  <a:pt x="6985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30372" y="972057"/>
            <a:ext cx="2955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outils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de génie</a:t>
            </a:r>
            <a:r>
              <a:rPr sz="20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90844" y="2217420"/>
            <a:ext cx="900683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4851" y="2290572"/>
            <a:ext cx="925068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6376" y="3709415"/>
            <a:ext cx="819912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871" y="3659123"/>
            <a:ext cx="723900" cy="938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005" y="1925573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5" y="0"/>
                </a:moveTo>
                <a:lnTo>
                  <a:pt x="2312923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5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9" y="39379"/>
                </a:lnTo>
                <a:lnTo>
                  <a:pt x="18894" y="18875"/>
                </a:lnTo>
                <a:lnTo>
                  <a:pt x="39401" y="5062"/>
                </a:lnTo>
                <a:lnTo>
                  <a:pt x="64515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88541" y="1970659"/>
            <a:ext cx="199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Les </a:t>
            </a:r>
            <a:r>
              <a:rPr sz="1800" b="1" spc="-5" dirty="0">
                <a:latin typeface="Arial"/>
                <a:cs typeface="Arial"/>
              </a:rPr>
              <a:t>cellules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hôtes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2190" y="1732026"/>
            <a:ext cx="2009139" cy="387350"/>
          </a:xfrm>
          <a:custGeom>
            <a:avLst/>
            <a:gdLst/>
            <a:ahLst/>
            <a:cxnLst/>
            <a:rect l="l" t="t" r="r" b="b"/>
            <a:pathLst>
              <a:path w="2009140" h="387350">
                <a:moveTo>
                  <a:pt x="64515" y="0"/>
                </a:moveTo>
                <a:lnTo>
                  <a:pt x="1944115" y="0"/>
                </a:lnTo>
                <a:lnTo>
                  <a:pt x="1969252" y="5062"/>
                </a:lnTo>
                <a:lnTo>
                  <a:pt x="1989756" y="18875"/>
                </a:lnTo>
                <a:lnTo>
                  <a:pt x="2003569" y="39379"/>
                </a:lnTo>
                <a:lnTo>
                  <a:pt x="2008632" y="64515"/>
                </a:lnTo>
                <a:lnTo>
                  <a:pt x="2008632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2096" y="1777110"/>
            <a:ext cx="198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vecteurs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24905" y="4825746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22696" y="4871466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6038" y="4738878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5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4" y="18875"/>
                </a:lnTo>
                <a:lnTo>
                  <a:pt x="39401" y="5062"/>
                </a:lnTo>
                <a:lnTo>
                  <a:pt x="64515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3523" y="4785105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075944"/>
            <a:ext cx="9072880" cy="1026160"/>
          </a:xfrm>
          <a:custGeom>
            <a:avLst/>
            <a:gdLst/>
            <a:ahLst/>
            <a:cxnLst/>
            <a:rect l="l" t="t" r="r" b="b"/>
            <a:pathLst>
              <a:path w="9072880" h="1026160">
                <a:moveTo>
                  <a:pt x="58974" y="0"/>
                </a:moveTo>
                <a:lnTo>
                  <a:pt x="9013444" y="0"/>
                </a:lnTo>
                <a:lnTo>
                  <a:pt x="9036367" y="4635"/>
                </a:lnTo>
                <a:lnTo>
                  <a:pt x="9055100" y="17272"/>
                </a:lnTo>
                <a:lnTo>
                  <a:pt x="9067736" y="36004"/>
                </a:lnTo>
                <a:lnTo>
                  <a:pt x="9072372" y="58927"/>
                </a:lnTo>
                <a:lnTo>
                  <a:pt x="9072372" y="1025651"/>
                </a:lnTo>
                <a:lnTo>
                  <a:pt x="0" y="1025651"/>
                </a:lnTo>
                <a:lnTo>
                  <a:pt x="0" y="58927"/>
                </a:lnTo>
                <a:lnTo>
                  <a:pt x="4634" y="36004"/>
                </a:lnTo>
                <a:lnTo>
                  <a:pt x="17273" y="17271"/>
                </a:lnTo>
                <a:lnTo>
                  <a:pt x="36018" y="4635"/>
                </a:lnTo>
                <a:lnTo>
                  <a:pt x="58974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" y="2246376"/>
            <a:ext cx="9070975" cy="1647825"/>
          </a:xfrm>
          <a:custGeom>
            <a:avLst/>
            <a:gdLst/>
            <a:ahLst/>
            <a:cxnLst/>
            <a:rect l="l" t="t" r="r" b="b"/>
            <a:pathLst>
              <a:path w="9070975" h="1647825">
                <a:moveTo>
                  <a:pt x="94725" y="0"/>
                </a:moveTo>
                <a:lnTo>
                  <a:pt x="8976106" y="0"/>
                </a:lnTo>
                <a:lnTo>
                  <a:pt x="9012983" y="7445"/>
                </a:lnTo>
                <a:lnTo>
                  <a:pt x="9043098" y="27749"/>
                </a:lnTo>
                <a:lnTo>
                  <a:pt x="9063402" y="57864"/>
                </a:lnTo>
                <a:lnTo>
                  <a:pt x="9070848" y="94741"/>
                </a:lnTo>
                <a:lnTo>
                  <a:pt x="9070848" y="1647444"/>
                </a:lnTo>
                <a:lnTo>
                  <a:pt x="0" y="1647444"/>
                </a:lnTo>
                <a:lnTo>
                  <a:pt x="0" y="94741"/>
                </a:lnTo>
                <a:lnTo>
                  <a:pt x="7444" y="57864"/>
                </a:lnTo>
                <a:lnTo>
                  <a:pt x="27744" y="27749"/>
                </a:lnTo>
                <a:lnTo>
                  <a:pt x="57854" y="7445"/>
                </a:lnTo>
                <a:lnTo>
                  <a:pt x="94725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4018788"/>
            <a:ext cx="9070975" cy="1026160"/>
          </a:xfrm>
          <a:custGeom>
            <a:avLst/>
            <a:gdLst/>
            <a:ahLst/>
            <a:cxnLst/>
            <a:rect l="l" t="t" r="r" b="b"/>
            <a:pathLst>
              <a:path w="9070975" h="1026160">
                <a:moveTo>
                  <a:pt x="58974" y="0"/>
                </a:moveTo>
                <a:lnTo>
                  <a:pt x="9011919" y="0"/>
                </a:lnTo>
                <a:lnTo>
                  <a:pt x="9034843" y="4635"/>
                </a:lnTo>
                <a:lnTo>
                  <a:pt x="9053576" y="17272"/>
                </a:lnTo>
                <a:lnTo>
                  <a:pt x="9066212" y="36004"/>
                </a:lnTo>
                <a:lnTo>
                  <a:pt x="9070848" y="58928"/>
                </a:lnTo>
                <a:lnTo>
                  <a:pt x="9070848" y="1025651"/>
                </a:lnTo>
                <a:lnTo>
                  <a:pt x="0" y="1025651"/>
                </a:lnTo>
                <a:lnTo>
                  <a:pt x="0" y="58928"/>
                </a:lnTo>
                <a:lnTo>
                  <a:pt x="4634" y="36004"/>
                </a:lnTo>
                <a:lnTo>
                  <a:pt x="17273" y="17272"/>
                </a:lnTo>
                <a:lnTo>
                  <a:pt x="36018" y="4635"/>
                </a:lnTo>
                <a:lnTo>
                  <a:pt x="58974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2312924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77440" y="387096"/>
                </a:lnTo>
                <a:lnTo>
                  <a:pt x="2377440" y="64516"/>
                </a:lnTo>
                <a:lnTo>
                  <a:pt x="2372377" y="39379"/>
                </a:lnTo>
                <a:lnTo>
                  <a:pt x="2358564" y="18875"/>
                </a:lnTo>
                <a:lnTo>
                  <a:pt x="2338060" y="5062"/>
                </a:lnTo>
                <a:lnTo>
                  <a:pt x="2312924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6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671" y="514578"/>
            <a:ext cx="9060180" cy="4210768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295"/>
              </a:spcBef>
            </a:pPr>
            <a:r>
              <a:rPr sz="1800" b="1" dirty="0">
                <a:latin typeface="Arial"/>
                <a:cs typeface="Arial"/>
              </a:rPr>
              <a:t>Les </a:t>
            </a:r>
            <a:r>
              <a:rPr sz="1800" b="1" spc="-5" dirty="0">
                <a:latin typeface="Arial"/>
                <a:cs typeface="Arial"/>
              </a:rPr>
              <a:t>cellules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hôtes</a:t>
            </a:r>
            <a:endParaRPr sz="1800" dirty="0">
              <a:latin typeface="Arial"/>
              <a:cs typeface="Arial"/>
            </a:endParaRPr>
          </a:p>
          <a:p>
            <a:pPr marL="102235" marR="95250" indent="57785" algn="just">
              <a:lnSpc>
                <a:spcPct val="100000"/>
              </a:lnSpc>
              <a:spcBef>
                <a:spcPts val="1340"/>
              </a:spcBef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80" dirty="0">
                <a:latin typeface="Arial"/>
                <a:cs typeface="Arial"/>
              </a:rPr>
              <a:t>cellules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40" dirty="0">
                <a:latin typeface="Arial"/>
                <a:cs typeface="Arial"/>
              </a:rPr>
              <a:t>habituellement </a:t>
            </a:r>
            <a:r>
              <a:rPr sz="2000" b="1" spc="-125" dirty="0">
                <a:latin typeface="Trebuchet MS"/>
                <a:cs typeface="Trebuchet MS"/>
              </a:rPr>
              <a:t>transfectées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85" dirty="0">
                <a:latin typeface="Arial"/>
                <a:cs typeface="Arial"/>
              </a:rPr>
              <a:t>vecteurs </a:t>
            </a:r>
            <a:r>
              <a:rPr sz="2000" spc="-60" dirty="0">
                <a:latin typeface="Arial"/>
                <a:cs typeface="Arial"/>
              </a:rPr>
              <a:t>contenant </a:t>
            </a:r>
            <a:r>
              <a:rPr sz="2000" spc="-140" dirty="0">
                <a:latin typeface="Arial"/>
                <a:cs typeface="Arial"/>
              </a:rPr>
              <a:t>des  </a:t>
            </a:r>
            <a:r>
              <a:rPr sz="2000" spc="-75" dirty="0">
                <a:latin typeface="Arial"/>
                <a:cs typeface="Arial"/>
              </a:rPr>
              <a:t>fragments </a:t>
            </a:r>
            <a:r>
              <a:rPr sz="2000" spc="-145" dirty="0">
                <a:latin typeface="Arial"/>
                <a:cs typeface="Arial"/>
              </a:rPr>
              <a:t>d’ADN,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90" dirty="0">
                <a:latin typeface="Arial"/>
                <a:cs typeface="Arial"/>
              </a:rPr>
              <a:t>destinées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30" dirty="0">
                <a:latin typeface="Arial"/>
                <a:cs typeface="Arial"/>
              </a:rPr>
              <a:t>permettre </a:t>
            </a:r>
            <a:r>
              <a:rPr sz="2000" spc="-40" dirty="0">
                <a:latin typeface="Arial"/>
                <a:cs typeface="Arial"/>
              </a:rPr>
              <a:t>d’amplifier </a:t>
            </a:r>
            <a:r>
              <a:rPr sz="2000" spc="-135" dirty="0">
                <a:latin typeface="Arial"/>
                <a:cs typeface="Arial"/>
              </a:rPr>
              <a:t>ce </a:t>
            </a:r>
            <a:r>
              <a:rPr sz="2000" spc="-65" dirty="0">
                <a:latin typeface="Arial"/>
                <a:cs typeface="Arial"/>
              </a:rPr>
              <a:t>vecteur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95" dirty="0">
                <a:latin typeface="Arial"/>
                <a:cs typeface="Arial"/>
              </a:rPr>
              <a:t>même </a:t>
            </a:r>
            <a:r>
              <a:rPr sz="2000" spc="-80" dirty="0">
                <a:latin typeface="Arial"/>
                <a:cs typeface="Arial"/>
              </a:rPr>
              <a:t>temps  que </a:t>
            </a:r>
            <a:r>
              <a:rPr sz="2000" spc="-35" dirty="0">
                <a:latin typeface="Arial"/>
                <a:cs typeface="Arial"/>
              </a:rPr>
              <a:t>leur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croissance.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91440" marR="125095" algn="just">
              <a:lnSpc>
                <a:spcPct val="100000"/>
              </a:lnSpc>
            </a:pPr>
            <a:r>
              <a:rPr sz="2000" b="1" spc="-80" dirty="0">
                <a:latin typeface="Trebuchet MS"/>
                <a:cs typeface="Trebuchet MS"/>
              </a:rPr>
              <a:t>Des </a:t>
            </a:r>
            <a:r>
              <a:rPr sz="2000" b="1" spc="-125" dirty="0">
                <a:latin typeface="Trebuchet MS"/>
                <a:cs typeface="Trebuchet MS"/>
              </a:rPr>
              <a:t>bactéries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i="1" spc="-105" dirty="0">
                <a:latin typeface="Trebuchet MS"/>
                <a:cs typeface="Trebuchet MS"/>
              </a:rPr>
              <a:t>Escherichia </a:t>
            </a:r>
            <a:r>
              <a:rPr sz="2000" i="1" spc="-125" dirty="0">
                <a:latin typeface="Trebuchet MS"/>
                <a:cs typeface="Trebuchet MS"/>
              </a:rPr>
              <a:t>coli </a:t>
            </a:r>
            <a:r>
              <a:rPr sz="2000" spc="-65" dirty="0">
                <a:latin typeface="Arial"/>
                <a:cs typeface="Arial"/>
              </a:rPr>
              <a:t>sont utilisées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70" dirty="0">
                <a:latin typeface="Arial"/>
                <a:cs typeface="Arial"/>
              </a:rPr>
              <a:t>recevoir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5" dirty="0">
                <a:latin typeface="Arial"/>
                <a:cs typeface="Arial"/>
              </a:rPr>
              <a:t>plasmides.  </a:t>
            </a:r>
            <a:r>
              <a:rPr sz="2000" spc="-105" dirty="0">
                <a:latin typeface="Arial"/>
                <a:cs typeface="Arial"/>
              </a:rPr>
              <a:t>Certaines </a:t>
            </a:r>
            <a:r>
              <a:rPr sz="2000" spc="-130" dirty="0">
                <a:latin typeface="Arial"/>
                <a:cs typeface="Arial"/>
              </a:rPr>
              <a:t>souches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45" dirty="0">
                <a:latin typeface="Arial"/>
                <a:cs typeface="Arial"/>
              </a:rPr>
              <a:t>cette </a:t>
            </a:r>
            <a:r>
              <a:rPr sz="2000" spc="-130" dirty="0">
                <a:latin typeface="Arial"/>
                <a:cs typeface="Arial"/>
              </a:rPr>
              <a:t>espèce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45" dirty="0">
                <a:latin typeface="Arial"/>
                <a:cs typeface="Arial"/>
              </a:rPr>
              <a:t>particulièrement </a:t>
            </a:r>
            <a:r>
              <a:rPr sz="2000" spc="-95" dirty="0">
                <a:latin typeface="Arial"/>
                <a:cs typeface="Arial"/>
              </a:rPr>
              <a:t>développées </a:t>
            </a:r>
            <a:r>
              <a:rPr sz="2000" spc="-40" dirty="0">
                <a:latin typeface="Arial"/>
                <a:cs typeface="Arial"/>
              </a:rPr>
              <a:t>pour  </a:t>
            </a:r>
            <a:r>
              <a:rPr sz="2000" spc="-30" dirty="0">
                <a:latin typeface="Arial"/>
                <a:cs typeface="Arial"/>
              </a:rPr>
              <a:t>permettre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50" dirty="0">
                <a:latin typeface="Arial"/>
                <a:cs typeface="Arial"/>
              </a:rPr>
              <a:t>transfection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50" dirty="0">
                <a:latin typeface="Arial"/>
                <a:cs typeface="Arial"/>
              </a:rPr>
              <a:t>certain </a:t>
            </a:r>
            <a:r>
              <a:rPr sz="2000" spc="-90" dirty="0">
                <a:latin typeface="Arial"/>
                <a:cs typeface="Arial"/>
              </a:rPr>
              <a:t>vecteurs </a:t>
            </a:r>
            <a:r>
              <a:rPr sz="2000" spc="-20" dirty="0">
                <a:latin typeface="Arial"/>
                <a:cs typeface="Arial"/>
              </a:rPr>
              <a:t>: </a:t>
            </a:r>
            <a:r>
              <a:rPr sz="2000" spc="-114" dirty="0">
                <a:latin typeface="Arial"/>
                <a:cs typeface="Arial"/>
              </a:rPr>
              <a:t>souche </a:t>
            </a:r>
            <a:r>
              <a:rPr sz="2000" spc="-135" dirty="0">
                <a:latin typeface="Arial"/>
                <a:cs typeface="Arial"/>
              </a:rPr>
              <a:t>DH5α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00" dirty="0">
                <a:latin typeface="Arial"/>
                <a:cs typeface="Arial"/>
              </a:rPr>
              <a:t>plasmides  </a:t>
            </a:r>
            <a:r>
              <a:rPr sz="2000" spc="-165" dirty="0">
                <a:latin typeface="Arial"/>
                <a:cs typeface="Arial"/>
              </a:rPr>
              <a:t>pUC18 </a:t>
            </a:r>
            <a:r>
              <a:rPr sz="2000" spc="-65" dirty="0">
                <a:latin typeface="Arial"/>
                <a:cs typeface="Arial"/>
              </a:rPr>
              <a:t>ou </a:t>
            </a:r>
            <a:r>
              <a:rPr sz="2000" spc="-150" dirty="0">
                <a:latin typeface="Arial"/>
                <a:cs typeface="Arial"/>
              </a:rPr>
              <a:t>pUC19, </a:t>
            </a:r>
            <a:r>
              <a:rPr sz="2000" spc="-225" dirty="0">
                <a:latin typeface="Arial"/>
                <a:cs typeface="Arial"/>
              </a:rPr>
              <a:t>HB </a:t>
            </a:r>
            <a:r>
              <a:rPr sz="2000" spc="-100" dirty="0">
                <a:latin typeface="Arial"/>
                <a:cs typeface="Arial"/>
              </a:rPr>
              <a:t>101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5" dirty="0">
                <a:latin typeface="Arial"/>
                <a:cs typeface="Arial"/>
              </a:rPr>
              <a:t>plasmide </a:t>
            </a:r>
            <a:r>
              <a:rPr sz="2000" spc="-150" dirty="0">
                <a:latin typeface="Arial"/>
                <a:cs typeface="Arial"/>
              </a:rPr>
              <a:t>pBR322, </a:t>
            </a:r>
            <a:r>
              <a:rPr sz="2000" spc="-114" dirty="0">
                <a:latin typeface="Arial"/>
                <a:cs typeface="Arial"/>
              </a:rPr>
              <a:t>souche </a:t>
            </a:r>
            <a:r>
              <a:rPr sz="2000" spc="-160" dirty="0">
                <a:latin typeface="Arial"/>
                <a:cs typeface="Arial"/>
              </a:rPr>
              <a:t>JM </a:t>
            </a:r>
            <a:r>
              <a:rPr sz="2000" spc="-100" dirty="0">
                <a:latin typeface="Arial"/>
                <a:cs typeface="Arial"/>
              </a:rPr>
              <a:t>109 </a:t>
            </a:r>
            <a:r>
              <a:rPr sz="2000" spc="-70" dirty="0">
                <a:latin typeface="Arial"/>
                <a:cs typeface="Arial"/>
              </a:rPr>
              <a:t>dépourvue  d’opéron </a:t>
            </a:r>
            <a:r>
              <a:rPr sz="2000" spc="-90" dirty="0">
                <a:latin typeface="Arial"/>
                <a:cs typeface="Arial"/>
              </a:rPr>
              <a:t>lactose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90" dirty="0">
                <a:latin typeface="Arial"/>
                <a:cs typeface="Arial"/>
              </a:rPr>
              <a:t>vecteurs </a:t>
            </a:r>
            <a:r>
              <a:rPr sz="2000" spc="-155" dirty="0">
                <a:latin typeface="Arial"/>
                <a:cs typeface="Arial"/>
              </a:rPr>
              <a:t>à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β-galactosidase.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80645" marR="115570" algn="just">
              <a:lnSpc>
                <a:spcPct val="100000"/>
              </a:lnSpc>
            </a:pPr>
            <a:r>
              <a:rPr sz="2000" b="1" spc="-80" dirty="0">
                <a:latin typeface="Trebuchet MS"/>
                <a:cs typeface="Trebuchet MS"/>
              </a:rPr>
              <a:t>Des </a:t>
            </a:r>
            <a:r>
              <a:rPr sz="2000" b="1" spc="-125" dirty="0">
                <a:latin typeface="Trebuchet MS"/>
                <a:cs typeface="Trebuchet MS"/>
              </a:rPr>
              <a:t>levures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i="1" spc="-85" dirty="0">
                <a:latin typeface="Trebuchet MS"/>
                <a:cs typeface="Trebuchet MS"/>
              </a:rPr>
              <a:t>Saccharomyces </a:t>
            </a:r>
            <a:r>
              <a:rPr sz="2000" i="1" spc="-114" dirty="0">
                <a:latin typeface="Trebuchet MS"/>
                <a:cs typeface="Trebuchet MS"/>
              </a:rPr>
              <a:t>cerevisiae </a:t>
            </a:r>
            <a:r>
              <a:rPr sz="2000" spc="-65" dirty="0">
                <a:latin typeface="Arial"/>
                <a:cs typeface="Arial"/>
              </a:rPr>
              <a:t>(levure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60" dirty="0">
                <a:latin typeface="Arial"/>
                <a:cs typeface="Arial"/>
              </a:rPr>
              <a:t>bière) </a:t>
            </a:r>
            <a:r>
              <a:rPr sz="2000" spc="-65" dirty="0" err="1" smtClean="0">
                <a:latin typeface="Arial"/>
                <a:cs typeface="Arial"/>
              </a:rPr>
              <a:t>sont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utilisées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0" dirty="0">
                <a:latin typeface="Arial"/>
                <a:cs typeface="Arial"/>
              </a:rPr>
              <a:t>vecteurs </a:t>
            </a:r>
            <a:r>
              <a:rPr sz="2000" spc="-75" dirty="0">
                <a:latin typeface="Arial"/>
                <a:cs typeface="Arial"/>
              </a:rPr>
              <a:t>eucaryotiques, </a:t>
            </a:r>
            <a:r>
              <a:rPr sz="2000" spc="-80" dirty="0">
                <a:latin typeface="Arial"/>
                <a:cs typeface="Arial"/>
              </a:rPr>
              <a:t>ainsi </a:t>
            </a:r>
            <a:r>
              <a:rPr sz="2000" spc="-85" dirty="0">
                <a:latin typeface="Arial"/>
                <a:cs typeface="Arial"/>
              </a:rPr>
              <a:t>que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05" dirty="0" err="1" smtClean="0">
                <a:latin typeface="Arial"/>
                <a:cs typeface="Arial"/>
              </a:rPr>
              <a:t>végétaux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5" y="1158239"/>
            <a:ext cx="9070975" cy="1336675"/>
          </a:xfrm>
          <a:custGeom>
            <a:avLst/>
            <a:gdLst/>
            <a:ahLst/>
            <a:cxnLst/>
            <a:rect l="l" t="t" r="r" b="b"/>
            <a:pathLst>
              <a:path w="9070975" h="1336675">
                <a:moveTo>
                  <a:pt x="76850" y="0"/>
                </a:moveTo>
                <a:lnTo>
                  <a:pt x="8994013" y="0"/>
                </a:lnTo>
                <a:lnTo>
                  <a:pt x="9023913" y="6040"/>
                </a:lnTo>
                <a:lnTo>
                  <a:pt x="9048337" y="22510"/>
                </a:lnTo>
                <a:lnTo>
                  <a:pt x="9064807" y="46934"/>
                </a:lnTo>
                <a:lnTo>
                  <a:pt x="9070848" y="76835"/>
                </a:lnTo>
                <a:lnTo>
                  <a:pt x="9070848" y="1336548"/>
                </a:lnTo>
                <a:lnTo>
                  <a:pt x="0" y="1336548"/>
                </a:lnTo>
                <a:lnTo>
                  <a:pt x="0" y="76835"/>
                </a:lnTo>
                <a:lnTo>
                  <a:pt x="6039" y="46934"/>
                </a:lnTo>
                <a:lnTo>
                  <a:pt x="22508" y="22510"/>
                </a:lnTo>
                <a:lnTo>
                  <a:pt x="46936" y="6040"/>
                </a:lnTo>
                <a:lnTo>
                  <a:pt x="7685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2312924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77440" y="387096"/>
                </a:lnTo>
                <a:lnTo>
                  <a:pt x="2377440" y="64516"/>
                </a:lnTo>
                <a:lnTo>
                  <a:pt x="2372377" y="39379"/>
                </a:lnTo>
                <a:lnTo>
                  <a:pt x="2358564" y="18875"/>
                </a:lnTo>
                <a:lnTo>
                  <a:pt x="2338060" y="5062"/>
                </a:lnTo>
                <a:lnTo>
                  <a:pt x="2312924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6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9030" y="4708013"/>
            <a:ext cx="1784798" cy="145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31" y="2182157"/>
            <a:ext cx="2368550" cy="387350"/>
          </a:xfrm>
          <a:custGeom>
            <a:avLst/>
            <a:gdLst/>
            <a:ahLst/>
            <a:cxnLst/>
            <a:rect l="l" t="t" r="r" b="b"/>
            <a:pathLst>
              <a:path w="2368550" h="387350">
                <a:moveTo>
                  <a:pt x="230378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68296" y="387096"/>
                </a:lnTo>
                <a:lnTo>
                  <a:pt x="2368296" y="64516"/>
                </a:lnTo>
                <a:lnTo>
                  <a:pt x="2363233" y="39379"/>
                </a:lnTo>
                <a:lnTo>
                  <a:pt x="2349420" y="18875"/>
                </a:lnTo>
                <a:lnTo>
                  <a:pt x="2328916" y="5062"/>
                </a:lnTo>
                <a:lnTo>
                  <a:pt x="230378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58" y="2182157"/>
            <a:ext cx="2368550" cy="387350"/>
          </a:xfrm>
          <a:custGeom>
            <a:avLst/>
            <a:gdLst/>
            <a:ahLst/>
            <a:cxnLst/>
            <a:rect l="l" t="t" r="r" b="b"/>
            <a:pathLst>
              <a:path w="2368550" h="387350">
                <a:moveTo>
                  <a:pt x="64516" y="0"/>
                </a:moveTo>
                <a:lnTo>
                  <a:pt x="2303780" y="0"/>
                </a:lnTo>
                <a:lnTo>
                  <a:pt x="2328916" y="5062"/>
                </a:lnTo>
                <a:lnTo>
                  <a:pt x="2349420" y="18875"/>
                </a:lnTo>
                <a:lnTo>
                  <a:pt x="2363233" y="39379"/>
                </a:lnTo>
                <a:lnTo>
                  <a:pt x="2368296" y="64516"/>
                </a:lnTo>
                <a:lnTo>
                  <a:pt x="2368296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021" y="666750"/>
            <a:ext cx="8872220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Les </a:t>
            </a:r>
            <a:r>
              <a:rPr sz="1800" b="1" spc="-5" dirty="0">
                <a:latin typeface="Arial"/>
                <a:cs typeface="Arial"/>
              </a:rPr>
              <a:t>cellules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hôtes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55" dirty="0">
                <a:latin typeface="Trebuchet MS"/>
                <a:cs typeface="Trebuchet MS"/>
              </a:rPr>
              <a:t>Les </a:t>
            </a:r>
            <a:r>
              <a:rPr sz="2000" b="1" spc="-120" dirty="0">
                <a:latin typeface="Trebuchet MS"/>
                <a:cs typeface="Trebuchet MS"/>
              </a:rPr>
              <a:t>cellules </a:t>
            </a:r>
            <a:r>
              <a:rPr sz="2000" b="1" spc="-100" dirty="0">
                <a:latin typeface="Trebuchet MS"/>
                <a:cs typeface="Trebuchet MS"/>
              </a:rPr>
              <a:t>animales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40" dirty="0">
                <a:latin typeface="Arial"/>
                <a:cs typeface="Arial"/>
              </a:rPr>
              <a:t>culture </a:t>
            </a:r>
            <a:r>
              <a:rPr sz="2000" spc="-65" dirty="0" err="1" smtClean="0">
                <a:latin typeface="Arial"/>
                <a:cs typeface="Arial"/>
              </a:rPr>
              <a:t>peuvent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recevoir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90" dirty="0">
                <a:latin typeface="Arial"/>
                <a:cs typeface="Arial"/>
              </a:rPr>
              <a:t>vecteurs  </a:t>
            </a:r>
            <a:r>
              <a:rPr sz="2000" spc="-85" dirty="0">
                <a:latin typeface="Arial"/>
                <a:cs typeface="Arial"/>
              </a:rPr>
              <a:t>spécifiques. </a:t>
            </a:r>
            <a:r>
              <a:rPr sz="2000" spc="-105" dirty="0">
                <a:latin typeface="Arial"/>
                <a:cs typeface="Arial"/>
              </a:rPr>
              <a:t>Certaines </a:t>
            </a:r>
            <a:r>
              <a:rPr sz="2000" spc="-95" dirty="0">
                <a:latin typeface="Arial"/>
                <a:cs typeface="Arial"/>
              </a:rPr>
              <a:t>lignées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80" dirty="0">
                <a:latin typeface="Arial"/>
                <a:cs typeface="Arial"/>
              </a:rPr>
              <a:t>cellules </a:t>
            </a:r>
            <a:r>
              <a:rPr sz="2000" spc="-90" dirty="0">
                <a:latin typeface="Arial"/>
                <a:cs typeface="Arial"/>
              </a:rPr>
              <a:t>humaines en </a:t>
            </a:r>
            <a:r>
              <a:rPr sz="2000" spc="-40" dirty="0">
                <a:latin typeface="Arial"/>
                <a:cs typeface="Arial"/>
              </a:rPr>
              <a:t>culture </a:t>
            </a:r>
            <a:r>
              <a:rPr sz="2000" spc="-165" dirty="0" smtClean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peuvent  </a:t>
            </a:r>
            <a:r>
              <a:rPr sz="2000" spc="-130" dirty="0">
                <a:latin typeface="Arial"/>
                <a:cs typeface="Arial"/>
              </a:rPr>
              <a:t>aussi </a:t>
            </a:r>
            <a:r>
              <a:rPr sz="2000" spc="-35" dirty="0">
                <a:latin typeface="Arial"/>
                <a:cs typeface="Arial"/>
              </a:rPr>
              <a:t>être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employées.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69215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10" dirty="0">
                <a:latin typeface="Arial"/>
                <a:cs typeface="Arial"/>
              </a:rPr>
              <a:t> vecteurs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1" y="4241291"/>
            <a:ext cx="6928484" cy="1957070"/>
          </a:xfrm>
          <a:custGeom>
            <a:avLst/>
            <a:gdLst/>
            <a:ahLst/>
            <a:cxnLst/>
            <a:rect l="l" t="t" r="r" b="b"/>
            <a:pathLst>
              <a:path w="6928484" h="1957070">
                <a:moveTo>
                  <a:pt x="112509" y="0"/>
                </a:moveTo>
                <a:lnTo>
                  <a:pt x="6815582" y="0"/>
                </a:lnTo>
                <a:lnTo>
                  <a:pt x="6859363" y="8848"/>
                </a:lnTo>
                <a:lnTo>
                  <a:pt x="6895131" y="32972"/>
                </a:lnTo>
                <a:lnTo>
                  <a:pt x="6919255" y="68740"/>
                </a:lnTo>
                <a:lnTo>
                  <a:pt x="6928104" y="112521"/>
                </a:lnTo>
                <a:lnTo>
                  <a:pt x="6928104" y="1956815"/>
                </a:lnTo>
                <a:lnTo>
                  <a:pt x="0" y="1956815"/>
                </a:lnTo>
                <a:lnTo>
                  <a:pt x="0" y="112521"/>
                </a:lnTo>
                <a:lnTo>
                  <a:pt x="8841" y="68740"/>
                </a:lnTo>
                <a:lnTo>
                  <a:pt x="32954" y="32972"/>
                </a:lnTo>
                <a:lnTo>
                  <a:pt x="68716" y="8848"/>
                </a:lnTo>
                <a:lnTo>
                  <a:pt x="11250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7320" y="4291076"/>
            <a:ext cx="67056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155" dirty="0">
                <a:latin typeface="Trebuchet MS"/>
                <a:cs typeface="Trebuchet MS"/>
              </a:rPr>
              <a:t>Les </a:t>
            </a:r>
            <a:r>
              <a:rPr sz="2000" b="1" spc="-95" dirty="0">
                <a:latin typeface="Trebuchet MS"/>
                <a:cs typeface="Trebuchet MS"/>
              </a:rPr>
              <a:t>plasmides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45" dirty="0">
                <a:latin typeface="Arial"/>
                <a:cs typeface="Arial"/>
              </a:rPr>
              <a:t>petites </a:t>
            </a:r>
            <a:r>
              <a:rPr sz="2000" spc="-85" dirty="0">
                <a:latin typeface="Arial"/>
                <a:cs typeface="Arial"/>
              </a:rPr>
              <a:t>molécules </a:t>
            </a:r>
            <a:r>
              <a:rPr sz="2000" spc="-75" dirty="0">
                <a:latin typeface="Arial"/>
                <a:cs typeface="Arial"/>
              </a:rPr>
              <a:t>circulaires </a:t>
            </a:r>
            <a:r>
              <a:rPr sz="2000" spc="-114" dirty="0">
                <a:latin typeface="Arial"/>
                <a:cs typeface="Arial"/>
              </a:rPr>
              <a:t>d'ADN  </a:t>
            </a:r>
            <a:r>
              <a:rPr sz="2000" spc="-60" dirty="0">
                <a:latin typeface="Arial"/>
                <a:cs typeface="Arial"/>
              </a:rPr>
              <a:t>double </a:t>
            </a:r>
            <a:r>
              <a:rPr sz="2000" spc="-30" dirty="0">
                <a:latin typeface="Arial"/>
                <a:cs typeface="Arial"/>
              </a:rPr>
              <a:t>brin, </a:t>
            </a:r>
            <a:r>
              <a:rPr sz="2000" spc="-65" dirty="0">
                <a:latin typeface="Arial"/>
                <a:cs typeface="Arial"/>
              </a:rPr>
              <a:t>ils </a:t>
            </a:r>
            <a:r>
              <a:rPr sz="2000" spc="-15" dirty="0">
                <a:latin typeface="Arial"/>
                <a:cs typeface="Arial"/>
              </a:rPr>
              <a:t>portent </a:t>
            </a:r>
            <a:r>
              <a:rPr sz="2000" spc="-70" dirty="0">
                <a:latin typeface="Arial"/>
                <a:cs typeface="Arial"/>
              </a:rPr>
              <a:t>certains </a:t>
            </a:r>
            <a:r>
              <a:rPr sz="2000" spc="-140" dirty="0">
                <a:latin typeface="Arial"/>
                <a:cs typeface="Arial"/>
              </a:rPr>
              <a:t>gènes </a:t>
            </a:r>
            <a:r>
              <a:rPr sz="2000" spc="-60" dirty="0">
                <a:latin typeface="Arial"/>
                <a:cs typeface="Arial"/>
              </a:rPr>
              <a:t>fonctionnels (tels </a:t>
            </a:r>
            <a:r>
              <a:rPr sz="2000" spc="-85" dirty="0">
                <a:latin typeface="Arial"/>
                <a:cs typeface="Arial"/>
              </a:rPr>
              <a:t>que </a:t>
            </a:r>
            <a:r>
              <a:rPr sz="2000" spc="-140" dirty="0">
                <a:latin typeface="Arial"/>
                <a:cs typeface="Arial"/>
              </a:rPr>
              <a:t>des  gènes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95" dirty="0">
                <a:latin typeface="Arial"/>
                <a:cs typeface="Arial"/>
              </a:rPr>
              <a:t>résistance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70" dirty="0">
                <a:latin typeface="Arial"/>
                <a:cs typeface="Arial"/>
              </a:rPr>
              <a:t>certains </a:t>
            </a:r>
            <a:r>
              <a:rPr sz="2000" spc="-45" dirty="0">
                <a:latin typeface="Arial"/>
                <a:cs typeface="Arial"/>
              </a:rPr>
              <a:t>antibiotiques). </a:t>
            </a:r>
            <a:r>
              <a:rPr sz="2000" spc="-95" dirty="0">
                <a:latin typeface="Arial"/>
                <a:cs typeface="Arial"/>
              </a:rPr>
              <a:t>L'une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85" dirty="0">
                <a:latin typeface="Arial"/>
                <a:cs typeface="Arial"/>
              </a:rPr>
              <a:t>plus  </a:t>
            </a:r>
            <a:r>
              <a:rPr sz="2000" spc="-95" dirty="0">
                <a:latin typeface="Arial"/>
                <a:cs typeface="Arial"/>
              </a:rPr>
              <a:t>célèbres </a:t>
            </a:r>
            <a:r>
              <a:rPr sz="2000" spc="-65" dirty="0">
                <a:latin typeface="Arial"/>
                <a:cs typeface="Arial"/>
              </a:rPr>
              <a:t>constructions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75" dirty="0">
                <a:latin typeface="Arial"/>
                <a:cs typeface="Arial"/>
              </a:rPr>
              <a:t>celle </a:t>
            </a:r>
            <a:r>
              <a:rPr sz="2000" spc="-60" dirty="0">
                <a:latin typeface="Arial"/>
                <a:cs typeface="Arial"/>
              </a:rPr>
              <a:t>du </a:t>
            </a:r>
            <a:r>
              <a:rPr sz="2000" spc="-85" dirty="0">
                <a:latin typeface="Arial"/>
                <a:cs typeface="Arial"/>
              </a:rPr>
              <a:t>plasmide </a:t>
            </a:r>
            <a:r>
              <a:rPr sz="2000" spc="-225" dirty="0">
                <a:latin typeface="Arial"/>
                <a:cs typeface="Arial"/>
              </a:rPr>
              <a:t>pBR </a:t>
            </a:r>
            <a:r>
              <a:rPr sz="2000" spc="-100" dirty="0">
                <a:latin typeface="Arial"/>
                <a:cs typeface="Arial"/>
              </a:rPr>
              <a:t>322 </a:t>
            </a:r>
            <a:r>
              <a:rPr sz="2000" spc="-80" dirty="0">
                <a:latin typeface="Arial"/>
                <a:cs typeface="Arial"/>
              </a:rPr>
              <a:t>(Bolivar </a:t>
            </a:r>
            <a:r>
              <a:rPr sz="2000" spc="-15" dirty="0">
                <a:latin typeface="Arial"/>
                <a:cs typeface="Arial"/>
              </a:rPr>
              <a:t>et  </a:t>
            </a:r>
            <a:r>
              <a:rPr sz="2000" spc="-110" dirty="0">
                <a:latin typeface="Arial"/>
                <a:cs typeface="Arial"/>
              </a:rPr>
              <a:t>Rodriguez), </a:t>
            </a:r>
            <a:r>
              <a:rPr sz="2000" spc="-85" dirty="0">
                <a:latin typeface="Arial"/>
                <a:cs typeface="Arial"/>
              </a:rPr>
              <a:t>de </a:t>
            </a:r>
            <a:r>
              <a:rPr sz="2000" spc="-55" dirty="0">
                <a:latin typeface="Arial"/>
                <a:cs typeface="Arial"/>
              </a:rPr>
              <a:t>très </a:t>
            </a:r>
            <a:r>
              <a:rPr sz="2000" spc="-75" dirty="0">
                <a:latin typeface="Arial"/>
                <a:cs typeface="Arial"/>
              </a:rPr>
              <a:t>nombreux </a:t>
            </a:r>
            <a:r>
              <a:rPr sz="2000" spc="-90" dirty="0">
                <a:latin typeface="Arial"/>
                <a:cs typeface="Arial"/>
              </a:rPr>
              <a:t>vecteurs </a:t>
            </a:r>
            <a:r>
              <a:rPr sz="2000" spc="-60" dirty="0">
                <a:latin typeface="Arial"/>
                <a:cs typeface="Arial"/>
              </a:rPr>
              <a:t>utilisés </a:t>
            </a:r>
            <a:r>
              <a:rPr sz="2000" spc="-55" dirty="0">
                <a:latin typeface="Arial"/>
                <a:cs typeface="Arial"/>
              </a:rPr>
              <a:t>actuellement </a:t>
            </a:r>
            <a:r>
              <a:rPr sz="2000" spc="-95" dirty="0">
                <a:latin typeface="Arial"/>
                <a:cs typeface="Arial"/>
              </a:rPr>
              <a:t>en 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85" dirty="0">
                <a:latin typeface="Arial"/>
                <a:cs typeface="Arial"/>
              </a:rPr>
              <a:t>dérivés. </a:t>
            </a:r>
            <a:r>
              <a:rPr sz="2000" spc="-50" dirty="0">
                <a:latin typeface="Arial"/>
                <a:cs typeface="Arial"/>
              </a:rPr>
              <a:t>Il’y’a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plusieurs </a:t>
            </a:r>
            <a:r>
              <a:rPr sz="2000" spc="-155" dirty="0">
                <a:latin typeface="Arial"/>
                <a:cs typeface="Arial"/>
              </a:rPr>
              <a:t>classes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plasmides.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35" y="3201923"/>
            <a:ext cx="9070975" cy="742315"/>
          </a:xfrm>
          <a:custGeom>
            <a:avLst/>
            <a:gdLst/>
            <a:ahLst/>
            <a:cxnLst/>
            <a:rect l="l" t="t" r="r" b="b"/>
            <a:pathLst>
              <a:path w="9070975" h="742314">
                <a:moveTo>
                  <a:pt x="123698" y="0"/>
                </a:moveTo>
                <a:lnTo>
                  <a:pt x="8947150" y="0"/>
                </a:lnTo>
                <a:lnTo>
                  <a:pt x="8995302" y="9719"/>
                </a:lnTo>
                <a:lnTo>
                  <a:pt x="9034621" y="36226"/>
                </a:lnTo>
                <a:lnTo>
                  <a:pt x="9061128" y="75545"/>
                </a:lnTo>
                <a:lnTo>
                  <a:pt x="9070848" y="123698"/>
                </a:lnTo>
                <a:lnTo>
                  <a:pt x="9070848" y="742188"/>
                </a:lnTo>
                <a:lnTo>
                  <a:pt x="0" y="742188"/>
                </a:lnTo>
                <a:lnTo>
                  <a:pt x="0" y="123698"/>
                </a:lnTo>
                <a:lnTo>
                  <a:pt x="9721" y="75545"/>
                </a:lnTo>
                <a:lnTo>
                  <a:pt x="36231" y="36226"/>
                </a:lnTo>
                <a:lnTo>
                  <a:pt x="75549" y="9719"/>
                </a:lnTo>
                <a:lnTo>
                  <a:pt x="123698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13650" y="3255390"/>
            <a:ext cx="136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9420" algn="l"/>
                <a:tab pos="858519" algn="l"/>
              </a:tabLst>
            </a:pPr>
            <a:r>
              <a:rPr sz="2000" spc="-60" dirty="0">
                <a:latin typeface="Arial"/>
                <a:cs typeface="Arial"/>
              </a:rPr>
              <a:t>ou	</a:t>
            </a:r>
            <a:r>
              <a:rPr sz="2000" spc="-90" dirty="0">
                <a:latin typeface="Arial"/>
                <a:cs typeface="Arial"/>
              </a:rPr>
              <a:t>de	</a:t>
            </a:r>
            <a:r>
              <a:rPr sz="2000" spc="-55" dirty="0">
                <a:latin typeface="Arial"/>
                <a:cs typeface="Arial"/>
              </a:rPr>
              <a:t>v</a:t>
            </a:r>
            <a:r>
              <a:rPr sz="2000" spc="-35" dirty="0">
                <a:latin typeface="Arial"/>
                <a:cs typeface="Arial"/>
              </a:rPr>
              <a:t>i</a:t>
            </a:r>
            <a:r>
              <a:rPr sz="2000" spc="-85" dirty="0">
                <a:latin typeface="Arial"/>
                <a:cs typeface="Arial"/>
              </a:rPr>
              <a:t>rus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737" y="3255390"/>
            <a:ext cx="7345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33070" algn="l"/>
                <a:tab pos="1041400" algn="l"/>
                <a:tab pos="1559560" algn="l"/>
                <a:tab pos="2766695" algn="l"/>
                <a:tab pos="3557904" algn="l"/>
                <a:tab pos="4860925" algn="l"/>
                <a:tab pos="5141595" algn="l"/>
                <a:tab pos="5876290" algn="l"/>
                <a:tab pos="6296660" algn="l"/>
              </a:tabLst>
            </a:pPr>
            <a:r>
              <a:rPr sz="2000" spc="-285" dirty="0">
                <a:latin typeface="Arial"/>
                <a:cs typeface="Arial"/>
              </a:rPr>
              <a:t>C</a:t>
            </a:r>
            <a:r>
              <a:rPr sz="2000" spc="-2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14" dirty="0">
                <a:latin typeface="Arial"/>
                <a:cs typeface="Arial"/>
              </a:rPr>
              <a:t>so</a:t>
            </a:r>
            <a:r>
              <a:rPr sz="2000" spc="-140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40" dirty="0">
                <a:latin typeface="Arial"/>
                <a:cs typeface="Arial"/>
              </a:rPr>
              <a:t>de</a:t>
            </a:r>
            <a:r>
              <a:rPr sz="2000" spc="-12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0" dirty="0">
                <a:latin typeface="Arial"/>
                <a:cs typeface="Arial"/>
              </a:rPr>
              <a:t>mo</a:t>
            </a:r>
            <a:r>
              <a:rPr sz="2000" spc="-25" dirty="0">
                <a:latin typeface="Arial"/>
                <a:cs typeface="Arial"/>
              </a:rPr>
              <a:t>l</a:t>
            </a:r>
            <a:r>
              <a:rPr sz="2000" spc="-110" dirty="0">
                <a:latin typeface="Arial"/>
                <a:cs typeface="Arial"/>
              </a:rPr>
              <a:t>écules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95" dirty="0">
                <a:latin typeface="Arial"/>
                <a:cs typeface="Arial"/>
              </a:rPr>
              <a:t>’</a:t>
            </a:r>
            <a:r>
              <a:rPr sz="2000" spc="-185" dirty="0">
                <a:latin typeface="Arial"/>
                <a:cs typeface="Arial"/>
              </a:rPr>
              <a:t>A</a:t>
            </a:r>
            <a:r>
              <a:rPr sz="2000" spc="-225" dirty="0">
                <a:latin typeface="Arial"/>
                <a:cs typeface="Arial"/>
              </a:rPr>
              <a:t>D</a:t>
            </a:r>
            <a:r>
              <a:rPr sz="2000" spc="-15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75" dirty="0">
                <a:latin typeface="Arial"/>
                <a:cs typeface="Arial"/>
              </a:rPr>
              <a:t>c</a:t>
            </a:r>
            <a:r>
              <a:rPr sz="2000" spc="-120" dirty="0">
                <a:latin typeface="Arial"/>
                <a:cs typeface="Arial"/>
              </a:rPr>
              <a:t>on</a:t>
            </a:r>
            <a:r>
              <a:rPr sz="2000" spc="-130" dirty="0">
                <a:latin typeface="Arial"/>
                <a:cs typeface="Arial"/>
              </a:rPr>
              <a:t>s</a:t>
            </a:r>
            <a:r>
              <a:rPr sz="2000" spc="45" dirty="0">
                <a:latin typeface="Arial"/>
                <a:cs typeface="Arial"/>
              </a:rPr>
              <a:t>trui</a:t>
            </a:r>
            <a:r>
              <a:rPr sz="2000" spc="5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e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55" dirty="0">
                <a:latin typeface="Arial"/>
                <a:cs typeface="Arial"/>
              </a:rPr>
              <a:t>à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parti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90" dirty="0" err="1">
                <a:latin typeface="Arial"/>
                <a:cs typeface="Arial"/>
              </a:rPr>
              <a:t>plas</a:t>
            </a:r>
            <a:r>
              <a:rPr sz="2000" spc="-165" dirty="0" err="1">
                <a:latin typeface="Arial"/>
                <a:cs typeface="Arial"/>
              </a:rPr>
              <a:t>m</a:t>
            </a:r>
            <a:r>
              <a:rPr sz="2000" spc="-50" dirty="0" err="1">
                <a:latin typeface="Arial"/>
                <a:cs typeface="Arial"/>
              </a:rPr>
              <a:t>id</a:t>
            </a:r>
            <a:r>
              <a:rPr sz="2000" spc="-65" dirty="0" err="1">
                <a:latin typeface="Arial"/>
                <a:cs typeface="Arial"/>
              </a:rPr>
              <a:t>e</a:t>
            </a:r>
            <a:r>
              <a:rPr sz="2000" spc="-155" dirty="0" err="1">
                <a:latin typeface="Arial"/>
                <a:cs typeface="Arial"/>
              </a:rPr>
              <a:t>s</a:t>
            </a:r>
            <a:r>
              <a:rPr sz="2000" spc="-155" dirty="0">
                <a:latin typeface="Arial"/>
                <a:cs typeface="Arial"/>
              </a:rPr>
              <a:t>  </a:t>
            </a:r>
            <a:r>
              <a:rPr sz="2000" spc="-35" dirty="0" smtClean="0">
                <a:latin typeface="Arial"/>
                <a:cs typeface="Arial"/>
              </a:rPr>
              <a:t>qui </a:t>
            </a:r>
            <a:r>
              <a:rPr sz="2000" spc="-30" dirty="0">
                <a:latin typeface="Arial"/>
                <a:cs typeface="Arial"/>
              </a:rPr>
              <a:t>permettent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35" dirty="0">
                <a:latin typeface="Arial"/>
                <a:cs typeface="Arial"/>
              </a:rPr>
              <a:t>transfert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40" dirty="0">
                <a:latin typeface="Arial"/>
                <a:cs typeface="Arial"/>
              </a:rPr>
              <a:t>gènes </a:t>
            </a:r>
            <a:r>
              <a:rPr sz="2000" spc="-40" dirty="0">
                <a:latin typeface="Arial"/>
                <a:cs typeface="Arial"/>
              </a:rPr>
              <a:t>entre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cellules.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2312924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77440" y="387096"/>
                </a:lnTo>
                <a:lnTo>
                  <a:pt x="2377440" y="64516"/>
                </a:lnTo>
                <a:lnTo>
                  <a:pt x="2372377" y="39379"/>
                </a:lnTo>
                <a:lnTo>
                  <a:pt x="2358564" y="18875"/>
                </a:lnTo>
                <a:lnTo>
                  <a:pt x="2338060" y="5062"/>
                </a:lnTo>
                <a:lnTo>
                  <a:pt x="2312924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6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1" y="1197863"/>
            <a:ext cx="9072880" cy="2269490"/>
          </a:xfrm>
          <a:custGeom>
            <a:avLst/>
            <a:gdLst/>
            <a:ahLst/>
            <a:cxnLst/>
            <a:rect l="l" t="t" r="r" b="b"/>
            <a:pathLst>
              <a:path w="9072880" h="2269490">
                <a:moveTo>
                  <a:pt x="130479" y="0"/>
                </a:moveTo>
                <a:lnTo>
                  <a:pt x="8941943" y="0"/>
                </a:lnTo>
                <a:lnTo>
                  <a:pt x="8992701" y="10253"/>
                </a:lnTo>
                <a:lnTo>
                  <a:pt x="9034160" y="38211"/>
                </a:lnTo>
                <a:lnTo>
                  <a:pt x="9062118" y="79670"/>
                </a:lnTo>
                <a:lnTo>
                  <a:pt x="9072372" y="130428"/>
                </a:lnTo>
                <a:lnTo>
                  <a:pt x="9072372" y="2269236"/>
                </a:lnTo>
                <a:lnTo>
                  <a:pt x="0" y="2269236"/>
                </a:lnTo>
                <a:lnTo>
                  <a:pt x="0" y="130428"/>
                </a:lnTo>
                <a:lnTo>
                  <a:pt x="10253" y="79670"/>
                </a:lnTo>
                <a:lnTo>
                  <a:pt x="38216" y="38211"/>
                </a:lnTo>
                <a:lnTo>
                  <a:pt x="79691" y="10253"/>
                </a:lnTo>
                <a:lnTo>
                  <a:pt x="13047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1" y="3636264"/>
            <a:ext cx="9072880" cy="715010"/>
          </a:xfrm>
          <a:custGeom>
            <a:avLst/>
            <a:gdLst/>
            <a:ahLst/>
            <a:cxnLst/>
            <a:rect l="l" t="t" r="r" b="b"/>
            <a:pathLst>
              <a:path w="9072880" h="715010">
                <a:moveTo>
                  <a:pt x="41095" y="0"/>
                </a:moveTo>
                <a:lnTo>
                  <a:pt x="9031224" y="0"/>
                </a:lnTo>
                <a:lnTo>
                  <a:pt x="9047243" y="3232"/>
                </a:lnTo>
                <a:lnTo>
                  <a:pt x="9060322" y="12049"/>
                </a:lnTo>
                <a:lnTo>
                  <a:pt x="9069139" y="25128"/>
                </a:lnTo>
                <a:lnTo>
                  <a:pt x="9072372" y="41148"/>
                </a:lnTo>
                <a:lnTo>
                  <a:pt x="9072372" y="714756"/>
                </a:lnTo>
                <a:lnTo>
                  <a:pt x="0" y="714756"/>
                </a:lnTo>
                <a:lnTo>
                  <a:pt x="0" y="41148"/>
                </a:lnTo>
                <a:lnTo>
                  <a:pt x="3229" y="25128"/>
                </a:lnTo>
                <a:lnTo>
                  <a:pt x="12036" y="12049"/>
                </a:lnTo>
                <a:lnTo>
                  <a:pt x="25099" y="3232"/>
                </a:lnTo>
                <a:lnTo>
                  <a:pt x="41095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1" y="4684776"/>
            <a:ext cx="9072880" cy="715010"/>
          </a:xfrm>
          <a:custGeom>
            <a:avLst/>
            <a:gdLst/>
            <a:ahLst/>
            <a:cxnLst/>
            <a:rect l="l" t="t" r="r" b="b"/>
            <a:pathLst>
              <a:path w="9072880" h="715010">
                <a:moveTo>
                  <a:pt x="9031224" y="0"/>
                </a:moveTo>
                <a:lnTo>
                  <a:pt x="41095" y="0"/>
                </a:lnTo>
                <a:lnTo>
                  <a:pt x="25099" y="3232"/>
                </a:lnTo>
                <a:lnTo>
                  <a:pt x="12036" y="12049"/>
                </a:lnTo>
                <a:lnTo>
                  <a:pt x="3229" y="25128"/>
                </a:lnTo>
                <a:lnTo>
                  <a:pt x="0" y="41148"/>
                </a:lnTo>
                <a:lnTo>
                  <a:pt x="0" y="714756"/>
                </a:lnTo>
                <a:lnTo>
                  <a:pt x="9072372" y="714756"/>
                </a:lnTo>
                <a:lnTo>
                  <a:pt x="9072372" y="41148"/>
                </a:lnTo>
                <a:lnTo>
                  <a:pt x="9069139" y="25128"/>
                </a:lnTo>
                <a:lnTo>
                  <a:pt x="9060322" y="12049"/>
                </a:lnTo>
                <a:lnTo>
                  <a:pt x="9047243" y="3232"/>
                </a:lnTo>
                <a:lnTo>
                  <a:pt x="9031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4684776"/>
            <a:ext cx="9072880" cy="715010"/>
          </a:xfrm>
          <a:custGeom>
            <a:avLst/>
            <a:gdLst/>
            <a:ahLst/>
            <a:cxnLst/>
            <a:rect l="l" t="t" r="r" b="b"/>
            <a:pathLst>
              <a:path w="9072880" h="715010">
                <a:moveTo>
                  <a:pt x="41095" y="0"/>
                </a:moveTo>
                <a:lnTo>
                  <a:pt x="9031224" y="0"/>
                </a:lnTo>
                <a:lnTo>
                  <a:pt x="9047243" y="3232"/>
                </a:lnTo>
                <a:lnTo>
                  <a:pt x="9060322" y="12049"/>
                </a:lnTo>
                <a:lnTo>
                  <a:pt x="9069139" y="25128"/>
                </a:lnTo>
                <a:lnTo>
                  <a:pt x="9072372" y="41148"/>
                </a:lnTo>
                <a:lnTo>
                  <a:pt x="9072372" y="714756"/>
                </a:lnTo>
                <a:lnTo>
                  <a:pt x="0" y="714756"/>
                </a:lnTo>
                <a:lnTo>
                  <a:pt x="0" y="41148"/>
                </a:lnTo>
                <a:lnTo>
                  <a:pt x="3229" y="25128"/>
                </a:lnTo>
                <a:lnTo>
                  <a:pt x="12036" y="12049"/>
                </a:lnTo>
                <a:lnTo>
                  <a:pt x="25099" y="3232"/>
                </a:lnTo>
                <a:lnTo>
                  <a:pt x="41095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48" y="666750"/>
            <a:ext cx="9060180" cy="468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10" dirty="0">
                <a:latin typeface="Arial"/>
                <a:cs typeface="Arial"/>
              </a:rPr>
              <a:t> vecteurs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23825" marR="113030" algn="just">
              <a:lnSpc>
                <a:spcPct val="100000"/>
              </a:lnSpc>
              <a:spcBef>
                <a:spcPts val="5"/>
              </a:spcBef>
            </a:pPr>
            <a:r>
              <a:rPr sz="2000" b="1" spc="-155" dirty="0">
                <a:latin typeface="Trebuchet MS"/>
                <a:cs typeface="Trebuchet MS"/>
              </a:rPr>
              <a:t>Les </a:t>
            </a:r>
            <a:r>
              <a:rPr sz="2000" b="1" spc="-95" dirty="0">
                <a:latin typeface="Trebuchet MS"/>
                <a:cs typeface="Trebuchet MS"/>
              </a:rPr>
              <a:t>phages </a:t>
            </a:r>
            <a:r>
              <a:rPr sz="2000" spc="-70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70" dirty="0">
                <a:latin typeface="Arial"/>
                <a:cs typeface="Arial"/>
              </a:rPr>
              <a:t>virus </a:t>
            </a:r>
            <a:r>
              <a:rPr sz="2000" spc="-30" dirty="0">
                <a:latin typeface="Arial"/>
                <a:cs typeface="Arial"/>
              </a:rPr>
              <a:t>qui </a:t>
            </a:r>
            <a:r>
              <a:rPr sz="2000" spc="-35" dirty="0">
                <a:latin typeface="Arial"/>
                <a:cs typeface="Arial"/>
              </a:rPr>
              <a:t>infectent </a:t>
            </a:r>
            <a:r>
              <a:rPr sz="2000" spc="-105" dirty="0">
                <a:latin typeface="Arial"/>
                <a:cs typeface="Arial"/>
              </a:rPr>
              <a:t>les </a:t>
            </a:r>
            <a:r>
              <a:rPr sz="2000" spc="-75" dirty="0">
                <a:latin typeface="Arial"/>
                <a:cs typeface="Arial"/>
              </a:rPr>
              <a:t>bactéries. </a:t>
            </a:r>
            <a:r>
              <a:rPr sz="2000" spc="-140" dirty="0">
                <a:latin typeface="Arial"/>
                <a:cs typeface="Arial"/>
              </a:rPr>
              <a:t>Deux </a:t>
            </a:r>
            <a:r>
              <a:rPr sz="2000" spc="-135" dirty="0">
                <a:latin typeface="Arial"/>
                <a:cs typeface="Arial"/>
              </a:rPr>
              <a:t>phages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55" dirty="0">
                <a:latin typeface="Arial"/>
                <a:cs typeface="Arial"/>
              </a:rPr>
              <a:t>très utilisés 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spc="-85" dirty="0">
                <a:latin typeface="Arial"/>
                <a:cs typeface="Arial"/>
              </a:rPr>
              <a:t>vecteurs: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120" dirty="0">
                <a:latin typeface="Arial"/>
                <a:cs typeface="Arial"/>
              </a:rPr>
              <a:t>phage </a:t>
            </a:r>
            <a:r>
              <a:rPr sz="2000" spc="-90" dirty="0">
                <a:latin typeface="Arial"/>
                <a:cs typeface="Arial"/>
              </a:rPr>
              <a:t>lamba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120" dirty="0">
                <a:latin typeface="Arial"/>
                <a:cs typeface="Arial"/>
              </a:rPr>
              <a:t>phage </a:t>
            </a:r>
            <a:r>
              <a:rPr sz="2000" spc="-60" dirty="0">
                <a:latin typeface="Arial"/>
                <a:cs typeface="Arial"/>
              </a:rPr>
              <a:t>M13 </a:t>
            </a:r>
            <a:r>
              <a:rPr sz="2000" spc="-105" dirty="0">
                <a:latin typeface="Arial"/>
                <a:cs typeface="Arial"/>
              </a:rPr>
              <a:t>(mais </a:t>
            </a:r>
            <a:r>
              <a:rPr sz="2000" spc="-45" dirty="0">
                <a:latin typeface="Arial"/>
                <a:cs typeface="Arial"/>
              </a:rPr>
              <a:t>maintenant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35" dirty="0">
                <a:latin typeface="Arial"/>
                <a:cs typeface="Arial"/>
              </a:rPr>
              <a:t>phages  </a:t>
            </a:r>
            <a:r>
              <a:rPr sz="2000" spc="-90" dirty="0">
                <a:latin typeface="Arial"/>
                <a:cs typeface="Arial"/>
              </a:rPr>
              <a:t>dérivés de </a:t>
            </a:r>
            <a:r>
              <a:rPr sz="2000" spc="-165" dirty="0">
                <a:latin typeface="Arial"/>
                <a:cs typeface="Arial"/>
              </a:rPr>
              <a:t>ces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114" dirty="0">
                <a:latin typeface="Arial"/>
                <a:cs typeface="Arial"/>
              </a:rPr>
              <a:t>phages).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séquences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65" dirty="0">
                <a:latin typeface="Arial"/>
                <a:cs typeface="Arial"/>
              </a:rPr>
              <a:t>ces </a:t>
            </a:r>
            <a:r>
              <a:rPr sz="2000" spc="-135" dirty="0">
                <a:latin typeface="Arial"/>
                <a:cs typeface="Arial"/>
              </a:rPr>
              <a:t>phages </a:t>
            </a:r>
            <a:r>
              <a:rPr sz="2000" spc="-60" dirty="0">
                <a:latin typeface="Arial"/>
                <a:cs typeface="Arial"/>
              </a:rPr>
              <a:t>utilisés </a:t>
            </a:r>
            <a:r>
              <a:rPr sz="2000" spc="-100" dirty="0">
                <a:latin typeface="Arial"/>
                <a:cs typeface="Arial"/>
              </a:rPr>
              <a:t>comme </a:t>
            </a:r>
            <a:r>
              <a:rPr sz="2000" spc="-90" dirty="0">
                <a:latin typeface="Arial"/>
                <a:cs typeface="Arial"/>
              </a:rPr>
              <a:t>vecteurs 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10" dirty="0">
                <a:latin typeface="Arial"/>
                <a:cs typeface="Arial"/>
              </a:rPr>
              <a:t>connues </a:t>
            </a:r>
            <a:r>
              <a:rPr sz="2000" spc="-90" dirty="0">
                <a:latin typeface="Arial"/>
                <a:cs typeface="Arial"/>
              </a:rPr>
              <a:t>(40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5" dirty="0">
                <a:latin typeface="Arial"/>
                <a:cs typeface="Arial"/>
              </a:rPr>
              <a:t>50 </a:t>
            </a:r>
            <a:r>
              <a:rPr sz="2000" spc="-75" dirty="0">
                <a:latin typeface="Arial"/>
                <a:cs typeface="Arial"/>
              </a:rPr>
              <a:t>kb </a:t>
            </a:r>
            <a:r>
              <a:rPr sz="2000" spc="-114" dirty="0">
                <a:latin typeface="Arial"/>
                <a:cs typeface="Arial"/>
              </a:rPr>
              <a:t>d'ADN </a:t>
            </a:r>
            <a:r>
              <a:rPr sz="2000" spc="-65" dirty="0">
                <a:latin typeface="Arial"/>
                <a:cs typeface="Arial"/>
              </a:rPr>
              <a:t>double </a:t>
            </a:r>
            <a:r>
              <a:rPr sz="2000" spc="-35" dirty="0">
                <a:latin typeface="Arial"/>
                <a:cs typeface="Arial"/>
              </a:rPr>
              <a:t>brin).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60" dirty="0">
                <a:latin typeface="Arial"/>
                <a:cs typeface="Arial"/>
              </a:rPr>
              <a:t>extrémités </a:t>
            </a:r>
            <a:r>
              <a:rPr sz="2000" spc="-85" dirty="0">
                <a:latin typeface="Arial"/>
                <a:cs typeface="Arial"/>
              </a:rPr>
              <a:t>de </a:t>
            </a:r>
            <a:r>
              <a:rPr sz="2000" spc="-55" dirty="0">
                <a:latin typeface="Arial"/>
                <a:cs typeface="Arial"/>
              </a:rPr>
              <a:t>cet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95" dirty="0">
                <a:latin typeface="Arial"/>
                <a:cs typeface="Arial"/>
              </a:rPr>
              <a:t>simples  </a:t>
            </a:r>
            <a:r>
              <a:rPr sz="2000" spc="-65" dirty="0">
                <a:latin typeface="Arial"/>
                <a:cs typeface="Arial"/>
              </a:rPr>
              <a:t>brins </a:t>
            </a:r>
            <a:r>
              <a:rPr sz="2000" spc="-85" dirty="0">
                <a:latin typeface="Arial"/>
                <a:cs typeface="Arial"/>
              </a:rPr>
              <a:t>sur une </a:t>
            </a:r>
            <a:r>
              <a:rPr sz="2000" spc="-65" dirty="0">
                <a:latin typeface="Arial"/>
                <a:cs typeface="Arial"/>
              </a:rPr>
              <a:t>longueur </a:t>
            </a:r>
            <a:r>
              <a:rPr sz="2000" spc="-40" dirty="0">
                <a:latin typeface="Arial"/>
                <a:cs typeface="Arial"/>
              </a:rPr>
              <a:t>réduite,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75" dirty="0">
                <a:latin typeface="Arial"/>
                <a:cs typeface="Arial"/>
              </a:rPr>
              <a:t>complémentaires </a:t>
            </a:r>
            <a:r>
              <a:rPr sz="2000" spc="-35" dirty="0">
                <a:latin typeface="Arial"/>
                <a:cs typeface="Arial"/>
              </a:rPr>
              <a:t>l'une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25" dirty="0">
                <a:latin typeface="Arial"/>
                <a:cs typeface="Arial"/>
              </a:rPr>
              <a:t>l'autre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30" dirty="0">
                <a:latin typeface="Arial"/>
                <a:cs typeface="Arial"/>
              </a:rPr>
              <a:t>surtout  </a:t>
            </a:r>
            <a:r>
              <a:rPr sz="2000" spc="-35" dirty="0">
                <a:latin typeface="Arial"/>
                <a:cs typeface="Arial"/>
              </a:rPr>
              <a:t>formant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60" dirty="0">
                <a:latin typeface="Arial"/>
                <a:cs typeface="Arial"/>
              </a:rPr>
              <a:t>extrémités </a:t>
            </a:r>
            <a:r>
              <a:rPr sz="2000" spc="-114" dirty="0">
                <a:latin typeface="Arial"/>
                <a:cs typeface="Arial"/>
              </a:rPr>
              <a:t>cohésives. </a:t>
            </a:r>
            <a:r>
              <a:rPr sz="2000" spc="-240" dirty="0">
                <a:latin typeface="Arial"/>
                <a:cs typeface="Arial"/>
              </a:rPr>
              <a:t>Ces </a:t>
            </a:r>
            <a:r>
              <a:rPr sz="2000" spc="-130" dirty="0">
                <a:latin typeface="Arial"/>
                <a:cs typeface="Arial"/>
              </a:rPr>
              <a:t>séquences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05" dirty="0">
                <a:latin typeface="Arial"/>
                <a:cs typeface="Arial"/>
              </a:rPr>
              <a:t>appelées </a:t>
            </a:r>
            <a:r>
              <a:rPr sz="2000" spc="-130" dirty="0">
                <a:latin typeface="Arial"/>
                <a:cs typeface="Arial"/>
              </a:rPr>
              <a:t>séquences </a:t>
            </a:r>
            <a:r>
              <a:rPr sz="2000" spc="-150" dirty="0">
                <a:latin typeface="Arial"/>
                <a:cs typeface="Arial"/>
              </a:rPr>
              <a:t>cos </a:t>
            </a:r>
            <a:r>
              <a:rPr sz="2000" spc="-50" dirty="0">
                <a:latin typeface="Arial"/>
                <a:cs typeface="Arial"/>
              </a:rPr>
              <a:t>(pour  </a:t>
            </a:r>
            <a:r>
              <a:rPr sz="2000" spc="-110" dirty="0">
                <a:latin typeface="Arial"/>
                <a:cs typeface="Arial"/>
              </a:rPr>
              <a:t>cohésives).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97790" algn="just">
              <a:lnSpc>
                <a:spcPct val="100000"/>
              </a:lnSpc>
            </a:pPr>
            <a:r>
              <a:rPr sz="2000" b="1" spc="-200" dirty="0">
                <a:latin typeface="Trebuchet MS"/>
                <a:cs typeface="Trebuchet MS"/>
              </a:rPr>
              <a:t>Le </a:t>
            </a:r>
            <a:r>
              <a:rPr sz="2000" b="1" spc="-100" dirty="0">
                <a:latin typeface="Trebuchet MS"/>
                <a:cs typeface="Trebuchet MS"/>
              </a:rPr>
              <a:t>phage </a:t>
            </a:r>
            <a:r>
              <a:rPr sz="2000" b="1" spc="-90" dirty="0">
                <a:latin typeface="Trebuchet MS"/>
                <a:cs typeface="Trebuchet MS"/>
              </a:rPr>
              <a:t>lambda </a:t>
            </a:r>
            <a:r>
              <a:rPr sz="2000" spc="-75" dirty="0">
                <a:latin typeface="Arial"/>
                <a:cs typeface="Arial"/>
              </a:rPr>
              <a:t>(Enterobacteria </a:t>
            </a:r>
            <a:r>
              <a:rPr sz="2000" spc="-114" dirty="0">
                <a:latin typeface="Arial"/>
                <a:cs typeface="Arial"/>
              </a:rPr>
              <a:t>phage </a:t>
            </a:r>
            <a:r>
              <a:rPr sz="2000" spc="-75" dirty="0">
                <a:latin typeface="Arial"/>
                <a:cs typeface="Arial"/>
              </a:rPr>
              <a:t>λ)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70" dirty="0">
                <a:latin typeface="Arial"/>
                <a:cs typeface="Arial"/>
              </a:rPr>
              <a:t>virus </a:t>
            </a:r>
            <a:r>
              <a:rPr sz="2000" spc="-80" dirty="0">
                <a:latin typeface="Arial"/>
                <a:cs typeface="Arial"/>
              </a:rPr>
              <a:t>bactériophage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50" dirty="0">
                <a:latin typeface="Arial"/>
                <a:cs typeface="Arial"/>
              </a:rPr>
              <a:t>infecte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marL="97790" algn="just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bactérie </a:t>
            </a:r>
            <a:r>
              <a:rPr sz="2000" i="1" spc="-105" dirty="0">
                <a:latin typeface="Trebuchet MS"/>
                <a:cs typeface="Trebuchet MS"/>
              </a:rPr>
              <a:t>Escherichia </a:t>
            </a:r>
            <a:r>
              <a:rPr sz="2000" i="1" spc="-110" dirty="0">
                <a:latin typeface="Trebuchet MS"/>
                <a:cs typeface="Trebuchet MS"/>
              </a:rPr>
              <a:t>coli</a:t>
            </a:r>
            <a:r>
              <a:rPr sz="2000" spc="-110" dirty="0">
                <a:latin typeface="Arial"/>
                <a:cs typeface="Arial"/>
              </a:rPr>
              <a:t>. </a:t>
            </a:r>
            <a:r>
              <a:rPr sz="2000" spc="-250" dirty="0">
                <a:latin typeface="Arial"/>
                <a:cs typeface="Arial"/>
              </a:rPr>
              <a:t>Ce </a:t>
            </a:r>
            <a:r>
              <a:rPr sz="2000" spc="-80" dirty="0">
                <a:latin typeface="Arial"/>
                <a:cs typeface="Arial"/>
              </a:rPr>
              <a:t>bactériophage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70" dirty="0">
                <a:latin typeface="Arial"/>
                <a:cs typeface="Arial"/>
              </a:rPr>
              <a:t>virus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60" dirty="0">
                <a:latin typeface="Arial"/>
                <a:cs typeface="Arial"/>
              </a:rPr>
              <a:t>double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brin.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7790" algn="just">
              <a:lnSpc>
                <a:spcPts val="2380"/>
              </a:lnSpc>
              <a:spcBef>
                <a:spcPts val="1185"/>
              </a:spcBef>
            </a:pPr>
            <a:r>
              <a:rPr sz="3000" b="1" spc="-300" baseline="1388" dirty="0">
                <a:latin typeface="Trebuchet MS"/>
                <a:cs typeface="Trebuchet MS"/>
              </a:rPr>
              <a:t>Le </a:t>
            </a:r>
            <a:r>
              <a:rPr sz="3000" b="1" spc="-172" baseline="1388" dirty="0">
                <a:latin typeface="Trebuchet MS"/>
                <a:cs typeface="Trebuchet MS"/>
              </a:rPr>
              <a:t>bactériophage </a:t>
            </a:r>
            <a:r>
              <a:rPr sz="3000" b="1" spc="-352" baseline="1388" dirty="0">
                <a:latin typeface="Trebuchet MS"/>
                <a:cs typeface="Trebuchet MS"/>
              </a:rPr>
              <a:t>M</a:t>
            </a:r>
            <a:r>
              <a:rPr sz="1800" spc="-235" dirty="0">
                <a:latin typeface="Arial"/>
                <a:cs typeface="Arial"/>
              </a:rPr>
              <a:t>. </a:t>
            </a:r>
            <a:r>
              <a:rPr sz="3000" b="1" spc="-240" baseline="1388" dirty="0">
                <a:latin typeface="Trebuchet MS"/>
                <a:cs typeface="Trebuchet MS"/>
              </a:rPr>
              <a:t>13 </a:t>
            </a:r>
            <a:r>
              <a:rPr sz="3000" spc="-127" baseline="1388" dirty="0">
                <a:latin typeface="Arial"/>
                <a:cs typeface="Arial"/>
              </a:rPr>
              <a:t>est </a:t>
            </a:r>
            <a:r>
              <a:rPr sz="3000" spc="-97" baseline="1388" dirty="0">
                <a:latin typeface="Arial"/>
                <a:cs typeface="Arial"/>
              </a:rPr>
              <a:t>un </a:t>
            </a:r>
            <a:r>
              <a:rPr sz="3000" spc="-179" baseline="1388" dirty="0">
                <a:latin typeface="Arial"/>
                <a:cs typeface="Arial"/>
              </a:rPr>
              <a:t>phage </a:t>
            </a:r>
            <a:r>
              <a:rPr sz="3000" spc="-37" baseline="1388" dirty="0">
                <a:latin typeface="Arial"/>
                <a:cs typeface="Arial"/>
              </a:rPr>
              <a:t>dont </a:t>
            </a:r>
            <a:r>
              <a:rPr sz="3000" spc="-112" baseline="1388" dirty="0">
                <a:latin typeface="Arial"/>
                <a:cs typeface="Arial"/>
              </a:rPr>
              <a:t>la </a:t>
            </a:r>
            <a:r>
              <a:rPr sz="3000" spc="-67" baseline="1388" dirty="0">
                <a:latin typeface="Arial"/>
                <a:cs typeface="Arial"/>
              </a:rPr>
              <a:t>forme </a:t>
            </a:r>
            <a:r>
              <a:rPr sz="3000" spc="-52" baseline="1388" dirty="0">
                <a:latin typeface="Arial"/>
                <a:cs typeface="Arial"/>
              </a:rPr>
              <a:t>libre </a:t>
            </a:r>
            <a:r>
              <a:rPr sz="3000" spc="-127" baseline="1388" dirty="0">
                <a:latin typeface="Arial"/>
                <a:cs typeface="Arial"/>
              </a:rPr>
              <a:t>est </a:t>
            </a:r>
            <a:r>
              <a:rPr sz="3000" spc="-89" baseline="1388" dirty="0">
                <a:latin typeface="Arial"/>
                <a:cs typeface="Arial"/>
              </a:rPr>
              <a:t>constituée</a:t>
            </a:r>
            <a:r>
              <a:rPr sz="3000" spc="187" baseline="1388" dirty="0">
                <a:latin typeface="Arial"/>
                <a:cs typeface="Arial"/>
              </a:rPr>
              <a:t> </a:t>
            </a:r>
            <a:r>
              <a:rPr sz="3000" spc="-97" baseline="1388" dirty="0">
                <a:latin typeface="Arial"/>
                <a:cs typeface="Arial"/>
              </a:rPr>
              <a:t>d’une</a:t>
            </a:r>
            <a:endParaRPr sz="3000" baseline="1388">
              <a:latin typeface="Arial"/>
              <a:cs typeface="Arial"/>
            </a:endParaRPr>
          </a:p>
          <a:p>
            <a:pPr marL="97790" algn="just">
              <a:lnSpc>
                <a:spcPts val="2380"/>
              </a:lnSpc>
            </a:pPr>
            <a:r>
              <a:rPr sz="2000" spc="-85" dirty="0">
                <a:latin typeface="Arial"/>
                <a:cs typeface="Arial"/>
              </a:rPr>
              <a:t>membrane </a:t>
            </a:r>
            <a:r>
              <a:rPr sz="2000" spc="-40" dirty="0">
                <a:latin typeface="Arial"/>
                <a:cs typeface="Arial"/>
              </a:rPr>
              <a:t>entourant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80" dirty="0">
                <a:latin typeface="Arial"/>
                <a:cs typeface="Arial"/>
              </a:rPr>
              <a:t>simple </a:t>
            </a:r>
            <a:r>
              <a:rPr sz="2000" spc="-25" dirty="0">
                <a:latin typeface="Arial"/>
                <a:cs typeface="Arial"/>
              </a:rPr>
              <a:t>brin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85" dirty="0">
                <a:latin typeface="Arial"/>
                <a:cs typeface="Arial"/>
              </a:rPr>
              <a:t>6,4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kilobases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2312924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77440" y="387096"/>
                </a:lnTo>
                <a:lnTo>
                  <a:pt x="2377440" y="64516"/>
                </a:lnTo>
                <a:lnTo>
                  <a:pt x="2372377" y="39379"/>
                </a:lnTo>
                <a:lnTo>
                  <a:pt x="2358564" y="18875"/>
                </a:lnTo>
                <a:lnTo>
                  <a:pt x="2338060" y="5062"/>
                </a:lnTo>
                <a:lnTo>
                  <a:pt x="2312924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6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299" y="666750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vecteurs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970" y="4813579"/>
            <a:ext cx="5778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2315" y="1978151"/>
            <a:ext cx="3614928" cy="3721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7784" y="2205227"/>
            <a:ext cx="4117848" cy="3089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73448" y="1097660"/>
            <a:ext cx="105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Trebuchet MS"/>
                <a:cs typeface="Trebuchet MS"/>
              </a:rPr>
              <a:t>Les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phages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1075944"/>
            <a:ext cx="9070975" cy="405765"/>
          </a:xfrm>
          <a:custGeom>
            <a:avLst/>
            <a:gdLst/>
            <a:ahLst/>
            <a:cxnLst/>
            <a:rect l="l" t="t" r="r" b="b"/>
            <a:pathLst>
              <a:path w="9070975" h="405765">
                <a:moveTo>
                  <a:pt x="23312" y="0"/>
                </a:moveTo>
                <a:lnTo>
                  <a:pt x="9047480" y="0"/>
                </a:lnTo>
                <a:lnTo>
                  <a:pt x="9056596" y="1829"/>
                </a:lnTo>
                <a:lnTo>
                  <a:pt x="9064021" y="6826"/>
                </a:lnTo>
                <a:lnTo>
                  <a:pt x="9069018" y="14251"/>
                </a:lnTo>
                <a:lnTo>
                  <a:pt x="9070848" y="23367"/>
                </a:lnTo>
                <a:lnTo>
                  <a:pt x="9070848" y="405383"/>
                </a:lnTo>
                <a:lnTo>
                  <a:pt x="0" y="405383"/>
                </a:lnTo>
                <a:lnTo>
                  <a:pt x="0" y="23367"/>
                </a:lnTo>
                <a:lnTo>
                  <a:pt x="1831" y="14251"/>
                </a:lnTo>
                <a:lnTo>
                  <a:pt x="6827" y="6826"/>
                </a:lnTo>
                <a:lnTo>
                  <a:pt x="14237" y="1829"/>
                </a:lnTo>
                <a:lnTo>
                  <a:pt x="23312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2312924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6"/>
                </a:lnTo>
                <a:lnTo>
                  <a:pt x="0" y="387096"/>
                </a:lnTo>
                <a:lnTo>
                  <a:pt x="2377440" y="387096"/>
                </a:lnTo>
                <a:lnTo>
                  <a:pt x="2377440" y="64516"/>
                </a:lnTo>
                <a:lnTo>
                  <a:pt x="2372377" y="39379"/>
                </a:lnTo>
                <a:lnTo>
                  <a:pt x="2358564" y="18875"/>
                </a:lnTo>
                <a:lnTo>
                  <a:pt x="2338060" y="5062"/>
                </a:lnTo>
                <a:lnTo>
                  <a:pt x="23129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3" y="621030"/>
            <a:ext cx="2377440" cy="387350"/>
          </a:xfrm>
          <a:custGeom>
            <a:avLst/>
            <a:gdLst/>
            <a:ahLst/>
            <a:cxnLst/>
            <a:rect l="l" t="t" r="r" b="b"/>
            <a:pathLst>
              <a:path w="2377440" h="387350">
                <a:moveTo>
                  <a:pt x="64516" y="0"/>
                </a:moveTo>
                <a:lnTo>
                  <a:pt x="2312924" y="0"/>
                </a:lnTo>
                <a:lnTo>
                  <a:pt x="2338060" y="5062"/>
                </a:lnTo>
                <a:lnTo>
                  <a:pt x="2358564" y="18875"/>
                </a:lnTo>
                <a:lnTo>
                  <a:pt x="2372377" y="39379"/>
                </a:lnTo>
                <a:lnTo>
                  <a:pt x="2377440" y="64516"/>
                </a:lnTo>
                <a:lnTo>
                  <a:pt x="2377440" y="387096"/>
                </a:lnTo>
                <a:lnTo>
                  <a:pt x="0" y="387096"/>
                </a:lnTo>
                <a:lnTo>
                  <a:pt x="0" y="64516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5" y="2205227"/>
            <a:ext cx="9070975" cy="715010"/>
          </a:xfrm>
          <a:custGeom>
            <a:avLst/>
            <a:gdLst/>
            <a:ahLst/>
            <a:cxnLst/>
            <a:rect l="l" t="t" r="r" b="b"/>
            <a:pathLst>
              <a:path w="9070975" h="715010">
                <a:moveTo>
                  <a:pt x="41098" y="0"/>
                </a:moveTo>
                <a:lnTo>
                  <a:pt x="9029700" y="0"/>
                </a:lnTo>
                <a:lnTo>
                  <a:pt x="9045719" y="3232"/>
                </a:lnTo>
                <a:lnTo>
                  <a:pt x="9058798" y="12049"/>
                </a:lnTo>
                <a:lnTo>
                  <a:pt x="9067615" y="25128"/>
                </a:lnTo>
                <a:lnTo>
                  <a:pt x="9070848" y="41148"/>
                </a:lnTo>
                <a:lnTo>
                  <a:pt x="9070848" y="714756"/>
                </a:lnTo>
                <a:lnTo>
                  <a:pt x="0" y="714756"/>
                </a:lnTo>
                <a:lnTo>
                  <a:pt x="0" y="41148"/>
                </a:lnTo>
                <a:lnTo>
                  <a:pt x="3229" y="25128"/>
                </a:lnTo>
                <a:lnTo>
                  <a:pt x="12037" y="12049"/>
                </a:lnTo>
                <a:lnTo>
                  <a:pt x="25101" y="3232"/>
                </a:lnTo>
                <a:lnTo>
                  <a:pt x="41098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" y="3558540"/>
            <a:ext cx="9072880" cy="715010"/>
          </a:xfrm>
          <a:custGeom>
            <a:avLst/>
            <a:gdLst/>
            <a:ahLst/>
            <a:cxnLst/>
            <a:rect l="l" t="t" r="r" b="b"/>
            <a:pathLst>
              <a:path w="9072880" h="715010">
                <a:moveTo>
                  <a:pt x="41095" y="0"/>
                </a:moveTo>
                <a:lnTo>
                  <a:pt x="9031224" y="0"/>
                </a:lnTo>
                <a:lnTo>
                  <a:pt x="9047243" y="3232"/>
                </a:lnTo>
                <a:lnTo>
                  <a:pt x="9060322" y="12049"/>
                </a:lnTo>
                <a:lnTo>
                  <a:pt x="9069139" y="25128"/>
                </a:lnTo>
                <a:lnTo>
                  <a:pt x="9072372" y="41148"/>
                </a:lnTo>
                <a:lnTo>
                  <a:pt x="9072372" y="714756"/>
                </a:lnTo>
                <a:lnTo>
                  <a:pt x="0" y="714756"/>
                </a:lnTo>
                <a:lnTo>
                  <a:pt x="0" y="41148"/>
                </a:lnTo>
                <a:lnTo>
                  <a:pt x="3229" y="25128"/>
                </a:lnTo>
                <a:lnTo>
                  <a:pt x="12036" y="12049"/>
                </a:lnTo>
                <a:lnTo>
                  <a:pt x="25099" y="3232"/>
                </a:lnTo>
                <a:lnTo>
                  <a:pt x="41095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5" y="5044440"/>
            <a:ext cx="9070975" cy="1336675"/>
          </a:xfrm>
          <a:custGeom>
            <a:avLst/>
            <a:gdLst/>
            <a:ahLst/>
            <a:cxnLst/>
            <a:rect l="l" t="t" r="r" b="b"/>
            <a:pathLst>
              <a:path w="9070975" h="1336675">
                <a:moveTo>
                  <a:pt x="76850" y="0"/>
                </a:moveTo>
                <a:lnTo>
                  <a:pt x="8994013" y="0"/>
                </a:lnTo>
                <a:lnTo>
                  <a:pt x="9023913" y="6040"/>
                </a:lnTo>
                <a:lnTo>
                  <a:pt x="9048337" y="22510"/>
                </a:lnTo>
                <a:lnTo>
                  <a:pt x="9064807" y="46934"/>
                </a:lnTo>
                <a:lnTo>
                  <a:pt x="9070848" y="76835"/>
                </a:lnTo>
                <a:lnTo>
                  <a:pt x="9070848" y="1336548"/>
                </a:lnTo>
                <a:lnTo>
                  <a:pt x="0" y="1336548"/>
                </a:lnTo>
                <a:lnTo>
                  <a:pt x="0" y="76835"/>
                </a:lnTo>
                <a:lnTo>
                  <a:pt x="6039" y="46934"/>
                </a:lnTo>
                <a:lnTo>
                  <a:pt x="22508" y="22510"/>
                </a:lnTo>
                <a:lnTo>
                  <a:pt x="46936" y="6040"/>
                </a:lnTo>
                <a:lnTo>
                  <a:pt x="7685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" y="1700022"/>
            <a:ext cx="1804670" cy="387350"/>
          </a:xfrm>
          <a:custGeom>
            <a:avLst/>
            <a:gdLst/>
            <a:ahLst/>
            <a:cxnLst/>
            <a:rect l="l" t="t" r="r" b="b"/>
            <a:pathLst>
              <a:path w="1804670" h="387350">
                <a:moveTo>
                  <a:pt x="17399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1804416" y="387095"/>
                </a:lnTo>
                <a:lnTo>
                  <a:pt x="1804416" y="64515"/>
                </a:lnTo>
                <a:lnTo>
                  <a:pt x="1799353" y="39379"/>
                </a:lnTo>
                <a:lnTo>
                  <a:pt x="1785540" y="18875"/>
                </a:lnTo>
                <a:lnTo>
                  <a:pt x="1765036" y="5062"/>
                </a:lnTo>
                <a:lnTo>
                  <a:pt x="17399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3" y="1700022"/>
            <a:ext cx="1804670" cy="387350"/>
          </a:xfrm>
          <a:custGeom>
            <a:avLst/>
            <a:gdLst/>
            <a:ahLst/>
            <a:cxnLst/>
            <a:rect l="l" t="t" r="r" b="b"/>
            <a:pathLst>
              <a:path w="1804670" h="387350">
                <a:moveTo>
                  <a:pt x="64516" y="0"/>
                </a:moveTo>
                <a:lnTo>
                  <a:pt x="1739900" y="0"/>
                </a:lnTo>
                <a:lnTo>
                  <a:pt x="1765036" y="5062"/>
                </a:lnTo>
                <a:lnTo>
                  <a:pt x="1785540" y="18875"/>
                </a:lnTo>
                <a:lnTo>
                  <a:pt x="1799353" y="39379"/>
                </a:lnTo>
                <a:lnTo>
                  <a:pt x="1804416" y="64515"/>
                </a:lnTo>
                <a:lnTo>
                  <a:pt x="18044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4455" y="3176016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4" h="170814">
                <a:moveTo>
                  <a:pt x="0" y="42672"/>
                </a:moveTo>
                <a:lnTo>
                  <a:pt x="922019" y="42672"/>
                </a:lnTo>
                <a:lnTo>
                  <a:pt x="922019" y="0"/>
                </a:lnTo>
                <a:lnTo>
                  <a:pt x="1007363" y="85344"/>
                </a:lnTo>
                <a:lnTo>
                  <a:pt x="922019" y="170687"/>
                </a:lnTo>
                <a:lnTo>
                  <a:pt x="922019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" y="3070098"/>
            <a:ext cx="1803400" cy="387350"/>
          </a:xfrm>
          <a:custGeom>
            <a:avLst/>
            <a:gdLst/>
            <a:ahLst/>
            <a:cxnLst/>
            <a:rect l="l" t="t" r="r" b="b"/>
            <a:pathLst>
              <a:path w="1803400" h="387350">
                <a:moveTo>
                  <a:pt x="1738376" y="0"/>
                </a:moveTo>
                <a:lnTo>
                  <a:pt x="64517" y="0"/>
                </a:lnTo>
                <a:lnTo>
                  <a:pt x="39404" y="5062"/>
                </a:lnTo>
                <a:lnTo>
                  <a:pt x="18896" y="18875"/>
                </a:lnTo>
                <a:lnTo>
                  <a:pt x="5070" y="39379"/>
                </a:lnTo>
                <a:lnTo>
                  <a:pt x="0" y="64515"/>
                </a:lnTo>
                <a:lnTo>
                  <a:pt x="0" y="387096"/>
                </a:lnTo>
                <a:lnTo>
                  <a:pt x="1802892" y="387096"/>
                </a:lnTo>
                <a:lnTo>
                  <a:pt x="1802892" y="64515"/>
                </a:lnTo>
                <a:lnTo>
                  <a:pt x="1797829" y="39379"/>
                </a:lnTo>
                <a:lnTo>
                  <a:pt x="1784016" y="18875"/>
                </a:lnTo>
                <a:lnTo>
                  <a:pt x="1763512" y="5062"/>
                </a:lnTo>
                <a:lnTo>
                  <a:pt x="1738376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0" y="3070098"/>
            <a:ext cx="1803400" cy="387350"/>
          </a:xfrm>
          <a:custGeom>
            <a:avLst/>
            <a:gdLst/>
            <a:ahLst/>
            <a:cxnLst/>
            <a:rect l="l" t="t" r="r" b="b"/>
            <a:pathLst>
              <a:path w="1803400" h="387350">
                <a:moveTo>
                  <a:pt x="64517" y="0"/>
                </a:moveTo>
                <a:lnTo>
                  <a:pt x="1738376" y="0"/>
                </a:lnTo>
                <a:lnTo>
                  <a:pt x="1763512" y="5062"/>
                </a:lnTo>
                <a:lnTo>
                  <a:pt x="1784016" y="18875"/>
                </a:lnTo>
                <a:lnTo>
                  <a:pt x="1797829" y="39379"/>
                </a:lnTo>
                <a:lnTo>
                  <a:pt x="1802892" y="64515"/>
                </a:lnTo>
                <a:lnTo>
                  <a:pt x="1802892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70" y="39379"/>
                </a:lnTo>
                <a:lnTo>
                  <a:pt x="18896" y="18875"/>
                </a:lnTo>
                <a:lnTo>
                  <a:pt x="39404" y="5062"/>
                </a:lnTo>
                <a:lnTo>
                  <a:pt x="64517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4082" y="3070098"/>
            <a:ext cx="1804670" cy="387350"/>
          </a:xfrm>
          <a:custGeom>
            <a:avLst/>
            <a:gdLst/>
            <a:ahLst/>
            <a:cxnLst/>
            <a:rect l="l" t="t" r="r" b="b"/>
            <a:pathLst>
              <a:path w="1804670" h="387350">
                <a:moveTo>
                  <a:pt x="1739900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1804415" y="387096"/>
                </a:lnTo>
                <a:lnTo>
                  <a:pt x="1804415" y="64515"/>
                </a:lnTo>
                <a:lnTo>
                  <a:pt x="1799353" y="39379"/>
                </a:lnTo>
                <a:lnTo>
                  <a:pt x="1785540" y="18875"/>
                </a:lnTo>
                <a:lnTo>
                  <a:pt x="1765036" y="5062"/>
                </a:lnTo>
                <a:lnTo>
                  <a:pt x="173990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4082" y="3070098"/>
            <a:ext cx="1804670" cy="387350"/>
          </a:xfrm>
          <a:custGeom>
            <a:avLst/>
            <a:gdLst/>
            <a:ahLst/>
            <a:cxnLst/>
            <a:rect l="l" t="t" r="r" b="b"/>
            <a:pathLst>
              <a:path w="1804670" h="387350">
                <a:moveTo>
                  <a:pt x="64515" y="0"/>
                </a:moveTo>
                <a:lnTo>
                  <a:pt x="1739900" y="0"/>
                </a:lnTo>
                <a:lnTo>
                  <a:pt x="1765036" y="5062"/>
                </a:lnTo>
                <a:lnTo>
                  <a:pt x="1785540" y="18875"/>
                </a:lnTo>
                <a:lnTo>
                  <a:pt x="1799353" y="39379"/>
                </a:lnTo>
                <a:lnTo>
                  <a:pt x="1804415" y="64515"/>
                </a:lnTo>
                <a:lnTo>
                  <a:pt x="180441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7211" y="4570476"/>
            <a:ext cx="1007744" cy="172720"/>
          </a:xfrm>
          <a:custGeom>
            <a:avLst/>
            <a:gdLst/>
            <a:ahLst/>
            <a:cxnLst/>
            <a:rect l="l" t="t" r="r" b="b"/>
            <a:pathLst>
              <a:path w="1007744" h="172720">
                <a:moveTo>
                  <a:pt x="0" y="43053"/>
                </a:moveTo>
                <a:lnTo>
                  <a:pt x="921257" y="43053"/>
                </a:lnTo>
                <a:lnTo>
                  <a:pt x="921257" y="0"/>
                </a:lnTo>
                <a:lnTo>
                  <a:pt x="1007363" y="86106"/>
                </a:lnTo>
                <a:lnTo>
                  <a:pt x="921257" y="172212"/>
                </a:lnTo>
                <a:lnTo>
                  <a:pt x="921257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05" y="4464558"/>
            <a:ext cx="1803400" cy="388620"/>
          </a:xfrm>
          <a:custGeom>
            <a:avLst/>
            <a:gdLst/>
            <a:ahLst/>
            <a:cxnLst/>
            <a:rect l="l" t="t" r="r" b="b"/>
            <a:pathLst>
              <a:path w="1803400" h="388620">
                <a:moveTo>
                  <a:pt x="1738121" y="0"/>
                </a:moveTo>
                <a:lnTo>
                  <a:pt x="64771" y="0"/>
                </a:lnTo>
                <a:lnTo>
                  <a:pt x="39559" y="5083"/>
                </a:lnTo>
                <a:lnTo>
                  <a:pt x="18971" y="18954"/>
                </a:lnTo>
                <a:lnTo>
                  <a:pt x="5090" y="39540"/>
                </a:lnTo>
                <a:lnTo>
                  <a:pt x="0" y="64770"/>
                </a:lnTo>
                <a:lnTo>
                  <a:pt x="0" y="388620"/>
                </a:lnTo>
                <a:lnTo>
                  <a:pt x="1802892" y="388620"/>
                </a:lnTo>
                <a:lnTo>
                  <a:pt x="1802892" y="64770"/>
                </a:lnTo>
                <a:lnTo>
                  <a:pt x="1797808" y="39540"/>
                </a:lnTo>
                <a:lnTo>
                  <a:pt x="1783937" y="18954"/>
                </a:lnTo>
                <a:lnTo>
                  <a:pt x="1763351" y="5083"/>
                </a:lnTo>
                <a:lnTo>
                  <a:pt x="173812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5" y="4464558"/>
            <a:ext cx="1803400" cy="388620"/>
          </a:xfrm>
          <a:custGeom>
            <a:avLst/>
            <a:gdLst/>
            <a:ahLst/>
            <a:cxnLst/>
            <a:rect l="l" t="t" r="r" b="b"/>
            <a:pathLst>
              <a:path w="1803400" h="388620">
                <a:moveTo>
                  <a:pt x="64771" y="0"/>
                </a:moveTo>
                <a:lnTo>
                  <a:pt x="1738121" y="0"/>
                </a:lnTo>
                <a:lnTo>
                  <a:pt x="1763351" y="5083"/>
                </a:lnTo>
                <a:lnTo>
                  <a:pt x="1783937" y="18954"/>
                </a:lnTo>
                <a:lnTo>
                  <a:pt x="1797808" y="39540"/>
                </a:lnTo>
                <a:lnTo>
                  <a:pt x="1802892" y="64770"/>
                </a:lnTo>
                <a:lnTo>
                  <a:pt x="1802892" y="388620"/>
                </a:lnTo>
                <a:lnTo>
                  <a:pt x="0" y="388620"/>
                </a:lnTo>
                <a:lnTo>
                  <a:pt x="0" y="64770"/>
                </a:lnTo>
                <a:lnTo>
                  <a:pt x="5090" y="39540"/>
                </a:lnTo>
                <a:lnTo>
                  <a:pt x="18971" y="18954"/>
                </a:lnTo>
                <a:lnTo>
                  <a:pt x="39559" y="5083"/>
                </a:lnTo>
                <a:lnTo>
                  <a:pt x="64771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6838" y="4464558"/>
            <a:ext cx="2139950" cy="388620"/>
          </a:xfrm>
          <a:custGeom>
            <a:avLst/>
            <a:gdLst/>
            <a:ahLst/>
            <a:cxnLst/>
            <a:rect l="l" t="t" r="r" b="b"/>
            <a:pathLst>
              <a:path w="2139950" h="388620">
                <a:moveTo>
                  <a:pt x="207492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88620"/>
                </a:lnTo>
                <a:lnTo>
                  <a:pt x="2139696" y="388620"/>
                </a:lnTo>
                <a:lnTo>
                  <a:pt x="2139696" y="64770"/>
                </a:lnTo>
                <a:lnTo>
                  <a:pt x="2134612" y="39540"/>
                </a:lnTo>
                <a:lnTo>
                  <a:pt x="2120741" y="18954"/>
                </a:lnTo>
                <a:lnTo>
                  <a:pt x="2100155" y="5083"/>
                </a:lnTo>
                <a:lnTo>
                  <a:pt x="2074926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6838" y="4464558"/>
            <a:ext cx="2139950" cy="388620"/>
          </a:xfrm>
          <a:custGeom>
            <a:avLst/>
            <a:gdLst/>
            <a:ahLst/>
            <a:cxnLst/>
            <a:rect l="l" t="t" r="r" b="b"/>
            <a:pathLst>
              <a:path w="2139950" h="388620">
                <a:moveTo>
                  <a:pt x="64770" y="0"/>
                </a:moveTo>
                <a:lnTo>
                  <a:pt x="2074926" y="0"/>
                </a:lnTo>
                <a:lnTo>
                  <a:pt x="2100155" y="5083"/>
                </a:lnTo>
                <a:lnTo>
                  <a:pt x="2120741" y="18954"/>
                </a:lnTo>
                <a:lnTo>
                  <a:pt x="2134612" y="39540"/>
                </a:lnTo>
                <a:lnTo>
                  <a:pt x="2139696" y="64770"/>
                </a:lnTo>
                <a:lnTo>
                  <a:pt x="2139696" y="388620"/>
                </a:lnTo>
                <a:lnTo>
                  <a:pt x="0" y="388620"/>
                </a:lnTo>
                <a:lnTo>
                  <a:pt x="0" y="64770"/>
                </a:lnTo>
                <a:lnTo>
                  <a:pt x="5083" y="39540"/>
                </a:lnTo>
                <a:lnTo>
                  <a:pt x="18954" y="18954"/>
                </a:lnTo>
                <a:lnTo>
                  <a:pt x="39540" y="5083"/>
                </a:lnTo>
                <a:lnTo>
                  <a:pt x="6477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191" y="523931"/>
            <a:ext cx="9074150" cy="58064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33350" algn="just">
              <a:lnSpc>
                <a:spcPct val="100000"/>
              </a:lnSpc>
              <a:spcBef>
                <a:spcPts val="1225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  <a:p>
            <a:pPr marL="91440" algn="just">
              <a:lnSpc>
                <a:spcPct val="100000"/>
              </a:lnSpc>
              <a:spcBef>
                <a:spcPts val="1255"/>
              </a:spcBef>
            </a:pPr>
            <a:r>
              <a:rPr sz="2000" spc="-25" dirty="0">
                <a:latin typeface="Arial"/>
                <a:cs typeface="Arial"/>
              </a:rPr>
              <a:t>Il </a:t>
            </a:r>
            <a:r>
              <a:rPr sz="2000" spc="-40" dirty="0">
                <a:latin typeface="Arial"/>
                <a:cs typeface="Arial"/>
              </a:rPr>
              <a:t>’y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plusieurs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enzymes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02235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nucléase</a:t>
            </a:r>
            <a:endParaRPr sz="1800">
              <a:latin typeface="Arial"/>
              <a:cs typeface="Arial"/>
            </a:endParaRPr>
          </a:p>
          <a:p>
            <a:pPr marL="111760" algn="just">
              <a:lnSpc>
                <a:spcPct val="100000"/>
              </a:lnSpc>
              <a:spcBef>
                <a:spcPts val="1680"/>
              </a:spcBef>
            </a:pPr>
            <a:r>
              <a:rPr sz="2000" spc="-110" dirty="0">
                <a:latin typeface="Arial"/>
                <a:cs typeface="Arial"/>
              </a:rPr>
              <a:t>Une nucléase </a:t>
            </a:r>
            <a:r>
              <a:rPr sz="2000" spc="-85" dirty="0">
                <a:latin typeface="Arial"/>
                <a:cs typeface="Arial"/>
              </a:rPr>
              <a:t>est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95" dirty="0">
                <a:latin typeface="Arial"/>
                <a:cs typeface="Arial"/>
              </a:rPr>
              <a:t>hydrolase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75" dirty="0">
                <a:latin typeface="Arial"/>
                <a:cs typeface="Arial"/>
              </a:rPr>
              <a:t>clive </a:t>
            </a:r>
            <a:r>
              <a:rPr sz="2000" spc="-105" dirty="0">
                <a:latin typeface="Arial"/>
                <a:cs typeface="Arial"/>
              </a:rPr>
              <a:t>les </a:t>
            </a:r>
            <a:r>
              <a:rPr sz="2000" spc="-85" dirty="0">
                <a:latin typeface="Arial"/>
                <a:cs typeface="Arial"/>
              </a:rPr>
              <a:t>liaisons </a:t>
            </a:r>
            <a:r>
              <a:rPr sz="2000" spc="-75" dirty="0">
                <a:latin typeface="Arial"/>
                <a:cs typeface="Arial"/>
              </a:rPr>
              <a:t>phosphodiester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5" dirty="0">
                <a:latin typeface="Arial"/>
                <a:cs typeface="Arial"/>
              </a:rPr>
              <a:t>brins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d'acides</a:t>
            </a:r>
            <a:endParaRPr sz="2000">
              <a:latin typeface="Arial"/>
              <a:cs typeface="Arial"/>
            </a:endParaRPr>
          </a:p>
          <a:p>
            <a:pPr marL="111760" algn="just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nucléiques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95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nucléotides, </a:t>
            </a:r>
            <a:r>
              <a:rPr sz="2000" spc="-25" dirty="0">
                <a:latin typeface="Arial"/>
                <a:cs typeface="Arial"/>
              </a:rPr>
              <a:t>Il </a:t>
            </a:r>
            <a:r>
              <a:rPr sz="2000" spc="-95" dirty="0">
                <a:latin typeface="Arial"/>
                <a:cs typeface="Arial"/>
              </a:rPr>
              <a:t>existe </a:t>
            </a:r>
            <a:r>
              <a:rPr sz="2000" spc="-100" dirty="0">
                <a:latin typeface="Arial"/>
                <a:cs typeface="Arial"/>
              </a:rPr>
              <a:t>2 </a:t>
            </a:r>
            <a:r>
              <a:rPr sz="2000" spc="-75" dirty="0">
                <a:latin typeface="Arial"/>
                <a:cs typeface="Arial"/>
              </a:rPr>
              <a:t>types </a:t>
            </a:r>
            <a:r>
              <a:rPr sz="2000" spc="-85" dirty="0">
                <a:latin typeface="Arial"/>
                <a:cs typeface="Arial"/>
              </a:rPr>
              <a:t>de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nucléases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53670" algn="just">
              <a:lnSpc>
                <a:spcPct val="100000"/>
              </a:lnSpc>
              <a:tabLst>
                <a:tab pos="3802379" algn="l"/>
              </a:tabLst>
            </a:pPr>
            <a:r>
              <a:rPr sz="1800" b="1" dirty="0">
                <a:latin typeface="Arial"/>
                <a:cs typeface="Arial"/>
              </a:rPr>
              <a:t>Les </a:t>
            </a:r>
            <a:r>
              <a:rPr sz="1800" b="1" spc="-5" dirty="0">
                <a:latin typeface="Arial"/>
                <a:cs typeface="Arial"/>
              </a:rPr>
              <a:t>nucléase	Exonucléases</a:t>
            </a:r>
            <a:endParaRPr sz="1800">
              <a:latin typeface="Arial"/>
              <a:cs typeface="Arial"/>
            </a:endParaRPr>
          </a:p>
          <a:p>
            <a:pPr marL="102235" marR="96520">
              <a:lnSpc>
                <a:spcPct val="100000"/>
              </a:lnSpc>
              <a:spcBef>
                <a:spcPts val="1565"/>
              </a:spcBef>
            </a:pPr>
            <a:r>
              <a:rPr sz="2000" spc="-240" dirty="0">
                <a:latin typeface="Arial"/>
                <a:cs typeface="Arial"/>
              </a:rPr>
              <a:t>Ces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35" dirty="0">
                <a:latin typeface="Arial"/>
                <a:cs typeface="Arial"/>
              </a:rPr>
              <a:t>éliminent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65" dirty="0">
                <a:latin typeface="Arial"/>
                <a:cs typeface="Arial"/>
              </a:rPr>
              <a:t>nucléotides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" dirty="0">
                <a:latin typeface="Arial"/>
                <a:cs typeface="Arial"/>
              </a:rPr>
              <a:t>partir </a:t>
            </a:r>
            <a:r>
              <a:rPr sz="2000" spc="-55" dirty="0">
                <a:latin typeface="Arial"/>
                <a:cs typeface="Arial"/>
              </a:rPr>
              <a:t>d'une </a:t>
            </a:r>
            <a:r>
              <a:rPr sz="2000" spc="-45" dirty="0">
                <a:latin typeface="Arial"/>
                <a:cs typeface="Arial"/>
              </a:rPr>
              <a:t>extrémité </a:t>
            </a:r>
            <a:r>
              <a:rPr sz="2000" spc="-90" dirty="0">
                <a:latin typeface="Arial"/>
                <a:cs typeface="Arial"/>
              </a:rPr>
              <a:t>de l'ADN. </a:t>
            </a:r>
            <a:r>
              <a:rPr sz="2000" spc="-25" dirty="0">
                <a:latin typeface="Arial"/>
                <a:cs typeface="Arial"/>
              </a:rPr>
              <a:t>Il 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95" dirty="0">
                <a:latin typeface="Arial"/>
                <a:cs typeface="Arial"/>
              </a:rPr>
              <a:t>existe </a:t>
            </a:r>
            <a:r>
              <a:rPr sz="2000" spc="-45" dirty="0">
                <a:latin typeface="Arial"/>
                <a:cs typeface="Arial"/>
              </a:rPr>
              <a:t>différents </a:t>
            </a:r>
            <a:r>
              <a:rPr sz="2000" spc="-75" dirty="0">
                <a:latin typeface="Arial"/>
                <a:cs typeface="Arial"/>
              </a:rPr>
              <a:t>types,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105" dirty="0">
                <a:latin typeface="Arial"/>
                <a:cs typeface="Arial"/>
              </a:rPr>
              <a:t>exemple </a:t>
            </a:r>
            <a:r>
              <a:rPr sz="2000" spc="-75" dirty="0">
                <a:latin typeface="Arial"/>
                <a:cs typeface="Arial"/>
              </a:rPr>
              <a:t>la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Bal31,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  <a:tabLst>
                <a:tab pos="3754754" algn="l"/>
              </a:tabLst>
            </a:pPr>
            <a:r>
              <a:rPr sz="1800" b="1" dirty="0">
                <a:latin typeface="Arial"/>
                <a:cs typeface="Arial"/>
              </a:rPr>
              <a:t>Les </a:t>
            </a:r>
            <a:r>
              <a:rPr sz="1800" b="1" spc="-5" dirty="0">
                <a:latin typeface="Arial"/>
                <a:cs typeface="Arial"/>
              </a:rPr>
              <a:t>nucléase	Endonucléase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1920" marR="96520" algn="just">
              <a:lnSpc>
                <a:spcPct val="100000"/>
              </a:lnSpc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10" dirty="0">
                <a:latin typeface="Arial"/>
                <a:cs typeface="Arial"/>
              </a:rPr>
              <a:t>endonucléases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10" dirty="0">
                <a:latin typeface="Arial"/>
                <a:cs typeface="Arial"/>
              </a:rPr>
              <a:t>nuclease </a:t>
            </a:r>
            <a:r>
              <a:rPr sz="2000" spc="-114" dirty="0">
                <a:latin typeface="Arial"/>
                <a:cs typeface="Arial"/>
              </a:rPr>
              <a:t>capables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couper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40" dirty="0">
                <a:latin typeface="Arial"/>
                <a:cs typeface="Arial"/>
              </a:rPr>
              <a:t>milieu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00" dirty="0">
                <a:latin typeface="Arial"/>
                <a:cs typeface="Arial"/>
              </a:rPr>
              <a:t>chaîne, </a:t>
            </a:r>
            <a:r>
              <a:rPr sz="2000" spc="-65" dirty="0">
                <a:latin typeface="Arial"/>
                <a:cs typeface="Arial"/>
              </a:rPr>
              <a:t>par  </a:t>
            </a:r>
            <a:r>
              <a:rPr sz="2000" spc="-50" dirty="0">
                <a:latin typeface="Arial"/>
                <a:cs typeface="Arial"/>
              </a:rPr>
              <a:t>opposition </a:t>
            </a:r>
            <a:r>
              <a:rPr sz="2000" spc="-120" dirty="0">
                <a:latin typeface="Arial"/>
                <a:cs typeface="Arial"/>
              </a:rPr>
              <a:t>aux </a:t>
            </a:r>
            <a:r>
              <a:rPr sz="2000" spc="-125" dirty="0">
                <a:latin typeface="Arial"/>
                <a:cs typeface="Arial"/>
              </a:rPr>
              <a:t>exonucléases </a:t>
            </a:r>
            <a:r>
              <a:rPr sz="2000" spc="-35" dirty="0">
                <a:latin typeface="Arial"/>
                <a:cs typeface="Arial"/>
              </a:rPr>
              <a:t>qui n'attaquent </a:t>
            </a:r>
            <a:r>
              <a:rPr sz="2000" spc="-80" dirty="0">
                <a:latin typeface="Arial"/>
                <a:cs typeface="Arial"/>
              </a:rPr>
              <a:t>que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70" dirty="0">
                <a:latin typeface="Arial"/>
                <a:cs typeface="Arial"/>
              </a:rPr>
              <a:t>nucléotides </a:t>
            </a:r>
            <a:r>
              <a:rPr sz="2000" spc="-85" dirty="0">
                <a:latin typeface="Arial"/>
                <a:cs typeface="Arial"/>
              </a:rPr>
              <a:t>situés </a:t>
            </a:r>
            <a:r>
              <a:rPr sz="2000" spc="-114" dirty="0">
                <a:latin typeface="Arial"/>
                <a:cs typeface="Arial"/>
              </a:rPr>
              <a:t>aux  </a:t>
            </a:r>
            <a:r>
              <a:rPr sz="2000" spc="-60" dirty="0">
                <a:latin typeface="Arial"/>
                <a:cs typeface="Arial"/>
              </a:rPr>
              <a:t>extrémités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70" dirty="0">
                <a:latin typeface="Arial"/>
                <a:cs typeface="Arial"/>
              </a:rPr>
              <a:t>fragments. </a:t>
            </a:r>
            <a:r>
              <a:rPr sz="2000" spc="-25" dirty="0">
                <a:latin typeface="Arial"/>
                <a:cs typeface="Arial"/>
              </a:rPr>
              <a:t>Il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95" dirty="0">
                <a:latin typeface="Arial"/>
                <a:cs typeface="Arial"/>
              </a:rPr>
              <a:t>existe </a:t>
            </a:r>
            <a:r>
              <a:rPr sz="2000" spc="-45" dirty="0">
                <a:latin typeface="Arial"/>
                <a:cs typeface="Arial"/>
              </a:rPr>
              <a:t>différents </a:t>
            </a:r>
            <a:r>
              <a:rPr sz="2000" spc="-65" dirty="0">
                <a:latin typeface="Arial"/>
                <a:cs typeface="Arial"/>
              </a:rPr>
              <a:t>types: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20" dirty="0">
                <a:latin typeface="Arial"/>
                <a:cs typeface="Arial"/>
              </a:rPr>
              <a:t>clivages </a:t>
            </a:r>
            <a:r>
              <a:rPr sz="2000" spc="-65" dirty="0">
                <a:latin typeface="Arial"/>
                <a:cs typeface="Arial"/>
              </a:rPr>
              <a:t>non </a:t>
            </a:r>
            <a:r>
              <a:rPr sz="2000" spc="-90" dirty="0">
                <a:latin typeface="Arial"/>
                <a:cs typeface="Arial"/>
              </a:rPr>
              <a:t>spécifiques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155" dirty="0">
                <a:latin typeface="Arial"/>
                <a:cs typeface="Arial"/>
              </a:rPr>
              <a:t>à  </a:t>
            </a:r>
            <a:r>
              <a:rPr sz="2000" spc="-114" dirty="0">
                <a:latin typeface="Arial"/>
                <a:cs typeface="Arial"/>
              </a:rPr>
              <a:t>clivages </a:t>
            </a:r>
            <a:r>
              <a:rPr sz="2000" spc="-90" dirty="0">
                <a:latin typeface="Arial"/>
                <a:cs typeface="Arial"/>
              </a:rPr>
              <a:t>spécifiques </a:t>
            </a:r>
            <a:r>
              <a:rPr sz="2000" spc="-100" dirty="0">
                <a:latin typeface="Arial"/>
                <a:cs typeface="Arial"/>
              </a:rPr>
              <a:t>(les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075944"/>
            <a:ext cx="9072880" cy="1647825"/>
          </a:xfrm>
          <a:custGeom>
            <a:avLst/>
            <a:gdLst/>
            <a:ahLst/>
            <a:cxnLst/>
            <a:rect l="l" t="t" r="r" b="b"/>
            <a:pathLst>
              <a:path w="9072880" h="1647825">
                <a:moveTo>
                  <a:pt x="94729" y="0"/>
                </a:moveTo>
                <a:lnTo>
                  <a:pt x="8977630" y="0"/>
                </a:lnTo>
                <a:lnTo>
                  <a:pt x="9014507" y="7445"/>
                </a:lnTo>
                <a:lnTo>
                  <a:pt x="9044622" y="27749"/>
                </a:lnTo>
                <a:lnTo>
                  <a:pt x="9064926" y="57864"/>
                </a:lnTo>
                <a:lnTo>
                  <a:pt x="9072372" y="94741"/>
                </a:lnTo>
                <a:lnTo>
                  <a:pt x="9072372" y="1647443"/>
                </a:lnTo>
                <a:lnTo>
                  <a:pt x="0" y="1647443"/>
                </a:lnTo>
                <a:lnTo>
                  <a:pt x="0" y="94741"/>
                </a:lnTo>
                <a:lnTo>
                  <a:pt x="7444" y="57864"/>
                </a:lnTo>
                <a:lnTo>
                  <a:pt x="27746" y="27749"/>
                </a:lnTo>
                <a:lnTo>
                  <a:pt x="57856" y="7445"/>
                </a:lnTo>
                <a:lnTo>
                  <a:pt x="9472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6" y="3886200"/>
            <a:ext cx="9070975" cy="1958339"/>
          </a:xfrm>
          <a:custGeom>
            <a:avLst/>
            <a:gdLst/>
            <a:ahLst/>
            <a:cxnLst/>
            <a:rect l="l" t="t" r="r" b="b"/>
            <a:pathLst>
              <a:path w="9070975" h="1958339">
                <a:moveTo>
                  <a:pt x="112598" y="0"/>
                </a:moveTo>
                <a:lnTo>
                  <a:pt x="8958199" y="0"/>
                </a:lnTo>
                <a:lnTo>
                  <a:pt x="9002053" y="8850"/>
                </a:lnTo>
                <a:lnTo>
                  <a:pt x="9037859" y="32988"/>
                </a:lnTo>
                <a:lnTo>
                  <a:pt x="9061997" y="68794"/>
                </a:lnTo>
                <a:lnTo>
                  <a:pt x="9070848" y="112649"/>
                </a:lnTo>
                <a:lnTo>
                  <a:pt x="9070848" y="1958339"/>
                </a:lnTo>
                <a:lnTo>
                  <a:pt x="0" y="1958339"/>
                </a:lnTo>
                <a:lnTo>
                  <a:pt x="0" y="112649"/>
                </a:lnTo>
                <a:lnTo>
                  <a:pt x="8848" y="68794"/>
                </a:lnTo>
                <a:lnTo>
                  <a:pt x="32979" y="32988"/>
                </a:lnTo>
                <a:lnTo>
                  <a:pt x="68770" y="8850"/>
                </a:lnTo>
                <a:lnTo>
                  <a:pt x="112598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392" y="2933700"/>
            <a:ext cx="9020810" cy="830580"/>
          </a:xfrm>
          <a:custGeom>
            <a:avLst/>
            <a:gdLst/>
            <a:ahLst/>
            <a:cxnLst/>
            <a:rect l="l" t="t" r="r" b="b"/>
            <a:pathLst>
              <a:path w="9020810" h="830579">
                <a:moveTo>
                  <a:pt x="0" y="830580"/>
                </a:moveTo>
                <a:lnTo>
                  <a:pt x="9020556" y="830580"/>
                </a:lnTo>
                <a:lnTo>
                  <a:pt x="902055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3052" y="1121156"/>
            <a:ext cx="8888730" cy="4671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290" indent="57785" algn="just">
              <a:lnSpc>
                <a:spcPct val="100000"/>
              </a:lnSpc>
              <a:spcBef>
                <a:spcPts val="105"/>
              </a:spcBef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00" dirty="0">
                <a:latin typeface="Arial"/>
                <a:cs typeface="Arial"/>
              </a:rPr>
              <a:t>endonucléase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65" dirty="0">
                <a:latin typeface="Arial"/>
                <a:cs typeface="Arial"/>
              </a:rPr>
              <a:t>peuvent </a:t>
            </a:r>
            <a:r>
              <a:rPr sz="2000" spc="-75" dirty="0">
                <a:latin typeface="Arial"/>
                <a:cs typeface="Arial"/>
              </a:rPr>
              <a:t>couper </a:t>
            </a:r>
            <a:r>
              <a:rPr sz="2000" spc="-65" dirty="0">
                <a:latin typeface="Arial"/>
                <a:cs typeface="Arial"/>
              </a:rPr>
              <a:t>un </a:t>
            </a:r>
            <a:r>
              <a:rPr sz="2000" spc="-55" dirty="0">
                <a:latin typeface="Arial"/>
                <a:cs typeface="Arial"/>
              </a:rPr>
              <a:t>fragment  </a:t>
            </a:r>
            <a:r>
              <a:rPr sz="2000" spc="-114" dirty="0">
                <a:latin typeface="Arial"/>
                <a:cs typeface="Arial"/>
              </a:rPr>
              <a:t>d'ADN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90" dirty="0">
                <a:latin typeface="Arial"/>
                <a:cs typeface="Arial"/>
              </a:rPr>
              <a:t>niveau </a:t>
            </a:r>
            <a:r>
              <a:rPr sz="2000" spc="-50" dirty="0">
                <a:latin typeface="Arial"/>
                <a:cs typeface="Arial"/>
              </a:rPr>
              <a:t>d’un </a:t>
            </a:r>
            <a:r>
              <a:rPr sz="2000" spc="-55" dirty="0">
                <a:latin typeface="Arial"/>
                <a:cs typeface="Arial"/>
              </a:rPr>
              <a:t>endroits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60" dirty="0">
                <a:latin typeface="Arial"/>
                <a:cs typeface="Arial"/>
              </a:rPr>
              <a:t>ou </a:t>
            </a:r>
            <a:r>
              <a:rPr sz="2000" spc="-50" dirty="0">
                <a:latin typeface="Arial"/>
                <a:cs typeface="Arial"/>
              </a:rPr>
              <a:t>d'une </a:t>
            </a:r>
            <a:r>
              <a:rPr sz="2000" spc="-114" dirty="0">
                <a:latin typeface="Arial"/>
                <a:cs typeface="Arial"/>
              </a:rPr>
              <a:t>séquence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65" dirty="0">
                <a:latin typeface="Arial"/>
                <a:cs typeface="Arial"/>
              </a:rPr>
              <a:t>nucléotides  caractéristique </a:t>
            </a:r>
            <a:r>
              <a:rPr sz="2000" spc="-90" dirty="0">
                <a:latin typeface="Arial"/>
                <a:cs typeface="Arial"/>
              </a:rPr>
              <a:t>appelée </a:t>
            </a:r>
            <a:r>
              <a:rPr sz="2000" b="1" spc="-110" dirty="0">
                <a:latin typeface="Trebuchet MS"/>
                <a:cs typeface="Trebuchet MS"/>
              </a:rPr>
              <a:t>site </a:t>
            </a:r>
            <a:r>
              <a:rPr sz="2000" b="1" spc="-114" dirty="0">
                <a:latin typeface="Trebuchet MS"/>
                <a:cs typeface="Trebuchet MS"/>
              </a:rPr>
              <a:t>de </a:t>
            </a:r>
            <a:r>
              <a:rPr sz="2000" b="1" spc="-120" dirty="0">
                <a:latin typeface="Trebuchet MS"/>
                <a:cs typeface="Trebuchet MS"/>
              </a:rPr>
              <a:t>restriction </a:t>
            </a:r>
            <a:r>
              <a:rPr sz="2000" spc="-80" dirty="0">
                <a:latin typeface="Arial"/>
                <a:cs typeface="Arial"/>
              </a:rPr>
              <a:t>(4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100" dirty="0">
                <a:latin typeface="Arial"/>
                <a:cs typeface="Arial"/>
              </a:rPr>
              <a:t>6 </a:t>
            </a:r>
            <a:r>
              <a:rPr sz="2000" spc="-90" dirty="0">
                <a:latin typeface="Arial"/>
                <a:cs typeface="Arial"/>
              </a:rPr>
              <a:t>paires de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bases).</a:t>
            </a:r>
            <a:endParaRPr sz="2000">
              <a:latin typeface="Arial"/>
              <a:cs typeface="Arial"/>
            </a:endParaRPr>
          </a:p>
          <a:p>
            <a:pPr marL="12700" marR="34290" algn="just">
              <a:lnSpc>
                <a:spcPct val="100000"/>
              </a:lnSpc>
            </a:pPr>
            <a:r>
              <a:rPr sz="2000" spc="-110" dirty="0">
                <a:latin typeface="Arial"/>
                <a:cs typeface="Arial"/>
              </a:rPr>
              <a:t>Plusieurs </a:t>
            </a:r>
            <a:r>
              <a:rPr sz="2000" spc="-90" dirty="0">
                <a:latin typeface="Arial"/>
                <a:cs typeface="Arial"/>
              </a:rPr>
              <a:t>centaines </a:t>
            </a:r>
            <a:r>
              <a:rPr sz="2000" spc="-105" dirty="0">
                <a:latin typeface="Arial"/>
                <a:cs typeface="Arial"/>
              </a:rPr>
              <a:t>d'enzymes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50" dirty="0">
                <a:latin typeface="Arial"/>
                <a:cs typeface="Arial"/>
              </a:rPr>
              <a:t>actuellement </a:t>
            </a:r>
            <a:r>
              <a:rPr sz="2000" spc="-105" dirty="0">
                <a:latin typeface="Arial"/>
                <a:cs typeface="Arial"/>
              </a:rPr>
              <a:t>connues, </a:t>
            </a:r>
            <a:r>
              <a:rPr sz="2000" spc="-65" dirty="0">
                <a:latin typeface="Arial"/>
                <a:cs typeface="Arial"/>
              </a:rPr>
              <a:t>on </a:t>
            </a:r>
            <a:r>
              <a:rPr sz="2000" spc="-95" dirty="0">
                <a:latin typeface="Arial"/>
                <a:cs typeface="Arial"/>
              </a:rPr>
              <a:t>en  </a:t>
            </a:r>
            <a:r>
              <a:rPr sz="2000" spc="-50" dirty="0">
                <a:latin typeface="Arial"/>
                <a:cs typeface="Arial"/>
              </a:rPr>
              <a:t>retrouve </a:t>
            </a:r>
            <a:r>
              <a:rPr sz="2000" spc="-45" dirty="0">
                <a:latin typeface="Arial"/>
                <a:cs typeface="Arial"/>
              </a:rPr>
              <a:t>naturellement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90" dirty="0">
                <a:latin typeface="Arial"/>
                <a:cs typeface="Arial"/>
              </a:rPr>
              <a:t>grand </a:t>
            </a:r>
            <a:r>
              <a:rPr sz="2000" spc="-65" dirty="0">
                <a:latin typeface="Arial"/>
                <a:cs typeface="Arial"/>
              </a:rPr>
              <a:t>nombre </a:t>
            </a:r>
            <a:r>
              <a:rPr sz="2000" spc="-114" dirty="0">
                <a:latin typeface="Arial"/>
                <a:cs typeface="Arial"/>
              </a:rPr>
              <a:t>d'espèces </a:t>
            </a:r>
            <a:r>
              <a:rPr sz="2000" spc="-90" dirty="0">
                <a:latin typeface="Arial"/>
                <a:cs typeface="Arial"/>
              </a:rPr>
              <a:t>de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bactéries.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Fut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étudié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W.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Arber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l’Université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Genève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années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60.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obtint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avec 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Nathans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H.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Smith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prix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Nobel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Médecine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1978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pour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découverte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applications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enzymes</a:t>
            </a:r>
            <a:endParaRPr sz="16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de restriction.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7145" marR="38735" algn="just">
              <a:lnSpc>
                <a:spcPct val="100000"/>
              </a:lnSpc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65" dirty="0">
                <a:latin typeface="Arial"/>
                <a:cs typeface="Arial"/>
              </a:rPr>
              <a:t>sont </a:t>
            </a:r>
            <a:r>
              <a:rPr sz="2000" spc="-55" dirty="0">
                <a:latin typeface="Arial"/>
                <a:cs typeface="Arial"/>
              </a:rPr>
              <a:t>produites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80" dirty="0">
                <a:latin typeface="Arial"/>
                <a:cs typeface="Arial"/>
              </a:rPr>
              <a:t>bactéries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40" dirty="0">
                <a:latin typeface="Arial"/>
                <a:cs typeface="Arial"/>
              </a:rPr>
              <a:t>constituent </a:t>
            </a:r>
            <a:r>
              <a:rPr sz="2000" spc="-60" dirty="0">
                <a:latin typeface="Arial"/>
                <a:cs typeface="Arial"/>
              </a:rPr>
              <a:t>un  </a:t>
            </a:r>
            <a:r>
              <a:rPr sz="2000" spc="-110" dirty="0">
                <a:latin typeface="Arial"/>
                <a:cs typeface="Arial"/>
              </a:rPr>
              <a:t>mécanisme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100" dirty="0">
                <a:latin typeface="Arial"/>
                <a:cs typeface="Arial"/>
              </a:rPr>
              <a:t>défense </a:t>
            </a:r>
            <a:r>
              <a:rPr sz="2000" spc="-55" dirty="0">
                <a:latin typeface="Arial"/>
                <a:cs typeface="Arial"/>
              </a:rPr>
              <a:t>contre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55" dirty="0">
                <a:latin typeface="Arial"/>
                <a:cs typeface="Arial"/>
              </a:rPr>
              <a:t>infections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90" dirty="0">
                <a:latin typeface="Arial"/>
                <a:cs typeface="Arial"/>
              </a:rPr>
              <a:t>bactériophages,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70" dirty="0">
                <a:latin typeface="Arial"/>
                <a:cs typeface="Arial"/>
              </a:rPr>
              <a:t>virus  </a:t>
            </a:r>
            <a:r>
              <a:rPr sz="2000" spc="-90" dirty="0">
                <a:latin typeface="Arial"/>
                <a:cs typeface="Arial"/>
              </a:rPr>
              <a:t>spécifiques </a:t>
            </a:r>
            <a:r>
              <a:rPr sz="2000" spc="-130" dirty="0">
                <a:latin typeface="Arial"/>
                <a:cs typeface="Arial"/>
              </a:rPr>
              <a:t>des </a:t>
            </a:r>
            <a:r>
              <a:rPr sz="2000" spc="-75" dirty="0">
                <a:latin typeface="Arial"/>
                <a:cs typeface="Arial"/>
              </a:rPr>
              <a:t>bactéries. </a:t>
            </a:r>
            <a:r>
              <a:rPr sz="2000" spc="-120" dirty="0">
                <a:latin typeface="Arial"/>
                <a:cs typeface="Arial"/>
              </a:rPr>
              <a:t>Lorsque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70" dirty="0">
                <a:latin typeface="Arial"/>
                <a:cs typeface="Arial"/>
              </a:rPr>
              <a:t>virus </a:t>
            </a:r>
            <a:r>
              <a:rPr sz="2000" spc="-45" dirty="0">
                <a:latin typeface="Arial"/>
                <a:cs typeface="Arial"/>
              </a:rPr>
              <a:t>injecte </a:t>
            </a:r>
            <a:r>
              <a:rPr sz="2000" spc="-114" dirty="0">
                <a:latin typeface="Arial"/>
                <a:cs typeface="Arial"/>
              </a:rPr>
              <a:t>son </a:t>
            </a:r>
            <a:r>
              <a:rPr sz="2000" spc="-190" dirty="0">
                <a:latin typeface="Arial"/>
                <a:cs typeface="Arial"/>
              </a:rPr>
              <a:t>ADN </a:t>
            </a:r>
            <a:r>
              <a:rPr sz="2000" spc="-125" dirty="0">
                <a:latin typeface="Arial"/>
                <a:cs typeface="Arial"/>
              </a:rPr>
              <a:t>dans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80" dirty="0">
                <a:latin typeface="Arial"/>
                <a:cs typeface="Arial"/>
              </a:rPr>
              <a:t>micro-organisme,  </a:t>
            </a:r>
            <a:r>
              <a:rPr sz="2000" spc="-65" dirty="0">
                <a:latin typeface="Arial"/>
                <a:cs typeface="Arial"/>
              </a:rPr>
              <a:t>celui-ci </a:t>
            </a:r>
            <a:r>
              <a:rPr sz="2000" spc="-80" dirty="0">
                <a:latin typeface="Arial"/>
                <a:cs typeface="Arial"/>
              </a:rPr>
              <a:t>est </a:t>
            </a:r>
            <a:r>
              <a:rPr sz="2000" spc="-95" dirty="0">
                <a:latin typeface="Arial"/>
                <a:cs typeface="Arial"/>
              </a:rPr>
              <a:t>coupé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85" dirty="0">
                <a:latin typeface="Arial"/>
                <a:cs typeface="Arial"/>
              </a:rPr>
              <a:t>l'enzyme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110" dirty="0">
                <a:latin typeface="Arial"/>
                <a:cs typeface="Arial"/>
              </a:rPr>
              <a:t>au </a:t>
            </a:r>
            <a:r>
              <a:rPr sz="2000" spc="-85" dirty="0">
                <a:latin typeface="Arial"/>
                <a:cs typeface="Arial"/>
              </a:rPr>
              <a:t>niveau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90" dirty="0">
                <a:latin typeface="Arial"/>
                <a:cs typeface="Arial"/>
              </a:rPr>
              <a:t>ses </a:t>
            </a:r>
            <a:r>
              <a:rPr sz="2000" spc="-90" dirty="0">
                <a:latin typeface="Arial"/>
                <a:cs typeface="Arial"/>
              </a:rPr>
              <a:t>sites </a:t>
            </a:r>
            <a:r>
              <a:rPr sz="2000" spc="-85" dirty="0">
                <a:latin typeface="Arial"/>
                <a:cs typeface="Arial"/>
              </a:rPr>
              <a:t>spécifiques. </a:t>
            </a:r>
            <a:r>
              <a:rPr sz="2000" spc="-204" dirty="0">
                <a:latin typeface="Arial"/>
                <a:cs typeface="Arial"/>
              </a:rPr>
              <a:t>La  </a:t>
            </a:r>
            <a:r>
              <a:rPr sz="2000" spc="-45" dirty="0">
                <a:latin typeface="Arial"/>
                <a:cs typeface="Arial"/>
              </a:rPr>
              <a:t>destruction </a:t>
            </a:r>
            <a:r>
              <a:rPr sz="2000" spc="-65" dirty="0">
                <a:latin typeface="Arial"/>
                <a:cs typeface="Arial"/>
              </a:rPr>
              <a:t>du </a:t>
            </a:r>
            <a:r>
              <a:rPr sz="2000" spc="-105" dirty="0">
                <a:latin typeface="Arial"/>
                <a:cs typeface="Arial"/>
              </a:rPr>
              <a:t>génome </a:t>
            </a:r>
            <a:r>
              <a:rPr sz="2000" spc="-65" dirty="0">
                <a:latin typeface="Arial"/>
                <a:cs typeface="Arial"/>
              </a:rPr>
              <a:t>du </a:t>
            </a:r>
            <a:r>
              <a:rPr sz="2000" spc="-70" dirty="0">
                <a:latin typeface="Arial"/>
                <a:cs typeface="Arial"/>
              </a:rPr>
              <a:t>virus </a:t>
            </a:r>
            <a:r>
              <a:rPr sz="2000" spc="-60" dirty="0">
                <a:latin typeface="Arial"/>
                <a:cs typeface="Arial"/>
              </a:rPr>
              <a:t>bloque </a:t>
            </a:r>
            <a:r>
              <a:rPr sz="2000" spc="-80" dirty="0">
                <a:latin typeface="Arial"/>
                <a:cs typeface="Arial"/>
              </a:rPr>
              <a:t>ainsi </a:t>
            </a:r>
            <a:r>
              <a:rPr sz="2000" spc="-25" dirty="0">
                <a:latin typeface="Arial"/>
                <a:cs typeface="Arial"/>
              </a:rPr>
              <a:t>l'infection. </a:t>
            </a:r>
            <a:r>
              <a:rPr sz="2000" b="1" spc="-200" dirty="0">
                <a:latin typeface="Trebuchet MS"/>
                <a:cs typeface="Trebuchet MS"/>
              </a:rPr>
              <a:t>Le </a:t>
            </a:r>
            <a:r>
              <a:rPr sz="2000" b="1" spc="-90" dirty="0">
                <a:latin typeface="Trebuchet MS"/>
                <a:cs typeface="Trebuchet MS"/>
              </a:rPr>
              <a:t>nom </a:t>
            </a:r>
            <a:r>
              <a:rPr sz="2000" b="1" spc="-120" dirty="0">
                <a:latin typeface="Trebuchet MS"/>
                <a:cs typeface="Trebuchet MS"/>
              </a:rPr>
              <a:t>d'enzyme </a:t>
            </a:r>
            <a:r>
              <a:rPr sz="2000" b="1" spc="-114" dirty="0">
                <a:latin typeface="Trebuchet MS"/>
                <a:cs typeface="Trebuchet MS"/>
              </a:rPr>
              <a:t>de  </a:t>
            </a:r>
            <a:r>
              <a:rPr sz="2000" b="1" spc="-120" dirty="0">
                <a:latin typeface="Trebuchet MS"/>
                <a:cs typeface="Trebuchet MS"/>
              </a:rPr>
              <a:t>restriction </a:t>
            </a:r>
            <a:r>
              <a:rPr sz="2000" b="1" spc="-114" dirty="0">
                <a:latin typeface="Trebuchet MS"/>
                <a:cs typeface="Trebuchet MS"/>
              </a:rPr>
              <a:t>provient de </a:t>
            </a:r>
            <a:r>
              <a:rPr sz="2000" b="1" spc="-165" dirty="0">
                <a:latin typeface="Trebuchet MS"/>
                <a:cs typeface="Trebuchet MS"/>
              </a:rPr>
              <a:t>ce</a:t>
            </a:r>
            <a:r>
              <a:rPr sz="2000" b="1" spc="-31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mécanisme</a:t>
            </a:r>
            <a:r>
              <a:rPr sz="2000" spc="-1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075944"/>
            <a:ext cx="9072880" cy="2269490"/>
          </a:xfrm>
          <a:custGeom>
            <a:avLst/>
            <a:gdLst/>
            <a:ahLst/>
            <a:cxnLst/>
            <a:rect l="l" t="t" r="r" b="b"/>
            <a:pathLst>
              <a:path w="9072880" h="2269490">
                <a:moveTo>
                  <a:pt x="130479" y="0"/>
                </a:moveTo>
                <a:lnTo>
                  <a:pt x="8941943" y="0"/>
                </a:lnTo>
                <a:lnTo>
                  <a:pt x="8992701" y="10253"/>
                </a:lnTo>
                <a:lnTo>
                  <a:pt x="9034160" y="38211"/>
                </a:lnTo>
                <a:lnTo>
                  <a:pt x="9062118" y="79670"/>
                </a:lnTo>
                <a:lnTo>
                  <a:pt x="9072372" y="130428"/>
                </a:lnTo>
                <a:lnTo>
                  <a:pt x="9072372" y="2269235"/>
                </a:lnTo>
                <a:lnTo>
                  <a:pt x="0" y="2269235"/>
                </a:lnTo>
                <a:lnTo>
                  <a:pt x="0" y="130428"/>
                </a:lnTo>
                <a:lnTo>
                  <a:pt x="10253" y="79670"/>
                </a:lnTo>
                <a:lnTo>
                  <a:pt x="38216" y="38211"/>
                </a:lnTo>
                <a:lnTo>
                  <a:pt x="79691" y="10253"/>
                </a:lnTo>
                <a:lnTo>
                  <a:pt x="130479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6669022"/>
            <a:ext cx="1316990" cy="189230"/>
          </a:xfrm>
          <a:custGeom>
            <a:avLst/>
            <a:gdLst/>
            <a:ahLst/>
            <a:cxnLst/>
            <a:rect l="l" t="t" r="r" b="b"/>
            <a:pathLst>
              <a:path w="1316990" h="189229">
                <a:moveTo>
                  <a:pt x="1316735" y="0"/>
                </a:moveTo>
                <a:lnTo>
                  <a:pt x="0" y="0"/>
                </a:lnTo>
                <a:lnTo>
                  <a:pt x="0" y="188974"/>
                </a:lnTo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" y="58673"/>
            <a:ext cx="2199640" cy="419100"/>
          </a:xfrm>
          <a:custGeom>
            <a:avLst/>
            <a:gdLst/>
            <a:ahLst/>
            <a:cxnLst/>
            <a:rect l="l" t="t" r="r" b="b"/>
            <a:pathLst>
              <a:path w="2199640" h="419100">
                <a:moveTo>
                  <a:pt x="69851" y="0"/>
                </a:moveTo>
                <a:lnTo>
                  <a:pt x="2129282" y="0"/>
                </a:lnTo>
                <a:lnTo>
                  <a:pt x="2156483" y="5484"/>
                </a:lnTo>
                <a:lnTo>
                  <a:pt x="2178685" y="20447"/>
                </a:lnTo>
                <a:lnTo>
                  <a:pt x="2193647" y="42648"/>
                </a:lnTo>
                <a:lnTo>
                  <a:pt x="2199132" y="69850"/>
                </a:lnTo>
                <a:lnTo>
                  <a:pt x="2199132" y="419100"/>
                </a:lnTo>
                <a:lnTo>
                  <a:pt x="0" y="419100"/>
                </a:lnTo>
                <a:lnTo>
                  <a:pt x="0" y="69850"/>
                </a:lnTo>
                <a:lnTo>
                  <a:pt x="5489" y="42648"/>
                </a:lnTo>
                <a:lnTo>
                  <a:pt x="20459" y="20447"/>
                </a:lnTo>
                <a:lnTo>
                  <a:pt x="42662" y="5484"/>
                </a:lnTo>
                <a:lnTo>
                  <a:pt x="69851" y="0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128" y="103124"/>
            <a:ext cx="200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Génie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génétique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7773"/>
            <a:ext cx="9130030" cy="0"/>
          </a:xfrm>
          <a:custGeom>
            <a:avLst/>
            <a:gdLst/>
            <a:ahLst/>
            <a:cxnLst/>
            <a:rect l="l" t="t" r="r" b="b"/>
            <a:pathLst>
              <a:path w="9130030">
                <a:moveTo>
                  <a:pt x="0" y="0"/>
                </a:moveTo>
                <a:lnTo>
                  <a:pt x="912952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2311400" y="0"/>
                </a:moveTo>
                <a:lnTo>
                  <a:pt x="64516" y="0"/>
                </a:lnTo>
                <a:lnTo>
                  <a:pt x="39403" y="5062"/>
                </a:lnTo>
                <a:lnTo>
                  <a:pt x="18896" y="18875"/>
                </a:lnTo>
                <a:lnTo>
                  <a:pt x="5069" y="39379"/>
                </a:lnTo>
                <a:lnTo>
                  <a:pt x="0" y="64515"/>
                </a:lnTo>
                <a:lnTo>
                  <a:pt x="0" y="387095"/>
                </a:lnTo>
                <a:lnTo>
                  <a:pt x="2375916" y="387095"/>
                </a:lnTo>
                <a:lnTo>
                  <a:pt x="2375916" y="64515"/>
                </a:lnTo>
                <a:lnTo>
                  <a:pt x="2370853" y="39379"/>
                </a:lnTo>
                <a:lnTo>
                  <a:pt x="2357040" y="18875"/>
                </a:lnTo>
                <a:lnTo>
                  <a:pt x="2336536" y="5062"/>
                </a:lnTo>
                <a:lnTo>
                  <a:pt x="2311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" y="595122"/>
            <a:ext cx="2376170" cy="387350"/>
          </a:xfrm>
          <a:custGeom>
            <a:avLst/>
            <a:gdLst/>
            <a:ahLst/>
            <a:cxnLst/>
            <a:rect l="l" t="t" r="r" b="b"/>
            <a:pathLst>
              <a:path w="2376170" h="387350">
                <a:moveTo>
                  <a:pt x="64516" y="0"/>
                </a:moveTo>
                <a:lnTo>
                  <a:pt x="2311400" y="0"/>
                </a:lnTo>
                <a:lnTo>
                  <a:pt x="2336536" y="5062"/>
                </a:lnTo>
                <a:lnTo>
                  <a:pt x="2357040" y="18875"/>
                </a:lnTo>
                <a:lnTo>
                  <a:pt x="2370853" y="39379"/>
                </a:lnTo>
                <a:lnTo>
                  <a:pt x="2375916" y="64515"/>
                </a:lnTo>
                <a:lnTo>
                  <a:pt x="2375916" y="387095"/>
                </a:lnTo>
                <a:lnTo>
                  <a:pt x="0" y="387095"/>
                </a:lnTo>
                <a:lnTo>
                  <a:pt x="0" y="64515"/>
                </a:lnTo>
                <a:lnTo>
                  <a:pt x="5069" y="39379"/>
                </a:lnTo>
                <a:lnTo>
                  <a:pt x="18896" y="18875"/>
                </a:lnTo>
                <a:lnTo>
                  <a:pt x="39403" y="5062"/>
                </a:lnTo>
                <a:lnTo>
                  <a:pt x="64516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604" y="639826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6" y="3886200"/>
            <a:ext cx="9070975" cy="2269490"/>
          </a:xfrm>
          <a:custGeom>
            <a:avLst/>
            <a:gdLst/>
            <a:ahLst/>
            <a:cxnLst/>
            <a:rect l="l" t="t" r="r" b="b"/>
            <a:pathLst>
              <a:path w="9070975" h="2269490">
                <a:moveTo>
                  <a:pt x="130479" y="0"/>
                </a:moveTo>
                <a:lnTo>
                  <a:pt x="8940419" y="0"/>
                </a:lnTo>
                <a:lnTo>
                  <a:pt x="8991177" y="10253"/>
                </a:lnTo>
                <a:lnTo>
                  <a:pt x="9032636" y="38211"/>
                </a:lnTo>
                <a:lnTo>
                  <a:pt x="9060594" y="79670"/>
                </a:lnTo>
                <a:lnTo>
                  <a:pt x="9070848" y="130429"/>
                </a:lnTo>
                <a:lnTo>
                  <a:pt x="9070848" y="2269236"/>
                </a:lnTo>
                <a:lnTo>
                  <a:pt x="0" y="2269236"/>
                </a:lnTo>
                <a:lnTo>
                  <a:pt x="0" y="130429"/>
                </a:lnTo>
                <a:lnTo>
                  <a:pt x="10253" y="79670"/>
                </a:lnTo>
                <a:lnTo>
                  <a:pt x="38216" y="38211"/>
                </a:lnTo>
                <a:lnTo>
                  <a:pt x="79691" y="10253"/>
                </a:lnTo>
                <a:lnTo>
                  <a:pt x="130479" y="0"/>
                </a:lnTo>
                <a:close/>
              </a:path>
            </a:pathLst>
          </a:custGeom>
          <a:ln w="1219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0527" y="714755"/>
            <a:ext cx="1007744" cy="170815"/>
          </a:xfrm>
          <a:custGeom>
            <a:avLst/>
            <a:gdLst/>
            <a:ahLst/>
            <a:cxnLst/>
            <a:rect l="l" t="t" r="r" b="b"/>
            <a:pathLst>
              <a:path w="1007745" h="170815">
                <a:moveTo>
                  <a:pt x="0" y="42672"/>
                </a:moveTo>
                <a:lnTo>
                  <a:pt x="922020" y="42672"/>
                </a:lnTo>
                <a:lnTo>
                  <a:pt x="922020" y="0"/>
                </a:lnTo>
                <a:lnTo>
                  <a:pt x="1007363" y="85344"/>
                </a:lnTo>
                <a:lnTo>
                  <a:pt x="922020" y="170688"/>
                </a:lnTo>
                <a:lnTo>
                  <a:pt x="922020" y="128016"/>
                </a:lnTo>
                <a:lnTo>
                  <a:pt x="0" y="128016"/>
                </a:lnTo>
                <a:lnTo>
                  <a:pt x="0" y="42672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3126740" y="0"/>
                </a:moveTo>
                <a:lnTo>
                  <a:pt x="64516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5"/>
                </a:lnTo>
                <a:lnTo>
                  <a:pt x="0" y="387096"/>
                </a:lnTo>
                <a:lnTo>
                  <a:pt x="3191255" y="387096"/>
                </a:lnTo>
                <a:lnTo>
                  <a:pt x="3191255" y="64515"/>
                </a:lnTo>
                <a:lnTo>
                  <a:pt x="3186193" y="39379"/>
                </a:lnTo>
                <a:lnTo>
                  <a:pt x="3172380" y="18875"/>
                </a:lnTo>
                <a:lnTo>
                  <a:pt x="3151876" y="5062"/>
                </a:lnTo>
                <a:lnTo>
                  <a:pt x="312674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105" y="611886"/>
            <a:ext cx="3191510" cy="387350"/>
          </a:xfrm>
          <a:custGeom>
            <a:avLst/>
            <a:gdLst/>
            <a:ahLst/>
            <a:cxnLst/>
            <a:rect l="l" t="t" r="r" b="b"/>
            <a:pathLst>
              <a:path w="3191509" h="387350">
                <a:moveTo>
                  <a:pt x="64516" y="0"/>
                </a:moveTo>
                <a:lnTo>
                  <a:pt x="3126740" y="0"/>
                </a:lnTo>
                <a:lnTo>
                  <a:pt x="3151876" y="5062"/>
                </a:lnTo>
                <a:lnTo>
                  <a:pt x="3172380" y="18875"/>
                </a:lnTo>
                <a:lnTo>
                  <a:pt x="3186193" y="39379"/>
                </a:lnTo>
                <a:lnTo>
                  <a:pt x="3191255" y="64515"/>
                </a:lnTo>
                <a:lnTo>
                  <a:pt x="3191255" y="387096"/>
                </a:lnTo>
                <a:lnTo>
                  <a:pt x="0" y="387096"/>
                </a:lnTo>
                <a:lnTo>
                  <a:pt x="0" y="64515"/>
                </a:ln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8011" y="657605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 enzymes 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392" y="3456432"/>
            <a:ext cx="1169035" cy="368935"/>
          </a:xfrm>
          <a:custGeom>
            <a:avLst/>
            <a:gdLst/>
            <a:ahLst/>
            <a:cxnLst/>
            <a:rect l="l" t="t" r="r" b="b"/>
            <a:pathLst>
              <a:path w="1169035" h="368935">
                <a:moveTo>
                  <a:pt x="0" y="368808"/>
                </a:moveTo>
                <a:lnTo>
                  <a:pt x="1168908" y="368808"/>
                </a:lnTo>
                <a:lnTo>
                  <a:pt x="11689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3111" y="1131570"/>
            <a:ext cx="8841105" cy="4970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latin typeface="Arial"/>
                <a:cs typeface="Arial"/>
              </a:rPr>
              <a:t>Pour </a:t>
            </a:r>
            <a:r>
              <a:rPr sz="2000" spc="-40" dirty="0">
                <a:latin typeface="Arial"/>
                <a:cs typeface="Arial"/>
              </a:rPr>
              <a:t>éviter </a:t>
            </a:r>
            <a:r>
              <a:rPr sz="2000" spc="-85" dirty="0">
                <a:latin typeface="Arial"/>
                <a:cs typeface="Arial"/>
              </a:rPr>
              <a:t>que </a:t>
            </a:r>
            <a:r>
              <a:rPr sz="2000" spc="-80" dirty="0">
                <a:latin typeface="Arial"/>
                <a:cs typeface="Arial"/>
              </a:rPr>
              <a:t>l'enzyme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 </a:t>
            </a:r>
            <a:r>
              <a:rPr sz="2000" spc="-90" dirty="0">
                <a:latin typeface="Arial"/>
                <a:cs typeface="Arial"/>
              </a:rPr>
              <a:t>ne </a:t>
            </a:r>
            <a:r>
              <a:rPr sz="2000" spc="-100" dirty="0">
                <a:latin typeface="Arial"/>
                <a:cs typeface="Arial"/>
              </a:rPr>
              <a:t>coupe l'ADN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14" dirty="0">
                <a:latin typeface="Arial"/>
                <a:cs typeface="Arial"/>
              </a:rPr>
              <a:t>son </a:t>
            </a:r>
            <a:r>
              <a:rPr sz="2000" spc="-55" dirty="0">
                <a:latin typeface="Arial"/>
                <a:cs typeface="Arial"/>
              </a:rPr>
              <a:t>propre </a:t>
            </a:r>
            <a:r>
              <a:rPr sz="2000" spc="-95" dirty="0">
                <a:latin typeface="Arial"/>
                <a:cs typeface="Arial"/>
              </a:rPr>
              <a:t>génome, </a:t>
            </a:r>
            <a:r>
              <a:rPr sz="2000" spc="-75" dirty="0">
                <a:latin typeface="Arial"/>
                <a:cs typeface="Arial"/>
              </a:rPr>
              <a:t>la  </a:t>
            </a:r>
            <a:r>
              <a:rPr sz="2000" spc="-60" dirty="0">
                <a:latin typeface="Arial"/>
                <a:cs typeface="Arial"/>
              </a:rPr>
              <a:t>bactérie </a:t>
            </a:r>
            <a:r>
              <a:rPr sz="2000" spc="-50" dirty="0">
                <a:latin typeface="Arial"/>
                <a:cs typeface="Arial"/>
              </a:rPr>
              <a:t>fabrique </a:t>
            </a:r>
            <a:r>
              <a:rPr sz="2000" spc="-130" dirty="0">
                <a:latin typeface="Arial"/>
                <a:cs typeface="Arial"/>
              </a:rPr>
              <a:t>aussi </a:t>
            </a:r>
            <a:r>
              <a:rPr sz="2000" spc="-80" dirty="0">
                <a:latin typeface="Arial"/>
                <a:cs typeface="Arial"/>
              </a:rPr>
              <a:t>une </a:t>
            </a:r>
            <a:r>
              <a:rPr sz="2000" spc="-90" dirty="0">
                <a:latin typeface="Arial"/>
                <a:cs typeface="Arial"/>
              </a:rPr>
              <a:t>deuxième </a:t>
            </a:r>
            <a:r>
              <a:rPr sz="2000" spc="-114" dirty="0">
                <a:latin typeface="Arial"/>
                <a:cs typeface="Arial"/>
              </a:rPr>
              <a:t>enzyme </a:t>
            </a:r>
            <a:r>
              <a:rPr sz="2000" spc="-90" dirty="0">
                <a:latin typeface="Arial"/>
                <a:cs typeface="Arial"/>
              </a:rPr>
              <a:t>appelée </a:t>
            </a:r>
            <a:r>
              <a:rPr sz="2000" spc="-85" dirty="0">
                <a:latin typeface="Arial"/>
                <a:cs typeface="Arial"/>
              </a:rPr>
              <a:t>méthylase </a:t>
            </a:r>
            <a:r>
              <a:rPr sz="2000" spc="-35" dirty="0">
                <a:latin typeface="Arial"/>
                <a:cs typeface="Arial"/>
              </a:rPr>
              <a:t>qui </a:t>
            </a:r>
            <a:r>
              <a:rPr sz="2000" spc="-70" dirty="0">
                <a:latin typeface="Arial"/>
                <a:cs typeface="Arial"/>
              </a:rPr>
              <a:t>reconnaît  </a:t>
            </a:r>
            <a:r>
              <a:rPr sz="2000" spc="-85" dirty="0">
                <a:latin typeface="Arial"/>
                <a:cs typeface="Arial"/>
              </a:rPr>
              <a:t>également </a:t>
            </a:r>
            <a:r>
              <a:rPr sz="2000" spc="-50" dirty="0">
                <a:latin typeface="Arial"/>
                <a:cs typeface="Arial"/>
              </a:rPr>
              <a:t>le </a:t>
            </a:r>
            <a:r>
              <a:rPr sz="2000" spc="-60" dirty="0">
                <a:latin typeface="Arial"/>
                <a:cs typeface="Arial"/>
              </a:rPr>
              <a:t>site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0" dirty="0">
                <a:latin typeface="Arial"/>
                <a:cs typeface="Arial"/>
              </a:rPr>
              <a:t>restriction. </a:t>
            </a:r>
            <a:r>
              <a:rPr sz="2000" spc="-215" dirty="0">
                <a:latin typeface="Arial"/>
                <a:cs typeface="Arial"/>
              </a:rPr>
              <a:t>La </a:t>
            </a:r>
            <a:r>
              <a:rPr sz="2000" spc="-85" dirty="0">
                <a:latin typeface="Arial"/>
                <a:cs typeface="Arial"/>
              </a:rPr>
              <a:t>méthylase </a:t>
            </a:r>
            <a:r>
              <a:rPr sz="2000" spc="-90" dirty="0">
                <a:latin typeface="Arial"/>
                <a:cs typeface="Arial"/>
              </a:rPr>
              <a:t>ne </a:t>
            </a:r>
            <a:r>
              <a:rPr sz="2000" spc="-95" dirty="0">
                <a:latin typeface="Arial"/>
                <a:cs typeface="Arial"/>
              </a:rPr>
              <a:t>coupe </a:t>
            </a:r>
            <a:r>
              <a:rPr sz="2000" spc="-145" dirty="0">
                <a:latin typeface="Arial"/>
                <a:cs typeface="Arial"/>
              </a:rPr>
              <a:t>pas </a:t>
            </a:r>
            <a:r>
              <a:rPr sz="2000" spc="-90" dirty="0">
                <a:latin typeface="Arial"/>
                <a:cs typeface="Arial"/>
              </a:rPr>
              <a:t>l'ADN, </a:t>
            </a:r>
            <a:r>
              <a:rPr sz="2000" spc="-110" dirty="0">
                <a:latin typeface="Arial"/>
                <a:cs typeface="Arial"/>
              </a:rPr>
              <a:t>mais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40" dirty="0">
                <a:latin typeface="Arial"/>
                <a:cs typeface="Arial"/>
              </a:rPr>
              <a:t>modifie </a:t>
            </a:r>
            <a:r>
              <a:rPr sz="2000" spc="-95" dirty="0">
                <a:latin typeface="Arial"/>
                <a:cs typeface="Arial"/>
              </a:rPr>
              <a:t>en  </a:t>
            </a:r>
            <a:r>
              <a:rPr sz="2000" spc="-10" dirty="0">
                <a:latin typeface="Arial"/>
                <a:cs typeface="Arial"/>
              </a:rPr>
              <a:t>lui </a:t>
            </a:r>
            <a:r>
              <a:rPr sz="2000" spc="-30" dirty="0">
                <a:latin typeface="Arial"/>
                <a:cs typeface="Arial"/>
              </a:rPr>
              <a:t>rajoutant </a:t>
            </a:r>
            <a:r>
              <a:rPr sz="2000" spc="-65" dirty="0">
                <a:latin typeface="Arial"/>
                <a:cs typeface="Arial"/>
              </a:rPr>
              <a:t>un groupement </a:t>
            </a:r>
            <a:r>
              <a:rPr sz="2000" spc="-55" dirty="0">
                <a:latin typeface="Arial"/>
                <a:cs typeface="Arial"/>
              </a:rPr>
              <a:t>méthyle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60" dirty="0">
                <a:latin typeface="Arial"/>
                <a:cs typeface="Arial"/>
              </a:rPr>
              <a:t>un </a:t>
            </a:r>
            <a:r>
              <a:rPr sz="2000" spc="-65" dirty="0">
                <a:latin typeface="Arial"/>
                <a:cs typeface="Arial"/>
              </a:rPr>
              <a:t>ou </a:t>
            </a:r>
            <a:r>
              <a:rPr sz="2000" spc="-85" dirty="0">
                <a:latin typeface="Arial"/>
                <a:cs typeface="Arial"/>
              </a:rPr>
              <a:t>plusieurs </a:t>
            </a:r>
            <a:r>
              <a:rPr sz="2000" spc="-65" dirty="0">
                <a:latin typeface="Arial"/>
                <a:cs typeface="Arial"/>
              </a:rPr>
              <a:t>nucléotides </a:t>
            </a:r>
            <a:r>
              <a:rPr sz="2000" spc="-60" dirty="0">
                <a:latin typeface="Arial"/>
                <a:cs typeface="Arial"/>
              </a:rPr>
              <a:t>du site. </a:t>
            </a:r>
            <a:r>
              <a:rPr sz="2000" spc="-90" dirty="0">
                <a:latin typeface="Arial"/>
                <a:cs typeface="Arial"/>
              </a:rPr>
              <a:t>Cette  </a:t>
            </a:r>
            <a:r>
              <a:rPr sz="2000" spc="-40" dirty="0">
                <a:latin typeface="Arial"/>
                <a:cs typeface="Arial"/>
              </a:rPr>
              <a:t>méthylation </a:t>
            </a:r>
            <a:r>
              <a:rPr sz="2000" spc="-105" dirty="0">
                <a:latin typeface="Arial"/>
                <a:cs typeface="Arial"/>
              </a:rPr>
              <a:t>empêche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80" dirty="0">
                <a:latin typeface="Arial"/>
                <a:cs typeface="Arial"/>
              </a:rPr>
              <a:t>coupure </a:t>
            </a:r>
            <a:r>
              <a:rPr sz="2000" spc="-65" dirty="0">
                <a:latin typeface="Arial"/>
                <a:cs typeface="Arial"/>
              </a:rPr>
              <a:t>par </a:t>
            </a:r>
            <a:r>
              <a:rPr sz="2000" spc="-80" dirty="0">
                <a:latin typeface="Arial"/>
                <a:cs typeface="Arial"/>
              </a:rPr>
              <a:t>l'enzyme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restriction. </a:t>
            </a: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80" dirty="0">
                <a:latin typeface="Arial"/>
                <a:cs typeface="Arial"/>
              </a:rPr>
              <a:t>ADN </a:t>
            </a:r>
            <a:r>
              <a:rPr sz="2000" spc="-75" dirty="0">
                <a:latin typeface="Arial"/>
                <a:cs typeface="Arial"/>
              </a:rPr>
              <a:t>bactériens, 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90" dirty="0">
                <a:latin typeface="Arial"/>
                <a:cs typeface="Arial"/>
              </a:rPr>
              <a:t>échapper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50" dirty="0">
                <a:latin typeface="Arial"/>
                <a:cs typeface="Arial"/>
              </a:rPr>
              <a:t>l’action </a:t>
            </a:r>
            <a:r>
              <a:rPr sz="2000" spc="-95" dirty="0">
                <a:latin typeface="Arial"/>
                <a:cs typeface="Arial"/>
              </a:rPr>
              <a:t>de </a:t>
            </a:r>
            <a:r>
              <a:rPr sz="2000" spc="-80" dirty="0">
                <a:latin typeface="Arial"/>
                <a:cs typeface="Arial"/>
              </a:rPr>
              <a:t>leurs </a:t>
            </a:r>
            <a:r>
              <a:rPr sz="2000" spc="-75" dirty="0">
                <a:latin typeface="Arial"/>
                <a:cs typeface="Arial"/>
              </a:rPr>
              <a:t>propres </a:t>
            </a:r>
            <a:r>
              <a:rPr sz="2000" spc="-105" dirty="0">
                <a:latin typeface="Arial"/>
                <a:cs typeface="Arial"/>
              </a:rPr>
              <a:t>endonucléases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35" dirty="0">
                <a:latin typeface="Arial"/>
                <a:cs typeface="Arial"/>
              </a:rPr>
              <a:t>restriction, </a:t>
            </a:r>
            <a:r>
              <a:rPr sz="2000" spc="-65" dirty="0">
                <a:latin typeface="Arial"/>
                <a:cs typeface="Arial"/>
              </a:rPr>
              <a:t>sont  </a:t>
            </a:r>
            <a:r>
              <a:rPr sz="2000" spc="-75" dirty="0">
                <a:latin typeface="Arial"/>
                <a:cs typeface="Arial"/>
              </a:rPr>
              <a:t>méthylés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240" dirty="0">
                <a:latin typeface="Arial"/>
                <a:cs typeface="Arial"/>
              </a:rPr>
              <a:t>C5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certaines </a:t>
            </a:r>
            <a:r>
              <a:rPr sz="2000" spc="-120" dirty="0">
                <a:latin typeface="Arial"/>
                <a:cs typeface="Arial"/>
              </a:rPr>
              <a:t>Cytosines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85" dirty="0">
                <a:latin typeface="Arial"/>
                <a:cs typeface="Arial"/>
              </a:rPr>
              <a:t>sur </a:t>
            </a:r>
            <a:r>
              <a:rPr sz="2000" spc="-55" dirty="0">
                <a:latin typeface="Arial"/>
                <a:cs typeface="Arial"/>
              </a:rPr>
              <a:t>le </a:t>
            </a:r>
            <a:r>
              <a:rPr sz="2000" spc="-125" dirty="0">
                <a:latin typeface="Arial"/>
                <a:cs typeface="Arial"/>
              </a:rPr>
              <a:t>N7 </a:t>
            </a:r>
            <a:r>
              <a:rPr sz="2000" spc="-90" dirty="0">
                <a:latin typeface="Arial"/>
                <a:cs typeface="Arial"/>
              </a:rPr>
              <a:t>de quelques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Adénines.</a:t>
            </a:r>
            <a:endParaRPr sz="2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639"/>
              </a:spcBef>
            </a:pP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Propriétés</a:t>
            </a:r>
            <a:endParaRPr sz="18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1525"/>
              </a:spcBef>
            </a:pPr>
            <a:r>
              <a:rPr sz="2000" spc="-204" dirty="0">
                <a:latin typeface="Arial"/>
                <a:cs typeface="Arial"/>
              </a:rPr>
              <a:t>Les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45" dirty="0">
                <a:latin typeface="Arial"/>
                <a:cs typeface="Arial"/>
              </a:rPr>
              <a:t>restrictions appartiennent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40" dirty="0">
                <a:latin typeface="Arial"/>
                <a:cs typeface="Arial"/>
              </a:rPr>
              <a:t>classe </a:t>
            </a:r>
            <a:r>
              <a:rPr sz="2000" spc="-130" dirty="0">
                <a:latin typeface="Arial"/>
                <a:cs typeface="Arial"/>
              </a:rPr>
              <a:t>des </a:t>
            </a:r>
            <a:r>
              <a:rPr sz="2000" spc="-105" dirty="0">
                <a:latin typeface="Arial"/>
                <a:cs typeface="Arial"/>
              </a:rPr>
              <a:t>endonucléases, </a:t>
            </a:r>
            <a:r>
              <a:rPr sz="2000" spc="-65" dirty="0">
                <a:latin typeface="Arial"/>
                <a:cs typeface="Arial"/>
              </a:rPr>
              <a:t>c'est-à-dire 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30" dirty="0">
                <a:latin typeface="Arial"/>
                <a:cs typeface="Arial"/>
              </a:rPr>
              <a:t>enzymes </a:t>
            </a:r>
            <a:r>
              <a:rPr sz="2000" spc="-114" dirty="0">
                <a:latin typeface="Arial"/>
                <a:cs typeface="Arial"/>
              </a:rPr>
              <a:t>capables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55" dirty="0">
                <a:latin typeface="Arial"/>
                <a:cs typeface="Arial"/>
              </a:rPr>
              <a:t>cliver </a:t>
            </a:r>
            <a:r>
              <a:rPr sz="2000" spc="-105" dirty="0">
                <a:latin typeface="Arial"/>
                <a:cs typeface="Arial"/>
              </a:rPr>
              <a:t>les </a:t>
            </a:r>
            <a:r>
              <a:rPr sz="2000" spc="-85" dirty="0">
                <a:latin typeface="Arial"/>
                <a:cs typeface="Arial"/>
              </a:rPr>
              <a:t>liaisons </a:t>
            </a:r>
            <a:r>
              <a:rPr sz="2000" spc="-75" dirty="0">
                <a:latin typeface="Arial"/>
                <a:cs typeface="Arial"/>
              </a:rPr>
              <a:t>phosphodiester </a:t>
            </a:r>
            <a:r>
              <a:rPr sz="2000" spc="-40" dirty="0">
                <a:latin typeface="Arial"/>
                <a:cs typeface="Arial"/>
              </a:rPr>
              <a:t>entre </a:t>
            </a:r>
            <a:r>
              <a:rPr sz="2000" spc="-100" dirty="0">
                <a:latin typeface="Arial"/>
                <a:cs typeface="Arial"/>
              </a:rPr>
              <a:t>deux </a:t>
            </a:r>
            <a:r>
              <a:rPr sz="2000" spc="-65" dirty="0">
                <a:latin typeface="Arial"/>
                <a:cs typeface="Arial"/>
              </a:rPr>
              <a:t>nucléotides </a:t>
            </a:r>
            <a:r>
              <a:rPr sz="2000" spc="-155" dirty="0">
                <a:latin typeface="Arial"/>
                <a:cs typeface="Arial"/>
              </a:rPr>
              <a:t>à  </a:t>
            </a:r>
            <a:r>
              <a:rPr sz="2000" spc="-15" dirty="0">
                <a:latin typeface="Arial"/>
                <a:cs typeface="Arial"/>
              </a:rPr>
              <a:t>l'intérieur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105" dirty="0">
                <a:latin typeface="Arial"/>
                <a:cs typeface="Arial"/>
              </a:rPr>
              <a:t>chaîne </a:t>
            </a:r>
            <a:r>
              <a:rPr sz="2000" spc="-35" dirty="0">
                <a:latin typeface="Arial"/>
                <a:cs typeface="Arial"/>
              </a:rPr>
              <a:t>d'un </a:t>
            </a:r>
            <a:r>
              <a:rPr sz="2000" spc="-95" dirty="0">
                <a:latin typeface="Arial"/>
                <a:cs typeface="Arial"/>
              </a:rPr>
              <a:t>acide </a:t>
            </a:r>
            <a:r>
              <a:rPr sz="2000" spc="-70" dirty="0">
                <a:latin typeface="Arial"/>
                <a:cs typeface="Arial"/>
              </a:rPr>
              <a:t>nucléique,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85" dirty="0">
                <a:latin typeface="Arial"/>
                <a:cs typeface="Arial"/>
              </a:rPr>
              <a:t>plus </a:t>
            </a:r>
            <a:r>
              <a:rPr sz="2000" spc="-65" dirty="0">
                <a:latin typeface="Arial"/>
                <a:cs typeface="Arial"/>
              </a:rPr>
              <a:t>spécifiquement </a:t>
            </a:r>
            <a:r>
              <a:rPr sz="2000" spc="-45" dirty="0">
                <a:latin typeface="Arial"/>
                <a:cs typeface="Arial"/>
              </a:rPr>
              <a:t>appartiennent </a:t>
            </a:r>
            <a:r>
              <a:rPr sz="2000" spc="-155" dirty="0">
                <a:latin typeface="Arial"/>
                <a:cs typeface="Arial"/>
              </a:rPr>
              <a:t>à 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40" dirty="0">
                <a:latin typeface="Arial"/>
                <a:cs typeface="Arial"/>
              </a:rPr>
              <a:t>classe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00" dirty="0">
                <a:latin typeface="Arial"/>
                <a:cs typeface="Arial"/>
              </a:rPr>
              <a:t>endodésoxyribonucléases </a:t>
            </a:r>
            <a:r>
              <a:rPr sz="2000" spc="-85" dirty="0">
                <a:latin typeface="Arial"/>
                <a:cs typeface="Arial"/>
              </a:rPr>
              <a:t>puisque </a:t>
            </a:r>
            <a:r>
              <a:rPr sz="2000" spc="-75" dirty="0">
                <a:latin typeface="Arial"/>
                <a:cs typeface="Arial"/>
              </a:rPr>
              <a:t>spécifique </a:t>
            </a:r>
            <a:r>
              <a:rPr sz="2000" spc="-155" dirty="0">
                <a:latin typeface="Arial"/>
                <a:cs typeface="Arial"/>
              </a:rPr>
              <a:t>à </a:t>
            </a:r>
            <a:r>
              <a:rPr sz="2000" spc="-90" dirty="0">
                <a:latin typeface="Arial"/>
                <a:cs typeface="Arial"/>
              </a:rPr>
              <a:t>l'ADN. </a:t>
            </a:r>
            <a:r>
              <a:rPr sz="2000" spc="-210" dirty="0">
                <a:latin typeface="Arial"/>
                <a:cs typeface="Arial"/>
              </a:rPr>
              <a:t>Les  </a:t>
            </a:r>
            <a:r>
              <a:rPr sz="2000" spc="-110" dirty="0">
                <a:latin typeface="Arial"/>
                <a:cs typeface="Arial"/>
              </a:rPr>
              <a:t>endonucléases </a:t>
            </a:r>
            <a:r>
              <a:rPr sz="2000" spc="-25" dirty="0">
                <a:latin typeface="Arial"/>
                <a:cs typeface="Arial"/>
              </a:rPr>
              <a:t>diffèrent </a:t>
            </a:r>
            <a:r>
              <a:rPr sz="2000" spc="-135" dirty="0">
                <a:latin typeface="Arial"/>
                <a:cs typeface="Arial"/>
              </a:rPr>
              <a:t>des </a:t>
            </a:r>
            <a:r>
              <a:rPr sz="2000" spc="-120" dirty="0">
                <a:latin typeface="Arial"/>
                <a:cs typeface="Arial"/>
              </a:rPr>
              <a:t>exonucléases, </a:t>
            </a:r>
            <a:r>
              <a:rPr sz="2000" spc="-75" dirty="0">
                <a:latin typeface="Arial"/>
                <a:cs typeface="Arial"/>
              </a:rPr>
              <a:t>puisqu'elles </a:t>
            </a:r>
            <a:r>
              <a:rPr sz="2000" spc="-65" dirty="0">
                <a:latin typeface="Arial"/>
                <a:cs typeface="Arial"/>
              </a:rPr>
              <a:t>peuvent </a:t>
            </a:r>
            <a:r>
              <a:rPr sz="2000" spc="-55" dirty="0">
                <a:latin typeface="Arial"/>
                <a:cs typeface="Arial"/>
              </a:rPr>
              <a:t>cliver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65" dirty="0">
                <a:latin typeface="Arial"/>
                <a:cs typeface="Arial"/>
              </a:rPr>
              <a:t>brins  </a:t>
            </a:r>
            <a:r>
              <a:rPr sz="2000" spc="-70" dirty="0">
                <a:latin typeface="Arial"/>
                <a:cs typeface="Arial"/>
              </a:rPr>
              <a:t>d'acide nucléique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manière </a:t>
            </a:r>
            <a:r>
              <a:rPr sz="2000" spc="-40" dirty="0">
                <a:latin typeface="Arial"/>
                <a:cs typeface="Arial"/>
              </a:rPr>
              <a:t>interne, </a:t>
            </a:r>
            <a:r>
              <a:rPr sz="2000" spc="-85" dirty="0">
                <a:latin typeface="Arial"/>
                <a:cs typeface="Arial"/>
              </a:rPr>
              <a:t>alors </a:t>
            </a:r>
            <a:r>
              <a:rPr sz="2000" spc="-80" dirty="0">
                <a:latin typeface="Arial"/>
                <a:cs typeface="Arial"/>
              </a:rPr>
              <a:t>que </a:t>
            </a:r>
            <a:r>
              <a:rPr sz="2000" spc="-110" dirty="0">
                <a:latin typeface="Arial"/>
                <a:cs typeface="Arial"/>
              </a:rPr>
              <a:t>les </a:t>
            </a:r>
            <a:r>
              <a:rPr sz="2000" spc="-125" dirty="0">
                <a:latin typeface="Arial"/>
                <a:cs typeface="Arial"/>
              </a:rPr>
              <a:t>exonucléases </a:t>
            </a:r>
            <a:r>
              <a:rPr sz="2000" spc="-35" dirty="0">
                <a:latin typeface="Arial"/>
                <a:cs typeface="Arial"/>
              </a:rPr>
              <a:t>n'attaquent </a:t>
            </a:r>
            <a:r>
              <a:rPr sz="2000" spc="-75" dirty="0">
                <a:latin typeface="Arial"/>
                <a:cs typeface="Arial"/>
              </a:rPr>
              <a:t>la  </a:t>
            </a:r>
            <a:r>
              <a:rPr sz="2000" spc="-70" dirty="0">
                <a:latin typeface="Arial"/>
                <a:cs typeface="Arial"/>
              </a:rPr>
              <a:t>molécule d'acide nucléique </a:t>
            </a:r>
            <a:r>
              <a:rPr sz="2000" spc="-60" dirty="0">
                <a:latin typeface="Arial"/>
                <a:cs typeface="Arial"/>
              </a:rPr>
              <a:t>qu'au </a:t>
            </a:r>
            <a:r>
              <a:rPr sz="2000" spc="-85" dirty="0">
                <a:latin typeface="Arial"/>
                <a:cs typeface="Arial"/>
              </a:rPr>
              <a:t>niveau </a:t>
            </a:r>
            <a:r>
              <a:rPr sz="2000" spc="-90" dirty="0">
                <a:latin typeface="Arial"/>
                <a:cs typeface="Arial"/>
              </a:rPr>
              <a:t>de </a:t>
            </a:r>
            <a:r>
              <a:rPr sz="2000" spc="-190" dirty="0">
                <a:latin typeface="Arial"/>
                <a:cs typeface="Arial"/>
              </a:rPr>
              <a:t>ses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extrémités.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2034</Words>
  <Application>Microsoft Office PowerPoint</Application>
  <PresentationFormat>Affichage à l'écran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Trebuchet MS</vt:lpstr>
      <vt:lpstr>Wingdings</vt:lpstr>
      <vt:lpstr>Office Theme</vt:lpstr>
      <vt:lpstr>Présentation PowerPoint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Génie génétique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 et termes techniques</dc:title>
  <dc:creator>Sana Aouachria</dc:creator>
  <cp:lastModifiedBy>ASUS</cp:lastModifiedBy>
  <cp:revision>5</cp:revision>
  <dcterms:created xsi:type="dcterms:W3CDTF">2018-12-07T19:36:54Z</dcterms:created>
  <dcterms:modified xsi:type="dcterms:W3CDTF">2021-02-16T08:48:53Z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2016-11-16T00:00:00Z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2018-12-07T00:00:00Z</vt:filetime>
  </property>
</Properties>
</file>