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408B4-9B16-4F7F-9B08-180F35D06396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7628AF-3A37-40A1-8492-6D526B0B0E0A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2395B-ADAC-4531-9CBF-5E96976F3F7A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4590-BC0A-48AA-8720-E5875D4451A5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DA06-0B3D-4671-ADA7-B481DABA4B3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4590-BC0A-48AA-8720-E5875D4451A5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DA06-0B3D-4671-ADA7-B481DABA4B3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4590-BC0A-48AA-8720-E5875D4451A5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DA06-0B3D-4671-ADA7-B481DABA4B3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4590-BC0A-48AA-8720-E5875D4451A5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DA06-0B3D-4671-ADA7-B481DABA4B3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4590-BC0A-48AA-8720-E5875D4451A5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DA06-0B3D-4671-ADA7-B481DABA4B3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4590-BC0A-48AA-8720-E5875D4451A5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DA06-0B3D-4671-ADA7-B481DABA4B3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4590-BC0A-48AA-8720-E5875D4451A5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DA06-0B3D-4671-ADA7-B481DABA4B3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4590-BC0A-48AA-8720-E5875D4451A5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DA06-0B3D-4671-ADA7-B481DABA4B3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4590-BC0A-48AA-8720-E5875D4451A5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DA06-0B3D-4671-ADA7-B481DABA4B3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4590-BC0A-48AA-8720-E5875D4451A5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DA06-0B3D-4671-ADA7-B481DABA4B3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4590-BC0A-48AA-8720-E5875D4451A5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DA06-0B3D-4671-ADA7-B481DABA4B3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64590-BC0A-48AA-8720-E5875D4451A5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CDA06-0B3D-4671-ADA7-B481DABA4B3C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/>
          <a:lstStyle/>
          <a:p>
            <a:pPr algn="ctr"/>
            <a:r>
              <a:rPr lang="fr-FR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Primitive et intégrale </a:t>
            </a:r>
            <a:endParaRPr lang="fr-FR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i="1" dirty="0" smtClean="0"/>
          </a:p>
          <a:p>
            <a:endParaRPr lang="fr-FR" i="1" dirty="0" smtClean="0"/>
          </a:p>
          <a:p>
            <a:r>
              <a:rPr lang="fr-FR" sz="3600" i="1" dirty="0" smtClean="0"/>
              <a:t>F(x)         f(x)</a:t>
            </a:r>
          </a:p>
          <a:p>
            <a:endParaRPr lang="fr-FR" sz="3600" i="1" dirty="0" smtClean="0"/>
          </a:p>
          <a:p>
            <a:endParaRPr lang="fr-FR" sz="3600" i="1" dirty="0" smtClean="0"/>
          </a:p>
          <a:p>
            <a:pPr>
              <a:buNone/>
            </a:pPr>
            <a:endParaRPr lang="fr-FR" sz="36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1571604" y="2643182"/>
            <a:ext cx="100013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rot="10800000">
            <a:off x="1614471" y="3305310"/>
            <a:ext cx="1000132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571604" y="2285992"/>
            <a:ext cx="1285884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Dérivée</a:t>
            </a:r>
            <a:endParaRPr lang="fr-FR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614471" y="3429000"/>
            <a:ext cx="1357322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Primitive</a:t>
            </a:r>
            <a:endParaRPr lang="fr-FR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71472" y="928670"/>
            <a:ext cx="85725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On dit que la fonction F(x) est une primitive de la fonction f(x) sur [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] si en tout point de segment on a; f(x) est dérivée de F(x)</a:t>
            </a:r>
            <a:endParaRPr lang="fr-FR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198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286256"/>
            <a:ext cx="4528375" cy="1000132"/>
          </a:xfrm>
          <a:prstGeom prst="rect">
            <a:avLst/>
          </a:prstGeom>
          <a:noFill/>
        </p:spPr>
      </p:pic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5357826"/>
            <a:ext cx="1488292" cy="714380"/>
          </a:xfrm>
          <a:prstGeom prst="rect">
            <a:avLst/>
          </a:prstGeom>
          <a:noFill/>
        </p:spPr>
      </p:pic>
      <p:sp>
        <p:nvSpPr>
          <p:cNvPr id="17" name="ZoneTexte 16"/>
          <p:cNvSpPr txBox="1"/>
          <p:nvPr/>
        </p:nvSpPr>
        <p:spPr>
          <a:xfrm>
            <a:off x="1000100" y="5357826"/>
            <a:ext cx="7929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 smtClean="0">
                <a:latin typeface="Times New Roman" pitchFamily="18" charset="0"/>
                <a:cs typeface="Times New Roman" pitchFamily="18" charset="0"/>
              </a:rPr>
              <a:t>Donc:                      est la primitive de x</a:t>
            </a:r>
            <a:r>
              <a:rPr lang="fr-FR" sz="3200" b="1" i="1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fr-FR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142976" y="37861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 smtClean="0">
                <a:latin typeface="Times New Roman" pitchFamily="18" charset="0"/>
                <a:cs typeface="Times New Roman" pitchFamily="18" charset="0"/>
              </a:rPr>
              <a:t>Exemple:</a:t>
            </a:r>
            <a:endParaRPr lang="fr-FR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Flèche droite 14"/>
          <p:cNvSpPr/>
          <p:nvPr/>
        </p:nvSpPr>
        <p:spPr>
          <a:xfrm>
            <a:off x="1785918" y="2714620"/>
            <a:ext cx="857256" cy="285752"/>
          </a:xfrm>
          <a:prstGeom prst="rightArrow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85852" y="214290"/>
            <a:ext cx="7498080" cy="4800600"/>
          </a:xfrm>
        </p:spPr>
        <p:txBody>
          <a:bodyPr/>
          <a:lstStyle/>
          <a:p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F’(x) = f(x)</a:t>
            </a:r>
          </a:p>
          <a:p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Donc F(x) est la primitive de f(x) </a:t>
            </a:r>
          </a:p>
          <a:p>
            <a:endParaRPr lang="fr-FR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Aussi (F(x)+c)’=f(x)             c :(constante)</a:t>
            </a:r>
          </a:p>
          <a:p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Donc la </a:t>
            </a:r>
            <a:r>
              <a:rPr lang="fr-FR" i="1" dirty="0" err="1" smtClean="0">
                <a:latin typeface="Times New Roman" pitchFamily="18" charset="0"/>
                <a:cs typeface="Times New Roman" pitchFamily="18" charset="0"/>
              </a:rPr>
              <a:t>prémitive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 de f(x) est de la forme;</a:t>
            </a:r>
          </a:p>
          <a:p>
            <a:pPr>
              <a:buNone/>
            </a:pP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     F(x)+c      c :(constante)</a:t>
            </a:r>
          </a:p>
          <a:p>
            <a:pPr>
              <a:buNone/>
            </a:pPr>
            <a:endParaRPr lang="fr-FR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227468"/>
            <a:ext cx="4528375" cy="1000132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1214414" y="5370476"/>
            <a:ext cx="7929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 smtClean="0">
                <a:latin typeface="Times New Roman" pitchFamily="18" charset="0"/>
                <a:cs typeface="Times New Roman" pitchFamily="18" charset="0"/>
              </a:rPr>
              <a:t>Donc:                          est la primitive de x</a:t>
            </a:r>
            <a:r>
              <a:rPr lang="fr-FR" sz="3200" b="1" i="1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fr-FR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42976" y="3655964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Exemple:</a:t>
            </a:r>
            <a:endParaRPr lang="fr-FR" sz="32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5357826"/>
            <a:ext cx="2248313" cy="785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i="1" u="sng" dirty="0" smtClean="0">
                <a:latin typeface="Times New Roman" pitchFamily="18" charset="0"/>
                <a:cs typeface="Times New Roman" pitchFamily="18" charset="0"/>
              </a:rPr>
              <a:t>Intégrale</a:t>
            </a:r>
            <a:endParaRPr lang="fr-FR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447800"/>
            <a:ext cx="9215502" cy="4800600"/>
          </a:xfrm>
        </p:spPr>
        <p:txBody>
          <a:bodyPr/>
          <a:lstStyle/>
          <a:p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On appelle </a:t>
            </a:r>
            <a:r>
              <a:rPr lang="fr-FR" i="1" dirty="0" err="1" smtClean="0">
                <a:latin typeface="Times New Roman" pitchFamily="18" charset="0"/>
                <a:cs typeface="Times New Roman" pitchFamily="18" charset="0"/>
              </a:rPr>
              <a:t>integrale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 indéfinie de la fonction f(x) on note                 toute expression de la forme </a:t>
            </a:r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F(x)+c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où </a:t>
            </a:r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 est une primitive de </a:t>
            </a:r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f(x)</a:t>
            </a:r>
            <a:endParaRPr lang="fr-FR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       F’(x) = f(x)</a:t>
            </a:r>
          </a:p>
          <a:p>
            <a:endParaRPr lang="fr-F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2000240"/>
            <a:ext cx="1063632" cy="571504"/>
          </a:xfrm>
          <a:prstGeom prst="rect">
            <a:avLst/>
          </a:prstGeom>
          <a:noFill/>
        </p:spPr>
      </p:pic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4039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4643446"/>
            <a:ext cx="4196983" cy="1071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858280" cy="1143000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Quelques propriétés de l’intégrale indéfinie </a:t>
            </a:r>
            <a:endParaRPr lang="fr-FR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7224" y="1500174"/>
            <a:ext cx="8572560" cy="4800600"/>
          </a:xfrm>
        </p:spPr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>
              <a:buNone/>
            </a:pPr>
            <a:r>
              <a:rPr lang="fr-FR" dirty="0" smtClean="0"/>
              <a:t>                                                         </a:t>
            </a:r>
            <a:r>
              <a:rPr lang="fr-F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 constant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ϵ</a:t>
            </a:r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 IR</a:t>
            </a: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1428736"/>
            <a:ext cx="6977111" cy="857256"/>
          </a:xfrm>
          <a:prstGeom prst="rect">
            <a:avLst/>
          </a:prstGeom>
          <a:noFill/>
        </p:spPr>
      </p:pic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506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3643314"/>
            <a:ext cx="4921326" cy="1030045"/>
          </a:xfrm>
          <a:prstGeom prst="rect">
            <a:avLst/>
          </a:prstGeom>
          <a:noFill/>
        </p:spPr>
      </p:pic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5063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5357826"/>
            <a:ext cx="7016799" cy="928694"/>
          </a:xfrm>
          <a:prstGeom prst="rect">
            <a:avLst/>
          </a:prstGeom>
          <a:noFill/>
        </p:spPr>
      </p:pic>
      <p:cxnSp>
        <p:nvCxnSpPr>
          <p:cNvPr id="13" name="Connecteur droit 12"/>
          <p:cNvCxnSpPr/>
          <p:nvPr/>
        </p:nvCxnSpPr>
        <p:spPr>
          <a:xfrm>
            <a:off x="1285852" y="5072074"/>
            <a:ext cx="7143800" cy="142876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rot="10800000" flipV="1">
            <a:off x="1357290" y="4786322"/>
            <a:ext cx="6929486" cy="18573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 rot="19630759">
            <a:off x="4044515" y="4965703"/>
            <a:ext cx="1643074" cy="646331"/>
          </a:xfrm>
          <a:prstGeom prst="rect">
            <a:avLst/>
          </a:prstGeom>
          <a:noFill/>
          <a:ln w="76200" cmpd="thinThick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Faux</a:t>
            </a:r>
            <a:endParaRPr lang="fr-FR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2357430"/>
            <a:ext cx="6977111" cy="857256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2143108" y="2566982"/>
            <a:ext cx="357190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 smtClean="0">
                <a:solidFill>
                  <a:schemeClr val="tx1"/>
                </a:solidFill>
              </a:rPr>
              <a:t>-</a:t>
            </a:r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57911" y="2544533"/>
            <a:ext cx="357190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 smtClean="0">
                <a:solidFill>
                  <a:schemeClr val="tx1"/>
                </a:solidFill>
              </a:rPr>
              <a:t>-</a:t>
            </a:r>
            <a:endParaRPr lang="fr-FR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0100" y="285728"/>
            <a:ext cx="8362216" cy="1143000"/>
          </a:xfrm>
        </p:spPr>
        <p:txBody>
          <a:bodyPr>
            <a:noAutofit/>
          </a:bodyPr>
          <a:lstStyle/>
          <a:p>
            <a:r>
              <a:rPr lang="fr-FR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Intégration par changement de variable</a:t>
            </a:r>
            <a:endParaRPr lang="fr-FR" sz="36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142976" y="3786190"/>
            <a:ext cx="7143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Exemple:</a:t>
            </a:r>
          </a:p>
          <a:p>
            <a:endParaRPr lang="fr-FR" dirty="0"/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6085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4572008"/>
            <a:ext cx="2286016" cy="741411"/>
          </a:xfrm>
          <a:prstGeom prst="rect">
            <a:avLst/>
          </a:prstGeom>
          <a:noFill/>
        </p:spPr>
      </p:pic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6087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5572140"/>
            <a:ext cx="1368566" cy="928670"/>
          </a:xfrm>
          <a:prstGeom prst="rect">
            <a:avLst/>
          </a:prstGeom>
          <a:noFill/>
        </p:spPr>
      </p:pic>
      <p:cxnSp>
        <p:nvCxnSpPr>
          <p:cNvPr id="14" name="Connecteur droit avec flèche 13"/>
          <p:cNvCxnSpPr/>
          <p:nvPr/>
        </p:nvCxnSpPr>
        <p:spPr>
          <a:xfrm>
            <a:off x="4286248" y="5000636"/>
            <a:ext cx="2000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6429388" y="471488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t=</a:t>
            </a:r>
            <a:r>
              <a:rPr lang="fr-FR" sz="2400" b="1" i="1" dirty="0" err="1" smtClean="0">
                <a:latin typeface="Times New Roman" pitchFamily="18" charset="0"/>
                <a:cs typeface="Times New Roman" pitchFamily="18" charset="0"/>
              </a:rPr>
              <a:t>sinx</a:t>
            </a:r>
            <a:endParaRPr lang="fr-FR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>
            <a:off x="4143372" y="6000768"/>
            <a:ext cx="221457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6500826" y="578645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t=1+x</a:t>
            </a:r>
            <a:r>
              <a:rPr lang="fr-FR" sz="2400" b="1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fr-FR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785918" y="1357298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 smtClean="0">
                <a:latin typeface="Times New Roman" pitchFamily="18" charset="0"/>
                <a:cs typeface="Times New Roman" pitchFamily="18" charset="0"/>
              </a:rPr>
              <a:t>g(x)=t</a:t>
            </a: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2285992"/>
            <a:ext cx="5139567" cy="1000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u="sng" dirty="0" smtClean="0">
                <a:solidFill>
                  <a:srgbClr val="002060"/>
                </a:solidFill>
              </a:rPr>
              <a:t>Intégrales usuelles </a:t>
            </a:r>
            <a:endParaRPr lang="fr-FR" b="1" u="sng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033291" y="1600200"/>
            <a:ext cx="507741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Intégration par parties </a:t>
            </a:r>
            <a:endParaRPr lang="fr-FR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						</a:t>
            </a:r>
            <a:endParaRPr lang="fr-FR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000240"/>
            <a:ext cx="4075538" cy="500066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786058"/>
            <a:ext cx="5216959" cy="785818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3714752"/>
            <a:ext cx="5345653" cy="928694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5000636"/>
            <a:ext cx="5417382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Exemple:</a:t>
            </a:r>
          </a:p>
          <a:p>
            <a:endParaRPr lang="fr-FR" dirty="0"/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812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2143116"/>
            <a:ext cx="2349516" cy="1143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</a:t>
            </a: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300" b="0" i="0" u="sng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INTÉGRALE DÉFINIE </a:t>
            </a:r>
            <a:endParaRPr kumimoji="0" lang="fr-FR" sz="43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2500306"/>
            <a:ext cx="3929090" cy="876280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1428728" y="1785926"/>
            <a:ext cx="7715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Si  F(x) est la primitive  de 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428728" y="3286124"/>
            <a:ext cx="771527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L’intégrale définie par les bornes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est  donné  comme suit ; </a:t>
            </a:r>
          </a:p>
          <a:p>
            <a:endParaRPr lang="fr-FR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4357694"/>
            <a:ext cx="6129365" cy="11144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Affichage à l'écran (4:3)</PresentationFormat>
  <Paragraphs>45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Primitive et intégrale </vt:lpstr>
      <vt:lpstr>Diapositive 2</vt:lpstr>
      <vt:lpstr>Intégrale</vt:lpstr>
      <vt:lpstr>Quelques propriétés de l’intégrale indéfinie </vt:lpstr>
      <vt:lpstr>Intégration par changement de variable</vt:lpstr>
      <vt:lpstr>Intégrales usuelles </vt:lpstr>
      <vt:lpstr>Intégration par parties </vt:lpstr>
      <vt:lpstr>Diapositive 8</vt:lpstr>
      <vt:lpstr>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Primitive et intégrale </dc:title>
  <dc:creator>sidi_must</dc:creator>
  <cp:lastModifiedBy>sidi_must</cp:lastModifiedBy>
  <cp:revision>1</cp:revision>
  <dcterms:created xsi:type="dcterms:W3CDTF">2021-10-17T19:49:02Z</dcterms:created>
  <dcterms:modified xsi:type="dcterms:W3CDTF">2021-10-17T19:49:47Z</dcterms:modified>
</cp:coreProperties>
</file>