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56" r:id="rId2"/>
    <p:sldId id="392" r:id="rId3"/>
    <p:sldId id="393" r:id="rId4"/>
    <p:sldId id="394" r:id="rId5"/>
    <p:sldId id="395" r:id="rId6"/>
    <p:sldId id="396" r:id="rId7"/>
    <p:sldId id="397" r:id="rId8"/>
    <p:sldId id="398" r:id="rId9"/>
    <p:sldId id="400" r:id="rId10"/>
    <p:sldId id="399" r:id="rId11"/>
    <p:sldId id="401" r:id="rId12"/>
    <p:sldId id="402" r:id="rId13"/>
    <p:sldId id="403" r:id="rId14"/>
    <p:sldId id="404" r:id="rId15"/>
    <p:sldId id="406" r:id="rId16"/>
    <p:sldId id="407" r:id="rId17"/>
    <p:sldId id="405" r:id="rId18"/>
    <p:sldId id="408" r:id="rId19"/>
    <p:sldId id="284" r:id="rId2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006600"/>
    <a:srgbClr val="BB054A"/>
    <a:srgbClr val="FF3300"/>
    <a:srgbClr val="FFCC66"/>
    <a:srgbClr val="339966"/>
    <a:srgbClr val="FFCC99"/>
    <a:srgbClr val="FFCCCC"/>
    <a:srgbClr val="FF9999"/>
    <a:srgbClr val="F3CD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660B408-B3CF-4A94-85FC-2B1E0A45F4A2}" styleName="Style foncé 2 - Accentuation 1/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6D9F66E-5EB9-4882-86FB-DCBF35E3C3E4}" styleName="Style moyen 4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C4B1156A-380E-4F78-BDF5-A606A8083BF9}" styleName="Style moyen 4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Style léger 2 - Accentuation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D083AE6-46FA-4A59-8FB0-9F97EB10719F}" styleName="Style léger 3 - Accentuation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97" autoAdjust="0"/>
    <p:restoredTop sz="91756" autoAdjust="0"/>
  </p:normalViewPr>
  <p:slideViewPr>
    <p:cSldViewPr>
      <p:cViewPr varScale="1">
        <p:scale>
          <a:sx n="68" d="100"/>
          <a:sy n="68" d="100"/>
        </p:scale>
        <p:origin x="141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402"/>
    </p:cViewPr>
  </p:sorter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588234-87D0-4E2F-A6A8-51A3E0DC0523}" type="datetimeFigureOut">
              <a:rPr lang="fr-FR" smtClean="0"/>
              <a:pPr/>
              <a:t>03/12/2021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E7EBCF-AD37-4920-9DAF-FD8B674AC01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10383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6F323D-8DB9-458F-B9F7-6EE7E53FA5D6}" type="datetimeFigureOut">
              <a:rPr lang="fr-FR" smtClean="0"/>
              <a:pPr/>
              <a:t>03/12/2021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430774-F349-462C-A2C2-2174DEAEF1E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1444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30774-F349-462C-A2C2-2174DEAEF1E9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09773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Exemples de mesures ???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30774-F349-462C-A2C2-2174DEAEF1E9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46180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Exemples de mesures ???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30774-F349-462C-A2C2-2174DEAEF1E9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81995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Exemples de mesures ???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30774-F349-462C-A2C2-2174DEAEF1E9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21025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Exemples de mesures ???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30774-F349-462C-A2C2-2174DEAEF1E9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13602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Exemples de mesures ???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30774-F349-462C-A2C2-2174DEAEF1E9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4685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Exemples de mesures ???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30774-F349-462C-A2C2-2174DEAEF1E9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51623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Exemples de mesures ???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30774-F349-462C-A2C2-2174DEAEF1E9}" type="slidenum">
              <a:rPr lang="fr-FR" smtClean="0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57116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Exemples de mesures ???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30774-F349-462C-A2C2-2174DEAEF1E9}" type="slidenum">
              <a:rPr lang="fr-FR" smtClean="0"/>
              <a:pPr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6761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Exemples de mesures ???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30774-F349-462C-A2C2-2174DEAEF1E9}" type="slidenum">
              <a:rPr lang="fr-FR" smtClean="0"/>
              <a:pPr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65644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30774-F349-462C-A2C2-2174DEAEF1E9}" type="slidenum">
              <a:rPr lang="fr-FR" smtClean="0"/>
              <a:pPr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200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Exemples de mesures ???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30774-F349-462C-A2C2-2174DEAEF1E9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52346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Exemples de mesures ???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30774-F349-462C-A2C2-2174DEAEF1E9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56523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Exemples de mesures ???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30774-F349-462C-A2C2-2174DEAEF1E9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69917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Exemples de mesures ???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30774-F349-462C-A2C2-2174DEAEF1E9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33477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Exemples de mesures ???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30774-F349-462C-A2C2-2174DEAEF1E9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44909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Exemples de mesures ???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30774-F349-462C-A2C2-2174DEAEF1E9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66302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Exemples de mesures ???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30774-F349-462C-A2C2-2174DEAEF1E9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41100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Exemples de mesures ???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30774-F349-462C-A2C2-2174DEAEF1E9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3955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3.bin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1"/>
          <p:cNvGraphicFramePr>
            <a:graphicFrameLocks noChangeAspect="1"/>
          </p:cNvGraphicFramePr>
          <p:nvPr/>
        </p:nvGraphicFramePr>
        <p:xfrm>
          <a:off x="6350" y="3586163"/>
          <a:ext cx="9140825" cy="335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8" name="Image" r:id="rId3" imgW="7034921" imgH="3530159" progId="">
                  <p:embed/>
                </p:oleObj>
              </mc:Choice>
              <mc:Fallback>
                <p:oleObj name="Image" r:id="rId3" imgW="7034921" imgH="3530159" progId="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70000" contrast="-7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6350" y="3586163"/>
                        <a:ext cx="9140825" cy="33575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18"/>
          <p:cNvGraphicFramePr>
            <a:graphicFrameLocks noChangeAspect="1"/>
          </p:cNvGraphicFramePr>
          <p:nvPr/>
        </p:nvGraphicFramePr>
        <p:xfrm>
          <a:off x="3175" y="0"/>
          <a:ext cx="9140825" cy="335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9" name="Image" r:id="rId5" imgW="7034921" imgH="3530159" progId="">
                  <p:embed/>
                </p:oleObj>
              </mc:Choice>
              <mc:Fallback>
                <p:oleObj name="Image" r:id="rId5" imgW="7034921" imgH="3530159" progId="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3175" y="0"/>
                        <a:ext cx="9140825" cy="33575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17"/>
          <p:cNvSpPr>
            <a:spLocks noChangeArrowheads="1"/>
          </p:cNvSpPr>
          <p:nvPr/>
        </p:nvSpPr>
        <p:spPr bwMode="gray">
          <a:xfrm>
            <a:off x="6350" y="1844675"/>
            <a:ext cx="9137650" cy="2808288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781300"/>
            <a:ext cx="7596188" cy="1439863"/>
          </a:xfrm>
          <a:solidFill>
            <a:schemeClr val="bg1"/>
          </a:solidFill>
        </p:spPr>
        <p:txBody>
          <a:bodyPr/>
          <a:lstStyle>
            <a:lvl1pPr algn="ctr">
              <a:defRPr sz="28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304800" y="4953000"/>
            <a:ext cx="85344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800" b="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</p:spTree>
  </p:cSld>
  <p:clrMapOvr>
    <a:masterClrMapping/>
  </p:clrMapOvr>
  <p:transition>
    <p:cover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EAC074-9B23-4764-AAD9-173741C63EF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C70CB9-9BCE-4045-82A4-06BD7AE61032}" type="datetime1">
              <a:rPr lang="fr-FR" smtClean="0"/>
              <a:pPr/>
              <a:t>03/12/2021</a:t>
            </a:fld>
            <a:endParaRPr lang="fr-FR"/>
          </a:p>
        </p:txBody>
      </p:sp>
    </p:spTree>
  </p:cSld>
  <p:clrMapOvr>
    <a:masterClrMapping/>
  </p:clrMapOvr>
  <p:transition>
    <p:cover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43700" y="44450"/>
            <a:ext cx="2095500" cy="64230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44450"/>
            <a:ext cx="6134100" cy="64230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EAC074-9B23-4764-AAD9-173741C63EF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434D13-1808-4FA5-A2D5-40DD97890F12}" type="datetime1">
              <a:rPr lang="fr-FR" smtClean="0"/>
              <a:pPr/>
              <a:t>03/12/2021</a:t>
            </a:fld>
            <a:endParaRPr lang="fr-FR"/>
          </a:p>
        </p:txBody>
      </p:sp>
    </p:spTree>
  </p:cSld>
  <p:clrMapOvr>
    <a:masterClrMapping/>
  </p:clrMapOvr>
  <p:transition>
    <p:cover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382000" cy="563563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908050"/>
            <a:ext cx="4038600" cy="555942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908050"/>
            <a:ext cx="4038600" cy="555942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EAC074-9B23-4764-AAD9-173741C63EF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A3A8D-2F98-41E9-BA21-DD72DD89B676}" type="datetime1">
              <a:rPr lang="fr-FR" smtClean="0"/>
              <a:pPr/>
              <a:t>03/12/2021</a:t>
            </a:fld>
            <a:endParaRPr lang="fr-FR"/>
          </a:p>
        </p:txBody>
      </p:sp>
    </p:spTree>
  </p:cSld>
  <p:clrMapOvr>
    <a:masterClrMapping/>
  </p:clrMapOvr>
  <p:transition>
    <p:cover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EAC074-9B23-4764-AAD9-173741C63EF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1DFDD5-1A20-4CF0-A135-900A008DBAF8}" type="datetime1">
              <a:rPr lang="fr-FR" smtClean="0"/>
              <a:pPr/>
              <a:t>03/12/2021</a:t>
            </a:fld>
            <a:endParaRPr lang="fr-FR"/>
          </a:p>
        </p:txBody>
      </p:sp>
    </p:spTree>
  </p:cSld>
  <p:clrMapOvr>
    <a:masterClrMapping/>
  </p:clrMapOvr>
  <p:transition>
    <p:cover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EAC074-9B23-4764-AAD9-173741C63EF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F90FB0-6B4B-4EEE-A5A9-1FF26BEBDFF3}" type="datetime1">
              <a:rPr lang="fr-FR" smtClean="0"/>
              <a:pPr/>
              <a:t>03/12/2021</a:t>
            </a:fld>
            <a:endParaRPr lang="fr-FR"/>
          </a:p>
        </p:txBody>
      </p:sp>
    </p:spTree>
  </p:cSld>
  <p:clrMapOvr>
    <a:masterClrMapping/>
  </p:clrMapOvr>
  <p:transition>
    <p:cover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908050"/>
            <a:ext cx="4038600" cy="5559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908050"/>
            <a:ext cx="4038600" cy="5559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EAC074-9B23-4764-AAD9-173741C63EF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5D7921-6955-4377-94BD-AE096C21BDA0}" type="datetime1">
              <a:rPr lang="fr-FR" smtClean="0"/>
              <a:pPr/>
              <a:t>03/12/2021</a:t>
            </a:fld>
            <a:endParaRPr lang="fr-FR"/>
          </a:p>
        </p:txBody>
      </p:sp>
    </p:spTree>
  </p:cSld>
  <p:clrMapOvr>
    <a:masterClrMapping/>
  </p:clrMapOvr>
  <p:transition>
    <p:cover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EAC074-9B23-4764-AAD9-173741C63EF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Rectangle 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FEA5AC-A959-49E2-AE7B-3875110FED64}" type="datetime1">
              <a:rPr lang="fr-FR" smtClean="0"/>
              <a:pPr/>
              <a:t>03/12/2021</a:t>
            </a:fld>
            <a:endParaRPr lang="fr-FR"/>
          </a:p>
        </p:txBody>
      </p:sp>
    </p:spTree>
  </p:cSld>
  <p:clrMapOvr>
    <a:masterClrMapping/>
  </p:clrMapOvr>
  <p:transition>
    <p:cover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EAC074-9B23-4764-AAD9-173741C63EF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2AA2D3-B43D-43EB-97F4-EE715F88773B}" type="datetime1">
              <a:rPr lang="fr-FR" smtClean="0"/>
              <a:pPr/>
              <a:t>03/12/2021</a:t>
            </a:fld>
            <a:endParaRPr lang="fr-FR"/>
          </a:p>
        </p:txBody>
      </p:sp>
    </p:spTree>
  </p:cSld>
  <p:clrMapOvr>
    <a:masterClrMapping/>
  </p:clrMapOvr>
  <p:transition>
    <p:cover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EAC074-9B23-4764-AAD9-173741C63EF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5CCFE5-8502-4710-B883-275D59914CAF}" type="datetime1">
              <a:rPr lang="fr-FR" smtClean="0"/>
              <a:pPr/>
              <a:t>03/12/2021</a:t>
            </a:fld>
            <a:endParaRPr lang="fr-FR"/>
          </a:p>
        </p:txBody>
      </p:sp>
    </p:spTree>
  </p:cSld>
  <p:clrMapOvr>
    <a:masterClrMapping/>
  </p:clrMapOvr>
  <p:transition>
    <p:cover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EAC074-9B23-4764-AAD9-173741C63EF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D4E6AF-F04B-4B5A-ADAB-E4A9181E3143}" type="datetime1">
              <a:rPr lang="fr-FR" smtClean="0"/>
              <a:pPr/>
              <a:t>03/12/2021</a:t>
            </a:fld>
            <a:endParaRPr lang="fr-FR"/>
          </a:p>
        </p:txBody>
      </p:sp>
    </p:spTree>
  </p:cSld>
  <p:clrMapOvr>
    <a:masterClrMapping/>
  </p:clrMapOvr>
  <p:transition>
    <p:cover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EAC074-9B23-4764-AAD9-173741C63EF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462A2C-5B37-4788-AD32-5EDC9BCF7899}" type="datetime1">
              <a:rPr lang="fr-FR" smtClean="0"/>
              <a:pPr/>
              <a:t>03/12/2021</a:t>
            </a:fld>
            <a:endParaRPr lang="fr-FR"/>
          </a:p>
        </p:txBody>
      </p:sp>
    </p:spTree>
  </p:cSld>
  <p:clrMapOvr>
    <a:masterClrMapping/>
  </p:clrMapOvr>
  <p:transition>
    <p:cover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/>
          <p:cNvSpPr>
            <a:spLocks noChangeArrowheads="1"/>
          </p:cNvSpPr>
          <p:nvPr/>
        </p:nvSpPr>
        <p:spPr bwMode="gray">
          <a:xfrm>
            <a:off x="0" y="6524625"/>
            <a:ext cx="9144000" cy="3333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graphicFrame>
        <p:nvGraphicFramePr>
          <p:cNvPr id="1026" name="Object 16"/>
          <p:cNvGraphicFramePr>
            <a:graphicFrameLocks noChangeAspect="1"/>
          </p:cNvGraphicFramePr>
          <p:nvPr/>
        </p:nvGraphicFramePr>
        <p:xfrm>
          <a:off x="0" y="-12700"/>
          <a:ext cx="91440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5" name="Image" r:id="rId15" imgW="6844444" imgH="736248" progId="">
                  <p:embed/>
                </p:oleObj>
              </mc:Choice>
              <mc:Fallback>
                <p:oleObj name="Image" r:id="rId15" imgW="6844444" imgH="736248" progId="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12700"/>
                        <a:ext cx="9144000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399D7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1D528D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C0C0C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08050"/>
            <a:ext cx="8229600" cy="555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7988" y="6553200"/>
            <a:ext cx="10080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tx1"/>
                </a:solidFill>
                <a:latin typeface="+mn-lt"/>
              </a:defRPr>
            </a:lvl1pPr>
          </a:lstStyle>
          <a:p>
            <a:fld id="{EBEAC074-9B23-4764-AAD9-173741C63EF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457200" y="44450"/>
            <a:ext cx="83820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cxnSp>
        <p:nvCxnSpPr>
          <p:cNvPr id="1032" name="AutoShape 18"/>
          <p:cNvCxnSpPr>
            <a:cxnSpLocks noChangeShapeType="1"/>
            <a:stCxn id="1030" idx="3"/>
            <a:endCxn id="1030" idx="3"/>
          </p:cNvCxnSpPr>
          <p:nvPr/>
        </p:nvCxnSpPr>
        <p:spPr bwMode="auto">
          <a:xfrm>
            <a:off x="9036050" y="6705600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043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53200"/>
            <a:ext cx="253047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FE5F509C-18EC-4DA6-95B2-1DFD8B648153}" type="datetime1">
              <a:rPr lang="fr-FR" smtClean="0"/>
              <a:pPr/>
              <a:t>03/12/2021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>
    <p:cover dir="r"/>
  </p:transition>
  <p:timing>
    <p:tnLst>
      <p:par>
        <p:cTn id="1" dur="indefinite" restart="never" nodeType="tmRoot"/>
      </p:par>
    </p:tnLst>
  </p:timing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195736" y="6165304"/>
            <a:ext cx="4786346" cy="357190"/>
          </a:xfrm>
        </p:spPr>
        <p:txBody>
          <a:bodyPr/>
          <a:lstStyle/>
          <a:p>
            <a:r>
              <a:rPr lang="fr-FR" sz="1600" b="1" dirty="0" smtClean="0">
                <a:solidFill>
                  <a:srgbClr val="002060"/>
                </a:solidFill>
                <a:latin typeface="Constantia" pitchFamily="18" charset="0"/>
              </a:rPr>
              <a:t>Option: SI</a:t>
            </a:r>
            <a:endParaRPr lang="fr-FR" sz="1600" b="1" dirty="0">
              <a:solidFill>
                <a:srgbClr val="002060"/>
              </a:solidFill>
              <a:latin typeface="Constantia" pitchFamily="18" charset="0"/>
            </a:endParaRPr>
          </a:p>
        </p:txBody>
      </p:sp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539552" y="0"/>
            <a:ext cx="8143902" cy="152997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spcBef>
                <a:spcPct val="50000"/>
              </a:spcBef>
            </a:pPr>
            <a:endParaRPr lang="fr-FR" sz="1600" b="1" dirty="0" smtClean="0">
              <a:solidFill>
                <a:srgbClr val="FFFF00"/>
              </a:solidFill>
              <a:latin typeface="Lucida Fax" pitchFamily="18" charset="0"/>
            </a:endParaRPr>
          </a:p>
          <a:p>
            <a:pPr algn="ctr">
              <a:spcBef>
                <a:spcPct val="50000"/>
              </a:spcBef>
            </a:pPr>
            <a:endParaRPr lang="fr-FR" sz="1600" b="1" dirty="0" smtClean="0">
              <a:solidFill>
                <a:srgbClr val="FFFF00"/>
              </a:solidFill>
              <a:latin typeface="Lucida Fax" pitchFamily="18" charset="0"/>
            </a:endParaRPr>
          </a:p>
          <a:p>
            <a:pPr algn="ctr">
              <a:spcBef>
                <a:spcPct val="50000"/>
              </a:spcBef>
            </a:pPr>
            <a:endParaRPr lang="fr-FR" sz="1600" b="1" dirty="0" smtClean="0">
              <a:solidFill>
                <a:srgbClr val="FFFF00"/>
              </a:solidFill>
              <a:latin typeface="Lucida Fax" pitchFamily="18" charset="0"/>
            </a:endParaRPr>
          </a:p>
          <a:p>
            <a:pPr algn="ctr">
              <a:spcBef>
                <a:spcPct val="50000"/>
              </a:spcBef>
            </a:pPr>
            <a:endParaRPr lang="fr-FR" sz="1600" b="1" dirty="0">
              <a:solidFill>
                <a:srgbClr val="FFFF00"/>
              </a:solidFill>
              <a:latin typeface="Lucida Fax" pitchFamily="18" charset="0"/>
            </a:endParaRPr>
          </a:p>
        </p:txBody>
      </p:sp>
      <p:sp>
        <p:nvSpPr>
          <p:cNvPr id="5" name="Sous-titre 8"/>
          <p:cNvSpPr txBox="1">
            <a:spLocks/>
          </p:cNvSpPr>
          <p:nvPr/>
        </p:nvSpPr>
        <p:spPr bwMode="white">
          <a:xfrm>
            <a:off x="0" y="4821512"/>
            <a:ext cx="8534400" cy="1343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Aft>
                <a:spcPct val="0"/>
              </a:spcAft>
              <a:buClr>
                <a:schemeClr val="hlink"/>
              </a:buClr>
              <a:defRPr/>
            </a:pPr>
            <a:r>
              <a:rPr kumimoji="0" 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nstantia" pitchFamily="18" charset="0"/>
              </a:rPr>
              <a:t>Cours troisième année</a:t>
            </a:r>
            <a:r>
              <a:rPr kumimoji="0" lang="fr-FR" sz="1800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nstantia" pitchFamily="18" charset="0"/>
              </a:rPr>
              <a:t> licence </a:t>
            </a:r>
            <a:r>
              <a:rPr kumimoji="0" 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nstantia" pitchFamily="18" charset="0"/>
              </a:rPr>
              <a:t> </a:t>
            </a:r>
          </a:p>
          <a:p>
            <a:pPr lvl="0" algn="just" fontAlgn="base">
              <a:spcAft>
                <a:spcPct val="0"/>
              </a:spcAft>
              <a:buClr>
                <a:schemeClr val="hlink"/>
              </a:buClr>
              <a:defRPr/>
            </a:pPr>
            <a:r>
              <a:rPr kumimoji="0" 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nstantia" pitchFamily="18" charset="0"/>
              </a:rPr>
              <a:t>Présenté par </a:t>
            </a:r>
            <a:r>
              <a:rPr lang="fr-FR" b="1" kern="0" dirty="0" smtClean="0">
                <a:solidFill>
                  <a:srgbClr val="002060"/>
                </a:solidFill>
                <a:latin typeface="Constantia" pitchFamily="18" charset="0"/>
              </a:rPr>
              <a:t>:  </a:t>
            </a:r>
            <a:r>
              <a:rPr lang="fr-FR" b="1" kern="0" dirty="0" err="1" smtClean="0">
                <a:solidFill>
                  <a:srgbClr val="002060"/>
                </a:solidFill>
                <a:latin typeface="Constantia" pitchFamily="18" charset="0"/>
              </a:rPr>
              <a:t>Yachba</a:t>
            </a:r>
            <a:r>
              <a:rPr lang="fr-FR" b="1" kern="0" dirty="0" smtClean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fr-FR" b="1" kern="0" dirty="0" err="1" smtClean="0">
                <a:solidFill>
                  <a:srgbClr val="002060"/>
                </a:solidFill>
                <a:latin typeface="Constantia" pitchFamily="18" charset="0"/>
              </a:rPr>
              <a:t>Khadidja</a:t>
            </a:r>
            <a:endParaRPr lang="fr-FR" b="1" kern="0" dirty="0" smtClean="0">
              <a:solidFill>
                <a:srgbClr val="002060"/>
              </a:solidFill>
              <a:latin typeface="Constantia" pitchFamily="18" charset="0"/>
            </a:endParaRPr>
          </a:p>
          <a:p>
            <a:pPr lvl="0" algn="just" fontAlgn="base">
              <a:spcAft>
                <a:spcPct val="0"/>
              </a:spcAft>
              <a:buClr>
                <a:schemeClr val="hlink"/>
              </a:buClr>
              <a:defRPr/>
            </a:pPr>
            <a:r>
              <a:rPr kumimoji="0" 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nstantia" pitchFamily="18" charset="0"/>
              </a:rPr>
              <a:t>Spécialité : Informatique</a:t>
            </a:r>
          </a:p>
          <a:p>
            <a:pPr lvl="0" algn="just" fontAlgn="base">
              <a:spcAft>
                <a:spcPct val="0"/>
              </a:spcAft>
              <a:buClr>
                <a:schemeClr val="hlink"/>
              </a:buClr>
              <a:defRPr/>
            </a:pPr>
            <a:endParaRPr kumimoji="0" lang="fr-FR" sz="18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nstantia" pitchFamily="18" charset="0"/>
            </a:endParaRPr>
          </a:p>
          <a:p>
            <a:pPr lvl="0" algn="just" fontAlgn="base">
              <a:spcAft>
                <a:spcPct val="0"/>
              </a:spcAft>
              <a:buClr>
                <a:schemeClr val="hlink"/>
              </a:buClr>
              <a:defRPr/>
            </a:pPr>
            <a:r>
              <a:rPr lang="fr-FR" b="1" kern="0" dirty="0" smtClean="0">
                <a:solidFill>
                  <a:srgbClr val="002060"/>
                </a:solidFill>
                <a:latin typeface="Constantia" pitchFamily="18" charset="0"/>
              </a:rPr>
              <a:t> </a:t>
            </a:r>
            <a:endParaRPr kumimoji="0" lang="fr-FR" sz="180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nstantia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  <a:defRPr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Lucida Fax" pitchFamily="18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57158" y="2643182"/>
            <a:ext cx="8572528" cy="157163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4000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Chapitre 3</a:t>
            </a:r>
          </a:p>
          <a:p>
            <a:pPr algn="ctr"/>
            <a:r>
              <a:rPr lang="fr-FR" sz="4000" b="1" i="1" dirty="0">
                <a:solidFill>
                  <a:schemeClr val="tx2"/>
                </a:solidFill>
                <a:latin typeface="Comic Sans MS" panose="030F0702030302020204" pitchFamily="66" charset="0"/>
              </a:rPr>
              <a:t>ANALYSE SYNTAXIQUE</a:t>
            </a:r>
            <a:endParaRPr kumimoji="0" lang="fr-FR" sz="4000" b="1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000216" y="-5700"/>
            <a:ext cx="5286412" cy="184665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tx2"/>
                </a:solidFill>
                <a:latin typeface="Cambria" pitchFamily="18" charset="0"/>
              </a:rPr>
              <a:t>faculté  des Sciences  et Technologies</a:t>
            </a:r>
          </a:p>
          <a:p>
            <a:pPr algn="ctr"/>
            <a:endParaRPr lang="fr-FR" sz="1600" b="1" dirty="0" smtClean="0">
              <a:solidFill>
                <a:schemeClr val="tx2"/>
              </a:solidFill>
              <a:latin typeface="Cambria" pitchFamily="18" charset="0"/>
            </a:endParaRPr>
          </a:p>
          <a:p>
            <a:pPr algn="ctr"/>
            <a:endParaRPr lang="fr-FR" sz="1600" b="1" dirty="0" smtClean="0">
              <a:solidFill>
                <a:schemeClr val="tx2"/>
              </a:solidFill>
              <a:latin typeface="Cambria" pitchFamily="18" charset="0"/>
            </a:endParaRPr>
          </a:p>
          <a:p>
            <a:pPr algn="ctr"/>
            <a:endParaRPr lang="fr-FR" sz="1600" b="1" dirty="0" smtClean="0">
              <a:solidFill>
                <a:schemeClr val="tx2"/>
              </a:solidFill>
              <a:latin typeface="Cambria" pitchFamily="18" charset="0"/>
            </a:endParaRPr>
          </a:p>
          <a:p>
            <a:pPr algn="ctr"/>
            <a:r>
              <a:rPr lang="fr-FR" sz="1600" b="1" dirty="0" smtClean="0">
                <a:solidFill>
                  <a:schemeClr val="tx2"/>
                </a:solidFill>
                <a:latin typeface="Cambria" pitchFamily="18" charset="0"/>
              </a:rPr>
              <a:t>Département d’informatique</a:t>
            </a:r>
          </a:p>
          <a:p>
            <a:endParaRPr lang="fr-FR" sz="1600" b="1" dirty="0" smtClean="0">
              <a:solidFill>
                <a:schemeClr val="tx2"/>
              </a:solidFill>
              <a:latin typeface="Cambria" pitchFamily="18" charset="0"/>
            </a:endParaRPr>
          </a:p>
          <a:p>
            <a:endParaRPr lang="fr-FR" dirty="0">
              <a:solidFill>
                <a:schemeClr val="tx2"/>
              </a:solidFill>
              <a:latin typeface="Cambria" pitchFamily="18" charset="0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0"/>
            <a:ext cx="2627784" cy="2060848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27784" cy="2014804"/>
          </a:xfrm>
          <a:prstGeom prst="rect">
            <a:avLst/>
          </a:prstGeom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AC074-9B23-4764-AAD9-173741C63EFD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4DFB60A4-1419-4744-9131-58067790A8D2}" type="datetime1">
              <a:rPr lang="fr-FR" smtClean="0"/>
              <a:pPr/>
              <a:t>03/12/2021</a:t>
            </a:fld>
            <a:endParaRPr lang="fr-FR"/>
          </a:p>
        </p:txBody>
      </p:sp>
      <p:sp>
        <p:nvSpPr>
          <p:cNvPr id="19" name="ZoneTexte 18"/>
          <p:cNvSpPr txBox="1"/>
          <p:nvPr/>
        </p:nvSpPr>
        <p:spPr>
          <a:xfrm>
            <a:off x="-67133" y="163397"/>
            <a:ext cx="8911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Concepts de base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908720"/>
            <a:ext cx="91354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dirty="0">
                <a:latin typeface="Comic Sans MS" panose="030F0702030302020204" pitchFamily="66" charset="0"/>
              </a:rPr>
              <a:t>Dérivation et arbres syntaxiques</a:t>
            </a:r>
          </a:p>
        </p:txBody>
      </p:sp>
      <p:sp>
        <p:nvSpPr>
          <p:cNvPr id="7" name="Rectangle 6"/>
          <p:cNvSpPr/>
          <p:nvPr/>
        </p:nvSpPr>
        <p:spPr>
          <a:xfrm>
            <a:off x="107504" y="1611851"/>
            <a:ext cx="880361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dirty="0">
                <a:latin typeface="Comic Sans MS" panose="030F0702030302020204" pitchFamily="66" charset="0"/>
              </a:rPr>
              <a:t>On distingue deux façons d’effectuer une dérivation </a:t>
            </a:r>
            <a:r>
              <a:rPr lang="fr-FR" sz="2400" dirty="0" smtClean="0">
                <a:latin typeface="Comic Sans MS" panose="030F0702030302020204" pitchFamily="66" charset="0"/>
              </a:rPr>
              <a:t>:</a:t>
            </a:r>
          </a:p>
          <a:p>
            <a:pPr algn="just"/>
            <a:endParaRPr lang="fr-FR" sz="2400" dirty="0">
              <a:latin typeface="Comic Sans MS" panose="030F0702030302020204" pitchFamily="66" charset="0"/>
            </a:endParaRPr>
          </a:p>
          <a:p>
            <a:pPr lvl="1" algn="just"/>
            <a:r>
              <a:rPr lang="fr-FR" sz="2400" dirty="0">
                <a:latin typeface="Comic Sans MS" panose="030F0702030302020204" pitchFamily="66" charset="0"/>
              </a:rPr>
              <a:t>• </a:t>
            </a:r>
            <a:r>
              <a:rPr lang="fr-FR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Dérivation gauche </a:t>
            </a:r>
            <a:r>
              <a:rPr lang="fr-FR" sz="2400" dirty="0">
                <a:latin typeface="Comic Sans MS" panose="030F0702030302020204" pitchFamily="66" charset="0"/>
              </a:rPr>
              <a:t>(la plus à gauche ou « </a:t>
            </a:r>
            <a:r>
              <a:rPr lang="fr-FR" sz="2400" dirty="0" err="1">
                <a:latin typeface="Comic Sans MS" panose="030F0702030302020204" pitchFamily="66" charset="0"/>
              </a:rPr>
              <a:t>left</a:t>
            </a:r>
            <a:r>
              <a:rPr lang="fr-FR" sz="2400" dirty="0">
                <a:latin typeface="Comic Sans MS" panose="030F0702030302020204" pitchFamily="66" charset="0"/>
              </a:rPr>
              <a:t> </a:t>
            </a:r>
            <a:r>
              <a:rPr lang="fr-FR" sz="2400" dirty="0" err="1">
                <a:latin typeface="Comic Sans MS" panose="030F0702030302020204" pitchFamily="66" charset="0"/>
              </a:rPr>
              <a:t>most</a:t>
            </a:r>
            <a:r>
              <a:rPr lang="fr-FR" sz="2400" dirty="0">
                <a:latin typeface="Comic Sans MS" panose="030F0702030302020204" pitchFamily="66" charset="0"/>
              </a:rPr>
              <a:t> ») : Elle consiste à remplacer toujours le </a:t>
            </a:r>
            <a:r>
              <a:rPr lang="fr-FR" sz="2400" dirty="0" smtClean="0">
                <a:latin typeface="Comic Sans MS" panose="030F0702030302020204" pitchFamily="66" charset="0"/>
              </a:rPr>
              <a:t>symbole non </a:t>
            </a:r>
            <a:r>
              <a:rPr lang="fr-FR" sz="2400" dirty="0">
                <a:latin typeface="Comic Sans MS" panose="030F0702030302020204" pitchFamily="66" charset="0"/>
              </a:rPr>
              <a:t>terminal le plus à gauche</a:t>
            </a:r>
            <a:r>
              <a:rPr lang="fr-FR" sz="2400" dirty="0" smtClean="0">
                <a:latin typeface="Comic Sans MS" panose="030F0702030302020204" pitchFamily="66" charset="0"/>
              </a:rPr>
              <a:t>.</a:t>
            </a:r>
          </a:p>
          <a:p>
            <a:pPr lvl="1" algn="just"/>
            <a:endParaRPr lang="fr-FR" sz="2400" dirty="0">
              <a:latin typeface="Comic Sans MS" panose="030F0702030302020204" pitchFamily="66" charset="0"/>
            </a:endParaRPr>
          </a:p>
          <a:p>
            <a:pPr lvl="1" algn="just"/>
            <a:r>
              <a:rPr lang="fr-FR" sz="2400" dirty="0">
                <a:latin typeface="Comic Sans MS" panose="030F0702030302020204" pitchFamily="66" charset="0"/>
              </a:rPr>
              <a:t>• </a:t>
            </a:r>
            <a:r>
              <a:rPr lang="fr-FR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Dérivation droite </a:t>
            </a:r>
            <a:r>
              <a:rPr lang="fr-FR" sz="2400" dirty="0">
                <a:latin typeface="Comic Sans MS" panose="030F0702030302020204" pitchFamily="66" charset="0"/>
              </a:rPr>
              <a:t>(la plus à droite ou« right </a:t>
            </a:r>
            <a:r>
              <a:rPr lang="fr-FR" sz="2400" dirty="0" err="1">
                <a:latin typeface="Comic Sans MS" panose="030F0702030302020204" pitchFamily="66" charset="0"/>
              </a:rPr>
              <a:t>most</a:t>
            </a:r>
            <a:r>
              <a:rPr lang="fr-FR" sz="2400" dirty="0">
                <a:latin typeface="Comic Sans MS" panose="030F0702030302020204" pitchFamily="66" charset="0"/>
              </a:rPr>
              <a:t> ») : Elle consiste à remplacer toujours le symbole non</a:t>
            </a:r>
          </a:p>
          <a:p>
            <a:pPr lvl="1" algn="just"/>
            <a:r>
              <a:rPr lang="fr-FR" sz="2400" dirty="0">
                <a:latin typeface="Comic Sans MS" panose="030F0702030302020204" pitchFamily="66" charset="0"/>
              </a:rPr>
              <a:t>terminal le plus à droite.</a:t>
            </a:r>
          </a:p>
        </p:txBody>
      </p:sp>
    </p:spTree>
    <p:extLst>
      <p:ext uri="{BB962C8B-B14F-4D97-AF65-F5344CB8AC3E}">
        <p14:creationId xmlns:p14="http://schemas.microsoft.com/office/powerpoint/2010/main" val="1708134418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AC074-9B23-4764-AAD9-173741C63EFD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4DFB60A4-1419-4744-9131-58067790A8D2}" type="datetime1">
              <a:rPr lang="fr-FR" smtClean="0"/>
              <a:pPr/>
              <a:t>03/12/2021</a:t>
            </a:fld>
            <a:endParaRPr lang="fr-FR"/>
          </a:p>
        </p:txBody>
      </p:sp>
      <p:sp>
        <p:nvSpPr>
          <p:cNvPr id="19" name="ZoneTexte 18"/>
          <p:cNvSpPr txBox="1"/>
          <p:nvPr/>
        </p:nvSpPr>
        <p:spPr>
          <a:xfrm>
            <a:off x="-67133" y="163397"/>
            <a:ext cx="8911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Exemple</a:t>
            </a:r>
            <a:endParaRPr lang="fr-FR" sz="28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1180" y="1124744"/>
            <a:ext cx="880361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solidFill>
                  <a:schemeClr val="tx2"/>
                </a:solidFill>
                <a:latin typeface="Comic Sans MS" panose="030F0702030302020204" pitchFamily="66" charset="0"/>
              </a:rPr>
              <a:t>Soit G = ({a, +, (, )}, {E, F}, E, P</a:t>
            </a:r>
            <a:r>
              <a:rPr lang="fr-FR" sz="24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)</a:t>
            </a:r>
          </a:p>
          <a:p>
            <a:endParaRPr lang="fr-FR" sz="2400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r>
              <a:rPr lang="fr-FR" sz="2400" dirty="0">
                <a:solidFill>
                  <a:schemeClr val="tx2"/>
                </a:solidFill>
                <a:latin typeface="Comic Sans MS" panose="030F0702030302020204" pitchFamily="66" charset="0"/>
              </a:rPr>
              <a:t>P est défini par </a:t>
            </a:r>
            <a:r>
              <a:rPr lang="fr-FR" sz="24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:</a:t>
            </a:r>
          </a:p>
          <a:p>
            <a:endParaRPr lang="fr-FR" sz="2400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r>
              <a:rPr lang="fr-FR" sz="2400" dirty="0">
                <a:solidFill>
                  <a:schemeClr val="tx2"/>
                </a:solidFill>
                <a:latin typeface="Comic Sans MS" panose="030F0702030302020204" pitchFamily="66" charset="0"/>
              </a:rPr>
              <a:t>E → E + F</a:t>
            </a:r>
          </a:p>
          <a:p>
            <a:r>
              <a:rPr lang="fr-FR" sz="2400" dirty="0">
                <a:solidFill>
                  <a:schemeClr val="tx2"/>
                </a:solidFill>
                <a:latin typeface="Comic Sans MS" panose="030F0702030302020204" pitchFamily="66" charset="0"/>
              </a:rPr>
              <a:t>E → F</a:t>
            </a:r>
          </a:p>
          <a:p>
            <a:r>
              <a:rPr lang="fr-FR" sz="2400" dirty="0">
                <a:solidFill>
                  <a:schemeClr val="tx2"/>
                </a:solidFill>
                <a:latin typeface="Comic Sans MS" panose="030F0702030302020204" pitchFamily="66" charset="0"/>
              </a:rPr>
              <a:t>F → (F) | a</a:t>
            </a:r>
          </a:p>
        </p:txBody>
      </p:sp>
      <p:sp>
        <p:nvSpPr>
          <p:cNvPr id="2" name="Rectangle 1"/>
          <p:cNvSpPr/>
          <p:nvPr/>
        </p:nvSpPr>
        <p:spPr>
          <a:xfrm>
            <a:off x="3131840" y="2491283"/>
            <a:ext cx="60121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C00000"/>
                </a:solidFill>
                <a:latin typeface="Comic Sans MS" panose="030F0702030302020204" pitchFamily="66" charset="0"/>
              </a:rPr>
              <a:t>Peut-on affirmer que </a:t>
            </a:r>
            <a:r>
              <a:rPr lang="fr-FR" dirty="0" err="1">
                <a:solidFill>
                  <a:srgbClr val="C00000"/>
                </a:solidFill>
                <a:latin typeface="Comic Sans MS" panose="030F0702030302020204" pitchFamily="66" charset="0"/>
              </a:rPr>
              <a:t>a+a</a:t>
            </a:r>
            <a:r>
              <a:rPr lang="fr-FR" dirty="0">
                <a:solidFill>
                  <a:srgbClr val="C00000"/>
                </a:solidFill>
                <a:latin typeface="Comic Sans MS" panose="030F0702030302020204" pitchFamily="66" charset="0"/>
              </a:rPr>
              <a:t> appartient au langage L(G) ?</a:t>
            </a:r>
          </a:p>
        </p:txBody>
      </p:sp>
      <p:sp>
        <p:nvSpPr>
          <p:cNvPr id="6" name="Rectangle 5"/>
          <p:cNvSpPr/>
          <p:nvPr/>
        </p:nvSpPr>
        <p:spPr>
          <a:xfrm>
            <a:off x="201180" y="3923088"/>
            <a:ext cx="34195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Comic Sans MS" panose="030F0702030302020204" pitchFamily="66" charset="0"/>
              </a:rPr>
              <a:t>Par dérivations gauches, on a :</a:t>
            </a:r>
          </a:p>
        </p:txBody>
      </p:sp>
      <p:sp>
        <p:nvSpPr>
          <p:cNvPr id="8" name="Rectangle 7"/>
          <p:cNvSpPr/>
          <p:nvPr/>
        </p:nvSpPr>
        <p:spPr>
          <a:xfrm>
            <a:off x="-67133" y="4413108"/>
            <a:ext cx="930976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>
                <a:solidFill>
                  <a:srgbClr val="C00000"/>
                </a:solidFill>
                <a:latin typeface="Comic Sans MS" panose="030F0702030302020204" pitchFamily="66" charset="0"/>
              </a:rPr>
              <a:t>E → E + F → F + F → a + F → a + a donc E </a:t>
            </a:r>
            <a:r>
              <a:rPr lang="fr-FR" sz="16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*→ </a:t>
            </a:r>
            <a:r>
              <a:rPr lang="fr-FR" sz="16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a+a</a:t>
            </a:r>
            <a:r>
              <a:rPr lang="fr-FR" sz="16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et la chaîne appartient au langage</a:t>
            </a:r>
          </a:p>
        </p:txBody>
      </p:sp>
      <p:sp>
        <p:nvSpPr>
          <p:cNvPr id="9" name="Rectangle 8"/>
          <p:cNvSpPr/>
          <p:nvPr/>
        </p:nvSpPr>
        <p:spPr>
          <a:xfrm>
            <a:off x="2700" y="5168939"/>
            <a:ext cx="955539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latin typeface="Comic Sans MS" panose="030F0702030302020204" pitchFamily="66" charset="0"/>
              </a:rPr>
              <a:t>Par dérivations droites, on a :</a:t>
            </a:r>
          </a:p>
          <a:p>
            <a:r>
              <a:rPr lang="fr-FR" sz="1600" b="1" dirty="0">
                <a:solidFill>
                  <a:srgbClr val="C00000"/>
                </a:solidFill>
                <a:latin typeface="Comic Sans MS" panose="030F0702030302020204" pitchFamily="66" charset="0"/>
              </a:rPr>
              <a:t>E → E + F → E + a→ F + a → a + a donc E </a:t>
            </a:r>
            <a:r>
              <a:rPr lang="fr-FR" sz="16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*→ </a:t>
            </a:r>
            <a:r>
              <a:rPr lang="fr-FR" sz="16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a+a</a:t>
            </a:r>
            <a:r>
              <a:rPr lang="fr-FR" sz="16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et la chaîne appartient au langage</a:t>
            </a:r>
          </a:p>
        </p:txBody>
      </p:sp>
    </p:spTree>
    <p:extLst>
      <p:ext uri="{BB962C8B-B14F-4D97-AF65-F5344CB8AC3E}">
        <p14:creationId xmlns:p14="http://schemas.microsoft.com/office/powerpoint/2010/main" val="2798841033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AC074-9B23-4764-AAD9-173741C63EFD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4DFB60A4-1419-4744-9131-58067790A8D2}" type="datetime1">
              <a:rPr lang="fr-FR" smtClean="0"/>
              <a:pPr/>
              <a:t>03/12/2021</a:t>
            </a:fld>
            <a:endParaRPr lang="fr-FR"/>
          </a:p>
        </p:txBody>
      </p:sp>
      <p:sp>
        <p:nvSpPr>
          <p:cNvPr id="19" name="ZoneTexte 18"/>
          <p:cNvSpPr txBox="1"/>
          <p:nvPr/>
        </p:nvSpPr>
        <p:spPr>
          <a:xfrm>
            <a:off x="-67133" y="163397"/>
            <a:ext cx="89114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Concepts de base</a:t>
            </a:r>
          </a:p>
          <a:p>
            <a:pPr algn="ctr"/>
            <a:endParaRPr lang="fr-FR" sz="28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1105644"/>
            <a:ext cx="60590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latin typeface="Comic Sans MS" panose="030F0702030302020204" pitchFamily="66" charset="0"/>
              </a:rPr>
              <a:t>b- Arbre de dérivation (Arbre syntaxique)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3780" y="2059751"/>
            <a:ext cx="8856538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latin typeface="Comic Sans MS" panose="030F0702030302020204" pitchFamily="66" charset="0"/>
              </a:rPr>
              <a:t>On appelle </a:t>
            </a:r>
            <a:r>
              <a:rPr lang="fr-FR" b="1" dirty="0">
                <a:latin typeface="Comic Sans MS" panose="030F0702030302020204" pitchFamily="66" charset="0"/>
              </a:rPr>
              <a:t>arbre de dérivation </a:t>
            </a:r>
            <a:r>
              <a:rPr lang="fr-FR" dirty="0">
                <a:latin typeface="Comic Sans MS" panose="030F0702030302020204" pitchFamily="66" charset="0"/>
              </a:rPr>
              <a:t>ou </a:t>
            </a:r>
            <a:r>
              <a:rPr lang="fr-FR" b="1" dirty="0">
                <a:latin typeface="Comic Sans MS" panose="030F0702030302020204" pitchFamily="66" charset="0"/>
              </a:rPr>
              <a:t>arbre syntaxique concret </a:t>
            </a:r>
            <a:r>
              <a:rPr lang="fr-FR" dirty="0">
                <a:latin typeface="Comic Sans MS" panose="030F0702030302020204" pitchFamily="66" charset="0"/>
              </a:rPr>
              <a:t>un arbre tel </a:t>
            </a:r>
            <a:r>
              <a:rPr lang="fr-FR" dirty="0" smtClean="0">
                <a:latin typeface="Comic Sans MS" panose="030F0702030302020204" pitchFamily="66" charset="0"/>
              </a:rPr>
              <a:t>que:</a:t>
            </a:r>
          </a:p>
          <a:p>
            <a:endParaRPr lang="fr-FR" dirty="0">
              <a:latin typeface="Comic Sans MS" panose="030F0702030302020204" pitchFamily="66" charset="0"/>
            </a:endParaRPr>
          </a:p>
          <a:p>
            <a:pPr marL="342900" indent="-342900">
              <a:buAutoNum type="arabicPeriod"/>
            </a:pPr>
            <a:r>
              <a:rPr lang="fr-FR" dirty="0" smtClean="0">
                <a:latin typeface="Comic Sans MS" panose="030F0702030302020204" pitchFamily="66" charset="0"/>
              </a:rPr>
              <a:t>La </a:t>
            </a:r>
            <a:r>
              <a:rPr lang="fr-FR" dirty="0">
                <a:latin typeface="Comic Sans MS" panose="030F0702030302020204" pitchFamily="66" charset="0"/>
              </a:rPr>
              <a:t>racine est l’axiome de la </a:t>
            </a:r>
            <a:r>
              <a:rPr lang="fr-FR" dirty="0" smtClean="0">
                <a:latin typeface="Comic Sans MS" panose="030F0702030302020204" pitchFamily="66" charset="0"/>
              </a:rPr>
              <a:t>grammaire</a:t>
            </a:r>
          </a:p>
          <a:p>
            <a:pPr marL="342900" indent="-342900">
              <a:buAutoNum type="arabicPeriod"/>
            </a:pPr>
            <a:endParaRPr lang="fr-FR" dirty="0">
              <a:latin typeface="Comic Sans MS" panose="030F0702030302020204" pitchFamily="66" charset="0"/>
            </a:endParaRPr>
          </a:p>
          <a:p>
            <a:r>
              <a:rPr lang="fr-FR" dirty="0">
                <a:latin typeface="Comic Sans MS" panose="030F0702030302020204" pitchFamily="66" charset="0"/>
              </a:rPr>
              <a:t>2. Les feuilles de l’arbre sont des symboles </a:t>
            </a:r>
            <a:r>
              <a:rPr lang="fr-FR" dirty="0" smtClean="0">
                <a:latin typeface="Comic Sans MS" panose="030F0702030302020204" pitchFamily="66" charset="0"/>
              </a:rPr>
              <a:t>terminaux</a:t>
            </a:r>
          </a:p>
          <a:p>
            <a:endParaRPr lang="fr-FR" dirty="0">
              <a:latin typeface="Comic Sans MS" panose="030F0702030302020204" pitchFamily="66" charset="0"/>
            </a:endParaRPr>
          </a:p>
          <a:p>
            <a:r>
              <a:rPr lang="fr-FR" dirty="0">
                <a:latin typeface="Comic Sans MS" panose="030F0702030302020204" pitchFamily="66" charset="0"/>
              </a:rPr>
              <a:t>3. Les </a:t>
            </a:r>
            <a:r>
              <a:rPr lang="fr-FR" dirty="0" err="1">
                <a:latin typeface="Comic Sans MS" panose="030F0702030302020204" pitchFamily="66" charset="0"/>
              </a:rPr>
              <a:t>noeuds</a:t>
            </a:r>
            <a:r>
              <a:rPr lang="fr-FR" dirty="0">
                <a:latin typeface="Comic Sans MS" panose="030F0702030302020204" pitchFamily="66" charset="0"/>
              </a:rPr>
              <a:t> sont les symboles non </a:t>
            </a:r>
            <a:r>
              <a:rPr lang="fr-FR" dirty="0" smtClean="0">
                <a:latin typeface="Comic Sans MS" panose="030F0702030302020204" pitchFamily="66" charset="0"/>
              </a:rPr>
              <a:t>terminaux</a:t>
            </a:r>
          </a:p>
          <a:p>
            <a:endParaRPr lang="fr-FR" dirty="0">
              <a:latin typeface="Comic Sans MS" panose="030F0702030302020204" pitchFamily="66" charset="0"/>
            </a:endParaRPr>
          </a:p>
          <a:p>
            <a:r>
              <a:rPr lang="fr-FR" dirty="0">
                <a:latin typeface="Comic Sans MS" panose="030F0702030302020204" pitchFamily="66" charset="0"/>
              </a:rPr>
              <a:t>4. Pour un </a:t>
            </a:r>
            <a:r>
              <a:rPr lang="fr-FR" dirty="0" err="1">
                <a:latin typeface="Comic Sans MS" panose="030F0702030302020204" pitchFamily="66" charset="0"/>
              </a:rPr>
              <a:t>noeud</a:t>
            </a:r>
            <a:r>
              <a:rPr lang="fr-FR" dirty="0">
                <a:latin typeface="Comic Sans MS" panose="030F0702030302020204" pitchFamily="66" charset="0"/>
              </a:rPr>
              <a:t> interne d’étiquette A, le mot </a:t>
            </a:r>
            <a:r>
              <a:rPr lang="fr-FR" sz="2800" dirty="0" smtClean="0">
                <a:latin typeface="Comic Sans MS" panose="030F0702030302020204" pitchFamily="66" charset="0"/>
                <a:cs typeface="Calibri" panose="020F0502020204030204" pitchFamily="34" charset="0"/>
              </a:rPr>
              <a:t>α</a:t>
            </a:r>
            <a:r>
              <a:rPr lang="fr-FR" dirty="0" smtClean="0">
                <a:latin typeface="Comic Sans MS" panose="030F0702030302020204" pitchFamily="66" charset="0"/>
                <a:cs typeface="Calibri" panose="020F0502020204030204" pitchFamily="34" charset="0"/>
              </a:rPr>
              <a:t>1</a:t>
            </a:r>
            <a:r>
              <a:rPr lang="el-GR" sz="3200" dirty="0" smtClean="0">
                <a:latin typeface="Comic Sans MS" panose="030F0702030302020204" pitchFamily="66" charset="0"/>
                <a:cs typeface="Calibri" panose="020F0502020204030204" pitchFamily="34" charset="0"/>
              </a:rPr>
              <a:t>α</a:t>
            </a:r>
            <a:r>
              <a:rPr lang="fr-FR" dirty="0" smtClean="0">
                <a:latin typeface="Comic Sans MS" panose="030F0702030302020204" pitchFamily="66" charset="0"/>
                <a:cs typeface="Calibri" panose="020F0502020204030204" pitchFamily="34" charset="0"/>
              </a:rPr>
              <a:t>2..</a:t>
            </a:r>
            <a:r>
              <a:rPr lang="fr-FR" dirty="0">
                <a:latin typeface="Comic Sans MS" panose="030F0702030302020204" pitchFamily="66" charset="0"/>
                <a:cs typeface="Calibri" panose="020F0502020204030204" pitchFamily="34" charset="0"/>
              </a:rPr>
              <a:t> </a:t>
            </a:r>
            <a:r>
              <a:rPr lang="fr-FR" sz="2800" dirty="0" smtClean="0">
                <a:latin typeface="Comic Sans MS" panose="030F0702030302020204" pitchFamily="66" charset="0"/>
                <a:cs typeface="Calibri" panose="020F0502020204030204" pitchFamily="34" charset="0"/>
              </a:rPr>
              <a:t>α</a:t>
            </a:r>
            <a:r>
              <a:rPr lang="fr-FR" dirty="0" smtClean="0">
                <a:latin typeface="Comic Sans MS" panose="030F0702030302020204" pitchFamily="66" charset="0"/>
                <a:cs typeface="Calibri" panose="020F0502020204030204" pitchFamily="34" charset="0"/>
              </a:rPr>
              <a:t>n</a:t>
            </a:r>
            <a:r>
              <a:rPr lang="fr-FR" dirty="0" smtClean="0">
                <a:latin typeface="Comic Sans MS" panose="030F0702030302020204" pitchFamily="66" charset="0"/>
              </a:rPr>
              <a:t> obtenu </a:t>
            </a:r>
            <a:r>
              <a:rPr lang="fr-FR" dirty="0">
                <a:latin typeface="Comic Sans MS" panose="030F0702030302020204" pitchFamily="66" charset="0"/>
              </a:rPr>
              <a:t>en lisant de gauche à droite </a:t>
            </a:r>
            <a:r>
              <a:rPr lang="fr-FR" dirty="0" smtClean="0">
                <a:latin typeface="Comic Sans MS" panose="030F0702030302020204" pitchFamily="66" charset="0"/>
              </a:rPr>
              <a:t>les étiquettes </a:t>
            </a:r>
            <a:r>
              <a:rPr lang="fr-FR" dirty="0">
                <a:latin typeface="Comic Sans MS" panose="030F0702030302020204" pitchFamily="66" charset="0"/>
              </a:rPr>
              <a:t>des </a:t>
            </a:r>
            <a:r>
              <a:rPr lang="fr-FR" dirty="0" err="1">
                <a:latin typeface="Comic Sans MS" panose="030F0702030302020204" pitchFamily="66" charset="0"/>
              </a:rPr>
              <a:t>noeuds</a:t>
            </a:r>
            <a:r>
              <a:rPr lang="fr-FR" dirty="0">
                <a:latin typeface="Comic Sans MS" panose="030F0702030302020204" pitchFamily="66" charset="0"/>
              </a:rPr>
              <a:t> fils de A correspond à une règle de la grammaire A → α</a:t>
            </a:r>
            <a:r>
              <a:rPr lang="fr-FR" sz="1400" dirty="0">
                <a:latin typeface="Comic Sans MS" panose="030F0702030302020204" pitchFamily="66" charset="0"/>
              </a:rPr>
              <a:t>1</a:t>
            </a:r>
            <a:r>
              <a:rPr lang="fr-FR" dirty="0">
                <a:latin typeface="Comic Sans MS" panose="030F0702030302020204" pitchFamily="66" charset="0"/>
              </a:rPr>
              <a:t>α</a:t>
            </a:r>
            <a:r>
              <a:rPr lang="fr-FR" sz="1400" dirty="0">
                <a:latin typeface="Comic Sans MS" panose="030F0702030302020204" pitchFamily="66" charset="0"/>
              </a:rPr>
              <a:t>2</a:t>
            </a:r>
            <a:r>
              <a:rPr lang="fr-FR" dirty="0">
                <a:latin typeface="Comic Sans MS" panose="030F0702030302020204" pitchFamily="66" charset="0"/>
              </a:rPr>
              <a:t> </a:t>
            </a:r>
            <a:r>
              <a:rPr lang="fr-FR" dirty="0" smtClean="0">
                <a:latin typeface="Comic Sans MS" panose="030F0702030302020204" pitchFamily="66" charset="0"/>
              </a:rPr>
              <a:t>α</a:t>
            </a:r>
            <a:r>
              <a:rPr lang="fr-FR" sz="1400" dirty="0" smtClean="0">
                <a:latin typeface="Comic Sans MS" panose="030F0702030302020204" pitchFamily="66" charset="0"/>
              </a:rPr>
              <a:t>n</a:t>
            </a:r>
          </a:p>
          <a:p>
            <a:endParaRPr lang="fr-FR" dirty="0">
              <a:latin typeface="Comic Sans MS" panose="030F0702030302020204" pitchFamily="66" charset="0"/>
            </a:endParaRPr>
          </a:p>
          <a:p>
            <a:r>
              <a:rPr lang="fr-FR" dirty="0">
                <a:latin typeface="Comic Sans MS" panose="030F0702030302020204" pitchFamily="66" charset="0"/>
              </a:rPr>
              <a:t>5. Le mot m, dont en fait l’analyse, est constitué des étiquettes des feuilles, lues de gauche à droite</a:t>
            </a:r>
          </a:p>
        </p:txBody>
      </p:sp>
    </p:spTree>
    <p:extLst>
      <p:ext uri="{BB962C8B-B14F-4D97-AF65-F5344CB8AC3E}">
        <p14:creationId xmlns:p14="http://schemas.microsoft.com/office/powerpoint/2010/main" val="3409607927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AC074-9B23-4764-AAD9-173741C63EFD}" type="slidenum">
              <a:rPr lang="fr-FR" smtClean="0"/>
              <a:pPr/>
              <a:t>13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4DFB60A4-1419-4744-9131-58067790A8D2}" type="datetime1">
              <a:rPr lang="fr-FR" smtClean="0"/>
              <a:pPr/>
              <a:t>03/12/2021</a:t>
            </a:fld>
            <a:endParaRPr lang="fr-FR"/>
          </a:p>
        </p:txBody>
      </p:sp>
      <p:sp>
        <p:nvSpPr>
          <p:cNvPr id="19" name="ZoneTexte 18"/>
          <p:cNvSpPr txBox="1"/>
          <p:nvPr/>
        </p:nvSpPr>
        <p:spPr>
          <a:xfrm>
            <a:off x="-67133" y="163397"/>
            <a:ext cx="89114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Concepts de base</a:t>
            </a:r>
          </a:p>
          <a:p>
            <a:pPr algn="ctr"/>
            <a:endParaRPr lang="fr-FR" sz="28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200" y="1146884"/>
            <a:ext cx="69951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latin typeface="Comic Sans MS" panose="030F0702030302020204" pitchFamily="66" charset="0"/>
              </a:rPr>
              <a:t>Exemple</a:t>
            </a:r>
          </a:p>
          <a:p>
            <a:r>
              <a:rPr lang="fr-FR" dirty="0">
                <a:latin typeface="Comic Sans MS" panose="030F0702030302020204" pitchFamily="66" charset="0"/>
              </a:rPr>
              <a:t>Soit G = ({a, b, c}, {S, T}, S, P)</a:t>
            </a:r>
          </a:p>
          <a:p>
            <a:r>
              <a:rPr lang="fr-FR" dirty="0">
                <a:latin typeface="Comic Sans MS" panose="030F0702030302020204" pitchFamily="66" charset="0"/>
              </a:rPr>
              <a:t>P est défini par :</a:t>
            </a:r>
          </a:p>
          <a:p>
            <a:r>
              <a:rPr lang="fr-FR" dirty="0">
                <a:latin typeface="Comic Sans MS" panose="030F0702030302020204" pitchFamily="66" charset="0"/>
              </a:rPr>
              <a:t>S → </a:t>
            </a:r>
            <a:r>
              <a:rPr lang="fr-FR" dirty="0" err="1">
                <a:latin typeface="Comic Sans MS" panose="030F0702030302020204" pitchFamily="66" charset="0"/>
              </a:rPr>
              <a:t>aTb</a:t>
            </a:r>
            <a:r>
              <a:rPr lang="fr-FR" dirty="0">
                <a:latin typeface="Comic Sans MS" panose="030F0702030302020204" pitchFamily="66" charset="0"/>
              </a:rPr>
              <a:t> | c</a:t>
            </a:r>
          </a:p>
          <a:p>
            <a:r>
              <a:rPr lang="fr-FR" dirty="0">
                <a:latin typeface="Comic Sans MS" panose="030F0702030302020204" pitchFamily="66" charset="0"/>
              </a:rPr>
              <a:t>T → </a:t>
            </a:r>
            <a:r>
              <a:rPr lang="fr-FR" dirty="0" err="1">
                <a:latin typeface="Comic Sans MS" panose="030F0702030302020204" pitchFamily="66" charset="0"/>
              </a:rPr>
              <a:t>cSS</a:t>
            </a:r>
            <a:r>
              <a:rPr lang="fr-FR" dirty="0">
                <a:latin typeface="Comic Sans MS" panose="030F0702030302020204" pitchFamily="66" charset="0"/>
              </a:rPr>
              <a:t> | S</a:t>
            </a:r>
          </a:p>
          <a:p>
            <a:r>
              <a:rPr lang="fr-FR" dirty="0">
                <a:latin typeface="Comic Sans MS" panose="030F0702030302020204" pitchFamily="66" charset="0"/>
              </a:rPr>
              <a:t>L’arbre de dérivation de </a:t>
            </a:r>
            <a:r>
              <a:rPr lang="fr-FR" dirty="0" err="1">
                <a:latin typeface="Comic Sans MS" panose="030F0702030302020204" pitchFamily="66" charset="0"/>
              </a:rPr>
              <a:t>accacbb</a:t>
            </a:r>
            <a:r>
              <a:rPr lang="fr-FR" dirty="0">
                <a:latin typeface="Comic Sans MS" panose="030F0702030302020204" pitchFamily="66" charset="0"/>
              </a:rPr>
              <a:t> est donné </a:t>
            </a:r>
            <a:r>
              <a:rPr lang="fr-FR" dirty="0" smtClean="0">
                <a:latin typeface="Comic Sans MS" panose="030F0702030302020204" pitchFamily="66" charset="0"/>
              </a:rPr>
              <a:t>par :</a:t>
            </a:r>
            <a:endParaRPr lang="fr-FR" dirty="0">
              <a:latin typeface="Comic Sans MS" panose="030F0702030302020204" pitchFamily="66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9792" y="2943057"/>
            <a:ext cx="4343400" cy="35052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33333" y="5517232"/>
            <a:ext cx="34179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C00000"/>
                </a:solidFill>
                <a:latin typeface="Comic Sans MS" panose="030F0702030302020204" pitchFamily="66" charset="0"/>
              </a:rPr>
              <a:t>Exemple d’arbre de dérivation</a:t>
            </a:r>
          </a:p>
        </p:txBody>
      </p:sp>
    </p:spTree>
    <p:extLst>
      <p:ext uri="{BB962C8B-B14F-4D97-AF65-F5344CB8AC3E}">
        <p14:creationId xmlns:p14="http://schemas.microsoft.com/office/powerpoint/2010/main" val="3426896577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AC074-9B23-4764-AAD9-173741C63EFD}" type="slidenum">
              <a:rPr lang="fr-FR" smtClean="0"/>
              <a:pPr/>
              <a:t>14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4DFB60A4-1419-4744-9131-58067790A8D2}" type="datetime1">
              <a:rPr lang="fr-FR" smtClean="0"/>
              <a:pPr/>
              <a:t>03/12/2021</a:t>
            </a:fld>
            <a:endParaRPr lang="fr-FR"/>
          </a:p>
        </p:txBody>
      </p:sp>
      <p:sp>
        <p:nvSpPr>
          <p:cNvPr id="19" name="ZoneTexte 18"/>
          <p:cNvSpPr txBox="1"/>
          <p:nvPr/>
        </p:nvSpPr>
        <p:spPr>
          <a:xfrm>
            <a:off x="-67133" y="163397"/>
            <a:ext cx="89114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Concepts de base</a:t>
            </a:r>
          </a:p>
          <a:p>
            <a:pPr algn="ctr"/>
            <a:endParaRPr lang="fr-FR" sz="28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836712"/>
            <a:ext cx="91440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b="1" dirty="0">
                <a:latin typeface="Comic Sans MS" panose="030F0702030302020204" pitchFamily="66" charset="0"/>
              </a:rPr>
              <a:t>c- Arbre </a:t>
            </a:r>
            <a:r>
              <a:rPr lang="fr-FR" sz="2000" b="1" dirty="0" smtClean="0">
                <a:latin typeface="Comic Sans MS" panose="030F0702030302020204" pitchFamily="66" charset="0"/>
              </a:rPr>
              <a:t>abstrait</a:t>
            </a:r>
          </a:p>
          <a:p>
            <a:pPr algn="just"/>
            <a:endParaRPr lang="fr-FR" sz="2000" b="1" dirty="0">
              <a:latin typeface="Comic Sans MS" panose="030F0702030302020204" pitchFamily="66" charset="0"/>
            </a:endParaRPr>
          </a:p>
          <a:p>
            <a:pPr algn="just"/>
            <a:r>
              <a:rPr lang="fr-FR" sz="2000" dirty="0">
                <a:latin typeface="Comic Sans MS" panose="030F0702030302020204" pitchFamily="66" charset="0"/>
              </a:rPr>
              <a:t>On appelle </a:t>
            </a:r>
            <a:r>
              <a:rPr lang="fr-FR" sz="2000" b="1" dirty="0">
                <a:latin typeface="Comic Sans MS" panose="030F0702030302020204" pitchFamily="66" charset="0"/>
              </a:rPr>
              <a:t>arbre syntaxique abstrait </a:t>
            </a:r>
            <a:r>
              <a:rPr lang="fr-FR" sz="2000" dirty="0">
                <a:latin typeface="Comic Sans MS" panose="030F0702030302020204" pitchFamily="66" charset="0"/>
              </a:rPr>
              <a:t>ou </a:t>
            </a:r>
            <a:r>
              <a:rPr lang="fr-FR" sz="2000" b="1" dirty="0">
                <a:latin typeface="Comic Sans MS" panose="030F0702030302020204" pitchFamily="66" charset="0"/>
              </a:rPr>
              <a:t>arbre abstrait </a:t>
            </a:r>
            <a:r>
              <a:rPr lang="fr-FR" sz="2000" dirty="0">
                <a:latin typeface="Comic Sans MS" panose="030F0702030302020204" pitchFamily="66" charset="0"/>
              </a:rPr>
              <a:t>une forme condensée d’arbre syntaxique qui </a:t>
            </a:r>
            <a:r>
              <a:rPr lang="fr-FR" sz="2000" dirty="0" smtClean="0">
                <a:latin typeface="Comic Sans MS" panose="030F0702030302020204" pitchFamily="66" charset="0"/>
              </a:rPr>
              <a:t>est utilisée </a:t>
            </a:r>
            <a:r>
              <a:rPr lang="fr-FR" sz="2000" dirty="0">
                <a:latin typeface="Comic Sans MS" panose="030F0702030302020204" pitchFamily="66" charset="0"/>
              </a:rPr>
              <a:t>dans les compilateurs. </a:t>
            </a:r>
            <a:endParaRPr lang="fr-FR" sz="2000" dirty="0" smtClean="0">
              <a:latin typeface="Comic Sans MS" panose="030F0702030302020204" pitchFamily="66" charset="0"/>
            </a:endParaRPr>
          </a:p>
          <a:p>
            <a:pPr algn="just"/>
            <a:endParaRPr lang="fr-FR" sz="2000" dirty="0" smtClean="0">
              <a:latin typeface="Comic Sans MS" panose="030F0702030302020204" pitchFamily="66" charset="0"/>
            </a:endParaRPr>
          </a:p>
          <a:p>
            <a:pPr algn="just"/>
            <a:r>
              <a:rPr lang="fr-FR" sz="2000" dirty="0" smtClean="0">
                <a:latin typeface="Comic Sans MS" panose="030F0702030302020204" pitchFamily="66" charset="0"/>
              </a:rPr>
              <a:t>L’arbre </a:t>
            </a:r>
            <a:r>
              <a:rPr lang="fr-FR" sz="2000" dirty="0">
                <a:latin typeface="Comic Sans MS" panose="030F0702030302020204" pitchFamily="66" charset="0"/>
              </a:rPr>
              <a:t>abstrait est obtenu par des transformations simples de l’arbre </a:t>
            </a:r>
            <a:r>
              <a:rPr lang="fr-FR" sz="2000" dirty="0" smtClean="0">
                <a:latin typeface="Comic Sans MS" panose="030F0702030302020204" pitchFamily="66" charset="0"/>
              </a:rPr>
              <a:t>de dérivation.</a:t>
            </a:r>
          </a:p>
          <a:p>
            <a:pPr algn="just"/>
            <a:endParaRPr lang="fr-FR" sz="2000" dirty="0">
              <a:latin typeface="Comic Sans MS" panose="030F0702030302020204" pitchFamily="66" charset="0"/>
            </a:endParaRPr>
          </a:p>
          <a:p>
            <a:pPr algn="just"/>
            <a:r>
              <a:rPr lang="fr-FR" sz="2000" dirty="0">
                <a:latin typeface="Comic Sans MS" panose="030F0702030302020204" pitchFamily="66" charset="0"/>
              </a:rPr>
              <a:t>L’arbre syntaxique abstrait est plus compact que l’arbre syntaxique concret et contient des informations sur </a:t>
            </a:r>
            <a:r>
              <a:rPr lang="fr-FR" sz="2000" dirty="0" smtClean="0">
                <a:latin typeface="Comic Sans MS" panose="030F0702030302020204" pitchFamily="66" charset="0"/>
              </a:rPr>
              <a:t>la suite </a:t>
            </a:r>
            <a:r>
              <a:rPr lang="fr-FR" sz="2000" dirty="0">
                <a:latin typeface="Comic Sans MS" panose="030F0702030302020204" pitchFamily="66" charset="0"/>
              </a:rPr>
              <a:t>des actions effectuées par un programme. Dans un arbre abstrait, les opérateurs et les mots </a:t>
            </a:r>
            <a:r>
              <a:rPr lang="fr-FR" sz="2000" dirty="0" smtClean="0">
                <a:latin typeface="Comic Sans MS" panose="030F0702030302020204" pitchFamily="66" charset="0"/>
              </a:rPr>
              <a:t>clés apparaissent </a:t>
            </a:r>
            <a:r>
              <a:rPr lang="fr-FR" sz="2000" dirty="0">
                <a:latin typeface="Comic Sans MS" panose="030F0702030302020204" pitchFamily="66" charset="0"/>
              </a:rPr>
              <a:t>comme des </a:t>
            </a:r>
            <a:r>
              <a:rPr lang="fr-FR" sz="2000" dirty="0" err="1">
                <a:latin typeface="Comic Sans MS" panose="030F0702030302020204" pitchFamily="66" charset="0"/>
              </a:rPr>
              <a:t>noeuds</a:t>
            </a:r>
            <a:r>
              <a:rPr lang="fr-FR" sz="2000" dirty="0">
                <a:latin typeface="Comic Sans MS" panose="030F0702030302020204" pitchFamily="66" charset="0"/>
              </a:rPr>
              <a:t> intérieurs et les opérandes apparaissent comme des feuilles.</a:t>
            </a:r>
          </a:p>
        </p:txBody>
      </p:sp>
    </p:spTree>
    <p:extLst>
      <p:ext uri="{BB962C8B-B14F-4D97-AF65-F5344CB8AC3E}">
        <p14:creationId xmlns:p14="http://schemas.microsoft.com/office/powerpoint/2010/main" val="2153702669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AC074-9B23-4764-AAD9-173741C63EFD}" type="slidenum">
              <a:rPr lang="fr-FR" smtClean="0"/>
              <a:pPr/>
              <a:t>15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4DFB60A4-1419-4744-9131-58067790A8D2}" type="datetime1">
              <a:rPr lang="fr-FR" smtClean="0"/>
              <a:pPr/>
              <a:t>03/12/2021</a:t>
            </a:fld>
            <a:endParaRPr lang="fr-FR"/>
          </a:p>
        </p:txBody>
      </p:sp>
      <p:sp>
        <p:nvSpPr>
          <p:cNvPr id="19" name="ZoneTexte 18"/>
          <p:cNvSpPr txBox="1"/>
          <p:nvPr/>
        </p:nvSpPr>
        <p:spPr>
          <a:xfrm>
            <a:off x="-67133" y="163397"/>
            <a:ext cx="89114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Concepts de base</a:t>
            </a:r>
          </a:p>
          <a:p>
            <a:pPr algn="ctr"/>
            <a:endParaRPr lang="fr-FR" sz="28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9512" y="914753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b="1" dirty="0">
                <a:latin typeface="Comic Sans MS" panose="030F0702030302020204" pitchFamily="66" charset="0"/>
              </a:rPr>
              <a:t>d- Grammaire ambiguë</a:t>
            </a:r>
          </a:p>
          <a:p>
            <a:pPr algn="just"/>
            <a:r>
              <a:rPr lang="fr-FR" sz="2000" dirty="0">
                <a:latin typeface="Comic Sans MS" panose="030F0702030302020204" pitchFamily="66" charset="0"/>
              </a:rPr>
              <a:t>On dit qu’une grammaire est ambiguë si elle produit </a:t>
            </a:r>
            <a:r>
              <a:rPr lang="fr-FR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plus d’un arbre syntaxique</a:t>
            </a:r>
            <a:r>
              <a:rPr lang="fr-FR" sz="2000" dirty="0">
                <a:latin typeface="Comic Sans MS" panose="030F0702030302020204" pitchFamily="66" charset="0"/>
              </a:rPr>
              <a:t> pour une chaîne donnée</a:t>
            </a:r>
            <a:r>
              <a:rPr lang="fr-FR" sz="2000" dirty="0" smtClean="0">
                <a:latin typeface="Comic Sans MS" panose="030F0702030302020204" pitchFamily="66" charset="0"/>
              </a:rPr>
              <a:t>.</a:t>
            </a:r>
          </a:p>
          <a:p>
            <a:pPr algn="just"/>
            <a:r>
              <a:rPr lang="fr-FR" sz="2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Exemple:</a:t>
            </a:r>
          </a:p>
          <a:p>
            <a:pPr algn="just"/>
            <a:r>
              <a:rPr lang="fr-FR" sz="2000" dirty="0">
                <a:latin typeface="Comic Sans MS" panose="030F0702030302020204" pitchFamily="66" charset="0"/>
              </a:rPr>
              <a:t>Si on considère la grammaire G = ({+, -, *, /, id}, {E}, E, P) </a:t>
            </a:r>
            <a:r>
              <a:rPr lang="fr-FR" sz="2000" dirty="0" smtClean="0">
                <a:latin typeface="Comic Sans MS" panose="030F0702030302020204" pitchFamily="66" charset="0"/>
              </a:rPr>
              <a:t>où</a:t>
            </a:r>
          </a:p>
          <a:p>
            <a:pPr algn="just"/>
            <a:r>
              <a:rPr lang="fr-FR" sz="2000" dirty="0" smtClean="0">
                <a:latin typeface="Comic Sans MS" panose="030F0702030302020204" pitchFamily="66" charset="0"/>
              </a:rPr>
              <a:t> </a:t>
            </a:r>
            <a:r>
              <a:rPr lang="fr-FR" sz="2000" dirty="0">
                <a:latin typeface="Comic Sans MS" panose="030F0702030302020204" pitchFamily="66" charset="0"/>
              </a:rPr>
              <a:t>P est défini par :</a:t>
            </a:r>
          </a:p>
        </p:txBody>
      </p:sp>
      <p:sp>
        <p:nvSpPr>
          <p:cNvPr id="2" name="Rectangle 1"/>
          <p:cNvSpPr/>
          <p:nvPr/>
        </p:nvSpPr>
        <p:spPr>
          <a:xfrm>
            <a:off x="457200" y="2828836"/>
            <a:ext cx="64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latin typeface="Comic Sans MS" panose="030F0702030302020204" pitchFamily="66" charset="0"/>
              </a:rPr>
              <a:t>E → E + E | E – E | E * E | E / E | (E) | -E | id</a:t>
            </a:r>
          </a:p>
          <a:p>
            <a:r>
              <a:rPr lang="fr-FR" dirty="0">
                <a:solidFill>
                  <a:srgbClr val="C00000"/>
                </a:solidFill>
                <a:latin typeface="Comic Sans MS" panose="030F0702030302020204" pitchFamily="66" charset="0"/>
              </a:rPr>
              <a:t>D</a:t>
            </a:r>
            <a:r>
              <a:rPr lang="fr-FR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eux </a:t>
            </a:r>
            <a:r>
              <a:rPr lang="fr-FR" dirty="0">
                <a:solidFill>
                  <a:srgbClr val="C00000"/>
                </a:solidFill>
                <a:latin typeface="Comic Sans MS" panose="030F0702030302020204" pitchFamily="66" charset="0"/>
              </a:rPr>
              <a:t>arbres de dérivation pour la chaîne </a:t>
            </a:r>
            <a:r>
              <a:rPr lang="fr-FR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: </a:t>
            </a:r>
            <a:r>
              <a:rPr lang="fr-FR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id+id</a:t>
            </a:r>
            <a:r>
              <a:rPr lang="fr-FR" dirty="0">
                <a:solidFill>
                  <a:srgbClr val="C00000"/>
                </a:solidFill>
                <a:latin typeface="Comic Sans MS" panose="030F0702030302020204" pitchFamily="66" charset="0"/>
              </a:rPr>
              <a:t>* id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3856896"/>
            <a:ext cx="4953000" cy="231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605159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AC074-9B23-4764-AAD9-173741C63EFD}" type="slidenum">
              <a:rPr lang="fr-FR" smtClean="0"/>
              <a:pPr/>
              <a:t>16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4DFB60A4-1419-4744-9131-58067790A8D2}" type="datetime1">
              <a:rPr lang="fr-FR" smtClean="0"/>
              <a:pPr/>
              <a:t>03/12/2021</a:t>
            </a:fld>
            <a:endParaRPr lang="fr-FR"/>
          </a:p>
        </p:txBody>
      </p:sp>
      <p:sp>
        <p:nvSpPr>
          <p:cNvPr id="19" name="ZoneTexte 18"/>
          <p:cNvSpPr txBox="1"/>
          <p:nvPr/>
        </p:nvSpPr>
        <p:spPr>
          <a:xfrm>
            <a:off x="-67133" y="163397"/>
            <a:ext cx="89114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Concepts de base</a:t>
            </a:r>
          </a:p>
          <a:p>
            <a:pPr algn="ctr"/>
            <a:endParaRPr lang="fr-FR" sz="28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9512" y="914753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b="1" dirty="0">
                <a:latin typeface="Comic Sans MS" panose="030F0702030302020204" pitchFamily="66" charset="0"/>
              </a:rPr>
              <a:t>d- Grammaire ambiguë</a:t>
            </a:r>
          </a:p>
          <a:p>
            <a:pPr algn="just"/>
            <a:r>
              <a:rPr lang="fr-FR" sz="2000" dirty="0">
                <a:latin typeface="Comic Sans MS" panose="030F0702030302020204" pitchFamily="66" charset="0"/>
              </a:rPr>
              <a:t>On dit qu’une grammaire est ambiguë si elle produit </a:t>
            </a:r>
            <a:r>
              <a:rPr lang="fr-FR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plus d’un arbre syntaxique</a:t>
            </a:r>
            <a:r>
              <a:rPr lang="fr-FR" sz="2000" dirty="0">
                <a:latin typeface="Comic Sans MS" panose="030F0702030302020204" pitchFamily="66" charset="0"/>
              </a:rPr>
              <a:t> pour une chaîne donnée</a:t>
            </a:r>
            <a:r>
              <a:rPr lang="fr-FR" sz="2000" dirty="0" smtClean="0">
                <a:latin typeface="Comic Sans MS" panose="030F0702030302020204" pitchFamily="66" charset="0"/>
              </a:rPr>
              <a:t>.</a:t>
            </a:r>
          </a:p>
          <a:p>
            <a:pPr algn="just"/>
            <a:r>
              <a:rPr lang="fr-FR" sz="2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Exemple:</a:t>
            </a:r>
          </a:p>
          <a:p>
            <a:pPr algn="just"/>
            <a:r>
              <a:rPr lang="fr-FR" sz="2000" dirty="0">
                <a:latin typeface="Comic Sans MS" panose="030F0702030302020204" pitchFamily="66" charset="0"/>
              </a:rPr>
              <a:t>Si on considère la grammaire G = ({+, -, *, /, id}, {E}, E, P) </a:t>
            </a:r>
            <a:r>
              <a:rPr lang="fr-FR" sz="2000" dirty="0" smtClean="0">
                <a:latin typeface="Comic Sans MS" panose="030F0702030302020204" pitchFamily="66" charset="0"/>
              </a:rPr>
              <a:t>où</a:t>
            </a:r>
          </a:p>
          <a:p>
            <a:pPr algn="just"/>
            <a:r>
              <a:rPr lang="fr-FR" sz="2000" dirty="0" smtClean="0">
                <a:latin typeface="Comic Sans MS" panose="030F0702030302020204" pitchFamily="66" charset="0"/>
              </a:rPr>
              <a:t> </a:t>
            </a:r>
            <a:r>
              <a:rPr lang="fr-FR" sz="2000" dirty="0">
                <a:latin typeface="Comic Sans MS" panose="030F0702030302020204" pitchFamily="66" charset="0"/>
              </a:rPr>
              <a:t>P est défini par :</a:t>
            </a:r>
          </a:p>
        </p:txBody>
      </p:sp>
      <p:sp>
        <p:nvSpPr>
          <p:cNvPr id="2" name="Rectangle 1"/>
          <p:cNvSpPr/>
          <p:nvPr/>
        </p:nvSpPr>
        <p:spPr>
          <a:xfrm>
            <a:off x="457200" y="2828836"/>
            <a:ext cx="64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latin typeface="Comic Sans MS" panose="030F0702030302020204" pitchFamily="66" charset="0"/>
              </a:rPr>
              <a:t>E → E + E | E – E | E * E | E / E | (E) | -E | id</a:t>
            </a:r>
          </a:p>
          <a:p>
            <a:r>
              <a:rPr lang="fr-FR" dirty="0">
                <a:solidFill>
                  <a:srgbClr val="C00000"/>
                </a:solidFill>
                <a:latin typeface="Comic Sans MS" panose="030F0702030302020204" pitchFamily="66" charset="0"/>
              </a:rPr>
              <a:t>D</a:t>
            </a:r>
            <a:r>
              <a:rPr lang="fr-FR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eux </a:t>
            </a:r>
            <a:r>
              <a:rPr lang="fr-FR" dirty="0">
                <a:solidFill>
                  <a:srgbClr val="C00000"/>
                </a:solidFill>
                <a:latin typeface="Comic Sans MS" panose="030F0702030302020204" pitchFamily="66" charset="0"/>
              </a:rPr>
              <a:t>arbres de dérivation pour la chaîne </a:t>
            </a:r>
            <a:r>
              <a:rPr lang="fr-FR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: </a:t>
            </a:r>
            <a:r>
              <a:rPr lang="fr-FR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id+id</a:t>
            </a:r>
            <a:r>
              <a:rPr lang="fr-FR" dirty="0">
                <a:solidFill>
                  <a:srgbClr val="C00000"/>
                </a:solidFill>
                <a:latin typeface="Comic Sans MS" panose="030F0702030302020204" pitchFamily="66" charset="0"/>
              </a:rPr>
              <a:t>* id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3856896"/>
            <a:ext cx="4953000" cy="231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605193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AC074-9B23-4764-AAD9-173741C63EFD}" type="slidenum">
              <a:rPr lang="fr-FR" smtClean="0"/>
              <a:pPr/>
              <a:t>17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4DFB60A4-1419-4744-9131-58067790A8D2}" type="datetime1">
              <a:rPr lang="fr-FR" smtClean="0"/>
              <a:pPr/>
              <a:t>03/12/2021</a:t>
            </a:fld>
            <a:endParaRPr lang="fr-FR"/>
          </a:p>
        </p:txBody>
      </p:sp>
      <p:sp>
        <p:nvSpPr>
          <p:cNvPr id="19" name="ZoneTexte 18"/>
          <p:cNvSpPr txBox="1"/>
          <p:nvPr/>
        </p:nvSpPr>
        <p:spPr>
          <a:xfrm>
            <a:off x="-67133" y="163397"/>
            <a:ext cx="89114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Concepts de base</a:t>
            </a:r>
          </a:p>
          <a:p>
            <a:pPr algn="ctr"/>
            <a:endParaRPr lang="fr-FR" sz="28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836712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dirty="0">
                <a:latin typeface="Comic Sans MS" panose="030F0702030302020204" pitchFamily="66" charset="0"/>
              </a:rPr>
              <a:t>L’élimination de l’ambiguïté est une tâche importante qu’on exige généralement pour les langages </a:t>
            </a:r>
            <a:r>
              <a:rPr lang="fr-FR" sz="2000" dirty="0" smtClean="0">
                <a:latin typeface="Comic Sans MS" panose="030F0702030302020204" pitchFamily="66" charset="0"/>
              </a:rPr>
              <a:t>de programmation </a:t>
            </a:r>
            <a:r>
              <a:rPr lang="fr-FR" sz="2000" dirty="0">
                <a:latin typeface="Comic Sans MS" panose="030F0702030302020204" pitchFamily="66" charset="0"/>
              </a:rPr>
              <a:t>qui sont basés sur des grammaires non contextuelles. </a:t>
            </a:r>
            <a:endParaRPr lang="fr-FR" sz="2000" dirty="0" smtClean="0">
              <a:latin typeface="Comic Sans MS" panose="030F0702030302020204" pitchFamily="66" charset="0"/>
            </a:endParaRPr>
          </a:p>
          <a:p>
            <a:pPr algn="just"/>
            <a:r>
              <a:rPr lang="fr-FR" sz="2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L’élimination </a:t>
            </a:r>
            <a:r>
              <a:rPr lang="fr-FR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de l’ambiguïté peut </a:t>
            </a:r>
            <a:r>
              <a:rPr lang="fr-FR" sz="2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avoir lieu </a:t>
            </a:r>
            <a:r>
              <a:rPr lang="fr-FR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de deux façons :</a:t>
            </a:r>
          </a:p>
        </p:txBody>
      </p:sp>
      <p:sp>
        <p:nvSpPr>
          <p:cNvPr id="6" name="Rectangle 5"/>
          <p:cNvSpPr/>
          <p:nvPr/>
        </p:nvSpPr>
        <p:spPr>
          <a:xfrm>
            <a:off x="-18365" y="2463849"/>
            <a:ext cx="9054415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600" dirty="0">
                <a:latin typeface="Comic Sans MS" panose="030F0702030302020204" pitchFamily="66" charset="0"/>
              </a:rPr>
              <a:t>1</a:t>
            </a:r>
            <a:r>
              <a:rPr lang="fr-FR" sz="1600" b="1" dirty="0">
                <a:solidFill>
                  <a:srgbClr val="C00000"/>
                </a:solidFill>
                <a:latin typeface="Comic Sans MS" panose="030F0702030302020204" pitchFamily="66" charset="0"/>
              </a:rPr>
              <a:t>. Elimination de l’ambiguïté par ajout de règles</a:t>
            </a:r>
            <a:r>
              <a:rPr lang="fr-FR" sz="1600" dirty="0">
                <a:latin typeface="Comic Sans MS" panose="030F0702030302020204" pitchFamily="66" charset="0"/>
              </a:rPr>
              <a:t>. Dans cette approche, la grammaire reste </a:t>
            </a:r>
            <a:r>
              <a:rPr lang="fr-FR" sz="1600" dirty="0" smtClean="0">
                <a:latin typeface="Comic Sans MS" panose="030F0702030302020204" pitchFamily="66" charset="0"/>
              </a:rPr>
              <a:t>inchangée, on </a:t>
            </a:r>
            <a:r>
              <a:rPr lang="fr-FR" sz="1600" dirty="0">
                <a:latin typeface="Comic Sans MS" panose="030F0702030302020204" pitchFamily="66" charset="0"/>
              </a:rPr>
              <a:t>ajoute, à la sortie de l’analyseur syntaxique, quelques règles dites de </a:t>
            </a:r>
            <a:r>
              <a:rPr lang="fr-FR" sz="1600" dirty="0" err="1">
                <a:latin typeface="Comic Sans MS" panose="030F0702030302020204" pitchFamily="66" charset="0"/>
              </a:rPr>
              <a:t>désambiguïté</a:t>
            </a:r>
            <a:r>
              <a:rPr lang="fr-FR" sz="1600" dirty="0">
                <a:latin typeface="Comic Sans MS" panose="030F0702030302020204" pitchFamily="66" charset="0"/>
              </a:rPr>
              <a:t>, qui éliminent les </a:t>
            </a:r>
            <a:r>
              <a:rPr lang="fr-FR" sz="1600" dirty="0" smtClean="0">
                <a:latin typeface="Comic Sans MS" panose="030F0702030302020204" pitchFamily="66" charset="0"/>
              </a:rPr>
              <a:t>arbres syntaxiques </a:t>
            </a:r>
            <a:r>
              <a:rPr lang="fr-FR" sz="1600" dirty="0">
                <a:latin typeface="Comic Sans MS" panose="030F0702030302020204" pitchFamily="66" charset="0"/>
              </a:rPr>
              <a:t>non désirables et conservent un arbre unique pour chaque chaîne. On peut, par exemple, </a:t>
            </a:r>
            <a:r>
              <a:rPr lang="fr-FR" sz="1600" dirty="0" smtClean="0">
                <a:latin typeface="Comic Sans MS" panose="030F0702030302020204" pitchFamily="66" charset="0"/>
              </a:rPr>
              <a:t>éliminer l’ambiguïté </a:t>
            </a:r>
            <a:r>
              <a:rPr lang="fr-FR" sz="1600" dirty="0">
                <a:latin typeface="Comic Sans MS" panose="030F0702030302020204" pitchFamily="66" charset="0"/>
              </a:rPr>
              <a:t>en affectant des priorités aux opérateurs arithmétiques. Dans les expressions arithmétiques, </a:t>
            </a:r>
            <a:r>
              <a:rPr lang="fr-FR" sz="1600" dirty="0" smtClean="0">
                <a:latin typeface="Comic Sans MS" panose="030F0702030302020204" pitchFamily="66" charset="0"/>
              </a:rPr>
              <a:t>la priorité </a:t>
            </a:r>
            <a:r>
              <a:rPr lang="fr-FR" sz="1600" dirty="0">
                <a:latin typeface="Comic Sans MS" panose="030F0702030302020204" pitchFamily="66" charset="0"/>
              </a:rPr>
              <a:t>est affectée aux parenthèses, puis au signe mois unaire, puis à la multiplication/division et enfin à</a:t>
            </a:r>
          </a:p>
          <a:p>
            <a:pPr algn="just"/>
            <a:r>
              <a:rPr lang="fr-FR" sz="1600" dirty="0">
                <a:latin typeface="Comic Sans MS" panose="030F0702030302020204" pitchFamily="66" charset="0"/>
              </a:rPr>
              <a:t>l’addition/soustraction</a:t>
            </a:r>
            <a:r>
              <a:rPr lang="fr-FR" sz="1600" dirty="0" smtClean="0">
                <a:latin typeface="Comic Sans MS" panose="030F0702030302020204" pitchFamily="66" charset="0"/>
              </a:rPr>
              <a:t>.</a:t>
            </a:r>
          </a:p>
          <a:p>
            <a:pPr algn="just"/>
            <a:endParaRPr lang="fr-FR" sz="1600" dirty="0">
              <a:latin typeface="Comic Sans MS" panose="030F0702030302020204" pitchFamily="66" charset="0"/>
            </a:endParaRPr>
          </a:p>
          <a:p>
            <a:pPr algn="just"/>
            <a:r>
              <a:rPr lang="fr-FR" sz="1600" dirty="0">
                <a:latin typeface="Comic Sans MS" panose="030F0702030302020204" pitchFamily="66" charset="0"/>
              </a:rPr>
              <a:t>2. </a:t>
            </a:r>
            <a:r>
              <a:rPr lang="fr-FR" sz="1600" b="1" dirty="0">
                <a:solidFill>
                  <a:srgbClr val="C00000"/>
                </a:solidFill>
                <a:latin typeface="Comic Sans MS" panose="030F0702030302020204" pitchFamily="66" charset="0"/>
              </a:rPr>
              <a:t>Réécriture de la grammaire</a:t>
            </a:r>
            <a:r>
              <a:rPr lang="fr-FR" sz="1600" dirty="0">
                <a:latin typeface="Comic Sans MS" panose="030F0702030302020204" pitchFamily="66" charset="0"/>
              </a:rPr>
              <a:t>. Il s’agit de changer la grammaire en incorporant des règles de priorité </a:t>
            </a:r>
            <a:r>
              <a:rPr lang="fr-FR" sz="1600" dirty="0" smtClean="0">
                <a:latin typeface="Comic Sans MS" panose="030F0702030302020204" pitchFamily="66" charset="0"/>
              </a:rPr>
              <a:t>et d’associativité</a:t>
            </a:r>
            <a:r>
              <a:rPr lang="fr-FR" sz="1600" dirty="0">
                <a:latin typeface="Comic Sans MS" panose="030F0702030302020204" pitchFamily="66" charset="0"/>
              </a:rPr>
              <a:t>. Autrement dit, on ajoute de nouvelles règles et de nouveaux symboles non terminaux. </a:t>
            </a:r>
          </a:p>
        </p:txBody>
      </p:sp>
    </p:spTree>
    <p:extLst>
      <p:ext uri="{BB962C8B-B14F-4D97-AF65-F5344CB8AC3E}">
        <p14:creationId xmlns:p14="http://schemas.microsoft.com/office/powerpoint/2010/main" val="2649911548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AC074-9B23-4764-AAD9-173741C63EFD}" type="slidenum">
              <a:rPr lang="fr-FR" smtClean="0"/>
              <a:pPr/>
              <a:t>18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4DFB60A4-1419-4744-9131-58067790A8D2}" type="datetime1">
              <a:rPr lang="fr-FR" smtClean="0"/>
              <a:pPr/>
              <a:t>03/12/2021</a:t>
            </a:fld>
            <a:endParaRPr lang="fr-FR"/>
          </a:p>
        </p:txBody>
      </p:sp>
      <p:sp>
        <p:nvSpPr>
          <p:cNvPr id="19" name="ZoneTexte 18"/>
          <p:cNvSpPr txBox="1"/>
          <p:nvPr/>
        </p:nvSpPr>
        <p:spPr>
          <a:xfrm>
            <a:off x="-67133" y="163397"/>
            <a:ext cx="89114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Concepts de base</a:t>
            </a:r>
          </a:p>
          <a:p>
            <a:pPr algn="ctr"/>
            <a:endParaRPr lang="fr-FR" sz="28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67133" y="932838"/>
            <a:ext cx="96125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La grammaire </a:t>
            </a:r>
            <a:r>
              <a:rPr lang="fr-FR" sz="1600" b="1" dirty="0">
                <a:solidFill>
                  <a:srgbClr val="C00000"/>
                </a:solidFill>
                <a:latin typeface="Comic Sans MS" panose="030F0702030302020204" pitchFamily="66" charset="0"/>
              </a:rPr>
              <a:t>ambiguë donnée précédemment peut être désambiguïsée comme </a:t>
            </a:r>
            <a:r>
              <a:rPr lang="fr-FR" sz="16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suit:</a:t>
            </a:r>
            <a:endParaRPr lang="fr-FR" sz="16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5033" y="1542416"/>
            <a:ext cx="838716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latin typeface="Comic Sans MS" panose="030F0702030302020204" pitchFamily="66" charset="0"/>
              </a:rPr>
              <a:t>G = ({+, -, *, /, id}, {E, T, F, L}, E, P) où P est défini par </a:t>
            </a:r>
            <a:r>
              <a:rPr lang="fr-FR" dirty="0" smtClean="0">
                <a:latin typeface="Comic Sans MS" panose="030F0702030302020204" pitchFamily="66" charset="0"/>
              </a:rPr>
              <a:t>:</a:t>
            </a:r>
          </a:p>
          <a:p>
            <a:endParaRPr lang="fr-FR" dirty="0">
              <a:latin typeface="Comic Sans MS" panose="030F0702030302020204" pitchFamily="66" charset="0"/>
            </a:endParaRPr>
          </a:p>
          <a:p>
            <a:r>
              <a:rPr lang="de-DE" dirty="0">
                <a:latin typeface="Comic Sans MS" panose="030F0702030302020204" pitchFamily="66" charset="0"/>
              </a:rPr>
              <a:t>E → E + T | E – T | T</a:t>
            </a:r>
          </a:p>
          <a:p>
            <a:r>
              <a:rPr lang="fr-FR" dirty="0">
                <a:latin typeface="Comic Sans MS" panose="030F0702030302020204" pitchFamily="66" charset="0"/>
              </a:rPr>
              <a:t>T → T * F | T / F | F</a:t>
            </a:r>
          </a:p>
          <a:p>
            <a:r>
              <a:rPr lang="fr-FR" dirty="0">
                <a:latin typeface="Comic Sans MS" panose="030F0702030302020204" pitchFamily="66" charset="0"/>
              </a:rPr>
              <a:t>F → -F | L</a:t>
            </a:r>
          </a:p>
          <a:p>
            <a:r>
              <a:rPr lang="fr-FR" dirty="0">
                <a:latin typeface="Comic Sans MS" panose="030F0702030302020204" pitchFamily="66" charset="0"/>
              </a:rPr>
              <a:t>L → (E) | id</a:t>
            </a:r>
          </a:p>
        </p:txBody>
      </p:sp>
      <p:sp>
        <p:nvSpPr>
          <p:cNvPr id="7" name="Rectangle 6"/>
          <p:cNvSpPr/>
          <p:nvPr/>
        </p:nvSpPr>
        <p:spPr>
          <a:xfrm>
            <a:off x="195936" y="3296742"/>
            <a:ext cx="88401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C00000"/>
                </a:solidFill>
                <a:latin typeface="Comic Sans MS" panose="030F0702030302020204" pitchFamily="66" charset="0"/>
              </a:rPr>
              <a:t>La chaîne id + id * id a maintenant une seule séquence de dérivations (gauches) :</a:t>
            </a:r>
          </a:p>
          <a:p>
            <a:r>
              <a:rPr lang="de-DE" dirty="0">
                <a:solidFill>
                  <a:srgbClr val="C00000"/>
                </a:solidFill>
                <a:latin typeface="Comic Sans MS" panose="030F0702030302020204" pitchFamily="66" charset="0"/>
              </a:rPr>
              <a:t>E → E + T → T + T → F + T → L + T → </a:t>
            </a:r>
            <a:r>
              <a:rPr lang="de-DE" dirty="0" err="1">
                <a:solidFill>
                  <a:srgbClr val="C00000"/>
                </a:solidFill>
                <a:latin typeface="Comic Sans MS" panose="030F0702030302020204" pitchFamily="66" charset="0"/>
              </a:rPr>
              <a:t>id</a:t>
            </a:r>
            <a:r>
              <a:rPr lang="de-DE" dirty="0">
                <a:solidFill>
                  <a:srgbClr val="C00000"/>
                </a:solidFill>
                <a:latin typeface="Comic Sans MS" panose="030F0702030302020204" pitchFamily="66" charset="0"/>
              </a:rPr>
              <a:t>+ T → </a:t>
            </a:r>
            <a:r>
              <a:rPr lang="de-DE" dirty="0" err="1">
                <a:solidFill>
                  <a:srgbClr val="C00000"/>
                </a:solidFill>
                <a:latin typeface="Comic Sans MS" panose="030F0702030302020204" pitchFamily="66" charset="0"/>
              </a:rPr>
              <a:t>id</a:t>
            </a:r>
            <a:r>
              <a:rPr lang="de-DE" dirty="0">
                <a:solidFill>
                  <a:srgbClr val="C00000"/>
                </a:solidFill>
                <a:latin typeface="Comic Sans MS" panose="030F0702030302020204" pitchFamily="66" charset="0"/>
              </a:rPr>
              <a:t> + T*F</a:t>
            </a:r>
          </a:p>
          <a:p>
            <a:r>
              <a:rPr lang="fr-FR" dirty="0">
                <a:solidFill>
                  <a:srgbClr val="C00000"/>
                </a:solidFill>
                <a:latin typeface="Comic Sans MS" panose="030F0702030302020204" pitchFamily="66" charset="0"/>
              </a:rPr>
              <a:t>→ id + F*F → id + L*F→ id + id*F→ id + id*L → id + id*id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0258" y="3567766"/>
            <a:ext cx="2409825" cy="28194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339752" y="4751359"/>
            <a:ext cx="29129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L’unique </a:t>
            </a:r>
            <a:r>
              <a:rPr lang="fr-FR" dirty="0">
                <a:solidFill>
                  <a:srgbClr val="C00000"/>
                </a:solidFill>
                <a:latin typeface="Comic Sans MS" panose="030F0702030302020204" pitchFamily="66" charset="0"/>
              </a:rPr>
              <a:t>arbre syntaxique</a:t>
            </a:r>
          </a:p>
        </p:txBody>
      </p:sp>
    </p:spTree>
    <p:extLst>
      <p:ext uri="{BB962C8B-B14F-4D97-AF65-F5344CB8AC3E}">
        <p14:creationId xmlns:p14="http://schemas.microsoft.com/office/powerpoint/2010/main" val="4216536183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22430"/>
            <a:ext cx="8229600" cy="3735396"/>
          </a:xfrm>
        </p:spPr>
        <p:txBody>
          <a:bodyPr/>
          <a:lstStyle/>
          <a:p>
            <a:pPr algn="ctr">
              <a:buNone/>
            </a:pPr>
            <a:r>
              <a:rPr lang="fr-FR" sz="8000" b="0" i="1" dirty="0" smtClean="0">
                <a:solidFill>
                  <a:schemeClr val="tx2"/>
                </a:solidFill>
                <a:effectLst>
                  <a:reflection blurRad="6350" stA="55000" endA="300" endPos="45500" dir="5400000" sy="-100000" algn="bl" rotWithShape="0"/>
                </a:effectLst>
                <a:latin typeface="Century" pitchFamily="18" charset="0"/>
              </a:rPr>
              <a:t>Merci pour votre attention ...</a:t>
            </a:r>
            <a:endParaRPr lang="fr-FR" sz="8000" b="0" i="1" dirty="0">
              <a:solidFill>
                <a:schemeClr val="tx2"/>
              </a:solidFill>
              <a:effectLst>
                <a:reflection blurRad="6350" stA="55000" endA="300" endPos="45500" dir="5400000" sy="-100000" algn="bl" rotWithShape="0"/>
              </a:effectLst>
              <a:latin typeface="Century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AC074-9B23-4764-AAD9-173741C63EFD}" type="slidenum">
              <a:rPr lang="fr-FR" smtClean="0"/>
              <a:pPr/>
              <a:t>19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7C80B49A-4DCD-4F66-A0F9-398A831DC17A}" type="datetime1">
              <a:rPr lang="fr-FR" smtClean="0"/>
              <a:pPr/>
              <a:t>03/12/2021</a:t>
            </a:fld>
            <a:endParaRPr lang="fr-FR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AC074-9B23-4764-AAD9-173741C63EFD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4DFB60A4-1419-4744-9131-58067790A8D2}" type="datetime1">
              <a:rPr lang="fr-FR" smtClean="0"/>
              <a:pPr/>
              <a:t>03/12/2021</a:t>
            </a:fld>
            <a:endParaRPr lang="fr-FR"/>
          </a:p>
        </p:txBody>
      </p:sp>
      <p:sp>
        <p:nvSpPr>
          <p:cNvPr id="19" name="ZoneTexte 18"/>
          <p:cNvSpPr txBox="1"/>
          <p:nvPr/>
        </p:nvSpPr>
        <p:spPr>
          <a:xfrm>
            <a:off x="-67133" y="163397"/>
            <a:ext cx="8911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Rôle d’un analyseur syntaxique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908720"/>
            <a:ext cx="913543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800" dirty="0">
                <a:solidFill>
                  <a:schemeClr val="tx2"/>
                </a:solidFill>
                <a:latin typeface="Comic Sans MS" panose="030F0702030302020204" pitchFamily="66" charset="0"/>
              </a:rPr>
              <a:t>L’analyseur syntaxique (</a:t>
            </a:r>
            <a:r>
              <a:rPr lang="fr-FR" sz="28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Parser</a:t>
            </a:r>
            <a:r>
              <a:rPr lang="fr-FR" sz="2800" dirty="0">
                <a:solidFill>
                  <a:schemeClr val="tx2"/>
                </a:solidFill>
                <a:latin typeface="Comic Sans MS" panose="030F0702030302020204" pitchFamily="66" charset="0"/>
              </a:rPr>
              <a:t> en anglais) a comme rôle l’analyse des séquences d’unités lexicales, </a:t>
            </a:r>
            <a:r>
              <a:rPr lang="fr-FR" sz="28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obtenues par </a:t>
            </a:r>
            <a:r>
              <a:rPr lang="fr-FR" sz="2800" dirty="0">
                <a:solidFill>
                  <a:schemeClr val="tx2"/>
                </a:solidFill>
                <a:latin typeface="Comic Sans MS" panose="030F0702030302020204" pitchFamily="66" charset="0"/>
              </a:rPr>
              <a:t>l’analyseur lexical, conformément à </a:t>
            </a:r>
            <a:r>
              <a:rPr lang="fr-FR" sz="2800" dirty="0">
                <a:solidFill>
                  <a:srgbClr val="C00000"/>
                </a:solidFill>
                <a:latin typeface="Comic Sans MS" panose="030F0702030302020204" pitchFamily="66" charset="0"/>
              </a:rPr>
              <a:t>une grammaire qui engendre le langage considéré</a:t>
            </a:r>
            <a:r>
              <a:rPr lang="fr-FR" sz="28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.</a:t>
            </a:r>
          </a:p>
          <a:p>
            <a:pPr algn="just"/>
            <a:r>
              <a:rPr lang="fr-FR" sz="2800" dirty="0">
                <a:solidFill>
                  <a:schemeClr val="tx2"/>
                </a:solidFill>
                <a:latin typeface="Comic Sans MS" panose="030F0702030302020204" pitchFamily="66" charset="0"/>
              </a:rPr>
              <a:t>L’analyseur syntaxique reconnaît </a:t>
            </a:r>
            <a:r>
              <a:rPr lang="fr-FR" sz="2800" dirty="0">
                <a:solidFill>
                  <a:srgbClr val="C00000"/>
                </a:solidFill>
                <a:latin typeface="Comic Sans MS" panose="030F0702030302020204" pitchFamily="66" charset="0"/>
              </a:rPr>
              <a:t>la structure syntaxique </a:t>
            </a:r>
            <a:r>
              <a:rPr lang="fr-FR" sz="2800" dirty="0">
                <a:solidFill>
                  <a:schemeClr val="tx2"/>
                </a:solidFill>
                <a:latin typeface="Comic Sans MS" panose="030F0702030302020204" pitchFamily="66" charset="0"/>
              </a:rPr>
              <a:t>d’un programme source et produit une </a:t>
            </a:r>
            <a:r>
              <a:rPr lang="fr-FR" sz="28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représentation qui </a:t>
            </a:r>
            <a:r>
              <a:rPr lang="fr-FR" sz="2800" dirty="0">
                <a:solidFill>
                  <a:schemeClr val="tx2"/>
                </a:solidFill>
                <a:latin typeface="Comic Sans MS" panose="030F0702030302020204" pitchFamily="66" charset="0"/>
              </a:rPr>
              <a:t>est généralement sous forme </a:t>
            </a:r>
            <a:r>
              <a:rPr lang="fr-FR" sz="2800" dirty="0">
                <a:solidFill>
                  <a:srgbClr val="C00000"/>
                </a:solidFill>
                <a:latin typeface="Comic Sans MS" panose="030F0702030302020204" pitchFamily="66" charset="0"/>
              </a:rPr>
              <a:t>d’un arbre syntaxique</a:t>
            </a:r>
            <a:r>
              <a:rPr lang="fr-FR" sz="2800" dirty="0">
                <a:solidFill>
                  <a:schemeClr val="tx2"/>
                </a:solidFill>
                <a:latin typeface="Comic Sans MS" panose="030F0702030302020204" pitchFamily="66" charset="0"/>
              </a:rPr>
              <a:t>. Ce dernier peut être décoré par des </a:t>
            </a:r>
            <a:r>
              <a:rPr lang="fr-FR" sz="28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informations sémantiques </a:t>
            </a:r>
            <a:r>
              <a:rPr lang="fr-FR" sz="2800" dirty="0">
                <a:solidFill>
                  <a:schemeClr val="tx2"/>
                </a:solidFill>
                <a:latin typeface="Comic Sans MS" panose="030F0702030302020204" pitchFamily="66" charset="0"/>
              </a:rPr>
              <a:t>puis utilisé pour produire un programme cible.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AC074-9B23-4764-AAD9-173741C63EFD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4DFB60A4-1419-4744-9131-58067790A8D2}" type="datetime1">
              <a:rPr lang="fr-FR" smtClean="0"/>
              <a:pPr/>
              <a:t>03/12/2021</a:t>
            </a:fld>
            <a:endParaRPr lang="fr-FR"/>
          </a:p>
        </p:txBody>
      </p:sp>
      <p:sp>
        <p:nvSpPr>
          <p:cNvPr id="19" name="ZoneTexte 18"/>
          <p:cNvSpPr txBox="1"/>
          <p:nvPr/>
        </p:nvSpPr>
        <p:spPr>
          <a:xfrm>
            <a:off x="-67133" y="163397"/>
            <a:ext cx="89114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L</a:t>
            </a:r>
            <a:r>
              <a:rPr lang="fr-FR" sz="2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es </a:t>
            </a:r>
            <a:r>
              <a:rPr lang="fr-FR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principales fonctions d’un analyseur syntaxique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908720"/>
            <a:ext cx="913543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800" dirty="0">
                <a:solidFill>
                  <a:schemeClr val="tx2"/>
                </a:solidFill>
                <a:latin typeface="Comic Sans MS" panose="030F0702030302020204" pitchFamily="66" charset="0"/>
              </a:rPr>
              <a:t>1. L’analyse de la chaîne des unités lexicales délivrées par l’analyseur lexical, pour vérifier si cette </a:t>
            </a:r>
            <a:r>
              <a:rPr lang="fr-FR" sz="28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chaîne peut </a:t>
            </a:r>
            <a:r>
              <a:rPr lang="fr-FR" sz="2800" dirty="0">
                <a:solidFill>
                  <a:schemeClr val="tx2"/>
                </a:solidFill>
                <a:latin typeface="Comic Sans MS" panose="030F0702030302020204" pitchFamily="66" charset="0"/>
              </a:rPr>
              <a:t>être engendrée par la grammaire du langage considéré</a:t>
            </a:r>
            <a:r>
              <a:rPr lang="fr-FR" sz="28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.</a:t>
            </a:r>
          </a:p>
          <a:p>
            <a:pPr algn="just"/>
            <a:endParaRPr lang="fr-FR" sz="2800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fr-FR" sz="2800" dirty="0">
                <a:solidFill>
                  <a:schemeClr val="tx2"/>
                </a:solidFill>
                <a:latin typeface="Comic Sans MS" panose="030F0702030302020204" pitchFamily="66" charset="0"/>
              </a:rPr>
              <a:t>2. La détection des erreurs syntaxiques si la syntaxe du langage n’est pas respectée</a:t>
            </a:r>
            <a:r>
              <a:rPr lang="fr-FR" sz="28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.</a:t>
            </a:r>
          </a:p>
          <a:p>
            <a:pPr algn="just"/>
            <a:endParaRPr lang="fr-FR" sz="2800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fr-FR" sz="2800" dirty="0">
                <a:solidFill>
                  <a:schemeClr val="tx2"/>
                </a:solidFill>
                <a:latin typeface="Comic Sans MS" panose="030F0702030302020204" pitchFamily="66" charset="0"/>
              </a:rPr>
              <a:t>3. La construction éventuelle d’une représentation interne qui sera utilisée par les phases ultérieures.</a:t>
            </a:r>
          </a:p>
        </p:txBody>
      </p:sp>
    </p:spTree>
    <p:extLst>
      <p:ext uri="{BB962C8B-B14F-4D97-AF65-F5344CB8AC3E}">
        <p14:creationId xmlns:p14="http://schemas.microsoft.com/office/powerpoint/2010/main" val="3285271044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AC074-9B23-4764-AAD9-173741C63EFD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4DFB60A4-1419-4744-9131-58067790A8D2}" type="datetime1">
              <a:rPr lang="fr-FR" smtClean="0"/>
              <a:pPr/>
              <a:t>03/12/2021</a:t>
            </a:fld>
            <a:endParaRPr lang="fr-FR"/>
          </a:p>
        </p:txBody>
      </p:sp>
      <p:sp>
        <p:nvSpPr>
          <p:cNvPr id="19" name="ZoneTexte 18"/>
          <p:cNvSpPr txBox="1"/>
          <p:nvPr/>
        </p:nvSpPr>
        <p:spPr>
          <a:xfrm>
            <a:off x="-67133" y="163397"/>
            <a:ext cx="8911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Approches d’analyse </a:t>
            </a:r>
            <a:r>
              <a:rPr lang="fr-FR" sz="2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syntaxique</a:t>
            </a:r>
            <a:endParaRPr lang="fr-FR" sz="28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908720"/>
            <a:ext cx="913543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b="1" dirty="0">
                <a:latin typeface="Comic Sans MS" panose="030F0702030302020204" pitchFamily="66" charset="0"/>
              </a:rPr>
              <a:t>Méthodes universelles </a:t>
            </a:r>
            <a:r>
              <a:rPr lang="fr-FR" sz="2400" dirty="0">
                <a:solidFill>
                  <a:schemeClr val="tx2"/>
                </a:solidFill>
                <a:latin typeface="Comic Sans MS" panose="030F0702030302020204" pitchFamily="66" charset="0"/>
              </a:rPr>
              <a:t>: Elles sont généralement tabulaires comme celles de </a:t>
            </a:r>
            <a:r>
              <a:rPr lang="fr-FR" sz="2400" dirty="0" err="1" smtClean="0">
                <a:solidFill>
                  <a:schemeClr val="tx2"/>
                </a:solidFill>
                <a:latin typeface="Comic Sans MS" panose="030F0702030302020204" pitchFamily="66" charset="0"/>
              </a:rPr>
              <a:t>Cocke-Younger-Kasami</a:t>
            </a:r>
            <a:r>
              <a:rPr lang="fr-FR" sz="2400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fr-FR" sz="24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(1965-1967</a:t>
            </a:r>
            <a:r>
              <a:rPr lang="fr-FR" sz="2400" dirty="0">
                <a:solidFill>
                  <a:schemeClr val="tx2"/>
                </a:solidFill>
                <a:latin typeface="Comic Sans MS" panose="030F0702030302020204" pitchFamily="66" charset="0"/>
              </a:rPr>
              <a:t>) et de </a:t>
            </a:r>
            <a:r>
              <a:rPr lang="fr-FR" sz="24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Earley</a:t>
            </a:r>
            <a:r>
              <a:rPr lang="fr-FR" sz="2400" dirty="0">
                <a:solidFill>
                  <a:schemeClr val="tx2"/>
                </a:solidFill>
                <a:latin typeface="Comic Sans MS" panose="030F0702030302020204" pitchFamily="66" charset="0"/>
              </a:rPr>
              <a:t> (1970) qui peuvent analyser une grammaire quelconque. Cependant, </a:t>
            </a:r>
            <a:r>
              <a:rPr lang="fr-FR" sz="24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ces méthodes </a:t>
            </a:r>
            <a:r>
              <a:rPr lang="fr-FR" sz="2400" dirty="0">
                <a:solidFill>
                  <a:schemeClr val="tx2"/>
                </a:solidFill>
                <a:latin typeface="Comic Sans MS" panose="030F0702030302020204" pitchFamily="66" charset="0"/>
              </a:rPr>
              <a:t>sont trop inefficaces pour être utilisées dans les compilateurs industriels</a:t>
            </a:r>
            <a:r>
              <a:rPr lang="fr-FR" sz="24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fr-FR" sz="2400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b="1" dirty="0" smtClean="0">
                <a:latin typeface="Comic Sans MS" panose="030F0702030302020204" pitchFamily="66" charset="0"/>
              </a:rPr>
              <a:t>Méthodes </a:t>
            </a:r>
            <a:r>
              <a:rPr lang="fr-FR" sz="2400" b="1" dirty="0">
                <a:latin typeface="Comic Sans MS" panose="030F0702030302020204" pitchFamily="66" charset="0"/>
              </a:rPr>
              <a:t>descendantes : </a:t>
            </a:r>
            <a:r>
              <a:rPr lang="fr-FR" sz="2400" dirty="0">
                <a:solidFill>
                  <a:schemeClr val="tx2"/>
                </a:solidFill>
                <a:latin typeface="Comic Sans MS" panose="030F0702030302020204" pitchFamily="66" charset="0"/>
              </a:rPr>
              <a:t>Ces méthodes sont dites aussi </a:t>
            </a:r>
            <a:r>
              <a:rPr lang="fr-FR" sz="2400" b="1" dirty="0">
                <a:solidFill>
                  <a:schemeClr val="tx2"/>
                </a:solidFill>
                <a:latin typeface="Comic Sans MS" panose="030F0702030302020204" pitchFamily="66" charset="0"/>
              </a:rPr>
              <a:t>Top-Down </a:t>
            </a:r>
            <a:r>
              <a:rPr lang="fr-FR" sz="2400" dirty="0">
                <a:solidFill>
                  <a:schemeClr val="tx2"/>
                </a:solidFill>
                <a:latin typeface="Comic Sans MS" panose="030F0702030302020204" pitchFamily="66" charset="0"/>
              </a:rPr>
              <a:t>car elles construisent des </a:t>
            </a:r>
            <a:r>
              <a:rPr lang="fr-FR" sz="24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arbres d’analyse </a:t>
            </a:r>
            <a:r>
              <a:rPr lang="fr-FR" sz="2400" dirty="0">
                <a:solidFill>
                  <a:schemeClr val="tx2"/>
                </a:solidFill>
                <a:latin typeface="Comic Sans MS" panose="030F0702030302020204" pitchFamily="66" charset="0"/>
              </a:rPr>
              <a:t>de haut en bas (de la racine aux feuilles</a:t>
            </a:r>
            <a:r>
              <a:rPr lang="fr-FR" sz="24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).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fr-FR" sz="2400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b="1" dirty="0" smtClean="0">
                <a:latin typeface="Comic Sans MS" panose="030F0702030302020204" pitchFamily="66" charset="0"/>
              </a:rPr>
              <a:t>Méthodes </a:t>
            </a:r>
            <a:r>
              <a:rPr lang="fr-FR" sz="2400" b="1" dirty="0">
                <a:latin typeface="Comic Sans MS" panose="030F0702030302020204" pitchFamily="66" charset="0"/>
              </a:rPr>
              <a:t>ascendantes : </a:t>
            </a:r>
            <a:r>
              <a:rPr lang="fr-FR" sz="2400" dirty="0">
                <a:solidFill>
                  <a:schemeClr val="tx2"/>
                </a:solidFill>
                <a:latin typeface="Comic Sans MS" panose="030F0702030302020204" pitchFamily="66" charset="0"/>
              </a:rPr>
              <a:t>Ces méthodes sont dites aussi </a:t>
            </a:r>
            <a:r>
              <a:rPr lang="fr-FR" sz="2400" b="1" dirty="0" err="1">
                <a:solidFill>
                  <a:schemeClr val="tx2"/>
                </a:solidFill>
                <a:latin typeface="Comic Sans MS" panose="030F0702030302020204" pitchFamily="66" charset="0"/>
              </a:rPr>
              <a:t>Bottom</a:t>
            </a:r>
            <a:r>
              <a:rPr lang="fr-FR" sz="2400" b="1" dirty="0">
                <a:solidFill>
                  <a:schemeClr val="tx2"/>
                </a:solidFill>
                <a:latin typeface="Comic Sans MS" panose="030F0702030302020204" pitchFamily="66" charset="0"/>
              </a:rPr>
              <a:t>-up </a:t>
            </a:r>
            <a:r>
              <a:rPr lang="fr-FR" sz="2400" dirty="0">
                <a:solidFill>
                  <a:schemeClr val="tx2"/>
                </a:solidFill>
                <a:latin typeface="Comic Sans MS" panose="030F0702030302020204" pitchFamily="66" charset="0"/>
              </a:rPr>
              <a:t>car elles construisent des </a:t>
            </a:r>
            <a:r>
              <a:rPr lang="fr-FR" sz="24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arbres d’analyse </a:t>
            </a:r>
            <a:r>
              <a:rPr lang="fr-FR" sz="2400" dirty="0">
                <a:solidFill>
                  <a:schemeClr val="tx2"/>
                </a:solidFill>
                <a:latin typeface="Comic Sans MS" panose="030F0702030302020204" pitchFamily="66" charset="0"/>
              </a:rPr>
              <a:t>de bas en haut (remontent des feuilles à la racine).</a:t>
            </a:r>
          </a:p>
        </p:txBody>
      </p:sp>
    </p:spTree>
    <p:extLst>
      <p:ext uri="{BB962C8B-B14F-4D97-AF65-F5344CB8AC3E}">
        <p14:creationId xmlns:p14="http://schemas.microsoft.com/office/powerpoint/2010/main" val="453131098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AC074-9B23-4764-AAD9-173741C63EFD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4DFB60A4-1419-4744-9131-58067790A8D2}" type="datetime1">
              <a:rPr lang="fr-FR" smtClean="0"/>
              <a:pPr/>
              <a:t>03/12/2021</a:t>
            </a:fld>
            <a:endParaRPr lang="fr-FR"/>
          </a:p>
        </p:txBody>
      </p:sp>
      <p:sp>
        <p:nvSpPr>
          <p:cNvPr id="19" name="ZoneTexte 18"/>
          <p:cNvSpPr txBox="1"/>
          <p:nvPr/>
        </p:nvSpPr>
        <p:spPr>
          <a:xfrm>
            <a:off x="-67133" y="163397"/>
            <a:ext cx="8911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Exemple </a:t>
            </a:r>
            <a:r>
              <a:rPr lang="fr-FR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d’analyse 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908720"/>
            <a:ext cx="91354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2"/>
                </a:solidFill>
                <a:latin typeface="Comic Sans MS" panose="030F0702030302020204" pitchFamily="66" charset="0"/>
              </a:rPr>
              <a:t>Soit la grammaire G = {V</a:t>
            </a:r>
            <a:r>
              <a:rPr lang="fr-FR" dirty="0">
                <a:solidFill>
                  <a:schemeClr val="tx2"/>
                </a:solidFill>
                <a:latin typeface="Comic Sans MS" panose="030F0702030302020204" pitchFamily="66" charset="0"/>
              </a:rPr>
              <a:t>T</a:t>
            </a:r>
            <a:r>
              <a:rPr lang="fr-FR" sz="2400" dirty="0">
                <a:solidFill>
                  <a:schemeClr val="tx2"/>
                </a:solidFill>
                <a:latin typeface="Comic Sans MS" panose="030F0702030302020204" pitchFamily="66" charset="0"/>
              </a:rPr>
              <a:t>, V</a:t>
            </a:r>
            <a:r>
              <a:rPr lang="fr-FR" dirty="0">
                <a:solidFill>
                  <a:schemeClr val="tx2"/>
                </a:solidFill>
                <a:latin typeface="Comic Sans MS" panose="030F0702030302020204" pitchFamily="66" charset="0"/>
              </a:rPr>
              <a:t>N</a:t>
            </a:r>
            <a:r>
              <a:rPr lang="fr-FR" sz="2400" dirty="0">
                <a:solidFill>
                  <a:schemeClr val="tx2"/>
                </a:solidFill>
                <a:latin typeface="Comic Sans MS" panose="030F0702030302020204" pitchFamily="66" charset="0"/>
              </a:rPr>
              <a:t>, S,P}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2"/>
                </a:solidFill>
                <a:latin typeface="Comic Sans MS" panose="030F0702030302020204" pitchFamily="66" charset="0"/>
              </a:rPr>
              <a:t>P étant défini par les règles suivantes </a:t>
            </a:r>
            <a:r>
              <a:rPr lang="fr-FR" sz="24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:</a:t>
            </a:r>
            <a:endParaRPr lang="fr-FR" sz="2400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300" y="2085185"/>
            <a:ext cx="3420721" cy="1493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44876" y="400695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>
                <a:solidFill>
                  <a:schemeClr val="tx2"/>
                </a:solidFill>
                <a:latin typeface="Comic Sans MS" panose="030F0702030302020204" pitchFamily="66" charset="0"/>
              </a:rPr>
              <a:t>V</a:t>
            </a:r>
            <a:r>
              <a:rPr lang="fr-FR" sz="800" dirty="0">
                <a:solidFill>
                  <a:schemeClr val="tx2"/>
                </a:solidFill>
                <a:latin typeface="Comic Sans MS" panose="030F0702030302020204" pitchFamily="66" charset="0"/>
              </a:rPr>
              <a:t>T </a:t>
            </a:r>
            <a:r>
              <a:rPr lang="fr-FR" dirty="0">
                <a:solidFill>
                  <a:schemeClr val="tx2"/>
                </a:solidFill>
                <a:latin typeface="Comic Sans MS" panose="030F0702030302020204" pitchFamily="66" charset="0"/>
              </a:rPr>
              <a:t>= {a, b, (, ), =, +}</a:t>
            </a:r>
          </a:p>
          <a:p>
            <a:r>
              <a:rPr lang="pt-BR" dirty="0">
                <a:solidFill>
                  <a:schemeClr val="tx2"/>
                </a:solidFill>
                <a:latin typeface="Comic Sans MS" panose="030F0702030302020204" pitchFamily="66" charset="0"/>
              </a:rPr>
              <a:t>V</a:t>
            </a:r>
            <a:r>
              <a:rPr lang="pt-BR" sz="800" dirty="0">
                <a:solidFill>
                  <a:schemeClr val="tx2"/>
                </a:solidFill>
                <a:latin typeface="Comic Sans MS" panose="030F0702030302020204" pitchFamily="66" charset="0"/>
              </a:rPr>
              <a:t>N </a:t>
            </a:r>
            <a:r>
              <a:rPr lang="pt-BR" dirty="0">
                <a:solidFill>
                  <a:schemeClr val="tx2"/>
                </a:solidFill>
                <a:latin typeface="Comic Sans MS" panose="030F0702030302020204" pitchFamily="66" charset="0"/>
              </a:rPr>
              <a:t>= {S, B, R, E}</a:t>
            </a:r>
            <a:endParaRPr lang="fr-FR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39952" y="271119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b="1" dirty="0">
                <a:solidFill>
                  <a:srgbClr val="C00000"/>
                </a:solidFill>
                <a:latin typeface="Comic Sans MS" panose="030F0702030302020204" pitchFamily="66" charset="0"/>
              </a:rPr>
              <a:t>A</a:t>
            </a:r>
            <a:r>
              <a:rPr lang="fr-FR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nalyser </a:t>
            </a:r>
            <a:r>
              <a:rPr lang="fr-FR" b="1" dirty="0">
                <a:solidFill>
                  <a:srgbClr val="C00000"/>
                </a:solidFill>
                <a:latin typeface="Comic Sans MS" panose="030F0702030302020204" pitchFamily="66" charset="0"/>
              </a:rPr>
              <a:t>de la chaîne (a= (b + a)) par une approche descendante</a:t>
            </a:r>
          </a:p>
        </p:txBody>
      </p:sp>
    </p:spTree>
    <p:extLst>
      <p:ext uri="{BB962C8B-B14F-4D97-AF65-F5344CB8AC3E}">
        <p14:creationId xmlns:p14="http://schemas.microsoft.com/office/powerpoint/2010/main" val="972442377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AC074-9B23-4764-AAD9-173741C63EFD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4DFB60A4-1419-4744-9131-58067790A8D2}" type="datetime1">
              <a:rPr lang="fr-FR" smtClean="0"/>
              <a:pPr/>
              <a:t>03/12/2021</a:t>
            </a:fld>
            <a:endParaRPr lang="fr-FR"/>
          </a:p>
        </p:txBody>
      </p:sp>
      <p:sp>
        <p:nvSpPr>
          <p:cNvPr id="19" name="ZoneTexte 18"/>
          <p:cNvSpPr txBox="1"/>
          <p:nvPr/>
        </p:nvSpPr>
        <p:spPr>
          <a:xfrm>
            <a:off x="-67133" y="163397"/>
            <a:ext cx="8911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Exemple </a:t>
            </a:r>
            <a:r>
              <a:rPr lang="fr-FR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d’analyse 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359" y="1556792"/>
            <a:ext cx="3420721" cy="14935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99592" y="990370"/>
            <a:ext cx="81364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Analyse </a:t>
            </a:r>
            <a:r>
              <a:rPr lang="fr-FR" b="1" dirty="0">
                <a:solidFill>
                  <a:srgbClr val="C00000"/>
                </a:solidFill>
                <a:latin typeface="Comic Sans MS" panose="030F0702030302020204" pitchFamily="66" charset="0"/>
              </a:rPr>
              <a:t>de la chaîne (a= (b + a)) par une approche descendante</a:t>
            </a:r>
          </a:p>
        </p:txBody>
      </p:sp>
      <p:sp>
        <p:nvSpPr>
          <p:cNvPr id="8" name="Rectangle 7"/>
          <p:cNvSpPr/>
          <p:nvPr/>
        </p:nvSpPr>
        <p:spPr>
          <a:xfrm>
            <a:off x="3565354" y="1968267"/>
            <a:ext cx="53767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 smtClean="0">
                <a:solidFill>
                  <a:srgbClr val="CC0000"/>
                </a:solidFill>
                <a:latin typeface="Comic Sans MS" panose="030F0702030302020204" pitchFamily="66" charset="0"/>
              </a:rPr>
              <a:t>On </a:t>
            </a:r>
            <a:r>
              <a:rPr lang="fr-FR" sz="2800" dirty="0">
                <a:solidFill>
                  <a:srgbClr val="CC0000"/>
                </a:solidFill>
                <a:latin typeface="Comic Sans MS" panose="030F0702030302020204" pitchFamily="66" charset="0"/>
              </a:rPr>
              <a:t>dérive à partir de la </a:t>
            </a:r>
            <a:r>
              <a:rPr lang="fr-FR" sz="2800" dirty="0" smtClean="0">
                <a:solidFill>
                  <a:srgbClr val="CC0000"/>
                </a:solidFill>
                <a:latin typeface="Comic Sans MS" panose="030F0702030302020204" pitchFamily="66" charset="0"/>
              </a:rPr>
              <a:t>gauche</a:t>
            </a:r>
            <a:endParaRPr lang="fr-FR" sz="2800" dirty="0">
              <a:solidFill>
                <a:srgbClr val="CC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5776" y="3247382"/>
            <a:ext cx="2596505" cy="2989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223688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AC074-9B23-4764-AAD9-173741C63EFD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4DFB60A4-1419-4744-9131-58067790A8D2}" type="datetime1">
              <a:rPr lang="fr-FR" smtClean="0"/>
              <a:pPr/>
              <a:t>03/12/2021</a:t>
            </a:fld>
            <a:endParaRPr lang="fr-FR"/>
          </a:p>
        </p:txBody>
      </p:sp>
      <p:sp>
        <p:nvSpPr>
          <p:cNvPr id="19" name="ZoneTexte 18"/>
          <p:cNvSpPr txBox="1"/>
          <p:nvPr/>
        </p:nvSpPr>
        <p:spPr>
          <a:xfrm>
            <a:off x="-67133" y="163397"/>
            <a:ext cx="8911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Exemple </a:t>
            </a:r>
            <a:r>
              <a:rPr lang="fr-FR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d’analyse 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908720"/>
            <a:ext cx="91354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2"/>
                </a:solidFill>
                <a:latin typeface="Comic Sans MS" panose="030F0702030302020204" pitchFamily="66" charset="0"/>
              </a:rPr>
              <a:t>Soit la grammaire G = {V</a:t>
            </a:r>
            <a:r>
              <a:rPr lang="fr-FR" dirty="0">
                <a:solidFill>
                  <a:schemeClr val="tx2"/>
                </a:solidFill>
                <a:latin typeface="Comic Sans MS" panose="030F0702030302020204" pitchFamily="66" charset="0"/>
              </a:rPr>
              <a:t>T</a:t>
            </a:r>
            <a:r>
              <a:rPr lang="fr-FR" sz="2400" dirty="0">
                <a:solidFill>
                  <a:schemeClr val="tx2"/>
                </a:solidFill>
                <a:latin typeface="Comic Sans MS" panose="030F0702030302020204" pitchFamily="66" charset="0"/>
              </a:rPr>
              <a:t>, V</a:t>
            </a:r>
            <a:r>
              <a:rPr lang="fr-FR" dirty="0">
                <a:solidFill>
                  <a:schemeClr val="tx2"/>
                </a:solidFill>
                <a:latin typeface="Comic Sans MS" panose="030F0702030302020204" pitchFamily="66" charset="0"/>
              </a:rPr>
              <a:t>N</a:t>
            </a:r>
            <a:r>
              <a:rPr lang="fr-FR" sz="2400" dirty="0">
                <a:solidFill>
                  <a:schemeClr val="tx2"/>
                </a:solidFill>
                <a:latin typeface="Comic Sans MS" panose="030F0702030302020204" pitchFamily="66" charset="0"/>
              </a:rPr>
              <a:t>, S,P}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2"/>
                </a:solidFill>
                <a:latin typeface="Comic Sans MS" panose="030F0702030302020204" pitchFamily="66" charset="0"/>
              </a:rPr>
              <a:t>P étant défini par les règles suivantes </a:t>
            </a:r>
            <a:r>
              <a:rPr lang="fr-FR" sz="24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:</a:t>
            </a:r>
            <a:endParaRPr lang="fr-FR" sz="2400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300" y="2085185"/>
            <a:ext cx="3420721" cy="14935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139952" y="271119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b="1" dirty="0">
                <a:solidFill>
                  <a:srgbClr val="C00000"/>
                </a:solidFill>
                <a:latin typeface="Comic Sans MS" panose="030F0702030302020204" pitchFamily="66" charset="0"/>
              </a:rPr>
              <a:t>A</a:t>
            </a:r>
            <a:r>
              <a:rPr lang="fr-FR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nalyser </a:t>
            </a:r>
            <a:r>
              <a:rPr lang="fr-FR" b="1" dirty="0">
                <a:solidFill>
                  <a:srgbClr val="C00000"/>
                </a:solidFill>
                <a:latin typeface="Comic Sans MS" panose="030F0702030302020204" pitchFamily="66" charset="0"/>
              </a:rPr>
              <a:t>de la chaîne (a= (b + a)) par une approche a</a:t>
            </a:r>
            <a:r>
              <a:rPr lang="fr-FR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scendante</a:t>
            </a:r>
            <a:endParaRPr lang="fr-FR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7864" y="3868596"/>
            <a:ext cx="1362075" cy="214312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436096" y="4802737"/>
            <a:ext cx="25026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CC0000"/>
                </a:solidFill>
                <a:latin typeface="Comic Sans MS" panose="030F0702030302020204" pitchFamily="66" charset="0"/>
              </a:rPr>
              <a:t>(lire de bas en haut)</a:t>
            </a:r>
            <a:endParaRPr lang="fr-FR" dirty="0">
              <a:solidFill>
                <a:srgbClr val="CC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550906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AC074-9B23-4764-AAD9-173741C63EFD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4DFB60A4-1419-4744-9131-58067790A8D2}" type="datetime1">
              <a:rPr lang="fr-FR" smtClean="0"/>
              <a:pPr/>
              <a:t>03/12/2021</a:t>
            </a:fld>
            <a:endParaRPr lang="fr-FR"/>
          </a:p>
        </p:txBody>
      </p:sp>
      <p:sp>
        <p:nvSpPr>
          <p:cNvPr id="19" name="ZoneTexte 18"/>
          <p:cNvSpPr txBox="1"/>
          <p:nvPr/>
        </p:nvSpPr>
        <p:spPr>
          <a:xfrm>
            <a:off x="-67133" y="163397"/>
            <a:ext cx="8911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Concepts de base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908720"/>
            <a:ext cx="91354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dirty="0">
                <a:latin typeface="Comic Sans MS" panose="030F0702030302020204" pitchFamily="66" charset="0"/>
              </a:rPr>
              <a:t>Notion de </a:t>
            </a:r>
            <a:r>
              <a:rPr lang="fr-FR" sz="2400" dirty="0" smtClean="0">
                <a:latin typeface="Comic Sans MS" panose="030F0702030302020204" pitchFamily="66" charset="0"/>
              </a:rPr>
              <a:t>grammaire</a:t>
            </a:r>
            <a:endParaRPr lang="fr-FR" sz="2400" dirty="0">
              <a:latin typeface="Comic Sans MS" panose="030F0702030302020204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228" y="1592488"/>
            <a:ext cx="9112772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2"/>
                </a:solidFill>
                <a:latin typeface="Comic Sans MS" panose="030F0702030302020204" pitchFamily="66" charset="0"/>
              </a:rPr>
              <a:t>Une grammaire G est un formalisme qui permet la génération des chaînes d’un langage. </a:t>
            </a:r>
            <a:endParaRPr lang="fr-FR" dirty="0" smtClean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dirty="0" smtClean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Elle </a:t>
            </a:r>
            <a:r>
              <a:rPr lang="fr-FR" dirty="0">
                <a:solidFill>
                  <a:schemeClr val="tx2"/>
                </a:solidFill>
                <a:latin typeface="Comic Sans MS" panose="030F0702030302020204" pitchFamily="66" charset="0"/>
              </a:rPr>
              <a:t>est </a:t>
            </a:r>
            <a:r>
              <a:rPr lang="fr-FR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formellement définie </a:t>
            </a:r>
            <a:r>
              <a:rPr lang="fr-FR" dirty="0">
                <a:solidFill>
                  <a:schemeClr val="tx2"/>
                </a:solidFill>
                <a:latin typeface="Comic Sans MS" panose="030F0702030302020204" pitchFamily="66" charset="0"/>
              </a:rPr>
              <a:t>par un quadruplet G = (VT, VN, S, P) </a:t>
            </a:r>
            <a:r>
              <a:rPr lang="fr-FR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où:</a:t>
            </a:r>
          </a:p>
          <a:p>
            <a:pPr algn="just"/>
            <a:endParaRPr lang="fr-FR" dirty="0" smtClean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2"/>
                </a:solidFill>
                <a:latin typeface="Comic Sans MS" panose="030F0702030302020204" pitchFamily="66" charset="0"/>
              </a:rPr>
              <a:t>VT est le vocabulaire terminal contenant l’ensemble des symboles atomiques individuels, pouvant </a:t>
            </a:r>
            <a:r>
              <a:rPr lang="fr-FR" sz="16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être composés </a:t>
            </a:r>
            <a:r>
              <a:rPr lang="fr-FR" sz="1600" dirty="0">
                <a:solidFill>
                  <a:schemeClr val="tx2"/>
                </a:solidFill>
                <a:latin typeface="Comic Sans MS" panose="030F0702030302020204" pitchFamily="66" charset="0"/>
              </a:rPr>
              <a:t>en séquence pour former des phrases et souvent notés en lettres minuscules</a:t>
            </a:r>
            <a:r>
              <a:rPr lang="fr-FR" sz="16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sz="1600" dirty="0" smtClean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2"/>
                </a:solidFill>
                <a:latin typeface="Comic Sans MS" panose="030F0702030302020204" pitchFamily="66" charset="0"/>
              </a:rPr>
              <a:t>VN est le vocabulaire non terminal contenant l’ensemble des symboles non terminaux représentant </a:t>
            </a:r>
            <a:r>
              <a:rPr lang="fr-FR" sz="16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des constructions </a:t>
            </a:r>
            <a:r>
              <a:rPr lang="fr-FR" sz="1600" dirty="0">
                <a:solidFill>
                  <a:schemeClr val="tx2"/>
                </a:solidFill>
                <a:latin typeface="Comic Sans MS" panose="030F0702030302020204" pitchFamily="66" charset="0"/>
              </a:rPr>
              <a:t>syntaxiques. Ces symboles sont souvent notés en majuscules</a:t>
            </a:r>
            <a:r>
              <a:rPr lang="fr-FR" sz="16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sz="1600" dirty="0" smtClean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2"/>
                </a:solidFill>
                <a:latin typeface="Comic Sans MS" panose="030F0702030302020204" pitchFamily="66" charset="0"/>
              </a:rPr>
              <a:t>S est appelé axiome ou symbole initial de la grammaire</a:t>
            </a:r>
            <a:r>
              <a:rPr lang="fr-FR" sz="16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sz="1600" dirty="0" smtClean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2"/>
                </a:solidFill>
                <a:latin typeface="Comic Sans MS" panose="030F0702030302020204" pitchFamily="66" charset="0"/>
              </a:rPr>
              <a:t>P est l’ensemble des règles de production de la forme α → β où α et β appartiennent à (VT ∪ VN)*</a:t>
            </a:r>
            <a:endParaRPr lang="fr-FR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032769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AC074-9B23-4764-AAD9-173741C63EFD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4DFB60A4-1419-4744-9131-58067790A8D2}" type="datetime1">
              <a:rPr lang="fr-FR" smtClean="0"/>
              <a:pPr/>
              <a:t>03/12/2021</a:t>
            </a:fld>
            <a:endParaRPr lang="fr-FR"/>
          </a:p>
        </p:txBody>
      </p:sp>
      <p:sp>
        <p:nvSpPr>
          <p:cNvPr id="19" name="ZoneTexte 18"/>
          <p:cNvSpPr txBox="1"/>
          <p:nvPr/>
        </p:nvSpPr>
        <p:spPr>
          <a:xfrm>
            <a:off x="-67133" y="163397"/>
            <a:ext cx="8911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Concepts de base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908720"/>
            <a:ext cx="91354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dirty="0">
                <a:latin typeface="Comic Sans MS" panose="030F0702030302020204" pitchFamily="66" charset="0"/>
              </a:rPr>
              <a:t>Dérivation et arbres syntaxiques</a:t>
            </a:r>
          </a:p>
        </p:txBody>
      </p:sp>
      <p:sp>
        <p:nvSpPr>
          <p:cNvPr id="8" name="Rectangle 7"/>
          <p:cNvSpPr/>
          <p:nvPr/>
        </p:nvSpPr>
        <p:spPr>
          <a:xfrm>
            <a:off x="31228" y="1592488"/>
            <a:ext cx="911277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2000" b="1" dirty="0">
                <a:latin typeface="Comic Sans MS" panose="030F0702030302020204" pitchFamily="66" charset="0"/>
              </a:rPr>
              <a:t>a- Dérivation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2"/>
                </a:solidFill>
                <a:latin typeface="Comic Sans MS" panose="030F0702030302020204" pitchFamily="66" charset="0"/>
              </a:rPr>
              <a:t>On appelle dérivation, l’application d’une ou plusieurs règles à partir d’une phrase (chaîne) de (VT ∪ VN)+.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2"/>
                </a:solidFill>
                <a:latin typeface="Comic Sans MS" panose="030F0702030302020204" pitchFamily="66" charset="0"/>
              </a:rPr>
              <a:t>On note → une dérivation obtenue par l’application d’une seule règle de production et on note </a:t>
            </a:r>
            <a:r>
              <a:rPr lang="fr-FR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*→ une dérivation </a:t>
            </a:r>
            <a:r>
              <a:rPr lang="fr-FR" dirty="0">
                <a:solidFill>
                  <a:schemeClr val="tx2"/>
                </a:solidFill>
                <a:latin typeface="Comic Sans MS" panose="030F0702030302020204" pitchFamily="66" charset="0"/>
              </a:rPr>
              <a:t>obtenue par l’application de plusieurs règles de production.</a:t>
            </a:r>
          </a:p>
        </p:txBody>
      </p:sp>
      <p:sp>
        <p:nvSpPr>
          <p:cNvPr id="2" name="Rectangle 1"/>
          <p:cNvSpPr/>
          <p:nvPr/>
        </p:nvSpPr>
        <p:spPr>
          <a:xfrm>
            <a:off x="251520" y="3545553"/>
            <a:ext cx="878453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latin typeface="Comic Sans MS" panose="030F0702030302020204" pitchFamily="66" charset="0"/>
              </a:rPr>
              <a:t>Exemple</a:t>
            </a:r>
          </a:p>
          <a:p>
            <a:r>
              <a:rPr lang="fr-FR" dirty="0">
                <a:latin typeface="Comic Sans MS" panose="030F0702030302020204" pitchFamily="66" charset="0"/>
              </a:rPr>
              <a:t>Soit les règles :</a:t>
            </a:r>
          </a:p>
          <a:p>
            <a:r>
              <a:rPr lang="fr-FR" dirty="0">
                <a:latin typeface="Comic Sans MS" panose="030F0702030302020204" pitchFamily="66" charset="0"/>
              </a:rPr>
              <a:t>S → A</a:t>
            </a:r>
          </a:p>
          <a:p>
            <a:r>
              <a:rPr lang="fr-FR" dirty="0">
                <a:latin typeface="Comic Sans MS" panose="030F0702030302020204" pitchFamily="66" charset="0"/>
              </a:rPr>
              <a:t>A → </a:t>
            </a:r>
            <a:r>
              <a:rPr lang="fr-FR" dirty="0" err="1" smtClean="0">
                <a:latin typeface="Comic Sans MS" panose="030F0702030302020204" pitchFamily="66" charset="0"/>
              </a:rPr>
              <a:t>bB</a:t>
            </a:r>
            <a:endParaRPr lang="fr-FR" dirty="0" smtClean="0">
              <a:latin typeface="Comic Sans MS" panose="030F0702030302020204" pitchFamily="66" charset="0"/>
            </a:endParaRPr>
          </a:p>
          <a:p>
            <a:r>
              <a:rPr lang="fr-FR" dirty="0">
                <a:latin typeface="Comic Sans MS" panose="030F0702030302020204" pitchFamily="66" charset="0"/>
              </a:rPr>
              <a:t>B → </a:t>
            </a:r>
            <a:r>
              <a:rPr lang="fr-FR" dirty="0" smtClean="0">
                <a:latin typeface="Comic Sans MS" panose="030F0702030302020204" pitchFamily="66" charset="0"/>
              </a:rPr>
              <a:t>c</a:t>
            </a:r>
          </a:p>
          <a:p>
            <a:endParaRPr lang="fr-FR" dirty="0" smtClean="0">
              <a:latin typeface="Comic Sans MS" panose="030F0702030302020204" pitchFamily="66" charset="0"/>
            </a:endParaRPr>
          </a:p>
          <a:p>
            <a:r>
              <a:rPr lang="fr-FR" dirty="0">
                <a:solidFill>
                  <a:srgbClr val="C00000"/>
                </a:solidFill>
                <a:latin typeface="Comic Sans MS" panose="030F0702030302020204" pitchFamily="66" charset="0"/>
              </a:rPr>
              <a:t>La chaîne </a:t>
            </a:r>
            <a:r>
              <a:rPr lang="fr-FR" dirty="0" err="1">
                <a:solidFill>
                  <a:srgbClr val="C00000"/>
                </a:solidFill>
                <a:latin typeface="Comic Sans MS" panose="030F0702030302020204" pitchFamily="66" charset="0"/>
              </a:rPr>
              <a:t>bc</a:t>
            </a:r>
            <a:r>
              <a:rPr lang="fr-FR" dirty="0">
                <a:solidFill>
                  <a:srgbClr val="C00000"/>
                </a:solidFill>
                <a:latin typeface="Comic Sans MS" panose="030F0702030302020204" pitchFamily="66" charset="0"/>
              </a:rPr>
              <a:t> peut être dérivée par l’application de ces règles comme suit :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7623" y="5580039"/>
            <a:ext cx="838200" cy="7048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203848" y="563855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>
                <a:solidFill>
                  <a:srgbClr val="C00000"/>
                </a:solidFill>
                <a:latin typeface="Comic Sans MS" panose="030F0702030302020204" pitchFamily="66" charset="0"/>
              </a:rPr>
              <a:t>On peut noter ces dérivations par une expression plus condensée S </a:t>
            </a:r>
            <a:r>
              <a:rPr lang="fr-FR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fr-FR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→ </a:t>
            </a:r>
            <a:r>
              <a:rPr lang="fr-FR" dirty="0" err="1">
                <a:solidFill>
                  <a:srgbClr val="C00000"/>
                </a:solidFill>
                <a:latin typeface="Comic Sans MS" panose="030F0702030302020204" pitchFamily="66" charset="0"/>
              </a:rPr>
              <a:t>bc</a:t>
            </a:r>
            <a:endParaRPr lang="fr-FR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444208" y="5908824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*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24946659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020TGp_general_diagram_v2">
  <a:themeElements>
    <a:clrScheme name="c020TGp_general_diagram_v2 1">
      <a:dk1>
        <a:srgbClr val="1D528D"/>
      </a:dk1>
      <a:lt1>
        <a:srgbClr val="FFFFFF"/>
      </a:lt1>
      <a:dk2>
        <a:srgbClr val="000000"/>
      </a:dk2>
      <a:lt2>
        <a:srgbClr val="C0C0C0"/>
      </a:lt2>
      <a:accent1>
        <a:srgbClr val="399D72"/>
      </a:accent1>
      <a:accent2>
        <a:srgbClr val="FF9900"/>
      </a:accent2>
      <a:accent3>
        <a:srgbClr val="FFFFFF"/>
      </a:accent3>
      <a:accent4>
        <a:srgbClr val="174578"/>
      </a:accent4>
      <a:accent5>
        <a:srgbClr val="AECCBC"/>
      </a:accent5>
      <a:accent6>
        <a:srgbClr val="E78A00"/>
      </a:accent6>
      <a:hlink>
        <a:srgbClr val="9999FF"/>
      </a:hlink>
      <a:folHlink>
        <a:srgbClr val="969696"/>
      </a:folHlink>
    </a:clrScheme>
    <a:fontScheme name="c020TGp_general_diagram_v2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c020TGp_general_diagram_v2 1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399D72"/>
        </a:accent1>
        <a:accent2>
          <a:srgbClr val="FF9900"/>
        </a:accent2>
        <a:accent3>
          <a:srgbClr val="FFFFFF"/>
        </a:accent3>
        <a:accent4>
          <a:srgbClr val="174578"/>
        </a:accent4>
        <a:accent5>
          <a:srgbClr val="AECCBC"/>
        </a:accent5>
        <a:accent6>
          <a:srgbClr val="E78A00"/>
        </a:accent6>
        <a:hlink>
          <a:srgbClr val="9999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020TGp_general_diagram_v2 2">
        <a:dk1>
          <a:srgbClr val="666699"/>
        </a:dk1>
        <a:lt1>
          <a:srgbClr val="FFFFFF"/>
        </a:lt1>
        <a:dk2>
          <a:srgbClr val="000000"/>
        </a:dk2>
        <a:lt2>
          <a:srgbClr val="C0C0C0"/>
        </a:lt2>
        <a:accent1>
          <a:srgbClr val="3556A7"/>
        </a:accent1>
        <a:accent2>
          <a:srgbClr val="C78DD7"/>
        </a:accent2>
        <a:accent3>
          <a:srgbClr val="FFFFFF"/>
        </a:accent3>
        <a:accent4>
          <a:srgbClr val="565682"/>
        </a:accent4>
        <a:accent5>
          <a:srgbClr val="AEB4D0"/>
        </a:accent5>
        <a:accent6>
          <a:srgbClr val="B47FC3"/>
        </a:accent6>
        <a:hlink>
          <a:srgbClr val="3197BB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020TGp_general_diagram_v2 3">
        <a:dk1>
          <a:srgbClr val="1D528D"/>
        </a:dk1>
        <a:lt1>
          <a:srgbClr val="FFFFFF"/>
        </a:lt1>
        <a:dk2>
          <a:srgbClr val="000000"/>
        </a:dk2>
        <a:lt2>
          <a:srgbClr val="B2B2B2"/>
        </a:lt2>
        <a:accent1>
          <a:srgbClr val="1B9AD9"/>
        </a:accent1>
        <a:accent2>
          <a:srgbClr val="FF9900"/>
        </a:accent2>
        <a:accent3>
          <a:srgbClr val="FFFFFF"/>
        </a:accent3>
        <a:accent4>
          <a:srgbClr val="174578"/>
        </a:accent4>
        <a:accent5>
          <a:srgbClr val="ABCAE9"/>
        </a:accent5>
        <a:accent6>
          <a:srgbClr val="E78A00"/>
        </a:accent6>
        <a:hlink>
          <a:srgbClr val="9999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15073</TotalTime>
  <Words>1688</Words>
  <Application>Microsoft Office PowerPoint</Application>
  <PresentationFormat>Affichage à l'écran (4:3)</PresentationFormat>
  <Paragraphs>229</Paragraphs>
  <Slides>19</Slides>
  <Notes>19</Notes>
  <HiddenSlides>0</HiddenSlides>
  <MMClips>0</MMClips>
  <ScaleCrop>false</ScaleCrop>
  <HeadingPairs>
    <vt:vector size="8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30" baseType="lpstr">
      <vt:lpstr>Arial</vt:lpstr>
      <vt:lpstr>Calibri</vt:lpstr>
      <vt:lpstr>Cambria</vt:lpstr>
      <vt:lpstr>Century</vt:lpstr>
      <vt:lpstr>Comic Sans MS</vt:lpstr>
      <vt:lpstr>Constantia</vt:lpstr>
      <vt:lpstr>Lucida Fax</vt:lpstr>
      <vt:lpstr>Verdana</vt:lpstr>
      <vt:lpstr>Wingdings</vt:lpstr>
      <vt:lpstr>c020TGp_general_diagram_v2</vt:lpstr>
      <vt:lpstr>Image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</dc:creator>
  <cp:lastModifiedBy>HP</cp:lastModifiedBy>
  <cp:revision>1478</cp:revision>
  <dcterms:created xsi:type="dcterms:W3CDTF">2010-05-11T12:42:52Z</dcterms:created>
  <dcterms:modified xsi:type="dcterms:W3CDTF">2021-12-03T15:56:14Z</dcterms:modified>
</cp:coreProperties>
</file>