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7" r:id="rId17"/>
    <p:sldId id="408" r:id="rId18"/>
    <p:sldId id="409" r:id="rId19"/>
    <p:sldId id="410" r:id="rId20"/>
    <p:sldId id="411" r:id="rId21"/>
    <p:sldId id="412" r:id="rId22"/>
    <p:sldId id="284"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6600"/>
    <a:srgbClr val="BB054A"/>
    <a:srgbClr val="FF3300"/>
    <a:srgbClr val="FFCC66"/>
    <a:srgbClr val="339966"/>
    <a:srgbClr val="FFCC99"/>
    <a:srgbClr val="FFCCCC"/>
    <a:srgbClr val="FF9999"/>
    <a:srgbClr val="F3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756" autoAdjust="0"/>
  </p:normalViewPr>
  <p:slideViewPr>
    <p:cSldViewPr>
      <p:cViewPr varScale="1">
        <p:scale>
          <a:sx n="68" d="100"/>
          <a:sy n="68" d="100"/>
        </p:scale>
        <p:origin x="1410"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03/12/2021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46103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03/12/2021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41214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150097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10</a:t>
            </a:fld>
            <a:endParaRPr lang="fr-FR"/>
          </a:p>
        </p:txBody>
      </p:sp>
    </p:spTree>
    <p:extLst>
      <p:ext uri="{BB962C8B-B14F-4D97-AF65-F5344CB8AC3E}">
        <p14:creationId xmlns:p14="http://schemas.microsoft.com/office/powerpoint/2010/main" val="73182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11</a:t>
            </a:fld>
            <a:endParaRPr lang="fr-FR"/>
          </a:p>
        </p:txBody>
      </p:sp>
    </p:spTree>
    <p:extLst>
      <p:ext uri="{BB962C8B-B14F-4D97-AF65-F5344CB8AC3E}">
        <p14:creationId xmlns:p14="http://schemas.microsoft.com/office/powerpoint/2010/main" val="426222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12</a:t>
            </a:fld>
            <a:endParaRPr lang="fr-FR"/>
          </a:p>
        </p:txBody>
      </p:sp>
    </p:spTree>
    <p:extLst>
      <p:ext uri="{BB962C8B-B14F-4D97-AF65-F5344CB8AC3E}">
        <p14:creationId xmlns:p14="http://schemas.microsoft.com/office/powerpoint/2010/main" val="267612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13</a:t>
            </a:fld>
            <a:endParaRPr lang="fr-FR"/>
          </a:p>
        </p:txBody>
      </p:sp>
    </p:spTree>
    <p:extLst>
      <p:ext uri="{BB962C8B-B14F-4D97-AF65-F5344CB8AC3E}">
        <p14:creationId xmlns:p14="http://schemas.microsoft.com/office/powerpoint/2010/main" val="102131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14</a:t>
            </a:fld>
            <a:endParaRPr lang="fr-FR"/>
          </a:p>
        </p:txBody>
      </p:sp>
    </p:spTree>
    <p:extLst>
      <p:ext uri="{BB962C8B-B14F-4D97-AF65-F5344CB8AC3E}">
        <p14:creationId xmlns:p14="http://schemas.microsoft.com/office/powerpoint/2010/main" val="106844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15</a:t>
            </a:fld>
            <a:endParaRPr lang="fr-FR"/>
          </a:p>
        </p:txBody>
      </p:sp>
    </p:spTree>
    <p:extLst>
      <p:ext uri="{BB962C8B-B14F-4D97-AF65-F5344CB8AC3E}">
        <p14:creationId xmlns:p14="http://schemas.microsoft.com/office/powerpoint/2010/main" val="125386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16</a:t>
            </a:fld>
            <a:endParaRPr lang="fr-FR"/>
          </a:p>
        </p:txBody>
      </p:sp>
    </p:spTree>
    <p:extLst>
      <p:ext uri="{BB962C8B-B14F-4D97-AF65-F5344CB8AC3E}">
        <p14:creationId xmlns:p14="http://schemas.microsoft.com/office/powerpoint/2010/main" val="6514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17</a:t>
            </a:fld>
            <a:endParaRPr lang="fr-FR"/>
          </a:p>
        </p:txBody>
      </p:sp>
    </p:spTree>
    <p:extLst>
      <p:ext uri="{BB962C8B-B14F-4D97-AF65-F5344CB8AC3E}">
        <p14:creationId xmlns:p14="http://schemas.microsoft.com/office/powerpoint/2010/main" val="156110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18</a:t>
            </a:fld>
            <a:endParaRPr lang="fr-FR"/>
          </a:p>
        </p:txBody>
      </p:sp>
    </p:spTree>
    <p:extLst>
      <p:ext uri="{BB962C8B-B14F-4D97-AF65-F5344CB8AC3E}">
        <p14:creationId xmlns:p14="http://schemas.microsoft.com/office/powerpoint/2010/main" val="26187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22</a:t>
            </a:fld>
            <a:endParaRPr lang="fr-FR"/>
          </a:p>
        </p:txBody>
      </p:sp>
    </p:spTree>
    <p:extLst>
      <p:ext uri="{BB962C8B-B14F-4D97-AF65-F5344CB8AC3E}">
        <p14:creationId xmlns:p14="http://schemas.microsoft.com/office/powerpoint/2010/main" val="26820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2</a:t>
            </a:fld>
            <a:endParaRPr lang="fr-FR"/>
          </a:p>
        </p:txBody>
      </p:sp>
    </p:spTree>
    <p:extLst>
      <p:ext uri="{BB962C8B-B14F-4D97-AF65-F5344CB8AC3E}">
        <p14:creationId xmlns:p14="http://schemas.microsoft.com/office/powerpoint/2010/main" val="342523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3</a:t>
            </a:fld>
            <a:endParaRPr lang="fr-FR"/>
          </a:p>
        </p:txBody>
      </p:sp>
    </p:spTree>
    <p:extLst>
      <p:ext uri="{BB962C8B-B14F-4D97-AF65-F5344CB8AC3E}">
        <p14:creationId xmlns:p14="http://schemas.microsoft.com/office/powerpoint/2010/main" val="100369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4</a:t>
            </a:fld>
            <a:endParaRPr lang="fr-FR"/>
          </a:p>
        </p:txBody>
      </p:sp>
    </p:spTree>
    <p:extLst>
      <p:ext uri="{BB962C8B-B14F-4D97-AF65-F5344CB8AC3E}">
        <p14:creationId xmlns:p14="http://schemas.microsoft.com/office/powerpoint/2010/main" val="280012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5</a:t>
            </a:fld>
            <a:endParaRPr lang="fr-FR"/>
          </a:p>
        </p:txBody>
      </p:sp>
    </p:spTree>
    <p:extLst>
      <p:ext uri="{BB962C8B-B14F-4D97-AF65-F5344CB8AC3E}">
        <p14:creationId xmlns:p14="http://schemas.microsoft.com/office/powerpoint/2010/main" val="31486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6</a:t>
            </a:fld>
            <a:endParaRPr lang="fr-FR"/>
          </a:p>
        </p:txBody>
      </p:sp>
    </p:spTree>
    <p:extLst>
      <p:ext uri="{BB962C8B-B14F-4D97-AF65-F5344CB8AC3E}">
        <p14:creationId xmlns:p14="http://schemas.microsoft.com/office/powerpoint/2010/main" val="410692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7</a:t>
            </a:fld>
            <a:endParaRPr lang="fr-FR"/>
          </a:p>
        </p:txBody>
      </p:sp>
    </p:spTree>
    <p:extLst>
      <p:ext uri="{BB962C8B-B14F-4D97-AF65-F5344CB8AC3E}">
        <p14:creationId xmlns:p14="http://schemas.microsoft.com/office/powerpoint/2010/main" val="111748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8</a:t>
            </a:fld>
            <a:endParaRPr lang="fr-FR"/>
          </a:p>
        </p:txBody>
      </p:sp>
    </p:spTree>
    <p:extLst>
      <p:ext uri="{BB962C8B-B14F-4D97-AF65-F5344CB8AC3E}">
        <p14:creationId xmlns:p14="http://schemas.microsoft.com/office/powerpoint/2010/main" val="237855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9</a:t>
            </a:fld>
            <a:endParaRPr lang="fr-FR"/>
          </a:p>
        </p:txBody>
      </p:sp>
    </p:spTree>
    <p:extLst>
      <p:ext uri="{BB962C8B-B14F-4D97-AF65-F5344CB8AC3E}">
        <p14:creationId xmlns:p14="http://schemas.microsoft.com/office/powerpoint/2010/main" val="25121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668"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669"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03/12/2021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03/12/2021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03/12/2021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03/12/2021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03/12/2021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03/12/2021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03/12/2021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03/12/2021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03/12/2021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03/12/2021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03/12/2021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335"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03/12/2021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SI</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4821512"/>
            <a:ext cx="8534400" cy="1343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troisième année</a:t>
            </a:r>
            <a:r>
              <a:rPr kumimoji="0" lang="fr-FR" sz="1800" b="1" i="0" u="none" strike="noStrike" kern="0" cap="none" spc="0" normalizeH="0" noProof="0" dirty="0" smtClean="0">
                <a:ln>
                  <a:noFill/>
                </a:ln>
                <a:solidFill>
                  <a:srgbClr val="002060"/>
                </a:solidFill>
                <a:effectLst/>
                <a:uLnTx/>
                <a:uFillTx/>
                <a:latin typeface="Constantia" pitchFamily="18" charset="0"/>
              </a:rPr>
              <a:t> licence </a:t>
            </a:r>
            <a:r>
              <a:rPr kumimoji="0" lang="fr-FR" sz="1800" b="1" i="0" u="none" strike="noStrike" kern="0" cap="none" spc="0" normalizeH="0" baseline="0" noProof="0" dirty="0" smtClean="0">
                <a:ln>
                  <a:noFill/>
                </a:ln>
                <a:solidFill>
                  <a:srgbClr val="002060"/>
                </a:solidFill>
                <a:effectLst/>
                <a:uLnTx/>
                <a:uFillTx/>
                <a:latin typeface="Constantia" pitchFamily="18" charset="0"/>
              </a:rPr>
              <a:t> </a:t>
            </a: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132856"/>
            <a:ext cx="8572528" cy="208196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4000" b="1" dirty="0" smtClean="0">
                <a:solidFill>
                  <a:schemeClr val="tx2"/>
                </a:solidFill>
                <a:latin typeface="Comic Sans MS" panose="030F0702030302020204" pitchFamily="66" charset="0"/>
              </a:rPr>
              <a:t>Chapitre 4</a:t>
            </a:r>
          </a:p>
          <a:p>
            <a:pPr algn="ctr"/>
            <a:r>
              <a:rPr lang="fr-FR" sz="4000" b="1" i="1" dirty="0">
                <a:solidFill>
                  <a:schemeClr val="tx2"/>
                </a:solidFill>
                <a:latin typeface="Comic Sans MS" panose="030F0702030302020204" pitchFamily="66" charset="0"/>
              </a:rPr>
              <a:t>ANALYSE </a:t>
            </a:r>
            <a:r>
              <a:rPr lang="fr-FR" sz="4000" b="1" i="1" dirty="0" smtClean="0">
                <a:solidFill>
                  <a:schemeClr val="tx2"/>
                </a:solidFill>
                <a:latin typeface="Comic Sans MS" panose="030F0702030302020204" pitchFamily="66" charset="0"/>
              </a:rPr>
              <a:t>SYNTAXIQUE Descendante</a:t>
            </a:r>
            <a:endParaRPr kumimoji="0" lang="fr-FR" sz="4000" b="1" u="none" strike="noStrike" cap="none" normalizeH="0" baseline="0" dirty="0" smtClean="0">
              <a:ln>
                <a:noFill/>
              </a:ln>
              <a:solidFill>
                <a:schemeClr val="tx2"/>
              </a:solidFill>
              <a:effectLst/>
              <a:latin typeface="Comic Sans MS" panose="030F0702030302020204" pitchFamily="66" charset="0"/>
            </a:endParaRPr>
          </a:p>
        </p:txBody>
      </p:sp>
      <p:sp>
        <p:nvSpPr>
          <p:cNvPr id="9" name="ZoneTexte 8"/>
          <p:cNvSpPr txBox="1"/>
          <p:nvPr/>
        </p:nvSpPr>
        <p:spPr>
          <a:xfrm>
            <a:off x="2000216" y="-5700"/>
            <a:ext cx="5286412" cy="1846659"/>
          </a:xfrm>
          <a:prstGeom prst="rect">
            <a:avLst/>
          </a:prstGeom>
          <a:solidFill>
            <a:schemeClr val="bg1"/>
          </a:solidFill>
        </p:spPr>
        <p:txBody>
          <a:bodyPr wrap="square" rtlCol="0">
            <a:spAutoFit/>
          </a:body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27784" cy="198690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083" y="0"/>
            <a:ext cx="2389917" cy="2014804"/>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7" name="Rectangle 16"/>
          <p:cNvSpPr/>
          <p:nvPr/>
        </p:nvSpPr>
        <p:spPr>
          <a:xfrm>
            <a:off x="-69332" y="836712"/>
            <a:ext cx="9213332" cy="369332"/>
          </a:xfrm>
          <a:prstGeom prst="rect">
            <a:avLst/>
          </a:prstGeom>
        </p:spPr>
        <p:txBody>
          <a:bodyPr wrap="square">
            <a:spAutoFit/>
          </a:bodyPr>
          <a:lstStyle/>
          <a:p>
            <a:pPr lvl="2"/>
            <a:r>
              <a:rPr lang="fr-FR" b="1" i="1" dirty="0">
                <a:latin typeface="Comic Sans MS" panose="030F0702030302020204" pitchFamily="66" charset="0"/>
              </a:rPr>
              <a:t>Fonction Suivant (</a:t>
            </a:r>
            <a:r>
              <a:rPr lang="fr-FR" b="1" i="1" dirty="0" err="1">
                <a:latin typeface="Comic Sans MS" panose="030F0702030302020204" pitchFamily="66" charset="0"/>
              </a:rPr>
              <a:t>Follow</a:t>
            </a:r>
            <a:r>
              <a:rPr lang="fr-FR" b="1" i="1" dirty="0" smtClean="0">
                <a:latin typeface="Comic Sans MS" panose="030F0702030302020204" pitchFamily="66" charset="0"/>
              </a:rPr>
              <a:t>)</a:t>
            </a:r>
            <a:endParaRPr lang="fr-FR" b="1" i="1" dirty="0">
              <a:latin typeface="Comic Sans MS" panose="030F0702030302020204" pitchFamily="66" charset="0"/>
            </a:endParaRPr>
          </a:p>
        </p:txBody>
      </p:sp>
      <p:sp>
        <p:nvSpPr>
          <p:cNvPr id="2" name="Rectangle 1"/>
          <p:cNvSpPr/>
          <p:nvPr/>
        </p:nvSpPr>
        <p:spPr>
          <a:xfrm>
            <a:off x="66667" y="1412776"/>
            <a:ext cx="9094493" cy="923330"/>
          </a:xfrm>
          <a:prstGeom prst="rect">
            <a:avLst/>
          </a:prstGeom>
        </p:spPr>
        <p:txBody>
          <a:bodyPr wrap="square">
            <a:spAutoFit/>
          </a:bodyPr>
          <a:lstStyle/>
          <a:p>
            <a:pPr marL="95250" algn="just">
              <a:spcAft>
                <a:spcPts val="0"/>
              </a:spcAft>
            </a:pPr>
            <a:r>
              <a:rPr lang="fr-FR" dirty="0">
                <a:latin typeface="Comic Sans MS" panose="030F0702030302020204" pitchFamily="66" charset="0"/>
                <a:ea typeface="Tahoma" panose="020B0604030504040204" pitchFamily="34" charset="0"/>
              </a:rPr>
              <a:t>Pour calculer les suivants pour tous les non terminaux, il faut appliquer les trois règles suivantes jusqu’à ce qu’aucun terminal ne puisse être ajouté aux ensembles </a:t>
            </a:r>
            <a:r>
              <a:rPr lang="fr-FR" dirty="0" err="1">
                <a:latin typeface="Comic Sans MS" panose="030F0702030302020204" pitchFamily="66" charset="0"/>
                <a:ea typeface="Tahoma" panose="020B0604030504040204" pitchFamily="34" charset="0"/>
              </a:rPr>
              <a:t>Suiv</a:t>
            </a:r>
            <a:r>
              <a:rPr lang="fr-FR" dirty="0">
                <a:latin typeface="Comic Sans MS" panose="030F0702030302020204" pitchFamily="66" charset="0"/>
                <a:ea typeface="Tahoma" panose="020B0604030504040204" pitchFamily="34" charset="0"/>
              </a:rPr>
              <a:t>.</a:t>
            </a:r>
            <a:endParaRPr lang="fr-FR" dirty="0">
              <a:effectLst/>
              <a:latin typeface="Comic Sans MS" panose="030F0702030302020204" pitchFamily="66" charset="0"/>
              <a:ea typeface="Tahoma" panose="020B0604030504040204" pitchFamily="34" charset="0"/>
            </a:endParaRPr>
          </a:p>
        </p:txBody>
      </p:sp>
      <p:pic>
        <p:nvPicPr>
          <p:cNvPr id="8" name="Image 7"/>
          <p:cNvPicPr>
            <a:picLocks noChangeAspect="1"/>
          </p:cNvPicPr>
          <p:nvPr/>
        </p:nvPicPr>
        <p:blipFill>
          <a:blip r:embed="rId3"/>
          <a:stretch>
            <a:fillRect/>
          </a:stretch>
        </p:blipFill>
        <p:spPr>
          <a:xfrm>
            <a:off x="509587" y="2265839"/>
            <a:ext cx="8124825" cy="3107377"/>
          </a:xfrm>
          <a:prstGeom prst="rect">
            <a:avLst/>
          </a:prstGeom>
        </p:spPr>
      </p:pic>
    </p:spTree>
    <p:extLst>
      <p:ext uri="{BB962C8B-B14F-4D97-AF65-F5344CB8AC3E}">
        <p14:creationId xmlns:p14="http://schemas.microsoft.com/office/powerpoint/2010/main" val="65866699"/>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3" name="Rectangle 2"/>
          <p:cNvSpPr/>
          <p:nvPr/>
        </p:nvSpPr>
        <p:spPr>
          <a:xfrm>
            <a:off x="185204" y="908720"/>
            <a:ext cx="8850846" cy="584775"/>
          </a:xfrm>
          <a:prstGeom prst="rect">
            <a:avLst/>
          </a:prstGeom>
        </p:spPr>
        <p:txBody>
          <a:bodyPr wrap="square">
            <a:spAutoFit/>
          </a:bodyPr>
          <a:lstStyle/>
          <a:p>
            <a:pPr marL="95250">
              <a:spcBef>
                <a:spcPts val="505"/>
              </a:spcBef>
              <a:spcAft>
                <a:spcPts val="0"/>
              </a:spcAft>
            </a:pPr>
            <a:r>
              <a:rPr lang="fr-FR" sz="1400" b="1" dirty="0">
                <a:latin typeface="Comic Sans MS" panose="030F0702030302020204" pitchFamily="66" charset="0"/>
                <a:ea typeface="Tahoma" panose="020B0604030504040204" pitchFamily="34" charset="0"/>
              </a:rPr>
              <a:t>Exemple 2</a:t>
            </a:r>
          </a:p>
          <a:p>
            <a:r>
              <a:rPr lang="fr-FR" dirty="0">
                <a:latin typeface="Comic Sans MS" panose="030F0702030302020204" pitchFamily="66" charset="0"/>
                <a:ea typeface="Tahoma" panose="020B0604030504040204" pitchFamily="34" charset="0"/>
              </a:rPr>
              <a:t>Soient les règles de productions suivantes pour une grammaire donnée : </a:t>
            </a:r>
            <a:endParaRPr lang="fr-FR" dirty="0">
              <a:latin typeface="Comic Sans MS" panose="030F0702030302020204" pitchFamily="66" charset="0"/>
            </a:endParaRPr>
          </a:p>
        </p:txBody>
      </p:sp>
      <p:pic>
        <p:nvPicPr>
          <p:cNvPr id="6" name="Image 5"/>
          <p:cNvPicPr>
            <a:picLocks noChangeAspect="1"/>
          </p:cNvPicPr>
          <p:nvPr/>
        </p:nvPicPr>
        <p:blipFill>
          <a:blip r:embed="rId3"/>
          <a:stretch>
            <a:fillRect/>
          </a:stretch>
        </p:blipFill>
        <p:spPr>
          <a:xfrm>
            <a:off x="467929" y="1700808"/>
            <a:ext cx="3023951" cy="1080120"/>
          </a:xfrm>
          <a:prstGeom prst="rect">
            <a:avLst/>
          </a:prstGeom>
        </p:spPr>
      </p:pic>
      <p:sp>
        <p:nvSpPr>
          <p:cNvPr id="7" name="Rectangle 6"/>
          <p:cNvSpPr/>
          <p:nvPr/>
        </p:nvSpPr>
        <p:spPr>
          <a:xfrm>
            <a:off x="185204" y="2992114"/>
            <a:ext cx="8850846" cy="1800493"/>
          </a:xfrm>
          <a:prstGeom prst="rect">
            <a:avLst/>
          </a:prstGeom>
        </p:spPr>
        <p:txBody>
          <a:bodyPr wrap="square">
            <a:spAutoFit/>
          </a:bodyPr>
          <a:lstStyle/>
          <a:p>
            <a:pPr marL="545465" marR="452120" indent="-450850" algn="just">
              <a:lnSpc>
                <a:spcPts val="2050"/>
              </a:lnSpc>
              <a:spcBef>
                <a:spcPts val="205"/>
              </a:spcBef>
              <a:spcAft>
                <a:spcPts val="0"/>
              </a:spcAft>
            </a:pPr>
            <a:r>
              <a:rPr lang="fr-FR" dirty="0">
                <a:latin typeface="Comic Sans MS" panose="030F0702030302020204" pitchFamily="66" charset="0"/>
                <a:ea typeface="Tahoma" panose="020B0604030504040204" pitchFamily="34" charset="0"/>
              </a:rPr>
              <a:t>On se propose de déterminer les suivants de S, A et B en appliquant les règles énoncées précédemment : </a:t>
            </a:r>
            <a:endParaRPr lang="fr-FR" dirty="0" smtClean="0">
              <a:latin typeface="Comic Sans MS" panose="030F0702030302020204" pitchFamily="66" charset="0"/>
              <a:ea typeface="Tahoma" panose="020B0604030504040204" pitchFamily="34" charset="0"/>
            </a:endParaRPr>
          </a:p>
          <a:p>
            <a:pPr marL="545465" marR="452120" indent="-450850">
              <a:lnSpc>
                <a:spcPts val="2050"/>
              </a:lnSpc>
              <a:spcBef>
                <a:spcPts val="205"/>
              </a:spcBef>
              <a:spcAft>
                <a:spcPts val="0"/>
              </a:spcAft>
            </a:pPr>
            <a:endParaRPr lang="fr-FR" dirty="0" smtClean="0">
              <a:latin typeface="Tahoma" panose="020B0604030504040204" pitchFamily="34" charset="0"/>
              <a:ea typeface="Tahoma" panose="020B0604030504040204" pitchFamily="34" charset="0"/>
            </a:endParaRPr>
          </a:p>
          <a:p>
            <a:pPr marL="545465" marR="452120" indent="-450850">
              <a:lnSpc>
                <a:spcPts val="2050"/>
              </a:lnSpc>
              <a:spcBef>
                <a:spcPts val="205"/>
              </a:spcBef>
              <a:spcAft>
                <a:spcPts val="0"/>
              </a:spcAft>
            </a:pPr>
            <a:r>
              <a:rPr lang="fr-FR" dirty="0">
                <a:latin typeface="Tahoma" panose="020B0604030504040204" pitchFamily="34" charset="0"/>
                <a:ea typeface="Tahoma" panose="020B0604030504040204" pitchFamily="34" charset="0"/>
              </a:rPr>
              <a:t> </a:t>
            </a:r>
            <a:r>
              <a:rPr lang="fr-FR" dirty="0" smtClean="0">
                <a:latin typeface="Tahoma" panose="020B0604030504040204" pitchFamily="34" charset="0"/>
                <a:ea typeface="Tahoma" panose="020B0604030504040204" pitchFamily="34" charset="0"/>
              </a:rPr>
              <a:t>      </a:t>
            </a:r>
            <a:r>
              <a:rPr lang="fr-FR" dirty="0" err="1" smtClean="0">
                <a:solidFill>
                  <a:srgbClr val="CC0000"/>
                </a:solidFill>
                <a:latin typeface="Tahoma" panose="020B0604030504040204" pitchFamily="34" charset="0"/>
                <a:ea typeface="Tahoma" panose="020B0604030504040204" pitchFamily="34" charset="0"/>
              </a:rPr>
              <a:t>Suiv</a:t>
            </a:r>
            <a:r>
              <a:rPr lang="fr-FR" dirty="0" smtClean="0">
                <a:solidFill>
                  <a:srgbClr val="CC0000"/>
                </a:solidFill>
                <a:latin typeface="Tahoma" panose="020B0604030504040204" pitchFamily="34" charset="0"/>
                <a:ea typeface="Tahoma" panose="020B0604030504040204" pitchFamily="34" charset="0"/>
              </a:rPr>
              <a:t>(S</a:t>
            </a:r>
            <a:r>
              <a:rPr lang="fr-FR" dirty="0">
                <a:solidFill>
                  <a:srgbClr val="CC0000"/>
                </a:solidFill>
                <a:latin typeface="Tahoma" panose="020B0604030504040204" pitchFamily="34" charset="0"/>
                <a:ea typeface="Tahoma" panose="020B0604030504040204" pitchFamily="34" charset="0"/>
              </a:rPr>
              <a:t>) = {$, b, a, e}</a:t>
            </a:r>
          </a:p>
          <a:p>
            <a:pPr marL="545465">
              <a:spcBef>
                <a:spcPts val="35"/>
              </a:spcBef>
              <a:spcAft>
                <a:spcPts val="0"/>
              </a:spcAft>
            </a:pPr>
            <a:r>
              <a:rPr lang="fr-FR" dirty="0" err="1">
                <a:solidFill>
                  <a:srgbClr val="CC0000"/>
                </a:solidFill>
                <a:latin typeface="Tahoma" panose="020B0604030504040204" pitchFamily="34" charset="0"/>
                <a:ea typeface="Tahoma" panose="020B0604030504040204" pitchFamily="34" charset="0"/>
              </a:rPr>
              <a:t>Suiv</a:t>
            </a:r>
            <a:r>
              <a:rPr lang="fr-FR" dirty="0">
                <a:solidFill>
                  <a:srgbClr val="CC0000"/>
                </a:solidFill>
                <a:latin typeface="Tahoma" panose="020B0604030504040204" pitchFamily="34" charset="0"/>
                <a:ea typeface="Tahoma" panose="020B0604030504040204" pitchFamily="34" charset="0"/>
              </a:rPr>
              <a:t>(A) = {e,</a:t>
            </a:r>
            <a:r>
              <a:rPr lang="fr-FR" spc="-55" dirty="0">
                <a:solidFill>
                  <a:srgbClr val="CC0000"/>
                </a:solidFill>
                <a:latin typeface="Tahoma" panose="020B0604030504040204" pitchFamily="34" charset="0"/>
                <a:ea typeface="Tahoma" panose="020B0604030504040204" pitchFamily="34" charset="0"/>
              </a:rPr>
              <a:t> </a:t>
            </a:r>
            <a:r>
              <a:rPr lang="fr-FR" dirty="0">
                <a:solidFill>
                  <a:srgbClr val="CC0000"/>
                </a:solidFill>
                <a:latin typeface="Tahoma" panose="020B0604030504040204" pitchFamily="34" charset="0"/>
                <a:ea typeface="Tahoma" panose="020B0604030504040204" pitchFamily="34" charset="0"/>
              </a:rPr>
              <a:t>d}</a:t>
            </a:r>
          </a:p>
          <a:p>
            <a:pPr marL="545465">
              <a:spcBef>
                <a:spcPts val="240"/>
              </a:spcBef>
              <a:spcAft>
                <a:spcPts val="0"/>
              </a:spcAft>
            </a:pPr>
            <a:r>
              <a:rPr lang="fr-FR" dirty="0" err="1">
                <a:solidFill>
                  <a:srgbClr val="CC0000"/>
                </a:solidFill>
                <a:latin typeface="Tahoma" panose="020B0604030504040204" pitchFamily="34" charset="0"/>
                <a:ea typeface="Tahoma" panose="020B0604030504040204" pitchFamily="34" charset="0"/>
              </a:rPr>
              <a:t>Suiv</a:t>
            </a:r>
            <a:r>
              <a:rPr lang="fr-FR" dirty="0">
                <a:solidFill>
                  <a:srgbClr val="CC0000"/>
                </a:solidFill>
                <a:latin typeface="Tahoma" panose="020B0604030504040204" pitchFamily="34" charset="0"/>
                <a:ea typeface="Tahoma" panose="020B0604030504040204" pitchFamily="34" charset="0"/>
              </a:rPr>
              <a:t>(B) = {e,</a:t>
            </a:r>
            <a:r>
              <a:rPr lang="fr-FR" spc="-55" dirty="0">
                <a:solidFill>
                  <a:srgbClr val="CC0000"/>
                </a:solidFill>
                <a:latin typeface="Tahoma" panose="020B0604030504040204" pitchFamily="34" charset="0"/>
                <a:ea typeface="Tahoma" panose="020B0604030504040204" pitchFamily="34" charset="0"/>
              </a:rPr>
              <a:t> </a:t>
            </a:r>
            <a:r>
              <a:rPr lang="fr-FR" dirty="0">
                <a:solidFill>
                  <a:srgbClr val="CC0000"/>
                </a:solidFill>
                <a:latin typeface="Tahoma" panose="020B0604030504040204" pitchFamily="34" charset="0"/>
                <a:ea typeface="Tahoma" panose="020B0604030504040204" pitchFamily="34" charset="0"/>
              </a:rPr>
              <a:t>d}</a:t>
            </a:r>
            <a:endParaRPr lang="fr-FR" dirty="0">
              <a:solidFill>
                <a:srgbClr val="CC0000"/>
              </a:solidFill>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193542559"/>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Construction </a:t>
            </a:r>
            <a:r>
              <a:rPr lang="fr-FR" sz="2400" b="1" dirty="0">
                <a:solidFill>
                  <a:schemeClr val="bg1"/>
                </a:solidFill>
                <a:latin typeface="Comic Sans MS" panose="030F0702030302020204" pitchFamily="66" charset="0"/>
              </a:rPr>
              <a:t>de la table d’analyse prédictive</a:t>
            </a:r>
          </a:p>
        </p:txBody>
      </p:sp>
      <p:sp>
        <p:nvSpPr>
          <p:cNvPr id="3" name="Rectangle 2"/>
          <p:cNvSpPr/>
          <p:nvPr/>
        </p:nvSpPr>
        <p:spPr>
          <a:xfrm>
            <a:off x="185204" y="908720"/>
            <a:ext cx="8850846" cy="2310889"/>
          </a:xfrm>
          <a:prstGeom prst="rect">
            <a:avLst/>
          </a:prstGeom>
        </p:spPr>
        <p:txBody>
          <a:bodyPr wrap="square">
            <a:spAutoFit/>
          </a:bodyPr>
          <a:lstStyle/>
          <a:p>
            <a:r>
              <a:rPr lang="fr-FR" sz="1400" b="1" i="1" dirty="0"/>
              <a:t> </a:t>
            </a:r>
            <a:endParaRPr lang="fr-FR" sz="1400" dirty="0">
              <a:latin typeface="Comic Sans MS" panose="030F0702030302020204" pitchFamily="66" charset="0"/>
            </a:endParaRPr>
          </a:p>
          <a:p>
            <a:r>
              <a:rPr lang="fr-FR" sz="1400" dirty="0">
                <a:latin typeface="Comic Sans MS" panose="030F0702030302020204" pitchFamily="66" charset="0"/>
              </a:rPr>
              <a:t>L’idée principale de l’algorithme de construction de la table d’analyse prédictive M est que, dans le cas où on a </a:t>
            </a:r>
            <a:endParaRPr lang="fr-FR" sz="1400" dirty="0" smtClean="0">
              <a:latin typeface="Comic Sans MS" panose="030F0702030302020204" pitchFamily="66" charset="0"/>
            </a:endParaRPr>
          </a:p>
          <a:p>
            <a:endParaRPr lang="fr-FR" sz="1400" dirty="0" smtClean="0">
              <a:latin typeface="Comic Sans MS" panose="030F0702030302020204" pitchFamily="66" charset="0"/>
            </a:endParaRPr>
          </a:p>
          <a:p>
            <a:r>
              <a:rPr lang="fr-FR" sz="1400" dirty="0" smtClean="0">
                <a:latin typeface="Comic Sans MS" panose="030F0702030302020204" pitchFamily="66" charset="0"/>
              </a:rPr>
              <a:t>alors </a:t>
            </a:r>
            <a:r>
              <a:rPr lang="fr-FR" sz="1400" dirty="0">
                <a:latin typeface="Comic Sans MS" panose="030F0702030302020204" pitchFamily="66" charset="0"/>
              </a:rPr>
              <a:t>l’analyseur développera </a:t>
            </a:r>
            <a:r>
              <a:rPr lang="fr-FR" sz="1400" b="1" dirty="0">
                <a:latin typeface="Comic Sans MS" panose="030F0702030302020204" pitchFamily="66" charset="0"/>
              </a:rPr>
              <a:t>A </a:t>
            </a:r>
            <a:r>
              <a:rPr lang="fr-FR" sz="1400" dirty="0">
                <a:latin typeface="Comic Sans MS" panose="030F0702030302020204" pitchFamily="66" charset="0"/>
              </a:rPr>
              <a:t>en a chaque fois que le symbole d’entrée courant est </a:t>
            </a:r>
            <a:r>
              <a:rPr lang="fr-FR" sz="1400" b="1" dirty="0">
                <a:latin typeface="Comic Sans MS" panose="030F0702030302020204" pitchFamily="66" charset="0"/>
              </a:rPr>
              <a:t>a</a:t>
            </a:r>
            <a:r>
              <a:rPr lang="fr-FR" sz="1400" dirty="0">
                <a:latin typeface="Comic Sans MS" panose="030F0702030302020204" pitchFamily="66" charset="0"/>
              </a:rPr>
              <a:t>. </a:t>
            </a:r>
            <a:endParaRPr lang="fr-FR" sz="1400" dirty="0" smtClean="0">
              <a:latin typeface="Comic Sans MS" panose="030F0702030302020204" pitchFamily="66" charset="0"/>
            </a:endParaRPr>
          </a:p>
          <a:p>
            <a:r>
              <a:rPr lang="fr-FR" sz="1400" dirty="0" smtClean="0">
                <a:latin typeface="Comic Sans MS" panose="030F0702030302020204" pitchFamily="66" charset="0"/>
              </a:rPr>
              <a:t>Un </a:t>
            </a:r>
            <a:r>
              <a:rPr lang="fr-FR" sz="1400" dirty="0">
                <a:latin typeface="Comic Sans MS" panose="030F0702030302020204" pitchFamily="66" charset="0"/>
              </a:rPr>
              <a:t>problème se pose </a:t>
            </a:r>
            <a:r>
              <a:rPr lang="fr-FR" sz="1400" dirty="0" smtClean="0">
                <a:latin typeface="Comic Sans MS" panose="030F0702030302020204" pitchFamily="66" charset="0"/>
              </a:rPr>
              <a:t>quand </a:t>
            </a:r>
          </a:p>
          <a:p>
            <a:endParaRPr lang="fr-FR" sz="1400" dirty="0">
              <a:latin typeface="Comic Sans MS" panose="030F0702030302020204" pitchFamily="66" charset="0"/>
            </a:endParaRPr>
          </a:p>
          <a:p>
            <a:r>
              <a:rPr lang="fr-FR" sz="1400" dirty="0" smtClean="0">
                <a:latin typeface="Comic Sans MS" panose="030F0702030302020204" pitchFamily="66" charset="0"/>
              </a:rPr>
              <a:t>dans </a:t>
            </a:r>
            <a:r>
              <a:rPr lang="fr-FR" sz="1400" dirty="0">
                <a:latin typeface="Comic Sans MS" panose="030F0702030302020204" pitchFamily="66" charset="0"/>
              </a:rPr>
              <a:t>ce cas, il faudra développer </a:t>
            </a:r>
            <a:r>
              <a:rPr lang="fr-FR" sz="1400" b="1" dirty="0">
                <a:latin typeface="Comic Sans MS" panose="030F0702030302020204" pitchFamily="66" charset="0"/>
              </a:rPr>
              <a:t>A </a:t>
            </a:r>
            <a:r>
              <a:rPr lang="fr-FR" sz="1400" dirty="0">
                <a:latin typeface="Comic Sans MS" panose="030F0702030302020204" pitchFamily="66" charset="0"/>
              </a:rPr>
              <a:t>en a si le symbole d’entrée courant est dans </a:t>
            </a:r>
            <a:r>
              <a:rPr lang="fr-FR" sz="1400" dirty="0" err="1">
                <a:latin typeface="Comic Sans MS" panose="030F0702030302020204" pitchFamily="66" charset="0"/>
              </a:rPr>
              <a:t>Suiv</a:t>
            </a:r>
            <a:r>
              <a:rPr lang="fr-FR" sz="1400" dirty="0">
                <a:latin typeface="Comic Sans MS" panose="030F0702030302020204" pitchFamily="66" charset="0"/>
              </a:rPr>
              <a:t>(A) ou si le $ a été atteint et que $ </a:t>
            </a:r>
            <a:r>
              <a:rPr lang="fr-FR" sz="1400" dirty="0" smtClean="0">
                <a:latin typeface="Comic Sans MS" panose="030F0702030302020204" pitchFamily="66" charset="0"/>
                <a:cs typeface="Calibri" panose="020F0502020204030204" pitchFamily="34" charset="0"/>
              </a:rPr>
              <a:t>ε </a:t>
            </a:r>
            <a:r>
              <a:rPr lang="fr-FR" sz="1400" dirty="0" err="1" smtClean="0">
                <a:latin typeface="Comic Sans MS" panose="030F0702030302020204" pitchFamily="66" charset="0"/>
              </a:rPr>
              <a:t>Suiv</a:t>
            </a:r>
            <a:r>
              <a:rPr lang="fr-FR" sz="1400" dirty="0" smtClean="0">
                <a:latin typeface="Comic Sans MS" panose="030F0702030302020204" pitchFamily="66" charset="0"/>
              </a:rPr>
              <a:t>(A</a:t>
            </a:r>
            <a:r>
              <a:rPr lang="fr-FR" sz="1400" dirty="0">
                <a:latin typeface="Comic Sans MS" panose="030F0702030302020204" pitchFamily="66" charset="0"/>
              </a:rPr>
              <a:t>).</a:t>
            </a:r>
          </a:p>
          <a:p>
            <a:pPr marL="95250">
              <a:spcBef>
                <a:spcPts val="505"/>
              </a:spcBef>
              <a:spcAft>
                <a:spcPts val="0"/>
              </a:spcAft>
            </a:pPr>
            <a:endParaRPr lang="fr-FR" sz="1400" b="1" dirty="0">
              <a:latin typeface="Tahoma" panose="020B0604030504040204" pitchFamily="34" charset="0"/>
              <a:ea typeface="Tahoma" panose="020B0604030504040204" pitchFamily="34" charset="0"/>
            </a:endParaRPr>
          </a:p>
        </p:txBody>
      </p:sp>
      <p:pic>
        <p:nvPicPr>
          <p:cNvPr id="2" name="Image 1"/>
          <p:cNvPicPr>
            <a:picLocks noChangeAspect="1"/>
          </p:cNvPicPr>
          <p:nvPr/>
        </p:nvPicPr>
        <p:blipFill>
          <a:blip r:embed="rId3"/>
          <a:stretch>
            <a:fillRect/>
          </a:stretch>
        </p:blipFill>
        <p:spPr>
          <a:xfrm>
            <a:off x="1696683" y="1434352"/>
            <a:ext cx="1743075" cy="304800"/>
          </a:xfrm>
          <a:prstGeom prst="rect">
            <a:avLst/>
          </a:prstGeom>
        </p:spPr>
      </p:pic>
      <p:pic>
        <p:nvPicPr>
          <p:cNvPr id="8" name="Image 7"/>
          <p:cNvPicPr>
            <a:picLocks noChangeAspect="1"/>
          </p:cNvPicPr>
          <p:nvPr/>
        </p:nvPicPr>
        <p:blipFill>
          <a:blip r:embed="rId4"/>
          <a:stretch>
            <a:fillRect/>
          </a:stretch>
        </p:blipFill>
        <p:spPr>
          <a:xfrm>
            <a:off x="2973768" y="1979034"/>
            <a:ext cx="1247775" cy="285750"/>
          </a:xfrm>
          <a:prstGeom prst="rect">
            <a:avLst/>
          </a:prstGeom>
        </p:spPr>
      </p:pic>
      <p:pic>
        <p:nvPicPr>
          <p:cNvPr id="9" name="Image 8"/>
          <p:cNvPicPr>
            <a:picLocks noChangeAspect="1"/>
          </p:cNvPicPr>
          <p:nvPr/>
        </p:nvPicPr>
        <p:blipFill>
          <a:blip r:embed="rId5"/>
          <a:stretch>
            <a:fillRect/>
          </a:stretch>
        </p:blipFill>
        <p:spPr>
          <a:xfrm>
            <a:off x="457200" y="3068960"/>
            <a:ext cx="8147248" cy="3312368"/>
          </a:xfrm>
          <a:prstGeom prst="rect">
            <a:avLst/>
          </a:prstGeom>
        </p:spPr>
      </p:pic>
    </p:spTree>
    <p:extLst>
      <p:ext uri="{BB962C8B-B14F-4D97-AF65-F5344CB8AC3E}">
        <p14:creationId xmlns:p14="http://schemas.microsoft.com/office/powerpoint/2010/main" val="1466354188"/>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Programme </a:t>
            </a:r>
            <a:r>
              <a:rPr lang="fr-FR" sz="2400" b="1" dirty="0">
                <a:solidFill>
                  <a:schemeClr val="bg1"/>
                </a:solidFill>
                <a:latin typeface="Comic Sans MS" panose="030F0702030302020204" pitchFamily="66" charset="0"/>
              </a:rPr>
              <a:t>d’analyse prédictive</a:t>
            </a:r>
          </a:p>
        </p:txBody>
      </p:sp>
      <p:sp>
        <p:nvSpPr>
          <p:cNvPr id="3" name="Rectangle 2"/>
          <p:cNvSpPr/>
          <p:nvPr/>
        </p:nvSpPr>
        <p:spPr>
          <a:xfrm>
            <a:off x="177409" y="727042"/>
            <a:ext cx="8850846" cy="1077218"/>
          </a:xfrm>
          <a:prstGeom prst="rect">
            <a:avLst/>
          </a:prstGeom>
        </p:spPr>
        <p:txBody>
          <a:bodyPr wrap="square">
            <a:spAutoFit/>
          </a:bodyPr>
          <a:lstStyle/>
          <a:p>
            <a:pPr algn="just"/>
            <a:r>
              <a:rPr lang="fr-FR" sz="1400" b="1" i="1" dirty="0">
                <a:latin typeface="Comic Sans MS" panose="030F0702030302020204" pitchFamily="66" charset="0"/>
              </a:rPr>
              <a:t> </a:t>
            </a:r>
            <a:r>
              <a:rPr lang="fr-FR" sz="1600" dirty="0">
                <a:latin typeface="Comic Sans MS" panose="030F0702030302020204" pitchFamily="66" charset="0"/>
              </a:rPr>
              <a:t>Le programme d’analyse prédictive contrôle l’analyse syntaxique en considérant le symbole en sommet de pile X et le caractère courant </a:t>
            </a:r>
            <a:r>
              <a:rPr lang="fr-FR" sz="1600" b="1" dirty="0">
                <a:latin typeface="Comic Sans MS" panose="030F0702030302020204" pitchFamily="66" charset="0"/>
              </a:rPr>
              <a:t>a </a:t>
            </a:r>
            <a:r>
              <a:rPr lang="fr-FR" sz="1600" dirty="0">
                <a:latin typeface="Comic Sans MS" panose="030F0702030302020204" pitchFamily="66" charset="0"/>
              </a:rPr>
              <a:t>dans le tampon d’entrée (chaîne à analyser). Ainsi, l’action de l’analyseur est déterminée par X et a, il y a trois cas possibles comme le montre l’algorithme </a:t>
            </a:r>
            <a:r>
              <a:rPr lang="fr-FR" sz="1600" dirty="0" smtClean="0">
                <a:latin typeface="Comic Sans MS" panose="030F0702030302020204" pitchFamily="66" charset="0"/>
              </a:rPr>
              <a:t>suivant</a:t>
            </a:r>
            <a:endParaRPr lang="fr-FR" sz="1600" b="1" dirty="0">
              <a:latin typeface="Comic Sans MS" panose="030F0702030302020204" pitchFamily="66" charset="0"/>
              <a:ea typeface="Tahoma" panose="020B0604030504040204" pitchFamily="34" charset="0"/>
            </a:endParaRPr>
          </a:p>
        </p:txBody>
      </p:sp>
      <p:pic>
        <p:nvPicPr>
          <p:cNvPr id="6" name="Image 5"/>
          <p:cNvPicPr>
            <a:picLocks noChangeAspect="1"/>
          </p:cNvPicPr>
          <p:nvPr/>
        </p:nvPicPr>
        <p:blipFill>
          <a:blip r:embed="rId3"/>
          <a:stretch>
            <a:fillRect/>
          </a:stretch>
        </p:blipFill>
        <p:spPr>
          <a:xfrm>
            <a:off x="457200" y="1862827"/>
            <a:ext cx="8291264" cy="4446493"/>
          </a:xfrm>
          <a:prstGeom prst="rect">
            <a:avLst/>
          </a:prstGeom>
        </p:spPr>
      </p:pic>
    </p:spTree>
    <p:extLst>
      <p:ext uri="{BB962C8B-B14F-4D97-AF65-F5344CB8AC3E}">
        <p14:creationId xmlns:p14="http://schemas.microsoft.com/office/powerpoint/2010/main" val="3115654624"/>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Exemples </a:t>
            </a:r>
            <a:r>
              <a:rPr lang="fr-FR" sz="2400" b="1" dirty="0">
                <a:solidFill>
                  <a:schemeClr val="bg1"/>
                </a:solidFill>
                <a:latin typeface="Comic Sans MS" panose="030F0702030302020204" pitchFamily="66" charset="0"/>
              </a:rPr>
              <a:t>d’application de l’analyse prédictive</a:t>
            </a:r>
          </a:p>
        </p:txBody>
      </p:sp>
      <p:pic>
        <p:nvPicPr>
          <p:cNvPr id="2" name="Image 1"/>
          <p:cNvPicPr>
            <a:picLocks noChangeAspect="1"/>
          </p:cNvPicPr>
          <p:nvPr/>
        </p:nvPicPr>
        <p:blipFill>
          <a:blip r:embed="rId3"/>
          <a:stretch>
            <a:fillRect/>
          </a:stretch>
        </p:blipFill>
        <p:spPr>
          <a:xfrm>
            <a:off x="608012" y="1052736"/>
            <a:ext cx="1587724" cy="1512168"/>
          </a:xfrm>
          <a:prstGeom prst="rect">
            <a:avLst/>
          </a:prstGeom>
        </p:spPr>
      </p:pic>
      <p:sp>
        <p:nvSpPr>
          <p:cNvPr id="7" name="Rectangle 6"/>
          <p:cNvSpPr/>
          <p:nvPr/>
        </p:nvSpPr>
        <p:spPr>
          <a:xfrm>
            <a:off x="107505" y="2708920"/>
            <a:ext cx="8770518" cy="2496068"/>
          </a:xfrm>
          <a:prstGeom prst="rect">
            <a:avLst/>
          </a:prstGeom>
        </p:spPr>
        <p:txBody>
          <a:bodyPr wrap="square">
            <a:spAutoFit/>
          </a:bodyPr>
          <a:lstStyle/>
          <a:p>
            <a:pPr marL="95250" marR="91440" algn="just">
              <a:lnSpc>
                <a:spcPct val="120000"/>
              </a:lnSpc>
              <a:spcBef>
                <a:spcPts val="840"/>
              </a:spcBef>
              <a:spcAft>
                <a:spcPts val="0"/>
              </a:spcAft>
            </a:pPr>
            <a:r>
              <a:rPr lang="fr-FR" dirty="0">
                <a:latin typeface="Comic Sans MS" panose="030F0702030302020204" pitchFamily="66" charset="0"/>
                <a:ea typeface="Tahoma" panose="020B0604030504040204" pitchFamily="34" charset="0"/>
              </a:rPr>
              <a:t>On se propose de construire la table d’analyse prédictive puis d’analyser les chaînes </a:t>
            </a:r>
            <a:r>
              <a:rPr lang="fr-FR" b="1" dirty="0" err="1">
                <a:latin typeface="Comic Sans MS" panose="030F0702030302020204" pitchFamily="66" charset="0"/>
                <a:ea typeface="Tahoma" panose="020B0604030504040204" pitchFamily="34" charset="0"/>
              </a:rPr>
              <a:t>id+id</a:t>
            </a:r>
            <a:r>
              <a:rPr lang="fr-FR" b="1" dirty="0">
                <a:latin typeface="Comic Sans MS" panose="030F0702030302020204" pitchFamily="66" charset="0"/>
                <a:ea typeface="Tahoma" panose="020B0604030504040204" pitchFamily="34" charset="0"/>
              </a:rPr>
              <a:t>*id </a:t>
            </a:r>
            <a:r>
              <a:rPr lang="fr-FR" dirty="0">
                <a:latin typeface="Comic Sans MS" panose="030F0702030302020204" pitchFamily="66" charset="0"/>
                <a:ea typeface="Tahoma" panose="020B0604030504040204" pitchFamily="34" charset="0"/>
              </a:rPr>
              <a:t>et </a:t>
            </a:r>
            <a:r>
              <a:rPr lang="fr-FR" b="1" dirty="0">
                <a:latin typeface="Comic Sans MS" panose="030F0702030302020204" pitchFamily="66" charset="0"/>
                <a:ea typeface="Tahoma" panose="020B0604030504040204" pitchFamily="34" charset="0"/>
              </a:rPr>
              <a:t>id++id </a:t>
            </a:r>
            <a:r>
              <a:rPr lang="fr-FR" dirty="0">
                <a:latin typeface="Comic Sans MS" panose="030F0702030302020204" pitchFamily="66" charset="0"/>
                <a:ea typeface="Tahoma" panose="020B0604030504040204" pitchFamily="34" charset="0"/>
              </a:rPr>
              <a:t>en utilisant la méthode d’analyse prédictive non récursive.</a:t>
            </a:r>
          </a:p>
          <a:p>
            <a:pPr marL="95250" marR="90805" algn="just">
              <a:lnSpc>
                <a:spcPct val="120000"/>
              </a:lnSpc>
              <a:spcBef>
                <a:spcPts val="595"/>
              </a:spcBef>
              <a:spcAft>
                <a:spcPts val="0"/>
              </a:spcAft>
            </a:pPr>
            <a:r>
              <a:rPr lang="fr-FR" dirty="0">
                <a:latin typeface="Comic Sans MS" panose="030F0702030302020204" pitchFamily="66" charset="0"/>
                <a:ea typeface="Tahoma" panose="020B0604030504040204" pitchFamily="34" charset="0"/>
              </a:rPr>
              <a:t>Pour cela, on commence d’abord par la détermination les premiers et les suivants pour chaque symbole non terminal de la grammaire afin de faciliter la construction de la table d’analyse. Par la suite, le programme d’analyse va être appliqué pour analyser chacune des chaînes demandées.</a:t>
            </a:r>
            <a:endParaRPr lang="fr-FR" dirty="0">
              <a:effectLst/>
              <a:latin typeface="Comic Sans MS" panose="030F0702030302020204" pitchFamily="66" charset="0"/>
              <a:ea typeface="Tahoma" panose="020B0604030504040204" pitchFamily="34" charset="0"/>
            </a:endParaRPr>
          </a:p>
        </p:txBody>
      </p:sp>
    </p:spTree>
    <p:extLst>
      <p:ext uri="{BB962C8B-B14F-4D97-AF65-F5344CB8AC3E}">
        <p14:creationId xmlns:p14="http://schemas.microsoft.com/office/powerpoint/2010/main" val="1500585184"/>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Exemples </a:t>
            </a:r>
            <a:r>
              <a:rPr lang="fr-FR" sz="2400" b="1" dirty="0">
                <a:solidFill>
                  <a:schemeClr val="bg1"/>
                </a:solidFill>
                <a:latin typeface="Comic Sans MS" panose="030F0702030302020204" pitchFamily="66" charset="0"/>
              </a:rPr>
              <a:t>d’application de l’analyse prédictive</a:t>
            </a:r>
          </a:p>
        </p:txBody>
      </p:sp>
      <p:pic>
        <p:nvPicPr>
          <p:cNvPr id="2" name="Image 1"/>
          <p:cNvPicPr>
            <a:picLocks noChangeAspect="1"/>
          </p:cNvPicPr>
          <p:nvPr/>
        </p:nvPicPr>
        <p:blipFill>
          <a:blip r:embed="rId3"/>
          <a:stretch>
            <a:fillRect/>
          </a:stretch>
        </p:blipFill>
        <p:spPr>
          <a:xfrm>
            <a:off x="608012" y="1052736"/>
            <a:ext cx="1587724" cy="1512168"/>
          </a:xfrm>
          <a:prstGeom prst="rect">
            <a:avLst/>
          </a:prstGeom>
        </p:spPr>
      </p:pic>
      <p:sp>
        <p:nvSpPr>
          <p:cNvPr id="8" name="Rectangle 7"/>
          <p:cNvSpPr/>
          <p:nvPr/>
        </p:nvSpPr>
        <p:spPr>
          <a:xfrm>
            <a:off x="323528" y="2608263"/>
            <a:ext cx="6534472" cy="400110"/>
          </a:xfrm>
          <a:prstGeom prst="rect">
            <a:avLst/>
          </a:prstGeom>
        </p:spPr>
        <p:txBody>
          <a:bodyPr wrap="square">
            <a:spAutoFit/>
          </a:bodyPr>
          <a:lstStyle/>
          <a:p>
            <a:pPr marL="544830">
              <a:spcBef>
                <a:spcPts val="405"/>
              </a:spcBef>
              <a:spcAft>
                <a:spcPts val="0"/>
              </a:spcAft>
            </a:pPr>
            <a:r>
              <a:rPr lang="fr-FR" sz="2000" b="1" i="1" dirty="0">
                <a:latin typeface="Tahoma" panose="020B0604030504040204" pitchFamily="34" charset="0"/>
                <a:ea typeface="Tahoma" panose="020B0604030504040204" pitchFamily="34" charset="0"/>
              </a:rPr>
              <a:t>Détermination des premiers et des </a:t>
            </a:r>
            <a:r>
              <a:rPr lang="fr-FR" sz="2000" b="1" i="1" dirty="0" smtClean="0">
                <a:latin typeface="Tahoma" panose="020B0604030504040204" pitchFamily="34" charset="0"/>
                <a:ea typeface="Tahoma" panose="020B0604030504040204" pitchFamily="34" charset="0"/>
              </a:rPr>
              <a:t>suivants</a:t>
            </a:r>
            <a:endParaRPr lang="fr-FR" sz="2000" b="1" i="1" dirty="0">
              <a:latin typeface="Tahoma" panose="020B0604030504040204" pitchFamily="34" charset="0"/>
              <a:ea typeface="Tahoma" panose="020B060403050404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719199767"/>
              </p:ext>
            </p:extLst>
          </p:nvPr>
        </p:nvGraphicFramePr>
        <p:xfrm>
          <a:off x="2102586" y="3284984"/>
          <a:ext cx="4074685" cy="2227492"/>
        </p:xfrm>
        <a:graphic>
          <a:graphicData uri="http://schemas.openxmlformats.org/drawingml/2006/table">
            <a:tbl>
              <a:tblPr firstRow="1" firstCol="1" lastRow="1" lastCol="1" bandRow="1" bandCol="1">
                <a:tableStyleId>{5940675A-B579-460E-94D1-54222C63F5DA}</a:tableStyleId>
              </a:tblPr>
              <a:tblGrid>
                <a:gridCol w="824780"/>
                <a:gridCol w="1323721"/>
                <a:gridCol w="1926184"/>
              </a:tblGrid>
              <a:tr h="369713">
                <a:tc>
                  <a:txBody>
                    <a:bodyPr/>
                    <a:lstStyle/>
                    <a:p>
                      <a:pPr>
                        <a:spcAft>
                          <a:spcPts val="0"/>
                        </a:spcAft>
                      </a:pPr>
                      <a:r>
                        <a:rPr lang="fr-FR" sz="2400" dirty="0">
                          <a:effectLst/>
                        </a:rPr>
                        <a:t> </a:t>
                      </a:r>
                      <a:endParaRPr lang="fr-FR" sz="2400" dirty="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2400" dirty="0">
                          <a:effectLst/>
                        </a:rPr>
                        <a:t>Prem</a:t>
                      </a:r>
                      <a:endParaRPr lang="fr-FR" sz="2400" dirty="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2400">
                          <a:effectLst/>
                        </a:rPr>
                        <a:t>Suiv</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369713">
                <a:tc>
                  <a:txBody>
                    <a:bodyPr/>
                    <a:lstStyle/>
                    <a:p>
                      <a:pPr marL="67945">
                        <a:spcBef>
                          <a:spcPts val="195"/>
                        </a:spcBef>
                        <a:spcAft>
                          <a:spcPts val="0"/>
                        </a:spcAft>
                      </a:pPr>
                      <a:r>
                        <a:rPr lang="fr-FR" sz="2400">
                          <a:effectLst/>
                        </a:rPr>
                        <a:t>E</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2400" dirty="0">
                          <a:solidFill>
                            <a:schemeClr val="tx2">
                              <a:lumMod val="50000"/>
                              <a:lumOff val="50000"/>
                            </a:schemeClr>
                          </a:solidFill>
                          <a:effectLst/>
                        </a:rPr>
                        <a:t>(, id</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2400">
                          <a:solidFill>
                            <a:schemeClr val="tx2">
                              <a:lumMod val="50000"/>
                              <a:lumOff val="50000"/>
                            </a:schemeClr>
                          </a:solidFill>
                          <a:effectLst/>
                        </a:rPr>
                        <a:t>$, )</a:t>
                      </a:r>
                      <a:endParaRPr lang="fr-FR" sz="2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373168">
                <a:tc>
                  <a:txBody>
                    <a:bodyPr/>
                    <a:lstStyle/>
                    <a:p>
                      <a:pPr marL="67945">
                        <a:spcBef>
                          <a:spcPts val="195"/>
                        </a:spcBef>
                        <a:spcAft>
                          <a:spcPts val="0"/>
                        </a:spcAft>
                      </a:pPr>
                      <a:r>
                        <a:rPr lang="fr-FR" sz="2400">
                          <a:effectLst/>
                        </a:rPr>
                        <a:t>E’</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200"/>
                        </a:spcBef>
                        <a:spcAft>
                          <a:spcPts val="0"/>
                        </a:spcAft>
                      </a:pPr>
                      <a:r>
                        <a:rPr lang="fr-FR" sz="2400" dirty="0">
                          <a:solidFill>
                            <a:schemeClr val="tx2">
                              <a:lumMod val="50000"/>
                              <a:lumOff val="50000"/>
                            </a:schemeClr>
                          </a:solidFill>
                          <a:effectLst/>
                        </a:rPr>
                        <a:t>+, </a:t>
                      </a:r>
                      <a:r>
                        <a:rPr lang="el-GR" sz="2400" dirty="0" smtClean="0">
                          <a:solidFill>
                            <a:schemeClr val="tx2">
                              <a:lumMod val="50000"/>
                              <a:lumOff val="50000"/>
                            </a:schemeClr>
                          </a:solidFill>
                          <a:effectLst/>
                          <a:latin typeface="Calibri" panose="020F0502020204030204" pitchFamily="34" charset="0"/>
                          <a:cs typeface="Calibri" panose="020F0502020204030204" pitchFamily="34" charset="0"/>
                        </a:rPr>
                        <a:t>ε</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2400" dirty="0">
                          <a:solidFill>
                            <a:schemeClr val="tx2">
                              <a:lumMod val="50000"/>
                              <a:lumOff val="50000"/>
                            </a:schemeClr>
                          </a:solidFill>
                          <a:effectLst/>
                        </a:rPr>
                        <a:t>$, )</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369713">
                <a:tc>
                  <a:txBody>
                    <a:bodyPr/>
                    <a:lstStyle/>
                    <a:p>
                      <a:pPr marL="67945">
                        <a:spcBef>
                          <a:spcPts val="205"/>
                        </a:spcBef>
                        <a:spcAft>
                          <a:spcPts val="0"/>
                        </a:spcAft>
                      </a:pPr>
                      <a:r>
                        <a:rPr lang="fr-FR" sz="2400">
                          <a:effectLst/>
                        </a:rPr>
                        <a:t>T</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2400">
                          <a:solidFill>
                            <a:schemeClr val="tx2">
                              <a:lumMod val="50000"/>
                              <a:lumOff val="50000"/>
                            </a:schemeClr>
                          </a:solidFill>
                          <a:effectLst/>
                        </a:rPr>
                        <a:t>(, id</a:t>
                      </a:r>
                      <a:endParaRPr lang="fr-FR" sz="2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2400" dirty="0">
                          <a:solidFill>
                            <a:schemeClr val="tx2">
                              <a:lumMod val="50000"/>
                              <a:lumOff val="50000"/>
                            </a:schemeClr>
                          </a:solidFill>
                          <a:effectLst/>
                        </a:rPr>
                        <a:t>+, $, )</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375472">
                <a:tc>
                  <a:txBody>
                    <a:bodyPr/>
                    <a:lstStyle/>
                    <a:p>
                      <a:pPr marL="67945">
                        <a:spcBef>
                          <a:spcPts val="205"/>
                        </a:spcBef>
                        <a:spcAft>
                          <a:spcPts val="0"/>
                        </a:spcAft>
                      </a:pPr>
                      <a:r>
                        <a:rPr lang="fr-FR" sz="2400">
                          <a:effectLst/>
                        </a:rPr>
                        <a:t>T’</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205"/>
                        </a:spcBef>
                        <a:spcAft>
                          <a:spcPts val="0"/>
                        </a:spcAft>
                      </a:pPr>
                      <a:r>
                        <a:rPr lang="fr-FR" sz="2400" dirty="0">
                          <a:solidFill>
                            <a:schemeClr val="tx2">
                              <a:lumMod val="50000"/>
                              <a:lumOff val="50000"/>
                            </a:schemeClr>
                          </a:solidFill>
                          <a:effectLst/>
                        </a:rPr>
                        <a:t>*, </a:t>
                      </a:r>
                      <a:r>
                        <a:rPr lang="el-GR" sz="2400" dirty="0" smtClean="0">
                          <a:solidFill>
                            <a:schemeClr val="tx2">
                              <a:lumMod val="50000"/>
                              <a:lumOff val="50000"/>
                            </a:schemeClr>
                          </a:solidFill>
                          <a:effectLst/>
                          <a:latin typeface="Calibri" panose="020F0502020204030204" pitchFamily="34" charset="0"/>
                          <a:cs typeface="Calibri" panose="020F0502020204030204" pitchFamily="34" charset="0"/>
                        </a:rPr>
                        <a:t>ε</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2400" dirty="0">
                          <a:solidFill>
                            <a:schemeClr val="tx2">
                              <a:lumMod val="50000"/>
                              <a:lumOff val="50000"/>
                            </a:schemeClr>
                          </a:solidFill>
                          <a:effectLst/>
                        </a:rPr>
                        <a:t>+, $, )</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369713">
                <a:tc>
                  <a:txBody>
                    <a:bodyPr/>
                    <a:lstStyle/>
                    <a:p>
                      <a:pPr marL="67945">
                        <a:spcBef>
                          <a:spcPts val="195"/>
                        </a:spcBef>
                        <a:spcAft>
                          <a:spcPts val="0"/>
                        </a:spcAft>
                      </a:pPr>
                      <a:r>
                        <a:rPr lang="fr-FR" sz="2400">
                          <a:effectLst/>
                        </a:rPr>
                        <a:t>F</a:t>
                      </a:r>
                      <a:endParaRPr lang="fr-FR" sz="2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2400">
                          <a:solidFill>
                            <a:schemeClr val="tx2">
                              <a:lumMod val="50000"/>
                              <a:lumOff val="50000"/>
                            </a:schemeClr>
                          </a:solidFill>
                          <a:effectLst/>
                        </a:rPr>
                        <a:t>(, id</a:t>
                      </a:r>
                      <a:endParaRPr lang="fr-FR" sz="2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2400" dirty="0">
                          <a:solidFill>
                            <a:schemeClr val="tx2">
                              <a:lumMod val="50000"/>
                              <a:lumOff val="50000"/>
                            </a:schemeClr>
                          </a:solidFill>
                          <a:effectLst/>
                        </a:rPr>
                        <a:t>*, +, $, )</a:t>
                      </a:r>
                      <a:endParaRPr lang="fr-FR" sz="2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val="1713440412"/>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Exemples </a:t>
            </a:r>
            <a:r>
              <a:rPr lang="fr-FR" sz="2400" b="1" dirty="0">
                <a:solidFill>
                  <a:schemeClr val="bg1"/>
                </a:solidFill>
                <a:latin typeface="Comic Sans MS" panose="030F0702030302020204" pitchFamily="66" charset="0"/>
              </a:rPr>
              <a:t>d’application de l’analyse prédictive</a:t>
            </a:r>
          </a:p>
        </p:txBody>
      </p:sp>
      <p:pic>
        <p:nvPicPr>
          <p:cNvPr id="2" name="Image 1"/>
          <p:cNvPicPr>
            <a:picLocks noChangeAspect="1"/>
          </p:cNvPicPr>
          <p:nvPr/>
        </p:nvPicPr>
        <p:blipFill>
          <a:blip r:embed="rId3"/>
          <a:stretch>
            <a:fillRect/>
          </a:stretch>
        </p:blipFill>
        <p:spPr>
          <a:xfrm>
            <a:off x="608012" y="1052736"/>
            <a:ext cx="1587724" cy="1512168"/>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2213550683"/>
              </p:ext>
            </p:extLst>
          </p:nvPr>
        </p:nvGraphicFramePr>
        <p:xfrm>
          <a:off x="3419873" y="1451158"/>
          <a:ext cx="3528393" cy="1761819"/>
        </p:xfrm>
        <a:graphic>
          <a:graphicData uri="http://schemas.openxmlformats.org/drawingml/2006/table">
            <a:tbl>
              <a:tblPr firstRow="1" firstCol="1" lastRow="1" lastCol="1" bandRow="1" bandCol="1">
                <a:tableStyleId>{5940675A-B579-460E-94D1-54222C63F5DA}</a:tableStyleId>
              </a:tblPr>
              <a:tblGrid>
                <a:gridCol w="714202"/>
                <a:gridCol w="1146250"/>
                <a:gridCol w="1667941"/>
              </a:tblGrid>
              <a:tr h="292422">
                <a:tc>
                  <a:txBody>
                    <a:bodyPr/>
                    <a:lstStyle/>
                    <a:p>
                      <a:pPr>
                        <a:spcAft>
                          <a:spcPts val="0"/>
                        </a:spcAft>
                      </a:pPr>
                      <a:r>
                        <a:rPr lang="fr-FR" sz="1400" dirty="0">
                          <a:effectLst/>
                        </a:rPr>
                        <a:t> </a:t>
                      </a:r>
                      <a:endParaRPr lang="fr-FR" sz="1400" dirty="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1400" dirty="0">
                          <a:effectLst/>
                        </a:rPr>
                        <a:t>Prem</a:t>
                      </a:r>
                      <a:endParaRPr lang="fr-FR" sz="1400" dirty="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1400">
                          <a:effectLst/>
                        </a:rPr>
                        <a:t>Suiv</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292422">
                <a:tc>
                  <a:txBody>
                    <a:bodyPr/>
                    <a:lstStyle/>
                    <a:p>
                      <a:pPr marL="67945">
                        <a:spcBef>
                          <a:spcPts val="195"/>
                        </a:spcBef>
                        <a:spcAft>
                          <a:spcPts val="0"/>
                        </a:spcAft>
                      </a:pPr>
                      <a:r>
                        <a:rPr lang="fr-FR" sz="1400">
                          <a:effectLst/>
                        </a:rPr>
                        <a:t>E</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1400" dirty="0">
                          <a:solidFill>
                            <a:schemeClr val="tx2">
                              <a:lumMod val="50000"/>
                              <a:lumOff val="50000"/>
                            </a:schemeClr>
                          </a:solidFill>
                          <a:effectLst/>
                        </a:rPr>
                        <a:t>(, id</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1400">
                          <a:solidFill>
                            <a:schemeClr val="tx2">
                              <a:lumMod val="50000"/>
                              <a:lumOff val="50000"/>
                            </a:schemeClr>
                          </a:solidFill>
                          <a:effectLst/>
                        </a:rPr>
                        <a:t>$, )</a:t>
                      </a:r>
                      <a:endParaRPr lang="fr-FR" sz="1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295154">
                <a:tc>
                  <a:txBody>
                    <a:bodyPr/>
                    <a:lstStyle/>
                    <a:p>
                      <a:pPr marL="67945">
                        <a:spcBef>
                          <a:spcPts val="195"/>
                        </a:spcBef>
                        <a:spcAft>
                          <a:spcPts val="0"/>
                        </a:spcAft>
                      </a:pPr>
                      <a:r>
                        <a:rPr lang="fr-FR" sz="1400">
                          <a:effectLst/>
                        </a:rPr>
                        <a:t>E’</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200"/>
                        </a:spcBef>
                        <a:spcAft>
                          <a:spcPts val="0"/>
                        </a:spcAft>
                      </a:pPr>
                      <a:r>
                        <a:rPr lang="fr-FR" sz="1400" dirty="0">
                          <a:solidFill>
                            <a:schemeClr val="tx2">
                              <a:lumMod val="50000"/>
                              <a:lumOff val="50000"/>
                            </a:schemeClr>
                          </a:solidFill>
                          <a:effectLst/>
                        </a:rPr>
                        <a:t>+, </a:t>
                      </a:r>
                      <a:r>
                        <a:rPr lang="el-GR" sz="1400" dirty="0" smtClean="0">
                          <a:solidFill>
                            <a:schemeClr val="tx2">
                              <a:lumMod val="50000"/>
                              <a:lumOff val="50000"/>
                            </a:schemeClr>
                          </a:solidFill>
                          <a:effectLst/>
                          <a:latin typeface="Calibri" panose="020F0502020204030204" pitchFamily="34" charset="0"/>
                          <a:cs typeface="Calibri" panose="020F0502020204030204" pitchFamily="34" charset="0"/>
                        </a:rPr>
                        <a:t>ε</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1400" dirty="0">
                          <a:solidFill>
                            <a:schemeClr val="tx2">
                              <a:lumMod val="50000"/>
                              <a:lumOff val="50000"/>
                            </a:schemeClr>
                          </a:solidFill>
                          <a:effectLst/>
                        </a:rPr>
                        <a:t>$, )</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292422">
                <a:tc>
                  <a:txBody>
                    <a:bodyPr/>
                    <a:lstStyle/>
                    <a:p>
                      <a:pPr marL="67945">
                        <a:spcBef>
                          <a:spcPts val="205"/>
                        </a:spcBef>
                        <a:spcAft>
                          <a:spcPts val="0"/>
                        </a:spcAft>
                      </a:pPr>
                      <a:r>
                        <a:rPr lang="fr-FR" sz="1400">
                          <a:effectLst/>
                        </a:rPr>
                        <a:t>T</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1400">
                          <a:solidFill>
                            <a:schemeClr val="tx2">
                              <a:lumMod val="50000"/>
                              <a:lumOff val="50000"/>
                            </a:schemeClr>
                          </a:solidFill>
                          <a:effectLst/>
                        </a:rPr>
                        <a:t>(, id</a:t>
                      </a:r>
                      <a:endParaRPr lang="fr-FR" sz="1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1400" dirty="0">
                          <a:solidFill>
                            <a:schemeClr val="tx2">
                              <a:lumMod val="50000"/>
                              <a:lumOff val="50000"/>
                            </a:schemeClr>
                          </a:solidFill>
                          <a:effectLst/>
                        </a:rPr>
                        <a:t>+, $, )</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296977">
                <a:tc>
                  <a:txBody>
                    <a:bodyPr/>
                    <a:lstStyle/>
                    <a:p>
                      <a:pPr marL="67945">
                        <a:spcBef>
                          <a:spcPts val="205"/>
                        </a:spcBef>
                        <a:spcAft>
                          <a:spcPts val="0"/>
                        </a:spcAft>
                      </a:pPr>
                      <a:r>
                        <a:rPr lang="fr-FR" sz="1400">
                          <a:effectLst/>
                        </a:rPr>
                        <a:t>T’</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205"/>
                        </a:spcBef>
                        <a:spcAft>
                          <a:spcPts val="0"/>
                        </a:spcAft>
                      </a:pPr>
                      <a:r>
                        <a:rPr lang="fr-FR" sz="1400" dirty="0">
                          <a:solidFill>
                            <a:schemeClr val="tx2">
                              <a:lumMod val="50000"/>
                              <a:lumOff val="50000"/>
                            </a:schemeClr>
                          </a:solidFill>
                          <a:effectLst/>
                        </a:rPr>
                        <a:t>*, </a:t>
                      </a:r>
                      <a:r>
                        <a:rPr lang="el-GR" sz="1400" dirty="0" smtClean="0">
                          <a:solidFill>
                            <a:schemeClr val="tx2">
                              <a:lumMod val="50000"/>
                              <a:lumOff val="50000"/>
                            </a:schemeClr>
                          </a:solidFill>
                          <a:effectLst/>
                          <a:latin typeface="Calibri" panose="020F0502020204030204" pitchFamily="34" charset="0"/>
                          <a:cs typeface="Calibri" panose="020F0502020204030204" pitchFamily="34" charset="0"/>
                        </a:rPr>
                        <a:t>ε</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205"/>
                        </a:spcBef>
                        <a:spcAft>
                          <a:spcPts val="0"/>
                        </a:spcAft>
                      </a:pPr>
                      <a:r>
                        <a:rPr lang="fr-FR" sz="1400" dirty="0">
                          <a:solidFill>
                            <a:schemeClr val="tx2">
                              <a:lumMod val="50000"/>
                              <a:lumOff val="50000"/>
                            </a:schemeClr>
                          </a:solidFill>
                          <a:effectLst/>
                        </a:rPr>
                        <a:t>+, $, )</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r h="292422">
                <a:tc>
                  <a:txBody>
                    <a:bodyPr/>
                    <a:lstStyle/>
                    <a:p>
                      <a:pPr marL="67945">
                        <a:spcBef>
                          <a:spcPts val="195"/>
                        </a:spcBef>
                        <a:spcAft>
                          <a:spcPts val="0"/>
                        </a:spcAft>
                      </a:pPr>
                      <a:r>
                        <a:rPr lang="fr-FR" sz="1400">
                          <a:effectLst/>
                        </a:rPr>
                        <a:t>F</a:t>
                      </a:r>
                      <a:endParaRPr lang="fr-FR" sz="1400">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7945">
                        <a:spcBef>
                          <a:spcPts val="195"/>
                        </a:spcBef>
                        <a:spcAft>
                          <a:spcPts val="0"/>
                        </a:spcAft>
                      </a:pPr>
                      <a:r>
                        <a:rPr lang="fr-FR" sz="1400">
                          <a:solidFill>
                            <a:schemeClr val="tx2">
                              <a:lumMod val="50000"/>
                              <a:lumOff val="50000"/>
                            </a:schemeClr>
                          </a:solidFill>
                          <a:effectLst/>
                        </a:rPr>
                        <a:t>(, id</a:t>
                      </a:r>
                      <a:endParaRPr lang="fr-FR" sz="140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c>
                  <a:txBody>
                    <a:bodyPr/>
                    <a:lstStyle/>
                    <a:p>
                      <a:pPr marL="68580">
                        <a:spcBef>
                          <a:spcPts val="195"/>
                        </a:spcBef>
                        <a:spcAft>
                          <a:spcPts val="0"/>
                        </a:spcAft>
                      </a:pPr>
                      <a:r>
                        <a:rPr lang="fr-FR" sz="1400" dirty="0">
                          <a:solidFill>
                            <a:schemeClr val="tx2">
                              <a:lumMod val="50000"/>
                              <a:lumOff val="50000"/>
                            </a:schemeClr>
                          </a:solidFill>
                          <a:effectLst/>
                        </a:rPr>
                        <a:t>*, +, $, )</a:t>
                      </a:r>
                      <a:endParaRPr lang="fr-FR" sz="1400" dirty="0">
                        <a:solidFill>
                          <a:schemeClr val="tx2">
                            <a:lumMod val="50000"/>
                            <a:lumOff val="50000"/>
                          </a:schemeClr>
                        </a:solidFill>
                        <a:effectLst/>
                        <a:latin typeface="Tahoma" panose="020B0604030504040204" pitchFamily="34" charset="0"/>
                        <a:ea typeface="Tahoma" panose="020B0604030504040204" pitchFamily="34" charset="0"/>
                        <a:cs typeface="Arial" panose="020B0604020202020204" pitchFamily="34" charset="0"/>
                      </a:endParaRPr>
                    </a:p>
                  </a:txBody>
                  <a:tcPr marL="0" marR="0" marT="0" marB="0"/>
                </a:tc>
              </a:tr>
            </a:tbl>
          </a:graphicData>
        </a:graphic>
      </p:graphicFrame>
      <p:sp>
        <p:nvSpPr>
          <p:cNvPr id="3" name="Rectangle 2"/>
          <p:cNvSpPr/>
          <p:nvPr/>
        </p:nvSpPr>
        <p:spPr>
          <a:xfrm>
            <a:off x="1907704" y="868070"/>
            <a:ext cx="5749613" cy="369332"/>
          </a:xfrm>
          <a:prstGeom prst="rect">
            <a:avLst/>
          </a:prstGeom>
        </p:spPr>
        <p:txBody>
          <a:bodyPr wrap="square">
            <a:spAutoFit/>
          </a:bodyPr>
          <a:lstStyle/>
          <a:p>
            <a:pPr marL="544830">
              <a:spcAft>
                <a:spcPts val="0"/>
              </a:spcAft>
            </a:pPr>
            <a:r>
              <a:rPr lang="fr-FR" b="1" i="1" dirty="0">
                <a:latin typeface="Tahoma" panose="020B0604030504040204" pitchFamily="34" charset="0"/>
                <a:ea typeface="Tahoma" panose="020B0604030504040204" pitchFamily="34" charset="0"/>
              </a:rPr>
              <a:t>Construction de la table d’analyse M</a:t>
            </a:r>
            <a:endParaRPr lang="fr-FR" b="1" i="1" dirty="0">
              <a:effectLst/>
              <a:latin typeface="Tahoma" panose="020B0604030504040204" pitchFamily="34" charset="0"/>
              <a:ea typeface="Tahoma" panose="020B0604030504040204" pitchFamily="34" charset="0"/>
            </a:endParaRPr>
          </a:p>
        </p:txBody>
      </p:sp>
      <p:pic>
        <p:nvPicPr>
          <p:cNvPr id="6" name="Image 5"/>
          <p:cNvPicPr>
            <a:picLocks noChangeAspect="1"/>
          </p:cNvPicPr>
          <p:nvPr/>
        </p:nvPicPr>
        <p:blipFill>
          <a:blip r:embed="rId4"/>
          <a:stretch>
            <a:fillRect/>
          </a:stretch>
        </p:blipFill>
        <p:spPr>
          <a:xfrm>
            <a:off x="301625" y="3455618"/>
            <a:ext cx="2686050" cy="2162175"/>
          </a:xfrm>
          <a:prstGeom prst="rect">
            <a:avLst/>
          </a:prstGeom>
        </p:spPr>
      </p:pic>
      <p:pic>
        <p:nvPicPr>
          <p:cNvPr id="10" name="Image 9"/>
          <p:cNvPicPr>
            <a:picLocks noChangeAspect="1"/>
          </p:cNvPicPr>
          <p:nvPr/>
        </p:nvPicPr>
        <p:blipFill>
          <a:blip r:embed="rId5"/>
          <a:stretch>
            <a:fillRect/>
          </a:stretch>
        </p:blipFill>
        <p:spPr>
          <a:xfrm>
            <a:off x="3236119" y="3457110"/>
            <a:ext cx="5295900" cy="2219325"/>
          </a:xfrm>
          <a:prstGeom prst="rect">
            <a:avLst/>
          </a:prstGeom>
        </p:spPr>
      </p:pic>
    </p:spTree>
    <p:extLst>
      <p:ext uri="{BB962C8B-B14F-4D97-AF65-F5344CB8AC3E}">
        <p14:creationId xmlns:p14="http://schemas.microsoft.com/office/powerpoint/2010/main" val="2124196357"/>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Exemples </a:t>
            </a:r>
            <a:r>
              <a:rPr lang="fr-FR" sz="2400" b="1" dirty="0">
                <a:solidFill>
                  <a:schemeClr val="bg1"/>
                </a:solidFill>
                <a:latin typeface="Comic Sans MS" panose="030F0702030302020204" pitchFamily="66" charset="0"/>
              </a:rPr>
              <a:t>d’application de l’analyse prédictive</a:t>
            </a:r>
          </a:p>
        </p:txBody>
      </p:sp>
      <p:pic>
        <p:nvPicPr>
          <p:cNvPr id="10" name="Image 9"/>
          <p:cNvPicPr>
            <a:picLocks noChangeAspect="1"/>
          </p:cNvPicPr>
          <p:nvPr/>
        </p:nvPicPr>
        <p:blipFill>
          <a:blip r:embed="rId3"/>
          <a:stretch>
            <a:fillRect/>
          </a:stretch>
        </p:blipFill>
        <p:spPr>
          <a:xfrm>
            <a:off x="4572001" y="702767"/>
            <a:ext cx="4572000" cy="1862137"/>
          </a:xfrm>
          <a:prstGeom prst="rect">
            <a:avLst/>
          </a:prstGeom>
        </p:spPr>
      </p:pic>
      <p:sp>
        <p:nvSpPr>
          <p:cNvPr id="7" name="Rectangle 6"/>
          <p:cNvSpPr/>
          <p:nvPr/>
        </p:nvSpPr>
        <p:spPr>
          <a:xfrm>
            <a:off x="-347361" y="702766"/>
            <a:ext cx="4139595" cy="369332"/>
          </a:xfrm>
          <a:prstGeom prst="rect">
            <a:avLst/>
          </a:prstGeom>
        </p:spPr>
        <p:txBody>
          <a:bodyPr wrap="none">
            <a:spAutoFit/>
          </a:bodyPr>
          <a:lstStyle/>
          <a:p>
            <a:pPr marL="544830">
              <a:spcBef>
                <a:spcPts val="875"/>
              </a:spcBef>
              <a:spcAft>
                <a:spcPts val="0"/>
              </a:spcAft>
            </a:pPr>
            <a:r>
              <a:rPr lang="fr-FR" b="1" i="1" dirty="0">
                <a:latin typeface="Tahoma" panose="020B0604030504040204" pitchFamily="34" charset="0"/>
                <a:ea typeface="Tahoma" panose="020B0604030504040204" pitchFamily="34" charset="0"/>
              </a:rPr>
              <a:t>Analyse de la chaîne </a:t>
            </a:r>
            <a:r>
              <a:rPr lang="fr-FR" b="1" i="1" dirty="0" err="1">
                <a:latin typeface="Tahoma" panose="020B0604030504040204" pitchFamily="34" charset="0"/>
                <a:ea typeface="Tahoma" panose="020B0604030504040204" pitchFamily="34" charset="0"/>
              </a:rPr>
              <a:t>id+id</a:t>
            </a:r>
            <a:r>
              <a:rPr lang="fr-FR" b="1" i="1" dirty="0">
                <a:latin typeface="Tahoma" panose="020B0604030504040204" pitchFamily="34" charset="0"/>
                <a:ea typeface="Tahoma" panose="020B0604030504040204" pitchFamily="34" charset="0"/>
              </a:rPr>
              <a:t>*id</a:t>
            </a:r>
            <a:endParaRPr lang="fr-FR" b="1" i="1" dirty="0">
              <a:effectLst/>
              <a:latin typeface="Tahoma" panose="020B0604030504040204" pitchFamily="34" charset="0"/>
              <a:ea typeface="Tahoma" panose="020B0604030504040204" pitchFamily="34" charset="0"/>
            </a:endParaRPr>
          </a:p>
        </p:txBody>
      </p:sp>
      <p:pic>
        <p:nvPicPr>
          <p:cNvPr id="8" name="Image 7"/>
          <p:cNvPicPr>
            <a:picLocks noChangeAspect="1"/>
          </p:cNvPicPr>
          <p:nvPr/>
        </p:nvPicPr>
        <p:blipFill>
          <a:blip r:embed="rId4"/>
          <a:stretch>
            <a:fillRect/>
          </a:stretch>
        </p:blipFill>
        <p:spPr>
          <a:xfrm>
            <a:off x="457200" y="2725370"/>
            <a:ext cx="4762500" cy="3800475"/>
          </a:xfrm>
          <a:prstGeom prst="rect">
            <a:avLst/>
          </a:prstGeom>
        </p:spPr>
      </p:pic>
      <p:sp>
        <p:nvSpPr>
          <p:cNvPr id="11" name="Rectangle 10"/>
          <p:cNvSpPr/>
          <p:nvPr/>
        </p:nvSpPr>
        <p:spPr>
          <a:xfrm>
            <a:off x="5364088" y="3356992"/>
            <a:ext cx="3513935" cy="1200329"/>
          </a:xfrm>
          <a:prstGeom prst="rect">
            <a:avLst/>
          </a:prstGeom>
        </p:spPr>
        <p:txBody>
          <a:bodyPr wrap="square">
            <a:spAutoFit/>
          </a:bodyPr>
          <a:lstStyle/>
          <a:p>
            <a:pPr algn="just"/>
            <a:r>
              <a:rPr lang="fr-FR" dirty="0">
                <a:solidFill>
                  <a:srgbClr val="C00000"/>
                </a:solidFill>
                <a:latin typeface="Tahoma" panose="020B0604030504040204" pitchFamily="34" charset="0"/>
                <a:ea typeface="Tahoma" panose="020B0604030504040204" pitchFamily="34" charset="0"/>
              </a:rPr>
              <a:t>L’arbre syntaxique de la chaîne </a:t>
            </a:r>
            <a:r>
              <a:rPr lang="fr-FR" dirty="0" err="1">
                <a:solidFill>
                  <a:srgbClr val="C00000"/>
                </a:solidFill>
                <a:latin typeface="Tahoma" panose="020B0604030504040204" pitchFamily="34" charset="0"/>
                <a:ea typeface="Tahoma" panose="020B0604030504040204" pitchFamily="34" charset="0"/>
              </a:rPr>
              <a:t>id+id</a:t>
            </a:r>
            <a:r>
              <a:rPr lang="fr-FR" dirty="0">
                <a:solidFill>
                  <a:srgbClr val="C00000"/>
                </a:solidFill>
                <a:latin typeface="Tahoma" panose="020B0604030504040204" pitchFamily="34" charset="0"/>
                <a:ea typeface="Tahoma" panose="020B0604030504040204" pitchFamily="34" charset="0"/>
              </a:rPr>
              <a:t>*id peut être déduit directement à partir de la colonne des sorties </a:t>
            </a:r>
            <a:endParaRPr lang="fr-FR" dirty="0">
              <a:solidFill>
                <a:srgbClr val="C00000"/>
              </a:solidFill>
            </a:endParaRPr>
          </a:p>
        </p:txBody>
      </p:sp>
    </p:spTree>
    <p:extLst>
      <p:ext uri="{BB962C8B-B14F-4D97-AF65-F5344CB8AC3E}">
        <p14:creationId xmlns:p14="http://schemas.microsoft.com/office/powerpoint/2010/main" val="3581003856"/>
      </p:ext>
    </p:extLst>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Exemples </a:t>
            </a:r>
            <a:r>
              <a:rPr lang="fr-FR" sz="2400" b="1" dirty="0">
                <a:solidFill>
                  <a:schemeClr val="bg1"/>
                </a:solidFill>
                <a:latin typeface="Comic Sans MS" panose="030F0702030302020204" pitchFamily="66" charset="0"/>
              </a:rPr>
              <a:t>d’application de l’analyse prédictive</a:t>
            </a:r>
          </a:p>
        </p:txBody>
      </p:sp>
      <p:sp>
        <p:nvSpPr>
          <p:cNvPr id="7" name="Rectangle 6"/>
          <p:cNvSpPr/>
          <p:nvPr/>
        </p:nvSpPr>
        <p:spPr>
          <a:xfrm>
            <a:off x="-347361" y="702766"/>
            <a:ext cx="4139595" cy="369332"/>
          </a:xfrm>
          <a:prstGeom prst="rect">
            <a:avLst/>
          </a:prstGeom>
        </p:spPr>
        <p:txBody>
          <a:bodyPr wrap="none">
            <a:spAutoFit/>
          </a:bodyPr>
          <a:lstStyle/>
          <a:p>
            <a:pPr marL="544830">
              <a:spcBef>
                <a:spcPts val="875"/>
              </a:spcBef>
              <a:spcAft>
                <a:spcPts val="0"/>
              </a:spcAft>
            </a:pPr>
            <a:r>
              <a:rPr lang="fr-FR" b="1" i="1" dirty="0">
                <a:latin typeface="Tahoma" panose="020B0604030504040204" pitchFamily="34" charset="0"/>
                <a:ea typeface="Tahoma" panose="020B0604030504040204" pitchFamily="34" charset="0"/>
              </a:rPr>
              <a:t>Analyse de la chaîne </a:t>
            </a:r>
            <a:r>
              <a:rPr lang="fr-FR" b="1" i="1" dirty="0" err="1">
                <a:latin typeface="Tahoma" panose="020B0604030504040204" pitchFamily="34" charset="0"/>
                <a:ea typeface="Tahoma" panose="020B0604030504040204" pitchFamily="34" charset="0"/>
              </a:rPr>
              <a:t>id+id</a:t>
            </a:r>
            <a:r>
              <a:rPr lang="fr-FR" b="1" i="1" dirty="0">
                <a:latin typeface="Tahoma" panose="020B0604030504040204" pitchFamily="34" charset="0"/>
                <a:ea typeface="Tahoma" panose="020B0604030504040204" pitchFamily="34" charset="0"/>
              </a:rPr>
              <a:t>*id</a:t>
            </a:r>
            <a:endParaRPr lang="fr-FR" b="1" i="1" dirty="0">
              <a:effectLst/>
              <a:latin typeface="Tahoma" panose="020B0604030504040204" pitchFamily="34" charset="0"/>
              <a:ea typeface="Tahoma" panose="020B0604030504040204" pitchFamily="34" charset="0"/>
            </a:endParaRPr>
          </a:p>
        </p:txBody>
      </p:sp>
      <p:pic>
        <p:nvPicPr>
          <p:cNvPr id="8" name="Image 7"/>
          <p:cNvPicPr>
            <a:picLocks noChangeAspect="1"/>
          </p:cNvPicPr>
          <p:nvPr/>
        </p:nvPicPr>
        <p:blipFill>
          <a:blip r:embed="rId3"/>
          <a:stretch>
            <a:fillRect/>
          </a:stretch>
        </p:blipFill>
        <p:spPr>
          <a:xfrm>
            <a:off x="457200" y="1380243"/>
            <a:ext cx="3538736" cy="3800475"/>
          </a:xfrm>
          <a:prstGeom prst="rect">
            <a:avLst/>
          </a:prstGeom>
        </p:spPr>
      </p:pic>
      <p:pic>
        <p:nvPicPr>
          <p:cNvPr id="2" name="Image 1"/>
          <p:cNvPicPr>
            <a:picLocks noChangeAspect="1"/>
          </p:cNvPicPr>
          <p:nvPr/>
        </p:nvPicPr>
        <p:blipFill>
          <a:blip r:embed="rId4"/>
          <a:stretch>
            <a:fillRect/>
          </a:stretch>
        </p:blipFill>
        <p:spPr>
          <a:xfrm>
            <a:off x="3971851" y="1413900"/>
            <a:ext cx="4885673" cy="3305175"/>
          </a:xfrm>
          <a:prstGeom prst="rect">
            <a:avLst/>
          </a:prstGeom>
        </p:spPr>
      </p:pic>
      <p:sp>
        <p:nvSpPr>
          <p:cNvPr id="3" name="Rectangle 2"/>
          <p:cNvSpPr/>
          <p:nvPr/>
        </p:nvSpPr>
        <p:spPr>
          <a:xfrm>
            <a:off x="4293625" y="4989806"/>
            <a:ext cx="4572000" cy="646331"/>
          </a:xfrm>
          <a:prstGeom prst="rect">
            <a:avLst/>
          </a:prstGeom>
        </p:spPr>
        <p:txBody>
          <a:bodyPr>
            <a:spAutoFit/>
          </a:bodyPr>
          <a:lstStyle/>
          <a:p>
            <a:pPr algn="just"/>
            <a:r>
              <a:rPr lang="fr-FR" dirty="0">
                <a:latin typeface="Arial" panose="020B0604020202020204" pitchFamily="34" charset="0"/>
                <a:ea typeface="Tahoma" panose="020B0604030504040204" pitchFamily="34" charset="0"/>
                <a:cs typeface="Tahoma" panose="020B0604030504040204" pitchFamily="34" charset="0"/>
              </a:rPr>
              <a:t>Arbre syntaxique obtenu par l’analyseur prédictif pour la chaîne </a:t>
            </a:r>
            <a:r>
              <a:rPr lang="fr-FR" dirty="0" err="1">
                <a:latin typeface="Arial" panose="020B0604020202020204" pitchFamily="34" charset="0"/>
                <a:ea typeface="Tahoma" panose="020B0604030504040204" pitchFamily="34" charset="0"/>
                <a:cs typeface="Tahoma" panose="020B0604030504040204" pitchFamily="34" charset="0"/>
              </a:rPr>
              <a:t>id+id</a:t>
            </a:r>
            <a:r>
              <a:rPr lang="fr-FR" dirty="0">
                <a:latin typeface="Arial" panose="020B0604020202020204" pitchFamily="34" charset="0"/>
                <a:ea typeface="Tahoma" panose="020B0604030504040204" pitchFamily="34" charset="0"/>
                <a:cs typeface="Tahoma" panose="020B0604030504040204" pitchFamily="34" charset="0"/>
              </a:rPr>
              <a:t>*id</a:t>
            </a:r>
            <a:endParaRPr lang="fr-FR" dirty="0"/>
          </a:p>
        </p:txBody>
      </p:sp>
    </p:spTree>
    <p:extLst>
      <p:ext uri="{BB962C8B-B14F-4D97-AF65-F5344CB8AC3E}">
        <p14:creationId xmlns:p14="http://schemas.microsoft.com/office/powerpoint/2010/main" val="1883299220"/>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Comic Sans MS" panose="030F0702030302020204" pitchFamily="66" charset="0"/>
              </a:rPr>
              <a:t>Grammaire LL(1)</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03/12/2021</a:t>
            </a:fld>
            <a:endParaRPr lang="fr-FR"/>
          </a:p>
        </p:txBody>
      </p:sp>
      <p:sp>
        <p:nvSpPr>
          <p:cNvPr id="6" name="Rectangle 5"/>
          <p:cNvSpPr/>
          <p:nvPr/>
        </p:nvSpPr>
        <p:spPr>
          <a:xfrm>
            <a:off x="179512" y="1196752"/>
            <a:ext cx="8496944" cy="4186274"/>
          </a:xfrm>
          <a:prstGeom prst="rect">
            <a:avLst/>
          </a:prstGeom>
        </p:spPr>
        <p:txBody>
          <a:bodyPr wrap="square">
            <a:spAutoFit/>
          </a:bodyPr>
          <a:lstStyle/>
          <a:p>
            <a:pPr marL="95250" marR="304800" algn="just">
              <a:lnSpc>
                <a:spcPct val="120000"/>
              </a:lnSpc>
              <a:spcBef>
                <a:spcPts val="505"/>
              </a:spcBef>
              <a:spcAft>
                <a:spcPts val="0"/>
              </a:spcAft>
            </a:pPr>
            <a:r>
              <a:rPr lang="fr-FR"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L’algorithme d’analyse prédictive n’est pas applicable si la table d’analyse contient des entrées multiples (plusieurs productions pour une même case M[X, a]) car on ne peut pas savoir quelle production appliquer.</a:t>
            </a:r>
          </a:p>
          <a:p>
            <a:pPr marL="95250" algn="just">
              <a:lnSpc>
                <a:spcPct val="113000"/>
              </a:lnSpc>
              <a:spcBef>
                <a:spcPts val="550"/>
              </a:spcBef>
              <a:spcAft>
                <a:spcPts val="0"/>
              </a:spcAft>
            </a:pPr>
            <a:r>
              <a:rPr lang="fr-FR" sz="2000" b="1" i="1" dirty="0">
                <a:latin typeface="Comic Sans MS" panose="030F0702030302020204" pitchFamily="66" charset="0"/>
                <a:ea typeface="Tahoma" panose="020B0604030504040204" pitchFamily="34" charset="0"/>
                <a:cs typeface="Segoe UI Semilight" panose="020B0402040204020203" pitchFamily="34" charset="0"/>
              </a:rPr>
              <a:t>Définition</a:t>
            </a:r>
            <a:r>
              <a:rPr lang="fr-FR" sz="2000" b="1" i="1" spc="-145" dirty="0">
                <a:latin typeface="Comic Sans MS" panose="030F0702030302020204" pitchFamily="66" charset="0"/>
                <a:ea typeface="Tahoma" panose="020B0604030504040204" pitchFamily="34" charset="0"/>
                <a:cs typeface="Segoe UI Semilight" panose="020B0402040204020203" pitchFamily="34" charset="0"/>
              </a:rPr>
              <a:t> </a:t>
            </a:r>
            <a:r>
              <a:rPr lang="fr-FR" sz="2000" b="1" i="1" dirty="0">
                <a:latin typeface="Comic Sans MS" panose="030F0702030302020204" pitchFamily="66" charset="0"/>
                <a:ea typeface="Tahoma" panose="020B0604030504040204" pitchFamily="34" charset="0"/>
                <a:cs typeface="Segoe UI Semilight" panose="020B0402040204020203" pitchFamily="34" charset="0"/>
              </a:rPr>
              <a:t>:</a:t>
            </a:r>
            <a:r>
              <a:rPr lang="fr-FR" sz="2000" b="1" i="1"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On</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appelle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grammaire</a:t>
            </a:r>
            <a:r>
              <a:rPr lang="fr-FR" sz="2000" spc="-14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LL(1)</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une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grammaire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pour</a:t>
            </a:r>
            <a:r>
              <a:rPr lang="fr-FR" sz="2000" spc="-15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laquelle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la</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table</a:t>
            </a:r>
            <a:r>
              <a:rPr lang="fr-FR" sz="2000" spc="-15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d’analyse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prédictive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ne</a:t>
            </a:r>
            <a:r>
              <a:rPr lang="fr-FR" sz="2000" spc="-14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contient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aucune</a:t>
            </a:r>
            <a:r>
              <a:rPr lang="fr-FR" sz="2000" spc="-105"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case</a:t>
            </a:r>
            <a:r>
              <a:rPr lang="fr-FR" sz="2000" spc="-105"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définie</a:t>
            </a:r>
            <a:r>
              <a:rPr lang="fr-FR" sz="2000" spc="-105"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de</a:t>
            </a:r>
            <a:r>
              <a:rPr lang="fr-FR" sz="2000" spc="-1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façon</a:t>
            </a:r>
            <a:r>
              <a:rPr lang="fr-FR" sz="2000" spc="-105"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 </a:t>
            </a:r>
            <a:r>
              <a:rPr lang="fr-FR" sz="2000" dirty="0">
                <a:solidFill>
                  <a:srgbClr val="FF0000"/>
                </a:solidFill>
                <a:latin typeface="Comic Sans MS" panose="030F0702030302020204" pitchFamily="66" charset="0"/>
                <a:ea typeface="Tahoma" panose="020B0604030504040204" pitchFamily="34" charset="0"/>
                <a:cs typeface="Segoe UI Semilight" panose="020B0402040204020203" pitchFamily="34" charset="0"/>
              </a:rPr>
              <a:t>multiple</a:t>
            </a:r>
            <a:r>
              <a:rPr lang="fr-FR" sz="2000" dirty="0">
                <a:latin typeface="Comic Sans MS" panose="030F0702030302020204" pitchFamily="66" charset="0"/>
                <a:ea typeface="Tahoma" panose="020B0604030504040204" pitchFamily="34" charset="0"/>
                <a:cs typeface="Segoe UI Semilight" panose="020B0402040204020203" pitchFamily="34" charset="0"/>
              </a:rPr>
              <a:t>,</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chaque</a:t>
            </a:r>
            <a:r>
              <a:rPr lang="fr-FR" sz="2000" spc="-10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case</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de</a:t>
            </a:r>
            <a:r>
              <a:rPr lang="fr-FR" sz="2000" spc="-10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la</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table</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contient</a:t>
            </a:r>
            <a:r>
              <a:rPr lang="fr-FR" sz="2000" spc="-10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au</a:t>
            </a:r>
            <a:r>
              <a:rPr lang="fr-FR" sz="2000" spc="-100"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plus</a:t>
            </a:r>
            <a:r>
              <a:rPr lang="fr-FR" sz="2000" spc="-8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une</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règle</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de</a:t>
            </a:r>
            <a:r>
              <a:rPr lang="fr-FR" sz="2000" spc="-105" dirty="0">
                <a:latin typeface="Comic Sans MS" panose="030F0702030302020204" pitchFamily="66" charset="0"/>
                <a:ea typeface="Tahoma" panose="020B0604030504040204" pitchFamily="34" charset="0"/>
                <a:cs typeface="Segoe UI Semilight" panose="020B0402040204020203" pitchFamily="34" charset="0"/>
              </a:rPr>
              <a:t> </a:t>
            </a:r>
            <a:r>
              <a:rPr lang="fr-FR" sz="2000" dirty="0">
                <a:latin typeface="Comic Sans MS" panose="030F0702030302020204" pitchFamily="66" charset="0"/>
                <a:ea typeface="Tahoma" panose="020B0604030504040204" pitchFamily="34" charset="0"/>
                <a:cs typeface="Segoe UI Semilight" panose="020B0402040204020203" pitchFamily="34" charset="0"/>
              </a:rPr>
              <a:t>production.</a:t>
            </a:r>
          </a:p>
          <a:p>
            <a:pPr marL="95250" algn="just">
              <a:spcBef>
                <a:spcPts val="660"/>
              </a:spcBef>
              <a:spcAft>
                <a:spcPts val="0"/>
              </a:spcAft>
            </a:pPr>
            <a:r>
              <a:rPr lang="fr-FR" b="1" dirty="0">
                <a:latin typeface="Comic Sans MS" panose="030F0702030302020204" pitchFamily="66" charset="0"/>
                <a:ea typeface="Tahoma" panose="020B0604030504040204" pitchFamily="34" charset="0"/>
                <a:cs typeface="Segoe UI Semilight" panose="020B0402040204020203" pitchFamily="34" charset="0"/>
              </a:rPr>
              <a:t>L </a:t>
            </a:r>
            <a:r>
              <a:rPr lang="fr-FR" dirty="0">
                <a:latin typeface="Comic Sans MS" panose="030F0702030302020204" pitchFamily="66" charset="0"/>
                <a:ea typeface="Tahoma" panose="020B0604030504040204" pitchFamily="34" charset="0"/>
                <a:cs typeface="Segoe UI Semilight" panose="020B0402040204020203" pitchFamily="34" charset="0"/>
              </a:rPr>
              <a:t>: </a:t>
            </a:r>
            <a:r>
              <a:rPr lang="fr-FR" b="1" dirty="0" err="1">
                <a:latin typeface="Comic Sans MS" panose="030F0702030302020204" pitchFamily="66" charset="0"/>
                <a:ea typeface="Tahoma" panose="020B0604030504040204" pitchFamily="34" charset="0"/>
                <a:cs typeface="Segoe UI Semilight" panose="020B0402040204020203" pitchFamily="34" charset="0"/>
              </a:rPr>
              <a:t>L</a:t>
            </a:r>
            <a:r>
              <a:rPr lang="fr-FR" dirty="0" err="1">
                <a:latin typeface="Comic Sans MS" panose="030F0702030302020204" pitchFamily="66" charset="0"/>
                <a:ea typeface="Tahoma" panose="020B0604030504040204" pitchFamily="34" charset="0"/>
                <a:cs typeface="Segoe UI Semilight" panose="020B0402040204020203" pitchFamily="34" charset="0"/>
              </a:rPr>
              <a:t>eft</a:t>
            </a:r>
            <a:r>
              <a:rPr lang="fr-FR" dirty="0">
                <a:latin typeface="Comic Sans MS" panose="030F0702030302020204" pitchFamily="66" charset="0"/>
                <a:ea typeface="Tahoma" panose="020B0604030504040204" pitchFamily="34" charset="0"/>
                <a:cs typeface="Segoe UI Semilight" panose="020B0402040204020203" pitchFamily="34" charset="0"/>
              </a:rPr>
              <a:t> to right scanning (on parcourt ou on analyse la chaîne en entrée de la gauche vers la droite)</a:t>
            </a:r>
          </a:p>
          <a:p>
            <a:pPr marL="95250" algn="just">
              <a:spcBef>
                <a:spcPts val="600"/>
              </a:spcBef>
              <a:spcAft>
                <a:spcPts val="0"/>
              </a:spcAft>
            </a:pPr>
            <a:r>
              <a:rPr lang="fr-FR" b="1" dirty="0">
                <a:latin typeface="Comic Sans MS" panose="030F0702030302020204" pitchFamily="66" charset="0"/>
                <a:ea typeface="Tahoma" panose="020B0604030504040204" pitchFamily="34" charset="0"/>
                <a:cs typeface="Segoe UI Semilight" panose="020B0402040204020203" pitchFamily="34" charset="0"/>
              </a:rPr>
              <a:t>L </a:t>
            </a:r>
            <a:r>
              <a:rPr lang="fr-FR" dirty="0">
                <a:latin typeface="Comic Sans MS" panose="030F0702030302020204" pitchFamily="66" charset="0"/>
                <a:ea typeface="Tahoma" panose="020B0604030504040204" pitchFamily="34" charset="0"/>
                <a:cs typeface="Segoe UI Semilight" panose="020B0402040204020203" pitchFamily="34" charset="0"/>
              </a:rPr>
              <a:t>: </a:t>
            </a:r>
            <a:r>
              <a:rPr lang="fr-FR" b="1" dirty="0" err="1">
                <a:latin typeface="Comic Sans MS" panose="030F0702030302020204" pitchFamily="66" charset="0"/>
                <a:ea typeface="Tahoma" panose="020B0604030504040204" pitchFamily="34" charset="0"/>
                <a:cs typeface="Segoe UI Semilight" panose="020B0402040204020203" pitchFamily="34" charset="0"/>
              </a:rPr>
              <a:t>L</a:t>
            </a:r>
            <a:r>
              <a:rPr lang="fr-FR" dirty="0" err="1">
                <a:latin typeface="Comic Sans MS" panose="030F0702030302020204" pitchFamily="66" charset="0"/>
                <a:ea typeface="Tahoma" panose="020B0604030504040204" pitchFamily="34" charset="0"/>
                <a:cs typeface="Segoe UI Semilight" panose="020B0402040204020203" pitchFamily="34" charset="0"/>
              </a:rPr>
              <a:t>eftmost</a:t>
            </a:r>
            <a:r>
              <a:rPr lang="fr-FR" dirty="0">
                <a:latin typeface="Comic Sans MS" panose="030F0702030302020204" pitchFamily="66" charset="0"/>
                <a:ea typeface="Tahoma" panose="020B0604030504040204" pitchFamily="34" charset="0"/>
                <a:cs typeface="Segoe UI Semilight" panose="020B0402040204020203" pitchFamily="34" charset="0"/>
              </a:rPr>
              <a:t> </a:t>
            </a:r>
            <a:r>
              <a:rPr lang="fr-FR" dirty="0" err="1">
                <a:latin typeface="Comic Sans MS" panose="030F0702030302020204" pitchFamily="66" charset="0"/>
                <a:ea typeface="Tahoma" panose="020B0604030504040204" pitchFamily="34" charset="0"/>
                <a:cs typeface="Segoe UI Semilight" panose="020B0402040204020203" pitchFamily="34" charset="0"/>
              </a:rPr>
              <a:t>derivation</a:t>
            </a:r>
            <a:r>
              <a:rPr lang="fr-FR" dirty="0">
                <a:latin typeface="Comic Sans MS" panose="030F0702030302020204" pitchFamily="66" charset="0"/>
                <a:ea typeface="Tahoma" panose="020B0604030504040204" pitchFamily="34" charset="0"/>
                <a:cs typeface="Segoe UI Semilight" panose="020B0402040204020203" pitchFamily="34" charset="0"/>
              </a:rPr>
              <a:t> (on utilise les dérivations gauches)</a:t>
            </a:r>
          </a:p>
          <a:p>
            <a:pPr marL="95250" algn="just">
              <a:spcBef>
                <a:spcPts val="595"/>
              </a:spcBef>
              <a:spcAft>
                <a:spcPts val="0"/>
              </a:spcAft>
            </a:pPr>
            <a:r>
              <a:rPr lang="fr-FR" b="1" dirty="0">
                <a:latin typeface="Comic Sans MS" panose="030F0702030302020204" pitchFamily="66" charset="0"/>
                <a:ea typeface="Tahoma" panose="020B0604030504040204" pitchFamily="34" charset="0"/>
                <a:cs typeface="Segoe UI Semilight" panose="020B0402040204020203" pitchFamily="34" charset="0"/>
              </a:rPr>
              <a:t>1 </a:t>
            </a:r>
            <a:r>
              <a:rPr lang="fr-FR" dirty="0">
                <a:latin typeface="Comic Sans MS" panose="030F0702030302020204" pitchFamily="66" charset="0"/>
                <a:ea typeface="Tahoma" panose="020B0604030504040204" pitchFamily="34" charset="0"/>
                <a:cs typeface="Segoe UI Semilight" panose="020B0402040204020203" pitchFamily="34" charset="0"/>
              </a:rPr>
              <a:t>: on utilise </a:t>
            </a:r>
            <a:r>
              <a:rPr lang="fr-FR" b="1" dirty="0">
                <a:latin typeface="Comic Sans MS" panose="030F0702030302020204" pitchFamily="66" charset="0"/>
                <a:ea typeface="Tahoma" panose="020B0604030504040204" pitchFamily="34" charset="0"/>
                <a:cs typeface="Segoe UI Semilight" panose="020B0402040204020203" pitchFamily="34" charset="0"/>
              </a:rPr>
              <a:t>un seul </a:t>
            </a:r>
            <a:r>
              <a:rPr lang="fr-FR" dirty="0">
                <a:latin typeface="Comic Sans MS" panose="030F0702030302020204" pitchFamily="66" charset="0"/>
                <a:ea typeface="Tahoma" panose="020B0604030504040204" pitchFamily="34" charset="0"/>
                <a:cs typeface="Segoe UI Semilight" panose="020B0402040204020203" pitchFamily="34" charset="0"/>
              </a:rPr>
              <a:t>symbole d’entrée de prévision à chaque étape nécessitant la prise d’une décision d’action d’analyse.</a:t>
            </a:r>
            <a:endParaRPr lang="fr-FR" dirty="0">
              <a:effectLst/>
              <a:latin typeface="Comic Sans MS" panose="030F0702030302020204" pitchFamily="66" charset="0"/>
              <a:ea typeface="Tahom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1843328506"/>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67133" y="163397"/>
            <a:ext cx="8911496" cy="523220"/>
          </a:xfrm>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A</a:t>
            </a:r>
            <a:r>
              <a:rPr lang="fr-FR" sz="2800" b="1" dirty="0" smtClean="0">
                <a:solidFill>
                  <a:schemeClr val="bg1"/>
                </a:solidFill>
                <a:latin typeface="Comic Sans MS" panose="030F0702030302020204" pitchFamily="66" charset="0"/>
              </a:rPr>
              <a:t>nalyseur syntaxique ( Descendante)</a:t>
            </a:r>
            <a:endParaRPr lang="fr-FR" sz="2800" b="1" dirty="0">
              <a:solidFill>
                <a:schemeClr val="bg1"/>
              </a:solidFill>
              <a:latin typeface="Comic Sans MS" panose="030F0702030302020204" pitchFamily="66" charset="0"/>
            </a:endParaRPr>
          </a:p>
        </p:txBody>
      </p:sp>
      <p:sp>
        <p:nvSpPr>
          <p:cNvPr id="3" name="Rectangle 2"/>
          <p:cNvSpPr/>
          <p:nvPr/>
        </p:nvSpPr>
        <p:spPr>
          <a:xfrm>
            <a:off x="0" y="908720"/>
            <a:ext cx="9135434" cy="4832092"/>
          </a:xfrm>
          <a:prstGeom prst="rect">
            <a:avLst/>
          </a:prstGeom>
        </p:spPr>
        <p:txBody>
          <a:bodyPr wrap="square">
            <a:spAutoFit/>
          </a:bodyPr>
          <a:lstStyle/>
          <a:p>
            <a:pPr algn="just"/>
            <a:r>
              <a:rPr lang="fr-FR" sz="2800" dirty="0">
                <a:solidFill>
                  <a:schemeClr val="tx2"/>
                </a:solidFill>
                <a:latin typeface="Comic Sans MS" panose="030F0702030302020204" pitchFamily="66" charset="0"/>
              </a:rPr>
              <a:t>L’analyse descendante part de l’axiome et tente de créer une chaîne identique à la chaîne d’entrée par dérivations successives. </a:t>
            </a:r>
            <a:endParaRPr lang="fr-FR" sz="2800" dirty="0" smtClean="0">
              <a:solidFill>
                <a:schemeClr val="tx2"/>
              </a:solidFill>
              <a:latin typeface="Comic Sans MS" panose="030F0702030302020204" pitchFamily="66" charset="0"/>
            </a:endParaRPr>
          </a:p>
          <a:p>
            <a:pPr algn="just"/>
            <a:r>
              <a:rPr lang="fr-FR" sz="2800" dirty="0" smtClean="0">
                <a:solidFill>
                  <a:schemeClr val="tx2"/>
                </a:solidFill>
                <a:latin typeface="Comic Sans MS" panose="030F0702030302020204" pitchFamily="66" charset="0"/>
              </a:rPr>
              <a:t>Ainsi</a:t>
            </a:r>
            <a:r>
              <a:rPr lang="fr-FR" sz="2800" dirty="0">
                <a:solidFill>
                  <a:schemeClr val="tx2"/>
                </a:solidFill>
                <a:latin typeface="Comic Sans MS" panose="030F0702030302020204" pitchFamily="66" charset="0"/>
              </a:rPr>
              <a:t>, l’opération de base est le remplacement d’un symbole non terminal par une de ses parties droites. Quand l’analyseur doit remplacer un non terminal ayant plus d’une partie droite, il doit pouvoir effectuer le bon choix</a:t>
            </a:r>
            <a:r>
              <a:rPr lang="fr-FR" sz="2800" dirty="0" smtClean="0">
                <a:solidFill>
                  <a:schemeClr val="tx2"/>
                </a:solidFill>
                <a:latin typeface="Comic Sans MS" panose="030F0702030302020204" pitchFamily="66" charset="0"/>
              </a:rPr>
              <a:t>.</a:t>
            </a:r>
          </a:p>
          <a:p>
            <a:pPr algn="just"/>
            <a:r>
              <a:rPr lang="fr-FR" sz="2800" dirty="0" smtClean="0">
                <a:solidFill>
                  <a:schemeClr val="tx2"/>
                </a:solidFill>
                <a:latin typeface="Comic Sans MS" panose="030F0702030302020204" pitchFamily="66" charset="0"/>
              </a:rPr>
              <a:t> </a:t>
            </a:r>
            <a:r>
              <a:rPr lang="fr-FR" sz="2800" dirty="0">
                <a:solidFill>
                  <a:schemeClr val="tx2"/>
                </a:solidFill>
                <a:latin typeface="Comic Sans MS" panose="030F0702030302020204" pitchFamily="66" charset="0"/>
              </a:rPr>
              <a:t>Dans </a:t>
            </a:r>
            <a:r>
              <a:rPr lang="fr-FR" sz="2800" dirty="0" smtClean="0">
                <a:solidFill>
                  <a:schemeClr val="tx2"/>
                </a:solidFill>
                <a:latin typeface="Comic Sans MS" panose="030F0702030302020204" pitchFamily="66" charset="0"/>
              </a:rPr>
              <a:t>cette présentation, </a:t>
            </a:r>
            <a:r>
              <a:rPr lang="fr-FR" sz="2800" dirty="0">
                <a:solidFill>
                  <a:schemeClr val="tx2"/>
                </a:solidFill>
                <a:latin typeface="Comic Sans MS" panose="030F0702030302020204" pitchFamily="66" charset="0"/>
              </a:rPr>
              <a:t>une méthode descendante d’analyse syntaxique va être exposée, il s’agit de </a:t>
            </a:r>
            <a:r>
              <a:rPr lang="fr-FR" sz="2800" b="1" dirty="0">
                <a:solidFill>
                  <a:schemeClr val="tx2"/>
                </a:solidFill>
                <a:latin typeface="Comic Sans MS" panose="030F0702030302020204" pitchFamily="66" charset="0"/>
              </a:rPr>
              <a:t>la méthode d’analyse prédictive non </a:t>
            </a:r>
            <a:r>
              <a:rPr lang="fr-FR" sz="2800" b="1" dirty="0" smtClean="0">
                <a:solidFill>
                  <a:schemeClr val="tx2"/>
                </a:solidFill>
                <a:latin typeface="Comic Sans MS" panose="030F0702030302020204" pitchFamily="66" charset="0"/>
              </a:rPr>
              <a:t>récursive.</a:t>
            </a:r>
            <a:endParaRPr lang="fr-FR" sz="2800" b="1" dirty="0">
              <a:solidFill>
                <a:schemeClr val="tx2"/>
              </a:solidFill>
              <a:latin typeface="Comic Sans MS" panose="030F0702030302020204" pitchFamily="66" charset="0"/>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450"/>
            <a:ext cx="8839200" cy="563563"/>
          </a:xfrm>
        </p:spPr>
        <p:txBody>
          <a:bodyPr/>
          <a:lstStyle/>
          <a:p>
            <a:pPr algn="ctr"/>
            <a:r>
              <a:rPr lang="fr-FR" b="1" dirty="0" smtClean="0">
                <a:latin typeface="Comic Sans MS" panose="030F0702030302020204" pitchFamily="66" charset="0"/>
              </a:rPr>
              <a:t>Conditions </a:t>
            </a:r>
            <a:r>
              <a:rPr lang="fr-FR" b="1" dirty="0">
                <a:latin typeface="Comic Sans MS" panose="030F0702030302020204" pitchFamily="66" charset="0"/>
              </a:rPr>
              <a:t>pour qu’une grammaire soit </a:t>
            </a:r>
            <a:r>
              <a:rPr lang="fr-FR" b="1" dirty="0" smtClean="0">
                <a:latin typeface="Comic Sans MS" panose="030F0702030302020204" pitchFamily="66" charset="0"/>
              </a:rPr>
              <a:t>LL(1)</a:t>
            </a:r>
            <a:endParaRPr lang="fr-FR" b="1"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03/12/2021</a:t>
            </a:fld>
            <a:endParaRPr lang="fr-FR"/>
          </a:p>
        </p:txBody>
      </p:sp>
      <p:sp>
        <p:nvSpPr>
          <p:cNvPr id="6" name="Rectangle 5"/>
          <p:cNvSpPr/>
          <p:nvPr/>
        </p:nvSpPr>
        <p:spPr>
          <a:xfrm>
            <a:off x="448420" y="3067025"/>
            <a:ext cx="8496944" cy="399533"/>
          </a:xfrm>
          <a:prstGeom prst="rect">
            <a:avLst/>
          </a:prstGeom>
        </p:spPr>
        <p:txBody>
          <a:bodyPr wrap="square">
            <a:spAutoFit/>
          </a:bodyPr>
          <a:lstStyle/>
          <a:p>
            <a:pPr marL="95250" marR="304800" algn="just">
              <a:lnSpc>
                <a:spcPct val="120000"/>
              </a:lnSpc>
              <a:spcBef>
                <a:spcPts val="505"/>
              </a:spcBef>
              <a:spcAft>
                <a:spcPts val="0"/>
              </a:spcAft>
            </a:pPr>
            <a:endParaRPr lang="fr-FR" dirty="0">
              <a:effectLst/>
              <a:latin typeface="Comic Sans MS" panose="030F0702030302020204" pitchFamily="66" charset="0"/>
              <a:ea typeface="Tahoma" panose="020B0604030504040204" pitchFamily="34" charset="0"/>
              <a:cs typeface="Segoe UI Semilight" panose="020B0402040204020203" pitchFamily="34" charset="0"/>
            </a:endParaRPr>
          </a:p>
        </p:txBody>
      </p:sp>
      <p:sp>
        <p:nvSpPr>
          <p:cNvPr id="3" name="Rectangle 2"/>
          <p:cNvSpPr>
            <a:spLocks noChangeArrowheads="1"/>
          </p:cNvSpPr>
          <p:nvPr/>
        </p:nvSpPr>
        <p:spPr bwMode="auto">
          <a:xfrm>
            <a:off x="268908" y="18702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p:cNvSpPr>
            <a:spLocks noChangeArrowheads="1"/>
          </p:cNvSpPr>
          <p:nvPr/>
        </p:nvSpPr>
        <p:spPr bwMode="auto">
          <a:xfrm>
            <a:off x="1" y="530097"/>
            <a:ext cx="8839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endParaRPr>
          </a:p>
          <a:p>
            <a:pPr lvl="0"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rPr>
              <a:t/>
            </a:r>
            <a:br>
              <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rPr>
            </a:br>
            <a:r>
              <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rPr>
              <a:t>On peut montrer formellement qu’une grammaire est LL(1), si et seulement si, à chaque fois que l’on a une production de la forme  </a:t>
            </a:r>
            <a:r>
              <a:rPr lang="fr-FR" dirty="0" smtClean="0"/>
              <a:t>        </a:t>
            </a:r>
            <a:r>
              <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0000"/>
                </a:solidFill>
                <a:effectLst/>
                <a:latin typeface="Comic Sans MS" panose="030F0702030302020204" pitchFamily="66" charset="0"/>
                <a:ea typeface="Tahoma" panose="020B0604030504040204" pitchFamily="34" charset="0"/>
              </a:rPr>
              <a:t> les trois conditions suivantes sont vérifiées :</a:t>
            </a:r>
            <a:endParaRPr kumimoji="0" lang="fr-FR" b="0" i="0" u="none" strike="noStrike" cap="none" normalizeH="0" baseline="0" dirty="0" smtClean="0">
              <a:ln>
                <a:noFill/>
              </a:ln>
              <a:solidFill>
                <a:srgbClr val="FF0000"/>
              </a:solidFill>
              <a:effectLst/>
              <a:latin typeface="Comic Sans MS" panose="030F0702030302020204" pitchFamily="66" charset="0"/>
            </a:endParaRPr>
          </a:p>
        </p:txBody>
      </p:sp>
      <p:pic>
        <p:nvPicPr>
          <p:cNvPr id="9" name="Image 8"/>
          <p:cNvPicPr>
            <a:picLocks noChangeAspect="1"/>
          </p:cNvPicPr>
          <p:nvPr/>
        </p:nvPicPr>
        <p:blipFill>
          <a:blip r:embed="rId2"/>
          <a:stretch>
            <a:fillRect/>
          </a:stretch>
        </p:blipFill>
        <p:spPr>
          <a:xfrm>
            <a:off x="5364088" y="1382454"/>
            <a:ext cx="600075" cy="318354"/>
          </a:xfrm>
          <a:prstGeom prst="rect">
            <a:avLst/>
          </a:prstGeom>
        </p:spPr>
      </p:pic>
      <p:pic>
        <p:nvPicPr>
          <p:cNvPr id="10" name="Image 9"/>
          <p:cNvPicPr>
            <a:picLocks noChangeAspect="1"/>
          </p:cNvPicPr>
          <p:nvPr/>
        </p:nvPicPr>
        <p:blipFill>
          <a:blip r:embed="rId3"/>
          <a:stretch>
            <a:fillRect/>
          </a:stretch>
        </p:blipFill>
        <p:spPr>
          <a:xfrm>
            <a:off x="714375" y="2419350"/>
            <a:ext cx="7715250" cy="2019300"/>
          </a:xfrm>
          <a:prstGeom prst="rect">
            <a:avLst/>
          </a:prstGeom>
        </p:spPr>
      </p:pic>
    </p:spTree>
    <p:extLst>
      <p:ext uri="{BB962C8B-B14F-4D97-AF65-F5344CB8AC3E}">
        <p14:creationId xmlns:p14="http://schemas.microsoft.com/office/powerpoint/2010/main" val="3538138748"/>
      </p:ext>
    </p:extLst>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450"/>
            <a:ext cx="8839200" cy="563563"/>
          </a:xfrm>
        </p:spPr>
        <p:txBody>
          <a:bodyPr/>
          <a:lstStyle/>
          <a:p>
            <a:pPr algn="ctr"/>
            <a:r>
              <a:rPr lang="fr-FR" b="1" dirty="0" smtClean="0">
                <a:latin typeface="Comic Sans MS" panose="030F0702030302020204" pitchFamily="66" charset="0"/>
              </a:rPr>
              <a:t>Conditions </a:t>
            </a:r>
            <a:r>
              <a:rPr lang="fr-FR" b="1" dirty="0">
                <a:latin typeface="Comic Sans MS" panose="030F0702030302020204" pitchFamily="66" charset="0"/>
              </a:rPr>
              <a:t>pour qu’une grammaire soit </a:t>
            </a:r>
            <a:r>
              <a:rPr lang="fr-FR" b="1" dirty="0" smtClean="0">
                <a:latin typeface="Comic Sans MS" panose="030F0702030302020204" pitchFamily="66" charset="0"/>
              </a:rPr>
              <a:t>LL(1)</a:t>
            </a:r>
            <a:endParaRPr lang="fr-FR" b="1"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03/12/2021</a:t>
            </a:fld>
            <a:endParaRPr lang="fr-FR"/>
          </a:p>
        </p:txBody>
      </p:sp>
      <p:sp>
        <p:nvSpPr>
          <p:cNvPr id="6" name="Rectangle 5"/>
          <p:cNvSpPr/>
          <p:nvPr/>
        </p:nvSpPr>
        <p:spPr>
          <a:xfrm>
            <a:off x="448420" y="3067025"/>
            <a:ext cx="8496944" cy="399533"/>
          </a:xfrm>
          <a:prstGeom prst="rect">
            <a:avLst/>
          </a:prstGeom>
        </p:spPr>
        <p:txBody>
          <a:bodyPr wrap="square">
            <a:spAutoFit/>
          </a:bodyPr>
          <a:lstStyle/>
          <a:p>
            <a:pPr marL="95250" marR="304800" algn="just">
              <a:lnSpc>
                <a:spcPct val="120000"/>
              </a:lnSpc>
              <a:spcBef>
                <a:spcPts val="505"/>
              </a:spcBef>
              <a:spcAft>
                <a:spcPts val="0"/>
              </a:spcAft>
            </a:pPr>
            <a:endParaRPr lang="fr-FR" dirty="0">
              <a:effectLst/>
              <a:latin typeface="Comic Sans MS" panose="030F0702030302020204" pitchFamily="66" charset="0"/>
              <a:ea typeface="Tahoma" panose="020B0604030504040204" pitchFamily="34" charset="0"/>
              <a:cs typeface="Segoe UI Semilight" panose="020B0402040204020203" pitchFamily="34" charset="0"/>
            </a:endParaRPr>
          </a:p>
        </p:txBody>
      </p:sp>
      <p:sp>
        <p:nvSpPr>
          <p:cNvPr id="3" name="Rectangle 2"/>
          <p:cNvSpPr>
            <a:spLocks noChangeArrowheads="1"/>
          </p:cNvSpPr>
          <p:nvPr/>
        </p:nvSpPr>
        <p:spPr bwMode="auto">
          <a:xfrm>
            <a:off x="268908" y="18702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p:cNvSpPr>
            <a:spLocks noChangeArrowheads="1"/>
          </p:cNvSpPr>
          <p:nvPr/>
        </p:nvSpPr>
        <p:spPr bwMode="auto">
          <a:xfrm>
            <a:off x="196850" y="1220365"/>
            <a:ext cx="8839200" cy="369331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Comic Sans MS" panose="030F0702030302020204" pitchFamily="66" charset="0"/>
              <a:ea typeface="Tahoma" panose="020B0604030504040204" pitchFamily="34" charset="0"/>
            </a:endParaRPr>
          </a:p>
          <a:p>
            <a:r>
              <a:rPr lang="fr-FR" b="1" dirty="0"/>
              <a:t>Exemple </a:t>
            </a:r>
          </a:p>
          <a:p>
            <a:r>
              <a:rPr lang="fr-FR" dirty="0"/>
              <a:t>On se propose de montrer si la grammaire G1 ayant les règles de productions suivantes est LL(1) </a:t>
            </a:r>
            <a:endParaRPr lang="fr-FR" dirty="0" smtClean="0"/>
          </a:p>
          <a:p>
            <a:endParaRPr lang="fr-FR" dirty="0" smtClean="0"/>
          </a:p>
          <a:p>
            <a:endParaRPr lang="fr-FR" dirty="0"/>
          </a:p>
          <a:p>
            <a:endParaRPr lang="fr-FR" dirty="0" smtClean="0"/>
          </a:p>
          <a:p>
            <a:r>
              <a:rPr lang="fr-FR" dirty="0" smtClean="0"/>
              <a:t>Pour </a:t>
            </a:r>
            <a:r>
              <a:rPr lang="fr-FR" dirty="0"/>
              <a:t>la production A  </a:t>
            </a:r>
            <a:r>
              <a:rPr lang="fr-FR" dirty="0" smtClean="0"/>
              <a:t>     cd </a:t>
            </a:r>
            <a:r>
              <a:rPr lang="fr-FR" dirty="0"/>
              <a:t>| c, </a:t>
            </a:r>
            <a:endParaRPr lang="fr-FR" dirty="0" smtClean="0"/>
          </a:p>
          <a:p>
            <a:endParaRPr lang="fr-FR" dirty="0" smtClean="0"/>
          </a:p>
          <a:p>
            <a:r>
              <a:rPr lang="fr-FR" dirty="0" smtClean="0"/>
              <a:t>on </a:t>
            </a:r>
            <a:r>
              <a:rPr lang="fr-FR" dirty="0"/>
              <a:t>constate que Prem(cd) </a:t>
            </a:r>
            <a:r>
              <a:rPr lang="ka-GE" dirty="0" smtClean="0">
                <a:latin typeface="Calibri" panose="020F0502020204030204" pitchFamily="34" charset="0"/>
                <a:cs typeface="Calibri" panose="020F0502020204030204" pitchFamily="34" charset="0"/>
              </a:rPr>
              <a:t>ꓵ</a:t>
            </a:r>
            <a:r>
              <a:rPr lang="fr-FR" dirty="0" smtClean="0"/>
              <a:t> </a:t>
            </a:r>
            <a:r>
              <a:rPr lang="fr-FR" dirty="0"/>
              <a:t>Prem(c) = {c</a:t>
            </a:r>
            <a:r>
              <a:rPr lang="fr-FR" dirty="0" smtClean="0"/>
              <a:t>}</a:t>
            </a:r>
            <a:r>
              <a:rPr lang="fr-FR" dirty="0" smtClean="0">
                <a:latin typeface="Calibri" panose="020F0502020204030204" pitchFamily="34" charset="0"/>
                <a:cs typeface="Calibri" panose="020F0502020204030204" pitchFamily="34" charset="0"/>
              </a:rPr>
              <a:t>ꓴ</a:t>
            </a:r>
            <a:r>
              <a:rPr lang="fr-FR" dirty="0" smtClean="0"/>
              <a:t>  </a:t>
            </a:r>
            <a:r>
              <a:rPr lang="fr-FR" dirty="0"/>
              <a:t>{c} = {c</a:t>
            </a:r>
            <a:r>
              <a:rPr lang="fr-FR" dirty="0" smtClean="0"/>
              <a:t>} =! </a:t>
            </a:r>
            <a:r>
              <a:rPr lang="ka-GE" dirty="0">
                <a:latin typeface="Calibri" panose="020F0502020204030204" pitchFamily="34" charset="0"/>
                <a:cs typeface="Calibri" panose="020F0502020204030204" pitchFamily="34" charset="0"/>
              </a:rPr>
              <a:t>Ⴔ</a:t>
            </a:r>
            <a:r>
              <a:rPr lang="fr-FR" dirty="0" smtClean="0"/>
              <a:t> , ceci </a:t>
            </a:r>
            <a:r>
              <a:rPr lang="fr-FR" dirty="0"/>
              <a:t>signifie que la condition C1 n’est pas vérifiée donc la grammaire </a:t>
            </a:r>
            <a:r>
              <a:rPr lang="fr-FR" b="1" dirty="0"/>
              <a:t>G1 n’est pas LL(1)</a:t>
            </a:r>
            <a:r>
              <a:rPr lang="fr-FR" dirty="0"/>
              <a:t>.</a:t>
            </a:r>
          </a:p>
          <a:p>
            <a:r>
              <a:rPr lang="fr-FR" dirty="0"/>
              <a:t> </a:t>
            </a:r>
          </a:p>
        </p:txBody>
      </p:sp>
      <p:pic>
        <p:nvPicPr>
          <p:cNvPr id="7" name="Image 6"/>
          <p:cNvPicPr>
            <a:picLocks noChangeAspect="1"/>
          </p:cNvPicPr>
          <p:nvPr/>
        </p:nvPicPr>
        <p:blipFill>
          <a:blip r:embed="rId2"/>
          <a:stretch>
            <a:fillRect/>
          </a:stretch>
        </p:blipFill>
        <p:spPr>
          <a:xfrm>
            <a:off x="971600" y="2562654"/>
            <a:ext cx="1224136" cy="722329"/>
          </a:xfrm>
          <a:prstGeom prst="rect">
            <a:avLst/>
          </a:prstGeom>
        </p:spPr>
      </p:pic>
      <p:cxnSp>
        <p:nvCxnSpPr>
          <p:cNvPr id="12" name="Connecteur droit avec flèche 11"/>
          <p:cNvCxnSpPr/>
          <p:nvPr/>
        </p:nvCxnSpPr>
        <p:spPr bwMode="auto">
          <a:xfrm>
            <a:off x="2915816" y="3466558"/>
            <a:ext cx="71859" cy="0"/>
          </a:xfrm>
          <a:prstGeom prst="straightConnector1">
            <a:avLst/>
          </a:prstGeom>
          <a:noFill/>
          <a:ln w="9525" cap="flat" cmpd="sng" algn="ctr">
            <a:noFill/>
            <a:prstDash val="solid"/>
            <a:round/>
            <a:headEnd type="none" w="med" len="med"/>
            <a:tailEnd type="triangle"/>
          </a:ln>
          <a:effectLst/>
        </p:spPr>
      </p:cxnSp>
      <p:cxnSp>
        <p:nvCxnSpPr>
          <p:cNvPr id="14" name="Connecteur droit avec flèche 13"/>
          <p:cNvCxnSpPr/>
          <p:nvPr/>
        </p:nvCxnSpPr>
        <p:spPr bwMode="auto">
          <a:xfrm>
            <a:off x="2987675" y="3482117"/>
            <a:ext cx="288032"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7202372"/>
      </p:ext>
    </p:extLst>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22</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03/12/2021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Principe </a:t>
            </a:r>
            <a:r>
              <a:rPr lang="fr-FR" sz="2400" b="1" dirty="0">
                <a:solidFill>
                  <a:schemeClr val="bg1"/>
                </a:solidFill>
                <a:latin typeface="Comic Sans MS" panose="030F0702030302020204" pitchFamily="66" charset="0"/>
              </a:rPr>
              <a:t>de la méthode d’analyse prédictive non récursive</a:t>
            </a:r>
          </a:p>
        </p:txBody>
      </p:sp>
      <p:sp>
        <p:nvSpPr>
          <p:cNvPr id="3" name="Rectangle 2"/>
          <p:cNvSpPr/>
          <p:nvPr/>
        </p:nvSpPr>
        <p:spPr>
          <a:xfrm>
            <a:off x="0" y="908720"/>
            <a:ext cx="9135434" cy="1631216"/>
          </a:xfrm>
          <a:prstGeom prst="rect">
            <a:avLst/>
          </a:prstGeom>
        </p:spPr>
        <p:txBody>
          <a:bodyPr wrap="square">
            <a:spAutoFit/>
          </a:bodyPr>
          <a:lstStyle/>
          <a:p>
            <a:pPr algn="just"/>
            <a:r>
              <a:rPr lang="fr-FR" sz="2000" b="1" dirty="0">
                <a:solidFill>
                  <a:schemeClr val="tx2"/>
                </a:solidFill>
                <a:latin typeface="Comic Sans MS" panose="030F0702030302020204" pitchFamily="66" charset="0"/>
              </a:rPr>
              <a:t>L’analyse prédictive non récursive </a:t>
            </a:r>
            <a:r>
              <a:rPr lang="fr-FR" sz="2000" dirty="0">
                <a:solidFill>
                  <a:schemeClr val="tx2"/>
                </a:solidFill>
                <a:latin typeface="Comic Sans MS" panose="030F0702030302020204" pitchFamily="66" charset="0"/>
              </a:rPr>
              <a:t>est une méthode descendante déterministe où la dérivation à appliquer pour un non terminal (partie droite à choisir) est recherchée dans une table d’analyse. Un analyseur syntaxique prédictif est dirigé par une table et fonctionne en tenant à jour une pile explicite</a:t>
            </a:r>
          </a:p>
        </p:txBody>
      </p:sp>
      <p:pic>
        <p:nvPicPr>
          <p:cNvPr id="18" name="Image 17"/>
          <p:cNvPicPr>
            <a:picLocks noChangeAspect="1"/>
          </p:cNvPicPr>
          <p:nvPr/>
        </p:nvPicPr>
        <p:blipFill>
          <a:blip r:embed="rId3"/>
          <a:stretch>
            <a:fillRect/>
          </a:stretch>
        </p:blipFill>
        <p:spPr>
          <a:xfrm>
            <a:off x="1699063" y="2420888"/>
            <a:ext cx="5572125" cy="3772272"/>
          </a:xfrm>
          <a:prstGeom prst="rect">
            <a:avLst/>
          </a:prstGeom>
        </p:spPr>
      </p:pic>
    </p:spTree>
    <p:extLst>
      <p:ext uri="{BB962C8B-B14F-4D97-AF65-F5344CB8AC3E}">
        <p14:creationId xmlns:p14="http://schemas.microsoft.com/office/powerpoint/2010/main" val="4144967849"/>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Principe </a:t>
            </a:r>
            <a:r>
              <a:rPr lang="fr-FR" sz="2400" b="1" dirty="0">
                <a:solidFill>
                  <a:schemeClr val="bg1"/>
                </a:solidFill>
                <a:latin typeface="Comic Sans MS" panose="030F0702030302020204" pitchFamily="66" charset="0"/>
              </a:rPr>
              <a:t>de la méthode d’analyse prédictive non récursive</a:t>
            </a:r>
          </a:p>
        </p:txBody>
      </p:sp>
      <p:pic>
        <p:nvPicPr>
          <p:cNvPr id="18" name="Image 17"/>
          <p:cNvPicPr>
            <a:picLocks noChangeAspect="1"/>
          </p:cNvPicPr>
          <p:nvPr/>
        </p:nvPicPr>
        <p:blipFill>
          <a:blip r:embed="rId3"/>
          <a:stretch>
            <a:fillRect/>
          </a:stretch>
        </p:blipFill>
        <p:spPr>
          <a:xfrm>
            <a:off x="1699063" y="3518180"/>
            <a:ext cx="5572125" cy="3035020"/>
          </a:xfrm>
          <a:prstGeom prst="rect">
            <a:avLst/>
          </a:prstGeom>
        </p:spPr>
      </p:pic>
      <p:sp>
        <p:nvSpPr>
          <p:cNvPr id="10" name="Rectangle 9"/>
          <p:cNvSpPr/>
          <p:nvPr/>
        </p:nvSpPr>
        <p:spPr>
          <a:xfrm>
            <a:off x="168722" y="717413"/>
            <a:ext cx="8867328" cy="2800767"/>
          </a:xfrm>
          <a:prstGeom prst="rect">
            <a:avLst/>
          </a:prstGeom>
        </p:spPr>
        <p:txBody>
          <a:bodyPr wrap="square">
            <a:spAutoFit/>
          </a:bodyPr>
          <a:lstStyle/>
          <a:p>
            <a:pPr marL="285750" indent="-285750" algn="just">
              <a:buFont typeface="Arial" panose="020B0604020202020204" pitchFamily="34" charset="0"/>
              <a:buChar char="•"/>
            </a:pPr>
            <a:r>
              <a:rPr lang="fr-FR" sz="1600" b="1" dirty="0">
                <a:solidFill>
                  <a:schemeClr val="tx2"/>
                </a:solidFill>
                <a:latin typeface="Comic Sans MS" panose="030F0702030302020204" pitchFamily="66" charset="0"/>
              </a:rPr>
              <a:t>Le tampon d’entrée </a:t>
            </a:r>
            <a:r>
              <a:rPr lang="fr-FR" sz="1600" dirty="0">
                <a:solidFill>
                  <a:schemeClr val="tx2"/>
                </a:solidFill>
                <a:latin typeface="Comic Sans MS" panose="030F0702030302020204" pitchFamily="66" charset="0"/>
              </a:rPr>
              <a:t>contient la chaîne à analyser suivie du symbole $ qui est un marqueur de fin de chaîne.</a:t>
            </a:r>
          </a:p>
          <a:p>
            <a:pPr marL="285750" indent="-285750" algn="just">
              <a:buFont typeface="Arial" panose="020B0604020202020204" pitchFamily="34" charset="0"/>
              <a:buChar char="•"/>
            </a:pPr>
            <a:r>
              <a:rPr lang="fr-FR" sz="1600" b="1" dirty="0">
                <a:solidFill>
                  <a:schemeClr val="tx2"/>
                </a:solidFill>
                <a:latin typeface="Comic Sans MS" panose="030F0702030302020204" pitchFamily="66" charset="0"/>
              </a:rPr>
              <a:t>La pile </a:t>
            </a:r>
            <a:r>
              <a:rPr lang="fr-FR" sz="1600" dirty="0">
                <a:solidFill>
                  <a:schemeClr val="tx2"/>
                </a:solidFill>
                <a:latin typeface="Comic Sans MS" panose="030F0702030302020204" pitchFamily="66" charset="0"/>
              </a:rPr>
              <a:t>contient une suite de symboles grammaticaux, avec $ marquant le fond de la pile. Initialement, l’axiome S se trouve au dessus de $.</a:t>
            </a:r>
          </a:p>
          <a:p>
            <a:pPr marL="285750" indent="-285750" algn="just">
              <a:buFont typeface="Arial" panose="020B0604020202020204" pitchFamily="34" charset="0"/>
              <a:buChar char="•"/>
            </a:pPr>
            <a:r>
              <a:rPr lang="fr-FR" sz="1600" b="1" dirty="0">
                <a:solidFill>
                  <a:schemeClr val="tx2"/>
                </a:solidFill>
                <a:latin typeface="Comic Sans MS" panose="030F0702030302020204" pitchFamily="66" charset="0"/>
              </a:rPr>
              <a:t>La table d’analyse M </a:t>
            </a:r>
            <a:r>
              <a:rPr lang="fr-FR" sz="1600" dirty="0">
                <a:solidFill>
                  <a:schemeClr val="tx2"/>
                </a:solidFill>
                <a:latin typeface="Comic Sans MS" panose="030F0702030302020204" pitchFamily="66" charset="0"/>
              </a:rPr>
              <a:t>qui est une matrice où un élément M[</a:t>
            </a:r>
            <a:r>
              <a:rPr lang="fr-FR" sz="1600" dirty="0" err="1">
                <a:solidFill>
                  <a:schemeClr val="tx2"/>
                </a:solidFill>
                <a:latin typeface="Comic Sans MS" panose="030F0702030302020204" pitchFamily="66" charset="0"/>
              </a:rPr>
              <a:t>X,a</a:t>
            </a:r>
            <a:r>
              <a:rPr lang="fr-FR" sz="1600" dirty="0">
                <a:solidFill>
                  <a:schemeClr val="tx2"/>
                </a:solidFill>
                <a:latin typeface="Comic Sans MS" panose="030F0702030302020204" pitchFamily="66" charset="0"/>
              </a:rPr>
              <a:t>] correspond à un non terminal X, qu’on doit dériver, et à un terminal a (ou $), qu’on est en train de lire. Si on est arrivé à une étape où on doit dériver le non terminal X et qu’on lit le caractère a dans la chaîne d’entrée, on doit utiliser la règle de production qui se trouve dans M[X, a].</a:t>
            </a:r>
          </a:p>
          <a:p>
            <a:pPr marL="285750" indent="-285750" algn="just">
              <a:buFont typeface="Arial" panose="020B0604020202020204" pitchFamily="34" charset="0"/>
              <a:buChar char="•"/>
            </a:pPr>
            <a:r>
              <a:rPr lang="fr-FR" sz="1600" b="1" dirty="0">
                <a:solidFill>
                  <a:schemeClr val="tx2"/>
                </a:solidFill>
                <a:latin typeface="Comic Sans MS" panose="030F0702030302020204" pitchFamily="66" charset="0"/>
              </a:rPr>
              <a:t>Le programme d’analyse prédictive </a:t>
            </a:r>
            <a:r>
              <a:rPr lang="fr-FR" sz="1600" dirty="0">
                <a:solidFill>
                  <a:schemeClr val="tx2"/>
                </a:solidFill>
                <a:latin typeface="Comic Sans MS" panose="030F0702030302020204" pitchFamily="66" charset="0"/>
              </a:rPr>
              <a:t>contrôle l’analyse syntaxique en considérant le symbole en sommet de pile X et le symbole d’entrée courant a. Ainsi, l’action de l’analyseur est déterminée par X et </a:t>
            </a:r>
            <a:r>
              <a:rPr lang="fr-FR" sz="1600" dirty="0" smtClean="0">
                <a:solidFill>
                  <a:schemeClr val="tx2"/>
                </a:solidFill>
                <a:latin typeface="Comic Sans MS" panose="030F0702030302020204" pitchFamily="66" charset="0"/>
              </a:rPr>
              <a:t>a</a:t>
            </a:r>
            <a:r>
              <a:rPr lang="fr-FR" sz="1600" dirty="0">
                <a:solidFill>
                  <a:schemeClr val="tx2"/>
                </a:solidFill>
                <a:latin typeface="Comic Sans MS" panose="030F0702030302020204" pitchFamily="66" charset="0"/>
              </a:rPr>
              <a:t>.</a:t>
            </a:r>
          </a:p>
        </p:txBody>
      </p:sp>
    </p:spTree>
    <p:extLst>
      <p:ext uri="{BB962C8B-B14F-4D97-AF65-F5344CB8AC3E}">
        <p14:creationId xmlns:p14="http://schemas.microsoft.com/office/powerpoint/2010/main" val="3126957247"/>
      </p:ext>
    </p:extLst>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0" name="Rectangle 9"/>
          <p:cNvSpPr/>
          <p:nvPr/>
        </p:nvSpPr>
        <p:spPr>
          <a:xfrm>
            <a:off x="168722" y="1052736"/>
            <a:ext cx="8867328" cy="1323439"/>
          </a:xfrm>
          <a:prstGeom prst="rect">
            <a:avLst/>
          </a:prstGeom>
        </p:spPr>
        <p:txBody>
          <a:bodyPr wrap="square">
            <a:spAutoFit/>
          </a:bodyPr>
          <a:lstStyle/>
          <a:p>
            <a:pPr algn="just"/>
            <a:r>
              <a:rPr lang="fr-FR" sz="2000" dirty="0">
                <a:solidFill>
                  <a:schemeClr val="tx2"/>
                </a:solidFill>
                <a:latin typeface="Comic Sans MS" panose="030F0702030302020204" pitchFamily="66" charset="0"/>
              </a:rPr>
              <a:t>Les fonctions Premier et Suivant permettent d’effectuer la construction de la table M d’analyse prédictive en déterminant le contenu de ses entrées</a:t>
            </a:r>
            <a:r>
              <a:rPr lang="fr-FR" sz="2000" dirty="0" smtClean="0">
                <a:solidFill>
                  <a:schemeClr val="tx2"/>
                </a:solidFill>
                <a:latin typeface="Comic Sans MS" panose="030F0702030302020204" pitchFamily="66" charset="0"/>
              </a:rPr>
              <a:t>.</a:t>
            </a:r>
          </a:p>
          <a:p>
            <a:pPr algn="just"/>
            <a:endParaRPr lang="fr-FR" sz="2000" dirty="0">
              <a:solidFill>
                <a:schemeClr val="tx2"/>
              </a:solidFill>
              <a:latin typeface="Comic Sans MS" panose="030F0702030302020204" pitchFamily="66" charset="0"/>
            </a:endParaRPr>
          </a:p>
        </p:txBody>
      </p:sp>
      <p:sp>
        <p:nvSpPr>
          <p:cNvPr id="14" name="Rectangle 13"/>
          <p:cNvSpPr/>
          <p:nvPr/>
        </p:nvSpPr>
        <p:spPr>
          <a:xfrm>
            <a:off x="-972616" y="2218439"/>
            <a:ext cx="4241226" cy="315471"/>
          </a:xfrm>
          <a:prstGeom prst="rect">
            <a:avLst/>
          </a:prstGeom>
        </p:spPr>
        <p:txBody>
          <a:bodyPr wrap="none">
            <a:spAutoFit/>
          </a:bodyPr>
          <a:lstStyle/>
          <a:p>
            <a:pPr lvl="2">
              <a:spcBef>
                <a:spcPts val="85"/>
              </a:spcBef>
              <a:spcAft>
                <a:spcPts val="90"/>
              </a:spcAft>
              <a:buSzPts val="1450"/>
              <a:tabLst>
                <a:tab pos="550545" algn="l"/>
              </a:tabLst>
            </a:pPr>
            <a:r>
              <a:rPr lang="fr-FR" sz="1450" b="1" i="1" dirty="0">
                <a:latin typeface="Comic Sans MS" panose="030F0702030302020204" pitchFamily="66" charset="0"/>
                <a:ea typeface="Tahoma" panose="020B0604030504040204" pitchFamily="34" charset="0"/>
              </a:rPr>
              <a:t>Fonction Premier (Début ou</a:t>
            </a:r>
            <a:r>
              <a:rPr lang="fr-FR" sz="1450" b="1" i="1" spc="-105" dirty="0">
                <a:latin typeface="Comic Sans MS" panose="030F0702030302020204" pitchFamily="66" charset="0"/>
                <a:ea typeface="Tahoma" panose="020B0604030504040204" pitchFamily="34" charset="0"/>
              </a:rPr>
              <a:t> </a:t>
            </a:r>
            <a:r>
              <a:rPr lang="fr-FR" sz="1450" b="1" i="1" dirty="0">
                <a:latin typeface="Comic Sans MS" panose="030F0702030302020204" pitchFamily="66" charset="0"/>
                <a:ea typeface="Tahoma" panose="020B0604030504040204" pitchFamily="34" charset="0"/>
              </a:rPr>
              <a:t>First)</a:t>
            </a:r>
            <a:endParaRPr lang="fr-FR" sz="1450" b="1" i="1" dirty="0">
              <a:effectLst/>
              <a:latin typeface="Comic Sans MS" panose="030F0702030302020204" pitchFamily="66" charset="0"/>
              <a:ea typeface="Tahoma" panose="020B0604030504040204" pitchFamily="34" charset="0"/>
            </a:endParaRPr>
          </a:p>
        </p:txBody>
      </p:sp>
      <p:sp>
        <p:nvSpPr>
          <p:cNvPr id="15" name="Rectangle 14"/>
          <p:cNvSpPr/>
          <p:nvPr/>
        </p:nvSpPr>
        <p:spPr>
          <a:xfrm>
            <a:off x="544985" y="2570004"/>
            <a:ext cx="8114802" cy="1703030"/>
          </a:xfrm>
          <a:prstGeom prst="rect">
            <a:avLst/>
          </a:prstGeom>
        </p:spPr>
        <p:txBody>
          <a:bodyPr wrap="square">
            <a:spAutoFit/>
          </a:bodyPr>
          <a:lstStyle/>
          <a:p>
            <a:pPr marL="95250">
              <a:spcBef>
                <a:spcPts val="600"/>
              </a:spcBef>
              <a:spcAft>
                <a:spcPts val="0"/>
              </a:spcAft>
            </a:pPr>
            <a:r>
              <a:rPr lang="fr-FR" dirty="0">
                <a:latin typeface="Comic Sans MS" panose="030F0702030302020204" pitchFamily="66" charset="0"/>
                <a:ea typeface="Tahoma" panose="020B0604030504040204" pitchFamily="34" charset="0"/>
              </a:rPr>
              <a:t>Les symboles premiers d’une chaîne </a:t>
            </a:r>
            <a:r>
              <a:rPr lang="el-GR" dirty="0" smtClean="0">
                <a:latin typeface="Calibri" panose="020F0502020204030204" pitchFamily="34" charset="0"/>
                <a:ea typeface="Tahoma" panose="020B0604030504040204" pitchFamily="34" charset="0"/>
                <a:cs typeface="Calibri" panose="020F0502020204030204" pitchFamily="34" charset="0"/>
              </a:rPr>
              <a:t>α</a:t>
            </a:r>
            <a:r>
              <a:rPr lang="fr-FR" dirty="0" smtClean="0">
                <a:latin typeface="Comic Sans MS" panose="030F0702030302020204" pitchFamily="66" charset="0"/>
                <a:ea typeface="Tahoma" panose="020B0604030504040204" pitchFamily="34" charset="0"/>
                <a:cs typeface="Tahoma" panose="020B0604030504040204" pitchFamily="34" charset="0"/>
              </a:rPr>
              <a:t> </a:t>
            </a:r>
            <a:r>
              <a:rPr lang="fr-FR" dirty="0">
                <a:latin typeface="Comic Sans MS" panose="030F0702030302020204" pitchFamily="66" charset="0"/>
                <a:ea typeface="Tahoma" panose="020B0604030504040204" pitchFamily="34" charset="0"/>
              </a:rPr>
              <a:t>sont les terminaux (y </a:t>
            </a:r>
            <a:r>
              <a:rPr lang="fr-FR" b="1" dirty="0">
                <a:latin typeface="Comic Sans MS" panose="030F0702030302020204" pitchFamily="66" charset="0"/>
                <a:ea typeface="Tahoma" panose="020B0604030504040204" pitchFamily="34" charset="0"/>
              </a:rPr>
              <a:t>compris </a:t>
            </a:r>
            <a:r>
              <a:rPr lang="el-GR" b="1" dirty="0" smtClean="0">
                <a:latin typeface="Calibri" panose="020F0502020204030204" pitchFamily="34" charset="0"/>
                <a:ea typeface="Tahoma" panose="020B0604030504040204" pitchFamily="34" charset="0"/>
                <a:cs typeface="Calibri" panose="020F0502020204030204" pitchFamily="34" charset="0"/>
              </a:rPr>
              <a:t>ε</a:t>
            </a:r>
            <a:r>
              <a:rPr lang="fr-FR" dirty="0" smtClean="0">
                <a:latin typeface="Comic Sans MS" panose="030F0702030302020204" pitchFamily="66" charset="0"/>
                <a:ea typeface="Tahoma" panose="020B0604030504040204" pitchFamily="34" charset="0"/>
              </a:rPr>
              <a:t>) </a:t>
            </a:r>
            <a:r>
              <a:rPr lang="fr-FR" dirty="0">
                <a:latin typeface="Comic Sans MS" panose="030F0702030302020204" pitchFamily="66" charset="0"/>
                <a:ea typeface="Tahoma" panose="020B0604030504040204" pitchFamily="34" charset="0"/>
              </a:rPr>
              <a:t>pouvant se trouver au début </a:t>
            </a:r>
            <a:r>
              <a:rPr lang="fr-FR" dirty="0" smtClean="0">
                <a:latin typeface="Comic Sans MS" panose="030F0702030302020204" pitchFamily="66" charset="0"/>
                <a:ea typeface="Tahoma" panose="020B0604030504040204" pitchFamily="34" charset="0"/>
              </a:rPr>
              <a:t>de </a:t>
            </a:r>
            <a:r>
              <a:rPr lang="el-GR" dirty="0" smtClean="0">
                <a:latin typeface="Calibri" panose="020F0502020204030204" pitchFamily="34" charset="0"/>
                <a:ea typeface="Tahoma" panose="020B0604030504040204" pitchFamily="34" charset="0"/>
                <a:cs typeface="Calibri" panose="020F0502020204030204" pitchFamily="34" charset="0"/>
              </a:rPr>
              <a:t>α</a:t>
            </a:r>
            <a:endParaRPr lang="fr-FR" dirty="0">
              <a:latin typeface="Comic Sans MS" panose="030F0702030302020204" pitchFamily="66" charset="0"/>
              <a:ea typeface="Tahoma" panose="020B0604030504040204" pitchFamily="34" charset="0"/>
            </a:endParaRPr>
          </a:p>
          <a:p>
            <a:pPr marL="95250">
              <a:spcBef>
                <a:spcPts val="245"/>
              </a:spcBef>
              <a:spcAft>
                <a:spcPts val="0"/>
              </a:spcAft>
            </a:pPr>
            <a:r>
              <a:rPr lang="fr-FR" dirty="0">
                <a:latin typeface="Comic Sans MS" panose="030F0702030302020204" pitchFamily="66" charset="0"/>
                <a:ea typeface="Tahoma" panose="020B0604030504040204" pitchFamily="34" charset="0"/>
              </a:rPr>
              <a:t>(</a:t>
            </a:r>
            <a:r>
              <a:rPr lang="fr-FR" dirty="0" smtClean="0">
                <a:latin typeface="Comic Sans MS" panose="030F0702030302020204" pitchFamily="66" charset="0"/>
                <a:ea typeface="Tahoma" panose="020B0604030504040204" pitchFamily="34" charset="0"/>
              </a:rPr>
              <a:t>commencer</a:t>
            </a:r>
            <a:r>
              <a:rPr lang="el-GR" dirty="0" smtClean="0">
                <a:latin typeface="Calibri" panose="020F0502020204030204" pitchFamily="34" charset="0"/>
                <a:ea typeface="Tahoma" panose="020B0604030504040204" pitchFamily="34" charset="0"/>
                <a:cs typeface="Calibri" panose="020F0502020204030204" pitchFamily="34" charset="0"/>
              </a:rPr>
              <a:t>α</a:t>
            </a:r>
            <a:r>
              <a:rPr lang="fr-FR" dirty="0" smtClean="0">
                <a:latin typeface="Comic Sans MS" panose="030F0702030302020204" pitchFamily="66" charset="0"/>
                <a:ea typeface="Tahoma" panose="020B0604030504040204" pitchFamily="34" charset="0"/>
              </a:rPr>
              <a:t>) </a:t>
            </a:r>
            <a:r>
              <a:rPr lang="fr-FR" dirty="0">
                <a:latin typeface="Comic Sans MS" panose="030F0702030302020204" pitchFamily="66" charset="0"/>
                <a:ea typeface="Tahoma" panose="020B0604030504040204" pitchFamily="34" charset="0"/>
              </a:rPr>
              <a:t>directement ou après plusieurs dérivations.</a:t>
            </a:r>
          </a:p>
          <a:p>
            <a:pPr marL="596900">
              <a:spcBef>
                <a:spcPts val="630"/>
              </a:spcBef>
              <a:spcAft>
                <a:spcPts val="0"/>
              </a:spcAft>
            </a:pPr>
            <a:r>
              <a:rPr lang="fr-FR" sz="2400" dirty="0" smtClean="0">
                <a:latin typeface="Tahoma" panose="020B0604030504040204" pitchFamily="34" charset="0"/>
                <a:ea typeface="Tahoma" panose="020B0604030504040204" pitchFamily="34" charset="0"/>
              </a:rPr>
              <a:t/>
            </a:r>
            <a:br>
              <a:rPr lang="fr-FR" sz="2400" dirty="0" smtClean="0">
                <a:latin typeface="Tahoma" panose="020B0604030504040204" pitchFamily="34" charset="0"/>
                <a:ea typeface="Tahoma" panose="020B0604030504040204" pitchFamily="34" charset="0"/>
              </a:rPr>
            </a:br>
            <a:endParaRPr lang="fr-FR" sz="2000" b="1" i="1" dirty="0">
              <a:latin typeface="Tahoma" panose="020B0604030504040204" pitchFamily="34" charset="0"/>
              <a:ea typeface="Tahoma" panose="020B0604030504040204" pitchFamily="34" charset="0"/>
            </a:endParaRPr>
          </a:p>
        </p:txBody>
      </p:sp>
      <p:pic>
        <p:nvPicPr>
          <p:cNvPr id="16" name="Image 15"/>
          <p:cNvPicPr>
            <a:picLocks noChangeAspect="1"/>
          </p:cNvPicPr>
          <p:nvPr/>
        </p:nvPicPr>
        <p:blipFill>
          <a:blip r:embed="rId3"/>
          <a:stretch>
            <a:fillRect/>
          </a:stretch>
        </p:blipFill>
        <p:spPr>
          <a:xfrm>
            <a:off x="575501" y="3725668"/>
            <a:ext cx="7570788" cy="411839"/>
          </a:xfrm>
          <a:prstGeom prst="rect">
            <a:avLst/>
          </a:prstGeom>
        </p:spPr>
      </p:pic>
    </p:spTree>
    <p:extLst>
      <p:ext uri="{BB962C8B-B14F-4D97-AF65-F5344CB8AC3E}">
        <p14:creationId xmlns:p14="http://schemas.microsoft.com/office/powerpoint/2010/main" val="3178967984"/>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0" name="Rectangle 9"/>
          <p:cNvSpPr/>
          <p:nvPr/>
        </p:nvSpPr>
        <p:spPr>
          <a:xfrm>
            <a:off x="168722" y="1052736"/>
            <a:ext cx="8867328" cy="707886"/>
          </a:xfrm>
          <a:prstGeom prst="rect">
            <a:avLst/>
          </a:prstGeom>
        </p:spPr>
        <p:txBody>
          <a:bodyPr wrap="square">
            <a:spAutoFit/>
          </a:bodyPr>
          <a:lstStyle/>
          <a:p>
            <a:pPr algn="just"/>
            <a:r>
              <a:rPr lang="fr-FR" sz="2000" dirty="0" smtClean="0">
                <a:solidFill>
                  <a:schemeClr val="tx2"/>
                </a:solidFill>
                <a:latin typeface="Comic Sans MS" panose="030F0702030302020204" pitchFamily="66" charset="0"/>
              </a:rPr>
              <a:t>Exemple</a:t>
            </a:r>
          </a:p>
          <a:p>
            <a:pPr algn="just"/>
            <a:endParaRPr lang="fr-FR" sz="2000" dirty="0">
              <a:solidFill>
                <a:schemeClr val="tx2"/>
              </a:solidFill>
              <a:latin typeface="Comic Sans MS" panose="030F0702030302020204" pitchFamily="66" charset="0"/>
            </a:endParaRPr>
          </a:p>
        </p:txBody>
      </p:sp>
      <p:sp>
        <p:nvSpPr>
          <p:cNvPr id="3" name="Rectangle 2"/>
          <p:cNvSpPr/>
          <p:nvPr/>
        </p:nvSpPr>
        <p:spPr>
          <a:xfrm>
            <a:off x="168722" y="1542675"/>
            <a:ext cx="9361040" cy="2274469"/>
          </a:xfrm>
          <a:prstGeom prst="rect">
            <a:avLst/>
          </a:prstGeom>
        </p:spPr>
        <p:txBody>
          <a:bodyPr wrap="square">
            <a:spAutoFit/>
          </a:bodyPr>
          <a:lstStyle/>
          <a:p>
            <a:pPr marL="545465" marR="2308225" indent="-450850">
              <a:lnSpc>
                <a:spcPct val="120000"/>
              </a:lnSpc>
              <a:spcBef>
                <a:spcPts val="240"/>
              </a:spcBef>
              <a:spcAft>
                <a:spcPts val="0"/>
              </a:spcAft>
            </a:pPr>
            <a:r>
              <a:rPr lang="fr-FR" dirty="0">
                <a:latin typeface="Tahoma" panose="020B0604030504040204" pitchFamily="34" charset="0"/>
                <a:ea typeface="Tahoma" panose="020B0604030504040204" pitchFamily="34" charset="0"/>
              </a:rPr>
              <a:t>Soient les règles de productions suivantes pour une </a:t>
            </a:r>
            <a:r>
              <a:rPr lang="fr-FR" dirty="0" smtClean="0">
                <a:latin typeface="Tahoma" panose="020B0604030504040204" pitchFamily="34" charset="0"/>
                <a:ea typeface="Tahoma" panose="020B0604030504040204" pitchFamily="34" charset="0"/>
              </a:rPr>
              <a:t>grammaire donnée </a:t>
            </a:r>
            <a:r>
              <a:rPr lang="fr-FR" dirty="0">
                <a:latin typeface="Tahoma" panose="020B0604030504040204" pitchFamily="34" charset="0"/>
                <a:ea typeface="Tahoma" panose="020B0604030504040204" pitchFamily="34" charset="0"/>
              </a:rPr>
              <a:t>: </a:t>
            </a:r>
            <a:endParaRPr lang="fr-FR" dirty="0" smtClean="0">
              <a:latin typeface="Tahoma" panose="020B0604030504040204" pitchFamily="34" charset="0"/>
              <a:ea typeface="Tahoma" panose="020B0604030504040204" pitchFamily="34" charset="0"/>
            </a:endParaRPr>
          </a:p>
          <a:p>
            <a:pPr marL="545465" marR="2308225" indent="-450850">
              <a:lnSpc>
                <a:spcPct val="120000"/>
              </a:lnSpc>
              <a:spcBef>
                <a:spcPts val="240"/>
              </a:spcBef>
              <a:spcAft>
                <a:spcPts val="0"/>
              </a:spcAft>
            </a:pPr>
            <a:r>
              <a:rPr lang="fr-FR" dirty="0">
                <a:latin typeface="Tahoma" panose="020B0604030504040204" pitchFamily="34" charset="0"/>
                <a:ea typeface="Tahoma" panose="020B0604030504040204" pitchFamily="34" charset="0"/>
              </a:rPr>
              <a:t> </a:t>
            </a:r>
            <a:r>
              <a:rPr lang="fr-FR" dirty="0" smtClean="0">
                <a:latin typeface="Tahoma" panose="020B0604030504040204" pitchFamily="34" charset="0"/>
                <a:ea typeface="Tahoma" panose="020B0604030504040204" pitchFamily="34" charset="0"/>
              </a:rPr>
              <a:t>     S </a:t>
            </a:r>
            <a:r>
              <a:rPr lang="fr-FR" dirty="0">
                <a:latin typeface="Symbol" panose="05050102010706020507" pitchFamily="18" charset="2"/>
                <a:ea typeface="Tahoma" panose="020B0604030504040204" pitchFamily="34" charset="0"/>
              </a:rPr>
              <a:t>®</a:t>
            </a:r>
            <a:r>
              <a:rPr lang="fr-FR" dirty="0">
                <a:latin typeface="Times New Roman" panose="02020603050405020304" pitchFamily="18"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rPr>
              <a:t>Ba</a:t>
            </a:r>
          </a:p>
          <a:p>
            <a:pPr marL="545465">
              <a:spcAft>
                <a:spcPts val="0"/>
              </a:spcAft>
            </a:pPr>
            <a:r>
              <a:rPr lang="fr-FR" dirty="0">
                <a:latin typeface="Tahoma" panose="020B0604030504040204" pitchFamily="34" charset="0"/>
                <a:ea typeface="Tahoma" panose="020B0604030504040204" pitchFamily="34" charset="0"/>
              </a:rPr>
              <a:t>B </a:t>
            </a:r>
            <a:r>
              <a:rPr lang="fr-FR" dirty="0">
                <a:latin typeface="Symbol" panose="05050102010706020507" pitchFamily="18" charset="2"/>
                <a:ea typeface="Tahoma" panose="020B0604030504040204" pitchFamily="34" charset="0"/>
              </a:rPr>
              <a:t>®</a:t>
            </a:r>
            <a:r>
              <a:rPr lang="fr-FR" dirty="0">
                <a:latin typeface="Times New Roman" panose="02020603050405020304" pitchFamily="18"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rPr>
              <a:t>cP</a:t>
            </a:r>
            <a:r>
              <a:rPr lang="fr-FR" dirty="0">
                <a:latin typeface="Tahoma" panose="020B0604030504040204" pitchFamily="34" charset="0"/>
                <a:ea typeface="Tahoma" panose="020B0604030504040204" pitchFamily="34" charset="0"/>
              </a:rPr>
              <a:t> | </a:t>
            </a:r>
            <a:r>
              <a:rPr lang="fr-FR" dirty="0" err="1">
                <a:latin typeface="Tahoma" panose="020B0604030504040204" pitchFamily="34" charset="0"/>
                <a:ea typeface="Tahoma" panose="020B0604030504040204" pitchFamily="34" charset="0"/>
              </a:rPr>
              <a:t>bP</a:t>
            </a:r>
            <a:r>
              <a:rPr lang="fr-FR" dirty="0">
                <a:latin typeface="Tahoma" panose="020B0604030504040204" pitchFamily="34" charset="0"/>
                <a:ea typeface="Tahoma" panose="020B0604030504040204" pitchFamily="34" charset="0"/>
              </a:rPr>
              <a:t> | P| </a:t>
            </a:r>
            <a:r>
              <a:rPr lang="fr-FR" dirty="0">
                <a:latin typeface="Symbol" panose="05050102010706020507" pitchFamily="18" charset="2"/>
                <a:ea typeface="Tahoma" panose="020B0604030504040204" pitchFamily="34" charset="0"/>
              </a:rPr>
              <a:t>e</a:t>
            </a:r>
            <a:endParaRPr lang="fr-FR" dirty="0">
              <a:latin typeface="Tahoma" panose="020B0604030504040204" pitchFamily="34" charset="0"/>
              <a:ea typeface="Tahoma" panose="020B0604030504040204" pitchFamily="34" charset="0"/>
            </a:endParaRPr>
          </a:p>
          <a:p>
            <a:pPr marL="545465">
              <a:spcBef>
                <a:spcPts val="245"/>
              </a:spcBef>
              <a:spcAft>
                <a:spcPts val="0"/>
              </a:spcAft>
            </a:pPr>
            <a:r>
              <a:rPr lang="fr-FR" dirty="0">
                <a:latin typeface="Tahoma" panose="020B0604030504040204" pitchFamily="34" charset="0"/>
                <a:ea typeface="Tahoma" panose="020B0604030504040204" pitchFamily="34" charset="0"/>
              </a:rPr>
              <a:t>P </a:t>
            </a:r>
            <a:r>
              <a:rPr lang="fr-FR" dirty="0">
                <a:latin typeface="Symbol" panose="05050102010706020507" pitchFamily="18" charset="2"/>
                <a:ea typeface="Tahoma" panose="020B0604030504040204" pitchFamily="34" charset="0"/>
              </a:rPr>
              <a:t>®</a:t>
            </a:r>
            <a:r>
              <a:rPr lang="fr-FR" dirty="0">
                <a:latin typeface="Times New Roman" panose="02020603050405020304" pitchFamily="18" charset="0"/>
                <a:ea typeface="Tahoma" panose="020B0604030504040204" pitchFamily="34" charset="0"/>
                <a:cs typeface="Tahoma" panose="020B0604030504040204" pitchFamily="34" charset="0"/>
              </a:rPr>
              <a:t> </a:t>
            </a:r>
            <a:r>
              <a:rPr lang="fr-FR" dirty="0" err="1" smtClean="0">
                <a:latin typeface="Tahoma" panose="020B0604030504040204" pitchFamily="34" charset="0"/>
                <a:ea typeface="Tahoma" panose="020B0604030504040204" pitchFamily="34" charset="0"/>
              </a:rPr>
              <a:t>dS</a:t>
            </a:r>
            <a:endParaRPr lang="fr-FR" dirty="0" smtClean="0">
              <a:latin typeface="Tahoma" panose="020B0604030504040204" pitchFamily="34" charset="0"/>
              <a:ea typeface="Tahoma" panose="020B0604030504040204" pitchFamily="34" charset="0"/>
            </a:endParaRPr>
          </a:p>
          <a:p>
            <a:r>
              <a:rPr lang="fr-FR" dirty="0"/>
              <a:t>On se propose de déterminer les premiers du symbole S</a:t>
            </a:r>
            <a:r>
              <a:rPr lang="fr-FR" dirty="0" smtClean="0"/>
              <a:t>.</a:t>
            </a:r>
          </a:p>
          <a:p>
            <a:pPr marL="545465">
              <a:spcBef>
                <a:spcPts val="245"/>
              </a:spcBef>
              <a:spcAft>
                <a:spcPts val="0"/>
              </a:spcAft>
            </a:pPr>
            <a:endParaRPr lang="fr-FR" dirty="0">
              <a:effectLst/>
              <a:latin typeface="Tahoma" panose="020B0604030504040204" pitchFamily="34" charset="0"/>
              <a:ea typeface="Tahoma" panose="020B0604030504040204" pitchFamily="34" charset="0"/>
            </a:endParaRPr>
          </a:p>
        </p:txBody>
      </p:sp>
      <p:pic>
        <p:nvPicPr>
          <p:cNvPr id="6" name="Image 5"/>
          <p:cNvPicPr>
            <a:picLocks noChangeAspect="1"/>
          </p:cNvPicPr>
          <p:nvPr/>
        </p:nvPicPr>
        <p:blipFill>
          <a:blip r:embed="rId3"/>
          <a:stretch>
            <a:fillRect/>
          </a:stretch>
        </p:blipFill>
        <p:spPr>
          <a:xfrm>
            <a:off x="1043608" y="3426976"/>
            <a:ext cx="6264696" cy="1226160"/>
          </a:xfrm>
          <a:prstGeom prst="rect">
            <a:avLst/>
          </a:prstGeom>
        </p:spPr>
      </p:pic>
      <p:sp>
        <p:nvSpPr>
          <p:cNvPr id="7" name="Rectangle 6"/>
          <p:cNvSpPr/>
          <p:nvPr/>
        </p:nvSpPr>
        <p:spPr>
          <a:xfrm>
            <a:off x="184212" y="4771079"/>
            <a:ext cx="8363718" cy="800219"/>
          </a:xfrm>
          <a:prstGeom prst="rect">
            <a:avLst/>
          </a:prstGeom>
        </p:spPr>
        <p:txBody>
          <a:bodyPr wrap="square">
            <a:spAutoFit/>
          </a:bodyPr>
          <a:lstStyle/>
          <a:p>
            <a:pPr marL="95250" algn="just">
              <a:spcBef>
                <a:spcPts val="595"/>
              </a:spcBef>
              <a:spcAft>
                <a:spcPts val="0"/>
              </a:spcAft>
            </a:pPr>
            <a:r>
              <a:rPr lang="fr-FR" dirty="0">
                <a:solidFill>
                  <a:srgbClr val="C00000"/>
                </a:solidFill>
                <a:latin typeface="Tahoma" panose="020B0604030504040204" pitchFamily="34" charset="0"/>
                <a:ea typeface="Tahoma" panose="020B0604030504040204" pitchFamily="34" charset="0"/>
              </a:rPr>
              <a:t>Nous pouvons en déduire que </a:t>
            </a:r>
            <a:r>
              <a:rPr lang="fr-FR" b="1" dirty="0">
                <a:solidFill>
                  <a:srgbClr val="C00000"/>
                </a:solidFill>
                <a:latin typeface="Tahoma" panose="020B0604030504040204" pitchFamily="34" charset="0"/>
                <a:ea typeface="Tahoma" panose="020B0604030504040204" pitchFamily="34" charset="0"/>
              </a:rPr>
              <a:t>Prem(S)= {a, b, c, d}</a:t>
            </a:r>
            <a:endParaRPr lang="fr-FR" sz="2400" dirty="0">
              <a:solidFill>
                <a:srgbClr val="C00000"/>
              </a:solidFill>
              <a:latin typeface="Tahoma" panose="020B0604030504040204" pitchFamily="34" charset="0"/>
              <a:ea typeface="Tahoma" panose="020B0604030504040204" pitchFamily="34" charset="0"/>
            </a:endParaRPr>
          </a:p>
          <a:p>
            <a:pPr>
              <a:spcAft>
                <a:spcPts val="0"/>
              </a:spcAft>
            </a:pPr>
            <a:r>
              <a:rPr lang="fr-FR" sz="2800" b="1" dirty="0">
                <a:latin typeface="Tahoma" panose="020B0604030504040204" pitchFamily="34" charset="0"/>
                <a:ea typeface="Tahoma" panose="020B0604030504040204" pitchFamily="34" charset="0"/>
              </a:rPr>
              <a:t> </a:t>
            </a:r>
            <a:endParaRPr lang="fr-FR"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410389801"/>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7" name="Rectangle 16"/>
          <p:cNvSpPr/>
          <p:nvPr/>
        </p:nvSpPr>
        <p:spPr>
          <a:xfrm>
            <a:off x="-69332" y="836712"/>
            <a:ext cx="9213332" cy="646331"/>
          </a:xfrm>
          <a:prstGeom prst="rect">
            <a:avLst/>
          </a:prstGeom>
        </p:spPr>
        <p:txBody>
          <a:bodyPr wrap="square">
            <a:spAutoFit/>
          </a:bodyPr>
          <a:lstStyle/>
          <a:p>
            <a:r>
              <a:rPr lang="fr-FR" dirty="0">
                <a:latin typeface="Comic Sans MS" panose="030F0702030302020204" pitchFamily="66" charset="0"/>
                <a:ea typeface="Tahoma" panose="020B0604030504040204" pitchFamily="34" charset="0"/>
              </a:rPr>
              <a:t>Pour calculer Prem(X), il faut appliquer les trois règles suivantes jusqu’à ce qu’aucun terminal (ni </a:t>
            </a:r>
            <a:r>
              <a:rPr lang="fr-FR" dirty="0" smtClean="0">
                <a:latin typeface="Comic Sans MS" panose="030F0702030302020204" pitchFamily="66" charset="0"/>
                <a:ea typeface="Tahoma" panose="020B0604030504040204" pitchFamily="34" charset="0"/>
                <a:cs typeface="Tahoma" panose="020B0604030504040204" pitchFamily="34" charset="0"/>
              </a:rPr>
              <a:t>ε</a:t>
            </a:r>
            <a:r>
              <a:rPr lang="fr-FR" dirty="0" smtClean="0">
                <a:latin typeface="Comic Sans MS" panose="030F0702030302020204" pitchFamily="66" charset="0"/>
                <a:ea typeface="Tahoma" panose="020B0604030504040204" pitchFamily="34" charset="0"/>
              </a:rPr>
              <a:t>) </a:t>
            </a:r>
            <a:r>
              <a:rPr lang="fr-FR" dirty="0">
                <a:latin typeface="Comic Sans MS" panose="030F0702030302020204" pitchFamily="66" charset="0"/>
                <a:ea typeface="Tahoma" panose="020B0604030504040204" pitchFamily="34" charset="0"/>
              </a:rPr>
              <a:t>ne puisse être ajouté à </a:t>
            </a:r>
            <a:r>
              <a:rPr lang="fr-FR" dirty="0" smtClean="0">
                <a:latin typeface="Comic Sans MS" panose="030F0702030302020204" pitchFamily="66" charset="0"/>
                <a:ea typeface="Tahoma" panose="020B0604030504040204" pitchFamily="34" charset="0"/>
              </a:rPr>
              <a:t>Prem(X</a:t>
            </a:r>
            <a:r>
              <a:rPr lang="fr-FR" dirty="0" smtClean="0">
                <a:latin typeface="Tahoma" panose="020B0604030504040204" pitchFamily="34" charset="0"/>
                <a:ea typeface="Tahoma" panose="020B0604030504040204" pitchFamily="34" charset="0"/>
              </a:rPr>
              <a:t>)</a:t>
            </a:r>
            <a:endParaRPr lang="fr-FR" dirty="0"/>
          </a:p>
        </p:txBody>
      </p:sp>
      <p:pic>
        <p:nvPicPr>
          <p:cNvPr id="18" name="Image 17"/>
          <p:cNvPicPr>
            <a:picLocks noChangeAspect="1"/>
          </p:cNvPicPr>
          <p:nvPr/>
        </p:nvPicPr>
        <p:blipFill>
          <a:blip r:embed="rId3"/>
          <a:stretch>
            <a:fillRect/>
          </a:stretch>
        </p:blipFill>
        <p:spPr>
          <a:xfrm>
            <a:off x="244926" y="1952624"/>
            <a:ext cx="8503537" cy="4212679"/>
          </a:xfrm>
          <a:prstGeom prst="rect">
            <a:avLst/>
          </a:prstGeom>
        </p:spPr>
      </p:pic>
    </p:spTree>
    <p:extLst>
      <p:ext uri="{BB962C8B-B14F-4D97-AF65-F5344CB8AC3E}">
        <p14:creationId xmlns:p14="http://schemas.microsoft.com/office/powerpoint/2010/main" val="3930904057"/>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7" name="Rectangle 16"/>
          <p:cNvSpPr/>
          <p:nvPr/>
        </p:nvSpPr>
        <p:spPr>
          <a:xfrm>
            <a:off x="-69332" y="836712"/>
            <a:ext cx="9213332" cy="4247317"/>
          </a:xfrm>
          <a:prstGeom prst="rect">
            <a:avLst/>
          </a:prstGeom>
        </p:spPr>
        <p:txBody>
          <a:bodyPr wrap="square">
            <a:spAutoFit/>
          </a:bodyPr>
          <a:lstStyle/>
          <a:p>
            <a:r>
              <a:rPr lang="fr-FR" dirty="0" smtClean="0">
                <a:latin typeface="Comic Sans MS" panose="030F0702030302020204" pitchFamily="66" charset="0"/>
                <a:ea typeface="Tahoma" panose="020B0604030504040204" pitchFamily="34" charset="0"/>
              </a:rPr>
              <a:t>Exemple 2</a:t>
            </a:r>
          </a:p>
          <a:p>
            <a:r>
              <a:rPr lang="fr-FR" dirty="0"/>
              <a:t>Soient les règles de productions suivantes pour une grammaire donnée : </a:t>
            </a:r>
            <a:endParaRPr lang="fr-FR" dirty="0" smtClean="0"/>
          </a:p>
          <a:p>
            <a:endParaRPr lang="fr-FR" dirty="0" smtClean="0"/>
          </a:p>
          <a:p>
            <a:endParaRPr lang="fr-FR" dirty="0"/>
          </a:p>
          <a:p>
            <a:endParaRPr lang="fr-FR" dirty="0" smtClean="0"/>
          </a:p>
          <a:p>
            <a:endParaRPr lang="fr-FR" dirty="0"/>
          </a:p>
          <a:p>
            <a:endParaRPr lang="fr-FR" dirty="0" smtClean="0"/>
          </a:p>
          <a:p>
            <a:r>
              <a:rPr lang="fr-FR" dirty="0" smtClean="0"/>
              <a:t>On </a:t>
            </a:r>
            <a:r>
              <a:rPr lang="fr-FR" dirty="0"/>
              <a:t>se propose de déterminer les premiers de S, A B et C en appliquant les règles énoncées précédemment </a:t>
            </a:r>
            <a:r>
              <a:rPr lang="fr-FR" dirty="0" smtClean="0"/>
              <a:t>:</a:t>
            </a:r>
          </a:p>
          <a:p>
            <a:r>
              <a:rPr lang="fr-FR" dirty="0" smtClean="0"/>
              <a:t> </a:t>
            </a:r>
          </a:p>
          <a:p>
            <a:r>
              <a:rPr lang="fr-FR" dirty="0" smtClean="0"/>
              <a:t>Prem(C</a:t>
            </a:r>
            <a:r>
              <a:rPr lang="fr-FR" dirty="0"/>
              <a:t>) = {d}</a:t>
            </a:r>
          </a:p>
          <a:p>
            <a:r>
              <a:rPr lang="fr-FR" dirty="0"/>
              <a:t>Prem(B) = {b, c, </a:t>
            </a:r>
            <a:r>
              <a:rPr lang="el-GR" dirty="0" smtClean="0">
                <a:latin typeface="Calibri" panose="020F0502020204030204" pitchFamily="34" charset="0"/>
                <a:cs typeface="Calibri" panose="020F0502020204030204" pitchFamily="34" charset="0"/>
              </a:rPr>
              <a:t>ε</a:t>
            </a:r>
            <a:r>
              <a:rPr lang="fr-FR" dirty="0" smtClean="0"/>
              <a:t>}</a:t>
            </a:r>
            <a:endParaRPr lang="fr-FR" dirty="0"/>
          </a:p>
          <a:p>
            <a:r>
              <a:rPr lang="fr-FR" dirty="0"/>
              <a:t>Prem(A) = {</a:t>
            </a:r>
            <a:r>
              <a:rPr lang="fr-FR" dirty="0" smtClean="0"/>
              <a:t>a,</a:t>
            </a:r>
            <a:r>
              <a:rPr lang="el-GR" dirty="0" smtClean="0">
                <a:latin typeface="Calibri" panose="020F0502020204030204" pitchFamily="34" charset="0"/>
                <a:cs typeface="Calibri" panose="020F0502020204030204" pitchFamily="34" charset="0"/>
              </a:rPr>
              <a:t>ε</a:t>
            </a:r>
            <a:r>
              <a:rPr lang="fr-FR" dirty="0" smtClean="0"/>
              <a:t>}</a:t>
            </a:r>
            <a:endParaRPr lang="fr-FR" dirty="0"/>
          </a:p>
          <a:p>
            <a:r>
              <a:rPr lang="fr-FR" dirty="0"/>
              <a:t>Prem(S) = {a} U {b, c} U {d} = {a, b, c, d}</a:t>
            </a:r>
          </a:p>
          <a:p>
            <a:endParaRPr lang="fr-FR" dirty="0"/>
          </a:p>
        </p:txBody>
      </p:sp>
      <p:pic>
        <p:nvPicPr>
          <p:cNvPr id="2" name="Image 1"/>
          <p:cNvPicPr>
            <a:picLocks noChangeAspect="1"/>
          </p:cNvPicPr>
          <p:nvPr/>
        </p:nvPicPr>
        <p:blipFill>
          <a:blip r:embed="rId3"/>
          <a:stretch>
            <a:fillRect/>
          </a:stretch>
        </p:blipFill>
        <p:spPr>
          <a:xfrm>
            <a:off x="1259632" y="1575551"/>
            <a:ext cx="1696569" cy="990600"/>
          </a:xfrm>
          <a:prstGeom prst="rect">
            <a:avLst/>
          </a:prstGeom>
        </p:spPr>
      </p:pic>
    </p:spTree>
    <p:extLst>
      <p:ext uri="{BB962C8B-B14F-4D97-AF65-F5344CB8AC3E}">
        <p14:creationId xmlns:p14="http://schemas.microsoft.com/office/powerpoint/2010/main" val="305863015"/>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03/12/2021</a:t>
            </a:fld>
            <a:endParaRPr lang="fr-FR"/>
          </a:p>
        </p:txBody>
      </p:sp>
      <p:sp>
        <p:nvSpPr>
          <p:cNvPr id="19" name="ZoneTexte 18"/>
          <p:cNvSpPr txBox="1"/>
          <p:nvPr/>
        </p:nvSpPr>
        <p:spPr>
          <a:xfrm>
            <a:off x="-324544" y="21497"/>
            <a:ext cx="9202567" cy="461665"/>
          </a:xfrm>
          <a:prstGeom prst="rect">
            <a:avLst/>
          </a:prstGeom>
          <a:noFill/>
        </p:spPr>
        <p:txBody>
          <a:bodyPr wrap="square" rtlCol="0">
            <a:spAutoFit/>
          </a:bodyPr>
          <a:lstStyle/>
          <a:p>
            <a:pPr algn="ctr"/>
            <a:r>
              <a:rPr lang="fr-FR" sz="2400" b="1" dirty="0" smtClean="0">
                <a:solidFill>
                  <a:schemeClr val="bg1"/>
                </a:solidFill>
                <a:latin typeface="Comic Sans MS" panose="030F0702030302020204" pitchFamily="66" charset="0"/>
              </a:rPr>
              <a:t>Fonctions </a:t>
            </a:r>
            <a:r>
              <a:rPr lang="fr-FR" sz="2400" b="1" dirty="0">
                <a:solidFill>
                  <a:schemeClr val="bg1"/>
                </a:solidFill>
                <a:latin typeface="Comic Sans MS" panose="030F0702030302020204" pitchFamily="66" charset="0"/>
              </a:rPr>
              <a:t>Premier et </a:t>
            </a:r>
            <a:r>
              <a:rPr lang="fr-FR" sz="2400" b="1" dirty="0" smtClean="0">
                <a:solidFill>
                  <a:schemeClr val="bg1"/>
                </a:solidFill>
                <a:latin typeface="Comic Sans MS" panose="030F0702030302020204" pitchFamily="66" charset="0"/>
              </a:rPr>
              <a:t>Suivant</a:t>
            </a:r>
            <a:endParaRPr lang="fr-FR" sz="2400" b="1" dirty="0">
              <a:solidFill>
                <a:schemeClr val="bg1"/>
              </a:solidFill>
              <a:latin typeface="Comic Sans MS" panose="030F0702030302020204" pitchFamily="66" charset="0"/>
            </a:endParaRPr>
          </a:p>
        </p:txBody>
      </p:sp>
      <p:sp>
        <p:nvSpPr>
          <p:cNvPr id="17" name="Rectangle 16"/>
          <p:cNvSpPr/>
          <p:nvPr/>
        </p:nvSpPr>
        <p:spPr>
          <a:xfrm>
            <a:off x="-69332" y="836712"/>
            <a:ext cx="9213332" cy="369332"/>
          </a:xfrm>
          <a:prstGeom prst="rect">
            <a:avLst/>
          </a:prstGeom>
        </p:spPr>
        <p:txBody>
          <a:bodyPr wrap="square">
            <a:spAutoFit/>
          </a:bodyPr>
          <a:lstStyle/>
          <a:p>
            <a:pPr lvl="2"/>
            <a:r>
              <a:rPr lang="fr-FR" b="1" i="1" dirty="0">
                <a:latin typeface="Comic Sans MS" panose="030F0702030302020204" pitchFamily="66" charset="0"/>
              </a:rPr>
              <a:t>Fonction Suivant (</a:t>
            </a:r>
            <a:r>
              <a:rPr lang="fr-FR" b="1" i="1" dirty="0" err="1">
                <a:latin typeface="Comic Sans MS" panose="030F0702030302020204" pitchFamily="66" charset="0"/>
              </a:rPr>
              <a:t>Follow</a:t>
            </a:r>
            <a:r>
              <a:rPr lang="fr-FR" b="1" i="1" dirty="0" smtClean="0">
                <a:latin typeface="Comic Sans MS" panose="030F0702030302020204" pitchFamily="66" charset="0"/>
              </a:rPr>
              <a:t>)</a:t>
            </a:r>
            <a:endParaRPr lang="fr-FR" b="1" i="1" dirty="0">
              <a:latin typeface="Comic Sans MS" panose="030F0702030302020204" pitchFamily="66" charset="0"/>
            </a:endParaRPr>
          </a:p>
        </p:txBody>
      </p:sp>
      <p:sp>
        <p:nvSpPr>
          <p:cNvPr id="3" name="Rectangle 2"/>
          <p:cNvSpPr/>
          <p:nvPr/>
        </p:nvSpPr>
        <p:spPr>
          <a:xfrm>
            <a:off x="-34666" y="1212051"/>
            <a:ext cx="9144000" cy="1089529"/>
          </a:xfrm>
          <a:prstGeom prst="rect">
            <a:avLst/>
          </a:prstGeom>
        </p:spPr>
        <p:txBody>
          <a:bodyPr wrap="square">
            <a:spAutoFit/>
          </a:bodyPr>
          <a:lstStyle/>
          <a:p>
            <a:pPr marL="95250" marR="90170" algn="just">
              <a:lnSpc>
                <a:spcPct val="120000"/>
              </a:lnSpc>
              <a:spcBef>
                <a:spcPts val="600"/>
              </a:spcBef>
              <a:spcAft>
                <a:spcPts val="0"/>
              </a:spcAft>
            </a:pPr>
            <a:r>
              <a:rPr lang="fr-FR" dirty="0">
                <a:latin typeface="Comic Sans MS" panose="030F0702030302020204" pitchFamily="66" charset="0"/>
                <a:ea typeface="Tahoma" panose="020B0604030504040204" pitchFamily="34" charset="0"/>
              </a:rPr>
              <a:t>Pour chaque non terminal A, Suivant(A) définit l’ensemble des terminaux qui peuvent apparaître  immédiatement à la droite de A dans une chaîne. Ceci signifie que</a:t>
            </a:r>
            <a:r>
              <a:rPr lang="fr-FR" spc="-45" dirty="0">
                <a:latin typeface="Comic Sans MS" panose="030F0702030302020204" pitchFamily="66" charset="0"/>
                <a:ea typeface="Tahoma" panose="020B0604030504040204" pitchFamily="34" charset="0"/>
              </a:rPr>
              <a:t> </a:t>
            </a:r>
            <a:r>
              <a:rPr lang="fr-FR" dirty="0">
                <a:latin typeface="Comic Sans MS" panose="030F0702030302020204" pitchFamily="66" charset="0"/>
                <a:ea typeface="Tahoma" panose="020B0604030504040204" pitchFamily="34" charset="0"/>
              </a:rPr>
              <a:t>:</a:t>
            </a:r>
            <a:endParaRPr lang="fr-FR" dirty="0">
              <a:effectLst/>
              <a:latin typeface="Comic Sans MS" panose="030F0702030302020204" pitchFamily="66" charset="0"/>
              <a:ea typeface="Tahoma" panose="020B0604030504040204" pitchFamily="34" charset="0"/>
            </a:endParaRPr>
          </a:p>
        </p:txBody>
      </p:sp>
      <p:pic>
        <p:nvPicPr>
          <p:cNvPr id="6" name="Image 5"/>
          <p:cNvPicPr>
            <a:picLocks noChangeAspect="1"/>
          </p:cNvPicPr>
          <p:nvPr/>
        </p:nvPicPr>
        <p:blipFill>
          <a:blip r:embed="rId3"/>
          <a:stretch>
            <a:fillRect/>
          </a:stretch>
        </p:blipFill>
        <p:spPr>
          <a:xfrm>
            <a:off x="1331640" y="2270346"/>
            <a:ext cx="5472608" cy="654598"/>
          </a:xfrm>
          <a:prstGeom prst="rect">
            <a:avLst/>
          </a:prstGeom>
        </p:spPr>
      </p:pic>
      <p:sp>
        <p:nvSpPr>
          <p:cNvPr id="7" name="Rectangle 6"/>
          <p:cNvSpPr/>
          <p:nvPr/>
        </p:nvSpPr>
        <p:spPr>
          <a:xfrm>
            <a:off x="-124930" y="3333032"/>
            <a:ext cx="9324528" cy="3310650"/>
          </a:xfrm>
          <a:prstGeom prst="rect">
            <a:avLst/>
          </a:prstGeom>
        </p:spPr>
        <p:txBody>
          <a:bodyPr wrap="square">
            <a:spAutoFit/>
          </a:bodyPr>
          <a:lstStyle/>
          <a:p>
            <a:pPr marL="95250">
              <a:spcAft>
                <a:spcPts val="0"/>
              </a:spcAft>
            </a:pPr>
            <a:r>
              <a:rPr lang="fr-FR" b="1" dirty="0">
                <a:latin typeface="Comic Sans MS" panose="030F0702030302020204" pitchFamily="66" charset="0"/>
                <a:ea typeface="Tahoma" panose="020B0604030504040204" pitchFamily="34" charset="0"/>
              </a:rPr>
              <a:t>Exemple 1</a:t>
            </a:r>
          </a:p>
          <a:p>
            <a:pPr marL="545465" marR="2308225" indent="-450850">
              <a:lnSpc>
                <a:spcPct val="120000"/>
              </a:lnSpc>
              <a:spcBef>
                <a:spcPts val="240"/>
              </a:spcBef>
              <a:spcAft>
                <a:spcPts val="0"/>
              </a:spcAft>
            </a:pPr>
            <a:r>
              <a:rPr lang="fr-FR" dirty="0">
                <a:latin typeface="Comic Sans MS" panose="030F0702030302020204" pitchFamily="66" charset="0"/>
                <a:ea typeface="Tahoma" panose="020B0604030504040204" pitchFamily="34" charset="0"/>
              </a:rPr>
              <a:t>Soient les règles de productions suivantes pour </a:t>
            </a:r>
            <a:r>
              <a:rPr lang="fr-FR" dirty="0" smtClean="0">
                <a:latin typeface="Comic Sans MS" panose="030F0702030302020204" pitchFamily="66" charset="0"/>
                <a:ea typeface="Tahoma" panose="020B0604030504040204" pitchFamily="34" charset="0"/>
              </a:rPr>
              <a:t>une grammaire </a:t>
            </a:r>
            <a:r>
              <a:rPr lang="fr-FR" dirty="0">
                <a:latin typeface="Comic Sans MS" panose="030F0702030302020204" pitchFamily="66" charset="0"/>
                <a:ea typeface="Tahoma" panose="020B0604030504040204" pitchFamily="34" charset="0"/>
              </a:rPr>
              <a:t>donnée </a:t>
            </a:r>
            <a:r>
              <a:rPr lang="fr-FR" dirty="0" smtClean="0">
                <a:latin typeface="Comic Sans MS" panose="030F0702030302020204" pitchFamily="66" charset="0"/>
                <a:ea typeface="Tahoma" panose="020B0604030504040204" pitchFamily="34" charset="0"/>
              </a:rPr>
              <a:t>:</a:t>
            </a:r>
          </a:p>
          <a:p>
            <a:pPr marL="545465" marR="2308225" indent="-450850">
              <a:lnSpc>
                <a:spcPct val="120000"/>
              </a:lnSpc>
              <a:spcBef>
                <a:spcPts val="240"/>
              </a:spcBef>
              <a:spcAft>
                <a:spcPts val="0"/>
              </a:spcAft>
            </a:pPr>
            <a:r>
              <a:rPr lang="fr-FR" dirty="0" smtClean="0">
                <a:latin typeface="Tahoma" panose="020B0604030504040204" pitchFamily="34" charset="0"/>
                <a:ea typeface="Tahoma" panose="020B0604030504040204" pitchFamily="34" charset="0"/>
              </a:rPr>
              <a:t>S </a:t>
            </a:r>
            <a:r>
              <a:rPr lang="fr-FR" dirty="0">
                <a:latin typeface="Symbol" panose="05050102010706020507" pitchFamily="18" charset="2"/>
                <a:ea typeface="Tahoma" panose="020B0604030504040204" pitchFamily="34" charset="0"/>
              </a:rPr>
              <a:t>®</a:t>
            </a:r>
            <a:r>
              <a:rPr lang="fr-FR" dirty="0">
                <a:latin typeface="Times New Roman" panose="02020603050405020304" pitchFamily="18"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rPr>
              <a:t>aAB</a:t>
            </a:r>
            <a:r>
              <a:rPr lang="fr-FR" dirty="0">
                <a:latin typeface="Tahoma" panose="020B0604030504040204" pitchFamily="34" charset="0"/>
                <a:ea typeface="Tahoma" panose="020B0604030504040204" pitchFamily="34" charset="0"/>
              </a:rPr>
              <a:t> | </a:t>
            </a:r>
            <a:r>
              <a:rPr lang="fr-FR" dirty="0" err="1" smtClean="0">
                <a:latin typeface="Tahoma" panose="020B0604030504040204" pitchFamily="34" charset="0"/>
                <a:ea typeface="Tahoma" panose="020B0604030504040204" pitchFamily="34" charset="0"/>
              </a:rPr>
              <a:t>aAd</a:t>
            </a:r>
            <a:endParaRPr lang="fr-FR" dirty="0" smtClean="0">
              <a:latin typeface="Tahoma" panose="020B0604030504040204" pitchFamily="34" charset="0"/>
              <a:ea typeface="Tahoma" panose="020B0604030504040204" pitchFamily="34" charset="0"/>
            </a:endParaRPr>
          </a:p>
          <a:p>
            <a:pPr marL="545465" marR="2308225" indent="-450850">
              <a:lnSpc>
                <a:spcPct val="120000"/>
              </a:lnSpc>
              <a:spcBef>
                <a:spcPts val="240"/>
              </a:spcBef>
              <a:spcAft>
                <a:spcPts val="0"/>
              </a:spcAft>
            </a:pPr>
            <a:r>
              <a:rPr lang="fr-FR" dirty="0" smtClean="0">
                <a:latin typeface="Tahoma" panose="020B0604030504040204" pitchFamily="34" charset="0"/>
                <a:ea typeface="Tahoma" panose="020B0604030504040204" pitchFamily="34" charset="0"/>
              </a:rPr>
              <a:t>B </a:t>
            </a:r>
            <a:r>
              <a:rPr lang="fr-FR" dirty="0">
                <a:latin typeface="Symbol" panose="05050102010706020507" pitchFamily="18" charset="2"/>
                <a:ea typeface="Tahoma" panose="020B0604030504040204" pitchFamily="34" charset="0"/>
              </a:rPr>
              <a:t>®</a:t>
            </a:r>
            <a:r>
              <a:rPr lang="fr-FR" dirty="0">
                <a:latin typeface="Times New Roman" panose="02020603050405020304" pitchFamily="18"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rPr>
              <a:t>bB</a:t>
            </a:r>
            <a:r>
              <a:rPr lang="fr-FR" dirty="0">
                <a:latin typeface="Tahoma" panose="020B0604030504040204" pitchFamily="34" charset="0"/>
                <a:ea typeface="Tahoma" panose="020B0604030504040204" pitchFamily="34" charset="0"/>
              </a:rPr>
              <a:t>| c</a:t>
            </a:r>
          </a:p>
          <a:p>
            <a:pPr marL="95250" marR="92075" algn="just">
              <a:lnSpc>
                <a:spcPct val="120000"/>
              </a:lnSpc>
              <a:spcBef>
                <a:spcPts val="845"/>
              </a:spcBef>
              <a:spcAft>
                <a:spcPts val="0"/>
              </a:spcAft>
            </a:pPr>
            <a:r>
              <a:rPr lang="fr-FR" dirty="0" smtClean="0">
                <a:latin typeface="Comic Sans MS" panose="030F0702030302020204" pitchFamily="66" charset="0"/>
                <a:ea typeface="Tahoma" panose="020B0604030504040204" pitchFamily="34" charset="0"/>
              </a:rPr>
              <a:t>On se propose de déterminer les suivants du symbole A. On constate, d’après la première règle de production, que A peut être suivi par B ou d. D’après la deuxième règle, B peut commencer par b ou c. On peut donc déduire que : </a:t>
            </a:r>
          </a:p>
          <a:p>
            <a:pPr marL="95250" marR="92075" algn="just">
              <a:lnSpc>
                <a:spcPct val="120000"/>
              </a:lnSpc>
              <a:spcBef>
                <a:spcPts val="845"/>
              </a:spcBef>
              <a:spcAft>
                <a:spcPts val="0"/>
              </a:spcAft>
            </a:pPr>
            <a:r>
              <a:rPr lang="fr-FR" b="1" dirty="0" err="1" smtClean="0">
                <a:solidFill>
                  <a:srgbClr val="CC0000"/>
                </a:solidFill>
                <a:latin typeface="Comic Sans MS" panose="030F0702030302020204" pitchFamily="66" charset="0"/>
                <a:ea typeface="Tahoma" panose="020B0604030504040204" pitchFamily="34" charset="0"/>
              </a:rPr>
              <a:t>Suiv</a:t>
            </a:r>
            <a:r>
              <a:rPr lang="fr-FR" b="1" dirty="0" smtClean="0">
                <a:solidFill>
                  <a:srgbClr val="CC0000"/>
                </a:solidFill>
                <a:latin typeface="Comic Sans MS" panose="030F0702030302020204" pitchFamily="66" charset="0"/>
                <a:ea typeface="Tahoma" panose="020B0604030504040204" pitchFamily="34" charset="0"/>
              </a:rPr>
              <a:t>(A)= {b, c, d}</a:t>
            </a:r>
            <a:endParaRPr lang="fr-FR" dirty="0">
              <a:solidFill>
                <a:srgbClr val="CC0000"/>
              </a:solidFill>
              <a:effectLst/>
              <a:latin typeface="Comic Sans MS" panose="030F0702030302020204" pitchFamily="66" charset="0"/>
              <a:ea typeface="Tahoma" panose="020B0604030504040204" pitchFamily="34" charset="0"/>
            </a:endParaRPr>
          </a:p>
        </p:txBody>
      </p:sp>
    </p:spTree>
    <p:extLst>
      <p:ext uri="{BB962C8B-B14F-4D97-AF65-F5344CB8AC3E}">
        <p14:creationId xmlns:p14="http://schemas.microsoft.com/office/powerpoint/2010/main" val="608570952"/>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15245</TotalTime>
  <Words>1380</Words>
  <Application>Microsoft Office PowerPoint</Application>
  <PresentationFormat>Affichage à l'écran (4:3)</PresentationFormat>
  <Paragraphs>236</Paragraphs>
  <Slides>22</Slides>
  <Notes>19</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7" baseType="lpstr">
      <vt:lpstr>Arial</vt:lpstr>
      <vt:lpstr>Calibri</vt:lpstr>
      <vt:lpstr>Cambria</vt:lpstr>
      <vt:lpstr>Century</vt:lpstr>
      <vt:lpstr>Comic Sans MS</vt:lpstr>
      <vt:lpstr>Constantia</vt:lpstr>
      <vt:lpstr>Lucida Fax</vt:lpstr>
      <vt:lpstr>Segoe UI Semilight</vt:lpstr>
      <vt:lpstr>Symbol</vt:lpstr>
      <vt:lpstr>Tahoma</vt:lpstr>
      <vt:lpstr>Times New Roman</vt:lpstr>
      <vt:lpstr>Verdana</vt:lpstr>
      <vt:lpstr>Wingdings</vt:lpstr>
      <vt:lpstr>c020TGp_general_diagram_v2</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Grammaire LL(1)</vt:lpstr>
      <vt:lpstr>Conditions pour qu’une grammaire soit LL(1)</vt:lpstr>
      <vt:lpstr>Conditions pour qu’une grammaire soit LL(1)</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1530</cp:revision>
  <dcterms:created xsi:type="dcterms:W3CDTF">2010-05-11T12:42:52Z</dcterms:created>
  <dcterms:modified xsi:type="dcterms:W3CDTF">2021-12-03T15:56:40Z</dcterms:modified>
</cp:coreProperties>
</file>