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407" r:id="rId3"/>
    <p:sldId id="392" r:id="rId4"/>
    <p:sldId id="393" r:id="rId5"/>
    <p:sldId id="408" r:id="rId6"/>
    <p:sldId id="410" r:id="rId7"/>
    <p:sldId id="411" r:id="rId8"/>
    <p:sldId id="396" r:id="rId9"/>
    <p:sldId id="397" r:id="rId10"/>
    <p:sldId id="412" r:id="rId11"/>
    <p:sldId id="413" r:id="rId12"/>
    <p:sldId id="414" r:id="rId13"/>
    <p:sldId id="415" r:id="rId14"/>
    <p:sldId id="416" r:id="rId15"/>
    <p:sldId id="417" r:id="rId16"/>
    <p:sldId id="418" r:id="rId17"/>
    <p:sldId id="419" r:id="rId18"/>
    <p:sldId id="28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54A"/>
    <a:srgbClr val="CC0000"/>
    <a:srgbClr val="FF3300"/>
    <a:srgbClr val="FFCC66"/>
    <a:srgbClr val="339966"/>
    <a:srgbClr val="FFCC99"/>
    <a:srgbClr val="FFCCCC"/>
    <a:srgbClr val="FF9999"/>
    <a:srgbClr val="F3CD8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1756" autoAdjust="0"/>
  </p:normalViewPr>
  <p:slideViewPr>
    <p:cSldViewPr>
      <p:cViewPr varScale="1">
        <p:scale>
          <a:sx n="68" d="100"/>
          <a:sy n="68" d="100"/>
        </p:scale>
        <p:origin x="1410"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08/11/2021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320982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08/11/2021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1102756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398303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3</a:t>
            </a:fld>
            <a:endParaRPr lang="fr-FR"/>
          </a:p>
        </p:txBody>
      </p:sp>
    </p:spTree>
    <p:extLst>
      <p:ext uri="{BB962C8B-B14F-4D97-AF65-F5344CB8AC3E}">
        <p14:creationId xmlns:p14="http://schemas.microsoft.com/office/powerpoint/2010/main" val="157598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3000" y="685800"/>
            <a:ext cx="4573588" cy="3430588"/>
          </a:xfrm>
          <a:ln/>
        </p:spPr>
      </p:sp>
      <p:sp>
        <p:nvSpPr>
          <p:cNvPr id="88067"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345201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18</a:t>
            </a:fld>
            <a:endParaRPr lang="fr-FR"/>
          </a:p>
        </p:txBody>
      </p:sp>
    </p:spTree>
    <p:extLst>
      <p:ext uri="{BB962C8B-B14F-4D97-AF65-F5344CB8AC3E}">
        <p14:creationId xmlns:p14="http://schemas.microsoft.com/office/powerpoint/2010/main" val="1603448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066"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067"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08/11/2021</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08/11/2021</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08/11/2021</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08/11/2021</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08/11/2021</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08/11/2021</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08/11/2021</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08/11/2021</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08/11/2021</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08/11/2021</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08/11/2021</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034"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08/11/2021</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fr.wikipedia.org/wiki/Math%C3%A9matiqu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RSD</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5286388"/>
            <a:ext cx="853440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Première année</a:t>
            </a:r>
            <a:r>
              <a:rPr kumimoji="0" lang="fr-FR" sz="1800" b="1" i="0" u="none" strike="noStrike" kern="0" cap="none" spc="0" normalizeH="0" noProof="0" dirty="0" smtClean="0">
                <a:ln>
                  <a:noFill/>
                </a:ln>
                <a:solidFill>
                  <a:srgbClr val="002060"/>
                </a:solidFill>
                <a:effectLst/>
                <a:uLnTx/>
                <a:uFillTx/>
                <a:latin typeface="Constantia" pitchFamily="18" charset="0"/>
              </a:rPr>
              <a:t> Master </a:t>
            </a:r>
            <a:r>
              <a:rPr kumimoji="0" lang="fr-FR" sz="1800" b="1" i="0" u="none" strike="noStrike" kern="0" cap="none" spc="0" normalizeH="0" baseline="0" noProof="0" dirty="0" smtClean="0">
                <a:ln>
                  <a:noFill/>
                </a:ln>
                <a:solidFill>
                  <a:srgbClr val="002060"/>
                </a:solidFill>
                <a:effectLst/>
                <a:uLnTx/>
                <a:uFillTx/>
                <a:latin typeface="Constantia" pitchFamily="18" charset="0"/>
              </a:rPr>
              <a:t> 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fr-FR" sz="3600" b="1" u="none" strike="noStrike" cap="none" normalizeH="0" baseline="0" dirty="0" smtClean="0">
                <a:ln>
                  <a:noFill/>
                </a:ln>
                <a:solidFill>
                  <a:schemeClr val="tx2">
                    <a:lumMod val="75000"/>
                    <a:lumOff val="25000"/>
                  </a:schemeClr>
                </a:solidFill>
                <a:effectLst/>
                <a:latin typeface="Constantia" pitchFamily="18" charset="0"/>
              </a:rPr>
              <a:t>Stratégies</a:t>
            </a:r>
            <a:r>
              <a:rPr lang="fr-FR" sz="3600" b="1" dirty="0" smtClean="0">
                <a:solidFill>
                  <a:schemeClr val="tx2">
                    <a:lumMod val="75000"/>
                    <a:lumOff val="25000"/>
                  </a:schemeClr>
                </a:solidFill>
                <a:latin typeface="Constantia" pitchFamily="18" charset="0"/>
              </a:rPr>
              <a:t> de résolution des problèmes</a:t>
            </a:r>
          </a:p>
          <a:p>
            <a:pPr algn="ctr"/>
            <a:r>
              <a:rPr lang="fr-FR" sz="3600" b="1" dirty="0" smtClean="0">
                <a:solidFill>
                  <a:schemeClr val="tx2">
                    <a:lumMod val="75000"/>
                    <a:lumOff val="25000"/>
                  </a:schemeClr>
                </a:solidFill>
                <a:latin typeface="Constantia" pitchFamily="18" charset="0"/>
              </a:rPr>
              <a:t>Exemple: les méthodes d’optimisation </a:t>
            </a:r>
            <a:endParaRPr kumimoji="0" lang="fr-FR" sz="3600" b="1" u="none" strike="noStrike" cap="none" normalizeH="0" baseline="0" dirty="0" smtClean="0">
              <a:ln>
                <a:noFill/>
              </a:ln>
              <a:solidFill>
                <a:schemeClr val="tx2">
                  <a:lumMod val="75000"/>
                  <a:lumOff val="25000"/>
                </a:schemeClr>
              </a:solidFill>
              <a:effectLst/>
              <a:latin typeface="Constantia" pitchFamily="18" charset="0"/>
            </a:endParaRPr>
          </a:p>
        </p:txBody>
      </p:sp>
      <p:sp>
        <p:nvSpPr>
          <p:cNvPr id="14" name="ZoneTexte 9"/>
          <p:cNvSpPr txBox="1"/>
          <p:nvPr/>
        </p:nvSpPr>
        <p:spPr>
          <a:xfrm>
            <a:off x="2000216" y="-27384"/>
            <a:ext cx="5286412" cy="2062103"/>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pPr algn="ctr"/>
            <a:endParaRPr lang="fr-FR" sz="1600" b="1" dirty="0">
              <a:solidFill>
                <a:schemeClr val="tx2"/>
              </a:solidFill>
              <a:latin typeface="Cambria" pitchFamily="18" charset="0"/>
            </a:endParaRPr>
          </a:p>
          <a:p>
            <a:pPr algn="ctr"/>
            <a:endParaRPr lang="fr-FR" sz="1600" b="1" dirty="0" smtClean="0">
              <a:solidFill>
                <a:schemeClr val="tx2"/>
              </a:solidFill>
              <a:latin typeface="Cambria" pitchFamily="18"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3659"/>
            <a:ext cx="2627784" cy="1985144"/>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59"/>
            <a:ext cx="2555776" cy="2042188"/>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E8EE15BB-6E1F-4981-AFC1-DA71BD5DBB4A}" type="datetime1">
              <a:rPr lang="fr-FR" smtClean="0"/>
              <a:pPr/>
              <a:t>08/11/2021</a:t>
            </a:fld>
            <a:endParaRPr lang="fr-FR"/>
          </a:p>
        </p:txBody>
      </p:sp>
      <p:sp>
        <p:nvSpPr>
          <p:cNvPr id="36" name="Rectangle 35"/>
          <p:cNvSpPr/>
          <p:nvPr/>
        </p:nvSpPr>
        <p:spPr>
          <a:xfrm>
            <a:off x="214282" y="2285992"/>
            <a:ext cx="8643998" cy="1908215"/>
          </a:xfrm>
          <a:prstGeom prst="rect">
            <a:avLst/>
          </a:prstGeom>
        </p:spPr>
        <p:txBody>
          <a:bodyPr wrap="square">
            <a:spAutoFit/>
          </a:bodyPr>
          <a:lstStyle/>
          <a:p>
            <a:endParaRPr lang="fr-FR" b="1" dirty="0" smtClean="0">
              <a:latin typeface="Century" pitchFamily="18" charset="0"/>
            </a:endParaRPr>
          </a:p>
          <a:p>
            <a:r>
              <a:rPr lang="fr-FR" sz="2000" b="1" dirty="0" smtClean="0">
                <a:solidFill>
                  <a:schemeClr val="tx2"/>
                </a:solidFill>
                <a:latin typeface="Constantia" pitchFamily="18" charset="0"/>
              </a:rPr>
              <a:t>Une population:  </a:t>
            </a:r>
            <a:r>
              <a:rPr lang="fr-FR" sz="2000" dirty="0" smtClean="0">
                <a:solidFill>
                  <a:schemeClr val="tx2"/>
                </a:solidFill>
                <a:latin typeface="Constantia" pitchFamily="18" charset="0"/>
              </a:rPr>
              <a:t>un ensemble d’emplacements vides.</a:t>
            </a:r>
          </a:p>
          <a:p>
            <a:endParaRPr lang="fr-FR" sz="2000" dirty="0" smtClean="0">
              <a:solidFill>
                <a:schemeClr val="tx2"/>
              </a:solidFill>
              <a:latin typeface="Constantia" pitchFamily="18" charset="0"/>
            </a:endParaRPr>
          </a:p>
          <a:p>
            <a:r>
              <a:rPr lang="fr-FR" sz="2000" b="1" dirty="0" smtClean="0">
                <a:solidFill>
                  <a:schemeClr val="tx2"/>
                </a:solidFill>
                <a:latin typeface="Constantia" pitchFamily="18" charset="0"/>
              </a:rPr>
              <a:t>Un individu :  </a:t>
            </a:r>
            <a:r>
              <a:rPr lang="fr-FR" sz="2000" dirty="0" smtClean="0">
                <a:solidFill>
                  <a:schemeClr val="tx2"/>
                </a:solidFill>
                <a:latin typeface="Constantia" pitchFamily="18" charset="0"/>
              </a:rPr>
              <a:t>une solution à un problème donné : des emplacements des conteneurs  dans les piles.</a:t>
            </a:r>
          </a:p>
          <a:p>
            <a:endParaRPr lang="fr-FR" sz="2000" b="1" dirty="0">
              <a:solidFill>
                <a:schemeClr val="tx2"/>
              </a:solidFill>
              <a:latin typeface="Constantia" pitchFamily="18" charset="0"/>
            </a:endParaRPr>
          </a:p>
        </p:txBody>
      </p:sp>
      <p:sp>
        <p:nvSpPr>
          <p:cNvPr id="38" name="Rectangle 37"/>
          <p:cNvSpPr/>
          <p:nvPr/>
        </p:nvSpPr>
        <p:spPr>
          <a:xfrm>
            <a:off x="428596" y="1500174"/>
            <a:ext cx="3390415" cy="400110"/>
          </a:xfrm>
          <a:prstGeom prst="rect">
            <a:avLst/>
          </a:prstGeom>
        </p:spPr>
        <p:txBody>
          <a:bodyPr wrap="none">
            <a:spAutoFit/>
          </a:bodyPr>
          <a:lstStyle/>
          <a:p>
            <a:r>
              <a:rPr lang="fr-FR" sz="2000" b="1" i="1" dirty="0" smtClean="0">
                <a:solidFill>
                  <a:schemeClr val="tx2"/>
                </a:solidFill>
                <a:latin typeface="Constantia" pitchFamily="18" charset="0"/>
              </a:rPr>
              <a:t>GA:  Terminologies de base</a:t>
            </a:r>
            <a:endParaRPr lang="fr-FR" sz="2000" b="1" i="1" dirty="0">
              <a:solidFill>
                <a:schemeClr val="tx2"/>
              </a:solidFill>
              <a:latin typeface="Constantia" pitchFamily="18" charset="0"/>
            </a:endParaRPr>
          </a:p>
        </p:txBody>
      </p:sp>
      <p:sp>
        <p:nvSpPr>
          <p:cNvPr id="17" name="ZoneTexte 16"/>
          <p:cNvSpPr txBox="1"/>
          <p:nvPr/>
        </p:nvSpPr>
        <p:spPr>
          <a:xfrm>
            <a:off x="0" y="642918"/>
            <a:ext cx="9286908" cy="830997"/>
          </a:xfrm>
          <a:prstGeom prst="rect">
            <a:avLst/>
          </a:prstGeom>
          <a:noFill/>
        </p:spPr>
        <p:txBody>
          <a:bodyPr wrap="square" rtlCol="0">
            <a:spAutoFit/>
          </a:bodyPr>
          <a:lstStyle/>
          <a:p>
            <a:pPr algn="ctr"/>
            <a:r>
              <a:rPr lang="en-US" sz="2400" b="1" i="1" dirty="0" smtClean="0">
                <a:solidFill>
                  <a:schemeClr val="tx2"/>
                </a:solidFill>
                <a:latin typeface="Constantia" pitchFamily="18" charset="0"/>
              </a:rPr>
              <a:t>Le placement des conteneurs en </a:t>
            </a:r>
            <a:r>
              <a:rPr lang="en-US" sz="2400" b="1" i="1" dirty="0" err="1" smtClean="0">
                <a:solidFill>
                  <a:schemeClr val="tx2"/>
                </a:solidFill>
                <a:latin typeface="Constantia" pitchFamily="18" charset="0"/>
              </a:rPr>
              <a:t>utilisant</a:t>
            </a:r>
            <a:r>
              <a:rPr lang="en-US" sz="2400" b="1" i="1" dirty="0" smtClean="0">
                <a:solidFill>
                  <a:schemeClr val="tx2"/>
                </a:solidFill>
                <a:latin typeface="Constantia" pitchFamily="18" charset="0"/>
              </a:rPr>
              <a:t> l’algorithme </a:t>
            </a:r>
            <a:r>
              <a:rPr lang="en-US" sz="2400" b="1" i="1" dirty="0" err="1" smtClean="0">
                <a:solidFill>
                  <a:schemeClr val="tx2"/>
                </a:solidFill>
                <a:latin typeface="Constantia" pitchFamily="18" charset="0"/>
              </a:rPr>
              <a:t>génétique</a:t>
            </a:r>
            <a:endParaRPr lang="fr-FR" sz="2400" i="1" dirty="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 dur="500"/>
                                        <p:tgtEl>
                                          <p:spTgt spid="1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heckerboard(across)">
                                      <p:cBhvr>
                                        <p:cTn id="10" dur="500"/>
                                        <p:tgtEl>
                                          <p:spTgt spid="3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checkerboard(across)">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E8EE15BB-6E1F-4981-AFC1-DA71BD5DBB4A}" type="datetime1">
              <a:rPr lang="fr-FR" smtClean="0"/>
              <a:pPr/>
              <a:t>08/11/2021</a:t>
            </a:fld>
            <a:endParaRPr lang="fr-FR"/>
          </a:p>
        </p:txBody>
      </p:sp>
      <p:sp>
        <p:nvSpPr>
          <p:cNvPr id="13" name="Rectangle 12"/>
          <p:cNvSpPr/>
          <p:nvPr/>
        </p:nvSpPr>
        <p:spPr>
          <a:xfrm>
            <a:off x="0" y="1000108"/>
            <a:ext cx="5427833" cy="400110"/>
          </a:xfrm>
          <a:prstGeom prst="rect">
            <a:avLst/>
          </a:prstGeom>
        </p:spPr>
        <p:txBody>
          <a:bodyPr wrap="none">
            <a:spAutoFit/>
          </a:bodyPr>
          <a:lstStyle/>
          <a:p>
            <a:r>
              <a:rPr lang="fr-FR" sz="2000" b="1" dirty="0" smtClean="0">
                <a:solidFill>
                  <a:schemeClr val="tx2"/>
                </a:solidFill>
                <a:latin typeface="Constantia" pitchFamily="18" charset="0"/>
              </a:rPr>
              <a:t>Etape 1: génération de la population initiale</a:t>
            </a:r>
            <a:endParaRPr lang="fr-FR" sz="2000" b="1" dirty="0">
              <a:solidFill>
                <a:schemeClr val="tx2"/>
              </a:solidFill>
              <a:latin typeface="Constantia" pitchFamily="18" charset="0"/>
            </a:endParaRPr>
          </a:p>
        </p:txBody>
      </p:sp>
      <p:sp>
        <p:nvSpPr>
          <p:cNvPr id="14" name="ZoneTexte 13"/>
          <p:cNvSpPr txBox="1"/>
          <p:nvPr/>
        </p:nvSpPr>
        <p:spPr>
          <a:xfrm>
            <a:off x="357158" y="1643050"/>
            <a:ext cx="8643998" cy="923330"/>
          </a:xfrm>
          <a:prstGeom prst="rect">
            <a:avLst/>
          </a:prstGeom>
          <a:noFill/>
        </p:spPr>
        <p:txBody>
          <a:bodyPr wrap="square" rtlCol="0">
            <a:spAutoFit/>
          </a:bodyPr>
          <a:lstStyle/>
          <a:p>
            <a:pPr algn="just" fontAlgn="base">
              <a:spcBef>
                <a:spcPct val="0"/>
              </a:spcBef>
              <a:spcAft>
                <a:spcPct val="0"/>
              </a:spcAft>
              <a:buFont typeface="Wingdings" pitchFamily="2" charset="2"/>
              <a:buChar char="§"/>
            </a:pPr>
            <a:r>
              <a:rPr lang="en-US" dirty="0" err="1" smtClean="0">
                <a:solidFill>
                  <a:schemeClr val="tx2"/>
                </a:solidFill>
                <a:latin typeface="Constantia" pitchFamily="18" charset="0"/>
              </a:rPr>
              <a:t>Génération</a:t>
            </a:r>
            <a:r>
              <a:rPr lang="en-US" dirty="0" smtClean="0">
                <a:solidFill>
                  <a:schemeClr val="tx2"/>
                </a:solidFill>
                <a:latin typeface="Constantia" pitchFamily="18" charset="0"/>
              </a:rPr>
              <a:t> </a:t>
            </a:r>
            <a:r>
              <a:rPr lang="en-US" dirty="0" err="1" smtClean="0">
                <a:solidFill>
                  <a:schemeClr val="tx2"/>
                </a:solidFill>
                <a:latin typeface="Constantia" pitchFamily="18" charset="0"/>
              </a:rPr>
              <a:t>aléatoire</a:t>
            </a:r>
            <a:r>
              <a:rPr lang="en-US" dirty="0" smtClean="0">
                <a:solidFill>
                  <a:schemeClr val="tx2"/>
                </a:solidFill>
                <a:latin typeface="Constantia" pitchFamily="18" charset="0"/>
              </a:rPr>
              <a:t>.</a:t>
            </a:r>
          </a:p>
          <a:p>
            <a:pPr algn="just" fontAlgn="base">
              <a:spcBef>
                <a:spcPct val="0"/>
              </a:spcBef>
              <a:spcAft>
                <a:spcPct val="0"/>
              </a:spcAft>
              <a:buFont typeface="Wingdings" pitchFamily="2" charset="2"/>
              <a:buChar char="§"/>
            </a:pPr>
            <a:r>
              <a:rPr lang="fr-FR" dirty="0" smtClean="0">
                <a:solidFill>
                  <a:schemeClr val="tx2"/>
                </a:solidFill>
                <a:latin typeface="Constantia" pitchFamily="18" charset="0"/>
              </a:rPr>
              <a:t>La population initiale dans cette étude est les emplacements disponibles des conteneurs  dans les piles</a:t>
            </a:r>
            <a:r>
              <a:rPr lang="en-US" dirty="0" smtClean="0">
                <a:solidFill>
                  <a:schemeClr val="tx2"/>
                </a:solidFill>
                <a:latin typeface="Constantia" pitchFamily="18" charset="0"/>
              </a:rPr>
              <a:t>.</a:t>
            </a:r>
            <a:endParaRPr lang="fr-FR" dirty="0" smtClean="0">
              <a:solidFill>
                <a:schemeClr val="tx2"/>
              </a:solidFill>
              <a:latin typeface="Constantia" pitchFamily="18" charset="0"/>
            </a:endParaRPr>
          </a:p>
        </p:txBody>
      </p:sp>
      <p:sp>
        <p:nvSpPr>
          <p:cNvPr id="22" name="Rectangle 21"/>
          <p:cNvSpPr/>
          <p:nvPr/>
        </p:nvSpPr>
        <p:spPr>
          <a:xfrm>
            <a:off x="0" y="2714620"/>
            <a:ext cx="6982617" cy="369332"/>
          </a:xfrm>
          <a:prstGeom prst="rect">
            <a:avLst/>
          </a:prstGeom>
        </p:spPr>
        <p:txBody>
          <a:bodyPr wrap="none">
            <a:spAutoFit/>
          </a:bodyPr>
          <a:lstStyle/>
          <a:p>
            <a:r>
              <a:rPr lang="fr-FR" b="1" dirty="0" smtClean="0">
                <a:solidFill>
                  <a:schemeClr val="tx2"/>
                </a:solidFill>
                <a:latin typeface="Constantia" pitchFamily="18" charset="0"/>
              </a:rPr>
              <a:t>Etape 2:  Evaluation et Sélection (calcule de la fonction Fitness)</a:t>
            </a:r>
            <a:endParaRPr lang="fr-FR" b="1" dirty="0">
              <a:solidFill>
                <a:schemeClr val="tx2"/>
              </a:solidFill>
              <a:latin typeface="Constantia" pitchFamily="18" charset="0"/>
            </a:endParaRP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23"/>
          <p:cNvSpPr/>
          <p:nvPr/>
        </p:nvSpPr>
        <p:spPr>
          <a:xfrm>
            <a:off x="214282" y="4572008"/>
            <a:ext cx="1192955" cy="369332"/>
          </a:xfrm>
          <a:prstGeom prst="rect">
            <a:avLst/>
          </a:prstGeom>
        </p:spPr>
        <p:txBody>
          <a:bodyPr wrap="none">
            <a:spAutoFit/>
          </a:bodyPr>
          <a:lstStyle/>
          <a:p>
            <a:r>
              <a:rPr lang="fr-FR" b="1" dirty="0" smtClean="0">
                <a:solidFill>
                  <a:schemeClr val="tx2"/>
                </a:solidFill>
                <a:latin typeface="Constantia" pitchFamily="18" charset="0"/>
              </a:rPr>
              <a:t>Sélection</a:t>
            </a:r>
            <a:endParaRPr lang="fr-FR" b="1" dirty="0">
              <a:solidFill>
                <a:schemeClr val="tx2"/>
              </a:solidFill>
              <a:latin typeface="Constantia" pitchFamily="18" charset="0"/>
            </a:endParaRPr>
          </a:p>
        </p:txBody>
      </p:sp>
      <p:sp>
        <p:nvSpPr>
          <p:cNvPr id="25" name="Rectangle 24"/>
          <p:cNvSpPr/>
          <p:nvPr/>
        </p:nvSpPr>
        <p:spPr>
          <a:xfrm>
            <a:off x="357158" y="5072074"/>
            <a:ext cx="6786610" cy="1323439"/>
          </a:xfrm>
          <a:prstGeom prst="rect">
            <a:avLst/>
          </a:prstGeom>
        </p:spPr>
        <p:txBody>
          <a:bodyPr wrap="square">
            <a:spAutoFit/>
          </a:bodyPr>
          <a:lstStyle/>
          <a:p>
            <a:pPr lvl="0">
              <a:buFont typeface="Arial" pitchFamily="34" charset="0"/>
              <a:buChar char="•"/>
            </a:pPr>
            <a:r>
              <a:rPr lang="fr-FR" sz="2000" b="1" dirty="0" smtClean="0">
                <a:solidFill>
                  <a:schemeClr val="tx2"/>
                </a:solidFill>
                <a:latin typeface="Constantia" pitchFamily="18" charset="0"/>
              </a:rPr>
              <a:t>Choisir les individus les mieux adaptés. </a:t>
            </a:r>
          </a:p>
          <a:p>
            <a:pPr lvl="1"/>
            <a:r>
              <a:rPr lang="fr-FR" sz="2000" b="1" dirty="0" smtClean="0">
                <a:solidFill>
                  <a:schemeClr val="tx2"/>
                </a:solidFill>
                <a:latin typeface="Constantia" pitchFamily="18" charset="0"/>
              </a:rPr>
              <a:t> 1. Sélection par tournoi</a:t>
            </a:r>
          </a:p>
          <a:p>
            <a:pPr lvl="1"/>
            <a:r>
              <a:rPr lang="fr-FR" sz="2000" b="1" dirty="0" smtClean="0">
                <a:solidFill>
                  <a:schemeClr val="tx2"/>
                </a:solidFill>
                <a:latin typeface="Constantia" pitchFamily="18" charset="0"/>
              </a:rPr>
              <a:t> 2. Sélection par roulette</a:t>
            </a:r>
          </a:p>
          <a:p>
            <a:pPr lvl="1"/>
            <a:r>
              <a:rPr lang="fr-FR" sz="2000" b="1" dirty="0" smtClean="0">
                <a:solidFill>
                  <a:schemeClr val="tx2"/>
                </a:solidFill>
                <a:latin typeface="Constantia" pitchFamily="18" charset="0"/>
              </a:rPr>
              <a:t> 3. </a:t>
            </a:r>
            <a:r>
              <a:rPr lang="fr-FR" sz="2000" b="1" dirty="0" smtClean="0">
                <a:solidFill>
                  <a:srgbClr val="FF0000"/>
                </a:solidFill>
                <a:latin typeface="Constantia" pitchFamily="18" charset="0"/>
              </a:rPr>
              <a:t>Sélection d'élitiste</a:t>
            </a:r>
            <a:endParaRPr lang="fr-FR" sz="2000" dirty="0" smtClean="0">
              <a:solidFill>
                <a:srgbClr val="C00000"/>
              </a:solidFill>
              <a:latin typeface="Constantia" pitchFamily="18" charset="0"/>
            </a:endParaRPr>
          </a:p>
        </p:txBody>
      </p:sp>
      <p:pic>
        <p:nvPicPr>
          <p:cNvPr id="11" name="Picture 3"/>
          <p:cNvPicPr>
            <a:picLocks noChangeAspect="1" noChangeArrowheads="1"/>
          </p:cNvPicPr>
          <p:nvPr/>
        </p:nvPicPr>
        <p:blipFill>
          <a:blip r:embed="rId2" cstate="print"/>
          <a:srcRect/>
          <a:stretch>
            <a:fillRect/>
          </a:stretch>
        </p:blipFill>
        <p:spPr bwMode="auto">
          <a:xfrm>
            <a:off x="5429256" y="3286124"/>
            <a:ext cx="3214710" cy="1152525"/>
          </a:xfrm>
          <a:prstGeom prst="rect">
            <a:avLst/>
          </a:prstGeom>
          <a:noFill/>
          <a:ln w="9525">
            <a:noFill/>
            <a:miter lim="800000"/>
            <a:headEnd/>
            <a:tailEnd/>
          </a:ln>
          <a:effectLst/>
        </p:spPr>
      </p:pic>
      <p:sp>
        <p:nvSpPr>
          <p:cNvPr id="12" name="Rectangle 11"/>
          <p:cNvSpPr/>
          <p:nvPr/>
        </p:nvSpPr>
        <p:spPr>
          <a:xfrm>
            <a:off x="285720" y="3143248"/>
            <a:ext cx="5214974" cy="1477328"/>
          </a:xfrm>
          <a:prstGeom prst="rect">
            <a:avLst/>
          </a:prstGeom>
        </p:spPr>
        <p:txBody>
          <a:bodyPr wrap="square">
            <a:spAutoFit/>
          </a:bodyPr>
          <a:lstStyle/>
          <a:p>
            <a:pPr lvl="0" algn="just"/>
            <a:r>
              <a:rPr lang="fr-FR" dirty="0" smtClean="0">
                <a:solidFill>
                  <a:schemeClr val="tx2"/>
                </a:solidFill>
                <a:latin typeface="Constantia" pitchFamily="18" charset="0"/>
              </a:rPr>
              <a:t>L’évaluation: Consiste à  identifier les individus les plus prometteurs</a:t>
            </a:r>
          </a:p>
          <a:p>
            <a:pPr lvl="0" algn="just"/>
            <a:r>
              <a:rPr lang="fr-FR" dirty="0" smtClean="0">
                <a:solidFill>
                  <a:schemeClr val="tx2"/>
                </a:solidFill>
                <a:latin typeface="Constantia" pitchFamily="18" charset="0"/>
              </a:rPr>
              <a:t>Nous avons attribué une "note" (fonction fitness (Fit) ) ou un indice de qualité à chacun de nos individu.    </a:t>
            </a:r>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E8EE15BB-6E1F-4981-AFC1-DA71BD5DBB4A}" type="datetime1">
              <a:rPr lang="fr-FR" smtClean="0"/>
              <a:pPr/>
              <a:t>08/11/2021</a:t>
            </a:fld>
            <a:endParaRPr lang="fr-FR"/>
          </a:p>
        </p:txBody>
      </p:sp>
      <p:sp>
        <p:nvSpPr>
          <p:cNvPr id="13" name="Rectangle 12"/>
          <p:cNvSpPr/>
          <p:nvPr/>
        </p:nvSpPr>
        <p:spPr>
          <a:xfrm>
            <a:off x="0" y="1000108"/>
            <a:ext cx="2647904" cy="400110"/>
          </a:xfrm>
          <a:prstGeom prst="rect">
            <a:avLst/>
          </a:prstGeom>
        </p:spPr>
        <p:txBody>
          <a:bodyPr wrap="none">
            <a:spAutoFit/>
          </a:bodyPr>
          <a:lstStyle/>
          <a:p>
            <a:r>
              <a:rPr lang="fr-FR" sz="2000" b="1" dirty="0" smtClean="0">
                <a:solidFill>
                  <a:schemeClr val="tx2"/>
                </a:solidFill>
                <a:latin typeface="Constantia" pitchFamily="18" charset="0"/>
              </a:rPr>
              <a:t>Etape 3 : Croisement</a:t>
            </a:r>
            <a:endParaRPr lang="fr-FR" sz="2000" b="1" dirty="0">
              <a:solidFill>
                <a:schemeClr val="tx2"/>
              </a:solidFill>
              <a:latin typeface="Constantia" pitchFamily="18" charset="0"/>
            </a:endParaRPr>
          </a:p>
        </p:txBody>
      </p:sp>
      <p:sp>
        <p:nvSpPr>
          <p:cNvPr id="14" name="ZoneTexte 13"/>
          <p:cNvSpPr txBox="1"/>
          <p:nvPr/>
        </p:nvSpPr>
        <p:spPr>
          <a:xfrm>
            <a:off x="357158" y="1643050"/>
            <a:ext cx="8643998" cy="1938992"/>
          </a:xfrm>
          <a:prstGeom prst="rect">
            <a:avLst/>
          </a:prstGeom>
          <a:noFill/>
        </p:spPr>
        <p:txBody>
          <a:bodyPr wrap="square" rtlCol="0">
            <a:spAutoFit/>
          </a:bodyPr>
          <a:lstStyle/>
          <a:p>
            <a:pPr lvl="0" algn="just">
              <a:buFont typeface="Arial" pitchFamily="34" charset="0"/>
              <a:buChar char="•"/>
            </a:pPr>
            <a:r>
              <a:rPr lang="fr-FR" sz="2000" b="1" dirty="0" smtClean="0">
                <a:solidFill>
                  <a:schemeClr val="tx2"/>
                </a:solidFill>
                <a:latin typeface="Constantia" pitchFamily="18" charset="0"/>
              </a:rPr>
              <a:t>Croisement: </a:t>
            </a:r>
            <a:r>
              <a:rPr lang="fr-FR" sz="2000" dirty="0" smtClean="0">
                <a:solidFill>
                  <a:schemeClr val="tx2"/>
                </a:solidFill>
                <a:latin typeface="Constantia" pitchFamily="18" charset="0"/>
              </a:rPr>
              <a:t>Recombiner les gènes de deux individus parents de façon à former deux nouveaux individus fils possédant des caractéristiques issues des deux parents</a:t>
            </a:r>
          </a:p>
          <a:p>
            <a:pPr lvl="0"/>
            <a:r>
              <a:rPr lang="fr-FR" sz="2000" b="1" dirty="0" smtClean="0">
                <a:solidFill>
                  <a:srgbClr val="FF0000"/>
                </a:solidFill>
                <a:latin typeface="Constantia" pitchFamily="18" charset="0"/>
              </a:rPr>
              <a:t>        1. Croisement en un point </a:t>
            </a:r>
          </a:p>
          <a:p>
            <a:pPr lvl="0"/>
            <a:r>
              <a:rPr lang="fr-FR" sz="2000" b="1" dirty="0" smtClean="0">
                <a:solidFill>
                  <a:schemeClr val="tx2"/>
                </a:solidFill>
                <a:latin typeface="Constantia" pitchFamily="18" charset="0"/>
              </a:rPr>
              <a:t>        2. Croisement en deux points</a:t>
            </a:r>
          </a:p>
          <a:p>
            <a:pPr lvl="1"/>
            <a:r>
              <a:rPr lang="fr-FR" sz="2000" b="1" dirty="0" smtClean="0">
                <a:solidFill>
                  <a:schemeClr val="tx2"/>
                </a:solidFill>
                <a:latin typeface="Constantia" pitchFamily="18" charset="0"/>
              </a:rPr>
              <a:t> 3. Croisement uniforme</a:t>
            </a:r>
            <a:endParaRPr lang="fr-FR" sz="2000" dirty="0" smtClean="0">
              <a:solidFill>
                <a:schemeClr val="tx2"/>
              </a:solidFill>
              <a:latin typeface="Constantia" pitchFamily="18" charset="0"/>
            </a:endParaRP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4515" name="Picture 3"/>
          <p:cNvPicPr>
            <a:picLocks noChangeAspect="1" noChangeArrowheads="1"/>
          </p:cNvPicPr>
          <p:nvPr/>
        </p:nvPicPr>
        <p:blipFill>
          <a:blip r:embed="rId2"/>
          <a:srcRect/>
          <a:stretch>
            <a:fillRect/>
          </a:stretch>
        </p:blipFill>
        <p:spPr bwMode="auto">
          <a:xfrm>
            <a:off x="1552575" y="3748106"/>
            <a:ext cx="6038850" cy="2324100"/>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E8EE15BB-6E1F-4981-AFC1-DA71BD5DBB4A}" type="datetime1">
              <a:rPr lang="fr-FR" smtClean="0"/>
              <a:pPr/>
              <a:t>08/11/2021</a:t>
            </a:fld>
            <a:endParaRPr lang="fr-FR"/>
          </a:p>
        </p:txBody>
      </p:sp>
      <p:sp>
        <p:nvSpPr>
          <p:cNvPr id="13" name="Rectangle 12"/>
          <p:cNvSpPr/>
          <p:nvPr/>
        </p:nvSpPr>
        <p:spPr>
          <a:xfrm>
            <a:off x="0" y="1000108"/>
            <a:ext cx="2854628" cy="400110"/>
          </a:xfrm>
          <a:prstGeom prst="rect">
            <a:avLst/>
          </a:prstGeom>
        </p:spPr>
        <p:txBody>
          <a:bodyPr wrap="none">
            <a:spAutoFit/>
          </a:bodyPr>
          <a:lstStyle/>
          <a:p>
            <a:r>
              <a:rPr lang="fr-FR" sz="2000" b="1" dirty="0" smtClean="0">
                <a:solidFill>
                  <a:schemeClr val="tx2"/>
                </a:solidFill>
                <a:latin typeface="Constantia" pitchFamily="18" charset="0"/>
              </a:rPr>
              <a:t>Etape 4 :  La  Mutation</a:t>
            </a:r>
            <a:endParaRPr lang="fr-FR" sz="2000" b="1" dirty="0">
              <a:solidFill>
                <a:schemeClr val="tx2"/>
              </a:solidFill>
              <a:latin typeface="Constantia" pitchFamily="18" charset="0"/>
            </a:endParaRPr>
          </a:p>
        </p:txBody>
      </p:sp>
      <p:sp>
        <p:nvSpPr>
          <p:cNvPr id="22" name="Rectangle 21"/>
          <p:cNvSpPr/>
          <p:nvPr/>
        </p:nvSpPr>
        <p:spPr>
          <a:xfrm>
            <a:off x="285720" y="4071942"/>
            <a:ext cx="3906069" cy="369332"/>
          </a:xfrm>
          <a:prstGeom prst="rect">
            <a:avLst/>
          </a:prstGeom>
        </p:spPr>
        <p:txBody>
          <a:bodyPr wrap="none">
            <a:spAutoFit/>
          </a:bodyPr>
          <a:lstStyle/>
          <a:p>
            <a:r>
              <a:rPr lang="fr-FR" b="1" dirty="0" smtClean="0">
                <a:solidFill>
                  <a:schemeClr val="tx2"/>
                </a:solidFill>
                <a:latin typeface="Constantia" pitchFamily="18" charset="0"/>
              </a:rPr>
              <a:t>Etape 5 : Réitération de </a:t>
            </a:r>
            <a:r>
              <a:rPr lang="fr-FR" b="1" dirty="0" err="1" smtClean="0">
                <a:solidFill>
                  <a:schemeClr val="tx2"/>
                </a:solidFill>
                <a:latin typeface="Constantia" pitchFamily="18" charset="0"/>
              </a:rPr>
              <a:t>procéssus</a:t>
            </a:r>
            <a:endParaRPr lang="fr-FR" b="1" dirty="0">
              <a:solidFill>
                <a:schemeClr val="tx2"/>
              </a:solidFill>
              <a:latin typeface="Constantia" pitchFamily="18" charset="0"/>
            </a:endParaRP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5538" name="Picture 2"/>
          <p:cNvPicPr>
            <a:picLocks noChangeAspect="1" noChangeArrowheads="1"/>
          </p:cNvPicPr>
          <p:nvPr/>
        </p:nvPicPr>
        <p:blipFill>
          <a:blip r:embed="rId2"/>
          <a:srcRect/>
          <a:stretch>
            <a:fillRect/>
          </a:stretch>
        </p:blipFill>
        <p:spPr bwMode="auto">
          <a:xfrm>
            <a:off x="928662" y="2571744"/>
            <a:ext cx="6419850" cy="1428760"/>
          </a:xfrm>
          <a:prstGeom prst="rect">
            <a:avLst/>
          </a:prstGeom>
          <a:noFill/>
          <a:ln w="9525">
            <a:noFill/>
            <a:miter lim="800000"/>
            <a:headEnd/>
            <a:tailEnd/>
          </a:ln>
          <a:effectLst/>
        </p:spPr>
      </p:pic>
      <p:sp>
        <p:nvSpPr>
          <p:cNvPr id="17" name="Rectangle 16"/>
          <p:cNvSpPr/>
          <p:nvPr/>
        </p:nvSpPr>
        <p:spPr>
          <a:xfrm>
            <a:off x="357158" y="4429132"/>
            <a:ext cx="8286808" cy="1477328"/>
          </a:xfrm>
          <a:prstGeom prst="rect">
            <a:avLst/>
          </a:prstGeom>
        </p:spPr>
        <p:txBody>
          <a:bodyPr wrap="square">
            <a:spAutoFit/>
          </a:bodyPr>
          <a:lstStyle/>
          <a:p>
            <a:endParaRPr lang="fr-FR" b="1" dirty="0" smtClean="0">
              <a:solidFill>
                <a:schemeClr val="tx2"/>
              </a:solidFill>
              <a:latin typeface="Constantia" pitchFamily="18" charset="0"/>
            </a:endParaRPr>
          </a:p>
          <a:p>
            <a:pPr marL="342900" indent="-342900">
              <a:buAutoNum type="arabicPeriod"/>
            </a:pPr>
            <a:r>
              <a:rPr lang="en-US" dirty="0" err="1" smtClean="0">
                <a:solidFill>
                  <a:srgbClr val="C00000"/>
                </a:solidFill>
                <a:latin typeface="Constantia" pitchFamily="18" charset="0"/>
              </a:rPr>
              <a:t>Nombre</a:t>
            </a:r>
            <a:r>
              <a:rPr lang="en-US" dirty="0" smtClean="0">
                <a:solidFill>
                  <a:srgbClr val="C00000"/>
                </a:solidFill>
                <a:latin typeface="Constantia" pitchFamily="18" charset="0"/>
              </a:rPr>
              <a:t> de  </a:t>
            </a:r>
            <a:r>
              <a:rPr lang="en-US" dirty="0" err="1" smtClean="0">
                <a:solidFill>
                  <a:srgbClr val="C00000"/>
                </a:solidFill>
                <a:latin typeface="Constantia" pitchFamily="18" charset="0"/>
              </a:rPr>
              <a:t>générations</a:t>
            </a:r>
            <a:r>
              <a:rPr lang="en-US" dirty="0" smtClean="0">
                <a:solidFill>
                  <a:srgbClr val="C00000"/>
                </a:solidFill>
                <a:latin typeface="Constantia" pitchFamily="18" charset="0"/>
              </a:rPr>
              <a:t> (iteration).</a:t>
            </a:r>
          </a:p>
          <a:p>
            <a:pPr marL="342900" indent="-342900"/>
            <a:endParaRPr lang="en-US" dirty="0" smtClean="0">
              <a:solidFill>
                <a:srgbClr val="C00000"/>
              </a:solidFill>
              <a:latin typeface="Constantia" pitchFamily="18" charset="0"/>
            </a:endParaRPr>
          </a:p>
          <a:p>
            <a:r>
              <a:rPr lang="en-US" dirty="0" smtClean="0">
                <a:solidFill>
                  <a:schemeClr val="tx2"/>
                </a:solidFill>
                <a:latin typeface="Constantia" pitchFamily="18" charset="0"/>
              </a:rPr>
              <a:t>2.  Temps </a:t>
            </a:r>
            <a:r>
              <a:rPr lang="en-US" dirty="0" err="1" smtClean="0">
                <a:solidFill>
                  <a:schemeClr val="tx2"/>
                </a:solidFill>
                <a:latin typeface="Constantia" pitchFamily="18" charset="0"/>
              </a:rPr>
              <a:t>écoulé</a:t>
            </a:r>
            <a:endParaRPr lang="en-US" dirty="0" smtClean="0">
              <a:solidFill>
                <a:schemeClr val="tx2"/>
              </a:solidFill>
              <a:latin typeface="Constantia" pitchFamily="18" charset="0"/>
            </a:endParaRPr>
          </a:p>
          <a:p>
            <a:endParaRPr lang="en-US"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7" name="Rectangle 6"/>
          <p:cNvSpPr/>
          <p:nvPr/>
        </p:nvSpPr>
        <p:spPr>
          <a:xfrm>
            <a:off x="71406" y="814312"/>
            <a:ext cx="5500726" cy="400110"/>
          </a:xfrm>
          <a:prstGeom prst="rect">
            <a:avLst/>
          </a:prstGeom>
        </p:spPr>
        <p:txBody>
          <a:bodyPr wrap="square">
            <a:spAutoFit/>
          </a:bodyPr>
          <a:lstStyle/>
          <a:p>
            <a:pPr algn="ctr"/>
            <a:r>
              <a:rPr lang="en-US" sz="2000" b="1" dirty="0" err="1" smtClean="0">
                <a:solidFill>
                  <a:schemeClr val="tx2"/>
                </a:solidFill>
                <a:latin typeface="Constantia" pitchFamily="18" charset="0"/>
              </a:rPr>
              <a:t>Génération</a:t>
            </a:r>
            <a:r>
              <a:rPr lang="en-US" sz="2000" b="1" dirty="0" smtClean="0">
                <a:solidFill>
                  <a:schemeClr val="tx2"/>
                </a:solidFill>
                <a:latin typeface="Constantia" pitchFamily="18" charset="0"/>
              </a:rPr>
              <a:t> de la population </a:t>
            </a:r>
            <a:r>
              <a:rPr lang="en-US" sz="2000" b="1" dirty="0" err="1" smtClean="0">
                <a:solidFill>
                  <a:schemeClr val="tx2"/>
                </a:solidFill>
                <a:latin typeface="Constantia" pitchFamily="18" charset="0"/>
              </a:rPr>
              <a:t>initiale</a:t>
            </a:r>
            <a:endParaRPr lang="fr-FR" sz="2000" b="1" dirty="0">
              <a:solidFill>
                <a:schemeClr val="tx2"/>
              </a:solidFill>
              <a:latin typeface="Constantia" pitchFamily="18" charset="0"/>
            </a:endParaRPr>
          </a:p>
        </p:txBody>
      </p:sp>
      <p:pic>
        <p:nvPicPr>
          <p:cNvPr id="10" name="Picture 3"/>
          <p:cNvPicPr>
            <a:picLocks noChangeAspect="1" noChangeArrowheads="1"/>
          </p:cNvPicPr>
          <p:nvPr/>
        </p:nvPicPr>
        <p:blipFill>
          <a:blip r:embed="rId2" cstate="print"/>
          <a:srcRect/>
          <a:stretch>
            <a:fillRect/>
          </a:stretch>
        </p:blipFill>
        <p:spPr bwMode="auto">
          <a:xfrm>
            <a:off x="1228751" y="1652606"/>
            <a:ext cx="7058025" cy="4419600"/>
          </a:xfrm>
          <a:prstGeom prst="rect">
            <a:avLst/>
          </a:prstGeom>
          <a:noFill/>
          <a:ln w="9525">
            <a:noFill/>
            <a:miter lim="800000"/>
            <a:headEnd/>
            <a:tailEnd/>
          </a:ln>
          <a:effectLst/>
        </p:spPr>
      </p:pic>
      <p:sp>
        <p:nvSpPr>
          <p:cNvPr id="24" name="Ellipse 23"/>
          <p:cNvSpPr/>
          <p:nvPr/>
        </p:nvSpPr>
        <p:spPr>
          <a:xfrm>
            <a:off x="2214546" y="1571612"/>
            <a:ext cx="6072230" cy="428628"/>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1214414" y="1571612"/>
            <a:ext cx="857256" cy="4572032"/>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heckerboard(across)">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9" name="Rectangle 8"/>
          <p:cNvSpPr/>
          <p:nvPr/>
        </p:nvSpPr>
        <p:spPr>
          <a:xfrm>
            <a:off x="1285852" y="1000108"/>
            <a:ext cx="6429420" cy="400110"/>
          </a:xfrm>
          <a:prstGeom prst="rect">
            <a:avLst/>
          </a:prstGeom>
        </p:spPr>
        <p:txBody>
          <a:bodyPr wrap="square">
            <a:spAutoFit/>
          </a:bodyPr>
          <a:lstStyle/>
          <a:p>
            <a:r>
              <a:rPr lang="fr-FR" sz="2000" b="1" dirty="0" smtClean="0">
                <a:solidFill>
                  <a:schemeClr val="tx2"/>
                </a:solidFill>
                <a:latin typeface="Constantia" pitchFamily="18" charset="0"/>
              </a:rPr>
              <a:t>Sélection</a:t>
            </a:r>
            <a:endParaRPr lang="fr-FR" sz="2000" b="1" dirty="0">
              <a:solidFill>
                <a:srgbClr val="FF0000"/>
              </a:solidFill>
              <a:latin typeface="Constantia" pitchFamily="18" charset="0"/>
            </a:endParaRPr>
          </a:p>
        </p:txBody>
      </p:sp>
      <p:pic>
        <p:nvPicPr>
          <p:cNvPr id="15" name="Picture 3"/>
          <p:cNvPicPr>
            <a:picLocks noChangeAspect="1" noChangeArrowheads="1"/>
          </p:cNvPicPr>
          <p:nvPr/>
        </p:nvPicPr>
        <p:blipFill>
          <a:blip r:embed="rId2" cstate="print"/>
          <a:srcRect/>
          <a:stretch>
            <a:fillRect/>
          </a:stretch>
        </p:blipFill>
        <p:spPr bwMode="auto">
          <a:xfrm>
            <a:off x="1285852" y="1724044"/>
            <a:ext cx="7058025" cy="4419600"/>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pic>
        <p:nvPicPr>
          <p:cNvPr id="16" name="Picture 6"/>
          <p:cNvPicPr>
            <a:picLocks noChangeAspect="1" noChangeArrowheads="1"/>
          </p:cNvPicPr>
          <p:nvPr/>
        </p:nvPicPr>
        <p:blipFill>
          <a:blip r:embed="rId2" cstate="print"/>
          <a:srcRect/>
          <a:stretch>
            <a:fillRect/>
          </a:stretch>
        </p:blipFill>
        <p:spPr bwMode="auto">
          <a:xfrm>
            <a:off x="428596" y="1428736"/>
            <a:ext cx="7058025" cy="1495425"/>
          </a:xfrm>
          <a:prstGeom prst="rect">
            <a:avLst/>
          </a:prstGeom>
          <a:noFill/>
          <a:ln w="9525">
            <a:noFill/>
            <a:miter lim="800000"/>
            <a:headEnd/>
            <a:tailEnd/>
          </a:ln>
          <a:effectLst/>
        </p:spPr>
      </p:pic>
      <p:sp>
        <p:nvSpPr>
          <p:cNvPr id="17" name="Rectangle 16"/>
          <p:cNvSpPr/>
          <p:nvPr/>
        </p:nvSpPr>
        <p:spPr>
          <a:xfrm>
            <a:off x="0" y="928670"/>
            <a:ext cx="5500726" cy="400110"/>
          </a:xfrm>
          <a:prstGeom prst="rect">
            <a:avLst/>
          </a:prstGeom>
        </p:spPr>
        <p:txBody>
          <a:bodyPr wrap="square">
            <a:spAutoFit/>
          </a:bodyPr>
          <a:lstStyle/>
          <a:p>
            <a:pPr algn="ctr"/>
            <a:r>
              <a:rPr lang="fr-FR" sz="2000" b="1" dirty="0" smtClean="0">
                <a:solidFill>
                  <a:schemeClr val="tx2"/>
                </a:solidFill>
                <a:latin typeface="Constantia" pitchFamily="18" charset="0"/>
              </a:rPr>
              <a:t>Croisement</a:t>
            </a:r>
            <a:endParaRPr lang="fr-FR" sz="2000" b="1" dirty="0">
              <a:solidFill>
                <a:schemeClr val="tx2"/>
              </a:solidFill>
              <a:latin typeface="Constantia" pitchFamily="18" charset="0"/>
            </a:endParaRPr>
          </a:p>
        </p:txBody>
      </p:sp>
      <p:sp>
        <p:nvSpPr>
          <p:cNvPr id="20" name="Rectangle 19"/>
          <p:cNvSpPr/>
          <p:nvPr/>
        </p:nvSpPr>
        <p:spPr>
          <a:xfrm>
            <a:off x="-214346" y="3071810"/>
            <a:ext cx="5500726" cy="400110"/>
          </a:xfrm>
          <a:prstGeom prst="rect">
            <a:avLst/>
          </a:prstGeom>
        </p:spPr>
        <p:txBody>
          <a:bodyPr wrap="square">
            <a:spAutoFit/>
          </a:bodyPr>
          <a:lstStyle/>
          <a:p>
            <a:pPr algn="ctr"/>
            <a:r>
              <a:rPr lang="fr-FR" sz="2000" b="1" dirty="0" smtClean="0">
                <a:solidFill>
                  <a:schemeClr val="tx2"/>
                </a:solidFill>
                <a:latin typeface="Constantia" pitchFamily="18" charset="0"/>
              </a:rPr>
              <a:t>Mutation</a:t>
            </a:r>
            <a:endParaRPr lang="fr-FR" sz="2000" b="1" dirty="0">
              <a:solidFill>
                <a:schemeClr val="tx2"/>
              </a:solidFill>
              <a:latin typeface="Constantia" pitchFamily="18" charset="0"/>
            </a:endParaRPr>
          </a:p>
        </p:txBody>
      </p:sp>
      <p:pic>
        <p:nvPicPr>
          <p:cNvPr id="22" name="Picture 6"/>
          <p:cNvPicPr>
            <a:picLocks noChangeAspect="1" noChangeArrowheads="1"/>
          </p:cNvPicPr>
          <p:nvPr/>
        </p:nvPicPr>
        <p:blipFill>
          <a:blip r:embed="rId2" cstate="print"/>
          <a:srcRect/>
          <a:stretch>
            <a:fillRect/>
          </a:stretch>
        </p:blipFill>
        <p:spPr bwMode="auto">
          <a:xfrm>
            <a:off x="357158" y="3929066"/>
            <a:ext cx="7058025" cy="1495425"/>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heckerboard(across)">
                                      <p:cBhvr>
                                        <p:cTn id="15" dur="500"/>
                                        <p:tgtEl>
                                          <p:spTgt spid="20"/>
                                        </p:tgtEl>
                                      </p:cBhvr>
                                    </p:animEffect>
                                  </p:childTnLst>
                                </p:cTn>
                              </p:par>
                              <p:par>
                                <p:cTn id="16" presetID="5"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15" name="Rectangle 14"/>
          <p:cNvSpPr/>
          <p:nvPr/>
        </p:nvSpPr>
        <p:spPr>
          <a:xfrm>
            <a:off x="642910" y="1071546"/>
            <a:ext cx="6429420" cy="400110"/>
          </a:xfrm>
          <a:prstGeom prst="rect">
            <a:avLst/>
          </a:prstGeom>
        </p:spPr>
        <p:txBody>
          <a:bodyPr wrap="square">
            <a:spAutoFit/>
          </a:bodyPr>
          <a:lstStyle/>
          <a:p>
            <a:r>
              <a:rPr lang="fr-FR" sz="2000" b="1" dirty="0" smtClean="0">
                <a:solidFill>
                  <a:schemeClr val="tx2"/>
                </a:solidFill>
                <a:latin typeface="Constantia" pitchFamily="18" charset="0"/>
              </a:rPr>
              <a:t>Meilleurs individus</a:t>
            </a:r>
            <a:endParaRPr lang="fr-FR" sz="2000" b="1" dirty="0">
              <a:solidFill>
                <a:schemeClr val="tx2"/>
              </a:solidFill>
              <a:latin typeface="Constantia" pitchFamily="18" charset="0"/>
            </a:endParaRPr>
          </a:p>
        </p:txBody>
      </p:sp>
      <p:sp>
        <p:nvSpPr>
          <p:cNvPr id="17" name="Rectangle 16"/>
          <p:cNvSpPr/>
          <p:nvPr/>
        </p:nvSpPr>
        <p:spPr>
          <a:xfrm>
            <a:off x="642910" y="1428736"/>
            <a:ext cx="2435218" cy="646331"/>
          </a:xfrm>
          <a:prstGeom prst="rect">
            <a:avLst/>
          </a:prstGeom>
        </p:spPr>
        <p:txBody>
          <a:bodyPr wrap="none">
            <a:spAutoFit/>
          </a:bodyPr>
          <a:lstStyle/>
          <a:p>
            <a:r>
              <a:rPr lang="fr-FR" dirty="0" smtClean="0"/>
              <a:t/>
            </a:r>
            <a:br>
              <a:rPr lang="fr-FR" dirty="0" smtClean="0"/>
            </a:br>
            <a:r>
              <a:rPr lang="fr-FR" b="1" dirty="0" smtClean="0">
                <a:solidFill>
                  <a:schemeClr val="tx2"/>
                </a:solidFill>
                <a:latin typeface="Constantia" pitchFamily="18" charset="0"/>
              </a:rPr>
              <a:t>La solution optimale</a:t>
            </a:r>
            <a:endParaRPr lang="fr-FR" b="1" dirty="0">
              <a:solidFill>
                <a:schemeClr val="tx2"/>
              </a:solidFill>
              <a:latin typeface="Constantia"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90580" y="2643182"/>
            <a:ext cx="8267700" cy="1009650"/>
          </a:xfrm>
          <a:prstGeom prst="rect">
            <a:avLst/>
          </a:prstGeom>
          <a:noFill/>
          <a:ln w="9525">
            <a:noFill/>
            <a:miter lim="800000"/>
            <a:headEnd/>
            <a:tailEnd/>
          </a:ln>
          <a:effectLst/>
        </p:spPr>
      </p:pic>
      <p:sp>
        <p:nvSpPr>
          <p:cNvPr id="24" name="Ellipse 23"/>
          <p:cNvSpPr/>
          <p:nvPr/>
        </p:nvSpPr>
        <p:spPr>
          <a:xfrm>
            <a:off x="714348" y="2786058"/>
            <a:ext cx="8215370" cy="428628"/>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18</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08/11/2021</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6" name="Rectangle 5"/>
          <p:cNvSpPr/>
          <p:nvPr/>
        </p:nvSpPr>
        <p:spPr>
          <a:xfrm>
            <a:off x="357158" y="1000108"/>
            <a:ext cx="8572560" cy="4524315"/>
          </a:xfrm>
          <a:prstGeom prst="rect">
            <a:avLst/>
          </a:prstGeom>
        </p:spPr>
        <p:txBody>
          <a:bodyPr wrap="square">
            <a:spAutoFit/>
          </a:bodyPr>
          <a:lstStyle/>
          <a:p>
            <a:pPr algn="just">
              <a:buFont typeface="Wingdings" pitchFamily="2" charset="2"/>
              <a:buChar char="§"/>
            </a:pPr>
            <a:r>
              <a:rPr lang="fr-FR" sz="2400" dirty="0" smtClean="0">
                <a:solidFill>
                  <a:schemeClr val="tx2"/>
                </a:solidFill>
                <a:latin typeface="Constantia" pitchFamily="18" charset="0"/>
              </a:rPr>
              <a:t>L'optimisation est une branche des </a:t>
            </a:r>
            <a:r>
              <a:rPr lang="fr-FR" sz="2400" dirty="0" smtClean="0">
                <a:solidFill>
                  <a:schemeClr val="tx2"/>
                </a:solidFill>
                <a:latin typeface="Constantia" pitchFamily="18" charset="0"/>
                <a:hlinkClick r:id="rId2" tooltip="Mathématiques"/>
              </a:rPr>
              <a:t>mathématiques</a:t>
            </a:r>
            <a:r>
              <a:rPr lang="fr-FR" sz="2400" dirty="0" smtClean="0">
                <a:solidFill>
                  <a:schemeClr val="tx2"/>
                </a:solidFill>
                <a:latin typeface="Constantia" pitchFamily="18" charset="0"/>
              </a:rPr>
              <a:t>, cherchant à analyser et à résoudre analytiquement ou numériquement les problèmes qui consistent à déterminer le ou les meilleurs éléments d'un ensemble, au sens des critères donnés. </a:t>
            </a:r>
          </a:p>
          <a:p>
            <a:pPr algn="just">
              <a:buFont typeface="Wingdings" pitchFamily="2" charset="2"/>
              <a:buChar char="§"/>
            </a:pPr>
            <a:endParaRPr lang="fr-FR" sz="2400" dirty="0" smtClean="0">
              <a:solidFill>
                <a:schemeClr val="tx2"/>
              </a:solidFill>
              <a:latin typeface="Constantia" pitchFamily="18" charset="0"/>
            </a:endParaRPr>
          </a:p>
          <a:p>
            <a:pPr algn="just">
              <a:buFont typeface="Wingdings" pitchFamily="2" charset="2"/>
              <a:buChar char="§"/>
            </a:pPr>
            <a:r>
              <a:rPr lang="fr-FR" sz="2400" dirty="0" smtClean="0">
                <a:solidFill>
                  <a:schemeClr val="tx2"/>
                </a:solidFill>
                <a:latin typeface="Constantia" pitchFamily="18" charset="0"/>
              </a:rPr>
              <a:t>L’objectif d’un problème d’optimisation est de sélectionner la ou les meilleurs solutions qui répondent aux contraintes du problème ainsi qu’aux objectifs définies au départ. </a:t>
            </a:r>
          </a:p>
          <a:p>
            <a:pPr algn="just">
              <a:buFont typeface="Wingdings" pitchFamily="2" charset="2"/>
              <a:buChar char="§"/>
            </a:pPr>
            <a:endParaRPr lang="fr-FR" sz="2400" dirty="0" smtClean="0">
              <a:solidFill>
                <a:schemeClr val="tx2"/>
              </a:solidFill>
              <a:latin typeface="Constantia" pitchFamily="18" charset="0"/>
            </a:endParaRPr>
          </a:p>
          <a:p>
            <a:pPr algn="just">
              <a:buFont typeface="Wingdings" pitchFamily="2" charset="2"/>
              <a:buChar char="§"/>
            </a:pPr>
            <a:r>
              <a:rPr lang="fr-FR" sz="2400" dirty="0" smtClean="0">
                <a:solidFill>
                  <a:schemeClr val="tx2"/>
                </a:solidFill>
                <a:latin typeface="Constantia" pitchFamily="18" charset="0"/>
              </a:rPr>
              <a:t>Cette sélection repose sur le principe de comparaison  entre les différentes solutions afin d’en tirer les meilleurs et d’éliminer les autres.</a:t>
            </a:r>
            <a:endParaRPr lang="fr-FR" sz="2400" dirty="0">
              <a:solidFill>
                <a:schemeClr val="tx2"/>
              </a:solidFill>
              <a:latin typeface="Constantia" pitchFamily="18" charset="0"/>
            </a:endParaRP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C’est quoi l’optimisation?</a:t>
            </a:r>
            <a:endParaRPr lang="fr-FR" sz="2800" b="1" dirty="0">
              <a:solidFill>
                <a:schemeClr val="bg1"/>
              </a:solidFill>
              <a:latin typeface="Constantia" pitchFamily="18" charset="0"/>
            </a:endParaRP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08/11/2021</a:t>
            </a:fld>
            <a:endParaRPr lang="fr-FR"/>
          </a:p>
        </p:txBody>
      </p:sp>
      <p:sp>
        <p:nvSpPr>
          <p:cNvPr id="37" name="Rectangle 36"/>
          <p:cNvSpPr/>
          <p:nvPr/>
        </p:nvSpPr>
        <p:spPr>
          <a:xfrm>
            <a:off x="0" y="928670"/>
            <a:ext cx="9144000" cy="461665"/>
          </a:xfrm>
          <a:prstGeom prst="rect">
            <a:avLst/>
          </a:prstGeom>
        </p:spPr>
        <p:txBody>
          <a:bodyPr wrap="square">
            <a:spAutoFit/>
          </a:bodyPr>
          <a:lstStyle/>
          <a:p>
            <a:r>
              <a:rPr lang="fr-FR" sz="2400" b="1" dirty="0" smtClean="0">
                <a:solidFill>
                  <a:schemeClr val="tx2"/>
                </a:solidFill>
                <a:latin typeface="Constantia" pitchFamily="18" charset="0"/>
              </a:rPr>
              <a:t>Présentation   </a:t>
            </a:r>
            <a:endParaRPr lang="fr-FR" sz="2400" dirty="0">
              <a:solidFill>
                <a:schemeClr val="tx2"/>
              </a:solidFill>
              <a:latin typeface="Constantia" pitchFamily="18" charset="0"/>
            </a:endParaRPr>
          </a:p>
        </p:txBody>
      </p:sp>
      <p:sp>
        <p:nvSpPr>
          <p:cNvPr id="19" name="ZoneTexte 18"/>
          <p:cNvSpPr txBox="1"/>
          <p:nvPr/>
        </p:nvSpPr>
        <p:spPr>
          <a:xfrm>
            <a:off x="2428860" y="0"/>
            <a:ext cx="3571900" cy="523220"/>
          </a:xfrm>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
        <p:nvSpPr>
          <p:cNvPr id="7" name="Rectangle 1"/>
          <p:cNvSpPr txBox="1">
            <a:spLocks noChangeArrowheads="1"/>
          </p:cNvSpPr>
          <p:nvPr/>
        </p:nvSpPr>
        <p:spPr bwMode="white">
          <a:xfrm>
            <a:off x="503238" y="1768475"/>
            <a:ext cx="9070975" cy="4384675"/>
          </a:xfrm>
          <a:prstGeom prst="rect">
            <a:avLst/>
          </a:prstGeom>
          <a:noFill/>
          <a:ln w="9525">
            <a:noFill/>
            <a:miter lim="800000"/>
            <a:headEnd/>
            <a:tailEnd/>
          </a:ln>
        </p:spPr>
        <p:txBody>
          <a:bodyPr vert="horz" wrap="square" lIns="91440" tIns="648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150"/>
              </a:spcAft>
              <a:buClrTx/>
              <a:buSz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kumimoji="0" lang="fr-FR" sz="2600" b="0" i="0" u="none" strike="noStrike" kern="0" cap="none" spc="0" normalizeH="0" baseline="0" noProof="0" smtClean="0">
                <a:ln>
                  <a:noFill/>
                </a:ln>
                <a:solidFill>
                  <a:srgbClr val="1C1C1C"/>
                </a:solidFill>
                <a:effectLst/>
                <a:uLnTx/>
                <a:uFillTx/>
                <a:latin typeface="Source Sans Pro Semibold" pitchFamily="32" charset="0"/>
                <a:ea typeface="源ノ角ゴシック Medium" charset="0"/>
                <a:cs typeface="源ノ角ゴシック Medium" charset="0"/>
              </a:rPr>
              <a:t>       </a:t>
            </a:r>
          </a:p>
          <a:p>
            <a:pPr marL="0" marR="0" lvl="0" indent="0" algn="ctr" defTabSz="914400" rtl="0" eaLnBrk="1" fontAlgn="base" latinLnBrk="0" hangingPunct="1">
              <a:lnSpc>
                <a:spcPct val="100000"/>
              </a:lnSpc>
              <a:spcBef>
                <a:spcPct val="0"/>
              </a:spcBef>
              <a:spcAft>
                <a:spcPts val="1150"/>
              </a:spcAft>
              <a:buClrTx/>
              <a:buSz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defRPr/>
            </a:pPr>
            <a:r>
              <a:rPr kumimoji="0" lang="fr-FR" sz="2600" b="0" i="0" u="none" strike="noStrike" kern="0" cap="none" spc="0" normalizeH="0" baseline="0" noProof="0" smtClean="0">
                <a:ln>
                  <a:noFill/>
                </a:ln>
                <a:solidFill>
                  <a:srgbClr val="1C1C1C"/>
                </a:solidFill>
                <a:effectLst/>
                <a:uLnTx/>
                <a:uFillTx/>
                <a:latin typeface="Source Sans Pro Semibold" pitchFamily="32" charset="0"/>
                <a:ea typeface="源ノ角ゴシック Medium" charset="0"/>
                <a:cs typeface="源ノ角ゴシック Medium" charset="0"/>
              </a:rPr>
              <a:t>           </a:t>
            </a:r>
          </a:p>
        </p:txBody>
      </p:sp>
      <p:pic>
        <p:nvPicPr>
          <p:cNvPr id="8" name="Image 7" descr="Capture3.JPG"/>
          <p:cNvPicPr>
            <a:picLocks noChangeAspect="1"/>
          </p:cNvPicPr>
          <p:nvPr/>
        </p:nvPicPr>
        <p:blipFill>
          <a:blip r:embed="rId3"/>
          <a:stretch>
            <a:fillRect/>
          </a:stretch>
        </p:blipFill>
        <p:spPr>
          <a:xfrm>
            <a:off x="357158" y="1571612"/>
            <a:ext cx="8429683" cy="4572032"/>
          </a:xfrm>
          <a:prstGeom prst="rect">
            <a:avLst/>
          </a:prstGeom>
        </p:spPr>
      </p:pic>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6" name="Titre 5"/>
          <p:cNvSpPr txBox="1">
            <a:spLocks noGrp="1"/>
          </p:cNvSpPr>
          <p:nvPr>
            <p:ph type="title"/>
          </p:nvPr>
        </p:nvSpPr>
        <p:spPr>
          <a:xfrm>
            <a:off x="457200" y="44450"/>
            <a:ext cx="8382000" cy="954107"/>
          </a:xfrm>
          <a:prstGeom prst="rect">
            <a:avLst/>
          </a:prstGeom>
          <a:noFill/>
        </p:spPr>
        <p:txBody>
          <a:bodyPr wrap="square" rtlCol="0">
            <a:spAutoFit/>
          </a:bodyPr>
          <a:lstStyle/>
          <a:p>
            <a:pPr lvl="0" algn="ctr"/>
            <a:r>
              <a:rPr lang="fr-FR" sz="2800" b="1" dirty="0" smtClean="0">
                <a:latin typeface="Constantia" pitchFamily="18" charset="0"/>
              </a:rPr>
              <a:t>Algorithmes exacts ou optimaux</a:t>
            </a:r>
            <a:br>
              <a:rPr lang="fr-FR" sz="2800" b="1" dirty="0" smtClean="0">
                <a:latin typeface="Constantia" pitchFamily="18" charset="0"/>
              </a:rPr>
            </a:br>
            <a:r>
              <a:rPr lang="fr-FR" sz="2800" b="1" dirty="0" smtClean="0">
                <a:latin typeface="Constantia" pitchFamily="18" charset="0"/>
              </a:rPr>
              <a:t> </a:t>
            </a:r>
            <a:endParaRPr lang="fr-FR" sz="2800" b="1" dirty="0">
              <a:solidFill>
                <a:schemeClr val="bg1"/>
              </a:solidFill>
              <a:latin typeface="Constantia" pitchFamily="18" charset="0"/>
            </a:endParaRPr>
          </a:p>
        </p:txBody>
      </p:sp>
      <p:sp>
        <p:nvSpPr>
          <p:cNvPr id="7" name="Rectangle 6"/>
          <p:cNvSpPr/>
          <p:nvPr/>
        </p:nvSpPr>
        <p:spPr>
          <a:xfrm>
            <a:off x="214282" y="1321435"/>
            <a:ext cx="8786874" cy="3416320"/>
          </a:xfrm>
          <a:prstGeom prst="rect">
            <a:avLst/>
          </a:prstGeom>
        </p:spPr>
        <p:txBody>
          <a:bodyPr wrap="square">
            <a:spAutoFit/>
          </a:bodyPr>
          <a:lstStyle/>
          <a:p>
            <a:pPr algn="just"/>
            <a:endParaRPr lang="fr-FR" sz="2400" dirty="0" smtClean="0">
              <a:latin typeface="Constantia" pitchFamily="18" charset="0"/>
            </a:endParaRPr>
          </a:p>
          <a:p>
            <a:pPr algn="just"/>
            <a:r>
              <a:rPr lang="fr-FR" sz="2400" dirty="0" smtClean="0">
                <a:solidFill>
                  <a:schemeClr val="tx2"/>
                </a:solidFill>
                <a:latin typeface="Constantia" pitchFamily="18" charset="0"/>
              </a:rPr>
              <a:t>Un algorithme exact est un algorithme qui cherche, en parcourant tous les ordonnancements ou les optimums possibles, une solution faisable, si jamais celle-ci existe. </a:t>
            </a:r>
          </a:p>
          <a:p>
            <a:pPr algn="just"/>
            <a:endParaRPr lang="fr-FR" sz="2400" dirty="0" smtClean="0">
              <a:solidFill>
                <a:schemeClr val="tx2"/>
              </a:solidFill>
              <a:latin typeface="Constantia" pitchFamily="18" charset="0"/>
            </a:endParaRPr>
          </a:p>
          <a:p>
            <a:pPr algn="just"/>
            <a:r>
              <a:rPr lang="fr-FR" sz="2400" dirty="0" smtClean="0">
                <a:solidFill>
                  <a:schemeClr val="tx2"/>
                </a:solidFill>
                <a:latin typeface="Constantia" pitchFamily="18" charset="0"/>
              </a:rPr>
              <a:t>Par ailleurs si cet algorithme ne trouve pas de solutions, on en déduit que le problème n'a pas de solutions. Si le problème d'ordonnancement inclut une optimisation la solution trouvée par l'algorithme exact est la meilleure solution possible </a:t>
            </a:r>
            <a:endParaRPr lang="fr-FR" sz="2400" dirty="0">
              <a:solidFill>
                <a:schemeClr val="tx2"/>
              </a:solidFill>
              <a:latin typeface="Constantia" pitchFamily="18" charset="0"/>
            </a:endParaRPr>
          </a:p>
        </p:txBody>
      </p:sp>
      <p:sp>
        <p:nvSpPr>
          <p:cNvPr id="8" name="ZoneTexte 7"/>
          <p:cNvSpPr txBox="1"/>
          <p:nvPr/>
        </p:nvSpPr>
        <p:spPr>
          <a:xfrm>
            <a:off x="214282" y="857232"/>
            <a:ext cx="4357718" cy="461665"/>
          </a:xfrm>
          <a:prstGeom prst="rect">
            <a:avLst/>
          </a:prstGeom>
          <a:noFill/>
        </p:spPr>
        <p:txBody>
          <a:bodyPr wrap="square" rtlCol="0">
            <a:spAutoFit/>
          </a:bodyPr>
          <a:lstStyle/>
          <a:p>
            <a:r>
              <a:rPr lang="fr-FR" sz="2400" b="1" dirty="0" smtClean="0">
                <a:solidFill>
                  <a:schemeClr val="tx2"/>
                </a:solidFill>
                <a:latin typeface="Constantia" pitchFamily="18" charset="0"/>
              </a:rPr>
              <a:t>Définition </a:t>
            </a: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6" name="Titre 5"/>
          <p:cNvSpPr txBox="1">
            <a:spLocks noGrp="1"/>
          </p:cNvSpPr>
          <p:nvPr>
            <p:ph type="title"/>
          </p:nvPr>
        </p:nvSpPr>
        <p:spPr>
          <a:xfrm>
            <a:off x="457200" y="44450"/>
            <a:ext cx="8382000" cy="954107"/>
          </a:xfrm>
          <a:prstGeom prst="rect">
            <a:avLst/>
          </a:prstGeom>
          <a:noFill/>
        </p:spPr>
        <p:txBody>
          <a:bodyPr wrap="square" rtlCol="0">
            <a:spAutoFit/>
          </a:bodyPr>
          <a:lstStyle/>
          <a:p>
            <a:pPr lvl="0" algn="ctr"/>
            <a:r>
              <a:rPr lang="fr-FR" sz="2800" b="1" dirty="0" smtClean="0">
                <a:latin typeface="Constantia" pitchFamily="18" charset="0"/>
              </a:rPr>
              <a:t>Algorithmes exacts ou optimaux</a:t>
            </a:r>
            <a:br>
              <a:rPr lang="fr-FR" sz="2800" b="1" dirty="0" smtClean="0">
                <a:latin typeface="Constantia" pitchFamily="18" charset="0"/>
              </a:rPr>
            </a:br>
            <a:r>
              <a:rPr lang="fr-FR" sz="2800" b="1" dirty="0" smtClean="0">
                <a:latin typeface="Constantia" pitchFamily="18" charset="0"/>
              </a:rPr>
              <a:t> </a:t>
            </a:r>
            <a:endParaRPr lang="fr-FR" sz="2800" b="1" dirty="0">
              <a:solidFill>
                <a:schemeClr val="bg1"/>
              </a:solidFill>
              <a:latin typeface="Constantia" pitchFamily="18" charset="0"/>
            </a:endParaRPr>
          </a:p>
        </p:txBody>
      </p:sp>
      <p:sp>
        <p:nvSpPr>
          <p:cNvPr id="7" name="Rectangle 6"/>
          <p:cNvSpPr/>
          <p:nvPr/>
        </p:nvSpPr>
        <p:spPr>
          <a:xfrm>
            <a:off x="214282" y="1321435"/>
            <a:ext cx="8786874" cy="5632311"/>
          </a:xfrm>
          <a:prstGeom prst="rect">
            <a:avLst/>
          </a:prstGeom>
        </p:spPr>
        <p:txBody>
          <a:bodyPr wrap="square">
            <a:spAutoFit/>
          </a:bodyPr>
          <a:lstStyle/>
          <a:p>
            <a:pPr algn="just"/>
            <a:r>
              <a:rPr lang="fr-FR" sz="2400" dirty="0" smtClean="0">
                <a:solidFill>
                  <a:schemeClr val="tx2"/>
                </a:solidFill>
                <a:latin typeface="Constantia" pitchFamily="18" charset="0"/>
              </a:rPr>
              <a:t>La méthode du </a:t>
            </a:r>
            <a:r>
              <a:rPr lang="fr-FR" sz="2400" dirty="0" err="1" smtClean="0">
                <a:solidFill>
                  <a:schemeClr val="tx2"/>
                </a:solidFill>
                <a:latin typeface="Constantia" pitchFamily="18" charset="0"/>
              </a:rPr>
              <a:t>Branch</a:t>
            </a:r>
            <a:r>
              <a:rPr lang="fr-FR" sz="2400" dirty="0" smtClean="0">
                <a:solidFill>
                  <a:schemeClr val="tx2"/>
                </a:solidFill>
                <a:latin typeface="Constantia" pitchFamily="18" charset="0"/>
              </a:rPr>
              <a:t> and </a:t>
            </a:r>
            <a:r>
              <a:rPr lang="fr-FR" sz="2400" dirty="0" err="1" smtClean="0">
                <a:solidFill>
                  <a:schemeClr val="tx2"/>
                </a:solidFill>
                <a:latin typeface="Constantia" pitchFamily="18" charset="0"/>
              </a:rPr>
              <a:t>Bound</a:t>
            </a:r>
            <a:r>
              <a:rPr lang="fr-FR" sz="2400" dirty="0" smtClean="0">
                <a:solidFill>
                  <a:schemeClr val="tx2"/>
                </a:solidFill>
                <a:latin typeface="Constantia" pitchFamily="18" charset="0"/>
              </a:rPr>
              <a:t> (B&amp;B) (procédure par évaluation et séparation progressive) est une méthode utilisée pour l’ordonnancement et pour l’optimisation, </a:t>
            </a:r>
          </a:p>
          <a:p>
            <a:pPr algn="just"/>
            <a:r>
              <a:rPr lang="fr-FR" sz="2400" dirty="0" smtClean="0">
                <a:solidFill>
                  <a:schemeClr val="tx2"/>
                </a:solidFill>
                <a:latin typeface="Constantia" pitchFamily="18" charset="0"/>
              </a:rPr>
              <a:t>Consiste à construire un arbre d'exploration qui énumère toutes les solutions. Ensuite, en utilisant certaines propriétés du problème en question, il faut trouver une manière intelligente d'explorer cet arbre. </a:t>
            </a:r>
          </a:p>
          <a:p>
            <a:pPr algn="just"/>
            <a:r>
              <a:rPr lang="fr-FR" sz="2400" dirty="0" smtClean="0">
                <a:solidFill>
                  <a:schemeClr val="tx2"/>
                </a:solidFill>
                <a:latin typeface="Constantia" pitchFamily="18" charset="0"/>
              </a:rPr>
              <a:t>Cette méthode utilise une fonction qui permet de fixer une ou plusieurs bornes (tout dépend du problème traité) afin d'évaluer certaines solutions pour, soit les exclure, soit les maintenir comme des solutions potentielles. Bien entendu la performance d'une méthode de B&amp;B dépend, entre autres, de la qualité de cette fonction (de sa capacité d'exclure des solutions partielles le plus tôt possible).</a:t>
            </a:r>
          </a:p>
          <a:p>
            <a:pPr algn="just"/>
            <a:endParaRPr lang="fr-FR" sz="2400" dirty="0" smtClean="0">
              <a:latin typeface="Constantia" pitchFamily="18" charset="0"/>
            </a:endParaRPr>
          </a:p>
        </p:txBody>
      </p:sp>
      <p:sp>
        <p:nvSpPr>
          <p:cNvPr id="8" name="ZoneTexte 7"/>
          <p:cNvSpPr txBox="1"/>
          <p:nvPr/>
        </p:nvSpPr>
        <p:spPr>
          <a:xfrm>
            <a:off x="214282" y="857232"/>
            <a:ext cx="6643734" cy="461665"/>
          </a:xfrm>
          <a:prstGeom prst="rect">
            <a:avLst/>
          </a:prstGeom>
          <a:noFill/>
        </p:spPr>
        <p:txBody>
          <a:bodyPr wrap="square" rtlCol="0">
            <a:spAutoFit/>
          </a:bodyPr>
          <a:lstStyle/>
          <a:p>
            <a:r>
              <a:rPr lang="fr-FR" sz="2400" b="1" dirty="0" smtClean="0">
                <a:solidFill>
                  <a:schemeClr val="tx2"/>
                </a:solidFill>
                <a:latin typeface="Constantia" pitchFamily="18" charset="0"/>
              </a:rPr>
              <a:t>Exemple </a:t>
            </a:r>
            <a:r>
              <a:rPr lang="fr-FR" sz="2400" b="1" dirty="0" err="1" smtClean="0">
                <a:solidFill>
                  <a:schemeClr val="tx2"/>
                </a:solidFill>
                <a:latin typeface="Constantia" pitchFamily="18" charset="0"/>
              </a:rPr>
              <a:t>Branch</a:t>
            </a:r>
            <a:r>
              <a:rPr lang="fr-FR" sz="2400" b="1" dirty="0" smtClean="0">
                <a:solidFill>
                  <a:schemeClr val="tx2"/>
                </a:solidFill>
                <a:latin typeface="Constantia" pitchFamily="18" charset="0"/>
              </a:rPr>
              <a:t> and </a:t>
            </a:r>
            <a:r>
              <a:rPr lang="fr-FR" sz="2400" b="1" dirty="0" err="1" smtClean="0">
                <a:solidFill>
                  <a:schemeClr val="tx2"/>
                </a:solidFill>
                <a:latin typeface="Constantia" pitchFamily="18" charset="0"/>
              </a:rPr>
              <a:t>bound</a:t>
            </a:r>
            <a:r>
              <a:rPr lang="fr-FR" sz="2400" b="1" dirty="0" smtClean="0">
                <a:solidFill>
                  <a:schemeClr val="tx2"/>
                </a:solidFill>
                <a:latin typeface="Constantia" pitchFamily="18" charset="0"/>
              </a:rPr>
              <a:t> Algorithme </a:t>
            </a: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500298" y="2595570"/>
            <a:ext cx="6572296" cy="3548074"/>
          </a:xfrm>
          <a:prstGeom prst="rect">
            <a:avLst/>
          </a:prstGeom>
          <a:noFill/>
          <a:ln w="9525">
            <a:noFill/>
            <a:miter lim="800000"/>
            <a:headEnd/>
            <a:tailEnd/>
          </a:ln>
          <a:effectLst/>
        </p:spPr>
      </p:pic>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7DEF9F94-3755-4889-B495-A269AF1C7C63}" type="datetime1">
              <a:rPr lang="fr-FR" smtClean="0"/>
              <a:pPr/>
              <a:t>08/11/2021</a:t>
            </a:fld>
            <a:endParaRPr lang="fr-FR"/>
          </a:p>
        </p:txBody>
      </p:sp>
      <p:sp>
        <p:nvSpPr>
          <p:cNvPr id="16" name="Ellipse 15"/>
          <p:cNvSpPr/>
          <p:nvPr/>
        </p:nvSpPr>
        <p:spPr bwMode="auto">
          <a:xfrm>
            <a:off x="2000232" y="1785926"/>
            <a:ext cx="4357718" cy="114300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2"/>
              </a:solidFill>
              <a:effectLst/>
              <a:latin typeface="Tahoma" pitchFamily="34" charset="0"/>
            </a:endParaRPr>
          </a:p>
        </p:txBody>
      </p:sp>
      <p:sp>
        <p:nvSpPr>
          <p:cNvPr id="17" name="Ellipse 16"/>
          <p:cNvSpPr/>
          <p:nvPr/>
        </p:nvSpPr>
        <p:spPr bwMode="auto">
          <a:xfrm>
            <a:off x="2428860" y="2214554"/>
            <a:ext cx="4357718" cy="114300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smtClean="0">
              <a:ln>
                <a:noFill/>
              </a:ln>
              <a:solidFill>
                <a:schemeClr val="tx2"/>
              </a:solidFill>
              <a:effectLst/>
              <a:latin typeface="Tahoma" pitchFamily="34" charset="0"/>
            </a:endParaRPr>
          </a:p>
        </p:txBody>
      </p:sp>
      <p:sp>
        <p:nvSpPr>
          <p:cNvPr id="10" name="ZoneTexte 9"/>
          <p:cNvSpPr txBox="1"/>
          <p:nvPr/>
        </p:nvSpPr>
        <p:spPr>
          <a:xfrm>
            <a:off x="285720" y="857232"/>
            <a:ext cx="8572560" cy="954107"/>
          </a:xfrm>
          <a:prstGeom prst="rect">
            <a:avLst/>
          </a:prstGeom>
          <a:noFill/>
        </p:spPr>
        <p:txBody>
          <a:bodyPr wrap="square" rtlCol="0">
            <a:spAutoFit/>
          </a:bodyPr>
          <a:lstStyle/>
          <a:p>
            <a:pPr algn="ctr"/>
            <a:r>
              <a:rPr lang="en-US" sz="2800" b="1" i="1" dirty="0" smtClean="0">
                <a:solidFill>
                  <a:schemeClr val="tx2"/>
                </a:solidFill>
                <a:latin typeface="Constantia" pitchFamily="18" charset="0"/>
              </a:rPr>
              <a:t>Le </a:t>
            </a:r>
            <a:r>
              <a:rPr lang="en-US" sz="2800" b="1" i="1" dirty="0" err="1" smtClean="0">
                <a:solidFill>
                  <a:schemeClr val="tx2"/>
                </a:solidFill>
                <a:latin typeface="Constantia" pitchFamily="18" charset="0"/>
              </a:rPr>
              <a:t>probléme</a:t>
            </a:r>
            <a:r>
              <a:rPr lang="en-US" sz="2800" b="1" i="1" dirty="0" smtClean="0">
                <a:solidFill>
                  <a:schemeClr val="tx2"/>
                </a:solidFill>
                <a:latin typeface="Constantia" pitchFamily="18" charset="0"/>
              </a:rPr>
              <a:t> de placement des conteneurs en </a:t>
            </a:r>
            <a:r>
              <a:rPr lang="en-US" sz="2800" b="1" i="1" dirty="0" err="1" smtClean="0">
                <a:solidFill>
                  <a:schemeClr val="tx2"/>
                </a:solidFill>
                <a:latin typeface="Constantia" pitchFamily="18" charset="0"/>
              </a:rPr>
              <a:t>utilisant</a:t>
            </a:r>
            <a:r>
              <a:rPr lang="en-US" sz="2800" b="1" i="1" dirty="0" smtClean="0">
                <a:solidFill>
                  <a:schemeClr val="tx2"/>
                </a:solidFill>
                <a:latin typeface="Constantia" pitchFamily="18" charset="0"/>
              </a:rPr>
              <a:t> l’algorithme  Branch and Bound</a:t>
            </a:r>
          </a:p>
        </p:txBody>
      </p:sp>
      <p:sp>
        <p:nvSpPr>
          <p:cNvPr id="12" name="Rectangle à coins arrondis 11"/>
          <p:cNvSpPr/>
          <p:nvPr/>
        </p:nvSpPr>
        <p:spPr bwMode="auto">
          <a:xfrm flipH="1">
            <a:off x="285720" y="2071678"/>
            <a:ext cx="3643338" cy="1428760"/>
          </a:xfrm>
          <a:prstGeom prst="wedgeRoundRectCallout">
            <a:avLst>
              <a:gd name="adj1" fmla="val -80949"/>
              <a:gd name="adj2" fmla="val 78290"/>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lvl="0"/>
            <a:r>
              <a:rPr lang="fr-FR" sz="2000" b="1" dirty="0" smtClean="0">
                <a:solidFill>
                  <a:schemeClr val="tx2"/>
                </a:solidFill>
                <a:latin typeface="Constantia" pitchFamily="18" charset="0"/>
              </a:rPr>
              <a:t>1. Séparer</a:t>
            </a:r>
          </a:p>
          <a:p>
            <a:pPr lvl="0"/>
            <a:r>
              <a:rPr lang="fr-FR" sz="2000" b="1" dirty="0" smtClean="0">
                <a:solidFill>
                  <a:schemeClr val="tx2"/>
                </a:solidFill>
                <a:latin typeface="Constantia" pitchFamily="18" charset="0"/>
              </a:rPr>
              <a:t>2. Evaluer (Borner, Bound)</a:t>
            </a:r>
          </a:p>
          <a:p>
            <a:pPr lvl="0"/>
            <a:r>
              <a:rPr lang="fr-FR" sz="2000" b="1" dirty="0" smtClean="0">
                <a:solidFill>
                  <a:schemeClr val="tx2"/>
                </a:solidFill>
                <a:latin typeface="Constantia" pitchFamily="18" charset="0"/>
              </a:rPr>
              <a:t>3. Le calcul d’une bonne </a:t>
            </a:r>
          </a:p>
          <a:p>
            <a:pPr lvl="0"/>
            <a:r>
              <a:rPr lang="fr-FR" sz="2000" b="1" dirty="0" smtClean="0">
                <a:solidFill>
                  <a:schemeClr val="tx2"/>
                </a:solidFill>
                <a:latin typeface="Constantia" pitchFamily="18" charset="0"/>
              </a:rPr>
              <a:t>solution réalisable</a:t>
            </a:r>
          </a:p>
        </p:txBody>
      </p:sp>
      <p:sp>
        <p:nvSpPr>
          <p:cNvPr id="13" name="Rectangle à coins arrondis 12"/>
          <p:cNvSpPr/>
          <p:nvPr/>
        </p:nvSpPr>
        <p:spPr bwMode="auto">
          <a:xfrm flipH="1">
            <a:off x="438120" y="3714752"/>
            <a:ext cx="3643338" cy="1428760"/>
          </a:xfrm>
          <a:prstGeom prst="wedgeRoundRectCallout">
            <a:avLst>
              <a:gd name="adj1" fmla="val -83389"/>
              <a:gd name="adj2" fmla="val -13265"/>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lvl="0"/>
            <a:r>
              <a:rPr lang="fr-FR" sz="2000" b="1" dirty="0" smtClean="0">
                <a:solidFill>
                  <a:schemeClr val="tx2"/>
                </a:solidFill>
                <a:latin typeface="Constantia" pitchFamily="18" charset="0"/>
              </a:rPr>
              <a:t>Stratégies de parcours</a:t>
            </a:r>
          </a:p>
          <a:p>
            <a:pPr lvl="0"/>
            <a:r>
              <a:rPr lang="fr-FR" sz="2000" b="1" dirty="0" smtClean="0">
                <a:solidFill>
                  <a:srgbClr val="FF0000"/>
                </a:solidFill>
                <a:latin typeface="Constantia" pitchFamily="18" charset="0"/>
              </a:rPr>
              <a:t>1.La profondeur d’abord</a:t>
            </a:r>
          </a:p>
          <a:p>
            <a:pPr lvl="0"/>
            <a:r>
              <a:rPr lang="fr-FR" sz="2000" b="1" dirty="0" smtClean="0">
                <a:solidFill>
                  <a:schemeClr val="tx2"/>
                </a:solidFill>
                <a:latin typeface="Constantia" pitchFamily="18" charset="0"/>
              </a:rPr>
              <a:t>2. Le meilleur d’abord</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par>
                                <p:cTn id="8" presetID="5"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txBox="1">
            <a:spLocks/>
          </p:cNvSpPr>
          <p:nvPr/>
        </p:nvSpPr>
        <p:spPr>
          <a:xfrm>
            <a:off x="8518491" y="6451600"/>
            <a:ext cx="536609" cy="274320"/>
          </a:xfrm>
          <a:prstGeom prst="rect">
            <a:avLst/>
          </a:prstGeom>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C3244412-3E1A-4E02-AE01-869DE2BFD927}" type="slidenum">
              <a:rPr lang="en-CA" smtClean="0"/>
              <a:pPr>
                <a:defRPr/>
              </a:pPr>
              <a:t>7</a:t>
            </a:fld>
            <a:endParaRPr lang="en-CA" dirty="0"/>
          </a:p>
        </p:txBody>
      </p:sp>
      <p:sp>
        <p:nvSpPr>
          <p:cNvPr id="4" name="ZoneTexte 3"/>
          <p:cNvSpPr txBox="1"/>
          <p:nvPr/>
        </p:nvSpPr>
        <p:spPr>
          <a:xfrm>
            <a:off x="285720" y="785794"/>
            <a:ext cx="3000396" cy="400110"/>
          </a:xfrm>
          <a:prstGeom prst="rect">
            <a:avLst/>
          </a:prstGeom>
          <a:noFill/>
        </p:spPr>
        <p:txBody>
          <a:bodyPr wrap="square" rtlCol="0">
            <a:spAutoFit/>
          </a:bodyPr>
          <a:lstStyle/>
          <a:p>
            <a:r>
              <a:rPr lang="fr-FR" sz="2000" b="1" dirty="0" smtClean="0">
                <a:solidFill>
                  <a:schemeClr val="tx2"/>
                </a:solidFill>
                <a:latin typeface="Constantia" pitchFamily="18" charset="0"/>
              </a:rPr>
              <a:t>Matrice de Distance</a:t>
            </a:r>
            <a:endParaRPr lang="fr-FR" sz="2000" b="1" dirty="0">
              <a:solidFill>
                <a:schemeClr val="tx2"/>
              </a:solidFill>
              <a:latin typeface="Constantia"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428229206"/>
              </p:ext>
            </p:extLst>
          </p:nvPr>
        </p:nvGraphicFramePr>
        <p:xfrm>
          <a:off x="214282" y="1285860"/>
          <a:ext cx="3143270" cy="2143140"/>
        </p:xfrm>
        <a:graphic>
          <a:graphicData uri="http://schemas.openxmlformats.org/drawingml/2006/table">
            <a:tbl>
              <a:tblPr firstRow="1" bandRow="1">
                <a:tableStyleId>{ED083AE6-46FA-4A59-8FB0-9F97EB10719F}</a:tableStyleId>
              </a:tblPr>
              <a:tblGrid>
                <a:gridCol w="628654"/>
                <a:gridCol w="628654"/>
                <a:gridCol w="628654"/>
                <a:gridCol w="628654"/>
                <a:gridCol w="628654"/>
              </a:tblGrid>
              <a:tr h="524944">
                <a:tc>
                  <a:txBody>
                    <a:bodyPr/>
                    <a:lstStyle/>
                    <a:p>
                      <a:endParaRPr lang="fr-FR" dirty="0"/>
                    </a:p>
                  </a:txBody>
                  <a:tcPr>
                    <a:solidFill>
                      <a:schemeClr val="accent4">
                        <a:lumMod val="65000"/>
                        <a:lumOff val="35000"/>
                      </a:schemeClr>
                    </a:solidFill>
                  </a:tcPr>
                </a:tc>
                <a:tc>
                  <a:txBody>
                    <a:bodyPr/>
                    <a:lstStyle/>
                    <a:p>
                      <a:pPr algn="ctr"/>
                      <a:r>
                        <a:rPr lang="fr-FR" dirty="0" smtClean="0"/>
                        <a:t>P1</a:t>
                      </a:r>
                      <a:endParaRPr lang="fr-FR" dirty="0"/>
                    </a:p>
                  </a:txBody>
                  <a:tcPr>
                    <a:solidFill>
                      <a:schemeClr val="accent2">
                        <a:lumMod val="40000"/>
                        <a:lumOff val="60000"/>
                      </a:schemeClr>
                    </a:solidFill>
                  </a:tcPr>
                </a:tc>
                <a:tc>
                  <a:txBody>
                    <a:bodyPr/>
                    <a:lstStyle/>
                    <a:p>
                      <a:pPr algn="ctr"/>
                      <a:r>
                        <a:rPr lang="fr-FR" dirty="0" smtClean="0"/>
                        <a:t>P2</a:t>
                      </a:r>
                      <a:endParaRPr lang="fr-FR" dirty="0"/>
                    </a:p>
                  </a:txBody>
                  <a:tcPr>
                    <a:solidFill>
                      <a:schemeClr val="accent2">
                        <a:lumMod val="40000"/>
                        <a:lumOff val="60000"/>
                      </a:schemeClr>
                    </a:solidFill>
                  </a:tcPr>
                </a:tc>
                <a:tc>
                  <a:txBody>
                    <a:bodyPr/>
                    <a:lstStyle/>
                    <a:p>
                      <a:pPr algn="ctr"/>
                      <a:r>
                        <a:rPr lang="fr-FR" dirty="0" smtClean="0"/>
                        <a:t>P3</a:t>
                      </a:r>
                      <a:endParaRPr lang="fr-FR" dirty="0"/>
                    </a:p>
                  </a:txBody>
                  <a:tcPr>
                    <a:solidFill>
                      <a:schemeClr val="accent2">
                        <a:lumMod val="40000"/>
                        <a:lumOff val="60000"/>
                      </a:schemeClr>
                    </a:solidFill>
                  </a:tcPr>
                </a:tc>
                <a:tc>
                  <a:txBody>
                    <a:bodyPr/>
                    <a:lstStyle/>
                    <a:p>
                      <a:pPr algn="ctr"/>
                      <a:r>
                        <a:rPr lang="fr-FR" dirty="0" smtClean="0"/>
                        <a:t>P4</a:t>
                      </a:r>
                      <a:endParaRPr lang="fr-FR" dirty="0"/>
                    </a:p>
                  </a:txBody>
                  <a:tcPr>
                    <a:solidFill>
                      <a:schemeClr val="accent2">
                        <a:lumMod val="40000"/>
                        <a:lumOff val="60000"/>
                      </a:schemeClr>
                    </a:solidFill>
                  </a:tcPr>
                </a:tc>
              </a:tr>
              <a:tr h="404549">
                <a:tc>
                  <a:txBody>
                    <a:bodyPr/>
                    <a:lstStyle/>
                    <a:p>
                      <a:r>
                        <a:rPr lang="fr-FR" dirty="0" smtClean="0"/>
                        <a:t>C1</a:t>
                      </a:r>
                      <a:endParaRPr lang="fr-FR" dirty="0"/>
                    </a:p>
                  </a:txBody>
                  <a:tcPr>
                    <a:solidFill>
                      <a:schemeClr val="accent5">
                        <a:lumMod val="90000"/>
                      </a:schemeClr>
                    </a:solidFill>
                  </a:tcPr>
                </a:tc>
                <a:tc>
                  <a:txBody>
                    <a:bodyPr/>
                    <a:lstStyle/>
                    <a:p>
                      <a:pPr algn="ctr"/>
                      <a:r>
                        <a:rPr lang="fr-FR" dirty="0" smtClean="0"/>
                        <a:t>9</a:t>
                      </a:r>
                      <a:endParaRPr lang="fr-FR" dirty="0"/>
                    </a:p>
                  </a:txBody>
                  <a:tcPr/>
                </a:tc>
                <a:tc>
                  <a:txBody>
                    <a:bodyPr/>
                    <a:lstStyle/>
                    <a:p>
                      <a:pPr algn="ctr"/>
                      <a:r>
                        <a:rPr lang="fr-FR" dirty="0" smtClean="0"/>
                        <a:t>2</a:t>
                      </a:r>
                      <a:endParaRPr lang="fr-FR" dirty="0"/>
                    </a:p>
                  </a:txBody>
                  <a:tcPr/>
                </a:tc>
                <a:tc>
                  <a:txBody>
                    <a:bodyPr/>
                    <a:lstStyle/>
                    <a:p>
                      <a:pPr algn="ctr"/>
                      <a:r>
                        <a:rPr lang="fr-FR" dirty="0" smtClean="0"/>
                        <a:t>7</a:t>
                      </a:r>
                      <a:endParaRPr lang="fr-FR" dirty="0"/>
                    </a:p>
                  </a:txBody>
                  <a:tcPr/>
                </a:tc>
                <a:tc>
                  <a:txBody>
                    <a:bodyPr/>
                    <a:lstStyle/>
                    <a:p>
                      <a:pPr algn="ctr"/>
                      <a:r>
                        <a:rPr lang="fr-FR" dirty="0" smtClean="0"/>
                        <a:t>8</a:t>
                      </a:r>
                      <a:endParaRPr lang="fr-FR" dirty="0"/>
                    </a:p>
                  </a:txBody>
                  <a:tcPr/>
                </a:tc>
              </a:tr>
              <a:tr h="404549">
                <a:tc>
                  <a:txBody>
                    <a:bodyPr/>
                    <a:lstStyle/>
                    <a:p>
                      <a:r>
                        <a:rPr lang="fr-FR" dirty="0" smtClean="0"/>
                        <a:t>C2</a:t>
                      </a:r>
                      <a:endParaRPr lang="fr-FR" dirty="0"/>
                    </a:p>
                  </a:txBody>
                  <a:tcPr>
                    <a:solidFill>
                      <a:schemeClr val="accent5">
                        <a:lumMod val="90000"/>
                      </a:schemeClr>
                    </a:solidFill>
                  </a:tcPr>
                </a:tc>
                <a:tc>
                  <a:txBody>
                    <a:bodyPr/>
                    <a:lstStyle/>
                    <a:p>
                      <a:pPr algn="ctr"/>
                      <a:r>
                        <a:rPr lang="fr-FR" dirty="0" smtClean="0"/>
                        <a:t>6</a:t>
                      </a:r>
                      <a:endParaRPr lang="fr-FR" dirty="0"/>
                    </a:p>
                  </a:txBody>
                  <a:tcPr/>
                </a:tc>
                <a:tc>
                  <a:txBody>
                    <a:bodyPr/>
                    <a:lstStyle/>
                    <a:p>
                      <a:pPr algn="ctr"/>
                      <a:r>
                        <a:rPr lang="fr-FR" dirty="0" smtClean="0"/>
                        <a:t>4</a:t>
                      </a:r>
                      <a:endParaRPr lang="fr-FR" dirty="0"/>
                    </a:p>
                  </a:txBody>
                  <a:tcPr/>
                </a:tc>
                <a:tc>
                  <a:txBody>
                    <a:bodyPr/>
                    <a:lstStyle/>
                    <a:p>
                      <a:pPr algn="ctr"/>
                      <a:r>
                        <a:rPr lang="fr-FR" dirty="0" smtClean="0"/>
                        <a:t>3</a:t>
                      </a:r>
                      <a:endParaRPr lang="fr-FR" dirty="0"/>
                    </a:p>
                  </a:txBody>
                  <a:tcPr/>
                </a:tc>
                <a:tc>
                  <a:txBody>
                    <a:bodyPr/>
                    <a:lstStyle/>
                    <a:p>
                      <a:pPr algn="ctr"/>
                      <a:r>
                        <a:rPr lang="fr-FR" dirty="0" smtClean="0"/>
                        <a:t>7</a:t>
                      </a:r>
                      <a:endParaRPr lang="fr-FR" dirty="0"/>
                    </a:p>
                  </a:txBody>
                  <a:tcPr/>
                </a:tc>
              </a:tr>
              <a:tr h="404549">
                <a:tc>
                  <a:txBody>
                    <a:bodyPr/>
                    <a:lstStyle/>
                    <a:p>
                      <a:r>
                        <a:rPr lang="fr-FR" dirty="0" smtClean="0"/>
                        <a:t>C3</a:t>
                      </a:r>
                      <a:endParaRPr lang="fr-FR" dirty="0"/>
                    </a:p>
                  </a:txBody>
                  <a:tcPr>
                    <a:solidFill>
                      <a:schemeClr val="accent5">
                        <a:lumMod val="90000"/>
                      </a:schemeClr>
                    </a:solidFill>
                  </a:tcPr>
                </a:tc>
                <a:tc>
                  <a:txBody>
                    <a:bodyPr/>
                    <a:lstStyle/>
                    <a:p>
                      <a:pPr algn="ctr"/>
                      <a:r>
                        <a:rPr lang="fr-FR" dirty="0" smtClean="0"/>
                        <a:t>5</a:t>
                      </a:r>
                      <a:endParaRPr lang="fr-FR" dirty="0"/>
                    </a:p>
                  </a:txBody>
                  <a:tcPr/>
                </a:tc>
                <a:tc>
                  <a:txBody>
                    <a:bodyPr/>
                    <a:lstStyle/>
                    <a:p>
                      <a:pPr algn="ctr"/>
                      <a:r>
                        <a:rPr lang="fr-FR" dirty="0" smtClean="0"/>
                        <a:t>8</a:t>
                      </a:r>
                      <a:endParaRPr lang="fr-FR" dirty="0"/>
                    </a:p>
                  </a:txBody>
                  <a:tcPr/>
                </a:tc>
                <a:tc>
                  <a:txBody>
                    <a:bodyPr/>
                    <a:lstStyle/>
                    <a:p>
                      <a:pPr algn="ctr"/>
                      <a:r>
                        <a:rPr lang="fr-FR" dirty="0" smtClean="0"/>
                        <a:t>1</a:t>
                      </a:r>
                      <a:endParaRPr lang="fr-FR" dirty="0"/>
                    </a:p>
                  </a:txBody>
                  <a:tcPr/>
                </a:tc>
                <a:tc>
                  <a:txBody>
                    <a:bodyPr/>
                    <a:lstStyle/>
                    <a:p>
                      <a:pPr algn="ctr"/>
                      <a:r>
                        <a:rPr lang="fr-FR" dirty="0" smtClean="0"/>
                        <a:t>8</a:t>
                      </a:r>
                      <a:endParaRPr lang="fr-FR" dirty="0"/>
                    </a:p>
                  </a:txBody>
                  <a:tcPr/>
                </a:tc>
              </a:tr>
              <a:tr h="404549">
                <a:tc>
                  <a:txBody>
                    <a:bodyPr/>
                    <a:lstStyle/>
                    <a:p>
                      <a:r>
                        <a:rPr lang="fr-FR" dirty="0" smtClean="0"/>
                        <a:t>C4</a:t>
                      </a:r>
                      <a:endParaRPr lang="fr-FR" dirty="0"/>
                    </a:p>
                  </a:txBody>
                  <a:tcPr>
                    <a:solidFill>
                      <a:schemeClr val="accent5">
                        <a:lumMod val="90000"/>
                      </a:schemeClr>
                    </a:solidFill>
                  </a:tcPr>
                </a:tc>
                <a:tc>
                  <a:txBody>
                    <a:bodyPr/>
                    <a:lstStyle/>
                    <a:p>
                      <a:pPr algn="ctr"/>
                      <a:r>
                        <a:rPr lang="fr-FR" dirty="0" smtClean="0"/>
                        <a:t>7</a:t>
                      </a:r>
                      <a:endParaRPr lang="fr-FR" dirty="0"/>
                    </a:p>
                  </a:txBody>
                  <a:tcPr/>
                </a:tc>
                <a:tc>
                  <a:txBody>
                    <a:bodyPr/>
                    <a:lstStyle/>
                    <a:p>
                      <a:pPr algn="ctr"/>
                      <a:r>
                        <a:rPr lang="fr-FR" dirty="0" smtClean="0"/>
                        <a:t>6</a:t>
                      </a:r>
                      <a:endParaRPr lang="fr-FR" dirty="0"/>
                    </a:p>
                  </a:txBody>
                  <a:tcPr/>
                </a:tc>
                <a:tc>
                  <a:txBody>
                    <a:bodyPr/>
                    <a:lstStyle/>
                    <a:p>
                      <a:pPr algn="ctr"/>
                      <a:r>
                        <a:rPr lang="fr-FR" dirty="0" smtClean="0"/>
                        <a:t>9</a:t>
                      </a:r>
                      <a:endParaRPr lang="fr-FR" dirty="0"/>
                    </a:p>
                  </a:txBody>
                  <a:tcPr/>
                </a:tc>
                <a:tc>
                  <a:txBody>
                    <a:bodyPr/>
                    <a:lstStyle/>
                    <a:p>
                      <a:pPr algn="ctr"/>
                      <a:r>
                        <a:rPr lang="fr-FR" dirty="0" smtClean="0"/>
                        <a:t>4</a:t>
                      </a:r>
                      <a:endParaRPr lang="fr-FR" dirty="0"/>
                    </a:p>
                  </a:txBody>
                  <a:tcPr/>
                </a:tc>
              </a:tr>
            </a:tbl>
          </a:graphicData>
        </a:graphic>
      </p:graphicFrame>
      <p:sp>
        <p:nvSpPr>
          <p:cNvPr id="7" name="Rectangle 6"/>
          <p:cNvSpPr/>
          <p:nvPr/>
        </p:nvSpPr>
        <p:spPr>
          <a:xfrm>
            <a:off x="142844" y="3429000"/>
            <a:ext cx="3071802" cy="1754326"/>
          </a:xfrm>
          <a:prstGeom prst="rect">
            <a:avLst/>
          </a:prstGeom>
        </p:spPr>
        <p:txBody>
          <a:bodyPr wrap="square">
            <a:spAutoFit/>
          </a:bodyPr>
          <a:lstStyle/>
          <a:p>
            <a:r>
              <a:rPr lang="fr-FR" b="1" dirty="0" smtClean="0">
                <a:solidFill>
                  <a:srgbClr val="000000"/>
                </a:solidFill>
                <a:latin typeface="Times New Roman" panose="02020603050405020304" pitchFamily="18" charset="0"/>
              </a:rPr>
              <a:t>Borne inférieure (LB):</a:t>
            </a:r>
          </a:p>
          <a:p>
            <a:r>
              <a:rPr lang="fr-FR" b="1" dirty="0" smtClean="0">
                <a:solidFill>
                  <a:srgbClr val="000000"/>
                </a:solidFill>
                <a:latin typeface="Times New Roman" panose="02020603050405020304" pitchFamily="18" charset="0"/>
              </a:rPr>
              <a:t> </a:t>
            </a:r>
            <a:r>
              <a:rPr lang="fr-FR" b="1" dirty="0" smtClean="0">
                <a:solidFill>
                  <a:srgbClr val="31869D"/>
                </a:solidFill>
                <a:latin typeface="Times New Roman" panose="02020603050405020304" pitchFamily="18" charset="0"/>
              </a:rPr>
              <a:t>La solution optimale a un coût au moins égal à : </a:t>
            </a:r>
          </a:p>
          <a:p>
            <a:r>
              <a:rPr lang="fr-FR" b="1" dirty="0" smtClean="0">
                <a:solidFill>
                  <a:srgbClr val="FF0000"/>
                </a:solidFill>
                <a:latin typeface="Times New Roman" panose="02020603050405020304" pitchFamily="18" charset="0"/>
              </a:rPr>
              <a:t>2+3+1+4=10 </a:t>
            </a:r>
            <a:r>
              <a:rPr lang="fr-FR" b="1" dirty="0" smtClean="0">
                <a:solidFill>
                  <a:srgbClr val="000000"/>
                </a:solidFill>
                <a:latin typeface="Times New Roman" panose="02020603050405020304" pitchFamily="18" charset="0"/>
              </a:rPr>
              <a:t>(somme des coûts minimal de chaque ligne)</a:t>
            </a:r>
            <a:endParaRPr lang="fr-FR" dirty="0"/>
          </a:p>
        </p:txBody>
      </p:sp>
      <p:sp>
        <p:nvSpPr>
          <p:cNvPr id="54" name="Ellipse 53"/>
          <p:cNvSpPr/>
          <p:nvPr/>
        </p:nvSpPr>
        <p:spPr>
          <a:xfrm>
            <a:off x="1571604" y="1785926"/>
            <a:ext cx="396089" cy="40318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2214546" y="2643182"/>
            <a:ext cx="396089" cy="40318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2857488" y="3000372"/>
            <a:ext cx="396089" cy="40318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p:cNvPicPr>
            <a:picLocks noChangeAspect="1"/>
          </p:cNvPicPr>
          <p:nvPr/>
        </p:nvPicPr>
        <p:blipFill>
          <a:blip r:embed="rId3" cstate="print"/>
          <a:stretch>
            <a:fillRect/>
          </a:stretch>
        </p:blipFill>
        <p:spPr>
          <a:xfrm>
            <a:off x="3428992" y="1142984"/>
            <a:ext cx="5429288" cy="4136159"/>
          </a:xfrm>
          <a:prstGeom prst="rect">
            <a:avLst/>
          </a:prstGeom>
        </p:spPr>
      </p:pic>
      <p:sp>
        <p:nvSpPr>
          <p:cNvPr id="29" name="Ellipse 28"/>
          <p:cNvSpPr/>
          <p:nvPr/>
        </p:nvSpPr>
        <p:spPr>
          <a:xfrm>
            <a:off x="2214546" y="2143116"/>
            <a:ext cx="396089" cy="40318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p:cNvSpPr/>
          <p:nvPr/>
        </p:nvSpPr>
        <p:spPr>
          <a:xfrm>
            <a:off x="4857752" y="1000108"/>
            <a:ext cx="2357454" cy="107157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3357554" y="2214554"/>
            <a:ext cx="5643602" cy="107157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4572000" y="2357430"/>
            <a:ext cx="1714512" cy="785818"/>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p:cNvCxnSpPr/>
          <p:nvPr/>
        </p:nvCxnSpPr>
        <p:spPr bwMode="auto">
          <a:xfrm>
            <a:off x="285720" y="2000240"/>
            <a:ext cx="3071834" cy="1588"/>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9" name="Connecteur droit 58"/>
          <p:cNvCxnSpPr/>
          <p:nvPr/>
        </p:nvCxnSpPr>
        <p:spPr bwMode="auto">
          <a:xfrm rot="5400000">
            <a:off x="-34957" y="2392355"/>
            <a:ext cx="2214578" cy="1588"/>
          </a:xfrm>
          <a:prstGeom prst="line">
            <a:avLst/>
          </a:prstGeom>
          <a:ln>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1" name="ZoneTexte 60"/>
          <p:cNvSpPr txBox="1"/>
          <p:nvPr/>
        </p:nvSpPr>
        <p:spPr>
          <a:xfrm>
            <a:off x="3428992" y="1928802"/>
            <a:ext cx="1428760" cy="369332"/>
          </a:xfrm>
          <a:prstGeom prst="rect">
            <a:avLst/>
          </a:prstGeom>
          <a:noFill/>
        </p:spPr>
        <p:txBody>
          <a:bodyPr wrap="square" rtlCol="0">
            <a:spAutoFit/>
          </a:bodyPr>
          <a:lstStyle/>
          <a:p>
            <a:r>
              <a:rPr lang="fr-FR" b="1" dirty="0" err="1" smtClean="0">
                <a:latin typeface="Century" pitchFamily="18" charset="0"/>
              </a:rPr>
              <a:t>Nniveau</a:t>
            </a:r>
            <a:r>
              <a:rPr lang="fr-FR" b="1" dirty="0" smtClean="0">
                <a:latin typeface="Century" pitchFamily="18" charset="0"/>
              </a:rPr>
              <a:t>   1</a:t>
            </a:r>
            <a:endParaRPr lang="fr-FR" b="1" dirty="0">
              <a:latin typeface="Century" pitchFamily="18" charset="0"/>
            </a:endParaRPr>
          </a:p>
        </p:txBody>
      </p:sp>
      <p:sp>
        <p:nvSpPr>
          <p:cNvPr id="62" name="ZoneTexte 61"/>
          <p:cNvSpPr txBox="1"/>
          <p:nvPr/>
        </p:nvSpPr>
        <p:spPr>
          <a:xfrm>
            <a:off x="3357554" y="3286124"/>
            <a:ext cx="1214446" cy="369332"/>
          </a:xfrm>
          <a:prstGeom prst="rect">
            <a:avLst/>
          </a:prstGeom>
          <a:noFill/>
        </p:spPr>
        <p:txBody>
          <a:bodyPr wrap="square" rtlCol="0">
            <a:spAutoFit/>
          </a:bodyPr>
          <a:lstStyle/>
          <a:p>
            <a:r>
              <a:rPr lang="fr-FR" b="1" dirty="0" smtClean="0">
                <a:latin typeface="Century" pitchFamily="18" charset="0"/>
              </a:rPr>
              <a:t>Niveau 2</a:t>
            </a:r>
            <a:endParaRPr lang="fr-FR" b="1" dirty="0">
              <a:latin typeface="Century" pitchFamily="18" charset="0"/>
            </a:endParaRPr>
          </a:p>
        </p:txBody>
      </p:sp>
      <p:sp>
        <p:nvSpPr>
          <p:cNvPr id="63" name="ZoneTexte 62"/>
          <p:cNvSpPr txBox="1"/>
          <p:nvPr/>
        </p:nvSpPr>
        <p:spPr>
          <a:xfrm>
            <a:off x="3214678" y="4714884"/>
            <a:ext cx="1214446" cy="369332"/>
          </a:xfrm>
          <a:prstGeom prst="rect">
            <a:avLst/>
          </a:prstGeom>
          <a:noFill/>
        </p:spPr>
        <p:txBody>
          <a:bodyPr wrap="square" rtlCol="0">
            <a:spAutoFit/>
          </a:bodyPr>
          <a:lstStyle/>
          <a:p>
            <a:r>
              <a:rPr lang="fr-FR" b="1" dirty="0" smtClean="0">
                <a:latin typeface="Century" pitchFamily="18" charset="0"/>
              </a:rPr>
              <a:t>Niveau 3</a:t>
            </a:r>
            <a:endParaRPr lang="fr-FR" b="1" dirty="0">
              <a:latin typeface="Century" pitchFamily="18" charset="0"/>
            </a:endParaRPr>
          </a:p>
        </p:txBody>
      </p:sp>
      <p:sp>
        <p:nvSpPr>
          <p:cNvPr id="64" name="Ellipse 63"/>
          <p:cNvSpPr/>
          <p:nvPr/>
        </p:nvSpPr>
        <p:spPr>
          <a:xfrm>
            <a:off x="4357686" y="4429132"/>
            <a:ext cx="3429024" cy="92869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4214810" y="3357562"/>
            <a:ext cx="4643470" cy="92869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0" y="5143512"/>
            <a:ext cx="9144000" cy="1754326"/>
          </a:xfrm>
          <a:prstGeom prst="rect">
            <a:avLst/>
          </a:prstGeom>
        </p:spPr>
        <p:txBody>
          <a:bodyPr wrap="square">
            <a:spAutoFit/>
          </a:bodyPr>
          <a:lstStyle/>
          <a:p>
            <a:r>
              <a:rPr lang="fr-FR" b="1" dirty="0" smtClean="0">
                <a:solidFill>
                  <a:srgbClr val="000000"/>
                </a:solidFill>
                <a:latin typeface="Constantia" pitchFamily="18" charset="0"/>
              </a:rPr>
              <a:t>Le conteneur C1 doit être placé dans la pile P2</a:t>
            </a:r>
          </a:p>
          <a:p>
            <a:r>
              <a:rPr lang="fr-FR" b="1" dirty="0" smtClean="0">
                <a:solidFill>
                  <a:srgbClr val="000000"/>
                </a:solidFill>
                <a:latin typeface="Constantia" pitchFamily="18" charset="0"/>
              </a:rPr>
              <a:t>Le conteneur C2 doit être placé dans la pile P1</a:t>
            </a:r>
          </a:p>
          <a:p>
            <a:r>
              <a:rPr lang="fr-FR" b="1" dirty="0" smtClean="0">
                <a:solidFill>
                  <a:srgbClr val="000000"/>
                </a:solidFill>
                <a:latin typeface="Constantia" pitchFamily="18" charset="0"/>
              </a:rPr>
              <a:t>Le conteneur C3 doit être placé dans la pile P3</a:t>
            </a:r>
          </a:p>
          <a:p>
            <a:r>
              <a:rPr lang="fr-FR" b="1" dirty="0" smtClean="0">
                <a:solidFill>
                  <a:srgbClr val="000000"/>
                </a:solidFill>
                <a:latin typeface="Constantia" pitchFamily="18" charset="0"/>
              </a:rPr>
              <a:t>Le conteneur C4 doit être placé dans la pile P4</a:t>
            </a:r>
            <a:endParaRPr lang="fr-FR" b="1" dirty="0" smtClean="0">
              <a:solidFill>
                <a:schemeClr val="tx2"/>
              </a:solidFill>
              <a:latin typeface="Constantia" pitchFamily="18" charset="0"/>
            </a:endParaRPr>
          </a:p>
          <a:p>
            <a:r>
              <a:rPr lang="fr-FR" b="1" dirty="0" smtClean="0">
                <a:solidFill>
                  <a:schemeClr val="tx2"/>
                </a:solidFill>
                <a:latin typeface="Constantia" pitchFamily="18" charset="0"/>
              </a:rPr>
              <a:t>Le coût de placement dans ce cas est égal à 13</a:t>
            </a:r>
            <a:endParaRPr lang="fr-FR" dirty="0" smtClean="0">
              <a:solidFill>
                <a:schemeClr val="tx2"/>
              </a:solidFill>
              <a:latin typeface="Constantia" pitchFamily="18" charset="0"/>
            </a:endParaRPr>
          </a:p>
          <a:p>
            <a:endParaRPr lang="fr-FR" dirty="0">
              <a:solidFill>
                <a:schemeClr val="tx2"/>
              </a:solidFill>
              <a:latin typeface="Constantia" pitchFamily="18" charset="0"/>
            </a:endParaRPr>
          </a:p>
        </p:txBody>
      </p:sp>
      <p:sp>
        <p:nvSpPr>
          <p:cNvPr id="22" name="Espace réservé de la date 21"/>
          <p:cNvSpPr>
            <a:spLocks noGrp="1"/>
          </p:cNvSpPr>
          <p:nvPr>
            <p:ph type="dt" sz="half" idx="11"/>
          </p:nvPr>
        </p:nvSpPr>
        <p:spPr/>
        <p:txBody>
          <a:bodyPr/>
          <a:lstStyle/>
          <a:p>
            <a:fld id="{9DE67182-7AEC-4431-99DF-B9EBCAEC629F}" type="datetime1">
              <a:rPr lang="fr-FR" smtClean="0"/>
              <a:pPr/>
              <a:t>08/11/2021</a:t>
            </a:fld>
            <a:endParaRPr lang="fr-FR"/>
          </a:p>
        </p:txBody>
      </p:sp>
      <p:sp>
        <p:nvSpPr>
          <p:cNvPr id="30" name="Ellipse 29"/>
          <p:cNvSpPr/>
          <p:nvPr/>
        </p:nvSpPr>
        <p:spPr>
          <a:xfrm>
            <a:off x="4214810" y="3429000"/>
            <a:ext cx="1714512" cy="785818"/>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bwMode="auto">
          <a:xfrm>
            <a:off x="214282" y="2357430"/>
            <a:ext cx="3071834" cy="1588"/>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4" name="Connecteur droit 33"/>
          <p:cNvCxnSpPr/>
          <p:nvPr/>
        </p:nvCxnSpPr>
        <p:spPr bwMode="auto">
          <a:xfrm rot="5400000">
            <a:off x="749273" y="2392355"/>
            <a:ext cx="2214578" cy="1588"/>
          </a:xfrm>
          <a:prstGeom prst="line">
            <a:avLst/>
          </a:prstGeom>
          <a:ln>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6" name="Connecteur droit 35"/>
          <p:cNvCxnSpPr/>
          <p:nvPr/>
        </p:nvCxnSpPr>
        <p:spPr bwMode="auto">
          <a:xfrm>
            <a:off x="214282" y="2857496"/>
            <a:ext cx="3071834" cy="1588"/>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7" name="Connecteur droit 36"/>
          <p:cNvCxnSpPr/>
          <p:nvPr/>
        </p:nvCxnSpPr>
        <p:spPr bwMode="auto">
          <a:xfrm rot="5400000">
            <a:off x="1249339" y="2392355"/>
            <a:ext cx="2214578" cy="1588"/>
          </a:xfrm>
          <a:prstGeom prst="line">
            <a:avLst/>
          </a:prstGeom>
          <a:ln>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9" name="Connecteur droit 38"/>
          <p:cNvCxnSpPr/>
          <p:nvPr/>
        </p:nvCxnSpPr>
        <p:spPr bwMode="auto">
          <a:xfrm rot="5400000">
            <a:off x="1892280" y="2392355"/>
            <a:ext cx="2214578" cy="1588"/>
          </a:xfrm>
          <a:prstGeom prst="line">
            <a:avLst/>
          </a:prstGeom>
          <a:ln>
            <a:solidFill>
              <a:srgbClr val="C0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Connecteur droit 39"/>
          <p:cNvCxnSpPr/>
          <p:nvPr/>
        </p:nvCxnSpPr>
        <p:spPr bwMode="auto">
          <a:xfrm>
            <a:off x="214282" y="3213098"/>
            <a:ext cx="3071834" cy="1588"/>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1" name="Ellipse 40"/>
          <p:cNvSpPr/>
          <p:nvPr/>
        </p:nvSpPr>
        <p:spPr>
          <a:xfrm>
            <a:off x="4429124" y="4500570"/>
            <a:ext cx="1714512" cy="785818"/>
          </a:xfrm>
          <a:prstGeom prst="ellipse">
            <a:avLst/>
          </a:prstGeom>
          <a:noFill/>
          <a:ln w="381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91500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heckerboard(across)">
                                      <p:cBhvr>
                                        <p:cTn id="18" dur="500"/>
                                        <p:tgtEl>
                                          <p:spTgt spid="2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checkerboard(across)">
                                      <p:cBhvr>
                                        <p:cTn id="21" dur="500"/>
                                        <p:tgtEl>
                                          <p:spTgt spid="5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heckerboard(across)">
                                      <p:cBhvr>
                                        <p:cTn id="24" dur="500"/>
                                        <p:tgtEl>
                                          <p:spTgt spid="5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checkerboard(across)">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checkerboard(across)">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heckerboard(across)">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heckerboard(across)">
                                      <p:cBhvr>
                                        <p:cTn id="42" dur="500"/>
                                        <p:tgtEl>
                                          <p:spTgt spid="32"/>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checkerboard(across)">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checkerboard(across)">
                                      <p:cBhvr>
                                        <p:cTn id="50" dur="500"/>
                                        <p:tgtEl>
                                          <p:spTgt spid="35"/>
                                        </p:tgtEl>
                                      </p:cBhvr>
                                    </p:animEffect>
                                  </p:childTnLst>
                                </p:cTn>
                              </p:par>
                              <p:par>
                                <p:cTn id="51" presetID="5" presetClass="entr" presetSubtype="1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heckerboard(across)">
                                      <p:cBhvr>
                                        <p:cTn id="53" dur="500"/>
                                        <p:tgtEl>
                                          <p:spTgt spid="34"/>
                                        </p:tgtEl>
                                      </p:cBhvr>
                                    </p:animEffect>
                                  </p:childTnLst>
                                </p:cTn>
                              </p:par>
                              <p:par>
                                <p:cTn id="54" presetID="5" presetClass="entr" presetSubtype="1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checkerboard(across)">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checkerboard(across)">
                                      <p:cBhvr>
                                        <p:cTn id="61" dur="500"/>
                                        <p:tgtEl>
                                          <p:spTgt spid="6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checkerboard(across)">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heckerboard(across)">
                                      <p:cBhvr>
                                        <p:cTn id="69" dur="500"/>
                                        <p:tgtEl>
                                          <p:spTgt spid="30"/>
                                        </p:tgtEl>
                                      </p:cBhvr>
                                    </p:animEffect>
                                  </p:childTnLst>
                                </p:cTn>
                              </p:par>
                              <p:par>
                                <p:cTn id="70" presetID="5" presetClass="entr" presetSubtype="10"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checkerboard(across)">
                                      <p:cBhvr>
                                        <p:cTn id="72" dur="500"/>
                                        <p:tgtEl>
                                          <p:spTgt spid="59"/>
                                        </p:tgtEl>
                                      </p:cBhvr>
                                    </p:animEffect>
                                  </p:childTnLst>
                                </p:cTn>
                              </p:par>
                              <p:par>
                                <p:cTn id="73" presetID="5"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checkerboard(across)">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checkerboard(across)">
                                      <p:cBhvr>
                                        <p:cTn id="80" dur="500"/>
                                        <p:tgtEl>
                                          <p:spTgt spid="64"/>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checkerboard(across)">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xit" presetSubtype="10" fill="hold" grpId="1" nodeType="clickEffect">
                                  <p:stCondLst>
                                    <p:cond delay="0"/>
                                  </p:stCondLst>
                                  <p:childTnLst>
                                    <p:animEffect transition="out" filter="checkerboard(across)">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checkerboard(across)">
                                      <p:cBhvr>
                                        <p:cTn id="93" dur="500"/>
                                        <p:tgtEl>
                                          <p:spTgt spid="67"/>
                                        </p:tgtEl>
                                      </p:cBhvr>
                                    </p:animEffect>
                                  </p:childTnLst>
                                </p:cTn>
                              </p:par>
                              <p:par>
                                <p:cTn id="94" presetID="5" presetClass="entr" presetSubtype="10" fill="hold"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checkerboard(across)">
                                      <p:cBhvr>
                                        <p:cTn id="96" dur="500"/>
                                        <p:tgtEl>
                                          <p:spTgt spid="36"/>
                                        </p:tgtEl>
                                      </p:cBhvr>
                                    </p:animEffect>
                                  </p:childTnLst>
                                </p:cTn>
                              </p:par>
                              <p:par>
                                <p:cTn id="97" presetID="5" presetClass="entr" presetSubtype="10"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checkerboard(across)">
                                      <p:cBhvr>
                                        <p:cTn id="99" dur="500"/>
                                        <p:tgtEl>
                                          <p:spTgt spid="37"/>
                                        </p:tgtEl>
                                      </p:cBhvr>
                                    </p:animEffect>
                                  </p:childTnLst>
                                </p:cTn>
                              </p:par>
                              <p:par>
                                <p:cTn id="100" presetID="5" presetClass="entr" presetSubtype="10"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checkerboard(across)">
                                      <p:cBhvr>
                                        <p:cTn id="102" dur="500"/>
                                        <p:tgtEl>
                                          <p:spTgt spid="39"/>
                                        </p:tgtEl>
                                      </p:cBhvr>
                                    </p:animEffect>
                                  </p:childTnLst>
                                </p:cTn>
                              </p:par>
                              <p:par>
                                <p:cTn id="103" presetID="5" presetClass="entr" presetSubtype="10" fill="hold" nodeType="with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checkerboard(across)">
                                      <p:cBhvr>
                                        <p:cTn id="105" dur="500"/>
                                        <p:tgtEl>
                                          <p:spTgt spid="40"/>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checkerboard(across)">
                                      <p:cBhvr>
                                        <p:cTn id="10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54" grpId="0" animBg="1"/>
      <p:bldP spid="56" grpId="0" animBg="1"/>
      <p:bldP spid="57" grpId="0" animBg="1"/>
      <p:bldP spid="29" grpId="0" animBg="1"/>
      <p:bldP spid="55" grpId="0" animBg="1"/>
      <p:bldP spid="32" grpId="0" animBg="1"/>
      <p:bldP spid="35" grpId="0" animBg="1"/>
      <p:bldP spid="61" grpId="0"/>
      <p:bldP spid="62" grpId="0"/>
      <p:bldP spid="63" grpId="0"/>
      <p:bldP spid="64" grpId="0" animBg="1"/>
      <p:bldP spid="66" grpId="0" animBg="1"/>
      <p:bldP spid="67" grpId="0"/>
      <p:bldP spid="3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643050"/>
            <a:ext cx="8229600" cy="5559425"/>
          </a:xfrm>
        </p:spPr>
        <p:txBody>
          <a:bodyPr/>
          <a:lstStyle/>
          <a:p>
            <a:pPr algn="just"/>
            <a:r>
              <a:rPr lang="fr-FR" sz="2400" b="0" dirty="0" smtClean="0">
                <a:solidFill>
                  <a:schemeClr val="tx2"/>
                </a:solidFill>
                <a:latin typeface="Constantia" pitchFamily="18" charset="0"/>
              </a:rPr>
              <a:t>Ce sont des méthodes génériques dont les principes généraux sont inspirés d'autres domaines et sont applicables à différents problèmes d'optimisation combinatoire.</a:t>
            </a:r>
          </a:p>
          <a:p>
            <a:pPr algn="just"/>
            <a:r>
              <a:rPr lang="fr-FR" sz="2400" b="0" dirty="0" smtClean="0">
                <a:solidFill>
                  <a:schemeClr val="tx2"/>
                </a:solidFill>
                <a:latin typeface="Constantia" pitchFamily="18" charset="0"/>
              </a:rPr>
              <a:t> Parmi ces méta heuristiques on peut citer (le Recuit Simulé : Mécanique Statistique, Algorithmes Génétiques, Colonie de fourmis : Bioinformatique, Recherche Tabou : Intelligence artificielle,...). </a:t>
            </a:r>
            <a:endParaRPr lang="fr-FR" sz="24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6" name="Titre 5"/>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Méta heuristiques</a:t>
            </a:r>
            <a:r>
              <a:rPr lang="fr-FR" sz="2800" b="1" dirty="0" smtClean="0">
                <a:solidFill>
                  <a:schemeClr val="bg1"/>
                </a:solidFill>
                <a:latin typeface="Constantia" pitchFamily="18" charset="0"/>
              </a:rPr>
              <a:t> </a:t>
            </a:r>
            <a:endParaRPr lang="fr-FR" sz="2800" b="1" dirty="0">
              <a:solidFill>
                <a:schemeClr val="bg1"/>
              </a:solidFill>
              <a:latin typeface="Constantia" pitchFamily="18" charset="0"/>
            </a:endParaRPr>
          </a:p>
        </p:txBody>
      </p:sp>
      <p:sp>
        <p:nvSpPr>
          <p:cNvPr id="7" name="ZoneTexte 6"/>
          <p:cNvSpPr txBox="1"/>
          <p:nvPr/>
        </p:nvSpPr>
        <p:spPr>
          <a:xfrm>
            <a:off x="0" y="785794"/>
            <a:ext cx="8858312" cy="830997"/>
          </a:xfrm>
          <a:prstGeom prst="rect">
            <a:avLst/>
          </a:prstGeom>
          <a:noFill/>
        </p:spPr>
        <p:txBody>
          <a:bodyPr wrap="square" rtlCol="0">
            <a:spAutoFit/>
          </a:bodyPr>
          <a:lstStyle/>
          <a:p>
            <a:r>
              <a:rPr lang="fr-FR" sz="2400" b="1" dirty="0" smtClean="0">
                <a:solidFill>
                  <a:schemeClr val="tx2"/>
                </a:solidFill>
                <a:latin typeface="Constantia" pitchFamily="18" charset="0"/>
              </a:rPr>
              <a:t>         Définition </a:t>
            </a:r>
          </a:p>
          <a:p>
            <a:endParaRPr lang="fr-FR" sz="2400" b="1"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buNone/>
            </a:pPr>
            <a:r>
              <a:rPr lang="fr-FR" dirty="0" smtClean="0">
                <a:solidFill>
                  <a:schemeClr val="tx2"/>
                </a:solidFill>
                <a:latin typeface="Constantia" pitchFamily="18" charset="0"/>
              </a:rPr>
              <a:t>Exemple : Algorithme génétique</a:t>
            </a:r>
            <a:endParaRPr lang="fr-FR" b="0" dirty="0" smtClean="0">
              <a:solidFill>
                <a:schemeClr val="tx2"/>
              </a:solidFill>
              <a:latin typeface="Constantia" pitchFamily="18" charset="0"/>
            </a:endParaRPr>
          </a:p>
          <a:p>
            <a:pPr algn="just"/>
            <a:endParaRPr lang="fr-FR" b="0" dirty="0" smtClean="0">
              <a:solidFill>
                <a:schemeClr val="tx2"/>
              </a:solidFill>
              <a:latin typeface="Constantia"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08/11/2021</a:t>
            </a:fld>
            <a:endParaRPr lang="fr-FR"/>
          </a:p>
        </p:txBody>
      </p:sp>
      <p:sp>
        <p:nvSpPr>
          <p:cNvPr id="6" name="Titre 5"/>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Méta heuristiques </a:t>
            </a:r>
            <a:endParaRPr lang="fr-FR" sz="2800" b="1" dirty="0">
              <a:solidFill>
                <a:schemeClr val="bg1"/>
              </a:solidFill>
              <a:latin typeface="Constantia" pitchFamily="18" charset="0"/>
            </a:endParaRPr>
          </a:p>
        </p:txBody>
      </p:sp>
      <p:pic>
        <p:nvPicPr>
          <p:cNvPr id="7" name="Picture 1"/>
          <p:cNvPicPr>
            <a:picLocks noChangeAspect="1" noChangeArrowheads="1"/>
          </p:cNvPicPr>
          <p:nvPr/>
        </p:nvPicPr>
        <p:blipFill>
          <a:blip r:embed="rId2"/>
          <a:srcRect/>
          <a:stretch>
            <a:fillRect/>
          </a:stretch>
        </p:blipFill>
        <p:spPr bwMode="auto">
          <a:xfrm>
            <a:off x="1357291" y="1643050"/>
            <a:ext cx="6572296" cy="4786346"/>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12678</TotalTime>
  <Words>815</Words>
  <Application>Microsoft Office PowerPoint</Application>
  <PresentationFormat>Affichage à l'écran (4:3)</PresentationFormat>
  <Paragraphs>159</Paragraphs>
  <Slides>18</Slides>
  <Notes>4</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32" baseType="lpstr">
      <vt:lpstr>Arial</vt:lpstr>
      <vt:lpstr>Calibri</vt:lpstr>
      <vt:lpstr>Cambria</vt:lpstr>
      <vt:lpstr>Century</vt:lpstr>
      <vt:lpstr>Constantia</vt:lpstr>
      <vt:lpstr>Lucida Fax</vt:lpstr>
      <vt:lpstr>Source Sans Pro Semibold</vt:lpstr>
      <vt:lpstr>Tahoma</vt:lpstr>
      <vt:lpstr>Times New Roman</vt:lpstr>
      <vt:lpstr>Verdana</vt:lpstr>
      <vt:lpstr>Wingdings</vt:lpstr>
      <vt:lpstr>源ノ角ゴシック Medium</vt:lpstr>
      <vt:lpstr>c020TGp_general_diagram_v2</vt:lpstr>
      <vt:lpstr>Image</vt:lpstr>
      <vt:lpstr>Présentation PowerPoint</vt:lpstr>
      <vt:lpstr>C’est quoi l’optimisation?</vt:lpstr>
      <vt:lpstr>Présentation PowerPoint</vt:lpstr>
      <vt:lpstr>Algorithmes exacts ou optimaux  </vt:lpstr>
      <vt:lpstr>Algorithmes exacts ou optimaux  </vt:lpstr>
      <vt:lpstr>Présentation PowerPoint</vt:lpstr>
      <vt:lpstr>Présentation PowerPoint</vt:lpstr>
      <vt:lpstr>Méta heuristiques </vt:lpstr>
      <vt:lpstr>Méta heuristiques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1326</cp:revision>
  <dcterms:created xsi:type="dcterms:W3CDTF">2010-05-11T12:42:52Z</dcterms:created>
  <dcterms:modified xsi:type="dcterms:W3CDTF">2021-11-08T09:40:36Z</dcterms:modified>
</cp:coreProperties>
</file>