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4" d="100"/>
          <a:sy n="94" d="100"/>
        </p:scale>
        <p:origin x="-38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1086274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3624479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20289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2386380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93499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488804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3212914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2558598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1966805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2129E96A-4312-49AC-B94C-6C435ED413D6}" type="datetimeFigureOut">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610827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129E96A-4312-49AC-B94C-6C435ED413D6}" type="datetimeFigureOut">
              <a:rPr lang="fr-FR" smtClean="0"/>
              <a:t>23/10/2021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2186798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129E96A-4312-49AC-B94C-6C435ED413D6}" type="datetimeFigureOut">
              <a:rPr lang="fr-FR" smtClean="0"/>
              <a:t>23/10/2021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1628541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129E96A-4312-49AC-B94C-6C435ED413D6}" type="datetimeFigureOut">
              <a:rPr lang="fr-FR" smtClean="0"/>
              <a:t>23/10/2021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2542914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9E96A-4312-49AC-B94C-6C435ED413D6}" type="datetimeFigureOut">
              <a:rPr lang="fr-FR" smtClean="0"/>
              <a:t>23/10/2021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253188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2129E96A-4312-49AC-B94C-6C435ED413D6}" type="datetimeFigureOut">
              <a:rPr lang="fr-FR" smtClean="0"/>
              <a:t>23/10/2021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B4CF2B6-19B4-4210-88A2-6F96CB35BCE7}" type="slidenum">
              <a:rPr lang="fr-FR" smtClean="0"/>
              <a:t>‹N°›</a:t>
            </a:fld>
            <a:endParaRPr lang="fr-FR"/>
          </a:p>
        </p:txBody>
      </p:sp>
    </p:spTree>
    <p:extLst>
      <p:ext uri="{BB962C8B-B14F-4D97-AF65-F5344CB8AC3E}">
        <p14:creationId xmlns:p14="http://schemas.microsoft.com/office/powerpoint/2010/main" val="713079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B4CF2B6-19B4-4210-88A2-6F96CB35BCE7}" type="slidenum">
              <a:rPr lang="fr-FR" smtClean="0"/>
              <a:t>‹N°›</a:t>
            </a:fld>
            <a:endParaRPr lang="fr-FR"/>
          </a:p>
        </p:txBody>
      </p:sp>
      <p:sp>
        <p:nvSpPr>
          <p:cNvPr id="5" name="Date Placeholder 4"/>
          <p:cNvSpPr>
            <a:spLocks noGrp="1"/>
          </p:cNvSpPr>
          <p:nvPr>
            <p:ph type="dt" sz="half" idx="10"/>
          </p:nvPr>
        </p:nvSpPr>
        <p:spPr/>
        <p:txBody>
          <a:bodyPr/>
          <a:lstStyle/>
          <a:p>
            <a:fld id="{2129E96A-4312-49AC-B94C-6C435ED413D6}" type="datetimeFigureOut">
              <a:rPr lang="fr-FR" smtClean="0"/>
              <a:t>23/10/2021</a:t>
            </a:fld>
            <a:endParaRPr lang="fr-FR"/>
          </a:p>
        </p:txBody>
      </p:sp>
    </p:spTree>
    <p:extLst>
      <p:ext uri="{BB962C8B-B14F-4D97-AF65-F5344CB8AC3E}">
        <p14:creationId xmlns:p14="http://schemas.microsoft.com/office/powerpoint/2010/main" val="5967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129E96A-4312-49AC-B94C-6C435ED413D6}" type="datetimeFigureOut">
              <a:rPr lang="fr-FR" smtClean="0"/>
              <a:t>23/10/2021</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B4CF2B6-19B4-4210-88A2-6F96CB35BCE7}" type="slidenum">
              <a:rPr lang="fr-FR" smtClean="0"/>
              <a:t>‹N°›</a:t>
            </a:fld>
            <a:endParaRPr lang="fr-FR"/>
          </a:p>
        </p:txBody>
      </p:sp>
    </p:spTree>
    <p:extLst>
      <p:ext uri="{BB962C8B-B14F-4D97-AF65-F5344CB8AC3E}">
        <p14:creationId xmlns:p14="http://schemas.microsoft.com/office/powerpoint/2010/main" val="1727815403"/>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l"/>
            <a:r>
              <a:rPr lang="fr-FR" dirty="0" smtClean="0"/>
              <a:t>Chapitre II:</a:t>
            </a:r>
            <a:endParaRPr lang="fr-FR" dirty="0"/>
          </a:p>
        </p:txBody>
      </p:sp>
      <p:sp>
        <p:nvSpPr>
          <p:cNvPr id="3" name="Sous-titre 2"/>
          <p:cNvSpPr>
            <a:spLocks noGrp="1"/>
          </p:cNvSpPr>
          <p:nvPr>
            <p:ph type="subTitle" idx="1"/>
          </p:nvPr>
        </p:nvSpPr>
        <p:spPr/>
        <p:txBody>
          <a:bodyPr>
            <a:normAutofit/>
          </a:bodyPr>
          <a:lstStyle/>
          <a:p>
            <a:pPr algn="ctr"/>
            <a:r>
              <a:rPr lang="fr-FR" sz="3200" b="1" dirty="0"/>
              <a:t>Impact du génie électrique sur le développement de la société</a:t>
            </a:r>
          </a:p>
        </p:txBody>
      </p:sp>
    </p:spTree>
    <p:extLst>
      <p:ext uri="{BB962C8B-B14F-4D97-AF65-F5344CB8AC3E}">
        <p14:creationId xmlns:p14="http://schemas.microsoft.com/office/powerpoint/2010/main" val="4150120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673" y="354987"/>
            <a:ext cx="9144000" cy="5847755"/>
          </a:xfrm>
          <a:prstGeom prst="rect">
            <a:avLst/>
          </a:prstGeom>
        </p:spPr>
        <p:txBody>
          <a:bodyPr wrap="square">
            <a:spAutoFit/>
          </a:bodyPr>
          <a:lstStyle/>
          <a:p>
            <a:pPr algn="just"/>
            <a:r>
              <a:rPr lang="fr-FR" sz="2200" dirty="0">
                <a:solidFill>
                  <a:srgbClr val="000000"/>
                </a:solidFill>
                <a:latin typeface="Times New Roman" panose="02020603050405020304" pitchFamily="18" charset="0"/>
              </a:rPr>
              <a:t>Nous dépendons aujourd’hui de l’électricité pour nos besoins quotidiens, que ce soit dans le domaine des transports, des loisirs, du travail, de la santé, de l’information, pour la conservation des aliments, et pour bien d’autres applications encore dont nous ne savons plus nous passer. Les impacts positifs et négatifs des technologies de l’information et de la communication sur notre société, notre économie, notre environnement et notre futur vont continuer d’être un sujet de débat d’une grande importance</a:t>
            </a:r>
            <a:r>
              <a:rPr lang="fr-FR" sz="1100" dirty="0">
                <a:solidFill>
                  <a:srgbClr val="000000"/>
                </a:solidFill>
                <a:latin typeface="Times New Roman" panose="02020603050405020304" pitchFamily="18" charset="0"/>
              </a:rPr>
              <a:t>. </a:t>
            </a:r>
            <a:endParaRPr lang="fr-FR" sz="1100" dirty="0" smtClean="0">
              <a:solidFill>
                <a:srgbClr val="000000"/>
              </a:solidFill>
              <a:latin typeface="Times New Roman" panose="02020603050405020304" pitchFamily="18" charset="0"/>
            </a:endParaRPr>
          </a:p>
          <a:p>
            <a:pPr algn="just"/>
            <a:r>
              <a:rPr lang="fr-FR" sz="2200" dirty="0">
                <a:solidFill>
                  <a:srgbClr val="000000"/>
                </a:solidFill>
                <a:latin typeface="Times New Roman" panose="02020603050405020304" pitchFamily="18" charset="0"/>
              </a:rPr>
              <a:t>Malgré le fait que l’histoire du génie électrique est relativement courte si on la compare avec les autres branches du génie, on doit reconnaitre que son impact social est considérablement plus important. Depuis la découverte de l’électricité au 18ème siècle et le développement des premiers réseaux de génération et de distribution de l’électricité à grande échelle vers la fin du 19ème siècle, et jusqu'à au développement des systèmes électroniques et informatiques modernes, le génie électrique n’a pas cessé de révolutionner notre vie quotidienne. Il a eu un impact sans précédent sur tous les aspects de notre société. Il a profondément transformé nos méthodes de communication, nos façons de travail, et même nos habitudes et nos manières de penser.</a:t>
            </a:r>
          </a:p>
        </p:txBody>
      </p:sp>
    </p:spTree>
    <p:extLst>
      <p:ext uri="{BB962C8B-B14F-4D97-AF65-F5344CB8AC3E}">
        <p14:creationId xmlns:p14="http://schemas.microsoft.com/office/powerpoint/2010/main" val="1230683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381" y="0"/>
            <a:ext cx="9213273" cy="6863417"/>
          </a:xfrm>
          <a:prstGeom prst="rect">
            <a:avLst/>
          </a:prstGeom>
        </p:spPr>
        <p:txBody>
          <a:bodyPr wrap="square">
            <a:spAutoFit/>
          </a:bodyPr>
          <a:lstStyle/>
          <a:p>
            <a:pPr algn="just"/>
            <a:r>
              <a:rPr lang="fr-FR" sz="2200" dirty="0">
                <a:solidFill>
                  <a:srgbClr val="000000"/>
                </a:solidFill>
                <a:latin typeface="Times New Roman" panose="02020603050405020304" pitchFamily="18" charset="0"/>
              </a:rPr>
              <a:t>Le génie électrique n'est donc pas seulement un champ scientifique qui a donné lieu à un ensemble d'inventions techniques, c’est selon Johnston, une dimension centrale de toute notre culture moderne. L’impact du génie électrique sur la société s’est vite aperçu dès l’invention de la première application à grande échelle de l’électricité; le télégraphe électrique. La possibilité de transmettre des messages sur de grandes distances a favorisé les échanges d’informations. Aujourd’hui le téléphone joue un rôle primordial dans le maintien de nos relations sociales et professionnelles, et constitue une nécessité pour toutes les activités de notre vie quotidienne</a:t>
            </a:r>
            <a:r>
              <a:rPr lang="fr-FR" sz="2200" dirty="0" smtClean="0">
                <a:solidFill>
                  <a:srgbClr val="000000"/>
                </a:solidFill>
                <a:latin typeface="Times New Roman" panose="02020603050405020304" pitchFamily="18" charset="0"/>
              </a:rPr>
              <a:t>.</a:t>
            </a:r>
          </a:p>
          <a:p>
            <a:pPr algn="just"/>
            <a:endParaRPr lang="fr-FR" sz="2200" dirty="0" smtClean="0">
              <a:solidFill>
                <a:srgbClr val="000000"/>
              </a:solidFill>
              <a:latin typeface="Times New Roman" panose="02020603050405020304" pitchFamily="18" charset="0"/>
            </a:endParaRPr>
          </a:p>
          <a:p>
            <a:pPr algn="just"/>
            <a:r>
              <a:rPr lang="fr-FR" sz="2200" dirty="0" smtClean="0">
                <a:solidFill>
                  <a:srgbClr val="000000"/>
                </a:solidFill>
                <a:latin typeface="Times New Roman" panose="02020603050405020304" pitchFamily="18" charset="0"/>
              </a:rPr>
              <a:t>    La </a:t>
            </a:r>
            <a:r>
              <a:rPr lang="fr-FR" sz="2200" dirty="0">
                <a:solidFill>
                  <a:srgbClr val="000000"/>
                </a:solidFill>
                <a:latin typeface="Times New Roman" panose="02020603050405020304" pitchFamily="18" charset="0"/>
              </a:rPr>
              <a:t>télévision et la radio vont jouer un rôle important à partir des années 1950 partout dans le monde. Elles deviendront les deux média les plus influents puisque elles sont facilement accessibles à toutes les classes sociales</a:t>
            </a:r>
            <a:r>
              <a:rPr lang="fr-FR" sz="2200" dirty="0" smtClean="0">
                <a:solidFill>
                  <a:srgbClr val="000000"/>
                </a:solidFill>
                <a:latin typeface="Times New Roman" panose="02020603050405020304" pitchFamily="18" charset="0"/>
              </a:rPr>
              <a:t>.</a:t>
            </a:r>
          </a:p>
          <a:p>
            <a:pPr algn="just"/>
            <a:endParaRPr lang="fr-FR" sz="2200" dirty="0">
              <a:solidFill>
                <a:srgbClr val="000000"/>
              </a:solidFill>
              <a:latin typeface="Times New Roman" panose="02020603050405020304" pitchFamily="18" charset="0"/>
            </a:endParaRPr>
          </a:p>
          <a:p>
            <a:pPr algn="just"/>
            <a:r>
              <a:rPr lang="fr-FR" sz="2200" dirty="0" smtClean="0">
                <a:solidFill>
                  <a:srgbClr val="000000"/>
                </a:solidFill>
                <a:latin typeface="Times New Roman" panose="02020603050405020304" pitchFamily="18" charset="0"/>
              </a:rPr>
              <a:t>    L’arrivée </a:t>
            </a:r>
            <a:r>
              <a:rPr lang="fr-FR" sz="2200" dirty="0">
                <a:solidFill>
                  <a:srgbClr val="000000"/>
                </a:solidFill>
                <a:latin typeface="Times New Roman" panose="02020603050405020304" pitchFamily="18" charset="0"/>
              </a:rPr>
              <a:t>des technologies de l’information, en particulier l’internet, a permis une démocratisation des moyens de communication en éliminant le contrôle et le monopole des gouvernements sur les sources de l’information, ce qui n’était pas possible avec la télévision et la radio. L’internet est devenu aujourd’hui un moyen d’expression qui est relativement libre et accessible à tous les membres de la société.</a:t>
            </a:r>
          </a:p>
        </p:txBody>
      </p:sp>
    </p:spTree>
    <p:extLst>
      <p:ext uri="{BB962C8B-B14F-4D97-AF65-F5344CB8AC3E}">
        <p14:creationId xmlns:p14="http://schemas.microsoft.com/office/powerpoint/2010/main" val="3359063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13759"/>
            <a:ext cx="9199418" cy="6524863"/>
          </a:xfrm>
          <a:prstGeom prst="rect">
            <a:avLst/>
          </a:prstGeom>
        </p:spPr>
        <p:txBody>
          <a:bodyPr wrap="square">
            <a:spAutoFit/>
          </a:bodyPr>
          <a:lstStyle/>
          <a:p>
            <a:pPr algn="just"/>
            <a:r>
              <a:rPr lang="fr-FR" sz="2200" dirty="0" smtClean="0">
                <a:solidFill>
                  <a:srgbClr val="000000"/>
                </a:solidFill>
                <a:latin typeface="Times New Roman" panose="02020603050405020304" pitchFamily="18" charset="0"/>
              </a:rPr>
              <a:t>    Au </a:t>
            </a:r>
            <a:r>
              <a:rPr lang="fr-FR" sz="2200" dirty="0">
                <a:solidFill>
                  <a:srgbClr val="000000"/>
                </a:solidFill>
                <a:latin typeface="Times New Roman" panose="02020603050405020304" pitchFamily="18" charset="0"/>
              </a:rPr>
              <a:t>sein des entreprises, l’informatique a d’abord permis l’optimisation de la gestion des entreprises, et plus tard l’automatisation des procédés de fabrication. Vers la fin des années 1980 les réseaux intranet et internet, les bases de données, et les logiciels de gestion sont devenus des outils centraux du système informatique de la plupart des entreprises, notamment dans leurs relations avec les clients, les fournisseurs, les banques et les établissements du gouvernement. Les investissements dans les nouvelles technologies de l’information et de la communication sont devenus primordiaux pour garantir la compétitivité et la productivité des entreprises industrielles</a:t>
            </a:r>
            <a:r>
              <a:rPr lang="fr-FR" sz="2200" dirty="0" smtClean="0">
                <a:solidFill>
                  <a:srgbClr val="000000"/>
                </a:solidFill>
                <a:latin typeface="Times New Roman" panose="02020603050405020304" pitchFamily="18" charset="0"/>
              </a:rPr>
              <a:t>.</a:t>
            </a:r>
          </a:p>
          <a:p>
            <a:pPr algn="just"/>
            <a:r>
              <a:rPr lang="fr-FR" sz="2200" dirty="0" smtClean="0">
                <a:solidFill>
                  <a:srgbClr val="000000"/>
                </a:solidFill>
                <a:latin typeface="Times New Roman" panose="02020603050405020304" pitchFamily="18" charset="0"/>
              </a:rPr>
              <a:t>    Le </a:t>
            </a:r>
            <a:r>
              <a:rPr lang="fr-FR" sz="2200" dirty="0">
                <a:solidFill>
                  <a:srgbClr val="000000"/>
                </a:solidFill>
                <a:latin typeface="Times New Roman" panose="02020603050405020304" pitchFamily="18" charset="0"/>
              </a:rPr>
              <a:t>développement rapide des technologies de l’information et de communications au cours des dernières années a fait croitre le volume de ces déchets très rapidement. Les études montrent que chaque année, 20 à 50 millions de tonnes de déchets d'équipements électriques et électroniques sont produits dans le monde, ce qui induit déjà des risques pour la santé publique et l'environnement.</a:t>
            </a:r>
          </a:p>
          <a:p>
            <a:pPr algn="just"/>
            <a:r>
              <a:rPr lang="fr-FR" sz="2200" smtClean="0">
                <a:solidFill>
                  <a:srgbClr val="000000"/>
                </a:solidFill>
                <a:latin typeface="Times New Roman" panose="02020603050405020304" pitchFamily="18" charset="0"/>
              </a:rPr>
              <a:t>    Ce </a:t>
            </a:r>
            <a:r>
              <a:rPr lang="fr-FR" sz="2200" dirty="0">
                <a:solidFill>
                  <a:srgbClr val="000000"/>
                </a:solidFill>
                <a:latin typeface="Times New Roman" panose="02020603050405020304" pitchFamily="18" charset="0"/>
              </a:rPr>
              <a:t>texte a souligné les impacts positifs et négatifs qui ont suivi le développement technologique en génie électrique, mais a aussi démontré que les nouvelles technologies ont considérablement contribué à l’amélioration des conditions de vie de l’être humaine, et ils continueront à le faire dans </a:t>
            </a:r>
            <a:r>
              <a:rPr lang="fr-FR" sz="2200">
                <a:solidFill>
                  <a:srgbClr val="000000"/>
                </a:solidFill>
                <a:latin typeface="Times New Roman" panose="02020603050405020304" pitchFamily="18" charset="0"/>
              </a:rPr>
              <a:t>le </a:t>
            </a:r>
            <a:r>
              <a:rPr lang="fr-FR" sz="2200" smtClean="0">
                <a:solidFill>
                  <a:srgbClr val="000000"/>
                </a:solidFill>
                <a:latin typeface="Times New Roman" panose="02020603050405020304" pitchFamily="18" charset="0"/>
              </a:rPr>
              <a:t>futur.</a:t>
            </a:r>
            <a:endParaRPr lang="fr-FR" sz="22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872518095"/>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TotalTime>
  <Words>663</Words>
  <Application>Microsoft Office PowerPoint</Application>
  <PresentationFormat>Personnalisé</PresentationFormat>
  <Paragraphs>12</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Facette</vt:lpstr>
      <vt:lpstr>Chapitre II:</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II:</dc:title>
  <dc:creator>ASUS</dc:creator>
  <cp:lastModifiedBy>tayeb lantri</cp:lastModifiedBy>
  <cp:revision>3</cp:revision>
  <dcterms:created xsi:type="dcterms:W3CDTF">2021-01-14T21:04:42Z</dcterms:created>
  <dcterms:modified xsi:type="dcterms:W3CDTF">2021-10-23T18:02:42Z</dcterms:modified>
</cp:coreProperties>
</file>