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11/11/2021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5CFC2-D726-48FA-B3AE-7F92EBBC0C3C}" type="datetimeFigureOut">
              <a:rPr lang="fr-FR" smtClean="0"/>
              <a:pPr/>
              <a:t>11/11/2021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02E4F-1E6D-4B57-A33A-9C8F55F42317}"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75756" y="3717032"/>
            <a:ext cx="4392488" cy="1436170"/>
          </a:xfrm>
          <a:ln>
            <a:solidFill>
              <a:schemeClr val="accent3">
                <a:lumMod val="75000"/>
              </a:schemeClr>
            </a:solidFill>
          </a:ln>
        </p:spPr>
        <p:txBody>
          <a:bodyPr>
            <a:noAutofit/>
          </a:bodyPr>
          <a:lstStyle/>
          <a:p>
            <a:r>
              <a:rPr lang="fr-FR" dirty="0">
                <a:highlight>
                  <a:srgbClr val="00FF00"/>
                </a:highlight>
              </a:rPr>
              <a:t>PHYTOTHERAPY</a:t>
            </a:r>
          </a:p>
        </p:txBody>
      </p:sp>
      <p:sp>
        <p:nvSpPr>
          <p:cNvPr id="3" name="Sous-titre 2"/>
          <p:cNvSpPr>
            <a:spLocks noGrp="1"/>
          </p:cNvSpPr>
          <p:nvPr>
            <p:ph type="subTitle" idx="1"/>
          </p:nvPr>
        </p:nvSpPr>
        <p:spPr>
          <a:xfrm>
            <a:off x="6156176" y="5857892"/>
            <a:ext cx="2387732" cy="538154"/>
          </a:xfrm>
          <a:ln>
            <a:solidFill>
              <a:schemeClr val="accent3">
                <a:lumMod val="75000"/>
              </a:schemeClr>
            </a:solidFill>
          </a:ln>
        </p:spPr>
        <p:txBody>
          <a:bodyPr>
            <a:normAutofit fontScale="62500" lnSpcReduction="20000"/>
          </a:bodyPr>
          <a:lstStyle/>
          <a:p>
            <a:r>
              <a:rPr lang="fr-FR" b="1" dirty="0">
                <a:solidFill>
                  <a:schemeClr val="tx1"/>
                </a:solidFill>
                <a:effectLst>
                  <a:outerShdw blurRad="38100" dist="38100" dir="2700000" algn="tl">
                    <a:srgbClr val="000000">
                      <a:alpha val="43137"/>
                    </a:srgbClr>
                  </a:outerShdw>
                </a:effectLst>
                <a:highlight>
                  <a:srgbClr val="FFFF00"/>
                </a:highlight>
              </a:rPr>
              <a:t>TEFFAHI MUSTAPHA</a:t>
            </a:r>
          </a:p>
        </p:txBody>
      </p:sp>
      <p:pic>
        <p:nvPicPr>
          <p:cNvPr id="5" name="Image 4" descr="المديرية المركزية لجامعة غليزان - Home | Facebook">
            <a:extLst>
              <a:ext uri="{FF2B5EF4-FFF2-40B4-BE49-F238E27FC236}">
                <a16:creationId xmlns:a16="http://schemas.microsoft.com/office/drawing/2014/main" id="{B247E6DB-CFF8-4C39-BBD9-0B0A5999AD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5" y="17294"/>
            <a:ext cx="2265149" cy="2265149"/>
          </a:xfrm>
          <a:prstGeom prst="rect">
            <a:avLst/>
          </a:prstGeom>
          <a:noFill/>
          <a:ln>
            <a:noFill/>
          </a:ln>
        </p:spPr>
      </p:pic>
      <p:pic>
        <p:nvPicPr>
          <p:cNvPr id="6" name="Image 5" descr="المديرية المركزية لجامعة غليزان - Home | Facebook">
            <a:extLst>
              <a:ext uri="{FF2B5EF4-FFF2-40B4-BE49-F238E27FC236}">
                <a16:creationId xmlns:a16="http://schemas.microsoft.com/office/drawing/2014/main" id="{18B30865-3E26-4FA4-A205-23C2BED857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15363" y="0"/>
            <a:ext cx="2265149" cy="2265149"/>
          </a:xfrm>
          <a:prstGeom prst="rect">
            <a:avLst/>
          </a:prstGeom>
          <a:noFill/>
          <a:ln>
            <a:noFill/>
          </a:ln>
        </p:spPr>
      </p:pic>
      <p:sp>
        <p:nvSpPr>
          <p:cNvPr id="7" name="Rectangle 6">
            <a:extLst>
              <a:ext uri="{FF2B5EF4-FFF2-40B4-BE49-F238E27FC236}">
                <a16:creationId xmlns:a16="http://schemas.microsoft.com/office/drawing/2014/main" id="{78DBDE0D-A480-435D-9433-ABABBCBC2A39}"/>
              </a:ext>
            </a:extLst>
          </p:cNvPr>
          <p:cNvSpPr/>
          <p:nvPr/>
        </p:nvSpPr>
        <p:spPr>
          <a:xfrm>
            <a:off x="3707904" y="912710"/>
            <a:ext cx="1584176"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COURS N°3</a:t>
            </a:r>
          </a:p>
        </p:txBody>
      </p:sp>
      <p:sp>
        <p:nvSpPr>
          <p:cNvPr id="9" name="ZoneTexte 8">
            <a:extLst>
              <a:ext uri="{FF2B5EF4-FFF2-40B4-BE49-F238E27FC236}">
                <a16:creationId xmlns:a16="http://schemas.microsoft.com/office/drawing/2014/main" id="{192AB380-5A01-45D2-80FE-FA2653F6B2AB}"/>
              </a:ext>
            </a:extLst>
          </p:cNvPr>
          <p:cNvSpPr txBox="1"/>
          <p:nvPr/>
        </p:nvSpPr>
        <p:spPr>
          <a:xfrm>
            <a:off x="215516" y="2679303"/>
            <a:ext cx="8712968" cy="830997"/>
          </a:xfrm>
          <a:prstGeom prst="rect">
            <a:avLst/>
          </a:prstGeom>
          <a:noFill/>
        </p:spPr>
        <p:txBody>
          <a:bodyPr wrap="square">
            <a:spAutoFit/>
          </a:bodyPr>
          <a:lstStyle/>
          <a:p>
            <a:pPr algn="ct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Master I </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Agroalimentaire et contrôle de qualité</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               </a:t>
            </a:r>
          </a:p>
          <a:p>
            <a:pPr algn="ct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   </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Anglais scientifique</a:t>
            </a:r>
            <a:r>
              <a:rPr lang="fr-FR" sz="2400"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 </a:t>
            </a:r>
            <a:endParaRPr lang="fr-FR" sz="2400" u="sng" dirty="0">
              <a:solidFill>
                <a:schemeClr val="tx1">
                  <a:lumMod val="95000"/>
                  <a:lumOff val="5000"/>
                </a:schemeClr>
              </a:solidFill>
              <a:highlight>
                <a:srgbClr val="00FF00"/>
              </a:highlight>
              <a:latin typeface="Agency FB" panose="020B0503020202020204" pitchFamily="34" charset="0"/>
            </a:endParaRPr>
          </a:p>
        </p:txBody>
      </p:sp>
    </p:spTree>
  </p:cSld>
  <p:clrMapOvr>
    <a:masterClrMapping/>
  </p:clrMapOvr>
  <p:transition advTm="18286"/>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785794"/>
            <a:ext cx="8358246" cy="5632311"/>
          </a:xfrm>
          <a:prstGeom prst="rect">
            <a:avLst/>
          </a:prstGeom>
          <a:ln>
            <a:solidFill>
              <a:srgbClr val="FF0000"/>
            </a:solidFill>
          </a:ln>
        </p:spPr>
        <p:txBody>
          <a:bodyPr wrap="square">
            <a:spAutoFit/>
          </a:bodyPr>
          <a:lstStyle/>
          <a:p>
            <a:r>
              <a:rPr lang="en-US" sz="2000" b="1" dirty="0"/>
              <a:t>Herbal medicine (phototherapy) :  </a:t>
            </a:r>
            <a:r>
              <a:rPr lang="en-US" sz="2000" dirty="0"/>
              <a:t>is the art of using plants for healing. From the Greek «phyton» which means plant and «therapein» which means to treat, it is therefore an allopathic therapeutic (that is to say to treat with substances which have the opposite effect to the pathology of which the patient suffers) intended for the prevention and treatment of functional disorders and benign medical conditions by non-toxic medicinal plants under normal conditions of use.</a:t>
            </a:r>
            <a:br>
              <a:rPr lang="en-US" sz="2000" dirty="0"/>
            </a:br>
            <a:r>
              <a:rPr lang="en-US" sz="2000" dirty="0"/>
              <a:t>Man used plants to feed himself but also to heal himself. Over the centuries, knowledge of medicinal plants is passed down from generation to generation. The chemists managed to isolate the active ingredients of some plants , Continuing their research, they were able to manufacture synthetic molecules. The plants now serve only as reserves for chemical molecules. However, in recent years there has been a renewed interest in herbal medicine and more «natural» therapies. According to the WHO, 80% of the world’s population uses plants to treat themselves, in several forms: dried plants or not (herbal teas) or preparations immediately derived (powders, dyes, extracts, etc.). Herbal medicine has many benefits that would explain the return to its use.</a:t>
            </a:r>
            <a:endParaRPr lang="fr-FR" sz="2000" dirty="0"/>
          </a:p>
        </p:txBody>
      </p:sp>
      <p:sp>
        <p:nvSpPr>
          <p:cNvPr id="3" name="Rectangle 2"/>
          <p:cNvSpPr/>
          <p:nvPr/>
        </p:nvSpPr>
        <p:spPr>
          <a:xfrm>
            <a:off x="3000364" y="214290"/>
            <a:ext cx="2430474" cy="400110"/>
          </a:xfrm>
          <a:prstGeom prst="rect">
            <a:avLst/>
          </a:prstGeom>
          <a:ln>
            <a:solidFill>
              <a:srgbClr val="FF0000"/>
            </a:solidFill>
          </a:ln>
        </p:spPr>
        <p:txBody>
          <a:bodyPr wrap="none">
            <a:spAutoFit/>
          </a:bodyPr>
          <a:lstStyle/>
          <a:p>
            <a:r>
              <a:rPr lang="fr-FR" sz="2000" b="1" dirty="0">
                <a:latin typeface="Adobe Ming Std L" pitchFamily="18" charset="-128"/>
                <a:ea typeface="Adobe Ming Std L" pitchFamily="18" charset="-128"/>
              </a:rPr>
              <a:t>INTRODUCTION :</a:t>
            </a:r>
          </a:p>
        </p:txBody>
      </p:sp>
    </p:spTree>
  </p:cSld>
  <p:clrMapOvr>
    <a:masterClrMapping/>
  </p:clrMapOvr>
  <p:transition advTm="7589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85728"/>
            <a:ext cx="8572560" cy="1938992"/>
          </a:xfrm>
          <a:prstGeom prst="rect">
            <a:avLst/>
          </a:prstGeom>
          <a:ln>
            <a:solidFill>
              <a:srgbClr val="FF0000"/>
            </a:solidFill>
          </a:ln>
        </p:spPr>
        <p:txBody>
          <a:bodyPr wrap="square">
            <a:spAutoFit/>
          </a:bodyPr>
          <a:lstStyle/>
          <a:p>
            <a:r>
              <a:rPr lang="en-US" sz="2000" dirty="0"/>
              <a:t>                                                 -</a:t>
            </a:r>
            <a:r>
              <a:rPr lang="en-US" sz="2000" b="1" dirty="0"/>
              <a:t>An </a:t>
            </a:r>
            <a:r>
              <a:rPr lang="fr-FR" sz="2000" b="1" dirty="0"/>
              <a:t>active ingrédient : </a:t>
            </a:r>
            <a:br>
              <a:rPr lang="en-US" sz="2000" dirty="0"/>
            </a:br>
            <a:r>
              <a:rPr lang="en-US" sz="2000" dirty="0"/>
              <a:t>Is an active substance obtained from vegetal organisms and used as a therapeutic or toxic means in medicinal preparations, drugs or poisons. By definition, the term active ingredient means a substance that has a certain biological activity, including all (beneficial) therapeutic substances such as drugs, vitamins and probiotics, or toxic (poisons).</a:t>
            </a:r>
            <a:endParaRPr lang="fr-FR" sz="2000" dirty="0"/>
          </a:p>
        </p:txBody>
      </p:sp>
      <p:sp>
        <p:nvSpPr>
          <p:cNvPr id="4" name="Rectangle 3"/>
          <p:cNvSpPr/>
          <p:nvPr/>
        </p:nvSpPr>
        <p:spPr>
          <a:xfrm>
            <a:off x="2714612" y="2285992"/>
            <a:ext cx="3731984" cy="369332"/>
          </a:xfrm>
          <a:prstGeom prst="rect">
            <a:avLst/>
          </a:prstGeom>
          <a:ln>
            <a:solidFill>
              <a:srgbClr val="FF0000"/>
            </a:solidFill>
          </a:ln>
        </p:spPr>
        <p:txBody>
          <a:bodyPr wrap="none">
            <a:spAutoFit/>
          </a:bodyPr>
          <a:lstStyle/>
          <a:p>
            <a:r>
              <a:rPr lang="en-US" b="1" dirty="0"/>
              <a:t>II. Type of active ingredient of plants:</a:t>
            </a:r>
            <a:endParaRPr lang="fr-FR" b="1" dirty="0"/>
          </a:p>
        </p:txBody>
      </p:sp>
      <p:sp>
        <p:nvSpPr>
          <p:cNvPr id="5" name="Rectangle 4"/>
          <p:cNvSpPr/>
          <p:nvPr/>
        </p:nvSpPr>
        <p:spPr>
          <a:xfrm>
            <a:off x="214282" y="2714620"/>
            <a:ext cx="8715436" cy="1015663"/>
          </a:xfrm>
          <a:prstGeom prst="rect">
            <a:avLst/>
          </a:prstGeom>
          <a:ln>
            <a:solidFill>
              <a:srgbClr val="FF0000"/>
            </a:solidFill>
          </a:ln>
        </p:spPr>
        <p:txBody>
          <a:bodyPr wrap="square">
            <a:spAutoFit/>
          </a:bodyPr>
          <a:lstStyle/>
          <a:p>
            <a:r>
              <a:rPr lang="en-US" dirty="0"/>
              <a:t>.</a:t>
            </a:r>
            <a:r>
              <a:rPr lang="en-US" sz="2000" dirty="0"/>
              <a:t>1. Alkaloids: Alkaloids are naturally occurring molecules. They are found mainly in plants, but also in animals and some microorganisms , It can be found in all parts of the plant. alkaloids have significant pharmacological activity</a:t>
            </a:r>
            <a:endParaRPr lang="fr-FR" dirty="0"/>
          </a:p>
        </p:txBody>
      </p:sp>
      <p:sp>
        <p:nvSpPr>
          <p:cNvPr id="6" name="Rectangle 5"/>
          <p:cNvSpPr/>
          <p:nvPr/>
        </p:nvSpPr>
        <p:spPr>
          <a:xfrm>
            <a:off x="214282" y="3857628"/>
            <a:ext cx="8715436" cy="2554545"/>
          </a:xfrm>
          <a:prstGeom prst="rect">
            <a:avLst/>
          </a:prstGeom>
          <a:ln>
            <a:solidFill>
              <a:srgbClr val="FF0000"/>
            </a:solidFill>
          </a:ln>
        </p:spPr>
        <p:txBody>
          <a:bodyPr wrap="square">
            <a:spAutoFit/>
          </a:bodyPr>
          <a:lstStyle/>
          <a:p>
            <a:r>
              <a:rPr lang="en-US" sz="2000" b="1" dirty="0"/>
              <a:t>                                          the therapeutic interests of alkaloids:</a:t>
            </a:r>
            <a:br>
              <a:rPr lang="en-US" sz="2000" dirty="0"/>
            </a:br>
            <a:r>
              <a:rPr lang="en-US" sz="2000" dirty="0"/>
              <a:t>Alkaloids are sought for their physiological effects, thus constituting substances of particular interest for their pharmacological activities in the most varied fields:</a:t>
            </a:r>
            <a:br>
              <a:rPr lang="en-US" sz="2000" dirty="0"/>
            </a:br>
            <a:r>
              <a:rPr lang="en-US" sz="2000" dirty="0"/>
              <a:t>-alkaloids that act at the level of the central nervous system are either depurators ( morphine ) or stimulants (caffeine ) .</a:t>
            </a:r>
            <a:br>
              <a:rPr lang="en-US" sz="2000" dirty="0"/>
            </a:br>
            <a:r>
              <a:rPr lang="en-US" sz="2000" dirty="0"/>
              <a:t>-the alkaloids involved in the autonomic nervous system are sympathomimetic or sympatholytic.</a:t>
            </a:r>
            <a:br>
              <a:rPr lang="en-US" sz="2000" dirty="0"/>
            </a:br>
            <a:r>
              <a:rPr lang="en-US" sz="2000" dirty="0"/>
              <a:t>- Alkaloids also act as antibiotics such as cycloserine;</a:t>
            </a:r>
            <a:endParaRPr lang="fr-FR" sz="2000" dirty="0"/>
          </a:p>
        </p:txBody>
      </p:sp>
    </p:spTree>
  </p:cSld>
  <p:clrMapOvr>
    <a:masterClrMapping/>
  </p:clrMapOvr>
  <p:transition advTm="12447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715436" cy="1015663"/>
          </a:xfrm>
          <a:prstGeom prst="rect">
            <a:avLst/>
          </a:prstGeom>
          <a:ln>
            <a:solidFill>
              <a:srgbClr val="FF0000"/>
            </a:solidFill>
          </a:ln>
        </p:spPr>
        <p:txBody>
          <a:bodyPr wrap="square">
            <a:spAutoFit/>
          </a:bodyPr>
          <a:lstStyle/>
          <a:p>
            <a:r>
              <a:rPr lang="en-US" sz="2000" b="1" dirty="0"/>
              <a:t>2.Flavonoids: </a:t>
            </a:r>
            <a:r>
              <a:rPr lang="en-US" sz="2000" dirty="0"/>
              <a:t>Flavonoids are plant pigments of the polyphenols family that </a:t>
            </a:r>
            <a:r>
              <a:rPr lang="en-US" sz="2000"/>
              <a:t>are responsible </a:t>
            </a:r>
            <a:r>
              <a:rPr lang="en-US" sz="2000" dirty="0"/>
              <a:t>for the coloring of flowers and fruits. They often give a yellow coloring, Some flavonoids protect plants from bacteria, viruses and molds .</a:t>
            </a:r>
            <a:endParaRPr lang="fr-FR" sz="2000" dirty="0"/>
          </a:p>
        </p:txBody>
      </p:sp>
      <p:sp>
        <p:nvSpPr>
          <p:cNvPr id="4" name="Rectangle 3"/>
          <p:cNvSpPr/>
          <p:nvPr/>
        </p:nvSpPr>
        <p:spPr>
          <a:xfrm>
            <a:off x="214282" y="3571876"/>
            <a:ext cx="8715436" cy="2862322"/>
          </a:xfrm>
          <a:prstGeom prst="rect">
            <a:avLst/>
          </a:prstGeom>
          <a:ln>
            <a:solidFill>
              <a:srgbClr val="FF0000"/>
            </a:solidFill>
          </a:ln>
        </p:spPr>
        <p:txBody>
          <a:bodyPr wrap="square">
            <a:spAutoFit/>
          </a:bodyPr>
          <a:lstStyle/>
          <a:p>
            <a:r>
              <a:rPr lang="en-US" b="1" dirty="0"/>
              <a:t>5</a:t>
            </a:r>
            <a:r>
              <a:rPr lang="en-US" sz="2000" b="1" dirty="0"/>
              <a:t>. Flavonoid Cardioprotective Activity: </a:t>
            </a:r>
            <a:r>
              <a:rPr lang="en-US" sz="2000" dirty="0"/>
              <a:t>Flavonoids are known to have a protective effect on cardiovascular health by modifying several disease processes involved in the development of cardiovascular disease. These effects include, but are not limited to:</a:t>
            </a:r>
            <a:br>
              <a:rPr lang="en-US" sz="2000" dirty="0"/>
            </a:br>
            <a:r>
              <a:rPr lang="en-US" sz="2000" dirty="0"/>
              <a:t>• Inhibition of free radical oxidation of LDL (bad cholesterol)</a:t>
            </a:r>
            <a:br>
              <a:rPr lang="en-US" sz="2000" dirty="0"/>
            </a:br>
            <a:r>
              <a:rPr lang="en-US" sz="2000" dirty="0"/>
              <a:t>• Abolition of the tendency of small blood cells or platelets to regroup and form blood clots. This effect is often described as the “aspirin effect”.</a:t>
            </a:r>
            <a:br>
              <a:rPr lang="en-US" sz="2000" dirty="0"/>
            </a:br>
            <a:r>
              <a:rPr lang="en-US" sz="2000" dirty="0"/>
              <a:t>• Regulation of inflammatory and immune responses in the blood vessel wall which may be abnormal in cardiovascular disease.</a:t>
            </a:r>
            <a:endParaRPr lang="fr-FR" dirty="0"/>
          </a:p>
        </p:txBody>
      </p:sp>
      <p:sp>
        <p:nvSpPr>
          <p:cNvPr id="6" name="Rectangle 5"/>
          <p:cNvSpPr/>
          <p:nvPr/>
        </p:nvSpPr>
        <p:spPr>
          <a:xfrm>
            <a:off x="214282" y="1500174"/>
            <a:ext cx="8715436" cy="1938992"/>
          </a:xfrm>
          <a:prstGeom prst="rect">
            <a:avLst/>
          </a:prstGeom>
          <a:ln>
            <a:solidFill>
              <a:srgbClr val="FF0000"/>
            </a:solidFill>
          </a:ln>
        </p:spPr>
        <p:txBody>
          <a:bodyPr wrap="square">
            <a:spAutoFit/>
          </a:bodyPr>
          <a:lstStyle/>
          <a:p>
            <a:r>
              <a:rPr lang="en-US" sz="2000" b="1" dirty="0"/>
              <a:t>                                         Therapeutic interests of flavonoids:</a:t>
            </a:r>
            <a:br>
              <a:rPr lang="en-US" sz="2000" dirty="0"/>
            </a:br>
            <a:r>
              <a:rPr lang="en-US" sz="2000" dirty="0"/>
              <a:t>Activity of flavonoids against cancer: Among the most active flavonoids on tumor cells, we cite quercitrin and catechin which are very abundant in food. Quercitrine prevents carcinogenesis, especially skin and colon cancer. The presence of 20% quercitrine in the diet in animals decreases colon cancer and prevents the appearance of abnormal crypts.</a:t>
            </a:r>
            <a:endParaRPr lang="fr-FR" sz="2000" dirty="0"/>
          </a:p>
        </p:txBody>
      </p:sp>
    </p:spTree>
  </p:cSld>
  <p:clrMapOvr>
    <a:masterClrMapping/>
  </p:clrMapOvr>
  <p:transition advTm="315"/>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715436" cy="1015663"/>
          </a:xfrm>
          <a:prstGeom prst="rect">
            <a:avLst/>
          </a:prstGeom>
          <a:ln>
            <a:solidFill>
              <a:srgbClr val="FF0000"/>
            </a:solidFill>
          </a:ln>
        </p:spPr>
        <p:txBody>
          <a:bodyPr wrap="square">
            <a:spAutoFit/>
          </a:bodyPr>
          <a:lstStyle/>
          <a:p>
            <a:r>
              <a:rPr lang="en-US" sz="2000" b="1" dirty="0"/>
              <a:t>9. Role of flavonoids in eye protection: </a:t>
            </a:r>
            <a:r>
              <a:rPr lang="en-US" sz="2000" dirty="0"/>
              <a:t>Some flavonoids, such as fisetin, have been tested for their protective effect against UV-induced oxidative stress in lens epithelial cells .</a:t>
            </a:r>
            <a:endParaRPr lang="fr-FR" sz="2000" dirty="0"/>
          </a:p>
        </p:txBody>
      </p:sp>
      <p:sp>
        <p:nvSpPr>
          <p:cNvPr id="3" name="Rectangle 2"/>
          <p:cNvSpPr/>
          <p:nvPr/>
        </p:nvSpPr>
        <p:spPr>
          <a:xfrm>
            <a:off x="1214414" y="2428868"/>
            <a:ext cx="6858048" cy="3046988"/>
          </a:xfrm>
          <a:prstGeom prst="rect">
            <a:avLst/>
          </a:prstGeom>
          <a:ln>
            <a:solidFill>
              <a:srgbClr val="FF0000"/>
            </a:solidFill>
          </a:ln>
        </p:spPr>
        <p:txBody>
          <a:bodyPr wrap="square">
            <a:spAutoFit/>
          </a:bodyPr>
          <a:lstStyle/>
          <a:p>
            <a:r>
              <a:rPr lang="en-US" sz="2400" dirty="0"/>
              <a:t>There is no doubt that herbal medicine is effective in treating a number of pathologies and preventing others. Plants have the advantage of having very few side effects and practically no side effects , This is the best approach to prevent but also to treat the majority of our everyday ailments. Plants are a natural response to provide the body with the substances it needs to maintain its vital balance.</a:t>
            </a:r>
            <a:endParaRPr lang="fr-FR" sz="2400" dirty="0"/>
          </a:p>
        </p:txBody>
      </p:sp>
      <p:sp>
        <p:nvSpPr>
          <p:cNvPr id="5" name="Rectangle 4"/>
          <p:cNvSpPr/>
          <p:nvPr/>
        </p:nvSpPr>
        <p:spPr>
          <a:xfrm>
            <a:off x="3714744" y="1857364"/>
            <a:ext cx="1624868" cy="369332"/>
          </a:xfrm>
          <a:prstGeom prst="rect">
            <a:avLst/>
          </a:prstGeom>
          <a:ln>
            <a:solidFill>
              <a:srgbClr val="FF0000"/>
            </a:solidFill>
          </a:ln>
        </p:spPr>
        <p:txBody>
          <a:bodyPr wrap="none">
            <a:spAutoFit/>
          </a:bodyPr>
          <a:lstStyle/>
          <a:p>
            <a:r>
              <a:rPr lang="en-US" b="1" dirty="0"/>
              <a:t>CONCLUSION : </a:t>
            </a:r>
            <a:endParaRPr lang="fr-FR" b="1" dirty="0"/>
          </a:p>
        </p:txBody>
      </p:sp>
    </p:spTree>
  </p:cSld>
  <p:clrMapOvr>
    <a:masterClrMapping/>
  </p:clrMapOvr>
  <p:transition advTm="976"/>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Phytothérapie : quelles sont les bonnes pratiques pour se soigner par les  plantes ? | Pratique.fr"/>
          <p:cNvPicPr>
            <a:picLocks noChangeAspect="1" noChangeArrowheads="1"/>
          </p:cNvPicPr>
          <p:nvPr/>
        </p:nvPicPr>
        <p:blipFill>
          <a:blip r:embed="rId2"/>
          <a:srcRect/>
          <a:stretch>
            <a:fillRect/>
          </a:stretch>
        </p:blipFill>
        <p:spPr bwMode="auto">
          <a:xfrm>
            <a:off x="285720" y="428604"/>
            <a:ext cx="8620109" cy="5929354"/>
          </a:xfrm>
          <a:prstGeom prst="rect">
            <a:avLst/>
          </a:prstGeom>
          <a:noFill/>
        </p:spPr>
      </p:pic>
      <p:sp>
        <p:nvSpPr>
          <p:cNvPr id="3" name="Rectangle 2"/>
          <p:cNvSpPr/>
          <p:nvPr/>
        </p:nvSpPr>
        <p:spPr>
          <a:xfrm>
            <a:off x="714348" y="857232"/>
            <a:ext cx="5492979" cy="523220"/>
          </a:xfrm>
          <a:prstGeom prst="rect">
            <a:avLst/>
          </a:prstGeom>
          <a:ln>
            <a:noFill/>
          </a:ln>
        </p:spPr>
        <p:txBody>
          <a:bodyPr wrap="none">
            <a:spAutoFit/>
          </a:bodyPr>
          <a:lstStyle/>
          <a:p>
            <a:r>
              <a:rPr lang="en-US" sz="2800" b="1" dirty="0">
                <a:solidFill>
                  <a:schemeClr val="bg1"/>
                </a:solidFill>
                <a:latin typeface="Adobe Garamond Pro Bold" pitchFamily="18" charset="0"/>
              </a:rPr>
              <a:t>LA FIN DE VOTRE COURS  N°3</a:t>
            </a:r>
          </a:p>
        </p:txBody>
      </p:sp>
    </p:spTree>
  </p:cSld>
  <p:clrMapOvr>
    <a:masterClrMapping/>
  </p:clrMapOvr>
  <p:transition advTm="854"/>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773</Words>
  <Application>Microsoft Office PowerPoint</Application>
  <PresentationFormat>Affichage à l'écran (4:3)</PresentationFormat>
  <Paragraphs>18</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Adobe Garamond Pro Bold</vt:lpstr>
      <vt:lpstr>Adobe Ming Std L</vt:lpstr>
      <vt:lpstr>Agency FB</vt:lpstr>
      <vt:lpstr>Arial</vt:lpstr>
      <vt:lpstr>Calibri</vt:lpstr>
      <vt:lpstr>Thème Office</vt:lpstr>
      <vt:lpstr>PHYTOTHERAPY</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Amira AitZai</dc:title>
  <dc:creator>acer</dc:creator>
  <cp:lastModifiedBy>muss</cp:lastModifiedBy>
  <cp:revision>22</cp:revision>
  <dcterms:created xsi:type="dcterms:W3CDTF">2021-01-28T13:55:00Z</dcterms:created>
  <dcterms:modified xsi:type="dcterms:W3CDTF">2021-11-11T17:48:16Z</dcterms:modified>
</cp:coreProperties>
</file>