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63" r:id="rId4"/>
    <p:sldId id="286" r:id="rId5"/>
    <p:sldId id="264" r:id="rId6"/>
    <p:sldId id="287" r:id="rId7"/>
    <p:sldId id="265" r:id="rId8"/>
    <p:sldId id="266" r:id="rId9"/>
    <p:sldId id="267" r:id="rId10"/>
    <p:sldId id="288" r:id="rId11"/>
    <p:sldId id="268" r:id="rId12"/>
    <p:sldId id="269" r:id="rId13"/>
    <p:sldId id="270" r:id="rId14"/>
    <p:sldId id="271" r:id="rId15"/>
    <p:sldId id="272" r:id="rId16"/>
    <p:sldId id="273" r:id="rId17"/>
    <p:sldId id="274" r:id="rId18"/>
    <p:sldId id="275" r:id="rId19"/>
    <p:sldId id="321" r:id="rId20"/>
    <p:sldId id="324" r:id="rId21"/>
    <p:sldId id="322" r:id="rId22"/>
    <p:sldId id="323" r:id="rId23"/>
    <p:sldId id="276" r:id="rId24"/>
    <p:sldId id="277" r:id="rId25"/>
    <p:sldId id="278" r:id="rId26"/>
    <p:sldId id="279" r:id="rId27"/>
    <p:sldId id="280" r:id="rId28"/>
    <p:sldId id="281" r:id="rId29"/>
    <p:sldId id="282" r:id="rId30"/>
    <p:sldId id="283" r:id="rId31"/>
    <p:sldId id="284"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28" r:id="rId45"/>
    <p:sldId id="319" r:id="rId46"/>
    <p:sldId id="329" r:id="rId47"/>
    <p:sldId id="332" r:id="rId48"/>
    <p:sldId id="333" r:id="rId49"/>
    <p:sldId id="262" r:id="rId50"/>
    <p:sldId id="259" r:id="rId51"/>
    <p:sldId id="331" r:id="rId52"/>
    <p:sldId id="337" r:id="rId53"/>
    <p:sldId id="289" r:id="rId54"/>
    <p:sldId id="260" r:id="rId55"/>
    <p:sldId id="320" r:id="rId56"/>
    <p:sldId id="290" r:id="rId57"/>
    <p:sldId id="261" r:id="rId58"/>
    <p:sldId id="257" r:id="rId59"/>
    <p:sldId id="335" r:id="rId60"/>
    <p:sldId id="325" r:id="rId61"/>
    <p:sldId id="326" r:id="rId62"/>
    <p:sldId id="334" r:id="rId63"/>
    <p:sldId id="327" r:id="rId64"/>
    <p:sldId id="291" r:id="rId65"/>
    <p:sldId id="292" r:id="rId66"/>
    <p:sldId id="293" r:id="rId67"/>
    <p:sldId id="336" r:id="rId68"/>
    <p:sldId id="330" r:id="rId69"/>
    <p:sldId id="295" r:id="rId70"/>
    <p:sldId id="296" r:id="rId71"/>
    <p:sldId id="297" r:id="rId72"/>
    <p:sldId id="298" r:id="rId73"/>
    <p:sldId id="299" r:id="rId74"/>
    <p:sldId id="300" r:id="rId75"/>
    <p:sldId id="339" r:id="rId76"/>
    <p:sldId id="340" r:id="rId77"/>
    <p:sldId id="341" r:id="rId78"/>
    <p:sldId id="301" r:id="rId79"/>
    <p:sldId id="302" r:id="rId80"/>
    <p:sldId id="303" r:id="rId81"/>
    <p:sldId id="304" r:id="rId82"/>
    <p:sldId id="305" r:id="rId83"/>
    <p:sldId id="338" r:id="rId84"/>
    <p:sldId id="306" r:id="rId8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99"/>
    <a:srgbClr val="00FF99"/>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3" d="100"/>
          <a:sy n="73" d="100"/>
        </p:scale>
        <p:origin x="16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E9844C2-64D2-4E67-83FD-A5D4912DEAD3}" type="datetimeFigureOut">
              <a:rPr lang="fr-FR" smtClean="0"/>
              <a:pPr/>
              <a:t>10/10/2021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58C814-B86A-4197-AD21-EB4404917C0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9844C2-64D2-4E67-83FD-A5D4912DEAD3}" type="datetimeFigureOut">
              <a:rPr lang="fr-FR" smtClean="0"/>
              <a:pPr/>
              <a:t>10/10/2021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58C814-B86A-4197-AD21-EB4404917C0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9844C2-64D2-4E67-83FD-A5D4912DEAD3}" type="datetimeFigureOut">
              <a:rPr lang="fr-FR" smtClean="0"/>
              <a:pPr/>
              <a:t>10/10/2021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58C814-B86A-4197-AD21-EB4404917C0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9844C2-64D2-4E67-83FD-A5D4912DEAD3}" type="datetimeFigureOut">
              <a:rPr lang="fr-FR" smtClean="0"/>
              <a:pPr/>
              <a:t>10/10/2021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58C814-B86A-4197-AD21-EB4404917C0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E9844C2-64D2-4E67-83FD-A5D4912DEAD3}" type="datetimeFigureOut">
              <a:rPr lang="fr-FR" smtClean="0"/>
              <a:pPr/>
              <a:t>10/10/2021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58C814-B86A-4197-AD21-EB4404917C0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E9844C2-64D2-4E67-83FD-A5D4912DEAD3}" type="datetimeFigureOut">
              <a:rPr lang="fr-FR" smtClean="0"/>
              <a:pPr/>
              <a:t>10/10/2021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58C814-B86A-4197-AD21-EB4404917C0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E9844C2-64D2-4E67-83FD-A5D4912DEAD3}" type="datetimeFigureOut">
              <a:rPr lang="fr-FR" smtClean="0"/>
              <a:pPr/>
              <a:t>10/10/2021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C58C814-B86A-4197-AD21-EB4404917C0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E9844C2-64D2-4E67-83FD-A5D4912DEAD3}" type="datetimeFigureOut">
              <a:rPr lang="fr-FR" smtClean="0"/>
              <a:pPr/>
              <a:t>10/10/2021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C58C814-B86A-4197-AD21-EB4404917C0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9844C2-64D2-4E67-83FD-A5D4912DEAD3}" type="datetimeFigureOut">
              <a:rPr lang="fr-FR" smtClean="0"/>
              <a:pPr/>
              <a:t>10/10/2021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C58C814-B86A-4197-AD21-EB4404917C0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E9844C2-64D2-4E67-83FD-A5D4912DEAD3}" type="datetimeFigureOut">
              <a:rPr lang="fr-FR" smtClean="0"/>
              <a:pPr/>
              <a:t>10/10/2021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58C814-B86A-4197-AD21-EB4404917C0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E9844C2-64D2-4E67-83FD-A5D4912DEAD3}" type="datetimeFigureOut">
              <a:rPr lang="fr-FR" smtClean="0"/>
              <a:pPr/>
              <a:t>10/10/2021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58C814-B86A-4197-AD21-EB4404917C0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844C2-64D2-4E67-83FD-A5D4912DEAD3}" type="datetimeFigureOut">
              <a:rPr lang="fr-FR" smtClean="0"/>
              <a:pPr/>
              <a:t>10/10/2021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8C814-B86A-4197-AD21-EB4404917C0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www.prosci-inc.com/search/?q=cd28" TargetMode="External"/><Relationship Id="rId2" Type="http://schemas.openxmlformats.org/officeDocument/2006/relationships/hyperlink" Target="http://www.prosci-inc.com/search/?q=TCR"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prosci-inc.com/search/?q=CTLA-4"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s://fr.wikipedia.org/wiki/Animal" TargetMode="External"/><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hyperlink" Target="https://fr.wikipedia.org/wiki/My%C3%A9line" TargetMode="External"/><Relationship Id="rId5" Type="http://schemas.openxmlformats.org/officeDocument/2006/relationships/hyperlink" Target="https://fr.wikipedia.org/wiki/R%C3%A9ponse_immunitaire" TargetMode="External"/><Relationship Id="rId4" Type="http://schemas.openxmlformats.org/officeDocument/2006/relationships/hyperlink" Target="https://fr.wikipedia.org/wiki/Agent_pathog%C3%A8ne"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88640"/>
            <a:ext cx="8568952" cy="6463308"/>
          </a:xfrm>
          <a:prstGeom prst="rect">
            <a:avLst/>
          </a:prstGeom>
          <a:noFill/>
        </p:spPr>
        <p:txBody>
          <a:bodyPr wrap="square" rtlCol="0">
            <a:spAutoFit/>
          </a:bodyPr>
          <a:lstStyle/>
          <a:p>
            <a:pPr algn="ctr"/>
            <a:r>
              <a:rPr lang="fr-FR" sz="3200" b="1" dirty="0" smtClean="0">
                <a:solidFill>
                  <a:srgbClr val="C00000"/>
                </a:solidFill>
              </a:rPr>
              <a:t>Barrières digestives et immunité – Immunologie analytique (UEF5)</a:t>
            </a:r>
          </a:p>
          <a:p>
            <a:r>
              <a:rPr lang="fr-FR" sz="2400" b="1" dirty="0" smtClean="0">
                <a:solidFill>
                  <a:srgbClr val="C00000"/>
                </a:solidFill>
              </a:rPr>
              <a:t>Barrières digestives et immunité </a:t>
            </a:r>
          </a:p>
          <a:p>
            <a:r>
              <a:rPr lang="fr-FR" b="1" dirty="0" smtClean="0"/>
              <a:t>Le Système Immunitaire </a:t>
            </a:r>
          </a:p>
          <a:p>
            <a:r>
              <a:rPr lang="fr-FR" b="1" dirty="0" smtClean="0"/>
              <a:t>Généralités</a:t>
            </a:r>
          </a:p>
          <a:p>
            <a:r>
              <a:rPr lang="fr-FR" b="1" dirty="0" smtClean="0"/>
              <a:t>L’immunité non spécifique</a:t>
            </a:r>
          </a:p>
          <a:p>
            <a:r>
              <a:rPr lang="fr-FR" b="1" dirty="0" smtClean="0"/>
              <a:t>L’immunité spécifique associée aux muqueuses du tube digestif (Plaque Peyer, lymphocytes </a:t>
            </a:r>
            <a:r>
              <a:rPr lang="fr-FR" b="1" dirty="0" err="1" smtClean="0"/>
              <a:t>intraépithéliaux</a:t>
            </a:r>
            <a:r>
              <a:rPr lang="fr-FR" b="1" dirty="0" smtClean="0"/>
              <a:t> et de la lamina </a:t>
            </a:r>
            <a:r>
              <a:rPr lang="fr-FR" b="1" dirty="0" err="1" smtClean="0"/>
              <a:t>propria</a:t>
            </a:r>
            <a:r>
              <a:rPr lang="fr-FR" b="1" dirty="0" smtClean="0"/>
              <a:t>)</a:t>
            </a:r>
          </a:p>
          <a:p>
            <a:r>
              <a:rPr lang="fr-FR" b="1" dirty="0" smtClean="0"/>
              <a:t>Interactions entérocytes-</a:t>
            </a:r>
            <a:r>
              <a:rPr lang="fr-FR" b="1" dirty="0" err="1" smtClean="0"/>
              <a:t>immunocytes</a:t>
            </a:r>
            <a:r>
              <a:rPr lang="fr-FR" b="1" dirty="0" smtClean="0"/>
              <a:t> ; entérocytes dans la présentation de l’Ag.</a:t>
            </a:r>
          </a:p>
          <a:p>
            <a:r>
              <a:rPr lang="fr-FR" b="1" dirty="0" smtClean="0"/>
              <a:t>Le « homing » des </a:t>
            </a:r>
            <a:r>
              <a:rPr lang="fr-FR" b="1" dirty="0" err="1" smtClean="0"/>
              <a:t>immunocytes</a:t>
            </a:r>
            <a:r>
              <a:rPr lang="fr-FR" b="1" dirty="0" smtClean="0"/>
              <a:t>.</a:t>
            </a:r>
          </a:p>
          <a:p>
            <a:r>
              <a:rPr lang="fr-FR" b="1" dirty="0" smtClean="0"/>
              <a:t>Les </a:t>
            </a:r>
            <a:r>
              <a:rPr lang="fr-FR" b="1" dirty="0" err="1" smtClean="0"/>
              <a:t>IgA</a:t>
            </a:r>
            <a:r>
              <a:rPr lang="fr-FR" b="1" dirty="0" smtClean="0"/>
              <a:t> sécrétés et le </a:t>
            </a:r>
            <a:r>
              <a:rPr lang="fr-FR" b="1" dirty="0" err="1" smtClean="0"/>
              <a:t>PIgR</a:t>
            </a:r>
            <a:r>
              <a:rPr lang="fr-FR" b="1" dirty="0" smtClean="0"/>
              <a:t> (</a:t>
            </a:r>
            <a:r>
              <a:rPr lang="fr-FR" b="1" dirty="0" err="1" smtClean="0"/>
              <a:t>polymeric</a:t>
            </a:r>
            <a:r>
              <a:rPr lang="fr-FR" b="1" dirty="0" smtClean="0"/>
              <a:t> Ig </a:t>
            </a:r>
            <a:r>
              <a:rPr lang="fr-FR" b="1" dirty="0" err="1" smtClean="0"/>
              <a:t>receptor</a:t>
            </a:r>
            <a:r>
              <a:rPr lang="fr-FR" b="1" dirty="0" smtClean="0"/>
              <a:t>).</a:t>
            </a:r>
          </a:p>
          <a:p>
            <a:r>
              <a:rPr lang="fr-FR" b="1" dirty="0" smtClean="0"/>
              <a:t>La tolérance orale et les allergies alimentaires.</a:t>
            </a:r>
          </a:p>
          <a:p>
            <a:r>
              <a:rPr lang="fr-FR" sz="2400" b="1" dirty="0" smtClean="0">
                <a:solidFill>
                  <a:srgbClr val="C00000"/>
                </a:solidFill>
              </a:rPr>
              <a:t>Immunologie Analytique</a:t>
            </a:r>
          </a:p>
          <a:p>
            <a:r>
              <a:rPr lang="fr-FR" b="1" dirty="0" smtClean="0"/>
              <a:t>Antigène et </a:t>
            </a:r>
            <a:r>
              <a:rPr lang="fr-FR" b="1" dirty="0" err="1" smtClean="0"/>
              <a:t>antigénicité</a:t>
            </a:r>
            <a:r>
              <a:rPr lang="fr-FR" b="1" dirty="0" smtClean="0"/>
              <a:t>.</a:t>
            </a:r>
          </a:p>
          <a:p>
            <a:r>
              <a:rPr lang="fr-FR" b="1" dirty="0" smtClean="0"/>
              <a:t>Immunisations.</a:t>
            </a:r>
          </a:p>
          <a:p>
            <a:r>
              <a:rPr lang="fr-FR" b="1" dirty="0" smtClean="0"/>
              <a:t>Reconnaissance de l’Ag (</a:t>
            </a:r>
            <a:r>
              <a:rPr lang="fr-FR" b="1" dirty="0" err="1" smtClean="0"/>
              <a:t>Epitopes</a:t>
            </a:r>
            <a:r>
              <a:rPr lang="fr-FR" b="1" dirty="0" smtClean="0"/>
              <a:t> séquentiels, </a:t>
            </a:r>
            <a:r>
              <a:rPr lang="fr-FR" b="1" dirty="0" err="1" smtClean="0"/>
              <a:t>conformationnels</a:t>
            </a:r>
            <a:r>
              <a:rPr lang="fr-FR" b="1" dirty="0" smtClean="0"/>
              <a:t>), de l’haptène.</a:t>
            </a:r>
          </a:p>
          <a:p>
            <a:r>
              <a:rPr lang="fr-FR" b="1" dirty="0" smtClean="0"/>
              <a:t>Le site AC.</a:t>
            </a:r>
          </a:p>
          <a:p>
            <a:r>
              <a:rPr lang="fr-FR" b="1" dirty="0" smtClean="0"/>
              <a:t>Mesure des Affinités.</a:t>
            </a:r>
          </a:p>
          <a:p>
            <a:r>
              <a:rPr lang="fr-FR" b="1" dirty="0" smtClean="0"/>
              <a:t>La réaction Ag-AC et ses utilisations.</a:t>
            </a:r>
          </a:p>
          <a:p>
            <a:r>
              <a:rPr lang="fr-FR" b="1" dirty="0" smtClean="0"/>
              <a:t>Les </a:t>
            </a:r>
            <a:r>
              <a:rPr lang="fr-FR" b="1" dirty="0" err="1" smtClean="0"/>
              <a:t>Ac</a:t>
            </a:r>
            <a:r>
              <a:rPr lang="fr-FR" b="1" dirty="0" smtClean="0"/>
              <a:t> monoclonaux.</a:t>
            </a:r>
          </a:p>
          <a:p>
            <a:r>
              <a:rPr lang="fr-FR" b="1" dirty="0" smtClean="0"/>
              <a:t>Les </a:t>
            </a:r>
            <a:r>
              <a:rPr lang="fr-FR" b="1" dirty="0" err="1" smtClean="0"/>
              <a:t>Ac</a:t>
            </a:r>
            <a:r>
              <a:rPr lang="fr-FR" b="1" dirty="0" smtClean="0"/>
              <a:t> de nouvelles générations.</a:t>
            </a:r>
            <a:endParaRPr lang="fr-F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23528" y="980728"/>
            <a:ext cx="8568952" cy="4401205"/>
          </a:xfrm>
          <a:prstGeom prst="rect">
            <a:avLst/>
          </a:prstGeom>
          <a:solidFill>
            <a:schemeClr val="accent3">
              <a:lumMod val="20000"/>
              <a:lumOff val="80000"/>
            </a:schemeClr>
          </a:solidFill>
        </p:spPr>
        <p:txBody>
          <a:bodyPr wrap="square">
            <a:spAutoFit/>
          </a:bodyPr>
          <a:lstStyle/>
          <a:p>
            <a:pPr algn="just"/>
            <a:r>
              <a:rPr lang="fr-FR" sz="2800" b="1" i="1" dirty="0" smtClean="0">
                <a:solidFill>
                  <a:srgbClr val="C00000"/>
                </a:solidFill>
              </a:rPr>
              <a:t>la flore commensale</a:t>
            </a:r>
            <a:endParaRPr lang="fr-FR" sz="2800" b="1" dirty="0" smtClean="0">
              <a:solidFill>
                <a:srgbClr val="C00000"/>
              </a:solidFill>
            </a:endParaRPr>
          </a:p>
          <a:p>
            <a:pPr algn="just"/>
            <a:r>
              <a:rPr lang="fr-FR" sz="2800" b="1" dirty="0" smtClean="0"/>
              <a:t>La flore commensale défend son territoire et s'oppose à l'implantation de bactéries virulentes. Un traitement antibiotique agressif, en détruisant la flore intestinale normale, peut favoriser le développement de germes pathogènes (diarrhées post-</a:t>
            </a:r>
            <a:r>
              <a:rPr lang="fr-FR" sz="2800" b="1" dirty="0" err="1" smtClean="0"/>
              <a:t>antibiothérapiques</a:t>
            </a:r>
            <a:r>
              <a:rPr lang="fr-FR" sz="2800" b="1" dirty="0" smtClean="0"/>
              <a:t>).</a:t>
            </a:r>
          </a:p>
          <a:p>
            <a:pPr algn="just"/>
            <a:r>
              <a:rPr lang="fr-FR" sz="2800" b="1" i="1" dirty="0" smtClean="0">
                <a:solidFill>
                  <a:srgbClr val="C00000"/>
                </a:solidFill>
              </a:rPr>
              <a:t>la barrière épithéliale muqueuse</a:t>
            </a:r>
            <a:endParaRPr lang="fr-FR" sz="2800" b="1" dirty="0" smtClean="0">
              <a:solidFill>
                <a:srgbClr val="C00000"/>
              </a:solidFill>
            </a:endParaRPr>
          </a:p>
          <a:p>
            <a:pPr algn="just"/>
            <a:r>
              <a:rPr lang="fr-FR" sz="2800" b="1" dirty="0" smtClean="0"/>
              <a:t>La barrière épithéliale muqueuse, plus fine donc a priori plus exposée que la peau, s'équipe de moyens supplémentaires :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6024" y="116632"/>
            <a:ext cx="8748464" cy="6555641"/>
          </a:xfrm>
          <a:prstGeom prst="rect">
            <a:avLst/>
          </a:prstGeom>
          <a:solidFill>
            <a:schemeClr val="accent2">
              <a:lumMod val="20000"/>
              <a:lumOff val="80000"/>
            </a:schemeClr>
          </a:solidFill>
        </p:spPr>
        <p:txBody>
          <a:bodyPr wrap="square" rtlCol="0">
            <a:spAutoFit/>
          </a:bodyPr>
          <a:lstStyle/>
          <a:p>
            <a:pPr algn="just"/>
            <a:r>
              <a:rPr lang="fr-FR" sz="2800" b="1" dirty="0" smtClean="0">
                <a:solidFill>
                  <a:srgbClr val="C00000"/>
                </a:solidFill>
              </a:rPr>
              <a:t>facteurs mécaniques</a:t>
            </a:r>
          </a:p>
          <a:p>
            <a:pPr algn="just"/>
            <a:r>
              <a:rPr lang="fr-FR" sz="2800" b="1" dirty="0" smtClean="0"/>
              <a:t>Les turbulences de l'air au niveau du nez, les mouvements des cils vibratiles qui tapissent l'arbre respiratoire, le balayage de la muqueuse oculaire par les paupières ou le lavage sous pression de la muqueuse urétrale par l'urine s'opposent à l'implantation des micro-organismes.</a:t>
            </a:r>
          </a:p>
          <a:p>
            <a:pPr algn="just"/>
            <a:r>
              <a:rPr lang="fr-FR" sz="2800" b="1" dirty="0" smtClean="0">
                <a:solidFill>
                  <a:srgbClr val="C00000"/>
                </a:solidFill>
              </a:rPr>
              <a:t>facteurs chimiques</a:t>
            </a:r>
          </a:p>
          <a:p>
            <a:pPr algn="just"/>
            <a:r>
              <a:rPr lang="fr-FR" sz="2800" b="1" dirty="0" smtClean="0"/>
              <a:t>Les facteurs chimiques sont représentés par les sécrétions comme les larmes, la salive, le mucus nasal et bronchique, le suc gastrique, la bile.</a:t>
            </a:r>
          </a:p>
          <a:p>
            <a:pPr algn="just"/>
            <a:r>
              <a:rPr lang="fr-FR" sz="2800" b="1" dirty="0" smtClean="0"/>
              <a:t>Ces sécrétions jouent un rôle parce qu'elles sont toxiques pour les micro-organismes (acidité, lysozyme, sels biliaires, enzymes protéolytiques) ou parce que le mucus qu'elles contiennent englue les micro-organismes à la manière des papier tue-mouches.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251520" y="692696"/>
            <a:ext cx="8568952" cy="5262979"/>
          </a:xfrm>
          <a:prstGeom prst="rect">
            <a:avLst/>
          </a:prstGeom>
          <a:solidFill>
            <a:schemeClr val="accent2">
              <a:lumMod val="20000"/>
              <a:lumOff val="80000"/>
            </a:schemeClr>
          </a:solidFill>
        </p:spPr>
        <p:txBody>
          <a:bodyPr wrap="square" rtlCol="0">
            <a:spAutoFit/>
          </a:bodyPr>
          <a:lstStyle/>
          <a:p>
            <a:pPr algn="just"/>
            <a:r>
              <a:rPr lang="fr-FR" sz="2800" b="1" dirty="0" smtClean="0"/>
              <a:t>Tout obstacle à l'écoulement des sécrétions réalise un obstacle à l'évacuation des germes et peut être source d'infections (sténose bronchique, stase dans les voies biliaires, stase urinaire, obstruction des follicules pilo-sébacés) car il empêche l'accès des médiateurs de la réponse immunitaire.</a:t>
            </a:r>
          </a:p>
          <a:p>
            <a:pPr algn="just"/>
            <a:endParaRPr lang="fr-FR" sz="2800" b="1" dirty="0" smtClean="0"/>
          </a:p>
          <a:p>
            <a:pPr algn="just"/>
            <a:r>
              <a:rPr lang="fr-FR" sz="2800" b="1" dirty="0" smtClean="0"/>
              <a:t>Si la barrière </a:t>
            </a:r>
            <a:r>
              <a:rPr lang="fr-FR" sz="2800" b="1" dirty="0" err="1" smtClean="0"/>
              <a:t>cutanéomuqueuse</a:t>
            </a:r>
            <a:r>
              <a:rPr lang="fr-FR" sz="2800" b="1" dirty="0" smtClean="0"/>
              <a:t> est franchie, une réaction inflammatoire locale va mobiliser sur le site de l'agression une armée de cellules phagocytaires qui ont pour mission d'éliminer les intrus avec la collaboration de facteurs humoraux.</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395536" y="2564904"/>
            <a:ext cx="8121711" cy="830997"/>
          </a:xfrm>
          <a:prstGeom prst="rect">
            <a:avLst/>
          </a:prstGeom>
          <a:solidFill>
            <a:schemeClr val="accent3">
              <a:lumMod val="40000"/>
              <a:lumOff val="60000"/>
            </a:schemeClr>
          </a:solidFill>
        </p:spPr>
        <p:txBody>
          <a:bodyPr wrap="none">
            <a:spAutoFit/>
          </a:bodyPr>
          <a:lstStyle/>
          <a:p>
            <a:r>
              <a:rPr lang="fr-FR" sz="4800" b="1" dirty="0" smtClean="0"/>
              <a:t>LA REACTION INFLAMMATOIRE</a:t>
            </a:r>
            <a:endParaRPr lang="fr-FR" sz="4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23863" y="338138"/>
            <a:ext cx="8296275" cy="618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2" y="0"/>
            <a:ext cx="9144032" cy="6858000"/>
          </a:xfrm>
          <a:prstGeom prst="rect">
            <a:avLst/>
          </a:prstGeom>
          <a:noFill/>
          <a:ln w="9525">
            <a:noFill/>
            <a:miter lim="800000"/>
            <a:headEnd/>
            <a:tailEnd/>
          </a:ln>
        </p:spPr>
      </p:pic>
      <p:sp>
        <p:nvSpPr>
          <p:cNvPr id="3" name="ZoneTexte 2"/>
          <p:cNvSpPr txBox="1"/>
          <p:nvPr/>
        </p:nvSpPr>
        <p:spPr>
          <a:xfrm>
            <a:off x="6786578" y="1428736"/>
            <a:ext cx="2357422" cy="5078313"/>
          </a:xfrm>
          <a:prstGeom prst="rect">
            <a:avLst/>
          </a:prstGeom>
          <a:solidFill>
            <a:schemeClr val="accent4">
              <a:lumMod val="20000"/>
              <a:lumOff val="80000"/>
            </a:schemeClr>
          </a:solidFill>
        </p:spPr>
        <p:txBody>
          <a:bodyPr wrap="square" rtlCol="0">
            <a:spAutoFit/>
          </a:bodyPr>
          <a:lstStyle/>
          <a:p>
            <a:r>
              <a:rPr lang="fr-FR" b="1" dirty="0" smtClean="0">
                <a:solidFill>
                  <a:schemeClr val="tx2">
                    <a:lumMod val="75000"/>
                  </a:schemeClr>
                </a:solidFill>
              </a:rPr>
              <a:t>La </a:t>
            </a:r>
            <a:r>
              <a:rPr lang="fr-FR" b="1" dirty="0" smtClean="0">
                <a:solidFill>
                  <a:srgbClr val="C00000"/>
                </a:solidFill>
              </a:rPr>
              <a:t>sérotonine</a:t>
            </a:r>
            <a:r>
              <a:rPr lang="fr-FR" b="1" dirty="0" smtClean="0">
                <a:solidFill>
                  <a:schemeClr val="tx2">
                    <a:lumMod val="75000"/>
                  </a:schemeClr>
                </a:solidFill>
              </a:rPr>
              <a:t>, encore appelée </a:t>
            </a:r>
            <a:r>
              <a:rPr lang="fr-FR" b="1" dirty="0" smtClean="0">
                <a:solidFill>
                  <a:srgbClr val="C00000"/>
                </a:solidFill>
              </a:rPr>
              <a:t>5-</a:t>
            </a:r>
            <a:r>
              <a:rPr lang="fr-FR" b="1" dirty="0" err="1" smtClean="0">
                <a:solidFill>
                  <a:srgbClr val="C00000"/>
                </a:solidFill>
              </a:rPr>
              <a:t>hydroxy</a:t>
            </a:r>
            <a:r>
              <a:rPr lang="fr-FR" b="1" dirty="0" smtClean="0">
                <a:solidFill>
                  <a:srgbClr val="C00000"/>
                </a:solidFill>
              </a:rPr>
              <a:t>-tryptamine (5-HT), </a:t>
            </a:r>
            <a:r>
              <a:rPr lang="fr-FR" b="1" dirty="0" smtClean="0">
                <a:solidFill>
                  <a:schemeClr val="tx2">
                    <a:lumMod val="75000"/>
                  </a:schemeClr>
                </a:solidFill>
              </a:rPr>
              <a:t>est une monoamine, servant de neurotransmetteur. Elle a d'abord été identifiée comme étant le </a:t>
            </a:r>
            <a:r>
              <a:rPr lang="fr-FR" b="1" dirty="0" smtClean="0">
                <a:solidFill>
                  <a:srgbClr val="C00000"/>
                </a:solidFill>
              </a:rPr>
              <a:t>facteur libéré par les plaquettes sanguines entraînant une contraction des vaisseaux sanguins</a:t>
            </a:r>
            <a:r>
              <a:rPr lang="fr-FR" b="1" dirty="0" smtClean="0">
                <a:solidFill>
                  <a:schemeClr val="tx2">
                    <a:lumMod val="75000"/>
                  </a:schemeClr>
                </a:solidFill>
              </a:rPr>
              <a:t>, mais c'est aussi un des principaux </a:t>
            </a:r>
            <a:r>
              <a:rPr lang="fr-FR" b="1" dirty="0" err="1" smtClean="0">
                <a:solidFill>
                  <a:schemeClr val="tx2">
                    <a:lumMod val="75000"/>
                  </a:schemeClr>
                </a:solidFill>
              </a:rPr>
              <a:t>neuromodulateurs</a:t>
            </a:r>
            <a:r>
              <a:rPr lang="fr-FR" b="1" dirty="0" smtClean="0">
                <a:solidFill>
                  <a:schemeClr val="tx2">
                    <a:lumMod val="75000"/>
                  </a:schemeClr>
                </a:solidFill>
              </a:rPr>
              <a:t> du système nerveux central.</a:t>
            </a:r>
            <a:endParaRPr lang="fr-FR"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85750" y="0"/>
            <a:ext cx="8358188" cy="5572125"/>
          </a:xfrm>
          <a:prstGeom prst="rect">
            <a:avLst/>
          </a:prstGeom>
          <a:noFill/>
          <a:ln w="9525">
            <a:noFill/>
            <a:miter lim="800000"/>
            <a:headEnd/>
            <a:tailEnd/>
          </a:ln>
        </p:spPr>
      </p:pic>
      <p:sp>
        <p:nvSpPr>
          <p:cNvPr id="3" name="Rectangle 2"/>
          <p:cNvSpPr>
            <a:spLocks noChangeArrowheads="1"/>
          </p:cNvSpPr>
          <p:nvPr/>
        </p:nvSpPr>
        <p:spPr bwMode="auto">
          <a:xfrm>
            <a:off x="214313" y="5657850"/>
            <a:ext cx="8715375" cy="1108075"/>
          </a:xfrm>
          <a:prstGeom prst="rect">
            <a:avLst/>
          </a:prstGeom>
          <a:solidFill>
            <a:schemeClr val="accent3">
              <a:lumMod val="40000"/>
              <a:lumOff val="60000"/>
            </a:schemeClr>
          </a:solidFill>
          <a:ln w="9525">
            <a:noFill/>
            <a:miter lim="800000"/>
            <a:headEnd/>
            <a:tailEnd/>
          </a:ln>
        </p:spPr>
        <p:txBody>
          <a:bodyPr>
            <a:spAutoFit/>
          </a:bodyPr>
          <a:lstStyle/>
          <a:p>
            <a:pPr>
              <a:lnSpc>
                <a:spcPct val="150000"/>
              </a:lnSpc>
            </a:pPr>
            <a:r>
              <a:rPr lang="fr-FR" sz="2200" b="1" dirty="0">
                <a:solidFill>
                  <a:srgbClr val="0070C0"/>
                </a:solidFill>
                <a:latin typeface="Calibri" pitchFamily="34" charset="0"/>
              </a:rPr>
              <a:t>Œdème: </a:t>
            </a:r>
            <a:r>
              <a:rPr lang="fr-FR" sz="2200" dirty="0">
                <a:latin typeface="Calibri" pitchFamily="34" charset="0"/>
              </a:rPr>
              <a:t>passage dans le tissu conjonctif interstitiel (ou les cavités séreuses) d'un liquide appelé </a:t>
            </a:r>
            <a:r>
              <a:rPr lang="fr-FR" sz="2200" b="1" dirty="0">
                <a:solidFill>
                  <a:srgbClr val="0070C0"/>
                </a:solidFill>
                <a:latin typeface="Calibri" pitchFamily="34" charset="0"/>
              </a:rPr>
              <a:t>exsudat </a:t>
            </a:r>
            <a:r>
              <a:rPr lang="fr-FR" sz="2200" b="1" dirty="0">
                <a:latin typeface="Calibri" pitchFamily="34" charset="0"/>
              </a:rPr>
              <a:t>(eau et protéines plasmatiques)</a:t>
            </a:r>
            <a:endParaRPr lang="fr-FR" sz="2200"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re 16"/>
          <p:cNvSpPr txBox="1">
            <a:spLocks/>
          </p:cNvSpPr>
          <p:nvPr/>
        </p:nvSpPr>
        <p:spPr>
          <a:xfrm>
            <a:off x="457200" y="214290"/>
            <a:ext cx="8686800" cy="500066"/>
          </a:xfrm>
          <a:prstGeom prst="rect">
            <a:avLst/>
          </a:prstGeom>
          <a:solidFill>
            <a:schemeClr val="accent6">
              <a:lumMod val="20000"/>
              <a:lumOff val="80000"/>
            </a:schemeClr>
          </a:solid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chemeClr val="tx1"/>
                </a:solidFill>
                <a:effectLst/>
                <a:uLnTx/>
                <a:uFillTx/>
                <a:latin typeface="+mj-lt"/>
                <a:ea typeface="+mj-ea"/>
                <a:cs typeface="+mj-cs"/>
              </a:rPr>
              <a:t>    Rôle et conséquences de l'œdème</a:t>
            </a:r>
            <a:r>
              <a:rPr kumimoji="0" lang="fr-FR" sz="3200" b="0" i="0" u="none" strike="noStrike" kern="1200" cap="none" spc="0" normalizeH="0" baseline="0" noProof="0" dirty="0" smtClean="0">
                <a:ln>
                  <a:noFill/>
                </a:ln>
                <a:solidFill>
                  <a:schemeClr val="tx1"/>
                </a:solidFill>
                <a:effectLst/>
                <a:uLnTx/>
                <a:uFillTx/>
                <a:latin typeface="+mj-lt"/>
                <a:ea typeface="+mj-ea"/>
                <a:cs typeface="+mj-cs"/>
              </a:rPr>
              <a:t/>
            </a:r>
            <a:br>
              <a:rPr kumimoji="0" lang="fr-FR" sz="3200" b="0" i="0" u="none" strike="noStrike" kern="1200" cap="none" spc="0" normalizeH="0" baseline="0" noProof="0" dirty="0" smtClean="0">
                <a:ln>
                  <a:noFill/>
                </a:ln>
                <a:solidFill>
                  <a:schemeClr val="tx1"/>
                </a:solidFill>
                <a:effectLst/>
                <a:uLnTx/>
                <a:uFillTx/>
                <a:latin typeface="+mj-lt"/>
                <a:ea typeface="+mj-ea"/>
                <a:cs typeface="+mj-cs"/>
              </a:rPr>
            </a:br>
            <a:endParaRPr kumimoji="0" lang="fr-F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à coins arrondis 2"/>
          <p:cNvSpPr/>
          <p:nvPr/>
        </p:nvSpPr>
        <p:spPr>
          <a:xfrm>
            <a:off x="0" y="1285875"/>
            <a:ext cx="3000375" cy="2428875"/>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p>
            <a:pPr algn="just" fontAlgn="auto">
              <a:spcBef>
                <a:spcPts val="0"/>
              </a:spcBef>
              <a:spcAft>
                <a:spcPts val="0"/>
              </a:spcAft>
              <a:defRPr/>
            </a:pPr>
            <a:r>
              <a:rPr lang="fr-FR" sz="2000" b="1" dirty="0">
                <a:solidFill>
                  <a:srgbClr val="0070C0"/>
                </a:solidFill>
                <a:latin typeface="Calibri" pitchFamily="34" charset="0"/>
                <a:cs typeface="Arial" pitchFamily="34" charset="0"/>
              </a:rPr>
              <a:t>Apport local de médiateurs chimiques et de moyens de défense</a:t>
            </a:r>
            <a:r>
              <a:rPr lang="fr-FR" sz="2000" b="1" dirty="0">
                <a:latin typeface="Calibri" pitchFamily="34" charset="0"/>
                <a:cs typeface="Arial" pitchFamily="34" charset="0"/>
              </a:rPr>
              <a:t>(immunoglobulines, facteurs de la coagulation, facteurs du complément</a:t>
            </a:r>
            <a:r>
              <a:rPr lang="fr-FR" sz="2000" dirty="0">
                <a:latin typeface="Calibri" pitchFamily="34" charset="0"/>
                <a:cs typeface="Arial" pitchFamily="34" charset="0"/>
              </a:rPr>
              <a:t>)</a:t>
            </a:r>
          </a:p>
        </p:txBody>
      </p:sp>
      <p:sp>
        <p:nvSpPr>
          <p:cNvPr id="4" name="Rectangle à coins arrondis 3"/>
          <p:cNvSpPr/>
          <p:nvPr/>
        </p:nvSpPr>
        <p:spPr>
          <a:xfrm>
            <a:off x="1071563" y="4000500"/>
            <a:ext cx="3500437" cy="2643188"/>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p>
            <a:pPr algn="just" fontAlgn="auto">
              <a:spcBef>
                <a:spcPts val="0"/>
              </a:spcBef>
              <a:spcAft>
                <a:spcPts val="0"/>
              </a:spcAft>
              <a:defRPr/>
            </a:pPr>
            <a:r>
              <a:rPr lang="fr-FR" sz="2000" b="1" dirty="0">
                <a:solidFill>
                  <a:srgbClr val="0070C0"/>
                </a:solidFill>
                <a:latin typeface="Calibri" pitchFamily="34" charset="0"/>
              </a:rPr>
              <a:t>Limitation du foyer </a:t>
            </a:r>
            <a:r>
              <a:rPr lang="fr-FR" sz="2000" b="1" dirty="0" smtClean="0">
                <a:solidFill>
                  <a:srgbClr val="0070C0"/>
                </a:solidFill>
                <a:latin typeface="Calibri" pitchFamily="34" charset="0"/>
              </a:rPr>
              <a:t>inflammatoire par </a:t>
            </a:r>
            <a:r>
              <a:rPr lang="fr-FR" sz="2000" b="1" dirty="0">
                <a:latin typeface="Calibri" pitchFamily="34" charset="0"/>
              </a:rPr>
              <a:t>une barrière de fibrine (</a:t>
            </a:r>
            <a:r>
              <a:rPr lang="fr-FR" sz="2000" b="1" dirty="0" smtClean="0">
                <a:latin typeface="Calibri" pitchFamily="34" charset="0"/>
              </a:rPr>
              <a:t>à partir </a:t>
            </a:r>
            <a:r>
              <a:rPr lang="fr-FR" sz="2000" b="1" dirty="0">
                <a:latin typeface="Calibri" pitchFamily="34" charset="0"/>
              </a:rPr>
              <a:t>du fibrinogène plasmatique), ce qui évite la diffusion de micro-organismes infectieux</a:t>
            </a:r>
          </a:p>
        </p:txBody>
      </p:sp>
      <p:sp>
        <p:nvSpPr>
          <p:cNvPr id="5" name="Rectangle à coins arrondis 4"/>
          <p:cNvSpPr/>
          <p:nvPr/>
        </p:nvSpPr>
        <p:spPr>
          <a:xfrm>
            <a:off x="5857875" y="1071563"/>
            <a:ext cx="3286125" cy="2571750"/>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p>
            <a:pPr algn="just" fontAlgn="auto">
              <a:spcBef>
                <a:spcPts val="0"/>
              </a:spcBef>
              <a:spcAft>
                <a:spcPts val="0"/>
              </a:spcAft>
              <a:defRPr/>
            </a:pPr>
            <a:r>
              <a:rPr lang="fr-FR" sz="2000" b="1" dirty="0">
                <a:solidFill>
                  <a:srgbClr val="0070C0"/>
                </a:solidFill>
                <a:latin typeface="Calibri" pitchFamily="34" charset="0"/>
              </a:rPr>
              <a:t>Dilution des toxines</a:t>
            </a:r>
          </a:p>
          <a:p>
            <a:pPr algn="just" fontAlgn="auto">
              <a:spcBef>
                <a:spcPts val="0"/>
              </a:spcBef>
              <a:spcAft>
                <a:spcPts val="0"/>
              </a:spcAft>
              <a:defRPr/>
            </a:pPr>
            <a:r>
              <a:rPr lang="fr-FR" sz="2000" b="1" dirty="0">
                <a:latin typeface="Calibri" pitchFamily="34" charset="0"/>
              </a:rPr>
              <a:t>cumulées dans la lésion</a:t>
            </a:r>
          </a:p>
        </p:txBody>
      </p:sp>
      <p:sp>
        <p:nvSpPr>
          <p:cNvPr id="6" name="Rectangle à coins arrondis 5"/>
          <p:cNvSpPr/>
          <p:nvPr/>
        </p:nvSpPr>
        <p:spPr>
          <a:xfrm>
            <a:off x="4786313" y="3857625"/>
            <a:ext cx="3857625" cy="27146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fontAlgn="auto">
              <a:spcBef>
                <a:spcPts val="0"/>
              </a:spcBef>
              <a:spcAft>
                <a:spcPts val="0"/>
              </a:spcAft>
              <a:defRPr/>
            </a:pPr>
            <a:r>
              <a:rPr lang="fr-FR" sz="2000" b="1" dirty="0">
                <a:solidFill>
                  <a:srgbClr val="0070C0"/>
                </a:solidFill>
                <a:latin typeface="Calibri" pitchFamily="34" charset="0"/>
              </a:rPr>
              <a:t>Ralentissement du courant </a:t>
            </a:r>
            <a:r>
              <a:rPr lang="fr-FR" sz="2000" b="1" dirty="0" smtClean="0">
                <a:solidFill>
                  <a:srgbClr val="0070C0"/>
                </a:solidFill>
                <a:latin typeface="Calibri" pitchFamily="34" charset="0"/>
              </a:rPr>
              <a:t>circulatoire </a:t>
            </a:r>
            <a:r>
              <a:rPr lang="fr-FR" sz="2000" b="1" dirty="0" smtClean="0">
                <a:latin typeface="Calibri" pitchFamily="34" charset="0"/>
              </a:rPr>
              <a:t>par </a:t>
            </a:r>
            <a:r>
              <a:rPr lang="fr-FR" sz="2000" b="1" dirty="0" err="1" smtClean="0">
                <a:latin typeface="Calibri" pitchFamily="34" charset="0"/>
              </a:rPr>
              <a:t>hémo</a:t>
            </a:r>
            <a:r>
              <a:rPr lang="fr-FR" sz="2000" b="1" dirty="0" smtClean="0">
                <a:latin typeface="Calibri" pitchFamily="34" charset="0"/>
              </a:rPr>
              <a:t>- concentration</a:t>
            </a:r>
            <a:r>
              <a:rPr lang="fr-FR" sz="2000" b="1" dirty="0">
                <a:latin typeface="Calibri" pitchFamily="34" charset="0"/>
              </a:rPr>
              <a:t>, ce qui </a:t>
            </a:r>
            <a:r>
              <a:rPr lang="fr-FR" sz="2000" b="1" dirty="0" smtClean="0">
                <a:latin typeface="Calibri" pitchFamily="34" charset="0"/>
              </a:rPr>
              <a:t>favorise </a:t>
            </a:r>
            <a:r>
              <a:rPr lang="fr-FR" sz="2000" b="1" dirty="0">
                <a:latin typeface="Calibri" pitchFamily="34" charset="0"/>
              </a:rPr>
              <a:t>la diapédèse leucocytaire</a:t>
            </a:r>
          </a:p>
        </p:txBody>
      </p:sp>
      <p:sp>
        <p:nvSpPr>
          <p:cNvPr id="7" name="Flèche vers le bas 6"/>
          <p:cNvSpPr/>
          <p:nvPr/>
        </p:nvSpPr>
        <p:spPr>
          <a:xfrm rot="3608393" flipH="1">
            <a:off x="1812431" y="500377"/>
            <a:ext cx="259049" cy="926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Flèche vers le bas 7"/>
          <p:cNvSpPr/>
          <p:nvPr/>
        </p:nvSpPr>
        <p:spPr>
          <a:xfrm>
            <a:off x="3707904" y="908719"/>
            <a:ext cx="360040" cy="29489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Flèche vers le bas 8"/>
          <p:cNvSpPr/>
          <p:nvPr/>
        </p:nvSpPr>
        <p:spPr>
          <a:xfrm rot="6496889" flipV="1">
            <a:off x="6578622" y="367391"/>
            <a:ext cx="228929" cy="10548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Flèche vers le bas 9"/>
          <p:cNvSpPr/>
          <p:nvPr/>
        </p:nvSpPr>
        <p:spPr>
          <a:xfrm flipH="1">
            <a:off x="5076056" y="1052736"/>
            <a:ext cx="432047" cy="2733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23863" y="257175"/>
            <a:ext cx="8296275" cy="634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6" y="142852"/>
            <a:ext cx="8858280" cy="6574107"/>
          </a:xfrm>
          <a:prstGeom prst="rect">
            <a:avLst/>
          </a:prstGeom>
          <a:solidFill>
            <a:schemeClr val="bg1">
              <a:lumMod val="95000"/>
            </a:schemeClr>
          </a:solidFill>
        </p:spPr>
        <p:txBody>
          <a:bodyPr wrap="square" rtlCol="0">
            <a:spAutoFit/>
          </a:bodyPr>
          <a:lstStyle/>
          <a:p>
            <a:pPr algn="ctr">
              <a:lnSpc>
                <a:spcPct val="90000"/>
              </a:lnSpc>
            </a:pPr>
            <a:r>
              <a:rPr lang="fr-CA" sz="2800" b="1" dirty="0" smtClean="0">
                <a:solidFill>
                  <a:srgbClr val="C00000"/>
                </a:solidFill>
              </a:rPr>
              <a:t>Médiateurs lipidiques</a:t>
            </a:r>
          </a:p>
          <a:p>
            <a:pPr algn="just">
              <a:lnSpc>
                <a:spcPct val="90000"/>
              </a:lnSpc>
            </a:pPr>
            <a:r>
              <a:rPr lang="fr-CA" sz="2200" b="1" dirty="0" smtClean="0"/>
              <a:t>Les prostaglandines, plus particulièrement PGE</a:t>
            </a:r>
            <a:r>
              <a:rPr lang="fr-CA" sz="2200" b="1" baseline="-25000" dirty="0" smtClean="0"/>
              <a:t>2</a:t>
            </a:r>
            <a:r>
              <a:rPr lang="fr-CA" sz="2200" b="1" dirty="0" smtClean="0"/>
              <a:t>, sont au moins en partie responsables de la fièvre et des 4 grands symptômes (signes cardinaux) de l’inflammation, soit:</a:t>
            </a:r>
          </a:p>
          <a:p>
            <a:pPr lvl="1" algn="just">
              <a:lnSpc>
                <a:spcPct val="90000"/>
              </a:lnSpc>
              <a:buFont typeface="Wingdings" pitchFamily="2" charset="2"/>
              <a:buChar char="Ø"/>
            </a:pPr>
            <a:r>
              <a:rPr lang="fr-CA" sz="2200" b="1" dirty="0" smtClean="0">
                <a:solidFill>
                  <a:srgbClr val="9E1C14"/>
                </a:solidFill>
              </a:rPr>
              <a:t>rougeur</a:t>
            </a:r>
          </a:p>
          <a:p>
            <a:pPr lvl="1" algn="just">
              <a:lnSpc>
                <a:spcPct val="90000"/>
              </a:lnSpc>
              <a:buFont typeface="Wingdings" pitchFamily="2" charset="2"/>
              <a:buChar char="Ø"/>
            </a:pPr>
            <a:r>
              <a:rPr lang="fr-CA" sz="2200" b="1" dirty="0" smtClean="0">
                <a:solidFill>
                  <a:srgbClr val="9E1C14"/>
                </a:solidFill>
              </a:rPr>
              <a:t>chaleur</a:t>
            </a:r>
          </a:p>
          <a:p>
            <a:pPr lvl="1" algn="just">
              <a:lnSpc>
                <a:spcPct val="90000"/>
              </a:lnSpc>
              <a:buFont typeface="Wingdings" pitchFamily="2" charset="2"/>
              <a:buChar char="Ø"/>
            </a:pPr>
            <a:r>
              <a:rPr lang="fr-CA" sz="2200" b="1" dirty="0" err="1" smtClean="0">
                <a:solidFill>
                  <a:srgbClr val="9E1C14"/>
                </a:solidFill>
              </a:rPr>
              <a:t>oedème</a:t>
            </a:r>
            <a:endParaRPr lang="fr-CA" sz="2200" b="1" dirty="0" smtClean="0">
              <a:solidFill>
                <a:srgbClr val="9E1C14"/>
              </a:solidFill>
            </a:endParaRPr>
          </a:p>
          <a:p>
            <a:pPr lvl="1" algn="just">
              <a:lnSpc>
                <a:spcPct val="90000"/>
              </a:lnSpc>
              <a:buFont typeface="Wingdings" pitchFamily="2" charset="2"/>
              <a:buChar char="Ø"/>
            </a:pPr>
            <a:r>
              <a:rPr lang="fr-CA" sz="2200" b="1" dirty="0" smtClean="0">
                <a:solidFill>
                  <a:srgbClr val="9E1C14"/>
                </a:solidFill>
              </a:rPr>
              <a:t>douleur</a:t>
            </a:r>
          </a:p>
          <a:p>
            <a:pPr algn="just">
              <a:lnSpc>
                <a:spcPct val="90000"/>
              </a:lnSpc>
            </a:pPr>
            <a:endParaRPr lang="fr-CA" sz="2200" b="1" dirty="0" smtClean="0">
              <a:solidFill>
                <a:srgbClr val="9E1C14"/>
              </a:solidFill>
            </a:endParaRPr>
          </a:p>
          <a:p>
            <a:pPr algn="just">
              <a:lnSpc>
                <a:spcPct val="90000"/>
              </a:lnSpc>
            </a:pPr>
            <a:r>
              <a:rPr lang="fr-CA" sz="2200" b="1" dirty="0" smtClean="0"/>
              <a:t>Chaleur et rougeur sont les conséquences directes de la vasodilatation des vaisseaux sanguins et de l’augmentation du flux sanguin au niveau de la peau. PGE</a:t>
            </a:r>
            <a:r>
              <a:rPr lang="fr-CA" sz="2200" b="1" baseline="-25000" dirty="0" smtClean="0"/>
              <a:t>2</a:t>
            </a:r>
            <a:r>
              <a:rPr lang="fr-CA" sz="2200" b="1" dirty="0" smtClean="0"/>
              <a:t>, l’histamine et les </a:t>
            </a:r>
            <a:r>
              <a:rPr lang="fr-CA" sz="2200" b="1" dirty="0" err="1" smtClean="0"/>
              <a:t>kinines</a:t>
            </a:r>
            <a:r>
              <a:rPr lang="fr-CA" sz="2200" b="1" dirty="0" smtClean="0"/>
              <a:t> sont de puissants vasodilatateurs.</a:t>
            </a:r>
          </a:p>
          <a:p>
            <a:pPr algn="just">
              <a:lnSpc>
                <a:spcPct val="90000"/>
              </a:lnSpc>
            </a:pPr>
            <a:endParaRPr lang="fr-CA" sz="2200" b="1" dirty="0" smtClean="0"/>
          </a:p>
          <a:p>
            <a:pPr algn="just">
              <a:lnSpc>
                <a:spcPct val="90000"/>
              </a:lnSpc>
            </a:pPr>
            <a:r>
              <a:rPr lang="fr-CA" sz="2200" b="1" dirty="0" smtClean="0"/>
              <a:t>Douleur: PGE</a:t>
            </a:r>
            <a:r>
              <a:rPr lang="fr-CA" sz="2200" b="1" baseline="-25000" dirty="0" smtClean="0"/>
              <a:t>2</a:t>
            </a:r>
            <a:r>
              <a:rPr lang="fr-CA" sz="2200" b="1" dirty="0" smtClean="0"/>
              <a:t> augmente la perception de la douleur (nociception) par les terminaisons nerveuses au site inflammatoire. L’œdème qui cause une augmentation de la pression dans le tissu </a:t>
            </a:r>
            <a:r>
              <a:rPr lang="fr-CA" sz="2200" b="1" dirty="0" err="1" smtClean="0"/>
              <a:t>inflammé</a:t>
            </a:r>
            <a:r>
              <a:rPr lang="fr-CA" sz="2200" b="1" dirty="0" smtClean="0"/>
              <a:t> est une cause directe de douleur.</a:t>
            </a:r>
          </a:p>
          <a:p>
            <a:pPr algn="just">
              <a:lnSpc>
                <a:spcPct val="90000"/>
              </a:lnSpc>
            </a:pPr>
            <a:endParaRPr lang="fr-CA" sz="2200" b="1" dirty="0" smtClean="0"/>
          </a:p>
          <a:p>
            <a:pPr algn="just">
              <a:lnSpc>
                <a:spcPct val="90000"/>
              </a:lnSpc>
            </a:pPr>
            <a:r>
              <a:rPr lang="fr-CA" sz="2200" b="1" dirty="0" smtClean="0"/>
              <a:t>L’œdème ou gonflement des tissus est la conséquence d’une augmentation de perméabilité vasculaire; la vasodilatation favorise grandement l’extravasation plasmatique et l’œdème.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398269"/>
            <a:ext cx="8712968" cy="5693866"/>
          </a:xfrm>
          <a:prstGeom prst="rect">
            <a:avLst/>
          </a:prstGeom>
          <a:solidFill>
            <a:schemeClr val="accent3">
              <a:lumMod val="20000"/>
              <a:lumOff val="80000"/>
            </a:schemeClr>
          </a:solidFill>
        </p:spPr>
        <p:txBody>
          <a:bodyPr wrap="square" rtlCol="0">
            <a:spAutoFit/>
          </a:bodyPr>
          <a:lstStyle/>
          <a:p>
            <a:pPr algn="just"/>
            <a:r>
              <a:rPr lang="fr-FR" sz="2800" b="1" dirty="0" smtClean="0">
                <a:solidFill>
                  <a:srgbClr val="C00000"/>
                </a:solidFill>
              </a:rPr>
              <a:t>LE SYSTEME IMMUNITAIRE</a:t>
            </a:r>
          </a:p>
          <a:p>
            <a:pPr algn="just"/>
            <a:r>
              <a:rPr lang="fr-FR" sz="2800" b="1" dirty="0" smtClean="0"/>
              <a:t>L'organisme animal s'est doté d'un système qui lui permet de conserver son individualité et son intégrité : c'est le système immunitaire, qui distingue le soi du </a:t>
            </a:r>
            <a:r>
              <a:rPr lang="fr-FR" sz="2800" b="1" dirty="0" err="1" smtClean="0"/>
              <a:t>non-soi</a:t>
            </a:r>
            <a:r>
              <a:rPr lang="fr-FR" sz="2800" b="1" dirty="0" smtClean="0"/>
              <a:t> et élimine ou neutralise les substances étrangères qui peuvent s'y introduire, en particulier les agents infectieux.</a:t>
            </a:r>
          </a:p>
          <a:p>
            <a:pPr algn="just"/>
            <a:r>
              <a:rPr lang="fr-FR" sz="2800" b="1" dirty="0" smtClean="0"/>
              <a:t>Conserver son intégrité, c'est aussi empêcher que des lésions importantes n'entraînent la fuite du soi dans le milieu extérieur : le système de la coagulation, comme le système immunitaire, participe ainsi au maintien de l'individualité, ce qui explique les relations qui se sont établies entre les deux systèmes.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
            <a:ext cx="9144000" cy="6801862"/>
          </a:xfrm>
          <a:prstGeom prst="rect">
            <a:avLst/>
          </a:prstGeom>
          <a:solidFill>
            <a:schemeClr val="bg1">
              <a:lumMod val="95000"/>
            </a:schemeClr>
          </a:solidFill>
        </p:spPr>
        <p:txBody>
          <a:bodyPr wrap="square" rtlCol="0">
            <a:spAutoFit/>
          </a:bodyPr>
          <a:lstStyle/>
          <a:p>
            <a:pPr algn="ctr"/>
            <a:r>
              <a:rPr lang="fr-FR" sz="2800" b="1" dirty="0" smtClean="0">
                <a:solidFill>
                  <a:srgbClr val="0070C0"/>
                </a:solidFill>
              </a:rPr>
              <a:t>La grande famille des cytokines</a:t>
            </a:r>
          </a:p>
          <a:p>
            <a:pPr algn="just">
              <a:buBlip>
                <a:blip r:embed="rId2"/>
              </a:buBlip>
            </a:pPr>
            <a:r>
              <a:rPr lang="fr-FR" sz="2400" b="1" dirty="0" smtClean="0">
                <a:solidFill>
                  <a:srgbClr val="C00000"/>
                </a:solidFill>
              </a:rPr>
              <a:t>Interférons (IFN)</a:t>
            </a:r>
            <a:r>
              <a:rPr lang="fr-FR" sz="2400" b="1" dirty="0" smtClean="0"/>
              <a:t> </a:t>
            </a:r>
            <a:r>
              <a:rPr lang="fr-FR" sz="2000" b="1" dirty="0" smtClean="0"/>
              <a:t>sont des glycoprotéines de la famille des cytokines. </a:t>
            </a:r>
            <a:endParaRPr lang="fr-FR" sz="2400" b="1" dirty="0" smtClean="0">
              <a:solidFill>
                <a:srgbClr val="C00000"/>
              </a:solidFill>
            </a:endParaRPr>
          </a:p>
          <a:p>
            <a:pPr algn="just">
              <a:buBlip>
                <a:blip r:embed="rId2"/>
              </a:buBlip>
            </a:pPr>
            <a:r>
              <a:rPr lang="fr-FR" sz="2400" b="1" dirty="0" smtClean="0">
                <a:solidFill>
                  <a:srgbClr val="C00000"/>
                </a:solidFill>
              </a:rPr>
              <a:t>Interleukines (IL-) </a:t>
            </a:r>
          </a:p>
          <a:p>
            <a:pPr algn="just"/>
            <a:r>
              <a:rPr lang="fr-FR" sz="2000" b="1" dirty="0" smtClean="0"/>
              <a:t>Le terme a été créé en 1979 à une époque où l'on ne connaissait que deux interleukines (IL-1 et IL-2). On compte aujourd'hui 35 cytokines sous l'intitulé IL-.</a:t>
            </a:r>
          </a:p>
          <a:p>
            <a:pPr algn="just"/>
            <a:r>
              <a:rPr lang="fr-FR" sz="2000" b="1" dirty="0" smtClean="0"/>
              <a:t>Il en existe davantage, puisqu'on compte par exemple 11 membres de la famille de l'IL-1.</a:t>
            </a:r>
          </a:p>
          <a:p>
            <a:pPr algn="just">
              <a:buBlip>
                <a:blip r:embed="rId2"/>
              </a:buBlip>
            </a:pPr>
            <a:r>
              <a:rPr lang="fr-FR" sz="2000" b="1" dirty="0" err="1" smtClean="0">
                <a:solidFill>
                  <a:srgbClr val="C00000"/>
                </a:solidFill>
              </a:rPr>
              <a:t>Chimiokines</a:t>
            </a:r>
            <a:r>
              <a:rPr lang="fr-FR" sz="2000" b="1" dirty="0" smtClean="0">
                <a:solidFill>
                  <a:srgbClr val="C00000"/>
                </a:solidFill>
              </a:rPr>
              <a:t> ou </a:t>
            </a:r>
            <a:r>
              <a:rPr lang="fr-FR" sz="2000" b="1" dirty="0" err="1" smtClean="0">
                <a:solidFill>
                  <a:srgbClr val="C00000"/>
                </a:solidFill>
              </a:rPr>
              <a:t>Chémokines</a:t>
            </a:r>
            <a:r>
              <a:rPr lang="fr-FR" sz="2000" b="1" dirty="0" smtClean="0">
                <a:solidFill>
                  <a:srgbClr val="C00000"/>
                </a:solidFill>
              </a:rPr>
              <a:t> </a:t>
            </a:r>
          </a:p>
          <a:p>
            <a:pPr algn="just"/>
            <a:r>
              <a:rPr lang="fr-FR" sz="2000" b="1" dirty="0" smtClean="0"/>
              <a:t>Définit l'ensemble des cytokines de faible poids ayant toute en commun un pouvoir chimiotactique. On en connaît plus de 40, aujourd'hui. Leur nomenclature est basée sur des points précis de leur structure (CCL1 à CCL28, CXCL1 à CXCL16, XCL1 &amp; 2, CX3CL1)</a:t>
            </a:r>
          </a:p>
          <a:p>
            <a:pPr algn="just">
              <a:buBlip>
                <a:blip r:embed="rId2"/>
              </a:buBlip>
            </a:pPr>
            <a:r>
              <a:rPr lang="fr-FR" sz="2000" b="1" dirty="0" smtClean="0">
                <a:solidFill>
                  <a:srgbClr val="C00000"/>
                </a:solidFill>
              </a:rPr>
              <a:t>La famille du "</a:t>
            </a:r>
            <a:r>
              <a:rPr lang="fr-FR" sz="2000" b="1" dirty="0" err="1" smtClean="0">
                <a:solidFill>
                  <a:srgbClr val="C00000"/>
                </a:solidFill>
              </a:rPr>
              <a:t>tumor</a:t>
            </a:r>
            <a:r>
              <a:rPr lang="fr-FR" sz="2000" b="1" dirty="0" smtClean="0">
                <a:solidFill>
                  <a:srgbClr val="C00000"/>
                </a:solidFill>
              </a:rPr>
              <a:t> </a:t>
            </a:r>
            <a:r>
              <a:rPr lang="fr-FR" sz="2000" b="1" dirty="0" err="1" smtClean="0">
                <a:solidFill>
                  <a:srgbClr val="C00000"/>
                </a:solidFill>
              </a:rPr>
              <a:t>necrosis</a:t>
            </a:r>
            <a:r>
              <a:rPr lang="fr-FR" sz="2000" b="1" dirty="0" smtClean="0">
                <a:solidFill>
                  <a:srgbClr val="C00000"/>
                </a:solidFill>
              </a:rPr>
              <a:t> factor" (TNF) </a:t>
            </a:r>
          </a:p>
          <a:p>
            <a:pPr algn="just"/>
            <a:r>
              <a:rPr lang="fr-FR" sz="2000" b="1" dirty="0" smtClean="0"/>
              <a:t>Des membres issus d'un gène ancestral commun, pouvant aussi être à la surface des cellules</a:t>
            </a:r>
          </a:p>
          <a:p>
            <a:pPr algn="just">
              <a:buBlip>
                <a:blip r:embed="rId2"/>
              </a:buBlip>
            </a:pPr>
            <a:r>
              <a:rPr lang="fr-FR" sz="2000" b="1" dirty="0" smtClean="0">
                <a:solidFill>
                  <a:srgbClr val="C00000"/>
                </a:solidFill>
              </a:rPr>
              <a:t>Les "</a:t>
            </a:r>
            <a:r>
              <a:rPr lang="fr-FR" sz="2000" b="1" dirty="0" err="1" smtClean="0">
                <a:solidFill>
                  <a:srgbClr val="C00000"/>
                </a:solidFill>
              </a:rPr>
              <a:t>Colony</a:t>
            </a:r>
            <a:r>
              <a:rPr lang="fr-FR" sz="2000" b="1" dirty="0" smtClean="0">
                <a:solidFill>
                  <a:srgbClr val="C00000"/>
                </a:solidFill>
              </a:rPr>
              <a:t> </a:t>
            </a:r>
            <a:r>
              <a:rPr lang="fr-FR" sz="2000" b="1" dirty="0" err="1" smtClean="0">
                <a:solidFill>
                  <a:srgbClr val="C00000"/>
                </a:solidFill>
              </a:rPr>
              <a:t>stimulating</a:t>
            </a:r>
            <a:r>
              <a:rPr lang="fr-FR" sz="2000" b="1" dirty="0" smtClean="0">
                <a:solidFill>
                  <a:srgbClr val="C00000"/>
                </a:solidFill>
              </a:rPr>
              <a:t> </a:t>
            </a:r>
            <a:r>
              <a:rPr lang="fr-FR" sz="2000" b="1" dirty="0" err="1" smtClean="0">
                <a:solidFill>
                  <a:srgbClr val="C00000"/>
                </a:solidFill>
              </a:rPr>
              <a:t>factors</a:t>
            </a:r>
            <a:r>
              <a:rPr lang="fr-FR" sz="2000" b="1" dirty="0" smtClean="0">
                <a:solidFill>
                  <a:srgbClr val="C00000"/>
                </a:solidFill>
              </a:rPr>
              <a:t>" (CSF) </a:t>
            </a:r>
          </a:p>
          <a:p>
            <a:pPr algn="just"/>
            <a:r>
              <a:rPr lang="fr-FR" sz="2000" b="1" dirty="0" smtClean="0"/>
              <a:t>Des cytokines jouant un rôle dans l'hématopoïèse, mais aussi pouvant activer les leucocytes matures.</a:t>
            </a:r>
          </a:p>
          <a:p>
            <a:pPr algn="just">
              <a:buBlip>
                <a:blip r:embed="rId2"/>
              </a:buBlip>
            </a:pPr>
            <a:r>
              <a:rPr lang="fr-FR" sz="2000" b="1" dirty="0" smtClean="0">
                <a:solidFill>
                  <a:srgbClr val="C00000"/>
                </a:solidFill>
              </a:rPr>
              <a:t>Les "</a:t>
            </a:r>
            <a:r>
              <a:rPr lang="fr-FR" sz="2000" b="1" dirty="0" err="1" smtClean="0">
                <a:solidFill>
                  <a:srgbClr val="C00000"/>
                </a:solidFill>
              </a:rPr>
              <a:t>Transforming</a:t>
            </a:r>
            <a:r>
              <a:rPr lang="fr-FR" sz="2000" b="1" dirty="0" smtClean="0">
                <a:solidFill>
                  <a:srgbClr val="C00000"/>
                </a:solidFill>
              </a:rPr>
              <a:t> </a:t>
            </a:r>
            <a:r>
              <a:rPr lang="fr-FR" sz="2000" b="1" dirty="0" err="1" smtClean="0">
                <a:solidFill>
                  <a:srgbClr val="C00000"/>
                </a:solidFill>
              </a:rPr>
              <a:t>growth</a:t>
            </a:r>
            <a:r>
              <a:rPr lang="fr-FR" sz="2000" b="1" dirty="0" smtClean="0">
                <a:solidFill>
                  <a:srgbClr val="C00000"/>
                </a:solidFill>
              </a:rPr>
              <a:t> </a:t>
            </a:r>
            <a:r>
              <a:rPr lang="fr-FR" sz="2000" b="1" dirty="0" err="1" smtClean="0">
                <a:solidFill>
                  <a:srgbClr val="C00000"/>
                </a:solidFill>
              </a:rPr>
              <a:t>factors</a:t>
            </a:r>
            <a:r>
              <a:rPr lang="fr-FR" sz="2000" b="1" dirty="0" smtClean="0">
                <a:solidFill>
                  <a:srgbClr val="C00000"/>
                </a:solidFill>
              </a:rPr>
              <a:t>" (TGF) </a:t>
            </a:r>
          </a:p>
          <a:p>
            <a:pPr algn="just"/>
            <a:r>
              <a:rPr lang="fr-FR" sz="2000" b="1" dirty="0" smtClean="0"/>
              <a:t>Des facteurs de croissance impliqués dans la cicatrisation et le contrôle négatif de l'inflammation. </a:t>
            </a:r>
            <a:endParaRPr lang="fr-FR"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357166"/>
            <a:ext cx="8715436" cy="5847755"/>
          </a:xfrm>
          <a:prstGeom prst="rect">
            <a:avLst/>
          </a:prstGeom>
          <a:solidFill>
            <a:schemeClr val="bg1">
              <a:lumMod val="95000"/>
            </a:schemeClr>
          </a:solidFill>
        </p:spPr>
        <p:txBody>
          <a:bodyPr wrap="square" rtlCol="0">
            <a:spAutoFit/>
          </a:bodyPr>
          <a:lstStyle/>
          <a:p>
            <a:pPr algn="just"/>
            <a:r>
              <a:rPr lang="fr-FR" sz="2200" b="1" dirty="0" smtClean="0">
                <a:solidFill>
                  <a:srgbClr val="C00000"/>
                </a:solidFill>
              </a:rPr>
              <a:t>Les </a:t>
            </a:r>
            <a:r>
              <a:rPr lang="fr-FR" sz="2200" b="1" dirty="0" err="1" smtClean="0">
                <a:solidFill>
                  <a:srgbClr val="C00000"/>
                </a:solidFill>
              </a:rPr>
              <a:t>anaphylatoxines</a:t>
            </a:r>
            <a:r>
              <a:rPr lang="fr-FR" sz="2200" b="1" dirty="0" smtClean="0">
                <a:solidFill>
                  <a:srgbClr val="C00000"/>
                </a:solidFill>
              </a:rPr>
              <a:t> : C3a, C4a, C5a</a:t>
            </a:r>
          </a:p>
          <a:p>
            <a:pPr algn="just"/>
            <a:r>
              <a:rPr lang="fr-FR" sz="2200" b="1" dirty="0" smtClean="0"/>
              <a:t>inflammation liée à l’activation du complément</a:t>
            </a:r>
          </a:p>
          <a:p>
            <a:pPr algn="just"/>
            <a:r>
              <a:rPr lang="fr-FR" sz="2200" b="1" dirty="0" smtClean="0"/>
              <a:t>Trois fragments issus de l’activation du complément vont être particulièrement impliqués dans la mise en œuvre d’une réponse adaptative : le C3a, C4a et C5a.</a:t>
            </a:r>
          </a:p>
          <a:p>
            <a:pPr algn="just"/>
            <a:r>
              <a:rPr lang="fr-FR" sz="2200" b="1" dirty="0" smtClean="0"/>
              <a:t>Ce sont des polypeptides d’environ 10kDa et de 76 acides aminés connus pour leur capacité à entraîner un spasme des muscles lisses, à augmenter la perméabilité des vaisseaux et à attirer des cellules immunes.</a:t>
            </a:r>
          </a:p>
          <a:p>
            <a:pPr algn="just"/>
            <a:r>
              <a:rPr lang="fr-FR" sz="2200" b="1" dirty="0" smtClean="0">
                <a:solidFill>
                  <a:srgbClr val="C00000"/>
                </a:solidFill>
              </a:rPr>
              <a:t>Le C3a et son récepteur</a:t>
            </a:r>
          </a:p>
          <a:p>
            <a:pPr algn="just"/>
            <a:r>
              <a:rPr lang="fr-FR" sz="2200" b="1" dirty="0" smtClean="0"/>
              <a:t>Le C3a a une activité chimiotactique pour les polynucléaires éosinophiles qui est importante. Le C3a a un effet inhibiteur des cellules immunes.</a:t>
            </a:r>
          </a:p>
          <a:p>
            <a:pPr algn="just"/>
            <a:r>
              <a:rPr lang="fr-FR" sz="2200" b="1" dirty="0" smtClean="0"/>
              <a:t>Il amplifie la réponse des éosinophiles en augmentant leur production </a:t>
            </a:r>
            <a:r>
              <a:rPr lang="fr-FR" sz="2200" b="1" dirty="0" err="1" smtClean="0"/>
              <a:t>cytokinique</a:t>
            </a:r>
            <a:r>
              <a:rPr lang="fr-FR" sz="2200" b="1" dirty="0" smtClean="0"/>
              <a:t>. Le CR3a est bien présent sur les éosinophiles mais également sur les basophiles et mastocytes ce qui en fait une cible thérapeutique extrêmement intéressante dans le traitement des allergies. Ce CR3a est aussi décrit sur les polynucléaires neutrophiles, les </a:t>
            </a:r>
            <a:r>
              <a:rPr lang="fr-FR" sz="2200" b="1" dirty="0" err="1" smtClean="0"/>
              <a:t>astrocytes</a:t>
            </a:r>
            <a:r>
              <a:rPr lang="fr-FR" sz="2200" b="1" dirty="0" smtClean="0"/>
              <a:t> et la microglie.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357166"/>
            <a:ext cx="8572560" cy="5632311"/>
          </a:xfrm>
          <a:prstGeom prst="rect">
            <a:avLst/>
          </a:prstGeom>
          <a:solidFill>
            <a:schemeClr val="bg1">
              <a:lumMod val="95000"/>
            </a:schemeClr>
          </a:solidFill>
        </p:spPr>
        <p:txBody>
          <a:bodyPr wrap="square" rtlCol="0">
            <a:spAutoFit/>
          </a:bodyPr>
          <a:lstStyle/>
          <a:p>
            <a:pPr algn="just"/>
            <a:r>
              <a:rPr lang="fr-FR" sz="2400" b="1" dirty="0" smtClean="0">
                <a:solidFill>
                  <a:srgbClr val="C00000"/>
                </a:solidFill>
              </a:rPr>
              <a:t>Le C4a, l’</a:t>
            </a:r>
            <a:r>
              <a:rPr lang="fr-FR" sz="2400" b="1" dirty="0" err="1" smtClean="0">
                <a:solidFill>
                  <a:srgbClr val="C00000"/>
                </a:solidFill>
              </a:rPr>
              <a:t>anaphylatoxine</a:t>
            </a:r>
            <a:r>
              <a:rPr lang="fr-FR" sz="2400" b="1" dirty="0" smtClean="0">
                <a:solidFill>
                  <a:srgbClr val="C00000"/>
                </a:solidFill>
              </a:rPr>
              <a:t> du pauvre</a:t>
            </a:r>
          </a:p>
          <a:p>
            <a:pPr algn="just"/>
            <a:r>
              <a:rPr lang="fr-FR" sz="2400" b="1" dirty="0" smtClean="0"/>
              <a:t>Le C4a est la moins puissante des trois </a:t>
            </a:r>
            <a:r>
              <a:rPr lang="fr-FR" sz="2400" b="1" dirty="0" err="1" smtClean="0"/>
              <a:t>anaphylatoxines</a:t>
            </a:r>
            <a:r>
              <a:rPr lang="fr-FR" sz="2400" b="1" dirty="0" smtClean="0"/>
              <a:t>.</a:t>
            </a:r>
          </a:p>
          <a:p>
            <a:pPr algn="just"/>
            <a:r>
              <a:rPr lang="fr-FR" sz="2400" b="1" dirty="0" smtClean="0"/>
              <a:t>Elle présente 30% d’homologie avec le C3a et 36% avec le C5a ce qui lui vaut ses effets pro-inflammatoires.</a:t>
            </a:r>
          </a:p>
          <a:p>
            <a:pPr algn="just"/>
            <a:r>
              <a:rPr lang="fr-FR" sz="2400" b="1" dirty="0" smtClean="0"/>
              <a:t>Il existe peu de déficit en C4a, vingt cas décrits.</a:t>
            </a:r>
          </a:p>
          <a:p>
            <a:pPr algn="just"/>
            <a:r>
              <a:rPr lang="fr-FR" sz="2400" b="1" dirty="0" smtClean="0">
                <a:solidFill>
                  <a:srgbClr val="C00000"/>
                </a:solidFill>
              </a:rPr>
              <a:t>Le C5a et son récepteur</a:t>
            </a:r>
          </a:p>
          <a:p>
            <a:pPr algn="just"/>
            <a:r>
              <a:rPr lang="fr-FR" sz="2400" b="1" dirty="0" smtClean="0"/>
              <a:t>Issu de la scission du C5 par les complexes C4b2a3b et C3b2Bb, le C5a laisse le C5b poursuivre son rôle dans la mise en œuvre du complexe d’attaque membranaire pour mettre en place une inflammation générale susceptible d’induire une réponse immune </a:t>
            </a:r>
            <a:r>
              <a:rPr lang="fr-FR" sz="2400" b="1" dirty="0" err="1" smtClean="0"/>
              <a:t>adpatative</a:t>
            </a:r>
            <a:r>
              <a:rPr lang="fr-FR" sz="2400" b="1" dirty="0" smtClean="0"/>
              <a:t>.</a:t>
            </a:r>
          </a:p>
          <a:p>
            <a:pPr algn="just"/>
            <a:r>
              <a:rPr lang="fr-FR" sz="2400" b="1" dirty="0" smtClean="0"/>
              <a:t>Le C5aR est très présent sur les cellules immunes et il y amène une amplification de leur activité. Il exerce particulièrement une activité importante sur les monocytes en favorisant la production d’IL-1, IL-6 et IL-8 amplifiant ainsi la réponse aux endotoxines.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07504" y="267990"/>
            <a:ext cx="8964488" cy="6329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23528" y="188640"/>
            <a:ext cx="8488238" cy="6429375"/>
          </a:xfrm>
          <a:prstGeom prst="rect">
            <a:avLst/>
          </a:prstGeom>
          <a:noFill/>
          <a:ln w="9525">
            <a:noFill/>
            <a:miter lim="800000"/>
            <a:headEnd/>
            <a:tailEnd/>
          </a:ln>
        </p:spPr>
      </p:pic>
      <p:sp>
        <p:nvSpPr>
          <p:cNvPr id="3" name="ZoneTexte 2"/>
          <p:cNvSpPr txBox="1"/>
          <p:nvPr/>
        </p:nvSpPr>
        <p:spPr>
          <a:xfrm>
            <a:off x="7358082" y="2857496"/>
            <a:ext cx="1357322" cy="923330"/>
          </a:xfrm>
          <a:prstGeom prst="rect">
            <a:avLst/>
          </a:prstGeom>
          <a:noFill/>
        </p:spPr>
        <p:txBody>
          <a:bodyPr wrap="square" rtlCol="0">
            <a:spAutoFit/>
          </a:bodyPr>
          <a:lstStyle/>
          <a:p>
            <a:r>
              <a:rPr lang="fr-FR" b="1" dirty="0" smtClean="0"/>
              <a:t>PAF=facteur d’activation plaquettaire</a:t>
            </a:r>
            <a:endParaRPr lang="fr-FR" b="1" dirty="0"/>
          </a:p>
        </p:txBody>
      </p:sp>
      <p:sp>
        <p:nvSpPr>
          <p:cNvPr id="4" name="Flèche droite 3"/>
          <p:cNvSpPr/>
          <p:nvPr/>
        </p:nvSpPr>
        <p:spPr>
          <a:xfrm>
            <a:off x="6143636" y="3071810"/>
            <a:ext cx="121444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5643563" cy="6858000"/>
          </a:xfrm>
          <a:prstGeom prst="rect">
            <a:avLst/>
          </a:prstGeom>
          <a:noFill/>
          <a:ln w="9525">
            <a:noFill/>
            <a:miter lim="800000"/>
            <a:headEnd/>
            <a:tailEnd/>
          </a:ln>
        </p:spPr>
      </p:pic>
      <p:sp>
        <p:nvSpPr>
          <p:cNvPr id="3" name="Rectangle à coins arrondis 2"/>
          <p:cNvSpPr/>
          <p:nvPr/>
        </p:nvSpPr>
        <p:spPr>
          <a:xfrm>
            <a:off x="857250" y="5000625"/>
            <a:ext cx="1285875"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b="1" dirty="0" err="1">
                <a:solidFill>
                  <a:schemeClr val="tx1"/>
                </a:solidFill>
              </a:rPr>
              <a:t>margination</a:t>
            </a:r>
            <a:endParaRPr lang="fr-FR" sz="1600" dirty="0">
              <a:solidFill>
                <a:schemeClr val="tx1"/>
              </a:solidFill>
            </a:endParaRPr>
          </a:p>
        </p:txBody>
      </p:sp>
      <p:sp>
        <p:nvSpPr>
          <p:cNvPr id="4" name="Rectangle à coins arrondis 3"/>
          <p:cNvSpPr/>
          <p:nvPr/>
        </p:nvSpPr>
        <p:spPr>
          <a:xfrm>
            <a:off x="2000250" y="4429125"/>
            <a:ext cx="1357313"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adhérence</a:t>
            </a:r>
            <a:endParaRPr lang="fr-FR" dirty="0">
              <a:solidFill>
                <a:schemeClr val="tx1"/>
              </a:solidFill>
            </a:endParaRPr>
          </a:p>
        </p:txBody>
      </p:sp>
      <p:sp>
        <p:nvSpPr>
          <p:cNvPr id="5" name="Rectangle 6"/>
          <p:cNvSpPr>
            <a:spLocks noChangeArrowheads="1"/>
          </p:cNvSpPr>
          <p:nvPr/>
        </p:nvSpPr>
        <p:spPr bwMode="auto">
          <a:xfrm>
            <a:off x="5796136" y="49848"/>
            <a:ext cx="3286125" cy="1938992"/>
          </a:xfrm>
          <a:prstGeom prst="rect">
            <a:avLst/>
          </a:prstGeom>
          <a:solidFill>
            <a:schemeClr val="accent6">
              <a:lumMod val="20000"/>
              <a:lumOff val="80000"/>
            </a:schemeClr>
          </a:solidFill>
          <a:ln w="9525">
            <a:noFill/>
            <a:miter lim="800000"/>
            <a:headEnd/>
            <a:tailEnd/>
          </a:ln>
        </p:spPr>
        <p:txBody>
          <a:bodyPr>
            <a:spAutoFit/>
          </a:bodyPr>
          <a:lstStyle/>
          <a:p>
            <a:pPr algn="just"/>
            <a:r>
              <a:rPr lang="fr-FR" sz="2000" b="1" dirty="0">
                <a:latin typeface="Calibri" pitchFamily="34" charset="0"/>
              </a:rPr>
              <a:t>Diapédèse leucocytaire c'est la </a:t>
            </a:r>
            <a:r>
              <a:rPr lang="fr-FR" sz="2000" dirty="0">
                <a:latin typeface="Calibri" pitchFamily="34" charset="0"/>
              </a:rPr>
              <a:t>migration des leucocytes en dehors de la microcirculation et leur accumulation dans le foyer lésionnel</a:t>
            </a:r>
            <a:r>
              <a:rPr lang="fr-FR" sz="2000" dirty="0" smtClean="0">
                <a:latin typeface="Calibri" pitchFamily="34" charset="0"/>
              </a:rPr>
              <a:t>.</a:t>
            </a:r>
            <a:endParaRPr lang="fr-FR" sz="2000" dirty="0">
              <a:latin typeface="Calibri" pitchFamily="34" charset="0"/>
            </a:endParaRPr>
          </a:p>
        </p:txBody>
      </p:sp>
      <p:sp>
        <p:nvSpPr>
          <p:cNvPr id="6" name="Rectangle 7"/>
          <p:cNvSpPr>
            <a:spLocks noChangeArrowheads="1"/>
          </p:cNvSpPr>
          <p:nvPr/>
        </p:nvSpPr>
        <p:spPr bwMode="auto">
          <a:xfrm>
            <a:off x="5893246" y="2143125"/>
            <a:ext cx="3143250" cy="1631950"/>
          </a:xfrm>
          <a:prstGeom prst="rect">
            <a:avLst/>
          </a:prstGeom>
          <a:solidFill>
            <a:schemeClr val="accent6">
              <a:lumMod val="20000"/>
              <a:lumOff val="80000"/>
            </a:schemeClr>
          </a:solidFill>
          <a:ln w="9525">
            <a:noFill/>
            <a:miter lim="800000"/>
            <a:headEnd/>
            <a:tailEnd/>
          </a:ln>
        </p:spPr>
        <p:txBody>
          <a:bodyPr>
            <a:spAutoFit/>
          </a:bodyPr>
          <a:lstStyle/>
          <a:p>
            <a:pPr algn="just">
              <a:buFont typeface="Wingdings" pitchFamily="2" charset="2"/>
              <a:buChar char="v"/>
            </a:pPr>
            <a:r>
              <a:rPr lang="fr-FR" sz="2000" dirty="0">
                <a:latin typeface="Franklin Gothic Book" pitchFamily="34" charset="0"/>
              </a:rPr>
              <a:t>Il s'agit d'une traversée active des parois vasculaires qui comporte plusieurs étapes :</a:t>
            </a:r>
          </a:p>
          <a:p>
            <a:endParaRPr lang="fr-FR" sz="2000" dirty="0">
              <a:latin typeface="Franklin Gothic Book" pitchFamily="34" charset="0"/>
            </a:endParaRPr>
          </a:p>
        </p:txBody>
      </p:sp>
      <p:sp>
        <p:nvSpPr>
          <p:cNvPr id="7" name="Rectangle 8"/>
          <p:cNvSpPr>
            <a:spLocks noChangeArrowheads="1"/>
          </p:cNvSpPr>
          <p:nvPr/>
        </p:nvSpPr>
        <p:spPr bwMode="auto">
          <a:xfrm>
            <a:off x="5821809" y="3951054"/>
            <a:ext cx="3214687" cy="2862322"/>
          </a:xfrm>
          <a:prstGeom prst="rect">
            <a:avLst/>
          </a:prstGeom>
          <a:solidFill>
            <a:schemeClr val="accent6">
              <a:lumMod val="20000"/>
              <a:lumOff val="80000"/>
            </a:schemeClr>
          </a:solidFill>
          <a:ln w="9525">
            <a:noFill/>
            <a:miter lim="800000"/>
            <a:headEnd/>
            <a:tailEnd/>
          </a:ln>
        </p:spPr>
        <p:txBody>
          <a:bodyPr wrap="square">
            <a:spAutoFit/>
          </a:bodyPr>
          <a:lstStyle/>
          <a:p>
            <a:pPr algn="just"/>
            <a:r>
              <a:rPr lang="fr-FR" sz="2000" dirty="0">
                <a:latin typeface="Franklin Gothic Book" pitchFamily="34" charset="0"/>
              </a:rPr>
              <a:t>- </a:t>
            </a:r>
            <a:r>
              <a:rPr lang="fr-FR" sz="2000" b="1" dirty="0" err="1">
                <a:latin typeface="Calibri" pitchFamily="34" charset="0"/>
              </a:rPr>
              <a:t>margination</a:t>
            </a:r>
            <a:r>
              <a:rPr lang="fr-FR" sz="2000" b="1" dirty="0">
                <a:latin typeface="Calibri" pitchFamily="34" charset="0"/>
              </a:rPr>
              <a:t> </a:t>
            </a:r>
            <a:r>
              <a:rPr lang="fr-FR" sz="2000" dirty="0">
                <a:latin typeface="Calibri" pitchFamily="34" charset="0"/>
              </a:rPr>
              <a:t>des leucocytes à proximité des cellules endothéliales</a:t>
            </a:r>
          </a:p>
          <a:p>
            <a:pPr algn="just"/>
            <a:endParaRPr lang="fr-FR" sz="2000" dirty="0">
              <a:latin typeface="Calibri" pitchFamily="34" charset="0"/>
            </a:endParaRPr>
          </a:p>
          <a:p>
            <a:pPr algn="just"/>
            <a:r>
              <a:rPr lang="fr-FR" sz="2000" b="1" dirty="0">
                <a:latin typeface="Calibri" pitchFamily="34" charset="0"/>
              </a:rPr>
              <a:t>-adhérence </a:t>
            </a:r>
            <a:r>
              <a:rPr lang="fr-FR" sz="2000" dirty="0">
                <a:latin typeface="Calibri" pitchFamily="34" charset="0"/>
              </a:rPr>
              <a:t>des leucocytes aux cellules endothéliales</a:t>
            </a:r>
          </a:p>
          <a:p>
            <a:pPr algn="just"/>
            <a:endParaRPr lang="fr-FR" sz="2000" dirty="0">
              <a:latin typeface="Calibri" pitchFamily="34" charset="0"/>
            </a:endParaRPr>
          </a:p>
          <a:p>
            <a:pPr algn="just"/>
            <a:r>
              <a:rPr lang="fr-FR" sz="2000" b="1" dirty="0">
                <a:latin typeface="Calibri" pitchFamily="34" charset="0"/>
              </a:rPr>
              <a:t>-passage </a:t>
            </a:r>
            <a:r>
              <a:rPr lang="fr-FR" sz="2000" b="1" dirty="0" err="1">
                <a:latin typeface="Calibri" pitchFamily="34" charset="0"/>
              </a:rPr>
              <a:t>trans</a:t>
            </a:r>
            <a:r>
              <a:rPr lang="fr-FR" sz="2000" b="1" dirty="0">
                <a:latin typeface="Calibri" pitchFamily="34" charset="0"/>
              </a:rPr>
              <a:t>-endothélial </a:t>
            </a:r>
            <a:r>
              <a:rPr lang="fr-FR" sz="2000" dirty="0">
                <a:latin typeface="Calibri" pitchFamily="34" charset="0"/>
              </a:rPr>
              <a:t>des leucocytes</a:t>
            </a:r>
            <a:r>
              <a:rPr lang="fr-FR" sz="2000" dirty="0" smtClean="0">
                <a:latin typeface="Calibri" pitchFamily="34" charset="0"/>
              </a:rPr>
              <a:t>.</a:t>
            </a:r>
            <a:endParaRPr lang="fr-FR" sz="2000" dirty="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grpSp>
        <p:nvGrpSpPr>
          <p:cNvPr id="4" name="Groupe 3"/>
          <p:cNvGrpSpPr/>
          <p:nvPr/>
        </p:nvGrpSpPr>
        <p:grpSpPr>
          <a:xfrm>
            <a:off x="333375" y="261938"/>
            <a:ext cx="8477250" cy="6334125"/>
            <a:chOff x="333375" y="261938"/>
            <a:chExt cx="8477250" cy="6334125"/>
          </a:xfrm>
        </p:grpSpPr>
        <p:pic>
          <p:nvPicPr>
            <p:cNvPr id="2" name="Picture 2"/>
            <p:cNvPicPr>
              <a:picLocks noChangeAspect="1" noChangeArrowheads="1"/>
            </p:cNvPicPr>
            <p:nvPr/>
          </p:nvPicPr>
          <p:blipFill>
            <a:blip r:embed="rId2" cstate="print"/>
            <a:srcRect/>
            <a:stretch>
              <a:fillRect/>
            </a:stretch>
          </p:blipFill>
          <p:spPr bwMode="auto">
            <a:xfrm>
              <a:off x="333375" y="261938"/>
              <a:ext cx="8477250" cy="6334125"/>
            </a:xfrm>
            <a:prstGeom prst="rect">
              <a:avLst/>
            </a:prstGeom>
            <a:noFill/>
            <a:ln w="9525">
              <a:noFill/>
              <a:miter lim="800000"/>
              <a:headEnd/>
              <a:tailEnd/>
            </a:ln>
          </p:spPr>
        </p:pic>
        <p:sp>
          <p:nvSpPr>
            <p:cNvPr id="3" name="ZoneTexte 2"/>
            <p:cNvSpPr txBox="1"/>
            <p:nvPr/>
          </p:nvSpPr>
          <p:spPr>
            <a:xfrm>
              <a:off x="1115616" y="980728"/>
              <a:ext cx="2016224" cy="369332"/>
            </a:xfrm>
            <a:prstGeom prst="rect">
              <a:avLst/>
            </a:prstGeom>
            <a:solidFill>
              <a:schemeClr val="bg1"/>
            </a:solidFill>
          </p:spPr>
          <p:txBody>
            <a:bodyPr wrap="square" rtlCol="0">
              <a:spAutoFit/>
            </a:bodyPr>
            <a:lstStyle/>
            <a:p>
              <a:r>
                <a:rPr lang="fr-FR" b="1" dirty="0" smtClean="0">
                  <a:latin typeface="Maiandra GD" pitchFamily="34" charset="0"/>
                </a:rPr>
                <a:t>Système nerveux</a:t>
              </a:r>
              <a:endParaRPr lang="fr-FR" b="1" dirty="0">
                <a:latin typeface="Maiandra GD" pitchFamily="34"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309563" y="233363"/>
            <a:ext cx="8524875" cy="639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14363" y="314325"/>
            <a:ext cx="7915275" cy="622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33388" y="295275"/>
            <a:ext cx="8277225" cy="626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88640"/>
            <a:ext cx="8784976" cy="3539430"/>
          </a:xfrm>
          <a:prstGeom prst="rect">
            <a:avLst/>
          </a:prstGeom>
          <a:solidFill>
            <a:schemeClr val="accent3">
              <a:lumMod val="20000"/>
              <a:lumOff val="80000"/>
            </a:schemeClr>
          </a:solidFill>
        </p:spPr>
        <p:txBody>
          <a:bodyPr wrap="square" rtlCol="0">
            <a:spAutoFit/>
          </a:bodyPr>
          <a:lstStyle/>
          <a:p>
            <a:pPr algn="just"/>
            <a:r>
              <a:rPr lang="fr-FR" sz="2800" b="1" dirty="0" smtClean="0"/>
              <a:t>L'organisme animal tolère cependant la présence de bactéries à la surface de sa peau et de ses muqueuses en établissant des relations de </a:t>
            </a:r>
            <a:r>
              <a:rPr lang="fr-FR" sz="2800" b="1" dirty="0" smtClean="0">
                <a:solidFill>
                  <a:srgbClr val="FF0000"/>
                </a:solidFill>
              </a:rPr>
              <a:t>commensalisme</a:t>
            </a:r>
            <a:r>
              <a:rPr lang="fr-FR" sz="2800" b="1" dirty="0" smtClean="0"/>
              <a:t>, voire de </a:t>
            </a:r>
            <a:r>
              <a:rPr lang="fr-FR" sz="2800" b="1" dirty="0" smtClean="0">
                <a:solidFill>
                  <a:srgbClr val="FF0000"/>
                </a:solidFill>
              </a:rPr>
              <a:t>symbiose</a:t>
            </a:r>
            <a:r>
              <a:rPr lang="fr-FR" sz="2800" b="1" dirty="0" smtClean="0"/>
              <a:t>. Toutefois, ces bactéries peuvent profiter de l'opportunité que leur offre une défaillance du système immunitaire pour provoquer une infection grave appelée </a:t>
            </a:r>
            <a:r>
              <a:rPr lang="fr-FR" sz="2800" b="1" dirty="0" smtClean="0">
                <a:solidFill>
                  <a:srgbClr val="FF0000"/>
                </a:solidFill>
              </a:rPr>
              <a:t>infection opportuniste </a:t>
            </a:r>
            <a:r>
              <a:rPr lang="fr-FR" sz="2800" b="1" dirty="0" smtClean="0"/>
              <a:t>(exemple: infection à </a:t>
            </a:r>
            <a:r>
              <a:rPr lang="fr-FR" sz="2800" b="1" i="1" dirty="0" err="1" smtClean="0"/>
              <a:t>Pneumocystis</a:t>
            </a:r>
            <a:r>
              <a:rPr lang="fr-FR" sz="2800" b="1" dirty="0" smtClean="0"/>
              <a:t> chez les immunodéprimés).</a:t>
            </a:r>
          </a:p>
        </p:txBody>
      </p:sp>
      <p:pic>
        <p:nvPicPr>
          <p:cNvPr id="3" name="Picture 4" descr="http://anabible.webethan.org/images/logo-print.png"/>
          <p:cNvPicPr>
            <a:picLocks noChangeAspect="1" noChangeArrowheads="1"/>
          </p:cNvPicPr>
          <p:nvPr/>
        </p:nvPicPr>
        <p:blipFill>
          <a:blip r:embed="rId2" cstate="print"/>
          <a:srcRect/>
          <a:stretch>
            <a:fillRect/>
          </a:stretch>
        </p:blipFill>
        <p:spPr bwMode="auto">
          <a:xfrm>
            <a:off x="2843808" y="3717032"/>
            <a:ext cx="6480720" cy="2364085"/>
          </a:xfrm>
          <a:prstGeom prst="rect">
            <a:avLst/>
          </a:prstGeom>
          <a:noFill/>
        </p:spPr>
      </p:pic>
      <p:sp>
        <p:nvSpPr>
          <p:cNvPr id="4" name="Rectangle 3"/>
          <p:cNvSpPr/>
          <p:nvPr/>
        </p:nvSpPr>
        <p:spPr>
          <a:xfrm>
            <a:off x="4355976" y="4869160"/>
            <a:ext cx="5904656"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bg1"/>
                </a:solidFill>
              </a:ln>
              <a:solidFill>
                <a:schemeClr val="bg1"/>
              </a:solidFill>
            </a:endParaRPr>
          </a:p>
        </p:txBody>
      </p:sp>
      <p:sp>
        <p:nvSpPr>
          <p:cNvPr id="5" name="Rectangle 4"/>
          <p:cNvSpPr/>
          <p:nvPr/>
        </p:nvSpPr>
        <p:spPr>
          <a:xfrm>
            <a:off x="4716016" y="4365104"/>
            <a:ext cx="57606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bg1"/>
                </a:solidFill>
              </a:ln>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71488" y="242888"/>
            <a:ext cx="8201025" cy="637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980728"/>
            <a:ext cx="8424936" cy="3631763"/>
          </a:xfrm>
          <a:prstGeom prst="rect">
            <a:avLst/>
          </a:prstGeom>
          <a:solidFill>
            <a:schemeClr val="bg1">
              <a:lumMod val="95000"/>
            </a:schemeClr>
          </a:solidFill>
        </p:spPr>
        <p:txBody>
          <a:bodyPr wrap="square" rtlCol="0">
            <a:spAutoFit/>
          </a:bodyPr>
          <a:lstStyle/>
          <a:p>
            <a:pPr algn="ctr"/>
            <a:r>
              <a:rPr lang="fr-FR" sz="11500" b="1" dirty="0" smtClean="0">
                <a:solidFill>
                  <a:srgbClr val="C00000"/>
                </a:solidFill>
              </a:rPr>
              <a:t>Anatomie intestinale</a:t>
            </a:r>
            <a:endParaRPr lang="fr-FR" sz="11500" b="1"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04664"/>
            <a:ext cx="8352928" cy="6001643"/>
          </a:xfrm>
          <a:prstGeom prst="rect">
            <a:avLst/>
          </a:prstGeom>
          <a:solidFill>
            <a:schemeClr val="bg1">
              <a:lumMod val="95000"/>
            </a:schemeClr>
          </a:solidFill>
        </p:spPr>
        <p:txBody>
          <a:bodyPr wrap="square" rtlCol="0">
            <a:spAutoFit/>
          </a:bodyPr>
          <a:lstStyle/>
          <a:p>
            <a:pPr algn="just"/>
            <a:r>
              <a:rPr lang="fr-FR" sz="2400" b="1" dirty="0">
                <a:solidFill>
                  <a:srgbClr val="FF0000"/>
                </a:solidFill>
              </a:rPr>
              <a:t>1. L’INTESTIN GRELE </a:t>
            </a:r>
          </a:p>
          <a:p>
            <a:pPr algn="just"/>
            <a:r>
              <a:rPr lang="fr-FR" sz="2400" b="1" dirty="0"/>
              <a:t>L’intestin grêle est, entre autres, le siège de la digestion d’aliments et de l’absorption de nutriments permettant de transférer une partie des molécules organiques, des sels et de l’eau provenant de l’alimentation vers le milieu intérieur où ces substances sont distribuées aux cellules via le système circulatoire. </a:t>
            </a:r>
          </a:p>
          <a:p>
            <a:pPr algn="just"/>
            <a:r>
              <a:rPr lang="fr-FR" sz="2400" b="1" dirty="0">
                <a:solidFill>
                  <a:srgbClr val="FF0000"/>
                </a:solidFill>
              </a:rPr>
              <a:t>1.1 </a:t>
            </a:r>
            <a:r>
              <a:rPr lang="fr-FR" sz="2400" b="1" u="sng" dirty="0">
                <a:solidFill>
                  <a:srgbClr val="FF0000"/>
                </a:solidFill>
              </a:rPr>
              <a:t>Morphologie sommaire de l’intestin grêle </a:t>
            </a:r>
          </a:p>
          <a:p>
            <a:pPr algn="just"/>
            <a:r>
              <a:rPr lang="fr-FR" sz="2400" b="1" dirty="0"/>
              <a:t>L’intestin grêle, chez les mammifères, a la forme d’un tube cylindrique creux reliant l’estomac au gros intestin. Sa longueur (jusqu’à 6 m chez l’homme et 30 cm chez le rat non sevré) ainsi que la structure de sa muqueuse, en font une surface d’échange très vaste. L’intestin grêle s’étend du pylore au côlon et se subdivise en trois segments successifs distincts, tant d’un point de vue morphologique que fonctionnel : le duodénum, le jéjunum et l’iléon.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188640"/>
            <a:ext cx="8784976" cy="2554545"/>
          </a:xfrm>
          <a:prstGeom prst="rect">
            <a:avLst/>
          </a:prstGeom>
          <a:solidFill>
            <a:schemeClr val="accent6">
              <a:lumMod val="40000"/>
              <a:lumOff val="60000"/>
            </a:schemeClr>
          </a:solidFill>
          <a:ln>
            <a:solidFill>
              <a:schemeClr val="accent1"/>
            </a:solidFill>
          </a:ln>
        </p:spPr>
        <p:txBody>
          <a:bodyPr wrap="square" rtlCol="0">
            <a:spAutoFit/>
          </a:bodyPr>
          <a:lstStyle/>
          <a:p>
            <a:pPr algn="just"/>
            <a:r>
              <a:rPr lang="fr-FR" sz="2000" b="1" dirty="0"/>
              <a:t>Le duodénum est un segment court qui suit immédiatement le sphincter pylorique et s’étend jusqu’au ligament de </a:t>
            </a:r>
            <a:r>
              <a:rPr lang="fr-FR" sz="2000" b="1" dirty="0" err="1"/>
              <a:t>Treitz</a:t>
            </a:r>
            <a:r>
              <a:rPr lang="fr-FR" sz="2000" b="1" dirty="0"/>
              <a:t>. Il reçoit les sécrétions de deux organes majeurs du système digestif : le pancréas et le foie. A l’inverse du duodénum, le jéjunum et l’iléon, qui lui font suite, forment une série d’anses intestinales mobiles et flottantes. La transition entre ces deux parties a lieu de manière progressive. </a:t>
            </a:r>
            <a:r>
              <a:rPr lang="fr-FR" sz="2000" b="1" dirty="0" smtClean="0"/>
              <a:t>La </a:t>
            </a:r>
            <a:r>
              <a:rPr lang="fr-FR" sz="2000" b="1" dirty="0"/>
              <a:t>paroi de l’intestin grêle se compose de quatre couches concentriques appelées, de la cavité abdominale vers la lumière : </a:t>
            </a:r>
            <a:r>
              <a:rPr lang="fr-FR" sz="2000" b="1" dirty="0">
                <a:solidFill>
                  <a:srgbClr val="0070C0"/>
                </a:solidFill>
              </a:rPr>
              <a:t>séreuse, musculeuse, sous-muqueuse et </a:t>
            </a:r>
            <a:r>
              <a:rPr lang="fr-FR" sz="2000" b="1" dirty="0" smtClean="0">
                <a:solidFill>
                  <a:srgbClr val="0070C0"/>
                </a:solidFill>
              </a:rPr>
              <a:t>muqueuse</a:t>
            </a:r>
            <a:r>
              <a:rPr lang="fr-FR" sz="2000" b="1" dirty="0" smtClean="0"/>
              <a:t>. </a:t>
            </a:r>
            <a:endParaRPr lang="fr-FR" sz="2000" b="1" dirty="0"/>
          </a:p>
        </p:txBody>
      </p:sp>
      <p:pic>
        <p:nvPicPr>
          <p:cNvPr id="4" name="Picture 2"/>
          <p:cNvPicPr>
            <a:picLocks noChangeAspect="1" noChangeArrowheads="1"/>
          </p:cNvPicPr>
          <p:nvPr/>
        </p:nvPicPr>
        <p:blipFill>
          <a:blip r:embed="rId2" cstate="print"/>
          <a:srcRect/>
          <a:stretch>
            <a:fillRect/>
          </a:stretch>
        </p:blipFill>
        <p:spPr bwMode="auto">
          <a:xfrm>
            <a:off x="2339752" y="2708920"/>
            <a:ext cx="6768752" cy="4032448"/>
          </a:xfrm>
          <a:prstGeom prst="rect">
            <a:avLst/>
          </a:prstGeom>
          <a:noFill/>
          <a:ln w="9525">
            <a:noFill/>
            <a:miter lim="800000"/>
            <a:headEnd/>
            <a:tailEnd/>
          </a:ln>
        </p:spPr>
      </p:pic>
      <p:sp>
        <p:nvSpPr>
          <p:cNvPr id="5" name="ZoneTexte 4"/>
          <p:cNvSpPr txBox="1"/>
          <p:nvPr/>
        </p:nvSpPr>
        <p:spPr>
          <a:xfrm>
            <a:off x="107504" y="3789040"/>
            <a:ext cx="2448272" cy="1200329"/>
          </a:xfrm>
          <a:prstGeom prst="rect">
            <a:avLst/>
          </a:prstGeom>
          <a:solidFill>
            <a:schemeClr val="bg1">
              <a:lumMod val="95000"/>
            </a:schemeClr>
          </a:solidFill>
        </p:spPr>
        <p:txBody>
          <a:bodyPr wrap="square" rtlCol="0">
            <a:spAutoFit/>
          </a:bodyPr>
          <a:lstStyle/>
          <a:p>
            <a:pPr algn="ctr"/>
            <a:r>
              <a:rPr lang="fr-FR" b="1" i="1" dirty="0">
                <a:solidFill>
                  <a:srgbClr val="0070C0"/>
                </a:solidFill>
              </a:rPr>
              <a:t>Structure de la paroi de l’intestin grêle, dessinée en coupe </a:t>
            </a:r>
            <a:r>
              <a:rPr lang="fr-FR" b="1" i="1" dirty="0" err="1">
                <a:solidFill>
                  <a:srgbClr val="0070C0"/>
                </a:solidFill>
              </a:rPr>
              <a:t>tranversale</a:t>
            </a:r>
            <a:r>
              <a:rPr lang="fr-FR" b="1" i="1" dirty="0">
                <a:solidFill>
                  <a:srgbClr val="0070C0"/>
                </a:solidFill>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16632"/>
            <a:ext cx="8784976" cy="3170099"/>
          </a:xfrm>
          <a:prstGeom prst="rect">
            <a:avLst/>
          </a:prstGeom>
          <a:solidFill>
            <a:schemeClr val="accent6">
              <a:lumMod val="40000"/>
              <a:lumOff val="60000"/>
            </a:schemeClr>
          </a:solidFill>
        </p:spPr>
        <p:txBody>
          <a:bodyPr wrap="square" rtlCol="0">
            <a:spAutoFit/>
          </a:bodyPr>
          <a:lstStyle/>
          <a:p>
            <a:pPr algn="just"/>
            <a:r>
              <a:rPr lang="fr-FR" sz="2000" b="1" dirty="0" smtClean="0">
                <a:solidFill>
                  <a:srgbClr val="C00000"/>
                </a:solidFill>
              </a:rPr>
              <a:t>La séreuse </a:t>
            </a:r>
            <a:r>
              <a:rPr lang="fr-FR" sz="2000" b="1" dirty="0" smtClean="0"/>
              <a:t>est formée d’un tissu conjonctif lâche pouvant contenir des adipocytes. Elle constitue le tissu de soutien des gros vaisseaux et des nerfs. En continuité avec le péritoine, elle est revêtue d’un épithélium pavimenteux simple appelé </a:t>
            </a:r>
            <a:r>
              <a:rPr lang="fr-FR" sz="2000" b="1" dirty="0" err="1" smtClean="0"/>
              <a:t>mésothélium</a:t>
            </a:r>
            <a:r>
              <a:rPr lang="fr-FR" sz="2000" b="1" dirty="0" smtClean="0"/>
              <a:t>. </a:t>
            </a:r>
          </a:p>
          <a:p>
            <a:pPr algn="just"/>
            <a:r>
              <a:rPr lang="fr-FR" sz="2000" b="1" dirty="0" smtClean="0">
                <a:solidFill>
                  <a:srgbClr val="C00000"/>
                </a:solidFill>
              </a:rPr>
              <a:t>La musculeuse </a:t>
            </a:r>
            <a:r>
              <a:rPr lang="fr-FR" sz="2000" b="1" dirty="0" smtClean="0"/>
              <a:t>se compose de deux couches épaisses de muscles lisses : une couche interne à disposition circulaire et une couche externe à disposition longitudinale. Ces couches perpendiculaires entre elles génèrent des ondes de contractions (contractions péristaltiques) contrôlées par le plexus nerveux d’</a:t>
            </a:r>
            <a:r>
              <a:rPr lang="fr-FR" sz="2000" b="1" dirty="0" err="1" smtClean="0"/>
              <a:t>Auerbach</a:t>
            </a:r>
            <a:r>
              <a:rPr lang="fr-FR" sz="2000" b="1" dirty="0" smtClean="0"/>
              <a:t>. Ces mouvements permettent la progression du bol alimentaire dans la lumière intestinale. </a:t>
            </a:r>
          </a:p>
        </p:txBody>
      </p:sp>
      <p:pic>
        <p:nvPicPr>
          <p:cNvPr id="3" name="Picture 2"/>
          <p:cNvPicPr>
            <a:picLocks noChangeAspect="1" noChangeArrowheads="1"/>
          </p:cNvPicPr>
          <p:nvPr/>
        </p:nvPicPr>
        <p:blipFill>
          <a:blip r:embed="rId2" cstate="print"/>
          <a:srcRect/>
          <a:stretch>
            <a:fillRect/>
          </a:stretch>
        </p:blipFill>
        <p:spPr bwMode="auto">
          <a:xfrm>
            <a:off x="2771800" y="2924944"/>
            <a:ext cx="5976664" cy="3810000"/>
          </a:xfrm>
          <a:prstGeom prst="rect">
            <a:avLst/>
          </a:prstGeom>
          <a:noFill/>
          <a:ln w="9525">
            <a:noFill/>
            <a:miter lim="800000"/>
            <a:headEnd/>
            <a:tailEnd/>
          </a:ln>
        </p:spPr>
      </p:pic>
      <p:sp>
        <p:nvSpPr>
          <p:cNvPr id="4" name="ZoneTexte 3"/>
          <p:cNvSpPr txBox="1"/>
          <p:nvPr/>
        </p:nvSpPr>
        <p:spPr>
          <a:xfrm>
            <a:off x="251520" y="4005064"/>
            <a:ext cx="2448272" cy="1200329"/>
          </a:xfrm>
          <a:prstGeom prst="rect">
            <a:avLst/>
          </a:prstGeom>
          <a:solidFill>
            <a:schemeClr val="bg1">
              <a:lumMod val="95000"/>
            </a:schemeClr>
          </a:solidFill>
        </p:spPr>
        <p:txBody>
          <a:bodyPr wrap="square" rtlCol="0">
            <a:spAutoFit/>
          </a:bodyPr>
          <a:lstStyle/>
          <a:p>
            <a:pPr algn="ctr"/>
            <a:r>
              <a:rPr lang="fr-FR" b="1" i="1" dirty="0">
                <a:solidFill>
                  <a:srgbClr val="0070C0"/>
                </a:solidFill>
              </a:rPr>
              <a:t>Structure de la paroi de l’intestin grêle, dessinée en coupe </a:t>
            </a:r>
            <a:r>
              <a:rPr lang="fr-FR" b="1" i="1" dirty="0" err="1">
                <a:solidFill>
                  <a:srgbClr val="0070C0"/>
                </a:solidFill>
              </a:rPr>
              <a:t>tranversale</a:t>
            </a:r>
            <a:r>
              <a:rPr lang="fr-FR" b="1" i="1" dirty="0">
                <a:solidFill>
                  <a:srgbClr val="0070C0"/>
                </a:solidFill>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44624"/>
            <a:ext cx="8784976" cy="3046988"/>
          </a:xfrm>
          <a:prstGeom prst="rect">
            <a:avLst/>
          </a:prstGeom>
          <a:solidFill>
            <a:schemeClr val="accent6">
              <a:lumMod val="40000"/>
              <a:lumOff val="60000"/>
            </a:schemeClr>
          </a:solidFill>
        </p:spPr>
        <p:txBody>
          <a:bodyPr wrap="square" rtlCol="0">
            <a:spAutoFit/>
          </a:bodyPr>
          <a:lstStyle/>
          <a:p>
            <a:pPr algn="just"/>
            <a:r>
              <a:rPr lang="fr-FR" sz="2400" b="1" dirty="0">
                <a:solidFill>
                  <a:srgbClr val="C00000"/>
                </a:solidFill>
              </a:rPr>
              <a:t>La sous-muqueuse </a:t>
            </a:r>
            <a:r>
              <a:rPr lang="fr-FR" sz="2400" b="1" dirty="0"/>
              <a:t>est formée d’un tissu conjonctif lâche riche en fibres élastiques et fortement vascularisé. Elle contient également le plexus de Meissner qui innerve la </a:t>
            </a:r>
            <a:r>
              <a:rPr lang="fr-FR" sz="2400" b="1" dirty="0" err="1"/>
              <a:t>muscularis</a:t>
            </a:r>
            <a:r>
              <a:rPr lang="fr-FR" sz="2400" b="1" dirty="0"/>
              <a:t> </a:t>
            </a:r>
            <a:r>
              <a:rPr lang="fr-FR" sz="2400" b="1" dirty="0" err="1"/>
              <a:t>mucosae</a:t>
            </a:r>
            <a:r>
              <a:rPr lang="fr-FR" sz="2400" b="1" dirty="0"/>
              <a:t>. Celle-ci est une couche mince formée de fibres musculaires lisses organisées de la même manière que la musculeuse, c’est-à-dire en deux plans : un plan interne de fibres circulaires "encerclant la lumière" et un plan externe de fibres longitudinales, orientées parallèlement à la paroi.</a:t>
            </a:r>
          </a:p>
        </p:txBody>
      </p:sp>
      <p:sp>
        <p:nvSpPr>
          <p:cNvPr id="3" name="ZoneTexte 2"/>
          <p:cNvSpPr txBox="1"/>
          <p:nvPr/>
        </p:nvSpPr>
        <p:spPr>
          <a:xfrm>
            <a:off x="251520" y="3068960"/>
            <a:ext cx="8712968" cy="3785652"/>
          </a:xfrm>
          <a:prstGeom prst="rect">
            <a:avLst/>
          </a:prstGeom>
          <a:solidFill>
            <a:schemeClr val="accent1">
              <a:lumMod val="40000"/>
              <a:lumOff val="60000"/>
            </a:schemeClr>
          </a:solidFill>
        </p:spPr>
        <p:txBody>
          <a:bodyPr wrap="square" rtlCol="0">
            <a:spAutoFit/>
          </a:bodyPr>
          <a:lstStyle/>
          <a:p>
            <a:pPr algn="just"/>
            <a:r>
              <a:rPr lang="fr-FR" sz="2400" b="1" dirty="0">
                <a:solidFill>
                  <a:srgbClr val="C00000"/>
                </a:solidFill>
              </a:rPr>
              <a:t>La muqueuse est constituée des trois couches suivantes : </a:t>
            </a:r>
          </a:p>
          <a:p>
            <a:pPr algn="just"/>
            <a:r>
              <a:rPr lang="fr-FR" sz="2400" b="1" dirty="0"/>
              <a:t>- un épithélium simple à cellules cylindriques intervenant dans la digestion et l’absorption des aliments ; </a:t>
            </a:r>
          </a:p>
          <a:p>
            <a:pPr algn="just"/>
            <a:r>
              <a:rPr lang="fr-FR" sz="2400" b="1" dirty="0"/>
              <a:t>- une couche de tissu conjonctif, le chorion, qui supporte l’épithélium et contient de nombreux vaisseaux sanguins et lymphatiques ; </a:t>
            </a:r>
          </a:p>
          <a:p>
            <a:pPr algn="just"/>
            <a:r>
              <a:rPr lang="fr-FR" sz="2400" b="1" dirty="0"/>
              <a:t>- la </a:t>
            </a:r>
            <a:r>
              <a:rPr lang="fr-FR" sz="2400" b="1" i="1" dirty="0" err="1"/>
              <a:t>muscularis</a:t>
            </a:r>
            <a:r>
              <a:rPr lang="fr-FR" sz="2400" b="1" i="1" dirty="0"/>
              <a:t> </a:t>
            </a:r>
            <a:r>
              <a:rPr lang="fr-FR" sz="2400" b="1" i="1" dirty="0" err="1"/>
              <a:t>mucosae</a:t>
            </a:r>
            <a:r>
              <a:rPr lang="fr-FR" sz="2400" b="1" i="1" dirty="0"/>
              <a:t> dont les fibres musculaires lisses permettent les replis de la face </a:t>
            </a:r>
            <a:r>
              <a:rPr lang="fr-FR" sz="2400" b="1" i="1" dirty="0" err="1"/>
              <a:t>luminale</a:t>
            </a:r>
            <a:r>
              <a:rPr lang="fr-FR" sz="2400" b="1" i="1" dirty="0"/>
              <a:t> de l’épithélium ainsi que les contractions assurant les mouvements propres à la muqueuse, indépendamment des contractions de la paroi</a:t>
            </a:r>
            <a:endParaRPr lang="fr-FR"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2008" y="116632"/>
            <a:ext cx="4355976" cy="4093428"/>
          </a:xfrm>
          <a:prstGeom prst="rect">
            <a:avLst/>
          </a:prstGeom>
          <a:solidFill>
            <a:schemeClr val="bg1">
              <a:lumMod val="95000"/>
            </a:schemeClr>
          </a:solidFill>
        </p:spPr>
        <p:txBody>
          <a:bodyPr wrap="square" rtlCol="0">
            <a:spAutoFit/>
          </a:bodyPr>
          <a:lstStyle/>
          <a:p>
            <a:pPr algn="just"/>
            <a:r>
              <a:rPr lang="fr-FR" sz="2000" b="1" dirty="0"/>
              <a:t>La muqueuse de l’intestin grêle forme de nombreux replis qui contribuent à en augmenter considérablement la surface </a:t>
            </a:r>
            <a:r>
              <a:rPr lang="fr-FR" sz="2000" b="1" dirty="0" smtClean="0"/>
              <a:t>d’échange.</a:t>
            </a:r>
          </a:p>
          <a:p>
            <a:pPr algn="just"/>
            <a:r>
              <a:rPr lang="fr-FR" sz="2000" b="1" dirty="0" smtClean="0"/>
              <a:t>Elle </a:t>
            </a:r>
            <a:r>
              <a:rPr lang="fr-FR" sz="2000" b="1" dirty="0"/>
              <a:t>forme des projections vers la lumière intestinale, appelées villosités, et des invaginations entre celles-ci, dénommées </a:t>
            </a:r>
            <a:r>
              <a:rPr lang="fr-FR" sz="2000" b="1" dirty="0">
                <a:solidFill>
                  <a:srgbClr val="C00000"/>
                </a:solidFill>
              </a:rPr>
              <a:t>cryptes de </a:t>
            </a:r>
            <a:r>
              <a:rPr lang="fr-FR" sz="2000" b="1" dirty="0" err="1" smtClean="0">
                <a:solidFill>
                  <a:srgbClr val="C00000"/>
                </a:solidFill>
              </a:rPr>
              <a:t>Lieberkhün</a:t>
            </a:r>
            <a:r>
              <a:rPr lang="fr-FR" sz="2000" b="1" dirty="0" smtClean="0"/>
              <a:t>.</a:t>
            </a:r>
          </a:p>
          <a:p>
            <a:pPr algn="just"/>
            <a:r>
              <a:rPr lang="fr-FR" sz="2000" b="1" dirty="0" smtClean="0"/>
              <a:t>Elle </a:t>
            </a:r>
            <a:r>
              <a:rPr lang="fr-FR" sz="2000" b="1" dirty="0"/>
              <a:t>possède des valvules conniventes </a:t>
            </a:r>
            <a:r>
              <a:rPr lang="fr-FR" sz="2000" b="1" dirty="0" smtClean="0"/>
              <a:t>(</a:t>
            </a:r>
            <a:r>
              <a:rPr lang="fr-FR" sz="2000" b="1" dirty="0" smtClean="0">
                <a:solidFill>
                  <a:srgbClr val="0070C0"/>
                </a:solidFill>
              </a:rPr>
              <a:t>valvules de Kerckring</a:t>
            </a:r>
            <a:r>
              <a:rPr lang="fr-FR" sz="2000" dirty="0" smtClean="0"/>
              <a:t>) </a:t>
            </a:r>
            <a:r>
              <a:rPr lang="fr-FR" sz="2000" b="1" dirty="0" smtClean="0"/>
              <a:t>qui </a:t>
            </a:r>
            <a:r>
              <a:rPr lang="fr-FR" sz="2000" b="1" dirty="0"/>
              <a:t>sont des replis circulaires permanents impliquant également la </a:t>
            </a:r>
            <a:r>
              <a:rPr lang="fr-FR" sz="2000" b="1" dirty="0" smtClean="0"/>
              <a:t>sous-muqueuse.</a:t>
            </a:r>
          </a:p>
        </p:txBody>
      </p:sp>
      <p:pic>
        <p:nvPicPr>
          <p:cNvPr id="3" name="Picture 2"/>
          <p:cNvPicPr>
            <a:picLocks noChangeAspect="1" noChangeArrowheads="1"/>
          </p:cNvPicPr>
          <p:nvPr/>
        </p:nvPicPr>
        <p:blipFill>
          <a:blip r:embed="rId2" cstate="print"/>
          <a:srcRect/>
          <a:stretch>
            <a:fillRect/>
          </a:stretch>
        </p:blipFill>
        <p:spPr bwMode="auto">
          <a:xfrm>
            <a:off x="4427984" y="116632"/>
            <a:ext cx="4572000" cy="4104456"/>
          </a:xfrm>
          <a:prstGeom prst="rect">
            <a:avLst/>
          </a:prstGeom>
          <a:noFill/>
          <a:ln w="9525">
            <a:noFill/>
            <a:miter lim="800000"/>
            <a:headEnd/>
            <a:tailEnd/>
          </a:ln>
        </p:spPr>
      </p:pic>
      <p:sp>
        <p:nvSpPr>
          <p:cNvPr id="4" name="ZoneTexte 3"/>
          <p:cNvSpPr txBox="1"/>
          <p:nvPr/>
        </p:nvSpPr>
        <p:spPr>
          <a:xfrm>
            <a:off x="0" y="4658360"/>
            <a:ext cx="9144000" cy="1938992"/>
          </a:xfrm>
          <a:prstGeom prst="rect">
            <a:avLst/>
          </a:prstGeom>
          <a:solidFill>
            <a:schemeClr val="bg1">
              <a:lumMod val="95000"/>
            </a:schemeClr>
          </a:solidFill>
        </p:spPr>
        <p:txBody>
          <a:bodyPr wrap="square" rtlCol="0">
            <a:spAutoFit/>
          </a:bodyPr>
          <a:lstStyle/>
          <a:p>
            <a:pPr algn="just"/>
            <a:r>
              <a:rPr lang="fr-FR" sz="2400" b="1" dirty="0" smtClean="0"/>
              <a:t>Ces valvules sont surtout présentes dans la première partie du jéjunum. La surface d’échange est encore étendue par la présence de nombreuses microvillosités situées au pôle apical des entérocytes, c’est-à-dire des cellules cylindriques de l’épithélium revêtant les villosités et les cryptes.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2008" y="44624"/>
            <a:ext cx="8964488" cy="1938992"/>
          </a:xfrm>
          <a:prstGeom prst="rect">
            <a:avLst/>
          </a:prstGeom>
          <a:solidFill>
            <a:schemeClr val="bg1">
              <a:lumMod val="95000"/>
            </a:schemeClr>
          </a:solidFill>
        </p:spPr>
        <p:txBody>
          <a:bodyPr wrap="square" rtlCol="0">
            <a:spAutoFit/>
          </a:bodyPr>
          <a:lstStyle/>
          <a:p>
            <a:r>
              <a:rPr lang="fr-FR" sz="2000" b="1" u="sng" dirty="0">
                <a:solidFill>
                  <a:srgbClr val="C00000"/>
                </a:solidFill>
              </a:rPr>
              <a:t>Les villosités intestinales </a:t>
            </a:r>
          </a:p>
          <a:p>
            <a:pPr algn="just"/>
            <a:r>
              <a:rPr lang="fr-FR" sz="2000" b="1" dirty="0"/>
              <a:t>Le nombre et la taille des villosités de l’intestin grêle diminuent progressivement en direction du côlon, ce dernier étant caractérisé par une absence totale de ces structures. L’épithélium recouvrant ces villosités comprend trois principaux types de cellules : les entérocytes ou cellules absorbantes, les cellules à mucus ou caliciformes et les cellules </a:t>
            </a:r>
            <a:r>
              <a:rPr lang="fr-FR" sz="2000" b="1" dirty="0" err="1"/>
              <a:t>entéroendocrines</a:t>
            </a:r>
            <a:endParaRPr lang="fr-FR" sz="2000" b="1" dirty="0"/>
          </a:p>
        </p:txBody>
      </p:sp>
      <p:pic>
        <p:nvPicPr>
          <p:cNvPr id="3" name="Picture 2"/>
          <p:cNvPicPr>
            <a:picLocks noChangeAspect="1" noChangeArrowheads="1"/>
          </p:cNvPicPr>
          <p:nvPr/>
        </p:nvPicPr>
        <p:blipFill>
          <a:blip r:embed="rId2" cstate="print"/>
          <a:srcRect/>
          <a:stretch>
            <a:fillRect/>
          </a:stretch>
        </p:blipFill>
        <p:spPr bwMode="auto">
          <a:xfrm>
            <a:off x="323528" y="1988840"/>
            <a:ext cx="8424935" cy="4254772"/>
          </a:xfrm>
          <a:prstGeom prst="rect">
            <a:avLst/>
          </a:prstGeom>
          <a:noFill/>
          <a:ln w="9525">
            <a:noFill/>
            <a:miter lim="800000"/>
            <a:headEnd/>
            <a:tailEnd/>
          </a:ln>
        </p:spPr>
      </p:pic>
      <p:sp>
        <p:nvSpPr>
          <p:cNvPr id="4" name="ZoneTexte 3"/>
          <p:cNvSpPr txBox="1"/>
          <p:nvPr/>
        </p:nvSpPr>
        <p:spPr>
          <a:xfrm>
            <a:off x="216024" y="6309320"/>
            <a:ext cx="8748464" cy="430887"/>
          </a:xfrm>
          <a:prstGeom prst="rect">
            <a:avLst/>
          </a:prstGeom>
          <a:solidFill>
            <a:schemeClr val="accent3">
              <a:lumMod val="60000"/>
              <a:lumOff val="40000"/>
            </a:schemeClr>
          </a:solidFill>
          <a:ln>
            <a:solidFill>
              <a:schemeClr val="accent1"/>
            </a:solidFill>
          </a:ln>
        </p:spPr>
        <p:txBody>
          <a:bodyPr wrap="square" rtlCol="0">
            <a:spAutoFit/>
          </a:bodyPr>
          <a:lstStyle/>
          <a:p>
            <a:pPr algn="ctr"/>
            <a:r>
              <a:rPr lang="fr-FR" sz="2200" b="1" i="1" dirty="0" smtClean="0">
                <a:solidFill>
                  <a:srgbClr val="002060"/>
                </a:solidFill>
              </a:rPr>
              <a:t>Structure </a:t>
            </a:r>
            <a:r>
              <a:rPr lang="fr-FR" sz="2200" b="1" i="1" dirty="0">
                <a:solidFill>
                  <a:srgbClr val="002060"/>
                </a:solidFill>
              </a:rPr>
              <a:t>des villosités intestinales, dessinée en coupe longitudinale </a:t>
            </a:r>
            <a:endParaRPr lang="fr-FR" sz="2200" b="1" dirty="0">
              <a:solidFill>
                <a:srgbClr val="00206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79512" y="260648"/>
            <a:ext cx="8712968" cy="4825702"/>
          </a:xfrm>
          <a:prstGeom prst="rect">
            <a:avLst/>
          </a:prstGeom>
          <a:solidFill>
            <a:schemeClr val="bg1"/>
          </a:solidFill>
          <a:ln w="9525">
            <a:noFill/>
            <a:miter lim="800000"/>
            <a:headEnd/>
            <a:tailEnd/>
          </a:ln>
        </p:spPr>
      </p:pic>
      <p:sp>
        <p:nvSpPr>
          <p:cNvPr id="3" name="ZoneTexte 2"/>
          <p:cNvSpPr txBox="1"/>
          <p:nvPr/>
        </p:nvSpPr>
        <p:spPr>
          <a:xfrm>
            <a:off x="107504" y="5157192"/>
            <a:ext cx="8856984" cy="1569660"/>
          </a:xfrm>
          <a:prstGeom prst="rect">
            <a:avLst/>
          </a:prstGeom>
          <a:solidFill>
            <a:schemeClr val="bg1"/>
          </a:solidFill>
        </p:spPr>
        <p:txBody>
          <a:bodyPr wrap="square" rtlCol="0">
            <a:spAutoFit/>
          </a:bodyPr>
          <a:lstStyle/>
          <a:p>
            <a:pPr algn="ctr"/>
            <a:r>
              <a:rPr lang="fr-FR" sz="2400" b="1" i="1" dirty="0" smtClean="0">
                <a:solidFill>
                  <a:srgbClr val="C00000"/>
                </a:solidFill>
              </a:rPr>
              <a:t>Types </a:t>
            </a:r>
            <a:r>
              <a:rPr lang="fr-FR" sz="2400" b="1" i="1" dirty="0">
                <a:solidFill>
                  <a:srgbClr val="C00000"/>
                </a:solidFill>
              </a:rPr>
              <a:t>cellulaires présents dans les villosités de l’intestin grêle. </a:t>
            </a:r>
            <a:endParaRPr lang="fr-FR" sz="2400" b="1" i="1" dirty="0" smtClean="0">
              <a:solidFill>
                <a:srgbClr val="C00000"/>
              </a:solidFill>
            </a:endParaRPr>
          </a:p>
          <a:p>
            <a:pPr algn="ctr"/>
            <a:r>
              <a:rPr lang="fr-FR" sz="2400" b="1" i="1" dirty="0" smtClean="0"/>
              <a:t>A </a:t>
            </a:r>
            <a:r>
              <a:rPr lang="fr-FR" sz="2400" b="1" i="1" dirty="0"/>
              <a:t>: </a:t>
            </a:r>
            <a:r>
              <a:rPr lang="fr-FR" sz="2400" b="1" i="1" dirty="0" err="1"/>
              <a:t>entérocyte</a:t>
            </a:r>
            <a:r>
              <a:rPr lang="fr-FR" sz="2400" b="1" i="1" dirty="0"/>
              <a:t> ; B : cellule caliciforme ; C : cellule </a:t>
            </a:r>
            <a:r>
              <a:rPr lang="fr-FR" sz="2400" b="1" i="1" dirty="0" err="1"/>
              <a:t>entéroendocrine</a:t>
            </a:r>
            <a:r>
              <a:rPr lang="fr-FR" sz="2400" b="1" i="1" dirty="0"/>
              <a:t>. Les flèches indiquent le sens d’absorption (entérocytes) ou de sécrétion (cellules caliciformes et </a:t>
            </a:r>
            <a:r>
              <a:rPr lang="fr-FR" sz="2400" b="1" i="1" dirty="0" err="1"/>
              <a:t>entéroendocrines</a:t>
            </a:r>
            <a:r>
              <a:rPr lang="fr-FR" sz="2400" b="1" i="1" dirty="0"/>
              <a:t>) </a:t>
            </a:r>
            <a:endParaRPr lang="fr-FR" sz="2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2008" y="188640"/>
            <a:ext cx="8964488" cy="6617196"/>
          </a:xfrm>
          <a:prstGeom prst="rect">
            <a:avLst/>
          </a:prstGeom>
          <a:solidFill>
            <a:schemeClr val="bg1">
              <a:lumMod val="95000"/>
            </a:schemeClr>
          </a:solidFill>
        </p:spPr>
        <p:txBody>
          <a:bodyPr wrap="square" rtlCol="0">
            <a:spAutoFit/>
          </a:bodyPr>
          <a:lstStyle/>
          <a:p>
            <a:pPr algn="just"/>
            <a:r>
              <a:rPr lang="fr-FR" sz="4000" b="1" i="1" dirty="0">
                <a:solidFill>
                  <a:srgbClr val="C00000"/>
                </a:solidFill>
              </a:rPr>
              <a:t>Les </a:t>
            </a:r>
            <a:r>
              <a:rPr lang="fr-FR" sz="4000" b="1" i="1" dirty="0" smtClean="0">
                <a:solidFill>
                  <a:srgbClr val="C00000"/>
                </a:solidFill>
              </a:rPr>
              <a:t>entérocytes</a:t>
            </a:r>
          </a:p>
          <a:p>
            <a:pPr algn="just">
              <a:buClr>
                <a:schemeClr val="tx1"/>
              </a:buClr>
              <a:buFont typeface="Wingdings" pitchFamily="2" charset="2"/>
              <a:buChar char="§"/>
            </a:pPr>
            <a:r>
              <a:rPr lang="fr-FR" sz="2400" b="1" i="1" dirty="0" smtClean="0">
                <a:solidFill>
                  <a:srgbClr val="C00000"/>
                </a:solidFill>
              </a:rPr>
              <a:t> </a:t>
            </a:r>
            <a:r>
              <a:rPr lang="fr-FR" sz="2400" b="1" dirty="0" smtClean="0"/>
              <a:t>95% de la population cellulaire totale des villosités intestinales</a:t>
            </a:r>
            <a:endParaRPr lang="fr-FR" sz="2400" b="1" i="1" dirty="0" smtClean="0">
              <a:solidFill>
                <a:srgbClr val="C00000"/>
              </a:solidFill>
            </a:endParaRPr>
          </a:p>
          <a:p>
            <a:pPr algn="just">
              <a:buFont typeface="Wingdings" pitchFamily="2" charset="2"/>
              <a:buChar char="§"/>
            </a:pPr>
            <a:r>
              <a:rPr lang="fr-FR" sz="2400" b="1" dirty="0" smtClean="0"/>
              <a:t> cellules </a:t>
            </a:r>
            <a:r>
              <a:rPr lang="fr-FR" sz="2400" b="1" dirty="0"/>
              <a:t>spécialisées dans l’absorption de molécules issues du bol </a:t>
            </a:r>
            <a:r>
              <a:rPr lang="fr-FR" sz="2400" b="1" dirty="0" smtClean="0"/>
              <a:t>alimentaire</a:t>
            </a:r>
          </a:p>
          <a:p>
            <a:pPr algn="just">
              <a:buFont typeface="Wingdings" pitchFamily="2" charset="2"/>
              <a:buChar char="§"/>
            </a:pPr>
            <a:r>
              <a:rPr lang="fr-FR" sz="2400" b="1" dirty="0" smtClean="0"/>
              <a:t> interviennent dans </a:t>
            </a:r>
            <a:r>
              <a:rPr lang="fr-FR" sz="2400" b="1" dirty="0"/>
              <a:t>l’hydrolyse de petites molécules présentes dans le </a:t>
            </a:r>
            <a:r>
              <a:rPr lang="fr-FR" sz="2400" b="1" dirty="0" smtClean="0"/>
              <a:t>chyme</a:t>
            </a:r>
            <a:endParaRPr lang="fr-FR" sz="2400" b="1" dirty="0"/>
          </a:p>
          <a:p>
            <a:pPr algn="just"/>
            <a:r>
              <a:rPr lang="fr-FR" sz="2400" b="1" dirty="0" smtClean="0">
                <a:solidFill>
                  <a:srgbClr val="C00000"/>
                </a:solidFill>
              </a:rPr>
              <a:t>La membrane plasmique du pôle apical:</a:t>
            </a:r>
          </a:p>
          <a:p>
            <a:pPr algn="just">
              <a:buClr>
                <a:schemeClr val="tx1"/>
              </a:buClr>
              <a:buFont typeface="Arial" pitchFamily="34" charset="0"/>
              <a:buChar char="•"/>
            </a:pPr>
            <a:r>
              <a:rPr lang="fr-FR" sz="2400" b="1" dirty="0" smtClean="0">
                <a:solidFill>
                  <a:srgbClr val="C00000"/>
                </a:solidFill>
              </a:rPr>
              <a:t> </a:t>
            </a:r>
            <a:r>
              <a:rPr lang="fr-FR" sz="2400" b="1" dirty="0" smtClean="0"/>
              <a:t>présente de nombreuses microvillosités qui forment la bordure en brosse ou plateau strié.</a:t>
            </a:r>
          </a:p>
          <a:p>
            <a:pPr algn="just">
              <a:buFont typeface="Arial" pitchFamily="34" charset="0"/>
              <a:buChar char="•"/>
            </a:pPr>
            <a:r>
              <a:rPr lang="fr-FR" sz="2400" b="1" dirty="0" smtClean="0"/>
              <a:t>la membrane cellulaire contient de nombreuses hydrolases (</a:t>
            </a:r>
            <a:r>
              <a:rPr lang="fr-FR" sz="2400" b="1" dirty="0" err="1" smtClean="0"/>
              <a:t>disaccharidases</a:t>
            </a:r>
            <a:r>
              <a:rPr lang="fr-FR" sz="2400" b="1" dirty="0" smtClean="0"/>
              <a:t>, </a:t>
            </a:r>
            <a:r>
              <a:rPr lang="fr-FR" sz="2400" b="1" dirty="0" err="1" smtClean="0"/>
              <a:t>aminopeptidases</a:t>
            </a:r>
            <a:r>
              <a:rPr lang="fr-FR" sz="2400" b="1" dirty="0" smtClean="0"/>
              <a:t>) glycoprotéines enchâssées plus ou moins profondément dans la membrane</a:t>
            </a:r>
          </a:p>
          <a:p>
            <a:pPr algn="just">
              <a:buFont typeface="Arial" pitchFamily="34" charset="0"/>
              <a:buChar char="•"/>
            </a:pPr>
            <a:r>
              <a:rPr lang="fr-FR" sz="2400" b="1" dirty="0" smtClean="0"/>
              <a:t>systèmes de transport d’acides aminés et de monosaccharides</a:t>
            </a:r>
          </a:p>
          <a:p>
            <a:pPr algn="just"/>
            <a:r>
              <a:rPr lang="fr-FR" sz="2400" b="1" dirty="0" smtClean="0">
                <a:solidFill>
                  <a:srgbClr val="C00000"/>
                </a:solidFill>
              </a:rPr>
              <a:t>Au </a:t>
            </a:r>
            <a:r>
              <a:rPr lang="fr-FR" sz="2400" b="1" dirty="0">
                <a:solidFill>
                  <a:srgbClr val="C00000"/>
                </a:solidFill>
              </a:rPr>
              <a:t>pôle </a:t>
            </a:r>
            <a:r>
              <a:rPr lang="fr-FR" sz="2400" b="1" dirty="0" err="1">
                <a:solidFill>
                  <a:srgbClr val="C00000"/>
                </a:solidFill>
              </a:rPr>
              <a:t>basolatéral</a:t>
            </a:r>
            <a:r>
              <a:rPr lang="fr-FR" sz="2400" b="1" dirty="0">
                <a:solidFill>
                  <a:srgbClr val="C00000"/>
                </a:solidFill>
              </a:rPr>
              <a:t>, la membrane des </a:t>
            </a:r>
            <a:r>
              <a:rPr lang="fr-FR" sz="2400" b="1" dirty="0" smtClean="0">
                <a:solidFill>
                  <a:srgbClr val="C00000"/>
                </a:solidFill>
              </a:rPr>
              <a:t>entérocytes matures </a:t>
            </a:r>
            <a:r>
              <a:rPr lang="fr-FR" sz="2400" b="1" dirty="0" smtClean="0"/>
              <a:t>présente </a:t>
            </a:r>
            <a:r>
              <a:rPr lang="fr-FR" sz="2400" b="1" dirty="0"/>
              <a:t>de nombreux replis. On y trouve des </a:t>
            </a:r>
            <a:r>
              <a:rPr lang="fr-FR" sz="2400" b="1" dirty="0" err="1"/>
              <a:t>ATPases</a:t>
            </a:r>
            <a:r>
              <a:rPr lang="fr-FR" sz="2400" b="1" dirty="0"/>
              <a:t> ainsi que des récepteurs pour différentes substances présentes dans le milieu interstitiel.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323528" y="980728"/>
            <a:ext cx="8352928" cy="4832092"/>
          </a:xfrm>
          <a:prstGeom prst="rect">
            <a:avLst/>
          </a:prstGeom>
          <a:solidFill>
            <a:schemeClr val="accent3">
              <a:lumMod val="20000"/>
              <a:lumOff val="80000"/>
            </a:schemeClr>
          </a:solidFill>
        </p:spPr>
        <p:txBody>
          <a:bodyPr wrap="square">
            <a:spAutoFit/>
          </a:bodyPr>
          <a:lstStyle/>
          <a:p>
            <a:pPr algn="just"/>
            <a:r>
              <a:rPr lang="fr-FR" sz="2800" b="1" dirty="0" smtClean="0"/>
              <a:t>Le système immunitaire assume donc vis-à-vis des bactéries une double fonction :</a:t>
            </a:r>
          </a:p>
          <a:p>
            <a:pPr algn="just"/>
            <a:r>
              <a:rPr lang="fr-FR" sz="2800" b="1" dirty="0" smtClean="0">
                <a:solidFill>
                  <a:srgbClr val="C00000"/>
                </a:solidFill>
              </a:rPr>
              <a:t>contenir les bactéries commensales </a:t>
            </a:r>
            <a:r>
              <a:rPr lang="fr-FR" sz="2800" b="1" dirty="0" smtClean="0"/>
              <a:t>qui peuvent devenir à l'occasion des bactéries pathogènes opportunistes,</a:t>
            </a:r>
          </a:p>
          <a:p>
            <a:pPr algn="just"/>
            <a:r>
              <a:rPr lang="fr-FR" sz="2800" b="1" dirty="0" smtClean="0">
                <a:solidFill>
                  <a:srgbClr val="C00000"/>
                </a:solidFill>
              </a:rPr>
              <a:t>s'opposer à la pénétration de bactéries virulentes </a:t>
            </a:r>
            <a:r>
              <a:rPr lang="fr-FR" sz="2800" b="1" dirty="0" smtClean="0"/>
              <a:t>qui sont des bactéries pathogènes spécifiques.</a:t>
            </a:r>
          </a:p>
          <a:p>
            <a:pPr algn="just"/>
            <a:endParaRPr lang="fr-FR" sz="2800" b="1" dirty="0" smtClean="0"/>
          </a:p>
          <a:p>
            <a:pPr algn="just"/>
            <a:r>
              <a:rPr lang="fr-FR" sz="2800" b="1" dirty="0" smtClean="0"/>
              <a:t>Cette double fonction est assumée par un ensemble de mécanismes de défense constituant l'immunité.</a:t>
            </a:r>
          </a:p>
          <a:p>
            <a:pPr algn="just"/>
            <a:r>
              <a:rPr lang="fr-FR" sz="2800" b="1" dirty="0" smtClean="0"/>
              <a:t>On en distingue schématiquement deux types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2008" y="-24"/>
            <a:ext cx="8964488" cy="6817251"/>
          </a:xfrm>
          <a:prstGeom prst="rect">
            <a:avLst/>
          </a:prstGeom>
          <a:solidFill>
            <a:schemeClr val="bg1"/>
          </a:solidFill>
        </p:spPr>
        <p:txBody>
          <a:bodyPr wrap="square" rtlCol="0">
            <a:spAutoFit/>
          </a:bodyPr>
          <a:lstStyle/>
          <a:p>
            <a:pPr algn="just"/>
            <a:r>
              <a:rPr lang="fr-FR" sz="2300" b="1" dirty="0" smtClean="0">
                <a:solidFill>
                  <a:srgbClr val="C00000"/>
                </a:solidFill>
              </a:rPr>
              <a:t>La membrane apicale </a:t>
            </a:r>
            <a:r>
              <a:rPr lang="fr-FR" sz="2300" b="1" dirty="0" smtClean="0"/>
              <a:t>est un site majeur de capture de macromolécules et de fixation de microorganismes. Des glycoprotéines, des </a:t>
            </a:r>
            <a:r>
              <a:rPr lang="fr-FR" sz="2300" b="1" dirty="0" err="1" smtClean="0"/>
              <a:t>protéoglycans</a:t>
            </a:r>
            <a:r>
              <a:rPr lang="fr-FR" sz="2300" b="1" dirty="0" smtClean="0"/>
              <a:t> et des glycolipides forment sur la membrane des microvillosités une fine couche de 0,1 à 0,5 </a:t>
            </a:r>
            <a:r>
              <a:rPr lang="fr-FR" sz="2300" b="1" dirty="0" err="1" smtClean="0"/>
              <a:t>μm</a:t>
            </a:r>
            <a:r>
              <a:rPr lang="fr-FR" sz="2300" b="1" dirty="0" smtClean="0"/>
              <a:t> d’épaisseur appelée </a:t>
            </a:r>
            <a:r>
              <a:rPr lang="fr-FR" sz="2300" b="1" i="1" dirty="0" err="1" smtClean="0">
                <a:solidFill>
                  <a:srgbClr val="C00000"/>
                </a:solidFill>
              </a:rPr>
              <a:t>glycocalyx</a:t>
            </a:r>
            <a:r>
              <a:rPr lang="fr-FR" sz="2300" b="1" i="1" dirty="0" smtClean="0">
                <a:solidFill>
                  <a:srgbClr val="C00000"/>
                </a:solidFill>
              </a:rPr>
              <a:t> </a:t>
            </a:r>
          </a:p>
          <a:p>
            <a:pPr algn="just"/>
            <a:endParaRPr lang="fr-FR" sz="2300" b="1" i="1" dirty="0" smtClean="0">
              <a:solidFill>
                <a:srgbClr val="C00000"/>
              </a:solidFill>
            </a:endParaRPr>
          </a:p>
          <a:p>
            <a:pPr algn="just"/>
            <a:r>
              <a:rPr lang="fr-FR" sz="2300" b="1" i="1" dirty="0" smtClean="0"/>
              <a:t>Ces molécules sont considérées comme des médiateurs importants de l’attachement de bactéries et de l’absorption de substances </a:t>
            </a:r>
            <a:r>
              <a:rPr lang="fr-FR" sz="2300" b="1" i="1" dirty="0" err="1" smtClean="0"/>
              <a:t>intraluminales</a:t>
            </a:r>
            <a:r>
              <a:rPr lang="fr-FR" sz="2300" b="1" i="1" dirty="0" smtClean="0"/>
              <a:t>.</a:t>
            </a:r>
          </a:p>
          <a:p>
            <a:pPr algn="just"/>
            <a:r>
              <a:rPr lang="fr-FR" sz="2300" b="1" i="1" dirty="0" smtClean="0">
                <a:solidFill>
                  <a:srgbClr val="C00000"/>
                </a:solidFill>
              </a:rPr>
              <a:t>Ainsi, Escherichia coli se lie à un résidu mannose d’une glycoprotéine des microvillosités.</a:t>
            </a:r>
          </a:p>
          <a:p>
            <a:pPr algn="just"/>
            <a:endParaRPr lang="fr-FR" sz="2300" b="1" i="1" dirty="0"/>
          </a:p>
          <a:p>
            <a:pPr algn="just"/>
            <a:r>
              <a:rPr lang="fr-FR" sz="2300" b="1" i="1" dirty="0" smtClean="0"/>
              <a:t>Par ailleurs, le </a:t>
            </a:r>
            <a:r>
              <a:rPr lang="fr-FR" sz="2300" b="1" i="1" dirty="0" err="1" smtClean="0"/>
              <a:t>glycocalyx</a:t>
            </a:r>
            <a:r>
              <a:rPr lang="fr-FR" sz="2300" b="1" i="1" dirty="0" smtClean="0"/>
              <a:t> favorise le processus d’absorption de certains produits de digestion. En effet, </a:t>
            </a:r>
            <a:r>
              <a:rPr lang="fr-FR" sz="2300" b="1" i="1" dirty="0" smtClean="0">
                <a:solidFill>
                  <a:srgbClr val="C00000"/>
                </a:solidFill>
              </a:rPr>
              <a:t>l’amylase pancréatique </a:t>
            </a:r>
            <a:r>
              <a:rPr lang="fr-FR" sz="2300" b="1" i="1" dirty="0" smtClean="0"/>
              <a:t>et d’autres </a:t>
            </a:r>
            <a:r>
              <a:rPr lang="fr-FR" sz="2300" b="1" i="1" dirty="0" smtClean="0">
                <a:solidFill>
                  <a:srgbClr val="C00000"/>
                </a:solidFill>
              </a:rPr>
              <a:t>hydrolases </a:t>
            </a:r>
            <a:r>
              <a:rPr lang="fr-FR" sz="2300" b="1" i="1" dirty="0" err="1" smtClean="0">
                <a:solidFill>
                  <a:srgbClr val="C00000"/>
                </a:solidFill>
              </a:rPr>
              <a:t>intraluminales</a:t>
            </a:r>
            <a:r>
              <a:rPr lang="fr-FR" sz="2300" b="1" i="1" dirty="0" smtClean="0">
                <a:solidFill>
                  <a:srgbClr val="C00000"/>
                </a:solidFill>
              </a:rPr>
              <a:t> </a:t>
            </a:r>
            <a:r>
              <a:rPr lang="fr-FR" sz="2300" b="1" i="1" dirty="0" smtClean="0"/>
              <a:t>sont adsorbées sur ce réseau de filaments. Les réactions de lyse ont ainsi lieu associées aux microvillosités. Dans d’autres cas, la couche de </a:t>
            </a:r>
            <a:r>
              <a:rPr lang="fr-FR" sz="2300" b="1" i="1" dirty="0" err="1" smtClean="0"/>
              <a:t>glycocalyx</a:t>
            </a:r>
            <a:r>
              <a:rPr lang="fr-FR" sz="2300" b="1" i="1" dirty="0" smtClean="0"/>
              <a:t> peut, à l’inverse, s’opposer au passage de certaines molécules, telle l’</a:t>
            </a:r>
            <a:r>
              <a:rPr lang="fr-FR" sz="2300" b="1" i="1" dirty="0" smtClean="0">
                <a:solidFill>
                  <a:srgbClr val="C00000"/>
                </a:solidFill>
              </a:rPr>
              <a:t>insuline</a:t>
            </a:r>
            <a:r>
              <a:rPr lang="fr-FR" sz="2300" b="1" i="1" dirty="0" smtClean="0"/>
              <a:t> qui y est partiellement dégradée par les enzymes adsorbées au </a:t>
            </a:r>
            <a:r>
              <a:rPr lang="fr-FR" sz="2300" b="1" i="1" dirty="0" err="1" smtClean="0"/>
              <a:t>glycocalyx</a:t>
            </a:r>
            <a:r>
              <a:rPr lang="fr-FR" sz="2300" b="1" i="1" dirty="0" smtClean="0"/>
              <a:t>.</a:t>
            </a:r>
            <a:endParaRPr lang="fr-FR" sz="2300"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623585"/>
            <a:ext cx="8712968" cy="5078313"/>
          </a:xfrm>
          <a:prstGeom prst="rect">
            <a:avLst/>
          </a:prstGeom>
          <a:solidFill>
            <a:schemeClr val="bg1">
              <a:lumMod val="95000"/>
            </a:schemeClr>
          </a:solidFill>
        </p:spPr>
        <p:txBody>
          <a:bodyPr wrap="square" rtlCol="0">
            <a:spAutoFit/>
          </a:bodyPr>
          <a:lstStyle/>
          <a:p>
            <a:pPr algn="just"/>
            <a:r>
              <a:rPr lang="fr-FR" sz="3600" b="1" i="1" dirty="0">
                <a:solidFill>
                  <a:srgbClr val="C00000"/>
                </a:solidFill>
              </a:rPr>
              <a:t>Les cellules caliciformes </a:t>
            </a:r>
          </a:p>
          <a:p>
            <a:pPr algn="just"/>
            <a:r>
              <a:rPr lang="fr-FR" sz="2400" b="1" dirty="0"/>
              <a:t>Les cellules caliciformes sont dispersées entre les entérocytes des villosités. Elles produisent du mucus qui s’accumule dans leur cytoplasme sous forme de granules jusqu’à la libération du contenu de ceux-ci à la surface de </a:t>
            </a:r>
            <a:r>
              <a:rPr lang="fr-FR" sz="2400" b="1" dirty="0" smtClean="0"/>
              <a:t>l’épithélium.</a:t>
            </a:r>
          </a:p>
          <a:p>
            <a:pPr algn="just"/>
            <a:r>
              <a:rPr lang="fr-FR" sz="2400" b="1" dirty="0" smtClean="0"/>
              <a:t>Lors </a:t>
            </a:r>
            <a:r>
              <a:rPr lang="fr-FR" sz="2400" b="1" dirty="0"/>
              <a:t>de cette libération, le mucus s’hydrate fortement, augmente de volume et forme un </a:t>
            </a:r>
            <a:r>
              <a:rPr lang="fr-FR" sz="2400" b="1" dirty="0" smtClean="0">
                <a:solidFill>
                  <a:srgbClr val="C00000"/>
                </a:solidFill>
              </a:rPr>
              <a:t>hydrogel</a:t>
            </a:r>
            <a:r>
              <a:rPr lang="fr-FR" sz="2400" b="1" i="1" dirty="0" smtClean="0"/>
              <a:t>.</a:t>
            </a:r>
          </a:p>
          <a:p>
            <a:pPr algn="just"/>
            <a:r>
              <a:rPr lang="fr-FR" sz="2400" b="1" i="1" dirty="0" smtClean="0"/>
              <a:t>Ce </a:t>
            </a:r>
            <a:r>
              <a:rPr lang="fr-FR" sz="2400" b="1" i="1" dirty="0">
                <a:solidFill>
                  <a:srgbClr val="C00000"/>
                </a:solidFill>
              </a:rPr>
              <a:t>mucus</a:t>
            </a:r>
            <a:r>
              <a:rPr lang="fr-FR" sz="2400" b="1" i="1" dirty="0"/>
              <a:t> constitue alors une couche recouvrant toute la surface de l’épithélium. Il joue un rôle de lubrifiant et de véhicule, peut engluer des microorganismes et influence également l’absorption de certains peptides. Ceux-ci interagissent avec des composants du mucus (lipides ou mucines) selon leur degré d’</a:t>
            </a:r>
            <a:r>
              <a:rPr lang="fr-FR" sz="2400" b="1" i="1" dirty="0" err="1"/>
              <a:t>hydrophilicité</a:t>
            </a:r>
            <a:r>
              <a:rPr lang="fr-FR" sz="2400" b="1" i="1" dirty="0"/>
              <a:t> et leur poids </a:t>
            </a:r>
            <a:r>
              <a:rPr lang="fr-FR" sz="2400" b="1" i="1" dirty="0" smtClean="0"/>
              <a:t>moléculaire. </a:t>
            </a:r>
            <a:endParaRPr lang="fr-FR" sz="24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2008" y="42877"/>
            <a:ext cx="8964488" cy="6555641"/>
          </a:xfrm>
          <a:prstGeom prst="rect">
            <a:avLst/>
          </a:prstGeom>
          <a:solidFill>
            <a:schemeClr val="bg1">
              <a:lumMod val="95000"/>
            </a:schemeClr>
          </a:solidFill>
        </p:spPr>
        <p:txBody>
          <a:bodyPr wrap="square" rtlCol="0">
            <a:spAutoFit/>
          </a:bodyPr>
          <a:lstStyle/>
          <a:p>
            <a:pPr algn="just"/>
            <a:r>
              <a:rPr lang="fr-FR" sz="2800" b="1" i="1" dirty="0">
                <a:solidFill>
                  <a:srgbClr val="C00000"/>
                </a:solidFill>
              </a:rPr>
              <a:t>Les cellules </a:t>
            </a:r>
            <a:r>
              <a:rPr lang="fr-FR" sz="2800" b="1" i="1" dirty="0" err="1">
                <a:solidFill>
                  <a:srgbClr val="C00000"/>
                </a:solidFill>
              </a:rPr>
              <a:t>entéroendocrines</a:t>
            </a:r>
            <a:r>
              <a:rPr lang="fr-FR" sz="2800" b="1" i="1" dirty="0">
                <a:solidFill>
                  <a:srgbClr val="C00000"/>
                </a:solidFill>
              </a:rPr>
              <a:t> </a:t>
            </a:r>
          </a:p>
          <a:p>
            <a:pPr algn="just"/>
            <a:r>
              <a:rPr lang="fr-FR" sz="2800" b="1" dirty="0"/>
              <a:t>Les cellules endocrines de l’intestin grêle représentent une population très hétérogène. En effet, au moins dix types cellulaires ont été décrits dans la muqueuse intestinale humaine. De petite taille, les cellules endocrines sont localisées à la base des villosités et dans les cryptes. Leur caractéristique commune est de posséder des granules de sécrétion au niveau de leur partie </a:t>
            </a:r>
            <a:r>
              <a:rPr lang="fr-FR" sz="2800" b="1" dirty="0" smtClean="0"/>
              <a:t>basale. </a:t>
            </a:r>
            <a:r>
              <a:rPr lang="fr-FR" sz="2800" b="1" dirty="0"/>
              <a:t>L’identification de ces cellules se base essentiellement sur le type de peptide </a:t>
            </a:r>
            <a:r>
              <a:rPr lang="fr-FR" sz="2800" b="1" dirty="0" smtClean="0"/>
              <a:t>sécrété.</a:t>
            </a:r>
          </a:p>
          <a:p>
            <a:pPr algn="just"/>
            <a:endParaRPr lang="fr-FR" sz="2800" b="1" dirty="0" smtClean="0">
              <a:solidFill>
                <a:srgbClr val="002060"/>
              </a:solidFill>
            </a:endParaRPr>
          </a:p>
          <a:p>
            <a:pPr algn="just"/>
            <a:r>
              <a:rPr lang="fr-FR" sz="2800" b="1" dirty="0" smtClean="0">
                <a:solidFill>
                  <a:srgbClr val="002060"/>
                </a:solidFill>
              </a:rPr>
              <a:t>Les </a:t>
            </a:r>
            <a:r>
              <a:rPr lang="fr-FR" sz="2800" b="1" dirty="0">
                <a:solidFill>
                  <a:srgbClr val="002060"/>
                </a:solidFill>
              </a:rPr>
              <a:t>peptides gastro-intestinaux libérés par ces cellules jouent différents rôles, notamment, dans le contrôle des sécrétions gastriques, pancréatiques et intestinales ainsi que dans la motricité et la </a:t>
            </a:r>
            <a:r>
              <a:rPr lang="fr-FR" sz="2800" b="1" dirty="0" err="1">
                <a:solidFill>
                  <a:srgbClr val="002060"/>
                </a:solidFill>
              </a:rPr>
              <a:t>trophicité</a:t>
            </a:r>
            <a:r>
              <a:rPr lang="fr-FR" sz="2800" b="1" dirty="0">
                <a:solidFill>
                  <a:srgbClr val="002060"/>
                </a:solidFill>
              </a:rPr>
              <a:t> du système digestif</a:t>
            </a:r>
            <a:r>
              <a:rPr lang="fr-FR" sz="2800" b="1" dirty="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2008" y="44624"/>
            <a:ext cx="4067944" cy="6370975"/>
          </a:xfrm>
          <a:prstGeom prst="rect">
            <a:avLst/>
          </a:prstGeom>
          <a:solidFill>
            <a:schemeClr val="bg1">
              <a:lumMod val="95000"/>
            </a:schemeClr>
          </a:solidFill>
        </p:spPr>
        <p:txBody>
          <a:bodyPr wrap="square" rtlCol="0">
            <a:spAutoFit/>
          </a:bodyPr>
          <a:lstStyle/>
          <a:p>
            <a:pPr algn="just"/>
            <a:r>
              <a:rPr lang="fr-FR" sz="2400" b="1" u="sng" dirty="0">
                <a:solidFill>
                  <a:srgbClr val="C00000"/>
                </a:solidFill>
              </a:rPr>
              <a:t>Les cryptes intestinales </a:t>
            </a:r>
          </a:p>
          <a:p>
            <a:pPr algn="just"/>
            <a:r>
              <a:rPr lang="fr-FR" sz="2400" b="1" dirty="0"/>
              <a:t>Les cryptes intestinales (cryptes de </a:t>
            </a:r>
            <a:r>
              <a:rPr lang="fr-FR" sz="2400" b="1" dirty="0" err="1"/>
              <a:t>Lieberkhün</a:t>
            </a:r>
            <a:r>
              <a:rPr lang="fr-FR" sz="2400" b="1" dirty="0"/>
              <a:t>) s’ouvrent à la base des villosités. Leur épithélium peut être subdivisé en trois zones distinctes : une zone supérieure dont l’organisation est semblable à </a:t>
            </a:r>
            <a:endParaRPr lang="fr-FR" sz="2400" b="1" dirty="0" smtClean="0"/>
          </a:p>
          <a:p>
            <a:pPr algn="just"/>
            <a:r>
              <a:rPr lang="fr-FR" sz="2400" b="1" dirty="0" smtClean="0"/>
              <a:t>constituée </a:t>
            </a:r>
            <a:r>
              <a:rPr lang="fr-FR" sz="2400" b="1" dirty="0"/>
              <a:t>de cellules non différenciées ou en voie de différenciation, dont certaines prolifèrent, constituant une population de cellules </a:t>
            </a:r>
            <a:r>
              <a:rPr lang="fr-FR" sz="2400" b="1" dirty="0" smtClean="0"/>
              <a:t>souches, une </a:t>
            </a:r>
            <a:r>
              <a:rPr lang="fr-FR" sz="2400" b="1" dirty="0"/>
              <a:t>zone inférieure comprenant les cellules de Paneth </a:t>
            </a:r>
          </a:p>
        </p:txBody>
      </p:sp>
      <p:pic>
        <p:nvPicPr>
          <p:cNvPr id="3" name="Picture 2"/>
          <p:cNvPicPr>
            <a:picLocks noChangeAspect="1" noChangeArrowheads="1"/>
          </p:cNvPicPr>
          <p:nvPr/>
        </p:nvPicPr>
        <p:blipFill>
          <a:blip r:embed="rId2" cstate="print"/>
          <a:srcRect/>
          <a:stretch>
            <a:fillRect/>
          </a:stretch>
        </p:blipFill>
        <p:spPr bwMode="auto">
          <a:xfrm>
            <a:off x="4139952" y="476672"/>
            <a:ext cx="5004048" cy="6264696"/>
          </a:xfrm>
          <a:prstGeom prst="rect">
            <a:avLst/>
          </a:prstGeom>
          <a:noFill/>
          <a:ln w="9525">
            <a:noFill/>
            <a:miter lim="800000"/>
            <a:headEnd/>
            <a:tailEnd/>
          </a:ln>
        </p:spPr>
      </p:pic>
      <p:sp>
        <p:nvSpPr>
          <p:cNvPr id="4" name="ZoneTexte 3"/>
          <p:cNvSpPr txBox="1"/>
          <p:nvPr/>
        </p:nvSpPr>
        <p:spPr>
          <a:xfrm>
            <a:off x="4139952" y="0"/>
            <a:ext cx="5004048" cy="646331"/>
          </a:xfrm>
          <a:prstGeom prst="rect">
            <a:avLst/>
          </a:prstGeom>
          <a:noFill/>
        </p:spPr>
        <p:txBody>
          <a:bodyPr wrap="square" rtlCol="0">
            <a:spAutoFit/>
          </a:bodyPr>
          <a:lstStyle/>
          <a:p>
            <a:pPr algn="ctr"/>
            <a:r>
              <a:rPr lang="fr-FR" b="1" i="1" dirty="0" smtClean="0"/>
              <a:t>Structure </a:t>
            </a:r>
            <a:r>
              <a:rPr lang="fr-FR" b="1" i="1" dirty="0"/>
              <a:t>des cryptes </a:t>
            </a:r>
            <a:r>
              <a:rPr lang="fr-FR" b="1" i="1" dirty="0" smtClean="0"/>
              <a:t>intestinales (</a:t>
            </a:r>
            <a:r>
              <a:rPr lang="fr-FR" b="1" dirty="0" smtClean="0"/>
              <a:t>cryptes de </a:t>
            </a:r>
            <a:r>
              <a:rPr lang="fr-FR" b="1" dirty="0" err="1" smtClean="0"/>
              <a:t>Lieberkhün</a:t>
            </a:r>
            <a:r>
              <a:rPr lang="fr-FR" b="1" dirty="0" smtClean="0"/>
              <a:t>)</a:t>
            </a:r>
            <a:r>
              <a:rPr lang="fr-FR" b="1" i="1" dirty="0" smtClean="0"/>
              <a:t>, </a:t>
            </a:r>
            <a:r>
              <a:rPr lang="fr-FR" b="1" i="1" dirty="0"/>
              <a:t>dessinées en coupe longitudinale </a:t>
            </a:r>
            <a:endParaRPr lang="fr-FR"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9552" y="548680"/>
            <a:ext cx="8208912" cy="369332"/>
          </a:xfrm>
          <a:prstGeom prst="rect">
            <a:avLst/>
          </a:prstGeom>
          <a:noFill/>
        </p:spPr>
        <p:txBody>
          <a:bodyPr wrap="square" rtlCol="0">
            <a:spAutoFit/>
          </a:bodyPr>
          <a:lstStyle/>
          <a:p>
            <a:endParaRPr lang="fr-FR" dirty="0"/>
          </a:p>
        </p:txBody>
      </p:sp>
      <p:sp>
        <p:nvSpPr>
          <p:cNvPr id="5" name="ZoneTexte 4"/>
          <p:cNvSpPr txBox="1"/>
          <p:nvPr/>
        </p:nvSpPr>
        <p:spPr>
          <a:xfrm>
            <a:off x="539552" y="620688"/>
            <a:ext cx="8136904" cy="4832092"/>
          </a:xfrm>
          <a:prstGeom prst="rect">
            <a:avLst/>
          </a:prstGeom>
          <a:solidFill>
            <a:schemeClr val="accent3">
              <a:lumMod val="20000"/>
              <a:lumOff val="80000"/>
            </a:schemeClr>
          </a:solidFill>
        </p:spPr>
        <p:txBody>
          <a:bodyPr wrap="square" rtlCol="0">
            <a:spAutoFit/>
          </a:bodyPr>
          <a:lstStyle/>
          <a:p>
            <a:pPr algn="just"/>
            <a:r>
              <a:rPr lang="fr-FR" sz="2800" b="1" dirty="0" smtClean="0"/>
              <a:t>Les cryptes de </a:t>
            </a:r>
            <a:r>
              <a:rPr lang="fr-FR" sz="2800" b="1" dirty="0" err="1" smtClean="0"/>
              <a:t>Lieberkühn</a:t>
            </a:r>
            <a:r>
              <a:rPr lang="fr-FR" sz="2800" b="1" dirty="0" smtClean="0"/>
              <a:t> (ou glandes intestinales) sont des </a:t>
            </a:r>
            <a:r>
              <a:rPr lang="fr-FR" sz="2800" b="1" dirty="0" smtClean="0">
                <a:solidFill>
                  <a:srgbClr val="C00000"/>
                </a:solidFill>
              </a:rPr>
              <a:t>glandes exocrines </a:t>
            </a:r>
            <a:r>
              <a:rPr lang="fr-FR" sz="2800" b="1" dirty="0" smtClean="0"/>
              <a:t>tubuleuses droites de l'épithélium de l'intestin grêle et du côlon. Elles s</a:t>
            </a:r>
            <a:r>
              <a:rPr lang="fr-FR" sz="2800" b="1" dirty="0" smtClean="0">
                <a:solidFill>
                  <a:srgbClr val="C00000"/>
                </a:solidFill>
              </a:rPr>
              <a:t>ecrètent divers enzymes, comme la sucrase et la maltase</a:t>
            </a:r>
            <a:r>
              <a:rPr lang="fr-FR" sz="2800" b="1" dirty="0" smtClean="0"/>
              <a:t>. Le </a:t>
            </a:r>
            <a:r>
              <a:rPr lang="fr-FR" sz="2800" b="1" dirty="0" smtClean="0">
                <a:solidFill>
                  <a:srgbClr val="0070C0"/>
                </a:solidFill>
              </a:rPr>
              <a:t>cancer colorectal </a:t>
            </a:r>
            <a:r>
              <a:rPr lang="fr-FR" sz="2800" b="1" dirty="0" smtClean="0"/>
              <a:t>survient par suite d'une </a:t>
            </a:r>
            <a:r>
              <a:rPr lang="fr-FR" sz="2800" b="1" dirty="0" smtClean="0">
                <a:solidFill>
                  <a:srgbClr val="0070C0"/>
                </a:solidFill>
              </a:rPr>
              <a:t>prolifération incontrôlée des cryptes de </a:t>
            </a:r>
            <a:r>
              <a:rPr lang="fr-FR" sz="2800" b="1" dirty="0" err="1" smtClean="0">
                <a:solidFill>
                  <a:srgbClr val="0070C0"/>
                </a:solidFill>
              </a:rPr>
              <a:t>Lieberkühn</a:t>
            </a:r>
            <a:r>
              <a:rPr lang="fr-FR" sz="2800" b="1" dirty="0" smtClean="0"/>
              <a:t>.</a:t>
            </a:r>
          </a:p>
          <a:p>
            <a:pPr algn="just"/>
            <a:endParaRPr lang="fr-FR" sz="2800" b="1" dirty="0" smtClean="0"/>
          </a:p>
          <a:p>
            <a:pPr algn="just"/>
            <a:r>
              <a:rPr lang="fr-FR" sz="2800" b="1" dirty="0" smtClean="0"/>
              <a:t>Ces glandes sont composées de trois types cellulaire :</a:t>
            </a:r>
          </a:p>
          <a:p>
            <a:pPr lvl="1" algn="just">
              <a:buFont typeface="Wingdings" pitchFamily="2" charset="2"/>
              <a:buChar char="§"/>
            </a:pPr>
            <a:r>
              <a:rPr lang="fr-FR" sz="2800" b="1" dirty="0" smtClean="0"/>
              <a:t>les entérocytes,</a:t>
            </a:r>
          </a:p>
          <a:p>
            <a:pPr lvl="1" algn="just">
              <a:buFont typeface="Wingdings" pitchFamily="2" charset="2"/>
              <a:buChar char="§"/>
            </a:pPr>
            <a:r>
              <a:rPr lang="fr-FR" sz="2800" b="1" dirty="0" smtClean="0"/>
              <a:t>les cellules de Paneth</a:t>
            </a:r>
          </a:p>
          <a:p>
            <a:pPr lvl="1" algn="just">
              <a:buFont typeface="Wingdings" pitchFamily="2" charset="2"/>
              <a:buChar char="§"/>
            </a:pPr>
            <a:r>
              <a:rPr lang="fr-FR" sz="2800" b="1" dirty="0" smtClean="0"/>
              <a:t>cellules progénitrices.</a:t>
            </a:r>
            <a:endParaRPr lang="fr-FR" sz="2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06" y="214290"/>
            <a:ext cx="8964488" cy="5509200"/>
          </a:xfrm>
          <a:prstGeom prst="rect">
            <a:avLst/>
          </a:prstGeom>
          <a:solidFill>
            <a:schemeClr val="bg1">
              <a:lumMod val="95000"/>
            </a:schemeClr>
          </a:solidFill>
        </p:spPr>
        <p:txBody>
          <a:bodyPr wrap="square" rtlCol="0">
            <a:spAutoFit/>
          </a:bodyPr>
          <a:lstStyle/>
          <a:p>
            <a:pPr algn="just"/>
            <a:r>
              <a:rPr lang="fr-FR" sz="3200" b="1" i="1" dirty="0">
                <a:solidFill>
                  <a:srgbClr val="C00000"/>
                </a:solidFill>
              </a:rPr>
              <a:t>Les cellules de </a:t>
            </a:r>
            <a:r>
              <a:rPr lang="fr-FR" sz="3200" b="1" i="1" dirty="0" smtClean="0">
                <a:solidFill>
                  <a:srgbClr val="C00000"/>
                </a:solidFill>
              </a:rPr>
              <a:t>Paneth</a:t>
            </a:r>
            <a:endParaRPr lang="fr-FR" sz="3200" b="1" i="1" dirty="0">
              <a:solidFill>
                <a:srgbClr val="C00000"/>
              </a:solidFill>
            </a:endParaRPr>
          </a:p>
          <a:p>
            <a:pPr algn="just"/>
            <a:endParaRPr lang="fr-FR" sz="3200" b="1" i="1" dirty="0">
              <a:solidFill>
                <a:srgbClr val="C00000"/>
              </a:solidFill>
            </a:endParaRPr>
          </a:p>
          <a:p>
            <a:pPr algn="just"/>
            <a:r>
              <a:rPr lang="fr-FR" sz="2400" b="1" dirty="0"/>
              <a:t>Chaque crypte intestinale contient 5 à 12 cellules de Paneth. Celles-ci ont migré depuis la zone de cellules souches vers la partie inférieure des cryptes où elles survivent une vingtaine de </a:t>
            </a:r>
            <a:r>
              <a:rPr lang="fr-FR" sz="2400" b="1" dirty="0" smtClean="0"/>
              <a:t>jours.</a:t>
            </a:r>
          </a:p>
          <a:p>
            <a:pPr algn="just"/>
            <a:endParaRPr lang="fr-FR" sz="2400" b="1" i="1" dirty="0"/>
          </a:p>
          <a:p>
            <a:pPr algn="just"/>
            <a:r>
              <a:rPr lang="fr-FR" sz="2400" b="1" dirty="0" smtClean="0">
                <a:solidFill>
                  <a:srgbClr val="C00000"/>
                </a:solidFill>
              </a:rPr>
              <a:t>Les </a:t>
            </a:r>
            <a:r>
              <a:rPr lang="fr-FR" sz="2400" b="1" dirty="0">
                <a:solidFill>
                  <a:srgbClr val="C00000"/>
                </a:solidFill>
              </a:rPr>
              <a:t>cellules de Paneth </a:t>
            </a:r>
            <a:r>
              <a:rPr lang="fr-FR" sz="2400" b="1" dirty="0"/>
              <a:t>renferment un grand nombre de granules de sécrétion situés à leur pôle </a:t>
            </a:r>
            <a:r>
              <a:rPr lang="fr-FR" sz="2400" b="1" dirty="0" smtClean="0"/>
              <a:t>apical.</a:t>
            </a:r>
          </a:p>
          <a:p>
            <a:pPr algn="just"/>
            <a:r>
              <a:rPr lang="fr-FR" sz="2400" b="1" dirty="0" smtClean="0"/>
              <a:t>Ces </a:t>
            </a:r>
            <a:r>
              <a:rPr lang="fr-FR" sz="2400" b="1" dirty="0"/>
              <a:t>granules </a:t>
            </a:r>
            <a:r>
              <a:rPr lang="fr-FR" sz="2400" b="1" dirty="0" smtClean="0"/>
              <a:t>contiennent:</a:t>
            </a:r>
          </a:p>
          <a:p>
            <a:pPr algn="just"/>
            <a:endParaRPr lang="fr-FR" sz="2400" b="1" dirty="0" smtClean="0"/>
          </a:p>
          <a:p>
            <a:pPr lvl="3" algn="just">
              <a:buFont typeface="Wingdings" pitchFamily="2" charset="2"/>
              <a:buChar char="§"/>
            </a:pPr>
            <a:r>
              <a:rPr lang="fr-FR" sz="2400" b="1" dirty="0" smtClean="0"/>
              <a:t>du </a:t>
            </a:r>
            <a:r>
              <a:rPr lang="fr-FR" sz="2400" b="1" dirty="0" smtClean="0">
                <a:solidFill>
                  <a:srgbClr val="C00000"/>
                </a:solidFill>
              </a:rPr>
              <a:t>lysozyme</a:t>
            </a:r>
            <a:r>
              <a:rPr lang="fr-FR" sz="2400" b="1" i="1" dirty="0" smtClean="0"/>
              <a:t>,</a:t>
            </a:r>
          </a:p>
          <a:p>
            <a:pPr lvl="3" algn="just">
              <a:buFont typeface="Wingdings" pitchFamily="2" charset="2"/>
              <a:buChar char="§"/>
            </a:pPr>
            <a:r>
              <a:rPr lang="fr-FR" sz="2400" b="1" i="1" dirty="0" smtClean="0"/>
              <a:t>de </a:t>
            </a:r>
            <a:r>
              <a:rPr lang="fr-FR" sz="2400" b="1" i="1" dirty="0"/>
              <a:t>la </a:t>
            </a:r>
            <a:r>
              <a:rPr lang="fr-FR" sz="2400" b="1" i="1" dirty="0" err="1">
                <a:solidFill>
                  <a:srgbClr val="C00000"/>
                </a:solidFill>
              </a:rPr>
              <a:t>phospholipase</a:t>
            </a:r>
            <a:r>
              <a:rPr lang="fr-FR" sz="2400" b="1" i="1" dirty="0">
                <a:solidFill>
                  <a:srgbClr val="C00000"/>
                </a:solidFill>
              </a:rPr>
              <a:t> </a:t>
            </a:r>
            <a:r>
              <a:rPr lang="fr-FR" sz="2400" b="1" i="1" dirty="0" smtClean="0">
                <a:solidFill>
                  <a:srgbClr val="C00000"/>
                </a:solidFill>
              </a:rPr>
              <a:t>A2 (PLA2) </a:t>
            </a:r>
            <a:r>
              <a:rPr lang="fr-FR" sz="2400" b="1" i="1" dirty="0"/>
              <a:t>à </a:t>
            </a:r>
            <a:r>
              <a:rPr lang="fr-FR" sz="2400" b="1" i="1" dirty="0" smtClean="0"/>
              <a:t>secréter</a:t>
            </a:r>
          </a:p>
          <a:p>
            <a:pPr lvl="3" algn="just">
              <a:buFont typeface="Wingdings" pitchFamily="2" charset="2"/>
              <a:buChar char="§"/>
            </a:pPr>
            <a:r>
              <a:rPr lang="fr-FR" sz="2400" b="1" i="1" dirty="0" smtClean="0"/>
              <a:t>des </a:t>
            </a:r>
            <a:r>
              <a:rPr lang="fr-FR" sz="2400" b="1" i="1" dirty="0" err="1" smtClean="0">
                <a:solidFill>
                  <a:srgbClr val="C00000"/>
                </a:solidFill>
              </a:rPr>
              <a:t>défensines</a:t>
            </a:r>
            <a:r>
              <a:rPr lang="fr-FR" sz="2400" b="1" i="1" dirty="0" smtClean="0"/>
              <a:t>. </a:t>
            </a:r>
            <a:endParaRPr lang="fr-FR" sz="2400" b="1" i="1" dirty="0"/>
          </a:p>
          <a:p>
            <a:pPr algn="just"/>
            <a:r>
              <a:rPr lang="fr-FR" sz="2400" b="1" dirty="0" smtClean="0">
                <a:solidFill>
                  <a:srgbClr val="7030A0"/>
                </a:solidFill>
              </a:rPr>
              <a:t> </a:t>
            </a:r>
            <a:endParaRPr lang="fr-FR" sz="2400" b="1" dirty="0">
              <a:solidFill>
                <a:srgbClr val="7030A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24" y="188640"/>
            <a:ext cx="8820472" cy="6001643"/>
          </a:xfrm>
          <a:prstGeom prst="rect">
            <a:avLst/>
          </a:prstGeom>
          <a:solidFill>
            <a:schemeClr val="accent3">
              <a:lumMod val="20000"/>
              <a:lumOff val="80000"/>
            </a:schemeClr>
          </a:solidFill>
        </p:spPr>
        <p:txBody>
          <a:bodyPr wrap="square">
            <a:spAutoFit/>
          </a:bodyPr>
          <a:lstStyle/>
          <a:p>
            <a:pPr algn="just"/>
            <a:r>
              <a:rPr lang="fr-FR" sz="2400" b="1" dirty="0" smtClean="0"/>
              <a:t>Le </a:t>
            </a:r>
            <a:r>
              <a:rPr lang="fr-FR" sz="2400" b="1" dirty="0" smtClean="0">
                <a:solidFill>
                  <a:srgbClr val="C00000"/>
                </a:solidFill>
              </a:rPr>
              <a:t>lysozyme:</a:t>
            </a:r>
            <a:r>
              <a:rPr lang="fr-FR" sz="2400" b="1" dirty="0" smtClean="0"/>
              <a:t> </a:t>
            </a:r>
          </a:p>
          <a:p>
            <a:pPr algn="just"/>
            <a:r>
              <a:rPr lang="fr-FR" sz="2400" b="1" dirty="0" smtClean="0"/>
              <a:t>C’est une enzyme capable de digérer la paroi de certaines bactéries </a:t>
            </a:r>
            <a:r>
              <a:rPr lang="fr-FR" sz="2400" b="1" dirty="0" smtClean="0">
                <a:solidFill>
                  <a:srgbClr val="C00000"/>
                </a:solidFill>
              </a:rPr>
              <a:t>Gram positives</a:t>
            </a:r>
            <a:r>
              <a:rPr lang="fr-FR" sz="2400" b="1" dirty="0" smtClean="0"/>
              <a:t>.</a:t>
            </a:r>
          </a:p>
          <a:p>
            <a:pPr algn="just"/>
            <a:endParaRPr lang="fr-FR" sz="2400" b="1" dirty="0" smtClean="0"/>
          </a:p>
          <a:p>
            <a:pPr algn="just"/>
            <a:r>
              <a:rPr lang="fr-FR" sz="2400" b="1" dirty="0" smtClean="0"/>
              <a:t>La</a:t>
            </a:r>
            <a:r>
              <a:rPr lang="fr-FR" sz="2400" b="1" i="1" dirty="0" smtClean="0"/>
              <a:t> </a:t>
            </a:r>
            <a:r>
              <a:rPr lang="fr-FR" sz="2400" b="1" i="1" dirty="0" err="1" smtClean="0">
                <a:solidFill>
                  <a:srgbClr val="C00000"/>
                </a:solidFill>
              </a:rPr>
              <a:t>phospholipase</a:t>
            </a:r>
            <a:r>
              <a:rPr lang="fr-FR" sz="2400" b="1" i="1" dirty="0" smtClean="0">
                <a:solidFill>
                  <a:srgbClr val="C00000"/>
                </a:solidFill>
              </a:rPr>
              <a:t> A2 </a:t>
            </a:r>
            <a:r>
              <a:rPr lang="fr-FR" sz="2400" b="1" dirty="0" smtClean="0">
                <a:solidFill>
                  <a:srgbClr val="C00000"/>
                </a:solidFill>
              </a:rPr>
              <a:t>(PLA2)</a:t>
            </a:r>
            <a:r>
              <a:rPr lang="fr-FR" sz="2400" b="1" dirty="0" smtClean="0"/>
              <a:t>: libérée dans la lumière intestinale suite à une stimulation par des produits bactériens, possède une </a:t>
            </a:r>
            <a:r>
              <a:rPr lang="fr-FR" sz="2400" b="1" dirty="0" smtClean="0">
                <a:solidFill>
                  <a:srgbClr val="C00000"/>
                </a:solidFill>
              </a:rPr>
              <a:t>activité bactéricide </a:t>
            </a:r>
            <a:r>
              <a:rPr lang="fr-FR" sz="2400" b="1" dirty="0" smtClean="0"/>
              <a:t>sur </a:t>
            </a:r>
            <a:r>
              <a:rPr lang="fr-FR" sz="2400" b="1" i="1" dirty="0" smtClean="0"/>
              <a:t>Salmonella </a:t>
            </a:r>
            <a:r>
              <a:rPr lang="fr-FR" sz="2400" b="1" i="1" dirty="0" err="1" smtClean="0"/>
              <a:t>typhimurium</a:t>
            </a:r>
            <a:r>
              <a:rPr lang="fr-FR" sz="2400" b="1" i="1" dirty="0" smtClean="0"/>
              <a:t> et Listeria </a:t>
            </a:r>
            <a:r>
              <a:rPr lang="fr-FR" sz="2400" b="1" i="1" dirty="0" err="1" smtClean="0"/>
              <a:t>monocytogenes</a:t>
            </a:r>
            <a:r>
              <a:rPr lang="fr-FR" sz="2400" b="1" i="1" dirty="0" smtClean="0"/>
              <a:t>.</a:t>
            </a:r>
          </a:p>
          <a:p>
            <a:pPr algn="just"/>
            <a:endParaRPr lang="fr-FR" sz="2400" b="1" i="1" dirty="0" smtClean="0"/>
          </a:p>
          <a:p>
            <a:pPr algn="just"/>
            <a:r>
              <a:rPr lang="fr-FR" sz="2400" b="1" i="1" dirty="0" smtClean="0"/>
              <a:t>Les </a:t>
            </a:r>
            <a:r>
              <a:rPr lang="fr-FR" sz="2400" b="1" i="1" dirty="0" err="1" smtClean="0">
                <a:solidFill>
                  <a:srgbClr val="C00000"/>
                </a:solidFill>
              </a:rPr>
              <a:t>défensines</a:t>
            </a:r>
            <a:r>
              <a:rPr lang="fr-FR" sz="2400" b="1" i="1" dirty="0" smtClean="0">
                <a:solidFill>
                  <a:srgbClr val="C00000"/>
                </a:solidFill>
              </a:rPr>
              <a:t>:</a:t>
            </a:r>
            <a:r>
              <a:rPr lang="fr-FR" sz="2400" b="1" i="1" dirty="0" smtClean="0"/>
              <a:t> sont de petits peptides cationiques, de 29 à 45 acides aminés, possédant une </a:t>
            </a:r>
            <a:r>
              <a:rPr lang="fr-FR" sz="2400" b="1" i="1" dirty="0" smtClean="0">
                <a:solidFill>
                  <a:srgbClr val="C00000"/>
                </a:solidFill>
              </a:rPr>
              <a:t>activité </a:t>
            </a:r>
            <a:r>
              <a:rPr lang="fr-FR" sz="2400" b="1" i="1" dirty="0" err="1" smtClean="0">
                <a:solidFill>
                  <a:srgbClr val="C00000"/>
                </a:solidFill>
              </a:rPr>
              <a:t>anti-microbienne</a:t>
            </a:r>
            <a:r>
              <a:rPr lang="fr-FR" sz="2400" b="1" i="1" dirty="0" smtClean="0"/>
              <a:t>. Elles se subdivisent en deux classes principales, les </a:t>
            </a:r>
            <a:r>
              <a:rPr lang="fr-FR" sz="2400" b="1" i="1" dirty="0" smtClean="0">
                <a:solidFill>
                  <a:srgbClr val="C00000"/>
                </a:solidFill>
              </a:rPr>
              <a:t>α- ou β-</a:t>
            </a:r>
            <a:r>
              <a:rPr lang="fr-FR" sz="2400" b="1" i="1" dirty="0" err="1" smtClean="0">
                <a:solidFill>
                  <a:srgbClr val="C00000"/>
                </a:solidFill>
              </a:rPr>
              <a:t>défensines</a:t>
            </a:r>
            <a:r>
              <a:rPr lang="fr-FR" sz="2400" b="1" i="1" dirty="0" smtClean="0"/>
              <a:t>, selon la distribution des ponts disulfures de leur structure.</a:t>
            </a:r>
          </a:p>
          <a:p>
            <a:pPr algn="just"/>
            <a:r>
              <a:rPr lang="fr-FR" sz="2400" b="1" i="1" dirty="0" smtClean="0"/>
              <a:t> </a:t>
            </a:r>
          </a:p>
          <a:p>
            <a:pPr algn="just"/>
            <a:r>
              <a:rPr lang="fr-FR" sz="2400" b="1" i="1" dirty="0" smtClean="0"/>
              <a:t>Par l’intermédiaire de ces enzymes et des </a:t>
            </a:r>
            <a:r>
              <a:rPr lang="fr-FR" sz="2400" b="1" i="1" dirty="0" err="1" smtClean="0"/>
              <a:t>défensines</a:t>
            </a:r>
            <a:r>
              <a:rPr lang="fr-FR" sz="2400" b="1" i="1" dirty="0" smtClean="0"/>
              <a:t> ainsi que par la phagocytose, les cellules de Paneth peuvent limiter la prolifération de la flore bactérienne présente au niveau des cryptes.</a:t>
            </a:r>
            <a:endParaRPr lang="fr-FR" sz="2400" i="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836712"/>
            <a:ext cx="8784976" cy="2739211"/>
          </a:xfrm>
          <a:prstGeom prst="rect">
            <a:avLst/>
          </a:prstGeom>
          <a:solidFill>
            <a:srgbClr val="FFFF99"/>
          </a:solidFill>
        </p:spPr>
        <p:txBody>
          <a:bodyPr wrap="square" rtlCol="0">
            <a:spAutoFit/>
          </a:bodyPr>
          <a:lstStyle/>
          <a:p>
            <a:pPr algn="just"/>
            <a:r>
              <a:rPr lang="fr-FR" sz="2800" b="1" dirty="0" smtClean="0">
                <a:solidFill>
                  <a:srgbClr val="C00000"/>
                </a:solidFill>
              </a:rPr>
              <a:t>Les cellules progénitrices</a:t>
            </a:r>
          </a:p>
          <a:p>
            <a:pPr algn="just"/>
            <a:r>
              <a:rPr lang="fr-FR" sz="2400" b="1" dirty="0" smtClean="0"/>
              <a:t>Elles sont situées dans le tiers inférieur des cryptes et regroupées en zone germinative. Ces cellules à division lente donnent des cellules transitoires à division rapide qui migrent vers le haut pour donner soit des entérocytes ou des cellules caliciformes. Elles peuvent aussi migrer vers le bas pour donner des cellules de Paneth.</a:t>
            </a:r>
            <a:endParaRPr lang="fr-FR" sz="2400" b="1" dirty="0">
              <a:solidFill>
                <a:srgbClr val="C00000"/>
              </a:solidFill>
            </a:endParaRPr>
          </a:p>
        </p:txBody>
      </p:sp>
      <p:grpSp>
        <p:nvGrpSpPr>
          <p:cNvPr id="8" name="Groupe 7"/>
          <p:cNvGrpSpPr/>
          <p:nvPr/>
        </p:nvGrpSpPr>
        <p:grpSpPr>
          <a:xfrm>
            <a:off x="1512168" y="3758262"/>
            <a:ext cx="5580112" cy="1758970"/>
            <a:chOff x="72008" y="3501008"/>
            <a:chExt cx="5580112" cy="1758970"/>
          </a:xfrm>
        </p:grpSpPr>
        <p:sp>
          <p:nvSpPr>
            <p:cNvPr id="3" name="ZoneTexte 2"/>
            <p:cNvSpPr txBox="1"/>
            <p:nvPr/>
          </p:nvSpPr>
          <p:spPr>
            <a:xfrm>
              <a:off x="72008" y="4149080"/>
              <a:ext cx="3059832" cy="461665"/>
            </a:xfrm>
            <a:prstGeom prst="rect">
              <a:avLst/>
            </a:prstGeom>
            <a:solidFill>
              <a:schemeClr val="accent3">
                <a:lumMod val="60000"/>
                <a:lumOff val="40000"/>
              </a:schemeClr>
            </a:solidFill>
          </p:spPr>
          <p:txBody>
            <a:bodyPr wrap="square" rtlCol="0">
              <a:spAutoFit/>
            </a:bodyPr>
            <a:lstStyle/>
            <a:p>
              <a:r>
                <a:rPr lang="fr-FR" sz="2400" b="1" dirty="0" smtClean="0">
                  <a:solidFill>
                    <a:schemeClr val="accent6">
                      <a:lumMod val="50000"/>
                    </a:schemeClr>
                  </a:solidFill>
                </a:rPr>
                <a:t>Cellules progénitrices </a:t>
              </a:r>
              <a:endParaRPr lang="fr-FR" sz="2400" b="1" dirty="0">
                <a:solidFill>
                  <a:schemeClr val="accent6">
                    <a:lumMod val="50000"/>
                  </a:schemeClr>
                </a:solidFill>
              </a:endParaRPr>
            </a:p>
          </p:txBody>
        </p:sp>
        <p:sp>
          <p:nvSpPr>
            <p:cNvPr id="4" name="Flèche à trois pointes 3"/>
            <p:cNvSpPr/>
            <p:nvPr/>
          </p:nvSpPr>
          <p:spPr>
            <a:xfrm rot="5400000">
              <a:off x="2699792" y="4149080"/>
              <a:ext cx="864096" cy="432048"/>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195736" y="3501008"/>
              <a:ext cx="1656184" cy="400110"/>
            </a:xfrm>
            <a:prstGeom prst="rect">
              <a:avLst/>
            </a:prstGeom>
            <a:solidFill>
              <a:schemeClr val="accent4">
                <a:lumMod val="60000"/>
                <a:lumOff val="40000"/>
              </a:schemeClr>
            </a:solidFill>
          </p:spPr>
          <p:txBody>
            <a:bodyPr wrap="square" rtlCol="0">
              <a:spAutoFit/>
            </a:bodyPr>
            <a:lstStyle/>
            <a:p>
              <a:r>
                <a:rPr lang="fr-FR" sz="2000" b="1" dirty="0" smtClean="0"/>
                <a:t>Entérocytes</a:t>
              </a:r>
              <a:endParaRPr lang="fr-FR" sz="2000" b="1" dirty="0"/>
            </a:p>
          </p:txBody>
        </p:sp>
        <p:sp>
          <p:nvSpPr>
            <p:cNvPr id="6" name="ZoneTexte 5"/>
            <p:cNvSpPr txBox="1"/>
            <p:nvPr/>
          </p:nvSpPr>
          <p:spPr>
            <a:xfrm>
              <a:off x="2339752" y="4859868"/>
              <a:ext cx="1512168" cy="400110"/>
            </a:xfrm>
            <a:prstGeom prst="rect">
              <a:avLst/>
            </a:prstGeom>
            <a:solidFill>
              <a:schemeClr val="accent4">
                <a:lumMod val="60000"/>
                <a:lumOff val="40000"/>
              </a:schemeClr>
            </a:solidFill>
          </p:spPr>
          <p:txBody>
            <a:bodyPr wrap="square" rtlCol="0">
              <a:spAutoFit/>
            </a:bodyPr>
            <a:lstStyle/>
            <a:p>
              <a:r>
                <a:rPr lang="fr-FR" sz="2000" b="1" dirty="0" smtClean="0"/>
                <a:t>Caliciformes</a:t>
              </a:r>
              <a:endParaRPr lang="fr-FR" sz="2000" b="1" dirty="0"/>
            </a:p>
          </p:txBody>
        </p:sp>
        <p:sp>
          <p:nvSpPr>
            <p:cNvPr id="7" name="ZoneTexte 6"/>
            <p:cNvSpPr txBox="1"/>
            <p:nvPr/>
          </p:nvSpPr>
          <p:spPr>
            <a:xfrm>
              <a:off x="3419872" y="4149080"/>
              <a:ext cx="2232248" cy="400110"/>
            </a:xfrm>
            <a:prstGeom prst="rect">
              <a:avLst/>
            </a:prstGeom>
            <a:solidFill>
              <a:schemeClr val="accent4">
                <a:lumMod val="60000"/>
                <a:lumOff val="40000"/>
              </a:schemeClr>
            </a:solidFill>
          </p:spPr>
          <p:txBody>
            <a:bodyPr wrap="square" rtlCol="0">
              <a:spAutoFit/>
            </a:bodyPr>
            <a:lstStyle/>
            <a:p>
              <a:r>
                <a:rPr lang="fr-FR" sz="2000" b="1" dirty="0" smtClean="0"/>
                <a:t>Cellules de Paneth</a:t>
              </a:r>
              <a:endParaRPr lang="fr-FR" sz="2000" b="1" dirty="0"/>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0" y="0"/>
            <a:ext cx="9144000" cy="6858000"/>
            <a:chOff x="0" y="0"/>
            <a:chExt cx="9144000" cy="6858000"/>
          </a:xfrm>
        </p:grpSpPr>
        <p:pic>
          <p:nvPicPr>
            <p:cNvPr id="1026" name="Picture 2" descr="http://www.medicalorama.com/media/files/encyclopedie/visuels/valvule_villosite.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7380312" y="72008"/>
              <a:ext cx="1584176"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908720"/>
            <a:ext cx="8568952" cy="4524315"/>
          </a:xfrm>
          <a:prstGeom prst="rect">
            <a:avLst/>
          </a:prstGeom>
          <a:solidFill>
            <a:schemeClr val="accent3">
              <a:lumMod val="20000"/>
              <a:lumOff val="80000"/>
            </a:schemeClr>
          </a:solidFill>
        </p:spPr>
        <p:txBody>
          <a:bodyPr wrap="square" rtlCol="0">
            <a:spAutoFit/>
          </a:bodyPr>
          <a:lstStyle/>
          <a:p>
            <a:pPr algn="just"/>
            <a:r>
              <a:rPr lang="fr-FR" sz="3200" b="1" u="sng" dirty="0" smtClean="0">
                <a:solidFill>
                  <a:srgbClr val="C00000"/>
                </a:solidFill>
              </a:rPr>
              <a:t>Le tissu lymphoïde annexé aux muqueuses</a:t>
            </a:r>
          </a:p>
          <a:p>
            <a:pPr algn="just"/>
            <a:r>
              <a:rPr lang="fr-FR" sz="3200" b="1" dirty="0" smtClean="0"/>
              <a:t>Le tissu lymphoïde annexé aux muqueuses constitue à lui seul un système : le système immunitaire commun aux muqueuses encore dénommé </a:t>
            </a:r>
            <a:r>
              <a:rPr lang="fr-FR" sz="3200" b="1" dirty="0" smtClean="0">
                <a:solidFill>
                  <a:srgbClr val="C00000"/>
                </a:solidFill>
              </a:rPr>
              <a:t>MALT</a:t>
            </a:r>
            <a:r>
              <a:rPr lang="fr-FR" sz="3200" b="1" dirty="0" smtClean="0"/>
              <a:t> (pour </a:t>
            </a:r>
            <a:r>
              <a:rPr lang="fr-FR" sz="3200" b="1" i="1" u="sng" dirty="0" err="1" smtClean="0">
                <a:solidFill>
                  <a:srgbClr val="C00000"/>
                </a:solidFill>
              </a:rPr>
              <a:t>m</a:t>
            </a:r>
            <a:r>
              <a:rPr lang="fr-FR" sz="3200" b="1" i="1" dirty="0" err="1" smtClean="0"/>
              <a:t>ucosal</a:t>
            </a:r>
            <a:r>
              <a:rPr lang="fr-FR" sz="3200" b="1" i="1" dirty="0" smtClean="0"/>
              <a:t> </a:t>
            </a:r>
            <a:r>
              <a:rPr lang="fr-FR" sz="3200" b="1" i="1" u="sng" dirty="0" err="1" smtClean="0">
                <a:solidFill>
                  <a:srgbClr val="C00000"/>
                </a:solidFill>
              </a:rPr>
              <a:t>a</a:t>
            </a:r>
            <a:r>
              <a:rPr lang="fr-FR" sz="3200" b="1" i="1" dirty="0" err="1" smtClean="0"/>
              <a:t>ssociated</a:t>
            </a:r>
            <a:r>
              <a:rPr lang="fr-FR" sz="3200" b="1" i="1" dirty="0" smtClean="0"/>
              <a:t> </a:t>
            </a:r>
            <a:r>
              <a:rPr lang="fr-FR" sz="3200" b="1" i="1" u="sng" dirty="0" err="1" smtClean="0">
                <a:solidFill>
                  <a:srgbClr val="C00000"/>
                </a:solidFill>
              </a:rPr>
              <a:t>l</a:t>
            </a:r>
            <a:r>
              <a:rPr lang="fr-FR" sz="3200" b="1" i="1" dirty="0" err="1" smtClean="0"/>
              <a:t>ymphoïd</a:t>
            </a:r>
            <a:r>
              <a:rPr lang="fr-FR" sz="3200" b="1" i="1" dirty="0" smtClean="0"/>
              <a:t> </a:t>
            </a:r>
            <a:r>
              <a:rPr lang="fr-FR" sz="3200" b="1" i="1" u="sng" dirty="0" smtClean="0">
                <a:solidFill>
                  <a:srgbClr val="C00000"/>
                </a:solidFill>
              </a:rPr>
              <a:t>t</a:t>
            </a:r>
            <a:r>
              <a:rPr lang="fr-FR" sz="3200" b="1" i="1" dirty="0" smtClean="0"/>
              <a:t>issue</a:t>
            </a:r>
            <a:r>
              <a:rPr lang="fr-FR" sz="3200" b="1" dirty="0" smtClean="0"/>
              <a:t>). Ce système assure la protection de plus de 400 m</a:t>
            </a:r>
            <a:r>
              <a:rPr lang="fr-FR" sz="3200" b="1" baseline="30000" dirty="0" smtClean="0"/>
              <a:t>2</a:t>
            </a:r>
            <a:r>
              <a:rPr lang="fr-FR" sz="3200" b="1" dirty="0" smtClean="0"/>
              <a:t> de muqueuses exposées aux risques de l'environnement : muqueuse oculaire, respiratoire, digestive, urogénitale…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179512" y="1544593"/>
            <a:ext cx="8712968" cy="3108543"/>
          </a:xfrm>
          <a:prstGeom prst="rect">
            <a:avLst/>
          </a:prstGeom>
          <a:solidFill>
            <a:schemeClr val="accent3">
              <a:lumMod val="20000"/>
              <a:lumOff val="80000"/>
            </a:schemeClr>
          </a:solidFill>
        </p:spPr>
        <p:txBody>
          <a:bodyPr wrap="square" rtlCol="0">
            <a:spAutoFit/>
          </a:bodyPr>
          <a:lstStyle/>
          <a:p>
            <a:pPr algn="just"/>
            <a:r>
              <a:rPr lang="fr-FR" sz="2800" b="1" i="1" dirty="0" smtClean="0">
                <a:solidFill>
                  <a:srgbClr val="C00000"/>
                </a:solidFill>
              </a:rPr>
              <a:t>L'IMMUNITE NON SPECIFIQUE ou INS</a:t>
            </a:r>
          </a:p>
          <a:p>
            <a:pPr algn="just"/>
            <a:r>
              <a:rPr lang="fr-FR" sz="2800" b="1" dirty="0" smtClean="0"/>
              <a:t>non spécifique, elle est donc polyvalente elle existe avant tout contact avec l'agent infectieux : sa mise en œuvre est donc immédiate quelque soit l'agent infectieux rencontré (virus, bactérie, parasite), le mode d'action est le même : c'est la phagocytose, initiée et entretenue par la réaction inflammatoire.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179512" y="-27384"/>
            <a:ext cx="8892480" cy="2554545"/>
          </a:xfrm>
          <a:prstGeom prst="rect">
            <a:avLst/>
          </a:prstGeom>
          <a:solidFill>
            <a:schemeClr val="accent3">
              <a:lumMod val="20000"/>
              <a:lumOff val="80000"/>
            </a:schemeClr>
          </a:solidFill>
        </p:spPr>
        <p:txBody>
          <a:bodyPr wrap="square" rtlCol="0">
            <a:spAutoFit/>
          </a:bodyPr>
          <a:lstStyle/>
          <a:p>
            <a:pPr algn="just"/>
            <a:r>
              <a:rPr lang="fr-FR" sz="2000" b="1" dirty="0" smtClean="0"/>
              <a:t>On y remarque </a:t>
            </a:r>
            <a:r>
              <a:rPr lang="fr-FR" sz="2000" b="1" dirty="0" smtClean="0">
                <a:solidFill>
                  <a:srgbClr val="C00000"/>
                </a:solidFill>
              </a:rPr>
              <a:t>une prépondérance de la réponse humorale </a:t>
            </a:r>
            <a:r>
              <a:rPr lang="fr-FR" sz="2000" b="1" dirty="0" smtClean="0"/>
              <a:t>sur la réponse cellulaire avec une production considérable d'anticorps appartenant à </a:t>
            </a:r>
            <a:r>
              <a:rPr lang="fr-FR" sz="2000" b="1" dirty="0" smtClean="0">
                <a:solidFill>
                  <a:srgbClr val="C00000"/>
                </a:solidFill>
              </a:rPr>
              <a:t>l'</a:t>
            </a:r>
            <a:r>
              <a:rPr lang="fr-FR" sz="2000" b="1" dirty="0" err="1" smtClean="0">
                <a:solidFill>
                  <a:srgbClr val="C00000"/>
                </a:solidFill>
              </a:rPr>
              <a:t>isotype</a:t>
            </a:r>
            <a:r>
              <a:rPr lang="fr-FR" sz="2000" b="1" dirty="0" smtClean="0">
                <a:solidFill>
                  <a:srgbClr val="C00000"/>
                </a:solidFill>
              </a:rPr>
              <a:t> </a:t>
            </a:r>
            <a:r>
              <a:rPr lang="fr-FR" sz="2000" b="1" dirty="0" err="1" smtClean="0">
                <a:solidFill>
                  <a:srgbClr val="C00000"/>
                </a:solidFill>
              </a:rPr>
              <a:t>IgA</a:t>
            </a:r>
            <a:r>
              <a:rPr lang="fr-FR" sz="2000" b="1" dirty="0" smtClean="0"/>
              <a:t>. Ces anticorps sont capables de traverser les muqueuses donc d'en assurer la protection.</a:t>
            </a:r>
          </a:p>
          <a:p>
            <a:pPr algn="just"/>
            <a:r>
              <a:rPr lang="en-US" sz="2000" b="1" dirty="0" smtClean="0"/>
              <a:t>CD23=</a:t>
            </a:r>
            <a:r>
              <a:rPr lang="en-US" sz="2000" b="1" dirty="0" err="1" smtClean="0"/>
              <a:t>Fc</a:t>
            </a:r>
            <a:r>
              <a:rPr lang="en-US" sz="2000" b="1" dirty="0" smtClean="0"/>
              <a:t> epsilon RI (</a:t>
            </a:r>
            <a:r>
              <a:rPr lang="en-US" sz="2000" b="1" dirty="0" err="1" smtClean="0"/>
              <a:t>FcRI</a:t>
            </a:r>
            <a:r>
              <a:rPr lang="en-US" sz="2000" b="1" dirty="0" smtClean="0"/>
              <a:t>), is the high-affinity receptor for the </a:t>
            </a:r>
            <a:r>
              <a:rPr lang="en-US" sz="2000" b="1" dirty="0" err="1" smtClean="0"/>
              <a:t>Fc</a:t>
            </a:r>
            <a:r>
              <a:rPr lang="en-US" sz="2000" b="1" dirty="0" smtClean="0"/>
              <a:t> region of immunoglobulin E (</a:t>
            </a:r>
            <a:r>
              <a:rPr lang="en-US" sz="2000" b="1" dirty="0" err="1" smtClean="0"/>
              <a:t>IgE</a:t>
            </a:r>
            <a:r>
              <a:rPr lang="en-US" sz="2000" b="1" dirty="0" smtClean="0"/>
              <a:t>).</a:t>
            </a:r>
          </a:p>
          <a:p>
            <a:pPr algn="just"/>
            <a:r>
              <a:rPr lang="en-US" sz="2000" b="1" dirty="0" err="1" smtClean="0"/>
              <a:t>FcRn</a:t>
            </a:r>
            <a:r>
              <a:rPr lang="en-US" sz="2000" b="1" dirty="0" smtClean="0"/>
              <a:t>= </a:t>
            </a:r>
            <a:r>
              <a:rPr lang="en-US" sz="2000" b="1" dirty="0" smtClean="0">
                <a:solidFill>
                  <a:srgbClr val="FF0000"/>
                </a:solidFill>
              </a:rPr>
              <a:t>(</a:t>
            </a:r>
            <a:r>
              <a:rPr lang="pt-BR" sz="2000" b="1" dirty="0" smtClean="0">
                <a:solidFill>
                  <a:srgbClr val="FF0000"/>
                </a:solidFill>
              </a:rPr>
              <a:t>neonatal Fc receptor for IgG) </a:t>
            </a:r>
            <a:r>
              <a:rPr lang="en-US" sz="2000" b="1" dirty="0" smtClean="0"/>
              <a:t>protéine de transport des </a:t>
            </a:r>
            <a:r>
              <a:rPr lang="en-US" sz="2000" b="1" dirty="0" err="1" smtClean="0"/>
              <a:t>IgG</a:t>
            </a:r>
            <a:r>
              <a:rPr lang="en-US" sz="2000" b="1" dirty="0" smtClean="0"/>
              <a:t> = </a:t>
            </a:r>
            <a:r>
              <a:rPr lang="en-US" sz="2000" b="1" dirty="0" err="1" smtClean="0"/>
              <a:t>famille</a:t>
            </a:r>
            <a:r>
              <a:rPr lang="en-US" sz="2000" b="1" dirty="0" smtClean="0"/>
              <a:t> des </a:t>
            </a:r>
            <a:r>
              <a:rPr lang="en-US" sz="2000" b="1" dirty="0" err="1" smtClean="0"/>
              <a:t>molécules</a:t>
            </a:r>
            <a:r>
              <a:rPr lang="en-US" sz="2000" b="1" dirty="0" smtClean="0"/>
              <a:t> du CMH de </a:t>
            </a:r>
            <a:r>
              <a:rPr lang="en-US" sz="2000" b="1" dirty="0" err="1" smtClean="0"/>
              <a:t>classe</a:t>
            </a:r>
            <a:r>
              <a:rPr lang="en-US" sz="2000" b="1" dirty="0" smtClean="0"/>
              <a:t> I. en </a:t>
            </a:r>
            <a:r>
              <a:rPr lang="en-US" sz="2000" b="1" dirty="0" err="1" smtClean="0"/>
              <a:t>reconnaissant</a:t>
            </a:r>
            <a:r>
              <a:rPr lang="en-US" sz="2000" b="1" dirty="0" smtClean="0"/>
              <a:t> le </a:t>
            </a:r>
            <a:r>
              <a:rPr lang="en-US" sz="2000" b="1" dirty="0" err="1" smtClean="0"/>
              <a:t>Fc</a:t>
            </a:r>
            <a:r>
              <a:rPr lang="en-US" sz="2000" b="1" dirty="0" smtClean="0"/>
              <a:t>. Pas de </a:t>
            </a:r>
            <a:r>
              <a:rPr lang="en-US" sz="2000" b="1" dirty="0" err="1" smtClean="0"/>
              <a:t>cavité</a:t>
            </a:r>
            <a:r>
              <a:rPr lang="en-US" sz="2000" b="1" dirty="0" smtClean="0"/>
              <a:t> à peptide. </a:t>
            </a:r>
            <a:endParaRPr lang="fr-FR" sz="2000" b="1" dirty="0" smtClean="0"/>
          </a:p>
        </p:txBody>
      </p:sp>
      <p:pic>
        <p:nvPicPr>
          <p:cNvPr id="28676" name="Picture 4" descr="http://origin-ars.els-cdn.com/content/image/1-s2.0-S0007996010000040-gr4.jpg"/>
          <p:cNvPicPr>
            <a:picLocks noChangeAspect="1" noChangeArrowheads="1"/>
          </p:cNvPicPr>
          <p:nvPr/>
        </p:nvPicPr>
        <p:blipFill>
          <a:blip r:embed="rId2" cstate="print"/>
          <a:srcRect/>
          <a:stretch>
            <a:fillRect/>
          </a:stretch>
        </p:blipFill>
        <p:spPr bwMode="auto">
          <a:xfrm>
            <a:off x="2627784" y="2564904"/>
            <a:ext cx="6480720" cy="4203179"/>
          </a:xfrm>
          <a:prstGeom prst="rect">
            <a:avLst/>
          </a:prstGeom>
          <a:noFill/>
        </p:spPr>
      </p:pic>
      <p:sp>
        <p:nvSpPr>
          <p:cNvPr id="4" name="ZoneTexte 3"/>
          <p:cNvSpPr txBox="1"/>
          <p:nvPr/>
        </p:nvSpPr>
        <p:spPr>
          <a:xfrm>
            <a:off x="144016" y="3679864"/>
            <a:ext cx="2411760" cy="1477328"/>
          </a:xfrm>
          <a:prstGeom prst="rect">
            <a:avLst/>
          </a:prstGeom>
          <a:solidFill>
            <a:schemeClr val="accent3">
              <a:lumMod val="20000"/>
              <a:lumOff val="80000"/>
            </a:schemeClr>
          </a:solidFill>
        </p:spPr>
        <p:txBody>
          <a:bodyPr wrap="square" rtlCol="0">
            <a:spAutoFit/>
          </a:bodyPr>
          <a:lstStyle/>
          <a:p>
            <a:pPr algn="just"/>
            <a:r>
              <a:rPr lang="fr-FR" b="1" dirty="0" err="1" smtClean="0"/>
              <a:t>Transferrin</a:t>
            </a:r>
            <a:r>
              <a:rPr lang="fr-FR" b="1" dirty="0" smtClean="0"/>
              <a:t> </a:t>
            </a:r>
            <a:r>
              <a:rPr lang="fr-FR" b="1" dirty="0" err="1" smtClean="0"/>
              <a:t>receptor</a:t>
            </a:r>
            <a:r>
              <a:rPr lang="fr-FR" b="1" dirty="0" smtClean="0"/>
              <a:t> </a:t>
            </a:r>
            <a:r>
              <a:rPr lang="fr-FR" b="1" dirty="0" err="1" smtClean="0"/>
              <a:t>protein</a:t>
            </a:r>
            <a:r>
              <a:rPr lang="fr-FR" b="1" dirty="0" smtClean="0"/>
              <a:t> 1 (TfR1) </a:t>
            </a:r>
            <a:r>
              <a:rPr lang="fr-FR" b="1" dirty="0" err="1" smtClean="0"/>
              <a:t>also</a:t>
            </a:r>
            <a:r>
              <a:rPr lang="fr-FR" b="1" dirty="0" smtClean="0"/>
              <a:t> </a:t>
            </a:r>
            <a:r>
              <a:rPr lang="fr-FR" b="1" dirty="0" err="1" smtClean="0"/>
              <a:t>known</a:t>
            </a:r>
            <a:r>
              <a:rPr lang="fr-FR" b="1" dirty="0" smtClean="0"/>
              <a:t> as (Cluster of </a:t>
            </a:r>
            <a:r>
              <a:rPr lang="fr-FR" b="1" dirty="0" err="1" smtClean="0"/>
              <a:t>Differentiation</a:t>
            </a:r>
            <a:r>
              <a:rPr lang="fr-FR" b="1" dirty="0" smtClean="0"/>
              <a:t> 71) (</a:t>
            </a:r>
            <a:r>
              <a:rPr lang="fr-FR" b="1" i="1" dirty="0" smtClean="0"/>
              <a:t>CD71</a:t>
            </a:r>
            <a:r>
              <a:rPr lang="fr-FR" b="1" dirty="0" smtClean="0"/>
              <a:t>) </a:t>
            </a:r>
            <a:r>
              <a:rPr lang="fr-FR" b="1" dirty="0" err="1" smtClean="0"/>
              <a:t>is</a:t>
            </a:r>
            <a:r>
              <a:rPr lang="fr-FR" b="1" dirty="0" smtClean="0"/>
              <a:t> a </a:t>
            </a:r>
            <a:r>
              <a:rPr lang="fr-FR" b="1" dirty="0" err="1" smtClean="0"/>
              <a:t>protein</a:t>
            </a:r>
            <a:r>
              <a:rPr lang="fr-FR" b="1" dirty="0" smtClean="0"/>
              <a:t> </a:t>
            </a:r>
            <a:endParaRPr lang="fr-FR"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980728"/>
            <a:ext cx="8784976" cy="4524315"/>
          </a:xfrm>
          <a:prstGeom prst="rect">
            <a:avLst/>
          </a:prstGeom>
          <a:solidFill>
            <a:schemeClr val="accent3">
              <a:lumMod val="20000"/>
              <a:lumOff val="80000"/>
            </a:schemeClr>
          </a:solidFill>
        </p:spPr>
        <p:txBody>
          <a:bodyPr wrap="square" rtlCol="0">
            <a:spAutoFit/>
          </a:bodyPr>
          <a:lstStyle/>
          <a:p>
            <a:pPr algn="just"/>
            <a:r>
              <a:rPr lang="fr-FR" sz="2400" b="1" dirty="0" smtClean="0"/>
              <a:t>Les antigènes alimentaires ne peuvent franchir les jonctions serrées, ils sont véhiculés par </a:t>
            </a:r>
            <a:r>
              <a:rPr lang="fr-FR" sz="2400" b="1" dirty="0" err="1" smtClean="0"/>
              <a:t>transcytose</a:t>
            </a:r>
            <a:r>
              <a:rPr lang="fr-FR" sz="2400" b="1" dirty="0" smtClean="0"/>
              <a:t> à travers les entérocytes, partiellement dégradés en peptides qui se lient aux molécules du CMH II </a:t>
            </a:r>
            <a:r>
              <a:rPr lang="fr-FR" sz="2400" b="1" dirty="0" err="1" smtClean="0"/>
              <a:t>entérocytaires</a:t>
            </a:r>
            <a:r>
              <a:rPr lang="fr-FR" sz="2400" b="1" dirty="0" smtClean="0"/>
              <a:t> et sécrétés sous forme de vésicules présentatrices d’antigènes appelées </a:t>
            </a:r>
            <a:r>
              <a:rPr lang="fr-FR" sz="2400" b="1" dirty="0" err="1" smtClean="0"/>
              <a:t>exosomes</a:t>
            </a:r>
            <a:r>
              <a:rPr lang="fr-FR" sz="2400" b="1" dirty="0" smtClean="0"/>
              <a:t>. Le contenu </a:t>
            </a:r>
            <a:r>
              <a:rPr lang="fr-FR" sz="2400" b="1" dirty="0" err="1" smtClean="0"/>
              <a:t>luminal</a:t>
            </a:r>
            <a:r>
              <a:rPr lang="fr-FR" sz="2400" b="1" dirty="0" smtClean="0"/>
              <a:t> peut aussi être reconnu grâce au transport d’immun-complexes </a:t>
            </a:r>
            <a:r>
              <a:rPr lang="fr-FR" sz="2400" b="1" dirty="0" err="1" smtClean="0"/>
              <a:t>IgE</a:t>
            </a:r>
            <a:r>
              <a:rPr lang="fr-FR" sz="2400" b="1" dirty="0" smtClean="0"/>
              <a:t> dans l’allergie, d’immun-complexes </a:t>
            </a:r>
            <a:r>
              <a:rPr lang="fr-FR" sz="2400" b="1" dirty="0" err="1" smtClean="0"/>
              <a:t>IgA</a:t>
            </a:r>
            <a:r>
              <a:rPr lang="fr-FR" sz="2400" b="1" dirty="0" smtClean="0"/>
              <a:t> dans la maladie cœliaque ou parfois d’immun-complexes </a:t>
            </a:r>
            <a:r>
              <a:rPr lang="fr-FR" sz="2400" b="1" dirty="0" err="1" smtClean="0"/>
              <a:t>IgG</a:t>
            </a:r>
            <a:r>
              <a:rPr lang="fr-FR" sz="2400" b="1" dirty="0" smtClean="0"/>
              <a:t>. Ces complexes permettent une réponse inflammatoire qui est protectrice lorsqu’il s’agit d’éradiquer des bactéries pathogènes mais délétère lorsqu’il s’agit de complexes portant des antigènes ou allergènes alimentaires (allergies, maladie cœliaque).</a:t>
            </a:r>
            <a:endParaRPr lang="fr-FR" sz="24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capture par les cellules dendritiques FcRn&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2008" y="778634"/>
            <a:ext cx="5220072" cy="5170646"/>
          </a:xfrm>
          <a:prstGeom prst="rect">
            <a:avLst/>
          </a:prstGeom>
          <a:solidFill>
            <a:schemeClr val="bg1">
              <a:lumMod val="95000"/>
            </a:schemeClr>
          </a:solidFill>
        </p:spPr>
        <p:txBody>
          <a:bodyPr wrap="square">
            <a:spAutoFit/>
          </a:bodyPr>
          <a:lstStyle/>
          <a:p>
            <a:pPr algn="just"/>
            <a:r>
              <a:rPr lang="fr-FR" sz="3000" b="1" dirty="0" smtClean="0"/>
              <a:t>A l'orée des voies aériennes supérieures se trouvent </a:t>
            </a:r>
            <a:r>
              <a:rPr lang="fr-FR" sz="3000" b="1" dirty="0" smtClean="0">
                <a:solidFill>
                  <a:srgbClr val="C00000"/>
                </a:solidFill>
              </a:rPr>
              <a:t>les amygdales </a:t>
            </a:r>
            <a:r>
              <a:rPr lang="fr-FR" sz="3000" b="1" dirty="0" smtClean="0"/>
              <a:t>et les </a:t>
            </a:r>
            <a:r>
              <a:rPr lang="fr-FR" sz="3000" b="1" dirty="0" smtClean="0">
                <a:solidFill>
                  <a:srgbClr val="C00000"/>
                </a:solidFill>
              </a:rPr>
              <a:t>végétations adénoïdiennes</a:t>
            </a:r>
            <a:r>
              <a:rPr lang="fr-FR" sz="3000" b="1" dirty="0" smtClean="0"/>
              <a:t> dans lesquelles de nombreux follicules lymphoïdes participent à la surveillance immunitaire contre les infections bactériennes et virales ; on les désigne par le sigle </a:t>
            </a:r>
            <a:r>
              <a:rPr lang="fr-FR" sz="3000" b="1" dirty="0" smtClean="0">
                <a:solidFill>
                  <a:srgbClr val="C00000"/>
                </a:solidFill>
              </a:rPr>
              <a:t>BALT</a:t>
            </a:r>
            <a:r>
              <a:rPr lang="fr-FR" sz="3000" b="1" dirty="0" smtClean="0"/>
              <a:t> (</a:t>
            </a:r>
            <a:r>
              <a:rPr lang="fr-FR" sz="3000" b="1" i="1" u="sng" dirty="0" err="1" smtClean="0">
                <a:solidFill>
                  <a:srgbClr val="C00000"/>
                </a:solidFill>
              </a:rPr>
              <a:t>b</a:t>
            </a:r>
            <a:r>
              <a:rPr lang="fr-FR" sz="3000" b="1" i="1" dirty="0" err="1" smtClean="0"/>
              <a:t>ronchus</a:t>
            </a:r>
            <a:r>
              <a:rPr lang="fr-FR" sz="3000" b="1" i="1" dirty="0" smtClean="0"/>
              <a:t> </a:t>
            </a:r>
            <a:r>
              <a:rPr lang="fr-FR" sz="3000" b="1" i="1" u="sng" dirty="0" err="1" smtClean="0">
                <a:solidFill>
                  <a:srgbClr val="C00000"/>
                </a:solidFill>
              </a:rPr>
              <a:t>a</a:t>
            </a:r>
            <a:r>
              <a:rPr lang="fr-FR" sz="3000" b="1" i="1" dirty="0" err="1" smtClean="0"/>
              <a:t>ssociated</a:t>
            </a:r>
            <a:r>
              <a:rPr lang="fr-FR" sz="3000" b="1" i="1" dirty="0" smtClean="0"/>
              <a:t> </a:t>
            </a:r>
            <a:r>
              <a:rPr lang="fr-FR" sz="3000" b="1" i="1" u="sng" dirty="0" err="1" smtClean="0">
                <a:solidFill>
                  <a:srgbClr val="C00000"/>
                </a:solidFill>
              </a:rPr>
              <a:t>l</a:t>
            </a:r>
            <a:r>
              <a:rPr lang="fr-FR" sz="3000" b="1" i="1" dirty="0" err="1" smtClean="0"/>
              <a:t>ymphoïd</a:t>
            </a:r>
            <a:r>
              <a:rPr lang="fr-FR" sz="3000" b="1" i="1" dirty="0" smtClean="0"/>
              <a:t> </a:t>
            </a:r>
            <a:r>
              <a:rPr lang="fr-FR" sz="3000" b="1" i="1" u="sng" dirty="0" smtClean="0">
                <a:solidFill>
                  <a:srgbClr val="C00000"/>
                </a:solidFill>
              </a:rPr>
              <a:t>t</a:t>
            </a:r>
            <a:r>
              <a:rPr lang="fr-FR" sz="3000" b="1" i="1" dirty="0" smtClean="0"/>
              <a:t>i</a:t>
            </a:r>
            <a:r>
              <a:rPr lang="fr-FR" sz="3000" b="1" dirty="0" smtClean="0"/>
              <a:t>ss</a:t>
            </a:r>
            <a:r>
              <a:rPr lang="fr-FR" sz="3000" b="1" i="1" dirty="0" smtClean="0"/>
              <a:t>ue</a:t>
            </a:r>
            <a:r>
              <a:rPr lang="fr-FR" sz="3000" b="1" dirty="0" smtClean="0"/>
              <a:t>).</a:t>
            </a:r>
          </a:p>
        </p:txBody>
      </p:sp>
      <p:pic>
        <p:nvPicPr>
          <p:cNvPr id="27650" name="Picture 2" descr="http://www.docteurclic.com/galerie-photos/image_3682_m.jpg"/>
          <p:cNvPicPr>
            <a:picLocks noChangeAspect="1" noChangeArrowheads="1"/>
          </p:cNvPicPr>
          <p:nvPr/>
        </p:nvPicPr>
        <p:blipFill>
          <a:blip r:embed="rId2" cstate="print"/>
          <a:srcRect/>
          <a:stretch>
            <a:fillRect/>
          </a:stretch>
        </p:blipFill>
        <p:spPr bwMode="auto">
          <a:xfrm>
            <a:off x="5292080" y="116632"/>
            <a:ext cx="3707904" cy="6525344"/>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106778" y="0"/>
            <a:ext cx="8929718" cy="1938992"/>
          </a:xfrm>
          <a:prstGeom prst="rect">
            <a:avLst/>
          </a:prstGeom>
          <a:solidFill>
            <a:schemeClr val="accent3">
              <a:lumMod val="20000"/>
              <a:lumOff val="80000"/>
            </a:schemeClr>
          </a:solidFill>
        </p:spPr>
        <p:txBody>
          <a:bodyPr wrap="square" rtlCol="0">
            <a:spAutoFit/>
          </a:bodyPr>
          <a:lstStyle/>
          <a:p>
            <a:pPr algn="just"/>
            <a:r>
              <a:rPr lang="fr-FR" sz="2400" b="1" dirty="0" smtClean="0"/>
              <a:t>Dans le tube digestif , des îlots lymphoïdes disséminés dans la muqueuse intestinale, appelés </a:t>
            </a:r>
            <a:r>
              <a:rPr lang="fr-FR" sz="2400" b="1" dirty="0" smtClean="0">
                <a:solidFill>
                  <a:srgbClr val="C00000"/>
                </a:solidFill>
              </a:rPr>
              <a:t>plaques de Peyer </a:t>
            </a:r>
            <a:r>
              <a:rPr lang="fr-FR" sz="2400" b="1" dirty="0" smtClean="0"/>
              <a:t>lorsqu'ils sont volumineux, constituent le </a:t>
            </a:r>
            <a:r>
              <a:rPr lang="fr-FR" sz="2400" b="1" dirty="0" smtClean="0">
                <a:solidFill>
                  <a:srgbClr val="C00000"/>
                </a:solidFill>
              </a:rPr>
              <a:t>GALT</a:t>
            </a:r>
            <a:r>
              <a:rPr lang="fr-FR" sz="2400" b="1" dirty="0" smtClean="0"/>
              <a:t> (</a:t>
            </a:r>
            <a:r>
              <a:rPr lang="fr-FR" sz="2400" b="1" i="1" dirty="0" err="1" smtClean="0"/>
              <a:t>gut</a:t>
            </a:r>
            <a:r>
              <a:rPr lang="fr-FR" sz="2400" b="1" i="1" dirty="0" smtClean="0"/>
              <a:t> </a:t>
            </a:r>
            <a:r>
              <a:rPr lang="fr-FR" sz="2400" b="1" i="1" dirty="0" err="1" smtClean="0"/>
              <a:t>associated</a:t>
            </a:r>
            <a:r>
              <a:rPr lang="fr-FR" sz="2400" b="1" i="1" dirty="0" smtClean="0"/>
              <a:t> </a:t>
            </a:r>
            <a:r>
              <a:rPr lang="fr-FR" sz="2400" b="1" i="1" dirty="0" err="1" smtClean="0"/>
              <a:t>lymphoïd</a:t>
            </a:r>
            <a:r>
              <a:rPr lang="fr-FR" sz="2400" b="1" i="1" dirty="0" smtClean="0"/>
              <a:t> tissue)</a:t>
            </a:r>
            <a:r>
              <a:rPr lang="fr-FR" sz="2400" b="1" dirty="0" smtClean="0"/>
              <a:t>. Le GALT contient à lui seul plus de cellules immunitaires que tout le reste de l'organisme.</a:t>
            </a:r>
            <a:endParaRPr lang="fr-FR" sz="2400" b="1" dirty="0"/>
          </a:p>
        </p:txBody>
      </p:sp>
      <p:pic>
        <p:nvPicPr>
          <p:cNvPr id="1026" name="Picture 2"/>
          <p:cNvPicPr>
            <a:picLocks noChangeAspect="1" noChangeArrowheads="1"/>
          </p:cNvPicPr>
          <p:nvPr/>
        </p:nvPicPr>
        <p:blipFill>
          <a:blip r:embed="rId2" cstate="print"/>
          <a:srcRect/>
          <a:stretch>
            <a:fillRect/>
          </a:stretch>
        </p:blipFill>
        <p:spPr bwMode="auto">
          <a:xfrm>
            <a:off x="35496" y="3068960"/>
            <a:ext cx="2558088" cy="2781522"/>
          </a:xfrm>
          <a:prstGeom prst="rect">
            <a:avLst/>
          </a:prstGeom>
          <a:noFill/>
          <a:ln w="9525">
            <a:noFill/>
            <a:miter lim="800000"/>
            <a:headEnd/>
            <a:tailEnd/>
          </a:ln>
          <a:effectLst/>
        </p:spPr>
      </p:pic>
      <p:sp>
        <p:nvSpPr>
          <p:cNvPr id="4" name="ZoneTexte 3"/>
          <p:cNvSpPr txBox="1"/>
          <p:nvPr/>
        </p:nvSpPr>
        <p:spPr>
          <a:xfrm>
            <a:off x="179512" y="5805264"/>
            <a:ext cx="2520280" cy="461665"/>
          </a:xfrm>
          <a:prstGeom prst="rect">
            <a:avLst/>
          </a:prstGeom>
          <a:noFill/>
        </p:spPr>
        <p:txBody>
          <a:bodyPr wrap="square" rtlCol="0">
            <a:spAutoFit/>
          </a:bodyPr>
          <a:lstStyle/>
          <a:p>
            <a:r>
              <a:rPr lang="fr-FR" sz="2400" b="1" dirty="0" smtClean="0">
                <a:solidFill>
                  <a:srgbClr val="C00000"/>
                </a:solidFill>
              </a:rPr>
              <a:t>plaques de Peyer</a:t>
            </a:r>
            <a:endParaRPr lang="fr-FR" sz="2400" dirty="0"/>
          </a:p>
        </p:txBody>
      </p:sp>
      <p:pic>
        <p:nvPicPr>
          <p:cNvPr id="26627" name="Picture 3" descr="C:\Users\pc\Pictures\plaque-peyer-cellule-M.png"/>
          <p:cNvPicPr>
            <a:picLocks noChangeAspect="1" noChangeArrowheads="1"/>
          </p:cNvPicPr>
          <p:nvPr/>
        </p:nvPicPr>
        <p:blipFill>
          <a:blip r:embed="rId3" cstate="print"/>
          <a:srcRect/>
          <a:stretch>
            <a:fillRect/>
          </a:stretch>
        </p:blipFill>
        <p:spPr bwMode="auto">
          <a:xfrm>
            <a:off x="2627784" y="1916832"/>
            <a:ext cx="6444208" cy="4941168"/>
          </a:xfrm>
          <a:prstGeom prst="rect">
            <a:avLst/>
          </a:prstGeom>
          <a:noFill/>
        </p:spPr>
      </p:pic>
      <p:sp>
        <p:nvSpPr>
          <p:cNvPr id="8" name="Rectangle 7"/>
          <p:cNvSpPr/>
          <p:nvPr/>
        </p:nvSpPr>
        <p:spPr>
          <a:xfrm>
            <a:off x="6516216" y="6165304"/>
            <a:ext cx="1152128" cy="144016"/>
          </a:xfrm>
          <a:prstGeom prst="rect">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6" y="359360"/>
            <a:ext cx="8858280" cy="6093976"/>
          </a:xfrm>
          <a:prstGeom prst="rect">
            <a:avLst/>
          </a:prstGeom>
          <a:solidFill>
            <a:schemeClr val="bg1">
              <a:lumMod val="95000"/>
            </a:schemeClr>
          </a:solidFill>
        </p:spPr>
        <p:txBody>
          <a:bodyPr wrap="square" rtlCol="0">
            <a:spAutoFit/>
          </a:bodyPr>
          <a:lstStyle/>
          <a:p>
            <a:pPr algn="just"/>
            <a:r>
              <a:rPr lang="fr-FR" sz="2600" b="1" u="sng" dirty="0" smtClean="0">
                <a:solidFill>
                  <a:srgbClr val="C00000"/>
                </a:solidFill>
              </a:rPr>
              <a:t>plaques de Peyer </a:t>
            </a:r>
            <a:r>
              <a:rPr lang="fr-FR" sz="2600" b="1" dirty="0" smtClean="0"/>
              <a:t>= organes lymphoïdes secondaires placés en bordure de la muqueuse digestive. </a:t>
            </a:r>
            <a:r>
              <a:rPr lang="fr-FR" sz="2600" b="1" dirty="0" smtClean="0">
                <a:solidFill>
                  <a:srgbClr val="002060"/>
                </a:solidFill>
              </a:rPr>
              <a:t>Les cellules M (</a:t>
            </a:r>
            <a:r>
              <a:rPr lang="fr-FR" sz="2600" b="1" dirty="0" err="1" smtClean="0">
                <a:solidFill>
                  <a:srgbClr val="00B0F0"/>
                </a:solidFill>
              </a:rPr>
              <a:t>microfold</a:t>
            </a:r>
            <a:r>
              <a:rPr lang="fr-FR" sz="2600" b="1" dirty="0" smtClean="0">
                <a:solidFill>
                  <a:srgbClr val="002060"/>
                </a:solidFill>
              </a:rPr>
              <a:t>) forment un revêtement épithélial particulier, qui assure la frontière entre la lumière intestinale et la plaque de Peyer</a:t>
            </a:r>
            <a:r>
              <a:rPr lang="fr-FR" sz="2600" b="1" dirty="0" smtClean="0"/>
              <a:t>: les cellules M phagocytent les antigènes et les µorganismes de la lumière intestinale et les présentent aux lymphocytes présents dans les follicules des plaques de Peyer.</a:t>
            </a:r>
          </a:p>
          <a:p>
            <a:pPr algn="just"/>
            <a:endParaRPr lang="fr-FR" sz="2600" b="1" dirty="0" smtClean="0"/>
          </a:p>
          <a:p>
            <a:pPr algn="just"/>
            <a:r>
              <a:rPr lang="fr-FR" sz="2600" b="1" dirty="0" smtClean="0"/>
              <a:t>Les plaques de Peyer assurent donc la réponse immune vis à vis des antigènes et µorganismes de la lumière intestinale ; toutefois, si les µorganismes sont pathogènes et traversent la muqueuse digestive, la réponse immune s'effectue alors surtout dans les </a:t>
            </a:r>
            <a:r>
              <a:rPr lang="fr-FR" sz="2600" b="1" dirty="0" smtClean="0">
                <a:solidFill>
                  <a:srgbClr val="C00000"/>
                </a:solidFill>
              </a:rPr>
              <a:t>nœuds lymphatiques médiastinaux</a:t>
            </a:r>
            <a:r>
              <a:rPr lang="fr-FR" sz="2600" b="1" dirty="0" smtClean="0"/>
              <a:t>. </a:t>
            </a:r>
            <a:r>
              <a:rPr lang="fr-FR" sz="2600" b="1" dirty="0" smtClean="0">
                <a:solidFill>
                  <a:srgbClr val="0070C0"/>
                </a:solidFill>
              </a:rPr>
              <a:t>On trouve principalement les plaques de Peyer le long de l'iléum </a:t>
            </a:r>
            <a:r>
              <a:rPr lang="fr-FR" sz="2600" b="1" dirty="0" smtClean="0"/>
              <a:t>(intestin grêle). </a:t>
            </a:r>
            <a:endParaRPr lang="fr-FR" sz="26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251520" y="767601"/>
            <a:ext cx="8640960" cy="5324535"/>
          </a:xfrm>
          <a:prstGeom prst="rect">
            <a:avLst/>
          </a:prstGeom>
          <a:solidFill>
            <a:schemeClr val="accent3">
              <a:lumMod val="20000"/>
              <a:lumOff val="80000"/>
            </a:schemeClr>
          </a:solidFill>
        </p:spPr>
        <p:txBody>
          <a:bodyPr wrap="square" rtlCol="0">
            <a:spAutoFit/>
          </a:bodyPr>
          <a:lstStyle/>
          <a:p>
            <a:pPr algn="just"/>
            <a:r>
              <a:rPr lang="fr-FR" sz="3200" b="1" dirty="0" smtClean="0">
                <a:solidFill>
                  <a:srgbClr val="0070C0"/>
                </a:solidFill>
              </a:rPr>
              <a:t>Les plaques de Peyer comportent trois zones </a:t>
            </a:r>
            <a:r>
              <a:rPr lang="fr-FR" sz="2800" b="1" dirty="0" smtClean="0"/>
              <a:t>:</a:t>
            </a:r>
          </a:p>
          <a:p>
            <a:pPr algn="just"/>
            <a:endParaRPr lang="fr-FR" sz="2800" b="1" dirty="0" smtClean="0"/>
          </a:p>
          <a:p>
            <a:pPr algn="just">
              <a:buFont typeface="Wingdings" pitchFamily="2" charset="2"/>
              <a:buChar char="è"/>
            </a:pPr>
            <a:r>
              <a:rPr lang="fr-FR" sz="2800" b="1" dirty="0" smtClean="0"/>
              <a:t>l'épithélium de surface renferme des cellules particulières, </a:t>
            </a:r>
            <a:r>
              <a:rPr lang="fr-FR" sz="2800" b="1" dirty="0" smtClean="0">
                <a:solidFill>
                  <a:srgbClr val="C00000"/>
                </a:solidFill>
              </a:rPr>
              <a:t>les cellules M</a:t>
            </a:r>
            <a:r>
              <a:rPr lang="fr-FR" sz="2800" b="1" dirty="0" smtClean="0"/>
              <a:t>, intercalées entre les entérocytes et spécialisées dans </a:t>
            </a:r>
            <a:r>
              <a:rPr lang="fr-FR" sz="2800" b="1" dirty="0" smtClean="0">
                <a:solidFill>
                  <a:srgbClr val="C00000"/>
                </a:solidFill>
              </a:rPr>
              <a:t>le transport des antigènes.</a:t>
            </a:r>
          </a:p>
          <a:p>
            <a:pPr algn="just"/>
            <a:endParaRPr lang="fr-FR" sz="2800" b="1" dirty="0" smtClean="0">
              <a:solidFill>
                <a:srgbClr val="C00000"/>
              </a:solidFill>
            </a:endParaRPr>
          </a:p>
          <a:p>
            <a:pPr algn="just">
              <a:buFont typeface="Wingdings" pitchFamily="2" charset="2"/>
              <a:buChar char="è"/>
            </a:pPr>
            <a:r>
              <a:rPr lang="fr-FR" sz="2800" b="1" dirty="0" smtClean="0">
                <a:solidFill>
                  <a:srgbClr val="C00000"/>
                </a:solidFill>
              </a:rPr>
              <a:t>des follicules lymphoïdes </a:t>
            </a:r>
            <a:r>
              <a:rPr lang="fr-FR" sz="2800" b="1" dirty="0" smtClean="0"/>
              <a:t>dont la morphologie est identique à celle des ganglions.</a:t>
            </a:r>
          </a:p>
          <a:p>
            <a:pPr algn="just"/>
            <a:endParaRPr lang="fr-FR" sz="2800" b="1" dirty="0" smtClean="0"/>
          </a:p>
          <a:p>
            <a:pPr algn="just">
              <a:buFont typeface="Wingdings" pitchFamily="2" charset="2"/>
              <a:buChar char="è"/>
            </a:pPr>
            <a:r>
              <a:rPr lang="fr-FR" sz="2800" b="1" dirty="0" smtClean="0"/>
              <a:t>au dessus des follicules, </a:t>
            </a:r>
            <a:r>
              <a:rPr lang="fr-FR" sz="2800" b="1" dirty="0" smtClean="0">
                <a:solidFill>
                  <a:srgbClr val="C00000"/>
                </a:solidFill>
              </a:rPr>
              <a:t>le dôme </a:t>
            </a:r>
            <a:r>
              <a:rPr lang="fr-FR" sz="2800" b="1" dirty="0" smtClean="0"/>
              <a:t>contient des lymphocytes B, Th2 et des macrophages.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2008" y="328582"/>
            <a:ext cx="8964488" cy="6124754"/>
          </a:xfrm>
          <a:prstGeom prst="rect">
            <a:avLst/>
          </a:prstGeom>
          <a:solidFill>
            <a:schemeClr val="accent3">
              <a:lumMod val="20000"/>
              <a:lumOff val="80000"/>
            </a:schemeClr>
          </a:solidFill>
        </p:spPr>
        <p:txBody>
          <a:bodyPr wrap="square" rtlCol="0">
            <a:spAutoFit/>
          </a:bodyPr>
          <a:lstStyle/>
          <a:p>
            <a:pPr algn="just"/>
            <a:r>
              <a:rPr lang="fr-FR" sz="2800" b="1" dirty="0" smtClean="0"/>
              <a:t>La réponse immune débute au niveau des follicules lymphoïdes. Les lymphoblastes quittent le follicule et poursuivent leur maturation dans </a:t>
            </a:r>
            <a:r>
              <a:rPr lang="fr-FR" sz="2800" b="1" dirty="0" smtClean="0">
                <a:solidFill>
                  <a:srgbClr val="C00000"/>
                </a:solidFill>
              </a:rPr>
              <a:t>les ganglions mésentériques</a:t>
            </a:r>
            <a:r>
              <a:rPr lang="fr-FR" sz="2800" b="1" dirty="0" smtClean="0"/>
              <a:t>.</a:t>
            </a:r>
          </a:p>
          <a:p>
            <a:pPr algn="just"/>
            <a:endParaRPr lang="fr-FR" sz="2800" b="1" dirty="0" smtClean="0"/>
          </a:p>
          <a:p>
            <a:pPr algn="just"/>
            <a:r>
              <a:rPr lang="fr-FR" sz="2800" b="1" dirty="0" smtClean="0">
                <a:solidFill>
                  <a:srgbClr val="C00000"/>
                </a:solidFill>
              </a:rPr>
              <a:t>Ils passent dans la circulation générale </a:t>
            </a:r>
            <a:r>
              <a:rPr lang="fr-FR" sz="2800" b="1" dirty="0" smtClean="0"/>
              <a:t>par le canal thoracique puis vont aller peupler les muqueuses (intestinales et aussi respiratoires) grâce à leurs récepteurs de domiciliation (une </a:t>
            </a:r>
            <a:r>
              <a:rPr lang="fr-FR" sz="2800" b="1" dirty="0" err="1" smtClean="0">
                <a:solidFill>
                  <a:srgbClr val="C00000"/>
                </a:solidFill>
              </a:rPr>
              <a:t>intégrine</a:t>
            </a:r>
            <a:r>
              <a:rPr lang="fr-FR" sz="2800" b="1" dirty="0" smtClean="0"/>
              <a:t>) qui reconnaît un ligand présent sur les veinules de la circulation sanguine intestinale ou respiratoire (une </a:t>
            </a:r>
            <a:r>
              <a:rPr lang="fr-FR" sz="2800" b="1" dirty="0" err="1" smtClean="0">
                <a:solidFill>
                  <a:srgbClr val="C00000"/>
                </a:solidFill>
              </a:rPr>
              <a:t>adressine</a:t>
            </a:r>
            <a:r>
              <a:rPr lang="fr-FR" sz="2800" b="1" dirty="0" smtClean="0"/>
              <a:t>).</a:t>
            </a:r>
          </a:p>
          <a:p>
            <a:pPr algn="just"/>
            <a:endParaRPr lang="fr-FR" sz="2800" b="1" dirty="0"/>
          </a:p>
          <a:p>
            <a:pPr algn="just"/>
            <a:r>
              <a:rPr lang="fr-FR" sz="2800" b="1" dirty="0" smtClean="0"/>
              <a:t>Il y a là une certaine logique, puisque beaucoup d'antigènes respirés sont également avalés.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lamina propria intestin&quot;"/>
          <p:cNvPicPr>
            <a:picLocks noChangeAspect="1" noChangeArrowheads="1"/>
          </p:cNvPicPr>
          <p:nvPr/>
        </p:nvPicPr>
        <p:blipFill>
          <a:blip r:embed="rId2" cstate="print"/>
          <a:srcRect/>
          <a:stretch>
            <a:fillRect/>
          </a:stretch>
        </p:blipFill>
        <p:spPr bwMode="auto">
          <a:xfrm>
            <a:off x="0" y="142852"/>
            <a:ext cx="9144000" cy="64294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179512" y="692696"/>
            <a:ext cx="8784976" cy="5262979"/>
          </a:xfrm>
          <a:prstGeom prst="rect">
            <a:avLst/>
          </a:prstGeom>
          <a:solidFill>
            <a:schemeClr val="accent3">
              <a:lumMod val="20000"/>
              <a:lumOff val="80000"/>
            </a:schemeClr>
          </a:solidFill>
        </p:spPr>
        <p:txBody>
          <a:bodyPr wrap="square" rtlCol="0">
            <a:spAutoFit/>
          </a:bodyPr>
          <a:lstStyle/>
          <a:p>
            <a:pPr algn="just"/>
            <a:r>
              <a:rPr lang="fr-FR" sz="2800" b="1" i="1" dirty="0" smtClean="0">
                <a:solidFill>
                  <a:srgbClr val="C00000"/>
                </a:solidFill>
              </a:rPr>
              <a:t>L'IMMUNITE SPECIFIQUE</a:t>
            </a:r>
          </a:p>
          <a:p>
            <a:pPr algn="just"/>
            <a:r>
              <a:rPr lang="fr-FR" sz="2800" b="1" dirty="0" smtClean="0"/>
              <a:t>spécifique, elle est donc adaptée à chaque agent infectieux elle nécessite une reconnaissance préalable de l'agresseur : sa première mise en œuvre est par conséquent retardée (phase de latence de la réaction "primaire"). ses modalités sont variées et font appel à des médiateurs cellulaires, les lymphocytes T et B. elle se distingue de l'INS par sa faculté de conserver en mémoire le souvenir de la première agression ; une agression ultérieure par le même agent infectieux entraînera une réponse immunitaire plus rapide, plus affine et plus intense (réaction "anamnestique" ou "secondaire").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332656"/>
            <a:ext cx="8892480" cy="6186309"/>
          </a:xfrm>
          <a:prstGeom prst="rect">
            <a:avLst/>
          </a:prstGeom>
          <a:noFill/>
        </p:spPr>
        <p:txBody>
          <a:bodyPr wrap="square" rtlCol="0">
            <a:spAutoFit/>
          </a:bodyPr>
          <a:lstStyle/>
          <a:p>
            <a:r>
              <a:rPr lang="fr-FR" sz="3600" b="1" u="sng" dirty="0" smtClean="0">
                <a:solidFill>
                  <a:srgbClr val="C00000"/>
                </a:solidFill>
              </a:rPr>
              <a:t>L’immunité gastro-intestinale</a:t>
            </a:r>
          </a:p>
          <a:p>
            <a:pPr algn="just"/>
            <a:r>
              <a:rPr lang="fr-FR" sz="2400" b="1" dirty="0" smtClean="0"/>
              <a:t>L’intestin est un organe très implique dans la défense de l’organisme. Il possède son propre système immunitaire appelé GALT (Gut </a:t>
            </a:r>
            <a:r>
              <a:rPr lang="fr-FR" sz="2400" b="1" dirty="0" err="1" smtClean="0"/>
              <a:t>Associated</a:t>
            </a:r>
            <a:r>
              <a:rPr lang="fr-FR" sz="2400" b="1" dirty="0" smtClean="0"/>
              <a:t> </a:t>
            </a:r>
            <a:r>
              <a:rPr lang="fr-FR" sz="2400" b="1" dirty="0" err="1" smtClean="0"/>
              <a:t>Lymphoid</a:t>
            </a:r>
            <a:r>
              <a:rPr lang="fr-FR" sz="2400" b="1" dirty="0" smtClean="0"/>
              <a:t> Tissue). Celui-ci est en relation avec l’ensemble du réseau lymphatique et les autres systèmes immunitaires, en particulier le système immunitaire associé aux muqueuses.</a:t>
            </a:r>
          </a:p>
          <a:p>
            <a:pPr algn="just"/>
            <a:r>
              <a:rPr lang="fr-FR" sz="2400" b="1" dirty="0" smtClean="0">
                <a:solidFill>
                  <a:schemeClr val="accent2">
                    <a:lumMod val="75000"/>
                  </a:schemeClr>
                </a:solidFill>
              </a:rPr>
              <a:t>Le GALT est composé de millions de cellules immunitaires : macrophages, lymphocytes T, lymphocytes B et il est le siège d’une importante production d’immunoglobulines de type A (Ig A).</a:t>
            </a:r>
            <a:endParaRPr lang="fr-FR" sz="2400" b="1" dirty="0" smtClean="0"/>
          </a:p>
          <a:p>
            <a:pPr algn="just"/>
            <a:r>
              <a:rPr lang="fr-FR" sz="2400" b="1" dirty="0" smtClean="0"/>
              <a:t>Les antigènes identifiés au niveau de la muqueuse intestinale sont transportés par les cellules M vers les plaques de Peyer, groupes de follicules lymphoïdes situés dans l’iléon, pour être présentés aux cellules immunitaires, macrophages et cellules dendritiques, puis aux lymphocytes T qu’ils vont stimuler. Les lymphocytes B seront ensuite activés par une sous-population de lymphocytes T, les lymphocytes T </a:t>
            </a:r>
            <a:r>
              <a:rPr lang="fr-FR" sz="2400" b="1" dirty="0" err="1" smtClean="0"/>
              <a:t>helper</a:t>
            </a:r>
            <a:r>
              <a:rPr lang="fr-FR" sz="2400" b="1" dirty="0" smtClean="0"/>
              <a:t>. </a:t>
            </a:r>
            <a:endParaRPr lang="fr-FR" sz="2400"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776893"/>
            <a:ext cx="8964488" cy="4524315"/>
          </a:xfrm>
          <a:prstGeom prst="rect">
            <a:avLst/>
          </a:prstGeom>
          <a:solidFill>
            <a:schemeClr val="accent6">
              <a:lumMod val="20000"/>
              <a:lumOff val="80000"/>
            </a:schemeClr>
          </a:solidFill>
        </p:spPr>
        <p:txBody>
          <a:bodyPr wrap="square">
            <a:spAutoFit/>
          </a:bodyPr>
          <a:lstStyle/>
          <a:p>
            <a:pPr algn="just"/>
            <a:r>
              <a:rPr lang="fr-FR" sz="2400" b="1" i="1" dirty="0" smtClean="0">
                <a:solidFill>
                  <a:srgbClr val="0070C0"/>
                </a:solidFill>
              </a:rPr>
              <a:t>Les lymphocytes T et B activés migrent, via le réseau lymphatique, vers le canal thoracique, les ganglions lymphatiques, la circulation générale et les autres muqueuses. C’est une phase de maturation pour ces cellules qui deviennent, au cours de ce voyage, des cellules effectrices.</a:t>
            </a:r>
          </a:p>
          <a:p>
            <a:pPr algn="just"/>
            <a:r>
              <a:rPr lang="fr-FR" sz="2400" b="1" i="1" dirty="0" smtClean="0"/>
              <a:t>Les lymphocytes T et B activés et matures retournent ensuite sur leur site d’origine au niveau de la lamina </a:t>
            </a:r>
            <a:r>
              <a:rPr lang="fr-FR" sz="2400" b="1" i="1" dirty="0" err="1" smtClean="0"/>
              <a:t>propria</a:t>
            </a:r>
            <a:r>
              <a:rPr lang="fr-FR" sz="2400" b="1" i="1" dirty="0" smtClean="0"/>
              <a:t>. Les lymphocytes B transformés en plasmocytes B produisent des Ig A spécifiques ou Ig A sécrétoires en grande quantité au niveau de la lamina </a:t>
            </a:r>
            <a:r>
              <a:rPr lang="fr-FR" sz="2400" b="1" i="1" dirty="0" err="1" smtClean="0"/>
              <a:t>propria</a:t>
            </a:r>
            <a:r>
              <a:rPr lang="fr-FR" sz="2400" b="1" i="1" dirty="0" smtClean="0"/>
              <a:t>. Ces Ig A neutralisent les agents pathogènes (virus, bactéries, ou toxines), tandis que les lymphocytes T activés exercent directement leur effet cytotoxique sur les microorganismes pathogènes à éliminer.</a:t>
            </a:r>
            <a:endParaRPr lang="fr-FR" sz="2400" b="1" i="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www.beta-glucan-info.com/images/mcells-reduced.jpg"/>
          <p:cNvPicPr>
            <a:picLocks noChangeAspect="1" noChangeArrowheads="1"/>
          </p:cNvPicPr>
          <p:nvPr/>
        </p:nvPicPr>
        <p:blipFill>
          <a:blip r:embed="rId2" cstate="print"/>
          <a:srcRect/>
          <a:stretch>
            <a:fillRect/>
          </a:stretch>
        </p:blipFill>
        <p:spPr bwMode="auto">
          <a:xfrm>
            <a:off x="1475656" y="2780928"/>
            <a:ext cx="6624736" cy="4077072"/>
          </a:xfrm>
          <a:prstGeom prst="rect">
            <a:avLst/>
          </a:prstGeom>
          <a:noFill/>
        </p:spPr>
      </p:pic>
      <p:sp>
        <p:nvSpPr>
          <p:cNvPr id="3" name="ZoneTexte 2"/>
          <p:cNvSpPr txBox="1"/>
          <p:nvPr/>
        </p:nvSpPr>
        <p:spPr>
          <a:xfrm>
            <a:off x="107504" y="332656"/>
            <a:ext cx="8892480" cy="2154436"/>
          </a:xfrm>
          <a:prstGeom prst="rect">
            <a:avLst/>
          </a:prstGeom>
          <a:solidFill>
            <a:srgbClr val="FFFF99"/>
          </a:solidFill>
        </p:spPr>
        <p:txBody>
          <a:bodyPr wrap="square" rtlCol="0">
            <a:spAutoFit/>
          </a:bodyPr>
          <a:lstStyle/>
          <a:p>
            <a:pPr algn="just"/>
            <a:r>
              <a:rPr lang="fr-FR" sz="2200" b="1" dirty="0" smtClean="0"/>
              <a:t>Ces cellules M [</a:t>
            </a:r>
            <a:r>
              <a:rPr lang="fr-FR" sz="2400" b="1" dirty="0" err="1" smtClean="0">
                <a:solidFill>
                  <a:srgbClr val="0070C0"/>
                </a:solidFill>
              </a:rPr>
              <a:t>microfold</a:t>
            </a:r>
            <a:r>
              <a:rPr lang="fr-FR" sz="2400" b="1" dirty="0" smtClean="0">
                <a:solidFill>
                  <a:srgbClr val="0070C0"/>
                </a:solidFill>
              </a:rPr>
              <a:t> </a:t>
            </a:r>
            <a:r>
              <a:rPr lang="fr-FR" sz="2400" b="1" dirty="0" err="1" smtClean="0">
                <a:solidFill>
                  <a:srgbClr val="0070C0"/>
                </a:solidFill>
              </a:rPr>
              <a:t>cell</a:t>
            </a:r>
            <a:r>
              <a:rPr lang="fr-FR" sz="2400" b="1" dirty="0" smtClean="0">
                <a:solidFill>
                  <a:srgbClr val="0070C0"/>
                </a:solidFill>
              </a:rPr>
              <a:t> = cellule M (membraneuse)</a:t>
            </a:r>
            <a:r>
              <a:rPr lang="fr-FR" sz="2400" b="1" dirty="0" smtClean="0"/>
              <a:t>] </a:t>
            </a:r>
            <a:r>
              <a:rPr lang="fr-FR" sz="2200" b="1" dirty="0" smtClean="0"/>
              <a:t>délimitent des poches formées d'invaginations de leurs espaces </a:t>
            </a:r>
            <a:r>
              <a:rPr lang="fr-FR" sz="2200" b="1" dirty="0" err="1" smtClean="0"/>
              <a:t>basolatéraux</a:t>
            </a:r>
            <a:r>
              <a:rPr lang="fr-FR" sz="2200" b="1" dirty="0" smtClean="0"/>
              <a:t> contenant des lymphocytes T, B, cellules dendritiques et macrophages. Il s'en suit l'activation et l'expansion clonale de ces lymphocytes, leur acquisition de l'</a:t>
            </a:r>
            <a:r>
              <a:rPr lang="fr-FR" sz="2200" b="1" dirty="0" err="1" smtClean="0"/>
              <a:t>isotype</a:t>
            </a:r>
            <a:r>
              <a:rPr lang="fr-FR" sz="2200" b="1" dirty="0" smtClean="0"/>
              <a:t> </a:t>
            </a:r>
            <a:r>
              <a:rPr lang="fr-FR" sz="2200" b="1" dirty="0" err="1" smtClean="0"/>
              <a:t>IgA</a:t>
            </a:r>
            <a:r>
              <a:rPr lang="fr-FR" sz="2200" b="1" dirty="0" smtClean="0"/>
              <a:t> par commutation de classe (</a:t>
            </a:r>
            <a:r>
              <a:rPr lang="fr-FR" sz="2200" b="1" dirty="0" err="1" smtClean="0"/>
              <a:t>switch</a:t>
            </a:r>
            <a:r>
              <a:rPr lang="fr-FR" sz="2200" b="1" dirty="0" smtClean="0"/>
              <a:t>) et le début de la maturation cellulaire grâce à l'action de lymphocytes T auxiliaires.</a:t>
            </a:r>
            <a:endParaRPr lang="fr-FR" sz="2200"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0" y="0"/>
            <a:ext cx="8964488" cy="4797152"/>
          </a:xfrm>
          <a:prstGeom prst="rect">
            <a:avLst/>
          </a:prstGeom>
          <a:noFill/>
          <a:ln w="9525">
            <a:noFill/>
            <a:miter lim="800000"/>
            <a:headEnd/>
            <a:tailEnd/>
          </a:ln>
        </p:spPr>
      </p:pic>
      <p:sp>
        <p:nvSpPr>
          <p:cNvPr id="5" name="ZoneTexte 4"/>
          <p:cNvSpPr txBox="1"/>
          <p:nvPr/>
        </p:nvSpPr>
        <p:spPr>
          <a:xfrm>
            <a:off x="0" y="4869160"/>
            <a:ext cx="9144000" cy="1938992"/>
          </a:xfrm>
          <a:prstGeom prst="rect">
            <a:avLst/>
          </a:prstGeom>
          <a:noFill/>
        </p:spPr>
        <p:txBody>
          <a:bodyPr wrap="square" rtlCol="0">
            <a:spAutoFit/>
          </a:bodyPr>
          <a:lstStyle/>
          <a:p>
            <a:pPr algn="just"/>
            <a:r>
              <a:rPr lang="fr-FR" sz="2000" b="1" dirty="0" smtClean="0"/>
              <a:t>Il est suggéré qu’une action stimulante sur le GALT pourrait agir sur le système immunitaire associé aux muqueuses (MALT) et donc avoir un impact sur les autres muqueuses de l’organisme, respiratoires et urogénitales en particulier. La diversité et la richesse de la microflore assurent un développement efficace des défenses au niveau intestinal et renforcent la spécificité des défenses immunes vis-à-vis d’un grand nombre de pathogènes (</a:t>
            </a:r>
            <a:r>
              <a:rPr lang="fr-FR" sz="2000" b="1" i="1" dirty="0" err="1" smtClean="0"/>
              <a:t>Clostridium</a:t>
            </a:r>
            <a:r>
              <a:rPr lang="fr-FR" sz="2000" b="1" i="1" dirty="0" smtClean="0"/>
              <a:t>, E. coli, Giardia </a:t>
            </a:r>
            <a:r>
              <a:rPr lang="fr-FR" sz="2000" b="1" i="1" dirty="0" err="1" smtClean="0"/>
              <a:t>duodenalis</a:t>
            </a:r>
            <a:r>
              <a:rPr lang="fr-FR" sz="2000" b="1" i="1" dirty="0" smtClean="0"/>
              <a:t>, </a:t>
            </a:r>
            <a:r>
              <a:rPr lang="fr-FR" sz="2000" b="1" i="1" dirty="0" err="1" smtClean="0"/>
              <a:t>bacteries</a:t>
            </a:r>
            <a:r>
              <a:rPr lang="fr-FR" sz="2000" b="1" i="1" dirty="0" smtClean="0"/>
              <a:t>…)</a:t>
            </a:r>
            <a:endParaRPr lang="fr-FR" sz="2000"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1" y="1"/>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648072"/>
            <a:ext cx="9144000" cy="7506072"/>
          </a:xfrm>
          <a:prstGeom prst="rect">
            <a:avLst/>
          </a:prstGeom>
          <a:noFill/>
          <a:ln w="9525">
            <a:noFill/>
            <a:miter lim="800000"/>
            <a:headEnd/>
            <a:tailEnd/>
          </a:ln>
        </p:spPr>
      </p:pic>
      <p:sp>
        <p:nvSpPr>
          <p:cNvPr id="3" name="ZoneTexte 2"/>
          <p:cNvSpPr txBox="1"/>
          <p:nvPr/>
        </p:nvSpPr>
        <p:spPr>
          <a:xfrm>
            <a:off x="-32" y="1876000"/>
            <a:ext cx="6000792" cy="830997"/>
          </a:xfrm>
          <a:prstGeom prst="rect">
            <a:avLst/>
          </a:prstGeom>
          <a:noFill/>
        </p:spPr>
        <p:txBody>
          <a:bodyPr wrap="square" rtlCol="0">
            <a:spAutoFit/>
          </a:bodyPr>
          <a:lstStyle/>
          <a:p>
            <a:r>
              <a:rPr lang="en-US" sz="1600" b="1" dirty="0" smtClean="0">
                <a:solidFill>
                  <a:srgbClr val="FF0000"/>
                </a:solidFill>
              </a:rPr>
              <a:t>MADCAM-1= mucosal vascular </a:t>
            </a:r>
            <a:r>
              <a:rPr lang="en-US" sz="1600" b="1" dirty="0" err="1" smtClean="0">
                <a:solidFill>
                  <a:srgbClr val="FF0000"/>
                </a:solidFill>
              </a:rPr>
              <a:t>addressin</a:t>
            </a:r>
            <a:r>
              <a:rPr lang="en-US" sz="1600" b="1" dirty="0" smtClean="0">
                <a:solidFill>
                  <a:srgbClr val="FF0000"/>
                </a:solidFill>
              </a:rPr>
              <a:t> cell adhesion molecule 1</a:t>
            </a:r>
          </a:p>
          <a:p>
            <a:r>
              <a:rPr lang="en-US" sz="1600" b="1" dirty="0" smtClean="0">
                <a:solidFill>
                  <a:srgbClr val="FF0000"/>
                </a:solidFill>
              </a:rPr>
              <a:t>CCL20= </a:t>
            </a:r>
            <a:r>
              <a:rPr lang="en-US" sz="1600" b="1" dirty="0" err="1" smtClean="0">
                <a:solidFill>
                  <a:srgbClr val="FF0000"/>
                </a:solidFill>
              </a:rPr>
              <a:t>chimiokine</a:t>
            </a:r>
            <a:r>
              <a:rPr lang="en-US" sz="1600" b="1" dirty="0" smtClean="0">
                <a:solidFill>
                  <a:srgbClr val="FF0000"/>
                </a:solidFill>
              </a:rPr>
              <a:t>  et</a:t>
            </a:r>
            <a:r>
              <a:rPr lang="fr-FR" sz="1600" dirty="0" smtClean="0">
                <a:solidFill>
                  <a:srgbClr val="FF0000"/>
                </a:solidFill>
              </a:rPr>
              <a:t> récepteur de </a:t>
            </a:r>
            <a:r>
              <a:rPr lang="fr-FR" sz="1600" dirty="0" err="1" smtClean="0">
                <a:solidFill>
                  <a:srgbClr val="FF0000"/>
                </a:solidFill>
              </a:rPr>
              <a:t>chimiokine</a:t>
            </a:r>
            <a:r>
              <a:rPr lang="fr-FR" sz="1600" dirty="0" smtClean="0">
                <a:solidFill>
                  <a:srgbClr val="FF0000"/>
                </a:solidFill>
              </a:rPr>
              <a:t> </a:t>
            </a:r>
            <a:r>
              <a:rPr lang="fr-FR" sz="1600" u="sng" dirty="0" smtClean="0">
                <a:solidFill>
                  <a:srgbClr val="FF0000"/>
                </a:solidFill>
              </a:rPr>
              <a:t>CCR6</a:t>
            </a:r>
            <a:r>
              <a:rPr lang="en-US" sz="1600" b="1" dirty="0" smtClean="0">
                <a:solidFill>
                  <a:srgbClr val="FF0000"/>
                </a:solidFill>
              </a:rPr>
              <a:t> </a:t>
            </a:r>
          </a:p>
          <a:p>
            <a:r>
              <a:rPr lang="fr-FR" sz="1600" b="1" dirty="0" smtClean="0">
                <a:solidFill>
                  <a:srgbClr val="FF0000"/>
                </a:solidFill>
              </a:rPr>
              <a:t>CCL25= </a:t>
            </a:r>
            <a:r>
              <a:rPr lang="fr-FR" sz="1600" b="1" dirty="0" err="1" smtClean="0">
                <a:solidFill>
                  <a:srgbClr val="FF0000"/>
                </a:solidFill>
              </a:rPr>
              <a:t>chimiokine</a:t>
            </a:r>
            <a:r>
              <a:rPr lang="fr-FR" sz="1600" b="1" dirty="0" smtClean="0">
                <a:solidFill>
                  <a:srgbClr val="FF0000"/>
                </a:solidFill>
              </a:rPr>
              <a:t> et récepteur CCR9</a:t>
            </a:r>
            <a:endParaRPr lang="fr-FR" sz="1600" b="1" dirty="0">
              <a:solidFill>
                <a:srgbClr val="FF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260648"/>
            <a:ext cx="8496944" cy="1200329"/>
          </a:xfrm>
          <a:prstGeom prst="rect">
            <a:avLst/>
          </a:prstGeom>
          <a:noFill/>
          <a:ln>
            <a:solidFill>
              <a:schemeClr val="tx1"/>
            </a:solidFill>
          </a:ln>
        </p:spPr>
        <p:txBody>
          <a:bodyPr wrap="square" rtlCol="0">
            <a:spAutoFit/>
          </a:bodyPr>
          <a:lstStyle/>
          <a:p>
            <a:pPr algn="just"/>
            <a:r>
              <a:rPr lang="en-US" sz="2400" b="1" dirty="0" err="1" smtClean="0">
                <a:solidFill>
                  <a:srgbClr val="C00000"/>
                </a:solidFill>
              </a:rPr>
              <a:t>Addressin</a:t>
            </a:r>
            <a:r>
              <a:rPr lang="en-US" sz="2400" dirty="0" smtClean="0">
                <a:solidFill>
                  <a:srgbClr val="C00000"/>
                </a:solidFill>
              </a:rPr>
              <a:t> </a:t>
            </a:r>
            <a:r>
              <a:rPr lang="en-US" sz="2400" dirty="0" smtClean="0"/>
              <a:t>also known as </a:t>
            </a:r>
            <a:r>
              <a:rPr lang="en-US" sz="2400" b="1" dirty="0" smtClean="0">
                <a:solidFill>
                  <a:srgbClr val="C00000"/>
                </a:solidFill>
              </a:rPr>
              <a:t>mucosal vascular </a:t>
            </a:r>
            <a:r>
              <a:rPr lang="en-US" sz="2400" b="1" dirty="0" err="1" smtClean="0">
                <a:solidFill>
                  <a:srgbClr val="C00000"/>
                </a:solidFill>
              </a:rPr>
              <a:t>addressin</a:t>
            </a:r>
            <a:r>
              <a:rPr lang="en-US" sz="2400" b="1" dirty="0" smtClean="0">
                <a:solidFill>
                  <a:srgbClr val="C00000"/>
                </a:solidFill>
              </a:rPr>
              <a:t> cell adhesion molecule 1</a:t>
            </a:r>
            <a:r>
              <a:rPr lang="en-US" sz="2400" dirty="0" smtClean="0">
                <a:solidFill>
                  <a:srgbClr val="C00000"/>
                </a:solidFill>
              </a:rPr>
              <a:t> </a:t>
            </a:r>
            <a:r>
              <a:rPr lang="en-US" sz="2400" dirty="0" smtClean="0"/>
              <a:t>(</a:t>
            </a:r>
            <a:r>
              <a:rPr lang="en-US" sz="2400" dirty="0" smtClean="0">
                <a:solidFill>
                  <a:srgbClr val="C00000"/>
                </a:solidFill>
              </a:rPr>
              <a:t>MAdCAM-1</a:t>
            </a:r>
            <a:r>
              <a:rPr lang="en-US" sz="2400" dirty="0" smtClean="0"/>
              <a:t>) is a protein that in humans is encoded by the </a:t>
            </a:r>
            <a:r>
              <a:rPr lang="en-US" sz="2400" i="1" dirty="0" smtClean="0"/>
              <a:t>MADCAM1</a:t>
            </a:r>
            <a:r>
              <a:rPr lang="en-US" sz="2400" dirty="0" smtClean="0"/>
              <a:t> gene</a:t>
            </a:r>
            <a:endParaRPr lang="fr-FR" sz="2400" dirty="0"/>
          </a:p>
        </p:txBody>
      </p:sp>
      <p:sp>
        <p:nvSpPr>
          <p:cNvPr id="3" name="ZoneTexte 2"/>
          <p:cNvSpPr txBox="1"/>
          <p:nvPr/>
        </p:nvSpPr>
        <p:spPr>
          <a:xfrm>
            <a:off x="251520" y="1700808"/>
            <a:ext cx="8568952" cy="2554545"/>
          </a:xfrm>
          <a:prstGeom prst="rect">
            <a:avLst/>
          </a:prstGeom>
          <a:noFill/>
          <a:ln>
            <a:solidFill>
              <a:schemeClr val="tx1"/>
            </a:solidFill>
          </a:ln>
        </p:spPr>
        <p:txBody>
          <a:bodyPr wrap="square" rtlCol="0">
            <a:spAutoFit/>
          </a:bodyPr>
          <a:lstStyle/>
          <a:p>
            <a:pPr algn="just"/>
            <a:r>
              <a:rPr lang="en-US" sz="2000" b="1" dirty="0" err="1" smtClean="0"/>
              <a:t>Chemokine</a:t>
            </a:r>
            <a:r>
              <a:rPr lang="en-US" sz="2000" b="1" dirty="0" smtClean="0"/>
              <a:t> (C-C motif) </a:t>
            </a:r>
            <a:r>
              <a:rPr lang="en-US" sz="2000" b="1" dirty="0" err="1" smtClean="0"/>
              <a:t>ligand</a:t>
            </a:r>
            <a:r>
              <a:rPr lang="en-US" sz="2000" b="1" dirty="0" smtClean="0"/>
              <a:t> 20</a:t>
            </a:r>
            <a:r>
              <a:rPr lang="en-US" sz="2000" dirty="0" smtClean="0"/>
              <a:t> (CCL20) or </a:t>
            </a:r>
            <a:r>
              <a:rPr lang="en-US" sz="2000" b="1" dirty="0" smtClean="0"/>
              <a:t>liver activation regulated </a:t>
            </a:r>
            <a:r>
              <a:rPr lang="en-US" sz="2000" b="1" dirty="0" err="1" smtClean="0"/>
              <a:t>chemokine</a:t>
            </a:r>
            <a:r>
              <a:rPr lang="en-US" sz="2000" dirty="0" smtClean="0"/>
              <a:t> (LARC) or </a:t>
            </a:r>
            <a:r>
              <a:rPr lang="en-US" sz="2000" b="1" dirty="0" smtClean="0"/>
              <a:t>Macrophage Inflammatory Protein-3</a:t>
            </a:r>
            <a:r>
              <a:rPr lang="en-US" sz="2000" dirty="0" smtClean="0"/>
              <a:t> (MIP3A) is a small cytokine belonging to the CC </a:t>
            </a:r>
            <a:r>
              <a:rPr lang="en-US" sz="2000" dirty="0" err="1" smtClean="0"/>
              <a:t>chemokine</a:t>
            </a:r>
            <a:r>
              <a:rPr lang="en-US" sz="2000" dirty="0" smtClean="0"/>
              <a:t> family. It is strongly </a:t>
            </a:r>
            <a:r>
              <a:rPr lang="en-US" sz="2000" dirty="0" err="1" smtClean="0"/>
              <a:t>chemotactic</a:t>
            </a:r>
            <a:r>
              <a:rPr lang="en-US" sz="2000" dirty="0" smtClean="0"/>
              <a:t> for lymphocytes and weakly attracts </a:t>
            </a:r>
            <a:r>
              <a:rPr lang="en-US" sz="2000" dirty="0" err="1" smtClean="0"/>
              <a:t>neutrophils</a:t>
            </a:r>
            <a:r>
              <a:rPr lang="en-US" sz="2000" dirty="0" smtClean="0"/>
              <a:t>. CCL20 is implicated in the formation and function of mucosal lymphoid tissues via </a:t>
            </a:r>
            <a:r>
              <a:rPr lang="en-US" sz="2000" dirty="0" err="1" smtClean="0"/>
              <a:t>chemoattraction</a:t>
            </a:r>
            <a:r>
              <a:rPr lang="en-US" sz="2000" dirty="0" smtClean="0"/>
              <a:t> of lymphocytes and </a:t>
            </a:r>
            <a:r>
              <a:rPr lang="en-US" sz="2000" dirty="0" err="1" smtClean="0"/>
              <a:t>dendritic</a:t>
            </a:r>
            <a:r>
              <a:rPr lang="en-US" sz="2000" dirty="0" smtClean="0"/>
              <a:t> cells towards the epithelial cells surrounding these tissues. CCL20 elicits its effects on its target cells by binding and activating the </a:t>
            </a:r>
            <a:r>
              <a:rPr lang="en-US" sz="2000" dirty="0" err="1" smtClean="0"/>
              <a:t>chemokine</a:t>
            </a:r>
            <a:r>
              <a:rPr lang="en-US" sz="2000" dirty="0" smtClean="0"/>
              <a:t> receptor CCR6</a:t>
            </a:r>
            <a:endParaRPr lang="fr-FR" sz="2000" dirty="0"/>
          </a:p>
        </p:txBody>
      </p:sp>
      <p:sp>
        <p:nvSpPr>
          <p:cNvPr id="4" name="ZoneTexte 3"/>
          <p:cNvSpPr txBox="1"/>
          <p:nvPr/>
        </p:nvSpPr>
        <p:spPr>
          <a:xfrm>
            <a:off x="251520" y="4509120"/>
            <a:ext cx="8640960" cy="1754326"/>
          </a:xfrm>
          <a:prstGeom prst="rect">
            <a:avLst/>
          </a:prstGeom>
          <a:noFill/>
          <a:ln>
            <a:solidFill>
              <a:schemeClr val="accent1"/>
            </a:solidFill>
          </a:ln>
        </p:spPr>
        <p:txBody>
          <a:bodyPr wrap="square" rtlCol="0">
            <a:spAutoFit/>
          </a:bodyPr>
          <a:lstStyle/>
          <a:p>
            <a:pPr algn="just"/>
            <a:r>
              <a:rPr lang="en-US" b="1" dirty="0" err="1" smtClean="0"/>
              <a:t>Chemokine</a:t>
            </a:r>
            <a:r>
              <a:rPr lang="en-US" b="1" dirty="0" smtClean="0"/>
              <a:t> (C-C motif) </a:t>
            </a:r>
            <a:r>
              <a:rPr lang="en-US" b="1" dirty="0" err="1" smtClean="0"/>
              <a:t>ligand</a:t>
            </a:r>
            <a:r>
              <a:rPr lang="en-US" b="1" dirty="0" smtClean="0"/>
              <a:t> 25</a:t>
            </a:r>
            <a:r>
              <a:rPr lang="en-US" dirty="0" smtClean="0"/>
              <a:t> (CCL25) is a small cytokine belonging to the CC </a:t>
            </a:r>
            <a:r>
              <a:rPr lang="en-US" dirty="0" err="1" smtClean="0"/>
              <a:t>chemokine</a:t>
            </a:r>
            <a:r>
              <a:rPr lang="en-US" dirty="0" smtClean="0"/>
              <a:t> family that is also known as TECK (Thymus-Expressed </a:t>
            </a:r>
            <a:r>
              <a:rPr lang="en-US" dirty="0" err="1" smtClean="0"/>
              <a:t>Chemokine</a:t>
            </a:r>
            <a:r>
              <a:rPr lang="en-US" dirty="0" smtClean="0"/>
              <a:t>). CCL25 is believed to play a role in the development of T-cells. It is </a:t>
            </a:r>
            <a:r>
              <a:rPr lang="en-US" dirty="0" err="1" smtClean="0"/>
              <a:t>chemotactic</a:t>
            </a:r>
            <a:r>
              <a:rPr lang="en-US" dirty="0" smtClean="0"/>
              <a:t> for </a:t>
            </a:r>
            <a:r>
              <a:rPr lang="en-US" dirty="0" err="1" smtClean="0"/>
              <a:t>thymocytes</a:t>
            </a:r>
            <a:r>
              <a:rPr lang="en-US" dirty="0" smtClean="0"/>
              <a:t>, macrophages, and </a:t>
            </a:r>
            <a:r>
              <a:rPr lang="en-US" dirty="0" err="1" smtClean="0"/>
              <a:t>dendritic</a:t>
            </a:r>
            <a:r>
              <a:rPr lang="en-US" dirty="0" smtClean="0"/>
              <a:t> cells. CCL25 elicits its effects by binding to the </a:t>
            </a:r>
            <a:r>
              <a:rPr lang="en-US" dirty="0" err="1" smtClean="0"/>
              <a:t>chemokine</a:t>
            </a:r>
            <a:r>
              <a:rPr lang="en-US" dirty="0" smtClean="0"/>
              <a:t> receptor CCR9. Human CCL25 is produced as a protein precursor containing 151 amino acids. The gene for CCL25 (</a:t>
            </a:r>
            <a:r>
              <a:rPr lang="en-US" i="1" dirty="0" smtClean="0"/>
              <a:t>scya25</a:t>
            </a:r>
            <a:r>
              <a:rPr lang="en-US" dirty="0" smtClean="0"/>
              <a:t>) is located on human chromosome 19</a:t>
            </a:r>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251520" y="1196752"/>
            <a:ext cx="8568952" cy="4401205"/>
          </a:xfrm>
          <a:prstGeom prst="rect">
            <a:avLst/>
          </a:prstGeom>
          <a:solidFill>
            <a:schemeClr val="accent3">
              <a:lumMod val="20000"/>
              <a:lumOff val="80000"/>
            </a:schemeClr>
          </a:solidFill>
        </p:spPr>
        <p:txBody>
          <a:bodyPr wrap="square" rtlCol="0">
            <a:spAutoFit/>
          </a:bodyPr>
          <a:lstStyle/>
          <a:p>
            <a:pPr algn="just"/>
            <a:r>
              <a:rPr lang="fr-FR" sz="2800" b="1" dirty="0" smtClean="0"/>
              <a:t>En fait, immunité non spécifique et immunité spécifique sont intimement liées : leur séparation facilite la distinction mais s'avère très artificielle : il n'existe qu'une immunité...</a:t>
            </a:r>
          </a:p>
          <a:p>
            <a:pPr algn="just"/>
            <a:endParaRPr lang="fr-FR" sz="2800" b="1" dirty="0" smtClean="0"/>
          </a:p>
          <a:p>
            <a:pPr algn="just"/>
            <a:r>
              <a:rPr lang="fr-FR" sz="2800" b="1" dirty="0" smtClean="0"/>
              <a:t>C'est ainsi que l'INS est indispensable à l'activation de l'immunité spécifique en lui présentant les antigènes et qu'en retour les produits de l'immunité spécifique cellulaire et humorale améliorent les performances de l'INS.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
        <p:nvSpPr>
          <p:cNvPr id="3" name="ZoneTexte 2"/>
          <p:cNvSpPr txBox="1"/>
          <p:nvPr/>
        </p:nvSpPr>
        <p:spPr>
          <a:xfrm>
            <a:off x="72008" y="3212976"/>
            <a:ext cx="2051720" cy="1754326"/>
          </a:xfrm>
          <a:prstGeom prst="rect">
            <a:avLst/>
          </a:prstGeom>
          <a:noFill/>
        </p:spPr>
        <p:txBody>
          <a:bodyPr wrap="square" rtlCol="0">
            <a:spAutoFit/>
          </a:bodyPr>
          <a:lstStyle/>
          <a:p>
            <a:r>
              <a:rPr lang="en-US" b="1" dirty="0" smtClean="0">
                <a:solidFill>
                  <a:srgbClr val="C00000"/>
                </a:solidFill>
              </a:rPr>
              <a:t>NOD2=Nucleotide-binding </a:t>
            </a:r>
            <a:r>
              <a:rPr lang="en-US" b="1" dirty="0" err="1" smtClean="0">
                <a:solidFill>
                  <a:srgbClr val="C00000"/>
                </a:solidFill>
              </a:rPr>
              <a:t>oligomerization</a:t>
            </a:r>
            <a:r>
              <a:rPr lang="en-US" b="1" dirty="0" smtClean="0">
                <a:solidFill>
                  <a:srgbClr val="C00000"/>
                </a:solidFill>
              </a:rPr>
              <a:t> domain-containing protein 1 is a protein receptor</a:t>
            </a:r>
            <a:endParaRPr lang="fr-FR" b="1" dirty="0">
              <a:solidFill>
                <a:srgbClr val="C0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Image associée"/>
          <p:cNvPicPr>
            <a:picLocks noChangeAspect="1" noChangeArrowheads="1"/>
          </p:cNvPicPr>
          <p:nvPr/>
        </p:nvPicPr>
        <p:blipFill>
          <a:blip r:embed="rId2" cstate="print"/>
          <a:srcRect/>
          <a:stretch>
            <a:fillRect/>
          </a:stretch>
        </p:blipFill>
        <p:spPr bwMode="auto">
          <a:xfrm>
            <a:off x="0" y="-24"/>
            <a:ext cx="8929718" cy="3357562"/>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17199"/>
            <a:ext cx="8786874" cy="2554545"/>
          </a:xfrm>
          <a:prstGeom prst="rect">
            <a:avLst/>
          </a:prstGeom>
          <a:noFill/>
          <a:ln>
            <a:solidFill>
              <a:schemeClr val="accent1"/>
            </a:solidFill>
          </a:ln>
        </p:spPr>
        <p:txBody>
          <a:bodyPr wrap="square" rtlCol="0">
            <a:spAutoFit/>
          </a:bodyPr>
          <a:lstStyle/>
          <a:p>
            <a:pPr algn="just"/>
            <a:r>
              <a:rPr lang="fr-FR" sz="2000" b="1" dirty="0" smtClean="0"/>
              <a:t>Récepteurs</a:t>
            </a:r>
          </a:p>
          <a:p>
            <a:pPr algn="just"/>
            <a:r>
              <a:rPr lang="fr-FR" sz="2000" b="1" i="1" dirty="0" smtClean="0">
                <a:solidFill>
                  <a:srgbClr val="C00000"/>
                </a:solidFill>
              </a:rPr>
              <a:t>Récepteur de cellules T (TCR):</a:t>
            </a:r>
            <a:endParaRPr lang="fr-FR" sz="2000" b="1" dirty="0" smtClean="0">
              <a:solidFill>
                <a:srgbClr val="C00000"/>
              </a:solidFill>
            </a:endParaRPr>
          </a:p>
          <a:p>
            <a:pPr algn="just"/>
            <a:r>
              <a:rPr lang="fr-FR" sz="2000" b="1" dirty="0" smtClean="0"/>
              <a:t>Activation du complexe </a:t>
            </a:r>
            <a:r>
              <a:rPr lang="fr-FR" sz="2000" b="1" u="sng" dirty="0" smtClean="0">
                <a:hlinkClick r:id="rId2" tooltip="Les produits TCR de ProSci"/>
              </a:rPr>
              <a:t>TCR</a:t>
            </a:r>
            <a:r>
              <a:rPr lang="fr-FR" sz="2000" b="1" dirty="0" smtClean="0"/>
              <a:t> et MHC: Antigène est impératif pour déclencher une réponse immunitaire. Bien que le TCR puisse recevoir un signal et provoquer une réponse par lui-même, il nécessite typiquement une </a:t>
            </a:r>
            <a:r>
              <a:rPr lang="fr-FR" sz="2000" b="1" dirty="0" err="1" smtClean="0"/>
              <a:t>co</a:t>
            </a:r>
            <a:r>
              <a:rPr lang="fr-FR" sz="2000" b="1" dirty="0" smtClean="0"/>
              <a:t>-stimulation d'un autre récepteur de surface pour renforcer le signal et déclencher une réponse. Sans </a:t>
            </a:r>
            <a:r>
              <a:rPr lang="fr-FR" sz="2000" b="1" dirty="0" err="1" smtClean="0"/>
              <a:t>co</a:t>
            </a:r>
            <a:r>
              <a:rPr lang="fr-FR" sz="2000" b="1" dirty="0" smtClean="0"/>
              <a:t>-stimulation, la cellule deviendra anergique, c'est-à-dire qu'elle ne s'activera pas, ou elle subira une </a:t>
            </a:r>
            <a:r>
              <a:rPr lang="fr-FR" sz="2000" b="1" dirty="0" err="1" smtClean="0"/>
              <a:t>apoptose</a:t>
            </a:r>
            <a:r>
              <a:rPr lang="fr-FR" sz="2000" b="1" dirty="0" smtClean="0"/>
              <a:t>.</a:t>
            </a:r>
          </a:p>
        </p:txBody>
      </p:sp>
      <p:sp>
        <p:nvSpPr>
          <p:cNvPr id="5" name="ZoneTexte 4"/>
          <p:cNvSpPr txBox="1"/>
          <p:nvPr/>
        </p:nvSpPr>
        <p:spPr>
          <a:xfrm>
            <a:off x="214282" y="2786058"/>
            <a:ext cx="8786874" cy="2246769"/>
          </a:xfrm>
          <a:prstGeom prst="rect">
            <a:avLst/>
          </a:prstGeom>
          <a:noFill/>
          <a:ln>
            <a:solidFill>
              <a:schemeClr val="accent1"/>
            </a:solidFill>
          </a:ln>
        </p:spPr>
        <p:txBody>
          <a:bodyPr wrap="square" rtlCol="0">
            <a:spAutoFit/>
          </a:bodyPr>
          <a:lstStyle/>
          <a:p>
            <a:pPr algn="just"/>
            <a:r>
              <a:rPr lang="fr-FR" sz="2000" b="1" i="1" dirty="0" smtClean="0">
                <a:solidFill>
                  <a:srgbClr val="C00000"/>
                </a:solidFill>
              </a:rPr>
              <a:t>CD28 Récepteur:</a:t>
            </a:r>
            <a:r>
              <a:rPr lang="fr-FR" sz="2000" b="1" dirty="0" smtClean="0">
                <a:solidFill>
                  <a:srgbClr val="C00000"/>
                </a:solidFill>
              </a:rPr>
              <a:t>   </a:t>
            </a:r>
            <a:r>
              <a:rPr lang="fr-FR" sz="2000" b="1" dirty="0" smtClean="0"/>
              <a:t>        </a:t>
            </a:r>
          </a:p>
          <a:p>
            <a:pPr algn="just"/>
            <a:r>
              <a:rPr lang="fr-FR" sz="2000" b="1" dirty="0" smtClean="0"/>
              <a:t>Le récepteur de surface </a:t>
            </a:r>
            <a:r>
              <a:rPr lang="fr-FR" sz="2000" b="1" u="sng" dirty="0" smtClean="0">
                <a:hlinkClick r:id="rId3" tooltip="Produits CD28 de ProSci"/>
              </a:rPr>
              <a:t>CD28</a:t>
            </a:r>
            <a:r>
              <a:rPr lang="fr-FR" sz="2000" b="1" dirty="0" smtClean="0"/>
              <a:t> est présenté sur des cellules T naïves et est important pour la </a:t>
            </a:r>
            <a:r>
              <a:rPr lang="fr-FR" sz="2000" b="1" dirty="0" err="1" smtClean="0"/>
              <a:t>co</a:t>
            </a:r>
            <a:r>
              <a:rPr lang="fr-FR" sz="2000" b="1" dirty="0" smtClean="0"/>
              <a:t>-stimulation avec le TCR. CD28 peut être lié par les ligands CD80 et CD86 (B7-1 et B7-2) présentés par les CPA. Si le TCR lie une cible sans CD28 liant l'un de ces deux ligands, la </a:t>
            </a:r>
            <a:r>
              <a:rPr lang="fr-FR" sz="2000" b="1" dirty="0" err="1" smtClean="0"/>
              <a:t>co</a:t>
            </a:r>
            <a:r>
              <a:rPr lang="fr-FR" sz="2000" b="1" dirty="0" smtClean="0"/>
              <a:t>-stimulation ne se produira pas, et la cellule T sera anergique. CD28 est également exprimé en concentration élevée, mais est un récepteur de faible affinité.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214290"/>
            <a:ext cx="8643998" cy="3170099"/>
          </a:xfrm>
          <a:prstGeom prst="rect">
            <a:avLst/>
          </a:prstGeom>
          <a:noFill/>
          <a:ln>
            <a:solidFill>
              <a:schemeClr val="accent1"/>
            </a:solidFill>
          </a:ln>
        </p:spPr>
        <p:txBody>
          <a:bodyPr wrap="square" rtlCol="0">
            <a:spAutoFit/>
          </a:bodyPr>
          <a:lstStyle/>
          <a:p>
            <a:pPr algn="just"/>
            <a:r>
              <a:rPr lang="fr-FR" sz="2000" b="1" i="1" dirty="0" smtClean="0">
                <a:solidFill>
                  <a:srgbClr val="C00000"/>
                </a:solidFill>
              </a:rPr>
              <a:t>CTLA-4 Récepteur:</a:t>
            </a:r>
            <a:endParaRPr lang="fr-FR" sz="2000" b="1" dirty="0" smtClean="0">
              <a:solidFill>
                <a:srgbClr val="C00000"/>
              </a:solidFill>
            </a:endParaRPr>
          </a:p>
          <a:p>
            <a:pPr algn="just"/>
            <a:r>
              <a:rPr lang="fr-FR" sz="2000" b="1" dirty="0" smtClean="0"/>
              <a:t>Alors que </a:t>
            </a:r>
            <a:r>
              <a:rPr lang="fr-FR" sz="2000" b="1" u="sng" dirty="0" smtClean="0">
                <a:hlinkClick r:id="rId2" tooltip="Les produits CTLA-4 de ProSci"/>
              </a:rPr>
              <a:t>CD28</a:t>
            </a:r>
            <a:r>
              <a:rPr lang="fr-FR" sz="2000" b="1" dirty="0" smtClean="0"/>
              <a:t> conduit à l'activation de la cellule T lorsqu'elle se lie à CD80 ou CD86, CTLA-4 désactive le TCR lorsqu'il est stimulé par des ligands CD80 ou CD86, conduisant à une anergie ou à une </a:t>
            </a:r>
            <a:r>
              <a:rPr lang="fr-FR" sz="2000" b="1" dirty="0" err="1" smtClean="0"/>
              <a:t>apoptose</a:t>
            </a:r>
            <a:r>
              <a:rPr lang="fr-FR" sz="2000" b="1" dirty="0" smtClean="0"/>
              <a:t>. Cela rend CTLA-4 potentiellement dangereux dans le cas du cancer et d'autres maladies: la régulation positive peut conduire à la désensibilisation des cellules T aux CPA présentant CD80 / CD86, empêchant les cellules T d'induire une réponse immunitaire quand cela est nécessaire. De plus, CTLA-4 peut être exprimée sous une forme soluble, créant une interférence de liaison entre CD80 / CD86 et CD28 et inhibant davantage l'activation des cellules T. </a:t>
            </a:r>
          </a:p>
        </p:txBody>
      </p:sp>
      <p:pic>
        <p:nvPicPr>
          <p:cNvPr id="3" name="Picture 2" descr="Image associée"/>
          <p:cNvPicPr>
            <a:picLocks noChangeAspect="1" noChangeArrowheads="1"/>
          </p:cNvPicPr>
          <p:nvPr/>
        </p:nvPicPr>
        <p:blipFill>
          <a:blip r:embed="rId3" cstate="print"/>
          <a:srcRect/>
          <a:stretch>
            <a:fillRect/>
          </a:stretch>
        </p:blipFill>
        <p:spPr bwMode="auto">
          <a:xfrm>
            <a:off x="142876" y="3500438"/>
            <a:ext cx="8929718" cy="3357562"/>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ZoneTexte 2"/>
          <p:cNvSpPr txBox="1"/>
          <p:nvPr/>
        </p:nvSpPr>
        <p:spPr>
          <a:xfrm>
            <a:off x="179512" y="620688"/>
            <a:ext cx="2232248" cy="646331"/>
          </a:xfrm>
          <a:prstGeom prst="rect">
            <a:avLst/>
          </a:prstGeom>
          <a:noFill/>
        </p:spPr>
        <p:txBody>
          <a:bodyPr wrap="square" rtlCol="0">
            <a:spAutoFit/>
          </a:bodyPr>
          <a:lstStyle/>
          <a:p>
            <a:r>
              <a:rPr lang="fr-FR" b="1" dirty="0" smtClean="0">
                <a:solidFill>
                  <a:schemeClr val="accent2">
                    <a:lumMod val="75000"/>
                  </a:schemeClr>
                </a:solidFill>
              </a:rPr>
              <a:t>PolyIgR: Récepteur polymérique des Ig</a:t>
            </a:r>
            <a:endParaRPr lang="fr-FR" b="1" dirty="0">
              <a:solidFill>
                <a:schemeClr val="accent2">
                  <a:lumMod val="75000"/>
                </a:schemeClr>
              </a:solidFill>
            </a:endParaRPr>
          </a:p>
        </p:txBody>
      </p:sp>
      <p:cxnSp>
        <p:nvCxnSpPr>
          <p:cNvPr id="5" name="Connecteur droit avec flèche 4"/>
          <p:cNvCxnSpPr/>
          <p:nvPr/>
        </p:nvCxnSpPr>
        <p:spPr>
          <a:xfrm flipV="1">
            <a:off x="2195736" y="692696"/>
            <a:ext cx="136815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2008" y="1556792"/>
            <a:ext cx="2555776" cy="954107"/>
          </a:xfrm>
          <a:prstGeom prst="rect">
            <a:avLst/>
          </a:prstGeom>
          <a:solidFill>
            <a:schemeClr val="accent3">
              <a:lumMod val="20000"/>
              <a:lumOff val="80000"/>
            </a:schemeClr>
          </a:solidFill>
        </p:spPr>
        <p:txBody>
          <a:bodyPr wrap="square" rtlCol="0">
            <a:spAutoFit/>
          </a:bodyPr>
          <a:lstStyle/>
          <a:p>
            <a:pPr algn="ctr"/>
            <a:r>
              <a:rPr lang="fr-FR" sz="2800" b="1" dirty="0" smtClean="0">
                <a:solidFill>
                  <a:srgbClr val="FF0000"/>
                </a:solidFill>
              </a:rPr>
              <a:t>Phénomène de </a:t>
            </a:r>
            <a:r>
              <a:rPr lang="fr-FR" sz="2800" b="1" dirty="0" err="1" smtClean="0">
                <a:solidFill>
                  <a:srgbClr val="FF0000"/>
                </a:solidFill>
              </a:rPr>
              <a:t>Transcytose</a:t>
            </a:r>
            <a:endParaRPr lang="fr-FR" sz="2800"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2677656"/>
          </a:xfrm>
          <a:prstGeom prst="rect">
            <a:avLst/>
          </a:prstGeom>
          <a:solidFill>
            <a:schemeClr val="accent3">
              <a:lumMod val="20000"/>
              <a:lumOff val="80000"/>
            </a:schemeClr>
          </a:solidFill>
        </p:spPr>
        <p:txBody>
          <a:bodyPr wrap="square" rtlCol="0">
            <a:spAutoFit/>
          </a:bodyPr>
          <a:lstStyle/>
          <a:p>
            <a:pPr algn="just"/>
            <a:r>
              <a:rPr lang="fr-FR" sz="2400" b="1" dirty="0" smtClean="0">
                <a:solidFill>
                  <a:srgbClr val="C00000"/>
                </a:solidFill>
              </a:rPr>
              <a:t>LA BARRIERE CUTANEOMUQUEUSE</a:t>
            </a:r>
          </a:p>
          <a:p>
            <a:pPr algn="just"/>
            <a:r>
              <a:rPr lang="fr-FR" sz="2400" b="1" dirty="0" smtClean="0"/>
              <a:t>La meilleure façon d'éviter l'infection tissulaire, c'est d'empêcher l'introduction de l'agresseur : c'est le rôle de la barrière </a:t>
            </a:r>
            <a:r>
              <a:rPr lang="fr-FR" sz="2400" b="1" dirty="0" err="1" smtClean="0"/>
              <a:t>cutanéomuqueuse</a:t>
            </a:r>
            <a:r>
              <a:rPr lang="fr-FR" sz="2400" b="1" dirty="0" smtClean="0"/>
              <a:t> qui constitue la première ligne de défense non spécifique. La couche cornée de la peau et l'épithélium des muqueuses forment une enveloppe cellulaire continue séparant l'organisme du milieu extérieur et s'oppose à la pénétration des micro-organismes :</a:t>
            </a:r>
          </a:p>
        </p:txBody>
      </p:sp>
      <p:pic>
        <p:nvPicPr>
          <p:cNvPr id="2050" name="Picture 2"/>
          <p:cNvPicPr>
            <a:picLocks noChangeAspect="1" noChangeArrowheads="1"/>
          </p:cNvPicPr>
          <p:nvPr/>
        </p:nvPicPr>
        <p:blipFill>
          <a:blip r:embed="rId2" cstate="print"/>
          <a:srcRect/>
          <a:stretch>
            <a:fillRect/>
          </a:stretch>
        </p:blipFill>
        <p:spPr bwMode="auto">
          <a:xfrm>
            <a:off x="0" y="2636912"/>
            <a:ext cx="9144000" cy="422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ZoneTexte 2"/>
          <p:cNvSpPr txBox="1"/>
          <p:nvPr/>
        </p:nvSpPr>
        <p:spPr>
          <a:xfrm>
            <a:off x="4429124" y="3357562"/>
            <a:ext cx="4429156" cy="1631216"/>
          </a:xfrm>
          <a:prstGeom prst="rect">
            <a:avLst/>
          </a:prstGeom>
          <a:noFill/>
          <a:ln>
            <a:solidFill>
              <a:schemeClr val="accent1"/>
            </a:solidFill>
          </a:ln>
        </p:spPr>
        <p:txBody>
          <a:bodyPr wrap="square" rtlCol="0">
            <a:spAutoFit/>
          </a:bodyPr>
          <a:lstStyle/>
          <a:p>
            <a:pPr algn="just"/>
            <a:r>
              <a:rPr lang="fr-FR" sz="2000" b="1" dirty="0" smtClean="0">
                <a:solidFill>
                  <a:srgbClr val="FF0000"/>
                </a:solidFill>
              </a:rPr>
              <a:t>L’EAE consiste en l’injection, chez un </a:t>
            </a:r>
            <a:r>
              <a:rPr lang="fr-FR" sz="2000" b="1" dirty="0" smtClean="0">
                <a:solidFill>
                  <a:srgbClr val="FF0000"/>
                </a:solidFill>
                <a:hlinkClick r:id="rId3" tooltip="Animal"/>
              </a:rPr>
              <a:t>animal</a:t>
            </a:r>
            <a:r>
              <a:rPr lang="fr-FR" sz="2000" b="1" dirty="0" smtClean="0">
                <a:solidFill>
                  <a:srgbClr val="FF0000"/>
                </a:solidFill>
              </a:rPr>
              <a:t>, d’un mélange composé d’</a:t>
            </a:r>
            <a:r>
              <a:rPr lang="fr-FR" sz="2000" b="1" u="sng" dirty="0" smtClean="0">
                <a:solidFill>
                  <a:srgbClr val="FF0000"/>
                </a:solidFill>
                <a:hlinkClick r:id="rId4"/>
              </a:rPr>
              <a:t>agents pathogènes</a:t>
            </a:r>
            <a:r>
              <a:rPr lang="fr-FR" sz="2000" b="1" dirty="0" smtClean="0">
                <a:solidFill>
                  <a:srgbClr val="FF0000"/>
                </a:solidFill>
              </a:rPr>
              <a:t> (provoquant une importante </a:t>
            </a:r>
            <a:r>
              <a:rPr lang="fr-FR" sz="2000" b="1" dirty="0" smtClean="0">
                <a:solidFill>
                  <a:srgbClr val="FF0000"/>
                </a:solidFill>
                <a:hlinkClick r:id="rId5" tooltip="Réponse immunitaire"/>
              </a:rPr>
              <a:t>réponse immunitaire</a:t>
            </a:r>
            <a:r>
              <a:rPr lang="fr-FR" sz="2000" b="1" dirty="0" smtClean="0">
                <a:solidFill>
                  <a:srgbClr val="FF0000"/>
                </a:solidFill>
              </a:rPr>
              <a:t>) avec une protéine de la </a:t>
            </a:r>
            <a:r>
              <a:rPr lang="fr-FR" sz="2000" b="1" dirty="0" smtClean="0">
                <a:solidFill>
                  <a:srgbClr val="FF0000"/>
                </a:solidFill>
                <a:hlinkClick r:id="rId6" tooltip="Myéline"/>
              </a:rPr>
              <a:t>myéline</a:t>
            </a:r>
            <a:r>
              <a:rPr lang="fr-FR" sz="2000" b="1" dirty="0" smtClean="0">
                <a:solidFill>
                  <a:srgbClr val="FF0000"/>
                </a:solidFill>
              </a:rPr>
              <a:t>.</a:t>
            </a:r>
            <a:endParaRPr lang="fr-FR" sz="2000" b="1" dirty="0">
              <a:solidFill>
                <a:srgbClr val="FF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06" y="71414"/>
            <a:ext cx="8929718" cy="6524863"/>
          </a:xfrm>
          <a:prstGeom prst="rect">
            <a:avLst/>
          </a:prstGeom>
          <a:noFill/>
        </p:spPr>
        <p:txBody>
          <a:bodyPr wrap="square" rtlCol="0">
            <a:spAutoFit/>
          </a:bodyPr>
          <a:lstStyle/>
          <a:p>
            <a:pPr algn="ctr"/>
            <a:r>
              <a:rPr lang="fr-FR" sz="2400" b="1" dirty="0" smtClean="0">
                <a:solidFill>
                  <a:srgbClr val="C00000"/>
                </a:solidFill>
              </a:rPr>
              <a:t>Les apports de NOD2/CARD15 dans la prise en charge de la maladie de </a:t>
            </a:r>
            <a:r>
              <a:rPr lang="fr-FR" sz="2400" b="1" dirty="0" err="1" smtClean="0">
                <a:solidFill>
                  <a:srgbClr val="C00000"/>
                </a:solidFill>
              </a:rPr>
              <a:t>Crohn</a:t>
            </a:r>
            <a:r>
              <a:rPr lang="fr-FR" sz="2400" b="1" dirty="0" smtClean="0">
                <a:solidFill>
                  <a:srgbClr val="C00000"/>
                </a:solidFill>
              </a:rPr>
              <a:t> </a:t>
            </a:r>
          </a:p>
          <a:p>
            <a:pPr algn="ctr"/>
            <a:r>
              <a:rPr lang="fr-FR" sz="2000" b="1" dirty="0" smtClean="0">
                <a:solidFill>
                  <a:srgbClr val="0033CC"/>
                </a:solidFill>
              </a:rPr>
              <a:t>Christian </a:t>
            </a:r>
            <a:r>
              <a:rPr lang="fr-FR" sz="2000" b="1" dirty="0" err="1" smtClean="0">
                <a:solidFill>
                  <a:srgbClr val="0033CC"/>
                </a:solidFill>
              </a:rPr>
              <a:t>Felley</a:t>
            </a:r>
            <a:r>
              <a:rPr lang="fr-FR" sz="2000" b="1" dirty="0" smtClean="0">
                <a:solidFill>
                  <a:srgbClr val="0033CC"/>
                </a:solidFill>
              </a:rPr>
              <a:t> Division de Gastro-entérologie et Hépatologie, CHUV-BH 10, 1011 Lausanne, Suisse </a:t>
            </a:r>
          </a:p>
          <a:p>
            <a:pPr algn="just"/>
            <a:r>
              <a:rPr lang="fr-FR" sz="2200" b="1" dirty="0" smtClean="0"/>
              <a:t>La découverte majeure de ces 5 dernières années dans la pathogenèse des maladies inflammatoires </a:t>
            </a:r>
            <a:r>
              <a:rPr lang="fr-FR" sz="2200" b="1" dirty="0" err="1" smtClean="0"/>
              <a:t>cryptogéniques</a:t>
            </a:r>
            <a:r>
              <a:rPr lang="fr-FR" sz="2200" b="1" dirty="0" smtClean="0"/>
              <a:t> de l’intestin a été la mise en évidence de mutations du gène NOD2/CARD15 dans les populations caucasiennes souffrant de la maladie de </a:t>
            </a:r>
            <a:r>
              <a:rPr lang="fr-FR" sz="2200" b="1" dirty="0" err="1" smtClean="0"/>
              <a:t>Crohn</a:t>
            </a:r>
            <a:r>
              <a:rPr lang="fr-FR" sz="2200" b="1" dirty="0" smtClean="0"/>
              <a:t>. Trois </a:t>
            </a:r>
            <a:r>
              <a:rPr lang="fr-FR" sz="2200" b="1" dirty="0" smtClean="0">
                <a:solidFill>
                  <a:srgbClr val="FF0000"/>
                </a:solidFill>
              </a:rPr>
              <a:t>mutations</a:t>
            </a:r>
            <a:r>
              <a:rPr lang="fr-FR" sz="2200" b="1" dirty="0" smtClean="0"/>
              <a:t> ont été décrites qui </a:t>
            </a:r>
            <a:r>
              <a:rPr lang="fr-FR" sz="2200" b="1" dirty="0" smtClean="0">
                <a:solidFill>
                  <a:srgbClr val="FF0000"/>
                </a:solidFill>
              </a:rPr>
              <a:t>altèrent</a:t>
            </a:r>
            <a:r>
              <a:rPr lang="fr-FR" sz="2200" b="1" dirty="0" smtClean="0"/>
              <a:t> la fonction de la partie C-terminale de la protéine codée par ce gène. </a:t>
            </a:r>
            <a:r>
              <a:rPr lang="fr-FR" sz="2200" b="1" dirty="0" smtClean="0">
                <a:solidFill>
                  <a:srgbClr val="FF0000"/>
                </a:solidFill>
              </a:rPr>
              <a:t>Cette partie de la protéine permet de reconnaître le </a:t>
            </a:r>
            <a:r>
              <a:rPr lang="fr-FR" sz="2200" b="1" dirty="0" err="1" smtClean="0">
                <a:solidFill>
                  <a:srgbClr val="FF0000"/>
                </a:solidFill>
              </a:rPr>
              <a:t>muramyldipeptide</a:t>
            </a:r>
            <a:r>
              <a:rPr lang="fr-FR" sz="2200" b="1" dirty="0" smtClean="0">
                <a:solidFill>
                  <a:srgbClr val="FF0000"/>
                </a:solidFill>
              </a:rPr>
              <a:t> </a:t>
            </a:r>
            <a:r>
              <a:rPr lang="fr-FR" sz="2200" b="1" dirty="0" smtClean="0"/>
              <a:t>qui est la partie élémentaire de toute paroi bactérienne et donc participe à </a:t>
            </a:r>
            <a:r>
              <a:rPr lang="fr-FR" sz="2200" b="1" dirty="0" smtClean="0">
                <a:solidFill>
                  <a:srgbClr val="FF0000"/>
                </a:solidFill>
              </a:rPr>
              <a:t>la défense innée contre une invasion bactérienne</a:t>
            </a:r>
            <a:r>
              <a:rPr lang="fr-FR" sz="2200" b="1" dirty="0" smtClean="0"/>
              <a:t>. Cette découverte a également permis de mieux comprendre le rôle des cellules de </a:t>
            </a:r>
            <a:r>
              <a:rPr lang="fr-FR" sz="2200" b="1" dirty="0" err="1" smtClean="0"/>
              <a:t>Paneth</a:t>
            </a:r>
            <a:r>
              <a:rPr lang="fr-FR" sz="2200" b="1" dirty="0" smtClean="0"/>
              <a:t> dont la fonction était restée une énigme. En effet, ces cellules sécrètent des peptides antibactériens et lorsque la protéine NOD2/CARD15 est déficiente, cette sécrétion est supprimée. Le mode exact d’action de la protéine NOD2/CARD15 est encore controversé, mais il semblerait qu’elle assure une régulation à la fois positive et négative de la voie de signalisation du récepteur type </a:t>
            </a:r>
            <a:r>
              <a:rPr lang="fr-FR" sz="2200" b="1" dirty="0" err="1" smtClean="0"/>
              <a:t>Toll</a:t>
            </a:r>
            <a:r>
              <a:rPr lang="fr-FR" sz="2200" b="1" dirty="0" smtClean="0"/>
              <a:t> (TLR).</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144016" y="683979"/>
            <a:ext cx="8892480" cy="4401205"/>
          </a:xfrm>
          <a:prstGeom prst="rect">
            <a:avLst/>
          </a:prstGeom>
          <a:solidFill>
            <a:schemeClr val="accent2">
              <a:lumMod val="20000"/>
              <a:lumOff val="80000"/>
            </a:schemeClr>
          </a:solidFill>
        </p:spPr>
        <p:txBody>
          <a:bodyPr wrap="square" rtlCol="0">
            <a:spAutoFit/>
          </a:bodyPr>
          <a:lstStyle/>
          <a:p>
            <a:pPr algn="just"/>
            <a:r>
              <a:rPr lang="fr-FR" sz="2800" b="1" i="1" dirty="0" smtClean="0">
                <a:solidFill>
                  <a:srgbClr val="C00000"/>
                </a:solidFill>
              </a:rPr>
              <a:t>La peau</a:t>
            </a:r>
            <a:endParaRPr lang="fr-FR" sz="2800" b="1" dirty="0" smtClean="0">
              <a:solidFill>
                <a:srgbClr val="C00000"/>
              </a:solidFill>
            </a:endParaRPr>
          </a:p>
          <a:p>
            <a:pPr algn="just"/>
            <a:r>
              <a:rPr lang="fr-FR" sz="2800" b="1" dirty="0" smtClean="0"/>
              <a:t>La peau est normalement imperméable à la plupart des agents infectieux. Le risque d'infection survient quand cette barrière est lésée (plaie, piqûre, morsure, brûlure).</a:t>
            </a:r>
          </a:p>
          <a:p>
            <a:pPr algn="just"/>
            <a:r>
              <a:rPr lang="fr-FR" sz="2800" b="1" i="1" dirty="0" smtClean="0">
                <a:solidFill>
                  <a:srgbClr val="C00000"/>
                </a:solidFill>
              </a:rPr>
              <a:t>le sébum</a:t>
            </a:r>
            <a:endParaRPr lang="fr-FR" sz="2800" b="1" dirty="0" smtClean="0">
              <a:solidFill>
                <a:srgbClr val="C00000"/>
              </a:solidFill>
            </a:endParaRPr>
          </a:p>
          <a:p>
            <a:pPr algn="just"/>
            <a:r>
              <a:rPr lang="fr-FR" sz="2800" b="1" dirty="0" smtClean="0"/>
              <a:t>Le sébum sécrété par les glandes sébacées et la sueur sécrétée par les glandes sudoripares ont une action antifongiques (par certains acides gras) et antibactérienne (par l'acide lactique).</a:t>
            </a:r>
          </a:p>
          <a:p>
            <a:pPr algn="just"/>
            <a:endParaRPr lang="fr-FR"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9144</TotalTime>
  <Words>4861</Words>
  <Application>Microsoft Office PowerPoint</Application>
  <PresentationFormat>Affichage à l'écran (4:3)</PresentationFormat>
  <Paragraphs>248</Paragraphs>
  <Slides>84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84</vt:i4>
      </vt:variant>
    </vt:vector>
  </HeadingPairs>
  <TitlesOfParts>
    <vt:vector size="90" baseType="lpstr">
      <vt:lpstr>Arial</vt:lpstr>
      <vt:lpstr>Calibri</vt:lpstr>
      <vt:lpstr>Franklin Gothic Book</vt:lpstr>
      <vt:lpstr>Maiandra GD</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SWEET</dc:creator>
  <cp:lastModifiedBy>user</cp:lastModifiedBy>
  <cp:revision>172</cp:revision>
  <dcterms:created xsi:type="dcterms:W3CDTF">2010-11-21T22:32:33Z</dcterms:created>
  <dcterms:modified xsi:type="dcterms:W3CDTF">2021-10-10T19:24:58Z</dcterms:modified>
</cp:coreProperties>
</file>