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1"/>
  </p:notesMasterIdLst>
  <p:sldIdLst>
    <p:sldId id="381" r:id="rId2"/>
    <p:sldId id="393" r:id="rId3"/>
    <p:sldId id="392" r:id="rId4"/>
    <p:sldId id="258" r:id="rId5"/>
    <p:sldId id="259" r:id="rId6"/>
    <p:sldId id="260" r:id="rId7"/>
    <p:sldId id="261" r:id="rId8"/>
    <p:sldId id="262" r:id="rId9"/>
    <p:sldId id="263" r:id="rId10"/>
    <p:sldId id="264" r:id="rId11"/>
    <p:sldId id="265" r:id="rId12"/>
    <p:sldId id="266" r:id="rId13"/>
    <p:sldId id="382" r:id="rId14"/>
    <p:sldId id="383" r:id="rId15"/>
    <p:sldId id="384" r:id="rId16"/>
    <p:sldId id="385" r:id="rId17"/>
    <p:sldId id="386" r:id="rId18"/>
    <p:sldId id="387" r:id="rId19"/>
    <p:sldId id="388" r:id="rId20"/>
    <p:sldId id="389" r:id="rId21"/>
    <p:sldId id="390" r:id="rId22"/>
    <p:sldId id="394" r:id="rId23"/>
    <p:sldId id="391" r:id="rId24"/>
    <p:sldId id="395" r:id="rId25"/>
    <p:sldId id="396" r:id="rId26"/>
    <p:sldId id="397" r:id="rId27"/>
    <p:sldId id="398" r:id="rId28"/>
    <p:sldId id="399" r:id="rId29"/>
    <p:sldId id="267" r:id="rId30"/>
    <p:sldId id="374" r:id="rId31"/>
    <p:sldId id="377" r:id="rId32"/>
    <p:sldId id="378" r:id="rId33"/>
    <p:sldId id="379" r:id="rId34"/>
    <p:sldId id="380" r:id="rId35"/>
    <p:sldId id="400" r:id="rId36"/>
    <p:sldId id="376" r:id="rId37"/>
    <p:sldId id="268" r:id="rId38"/>
    <p:sldId id="269" r:id="rId39"/>
    <p:sldId id="270" r:id="rId40"/>
    <p:sldId id="271" r:id="rId41"/>
    <p:sldId id="272" r:id="rId42"/>
    <p:sldId id="273" r:id="rId43"/>
    <p:sldId id="274" r:id="rId44"/>
    <p:sldId id="275" r:id="rId45"/>
    <p:sldId id="278" r:id="rId46"/>
    <p:sldId id="279" r:id="rId47"/>
    <p:sldId id="280" r:id="rId48"/>
    <p:sldId id="281" r:id="rId49"/>
    <p:sldId id="282" r:id="rId50"/>
    <p:sldId id="283" r:id="rId51"/>
    <p:sldId id="284" r:id="rId52"/>
    <p:sldId id="285" r:id="rId53"/>
    <p:sldId id="286" r:id="rId54"/>
    <p:sldId id="287" r:id="rId55"/>
    <p:sldId id="288" r:id="rId56"/>
    <p:sldId id="289" r:id="rId57"/>
    <p:sldId id="290" r:id="rId58"/>
    <p:sldId id="291" r:id="rId59"/>
    <p:sldId id="292" r:id="rId60"/>
    <p:sldId id="293" r:id="rId61"/>
    <p:sldId id="294" r:id="rId62"/>
    <p:sldId id="295" r:id="rId63"/>
    <p:sldId id="296" r:id="rId64"/>
    <p:sldId id="297" r:id="rId65"/>
    <p:sldId id="298" r:id="rId66"/>
    <p:sldId id="299" r:id="rId67"/>
    <p:sldId id="300" r:id="rId68"/>
    <p:sldId id="301" r:id="rId69"/>
    <p:sldId id="303" r:id="rId70"/>
    <p:sldId id="302" r:id="rId71"/>
    <p:sldId id="304" r:id="rId72"/>
    <p:sldId id="305" r:id="rId73"/>
    <p:sldId id="306" r:id="rId74"/>
    <p:sldId id="307" r:id="rId75"/>
    <p:sldId id="308" r:id="rId76"/>
    <p:sldId id="309" r:id="rId77"/>
    <p:sldId id="310" r:id="rId78"/>
    <p:sldId id="311" r:id="rId79"/>
    <p:sldId id="312" r:id="rId80"/>
    <p:sldId id="313" r:id="rId81"/>
    <p:sldId id="314" r:id="rId82"/>
    <p:sldId id="315" r:id="rId83"/>
    <p:sldId id="316" r:id="rId84"/>
    <p:sldId id="317" r:id="rId85"/>
    <p:sldId id="318" r:id="rId86"/>
    <p:sldId id="343" r:id="rId87"/>
    <p:sldId id="319" r:id="rId88"/>
    <p:sldId id="320" r:id="rId89"/>
    <p:sldId id="323" r:id="rId90"/>
    <p:sldId id="324" r:id="rId91"/>
    <p:sldId id="321" r:id="rId92"/>
    <p:sldId id="322" r:id="rId93"/>
    <p:sldId id="325" r:id="rId94"/>
    <p:sldId id="326" r:id="rId95"/>
    <p:sldId id="327" r:id="rId96"/>
    <p:sldId id="328" r:id="rId97"/>
    <p:sldId id="329" r:id="rId98"/>
    <p:sldId id="330" r:id="rId99"/>
    <p:sldId id="331" r:id="rId100"/>
    <p:sldId id="332" r:id="rId101"/>
    <p:sldId id="333" r:id="rId102"/>
    <p:sldId id="345" r:id="rId103"/>
    <p:sldId id="344" r:id="rId104"/>
    <p:sldId id="334" r:id="rId105"/>
    <p:sldId id="335" r:id="rId106"/>
    <p:sldId id="336" r:id="rId107"/>
    <p:sldId id="338" r:id="rId108"/>
    <p:sldId id="337" r:id="rId109"/>
    <p:sldId id="339" r:id="rId110"/>
    <p:sldId id="340" r:id="rId111"/>
    <p:sldId id="341" r:id="rId112"/>
    <p:sldId id="342" r:id="rId113"/>
    <p:sldId id="346" r:id="rId114"/>
    <p:sldId id="347" r:id="rId115"/>
    <p:sldId id="348" r:id="rId116"/>
    <p:sldId id="349" r:id="rId117"/>
    <p:sldId id="350" r:id="rId118"/>
    <p:sldId id="351" r:id="rId119"/>
    <p:sldId id="353" r:id="rId120"/>
    <p:sldId id="352" r:id="rId121"/>
    <p:sldId id="354" r:id="rId122"/>
    <p:sldId id="355" r:id="rId123"/>
    <p:sldId id="356" r:id="rId124"/>
    <p:sldId id="358" r:id="rId125"/>
    <p:sldId id="357" r:id="rId126"/>
    <p:sldId id="359" r:id="rId127"/>
    <p:sldId id="360" r:id="rId128"/>
    <p:sldId id="361" r:id="rId129"/>
    <p:sldId id="363" r:id="rId130"/>
    <p:sldId id="362" r:id="rId131"/>
    <p:sldId id="364" r:id="rId132"/>
    <p:sldId id="365" r:id="rId133"/>
    <p:sldId id="366" r:id="rId134"/>
    <p:sldId id="367" r:id="rId135"/>
    <p:sldId id="368" r:id="rId136"/>
    <p:sldId id="369" r:id="rId137"/>
    <p:sldId id="370" r:id="rId138"/>
    <p:sldId id="371" r:id="rId139"/>
    <p:sldId id="372" r:id="rId1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varScale="1">
        <p:scale>
          <a:sx n="69" d="100"/>
          <a:sy n="69" d="100"/>
        </p:scale>
        <p:origin x="1416" y="78"/>
      </p:cViewPr>
      <p:guideLst>
        <p:guide orient="horz" pos="2160"/>
        <p:guide pos="2880"/>
      </p:guideLst>
    </p:cSldViewPr>
  </p:slideViewPr>
  <p:outlineViewPr>
    <p:cViewPr>
      <p:scale>
        <a:sx n="33" d="100"/>
        <a:sy n="33" d="100"/>
      </p:scale>
      <p:origin x="0" y="4602"/>
    </p:cViewPr>
  </p:outlineViewPr>
  <p:notesTextViewPr>
    <p:cViewPr>
      <p:scale>
        <a:sx n="100" d="100"/>
        <a:sy n="100" d="100"/>
      </p:scale>
      <p:origin x="0" y="0"/>
    </p:cViewPr>
  </p:notesTextViewPr>
  <p:sorterViewPr>
    <p:cViewPr>
      <p:scale>
        <a:sx n="66" d="100"/>
        <a:sy n="66" d="100"/>
      </p:scale>
      <p:origin x="0" y="330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FBE7A9-2E25-4503-8478-9BD105A9934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fr-FR"/>
        </a:p>
      </dgm:t>
    </dgm:pt>
    <dgm:pt modelId="{F030C6D0-41D9-4EE5-A286-0B2722E1EC69}">
      <dgm:prSet/>
      <dgm:spPr/>
      <dgm:t>
        <a:bodyPr/>
        <a:lstStyle/>
        <a:p>
          <a:pPr rtl="0"/>
          <a:r>
            <a:rPr lang="fr-FR" b="1" dirty="0"/>
            <a:t>Le procédé par pulvérisation ("spray") ou par atomisation </a:t>
          </a:r>
          <a:r>
            <a:rPr lang="fr-FR" dirty="0"/>
            <a:t>est le procédé le plus employé : le lait concentré est finement pulvérisé à l'aide d'une turbine dans un courant d'air chaud (vers 150 °C) à l'intérieur d'une tour de séchage.</a:t>
          </a:r>
        </a:p>
      </dgm:t>
    </dgm:pt>
    <dgm:pt modelId="{8206E87B-CCEB-46FC-AEAC-A4C744C69F9A}" type="parTrans" cxnId="{C1A37F98-78C4-442C-90D6-E8FE607968AC}">
      <dgm:prSet/>
      <dgm:spPr/>
      <dgm:t>
        <a:bodyPr/>
        <a:lstStyle/>
        <a:p>
          <a:endParaRPr lang="fr-FR"/>
        </a:p>
      </dgm:t>
    </dgm:pt>
    <dgm:pt modelId="{947EC1EE-1BF5-4D95-BDD0-8C4567F28A69}" type="sibTrans" cxnId="{C1A37F98-78C4-442C-90D6-E8FE607968AC}">
      <dgm:prSet/>
      <dgm:spPr/>
      <dgm:t>
        <a:bodyPr/>
        <a:lstStyle/>
        <a:p>
          <a:endParaRPr lang="fr-FR"/>
        </a:p>
      </dgm:t>
    </dgm:pt>
    <dgm:pt modelId="{B861020A-9D79-4E45-8D0A-AE3637AD9090}" type="pres">
      <dgm:prSet presAssocID="{3CFBE7A9-2E25-4503-8478-9BD105A99349}" presName="linear" presStyleCnt="0">
        <dgm:presLayoutVars>
          <dgm:animLvl val="lvl"/>
          <dgm:resizeHandles val="exact"/>
        </dgm:presLayoutVars>
      </dgm:prSet>
      <dgm:spPr/>
      <dgm:t>
        <a:bodyPr/>
        <a:lstStyle/>
        <a:p>
          <a:endParaRPr lang="fr-FR"/>
        </a:p>
      </dgm:t>
    </dgm:pt>
    <dgm:pt modelId="{06569605-D003-428D-8071-D6D15DF5DF4B}" type="pres">
      <dgm:prSet presAssocID="{F030C6D0-41D9-4EE5-A286-0B2722E1EC69}" presName="parentText" presStyleLbl="node1" presStyleIdx="0" presStyleCnt="1">
        <dgm:presLayoutVars>
          <dgm:chMax val="0"/>
          <dgm:bulletEnabled val="1"/>
        </dgm:presLayoutVars>
      </dgm:prSet>
      <dgm:spPr/>
      <dgm:t>
        <a:bodyPr/>
        <a:lstStyle/>
        <a:p>
          <a:endParaRPr lang="fr-FR"/>
        </a:p>
      </dgm:t>
    </dgm:pt>
  </dgm:ptLst>
  <dgm:cxnLst>
    <dgm:cxn modelId="{68F85297-B7F5-49D2-81BF-8A40A6F35A73}" type="presOf" srcId="{F030C6D0-41D9-4EE5-A286-0B2722E1EC69}" destId="{06569605-D003-428D-8071-D6D15DF5DF4B}" srcOrd="0" destOrd="0" presId="urn:microsoft.com/office/officeart/2005/8/layout/vList2"/>
    <dgm:cxn modelId="{C1A37F98-78C4-442C-90D6-E8FE607968AC}" srcId="{3CFBE7A9-2E25-4503-8478-9BD105A99349}" destId="{F030C6D0-41D9-4EE5-A286-0B2722E1EC69}" srcOrd="0" destOrd="0" parTransId="{8206E87B-CCEB-46FC-AEAC-A4C744C69F9A}" sibTransId="{947EC1EE-1BF5-4D95-BDD0-8C4567F28A69}"/>
    <dgm:cxn modelId="{CF898F3A-E33C-4EF3-8300-029F70E7FFFA}" type="presOf" srcId="{3CFBE7A9-2E25-4503-8478-9BD105A99349}" destId="{B861020A-9D79-4E45-8D0A-AE3637AD9090}" srcOrd="0" destOrd="0" presId="urn:microsoft.com/office/officeart/2005/8/layout/vList2"/>
    <dgm:cxn modelId="{6FC67EB7-A9F1-4AE5-A684-1E8B30B95C82}" type="presParOf" srcId="{B861020A-9D79-4E45-8D0A-AE3637AD9090}" destId="{06569605-D003-428D-8071-D6D15DF5DF4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9C2DF3-2E1C-4802-920B-BA92F836E5A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fr-FR"/>
        </a:p>
      </dgm:t>
    </dgm:pt>
    <dgm:pt modelId="{94173D7F-822E-4785-A0D0-51B57489B15B}">
      <dgm:prSet/>
      <dgm:spPr/>
      <dgm:t>
        <a:bodyPr/>
        <a:lstStyle/>
        <a:p>
          <a:pPr rtl="0"/>
          <a:r>
            <a:rPr lang="fr-FR" dirty="0"/>
            <a:t>Le lait concentré (50-60% de MS) est introduit au somment de la tour d'atomisation. Le lait est alors "atomisé" (transformée en aérosol ou brouillard) au moyen d'une turbine d'atomisation ou par injection à haute pression au travers de buses. Les petites gouttes liquides ainsi formées sont entrainées et déshydratées par un courant d'air chaud. Les gouttelettes sont séchées en une poudre sèche avant de tomber sur les parois inférieures de l'appareil. La séparation poudre - air humide est obtenue à l'aide de séparateurs cyclone.</a:t>
          </a:r>
        </a:p>
      </dgm:t>
    </dgm:pt>
    <dgm:pt modelId="{221B08F0-7805-4329-B65F-BE0614492FBA}" type="parTrans" cxnId="{A377C37B-D64A-4956-9142-9D987FD2C662}">
      <dgm:prSet/>
      <dgm:spPr/>
      <dgm:t>
        <a:bodyPr/>
        <a:lstStyle/>
        <a:p>
          <a:endParaRPr lang="fr-FR"/>
        </a:p>
      </dgm:t>
    </dgm:pt>
    <dgm:pt modelId="{222DD039-2DE4-4A68-80DF-2D0BAA348989}" type="sibTrans" cxnId="{A377C37B-D64A-4956-9142-9D987FD2C662}">
      <dgm:prSet/>
      <dgm:spPr/>
      <dgm:t>
        <a:bodyPr/>
        <a:lstStyle/>
        <a:p>
          <a:endParaRPr lang="fr-FR"/>
        </a:p>
      </dgm:t>
    </dgm:pt>
    <dgm:pt modelId="{15A20901-B87C-4F30-96A4-E5C84AAE8D43}" type="pres">
      <dgm:prSet presAssocID="{189C2DF3-2E1C-4802-920B-BA92F836E5AD}" presName="linear" presStyleCnt="0">
        <dgm:presLayoutVars>
          <dgm:animLvl val="lvl"/>
          <dgm:resizeHandles val="exact"/>
        </dgm:presLayoutVars>
      </dgm:prSet>
      <dgm:spPr/>
      <dgm:t>
        <a:bodyPr/>
        <a:lstStyle/>
        <a:p>
          <a:endParaRPr lang="fr-FR"/>
        </a:p>
      </dgm:t>
    </dgm:pt>
    <dgm:pt modelId="{3947A7FC-A5AD-4209-9567-3BAF2538F67C}" type="pres">
      <dgm:prSet presAssocID="{94173D7F-822E-4785-A0D0-51B57489B15B}" presName="parentText" presStyleLbl="node1" presStyleIdx="0" presStyleCnt="1">
        <dgm:presLayoutVars>
          <dgm:chMax val="0"/>
          <dgm:bulletEnabled val="1"/>
        </dgm:presLayoutVars>
      </dgm:prSet>
      <dgm:spPr/>
      <dgm:t>
        <a:bodyPr/>
        <a:lstStyle/>
        <a:p>
          <a:endParaRPr lang="fr-FR"/>
        </a:p>
      </dgm:t>
    </dgm:pt>
  </dgm:ptLst>
  <dgm:cxnLst>
    <dgm:cxn modelId="{A377C37B-D64A-4956-9142-9D987FD2C662}" srcId="{189C2DF3-2E1C-4802-920B-BA92F836E5AD}" destId="{94173D7F-822E-4785-A0D0-51B57489B15B}" srcOrd="0" destOrd="0" parTransId="{221B08F0-7805-4329-B65F-BE0614492FBA}" sibTransId="{222DD039-2DE4-4A68-80DF-2D0BAA348989}"/>
    <dgm:cxn modelId="{BB7E9138-0BBD-435F-9D99-0C5A2E57B066}" type="presOf" srcId="{94173D7F-822E-4785-A0D0-51B57489B15B}" destId="{3947A7FC-A5AD-4209-9567-3BAF2538F67C}" srcOrd="0" destOrd="0" presId="urn:microsoft.com/office/officeart/2005/8/layout/vList2"/>
    <dgm:cxn modelId="{14D82AB6-75AF-49AC-9B41-99ED649C4B47}" type="presOf" srcId="{189C2DF3-2E1C-4802-920B-BA92F836E5AD}" destId="{15A20901-B87C-4F30-96A4-E5C84AAE8D43}" srcOrd="0" destOrd="0" presId="urn:microsoft.com/office/officeart/2005/8/layout/vList2"/>
    <dgm:cxn modelId="{7D961DE9-FC1B-4A6C-8E91-5A2E0A7BCEB0}" type="presParOf" srcId="{15A20901-B87C-4F30-96A4-E5C84AAE8D43}" destId="{3947A7FC-A5AD-4209-9567-3BAF2538F67C}"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69605-D003-428D-8071-D6D15DF5DF4B}">
      <dsp:nvSpPr>
        <dsp:cNvPr id="0" name=""/>
        <dsp:cNvSpPr/>
      </dsp:nvSpPr>
      <dsp:spPr>
        <a:xfrm>
          <a:off x="0" y="119513"/>
          <a:ext cx="8143932" cy="1099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fr-FR" sz="2000" b="1" kern="1200" dirty="0"/>
            <a:t>Le procédé par pulvérisation ("spray") ou par atomisation </a:t>
          </a:r>
          <a:r>
            <a:rPr lang="fr-FR" sz="2000" kern="1200" dirty="0"/>
            <a:t>est le procédé le plus employé : le lait concentré est finement pulvérisé à l'aide d'une turbine dans un courant d'air chaud (vers 150 °C) à l'intérieur d'une tour de séchage.</a:t>
          </a:r>
        </a:p>
      </dsp:txBody>
      <dsp:txXfrm>
        <a:off x="53688" y="173201"/>
        <a:ext cx="8036556" cy="9924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7A7FC-A5AD-4209-9567-3BAF2538F67C}">
      <dsp:nvSpPr>
        <dsp:cNvPr id="0" name=""/>
        <dsp:cNvSpPr/>
      </dsp:nvSpPr>
      <dsp:spPr>
        <a:xfrm>
          <a:off x="0" y="122661"/>
          <a:ext cx="8572560" cy="2340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fr-FR" sz="2000" kern="1200" dirty="0"/>
            <a:t>Le lait concentré (50-60% de MS) est introduit au somment de la tour d'atomisation. Le lait est alors "atomisé" (transformée en aérosol ou brouillard) au moyen d'une turbine d'atomisation ou par injection à haute pression au travers de buses. Les petites gouttes liquides ainsi formées sont entrainées et déshydratées par un courant d'air chaud. Les gouttelettes sont séchées en une poudre sèche avant de tomber sur les parois inférieures de l'appareil. La séparation poudre - air humide est obtenue à l'aide de séparateurs cyclone.</a:t>
          </a:r>
        </a:p>
      </dsp:txBody>
      <dsp:txXfrm>
        <a:off x="114229" y="236890"/>
        <a:ext cx="8344102" cy="211154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546086-C5CF-4B49-A0A7-9BB8FAC6EDD2}" type="datetimeFigureOut">
              <a:rPr lang="fr-FR" smtClean="0"/>
              <a:pPr/>
              <a:t>19/02/2021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BA4A6B-1F68-450D-B05D-F4C045307473}"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6BA4A6B-1F68-450D-B05D-F4C045307473}" type="slidenum">
              <a:rPr lang="fr-FR" smtClean="0"/>
              <a:pPr/>
              <a:t>8</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6BA4A6B-1F68-450D-B05D-F4C045307473}" type="slidenum">
              <a:rPr lang="fr-FR" smtClean="0"/>
              <a:pPr/>
              <a:t>13</a:t>
            </a:fld>
            <a:endParaRPr lang="fr-FR"/>
          </a:p>
        </p:txBody>
      </p:sp>
    </p:spTree>
    <p:extLst>
      <p:ext uri="{BB962C8B-B14F-4D97-AF65-F5344CB8AC3E}">
        <p14:creationId xmlns:p14="http://schemas.microsoft.com/office/powerpoint/2010/main" val="983810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68E1F7A8-A7A1-40EA-81B3-5AE227CA1BBF}" type="datetimeFigureOut">
              <a:rPr lang="fr-FR" smtClean="0"/>
              <a:pPr/>
              <a:t>19/02/2021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2FC0FD-2D83-41C3-8130-14C6A41841C0}"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8E1F7A8-A7A1-40EA-81B3-5AE227CA1BBF}" type="datetimeFigureOut">
              <a:rPr lang="fr-FR" smtClean="0"/>
              <a:pPr/>
              <a:t>19/02/2021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2FC0FD-2D83-41C3-8130-14C6A41841C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8E1F7A8-A7A1-40EA-81B3-5AE227CA1BBF}" type="datetimeFigureOut">
              <a:rPr lang="fr-FR" smtClean="0"/>
              <a:pPr/>
              <a:t>19/02/2021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2FC0FD-2D83-41C3-8130-14C6A41841C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8E1F7A8-A7A1-40EA-81B3-5AE227CA1BBF}" type="datetimeFigureOut">
              <a:rPr lang="fr-FR" smtClean="0"/>
              <a:pPr/>
              <a:t>19/02/2021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2FC0FD-2D83-41C3-8130-14C6A41841C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68E1F7A8-A7A1-40EA-81B3-5AE227CA1BBF}" type="datetimeFigureOut">
              <a:rPr lang="fr-FR" smtClean="0"/>
              <a:pPr/>
              <a:t>19/02/2021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2FC0FD-2D83-41C3-8130-14C6A41841C0}"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8E1F7A8-A7A1-40EA-81B3-5AE227CA1BBF}" type="datetimeFigureOut">
              <a:rPr lang="fr-FR" smtClean="0"/>
              <a:pPr/>
              <a:t>19/02/2021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22FC0FD-2D83-41C3-8130-14C6A41841C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8E1F7A8-A7A1-40EA-81B3-5AE227CA1BBF}" type="datetimeFigureOut">
              <a:rPr lang="fr-FR" smtClean="0"/>
              <a:pPr/>
              <a:t>19/02/2021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22FC0FD-2D83-41C3-8130-14C6A41841C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68E1F7A8-A7A1-40EA-81B3-5AE227CA1BBF}" type="datetimeFigureOut">
              <a:rPr lang="fr-FR" smtClean="0"/>
              <a:pPr/>
              <a:t>19/02/2021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22FC0FD-2D83-41C3-8130-14C6A41841C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8E1F7A8-A7A1-40EA-81B3-5AE227CA1BBF}" type="datetimeFigureOut">
              <a:rPr lang="fr-FR" smtClean="0"/>
              <a:pPr/>
              <a:t>19/02/2021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22FC0FD-2D83-41C3-8130-14C6A41841C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8E1F7A8-A7A1-40EA-81B3-5AE227CA1BBF}" type="datetimeFigureOut">
              <a:rPr lang="fr-FR" smtClean="0"/>
              <a:pPr/>
              <a:t>19/02/2021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22FC0FD-2D83-41C3-8130-14C6A41841C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8E1F7A8-A7A1-40EA-81B3-5AE227CA1BBF}" type="datetimeFigureOut">
              <a:rPr lang="fr-FR" smtClean="0"/>
              <a:pPr/>
              <a:t>19/02/2021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22FC0FD-2D83-41C3-8130-14C6A41841C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E1F7A8-A7A1-40EA-81B3-5AE227CA1BBF}" type="datetimeFigureOut">
              <a:rPr lang="fr-FR" smtClean="0"/>
              <a:pPr/>
              <a:t>19/02/2021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FC0FD-2D83-41C3-8130-14C6A41841C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33618" y="2814489"/>
            <a:ext cx="6876764" cy="769441"/>
          </a:xfrm>
          <a:prstGeom prst="rect">
            <a:avLst/>
          </a:prstGeom>
          <a:noFill/>
        </p:spPr>
        <p:txBody>
          <a:bodyPr wrap="square" rtlCol="0">
            <a:spAutoFit/>
          </a:bodyPr>
          <a:lstStyle/>
          <a:p>
            <a:pPr algn="ctr"/>
            <a:r>
              <a:rPr lang="fr-FR" sz="4400" b="1" dirty="0">
                <a:solidFill>
                  <a:srgbClr val="0070C0"/>
                </a:solidFill>
                <a:latin typeface="Times New Roman" pitchFamily="18" charset="0"/>
                <a:cs typeface="Times New Roman" pitchFamily="18" charset="0"/>
              </a:rPr>
              <a:t>Technologie des Aliments</a:t>
            </a:r>
          </a:p>
        </p:txBody>
      </p:sp>
      <p:sp>
        <p:nvSpPr>
          <p:cNvPr id="5" name="ZoneTexte 4"/>
          <p:cNvSpPr txBox="1"/>
          <p:nvPr/>
        </p:nvSpPr>
        <p:spPr>
          <a:xfrm>
            <a:off x="2339752" y="3541077"/>
            <a:ext cx="4824536" cy="400110"/>
          </a:xfrm>
          <a:prstGeom prst="rect">
            <a:avLst/>
          </a:prstGeom>
          <a:noFill/>
        </p:spPr>
        <p:txBody>
          <a:bodyPr wrap="square" rtlCol="0">
            <a:spAutoFit/>
          </a:bodyPr>
          <a:lstStyle/>
          <a:p>
            <a:r>
              <a:rPr lang="fr-FR" sz="2000" b="1" dirty="0">
                <a:latin typeface="Times New Roman" pitchFamily="18" charset="0"/>
                <a:cs typeface="Times New Roman" pitchFamily="18" charset="0"/>
              </a:rPr>
              <a:t>M1: Agroalimentaire et contrôle de qualité </a:t>
            </a:r>
          </a:p>
        </p:txBody>
      </p:sp>
      <p:pic>
        <p:nvPicPr>
          <p:cNvPr id="2" name="Image 1">
            <a:extLst>
              <a:ext uri="{FF2B5EF4-FFF2-40B4-BE49-F238E27FC236}">
                <a16:creationId xmlns:a16="http://schemas.microsoft.com/office/drawing/2014/main" id="{846A11A7-083B-474F-B64E-C64CE67D2217}"/>
              </a:ext>
            </a:extLst>
          </p:cNvPr>
          <p:cNvPicPr>
            <a:picLocks noChangeAspect="1"/>
          </p:cNvPicPr>
          <p:nvPr/>
        </p:nvPicPr>
        <p:blipFill>
          <a:blip r:embed="rId2"/>
          <a:stretch>
            <a:fillRect/>
          </a:stretch>
        </p:blipFill>
        <p:spPr>
          <a:xfrm>
            <a:off x="323528" y="260648"/>
            <a:ext cx="2520280" cy="2160240"/>
          </a:xfrm>
          <a:prstGeom prst="rect">
            <a:avLst/>
          </a:prstGeom>
        </p:spPr>
      </p:pic>
      <p:pic>
        <p:nvPicPr>
          <p:cNvPr id="3" name="Image 2">
            <a:extLst>
              <a:ext uri="{FF2B5EF4-FFF2-40B4-BE49-F238E27FC236}">
                <a16:creationId xmlns:a16="http://schemas.microsoft.com/office/drawing/2014/main" id="{6290F092-0559-4BAE-AB2B-BAB88D4696DC}"/>
              </a:ext>
            </a:extLst>
          </p:cNvPr>
          <p:cNvPicPr>
            <a:picLocks noChangeAspect="1"/>
          </p:cNvPicPr>
          <p:nvPr/>
        </p:nvPicPr>
        <p:blipFill>
          <a:blip r:embed="rId3"/>
          <a:stretch>
            <a:fillRect/>
          </a:stretch>
        </p:blipFill>
        <p:spPr>
          <a:xfrm>
            <a:off x="6124897" y="4149080"/>
            <a:ext cx="2695575" cy="2415530"/>
          </a:xfrm>
          <a:prstGeom prst="rect">
            <a:avLst/>
          </a:prstGeom>
        </p:spPr>
      </p:pic>
      <p:pic>
        <p:nvPicPr>
          <p:cNvPr id="12" name="Image 11">
            <a:extLst>
              <a:ext uri="{FF2B5EF4-FFF2-40B4-BE49-F238E27FC236}">
                <a16:creationId xmlns:a16="http://schemas.microsoft.com/office/drawing/2014/main" id="{1C5CCF4C-2F5A-45BB-99B9-A4D75EDC92E1}"/>
              </a:ext>
            </a:extLst>
          </p:cNvPr>
          <p:cNvPicPr>
            <a:picLocks noChangeAspect="1"/>
          </p:cNvPicPr>
          <p:nvPr/>
        </p:nvPicPr>
        <p:blipFill>
          <a:blip r:embed="rId4"/>
          <a:stretch>
            <a:fillRect/>
          </a:stretch>
        </p:blipFill>
        <p:spPr>
          <a:xfrm>
            <a:off x="6005532" y="344417"/>
            <a:ext cx="2695575" cy="2160240"/>
          </a:xfrm>
          <a:prstGeom prst="rect">
            <a:avLst/>
          </a:prstGeom>
        </p:spPr>
      </p:pic>
      <p:pic>
        <p:nvPicPr>
          <p:cNvPr id="13" name="Image 12">
            <a:extLst>
              <a:ext uri="{FF2B5EF4-FFF2-40B4-BE49-F238E27FC236}">
                <a16:creationId xmlns:a16="http://schemas.microsoft.com/office/drawing/2014/main" id="{31D5D6C0-33A4-4659-9A34-9B978005D702}"/>
              </a:ext>
            </a:extLst>
          </p:cNvPr>
          <p:cNvPicPr>
            <a:picLocks noChangeAspect="1"/>
          </p:cNvPicPr>
          <p:nvPr/>
        </p:nvPicPr>
        <p:blipFill>
          <a:blip r:embed="rId5"/>
          <a:stretch>
            <a:fillRect/>
          </a:stretch>
        </p:blipFill>
        <p:spPr>
          <a:xfrm>
            <a:off x="320900" y="4149080"/>
            <a:ext cx="2520280" cy="2415530"/>
          </a:xfrm>
          <a:prstGeom prst="rect">
            <a:avLst/>
          </a:prstGeom>
        </p:spPr>
      </p:pic>
    </p:spTree>
    <p:extLst>
      <p:ext uri="{BB962C8B-B14F-4D97-AF65-F5344CB8AC3E}">
        <p14:creationId xmlns:p14="http://schemas.microsoft.com/office/powerpoint/2010/main" val="716309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06353" y="529072"/>
            <a:ext cx="2286016" cy="523220"/>
          </a:xfrm>
          <a:prstGeom prst="rect">
            <a:avLst/>
          </a:prstGeom>
          <a:noFill/>
        </p:spPr>
        <p:txBody>
          <a:bodyPr wrap="square" rtlCol="0">
            <a:spAutoFit/>
          </a:bodyPr>
          <a:lstStyle/>
          <a:p>
            <a:r>
              <a:rPr lang="fr-FR" sz="2800" b="1" dirty="0"/>
              <a:t>4- MG</a:t>
            </a:r>
          </a:p>
        </p:txBody>
      </p:sp>
      <p:sp>
        <p:nvSpPr>
          <p:cNvPr id="5" name="ZoneTexte 4"/>
          <p:cNvSpPr txBox="1"/>
          <p:nvPr/>
        </p:nvSpPr>
        <p:spPr>
          <a:xfrm>
            <a:off x="357158" y="1130842"/>
            <a:ext cx="8607330" cy="400110"/>
          </a:xfrm>
          <a:prstGeom prst="rect">
            <a:avLst/>
          </a:prstGeom>
          <a:noFill/>
        </p:spPr>
        <p:txBody>
          <a:bodyPr wrap="square" rtlCol="0">
            <a:spAutoFit/>
          </a:bodyPr>
          <a:lstStyle/>
          <a:p>
            <a:r>
              <a:rPr lang="fr-FR" sz="2000" b="1" dirty="0"/>
              <a:t>La teneur  en matière grasse varie aussi  selon:      </a:t>
            </a:r>
            <a:r>
              <a:rPr lang="fr-FR" sz="2000" b="1" dirty="0">
                <a:solidFill>
                  <a:srgbClr val="FF0000"/>
                </a:solidFill>
              </a:rPr>
              <a:t>la race        </a:t>
            </a:r>
            <a:r>
              <a:rPr lang="fr-FR" sz="2000" b="1" dirty="0"/>
              <a:t>et      </a:t>
            </a:r>
            <a:r>
              <a:rPr lang="fr-FR" sz="2000" b="1" dirty="0">
                <a:solidFill>
                  <a:srgbClr val="FF0000"/>
                </a:solidFill>
              </a:rPr>
              <a:t>l’alimentation</a:t>
            </a:r>
          </a:p>
        </p:txBody>
      </p:sp>
      <p:sp>
        <p:nvSpPr>
          <p:cNvPr id="6" name="ZoneTexte 5"/>
          <p:cNvSpPr txBox="1"/>
          <p:nvPr/>
        </p:nvSpPr>
        <p:spPr>
          <a:xfrm>
            <a:off x="571472" y="1785926"/>
            <a:ext cx="8072494" cy="830997"/>
          </a:xfrm>
          <a:prstGeom prst="rect">
            <a:avLst/>
          </a:prstGeom>
          <a:noFill/>
        </p:spPr>
        <p:txBody>
          <a:bodyPr wrap="square" rtlCol="0">
            <a:spAutoFit/>
          </a:bodyPr>
          <a:lstStyle/>
          <a:p>
            <a:pPr algn="ctr"/>
            <a:r>
              <a:rPr lang="fr-FR" sz="2400" b="1" dirty="0"/>
              <a:t>Le taux de matière grasse varie aussi selon le traitement technologique </a:t>
            </a:r>
            <a:r>
              <a:rPr lang="fr-FR" sz="2400" b="1" dirty="0">
                <a:solidFill>
                  <a:srgbClr val="FF0000"/>
                </a:solidFill>
              </a:rPr>
              <a:t>d’écrémage</a:t>
            </a:r>
          </a:p>
        </p:txBody>
      </p:sp>
      <p:sp>
        <p:nvSpPr>
          <p:cNvPr id="10" name="Rectangle 9"/>
          <p:cNvSpPr/>
          <p:nvPr/>
        </p:nvSpPr>
        <p:spPr>
          <a:xfrm>
            <a:off x="571472" y="3000372"/>
            <a:ext cx="2286016" cy="64294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Lait entier: 3,5g/100g</a:t>
            </a:r>
          </a:p>
        </p:txBody>
      </p:sp>
      <p:sp>
        <p:nvSpPr>
          <p:cNvPr id="12" name="Rectangle 11"/>
          <p:cNvSpPr/>
          <p:nvPr/>
        </p:nvSpPr>
        <p:spPr>
          <a:xfrm>
            <a:off x="2786050" y="4214818"/>
            <a:ext cx="3802174" cy="64294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Lait écrémé: moins de 0,3g/100g</a:t>
            </a:r>
          </a:p>
        </p:txBody>
      </p:sp>
      <p:sp>
        <p:nvSpPr>
          <p:cNvPr id="13" name="Rectangle 12"/>
          <p:cNvSpPr/>
          <p:nvPr/>
        </p:nvSpPr>
        <p:spPr>
          <a:xfrm>
            <a:off x="5643570" y="3000372"/>
            <a:ext cx="3214710" cy="64294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Lait ½ écrémé : 1,5 à 1,8g/100g</a:t>
            </a:r>
          </a:p>
        </p:txBody>
      </p:sp>
      <p:sp>
        <p:nvSpPr>
          <p:cNvPr id="14" name="ZoneTexte 13"/>
          <p:cNvSpPr txBox="1"/>
          <p:nvPr/>
        </p:nvSpPr>
        <p:spPr>
          <a:xfrm>
            <a:off x="357158" y="5282999"/>
            <a:ext cx="4714908" cy="646331"/>
          </a:xfrm>
          <a:prstGeom prst="rect">
            <a:avLst/>
          </a:prstGeom>
          <a:noFill/>
        </p:spPr>
        <p:txBody>
          <a:bodyPr wrap="square" rtlCol="0">
            <a:spAutoFit/>
          </a:bodyPr>
          <a:lstStyle/>
          <a:p>
            <a:pPr algn="ctr"/>
            <a:r>
              <a:rPr lang="fr-FR" dirty="0"/>
              <a:t>Cependant, le </a:t>
            </a:r>
            <a:r>
              <a:rPr lang="fr-FR" dirty="0" err="1"/>
              <a:t>cholesterol</a:t>
            </a:r>
            <a:r>
              <a:rPr lang="fr-FR" dirty="0"/>
              <a:t> est présent avec une </a:t>
            </a:r>
            <a:r>
              <a:rPr lang="fr-FR" dirty="0" err="1"/>
              <a:t>qté</a:t>
            </a:r>
            <a:r>
              <a:rPr lang="fr-FR" dirty="0"/>
              <a:t> allant de 10 à 15 mg/100g dans le lait entier </a:t>
            </a:r>
          </a:p>
        </p:txBody>
      </p:sp>
      <p:sp>
        <p:nvSpPr>
          <p:cNvPr id="15" name="Flèche droite 14"/>
          <p:cNvSpPr/>
          <p:nvPr/>
        </p:nvSpPr>
        <p:spPr>
          <a:xfrm>
            <a:off x="5214942" y="5429264"/>
            <a:ext cx="500066"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6357950" y="5220314"/>
            <a:ext cx="2428892" cy="923330"/>
          </a:xfrm>
          <a:prstGeom prst="rect">
            <a:avLst/>
          </a:prstGeom>
          <a:noFill/>
        </p:spPr>
        <p:txBody>
          <a:bodyPr wrap="square" rtlCol="0">
            <a:spAutoFit/>
          </a:bodyPr>
          <a:lstStyle/>
          <a:p>
            <a:pPr algn="ctr"/>
            <a:r>
              <a:rPr lang="fr-FR" dirty="0"/>
              <a:t>Plus faible par rapport aux autres aliments d’origine animale</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2" cstate="print"/>
          <a:srcRect/>
          <a:stretch>
            <a:fillRect/>
          </a:stretch>
        </p:blipFill>
        <p:spPr bwMode="auto">
          <a:xfrm>
            <a:off x="285720" y="214290"/>
            <a:ext cx="8643997" cy="6357982"/>
          </a:xfrm>
          <a:prstGeom prst="rect">
            <a:avLst/>
          </a:prstGeom>
          <a:noFill/>
          <a:ln w="9525">
            <a:noFill/>
            <a:miter lim="800000"/>
            <a:headEnd/>
            <a:tailEnd/>
          </a:ln>
          <a:effec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214290"/>
            <a:ext cx="1257588" cy="369332"/>
          </a:xfrm>
          <a:prstGeom prst="rect">
            <a:avLst/>
          </a:prstGeom>
        </p:spPr>
        <p:txBody>
          <a:bodyPr wrap="none">
            <a:spAutoFit/>
          </a:bodyPr>
          <a:lstStyle/>
          <a:p>
            <a:r>
              <a:rPr lang="fr-FR" b="1" dirty="0">
                <a:solidFill>
                  <a:srgbClr val="FF0000"/>
                </a:solidFill>
                <a:latin typeface="Times New Roman" pitchFamily="18" charset="0"/>
                <a:cs typeface="Times New Roman" pitchFamily="18" charset="0"/>
              </a:rPr>
              <a:t>Transport:</a:t>
            </a:r>
          </a:p>
        </p:txBody>
      </p:sp>
      <p:sp>
        <p:nvSpPr>
          <p:cNvPr id="4" name="Rectangle 3"/>
          <p:cNvSpPr/>
          <p:nvPr/>
        </p:nvSpPr>
        <p:spPr>
          <a:xfrm>
            <a:off x="214282" y="642918"/>
            <a:ext cx="7572428" cy="369332"/>
          </a:xfrm>
          <a:prstGeom prst="rect">
            <a:avLst/>
          </a:prstGeom>
        </p:spPr>
        <p:txBody>
          <a:bodyPr wrap="square">
            <a:spAutoFit/>
          </a:bodyPr>
          <a:lstStyle/>
          <a:p>
            <a:pPr algn="just"/>
            <a:r>
              <a:rPr lang="fr-FR" dirty="0">
                <a:latin typeface="Times New Roman" pitchFamily="18" charset="0"/>
                <a:cs typeface="Times New Roman" pitchFamily="18" charset="0"/>
              </a:rPr>
              <a:t> le transport proprement dit requiert, quant à lui, le respect de plusieurs règles.</a:t>
            </a:r>
          </a:p>
        </p:txBody>
      </p:sp>
      <p:sp>
        <p:nvSpPr>
          <p:cNvPr id="5" name="Rectangle 4"/>
          <p:cNvSpPr/>
          <p:nvPr/>
        </p:nvSpPr>
        <p:spPr>
          <a:xfrm>
            <a:off x="357158" y="1285860"/>
            <a:ext cx="2926250" cy="369332"/>
          </a:xfrm>
          <a:prstGeom prst="rect">
            <a:avLst/>
          </a:prstGeom>
        </p:spPr>
        <p:txBody>
          <a:bodyPr wrap="none">
            <a:spAutoFit/>
          </a:bodyPr>
          <a:lstStyle/>
          <a:p>
            <a:pPr>
              <a:buFont typeface="Wingdings" pitchFamily="2" charset="2"/>
              <a:buChar char="v"/>
            </a:pPr>
            <a:r>
              <a:rPr lang="fr-FR" dirty="0">
                <a:latin typeface="Times New Roman" pitchFamily="18" charset="0"/>
                <a:cs typeface="Times New Roman" pitchFamily="18" charset="0"/>
              </a:rPr>
              <a:t> Aménagement du camion:</a:t>
            </a:r>
          </a:p>
        </p:txBody>
      </p:sp>
      <p:sp>
        <p:nvSpPr>
          <p:cNvPr id="6" name="Rectangle 5"/>
          <p:cNvSpPr/>
          <p:nvPr/>
        </p:nvSpPr>
        <p:spPr>
          <a:xfrm>
            <a:off x="357158" y="1785926"/>
            <a:ext cx="8572560" cy="1338828"/>
          </a:xfrm>
          <a:prstGeom prst="rect">
            <a:avLst/>
          </a:prstGeom>
        </p:spPr>
        <p:txBody>
          <a:bodyPr wrap="square">
            <a:spAutoFit/>
          </a:bodyPr>
          <a:lstStyle/>
          <a:p>
            <a:pPr algn="just">
              <a:lnSpc>
                <a:spcPct val="150000"/>
              </a:lnSpc>
            </a:pPr>
            <a:r>
              <a:rPr lang="fr-FR" b="1" u="sng" dirty="0">
                <a:latin typeface="Times New Roman" pitchFamily="18" charset="0"/>
                <a:cs typeface="Times New Roman" pitchFamily="18" charset="0"/>
              </a:rPr>
              <a:t>Le sol</a:t>
            </a:r>
            <a:r>
              <a:rPr lang="fr-FR" b="1" dirty="0">
                <a:latin typeface="Times New Roman" pitchFamily="18" charset="0"/>
                <a:cs typeface="Times New Roman" pitchFamily="18" charset="0"/>
              </a:rPr>
              <a:t>  : </a:t>
            </a:r>
            <a:r>
              <a:rPr lang="fr-FR" dirty="0">
                <a:latin typeface="Times New Roman" pitchFamily="18" charset="0"/>
                <a:cs typeface="Times New Roman" pitchFamily="18" charset="0"/>
              </a:rPr>
              <a:t>de préférence antidérapant en matière composite, facilitant ainsi nettoyage et désinfection. Le paillage du plancher peut être utilisé pour les animaux habitués à cette matière.</a:t>
            </a:r>
          </a:p>
        </p:txBody>
      </p:sp>
      <p:sp>
        <p:nvSpPr>
          <p:cNvPr id="7" name="Rectangle 6"/>
          <p:cNvSpPr/>
          <p:nvPr/>
        </p:nvSpPr>
        <p:spPr>
          <a:xfrm>
            <a:off x="285720" y="3214686"/>
            <a:ext cx="8643998" cy="873572"/>
          </a:xfrm>
          <a:prstGeom prst="rect">
            <a:avLst/>
          </a:prstGeom>
        </p:spPr>
        <p:txBody>
          <a:bodyPr wrap="square">
            <a:spAutoFit/>
          </a:bodyPr>
          <a:lstStyle/>
          <a:p>
            <a:pPr algn="just">
              <a:lnSpc>
                <a:spcPct val="150000"/>
              </a:lnSpc>
            </a:pPr>
            <a:r>
              <a:rPr lang="fr-FR" dirty="0">
                <a:latin typeface="Times New Roman" pitchFamily="18" charset="0"/>
                <a:cs typeface="Times New Roman" pitchFamily="18" charset="0"/>
              </a:rPr>
              <a:t> </a:t>
            </a:r>
            <a:r>
              <a:rPr lang="fr-FR" b="1" u="sng" dirty="0">
                <a:latin typeface="Times New Roman" pitchFamily="18" charset="0"/>
                <a:cs typeface="Times New Roman" pitchFamily="18" charset="0"/>
              </a:rPr>
              <a:t>Les séparations</a:t>
            </a:r>
            <a:r>
              <a:rPr lang="fr-FR" b="1" dirty="0">
                <a:latin typeface="Times New Roman" pitchFamily="18" charset="0"/>
                <a:cs typeface="Times New Roman" pitchFamily="18" charset="0"/>
              </a:rPr>
              <a:t>: </a:t>
            </a:r>
            <a:r>
              <a:rPr lang="fr-FR" dirty="0">
                <a:latin typeface="Times New Roman" pitchFamily="18" charset="0"/>
                <a:cs typeface="Times New Roman" pitchFamily="18" charset="0"/>
              </a:rPr>
              <a:t>l’emploi de barrières coulissantes sur rails fixées sur les parois du camion est facile et permet d’adapter facilement la capacité de la case à la taille du lot (8 bovins). </a:t>
            </a:r>
          </a:p>
        </p:txBody>
      </p:sp>
      <p:sp>
        <p:nvSpPr>
          <p:cNvPr id="8" name="Rectangle 7"/>
          <p:cNvSpPr/>
          <p:nvPr/>
        </p:nvSpPr>
        <p:spPr>
          <a:xfrm>
            <a:off x="428596" y="4357694"/>
            <a:ext cx="3676327" cy="369332"/>
          </a:xfrm>
          <a:prstGeom prst="rect">
            <a:avLst/>
          </a:prstGeom>
        </p:spPr>
        <p:txBody>
          <a:bodyPr wrap="none">
            <a:spAutoFit/>
          </a:bodyPr>
          <a:lstStyle/>
          <a:p>
            <a:pPr>
              <a:buFont typeface="Wingdings" pitchFamily="2" charset="2"/>
              <a:buChar char="v"/>
            </a:pPr>
            <a:r>
              <a:rPr lang="fr-FR" dirty="0">
                <a:latin typeface="Times New Roman" pitchFamily="18" charset="0"/>
                <a:cs typeface="Times New Roman" pitchFamily="18" charset="0"/>
              </a:rPr>
              <a:t> Durée et  conditions de transport: </a:t>
            </a:r>
          </a:p>
        </p:txBody>
      </p:sp>
      <p:sp>
        <p:nvSpPr>
          <p:cNvPr id="9" name="Rectangle 8"/>
          <p:cNvSpPr/>
          <p:nvPr/>
        </p:nvSpPr>
        <p:spPr>
          <a:xfrm>
            <a:off x="357158" y="5000636"/>
            <a:ext cx="8572560" cy="1338828"/>
          </a:xfrm>
          <a:prstGeom prst="rect">
            <a:avLst/>
          </a:prstGeom>
        </p:spPr>
        <p:txBody>
          <a:bodyPr wrap="square">
            <a:spAutoFit/>
          </a:bodyPr>
          <a:lstStyle/>
          <a:p>
            <a:pPr algn="just">
              <a:lnSpc>
                <a:spcPct val="150000"/>
              </a:lnSpc>
            </a:pPr>
            <a:r>
              <a:rPr lang="fr-FR" b="1" u="sng" dirty="0">
                <a:latin typeface="Times New Roman" pitchFamily="18" charset="0"/>
                <a:cs typeface="Times New Roman" pitchFamily="18" charset="0"/>
              </a:rPr>
              <a:t>La fatigue musculaire</a:t>
            </a:r>
            <a:r>
              <a:rPr lang="fr-FR" b="1" dirty="0">
                <a:latin typeface="Times New Roman" pitchFamily="18" charset="0"/>
                <a:cs typeface="Times New Roman" pitchFamily="18" charset="0"/>
              </a:rPr>
              <a:t>:</a:t>
            </a:r>
            <a:r>
              <a:rPr lang="fr-FR" dirty="0">
                <a:latin typeface="Times New Roman" pitchFamily="18" charset="0"/>
                <a:cs typeface="Times New Roman" pitchFamily="18" charset="0"/>
              </a:rPr>
              <a:t> est directement proportionnelle au temps de transport. </a:t>
            </a:r>
            <a:r>
              <a:rPr lang="fr-FR" b="1" dirty="0">
                <a:solidFill>
                  <a:srgbClr val="FF0000"/>
                </a:solidFill>
                <a:latin typeface="Times New Roman" pitchFamily="18" charset="0"/>
                <a:cs typeface="Times New Roman" pitchFamily="18" charset="0"/>
              </a:rPr>
              <a:t>Des arrêts doivent donc être faits régulièrement pour permettre aux animaux de s’abreuver, de s’alimenter et de se reposer</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85918" y="428604"/>
            <a:ext cx="5072066" cy="1077218"/>
          </a:xfrm>
          <a:prstGeom prst="rect">
            <a:avLst/>
          </a:prstGeom>
        </p:spPr>
        <p:txBody>
          <a:bodyPr wrap="square">
            <a:spAutoFit/>
          </a:bodyPr>
          <a:lstStyle/>
          <a:p>
            <a:pPr algn="ctr"/>
            <a:r>
              <a:rPr lang="fr-FR" sz="3200" b="1" dirty="0">
                <a:solidFill>
                  <a:srgbClr val="FF0000"/>
                </a:solidFill>
              </a:rPr>
              <a:t>Produits de charcuterie</a:t>
            </a:r>
          </a:p>
          <a:p>
            <a:pPr algn="ctr"/>
            <a:r>
              <a:rPr lang="fr-FR" sz="3200" b="1" dirty="0"/>
              <a:t>Procédés de transformation</a:t>
            </a:r>
          </a:p>
        </p:txBody>
      </p:sp>
      <p:sp>
        <p:nvSpPr>
          <p:cNvPr id="5" name="Rectangle 4"/>
          <p:cNvSpPr/>
          <p:nvPr/>
        </p:nvSpPr>
        <p:spPr>
          <a:xfrm>
            <a:off x="428596" y="1720840"/>
            <a:ext cx="8358246" cy="2535566"/>
          </a:xfrm>
          <a:prstGeom prst="rect">
            <a:avLst/>
          </a:prstGeom>
        </p:spPr>
        <p:txBody>
          <a:bodyPr wrap="square">
            <a:spAutoFit/>
          </a:bodyPr>
          <a:lstStyle/>
          <a:p>
            <a:pPr algn="just">
              <a:lnSpc>
                <a:spcPct val="150000"/>
              </a:lnSpc>
            </a:pPr>
            <a:r>
              <a:rPr lang="fr-FR" dirty="0">
                <a:latin typeface="Times New Roman" pitchFamily="18" charset="0"/>
                <a:cs typeface="Times New Roman" pitchFamily="18" charset="0"/>
              </a:rPr>
              <a:t>L’élaboration des produits de charcuterie sollicite, pour une large part, les aptitudes fonctionnelles des constituants organiques fondamentaux mis en œuvre lors de leur élaboration. En effet, compte tenu des altérations provoquées par les traitements (thermiques notamment) d’acquisition des caractéristiques sensorielles et de stabilisation microbiologique de ces mêmes produits, il convient, au préalable, de bien maîtriser et d’optimiser :</a:t>
            </a:r>
          </a:p>
        </p:txBody>
      </p:sp>
      <p:sp>
        <p:nvSpPr>
          <p:cNvPr id="6" name="Rectangle 5"/>
          <p:cNvSpPr/>
          <p:nvPr/>
        </p:nvSpPr>
        <p:spPr>
          <a:xfrm>
            <a:off x="285720" y="4228905"/>
            <a:ext cx="8715436" cy="2057615"/>
          </a:xfrm>
          <a:prstGeom prst="rect">
            <a:avLst/>
          </a:prstGeom>
        </p:spPr>
        <p:txBody>
          <a:bodyPr wrap="square">
            <a:spAutoFit/>
          </a:bodyPr>
          <a:lstStyle/>
          <a:p>
            <a:pPr algn="just">
              <a:lnSpc>
                <a:spcPct val="250000"/>
              </a:lnSpc>
              <a:buFont typeface="Wingdings" pitchFamily="2" charset="2"/>
              <a:buChar char="v"/>
            </a:pPr>
            <a:r>
              <a:rPr lang="fr-FR" dirty="0">
                <a:latin typeface="Times New Roman" pitchFamily="18" charset="0"/>
                <a:cs typeface="Times New Roman" pitchFamily="18" charset="0"/>
              </a:rPr>
              <a:t>  l’hydratation du muscle en vue d’obtenir une jutosité suffisante après cuisson ;</a:t>
            </a:r>
          </a:p>
          <a:p>
            <a:pPr algn="just">
              <a:lnSpc>
                <a:spcPct val="250000"/>
              </a:lnSpc>
              <a:buFont typeface="Wingdings" pitchFamily="2" charset="2"/>
              <a:buChar char="v"/>
            </a:pPr>
            <a:r>
              <a:rPr lang="fr-FR" dirty="0">
                <a:latin typeface="Times New Roman" pitchFamily="18" charset="0"/>
                <a:cs typeface="Times New Roman" pitchFamily="18" charset="0"/>
              </a:rPr>
              <a:t>  la coloration de la viande afin de faire apparaître un pigment rouge-rosé après chauffage </a:t>
            </a:r>
          </a:p>
          <a:p>
            <a:pPr algn="just">
              <a:lnSpc>
                <a:spcPct val="250000"/>
              </a:lnSpc>
              <a:buFont typeface="Wingdings" pitchFamily="2" charset="2"/>
              <a:buChar char="v"/>
            </a:pPr>
            <a:r>
              <a:rPr lang="fr-FR" dirty="0">
                <a:latin typeface="Times New Roman" pitchFamily="18" charset="0"/>
                <a:cs typeface="Times New Roman" pitchFamily="18" charset="0"/>
              </a:rPr>
              <a:t>  la dispersion et la stabilisation des graisses dans le produit proposé au consommateur.</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nivers-peinture.fr/upload/75f26_resine_lisse5b.jpg"/>
          <p:cNvPicPr>
            <a:picLocks noChangeAspect="1" noChangeArrowheads="1"/>
          </p:cNvPicPr>
          <p:nvPr/>
        </p:nvPicPr>
        <p:blipFill>
          <a:blip r:embed="rId2" cstate="print"/>
          <a:srcRect/>
          <a:stretch>
            <a:fillRect/>
          </a:stretch>
        </p:blipFill>
        <p:spPr bwMode="auto">
          <a:xfrm>
            <a:off x="928662" y="714356"/>
            <a:ext cx="7429552" cy="3952886"/>
          </a:xfrm>
          <a:prstGeom prst="rect">
            <a:avLst/>
          </a:prstGeom>
          <a:noFill/>
        </p:spPr>
      </p:pic>
      <p:sp>
        <p:nvSpPr>
          <p:cNvPr id="3" name="ZoneTexte 2"/>
          <p:cNvSpPr txBox="1"/>
          <p:nvPr/>
        </p:nvSpPr>
        <p:spPr>
          <a:xfrm>
            <a:off x="2285984" y="5334672"/>
            <a:ext cx="4572032"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2800" b="1" dirty="0">
                <a:latin typeface="Times New Roman" pitchFamily="18" charset="0"/>
                <a:cs typeface="Times New Roman" pitchFamily="18" charset="0"/>
              </a:rPr>
              <a:t>Résine (matériel composite)</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571612"/>
            <a:ext cx="8429684" cy="453919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fr-FR" sz="2800" dirty="0">
                <a:latin typeface="Times New Roman" pitchFamily="18" charset="0"/>
                <a:cs typeface="Times New Roman" pitchFamily="18" charset="0"/>
              </a:rPr>
              <a:t>Toujours pour optimiser les conditions de transport, la directive européenne 95/29/CE relative à la protection des animaux prescrit, depuis le premier janvier 1999, que les chauffeurs de bétaillères </a:t>
            </a:r>
            <a:r>
              <a:rPr lang="fr-FR" sz="2800" b="1" i="1" dirty="0">
                <a:latin typeface="Times New Roman" pitchFamily="18" charset="0"/>
                <a:cs typeface="Times New Roman" pitchFamily="18" charset="0"/>
              </a:rPr>
              <a:t>« disposent de formation ou qu’ils bénéficient d’une expérience pratique équivalente, pour procéder à la manipulation et au transport d’animaux ».</a:t>
            </a:r>
          </a:p>
        </p:txBody>
      </p:sp>
      <p:sp>
        <p:nvSpPr>
          <p:cNvPr id="3" name="ZoneTexte 2"/>
          <p:cNvSpPr txBox="1"/>
          <p:nvPr/>
        </p:nvSpPr>
        <p:spPr>
          <a:xfrm>
            <a:off x="2643174" y="357166"/>
            <a:ext cx="321471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4000" dirty="0">
                <a:latin typeface="Times New Roman" pitchFamily="18" charset="0"/>
                <a:cs typeface="Times New Roman" pitchFamily="18" charset="0"/>
              </a:rPr>
              <a:t>Très important</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214290"/>
            <a:ext cx="6572296" cy="369332"/>
          </a:xfrm>
          <a:prstGeom prst="rect">
            <a:avLst/>
          </a:prstGeom>
        </p:spPr>
        <p:txBody>
          <a:bodyPr wrap="square">
            <a:spAutoFit/>
          </a:bodyPr>
          <a:lstStyle/>
          <a:p>
            <a:pPr algn="just"/>
            <a:r>
              <a:rPr lang="fr-FR" b="1" dirty="0">
                <a:solidFill>
                  <a:srgbClr val="FF0000"/>
                </a:solidFill>
                <a:latin typeface="Times New Roman" pitchFamily="18" charset="0"/>
                <a:cs typeface="Times New Roman" pitchFamily="18" charset="0"/>
              </a:rPr>
              <a:t>Déchargement et stockage des animaux  avant abattage:</a:t>
            </a:r>
          </a:p>
        </p:txBody>
      </p:sp>
      <p:sp>
        <p:nvSpPr>
          <p:cNvPr id="3" name="Rectangle 2"/>
          <p:cNvSpPr/>
          <p:nvPr/>
        </p:nvSpPr>
        <p:spPr>
          <a:xfrm>
            <a:off x="214282" y="857232"/>
            <a:ext cx="8715436" cy="1338828"/>
          </a:xfrm>
          <a:prstGeom prst="rect">
            <a:avLst/>
          </a:prstGeom>
        </p:spPr>
        <p:txBody>
          <a:bodyPr wrap="square">
            <a:spAutoFit/>
          </a:bodyPr>
          <a:lstStyle/>
          <a:p>
            <a:pPr algn="just">
              <a:lnSpc>
                <a:spcPct val="150000"/>
              </a:lnSpc>
              <a:buFont typeface="Wingdings" pitchFamily="2" charset="2"/>
              <a:buChar char="v"/>
            </a:pPr>
            <a:r>
              <a:rPr lang="fr-FR" b="1" dirty="0">
                <a:solidFill>
                  <a:srgbClr val="FF0000"/>
                </a:solidFill>
                <a:latin typeface="Times New Roman" pitchFamily="18" charset="0"/>
                <a:cs typeface="Times New Roman" pitchFamily="18" charset="0"/>
              </a:rPr>
              <a:t> Déchargement:</a:t>
            </a:r>
          </a:p>
          <a:p>
            <a:pPr algn="just">
              <a:lnSpc>
                <a:spcPct val="150000"/>
              </a:lnSpc>
            </a:pPr>
            <a:r>
              <a:rPr lang="fr-FR" dirty="0">
                <a:latin typeface="Times New Roman" pitchFamily="18" charset="0"/>
                <a:cs typeface="Times New Roman" pitchFamily="18" charset="0"/>
              </a:rPr>
              <a:t>Il doit intervenir le plus rapidement possible dès l’arrivée du camion, afin de réduire le stress dû au transport et au changement  d’environnement.</a:t>
            </a:r>
          </a:p>
        </p:txBody>
      </p:sp>
      <p:sp>
        <p:nvSpPr>
          <p:cNvPr id="4" name="Rectangle 3"/>
          <p:cNvSpPr/>
          <p:nvPr/>
        </p:nvSpPr>
        <p:spPr>
          <a:xfrm>
            <a:off x="285720" y="2357430"/>
            <a:ext cx="8643998" cy="1338828"/>
          </a:xfrm>
          <a:prstGeom prst="rect">
            <a:avLst/>
          </a:prstGeom>
        </p:spPr>
        <p:txBody>
          <a:bodyPr wrap="square">
            <a:spAutoFit/>
          </a:bodyPr>
          <a:lstStyle/>
          <a:p>
            <a:pPr algn="just">
              <a:lnSpc>
                <a:spcPct val="150000"/>
              </a:lnSpc>
              <a:buFont typeface="Wingdings" pitchFamily="2" charset="2"/>
              <a:buChar char="v"/>
            </a:pPr>
            <a:r>
              <a:rPr lang="fr-FR" b="1" dirty="0">
                <a:solidFill>
                  <a:srgbClr val="FF0000"/>
                </a:solidFill>
                <a:latin typeface="Times New Roman" pitchFamily="18" charset="0"/>
                <a:cs typeface="Times New Roman" pitchFamily="18" charset="0"/>
              </a:rPr>
              <a:t> Logement:</a:t>
            </a:r>
          </a:p>
          <a:p>
            <a:pPr algn="just">
              <a:lnSpc>
                <a:spcPct val="150000"/>
              </a:lnSpc>
            </a:pPr>
            <a:r>
              <a:rPr lang="fr-FR" dirty="0">
                <a:latin typeface="Times New Roman" pitchFamily="18" charset="0"/>
                <a:cs typeface="Times New Roman" pitchFamily="18" charset="0"/>
              </a:rPr>
              <a:t>Si les animaux ne sont pas abattus immédiatement, la mise en attente en lot provoque à nouveau des excitations, source de  viandes à pH élevé.</a:t>
            </a:r>
          </a:p>
        </p:txBody>
      </p:sp>
      <p:sp>
        <p:nvSpPr>
          <p:cNvPr id="5" name="Rectangle 4"/>
          <p:cNvSpPr/>
          <p:nvPr/>
        </p:nvSpPr>
        <p:spPr>
          <a:xfrm>
            <a:off x="357158" y="3786190"/>
            <a:ext cx="8572560"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fr-FR" b="1" u="sng" dirty="0">
                <a:solidFill>
                  <a:srgbClr val="FF0000"/>
                </a:solidFill>
                <a:latin typeface="Times New Roman" pitchFamily="18" charset="0"/>
                <a:cs typeface="Times New Roman" pitchFamily="18" charset="0"/>
              </a:rPr>
              <a:t>NB1</a:t>
            </a:r>
            <a:r>
              <a:rPr lang="fr-FR" b="1" dirty="0">
                <a:solidFill>
                  <a:srgbClr val="FF0000"/>
                </a:solidFill>
                <a:latin typeface="Times New Roman" pitchFamily="18" charset="0"/>
                <a:cs typeface="Times New Roman" pitchFamily="18" charset="0"/>
              </a:rPr>
              <a:t>:</a:t>
            </a:r>
            <a:r>
              <a:rPr lang="fr-FR" dirty="0">
                <a:latin typeface="Times New Roman" pitchFamily="18" charset="0"/>
                <a:cs typeface="Times New Roman" pitchFamily="18" charset="0"/>
              </a:rPr>
              <a:t> Le type de logement actuellement le plus satisfaisant est la logette individuelle séparée d’un couloir large de 2,6 m  minimum, facilite l’entrée et la sortie des animaux.</a:t>
            </a:r>
          </a:p>
        </p:txBody>
      </p:sp>
      <p:sp>
        <p:nvSpPr>
          <p:cNvPr id="6" name="Rectangle 5"/>
          <p:cNvSpPr/>
          <p:nvPr/>
        </p:nvSpPr>
        <p:spPr>
          <a:xfrm>
            <a:off x="428596" y="5072074"/>
            <a:ext cx="8501122" cy="1338828"/>
          </a:xfrm>
          <a:prstGeom prst="rect">
            <a:avLst/>
          </a:prstGeom>
        </p:spPr>
        <p:txBody>
          <a:bodyPr wrap="square">
            <a:spAutoFit/>
          </a:bodyPr>
          <a:lstStyle/>
          <a:p>
            <a:pPr algn="just">
              <a:lnSpc>
                <a:spcPct val="150000"/>
              </a:lnSpc>
              <a:buFont typeface="Wingdings" pitchFamily="2" charset="2"/>
              <a:buChar char="v"/>
            </a:pPr>
            <a:r>
              <a:rPr lang="fr-FR" b="1" dirty="0">
                <a:solidFill>
                  <a:srgbClr val="FF0000"/>
                </a:solidFill>
                <a:latin typeface="Times New Roman" pitchFamily="18" charset="0"/>
                <a:cs typeface="Times New Roman" pitchFamily="18" charset="0"/>
              </a:rPr>
              <a:t> Amenée à l’abattage:</a:t>
            </a:r>
          </a:p>
          <a:p>
            <a:pPr algn="just">
              <a:lnSpc>
                <a:spcPct val="150000"/>
              </a:lnSpc>
            </a:pPr>
            <a:r>
              <a:rPr lang="fr-FR" dirty="0">
                <a:latin typeface="Times New Roman" pitchFamily="18" charset="0"/>
                <a:cs typeface="Times New Roman" pitchFamily="18" charset="0"/>
              </a:rPr>
              <a:t>Un long couloir permet l’attente d’un nombre suffisant d’animaux pour alimenter la chaîne d’abattage sans précipitation ni bousculade (portes anti-recul,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142852"/>
            <a:ext cx="2044149" cy="369332"/>
          </a:xfrm>
          <a:prstGeom prst="rect">
            <a:avLst/>
          </a:prstGeom>
        </p:spPr>
        <p:txBody>
          <a:bodyPr wrap="none">
            <a:spAutoFit/>
          </a:bodyPr>
          <a:lstStyle/>
          <a:p>
            <a:r>
              <a:rPr lang="fr-FR" b="1" dirty="0">
                <a:solidFill>
                  <a:srgbClr val="FF0000"/>
                </a:solidFill>
                <a:latin typeface="Times New Roman" pitchFamily="18" charset="0"/>
                <a:cs typeface="Times New Roman" pitchFamily="18" charset="0"/>
              </a:rPr>
              <a:t>Abattage-découpe:</a:t>
            </a:r>
          </a:p>
        </p:txBody>
      </p:sp>
      <p:sp>
        <p:nvSpPr>
          <p:cNvPr id="3" name="Rectangle 2"/>
          <p:cNvSpPr/>
          <p:nvPr/>
        </p:nvSpPr>
        <p:spPr>
          <a:xfrm>
            <a:off x="142844" y="500042"/>
            <a:ext cx="8786874" cy="880369"/>
          </a:xfrm>
          <a:prstGeom prst="rect">
            <a:avLst/>
          </a:prstGeom>
        </p:spPr>
        <p:txBody>
          <a:bodyPr wrap="square">
            <a:spAutoFit/>
          </a:bodyPr>
          <a:lstStyle/>
          <a:p>
            <a:pPr algn="just">
              <a:lnSpc>
                <a:spcPct val="150000"/>
              </a:lnSpc>
            </a:pPr>
            <a:r>
              <a:rPr lang="fr-FR" dirty="0">
                <a:latin typeface="Times New Roman" pitchFamily="18" charset="0"/>
                <a:cs typeface="Times New Roman" pitchFamily="18" charset="0"/>
              </a:rPr>
              <a:t>Cette phase regroupe un ensemble d’étapes précises, conduisant à l’obtention de carcasses, de muscles ou de pièces (abats) prêts à la commercialisation.</a:t>
            </a:r>
          </a:p>
        </p:txBody>
      </p:sp>
      <p:sp>
        <p:nvSpPr>
          <p:cNvPr id="4" name="Rectangle 3"/>
          <p:cNvSpPr/>
          <p:nvPr/>
        </p:nvSpPr>
        <p:spPr>
          <a:xfrm>
            <a:off x="214282" y="1488032"/>
            <a:ext cx="4758675" cy="369332"/>
          </a:xfrm>
          <a:prstGeom prst="rect">
            <a:avLst/>
          </a:prstGeom>
        </p:spPr>
        <p:txBody>
          <a:bodyPr wrap="none">
            <a:spAutoFit/>
          </a:bodyPr>
          <a:lstStyle/>
          <a:p>
            <a:r>
              <a:rPr lang="fr-FR" b="1" dirty="0">
                <a:solidFill>
                  <a:srgbClr val="FF0000"/>
                </a:solidFill>
                <a:latin typeface="Times New Roman" pitchFamily="18" charset="0"/>
                <a:cs typeface="Times New Roman" pitchFamily="18" charset="0"/>
              </a:rPr>
              <a:t>Abattage  : diagramme de production général:</a:t>
            </a:r>
          </a:p>
        </p:txBody>
      </p:sp>
      <p:sp>
        <p:nvSpPr>
          <p:cNvPr id="5" name="Rectangle 4"/>
          <p:cNvSpPr/>
          <p:nvPr/>
        </p:nvSpPr>
        <p:spPr>
          <a:xfrm>
            <a:off x="285720" y="2000240"/>
            <a:ext cx="8572560"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50000"/>
              </a:lnSpc>
            </a:pPr>
            <a:r>
              <a:rPr lang="fr-FR" dirty="0">
                <a:latin typeface="Times New Roman" pitchFamily="18" charset="0"/>
                <a:cs typeface="Times New Roman" pitchFamily="18" charset="0"/>
              </a:rPr>
              <a:t>Ainsi présenté (figure: voir PDF), ce diagramme met en évidence toute l’élaboration mise en œuvre à partir de l’animal vivant. Apparaissent clairement quatre flux parallèles de produits que sont: </a:t>
            </a:r>
            <a:r>
              <a:rPr lang="fr-FR" b="1" dirty="0">
                <a:solidFill>
                  <a:srgbClr val="002060"/>
                </a:solidFill>
                <a:latin typeface="Times New Roman" pitchFamily="18" charset="0"/>
                <a:cs typeface="Times New Roman" pitchFamily="18" charset="0"/>
              </a:rPr>
              <a:t>la carcasse proprement dite, les abats rouges, les abats blancs et les </a:t>
            </a:r>
            <a:r>
              <a:rPr lang="fr-FR" b="1" dirty="0" err="1">
                <a:solidFill>
                  <a:srgbClr val="002060"/>
                </a:solidFill>
                <a:latin typeface="Times New Roman" pitchFamily="18" charset="0"/>
                <a:cs typeface="Times New Roman" pitchFamily="18" charset="0"/>
              </a:rPr>
              <a:t>co-produits</a:t>
            </a:r>
            <a:r>
              <a:rPr lang="fr-FR" b="1" dirty="0">
                <a:solidFill>
                  <a:srgbClr val="002060"/>
                </a:solidFill>
                <a:latin typeface="Times New Roman" pitchFamily="18" charset="0"/>
                <a:cs typeface="Times New Roman" pitchFamily="18" charset="0"/>
              </a:rPr>
              <a:t> (cuir, sang, moelle épinière...). </a:t>
            </a:r>
          </a:p>
        </p:txBody>
      </p:sp>
      <p:sp>
        <p:nvSpPr>
          <p:cNvPr id="6" name="Rectangle 5"/>
          <p:cNvSpPr/>
          <p:nvPr/>
        </p:nvSpPr>
        <p:spPr>
          <a:xfrm>
            <a:off x="357158" y="4071942"/>
            <a:ext cx="8501122" cy="87357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pPr>
            <a:r>
              <a:rPr lang="fr-FR" b="1" dirty="0">
                <a:solidFill>
                  <a:srgbClr val="FF0000"/>
                </a:solidFill>
                <a:latin typeface="Times New Roman" pitchFamily="18" charset="0"/>
                <a:cs typeface="Times New Roman" pitchFamily="18" charset="0"/>
              </a:rPr>
              <a:t>NB 1:</a:t>
            </a:r>
            <a:r>
              <a:rPr lang="fr-FR" dirty="0">
                <a:latin typeface="Times New Roman" pitchFamily="18" charset="0"/>
                <a:cs typeface="Times New Roman" pitchFamily="18" charset="0"/>
              </a:rPr>
              <a:t> De la même façon, il est mis en évidence les points de  contrôle où, selon leur qualité, les différents produits sont validés ou rejetés </a:t>
            </a:r>
            <a:r>
              <a:rPr lang="fr-FR" b="1" dirty="0">
                <a:latin typeface="Times New Roman" pitchFamily="18" charset="0"/>
                <a:cs typeface="Times New Roman" pitchFamily="18" charset="0"/>
              </a:rPr>
              <a:t>(notion de bon ou mauvais).</a:t>
            </a:r>
          </a:p>
        </p:txBody>
      </p:sp>
      <p:sp>
        <p:nvSpPr>
          <p:cNvPr id="7" name="Rectangle 6"/>
          <p:cNvSpPr/>
          <p:nvPr/>
        </p:nvSpPr>
        <p:spPr>
          <a:xfrm>
            <a:off x="357158" y="5286388"/>
            <a:ext cx="8501122" cy="13388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pPr>
            <a:r>
              <a:rPr lang="fr-FR" b="1" dirty="0">
                <a:solidFill>
                  <a:srgbClr val="FF0000"/>
                </a:solidFill>
                <a:latin typeface="Times New Roman" pitchFamily="18" charset="0"/>
                <a:cs typeface="Times New Roman" pitchFamily="18" charset="0"/>
              </a:rPr>
              <a:t>NB 2:</a:t>
            </a:r>
            <a:r>
              <a:rPr lang="fr-FR" dirty="0">
                <a:latin typeface="Times New Roman" pitchFamily="18" charset="0"/>
                <a:cs typeface="Times New Roman" pitchFamily="18" charset="0"/>
              </a:rPr>
              <a:t>Les derniers postes créés sont tous en relation avec le traitement du </a:t>
            </a:r>
            <a:r>
              <a:rPr lang="fr-FR" b="1" dirty="0">
                <a:solidFill>
                  <a:srgbClr val="FF0000"/>
                </a:solidFill>
                <a:latin typeface="Times New Roman" pitchFamily="18" charset="0"/>
                <a:cs typeface="Times New Roman" pitchFamily="18" charset="0"/>
              </a:rPr>
              <a:t>risque ESB (encéphalopathie spongiforme bovine)</a:t>
            </a:r>
            <a:r>
              <a:rPr lang="fr-FR" dirty="0">
                <a:latin typeface="Times New Roman" pitchFamily="18" charset="0"/>
                <a:cs typeface="Times New Roman" pitchFamily="18" charset="0"/>
              </a:rPr>
              <a:t>. Il s’agit notamment de l’aspiration de la moelle épinière ainsi que </a:t>
            </a:r>
            <a:r>
              <a:rPr lang="fr-FR" b="1" dirty="0">
                <a:solidFill>
                  <a:srgbClr val="FF0000"/>
                </a:solidFill>
                <a:latin typeface="Times New Roman" pitchFamily="18" charset="0"/>
                <a:cs typeface="Times New Roman" pitchFamily="18" charset="0"/>
              </a:rPr>
              <a:t>des prélèvements destinés à l’analyse</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214290"/>
            <a:ext cx="2225930" cy="369332"/>
          </a:xfrm>
          <a:prstGeom prst="rect">
            <a:avLst/>
          </a:prstGeom>
        </p:spPr>
        <p:txBody>
          <a:bodyPr wrap="none">
            <a:spAutoFit/>
          </a:bodyPr>
          <a:lstStyle/>
          <a:p>
            <a:r>
              <a:rPr lang="fr-FR" b="1" dirty="0">
                <a:solidFill>
                  <a:srgbClr val="FF0000"/>
                </a:solidFill>
                <a:latin typeface="Times New Roman" pitchFamily="18" charset="0"/>
                <a:cs typeface="Times New Roman" pitchFamily="18" charset="0"/>
              </a:rPr>
              <a:t>Contrôles sanitaires:</a:t>
            </a:r>
          </a:p>
        </p:txBody>
      </p:sp>
      <p:sp>
        <p:nvSpPr>
          <p:cNvPr id="3" name="Rectangle 2"/>
          <p:cNvSpPr/>
          <p:nvPr/>
        </p:nvSpPr>
        <p:spPr>
          <a:xfrm>
            <a:off x="142844" y="571480"/>
            <a:ext cx="8572560" cy="873572"/>
          </a:xfrm>
          <a:prstGeom prst="rect">
            <a:avLst/>
          </a:prstGeom>
        </p:spPr>
        <p:txBody>
          <a:bodyPr wrap="square">
            <a:spAutoFit/>
          </a:bodyPr>
          <a:lstStyle/>
          <a:p>
            <a:pPr algn="just">
              <a:lnSpc>
                <a:spcPct val="150000"/>
              </a:lnSpc>
            </a:pPr>
            <a:r>
              <a:rPr lang="fr-FR" dirty="0">
                <a:latin typeface="Times New Roman" pitchFamily="18" charset="0"/>
                <a:cs typeface="Times New Roman" pitchFamily="18" charset="0"/>
              </a:rPr>
              <a:t>Très nettement renforcés depuis le début de la crise ESB, ils ont lieu avant et après l’abattage.</a:t>
            </a:r>
          </a:p>
        </p:txBody>
      </p:sp>
      <p:sp>
        <p:nvSpPr>
          <p:cNvPr id="4" name="Rectangle 3"/>
          <p:cNvSpPr/>
          <p:nvPr/>
        </p:nvSpPr>
        <p:spPr>
          <a:xfrm>
            <a:off x="214282" y="1571612"/>
            <a:ext cx="4854855" cy="369332"/>
          </a:xfrm>
          <a:prstGeom prst="rect">
            <a:avLst/>
          </a:prstGeom>
        </p:spPr>
        <p:txBody>
          <a:bodyPr wrap="none">
            <a:spAutoFit/>
          </a:bodyPr>
          <a:lstStyle/>
          <a:p>
            <a:r>
              <a:rPr lang="fr-FR" b="1" dirty="0">
                <a:solidFill>
                  <a:srgbClr val="FF0000"/>
                </a:solidFill>
                <a:latin typeface="Times New Roman" pitchFamily="18" charset="0"/>
                <a:cs typeface="Times New Roman" pitchFamily="18" charset="0"/>
              </a:rPr>
              <a:t>Contrôle sanitaire des animaux avant abattage:</a:t>
            </a:r>
          </a:p>
        </p:txBody>
      </p:sp>
      <p:sp>
        <p:nvSpPr>
          <p:cNvPr id="5" name="Rectangle 4"/>
          <p:cNvSpPr/>
          <p:nvPr/>
        </p:nvSpPr>
        <p:spPr>
          <a:xfrm>
            <a:off x="357158" y="2362794"/>
            <a:ext cx="2786066" cy="923330"/>
          </a:xfrm>
          <a:prstGeom prst="rect">
            <a:avLst/>
          </a:prstGeom>
        </p:spPr>
        <p:txBody>
          <a:bodyPr wrap="square">
            <a:spAutoFit/>
          </a:bodyPr>
          <a:lstStyle/>
          <a:p>
            <a:pPr algn="ctr"/>
            <a:r>
              <a:rPr lang="fr-FR" dirty="0">
                <a:latin typeface="Times New Roman" pitchFamily="18" charset="0"/>
                <a:cs typeface="Times New Roman" pitchFamily="18" charset="0"/>
              </a:rPr>
              <a:t>1) En premier lieu, chaque animal subit un contrôle d’identité</a:t>
            </a:r>
          </a:p>
        </p:txBody>
      </p:sp>
      <p:sp>
        <p:nvSpPr>
          <p:cNvPr id="6" name="Flèche droite 5"/>
          <p:cNvSpPr/>
          <p:nvPr/>
        </p:nvSpPr>
        <p:spPr>
          <a:xfrm>
            <a:off x="3286116" y="2587178"/>
            <a:ext cx="571504" cy="341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imes New Roman" pitchFamily="18" charset="0"/>
              <a:cs typeface="Times New Roman" pitchFamily="18" charset="0"/>
            </a:endParaRPr>
          </a:p>
        </p:txBody>
      </p:sp>
      <p:sp>
        <p:nvSpPr>
          <p:cNvPr id="7" name="Rectangle 6"/>
          <p:cNvSpPr/>
          <p:nvPr/>
        </p:nvSpPr>
        <p:spPr>
          <a:xfrm>
            <a:off x="4143372" y="2362794"/>
            <a:ext cx="4572000" cy="92333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r>
              <a:rPr lang="fr-FR" dirty="0">
                <a:latin typeface="Times New Roman" pitchFamily="18" charset="0"/>
                <a:cs typeface="Times New Roman" pitchFamily="18" charset="0"/>
              </a:rPr>
              <a:t>vérification est faite de la concordance du numéro à 10 chiffres ou bien  </a:t>
            </a:r>
          </a:p>
          <a:p>
            <a:pPr algn="ctr"/>
            <a:r>
              <a:rPr lang="fr-FR" dirty="0">
                <a:latin typeface="Times New Roman" pitchFamily="18" charset="0"/>
                <a:cs typeface="Times New Roman" pitchFamily="18" charset="0"/>
              </a:rPr>
              <a:t>DAB (document d’accompagnement)</a:t>
            </a:r>
          </a:p>
        </p:txBody>
      </p:sp>
      <p:sp>
        <p:nvSpPr>
          <p:cNvPr id="10" name="Rectangle 9"/>
          <p:cNvSpPr/>
          <p:nvPr/>
        </p:nvSpPr>
        <p:spPr>
          <a:xfrm>
            <a:off x="428596" y="4416990"/>
            <a:ext cx="2886239" cy="369332"/>
          </a:xfrm>
          <a:prstGeom prst="rect">
            <a:avLst/>
          </a:prstGeom>
        </p:spPr>
        <p:txBody>
          <a:bodyPr wrap="none">
            <a:spAutoFit/>
          </a:bodyPr>
          <a:lstStyle/>
          <a:p>
            <a:r>
              <a:rPr lang="fr-FR" dirty="0">
                <a:latin typeface="Times New Roman" pitchFamily="18" charset="0"/>
                <a:cs typeface="Times New Roman" pitchFamily="18" charset="0"/>
              </a:rPr>
              <a:t>2) l’ inspection </a:t>
            </a:r>
            <a:r>
              <a:rPr lang="fr-FR" b="1" dirty="0">
                <a:solidFill>
                  <a:srgbClr val="FF0000"/>
                </a:solidFill>
                <a:latin typeface="Times New Roman" pitchFamily="18" charset="0"/>
                <a:cs typeface="Times New Roman" pitchFamily="18" charset="0"/>
              </a:rPr>
              <a:t>ante mortem</a:t>
            </a:r>
          </a:p>
        </p:txBody>
      </p:sp>
      <p:sp>
        <p:nvSpPr>
          <p:cNvPr id="11" name="Flèche droite 10"/>
          <p:cNvSpPr/>
          <p:nvPr/>
        </p:nvSpPr>
        <p:spPr>
          <a:xfrm>
            <a:off x="3401696" y="4444566"/>
            <a:ext cx="571504" cy="341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imes New Roman" pitchFamily="18" charset="0"/>
              <a:cs typeface="Times New Roman" pitchFamily="18" charset="0"/>
            </a:endParaRPr>
          </a:p>
        </p:txBody>
      </p:sp>
      <p:sp>
        <p:nvSpPr>
          <p:cNvPr id="12" name="Rectangle 11"/>
          <p:cNvSpPr/>
          <p:nvPr/>
        </p:nvSpPr>
        <p:spPr>
          <a:xfrm>
            <a:off x="4143404" y="4031467"/>
            <a:ext cx="4572000" cy="1200329"/>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r>
              <a:rPr lang="fr-FR" dirty="0">
                <a:latin typeface="Times New Roman" pitchFamily="18" charset="0"/>
                <a:cs typeface="Times New Roman" pitchFamily="18" charset="0"/>
              </a:rPr>
              <a:t>contrôle des signes extérieurs de maladie (atrophies musculaires, abcès,   souffrance...), de blessures ayant pu survenir lors du transport (fractures, plaies).</a:t>
            </a:r>
          </a:p>
        </p:txBody>
      </p:sp>
      <p:sp>
        <p:nvSpPr>
          <p:cNvPr id="13" name="Rectangle 12"/>
          <p:cNvSpPr/>
          <p:nvPr/>
        </p:nvSpPr>
        <p:spPr>
          <a:xfrm>
            <a:off x="357158" y="5715016"/>
            <a:ext cx="8501122" cy="87357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fr-FR" b="1" dirty="0">
                <a:solidFill>
                  <a:srgbClr val="FF0000"/>
                </a:solidFill>
                <a:latin typeface="Times New Roman" pitchFamily="18" charset="0"/>
                <a:cs typeface="Times New Roman" pitchFamily="18" charset="0"/>
              </a:rPr>
              <a:t>Très important: </a:t>
            </a:r>
            <a:r>
              <a:rPr lang="fr-FR" dirty="0">
                <a:latin typeface="Times New Roman" pitchFamily="18" charset="0"/>
                <a:cs typeface="Times New Roman" pitchFamily="18" charset="0"/>
              </a:rPr>
              <a:t>Les animaux repérés sont alors écartés de la file  d’abattage, pour être inspectés par les services vétérinaires.</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85720" y="428604"/>
            <a:ext cx="8572560" cy="6143668"/>
          </a:xfrm>
          <a:prstGeom prst="rect">
            <a:avLst/>
          </a:prstGeom>
          <a:noFill/>
          <a:ln w="9525">
            <a:noFill/>
            <a:miter lim="800000"/>
            <a:headEnd/>
            <a:tailEnd/>
          </a:ln>
          <a:effec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58" y="2143116"/>
            <a:ext cx="8501122"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50000"/>
              </a:lnSpc>
            </a:pPr>
            <a:r>
              <a:rPr lang="fr-FR" b="1" dirty="0">
                <a:solidFill>
                  <a:srgbClr val="FF0000"/>
                </a:solidFill>
                <a:latin typeface="Times New Roman" pitchFamily="18" charset="0"/>
                <a:cs typeface="Times New Roman" pitchFamily="18" charset="0"/>
              </a:rPr>
              <a:t>NB 1:</a:t>
            </a:r>
            <a:r>
              <a:rPr lang="fr-FR" dirty="0">
                <a:latin typeface="Times New Roman" pitchFamily="18" charset="0"/>
                <a:cs typeface="Times New Roman" pitchFamily="18" charset="0"/>
              </a:rPr>
              <a:t> tout animal de moins de 24 mois présentant des signes de maladie, de blessure ou de fracture, sera abattu en fin de production, avec traitement séparé de l’ensemble des produits issus de  son abattage (destruction directe ou mise en consigne dans  l’attente de résultats) ;</a:t>
            </a:r>
          </a:p>
        </p:txBody>
      </p:sp>
      <p:sp>
        <p:nvSpPr>
          <p:cNvPr id="4" name="ZoneTexte 3"/>
          <p:cNvSpPr txBox="1"/>
          <p:nvPr/>
        </p:nvSpPr>
        <p:spPr>
          <a:xfrm>
            <a:off x="2786050" y="714356"/>
            <a:ext cx="3286148"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4400" dirty="0">
                <a:latin typeface="Times New Roman" pitchFamily="18" charset="0"/>
                <a:cs typeface="Times New Roman" pitchFamily="18" charset="0"/>
              </a:rPr>
              <a:t> Il faut noter </a:t>
            </a:r>
          </a:p>
        </p:txBody>
      </p:sp>
      <p:sp>
        <p:nvSpPr>
          <p:cNvPr id="5" name="Rectangle 4"/>
          <p:cNvSpPr/>
          <p:nvPr/>
        </p:nvSpPr>
        <p:spPr>
          <a:xfrm>
            <a:off x="428596" y="4854371"/>
            <a:ext cx="84296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fr-FR" b="1" dirty="0">
                <a:solidFill>
                  <a:srgbClr val="FF0000"/>
                </a:solidFill>
                <a:latin typeface="Times New Roman" pitchFamily="18" charset="0"/>
                <a:cs typeface="Times New Roman" pitchFamily="18" charset="0"/>
              </a:rPr>
              <a:t>NB 2:</a:t>
            </a:r>
            <a:r>
              <a:rPr lang="fr-FR" dirty="0">
                <a:latin typeface="Times New Roman" pitchFamily="18" charset="0"/>
                <a:cs typeface="Times New Roman" pitchFamily="18" charset="0"/>
              </a:rPr>
              <a:t> tout animal de plus de 24 mois accidenté sera directement euthanasié et détruit par incinération (réf. Arrêté du 9 juin 2000 – JO N° 137 du 15 juin 2000 page 9003).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14348" y="714356"/>
            <a:ext cx="1357322" cy="523220"/>
          </a:xfrm>
          <a:prstGeom prst="rect">
            <a:avLst/>
          </a:prstGeom>
          <a:noFill/>
        </p:spPr>
        <p:txBody>
          <a:bodyPr wrap="square" rtlCol="0">
            <a:spAutoFit/>
          </a:bodyPr>
          <a:lstStyle/>
          <a:p>
            <a:r>
              <a:rPr lang="fr-FR" sz="2800" b="1" dirty="0"/>
              <a:t>NB 1: </a:t>
            </a:r>
          </a:p>
        </p:txBody>
      </p:sp>
      <p:sp>
        <p:nvSpPr>
          <p:cNvPr id="3" name="ZoneTexte 2"/>
          <p:cNvSpPr txBox="1"/>
          <p:nvPr/>
        </p:nvSpPr>
        <p:spPr>
          <a:xfrm>
            <a:off x="785786" y="1428736"/>
            <a:ext cx="7715304" cy="400110"/>
          </a:xfrm>
          <a:prstGeom prst="rect">
            <a:avLst/>
          </a:prstGeom>
          <a:noFill/>
        </p:spPr>
        <p:txBody>
          <a:bodyPr wrap="square" rtlCol="0">
            <a:spAutoFit/>
          </a:bodyPr>
          <a:lstStyle/>
          <a:p>
            <a:pPr>
              <a:buFont typeface="Wingdings" pitchFamily="2" charset="2"/>
              <a:buChar char="v"/>
            </a:pPr>
            <a:r>
              <a:rPr lang="fr-FR" sz="2000" b="1" dirty="0"/>
              <a:t>  Le taux de cholestérol diminue au fur et à mesure avec l’</a:t>
            </a:r>
            <a:r>
              <a:rPr lang="fr-FR" sz="2000" b="1" dirty="0" err="1"/>
              <a:t>ecrémage</a:t>
            </a:r>
            <a:r>
              <a:rPr lang="fr-FR" sz="2000" b="1" dirty="0"/>
              <a:t> </a:t>
            </a:r>
          </a:p>
        </p:txBody>
      </p:sp>
      <p:sp>
        <p:nvSpPr>
          <p:cNvPr id="4" name="ZoneTexte 3"/>
          <p:cNvSpPr txBox="1"/>
          <p:nvPr/>
        </p:nvSpPr>
        <p:spPr>
          <a:xfrm>
            <a:off x="714348" y="2143116"/>
            <a:ext cx="1357322" cy="523220"/>
          </a:xfrm>
          <a:prstGeom prst="rect">
            <a:avLst/>
          </a:prstGeom>
          <a:noFill/>
        </p:spPr>
        <p:txBody>
          <a:bodyPr wrap="square" rtlCol="0">
            <a:spAutoFit/>
          </a:bodyPr>
          <a:lstStyle/>
          <a:p>
            <a:r>
              <a:rPr lang="fr-FR" sz="2800" b="1" dirty="0"/>
              <a:t>NB 2: </a:t>
            </a:r>
          </a:p>
        </p:txBody>
      </p:sp>
      <p:sp>
        <p:nvSpPr>
          <p:cNvPr id="5" name="ZoneTexte 4"/>
          <p:cNvSpPr txBox="1"/>
          <p:nvPr/>
        </p:nvSpPr>
        <p:spPr>
          <a:xfrm>
            <a:off x="785786" y="2773916"/>
            <a:ext cx="7715304" cy="400110"/>
          </a:xfrm>
          <a:prstGeom prst="rect">
            <a:avLst/>
          </a:prstGeom>
          <a:noFill/>
        </p:spPr>
        <p:txBody>
          <a:bodyPr wrap="square" rtlCol="0">
            <a:spAutoFit/>
          </a:bodyPr>
          <a:lstStyle/>
          <a:p>
            <a:pPr>
              <a:buFont typeface="Wingdings" pitchFamily="2" charset="2"/>
              <a:buChar char="v"/>
            </a:pPr>
            <a:r>
              <a:rPr lang="fr-FR" sz="2000" b="1" dirty="0"/>
              <a:t>  Les laits les plus gras sont destinés pour la fabrication du beure. </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142852"/>
            <a:ext cx="5929338" cy="369332"/>
          </a:xfrm>
          <a:prstGeom prst="rect">
            <a:avLst/>
          </a:prstGeom>
        </p:spPr>
        <p:txBody>
          <a:bodyPr wrap="square">
            <a:spAutoFit/>
          </a:bodyPr>
          <a:lstStyle/>
          <a:p>
            <a:r>
              <a:rPr lang="fr-FR" b="1" dirty="0">
                <a:solidFill>
                  <a:srgbClr val="FF0000"/>
                </a:solidFill>
                <a:latin typeface="Times New Roman" pitchFamily="18" charset="0"/>
                <a:cs typeface="Times New Roman" pitchFamily="18" charset="0"/>
              </a:rPr>
              <a:t>Contrôle sanitaire des produits issus de l’abattage:</a:t>
            </a:r>
          </a:p>
        </p:txBody>
      </p:sp>
      <p:sp>
        <p:nvSpPr>
          <p:cNvPr id="3" name="Rectangle 2"/>
          <p:cNvSpPr/>
          <p:nvPr/>
        </p:nvSpPr>
        <p:spPr>
          <a:xfrm>
            <a:off x="285720" y="714356"/>
            <a:ext cx="8572560" cy="2169825"/>
          </a:xfrm>
          <a:prstGeom prst="rect">
            <a:avLst/>
          </a:prstGeom>
        </p:spPr>
        <p:txBody>
          <a:bodyPr wrap="square">
            <a:spAutoFit/>
          </a:bodyPr>
          <a:lstStyle/>
          <a:p>
            <a:pPr algn="just">
              <a:lnSpc>
                <a:spcPct val="150000"/>
              </a:lnSpc>
            </a:pPr>
            <a:r>
              <a:rPr lang="fr-FR" b="1" dirty="0">
                <a:latin typeface="Times New Roman" pitchFamily="18" charset="0"/>
                <a:cs typeface="Times New Roman" pitchFamily="18" charset="0"/>
              </a:rPr>
              <a:t>Un  contrôle est effectué sur les carcasses en fin de chaîne,  portant sur la présence  :</a:t>
            </a:r>
          </a:p>
          <a:p>
            <a:pPr algn="just">
              <a:lnSpc>
                <a:spcPct val="150000"/>
              </a:lnSpc>
              <a:buFont typeface="Wingdings" pitchFamily="2" charset="2"/>
              <a:buChar char="v"/>
            </a:pPr>
            <a:r>
              <a:rPr lang="fr-FR" dirty="0">
                <a:latin typeface="Times New Roman" pitchFamily="18" charset="0"/>
                <a:cs typeface="Times New Roman" pitchFamily="18" charset="0"/>
              </a:rPr>
              <a:t> de ganglions, signe d’infection ;</a:t>
            </a:r>
          </a:p>
          <a:p>
            <a:pPr algn="just">
              <a:lnSpc>
                <a:spcPct val="150000"/>
              </a:lnSpc>
              <a:buFont typeface="Wingdings" pitchFamily="2" charset="2"/>
              <a:buChar char="v"/>
            </a:pPr>
            <a:r>
              <a:rPr lang="fr-FR" dirty="0">
                <a:latin typeface="Times New Roman" pitchFamily="18" charset="0"/>
                <a:cs typeface="Times New Roman" pitchFamily="18" charset="0"/>
              </a:rPr>
              <a:t> d’abcès ;</a:t>
            </a:r>
          </a:p>
          <a:p>
            <a:pPr algn="just">
              <a:lnSpc>
                <a:spcPct val="150000"/>
              </a:lnSpc>
              <a:buFont typeface="Wingdings" pitchFamily="2" charset="2"/>
              <a:buChar char="v"/>
            </a:pPr>
            <a:r>
              <a:rPr lang="fr-FR" dirty="0">
                <a:latin typeface="Times New Roman" pitchFamily="18" charset="0"/>
                <a:cs typeface="Times New Roman" pitchFamily="18" charset="0"/>
              </a:rPr>
              <a:t> d’hématome, consécutif à des contusions ;</a:t>
            </a:r>
          </a:p>
          <a:p>
            <a:pPr algn="just">
              <a:lnSpc>
                <a:spcPct val="150000"/>
              </a:lnSpc>
              <a:buFont typeface="Wingdings" pitchFamily="2" charset="2"/>
              <a:buChar char="v"/>
            </a:pPr>
            <a:r>
              <a:rPr lang="fr-FR" dirty="0">
                <a:latin typeface="Times New Roman" pitchFamily="18" charset="0"/>
                <a:cs typeface="Times New Roman" pitchFamily="18" charset="0"/>
              </a:rPr>
              <a:t> de fractures, survenues lors de l’abattage.</a:t>
            </a:r>
          </a:p>
        </p:txBody>
      </p:sp>
      <p:sp>
        <p:nvSpPr>
          <p:cNvPr id="5" name="Rectangle 4"/>
          <p:cNvSpPr/>
          <p:nvPr/>
        </p:nvSpPr>
        <p:spPr>
          <a:xfrm>
            <a:off x="142845" y="5385122"/>
            <a:ext cx="4000527" cy="461665"/>
          </a:xfrm>
          <a:prstGeom prst="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fr-FR" sz="2400" b="1" dirty="0">
                <a:latin typeface="Times New Roman" pitchFamily="18" charset="0"/>
                <a:cs typeface="Times New Roman" pitchFamily="18" charset="0"/>
              </a:rPr>
              <a:t>La recherche du facteur ESB</a:t>
            </a:r>
          </a:p>
        </p:txBody>
      </p:sp>
      <p:sp>
        <p:nvSpPr>
          <p:cNvPr id="6" name="Rectangle 5"/>
          <p:cNvSpPr/>
          <p:nvPr/>
        </p:nvSpPr>
        <p:spPr>
          <a:xfrm>
            <a:off x="5072066" y="4880630"/>
            <a:ext cx="3786182"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fr-FR" b="1" dirty="0">
                <a:latin typeface="Times New Roman" pitchFamily="18" charset="0"/>
                <a:cs typeface="Times New Roman" pitchFamily="18" charset="0"/>
              </a:rPr>
              <a:t>se fait sur chaque carcasse issue</a:t>
            </a:r>
          </a:p>
          <a:p>
            <a:pPr algn="ctr"/>
            <a:r>
              <a:rPr lang="fr-FR" b="1" dirty="0">
                <a:latin typeface="Times New Roman" pitchFamily="18" charset="0"/>
                <a:cs typeface="Times New Roman" pitchFamily="18" charset="0"/>
              </a:rPr>
              <a:t>d’animaux de plus de 24 mois via des Prélèvement au niveau de l’</a:t>
            </a:r>
            <a:r>
              <a:rPr lang="fr-FR" b="1" dirty="0" err="1">
                <a:latin typeface="Times New Roman" pitchFamily="18" charset="0"/>
                <a:cs typeface="Times New Roman" pitchFamily="18" charset="0"/>
              </a:rPr>
              <a:t>obex</a:t>
            </a:r>
            <a:endParaRPr lang="fr-FR" b="1" i="1" dirty="0">
              <a:solidFill>
                <a:srgbClr val="FF0000"/>
              </a:solidFill>
              <a:latin typeface="Times New Roman" pitchFamily="18" charset="0"/>
              <a:cs typeface="Times New Roman" pitchFamily="18" charset="0"/>
            </a:endParaRPr>
          </a:p>
          <a:p>
            <a:pPr algn="ctr"/>
            <a:r>
              <a:rPr lang="fr-FR" b="1" i="1" dirty="0">
                <a:solidFill>
                  <a:srgbClr val="FF0000"/>
                </a:solidFill>
                <a:latin typeface="Times New Roman" pitchFamily="18" charset="0"/>
                <a:cs typeface="Times New Roman" pitchFamily="18" charset="0"/>
              </a:rPr>
              <a:t>(jonction de la moelle épinière et du cerveau).</a:t>
            </a:r>
            <a:endParaRPr lang="fr-FR" b="1" dirty="0">
              <a:latin typeface="Times New Roman" pitchFamily="18" charset="0"/>
              <a:cs typeface="Times New Roman" pitchFamily="18" charset="0"/>
            </a:endParaRPr>
          </a:p>
        </p:txBody>
      </p:sp>
      <p:sp>
        <p:nvSpPr>
          <p:cNvPr id="7" name="Flèche droite 6"/>
          <p:cNvSpPr/>
          <p:nvPr/>
        </p:nvSpPr>
        <p:spPr>
          <a:xfrm>
            <a:off x="4357686" y="5500702"/>
            <a:ext cx="42862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imes New Roman" pitchFamily="18" charset="0"/>
              <a:cs typeface="Times New Roman" pitchFamily="18" charset="0"/>
            </a:endParaRPr>
          </a:p>
        </p:txBody>
      </p:sp>
      <p:sp>
        <p:nvSpPr>
          <p:cNvPr id="9" name="ZoneTexte 8"/>
          <p:cNvSpPr txBox="1"/>
          <p:nvPr/>
        </p:nvSpPr>
        <p:spPr>
          <a:xfrm>
            <a:off x="2428860" y="3445377"/>
            <a:ext cx="4214842"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4400" b="1" dirty="0">
                <a:latin typeface="Times New Roman" pitchFamily="18" charset="0"/>
                <a:cs typeface="Times New Roman" pitchFamily="18" charset="0"/>
              </a:rPr>
              <a:t>Très important</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14314" y="285729"/>
            <a:ext cx="8786842" cy="6357981"/>
          </a:xfrm>
          <a:prstGeom prst="rect">
            <a:avLst/>
          </a:prstGeom>
          <a:noFill/>
          <a:ln w="9525">
            <a:noFill/>
            <a:miter lim="800000"/>
            <a:headEnd/>
            <a:tailEnd/>
          </a:ln>
          <a:effectLst>
            <a:outerShdw blurRad="50800" dist="38100" dir="5400000" algn="t" rotWithShape="0">
              <a:prstClr val="black">
                <a:alpha val="40000"/>
              </a:prstClr>
            </a:outerShdw>
            <a:softEdge rad="31750"/>
          </a:effectLst>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357166"/>
            <a:ext cx="8643998" cy="1754326"/>
          </a:xfrm>
          <a:prstGeom prst="rect">
            <a:avLst/>
          </a:prstGeom>
        </p:spPr>
        <p:txBody>
          <a:bodyPr wrap="square">
            <a:spAutoFit/>
          </a:bodyPr>
          <a:lstStyle/>
          <a:p>
            <a:pPr algn="just">
              <a:lnSpc>
                <a:spcPct val="150000"/>
              </a:lnSpc>
            </a:pPr>
            <a:r>
              <a:rPr lang="fr-FR" b="1" dirty="0">
                <a:solidFill>
                  <a:srgbClr val="FF0000"/>
                </a:solidFill>
                <a:latin typeface="Times New Roman" pitchFamily="18" charset="0"/>
                <a:cs typeface="Times New Roman" pitchFamily="18" charset="0"/>
              </a:rPr>
              <a:t>Valorisation du 5</a:t>
            </a:r>
            <a:r>
              <a:rPr lang="fr-FR" b="1" baseline="30000" dirty="0">
                <a:solidFill>
                  <a:srgbClr val="FF0000"/>
                </a:solidFill>
                <a:latin typeface="Times New Roman" pitchFamily="18" charset="0"/>
                <a:cs typeface="Times New Roman" pitchFamily="18" charset="0"/>
              </a:rPr>
              <a:t>eme</a:t>
            </a:r>
            <a:r>
              <a:rPr lang="fr-FR" b="1" dirty="0">
                <a:solidFill>
                  <a:srgbClr val="FF0000"/>
                </a:solidFill>
                <a:latin typeface="Times New Roman" pitchFamily="18" charset="0"/>
                <a:cs typeface="Times New Roman" pitchFamily="18" charset="0"/>
              </a:rPr>
              <a:t> quartier:</a:t>
            </a:r>
          </a:p>
          <a:p>
            <a:pPr algn="just">
              <a:lnSpc>
                <a:spcPct val="150000"/>
              </a:lnSpc>
            </a:pPr>
            <a:r>
              <a:rPr lang="fr-FR" dirty="0">
                <a:latin typeface="Times New Roman" pitchFamily="18" charset="0"/>
                <a:cs typeface="Times New Roman" pitchFamily="18" charset="0"/>
              </a:rPr>
              <a:t>Le 5</a:t>
            </a:r>
            <a:r>
              <a:rPr lang="fr-FR" baseline="30000" dirty="0">
                <a:latin typeface="Times New Roman" pitchFamily="18" charset="0"/>
                <a:cs typeface="Times New Roman" pitchFamily="18" charset="0"/>
              </a:rPr>
              <a:t>eme</a:t>
            </a:r>
            <a:r>
              <a:rPr lang="fr-FR" dirty="0">
                <a:latin typeface="Times New Roman" pitchFamily="18" charset="0"/>
                <a:cs typeface="Times New Roman" pitchFamily="18" charset="0"/>
              </a:rPr>
              <a:t> quartier se divise en deux catégories  :</a:t>
            </a:r>
          </a:p>
          <a:p>
            <a:pPr algn="just">
              <a:lnSpc>
                <a:spcPct val="150000"/>
              </a:lnSpc>
              <a:buFont typeface="Wingdings" pitchFamily="2" charset="2"/>
              <a:buChar char="v"/>
            </a:pP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les abats rouges : </a:t>
            </a:r>
            <a:r>
              <a:rPr lang="fr-FR" dirty="0">
                <a:latin typeface="Times New Roman" pitchFamily="18" charset="0"/>
                <a:cs typeface="Times New Roman" pitchFamily="18" charset="0"/>
              </a:rPr>
              <a:t>tête, langue, cœur-poumon, foie, rognon,  testicules, hampe, onglet ;</a:t>
            </a:r>
          </a:p>
          <a:p>
            <a:pPr algn="just">
              <a:lnSpc>
                <a:spcPct val="150000"/>
              </a:lnSpc>
              <a:buFont typeface="Wingdings" pitchFamily="2" charset="2"/>
              <a:buChar char="v"/>
            </a:pP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les abats blancs : </a:t>
            </a:r>
            <a:r>
              <a:rPr lang="fr-FR" dirty="0">
                <a:latin typeface="Times New Roman" pitchFamily="18" charset="0"/>
                <a:cs typeface="Times New Roman" pitchFamily="18" charset="0"/>
              </a:rPr>
              <a:t>panse, feuillet, caillette, museau, nerfs de  pieds.</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5918" y="428604"/>
            <a:ext cx="5786462" cy="1200329"/>
          </a:xfrm>
          <a:prstGeom prst="rect">
            <a:avLst/>
          </a:prstGeom>
        </p:spPr>
        <p:txBody>
          <a:bodyPr wrap="square">
            <a:spAutoFit/>
          </a:bodyPr>
          <a:lstStyle/>
          <a:p>
            <a:pPr algn="ctr"/>
            <a:r>
              <a:rPr lang="fr-FR" sz="3600" b="1" dirty="0">
                <a:latin typeface="Times New Roman" pitchFamily="18" charset="0"/>
                <a:cs typeface="Times New Roman" pitchFamily="18" charset="0"/>
              </a:rPr>
              <a:t>Produits de charcuterie</a:t>
            </a:r>
          </a:p>
          <a:p>
            <a:pPr algn="ctr"/>
            <a:r>
              <a:rPr lang="fr-FR" sz="3600" b="1" dirty="0">
                <a:solidFill>
                  <a:srgbClr val="FF0000"/>
                </a:solidFill>
                <a:latin typeface="Times New Roman" pitchFamily="18" charset="0"/>
                <a:cs typeface="Times New Roman" pitchFamily="18" charset="0"/>
              </a:rPr>
              <a:t>Procédés de transformation</a:t>
            </a:r>
          </a:p>
        </p:txBody>
      </p:sp>
      <p:sp>
        <p:nvSpPr>
          <p:cNvPr id="3" name="Rectangle 2"/>
          <p:cNvSpPr/>
          <p:nvPr/>
        </p:nvSpPr>
        <p:spPr>
          <a:xfrm>
            <a:off x="285720" y="1928802"/>
            <a:ext cx="8572560" cy="1754326"/>
          </a:xfrm>
          <a:prstGeom prst="rect">
            <a:avLst/>
          </a:prstGeom>
        </p:spPr>
        <p:txBody>
          <a:bodyPr wrap="square">
            <a:spAutoFit/>
          </a:bodyPr>
          <a:lstStyle/>
          <a:p>
            <a:pPr algn="just">
              <a:lnSpc>
                <a:spcPct val="200000"/>
              </a:lnSpc>
            </a:pPr>
            <a:r>
              <a:rPr lang="fr-FR" dirty="0">
                <a:latin typeface="Times New Roman" pitchFamily="18" charset="0"/>
                <a:cs typeface="Times New Roman" pitchFamily="18" charset="0"/>
              </a:rPr>
              <a:t>L’élaboration des produits de charcuterie sollicite, pour une large part, les aptitudes fonctionnelles des constituants organiques fondamentaux mis en œuvre lors de leur élaboration. Il convient, au préalable, de bien maîtriser et d’optimiser: </a:t>
            </a:r>
          </a:p>
        </p:txBody>
      </p:sp>
      <p:sp>
        <p:nvSpPr>
          <p:cNvPr id="4" name="Rectangle 3"/>
          <p:cNvSpPr/>
          <p:nvPr/>
        </p:nvSpPr>
        <p:spPr>
          <a:xfrm>
            <a:off x="357158" y="3991140"/>
            <a:ext cx="8501122" cy="2223942"/>
          </a:xfrm>
          <a:prstGeom prst="rect">
            <a:avLst/>
          </a:prstGeom>
        </p:spPr>
        <p:txBody>
          <a:bodyPr wrap="square">
            <a:spAutoFit/>
          </a:bodyPr>
          <a:lstStyle/>
          <a:p>
            <a:pPr algn="just">
              <a:lnSpc>
                <a:spcPct val="200000"/>
              </a:lnSpc>
              <a:buFont typeface="Wingdings" pitchFamily="2" charset="2"/>
              <a:buChar char="v"/>
            </a:pPr>
            <a:r>
              <a:rPr lang="fr-FR" dirty="0">
                <a:latin typeface="Times New Roman" pitchFamily="18" charset="0"/>
                <a:cs typeface="Times New Roman" pitchFamily="18" charset="0"/>
              </a:rPr>
              <a:t> l’hydratation du muscle en vue d’obtenir une </a:t>
            </a:r>
            <a:r>
              <a:rPr lang="fr-FR" dirty="0" err="1">
                <a:latin typeface="Times New Roman" pitchFamily="18" charset="0"/>
                <a:cs typeface="Times New Roman" pitchFamily="18" charset="0"/>
              </a:rPr>
              <a:t>jutosité</a:t>
            </a:r>
            <a:r>
              <a:rPr lang="fr-FR" dirty="0">
                <a:latin typeface="Times New Roman" pitchFamily="18" charset="0"/>
                <a:cs typeface="Times New Roman" pitchFamily="18" charset="0"/>
              </a:rPr>
              <a:t> suffisante après cuisson ;</a:t>
            </a:r>
          </a:p>
          <a:p>
            <a:pPr algn="just">
              <a:lnSpc>
                <a:spcPct val="200000"/>
              </a:lnSpc>
              <a:buFont typeface="Wingdings" pitchFamily="2" charset="2"/>
              <a:buChar char="v"/>
            </a:pPr>
            <a:r>
              <a:rPr lang="fr-FR" dirty="0">
                <a:latin typeface="Times New Roman" pitchFamily="18" charset="0"/>
                <a:cs typeface="Times New Roman" pitchFamily="18" charset="0"/>
              </a:rPr>
              <a:t> la coloration de la viande afin de faire apparaître un pigment rouge-rosé après chauffage ;</a:t>
            </a:r>
          </a:p>
          <a:p>
            <a:pPr algn="just">
              <a:lnSpc>
                <a:spcPct val="200000"/>
              </a:lnSpc>
              <a:buFont typeface="Wingdings" pitchFamily="2" charset="2"/>
              <a:buChar char="v"/>
            </a:pPr>
            <a:r>
              <a:rPr lang="fr-FR" dirty="0">
                <a:latin typeface="Times New Roman" pitchFamily="18" charset="0"/>
                <a:cs typeface="Times New Roman" pitchFamily="18" charset="0"/>
              </a:rPr>
              <a:t> la dispersion et la stabilisation des graisses dans le produit proposé au consommateur.</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1582341"/>
            <a:ext cx="8501122" cy="458074"/>
          </a:xfrm>
          <a:prstGeom prst="rect">
            <a:avLst/>
          </a:prstGeom>
        </p:spPr>
        <p:txBody>
          <a:bodyPr wrap="square">
            <a:spAutoFit/>
          </a:bodyPr>
          <a:lstStyle/>
          <a:p>
            <a:pPr algn="just">
              <a:lnSpc>
                <a:spcPct val="150000"/>
              </a:lnSpc>
            </a:pPr>
            <a:r>
              <a:rPr lang="fr-FR" dirty="0">
                <a:latin typeface="Times New Roman" pitchFamily="18" charset="0"/>
                <a:cs typeface="Times New Roman" pitchFamily="18" charset="0"/>
              </a:rPr>
              <a:t>Pour la cellule, elles sont de deux types :</a:t>
            </a:r>
          </a:p>
        </p:txBody>
      </p:sp>
      <p:sp>
        <p:nvSpPr>
          <p:cNvPr id="3" name="Rectangle 2"/>
          <p:cNvSpPr/>
          <p:nvPr/>
        </p:nvSpPr>
        <p:spPr>
          <a:xfrm>
            <a:off x="357158" y="857232"/>
            <a:ext cx="4572000" cy="400110"/>
          </a:xfrm>
          <a:prstGeom prst="rect">
            <a:avLst/>
          </a:prstGeom>
        </p:spPr>
        <p:txBody>
          <a:bodyPr>
            <a:spAutoFit/>
          </a:bodyPr>
          <a:lstStyle/>
          <a:p>
            <a:pPr algn="just"/>
            <a:r>
              <a:rPr lang="fr-FR" sz="2000" b="1" dirty="0">
                <a:solidFill>
                  <a:srgbClr val="FF0000"/>
                </a:solidFill>
                <a:latin typeface="Times New Roman" pitchFamily="18" charset="0"/>
                <a:cs typeface="Times New Roman" pitchFamily="18" charset="0"/>
              </a:rPr>
              <a:t>1-1- Principales protéines du muscle</a:t>
            </a:r>
          </a:p>
        </p:txBody>
      </p:sp>
      <p:sp>
        <p:nvSpPr>
          <p:cNvPr id="4" name="Rectangle 3"/>
          <p:cNvSpPr/>
          <p:nvPr/>
        </p:nvSpPr>
        <p:spPr>
          <a:xfrm>
            <a:off x="214282" y="285728"/>
            <a:ext cx="3347776" cy="400110"/>
          </a:xfrm>
          <a:prstGeom prst="rect">
            <a:avLst/>
          </a:prstGeom>
        </p:spPr>
        <p:txBody>
          <a:bodyPr wrap="none">
            <a:spAutoFit/>
          </a:bodyPr>
          <a:lstStyle/>
          <a:p>
            <a:pPr algn="just"/>
            <a:r>
              <a:rPr lang="fr-FR" sz="2000" b="1" dirty="0">
                <a:solidFill>
                  <a:srgbClr val="FF0000"/>
                </a:solidFill>
                <a:latin typeface="Times New Roman" pitchFamily="18" charset="0"/>
                <a:cs typeface="Times New Roman" pitchFamily="18" charset="0"/>
              </a:rPr>
              <a:t> 1- Les protéines musculaires</a:t>
            </a:r>
          </a:p>
        </p:txBody>
      </p:sp>
      <p:sp>
        <p:nvSpPr>
          <p:cNvPr id="5" name="Rectangle 4"/>
          <p:cNvSpPr/>
          <p:nvPr/>
        </p:nvSpPr>
        <p:spPr>
          <a:xfrm>
            <a:off x="714348" y="3786190"/>
            <a:ext cx="4572000" cy="579967"/>
          </a:xfrm>
          <a:prstGeom prst="rect">
            <a:avLst/>
          </a:prstGeom>
        </p:spPr>
        <p:txBody>
          <a:bodyPr>
            <a:spAutoFit/>
          </a:bodyPr>
          <a:lstStyle/>
          <a:p>
            <a:pPr algn="just">
              <a:lnSpc>
                <a:spcPct val="150000"/>
              </a:lnSpc>
            </a:pPr>
            <a:r>
              <a:rPr lang="fr-FR" sz="2400" dirty="0">
                <a:latin typeface="Times New Roman" pitchFamily="18" charset="0"/>
                <a:cs typeface="Times New Roman" pitchFamily="18" charset="0"/>
              </a:rPr>
              <a:t>2) les protéines myofibrillaires</a:t>
            </a:r>
          </a:p>
        </p:txBody>
      </p:sp>
      <p:sp>
        <p:nvSpPr>
          <p:cNvPr id="6" name="Rectangle 5"/>
          <p:cNvSpPr/>
          <p:nvPr/>
        </p:nvSpPr>
        <p:spPr>
          <a:xfrm>
            <a:off x="571472" y="2428868"/>
            <a:ext cx="4572000" cy="646331"/>
          </a:xfrm>
          <a:prstGeom prst="rect">
            <a:avLst/>
          </a:prstGeom>
        </p:spPr>
        <p:txBody>
          <a:bodyPr>
            <a:spAutoFit/>
          </a:bodyPr>
          <a:lstStyle/>
          <a:p>
            <a:pPr algn="just">
              <a:lnSpc>
                <a:spcPct val="150000"/>
              </a:lnSpc>
            </a:pPr>
            <a:r>
              <a:rPr lang="fr-FR" sz="2400" dirty="0">
                <a:latin typeface="Times New Roman" pitchFamily="18" charset="0"/>
                <a:cs typeface="Times New Roman" pitchFamily="18" charset="0"/>
              </a:rPr>
              <a:t>1) les protéines sarcoplasmiques</a:t>
            </a:r>
          </a:p>
        </p:txBody>
      </p:sp>
      <p:sp>
        <p:nvSpPr>
          <p:cNvPr id="7" name="Flèche droite 6"/>
          <p:cNvSpPr/>
          <p:nvPr/>
        </p:nvSpPr>
        <p:spPr>
          <a:xfrm>
            <a:off x="5000628" y="2643182"/>
            <a:ext cx="57150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5878191" y="2428868"/>
            <a:ext cx="3051528" cy="830997"/>
          </a:xfrm>
          <a:prstGeom prst="rect">
            <a:avLst/>
          </a:prstGeom>
        </p:spPr>
        <p:txBody>
          <a:bodyPr wrap="square">
            <a:spAutoFit/>
          </a:bodyPr>
          <a:lstStyle/>
          <a:p>
            <a:pPr algn="ctr"/>
            <a:r>
              <a:rPr lang="fr-FR" sz="2400" b="1" dirty="0">
                <a:latin typeface="Times New Roman" pitchFamily="18" charset="0"/>
                <a:cs typeface="Times New Roman" pitchFamily="18" charset="0"/>
              </a:rPr>
              <a:t>Hydrosolubles (</a:t>
            </a:r>
            <a:r>
              <a:rPr lang="fr-FR" sz="2400" b="1" dirty="0" err="1">
                <a:latin typeface="Times New Roman" pitchFamily="18" charset="0"/>
                <a:cs typeface="Times New Roman" pitchFamily="18" charset="0"/>
              </a:rPr>
              <a:t>ex:myoglobine</a:t>
            </a:r>
            <a:r>
              <a:rPr lang="fr-FR" sz="2400" b="1">
                <a:latin typeface="Times New Roman" pitchFamily="18" charset="0"/>
                <a:cs typeface="Times New Roman" pitchFamily="18" charset="0"/>
              </a:rPr>
              <a:t>) </a:t>
            </a:r>
            <a:endParaRPr lang="fr-FR" sz="2400" b="1" dirty="0"/>
          </a:p>
        </p:txBody>
      </p:sp>
      <p:sp>
        <p:nvSpPr>
          <p:cNvPr id="9" name="Rectangle 8"/>
          <p:cNvSpPr/>
          <p:nvPr/>
        </p:nvSpPr>
        <p:spPr>
          <a:xfrm>
            <a:off x="714348" y="5143512"/>
            <a:ext cx="7572428"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50000"/>
              </a:lnSpc>
            </a:pPr>
            <a:r>
              <a:rPr lang="fr-FR" sz="2800" b="1" dirty="0">
                <a:latin typeface="Times New Roman" pitchFamily="18" charset="0"/>
                <a:cs typeface="Times New Roman" pitchFamily="18" charset="0"/>
              </a:rPr>
              <a:t>auxquels il faut ajouter les protéines du réseau</a:t>
            </a:r>
          </a:p>
          <a:p>
            <a:pPr algn="ctr">
              <a:lnSpc>
                <a:spcPct val="150000"/>
              </a:lnSpc>
            </a:pPr>
            <a:r>
              <a:rPr lang="fr-FR" sz="2800" b="1" dirty="0">
                <a:latin typeface="Times New Roman" pitchFamily="18" charset="0"/>
                <a:cs typeface="Times New Roman" pitchFamily="18" charset="0"/>
              </a:rPr>
              <a:t> conjonctif intercellulaire.</a:t>
            </a:r>
          </a:p>
        </p:txBody>
      </p:sp>
      <p:sp>
        <p:nvSpPr>
          <p:cNvPr id="10" name="Flèche droite 9"/>
          <p:cNvSpPr/>
          <p:nvPr/>
        </p:nvSpPr>
        <p:spPr>
          <a:xfrm>
            <a:off x="5000628" y="4000504"/>
            <a:ext cx="57150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6000760" y="3714752"/>
            <a:ext cx="2428892" cy="830997"/>
          </a:xfrm>
          <a:prstGeom prst="rect">
            <a:avLst/>
          </a:prstGeom>
        </p:spPr>
        <p:txBody>
          <a:bodyPr wrap="square">
            <a:spAutoFit/>
          </a:bodyPr>
          <a:lstStyle/>
          <a:p>
            <a:pPr algn="ctr"/>
            <a:r>
              <a:rPr lang="fr-FR" sz="2400" b="1" dirty="0">
                <a:latin typeface="Times New Roman" pitchFamily="18" charset="0"/>
                <a:cs typeface="Times New Roman" pitchFamily="18" charset="0"/>
              </a:rPr>
              <a:t>halosolubles en partie seulement </a:t>
            </a:r>
            <a:endParaRPr lang="fr-FR" sz="2400" b="1"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745" y="202148"/>
            <a:ext cx="3905877" cy="369332"/>
          </a:xfrm>
          <a:prstGeom prst="rect">
            <a:avLst/>
          </a:prstGeom>
        </p:spPr>
        <p:txBody>
          <a:bodyPr wrap="none">
            <a:spAutoFit/>
          </a:bodyPr>
          <a:lstStyle/>
          <a:p>
            <a:r>
              <a:rPr lang="fr-FR" b="1" dirty="0">
                <a:solidFill>
                  <a:srgbClr val="FF0000"/>
                </a:solidFill>
                <a:latin typeface="Times New Roman" pitchFamily="18" charset="0"/>
                <a:cs typeface="Times New Roman" pitchFamily="18" charset="0"/>
              </a:rPr>
              <a:t>1.2 Liaisons entre chaînes peptidiques</a:t>
            </a:r>
          </a:p>
        </p:txBody>
      </p:sp>
      <p:pic>
        <p:nvPicPr>
          <p:cNvPr id="1026"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1643042" y="785794"/>
            <a:ext cx="6072230" cy="3571900"/>
          </a:xfrm>
          <a:prstGeom prst="rect">
            <a:avLst/>
          </a:prstGeom>
          <a:noFill/>
          <a:ln w="9525">
            <a:noFill/>
            <a:miter lim="800000"/>
            <a:headEnd/>
            <a:tailEnd/>
          </a:ln>
          <a:effectLst/>
        </p:spPr>
      </p:pic>
      <p:sp>
        <p:nvSpPr>
          <p:cNvPr id="4" name="Rectangle 3"/>
          <p:cNvSpPr/>
          <p:nvPr/>
        </p:nvSpPr>
        <p:spPr>
          <a:xfrm>
            <a:off x="142844" y="4643446"/>
            <a:ext cx="4000528" cy="1883657"/>
          </a:xfrm>
          <a:prstGeom prst="rect">
            <a:avLst/>
          </a:prstGeom>
        </p:spPr>
        <p:txBody>
          <a:bodyPr wrap="square">
            <a:spAutoFit/>
          </a:bodyPr>
          <a:lstStyle/>
          <a:p>
            <a:pPr algn="ctr">
              <a:lnSpc>
                <a:spcPct val="150000"/>
              </a:lnSpc>
            </a:pPr>
            <a:r>
              <a:rPr lang="fr-FR" sz="2000" b="1" dirty="0">
                <a:solidFill>
                  <a:srgbClr val="FF0000"/>
                </a:solidFill>
                <a:latin typeface="Times New Roman" pitchFamily="18" charset="0"/>
                <a:cs typeface="Times New Roman" pitchFamily="18" charset="0"/>
              </a:rPr>
              <a:t>NB: </a:t>
            </a:r>
            <a:r>
              <a:rPr lang="fr-FR" sz="2000" dirty="0">
                <a:latin typeface="Times New Roman" pitchFamily="18" charset="0"/>
                <a:cs typeface="Times New Roman" pitchFamily="18" charset="0"/>
              </a:rPr>
              <a:t>Selon les différentes forces d’attraction existant entre les chaînes peptidiques, les espaces capillaires sont plus ou moins volumineux.</a:t>
            </a:r>
          </a:p>
        </p:txBody>
      </p:sp>
      <p:sp>
        <p:nvSpPr>
          <p:cNvPr id="5" name="Rectangle 4"/>
          <p:cNvSpPr/>
          <p:nvPr/>
        </p:nvSpPr>
        <p:spPr>
          <a:xfrm>
            <a:off x="5597381" y="4946044"/>
            <a:ext cx="3260899" cy="1384995"/>
          </a:xfrm>
          <a:prstGeom prst="rect">
            <a:avLst/>
          </a:prstGeom>
        </p:spPr>
        <p:txBody>
          <a:bodyPr wrap="square">
            <a:spAutoFit/>
          </a:bodyPr>
          <a:lstStyle/>
          <a:p>
            <a:pPr algn="ctr"/>
            <a:r>
              <a:rPr lang="fr-FR" sz="2800" b="1" dirty="0">
                <a:latin typeface="Times New Roman" pitchFamily="18" charset="0"/>
                <a:cs typeface="Times New Roman" pitchFamily="18" charset="0"/>
              </a:rPr>
              <a:t>L’eau libre est présente dans ces espaces</a:t>
            </a:r>
          </a:p>
        </p:txBody>
      </p:sp>
      <p:sp>
        <p:nvSpPr>
          <p:cNvPr id="6" name="Flèche droite 5"/>
          <p:cNvSpPr/>
          <p:nvPr/>
        </p:nvSpPr>
        <p:spPr>
          <a:xfrm>
            <a:off x="4714876" y="5476604"/>
            <a:ext cx="57150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538" y="357166"/>
            <a:ext cx="7286676" cy="193899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50000"/>
              </a:lnSpc>
            </a:pPr>
            <a:r>
              <a:rPr lang="fr-FR" sz="3200" b="1" dirty="0">
                <a:latin typeface="Times New Roman" pitchFamily="18" charset="0"/>
                <a:cs typeface="Times New Roman" pitchFamily="18" charset="0"/>
              </a:rPr>
              <a:t>                           </a:t>
            </a:r>
            <a:r>
              <a:rPr lang="fr-FR" sz="3200" b="1" u="sng" dirty="0">
                <a:solidFill>
                  <a:srgbClr val="FF0000"/>
                </a:solidFill>
                <a:latin typeface="Times New Roman" pitchFamily="18" charset="0"/>
                <a:cs typeface="Times New Roman" pitchFamily="18" charset="0"/>
              </a:rPr>
              <a:t>A retenir </a:t>
            </a:r>
          </a:p>
          <a:p>
            <a:pPr algn="ctr">
              <a:lnSpc>
                <a:spcPct val="150000"/>
              </a:lnSpc>
            </a:pPr>
            <a:r>
              <a:rPr lang="fr-FR" sz="2400" dirty="0">
                <a:latin typeface="Times New Roman" pitchFamily="18" charset="0"/>
                <a:cs typeface="Times New Roman" pitchFamily="18" charset="0"/>
              </a:rPr>
              <a:t>La quantité d’eau libre peut donc varier d’où la variation du pouvoir de rétention d’eau </a:t>
            </a:r>
            <a:r>
              <a:rPr lang="fr-FR" sz="2400" b="1" dirty="0">
                <a:solidFill>
                  <a:srgbClr val="7030A0"/>
                </a:solidFill>
                <a:latin typeface="Times New Roman" pitchFamily="18" charset="0"/>
                <a:cs typeface="Times New Roman" pitchFamily="18" charset="0"/>
              </a:rPr>
              <a:t>(PRE) </a:t>
            </a:r>
            <a:r>
              <a:rPr lang="fr-FR" sz="2400" dirty="0">
                <a:latin typeface="Times New Roman" pitchFamily="18" charset="0"/>
                <a:cs typeface="Times New Roman" pitchFamily="18" charset="0"/>
              </a:rPr>
              <a:t>de la viande</a:t>
            </a:r>
          </a:p>
        </p:txBody>
      </p:sp>
      <p:sp>
        <p:nvSpPr>
          <p:cNvPr id="3" name="Rectangle 2"/>
          <p:cNvSpPr/>
          <p:nvPr/>
        </p:nvSpPr>
        <p:spPr>
          <a:xfrm>
            <a:off x="278468" y="2989922"/>
            <a:ext cx="3786214"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fr-FR" sz="2000" b="1" u="sng" dirty="0">
                <a:solidFill>
                  <a:srgbClr val="002060"/>
                </a:solidFill>
                <a:latin typeface="Times New Roman" pitchFamily="18" charset="0"/>
                <a:cs typeface="Times New Roman" pitchFamily="18" charset="0"/>
              </a:rPr>
              <a:t>La structure ouverte </a:t>
            </a:r>
            <a:r>
              <a:rPr lang="fr-FR" sz="2000" dirty="0">
                <a:latin typeface="Times New Roman" pitchFamily="18" charset="0"/>
                <a:cs typeface="Times New Roman" pitchFamily="18" charset="0"/>
              </a:rPr>
              <a:t>correspond à un petit nombre de liaisons entre les chaînes peptidiques</a:t>
            </a:r>
          </a:p>
        </p:txBody>
      </p:sp>
      <p:sp>
        <p:nvSpPr>
          <p:cNvPr id="4" name="Rectangle 3"/>
          <p:cNvSpPr/>
          <p:nvPr/>
        </p:nvSpPr>
        <p:spPr>
          <a:xfrm>
            <a:off x="1214414" y="5194906"/>
            <a:ext cx="7000924" cy="1077218"/>
          </a:xfrm>
          <a:prstGeom prst="rect">
            <a:avLst/>
          </a:prstGeom>
          <a:solidFill>
            <a:schemeClr val="bg1">
              <a:lumMod val="85000"/>
            </a:schemeClr>
          </a:solidFill>
        </p:spPr>
        <p:txBody>
          <a:bodyPr wrap="square">
            <a:spAutoFit/>
          </a:bodyPr>
          <a:lstStyle/>
          <a:p>
            <a:pPr algn="ctr"/>
            <a:r>
              <a:rPr lang="fr-FR" dirty="0"/>
              <a:t> </a:t>
            </a:r>
            <a:r>
              <a:rPr lang="fr-FR" sz="3200" dirty="0">
                <a:latin typeface="Times New Roman" pitchFamily="18" charset="0"/>
                <a:cs typeface="Times New Roman" pitchFamily="18" charset="0"/>
              </a:rPr>
              <a:t>la quantité d’eau libre immobilisée dans ces espaces capillaires est importante </a:t>
            </a:r>
          </a:p>
        </p:txBody>
      </p:sp>
      <p:sp>
        <p:nvSpPr>
          <p:cNvPr id="5" name="Rectangle 4"/>
          <p:cNvSpPr/>
          <p:nvPr/>
        </p:nvSpPr>
        <p:spPr>
          <a:xfrm>
            <a:off x="5405158" y="3204236"/>
            <a:ext cx="3571900" cy="954107"/>
          </a:xfrm>
          <a:prstGeom prst="rect">
            <a:avLst/>
          </a:prstGeom>
          <a:solidFill>
            <a:schemeClr val="accent1">
              <a:lumMod val="40000"/>
              <a:lumOff val="60000"/>
            </a:schemeClr>
          </a:solidFill>
        </p:spPr>
        <p:txBody>
          <a:bodyPr wrap="square">
            <a:spAutoFit/>
          </a:bodyPr>
          <a:lstStyle/>
          <a:p>
            <a:pPr algn="ctr"/>
            <a:r>
              <a:rPr lang="fr-FR" sz="2800" b="1" dirty="0">
                <a:solidFill>
                  <a:schemeClr val="accent6">
                    <a:lumMod val="50000"/>
                  </a:schemeClr>
                </a:solidFill>
                <a:latin typeface="Times New Roman" pitchFamily="18" charset="0"/>
                <a:cs typeface="Times New Roman" pitchFamily="18" charset="0"/>
              </a:rPr>
              <a:t>Espaces capillaires volumineux </a:t>
            </a:r>
          </a:p>
        </p:txBody>
      </p:sp>
      <p:sp>
        <p:nvSpPr>
          <p:cNvPr id="6" name="Flèche droite 5"/>
          <p:cNvSpPr/>
          <p:nvPr/>
        </p:nvSpPr>
        <p:spPr>
          <a:xfrm>
            <a:off x="4510156" y="3517284"/>
            <a:ext cx="57150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8644" y="2066030"/>
            <a:ext cx="6357982" cy="1077218"/>
          </a:xfrm>
          <a:prstGeom prst="rect">
            <a:avLst/>
          </a:prstGeom>
          <a:solidFill>
            <a:schemeClr val="bg1">
              <a:lumMod val="85000"/>
            </a:schemeClr>
          </a:solidFill>
        </p:spPr>
        <p:txBody>
          <a:bodyPr wrap="square">
            <a:spAutoFit/>
          </a:bodyPr>
          <a:lstStyle/>
          <a:p>
            <a:pPr algn="ctr"/>
            <a:r>
              <a:rPr lang="fr-FR" sz="3200" dirty="0">
                <a:latin typeface="Times New Roman" pitchFamily="18" charset="0"/>
                <a:cs typeface="Times New Roman" pitchFamily="18" charset="0"/>
              </a:rPr>
              <a:t>la quantité d’eau libre immobilisée est faible</a:t>
            </a:r>
          </a:p>
        </p:txBody>
      </p:sp>
      <p:sp>
        <p:nvSpPr>
          <p:cNvPr id="3" name="Rectangle 2"/>
          <p:cNvSpPr/>
          <p:nvPr/>
        </p:nvSpPr>
        <p:spPr>
          <a:xfrm>
            <a:off x="214282" y="428604"/>
            <a:ext cx="3857652" cy="1015663"/>
          </a:xfrm>
          <a:prstGeom prst="rect">
            <a:avLst/>
          </a:prstGeom>
          <a:solidFill>
            <a:schemeClr val="bg2">
              <a:lumMod val="9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2000" dirty="0">
                <a:latin typeface="Times New Roman" pitchFamily="18" charset="0"/>
                <a:cs typeface="Times New Roman" pitchFamily="18" charset="0"/>
              </a:rPr>
              <a:t>La structure fermée correspond à un grand nombre de liaisons entre chaînes peptidiques </a:t>
            </a:r>
          </a:p>
        </p:txBody>
      </p:sp>
      <p:sp>
        <p:nvSpPr>
          <p:cNvPr id="4" name="Rectangle 3"/>
          <p:cNvSpPr/>
          <p:nvPr/>
        </p:nvSpPr>
        <p:spPr>
          <a:xfrm>
            <a:off x="5438850" y="448648"/>
            <a:ext cx="3500430" cy="954107"/>
          </a:xfrm>
          <a:prstGeom prst="rect">
            <a:avLst/>
          </a:prstGeom>
          <a:solidFill>
            <a:schemeClr val="accent3">
              <a:lumMod val="40000"/>
              <a:lumOff val="60000"/>
            </a:schemeClr>
          </a:solidFill>
        </p:spPr>
        <p:txBody>
          <a:bodyPr wrap="square">
            <a:spAutoFit/>
          </a:bodyPr>
          <a:lstStyle/>
          <a:p>
            <a:pPr algn="ctr"/>
            <a:r>
              <a:rPr lang="fr-FR" sz="2800" b="1" dirty="0">
                <a:solidFill>
                  <a:schemeClr val="accent6">
                    <a:lumMod val="50000"/>
                  </a:schemeClr>
                </a:solidFill>
                <a:latin typeface="Times New Roman" pitchFamily="18" charset="0"/>
                <a:cs typeface="Times New Roman" pitchFamily="18" charset="0"/>
              </a:rPr>
              <a:t>Espaces capillaires réduits </a:t>
            </a:r>
          </a:p>
        </p:txBody>
      </p:sp>
      <p:sp>
        <p:nvSpPr>
          <p:cNvPr id="5" name="Flèche droite 4"/>
          <p:cNvSpPr/>
          <p:nvPr/>
        </p:nvSpPr>
        <p:spPr>
          <a:xfrm>
            <a:off x="4500562" y="758498"/>
            <a:ext cx="57150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16880" y="3680302"/>
            <a:ext cx="8143932" cy="267765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50000"/>
              </a:lnSpc>
            </a:pPr>
            <a:r>
              <a:rPr lang="fr-FR" sz="2800" b="1" dirty="0">
                <a:solidFill>
                  <a:srgbClr val="FF0000"/>
                </a:solidFill>
                <a:latin typeface="Times New Roman" pitchFamily="18" charset="0"/>
                <a:cs typeface="Times New Roman" pitchFamily="18" charset="0"/>
              </a:rPr>
              <a:t>                                    </a:t>
            </a:r>
            <a:r>
              <a:rPr lang="fr-FR" sz="2800" b="1" u="sng" dirty="0">
                <a:solidFill>
                  <a:srgbClr val="FF0000"/>
                </a:solidFill>
                <a:latin typeface="Times New Roman" pitchFamily="18" charset="0"/>
                <a:cs typeface="Times New Roman" pitchFamily="18" charset="0"/>
              </a:rPr>
              <a:t>Conclusion</a:t>
            </a:r>
            <a:r>
              <a:rPr lang="fr-FR" sz="2800" b="1" dirty="0">
                <a:latin typeface="Times New Roman" pitchFamily="18" charset="0"/>
                <a:cs typeface="Times New Roman" pitchFamily="18" charset="0"/>
              </a:rPr>
              <a:t> </a:t>
            </a:r>
          </a:p>
          <a:p>
            <a:pPr algn="just">
              <a:lnSpc>
                <a:spcPct val="150000"/>
              </a:lnSpc>
            </a:pPr>
            <a:r>
              <a:rPr lang="fr-FR" sz="2800" b="1" dirty="0">
                <a:latin typeface="Times New Roman" pitchFamily="18" charset="0"/>
                <a:cs typeface="Times New Roman" pitchFamily="18" charset="0"/>
              </a:rPr>
              <a:t>La présence d’une structure ouverte ou fermée conditionne le PRE de la viande et donc son pouvoir  d’hydratation.</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71414"/>
            <a:ext cx="8572560" cy="923330"/>
          </a:xfrm>
          <a:prstGeom prst="rect">
            <a:avLst/>
          </a:prstGeom>
        </p:spPr>
        <p:txBody>
          <a:bodyPr wrap="square">
            <a:spAutoFit/>
          </a:bodyPr>
          <a:lstStyle/>
          <a:p>
            <a:pPr algn="just">
              <a:lnSpc>
                <a:spcPct val="150000"/>
              </a:lnSpc>
            </a:pPr>
            <a:r>
              <a:rPr lang="fr-FR" dirty="0">
                <a:latin typeface="Times New Roman" pitchFamily="18" charset="0"/>
                <a:cs typeface="Times New Roman" pitchFamily="18" charset="0"/>
              </a:rPr>
              <a:t>Plusieurs facteurs agissent sur l’apparition de la structure ouverte ou fermée du réseau protéique:</a:t>
            </a:r>
          </a:p>
        </p:txBody>
      </p:sp>
      <p:sp>
        <p:nvSpPr>
          <p:cNvPr id="3" name="Rectangle 2"/>
          <p:cNvSpPr/>
          <p:nvPr/>
        </p:nvSpPr>
        <p:spPr>
          <a:xfrm>
            <a:off x="428596" y="1214422"/>
            <a:ext cx="8501122" cy="1338828"/>
          </a:xfrm>
          <a:prstGeom prst="rect">
            <a:avLst/>
          </a:prstGeom>
        </p:spPr>
        <p:txBody>
          <a:bodyPr wrap="square">
            <a:spAutoFit/>
          </a:bodyPr>
          <a:lstStyle/>
          <a:p>
            <a:pPr algn="just">
              <a:lnSpc>
                <a:spcPct val="150000"/>
              </a:lnSpc>
            </a:pPr>
            <a:r>
              <a:rPr lang="fr-FR" b="1" dirty="0">
                <a:solidFill>
                  <a:srgbClr val="FF0000"/>
                </a:solidFill>
                <a:latin typeface="Times New Roman" pitchFamily="18" charset="0"/>
                <a:cs typeface="Times New Roman" pitchFamily="18" charset="0"/>
              </a:rPr>
              <a:t>1) le pH:  </a:t>
            </a:r>
            <a:r>
              <a:rPr lang="fr-FR" dirty="0">
                <a:latin typeface="Times New Roman" pitchFamily="18" charset="0"/>
                <a:cs typeface="Times New Roman" pitchFamily="18" charset="0"/>
              </a:rPr>
              <a:t>qui a une action sur la dissociation des acides aminés donc sur la charge nette :</a:t>
            </a:r>
          </a:p>
          <a:p>
            <a:pPr algn="just">
              <a:lnSpc>
                <a:spcPct val="150000"/>
              </a:lnSpc>
            </a:pPr>
            <a:r>
              <a:rPr lang="fr-FR" dirty="0">
                <a:latin typeface="Times New Roman" pitchFamily="18" charset="0"/>
                <a:cs typeface="Times New Roman" pitchFamily="18" charset="0"/>
              </a:rPr>
              <a:t>• si pH = </a:t>
            </a:r>
            <a:r>
              <a:rPr lang="fr-FR" dirty="0" err="1">
                <a:latin typeface="Times New Roman" pitchFamily="18" charset="0"/>
                <a:cs typeface="Times New Roman" pitchFamily="18" charset="0"/>
              </a:rPr>
              <a:t>pHi</a:t>
            </a:r>
            <a:r>
              <a:rPr lang="fr-FR" dirty="0">
                <a:latin typeface="Times New Roman" pitchFamily="18" charset="0"/>
                <a:cs typeface="Times New Roman" pitchFamily="18" charset="0"/>
              </a:rPr>
              <a:t>, la structure est fermée,</a:t>
            </a:r>
          </a:p>
          <a:p>
            <a:pPr algn="just">
              <a:lnSpc>
                <a:spcPct val="150000"/>
              </a:lnSpc>
            </a:pPr>
            <a:r>
              <a:rPr lang="fr-FR" dirty="0">
                <a:latin typeface="Times New Roman" pitchFamily="18" charset="0"/>
                <a:cs typeface="Times New Roman" pitchFamily="18" charset="0"/>
              </a:rPr>
              <a:t>• si pH &gt; </a:t>
            </a:r>
            <a:r>
              <a:rPr lang="fr-FR" dirty="0" err="1">
                <a:latin typeface="Times New Roman" pitchFamily="18" charset="0"/>
                <a:cs typeface="Times New Roman" pitchFamily="18" charset="0"/>
              </a:rPr>
              <a:t>pHi</a:t>
            </a:r>
            <a:r>
              <a:rPr lang="fr-FR" dirty="0">
                <a:latin typeface="Times New Roman" pitchFamily="18" charset="0"/>
                <a:cs typeface="Times New Roman" pitchFamily="18" charset="0"/>
              </a:rPr>
              <a:t>, la structure s’ouvre (répulsion entre les COO−) </a:t>
            </a:r>
          </a:p>
        </p:txBody>
      </p:sp>
      <p:sp>
        <p:nvSpPr>
          <p:cNvPr id="4" name="Rectangle 3"/>
          <p:cNvSpPr/>
          <p:nvPr/>
        </p:nvSpPr>
        <p:spPr>
          <a:xfrm>
            <a:off x="428596" y="2984056"/>
            <a:ext cx="8286808" cy="873572"/>
          </a:xfrm>
          <a:prstGeom prst="rect">
            <a:avLst/>
          </a:prstGeom>
        </p:spPr>
        <p:txBody>
          <a:bodyPr wrap="square">
            <a:spAutoFit/>
          </a:bodyPr>
          <a:lstStyle/>
          <a:p>
            <a:pPr algn="just">
              <a:lnSpc>
                <a:spcPct val="150000"/>
              </a:lnSpc>
            </a:pPr>
            <a:r>
              <a:rPr lang="fr-FR" b="1" dirty="0">
                <a:solidFill>
                  <a:srgbClr val="FF0000"/>
                </a:solidFill>
                <a:latin typeface="Times New Roman" pitchFamily="18" charset="0"/>
                <a:cs typeface="Times New Roman" pitchFamily="18" charset="0"/>
              </a:rPr>
              <a:t>2) la présence d’ATP :</a:t>
            </a:r>
            <a:r>
              <a:rPr lang="fr-FR" dirty="0">
                <a:latin typeface="Times New Roman" pitchFamily="18" charset="0"/>
                <a:cs typeface="Times New Roman" pitchFamily="18" charset="0"/>
              </a:rPr>
              <a:t> en présence ATP il n’y a pas de complexe </a:t>
            </a:r>
            <a:r>
              <a:rPr lang="fr-FR" dirty="0" err="1">
                <a:latin typeface="Times New Roman" pitchFamily="18" charset="0"/>
                <a:cs typeface="Times New Roman" pitchFamily="18" charset="0"/>
              </a:rPr>
              <a:t>Acto-myosine</a:t>
            </a:r>
            <a:r>
              <a:rPr lang="fr-FR" dirty="0">
                <a:latin typeface="Times New Roman" pitchFamily="18" charset="0"/>
                <a:cs typeface="Times New Roman" pitchFamily="18" charset="0"/>
              </a:rPr>
              <a:t> donc la structure est ouverte</a:t>
            </a:r>
          </a:p>
        </p:txBody>
      </p:sp>
      <p:sp>
        <p:nvSpPr>
          <p:cNvPr id="5" name="Rectangle 4"/>
          <p:cNvSpPr/>
          <p:nvPr/>
        </p:nvSpPr>
        <p:spPr>
          <a:xfrm>
            <a:off x="428596" y="4500570"/>
            <a:ext cx="8358246" cy="1338828"/>
          </a:xfrm>
          <a:prstGeom prst="rect">
            <a:avLst/>
          </a:prstGeom>
        </p:spPr>
        <p:txBody>
          <a:bodyPr wrap="square">
            <a:spAutoFit/>
          </a:bodyPr>
          <a:lstStyle/>
          <a:p>
            <a:pPr algn="just">
              <a:lnSpc>
                <a:spcPct val="150000"/>
              </a:lnSpc>
            </a:pPr>
            <a:r>
              <a:rPr lang="fr-FR" b="1" dirty="0">
                <a:solidFill>
                  <a:srgbClr val="FF0000"/>
                </a:solidFill>
                <a:latin typeface="Times New Roman" pitchFamily="18" charset="0"/>
                <a:cs typeface="Times New Roman" pitchFamily="18" charset="0"/>
              </a:rPr>
              <a:t>3) La concentration en ions Ca++:  </a:t>
            </a:r>
            <a:r>
              <a:rPr lang="fr-FR" dirty="0">
                <a:latin typeface="Times New Roman" pitchFamily="18" charset="0"/>
                <a:cs typeface="Times New Roman" pitchFamily="18" charset="0"/>
              </a:rPr>
              <a:t>si [Ca++] augmente dans la solution </a:t>
            </a:r>
            <a:r>
              <a:rPr lang="fr-FR" dirty="0" err="1">
                <a:latin typeface="Times New Roman" pitchFamily="18" charset="0"/>
                <a:cs typeface="Times New Roman" pitchFamily="18" charset="0"/>
              </a:rPr>
              <a:t>sarcoplasmique</a:t>
            </a:r>
            <a:r>
              <a:rPr lang="fr-FR" dirty="0">
                <a:latin typeface="Times New Roman" pitchFamily="18" charset="0"/>
                <a:cs typeface="Times New Roman" pitchFamily="18" charset="0"/>
              </a:rPr>
              <a:t>, il y a formation du complexe </a:t>
            </a:r>
            <a:r>
              <a:rPr lang="fr-FR" dirty="0" err="1">
                <a:latin typeface="Times New Roman" pitchFamily="18" charset="0"/>
                <a:cs typeface="Times New Roman" pitchFamily="18" charset="0"/>
              </a:rPr>
              <a:t>acto-myosine</a:t>
            </a:r>
            <a:r>
              <a:rPr lang="fr-FR" dirty="0">
                <a:latin typeface="Times New Roman" pitchFamily="18" charset="0"/>
                <a:cs typeface="Times New Roman" pitchFamily="18" charset="0"/>
              </a:rPr>
              <a:t> donc apparition d’une structure fermée. </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14290"/>
            <a:ext cx="3467616" cy="369332"/>
          </a:xfrm>
          <a:prstGeom prst="rect">
            <a:avLst/>
          </a:prstGeom>
        </p:spPr>
        <p:txBody>
          <a:bodyPr wrap="none">
            <a:spAutoFit/>
          </a:bodyPr>
          <a:lstStyle/>
          <a:p>
            <a:r>
              <a:rPr lang="fr-FR" b="1" dirty="0">
                <a:solidFill>
                  <a:srgbClr val="FF0000"/>
                </a:solidFill>
                <a:latin typeface="Times New Roman" pitchFamily="18" charset="0"/>
                <a:cs typeface="Times New Roman" pitchFamily="18" charset="0"/>
              </a:rPr>
              <a:t>1.3 Mécanismes de l’hydratation:</a:t>
            </a:r>
          </a:p>
        </p:txBody>
      </p:sp>
      <p:sp>
        <p:nvSpPr>
          <p:cNvPr id="3" name="Rectangle 2"/>
          <p:cNvSpPr/>
          <p:nvPr/>
        </p:nvSpPr>
        <p:spPr>
          <a:xfrm>
            <a:off x="357158" y="1000108"/>
            <a:ext cx="8429684" cy="923330"/>
          </a:xfrm>
          <a:prstGeom prst="rect">
            <a:avLst/>
          </a:prstGeom>
        </p:spPr>
        <p:txBody>
          <a:bodyPr wrap="square">
            <a:spAutoFit/>
          </a:bodyPr>
          <a:lstStyle/>
          <a:p>
            <a:pPr algn="just">
              <a:lnSpc>
                <a:spcPct val="150000"/>
              </a:lnSpc>
              <a:buFont typeface="Wingdings" pitchFamily="2" charset="2"/>
              <a:buChar char="v"/>
            </a:pPr>
            <a:r>
              <a:rPr lang="fr-FR" b="1" dirty="0">
                <a:solidFill>
                  <a:srgbClr val="FF0000"/>
                </a:solidFill>
                <a:latin typeface="Times New Roman" pitchFamily="18" charset="0"/>
                <a:cs typeface="Times New Roman" pitchFamily="18" charset="0"/>
              </a:rPr>
              <a:t> L’eau dans le muscle:</a:t>
            </a:r>
          </a:p>
          <a:p>
            <a:pPr algn="just">
              <a:lnSpc>
                <a:spcPct val="150000"/>
              </a:lnSpc>
            </a:pPr>
            <a:r>
              <a:rPr lang="fr-FR" dirty="0">
                <a:latin typeface="Times New Roman" pitchFamily="18" charset="0"/>
                <a:cs typeface="Times New Roman" pitchFamily="18" charset="0"/>
              </a:rPr>
              <a:t>L’eau représente 75 % du poids du muscle. On en distingue deux grands types :</a:t>
            </a:r>
          </a:p>
        </p:txBody>
      </p:sp>
      <p:sp>
        <p:nvSpPr>
          <p:cNvPr id="4" name="Rectangle 3"/>
          <p:cNvSpPr/>
          <p:nvPr/>
        </p:nvSpPr>
        <p:spPr>
          <a:xfrm>
            <a:off x="500034" y="2460492"/>
            <a:ext cx="3143272"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fr-FR" b="1" dirty="0">
                <a:solidFill>
                  <a:srgbClr val="FF0000"/>
                </a:solidFill>
                <a:latin typeface="Times New Roman" pitchFamily="18" charset="0"/>
                <a:cs typeface="Times New Roman" pitchFamily="18" charset="0"/>
              </a:rPr>
              <a:t>a) L’ eau liée:  </a:t>
            </a:r>
            <a:r>
              <a:rPr lang="fr-FR" dirty="0">
                <a:latin typeface="Times New Roman" pitchFamily="18" charset="0"/>
                <a:cs typeface="Times New Roman" pitchFamily="18" charset="0"/>
              </a:rPr>
              <a:t>encore appelée  eau d ’hydratation ou  eau de constitution  (terme le plus approprié)</a:t>
            </a:r>
          </a:p>
        </p:txBody>
      </p:sp>
      <p:sp>
        <p:nvSpPr>
          <p:cNvPr id="5" name="Rectangle 4"/>
          <p:cNvSpPr/>
          <p:nvPr/>
        </p:nvSpPr>
        <p:spPr>
          <a:xfrm>
            <a:off x="714348" y="5648942"/>
            <a:ext cx="2928958" cy="954107"/>
          </a:xfrm>
          <a:prstGeom prst="rect">
            <a:avLst/>
          </a:prstGeom>
          <a:solidFill>
            <a:schemeClr val="accent2">
              <a:lumMod val="40000"/>
              <a:lumOff val="60000"/>
            </a:schemeClr>
          </a:solidFill>
        </p:spPr>
        <p:txBody>
          <a:bodyPr wrap="square">
            <a:spAutoFit/>
          </a:bodyPr>
          <a:lstStyle/>
          <a:p>
            <a:pPr algn="ctr"/>
            <a:r>
              <a:rPr lang="fr-FR" b="1" dirty="0">
                <a:solidFill>
                  <a:schemeClr val="bg2">
                    <a:lumMod val="10000"/>
                  </a:schemeClr>
                </a:solidFill>
                <a:latin typeface="Times New Roman" pitchFamily="18" charset="0"/>
                <a:cs typeface="Times New Roman" pitchFamily="18" charset="0"/>
              </a:rPr>
              <a:t>Elle représente </a:t>
            </a:r>
            <a:r>
              <a:rPr lang="fr-FR" sz="2000" b="1" dirty="0">
                <a:solidFill>
                  <a:srgbClr val="FF0000"/>
                </a:solidFill>
                <a:latin typeface="Times New Roman" pitchFamily="18" charset="0"/>
                <a:cs typeface="Times New Roman" pitchFamily="18" charset="0"/>
              </a:rPr>
              <a:t>5%</a:t>
            </a:r>
            <a:r>
              <a:rPr lang="fr-FR" b="1" dirty="0">
                <a:solidFill>
                  <a:schemeClr val="bg2">
                    <a:lumMod val="10000"/>
                  </a:schemeClr>
                </a:solidFill>
                <a:latin typeface="Times New Roman" pitchFamily="18" charset="0"/>
                <a:cs typeface="Times New Roman" pitchFamily="18" charset="0"/>
              </a:rPr>
              <a:t> et est très fortement retenue</a:t>
            </a:r>
          </a:p>
          <a:p>
            <a:pPr algn="ctr"/>
            <a:r>
              <a:rPr lang="fr-FR" b="1" dirty="0">
                <a:solidFill>
                  <a:schemeClr val="bg2">
                    <a:lumMod val="10000"/>
                  </a:schemeClr>
                </a:solidFill>
                <a:latin typeface="Times New Roman" pitchFamily="18" charset="0"/>
                <a:cs typeface="Times New Roman" pitchFamily="18" charset="0"/>
              </a:rPr>
              <a:t>par les protéines du muscle </a:t>
            </a:r>
          </a:p>
        </p:txBody>
      </p:sp>
      <p:sp>
        <p:nvSpPr>
          <p:cNvPr id="6" name="Flèche vers le bas 5"/>
          <p:cNvSpPr/>
          <p:nvPr/>
        </p:nvSpPr>
        <p:spPr>
          <a:xfrm>
            <a:off x="1857356" y="4643446"/>
            <a:ext cx="428628"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286380" y="2428869"/>
            <a:ext cx="3357586" cy="178595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fr-FR" b="1" dirty="0">
                <a:solidFill>
                  <a:srgbClr val="FF0000"/>
                </a:solidFill>
                <a:latin typeface="Times New Roman" pitchFamily="18" charset="0"/>
                <a:cs typeface="Times New Roman" pitchFamily="18" charset="0"/>
              </a:rPr>
              <a:t>b) L’ eau libre: </a:t>
            </a:r>
            <a:r>
              <a:rPr lang="fr-FR" dirty="0">
                <a:latin typeface="Times New Roman" pitchFamily="18" charset="0"/>
                <a:cs typeface="Times New Roman" pitchFamily="18" charset="0"/>
              </a:rPr>
              <a:t>selon deux types :</a:t>
            </a:r>
          </a:p>
          <a:p>
            <a:pPr algn="just">
              <a:lnSpc>
                <a:spcPct val="150000"/>
              </a:lnSpc>
              <a:buFont typeface="Wingdings" pitchFamily="2" charset="2"/>
              <a:buChar char="Ø"/>
            </a:pPr>
            <a:r>
              <a:rPr lang="fr-FR" dirty="0">
                <a:latin typeface="Times New Roman" pitchFamily="18" charset="0"/>
                <a:cs typeface="Times New Roman" pitchFamily="18" charset="0"/>
              </a:rPr>
              <a:t> l’eau libre en mouvement.</a:t>
            </a:r>
          </a:p>
          <a:p>
            <a:pPr algn="just">
              <a:lnSpc>
                <a:spcPct val="150000"/>
              </a:lnSpc>
              <a:buFont typeface="Wingdings" pitchFamily="2" charset="2"/>
              <a:buChar char="Ø"/>
            </a:pPr>
            <a:r>
              <a:rPr lang="fr-FR" dirty="0">
                <a:latin typeface="Times New Roman" pitchFamily="18" charset="0"/>
                <a:cs typeface="Times New Roman" pitchFamily="18" charset="0"/>
              </a:rPr>
              <a:t> l’eau libre immobilisée dans les espaces capillaires</a:t>
            </a:r>
          </a:p>
        </p:txBody>
      </p:sp>
      <p:sp>
        <p:nvSpPr>
          <p:cNvPr id="8" name="Rectangle 7"/>
          <p:cNvSpPr/>
          <p:nvPr/>
        </p:nvSpPr>
        <p:spPr>
          <a:xfrm>
            <a:off x="5286380" y="5643578"/>
            <a:ext cx="3143272" cy="954107"/>
          </a:xfrm>
          <a:prstGeom prst="rect">
            <a:avLst/>
          </a:prstGeom>
          <a:solidFill>
            <a:schemeClr val="accent2">
              <a:lumMod val="40000"/>
              <a:lumOff val="60000"/>
            </a:schemeClr>
          </a:solidFill>
        </p:spPr>
        <p:txBody>
          <a:bodyPr wrap="square">
            <a:spAutoFit/>
          </a:bodyPr>
          <a:lstStyle/>
          <a:p>
            <a:pPr algn="ctr"/>
            <a:r>
              <a:rPr lang="fr-FR" b="1" dirty="0">
                <a:latin typeface="Times New Roman" pitchFamily="18" charset="0"/>
                <a:cs typeface="Times New Roman" pitchFamily="18" charset="0"/>
              </a:rPr>
              <a:t>Elle représente donc </a:t>
            </a:r>
            <a:r>
              <a:rPr lang="fr-FR" sz="2000" b="1" dirty="0">
                <a:solidFill>
                  <a:srgbClr val="FF0000"/>
                </a:solidFill>
                <a:latin typeface="Times New Roman" pitchFamily="18" charset="0"/>
                <a:cs typeface="Times New Roman" pitchFamily="18" charset="0"/>
              </a:rPr>
              <a:t>95 %</a:t>
            </a:r>
            <a:r>
              <a:rPr lang="fr-FR" b="1" dirty="0">
                <a:latin typeface="Times New Roman" pitchFamily="18" charset="0"/>
                <a:cs typeface="Times New Roman" pitchFamily="18" charset="0"/>
              </a:rPr>
              <a:t> de l ’eau du muscle, (eau liée  à la masse protéique) </a:t>
            </a:r>
          </a:p>
        </p:txBody>
      </p:sp>
      <p:sp>
        <p:nvSpPr>
          <p:cNvPr id="9" name="Flèche vers le bas 8"/>
          <p:cNvSpPr/>
          <p:nvPr/>
        </p:nvSpPr>
        <p:spPr>
          <a:xfrm>
            <a:off x="6715140" y="4643446"/>
            <a:ext cx="428628"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357166"/>
            <a:ext cx="6158488" cy="523220"/>
          </a:xfrm>
          <a:prstGeom prst="rect">
            <a:avLst/>
          </a:prstGeom>
          <a:noFill/>
        </p:spPr>
        <p:txBody>
          <a:bodyPr wrap="square" rtlCol="0">
            <a:spAutoFit/>
          </a:bodyPr>
          <a:lstStyle/>
          <a:p>
            <a:r>
              <a:rPr lang="fr-FR" sz="2800" b="1" dirty="0"/>
              <a:t>5- Minéraux et vitamines:</a:t>
            </a:r>
          </a:p>
        </p:txBody>
      </p:sp>
      <p:sp>
        <p:nvSpPr>
          <p:cNvPr id="3" name="ZoneTexte 2"/>
          <p:cNvSpPr txBox="1"/>
          <p:nvPr/>
        </p:nvSpPr>
        <p:spPr>
          <a:xfrm>
            <a:off x="428596" y="1071546"/>
            <a:ext cx="4286280" cy="646331"/>
          </a:xfrm>
          <a:prstGeom prst="rect">
            <a:avLst/>
          </a:prstGeom>
          <a:noFill/>
        </p:spPr>
        <p:txBody>
          <a:bodyPr wrap="square" rtlCol="0">
            <a:spAutoFit/>
          </a:bodyPr>
          <a:lstStyle/>
          <a:p>
            <a:pPr algn="ctr"/>
            <a:r>
              <a:rPr lang="fr-FR" dirty="0"/>
              <a:t>Le lait est une source incontournable de vitamines et de minéraux :</a:t>
            </a:r>
          </a:p>
        </p:txBody>
      </p:sp>
      <p:sp>
        <p:nvSpPr>
          <p:cNvPr id="4" name="Flèche droite 3"/>
          <p:cNvSpPr/>
          <p:nvPr/>
        </p:nvSpPr>
        <p:spPr>
          <a:xfrm>
            <a:off x="4714876" y="1214422"/>
            <a:ext cx="500066"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5572132" y="1071546"/>
            <a:ext cx="3357554" cy="646331"/>
          </a:xfrm>
          <a:prstGeom prst="rect">
            <a:avLst/>
          </a:prstGeom>
          <a:noFill/>
        </p:spPr>
        <p:txBody>
          <a:bodyPr wrap="square" rtlCol="0">
            <a:spAutoFit/>
          </a:bodyPr>
          <a:lstStyle/>
          <a:p>
            <a:pPr algn="ctr"/>
            <a:r>
              <a:rPr lang="fr-FR" dirty="0"/>
              <a:t>Pour la Croissance de chaque individus </a:t>
            </a:r>
          </a:p>
        </p:txBody>
      </p:sp>
      <p:sp>
        <p:nvSpPr>
          <p:cNvPr id="6" name="ZoneTexte 5"/>
          <p:cNvSpPr txBox="1"/>
          <p:nvPr/>
        </p:nvSpPr>
        <p:spPr>
          <a:xfrm>
            <a:off x="357158" y="3568487"/>
            <a:ext cx="4357718" cy="646331"/>
          </a:xfrm>
          <a:prstGeom prst="rect">
            <a:avLst/>
          </a:prstGeom>
          <a:noFill/>
        </p:spPr>
        <p:txBody>
          <a:bodyPr wrap="square" rtlCol="0">
            <a:spAutoFit/>
          </a:bodyPr>
          <a:lstStyle/>
          <a:p>
            <a:pPr algn="ctr"/>
            <a:r>
              <a:rPr lang="fr-FR" b="1" dirty="0"/>
              <a:t>La digestibilité du calcium et phosphore est exceptionnellement élevée dans le lait</a:t>
            </a:r>
          </a:p>
        </p:txBody>
      </p:sp>
      <p:sp>
        <p:nvSpPr>
          <p:cNvPr id="7" name="Flèche droite 6"/>
          <p:cNvSpPr/>
          <p:nvPr/>
        </p:nvSpPr>
        <p:spPr>
          <a:xfrm>
            <a:off x="5000628" y="3643314"/>
            <a:ext cx="500066"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5857884" y="3568487"/>
            <a:ext cx="2714644" cy="646331"/>
          </a:xfrm>
          <a:prstGeom prst="rect">
            <a:avLst/>
          </a:prstGeom>
          <a:noFill/>
        </p:spPr>
        <p:txBody>
          <a:bodyPr wrap="square" rtlCol="0">
            <a:spAutoFit/>
          </a:bodyPr>
          <a:lstStyle/>
          <a:p>
            <a:pPr algn="ctr"/>
            <a:r>
              <a:rPr lang="fr-FR" b="1" dirty="0">
                <a:solidFill>
                  <a:srgbClr val="FF0000"/>
                </a:solidFill>
              </a:rPr>
              <a:t>Il se trouve en association avec la caséine</a:t>
            </a:r>
          </a:p>
        </p:txBody>
      </p:sp>
      <p:sp>
        <p:nvSpPr>
          <p:cNvPr id="9" name="ZoneTexte 8"/>
          <p:cNvSpPr txBox="1"/>
          <p:nvPr/>
        </p:nvSpPr>
        <p:spPr>
          <a:xfrm>
            <a:off x="500034" y="2691466"/>
            <a:ext cx="1285884" cy="523220"/>
          </a:xfrm>
          <a:prstGeom prst="rect">
            <a:avLst/>
          </a:prstGeom>
          <a:noFill/>
        </p:spPr>
        <p:txBody>
          <a:bodyPr wrap="square" rtlCol="0">
            <a:spAutoFit/>
          </a:bodyPr>
          <a:lstStyle/>
          <a:p>
            <a:r>
              <a:rPr lang="fr-FR" sz="2800" b="1" dirty="0"/>
              <a:t>NB 1:</a:t>
            </a:r>
          </a:p>
        </p:txBody>
      </p:sp>
      <p:sp>
        <p:nvSpPr>
          <p:cNvPr id="14" name="ZoneTexte 13"/>
          <p:cNvSpPr txBox="1"/>
          <p:nvPr/>
        </p:nvSpPr>
        <p:spPr>
          <a:xfrm>
            <a:off x="-271147" y="2155335"/>
            <a:ext cx="9686294" cy="523220"/>
          </a:xfrm>
          <a:prstGeom prst="rect">
            <a:avLst/>
          </a:prstGeom>
          <a:noFill/>
        </p:spPr>
        <p:txBody>
          <a:bodyPr wrap="square" rtlCol="0">
            <a:spAutoFit/>
          </a:bodyPr>
          <a:lstStyle/>
          <a:p>
            <a:pPr algn="ctr"/>
            <a:r>
              <a:rPr lang="fr-FR" sz="2800" b="1" dirty="0">
                <a:solidFill>
                  <a:srgbClr val="0070C0"/>
                </a:solidFill>
              </a:rPr>
              <a:t>Ca: 125 mg/100 ml,   P: 96mg/100 ml,   Mg: 12mg/100 ml</a:t>
            </a:r>
          </a:p>
        </p:txBody>
      </p:sp>
      <p:sp>
        <p:nvSpPr>
          <p:cNvPr id="15" name="ZoneTexte 14"/>
          <p:cNvSpPr txBox="1"/>
          <p:nvPr/>
        </p:nvSpPr>
        <p:spPr>
          <a:xfrm>
            <a:off x="483556" y="4804618"/>
            <a:ext cx="1571636" cy="369332"/>
          </a:xfrm>
          <a:prstGeom prst="rect">
            <a:avLst/>
          </a:prstGeom>
          <a:noFill/>
        </p:spPr>
        <p:txBody>
          <a:bodyPr wrap="square" rtlCol="0">
            <a:spAutoFit/>
          </a:bodyPr>
          <a:lstStyle/>
          <a:p>
            <a:r>
              <a:rPr lang="fr-FR" b="1" dirty="0"/>
              <a:t>Vitamines:</a:t>
            </a:r>
          </a:p>
        </p:txBody>
      </p:sp>
      <p:sp>
        <p:nvSpPr>
          <p:cNvPr id="16" name="Rectangle 15"/>
          <p:cNvSpPr/>
          <p:nvPr/>
        </p:nvSpPr>
        <p:spPr>
          <a:xfrm>
            <a:off x="500034" y="5394418"/>
            <a:ext cx="4398961" cy="461665"/>
          </a:xfrm>
          <a:prstGeom prst="rect">
            <a:avLst/>
          </a:prstGeom>
        </p:spPr>
        <p:txBody>
          <a:bodyPr wrap="none">
            <a:spAutoFit/>
          </a:bodyPr>
          <a:lstStyle/>
          <a:p>
            <a:r>
              <a:rPr lang="fr-FR" sz="2400" b="1" dirty="0">
                <a:solidFill>
                  <a:srgbClr val="FF0000"/>
                </a:solidFill>
              </a:rPr>
              <a:t>Vit A : </a:t>
            </a:r>
            <a:r>
              <a:rPr lang="fr-FR" sz="2400" dirty="0"/>
              <a:t>30 (</a:t>
            </a:r>
            <a:r>
              <a:rPr lang="fr-FR" sz="2400" dirty="0" err="1"/>
              <a:t>micro-gramme</a:t>
            </a:r>
            <a:r>
              <a:rPr lang="fr-FR" sz="2400" dirty="0"/>
              <a:t>/100ml)</a:t>
            </a:r>
          </a:p>
        </p:txBody>
      </p:sp>
      <p:sp>
        <p:nvSpPr>
          <p:cNvPr id="17" name="Rectangle 16"/>
          <p:cNvSpPr/>
          <p:nvPr/>
        </p:nvSpPr>
        <p:spPr>
          <a:xfrm>
            <a:off x="500034" y="6003610"/>
            <a:ext cx="5910721" cy="461665"/>
          </a:xfrm>
          <a:prstGeom prst="rect">
            <a:avLst/>
          </a:prstGeom>
        </p:spPr>
        <p:txBody>
          <a:bodyPr wrap="none">
            <a:spAutoFit/>
          </a:bodyPr>
          <a:lstStyle/>
          <a:p>
            <a:r>
              <a:rPr lang="fr-FR" sz="2400" b="1" dirty="0">
                <a:solidFill>
                  <a:srgbClr val="FF0000"/>
                </a:solidFill>
              </a:rPr>
              <a:t>Vit B1</a:t>
            </a:r>
            <a:r>
              <a:rPr lang="fr-FR" sz="2400" dirty="0"/>
              <a:t> (thiamine): 37 (</a:t>
            </a:r>
            <a:r>
              <a:rPr lang="fr-FR" sz="2400" dirty="0" err="1"/>
              <a:t>micro-gramme</a:t>
            </a:r>
            <a:r>
              <a:rPr lang="fr-FR" sz="2400" dirty="0"/>
              <a:t>/100ml)</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142976" y="1000108"/>
            <a:ext cx="7072362" cy="4500594"/>
          </a:xfrm>
          <a:prstGeom prst="rect">
            <a:avLst/>
          </a:prstGeom>
          <a:noFill/>
          <a:ln w="9525">
            <a:noFill/>
            <a:miter lim="800000"/>
            <a:headEnd/>
            <a:tailEnd/>
          </a:ln>
          <a:effectLst/>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2049370"/>
            <a:ext cx="7715304" cy="30469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200000"/>
              </a:lnSpc>
            </a:pPr>
            <a:r>
              <a:rPr lang="fr-FR" sz="2400" b="1" dirty="0">
                <a:latin typeface="Times New Roman" pitchFamily="18" charset="0"/>
                <a:cs typeface="Times New Roman" pitchFamily="18" charset="0"/>
              </a:rPr>
              <a:t>En fonction du PRE :</a:t>
            </a:r>
          </a:p>
          <a:p>
            <a:pPr algn="just">
              <a:lnSpc>
                <a:spcPct val="200000"/>
              </a:lnSpc>
              <a:buFont typeface="Wingdings" pitchFamily="2" charset="2"/>
              <a:buChar char="v"/>
            </a:pPr>
            <a:r>
              <a:rPr lang="fr-FR" sz="2400" dirty="0">
                <a:latin typeface="Times New Roman" pitchFamily="18" charset="0"/>
                <a:cs typeface="Times New Roman" pitchFamily="18" charset="0"/>
              </a:rPr>
              <a:t> l’eau de constitution ne varie pas ;</a:t>
            </a:r>
          </a:p>
          <a:p>
            <a:pPr algn="just">
              <a:lnSpc>
                <a:spcPct val="200000"/>
              </a:lnSpc>
              <a:buFont typeface="Wingdings" pitchFamily="2" charset="2"/>
              <a:buChar char="v"/>
            </a:pPr>
            <a:r>
              <a:rPr lang="fr-FR" sz="2400" dirty="0">
                <a:latin typeface="Times New Roman" pitchFamily="18" charset="0"/>
                <a:cs typeface="Times New Roman" pitchFamily="18" charset="0"/>
              </a:rPr>
              <a:t> </a:t>
            </a:r>
            <a:r>
              <a:rPr lang="fr-FR" sz="2400" b="1" dirty="0">
                <a:solidFill>
                  <a:srgbClr val="FF0000"/>
                </a:solidFill>
                <a:latin typeface="Times New Roman" pitchFamily="18" charset="0"/>
                <a:cs typeface="Times New Roman" pitchFamily="18" charset="0"/>
              </a:rPr>
              <a:t>si le PRE est faible : </a:t>
            </a:r>
            <a:r>
              <a:rPr lang="fr-FR" sz="2400" dirty="0">
                <a:latin typeface="Times New Roman" pitchFamily="18" charset="0"/>
                <a:cs typeface="Times New Roman" pitchFamily="18" charset="0"/>
              </a:rPr>
              <a:t>peu d’eau libre immobilisée ;</a:t>
            </a:r>
          </a:p>
          <a:p>
            <a:pPr algn="just">
              <a:lnSpc>
                <a:spcPct val="200000"/>
              </a:lnSpc>
              <a:buFont typeface="Wingdings" pitchFamily="2" charset="2"/>
              <a:buChar char="v"/>
            </a:pPr>
            <a:r>
              <a:rPr lang="fr-FR" sz="2400" dirty="0">
                <a:latin typeface="Times New Roman" pitchFamily="18" charset="0"/>
                <a:cs typeface="Times New Roman" pitchFamily="18" charset="0"/>
              </a:rPr>
              <a:t> </a:t>
            </a:r>
            <a:r>
              <a:rPr lang="fr-FR" sz="2400" b="1" dirty="0">
                <a:solidFill>
                  <a:srgbClr val="FF0000"/>
                </a:solidFill>
                <a:latin typeface="Times New Roman" pitchFamily="18" charset="0"/>
                <a:cs typeface="Times New Roman" pitchFamily="18" charset="0"/>
              </a:rPr>
              <a:t>si le PRE est élevé : </a:t>
            </a:r>
            <a:r>
              <a:rPr lang="fr-FR" sz="2400" dirty="0">
                <a:latin typeface="Times New Roman" pitchFamily="18" charset="0"/>
                <a:cs typeface="Times New Roman" pitchFamily="18" charset="0"/>
              </a:rPr>
              <a:t>beaucoup d’eau libre immobilisée.</a:t>
            </a:r>
          </a:p>
        </p:txBody>
      </p:sp>
      <p:sp>
        <p:nvSpPr>
          <p:cNvPr id="3" name="ZoneTexte 2"/>
          <p:cNvSpPr txBox="1"/>
          <p:nvPr/>
        </p:nvSpPr>
        <p:spPr>
          <a:xfrm>
            <a:off x="2928926" y="642918"/>
            <a:ext cx="3429024" cy="646331"/>
          </a:xfrm>
          <a:prstGeom prst="rect">
            <a:avLst/>
          </a:prstGeom>
          <a:solidFill>
            <a:schemeClr val="accent6">
              <a:lumMod val="40000"/>
              <a:lumOff val="60000"/>
            </a:schemeClr>
          </a:solidFill>
        </p:spPr>
        <p:txBody>
          <a:bodyPr wrap="square" rtlCol="0">
            <a:spAutoFit/>
          </a:bodyPr>
          <a:lstStyle/>
          <a:p>
            <a:pPr algn="ctr"/>
            <a:r>
              <a:rPr lang="fr-FR" sz="3600" b="1" dirty="0">
                <a:latin typeface="Times New Roman" pitchFamily="18" charset="0"/>
                <a:cs typeface="Times New Roman" pitchFamily="18" charset="0"/>
              </a:rPr>
              <a:t>Très important </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06" y="269412"/>
            <a:ext cx="4572000" cy="873572"/>
          </a:xfrm>
          <a:prstGeom prst="rect">
            <a:avLst/>
          </a:prstGeom>
        </p:spPr>
        <p:txBody>
          <a:bodyPr>
            <a:spAutoFit/>
          </a:bodyPr>
          <a:lstStyle/>
          <a:p>
            <a:pPr>
              <a:lnSpc>
                <a:spcPct val="150000"/>
              </a:lnSpc>
            </a:pPr>
            <a:r>
              <a:rPr lang="fr-FR" b="1" dirty="0">
                <a:solidFill>
                  <a:srgbClr val="FF0000"/>
                </a:solidFill>
                <a:latin typeface="Times New Roman" pitchFamily="18" charset="0"/>
                <a:cs typeface="Times New Roman" pitchFamily="18" charset="0"/>
              </a:rPr>
              <a:t>1.4 Pouvoir de gonflement. </a:t>
            </a:r>
          </a:p>
          <a:p>
            <a:pPr>
              <a:lnSpc>
                <a:spcPct val="150000"/>
              </a:lnSpc>
            </a:pPr>
            <a:r>
              <a:rPr lang="fr-FR" b="1" dirty="0">
                <a:solidFill>
                  <a:srgbClr val="FF0000"/>
                </a:solidFill>
                <a:latin typeface="Times New Roman" pitchFamily="18" charset="0"/>
                <a:cs typeface="Times New Roman" pitchFamily="18" charset="0"/>
              </a:rPr>
              <a:t>Pouvoir de rétention d’eau</a:t>
            </a:r>
          </a:p>
        </p:txBody>
      </p:sp>
      <p:sp>
        <p:nvSpPr>
          <p:cNvPr id="3" name="Rectangle 2"/>
          <p:cNvSpPr/>
          <p:nvPr/>
        </p:nvSpPr>
        <p:spPr>
          <a:xfrm>
            <a:off x="214282" y="1576976"/>
            <a:ext cx="8715436"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pPr>
            <a:r>
              <a:rPr lang="fr-FR" b="1" u="sng" dirty="0">
                <a:solidFill>
                  <a:srgbClr val="FF0000"/>
                </a:solidFill>
                <a:latin typeface="Times New Roman" pitchFamily="18" charset="0"/>
                <a:cs typeface="Times New Roman" pitchFamily="18" charset="0"/>
              </a:rPr>
              <a:t>Définition</a:t>
            </a:r>
            <a:r>
              <a:rPr lang="fr-FR" b="1" dirty="0">
                <a:solidFill>
                  <a:srgbClr val="FF0000"/>
                </a:solidFill>
                <a:latin typeface="Times New Roman" pitchFamily="18" charset="0"/>
                <a:cs typeface="Times New Roman" pitchFamily="18" charset="0"/>
              </a:rPr>
              <a:t> 1:</a:t>
            </a:r>
            <a:r>
              <a:rPr lang="fr-FR" dirty="0">
                <a:latin typeface="Times New Roman" pitchFamily="18" charset="0"/>
                <a:cs typeface="Times New Roman" pitchFamily="18" charset="0"/>
              </a:rPr>
              <a:t> Le pouvoir de gonflement est l’aptitude de la  fibre musculaire à absorber de l’eau et ce pouvoir est lié  à l’é tat de la viande (pré ou post-</a:t>
            </a:r>
            <a:r>
              <a:rPr lang="fr-FR" dirty="0" err="1">
                <a:latin typeface="Times New Roman" pitchFamily="18" charset="0"/>
                <a:cs typeface="Times New Roman" pitchFamily="18" charset="0"/>
              </a:rPr>
              <a:t>rigor</a:t>
            </a:r>
            <a:r>
              <a:rPr lang="fr-FR" dirty="0">
                <a:latin typeface="Times New Roman" pitchFamily="18" charset="0"/>
                <a:cs typeface="Times New Roman" pitchFamily="18" charset="0"/>
              </a:rPr>
              <a:t>) </a:t>
            </a:r>
          </a:p>
        </p:txBody>
      </p:sp>
      <p:sp>
        <p:nvSpPr>
          <p:cNvPr id="4" name="Rectangle 3"/>
          <p:cNvSpPr/>
          <p:nvPr/>
        </p:nvSpPr>
        <p:spPr>
          <a:xfrm>
            <a:off x="214282" y="3269808"/>
            <a:ext cx="8715436" cy="87357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pPr>
            <a:r>
              <a:rPr lang="fr-FR" b="1" u="sng" dirty="0">
                <a:solidFill>
                  <a:srgbClr val="FF0000"/>
                </a:solidFill>
                <a:latin typeface="Times New Roman" pitchFamily="18" charset="0"/>
                <a:cs typeface="Times New Roman" pitchFamily="18" charset="0"/>
              </a:rPr>
              <a:t>Définition</a:t>
            </a:r>
            <a:r>
              <a:rPr lang="fr-FR" b="1" dirty="0">
                <a:solidFill>
                  <a:srgbClr val="FF0000"/>
                </a:solidFill>
                <a:latin typeface="Times New Roman" pitchFamily="18" charset="0"/>
                <a:cs typeface="Times New Roman" pitchFamily="18" charset="0"/>
              </a:rPr>
              <a:t> 2:</a:t>
            </a:r>
            <a:r>
              <a:rPr lang="fr-FR" dirty="0">
                <a:latin typeface="Times New Roman" pitchFamily="18" charset="0"/>
                <a:cs typeface="Times New Roman" pitchFamily="18" charset="0"/>
              </a:rPr>
              <a:t>Le pouvoir de rétention d’eau </a:t>
            </a:r>
            <a:r>
              <a:rPr lang="fr-FR" b="1" dirty="0">
                <a:solidFill>
                  <a:srgbClr val="FF0000"/>
                </a:solidFill>
                <a:latin typeface="Times New Roman" pitchFamily="18" charset="0"/>
                <a:cs typeface="Times New Roman" pitchFamily="18" charset="0"/>
              </a:rPr>
              <a:t>(PRE)  </a:t>
            </a:r>
            <a:r>
              <a:rPr lang="fr-FR" dirty="0">
                <a:latin typeface="Times New Roman" pitchFamily="18" charset="0"/>
                <a:cs typeface="Times New Roman" pitchFamily="18" charset="0"/>
              </a:rPr>
              <a:t>est la capacité de la viande  à fixer l’eau qu’elle contient ou l’eau ajoutée.</a:t>
            </a:r>
          </a:p>
        </p:txBody>
      </p:sp>
      <p:sp>
        <p:nvSpPr>
          <p:cNvPr id="5" name="Rectangle 4"/>
          <p:cNvSpPr/>
          <p:nvPr/>
        </p:nvSpPr>
        <p:spPr>
          <a:xfrm>
            <a:off x="642910" y="4906085"/>
            <a:ext cx="8143932" cy="1200329"/>
          </a:xfrm>
          <a:prstGeom prst="rect">
            <a:avLst/>
          </a:prstGeom>
          <a:solidFill>
            <a:schemeClr val="accent2">
              <a:lumMod val="60000"/>
              <a:lumOff val="40000"/>
            </a:schemeClr>
          </a:solidFill>
        </p:spPr>
        <p:txBody>
          <a:bodyPr wrap="square">
            <a:spAutoFit/>
          </a:bodyPr>
          <a:lstStyle/>
          <a:p>
            <a:pPr algn="ctr">
              <a:lnSpc>
                <a:spcPct val="150000"/>
              </a:lnSpc>
            </a:pPr>
            <a:r>
              <a:rPr lang="fr-FR" sz="2400" b="1" dirty="0">
                <a:latin typeface="Times New Roman" pitchFamily="18" charset="0"/>
                <a:cs typeface="Times New Roman" pitchFamily="18" charset="0"/>
              </a:rPr>
              <a:t>Très important: Le PRE et pouvoir de gonflement sont deux facteurs intimement liés, le premier déterminant le second.</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214290"/>
            <a:ext cx="8643998" cy="960328"/>
          </a:xfrm>
          <a:prstGeom prst="rect">
            <a:avLst/>
          </a:prstGeom>
        </p:spPr>
        <p:txBody>
          <a:bodyPr wrap="square">
            <a:spAutoFit/>
          </a:bodyPr>
          <a:lstStyle/>
          <a:p>
            <a:pPr algn="just">
              <a:lnSpc>
                <a:spcPct val="150000"/>
              </a:lnSpc>
            </a:pPr>
            <a:r>
              <a:rPr lang="fr-FR" sz="2000" b="1" dirty="0">
                <a:solidFill>
                  <a:srgbClr val="FF0000"/>
                </a:solidFill>
                <a:latin typeface="Times New Roman" pitchFamily="18" charset="0"/>
                <a:cs typeface="Times New Roman" pitchFamily="18" charset="0"/>
              </a:rPr>
              <a:t>NB : </a:t>
            </a:r>
            <a:r>
              <a:rPr lang="fr-FR" sz="2000" dirty="0">
                <a:latin typeface="Times New Roman" pitchFamily="18" charset="0"/>
                <a:cs typeface="Times New Roman" pitchFamily="18" charset="0"/>
              </a:rPr>
              <a:t>Pour que la viande puisse absorber de l’eau, il faut que la  fibre musculaire soit débarrassée du </a:t>
            </a:r>
            <a:r>
              <a:rPr lang="fr-FR" sz="2000" b="1" dirty="0" err="1">
                <a:solidFill>
                  <a:schemeClr val="accent2">
                    <a:lumMod val="50000"/>
                  </a:schemeClr>
                </a:solidFill>
                <a:latin typeface="Times New Roman" pitchFamily="18" charset="0"/>
                <a:cs typeface="Times New Roman" pitchFamily="18" charset="0"/>
              </a:rPr>
              <a:t>sarcolemme</a:t>
            </a:r>
            <a:r>
              <a:rPr lang="fr-FR" sz="2000" b="1" dirty="0">
                <a:solidFill>
                  <a:schemeClr val="accent2">
                    <a:lumMod val="50000"/>
                  </a:schemeClr>
                </a:solidFill>
                <a:latin typeface="Times New Roman" pitchFamily="18" charset="0"/>
                <a:cs typeface="Times New Roman" pitchFamily="18" charset="0"/>
              </a:rPr>
              <a:t> (</a:t>
            </a:r>
            <a:r>
              <a:rPr lang="fr-FR" sz="2000" b="1" dirty="0" err="1">
                <a:solidFill>
                  <a:schemeClr val="accent2">
                    <a:lumMod val="50000"/>
                  </a:schemeClr>
                </a:solidFill>
                <a:latin typeface="Times New Roman" pitchFamily="18" charset="0"/>
                <a:cs typeface="Times New Roman" pitchFamily="18" charset="0"/>
              </a:rPr>
              <a:t>cuttérage</a:t>
            </a:r>
            <a:r>
              <a:rPr lang="fr-FR" sz="2000" b="1" dirty="0">
                <a:solidFill>
                  <a:schemeClr val="accent2">
                    <a:lumMod val="50000"/>
                  </a:schemeClr>
                </a:solidFill>
                <a:latin typeface="Times New Roman" pitchFamily="18" charset="0"/>
                <a:cs typeface="Times New Roman" pitchFamily="18" charset="0"/>
              </a:rPr>
              <a:t>). </a:t>
            </a:r>
          </a:p>
        </p:txBody>
      </p:sp>
      <p:sp>
        <p:nvSpPr>
          <p:cNvPr id="3" name="Rectangle 2"/>
          <p:cNvSpPr/>
          <p:nvPr/>
        </p:nvSpPr>
        <p:spPr>
          <a:xfrm>
            <a:off x="214282" y="1416594"/>
            <a:ext cx="5715040" cy="369332"/>
          </a:xfrm>
          <a:prstGeom prst="rect">
            <a:avLst/>
          </a:prstGeom>
        </p:spPr>
        <p:txBody>
          <a:bodyPr wrap="square">
            <a:spAutoFit/>
          </a:bodyPr>
          <a:lstStyle/>
          <a:p>
            <a:pPr algn="just"/>
            <a:r>
              <a:rPr lang="fr-FR" b="1" dirty="0">
                <a:solidFill>
                  <a:srgbClr val="FF0000"/>
                </a:solidFill>
                <a:latin typeface="Times New Roman" pitchFamily="18" charset="0"/>
                <a:cs typeface="Times New Roman" pitchFamily="18" charset="0"/>
              </a:rPr>
              <a:t>1.4.1 Facteurs intervenant sur le pouvoir de gonflement:</a:t>
            </a:r>
          </a:p>
        </p:txBody>
      </p:sp>
      <p:sp>
        <p:nvSpPr>
          <p:cNvPr id="4" name="Rectangle 3"/>
          <p:cNvSpPr/>
          <p:nvPr/>
        </p:nvSpPr>
        <p:spPr>
          <a:xfrm>
            <a:off x="500034" y="2169375"/>
            <a:ext cx="2071702" cy="830997"/>
          </a:xfrm>
          <a:prstGeom prst="rect">
            <a:avLst/>
          </a:prstGeom>
          <a:solidFill>
            <a:schemeClr val="bg2">
              <a:lumMod val="75000"/>
            </a:schemeClr>
          </a:solidFill>
        </p:spPr>
        <p:txBody>
          <a:bodyPr wrap="square">
            <a:spAutoFit/>
          </a:bodyPr>
          <a:lstStyle/>
          <a:p>
            <a:pPr algn="ctr"/>
            <a:r>
              <a:rPr lang="fr-FR" sz="2400" b="1" dirty="0">
                <a:latin typeface="Times New Roman" pitchFamily="18" charset="0"/>
                <a:cs typeface="Times New Roman" pitchFamily="18" charset="0"/>
              </a:rPr>
              <a:t>Aussitôt après l’abattage</a:t>
            </a:r>
          </a:p>
        </p:txBody>
      </p:sp>
      <p:sp>
        <p:nvSpPr>
          <p:cNvPr id="5" name="Rectangle 4"/>
          <p:cNvSpPr/>
          <p:nvPr/>
        </p:nvSpPr>
        <p:spPr>
          <a:xfrm>
            <a:off x="4071934" y="2148480"/>
            <a:ext cx="4572000" cy="923330"/>
          </a:xfrm>
          <a:prstGeom prst="rect">
            <a:avLst/>
          </a:prstGeom>
          <a:solidFill>
            <a:schemeClr val="tx2">
              <a:lumMod val="20000"/>
              <a:lumOff val="80000"/>
            </a:schemeClr>
          </a:solidFill>
        </p:spPr>
        <p:txBody>
          <a:bodyPr>
            <a:spAutoFit/>
          </a:bodyPr>
          <a:lstStyle/>
          <a:p>
            <a:pPr algn="ctr"/>
            <a:r>
              <a:rPr lang="fr-FR" b="1" dirty="0">
                <a:latin typeface="Times New Roman" pitchFamily="18" charset="0"/>
                <a:cs typeface="Times New Roman" pitchFamily="18" charset="0"/>
              </a:rPr>
              <a:t>la viande possède un PRE élevé et ce</a:t>
            </a:r>
          </a:p>
          <a:p>
            <a:pPr algn="ctr"/>
            <a:r>
              <a:rPr lang="fr-FR" b="1" dirty="0">
                <a:latin typeface="Times New Roman" pitchFamily="18" charset="0"/>
                <a:cs typeface="Times New Roman" pitchFamily="18" charset="0"/>
              </a:rPr>
              <a:t>PRE diminue dans les 24 heures qui suivent l’abattage (rigor).</a:t>
            </a:r>
          </a:p>
        </p:txBody>
      </p:sp>
      <p:sp>
        <p:nvSpPr>
          <p:cNvPr id="6" name="Flèche droite 5"/>
          <p:cNvSpPr/>
          <p:nvPr/>
        </p:nvSpPr>
        <p:spPr>
          <a:xfrm>
            <a:off x="3143240" y="2428868"/>
            <a:ext cx="500066"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imes New Roman" pitchFamily="18" charset="0"/>
              <a:cs typeface="Times New Roman" pitchFamily="18" charset="0"/>
            </a:endParaRPr>
          </a:p>
        </p:txBody>
      </p:sp>
      <p:sp>
        <p:nvSpPr>
          <p:cNvPr id="7" name="Rectangle 6"/>
          <p:cNvSpPr/>
          <p:nvPr/>
        </p:nvSpPr>
        <p:spPr>
          <a:xfrm>
            <a:off x="500034" y="4029022"/>
            <a:ext cx="8358246" cy="4308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fr-FR" sz="2200" b="1" dirty="0">
                <a:solidFill>
                  <a:srgbClr val="FF0000"/>
                </a:solidFill>
                <a:latin typeface="Times New Roman" pitchFamily="18" charset="0"/>
                <a:cs typeface="Times New Roman" pitchFamily="18" charset="0"/>
              </a:rPr>
              <a:t>Très important 1: </a:t>
            </a:r>
            <a:r>
              <a:rPr lang="fr-FR" sz="2200" b="1" dirty="0">
                <a:latin typeface="Times New Roman" pitchFamily="18" charset="0"/>
                <a:cs typeface="Times New Roman" pitchFamily="18" charset="0"/>
              </a:rPr>
              <a:t>Après la rigor, le PRE réaugmente très légèrement</a:t>
            </a:r>
          </a:p>
        </p:txBody>
      </p:sp>
      <p:sp>
        <p:nvSpPr>
          <p:cNvPr id="8" name="Rectangle 7"/>
          <p:cNvSpPr/>
          <p:nvPr/>
        </p:nvSpPr>
        <p:spPr>
          <a:xfrm>
            <a:off x="500034" y="5000636"/>
            <a:ext cx="8358246" cy="110799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150000"/>
              </a:lnSpc>
            </a:pPr>
            <a:r>
              <a:rPr lang="fr-FR" sz="2200" b="1" dirty="0">
                <a:solidFill>
                  <a:srgbClr val="FF0000"/>
                </a:solidFill>
                <a:latin typeface="Times New Roman" pitchFamily="18" charset="0"/>
                <a:cs typeface="Times New Roman" pitchFamily="18" charset="0"/>
              </a:rPr>
              <a:t>Très important 2: </a:t>
            </a:r>
            <a:r>
              <a:rPr lang="fr-FR" sz="2200" b="1" dirty="0">
                <a:latin typeface="Times New Roman" pitchFamily="18" charset="0"/>
                <a:cs typeface="Times New Roman" pitchFamily="18" charset="0"/>
              </a:rPr>
              <a:t>La période la plus défavorable pour le travail au cutter se situe entre 1 et 2 jours après l’abattage.</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85728"/>
            <a:ext cx="8429652" cy="458074"/>
          </a:xfrm>
          <a:prstGeom prst="rect">
            <a:avLst/>
          </a:prstGeom>
        </p:spPr>
        <p:txBody>
          <a:bodyPr wrap="square">
            <a:spAutoFit/>
          </a:bodyPr>
          <a:lstStyle/>
          <a:p>
            <a:pPr algn="just">
              <a:lnSpc>
                <a:spcPct val="150000"/>
              </a:lnSpc>
            </a:pPr>
            <a:r>
              <a:rPr lang="fr-FR" b="1" dirty="0">
                <a:latin typeface="Times New Roman" pitchFamily="18" charset="0"/>
                <a:cs typeface="Times New Roman" pitchFamily="18" charset="0"/>
              </a:rPr>
              <a:t>1.4.1.1 Rôle de l’ATP (adénosine triphosphate):</a:t>
            </a:r>
          </a:p>
        </p:txBody>
      </p:sp>
      <p:sp>
        <p:nvSpPr>
          <p:cNvPr id="3" name="Rectangle 2"/>
          <p:cNvSpPr/>
          <p:nvPr/>
        </p:nvSpPr>
        <p:spPr>
          <a:xfrm>
            <a:off x="142844" y="1428736"/>
            <a:ext cx="2286016" cy="646331"/>
          </a:xfrm>
          <a:prstGeom prst="rect">
            <a:avLst/>
          </a:prstGeom>
          <a:solidFill>
            <a:schemeClr val="accent5">
              <a:lumMod val="40000"/>
              <a:lumOff val="60000"/>
            </a:schemeClr>
          </a:solidFill>
        </p:spPr>
        <p:txBody>
          <a:bodyPr wrap="square">
            <a:spAutoFit/>
          </a:bodyPr>
          <a:lstStyle/>
          <a:p>
            <a:pPr algn="ctr"/>
            <a:r>
              <a:rPr lang="fr-FR" b="1" dirty="0">
                <a:latin typeface="Times New Roman" pitchFamily="18" charset="0"/>
                <a:cs typeface="Times New Roman" pitchFamily="18" charset="0"/>
              </a:rPr>
              <a:t>La disparition de l’ATP après la mort </a:t>
            </a:r>
            <a:endParaRPr lang="fr-FR" b="1" dirty="0"/>
          </a:p>
        </p:txBody>
      </p:sp>
      <p:sp>
        <p:nvSpPr>
          <p:cNvPr id="5" name="Rectangle 4"/>
          <p:cNvSpPr/>
          <p:nvPr/>
        </p:nvSpPr>
        <p:spPr>
          <a:xfrm>
            <a:off x="6356155" y="1431934"/>
            <a:ext cx="2645001" cy="707886"/>
          </a:xfrm>
          <a:prstGeom prst="rect">
            <a:avLst/>
          </a:prstGeom>
          <a:solidFill>
            <a:schemeClr val="bg1">
              <a:lumMod val="85000"/>
            </a:schemeClr>
          </a:solidFill>
        </p:spPr>
        <p:txBody>
          <a:bodyPr wrap="square">
            <a:spAutoFit/>
          </a:bodyPr>
          <a:lstStyle/>
          <a:p>
            <a:pPr algn="ctr"/>
            <a:r>
              <a:rPr lang="fr-FR" sz="2000" b="1" dirty="0">
                <a:latin typeface="Times New Roman" pitchFamily="18" charset="0"/>
                <a:cs typeface="Times New Roman" pitchFamily="18" charset="0"/>
              </a:rPr>
              <a:t>très forte diminution du PRE</a:t>
            </a:r>
            <a:endParaRPr lang="fr-FR" sz="2000" b="1" dirty="0"/>
          </a:p>
        </p:txBody>
      </p:sp>
      <p:sp>
        <p:nvSpPr>
          <p:cNvPr id="6" name="Flèche droite 5"/>
          <p:cNvSpPr/>
          <p:nvPr/>
        </p:nvSpPr>
        <p:spPr>
          <a:xfrm>
            <a:off x="2714612" y="1605304"/>
            <a:ext cx="42862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droite 6"/>
          <p:cNvSpPr/>
          <p:nvPr/>
        </p:nvSpPr>
        <p:spPr>
          <a:xfrm>
            <a:off x="5795970" y="1646248"/>
            <a:ext cx="419104" cy="2762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571472" y="2897300"/>
            <a:ext cx="8215370" cy="960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pPr>
            <a:r>
              <a:rPr lang="fr-FR" sz="2000" b="1" dirty="0">
                <a:solidFill>
                  <a:srgbClr val="FF0000"/>
                </a:solidFill>
                <a:latin typeface="Times New Roman" pitchFamily="18" charset="0"/>
                <a:cs typeface="Times New Roman" pitchFamily="18" charset="0"/>
              </a:rPr>
              <a:t>NB:</a:t>
            </a:r>
            <a:r>
              <a:rPr lang="fr-FR" sz="2000" b="1" dirty="0">
                <a:latin typeface="Times New Roman" pitchFamily="18" charset="0"/>
                <a:cs typeface="Times New Roman" pitchFamily="18" charset="0"/>
              </a:rPr>
              <a:t> En maturation, les liaisons (certaines) actine-myosine se rompent, entraînant une légère augmentation du </a:t>
            </a:r>
            <a:r>
              <a:rPr lang="fr-FR" sz="2000" b="1" dirty="0">
                <a:solidFill>
                  <a:srgbClr val="FF0000"/>
                </a:solidFill>
                <a:latin typeface="Times New Roman" pitchFamily="18" charset="0"/>
                <a:cs typeface="Times New Roman" pitchFamily="18" charset="0"/>
              </a:rPr>
              <a:t>PRE.</a:t>
            </a:r>
          </a:p>
        </p:txBody>
      </p:sp>
      <p:sp>
        <p:nvSpPr>
          <p:cNvPr id="9" name="Ellipse 8"/>
          <p:cNvSpPr/>
          <p:nvPr/>
        </p:nvSpPr>
        <p:spPr>
          <a:xfrm>
            <a:off x="3357554" y="1357298"/>
            <a:ext cx="2214578" cy="785818"/>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latin typeface="Times New Roman" pitchFamily="18" charset="0"/>
                <a:cs typeface="Times New Roman" pitchFamily="18" charset="0"/>
              </a:rPr>
              <a:t>Structure fermée </a:t>
            </a:r>
            <a:endParaRPr lang="fr-FR" sz="2400" b="1" dirty="0">
              <a:solidFill>
                <a:schemeClr val="tx1"/>
              </a:solidFill>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285728"/>
            <a:ext cx="2071702" cy="369332"/>
          </a:xfrm>
          <a:prstGeom prst="rect">
            <a:avLst/>
          </a:prstGeom>
        </p:spPr>
        <p:txBody>
          <a:bodyPr wrap="square">
            <a:spAutoFit/>
          </a:bodyPr>
          <a:lstStyle/>
          <a:p>
            <a:r>
              <a:rPr lang="fr-FR" b="1" dirty="0">
                <a:solidFill>
                  <a:srgbClr val="FF0000"/>
                </a:solidFill>
                <a:latin typeface="Times New Roman" pitchFamily="18" charset="0"/>
                <a:cs typeface="Times New Roman" pitchFamily="18" charset="0"/>
              </a:rPr>
              <a:t>1.4.1.2 Rôle du pH:</a:t>
            </a:r>
          </a:p>
        </p:txBody>
      </p:sp>
      <p:sp>
        <p:nvSpPr>
          <p:cNvPr id="3" name="Rectangle 2"/>
          <p:cNvSpPr/>
          <p:nvPr/>
        </p:nvSpPr>
        <p:spPr>
          <a:xfrm>
            <a:off x="285720" y="804288"/>
            <a:ext cx="8572560" cy="1338828"/>
          </a:xfrm>
          <a:prstGeom prst="rect">
            <a:avLst/>
          </a:prstGeom>
        </p:spPr>
        <p:txBody>
          <a:bodyPr wrap="square">
            <a:spAutoFit/>
          </a:bodyPr>
          <a:lstStyle/>
          <a:p>
            <a:pPr algn="just">
              <a:lnSpc>
                <a:spcPct val="150000"/>
              </a:lnSpc>
            </a:pPr>
            <a:r>
              <a:rPr lang="fr-FR" dirty="0">
                <a:latin typeface="Times New Roman" pitchFamily="18" charset="0"/>
                <a:cs typeface="Times New Roman" pitchFamily="18" charset="0"/>
              </a:rPr>
              <a:t>Parallèlement  à la disparition de l ’ATP, on observe une dégradation du glycogène en acide lactique ; le pH diminue (pH souvent minimal à la </a:t>
            </a:r>
            <a:r>
              <a:rPr lang="fr-FR" dirty="0" err="1">
                <a:latin typeface="Times New Roman" pitchFamily="18" charset="0"/>
                <a:cs typeface="Times New Roman" pitchFamily="18" charset="0"/>
              </a:rPr>
              <a:t>rigor</a:t>
            </a:r>
            <a:r>
              <a:rPr lang="fr-FR" dirty="0">
                <a:latin typeface="Times New Roman" pitchFamily="18" charset="0"/>
                <a:cs typeface="Times New Roman" pitchFamily="18" charset="0"/>
              </a:rPr>
              <a:t>). On attribuent les 2/3 de la diminution du PRE  à la dégradation de l’ATP et 1/3  à la diminution du pH</a:t>
            </a:r>
          </a:p>
        </p:txBody>
      </p:sp>
      <p:sp>
        <p:nvSpPr>
          <p:cNvPr id="4" name="Rectangle 3"/>
          <p:cNvSpPr/>
          <p:nvPr/>
        </p:nvSpPr>
        <p:spPr>
          <a:xfrm>
            <a:off x="214282" y="2857496"/>
            <a:ext cx="2357454" cy="923330"/>
          </a:xfrm>
          <a:prstGeom prst="rect">
            <a:avLst/>
          </a:prstGeom>
          <a:solidFill>
            <a:schemeClr val="accent1">
              <a:lumMod val="40000"/>
              <a:lumOff val="60000"/>
            </a:schemeClr>
          </a:solidFill>
        </p:spPr>
        <p:txBody>
          <a:bodyPr wrap="square">
            <a:spAutoFit/>
          </a:bodyPr>
          <a:lstStyle/>
          <a:p>
            <a:pPr algn="ctr"/>
            <a:r>
              <a:rPr lang="fr-FR" b="1" dirty="0">
                <a:solidFill>
                  <a:srgbClr val="FF0000"/>
                </a:solidFill>
                <a:latin typeface="Times New Roman" pitchFamily="18" charset="0"/>
                <a:cs typeface="Times New Roman" pitchFamily="18" charset="0"/>
              </a:rPr>
              <a:t>NB: </a:t>
            </a:r>
            <a:r>
              <a:rPr lang="fr-FR" b="1" dirty="0">
                <a:latin typeface="Times New Roman" pitchFamily="18" charset="0"/>
                <a:cs typeface="Times New Roman" pitchFamily="18" charset="0"/>
              </a:rPr>
              <a:t>La viande d’animaux fatigués, à jeun avant l’abattage,</a:t>
            </a:r>
          </a:p>
        </p:txBody>
      </p:sp>
      <p:sp>
        <p:nvSpPr>
          <p:cNvPr id="5" name="Rectangle 4"/>
          <p:cNvSpPr/>
          <p:nvPr/>
        </p:nvSpPr>
        <p:spPr>
          <a:xfrm>
            <a:off x="3684754" y="2862860"/>
            <a:ext cx="2088044" cy="923330"/>
          </a:xfrm>
          <a:prstGeom prst="rect">
            <a:avLst/>
          </a:prstGeom>
          <a:solidFill>
            <a:schemeClr val="accent1">
              <a:lumMod val="40000"/>
              <a:lumOff val="60000"/>
            </a:schemeClr>
          </a:solidFill>
        </p:spPr>
        <p:txBody>
          <a:bodyPr wrap="square">
            <a:spAutoFit/>
          </a:bodyPr>
          <a:lstStyle/>
          <a:p>
            <a:pPr algn="ctr"/>
            <a:r>
              <a:rPr lang="fr-FR" b="1" dirty="0">
                <a:latin typeface="Times New Roman" pitchFamily="18" charset="0"/>
                <a:cs typeface="Times New Roman" pitchFamily="18" charset="0"/>
              </a:rPr>
              <a:t>peu de glycogène (peu d’acide lactique formé)</a:t>
            </a:r>
          </a:p>
        </p:txBody>
      </p:sp>
      <p:sp>
        <p:nvSpPr>
          <p:cNvPr id="6" name="Rectangle 5"/>
          <p:cNvSpPr/>
          <p:nvPr/>
        </p:nvSpPr>
        <p:spPr>
          <a:xfrm>
            <a:off x="6725590" y="2862860"/>
            <a:ext cx="2155401" cy="923330"/>
          </a:xfrm>
          <a:prstGeom prst="rect">
            <a:avLst/>
          </a:prstGeom>
          <a:solidFill>
            <a:schemeClr val="accent1">
              <a:lumMod val="40000"/>
              <a:lumOff val="60000"/>
            </a:schemeClr>
          </a:solidFill>
        </p:spPr>
        <p:txBody>
          <a:bodyPr wrap="square">
            <a:spAutoFit/>
          </a:bodyPr>
          <a:lstStyle/>
          <a:p>
            <a:pPr algn="ctr"/>
            <a:r>
              <a:rPr lang="fr-FR" b="1" dirty="0">
                <a:latin typeface="Times New Roman" pitchFamily="18" charset="0"/>
                <a:cs typeface="Times New Roman" pitchFamily="18" charset="0"/>
              </a:rPr>
              <a:t>une faible chute</a:t>
            </a:r>
          </a:p>
          <a:p>
            <a:pPr algn="ctr"/>
            <a:r>
              <a:rPr lang="fr-FR" b="1" dirty="0">
                <a:latin typeface="Times New Roman" pitchFamily="18" charset="0"/>
                <a:cs typeface="Times New Roman" pitchFamily="18" charset="0"/>
              </a:rPr>
              <a:t>de pH après la mort (pH  élevé)</a:t>
            </a:r>
          </a:p>
        </p:txBody>
      </p:sp>
      <p:sp>
        <p:nvSpPr>
          <p:cNvPr id="7" name="Rectangle 6"/>
          <p:cNvSpPr/>
          <p:nvPr/>
        </p:nvSpPr>
        <p:spPr>
          <a:xfrm>
            <a:off x="1500166" y="4500570"/>
            <a:ext cx="6572296"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fr-FR" sz="2400" b="1" dirty="0">
                <a:solidFill>
                  <a:srgbClr val="FF0000"/>
                </a:solidFill>
                <a:latin typeface="Times New Roman" pitchFamily="18" charset="0"/>
                <a:cs typeface="Times New Roman" pitchFamily="18" charset="0"/>
              </a:rPr>
              <a:t>Conclusion:</a:t>
            </a:r>
            <a:r>
              <a:rPr lang="fr-FR" sz="2400" b="1" dirty="0">
                <a:latin typeface="Times New Roman" pitchFamily="18" charset="0"/>
                <a:cs typeface="Times New Roman" pitchFamily="18" charset="0"/>
              </a:rPr>
              <a:t> difficile de conserver cette viande</a:t>
            </a:r>
          </a:p>
        </p:txBody>
      </p:sp>
      <p:sp>
        <p:nvSpPr>
          <p:cNvPr id="8" name="Flèche droite 7"/>
          <p:cNvSpPr/>
          <p:nvPr/>
        </p:nvSpPr>
        <p:spPr>
          <a:xfrm>
            <a:off x="2918476" y="3143248"/>
            <a:ext cx="428628"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a:off x="6109944" y="3143248"/>
            <a:ext cx="428628"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285720" y="5711627"/>
            <a:ext cx="2286016" cy="646331"/>
          </a:xfrm>
          <a:prstGeom prst="rect">
            <a:avLst/>
          </a:prstGeom>
          <a:solidFill>
            <a:schemeClr val="accent4">
              <a:lumMod val="60000"/>
              <a:lumOff val="40000"/>
            </a:schemeClr>
          </a:solidFill>
        </p:spPr>
        <p:txBody>
          <a:bodyPr wrap="square">
            <a:spAutoFit/>
          </a:bodyPr>
          <a:lstStyle/>
          <a:p>
            <a:r>
              <a:rPr lang="fr-FR" b="1" dirty="0">
                <a:latin typeface="Times New Roman" pitchFamily="18" charset="0"/>
                <a:cs typeface="Times New Roman" pitchFamily="18" charset="0"/>
              </a:rPr>
              <a:t>développement des micro-organismes</a:t>
            </a:r>
          </a:p>
        </p:txBody>
      </p:sp>
      <p:sp>
        <p:nvSpPr>
          <p:cNvPr id="11" name="Rectangle 10"/>
          <p:cNvSpPr/>
          <p:nvPr/>
        </p:nvSpPr>
        <p:spPr>
          <a:xfrm>
            <a:off x="3643306" y="5577504"/>
            <a:ext cx="2571768" cy="923330"/>
          </a:xfrm>
          <a:prstGeom prst="rect">
            <a:avLst/>
          </a:prstGeom>
          <a:solidFill>
            <a:schemeClr val="accent4">
              <a:lumMod val="60000"/>
              <a:lumOff val="40000"/>
            </a:schemeClr>
          </a:solidFill>
        </p:spPr>
        <p:txBody>
          <a:bodyPr wrap="square">
            <a:spAutoFit/>
          </a:bodyPr>
          <a:lstStyle/>
          <a:p>
            <a:pPr algn="ctr"/>
            <a:r>
              <a:rPr lang="fr-FR" b="1" dirty="0">
                <a:latin typeface="Times New Roman" pitchFamily="18" charset="0"/>
                <a:cs typeface="Times New Roman" pitchFamily="18" charset="0"/>
              </a:rPr>
              <a:t>dégradent les sucres ajoutés (le pH</a:t>
            </a:r>
          </a:p>
          <a:p>
            <a:pPr algn="ctr"/>
            <a:r>
              <a:rPr lang="fr-FR" b="1" dirty="0">
                <a:latin typeface="Times New Roman" pitchFamily="18" charset="0"/>
                <a:cs typeface="Times New Roman" pitchFamily="18" charset="0"/>
              </a:rPr>
              <a:t>peut chuter rapidement) </a:t>
            </a:r>
          </a:p>
        </p:txBody>
      </p:sp>
      <p:sp>
        <p:nvSpPr>
          <p:cNvPr id="12" name="Rectangle 11"/>
          <p:cNvSpPr/>
          <p:nvPr/>
        </p:nvSpPr>
        <p:spPr>
          <a:xfrm>
            <a:off x="7072330" y="5715016"/>
            <a:ext cx="1928826" cy="646331"/>
          </a:xfrm>
          <a:prstGeom prst="rect">
            <a:avLst/>
          </a:prstGeom>
          <a:solidFill>
            <a:schemeClr val="accent4">
              <a:lumMod val="60000"/>
              <a:lumOff val="40000"/>
            </a:schemeClr>
          </a:solidFill>
        </p:spPr>
        <p:txBody>
          <a:bodyPr wrap="square">
            <a:spAutoFit/>
          </a:bodyPr>
          <a:lstStyle/>
          <a:p>
            <a:pPr algn="ctr"/>
            <a:r>
              <a:rPr lang="fr-FR" b="1" dirty="0">
                <a:latin typeface="Times New Roman" pitchFamily="18" charset="0"/>
                <a:cs typeface="Times New Roman" pitchFamily="18" charset="0"/>
              </a:rPr>
              <a:t>Pertes importante d’eau</a:t>
            </a:r>
          </a:p>
        </p:txBody>
      </p:sp>
      <p:sp>
        <p:nvSpPr>
          <p:cNvPr id="13" name="Flèche droite 12"/>
          <p:cNvSpPr/>
          <p:nvPr/>
        </p:nvSpPr>
        <p:spPr>
          <a:xfrm>
            <a:off x="2928926" y="5857892"/>
            <a:ext cx="428628"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droite 13"/>
          <p:cNvSpPr/>
          <p:nvPr/>
        </p:nvSpPr>
        <p:spPr>
          <a:xfrm>
            <a:off x="6473530" y="5857892"/>
            <a:ext cx="428628"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85728"/>
            <a:ext cx="3071834" cy="369332"/>
          </a:xfrm>
          <a:prstGeom prst="rect">
            <a:avLst/>
          </a:prstGeom>
        </p:spPr>
        <p:txBody>
          <a:bodyPr wrap="square">
            <a:spAutoFit/>
          </a:bodyPr>
          <a:lstStyle/>
          <a:p>
            <a:r>
              <a:rPr lang="fr-FR" b="1" dirty="0">
                <a:solidFill>
                  <a:srgbClr val="FF0000"/>
                </a:solidFill>
                <a:latin typeface="Times New Roman" pitchFamily="18" charset="0"/>
                <a:cs typeface="Times New Roman" pitchFamily="18" charset="0"/>
              </a:rPr>
              <a:t>1.4.1.3 Rôle du sel (</a:t>
            </a:r>
            <a:r>
              <a:rPr lang="fr-FR" b="1" dirty="0" err="1">
                <a:solidFill>
                  <a:srgbClr val="FF0000"/>
                </a:solidFill>
                <a:latin typeface="Times New Roman" pitchFamily="18" charset="0"/>
                <a:cs typeface="Times New Roman" pitchFamily="18" charset="0"/>
              </a:rPr>
              <a:t>NaCl</a:t>
            </a:r>
            <a:r>
              <a:rPr lang="fr-FR" b="1" dirty="0">
                <a:solidFill>
                  <a:srgbClr val="FF0000"/>
                </a:solidFill>
                <a:latin typeface="Times New Roman" pitchFamily="18" charset="0"/>
                <a:cs typeface="Times New Roman" pitchFamily="18" charset="0"/>
              </a:rPr>
              <a:t>):</a:t>
            </a:r>
          </a:p>
        </p:txBody>
      </p:sp>
      <p:sp>
        <p:nvSpPr>
          <p:cNvPr id="3" name="Rectangle 2"/>
          <p:cNvSpPr/>
          <p:nvPr/>
        </p:nvSpPr>
        <p:spPr>
          <a:xfrm>
            <a:off x="500034" y="3500438"/>
            <a:ext cx="8286808" cy="87357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fr-FR" b="1" u="sng" dirty="0">
                <a:solidFill>
                  <a:srgbClr val="FF0000"/>
                </a:solidFill>
                <a:latin typeface="Times New Roman" pitchFamily="18" charset="0"/>
                <a:cs typeface="Times New Roman" pitchFamily="18" charset="0"/>
              </a:rPr>
              <a:t>Très important et à retenir</a:t>
            </a:r>
            <a:r>
              <a:rPr lang="fr-FR" b="1" dirty="0">
                <a:solidFill>
                  <a:srgbClr val="FF0000"/>
                </a:solidFill>
                <a:latin typeface="Times New Roman" pitchFamily="18" charset="0"/>
                <a:cs typeface="Times New Roman" pitchFamily="18" charset="0"/>
              </a:rPr>
              <a:t>: </a:t>
            </a:r>
            <a:r>
              <a:rPr lang="fr-FR" dirty="0">
                <a:latin typeface="Times New Roman" pitchFamily="18" charset="0"/>
                <a:cs typeface="Times New Roman" pitchFamily="18" charset="0"/>
              </a:rPr>
              <a:t>À pH = 5, le sel n’a pas d’action. Pour des pH &gt; </a:t>
            </a:r>
            <a:r>
              <a:rPr lang="fr-FR" dirty="0" err="1">
                <a:latin typeface="Times New Roman" pitchFamily="18" charset="0"/>
                <a:cs typeface="Times New Roman" pitchFamily="18" charset="0"/>
              </a:rPr>
              <a:t>pHi</a:t>
            </a:r>
            <a:r>
              <a:rPr lang="fr-FR" dirty="0">
                <a:latin typeface="Times New Roman" pitchFamily="18" charset="0"/>
                <a:cs typeface="Times New Roman" pitchFamily="18" charset="0"/>
              </a:rPr>
              <a:t>, on a un effet hydratant très net. Pour des pH &lt; </a:t>
            </a:r>
            <a:r>
              <a:rPr lang="fr-FR" dirty="0" err="1">
                <a:latin typeface="Times New Roman" pitchFamily="18" charset="0"/>
                <a:cs typeface="Times New Roman" pitchFamily="18" charset="0"/>
              </a:rPr>
              <a:t>pHi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NaCl</a:t>
            </a:r>
            <a:r>
              <a:rPr lang="fr-FR" dirty="0">
                <a:latin typeface="Times New Roman" pitchFamily="18" charset="0"/>
                <a:cs typeface="Times New Roman" pitchFamily="18" charset="0"/>
              </a:rPr>
              <a:t> entraîne une diminution du </a:t>
            </a:r>
            <a:r>
              <a:rPr lang="fr-FR" b="1" dirty="0">
                <a:solidFill>
                  <a:srgbClr val="FF0000"/>
                </a:solidFill>
                <a:latin typeface="Times New Roman" pitchFamily="18" charset="0"/>
                <a:cs typeface="Times New Roman" pitchFamily="18" charset="0"/>
              </a:rPr>
              <a:t>PRE</a:t>
            </a:r>
          </a:p>
        </p:txBody>
      </p:sp>
      <p:sp>
        <p:nvSpPr>
          <p:cNvPr id="4" name="Rectangle 3"/>
          <p:cNvSpPr/>
          <p:nvPr/>
        </p:nvSpPr>
        <p:spPr>
          <a:xfrm>
            <a:off x="357158" y="857232"/>
            <a:ext cx="8286808" cy="873572"/>
          </a:xfrm>
          <a:prstGeom prst="rect">
            <a:avLst/>
          </a:prstGeom>
        </p:spPr>
        <p:txBody>
          <a:bodyPr wrap="square">
            <a:spAutoFit/>
          </a:bodyPr>
          <a:lstStyle/>
          <a:p>
            <a:pPr algn="just">
              <a:lnSpc>
                <a:spcPct val="150000"/>
              </a:lnSpc>
            </a:pPr>
            <a:r>
              <a:rPr lang="fr-FR" dirty="0">
                <a:latin typeface="Times New Roman" pitchFamily="18" charset="0"/>
                <a:cs typeface="Times New Roman" pitchFamily="18" charset="0"/>
              </a:rPr>
              <a:t>Le chlorure de sodium est un sel neutre (sel d’acide fort et de base forte) qui modifie peu le pH lorsqu’il se trouve en solution dans l’eau.</a:t>
            </a:r>
          </a:p>
        </p:txBody>
      </p:sp>
      <p:sp>
        <p:nvSpPr>
          <p:cNvPr id="5" name="Rectangle 4"/>
          <p:cNvSpPr/>
          <p:nvPr/>
        </p:nvSpPr>
        <p:spPr>
          <a:xfrm>
            <a:off x="500034" y="2357430"/>
            <a:ext cx="7786742" cy="553998"/>
          </a:xfrm>
          <a:prstGeom prst="rect">
            <a:avLst/>
          </a:prstGeom>
          <a:solidFill>
            <a:schemeClr val="accent3">
              <a:lumMod val="60000"/>
              <a:lumOff val="40000"/>
            </a:schemeClr>
          </a:solidFill>
        </p:spPr>
        <p:txBody>
          <a:bodyPr wrap="square">
            <a:spAutoFit/>
          </a:bodyPr>
          <a:lstStyle/>
          <a:p>
            <a:pPr algn="just">
              <a:lnSpc>
                <a:spcPct val="150000"/>
              </a:lnSpc>
            </a:pPr>
            <a:r>
              <a:rPr lang="fr-FR" sz="2000" b="1" dirty="0">
                <a:solidFill>
                  <a:srgbClr val="FF0000"/>
                </a:solidFill>
                <a:latin typeface="Times New Roman" pitchFamily="18" charset="0"/>
                <a:cs typeface="Times New Roman" pitchFamily="18" charset="0"/>
              </a:rPr>
              <a:t>NB 1: </a:t>
            </a:r>
            <a:r>
              <a:rPr lang="fr-FR" sz="2000" b="1" dirty="0">
                <a:latin typeface="Times New Roman" pitchFamily="18" charset="0"/>
                <a:cs typeface="Times New Roman" pitchFamily="18" charset="0"/>
              </a:rPr>
              <a:t>Le sel permet d’augmenter le PRE mais son effet dépend du pH</a:t>
            </a:r>
          </a:p>
        </p:txBody>
      </p:sp>
      <p:sp>
        <p:nvSpPr>
          <p:cNvPr id="6" name="Rectangle 5"/>
          <p:cNvSpPr/>
          <p:nvPr/>
        </p:nvSpPr>
        <p:spPr>
          <a:xfrm>
            <a:off x="544176" y="4926011"/>
            <a:ext cx="8286808" cy="1338828"/>
          </a:xfrm>
          <a:prstGeom prst="rect">
            <a:avLst/>
          </a:prstGeom>
          <a:solidFill>
            <a:schemeClr val="accent3">
              <a:lumMod val="60000"/>
              <a:lumOff val="40000"/>
            </a:schemeClr>
          </a:solidFill>
        </p:spPr>
        <p:txBody>
          <a:bodyPr wrap="square">
            <a:spAutoFit/>
          </a:bodyPr>
          <a:lstStyle/>
          <a:p>
            <a:pPr algn="just">
              <a:lnSpc>
                <a:spcPct val="150000"/>
              </a:lnSpc>
            </a:pPr>
            <a:r>
              <a:rPr lang="fr-FR" b="1" dirty="0">
                <a:solidFill>
                  <a:srgbClr val="FF0000"/>
                </a:solidFill>
                <a:latin typeface="Times New Roman" pitchFamily="18" charset="0"/>
                <a:cs typeface="Times New Roman" pitchFamily="18" charset="0"/>
              </a:rPr>
              <a:t>NB 2:</a:t>
            </a:r>
            <a:r>
              <a:rPr lang="fr-FR" b="1" dirty="0">
                <a:latin typeface="Times New Roman" pitchFamily="18" charset="0"/>
                <a:cs typeface="Times New Roman" pitchFamily="18" charset="0"/>
              </a:rPr>
              <a:t> </a:t>
            </a:r>
            <a:r>
              <a:rPr lang="fr-FR" b="1" dirty="0" err="1">
                <a:latin typeface="Times New Roman" pitchFamily="18" charset="0"/>
                <a:cs typeface="Times New Roman" pitchFamily="18" charset="0"/>
              </a:rPr>
              <a:t>NaCl</a:t>
            </a:r>
            <a:r>
              <a:rPr lang="fr-FR" b="1" dirty="0">
                <a:latin typeface="Times New Roman" pitchFamily="18" charset="0"/>
                <a:cs typeface="Times New Roman" pitchFamily="18" charset="0"/>
              </a:rPr>
              <a:t> a une action plus marquée sur la viande en pré-</a:t>
            </a:r>
            <a:r>
              <a:rPr lang="fr-FR" b="1" dirty="0" err="1">
                <a:latin typeface="Times New Roman" pitchFamily="18" charset="0"/>
                <a:cs typeface="Times New Roman" pitchFamily="18" charset="0"/>
              </a:rPr>
              <a:t>rigor</a:t>
            </a:r>
            <a:r>
              <a:rPr lang="fr-FR" b="1" dirty="0">
                <a:latin typeface="Times New Roman" pitchFamily="18" charset="0"/>
                <a:cs typeface="Times New Roman" pitchFamily="18" charset="0"/>
              </a:rPr>
              <a:t> que sur la viande en cours d’installation de </a:t>
            </a:r>
            <a:r>
              <a:rPr lang="fr-FR" b="1" dirty="0" err="1">
                <a:latin typeface="Times New Roman" pitchFamily="18" charset="0"/>
                <a:cs typeface="Times New Roman" pitchFamily="18" charset="0"/>
              </a:rPr>
              <a:t>rigor</a:t>
            </a:r>
            <a:r>
              <a:rPr lang="fr-FR" b="1" dirty="0">
                <a:latin typeface="Times New Roman" pitchFamily="18" charset="0"/>
                <a:cs typeface="Times New Roman" pitchFamily="18" charset="0"/>
              </a:rPr>
              <a:t> et un effet pratiquement nul au maximum de rigidité</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28596" y="428604"/>
            <a:ext cx="8286808" cy="6000792"/>
          </a:xfrm>
          <a:prstGeom prst="rect">
            <a:avLst/>
          </a:prstGeom>
          <a:noFill/>
          <a:ln w="9525">
            <a:noFill/>
            <a:miter lim="800000"/>
            <a:headEnd/>
            <a:tailEnd/>
          </a:ln>
          <a:effectLst/>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142852"/>
            <a:ext cx="1556836" cy="458074"/>
          </a:xfrm>
          <a:prstGeom prst="rect">
            <a:avLst/>
          </a:prstGeom>
        </p:spPr>
        <p:txBody>
          <a:bodyPr wrap="none">
            <a:spAutoFit/>
          </a:bodyPr>
          <a:lstStyle/>
          <a:p>
            <a:pPr algn="just">
              <a:lnSpc>
                <a:spcPct val="150000"/>
              </a:lnSpc>
            </a:pPr>
            <a:r>
              <a:rPr lang="fr-FR" b="1" dirty="0">
                <a:solidFill>
                  <a:srgbClr val="FF0000"/>
                </a:solidFill>
                <a:latin typeface="Times New Roman" pitchFamily="18" charset="0"/>
                <a:cs typeface="Times New Roman" pitchFamily="18" charset="0"/>
              </a:rPr>
              <a:t>2. Coloration:</a:t>
            </a:r>
          </a:p>
        </p:txBody>
      </p:sp>
      <p:sp>
        <p:nvSpPr>
          <p:cNvPr id="3" name="Rectangle 2"/>
          <p:cNvSpPr/>
          <p:nvPr/>
        </p:nvSpPr>
        <p:spPr>
          <a:xfrm>
            <a:off x="142844" y="642918"/>
            <a:ext cx="2967479" cy="458074"/>
          </a:xfrm>
          <a:prstGeom prst="rect">
            <a:avLst/>
          </a:prstGeom>
        </p:spPr>
        <p:txBody>
          <a:bodyPr wrap="none">
            <a:spAutoFit/>
          </a:bodyPr>
          <a:lstStyle/>
          <a:p>
            <a:pPr algn="just">
              <a:lnSpc>
                <a:spcPct val="150000"/>
              </a:lnSpc>
            </a:pPr>
            <a:r>
              <a:rPr lang="fr-FR" b="1" dirty="0">
                <a:solidFill>
                  <a:srgbClr val="FF0000"/>
                </a:solidFill>
                <a:latin typeface="Times New Roman" pitchFamily="18" charset="0"/>
                <a:cs typeface="Times New Roman" pitchFamily="18" charset="0"/>
              </a:rPr>
              <a:t>2.1 Cas de la viande fraîche:</a:t>
            </a:r>
          </a:p>
        </p:txBody>
      </p:sp>
      <p:sp>
        <p:nvSpPr>
          <p:cNvPr id="4" name="Rectangle 3"/>
          <p:cNvSpPr/>
          <p:nvPr/>
        </p:nvSpPr>
        <p:spPr>
          <a:xfrm>
            <a:off x="357158" y="1285860"/>
            <a:ext cx="8572560" cy="923330"/>
          </a:xfrm>
          <a:prstGeom prst="rect">
            <a:avLst/>
          </a:prstGeom>
        </p:spPr>
        <p:txBody>
          <a:bodyPr wrap="square">
            <a:spAutoFit/>
          </a:bodyPr>
          <a:lstStyle/>
          <a:p>
            <a:pPr algn="just">
              <a:lnSpc>
                <a:spcPct val="150000"/>
              </a:lnSpc>
            </a:pPr>
            <a:r>
              <a:rPr lang="fr-FR" dirty="0">
                <a:latin typeface="Times New Roman" pitchFamily="18" charset="0"/>
                <a:cs typeface="Times New Roman" pitchFamily="18" charset="0"/>
              </a:rPr>
              <a:t>La couleur est une sensation physiologique dont l’interprétation peut varier d’un individu  à un autre.</a:t>
            </a:r>
          </a:p>
        </p:txBody>
      </p:sp>
      <p:sp>
        <p:nvSpPr>
          <p:cNvPr id="5" name="Rectangle 4"/>
          <p:cNvSpPr/>
          <p:nvPr/>
        </p:nvSpPr>
        <p:spPr>
          <a:xfrm>
            <a:off x="357158" y="2317616"/>
            <a:ext cx="8501122" cy="1754326"/>
          </a:xfrm>
          <a:prstGeom prst="rect">
            <a:avLst/>
          </a:prstGeom>
          <a:solidFill>
            <a:schemeClr val="accent1">
              <a:lumMod val="40000"/>
              <a:lumOff val="60000"/>
            </a:schemeClr>
          </a:solidFill>
        </p:spPr>
        <p:txBody>
          <a:bodyPr wrap="square">
            <a:spAutoFit/>
          </a:bodyPr>
          <a:lstStyle/>
          <a:p>
            <a:pPr algn="just">
              <a:lnSpc>
                <a:spcPct val="150000"/>
              </a:lnSpc>
            </a:pPr>
            <a:r>
              <a:rPr lang="fr-FR" dirty="0">
                <a:latin typeface="Times New Roman" pitchFamily="18" charset="0"/>
                <a:cs typeface="Times New Roman" pitchFamily="18" charset="0"/>
              </a:rPr>
              <a:t>Dans la viande, </a:t>
            </a:r>
            <a:r>
              <a:rPr lang="fr-FR" b="1" dirty="0">
                <a:latin typeface="Times New Roman" pitchFamily="18" charset="0"/>
                <a:cs typeface="Times New Roman" pitchFamily="18" charset="0"/>
              </a:rPr>
              <a:t>la couleur est due  </a:t>
            </a:r>
            <a:r>
              <a:rPr lang="fr-FR" dirty="0">
                <a:latin typeface="Times New Roman" pitchFamily="18" charset="0"/>
                <a:cs typeface="Times New Roman" pitchFamily="18" charset="0"/>
              </a:rPr>
              <a:t>à un pigment musculaire : </a:t>
            </a:r>
            <a:r>
              <a:rPr lang="fr-FR" b="1" u="sng" dirty="0">
                <a:solidFill>
                  <a:srgbClr val="FF0000"/>
                </a:solidFill>
                <a:latin typeface="Times New Roman" pitchFamily="18" charset="0"/>
                <a:cs typeface="Times New Roman" pitchFamily="18" charset="0"/>
              </a:rPr>
              <a:t>la myoglobine</a:t>
            </a:r>
            <a:r>
              <a:rPr lang="fr-FR" b="1" dirty="0">
                <a:solidFill>
                  <a:srgbClr val="FF0000"/>
                </a:solidFill>
                <a:latin typeface="Times New Roman" pitchFamily="18" charset="0"/>
                <a:cs typeface="Times New Roman" pitchFamily="18" charset="0"/>
              </a:rPr>
              <a:t> </a:t>
            </a:r>
            <a:r>
              <a:rPr lang="fr-FR" dirty="0">
                <a:latin typeface="Times New Roman" pitchFamily="18" charset="0"/>
                <a:cs typeface="Times New Roman" pitchFamily="18" charset="0"/>
              </a:rPr>
              <a:t>(protéine globulaire du sarcoplasme).  À ce pigment s’ajoute une faible quantité d’</a:t>
            </a:r>
            <a:r>
              <a:rPr lang="fr-FR" b="1" u="sng" dirty="0">
                <a:solidFill>
                  <a:srgbClr val="FF0000"/>
                </a:solidFill>
                <a:latin typeface="Times New Roman" pitchFamily="18" charset="0"/>
                <a:cs typeface="Times New Roman" pitchFamily="18" charset="0"/>
              </a:rPr>
              <a:t>hémoglobine </a:t>
            </a:r>
            <a:r>
              <a:rPr lang="fr-FR" dirty="0">
                <a:latin typeface="Times New Roman" pitchFamily="18" charset="0"/>
                <a:cs typeface="Times New Roman" pitchFamily="18" charset="0"/>
              </a:rPr>
              <a:t>(sang résiduel). La teneur en myoglobine des muscles varie, de façon très importante, selon les espèces.</a:t>
            </a:r>
          </a:p>
        </p:txBody>
      </p:sp>
      <p:sp>
        <p:nvSpPr>
          <p:cNvPr id="6" name="Rectangle 5"/>
          <p:cNvSpPr/>
          <p:nvPr/>
        </p:nvSpPr>
        <p:spPr>
          <a:xfrm>
            <a:off x="428596" y="4429132"/>
            <a:ext cx="8501122"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fr-FR" b="1" dirty="0">
                <a:solidFill>
                  <a:srgbClr val="FF0000"/>
                </a:solidFill>
                <a:latin typeface="Times New Roman" pitchFamily="18" charset="0"/>
                <a:cs typeface="Times New Roman" pitchFamily="18" charset="0"/>
              </a:rPr>
              <a:t>NB 1: </a:t>
            </a:r>
            <a:r>
              <a:rPr lang="fr-FR" dirty="0">
                <a:latin typeface="Times New Roman" pitchFamily="18" charset="0"/>
                <a:cs typeface="Times New Roman" pitchFamily="18" charset="0"/>
              </a:rPr>
              <a:t>Les viandes de volailles sont très peu pourvues en pigment, notamment les muscles blancs.</a:t>
            </a:r>
          </a:p>
        </p:txBody>
      </p:sp>
      <p:sp>
        <p:nvSpPr>
          <p:cNvPr id="7" name="Rectangle 6"/>
          <p:cNvSpPr/>
          <p:nvPr/>
        </p:nvSpPr>
        <p:spPr>
          <a:xfrm>
            <a:off x="428596" y="5657671"/>
            <a:ext cx="8501122"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fr-FR" b="1" dirty="0">
                <a:solidFill>
                  <a:srgbClr val="FF0000"/>
                </a:solidFill>
                <a:latin typeface="Times New Roman" pitchFamily="18" charset="0"/>
                <a:cs typeface="Times New Roman" pitchFamily="18" charset="0"/>
              </a:rPr>
              <a:t>NB 2: </a:t>
            </a:r>
            <a:r>
              <a:rPr lang="fr-FR" dirty="0">
                <a:latin typeface="Times New Roman" pitchFamily="18" charset="0"/>
                <a:cs typeface="Times New Roman" pitchFamily="18" charset="0"/>
              </a:rPr>
              <a:t>Le veau de boucherie, selon son alimentation, peut également présenter des taux de myoglobine extrêmement faibles (0,01 à 0,03 %).</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28596" y="428604"/>
            <a:ext cx="8429684" cy="6000792"/>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584" y="500042"/>
            <a:ext cx="80306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Caractéristiques organoleptiques du lait</a:t>
            </a:r>
          </a:p>
        </p:txBody>
      </p:sp>
      <p:sp>
        <p:nvSpPr>
          <p:cNvPr id="3" name="ZoneTexte 2"/>
          <p:cNvSpPr txBox="1"/>
          <p:nvPr/>
        </p:nvSpPr>
        <p:spPr>
          <a:xfrm>
            <a:off x="428596" y="1413568"/>
            <a:ext cx="40719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B050"/>
                </a:solidFill>
                <a:effectLst/>
                <a:uLnTx/>
                <a:uFillTx/>
                <a:latin typeface="Calibri"/>
                <a:ea typeface="+mn-ea"/>
                <a:cs typeface="+mn-cs"/>
              </a:rPr>
              <a:t>1) L’odeur:</a:t>
            </a:r>
          </a:p>
        </p:txBody>
      </p:sp>
      <p:sp>
        <p:nvSpPr>
          <p:cNvPr id="4" name="ZoneTexte 3"/>
          <p:cNvSpPr txBox="1"/>
          <p:nvPr/>
        </p:nvSpPr>
        <p:spPr>
          <a:xfrm>
            <a:off x="357158" y="2000240"/>
            <a:ext cx="8429684"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232425"/>
                </a:solidFill>
                <a:effectLst/>
                <a:uLnTx/>
                <a:uFillTx/>
                <a:latin typeface="Helvetica Neue"/>
                <a:ea typeface="+mn-ea"/>
                <a:cs typeface="+mn-cs"/>
              </a:rPr>
              <a:t>Le lait a une odeur toujours faible (caractéristique de l’animal qui l’a produit), agréable et variable en fonction de l’alimentation</a:t>
            </a: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2458E40-8F91-4EDE-8130-617BD7278CB6}"/>
              </a:ext>
            </a:extLst>
          </p:cNvPr>
          <p:cNvSpPr txBox="1"/>
          <p:nvPr/>
        </p:nvSpPr>
        <p:spPr>
          <a:xfrm>
            <a:off x="428596" y="3166112"/>
            <a:ext cx="40719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00B050"/>
                </a:solidFill>
                <a:latin typeface="Calibri"/>
              </a:rPr>
              <a:t>2</a:t>
            </a:r>
            <a:r>
              <a:rPr kumimoji="0" lang="fr-FR" sz="2400" b="1" i="0" u="none" strike="noStrike" kern="1200" cap="none" spc="0" normalizeH="0" baseline="0" noProof="0" dirty="0">
                <a:ln>
                  <a:noFill/>
                </a:ln>
                <a:solidFill>
                  <a:srgbClr val="00B050"/>
                </a:solidFill>
                <a:effectLst/>
                <a:uLnTx/>
                <a:uFillTx/>
                <a:latin typeface="Calibri"/>
                <a:ea typeface="+mn-ea"/>
                <a:cs typeface="+mn-cs"/>
              </a:rPr>
              <a:t>) La couleur:</a:t>
            </a:r>
          </a:p>
        </p:txBody>
      </p:sp>
      <p:sp>
        <p:nvSpPr>
          <p:cNvPr id="10" name="ZoneTexte 9">
            <a:extLst>
              <a:ext uri="{FF2B5EF4-FFF2-40B4-BE49-F238E27FC236}">
                <a16:creationId xmlns:a16="http://schemas.microsoft.com/office/drawing/2014/main" id="{6A10B42E-E8EB-4430-A09C-E93AED01A0A7}"/>
              </a:ext>
            </a:extLst>
          </p:cNvPr>
          <p:cNvSpPr txBox="1"/>
          <p:nvPr/>
        </p:nvSpPr>
        <p:spPr>
          <a:xfrm>
            <a:off x="357158" y="3657432"/>
            <a:ext cx="8358246" cy="1815882"/>
          </a:xfrm>
          <a:prstGeom prst="rect">
            <a:avLst/>
          </a:prstGeom>
          <a:noFill/>
        </p:spPr>
        <p:txBody>
          <a:bodyPr wrap="square">
            <a:spAutoFit/>
          </a:bodyPr>
          <a:lstStyle/>
          <a:p>
            <a:pPr algn="just"/>
            <a:r>
              <a:rPr lang="fr-FR" sz="2800" dirty="0"/>
              <a:t>Le lait est un liquide blanc mat, opaque à cause des micelles de caséine, parfois bleuté ou jaunâtre du fait de la beta carotène ou de la lactoflavine contenues dans la matière grasse </a:t>
            </a:r>
          </a:p>
        </p:txBody>
      </p:sp>
    </p:spTree>
    <p:extLst>
      <p:ext uri="{BB962C8B-B14F-4D97-AF65-F5344CB8AC3E}">
        <p14:creationId xmlns:p14="http://schemas.microsoft.com/office/powerpoint/2010/main" val="139958291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8728" y="428604"/>
            <a:ext cx="6143668" cy="954107"/>
          </a:xfrm>
          <a:prstGeom prst="rect">
            <a:avLst/>
          </a:prstGeom>
          <a:solidFill>
            <a:schemeClr val="tx2">
              <a:lumMod val="40000"/>
              <a:lumOff val="60000"/>
            </a:schemeClr>
          </a:solidFill>
        </p:spPr>
        <p:txBody>
          <a:bodyPr wrap="square">
            <a:spAutoFit/>
          </a:bodyPr>
          <a:lstStyle/>
          <a:p>
            <a:pPr algn="ctr"/>
            <a:r>
              <a:rPr lang="fr-FR" sz="2800" b="1" dirty="0">
                <a:latin typeface="Times New Roman" pitchFamily="18" charset="0"/>
                <a:cs typeface="Times New Roman" pitchFamily="18" charset="0"/>
              </a:rPr>
              <a:t>En dehors de l’espèce, </a:t>
            </a:r>
            <a:r>
              <a:rPr lang="fr-FR" sz="2800" b="1" dirty="0">
                <a:solidFill>
                  <a:srgbClr val="002060"/>
                </a:solidFill>
                <a:latin typeface="Times New Roman" pitchFamily="18" charset="0"/>
                <a:cs typeface="Times New Roman" pitchFamily="18" charset="0"/>
              </a:rPr>
              <a:t>l’âge de l’animal revêt un aspect très important  </a:t>
            </a:r>
          </a:p>
        </p:txBody>
      </p:sp>
      <p:sp>
        <p:nvSpPr>
          <p:cNvPr id="4" name="Rectangle 3"/>
          <p:cNvSpPr/>
          <p:nvPr/>
        </p:nvSpPr>
        <p:spPr>
          <a:xfrm>
            <a:off x="1071538" y="2977218"/>
            <a:ext cx="7175362" cy="646331"/>
          </a:xfrm>
          <a:prstGeom prst="rect">
            <a:avLst/>
          </a:prstGeom>
        </p:spPr>
        <p:txBody>
          <a:bodyPr wrap="none">
            <a:spAutoFit/>
          </a:bodyPr>
          <a:lstStyle/>
          <a:p>
            <a:r>
              <a:rPr lang="fr-FR" sz="2800" b="1" u="sng" dirty="0">
                <a:solidFill>
                  <a:srgbClr val="FF0000"/>
                </a:solidFill>
                <a:latin typeface="Times New Roman" pitchFamily="18" charset="0"/>
                <a:cs typeface="Times New Roman" pitchFamily="18" charset="0"/>
              </a:rPr>
              <a:t>Exemple</a:t>
            </a:r>
            <a:r>
              <a:rPr lang="fr-FR" sz="2800" b="1" dirty="0">
                <a:solidFill>
                  <a:srgbClr val="FF0000"/>
                </a:solidFill>
                <a:latin typeface="Times New Roman" pitchFamily="18" charset="0"/>
                <a:cs typeface="Times New Roman" pitchFamily="18" charset="0"/>
              </a:rPr>
              <a:t>: </a:t>
            </a:r>
            <a:r>
              <a:rPr lang="fr-FR" sz="2800" b="1" dirty="0">
                <a:latin typeface="Times New Roman" pitchFamily="18" charset="0"/>
                <a:cs typeface="Times New Roman" pitchFamily="18" charset="0"/>
              </a:rPr>
              <a:t>le veau de lait  à une </a:t>
            </a:r>
            <a:r>
              <a:rPr lang="fr-FR" sz="3600" b="1" u="sng" dirty="0">
                <a:solidFill>
                  <a:schemeClr val="accent6">
                    <a:lumMod val="50000"/>
                  </a:schemeClr>
                </a:solidFill>
                <a:latin typeface="Times New Roman" pitchFamily="18" charset="0"/>
                <a:cs typeface="Times New Roman" pitchFamily="18" charset="0"/>
              </a:rPr>
              <a:t>viande pâle</a:t>
            </a:r>
          </a:p>
        </p:txBody>
      </p:sp>
      <p:sp>
        <p:nvSpPr>
          <p:cNvPr id="5" name="Rectangle 4"/>
          <p:cNvSpPr/>
          <p:nvPr/>
        </p:nvSpPr>
        <p:spPr>
          <a:xfrm>
            <a:off x="275270" y="4643446"/>
            <a:ext cx="3357586"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2400" b="1" dirty="0">
                <a:latin typeface="Times New Roman" pitchFamily="18" charset="0"/>
                <a:cs typeface="Times New Roman" pitchFamily="18" charset="0"/>
              </a:rPr>
              <a:t>nourris avec un aliment liquide (lait reconstitué) et pauvre en fer</a:t>
            </a:r>
          </a:p>
        </p:txBody>
      </p:sp>
      <p:sp>
        <p:nvSpPr>
          <p:cNvPr id="6" name="Rectangle 5"/>
          <p:cNvSpPr/>
          <p:nvPr/>
        </p:nvSpPr>
        <p:spPr>
          <a:xfrm>
            <a:off x="5364214" y="4769476"/>
            <a:ext cx="3500430"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2400" b="1" dirty="0">
                <a:latin typeface="Times New Roman" pitchFamily="18" charset="0"/>
                <a:cs typeface="Times New Roman" pitchFamily="18" charset="0"/>
              </a:rPr>
              <a:t>Ce mode d'élevage induit une relative anémie</a:t>
            </a:r>
          </a:p>
        </p:txBody>
      </p:sp>
      <p:sp>
        <p:nvSpPr>
          <p:cNvPr id="7" name="Flèche droite 6"/>
          <p:cNvSpPr/>
          <p:nvPr/>
        </p:nvSpPr>
        <p:spPr>
          <a:xfrm>
            <a:off x="4272600" y="5013815"/>
            <a:ext cx="57150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7"/>
          <p:cNvSpPr/>
          <p:nvPr/>
        </p:nvSpPr>
        <p:spPr>
          <a:xfrm>
            <a:off x="4357686" y="2143116"/>
            <a:ext cx="357190"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214290"/>
            <a:ext cx="4102405" cy="369332"/>
          </a:xfrm>
          <a:prstGeom prst="rect">
            <a:avLst/>
          </a:prstGeom>
        </p:spPr>
        <p:txBody>
          <a:bodyPr wrap="none">
            <a:spAutoFit/>
          </a:bodyPr>
          <a:lstStyle/>
          <a:p>
            <a:r>
              <a:rPr lang="fr-FR" b="1" dirty="0">
                <a:solidFill>
                  <a:srgbClr val="FF0000"/>
                </a:solidFill>
                <a:latin typeface="Times New Roman" pitchFamily="18" charset="0"/>
                <a:cs typeface="Times New Roman" pitchFamily="18" charset="0"/>
              </a:rPr>
              <a:t>2.2 États d’</a:t>
            </a:r>
            <a:r>
              <a:rPr lang="fr-FR" b="1" dirty="0" err="1">
                <a:solidFill>
                  <a:srgbClr val="FF0000"/>
                </a:solidFill>
                <a:latin typeface="Times New Roman" pitchFamily="18" charset="0"/>
                <a:cs typeface="Times New Roman" pitchFamily="18" charset="0"/>
              </a:rPr>
              <a:t>oxydo-réduction</a:t>
            </a:r>
            <a:r>
              <a:rPr lang="fr-FR" b="1" dirty="0">
                <a:solidFill>
                  <a:srgbClr val="FF0000"/>
                </a:solidFill>
                <a:latin typeface="Times New Roman" pitchFamily="18" charset="0"/>
                <a:cs typeface="Times New Roman" pitchFamily="18" charset="0"/>
              </a:rPr>
              <a:t> du pigment</a:t>
            </a:r>
          </a:p>
        </p:txBody>
      </p:sp>
      <p:sp>
        <p:nvSpPr>
          <p:cNvPr id="4" name="Rectangle 3"/>
          <p:cNvSpPr/>
          <p:nvPr/>
        </p:nvSpPr>
        <p:spPr>
          <a:xfrm>
            <a:off x="285720" y="1214422"/>
            <a:ext cx="2786050" cy="584775"/>
          </a:xfrm>
          <a:prstGeom prst="rect">
            <a:avLst/>
          </a:prstGeom>
          <a:solidFill>
            <a:schemeClr val="accent1">
              <a:lumMod val="60000"/>
              <a:lumOff val="40000"/>
            </a:schemeClr>
          </a:solidFill>
        </p:spPr>
        <p:txBody>
          <a:bodyPr wrap="square">
            <a:spAutoFit/>
          </a:bodyPr>
          <a:lstStyle/>
          <a:p>
            <a:pPr algn="ctr"/>
            <a:r>
              <a:rPr lang="fr-FR" sz="3200" b="1" dirty="0">
                <a:latin typeface="Times New Roman" pitchFamily="18" charset="0"/>
                <a:cs typeface="Times New Roman" pitchFamily="18" charset="0"/>
              </a:rPr>
              <a:t>1) myoglobine </a:t>
            </a:r>
            <a:endParaRPr lang="fr-FR" sz="3200" b="1" dirty="0"/>
          </a:p>
        </p:txBody>
      </p:sp>
      <p:sp>
        <p:nvSpPr>
          <p:cNvPr id="5" name="Rectangle 4"/>
          <p:cNvSpPr/>
          <p:nvPr/>
        </p:nvSpPr>
        <p:spPr>
          <a:xfrm>
            <a:off x="3929058" y="1228447"/>
            <a:ext cx="1937755" cy="584775"/>
          </a:xfrm>
          <a:prstGeom prst="rect">
            <a:avLst/>
          </a:prstGeom>
          <a:solidFill>
            <a:schemeClr val="accent3">
              <a:lumMod val="60000"/>
              <a:lumOff val="40000"/>
            </a:schemeClr>
          </a:solidFill>
        </p:spPr>
        <p:txBody>
          <a:bodyPr wrap="square">
            <a:spAutoFit/>
          </a:bodyPr>
          <a:lstStyle/>
          <a:p>
            <a:pPr algn="ctr"/>
            <a:r>
              <a:rPr lang="fr-FR" sz="3200" b="1" dirty="0" err="1">
                <a:latin typeface="Times New Roman" pitchFamily="18" charset="0"/>
                <a:cs typeface="Times New Roman" pitchFamily="18" charset="0"/>
              </a:rPr>
              <a:t>MbFe</a:t>
            </a:r>
            <a:r>
              <a:rPr lang="fr-FR" sz="3200" b="1" dirty="0">
                <a:latin typeface="Times New Roman" pitchFamily="18" charset="0"/>
                <a:cs typeface="Times New Roman" pitchFamily="18" charset="0"/>
              </a:rPr>
              <a:t>(II)</a:t>
            </a:r>
          </a:p>
        </p:txBody>
      </p:sp>
      <p:sp>
        <p:nvSpPr>
          <p:cNvPr id="6" name="Rectangle 5"/>
          <p:cNvSpPr/>
          <p:nvPr/>
        </p:nvSpPr>
        <p:spPr>
          <a:xfrm>
            <a:off x="6858016" y="989658"/>
            <a:ext cx="2000264" cy="1077218"/>
          </a:xfrm>
          <a:prstGeom prst="rect">
            <a:avLst/>
          </a:prstGeom>
          <a:solidFill>
            <a:schemeClr val="accent2">
              <a:lumMod val="75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3200" b="1" dirty="0">
                <a:solidFill>
                  <a:schemeClr val="bg1"/>
                </a:solidFill>
                <a:latin typeface="Times New Roman" pitchFamily="18" charset="0"/>
                <a:cs typeface="Times New Roman" pitchFamily="18" charset="0"/>
              </a:rPr>
              <a:t>couleur pourpre </a:t>
            </a:r>
            <a:endParaRPr lang="fr-FR" sz="3200" b="1" dirty="0">
              <a:solidFill>
                <a:schemeClr val="bg1"/>
              </a:solidFill>
            </a:endParaRPr>
          </a:p>
        </p:txBody>
      </p:sp>
      <p:sp>
        <p:nvSpPr>
          <p:cNvPr id="8" name="Flèche droite 7"/>
          <p:cNvSpPr/>
          <p:nvPr/>
        </p:nvSpPr>
        <p:spPr>
          <a:xfrm>
            <a:off x="3286116" y="1360496"/>
            <a:ext cx="428628" cy="3539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000100" y="3714752"/>
            <a:ext cx="7143800"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4000" b="1" dirty="0">
                <a:solidFill>
                  <a:schemeClr val="accent2">
                    <a:lumMod val="75000"/>
                  </a:schemeClr>
                </a:solidFill>
                <a:latin typeface="Times New Roman" pitchFamily="18" charset="0"/>
                <a:cs typeface="Times New Roman" pitchFamily="18" charset="0"/>
              </a:rPr>
              <a:t>Il s’agit du pigment dominant,  à cœur du muscle, en post-</a:t>
            </a:r>
            <a:r>
              <a:rPr lang="fr-FR" sz="4000" b="1" dirty="0" err="1">
                <a:solidFill>
                  <a:schemeClr val="accent2">
                    <a:lumMod val="75000"/>
                  </a:schemeClr>
                </a:solidFill>
                <a:latin typeface="Times New Roman" pitchFamily="18" charset="0"/>
                <a:cs typeface="Times New Roman" pitchFamily="18" charset="0"/>
              </a:rPr>
              <a:t>rigor</a:t>
            </a:r>
            <a:r>
              <a:rPr lang="fr-FR" sz="4000" b="1" dirty="0">
                <a:solidFill>
                  <a:schemeClr val="accent2">
                    <a:lumMod val="75000"/>
                  </a:schemeClr>
                </a:solidFill>
                <a:latin typeface="Times New Roman" pitchFamily="18" charset="0"/>
                <a:cs typeface="Times New Roman" pitchFamily="18" charset="0"/>
              </a:rPr>
              <a:t> </a:t>
            </a:r>
            <a:endParaRPr lang="fr-FR" sz="4000" b="1" dirty="0">
              <a:solidFill>
                <a:schemeClr val="accent2">
                  <a:lumMod val="75000"/>
                </a:schemeClr>
              </a:solidFill>
            </a:endParaRPr>
          </a:p>
        </p:txBody>
      </p:sp>
      <p:sp>
        <p:nvSpPr>
          <p:cNvPr id="10" name="Flèche droite 9"/>
          <p:cNvSpPr/>
          <p:nvPr/>
        </p:nvSpPr>
        <p:spPr>
          <a:xfrm>
            <a:off x="6072198" y="1357298"/>
            <a:ext cx="500066"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8102" y="983917"/>
            <a:ext cx="2688557" cy="461665"/>
          </a:xfrm>
          <a:prstGeom prst="rect">
            <a:avLst/>
          </a:prstGeom>
          <a:solidFill>
            <a:schemeClr val="accent5">
              <a:lumMod val="40000"/>
              <a:lumOff val="60000"/>
            </a:schemeClr>
          </a:solidFill>
        </p:spPr>
        <p:txBody>
          <a:bodyPr wrap="none">
            <a:spAutoFit/>
          </a:bodyPr>
          <a:lstStyle/>
          <a:p>
            <a:r>
              <a:rPr lang="fr-FR" sz="2400" b="1" dirty="0">
                <a:latin typeface="Times New Roman" pitchFamily="18" charset="0"/>
                <a:cs typeface="Times New Roman" pitchFamily="18" charset="0"/>
              </a:rPr>
              <a:t>2) l’</a:t>
            </a:r>
            <a:r>
              <a:rPr lang="fr-FR" sz="2400" b="1" dirty="0" err="1">
                <a:latin typeface="Times New Roman" pitchFamily="18" charset="0"/>
                <a:cs typeface="Times New Roman" pitchFamily="18" charset="0"/>
              </a:rPr>
              <a:t>oxymyoglobine</a:t>
            </a:r>
            <a:endParaRPr lang="fr-FR" sz="2400" b="1" dirty="0">
              <a:latin typeface="Times New Roman" pitchFamily="18" charset="0"/>
              <a:cs typeface="Times New Roman" pitchFamily="18" charset="0"/>
            </a:endParaRPr>
          </a:p>
        </p:txBody>
      </p:sp>
      <p:sp>
        <p:nvSpPr>
          <p:cNvPr id="3" name="Rectangle 2"/>
          <p:cNvSpPr/>
          <p:nvPr/>
        </p:nvSpPr>
        <p:spPr>
          <a:xfrm>
            <a:off x="3963606" y="986460"/>
            <a:ext cx="1928826" cy="461665"/>
          </a:xfrm>
          <a:prstGeom prst="rect">
            <a:avLst/>
          </a:prstGeom>
          <a:solidFill>
            <a:schemeClr val="accent6">
              <a:lumMod val="60000"/>
              <a:lumOff val="40000"/>
            </a:schemeClr>
          </a:solidFill>
        </p:spPr>
        <p:txBody>
          <a:bodyPr wrap="square">
            <a:spAutoFit/>
          </a:bodyPr>
          <a:lstStyle/>
          <a:p>
            <a:pPr algn="ctr"/>
            <a:r>
              <a:rPr lang="fr-FR" sz="2400" b="1" dirty="0" err="1">
                <a:latin typeface="Times New Roman" pitchFamily="18" charset="0"/>
                <a:cs typeface="Times New Roman" pitchFamily="18" charset="0"/>
              </a:rPr>
              <a:t>MbFe</a:t>
            </a:r>
            <a:r>
              <a:rPr lang="fr-FR" sz="2400" b="1" dirty="0">
                <a:latin typeface="Times New Roman" pitchFamily="18" charset="0"/>
                <a:cs typeface="Times New Roman" pitchFamily="18" charset="0"/>
              </a:rPr>
              <a:t>(II) O</a:t>
            </a:r>
            <a:r>
              <a:rPr lang="fr-FR" sz="2400" b="1" baseline="-25000" dirty="0">
                <a:latin typeface="Times New Roman" pitchFamily="18" charset="0"/>
                <a:cs typeface="Times New Roman" pitchFamily="18" charset="0"/>
              </a:rPr>
              <a:t>2</a:t>
            </a:r>
          </a:p>
        </p:txBody>
      </p:sp>
      <p:sp>
        <p:nvSpPr>
          <p:cNvPr id="4" name="Rectangle 3"/>
          <p:cNvSpPr/>
          <p:nvPr/>
        </p:nvSpPr>
        <p:spPr>
          <a:xfrm>
            <a:off x="6661293" y="1000108"/>
            <a:ext cx="2411301" cy="461665"/>
          </a:xfrm>
          <a:prstGeom prst="rect">
            <a:avLst/>
          </a:prstGeom>
          <a:solidFill>
            <a:srgbClr val="FF0000"/>
          </a:solidFill>
        </p:spPr>
        <p:txBody>
          <a:bodyPr wrap="none">
            <a:spAutoFit/>
          </a:bodyPr>
          <a:lstStyle/>
          <a:p>
            <a:r>
              <a:rPr lang="fr-FR" sz="2400" b="1" dirty="0">
                <a:solidFill>
                  <a:schemeClr val="bg1"/>
                </a:solidFill>
                <a:latin typeface="Times New Roman" pitchFamily="18" charset="0"/>
                <a:cs typeface="Times New Roman" pitchFamily="18" charset="0"/>
              </a:rPr>
              <a:t>couleur rouge vif</a:t>
            </a:r>
          </a:p>
        </p:txBody>
      </p:sp>
      <p:sp>
        <p:nvSpPr>
          <p:cNvPr id="5" name="Rectangle 4"/>
          <p:cNvSpPr/>
          <p:nvPr/>
        </p:nvSpPr>
        <p:spPr>
          <a:xfrm>
            <a:off x="1571604" y="3312383"/>
            <a:ext cx="5715040"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sz="2400" b="1" dirty="0">
                <a:latin typeface="Times New Roman" pitchFamily="18" charset="0"/>
                <a:cs typeface="Times New Roman" pitchFamily="18" charset="0"/>
              </a:rPr>
              <a:t>La myoglobine possède une très grande </a:t>
            </a:r>
          </a:p>
          <a:p>
            <a:pPr algn="ctr"/>
            <a:r>
              <a:rPr lang="fr-FR" sz="2400" b="1" dirty="0">
                <a:latin typeface="Times New Roman" pitchFamily="18" charset="0"/>
                <a:cs typeface="Times New Roman" pitchFamily="18" charset="0"/>
              </a:rPr>
              <a:t>affinité pour l’oxygène</a:t>
            </a:r>
          </a:p>
        </p:txBody>
      </p:sp>
      <p:sp>
        <p:nvSpPr>
          <p:cNvPr id="6" name="Flèche droite 5"/>
          <p:cNvSpPr/>
          <p:nvPr/>
        </p:nvSpPr>
        <p:spPr>
          <a:xfrm>
            <a:off x="3352014" y="1074744"/>
            <a:ext cx="357190"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droite 6"/>
          <p:cNvSpPr/>
          <p:nvPr/>
        </p:nvSpPr>
        <p:spPr>
          <a:xfrm>
            <a:off x="6143636" y="1071546"/>
            <a:ext cx="357190"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285720" y="5363190"/>
            <a:ext cx="2000264" cy="923330"/>
          </a:xfrm>
          <a:prstGeom prst="rect">
            <a:avLst/>
          </a:prstGeom>
          <a:solidFill>
            <a:schemeClr val="accent5">
              <a:lumMod val="60000"/>
              <a:lumOff val="40000"/>
            </a:schemeClr>
          </a:solidFill>
        </p:spPr>
        <p:txBody>
          <a:bodyPr wrap="square">
            <a:spAutoFit/>
          </a:bodyPr>
          <a:lstStyle/>
          <a:p>
            <a:pPr algn="ctr"/>
            <a:r>
              <a:rPr lang="fr-FR" b="1" dirty="0">
                <a:solidFill>
                  <a:srgbClr val="FF0000"/>
                </a:solidFill>
                <a:latin typeface="Times New Roman" pitchFamily="18" charset="0"/>
                <a:cs typeface="Times New Roman" pitchFamily="18" charset="0"/>
              </a:rPr>
              <a:t>stocker</a:t>
            </a:r>
            <a:r>
              <a:rPr lang="fr-FR" b="1" dirty="0">
                <a:latin typeface="Times New Roman" pitchFamily="18" charset="0"/>
                <a:cs typeface="Times New Roman" pitchFamily="18" charset="0"/>
              </a:rPr>
              <a:t> O2 en le</a:t>
            </a:r>
          </a:p>
          <a:p>
            <a:pPr algn="ctr"/>
            <a:r>
              <a:rPr lang="fr-FR" b="1" dirty="0">
                <a:latin typeface="Times New Roman" pitchFamily="18" charset="0"/>
                <a:cs typeface="Times New Roman" pitchFamily="18" charset="0"/>
              </a:rPr>
              <a:t>prélevant sur l’hémoglobine</a:t>
            </a:r>
          </a:p>
        </p:txBody>
      </p:sp>
      <p:sp>
        <p:nvSpPr>
          <p:cNvPr id="9" name="Rectangle 8"/>
          <p:cNvSpPr/>
          <p:nvPr/>
        </p:nvSpPr>
        <p:spPr>
          <a:xfrm>
            <a:off x="6858016" y="5357826"/>
            <a:ext cx="2000264" cy="923330"/>
          </a:xfrm>
          <a:prstGeom prst="rect">
            <a:avLst/>
          </a:prstGeom>
          <a:solidFill>
            <a:schemeClr val="accent5">
              <a:lumMod val="60000"/>
              <a:lumOff val="40000"/>
            </a:schemeClr>
          </a:solidFill>
        </p:spPr>
        <p:txBody>
          <a:bodyPr wrap="square">
            <a:spAutoFit/>
          </a:bodyPr>
          <a:lstStyle/>
          <a:p>
            <a:pPr algn="ctr"/>
            <a:r>
              <a:rPr lang="fr-FR" b="1" dirty="0">
                <a:solidFill>
                  <a:srgbClr val="FF0000"/>
                </a:solidFill>
                <a:latin typeface="Times New Roman" pitchFamily="18" charset="0"/>
                <a:cs typeface="Times New Roman" pitchFamily="18" charset="0"/>
              </a:rPr>
              <a:t>Transporter </a:t>
            </a:r>
            <a:r>
              <a:rPr lang="fr-FR" b="1" dirty="0">
                <a:latin typeface="Times New Roman" pitchFamily="18" charset="0"/>
                <a:cs typeface="Times New Roman" pitchFamily="18" charset="0"/>
              </a:rPr>
              <a:t> O</a:t>
            </a:r>
            <a:r>
              <a:rPr lang="fr-FR" b="1" baseline="-25000" dirty="0">
                <a:latin typeface="Times New Roman" pitchFamily="18" charset="0"/>
                <a:cs typeface="Times New Roman" pitchFamily="18" charset="0"/>
              </a:rPr>
              <a:t>2</a:t>
            </a:r>
            <a:endParaRPr lang="fr-FR" b="1" dirty="0">
              <a:latin typeface="Times New Roman" pitchFamily="18" charset="0"/>
              <a:cs typeface="Times New Roman" pitchFamily="18" charset="0"/>
            </a:endParaRPr>
          </a:p>
          <a:p>
            <a:pPr algn="ctr"/>
            <a:r>
              <a:rPr lang="fr-FR" b="1" dirty="0">
                <a:latin typeface="Times New Roman" pitchFamily="18" charset="0"/>
                <a:cs typeface="Times New Roman" pitchFamily="18" charset="0"/>
              </a:rPr>
              <a:t>jusqu’à  la chaîne respiratoire</a:t>
            </a:r>
          </a:p>
        </p:txBody>
      </p:sp>
      <p:cxnSp>
        <p:nvCxnSpPr>
          <p:cNvPr id="11" name="Connecteur droit avec flèche 10"/>
          <p:cNvCxnSpPr/>
          <p:nvPr/>
        </p:nvCxnSpPr>
        <p:spPr>
          <a:xfrm rot="10800000" flipV="1">
            <a:off x="2500299" y="4643446"/>
            <a:ext cx="1500198" cy="1143008"/>
          </a:xfrm>
          <a:prstGeom prst="straightConnector1">
            <a:avLst/>
          </a:prstGeom>
          <a:ln>
            <a:solidFill>
              <a:srgbClr val="002060"/>
            </a:solidFill>
            <a:tailEnd type="arrow"/>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4714876" y="4643446"/>
            <a:ext cx="1857388" cy="1071570"/>
          </a:xfrm>
          <a:prstGeom prst="straightConnector1">
            <a:avLst/>
          </a:prstGeom>
          <a:ln>
            <a:solidFill>
              <a:srgbClr val="002060"/>
            </a:solidFill>
            <a:tailEnd type="arrow"/>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27971" y="326672"/>
            <a:ext cx="2858475" cy="523220"/>
          </a:xfrm>
          <a:prstGeom prst="rect">
            <a:avLst/>
          </a:prstGeom>
          <a:solidFill>
            <a:schemeClr val="tx2">
              <a:lumMod val="20000"/>
              <a:lumOff val="80000"/>
            </a:schemeClr>
          </a:solidFill>
        </p:spPr>
        <p:txBody>
          <a:bodyPr wrap="none">
            <a:spAutoFit/>
          </a:bodyPr>
          <a:lstStyle/>
          <a:p>
            <a:r>
              <a:rPr lang="fr-FR" sz="2800" b="1" dirty="0">
                <a:latin typeface="Times New Roman" pitchFamily="18" charset="0"/>
                <a:cs typeface="Times New Roman" pitchFamily="18" charset="0"/>
              </a:rPr>
              <a:t>En Post mortem </a:t>
            </a:r>
            <a:endParaRPr lang="fr-FR" sz="2800" b="1" dirty="0"/>
          </a:p>
        </p:txBody>
      </p:sp>
      <p:sp>
        <p:nvSpPr>
          <p:cNvPr id="4" name="Rectangle 3"/>
          <p:cNvSpPr/>
          <p:nvPr/>
        </p:nvSpPr>
        <p:spPr>
          <a:xfrm>
            <a:off x="2571736" y="1928802"/>
            <a:ext cx="3538726" cy="523220"/>
          </a:xfrm>
          <a:prstGeom prst="rect">
            <a:avLst/>
          </a:prstGeom>
          <a:solidFill>
            <a:schemeClr val="accent3">
              <a:lumMod val="60000"/>
              <a:lumOff val="40000"/>
            </a:schemeClr>
          </a:solidFill>
        </p:spPr>
        <p:txBody>
          <a:bodyPr wrap="none">
            <a:spAutoFit/>
          </a:bodyPr>
          <a:lstStyle/>
          <a:p>
            <a:r>
              <a:rPr lang="fr-FR" sz="2800" b="1" dirty="0">
                <a:latin typeface="Times New Roman" pitchFamily="18" charset="0"/>
                <a:cs typeface="Times New Roman" pitchFamily="18" charset="0"/>
              </a:rPr>
              <a:t>Tranchage du muscle </a:t>
            </a:r>
            <a:endParaRPr lang="fr-FR" sz="2800" b="1" dirty="0"/>
          </a:p>
        </p:txBody>
      </p:sp>
      <p:sp>
        <p:nvSpPr>
          <p:cNvPr id="5" name="Rectangle 4"/>
          <p:cNvSpPr/>
          <p:nvPr/>
        </p:nvSpPr>
        <p:spPr>
          <a:xfrm>
            <a:off x="2000232" y="3571876"/>
            <a:ext cx="4693914" cy="523220"/>
          </a:xfrm>
          <a:prstGeom prst="rect">
            <a:avLst/>
          </a:prstGeom>
          <a:solidFill>
            <a:schemeClr val="accent4">
              <a:lumMod val="40000"/>
              <a:lumOff val="60000"/>
            </a:schemeClr>
          </a:solidFill>
        </p:spPr>
        <p:txBody>
          <a:bodyPr wrap="none">
            <a:spAutoFit/>
          </a:bodyPr>
          <a:lstStyle/>
          <a:p>
            <a:r>
              <a:rPr lang="fr-FR" sz="2800" b="1" dirty="0">
                <a:latin typeface="Times New Roman" pitchFamily="18" charset="0"/>
                <a:cs typeface="Times New Roman" pitchFamily="18" charset="0"/>
              </a:rPr>
              <a:t>la myoglobine,  à l’état réduit</a:t>
            </a:r>
            <a:endParaRPr lang="fr-FR" sz="2800" b="1" dirty="0"/>
          </a:p>
        </p:txBody>
      </p:sp>
      <p:sp>
        <p:nvSpPr>
          <p:cNvPr id="6" name="Rectangle 5"/>
          <p:cNvSpPr/>
          <p:nvPr/>
        </p:nvSpPr>
        <p:spPr>
          <a:xfrm>
            <a:off x="1857356" y="5546727"/>
            <a:ext cx="5072098" cy="954107"/>
          </a:xfrm>
          <a:prstGeom prst="rect">
            <a:avLst/>
          </a:prstGeom>
          <a:solidFill>
            <a:srgbClr val="FF0000"/>
          </a:solidFill>
        </p:spPr>
        <p:txBody>
          <a:bodyPr wrap="square">
            <a:spAutoFit/>
          </a:bodyPr>
          <a:lstStyle/>
          <a:p>
            <a:pPr algn="ctr"/>
            <a:r>
              <a:rPr lang="fr-FR" sz="2800" b="1" dirty="0">
                <a:solidFill>
                  <a:schemeClr val="bg1"/>
                </a:solidFill>
                <a:latin typeface="Times New Roman" pitchFamily="18" charset="0"/>
                <a:cs typeface="Times New Roman" pitchFamily="18" charset="0"/>
              </a:rPr>
              <a:t>couleur vive très recherchée par le consommateur de viande</a:t>
            </a:r>
            <a:endParaRPr lang="fr-FR" sz="2800" b="1" dirty="0">
              <a:solidFill>
                <a:schemeClr val="bg1"/>
              </a:solidFill>
            </a:endParaRPr>
          </a:p>
        </p:txBody>
      </p:sp>
      <p:sp>
        <p:nvSpPr>
          <p:cNvPr id="7" name="Flèche vers le bas 6"/>
          <p:cNvSpPr/>
          <p:nvPr/>
        </p:nvSpPr>
        <p:spPr>
          <a:xfrm>
            <a:off x="4071934" y="1071546"/>
            <a:ext cx="285752"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7"/>
          <p:cNvSpPr/>
          <p:nvPr/>
        </p:nvSpPr>
        <p:spPr>
          <a:xfrm>
            <a:off x="4071934" y="2643182"/>
            <a:ext cx="285752"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vers le bas 8"/>
          <p:cNvSpPr/>
          <p:nvPr/>
        </p:nvSpPr>
        <p:spPr>
          <a:xfrm>
            <a:off x="4071934" y="4286256"/>
            <a:ext cx="285752"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avec flèche 10"/>
          <p:cNvCxnSpPr/>
          <p:nvPr/>
        </p:nvCxnSpPr>
        <p:spPr>
          <a:xfrm>
            <a:off x="1500166" y="4786322"/>
            <a:ext cx="2357454" cy="1588"/>
          </a:xfrm>
          <a:prstGeom prst="straightConnector1">
            <a:avLst/>
          </a:prstGeom>
          <a:ln>
            <a:solidFill>
              <a:srgbClr val="002060"/>
            </a:solidFill>
            <a:tailEnd type="arrow"/>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42844" y="4337650"/>
            <a:ext cx="1143008"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b="1" dirty="0">
                <a:latin typeface="Times New Roman" pitchFamily="18" charset="0"/>
                <a:cs typeface="Times New Roman" pitchFamily="18" charset="0"/>
              </a:rPr>
              <a:t>Fixation de O</a:t>
            </a:r>
            <a:r>
              <a:rPr lang="fr-FR" b="1" baseline="-25000" dirty="0">
                <a:latin typeface="Times New Roman" pitchFamily="18" charset="0"/>
                <a:cs typeface="Times New Roman" pitchFamily="18" charset="0"/>
              </a:rPr>
              <a:t>2</a:t>
            </a:r>
            <a:r>
              <a:rPr lang="fr-FR" b="1" dirty="0">
                <a:latin typeface="Times New Roman" pitchFamily="18" charset="0"/>
                <a:cs typeface="Times New Roman" pitchFamily="18" charset="0"/>
              </a:rPr>
              <a:t> de l’air</a:t>
            </a:r>
            <a:endParaRPr lang="fr-FR" b="1" dirty="0"/>
          </a:p>
        </p:txBody>
      </p:sp>
      <p:cxnSp>
        <p:nvCxnSpPr>
          <p:cNvPr id="13" name="Connecteur droit avec flèche 12"/>
          <p:cNvCxnSpPr/>
          <p:nvPr/>
        </p:nvCxnSpPr>
        <p:spPr>
          <a:xfrm>
            <a:off x="4500562" y="4786322"/>
            <a:ext cx="2357454" cy="1588"/>
          </a:xfrm>
          <a:prstGeom prst="straightConnector1">
            <a:avLst/>
          </a:prstGeom>
          <a:ln>
            <a:solidFill>
              <a:srgbClr val="002060"/>
            </a:solidFill>
            <a:tailEnd type="arrow"/>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113274" y="4586878"/>
            <a:ext cx="1906291" cy="400110"/>
          </a:xfrm>
          <a:prstGeom prst="rect">
            <a:avLst/>
          </a:prstGeom>
          <a:solidFill>
            <a:schemeClr val="accent5">
              <a:lumMod val="40000"/>
              <a:lumOff val="60000"/>
            </a:schemeClr>
          </a:solidFill>
        </p:spPr>
        <p:txBody>
          <a:bodyPr wrap="none">
            <a:spAutoFit/>
          </a:bodyPr>
          <a:lstStyle/>
          <a:p>
            <a:r>
              <a:rPr lang="fr-FR" sz="2000" b="1" dirty="0" err="1">
                <a:latin typeface="Times New Roman" pitchFamily="18" charset="0"/>
                <a:cs typeface="Times New Roman" pitchFamily="18" charset="0"/>
              </a:rPr>
              <a:t>oxymyoglobine</a:t>
            </a:r>
            <a:endParaRPr lang="fr-FR" sz="2000" b="1" dirty="0">
              <a:latin typeface="Times New Roman" pitchFamily="18" charset="0"/>
              <a:cs typeface="Times New Roman" pitchFamily="18" charset="0"/>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1622" y="513690"/>
            <a:ext cx="2584560" cy="461665"/>
          </a:xfrm>
          <a:prstGeom prst="rect">
            <a:avLst/>
          </a:prstGeom>
          <a:solidFill>
            <a:schemeClr val="accent5">
              <a:lumMod val="40000"/>
              <a:lumOff val="60000"/>
            </a:schemeClr>
          </a:solidFill>
        </p:spPr>
        <p:txBody>
          <a:bodyPr wrap="square">
            <a:spAutoFit/>
          </a:bodyPr>
          <a:lstStyle/>
          <a:p>
            <a:pPr algn="ctr"/>
            <a:r>
              <a:rPr lang="fr-FR" sz="2400" b="1" dirty="0">
                <a:latin typeface="Times New Roman" pitchFamily="18" charset="0"/>
                <a:cs typeface="Times New Roman" pitchFamily="18" charset="0"/>
              </a:rPr>
              <a:t>3) </a:t>
            </a:r>
            <a:r>
              <a:rPr lang="fr-FR" sz="2400" b="1" dirty="0" err="1">
                <a:latin typeface="Times New Roman" pitchFamily="18" charset="0"/>
                <a:cs typeface="Times New Roman" pitchFamily="18" charset="0"/>
              </a:rPr>
              <a:t>metmyoglobine</a:t>
            </a:r>
            <a:r>
              <a:rPr lang="fr-FR" sz="2400" b="1" dirty="0">
                <a:latin typeface="Times New Roman" pitchFamily="18" charset="0"/>
                <a:cs typeface="Times New Roman" pitchFamily="18" charset="0"/>
              </a:rPr>
              <a:t> </a:t>
            </a:r>
          </a:p>
        </p:txBody>
      </p:sp>
      <p:sp>
        <p:nvSpPr>
          <p:cNvPr id="6" name="Rectangle 5"/>
          <p:cNvSpPr/>
          <p:nvPr/>
        </p:nvSpPr>
        <p:spPr>
          <a:xfrm>
            <a:off x="3896222" y="544184"/>
            <a:ext cx="1928826" cy="461665"/>
          </a:xfrm>
          <a:prstGeom prst="rect">
            <a:avLst/>
          </a:prstGeom>
          <a:solidFill>
            <a:schemeClr val="accent6">
              <a:lumMod val="60000"/>
              <a:lumOff val="40000"/>
            </a:schemeClr>
          </a:solidFill>
        </p:spPr>
        <p:txBody>
          <a:bodyPr wrap="square">
            <a:spAutoFit/>
          </a:bodyPr>
          <a:lstStyle/>
          <a:p>
            <a:pPr algn="ctr"/>
            <a:r>
              <a:rPr lang="fr-FR" sz="2400" b="1" dirty="0" err="1">
                <a:latin typeface="Times New Roman" pitchFamily="18" charset="0"/>
                <a:cs typeface="Times New Roman" pitchFamily="18" charset="0"/>
              </a:rPr>
              <a:t>MbFe</a:t>
            </a:r>
            <a:r>
              <a:rPr lang="fr-FR" sz="2400" b="1" dirty="0">
                <a:latin typeface="Times New Roman" pitchFamily="18" charset="0"/>
                <a:cs typeface="Times New Roman" pitchFamily="18" charset="0"/>
              </a:rPr>
              <a:t>(III) </a:t>
            </a:r>
            <a:endParaRPr lang="fr-FR" sz="2400" b="1" baseline="-25000" dirty="0">
              <a:latin typeface="Times New Roman" pitchFamily="18" charset="0"/>
              <a:cs typeface="Times New Roman" pitchFamily="18" charset="0"/>
            </a:endParaRPr>
          </a:p>
        </p:txBody>
      </p:sp>
      <p:sp>
        <p:nvSpPr>
          <p:cNvPr id="7" name="Rectangle 6"/>
          <p:cNvSpPr/>
          <p:nvPr/>
        </p:nvSpPr>
        <p:spPr>
          <a:xfrm>
            <a:off x="6784981" y="557832"/>
            <a:ext cx="2033762" cy="461665"/>
          </a:xfrm>
          <a:prstGeom prst="rect">
            <a:avLst/>
          </a:prstGeom>
          <a:solidFill>
            <a:srgbClr val="FF0000"/>
          </a:solidFill>
        </p:spPr>
        <p:txBody>
          <a:bodyPr wrap="none">
            <a:spAutoFit/>
          </a:bodyPr>
          <a:lstStyle/>
          <a:p>
            <a:r>
              <a:rPr lang="fr-FR" sz="2400" b="1" dirty="0">
                <a:solidFill>
                  <a:schemeClr val="bg1"/>
                </a:solidFill>
                <a:latin typeface="Times New Roman" pitchFamily="18" charset="0"/>
                <a:cs typeface="Times New Roman" pitchFamily="18" charset="0"/>
              </a:rPr>
              <a:t>couleur brune</a:t>
            </a:r>
          </a:p>
        </p:txBody>
      </p:sp>
      <p:sp>
        <p:nvSpPr>
          <p:cNvPr id="8" name="Flèche droite 7"/>
          <p:cNvSpPr/>
          <p:nvPr/>
        </p:nvSpPr>
        <p:spPr>
          <a:xfrm>
            <a:off x="3187382" y="642918"/>
            <a:ext cx="357190"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a:off x="6143636" y="642918"/>
            <a:ext cx="357190"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571604" y="2351782"/>
            <a:ext cx="5929354"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3200" b="1" dirty="0">
                <a:latin typeface="Times New Roman" pitchFamily="18" charset="0"/>
                <a:cs typeface="Times New Roman" pitchFamily="18" charset="0"/>
              </a:rPr>
              <a:t>Elle provient d’une oxydation des deux états précédents</a:t>
            </a:r>
          </a:p>
        </p:txBody>
      </p:sp>
      <p:sp>
        <p:nvSpPr>
          <p:cNvPr id="11" name="Flèche vers le bas 10"/>
          <p:cNvSpPr/>
          <p:nvPr/>
        </p:nvSpPr>
        <p:spPr>
          <a:xfrm>
            <a:off x="4214810" y="3929066"/>
            <a:ext cx="428628"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642910" y="4901525"/>
            <a:ext cx="8001056" cy="1384995"/>
          </a:xfrm>
          <a:prstGeom prst="rect">
            <a:avLst/>
          </a:prstGeom>
          <a:solidFill>
            <a:schemeClr val="accent5">
              <a:lumMod val="60000"/>
              <a:lumOff val="40000"/>
            </a:schemeClr>
          </a:solidFill>
        </p:spPr>
        <p:txBody>
          <a:bodyPr wrap="square">
            <a:spAutoFit/>
          </a:bodyPr>
          <a:lstStyle/>
          <a:p>
            <a:pPr algn="ctr"/>
            <a:r>
              <a:rPr lang="fr-FR" sz="2800" b="1" dirty="0">
                <a:latin typeface="Times New Roman" pitchFamily="18" charset="0"/>
                <a:cs typeface="Times New Roman" pitchFamily="18" charset="0"/>
              </a:rPr>
              <a:t>Cette coloration est donc à  éviter car elle conduit à un aspect peu engageant de la part du produit considéré</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214290"/>
            <a:ext cx="3296736" cy="369332"/>
          </a:xfrm>
          <a:prstGeom prst="rect">
            <a:avLst/>
          </a:prstGeom>
        </p:spPr>
        <p:txBody>
          <a:bodyPr wrap="none">
            <a:spAutoFit/>
          </a:bodyPr>
          <a:lstStyle/>
          <a:p>
            <a:r>
              <a:rPr lang="fr-FR" b="1" dirty="0">
                <a:solidFill>
                  <a:srgbClr val="FF0000"/>
                </a:solidFill>
                <a:latin typeface="Times New Roman" pitchFamily="18" charset="0"/>
                <a:cs typeface="Times New Roman" pitchFamily="18" charset="0"/>
              </a:rPr>
              <a:t>2.3 Cas des produits de salaison</a:t>
            </a:r>
          </a:p>
        </p:txBody>
      </p:sp>
      <p:sp>
        <p:nvSpPr>
          <p:cNvPr id="3" name="Rectangle 2"/>
          <p:cNvSpPr/>
          <p:nvPr/>
        </p:nvSpPr>
        <p:spPr>
          <a:xfrm>
            <a:off x="214282" y="857232"/>
            <a:ext cx="8715436" cy="923330"/>
          </a:xfrm>
          <a:prstGeom prst="rect">
            <a:avLst/>
          </a:prstGeom>
        </p:spPr>
        <p:txBody>
          <a:bodyPr wrap="square">
            <a:spAutoFit/>
          </a:bodyPr>
          <a:lstStyle/>
          <a:p>
            <a:pPr algn="just">
              <a:lnSpc>
                <a:spcPct val="150000"/>
              </a:lnSpc>
            </a:pPr>
            <a:r>
              <a:rPr lang="fr-FR" dirty="0">
                <a:latin typeface="Times New Roman" pitchFamily="18" charset="0"/>
                <a:cs typeface="Times New Roman" pitchFamily="18" charset="0"/>
              </a:rPr>
              <a:t>Depuis les temps les plus anciens (Moyen  Âge), le salpêtre est utilisé pour la fabrication des produits  à base de viande (produits de salaison).</a:t>
            </a:r>
          </a:p>
        </p:txBody>
      </p:sp>
      <p:sp>
        <p:nvSpPr>
          <p:cNvPr id="4" name="Rectangle 3"/>
          <p:cNvSpPr/>
          <p:nvPr/>
        </p:nvSpPr>
        <p:spPr>
          <a:xfrm>
            <a:off x="285720" y="2071678"/>
            <a:ext cx="3956981" cy="369332"/>
          </a:xfrm>
          <a:prstGeom prst="rect">
            <a:avLst/>
          </a:prstGeom>
        </p:spPr>
        <p:txBody>
          <a:bodyPr wrap="none">
            <a:spAutoFit/>
          </a:bodyPr>
          <a:lstStyle/>
          <a:p>
            <a:r>
              <a:rPr lang="fr-FR" dirty="0"/>
              <a:t>De façon générale, on emploie le terme:</a:t>
            </a:r>
          </a:p>
        </p:txBody>
      </p:sp>
      <p:sp>
        <p:nvSpPr>
          <p:cNvPr id="5" name="Rectangle 4"/>
          <p:cNvSpPr/>
          <p:nvPr/>
        </p:nvSpPr>
        <p:spPr>
          <a:xfrm>
            <a:off x="785786" y="3714752"/>
            <a:ext cx="3071834" cy="830997"/>
          </a:xfrm>
          <a:prstGeom prst="rect">
            <a:avLst/>
          </a:prstGeom>
          <a:solidFill>
            <a:schemeClr val="accent5">
              <a:lumMod val="40000"/>
              <a:lumOff val="60000"/>
            </a:schemeClr>
          </a:solidFill>
        </p:spPr>
        <p:txBody>
          <a:bodyPr wrap="square">
            <a:spAutoFit/>
          </a:bodyPr>
          <a:lstStyle/>
          <a:p>
            <a:pPr algn="ctr"/>
            <a:r>
              <a:rPr lang="fr-FR" sz="2400" b="1" dirty="0">
                <a:solidFill>
                  <a:srgbClr val="FF0000"/>
                </a:solidFill>
                <a:latin typeface="Times New Roman" pitchFamily="18" charset="0"/>
                <a:cs typeface="Times New Roman" pitchFamily="18" charset="0"/>
              </a:rPr>
              <a:t>Salage: </a:t>
            </a:r>
            <a:r>
              <a:rPr lang="fr-FR" sz="2400" b="1" dirty="0">
                <a:latin typeface="Times New Roman" pitchFamily="18" charset="0"/>
                <a:cs typeface="Times New Roman" pitchFamily="18" charset="0"/>
              </a:rPr>
              <a:t>uniquement utilisation du sel </a:t>
            </a:r>
          </a:p>
        </p:txBody>
      </p:sp>
      <p:sp>
        <p:nvSpPr>
          <p:cNvPr id="6" name="Rectangle 5"/>
          <p:cNvSpPr/>
          <p:nvPr/>
        </p:nvSpPr>
        <p:spPr>
          <a:xfrm>
            <a:off x="5286380" y="3720116"/>
            <a:ext cx="3500430" cy="923330"/>
          </a:xfrm>
          <a:prstGeom prst="rect">
            <a:avLst/>
          </a:prstGeom>
          <a:solidFill>
            <a:schemeClr val="accent5">
              <a:lumMod val="40000"/>
              <a:lumOff val="60000"/>
            </a:schemeClr>
          </a:solidFill>
        </p:spPr>
        <p:txBody>
          <a:bodyPr wrap="square">
            <a:spAutoFit/>
          </a:bodyPr>
          <a:lstStyle/>
          <a:p>
            <a:pPr algn="ctr"/>
            <a:r>
              <a:rPr lang="fr-FR" b="1" dirty="0">
                <a:solidFill>
                  <a:srgbClr val="FF0000"/>
                </a:solidFill>
                <a:latin typeface="Times New Roman" pitchFamily="18" charset="0"/>
                <a:cs typeface="Times New Roman" pitchFamily="18" charset="0"/>
              </a:rPr>
              <a:t>Salaison: </a:t>
            </a:r>
            <a:r>
              <a:rPr lang="fr-FR" b="1" dirty="0">
                <a:latin typeface="Times New Roman" pitchFamily="18" charset="0"/>
                <a:cs typeface="Times New Roman" pitchFamily="18" charset="0"/>
              </a:rPr>
              <a:t>utilise le sel additionné de salpêtre (mélange de sel et de nitrite de sodium)</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844" y="285728"/>
            <a:ext cx="4214842"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fr-FR" b="1" dirty="0">
                <a:latin typeface="Times New Roman" pitchFamily="18" charset="0"/>
                <a:cs typeface="Times New Roman" pitchFamily="18" charset="0"/>
              </a:rPr>
              <a:t>Comme indiqué précédemment, la réduction du salpêtre (NO3K ouNO3Na)</a:t>
            </a:r>
          </a:p>
        </p:txBody>
      </p:sp>
      <p:sp>
        <p:nvSpPr>
          <p:cNvPr id="4" name="Rectangle 3"/>
          <p:cNvSpPr/>
          <p:nvPr/>
        </p:nvSpPr>
        <p:spPr>
          <a:xfrm>
            <a:off x="6000760" y="374012"/>
            <a:ext cx="3057247" cy="646331"/>
          </a:xfrm>
          <a:prstGeom prst="rect">
            <a:avLst/>
          </a:prstGeom>
        </p:spPr>
        <p:txBody>
          <a:bodyPr wrap="none">
            <a:spAutoFit/>
          </a:bodyPr>
          <a:lstStyle/>
          <a:p>
            <a:r>
              <a:rPr lang="fr-FR" sz="3600" b="1" dirty="0">
                <a:latin typeface="Times New Roman" pitchFamily="18" charset="0"/>
                <a:cs typeface="Times New Roman" pitchFamily="18" charset="0"/>
              </a:rPr>
              <a:t>nitrites (NO2) </a:t>
            </a:r>
          </a:p>
        </p:txBody>
      </p:sp>
      <p:sp>
        <p:nvSpPr>
          <p:cNvPr id="5" name="Rectangle 4"/>
          <p:cNvSpPr/>
          <p:nvPr/>
        </p:nvSpPr>
        <p:spPr>
          <a:xfrm>
            <a:off x="1857356" y="2000240"/>
            <a:ext cx="5327099" cy="646331"/>
          </a:xfrm>
          <a:prstGeom prst="rect">
            <a:avLst/>
          </a:prstGeom>
          <a:solidFill>
            <a:schemeClr val="accent4">
              <a:lumMod val="40000"/>
              <a:lumOff val="60000"/>
            </a:schemeClr>
          </a:solidFill>
        </p:spPr>
        <p:txBody>
          <a:bodyPr wrap="none">
            <a:spAutoFit/>
          </a:bodyPr>
          <a:lstStyle/>
          <a:p>
            <a:r>
              <a:rPr lang="fr-FR" sz="3600" b="1" dirty="0">
                <a:latin typeface="Times New Roman" pitchFamily="18" charset="0"/>
                <a:cs typeface="Times New Roman" pitchFamily="18" charset="0"/>
              </a:rPr>
              <a:t>le monoxyde d’azote (NO)</a:t>
            </a:r>
          </a:p>
        </p:txBody>
      </p:sp>
      <p:sp>
        <p:nvSpPr>
          <p:cNvPr id="6" name="Rectangle 5"/>
          <p:cNvSpPr/>
          <p:nvPr/>
        </p:nvSpPr>
        <p:spPr>
          <a:xfrm>
            <a:off x="285720" y="3429000"/>
            <a:ext cx="3643338" cy="1200329"/>
          </a:xfrm>
          <a:prstGeom prst="rect">
            <a:avLst/>
          </a:prstGeom>
          <a:solidFill>
            <a:schemeClr val="accent6">
              <a:lumMod val="60000"/>
              <a:lumOff val="40000"/>
            </a:schemeClr>
          </a:solidFill>
        </p:spPr>
        <p:txBody>
          <a:bodyPr wrap="square">
            <a:spAutoFit/>
          </a:bodyPr>
          <a:lstStyle/>
          <a:p>
            <a:pPr algn="ctr"/>
            <a:r>
              <a:rPr lang="fr-FR" sz="2400" b="1" dirty="0">
                <a:latin typeface="Times New Roman" pitchFamily="18" charset="0"/>
                <a:cs typeface="Times New Roman" pitchFamily="18" charset="0"/>
              </a:rPr>
              <a:t>se lie à la myoglobine pour former un pigment nitrosé </a:t>
            </a:r>
            <a:r>
              <a:rPr lang="fr-FR" sz="2400" b="1" dirty="0">
                <a:solidFill>
                  <a:srgbClr val="FF0000"/>
                </a:solidFill>
                <a:latin typeface="Times New Roman" pitchFamily="18" charset="0"/>
                <a:cs typeface="Times New Roman" pitchFamily="18" charset="0"/>
              </a:rPr>
              <a:t>(nitrosohème)</a:t>
            </a:r>
          </a:p>
        </p:txBody>
      </p:sp>
      <p:sp>
        <p:nvSpPr>
          <p:cNvPr id="7" name="Rectangle 6"/>
          <p:cNvSpPr/>
          <p:nvPr/>
        </p:nvSpPr>
        <p:spPr>
          <a:xfrm>
            <a:off x="6072198" y="3423352"/>
            <a:ext cx="2571768" cy="1077218"/>
          </a:xfrm>
          <a:prstGeom prst="rect">
            <a:avLst/>
          </a:prstGeom>
          <a:solidFill>
            <a:schemeClr val="accent2">
              <a:lumMod val="40000"/>
              <a:lumOff val="60000"/>
            </a:schemeClr>
          </a:solidFill>
        </p:spPr>
        <p:txBody>
          <a:bodyPr wrap="square">
            <a:spAutoFit/>
          </a:bodyPr>
          <a:lstStyle/>
          <a:p>
            <a:pPr algn="ctr"/>
            <a:r>
              <a:rPr lang="fr-FR" sz="3200" dirty="0">
                <a:solidFill>
                  <a:srgbClr val="FF0000"/>
                </a:solidFill>
                <a:latin typeface="Times New Roman" pitchFamily="18" charset="0"/>
                <a:cs typeface="Times New Roman" pitchFamily="18" charset="0"/>
              </a:rPr>
              <a:t>couleur   rouge rosé </a:t>
            </a:r>
          </a:p>
        </p:txBody>
      </p:sp>
      <p:sp>
        <p:nvSpPr>
          <p:cNvPr id="8" name="Flèche droite 7"/>
          <p:cNvSpPr/>
          <p:nvPr/>
        </p:nvSpPr>
        <p:spPr>
          <a:xfrm>
            <a:off x="4956486" y="585128"/>
            <a:ext cx="642942"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a:off x="4738974" y="3786190"/>
            <a:ext cx="642942"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5857884" y="5761041"/>
            <a:ext cx="2928958"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sz="2800" b="1" dirty="0">
                <a:latin typeface="Times New Roman" pitchFamily="18" charset="0"/>
                <a:cs typeface="Times New Roman" pitchFamily="18" charset="0"/>
              </a:rPr>
              <a:t>chauffage </a:t>
            </a:r>
          </a:p>
          <a:p>
            <a:pPr algn="ctr"/>
            <a:r>
              <a:rPr lang="fr-FR" sz="2800" b="1" dirty="0">
                <a:latin typeface="Times New Roman" pitchFamily="18" charset="0"/>
                <a:cs typeface="Times New Roman" pitchFamily="18" charset="0"/>
              </a:rPr>
              <a:t>(étuvage, cuisson)</a:t>
            </a:r>
          </a:p>
        </p:txBody>
      </p:sp>
      <p:sp>
        <p:nvSpPr>
          <p:cNvPr id="11" name="Flèche vers le bas 10"/>
          <p:cNvSpPr/>
          <p:nvPr/>
        </p:nvSpPr>
        <p:spPr>
          <a:xfrm>
            <a:off x="7072330" y="4714884"/>
            <a:ext cx="357190" cy="928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14290"/>
            <a:ext cx="3534942" cy="461665"/>
          </a:xfrm>
          <a:prstGeom prst="rect">
            <a:avLst/>
          </a:prstGeom>
        </p:spPr>
        <p:txBody>
          <a:bodyPr wrap="none">
            <a:spAutoFit/>
          </a:bodyPr>
          <a:lstStyle/>
          <a:p>
            <a:r>
              <a:rPr lang="fr-FR" sz="2400" b="1" dirty="0">
                <a:solidFill>
                  <a:srgbClr val="FF0000"/>
                </a:solidFill>
                <a:latin typeface="Times New Roman" pitchFamily="18" charset="0"/>
                <a:cs typeface="Times New Roman" pitchFamily="18" charset="0"/>
              </a:rPr>
              <a:t>2-4- rôles des ions nitrites</a:t>
            </a:r>
          </a:p>
        </p:txBody>
      </p:sp>
      <p:sp>
        <p:nvSpPr>
          <p:cNvPr id="3" name="Rectangle 2"/>
          <p:cNvSpPr/>
          <p:nvPr/>
        </p:nvSpPr>
        <p:spPr>
          <a:xfrm>
            <a:off x="357158" y="857232"/>
            <a:ext cx="2278188" cy="369332"/>
          </a:xfrm>
          <a:prstGeom prst="rect">
            <a:avLst/>
          </a:prstGeom>
        </p:spPr>
        <p:txBody>
          <a:bodyPr wrap="none">
            <a:spAutoFit/>
          </a:bodyPr>
          <a:lstStyle/>
          <a:p>
            <a:pPr>
              <a:buFont typeface="Wingdings" pitchFamily="2" charset="2"/>
              <a:buChar char="Ø"/>
            </a:pPr>
            <a:r>
              <a:rPr lang="fr-FR" b="1" dirty="0">
                <a:solidFill>
                  <a:srgbClr val="FF0000"/>
                </a:solidFill>
                <a:latin typeface="Times New Roman" pitchFamily="18" charset="0"/>
                <a:cs typeface="Times New Roman" pitchFamily="18" charset="0"/>
              </a:rPr>
              <a:t> Effet antibactérien</a:t>
            </a:r>
          </a:p>
        </p:txBody>
      </p:sp>
      <p:sp>
        <p:nvSpPr>
          <p:cNvPr id="5" name="Rectangle 4"/>
          <p:cNvSpPr/>
          <p:nvPr/>
        </p:nvSpPr>
        <p:spPr>
          <a:xfrm>
            <a:off x="1500166" y="1643050"/>
            <a:ext cx="6357982" cy="1107996"/>
          </a:xfrm>
          <a:prstGeom prst="rect">
            <a:avLst/>
          </a:prstGeom>
          <a:solidFill>
            <a:schemeClr val="accent3">
              <a:lumMod val="40000"/>
              <a:lumOff val="60000"/>
            </a:schemeClr>
          </a:solidFill>
        </p:spPr>
        <p:txBody>
          <a:bodyPr wrap="square">
            <a:spAutoFit/>
          </a:bodyPr>
          <a:lstStyle/>
          <a:p>
            <a:pPr algn="ctr">
              <a:lnSpc>
                <a:spcPct val="150000"/>
              </a:lnSpc>
            </a:pPr>
            <a:r>
              <a:rPr lang="fr-FR" sz="2000" b="1" dirty="0">
                <a:latin typeface="Times New Roman" pitchFamily="18" charset="0"/>
                <a:cs typeface="Times New Roman" pitchFamily="18" charset="0"/>
              </a:rPr>
              <a:t>1) </a:t>
            </a:r>
            <a:r>
              <a:rPr lang="fr-FR" sz="2400" b="1" dirty="0">
                <a:solidFill>
                  <a:srgbClr val="FF0000"/>
                </a:solidFill>
                <a:latin typeface="Times New Roman" pitchFamily="18" charset="0"/>
                <a:cs typeface="Times New Roman" pitchFamily="18" charset="0"/>
              </a:rPr>
              <a:t>L’ion   NO3- </a:t>
            </a:r>
            <a:r>
              <a:rPr lang="fr-FR" sz="2000" b="1" dirty="0">
                <a:latin typeface="Times New Roman" pitchFamily="18" charset="0"/>
                <a:cs typeface="Times New Roman" pitchFamily="18" charset="0"/>
              </a:rPr>
              <a:t>: est un puissant inhibiteur de la croissance des spores des  </a:t>
            </a:r>
            <a:r>
              <a:rPr lang="fr-FR" sz="2000" b="1" dirty="0" err="1">
                <a:latin typeface="Times New Roman" pitchFamily="18" charset="0"/>
                <a:cs typeface="Times New Roman" pitchFamily="18" charset="0"/>
              </a:rPr>
              <a:t>Clostridi</a:t>
            </a:r>
            <a:r>
              <a:rPr lang="fr-FR" sz="2000" b="1" dirty="0">
                <a:latin typeface="Times New Roman" pitchFamily="18" charset="0"/>
                <a:cs typeface="Times New Roman" pitchFamily="18" charset="0"/>
              </a:rPr>
              <a:t> .</a:t>
            </a:r>
          </a:p>
        </p:txBody>
      </p:sp>
      <p:sp>
        <p:nvSpPr>
          <p:cNvPr id="6" name="Rectangle 5"/>
          <p:cNvSpPr/>
          <p:nvPr/>
        </p:nvSpPr>
        <p:spPr>
          <a:xfrm>
            <a:off x="642910" y="3214686"/>
            <a:ext cx="8001056" cy="1595630"/>
          </a:xfrm>
          <a:prstGeom prst="rect">
            <a:avLst/>
          </a:prstGeom>
          <a:solidFill>
            <a:schemeClr val="accent5">
              <a:lumMod val="40000"/>
              <a:lumOff val="60000"/>
            </a:schemeClr>
          </a:solidFill>
        </p:spPr>
        <p:txBody>
          <a:bodyPr wrap="square">
            <a:spAutoFit/>
          </a:bodyPr>
          <a:lstStyle/>
          <a:p>
            <a:pPr algn="ctr">
              <a:lnSpc>
                <a:spcPct val="150000"/>
              </a:lnSpc>
            </a:pPr>
            <a:r>
              <a:rPr lang="fr-FR" sz="2000" b="1" dirty="0">
                <a:latin typeface="Times New Roman" pitchFamily="18" charset="0"/>
                <a:cs typeface="Times New Roman" pitchFamily="18" charset="0"/>
              </a:rPr>
              <a:t>grâce aux nitrites, les spores de  </a:t>
            </a:r>
            <a:r>
              <a:rPr lang="fr-FR" sz="2000" b="1" i="1" dirty="0" err="1">
                <a:latin typeface="Times New Roman" pitchFamily="18" charset="0"/>
                <a:cs typeface="Times New Roman" pitchFamily="18" charset="0"/>
              </a:rPr>
              <a:t>Clostridium</a:t>
            </a:r>
            <a:r>
              <a:rPr lang="fr-FR" sz="2000" b="1" i="1" dirty="0">
                <a:latin typeface="Times New Roman" pitchFamily="18" charset="0"/>
                <a:cs typeface="Times New Roman" pitchFamily="18" charset="0"/>
              </a:rPr>
              <a:t> </a:t>
            </a:r>
            <a:r>
              <a:rPr lang="fr-FR" sz="2000" b="1" i="1" dirty="0" err="1">
                <a:latin typeface="Times New Roman" pitchFamily="18" charset="0"/>
                <a:cs typeface="Times New Roman" pitchFamily="18" charset="0"/>
              </a:rPr>
              <a:t>botulinum</a:t>
            </a:r>
            <a:r>
              <a:rPr lang="fr-FR" sz="2000" b="1" i="1" dirty="0">
                <a:latin typeface="Times New Roman" pitchFamily="18" charset="0"/>
                <a:cs typeface="Times New Roman" pitchFamily="18" charset="0"/>
              </a:rPr>
              <a:t> </a:t>
            </a:r>
            <a:r>
              <a:rPr lang="fr-FR" sz="2000" b="1" dirty="0">
                <a:latin typeface="Times New Roman" pitchFamily="18" charset="0"/>
                <a:cs typeface="Times New Roman" pitchFamily="18" charset="0"/>
              </a:rPr>
              <a:t> n’arriveront pas  à germer ; </a:t>
            </a:r>
            <a:r>
              <a:rPr lang="fr-FR" sz="2400" b="1" dirty="0">
                <a:solidFill>
                  <a:srgbClr val="002060"/>
                </a:solidFill>
                <a:latin typeface="Times New Roman" pitchFamily="18" charset="0"/>
                <a:cs typeface="Times New Roman" pitchFamily="18" charset="0"/>
              </a:rPr>
              <a:t>la </a:t>
            </a:r>
            <a:r>
              <a:rPr lang="fr-FR" sz="2400" b="1" dirty="0" err="1">
                <a:solidFill>
                  <a:srgbClr val="002060"/>
                </a:solidFill>
                <a:latin typeface="Times New Roman" pitchFamily="18" charset="0"/>
                <a:cs typeface="Times New Roman" pitchFamily="18" charset="0"/>
              </a:rPr>
              <a:t>toxicogénèse</a:t>
            </a:r>
            <a:r>
              <a:rPr lang="fr-FR" sz="2400" b="1" dirty="0">
                <a:solidFill>
                  <a:srgbClr val="002060"/>
                </a:solidFill>
                <a:latin typeface="Times New Roman" pitchFamily="18" charset="0"/>
                <a:cs typeface="Times New Roman" pitchFamily="18" charset="0"/>
              </a:rPr>
              <a:t> botulinique mortelle est donc impossible.</a:t>
            </a:r>
          </a:p>
        </p:txBody>
      </p:sp>
      <p:sp>
        <p:nvSpPr>
          <p:cNvPr id="7" name="Rectangle 6"/>
          <p:cNvSpPr/>
          <p:nvPr/>
        </p:nvSpPr>
        <p:spPr>
          <a:xfrm>
            <a:off x="1214414" y="5429264"/>
            <a:ext cx="7072362" cy="1015663"/>
          </a:xfrm>
          <a:prstGeom prst="rect">
            <a:avLst/>
          </a:prstGeom>
          <a:solidFill>
            <a:schemeClr val="accent2">
              <a:lumMod val="40000"/>
              <a:lumOff val="60000"/>
            </a:schemeClr>
          </a:solidFill>
        </p:spPr>
        <p:txBody>
          <a:bodyPr wrap="square">
            <a:spAutoFit/>
          </a:bodyPr>
          <a:lstStyle/>
          <a:p>
            <a:pPr algn="ctr">
              <a:lnSpc>
                <a:spcPct val="150000"/>
              </a:lnSpc>
            </a:pPr>
            <a:r>
              <a:rPr lang="fr-FR" sz="2000" b="1" dirty="0">
                <a:latin typeface="Times New Roman" pitchFamily="18" charset="0"/>
                <a:cs typeface="Times New Roman" pitchFamily="18" charset="0"/>
              </a:rPr>
              <a:t>Les doses de blocage de la germination </a:t>
            </a:r>
            <a:r>
              <a:rPr lang="fr-FR" sz="2000" b="1" dirty="0" err="1">
                <a:latin typeface="Times New Roman" pitchFamily="18" charset="0"/>
                <a:cs typeface="Times New Roman" pitchFamily="18" charset="0"/>
              </a:rPr>
              <a:t>oscillententre</a:t>
            </a:r>
            <a:r>
              <a:rPr lang="fr-FR" sz="2000" b="1" dirty="0">
                <a:latin typeface="Times New Roman" pitchFamily="18" charset="0"/>
                <a:cs typeface="Times New Roman" pitchFamily="18" charset="0"/>
              </a:rPr>
              <a:t> </a:t>
            </a:r>
            <a:r>
              <a:rPr lang="fr-FR" sz="2000" b="1" dirty="0">
                <a:solidFill>
                  <a:srgbClr val="FF0000"/>
                </a:solidFill>
                <a:latin typeface="Times New Roman" pitchFamily="18" charset="0"/>
                <a:cs typeface="Times New Roman" pitchFamily="18" charset="0"/>
              </a:rPr>
              <a:t>50 et 200 mg de NaNO2/kg </a:t>
            </a:r>
            <a:r>
              <a:rPr lang="fr-FR" sz="2000" b="1" dirty="0">
                <a:latin typeface="Times New Roman" pitchFamily="18" charset="0"/>
                <a:cs typeface="Times New Roman" pitchFamily="18" charset="0"/>
              </a:rPr>
              <a:t>de produit selon le niveau de contamination.</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571480"/>
            <a:ext cx="8001056"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50000"/>
              </a:lnSpc>
            </a:pPr>
            <a:r>
              <a:rPr lang="fr-FR" sz="2400" b="1" dirty="0">
                <a:solidFill>
                  <a:srgbClr val="FF0000"/>
                </a:solidFill>
                <a:latin typeface="Times New Roman" pitchFamily="18" charset="0"/>
                <a:cs typeface="Times New Roman" pitchFamily="18" charset="0"/>
              </a:rPr>
              <a:t>2) L’ion nitrite </a:t>
            </a:r>
            <a:r>
              <a:rPr lang="fr-FR" sz="2400" b="1" dirty="0">
                <a:latin typeface="Times New Roman" pitchFamily="18" charset="0"/>
                <a:cs typeface="Times New Roman" pitchFamily="18" charset="0"/>
              </a:rPr>
              <a:t>est  également </a:t>
            </a:r>
            <a:r>
              <a:rPr lang="fr-FR" sz="2400" b="1" dirty="0">
                <a:solidFill>
                  <a:srgbClr val="FF0000"/>
                </a:solidFill>
                <a:latin typeface="Times New Roman" pitchFamily="18" charset="0"/>
                <a:cs typeface="Times New Roman" pitchFamily="18" charset="0"/>
              </a:rPr>
              <a:t>inhibiteur des entérobactéries </a:t>
            </a:r>
            <a:r>
              <a:rPr lang="fr-FR" sz="2400" b="1" dirty="0">
                <a:latin typeface="Times New Roman" pitchFamily="18" charset="0"/>
                <a:cs typeface="Times New Roman" pitchFamily="18" charset="0"/>
              </a:rPr>
              <a:t>dont les </a:t>
            </a:r>
            <a:r>
              <a:rPr lang="fr-FR" sz="2400" b="1" dirty="0">
                <a:solidFill>
                  <a:srgbClr val="FF0000"/>
                </a:solidFill>
                <a:latin typeface="Times New Roman" pitchFamily="18" charset="0"/>
                <a:cs typeface="Times New Roman" pitchFamily="18" charset="0"/>
              </a:rPr>
              <a:t>salmonelles </a:t>
            </a:r>
            <a:r>
              <a:rPr lang="fr-FR" sz="2400" b="1" dirty="0">
                <a:latin typeface="Times New Roman" pitchFamily="18" charset="0"/>
                <a:cs typeface="Times New Roman" pitchFamily="18" charset="0"/>
              </a:rPr>
              <a:t>(125 mg de NaNO2/kg minimum) </a:t>
            </a:r>
          </a:p>
        </p:txBody>
      </p:sp>
      <p:sp>
        <p:nvSpPr>
          <p:cNvPr id="3" name="Rectangle 2"/>
          <p:cNvSpPr/>
          <p:nvPr/>
        </p:nvSpPr>
        <p:spPr>
          <a:xfrm>
            <a:off x="785786" y="4138120"/>
            <a:ext cx="7715304" cy="2219838"/>
          </a:xfrm>
          <a:prstGeom prst="rect">
            <a:avLst/>
          </a:prstGeom>
          <a:solidFill>
            <a:schemeClr val="accent5">
              <a:lumMod val="40000"/>
              <a:lumOff val="60000"/>
            </a:schemeClr>
          </a:solidFill>
        </p:spPr>
        <p:txBody>
          <a:bodyPr wrap="square">
            <a:spAutoFit/>
          </a:bodyPr>
          <a:lstStyle/>
          <a:p>
            <a:pPr algn="ctr">
              <a:lnSpc>
                <a:spcPct val="150000"/>
              </a:lnSpc>
            </a:pPr>
            <a:r>
              <a:rPr lang="fr-FR" sz="3200" dirty="0">
                <a:latin typeface="Times New Roman" pitchFamily="18" charset="0"/>
                <a:cs typeface="Times New Roman" pitchFamily="18" charset="0"/>
              </a:rPr>
              <a:t>le sel </a:t>
            </a:r>
            <a:r>
              <a:rPr lang="fr-FR" sz="3200" dirty="0" err="1">
                <a:latin typeface="Times New Roman" pitchFamily="18" charset="0"/>
                <a:cs typeface="Times New Roman" pitchFamily="18" charset="0"/>
              </a:rPr>
              <a:t>nitrité</a:t>
            </a:r>
            <a:r>
              <a:rPr lang="fr-FR" sz="3200" dirty="0">
                <a:latin typeface="Times New Roman" pitchFamily="18" charset="0"/>
                <a:cs typeface="Times New Roman" pitchFamily="18" charset="0"/>
              </a:rPr>
              <a:t> apparaît très intéressant en tant qu’obstacle précoce vis-à-vis des entérobactéries.</a:t>
            </a:r>
          </a:p>
        </p:txBody>
      </p:sp>
      <p:sp>
        <p:nvSpPr>
          <p:cNvPr id="4" name="Flèche vers le bas 3"/>
          <p:cNvSpPr/>
          <p:nvPr/>
        </p:nvSpPr>
        <p:spPr>
          <a:xfrm>
            <a:off x="4071934" y="2500306"/>
            <a:ext cx="785818" cy="10715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71472" y="2428868"/>
            <a:ext cx="8072494" cy="1446550"/>
          </a:xfrm>
          <a:prstGeom prst="rect">
            <a:avLst/>
          </a:prstGeom>
          <a:solidFill>
            <a:schemeClr val="accent5">
              <a:lumMod val="40000"/>
              <a:lumOff val="60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FR" sz="4400" b="1" dirty="0">
                <a:latin typeface="Times New Roman" pitchFamily="18" charset="0"/>
                <a:cs typeface="Times New Roman" pitchFamily="18" charset="0"/>
              </a:rPr>
              <a:t>NB: le sel </a:t>
            </a:r>
            <a:r>
              <a:rPr lang="fr-FR" sz="4400" b="1" dirty="0" err="1">
                <a:latin typeface="Times New Roman" pitchFamily="18" charset="0"/>
                <a:cs typeface="Times New Roman" pitchFamily="18" charset="0"/>
              </a:rPr>
              <a:t>nitrité</a:t>
            </a:r>
            <a:r>
              <a:rPr lang="fr-FR" sz="4400" b="1" dirty="0">
                <a:latin typeface="Times New Roman" pitchFamily="18" charset="0"/>
                <a:cs typeface="Times New Roman" pitchFamily="18" charset="0"/>
              </a:rPr>
              <a:t> présente un rôle sur la flaveur en l’améliorant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584" y="500042"/>
            <a:ext cx="80306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Caractéristiques organoleptiques du lait</a:t>
            </a:r>
          </a:p>
        </p:txBody>
      </p:sp>
      <p:sp>
        <p:nvSpPr>
          <p:cNvPr id="12" name="ZoneTexte 11">
            <a:extLst>
              <a:ext uri="{FF2B5EF4-FFF2-40B4-BE49-F238E27FC236}">
                <a16:creationId xmlns:a16="http://schemas.microsoft.com/office/drawing/2014/main" id="{A3A296B9-287B-416F-AA80-51482C757F27}"/>
              </a:ext>
            </a:extLst>
          </p:cNvPr>
          <p:cNvSpPr txBox="1"/>
          <p:nvPr/>
        </p:nvSpPr>
        <p:spPr>
          <a:xfrm>
            <a:off x="428596" y="1412776"/>
            <a:ext cx="40719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00B050"/>
                </a:solidFill>
                <a:latin typeface="Calibri"/>
              </a:rPr>
              <a:t>3</a:t>
            </a:r>
            <a:r>
              <a:rPr kumimoji="0" lang="fr-FR" sz="2400" b="1" i="0" u="none" strike="noStrike" kern="1200" cap="none" spc="0" normalizeH="0" baseline="0" noProof="0" dirty="0">
                <a:ln>
                  <a:noFill/>
                </a:ln>
                <a:solidFill>
                  <a:srgbClr val="00B050"/>
                </a:solidFill>
                <a:effectLst/>
                <a:uLnTx/>
                <a:uFillTx/>
                <a:latin typeface="Calibri"/>
                <a:ea typeface="+mn-ea"/>
                <a:cs typeface="+mn-cs"/>
              </a:rPr>
              <a:t>) La viscosité:</a:t>
            </a:r>
          </a:p>
        </p:txBody>
      </p:sp>
      <p:sp>
        <p:nvSpPr>
          <p:cNvPr id="13" name="ZoneTexte 12">
            <a:extLst>
              <a:ext uri="{FF2B5EF4-FFF2-40B4-BE49-F238E27FC236}">
                <a16:creationId xmlns:a16="http://schemas.microsoft.com/office/drawing/2014/main" id="{DC590C5C-51DF-4AEB-9506-5E5B3635CCD9}"/>
              </a:ext>
            </a:extLst>
          </p:cNvPr>
          <p:cNvSpPr txBox="1"/>
          <p:nvPr/>
        </p:nvSpPr>
        <p:spPr>
          <a:xfrm>
            <a:off x="428596" y="1874441"/>
            <a:ext cx="8577630" cy="1815882"/>
          </a:xfrm>
          <a:prstGeom prst="rect">
            <a:avLst/>
          </a:prstGeom>
          <a:noFill/>
        </p:spPr>
        <p:txBody>
          <a:bodyPr wrap="square">
            <a:spAutoFit/>
          </a:bodyPr>
          <a:lstStyle/>
          <a:p>
            <a:pPr algn="just"/>
            <a:r>
              <a:rPr lang="fr-FR" sz="2800" dirty="0"/>
              <a:t>La viscosité est une propriété complexe qui est particulièrement affectée par les particules colloïdes émulsifiées et dissoutes. La teneur en graisse et en caséine influencent grandement sur la viscosité du lai. </a:t>
            </a:r>
          </a:p>
        </p:txBody>
      </p:sp>
      <p:sp>
        <p:nvSpPr>
          <p:cNvPr id="9" name="ZoneTexte 8">
            <a:extLst>
              <a:ext uri="{FF2B5EF4-FFF2-40B4-BE49-F238E27FC236}">
                <a16:creationId xmlns:a16="http://schemas.microsoft.com/office/drawing/2014/main" id="{2E631249-6352-42BA-AC7B-531E9D5ADBBF}"/>
              </a:ext>
            </a:extLst>
          </p:cNvPr>
          <p:cNvSpPr txBox="1"/>
          <p:nvPr/>
        </p:nvSpPr>
        <p:spPr>
          <a:xfrm>
            <a:off x="428596" y="4121210"/>
            <a:ext cx="40719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00B050"/>
                </a:solidFill>
                <a:latin typeface="Calibri"/>
              </a:rPr>
              <a:t>4</a:t>
            </a:r>
            <a:r>
              <a:rPr kumimoji="0" lang="fr-FR" sz="2400" b="1" i="0" u="none" strike="noStrike" kern="1200" cap="none" spc="0" normalizeH="0" baseline="0" noProof="0" dirty="0">
                <a:ln>
                  <a:noFill/>
                </a:ln>
                <a:solidFill>
                  <a:srgbClr val="00B050"/>
                </a:solidFill>
                <a:effectLst/>
                <a:uLnTx/>
                <a:uFillTx/>
                <a:latin typeface="Calibri"/>
                <a:ea typeface="+mn-ea"/>
                <a:cs typeface="+mn-cs"/>
              </a:rPr>
              <a:t>) La saveur:</a:t>
            </a:r>
          </a:p>
        </p:txBody>
      </p:sp>
      <p:sp>
        <p:nvSpPr>
          <p:cNvPr id="11" name="ZoneTexte 10">
            <a:extLst>
              <a:ext uri="{FF2B5EF4-FFF2-40B4-BE49-F238E27FC236}">
                <a16:creationId xmlns:a16="http://schemas.microsoft.com/office/drawing/2014/main" id="{B63CC5B1-3853-4915-AAE4-EDF98D7A3499}"/>
              </a:ext>
            </a:extLst>
          </p:cNvPr>
          <p:cNvSpPr txBox="1"/>
          <p:nvPr/>
        </p:nvSpPr>
        <p:spPr>
          <a:xfrm>
            <a:off x="428596" y="4582875"/>
            <a:ext cx="8577630" cy="1384995"/>
          </a:xfrm>
          <a:prstGeom prst="rect">
            <a:avLst/>
          </a:prstGeom>
          <a:noFill/>
        </p:spPr>
        <p:txBody>
          <a:bodyPr wrap="square">
            <a:spAutoFit/>
          </a:bodyPr>
          <a:lstStyle/>
          <a:p>
            <a:pPr algn="just"/>
            <a:r>
              <a:rPr lang="fr-FR" sz="2800" dirty="0"/>
              <a:t>La saveur du lait normal frais est agréable, les laits de rétention et de mammites ont une saveur salée plus ou moins accentuée. </a:t>
            </a:r>
          </a:p>
        </p:txBody>
      </p:sp>
    </p:spTree>
    <p:extLst>
      <p:ext uri="{BB962C8B-B14F-4D97-AF65-F5344CB8AC3E}">
        <p14:creationId xmlns:p14="http://schemas.microsoft.com/office/powerpoint/2010/main" val="3669825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584" y="500042"/>
            <a:ext cx="80306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Caractéristiques physico-chimiques</a:t>
            </a:r>
          </a:p>
        </p:txBody>
      </p:sp>
      <p:sp>
        <p:nvSpPr>
          <p:cNvPr id="12" name="ZoneTexte 11">
            <a:extLst>
              <a:ext uri="{FF2B5EF4-FFF2-40B4-BE49-F238E27FC236}">
                <a16:creationId xmlns:a16="http://schemas.microsoft.com/office/drawing/2014/main" id="{A3A296B9-287B-416F-AA80-51482C757F27}"/>
              </a:ext>
            </a:extLst>
          </p:cNvPr>
          <p:cNvSpPr txBox="1"/>
          <p:nvPr/>
        </p:nvSpPr>
        <p:spPr>
          <a:xfrm>
            <a:off x="428596" y="1412776"/>
            <a:ext cx="40719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00B050"/>
                </a:solidFill>
                <a:latin typeface="Calibri"/>
              </a:rPr>
              <a:t>1</a:t>
            </a:r>
            <a:r>
              <a:rPr kumimoji="0" lang="fr-FR" sz="2400" b="1" i="0" u="none" strike="noStrike" kern="1200" cap="none" spc="0" normalizeH="0" baseline="0" noProof="0" dirty="0">
                <a:ln>
                  <a:noFill/>
                </a:ln>
                <a:solidFill>
                  <a:srgbClr val="00B050"/>
                </a:solidFill>
                <a:effectLst/>
                <a:uLnTx/>
                <a:uFillTx/>
                <a:latin typeface="Calibri"/>
                <a:ea typeface="+mn-ea"/>
                <a:cs typeface="+mn-cs"/>
              </a:rPr>
              <a:t>) La densité:</a:t>
            </a:r>
          </a:p>
        </p:txBody>
      </p:sp>
      <p:sp>
        <p:nvSpPr>
          <p:cNvPr id="13" name="ZoneTexte 12">
            <a:extLst>
              <a:ext uri="{FF2B5EF4-FFF2-40B4-BE49-F238E27FC236}">
                <a16:creationId xmlns:a16="http://schemas.microsoft.com/office/drawing/2014/main" id="{DC590C5C-51DF-4AEB-9506-5E5B3635CCD9}"/>
              </a:ext>
            </a:extLst>
          </p:cNvPr>
          <p:cNvSpPr txBox="1"/>
          <p:nvPr/>
        </p:nvSpPr>
        <p:spPr>
          <a:xfrm>
            <a:off x="277776" y="1880312"/>
            <a:ext cx="8577630" cy="4832092"/>
          </a:xfrm>
          <a:prstGeom prst="rect">
            <a:avLst/>
          </a:prstGeom>
          <a:noFill/>
        </p:spPr>
        <p:txBody>
          <a:bodyPr wrap="square">
            <a:spAutoFit/>
          </a:bodyPr>
          <a:lstStyle/>
          <a:p>
            <a:pPr algn="just"/>
            <a:r>
              <a:rPr lang="fr-FR" sz="2800" dirty="0"/>
              <a:t>La densité de lait d’une espèce donnée, n’est pas une valeur constante, elle varie d’une part, proportionnellement avec la concentration des éléments dissous et en suspension et d’autre part, avec la proportion de la matière grasse. </a:t>
            </a:r>
          </a:p>
          <a:p>
            <a:pPr algn="just"/>
            <a:r>
              <a:rPr lang="fr-FR" sz="2800" dirty="0"/>
              <a:t>Par exemple: La densité de lait de vache est comprise entre 1,028 et 1,033 à une température de 20 °C. </a:t>
            </a:r>
          </a:p>
          <a:p>
            <a:pPr algn="just"/>
            <a:r>
              <a:rPr lang="fr-FR" sz="2800" b="1" dirty="0">
                <a:solidFill>
                  <a:srgbClr val="FF0000"/>
                </a:solidFill>
              </a:rPr>
              <a:t>N.B: </a:t>
            </a:r>
          </a:p>
          <a:p>
            <a:pPr algn="just"/>
            <a:r>
              <a:rPr lang="fr-FR" sz="2800" dirty="0"/>
              <a:t>- La densité est mesurée par </a:t>
            </a:r>
            <a:r>
              <a:rPr lang="fr-FR" sz="2800" dirty="0">
                <a:solidFill>
                  <a:srgbClr val="FF0000"/>
                </a:solidFill>
              </a:rPr>
              <a:t>le thermo-lacto-densimètre</a:t>
            </a:r>
          </a:p>
          <a:p>
            <a:pPr algn="just"/>
            <a:r>
              <a:rPr lang="fr-FR" sz="2800" dirty="0"/>
              <a:t>- La densité du lait augmente avec l'écrémage, et diminue avec le mouillage.</a:t>
            </a:r>
          </a:p>
        </p:txBody>
      </p:sp>
    </p:spTree>
    <p:extLst>
      <p:ext uri="{BB962C8B-B14F-4D97-AF65-F5344CB8AC3E}">
        <p14:creationId xmlns:p14="http://schemas.microsoft.com/office/powerpoint/2010/main" val="2467737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584" y="500042"/>
            <a:ext cx="80306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Caractéristiques physico-chimiques</a:t>
            </a:r>
          </a:p>
        </p:txBody>
      </p:sp>
      <p:sp>
        <p:nvSpPr>
          <p:cNvPr id="12" name="ZoneTexte 11">
            <a:extLst>
              <a:ext uri="{FF2B5EF4-FFF2-40B4-BE49-F238E27FC236}">
                <a16:creationId xmlns:a16="http://schemas.microsoft.com/office/drawing/2014/main" id="{A3A296B9-287B-416F-AA80-51482C757F27}"/>
              </a:ext>
            </a:extLst>
          </p:cNvPr>
          <p:cNvSpPr txBox="1"/>
          <p:nvPr/>
        </p:nvSpPr>
        <p:spPr>
          <a:xfrm>
            <a:off x="428596" y="1412776"/>
            <a:ext cx="40719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00B050"/>
                </a:solidFill>
                <a:latin typeface="Calibri"/>
              </a:rPr>
              <a:t>2</a:t>
            </a:r>
            <a:r>
              <a:rPr kumimoji="0" lang="fr-FR" sz="2400" b="1" i="0" u="none" strike="noStrike" kern="1200" cap="none" spc="0" normalizeH="0" baseline="0" noProof="0" dirty="0">
                <a:ln>
                  <a:noFill/>
                </a:ln>
                <a:solidFill>
                  <a:srgbClr val="00B050"/>
                </a:solidFill>
                <a:effectLst/>
                <a:uLnTx/>
                <a:uFillTx/>
                <a:latin typeface="Calibri"/>
                <a:ea typeface="+mn-ea"/>
                <a:cs typeface="+mn-cs"/>
              </a:rPr>
              <a:t>) Point de congélation:</a:t>
            </a:r>
          </a:p>
        </p:txBody>
      </p:sp>
      <p:sp>
        <p:nvSpPr>
          <p:cNvPr id="13" name="ZoneTexte 12">
            <a:extLst>
              <a:ext uri="{FF2B5EF4-FFF2-40B4-BE49-F238E27FC236}">
                <a16:creationId xmlns:a16="http://schemas.microsoft.com/office/drawing/2014/main" id="{DC590C5C-51DF-4AEB-9506-5E5B3635CCD9}"/>
              </a:ext>
            </a:extLst>
          </p:cNvPr>
          <p:cNvSpPr txBox="1"/>
          <p:nvPr/>
        </p:nvSpPr>
        <p:spPr>
          <a:xfrm>
            <a:off x="277776" y="1880312"/>
            <a:ext cx="8577630" cy="3970318"/>
          </a:xfrm>
          <a:prstGeom prst="rect">
            <a:avLst/>
          </a:prstGeom>
          <a:noFill/>
        </p:spPr>
        <p:txBody>
          <a:bodyPr wrap="square">
            <a:spAutoFit/>
          </a:bodyPr>
          <a:lstStyle/>
          <a:p>
            <a:pPr algn="just"/>
            <a:r>
              <a:rPr lang="fr-FR" sz="2800" dirty="0"/>
              <a:t>Le point de congélation du lait est l’une de ses caractéristiques physiques les plus constantes. Sa valeur moyenne, si l’on considère des productions individuelles de vache, se situe entre (-0,54 °C et - 0,55°C)</a:t>
            </a:r>
          </a:p>
          <a:p>
            <a:pPr algn="just"/>
            <a:r>
              <a:rPr lang="fr-FR" sz="2800" b="1" dirty="0">
                <a:solidFill>
                  <a:srgbClr val="FF0000"/>
                </a:solidFill>
              </a:rPr>
              <a:t>N.B: </a:t>
            </a:r>
          </a:p>
          <a:p>
            <a:pPr algn="just"/>
            <a:r>
              <a:rPr lang="fr-FR" sz="2800" dirty="0"/>
              <a:t>La mesure de ce paramètre permet l’appréciation de la quantité d’eau éventuellement ajoutée au lait. Un mouillage de 1 % entraîne une augmentation du point de congélation d’environ 0,0055 °C</a:t>
            </a:r>
          </a:p>
        </p:txBody>
      </p:sp>
    </p:spTree>
    <p:extLst>
      <p:ext uri="{BB962C8B-B14F-4D97-AF65-F5344CB8AC3E}">
        <p14:creationId xmlns:p14="http://schemas.microsoft.com/office/powerpoint/2010/main" val="2243504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584" y="500042"/>
            <a:ext cx="80306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Caractéristiques physico-chimiques</a:t>
            </a:r>
          </a:p>
        </p:txBody>
      </p:sp>
      <p:sp>
        <p:nvSpPr>
          <p:cNvPr id="12" name="ZoneTexte 11">
            <a:extLst>
              <a:ext uri="{FF2B5EF4-FFF2-40B4-BE49-F238E27FC236}">
                <a16:creationId xmlns:a16="http://schemas.microsoft.com/office/drawing/2014/main" id="{A3A296B9-287B-416F-AA80-51482C757F27}"/>
              </a:ext>
            </a:extLst>
          </p:cNvPr>
          <p:cNvSpPr txBox="1"/>
          <p:nvPr/>
        </p:nvSpPr>
        <p:spPr>
          <a:xfrm>
            <a:off x="428596" y="1412776"/>
            <a:ext cx="40719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00B050"/>
                </a:solidFill>
                <a:latin typeface="Calibri"/>
              </a:rPr>
              <a:t>3</a:t>
            </a:r>
            <a:r>
              <a:rPr kumimoji="0" lang="fr-FR" sz="2400" b="1" i="0" u="none" strike="noStrike" kern="1200" cap="none" spc="0" normalizeH="0" baseline="0" noProof="0" dirty="0">
                <a:ln>
                  <a:noFill/>
                </a:ln>
                <a:solidFill>
                  <a:srgbClr val="00B050"/>
                </a:solidFill>
                <a:effectLst/>
                <a:uLnTx/>
                <a:uFillTx/>
                <a:latin typeface="Calibri"/>
                <a:ea typeface="+mn-ea"/>
                <a:cs typeface="+mn-cs"/>
              </a:rPr>
              <a:t>) Point d’ébullition:</a:t>
            </a:r>
          </a:p>
        </p:txBody>
      </p:sp>
      <p:sp>
        <p:nvSpPr>
          <p:cNvPr id="13" name="ZoneTexte 12">
            <a:extLst>
              <a:ext uri="{FF2B5EF4-FFF2-40B4-BE49-F238E27FC236}">
                <a16:creationId xmlns:a16="http://schemas.microsoft.com/office/drawing/2014/main" id="{DC590C5C-51DF-4AEB-9506-5E5B3635CCD9}"/>
              </a:ext>
            </a:extLst>
          </p:cNvPr>
          <p:cNvSpPr txBox="1"/>
          <p:nvPr/>
        </p:nvSpPr>
        <p:spPr>
          <a:xfrm>
            <a:off x="277776" y="1880312"/>
            <a:ext cx="8577630" cy="1384995"/>
          </a:xfrm>
          <a:prstGeom prst="rect">
            <a:avLst/>
          </a:prstGeom>
          <a:noFill/>
        </p:spPr>
        <p:txBody>
          <a:bodyPr wrap="square">
            <a:spAutoFit/>
          </a:bodyPr>
          <a:lstStyle/>
          <a:p>
            <a:pPr algn="just"/>
            <a:r>
              <a:rPr lang="fr-FR" sz="2800" dirty="0"/>
              <a:t>le point d’ébullition subit l’influence de la présence des solides solubilisés. Il est légèrement supérieur au point d’ébullition de l’eau, soit 100,5 °C.</a:t>
            </a:r>
          </a:p>
        </p:txBody>
      </p:sp>
      <p:sp>
        <p:nvSpPr>
          <p:cNvPr id="5" name="ZoneTexte 4">
            <a:extLst>
              <a:ext uri="{FF2B5EF4-FFF2-40B4-BE49-F238E27FC236}">
                <a16:creationId xmlns:a16="http://schemas.microsoft.com/office/drawing/2014/main" id="{3D0B8402-CA11-4949-80FA-B53512B9495E}"/>
              </a:ext>
            </a:extLst>
          </p:cNvPr>
          <p:cNvSpPr txBox="1"/>
          <p:nvPr/>
        </p:nvSpPr>
        <p:spPr>
          <a:xfrm>
            <a:off x="428596" y="3265307"/>
            <a:ext cx="71677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00B050"/>
                </a:solidFill>
                <a:latin typeface="Calibri"/>
              </a:rPr>
              <a:t>4</a:t>
            </a:r>
            <a:r>
              <a:rPr kumimoji="0" lang="fr-FR" sz="2400" b="1" i="0" u="none" strike="noStrike" kern="1200" cap="none" spc="0" normalizeH="0" baseline="0" noProof="0" dirty="0">
                <a:ln>
                  <a:noFill/>
                </a:ln>
                <a:solidFill>
                  <a:srgbClr val="00B050"/>
                </a:solidFill>
                <a:effectLst/>
                <a:uLnTx/>
                <a:uFillTx/>
                <a:latin typeface="Calibri"/>
                <a:ea typeface="+mn-ea"/>
                <a:cs typeface="+mn-cs"/>
              </a:rPr>
              <a:t>) Acidité de titration ou acidité Dornic:</a:t>
            </a:r>
          </a:p>
        </p:txBody>
      </p:sp>
      <p:sp>
        <p:nvSpPr>
          <p:cNvPr id="7" name="ZoneTexte 6">
            <a:extLst>
              <a:ext uri="{FF2B5EF4-FFF2-40B4-BE49-F238E27FC236}">
                <a16:creationId xmlns:a16="http://schemas.microsoft.com/office/drawing/2014/main" id="{6ECF05FC-9554-4D1A-818E-F990F66476EF}"/>
              </a:ext>
            </a:extLst>
          </p:cNvPr>
          <p:cNvSpPr txBox="1"/>
          <p:nvPr/>
        </p:nvSpPr>
        <p:spPr>
          <a:xfrm>
            <a:off x="254867" y="3740073"/>
            <a:ext cx="8402260" cy="3108543"/>
          </a:xfrm>
          <a:prstGeom prst="rect">
            <a:avLst/>
          </a:prstGeom>
          <a:noFill/>
        </p:spPr>
        <p:txBody>
          <a:bodyPr wrap="square">
            <a:spAutoFit/>
          </a:bodyPr>
          <a:lstStyle/>
          <a:p>
            <a:pPr algn="just"/>
            <a:r>
              <a:rPr lang="fr-FR" sz="2800" dirty="0"/>
              <a:t>Elle permet de juger l’état de conservation du lait. Elle résulte d’une titration qui consiste à ajouter au lait un volume nécessaire de solution alcaline titrée pour atteindre le point de virage d’un indicateur, en générale la phénophtaléine. Elle est exprimée en “degré Dornic” (°D), ce dernier exprime la teneur en acide lactique: </a:t>
            </a:r>
          </a:p>
          <a:p>
            <a:pPr algn="just"/>
            <a:r>
              <a:rPr lang="fr-FR" sz="2800" dirty="0"/>
              <a:t>1°D = 0,1g d’acide lactique</a:t>
            </a:r>
          </a:p>
        </p:txBody>
      </p:sp>
    </p:spTree>
    <p:extLst>
      <p:ext uri="{BB962C8B-B14F-4D97-AF65-F5344CB8AC3E}">
        <p14:creationId xmlns:p14="http://schemas.microsoft.com/office/powerpoint/2010/main" val="2595054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584" y="500042"/>
            <a:ext cx="80306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Caractéristiques physico-chimiques</a:t>
            </a:r>
          </a:p>
        </p:txBody>
      </p:sp>
      <p:sp>
        <p:nvSpPr>
          <p:cNvPr id="12" name="ZoneTexte 11">
            <a:extLst>
              <a:ext uri="{FF2B5EF4-FFF2-40B4-BE49-F238E27FC236}">
                <a16:creationId xmlns:a16="http://schemas.microsoft.com/office/drawing/2014/main" id="{A3A296B9-287B-416F-AA80-51482C757F27}"/>
              </a:ext>
            </a:extLst>
          </p:cNvPr>
          <p:cNvSpPr txBox="1"/>
          <p:nvPr/>
        </p:nvSpPr>
        <p:spPr>
          <a:xfrm>
            <a:off x="428596" y="1412776"/>
            <a:ext cx="40719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00B050"/>
                </a:solidFill>
                <a:latin typeface="Calibri"/>
              </a:rPr>
              <a:t>5</a:t>
            </a:r>
            <a:r>
              <a:rPr kumimoji="0" lang="fr-FR" sz="2400" b="1" i="0" u="none" strike="noStrike" kern="1200" cap="none" spc="0" normalizeH="0" baseline="0" noProof="0" dirty="0">
                <a:ln>
                  <a:noFill/>
                </a:ln>
                <a:solidFill>
                  <a:srgbClr val="00B050"/>
                </a:solidFill>
                <a:effectLst/>
                <a:uLnTx/>
                <a:uFillTx/>
                <a:latin typeface="Calibri"/>
                <a:ea typeface="+mn-ea"/>
                <a:cs typeface="+mn-cs"/>
              </a:rPr>
              <a:t>) Le pH:</a:t>
            </a:r>
          </a:p>
        </p:txBody>
      </p:sp>
      <p:sp>
        <p:nvSpPr>
          <p:cNvPr id="13" name="ZoneTexte 12">
            <a:extLst>
              <a:ext uri="{FF2B5EF4-FFF2-40B4-BE49-F238E27FC236}">
                <a16:creationId xmlns:a16="http://schemas.microsoft.com/office/drawing/2014/main" id="{DC590C5C-51DF-4AEB-9506-5E5B3635CCD9}"/>
              </a:ext>
            </a:extLst>
          </p:cNvPr>
          <p:cNvSpPr txBox="1"/>
          <p:nvPr/>
        </p:nvSpPr>
        <p:spPr>
          <a:xfrm>
            <a:off x="277776" y="1880312"/>
            <a:ext cx="8577630" cy="2246769"/>
          </a:xfrm>
          <a:prstGeom prst="rect">
            <a:avLst/>
          </a:prstGeom>
          <a:noFill/>
        </p:spPr>
        <p:txBody>
          <a:bodyPr wrap="square">
            <a:spAutoFit/>
          </a:bodyPr>
          <a:lstStyle/>
          <a:p>
            <a:pPr algn="just"/>
            <a:r>
              <a:rPr lang="fr-FR" sz="2800" dirty="0"/>
              <a:t>Le pH renseigne précisément sur l’état de fraicheur du lait. Un lait de vache frais a un pH de l’ordre de 6,7. S’il y a une action des bactéries lactiques, une partie du lactose du lait sera dégradée en acide lactique, ce qui entraine une diminution du pH</a:t>
            </a:r>
          </a:p>
        </p:txBody>
      </p:sp>
    </p:spTree>
    <p:extLst>
      <p:ext uri="{BB962C8B-B14F-4D97-AF65-F5344CB8AC3E}">
        <p14:creationId xmlns:p14="http://schemas.microsoft.com/office/powerpoint/2010/main" val="2343554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584" y="500042"/>
            <a:ext cx="80306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Caractéristiques biologiques du lait</a:t>
            </a:r>
          </a:p>
        </p:txBody>
      </p:sp>
      <p:sp>
        <p:nvSpPr>
          <p:cNvPr id="12" name="ZoneTexte 11">
            <a:extLst>
              <a:ext uri="{FF2B5EF4-FFF2-40B4-BE49-F238E27FC236}">
                <a16:creationId xmlns:a16="http://schemas.microsoft.com/office/drawing/2014/main" id="{A3A296B9-287B-416F-AA80-51482C757F27}"/>
              </a:ext>
            </a:extLst>
          </p:cNvPr>
          <p:cNvSpPr txBox="1"/>
          <p:nvPr/>
        </p:nvSpPr>
        <p:spPr>
          <a:xfrm>
            <a:off x="428596" y="1412776"/>
            <a:ext cx="58715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dirty="0">
                <a:solidFill>
                  <a:srgbClr val="00B050"/>
                </a:solidFill>
                <a:latin typeface="Calibri"/>
              </a:rPr>
              <a:t>1</a:t>
            </a:r>
            <a:r>
              <a:rPr kumimoji="0" lang="fr-FR" sz="2800" b="1" i="0" u="none" strike="noStrike" kern="1200" cap="none" spc="0" normalizeH="0" baseline="0" noProof="0" dirty="0">
                <a:ln>
                  <a:noFill/>
                </a:ln>
                <a:solidFill>
                  <a:srgbClr val="00B050"/>
                </a:solidFill>
                <a:effectLst/>
                <a:uLnTx/>
                <a:uFillTx/>
                <a:latin typeface="Calibri"/>
                <a:ea typeface="+mn-ea"/>
                <a:cs typeface="+mn-cs"/>
              </a:rPr>
              <a:t>) Flore mésophile aérobie totale:</a:t>
            </a:r>
          </a:p>
        </p:txBody>
      </p:sp>
      <p:sp>
        <p:nvSpPr>
          <p:cNvPr id="13" name="ZoneTexte 12">
            <a:extLst>
              <a:ext uri="{FF2B5EF4-FFF2-40B4-BE49-F238E27FC236}">
                <a16:creationId xmlns:a16="http://schemas.microsoft.com/office/drawing/2014/main" id="{DC590C5C-51DF-4AEB-9506-5E5B3635CCD9}"/>
              </a:ext>
            </a:extLst>
          </p:cNvPr>
          <p:cNvSpPr txBox="1"/>
          <p:nvPr/>
        </p:nvSpPr>
        <p:spPr>
          <a:xfrm>
            <a:off x="277776" y="1880312"/>
            <a:ext cx="8577630" cy="1815882"/>
          </a:xfrm>
          <a:prstGeom prst="rect">
            <a:avLst/>
          </a:prstGeom>
          <a:noFill/>
        </p:spPr>
        <p:txBody>
          <a:bodyPr wrap="square">
            <a:spAutoFit/>
          </a:bodyPr>
          <a:lstStyle/>
          <a:p>
            <a:pPr algn="just"/>
            <a:r>
              <a:rPr lang="fr-FR" sz="2800" dirty="0"/>
              <a:t>La flore mésophile aérobie totale est constituée d’un ensemble de microorganismes variés correspondant aux germes banaux de contamination, ces bactéries vivent à des températures comprises entre 20 et 40 °C.</a:t>
            </a:r>
          </a:p>
        </p:txBody>
      </p:sp>
      <p:sp>
        <p:nvSpPr>
          <p:cNvPr id="5" name="ZoneTexte 4">
            <a:extLst>
              <a:ext uri="{FF2B5EF4-FFF2-40B4-BE49-F238E27FC236}">
                <a16:creationId xmlns:a16="http://schemas.microsoft.com/office/drawing/2014/main" id="{4F1748F2-5B50-46DF-A01D-17D3227986F2}"/>
              </a:ext>
            </a:extLst>
          </p:cNvPr>
          <p:cNvSpPr txBox="1"/>
          <p:nvPr/>
        </p:nvSpPr>
        <p:spPr>
          <a:xfrm>
            <a:off x="312560" y="3696194"/>
            <a:ext cx="855366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dirty="0">
                <a:solidFill>
                  <a:srgbClr val="00B050"/>
                </a:solidFill>
                <a:latin typeface="Calibri"/>
              </a:rPr>
              <a:t>2</a:t>
            </a:r>
            <a:r>
              <a:rPr kumimoji="0" lang="fr-FR" sz="2800" b="1" i="0" u="none" strike="noStrike" kern="1200" cap="none" spc="0" normalizeH="0" baseline="0" noProof="0" dirty="0">
                <a:ln>
                  <a:noFill/>
                </a:ln>
                <a:solidFill>
                  <a:srgbClr val="00B050"/>
                </a:solidFill>
                <a:effectLst/>
                <a:uLnTx/>
                <a:uFillTx/>
                <a:latin typeface="Calibri"/>
                <a:ea typeface="+mn-ea"/>
                <a:cs typeface="+mn-cs"/>
              </a:rPr>
              <a:t>) Les germes responsables des défauts de fabrication:</a:t>
            </a:r>
          </a:p>
        </p:txBody>
      </p:sp>
      <p:sp>
        <p:nvSpPr>
          <p:cNvPr id="7" name="ZoneTexte 6">
            <a:extLst>
              <a:ext uri="{FF2B5EF4-FFF2-40B4-BE49-F238E27FC236}">
                <a16:creationId xmlns:a16="http://schemas.microsoft.com/office/drawing/2014/main" id="{D955C112-2697-4040-BBEE-D79BE829BEAC}"/>
              </a:ext>
            </a:extLst>
          </p:cNvPr>
          <p:cNvSpPr txBox="1"/>
          <p:nvPr/>
        </p:nvSpPr>
        <p:spPr>
          <a:xfrm>
            <a:off x="289651" y="4293096"/>
            <a:ext cx="8362473" cy="2246769"/>
          </a:xfrm>
          <a:prstGeom prst="rect">
            <a:avLst/>
          </a:prstGeom>
          <a:noFill/>
        </p:spPr>
        <p:txBody>
          <a:bodyPr wrap="square">
            <a:spAutoFit/>
          </a:bodyPr>
          <a:lstStyle/>
          <a:p>
            <a:pPr algn="just"/>
            <a:r>
              <a:rPr lang="fr-FR" sz="2800" dirty="0"/>
              <a:t>Il s’agit principalement de </a:t>
            </a:r>
            <a:r>
              <a:rPr lang="fr-FR" sz="2800" dirty="0" err="1">
                <a:solidFill>
                  <a:srgbClr val="0070C0"/>
                </a:solidFill>
              </a:rPr>
              <a:t>psychrotrophes</a:t>
            </a:r>
            <a:r>
              <a:rPr lang="fr-FR" sz="2800" dirty="0"/>
              <a:t> et de </a:t>
            </a:r>
            <a:r>
              <a:rPr lang="fr-FR" sz="2800" dirty="0">
                <a:solidFill>
                  <a:srgbClr val="0070C0"/>
                </a:solidFill>
              </a:rPr>
              <a:t>thermorésistants</a:t>
            </a:r>
            <a:r>
              <a:rPr lang="fr-FR" sz="2800" dirty="0"/>
              <a:t>. </a:t>
            </a:r>
          </a:p>
          <a:p>
            <a:pPr algn="just"/>
            <a:r>
              <a:rPr lang="fr-FR" sz="2800" dirty="0"/>
              <a:t>Ces deux types de germes entrainent des défauts organoleptiques, des problèmes de protéolyse (dégradation des protéines).</a:t>
            </a:r>
          </a:p>
        </p:txBody>
      </p:sp>
    </p:spTree>
    <p:extLst>
      <p:ext uri="{BB962C8B-B14F-4D97-AF65-F5344CB8AC3E}">
        <p14:creationId xmlns:p14="http://schemas.microsoft.com/office/powerpoint/2010/main" val="741340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907704" y="584393"/>
            <a:ext cx="5688632" cy="646331"/>
          </a:xfrm>
          <a:prstGeom prst="rect">
            <a:avLst/>
          </a:prstGeom>
          <a:noFill/>
        </p:spPr>
        <p:txBody>
          <a:bodyPr wrap="square" rtlCol="0">
            <a:spAutoFit/>
          </a:bodyPr>
          <a:lstStyle/>
          <a:p>
            <a:r>
              <a:rPr lang="fr-FR" sz="3600" b="1" dirty="0">
                <a:latin typeface="Times New Roman" pitchFamily="18" charset="0"/>
                <a:cs typeface="Times New Roman" pitchFamily="18" charset="0"/>
              </a:rPr>
              <a:t>Technologie des Aliments</a:t>
            </a:r>
          </a:p>
        </p:txBody>
      </p:sp>
      <p:sp>
        <p:nvSpPr>
          <p:cNvPr id="5" name="ZoneTexte 4"/>
          <p:cNvSpPr txBox="1"/>
          <p:nvPr/>
        </p:nvSpPr>
        <p:spPr>
          <a:xfrm>
            <a:off x="258148" y="1571153"/>
            <a:ext cx="7338188" cy="523220"/>
          </a:xfrm>
          <a:prstGeom prst="rect">
            <a:avLst/>
          </a:prstGeom>
          <a:noFill/>
        </p:spPr>
        <p:txBody>
          <a:bodyPr wrap="square" rtlCol="0">
            <a:spAutoFit/>
          </a:bodyPr>
          <a:lstStyle/>
          <a:p>
            <a:r>
              <a:rPr lang="fr-FR" sz="2800" b="1" dirty="0">
                <a:solidFill>
                  <a:srgbClr val="FF0000"/>
                </a:solidFill>
                <a:latin typeface="Times New Roman" pitchFamily="18" charset="0"/>
                <a:cs typeface="Times New Roman" pitchFamily="18" charset="0"/>
              </a:rPr>
              <a:t>Définition:</a:t>
            </a:r>
          </a:p>
        </p:txBody>
      </p:sp>
      <p:sp>
        <p:nvSpPr>
          <p:cNvPr id="6" name="ZoneTexte 5"/>
          <p:cNvSpPr txBox="1"/>
          <p:nvPr/>
        </p:nvSpPr>
        <p:spPr>
          <a:xfrm>
            <a:off x="250001" y="2128900"/>
            <a:ext cx="8643998" cy="3246530"/>
          </a:xfrm>
          <a:prstGeom prst="rect">
            <a:avLst/>
          </a:prstGeom>
          <a:noFill/>
        </p:spPr>
        <p:txBody>
          <a:bodyPr wrap="square" rtlCol="0">
            <a:spAutoFit/>
          </a:bodyPr>
          <a:lstStyle/>
          <a:p>
            <a:pPr algn="just">
              <a:lnSpc>
                <a:spcPct val="150000"/>
              </a:lnSpc>
            </a:pPr>
            <a:r>
              <a:rPr lang="fr-FR" sz="2800" dirty="0">
                <a:latin typeface="Times New Roman" pitchFamily="18" charset="0"/>
                <a:cs typeface="Times New Roman" pitchFamily="18" charset="0"/>
              </a:rPr>
              <a:t>L'application de </a:t>
            </a:r>
            <a:r>
              <a:rPr lang="fr-FR" sz="2800" b="1" dirty="0">
                <a:solidFill>
                  <a:srgbClr val="00B050"/>
                </a:solidFill>
                <a:latin typeface="Times New Roman" pitchFamily="18" charset="0"/>
                <a:cs typeface="Times New Roman" pitchFamily="18" charset="0"/>
              </a:rPr>
              <a:t>la science </a:t>
            </a:r>
            <a:r>
              <a:rPr lang="fr-FR" sz="2800" dirty="0">
                <a:latin typeface="Times New Roman" pitchFamily="18" charset="0"/>
                <a:cs typeface="Times New Roman" pitchFamily="18" charset="0"/>
              </a:rPr>
              <a:t>et de </a:t>
            </a:r>
            <a:r>
              <a:rPr lang="fr-FR" sz="2800" b="1" dirty="0">
                <a:solidFill>
                  <a:srgbClr val="00B050"/>
                </a:solidFill>
                <a:latin typeface="Times New Roman" pitchFamily="18" charset="0"/>
                <a:cs typeface="Times New Roman" pitchFamily="18" charset="0"/>
              </a:rPr>
              <a:t>la technologie </a:t>
            </a:r>
            <a:r>
              <a:rPr lang="fr-FR" sz="2800" dirty="0">
                <a:latin typeface="Times New Roman" pitchFamily="18" charset="0"/>
                <a:cs typeface="Times New Roman" pitchFamily="18" charset="0"/>
              </a:rPr>
              <a:t>à des Aliments, de même qu'à ses </a:t>
            </a:r>
            <a:r>
              <a:rPr lang="fr-FR" sz="2800" b="1" dirty="0">
                <a:solidFill>
                  <a:srgbClr val="00B050"/>
                </a:solidFill>
                <a:latin typeface="Times New Roman" pitchFamily="18" charset="0"/>
                <a:cs typeface="Times New Roman" pitchFamily="18" charset="0"/>
              </a:rPr>
              <a:t>dérivés</a:t>
            </a:r>
            <a:r>
              <a:rPr lang="fr-FR" sz="2800" dirty="0">
                <a:solidFill>
                  <a:srgbClr val="00B050"/>
                </a:solidFill>
                <a:latin typeface="Times New Roman" pitchFamily="18" charset="0"/>
                <a:cs typeface="Times New Roman" pitchFamily="18" charset="0"/>
              </a:rPr>
              <a:t> </a:t>
            </a:r>
            <a:r>
              <a:rPr lang="fr-FR" sz="2800" dirty="0">
                <a:latin typeface="Times New Roman" pitchFamily="18" charset="0"/>
                <a:cs typeface="Times New Roman" pitchFamily="18" charset="0"/>
              </a:rPr>
              <a:t>pour la sélection, la conservation, la transformation, le conditionnement, la distribution et l'utilisation des aliments en vue d'une meilleure  </a:t>
            </a:r>
            <a:r>
              <a:rPr lang="fr-FR" sz="2800" b="1" dirty="0">
                <a:solidFill>
                  <a:srgbClr val="00B050"/>
                </a:solidFill>
                <a:latin typeface="Times New Roman" pitchFamily="18" charset="0"/>
                <a:cs typeface="Times New Roman" pitchFamily="18" charset="0"/>
              </a:rPr>
              <a:t>qualité alimentaire</a:t>
            </a:r>
            <a:r>
              <a:rPr lang="fr-FR" sz="2800" dirty="0">
                <a:latin typeface="Times New Roman" pitchFamily="18" charset="0"/>
                <a:cs typeface="Times New Roman" pitchFamily="18" charset="0"/>
              </a:rPr>
              <a:t>. </a:t>
            </a:r>
            <a:endParaRPr lang="fr-FR"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964025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584" y="500042"/>
            <a:ext cx="80306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Caractéristiques biologiques du lait</a:t>
            </a:r>
          </a:p>
        </p:txBody>
      </p:sp>
      <p:sp>
        <p:nvSpPr>
          <p:cNvPr id="12" name="ZoneTexte 11">
            <a:extLst>
              <a:ext uri="{FF2B5EF4-FFF2-40B4-BE49-F238E27FC236}">
                <a16:creationId xmlns:a16="http://schemas.microsoft.com/office/drawing/2014/main" id="{A3A296B9-287B-416F-AA80-51482C757F27}"/>
              </a:ext>
            </a:extLst>
          </p:cNvPr>
          <p:cNvSpPr txBox="1"/>
          <p:nvPr/>
        </p:nvSpPr>
        <p:spPr>
          <a:xfrm>
            <a:off x="428596" y="1412776"/>
            <a:ext cx="58715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dirty="0">
                <a:solidFill>
                  <a:srgbClr val="FF0000"/>
                </a:solidFill>
                <a:latin typeface="Calibri"/>
              </a:rPr>
              <a:t>a</a:t>
            </a:r>
            <a:r>
              <a:rPr kumimoji="0" lang="fr-FR" sz="2800" b="1" i="0" u="none" strike="noStrike" kern="1200" cap="none" spc="0" normalizeH="0" baseline="0" noProof="0" dirty="0">
                <a:ln>
                  <a:noFill/>
                </a:ln>
                <a:solidFill>
                  <a:srgbClr val="FF0000"/>
                </a:solidFill>
                <a:effectLst/>
                <a:uLnTx/>
                <a:uFillTx/>
                <a:latin typeface="Calibri"/>
                <a:ea typeface="+mn-ea"/>
                <a:cs typeface="+mn-cs"/>
              </a:rPr>
              <a:t>) Flore </a:t>
            </a:r>
            <a:r>
              <a:rPr kumimoji="0" lang="fr-FR" sz="2800" b="1" i="0" u="none" strike="noStrike" kern="1200" cap="none" spc="0" normalizeH="0" baseline="0" noProof="0" dirty="0" err="1">
                <a:ln>
                  <a:noFill/>
                </a:ln>
                <a:solidFill>
                  <a:srgbClr val="FF0000"/>
                </a:solidFill>
                <a:effectLst/>
                <a:uLnTx/>
                <a:uFillTx/>
                <a:latin typeface="Calibri"/>
                <a:ea typeface="+mn-ea"/>
                <a:cs typeface="+mn-cs"/>
              </a:rPr>
              <a:t>psychrotrophe</a:t>
            </a:r>
            <a:r>
              <a:rPr kumimoji="0" lang="fr-FR" sz="2800" b="1" i="0" u="none" strike="noStrike" kern="1200" cap="none" spc="0" normalizeH="0" baseline="0" noProof="0" dirty="0">
                <a:ln>
                  <a:noFill/>
                </a:ln>
                <a:solidFill>
                  <a:srgbClr val="FF0000"/>
                </a:solidFill>
                <a:effectLst/>
                <a:uLnTx/>
                <a:uFillTx/>
                <a:latin typeface="Calibri"/>
                <a:ea typeface="+mn-ea"/>
                <a:cs typeface="+mn-cs"/>
              </a:rPr>
              <a:t>:</a:t>
            </a:r>
          </a:p>
        </p:txBody>
      </p:sp>
      <p:sp>
        <p:nvSpPr>
          <p:cNvPr id="13" name="ZoneTexte 12">
            <a:extLst>
              <a:ext uri="{FF2B5EF4-FFF2-40B4-BE49-F238E27FC236}">
                <a16:creationId xmlns:a16="http://schemas.microsoft.com/office/drawing/2014/main" id="{DC590C5C-51DF-4AEB-9506-5E5B3635CCD9}"/>
              </a:ext>
            </a:extLst>
          </p:cNvPr>
          <p:cNvSpPr txBox="1"/>
          <p:nvPr/>
        </p:nvSpPr>
        <p:spPr>
          <a:xfrm>
            <a:off x="277776" y="1880312"/>
            <a:ext cx="8577630" cy="2246769"/>
          </a:xfrm>
          <a:prstGeom prst="rect">
            <a:avLst/>
          </a:prstGeom>
          <a:noFill/>
        </p:spPr>
        <p:txBody>
          <a:bodyPr wrap="square">
            <a:spAutoFit/>
          </a:bodyPr>
          <a:lstStyle/>
          <a:p>
            <a:pPr algn="just"/>
            <a:r>
              <a:rPr lang="fr-FR" sz="2800" dirty="0"/>
              <a:t>Un micro-organisme </a:t>
            </a:r>
            <a:r>
              <a:rPr lang="fr-FR" sz="2800" dirty="0" err="1"/>
              <a:t>psychrotrophe</a:t>
            </a:r>
            <a:r>
              <a:rPr lang="fr-FR" sz="2800" dirty="0"/>
              <a:t> est un micro-organisme adapté et capable de survivre à des basses températures, jusqu'à -5 °C et ayant une température optimale de croissance à 25 °C. Ces germes proviennent du sol, des eaux ou des fourrages.</a:t>
            </a:r>
          </a:p>
        </p:txBody>
      </p:sp>
      <p:sp>
        <p:nvSpPr>
          <p:cNvPr id="5" name="ZoneTexte 4">
            <a:extLst>
              <a:ext uri="{FF2B5EF4-FFF2-40B4-BE49-F238E27FC236}">
                <a16:creationId xmlns:a16="http://schemas.microsoft.com/office/drawing/2014/main" id="{4F1748F2-5B50-46DF-A01D-17D3227986F2}"/>
              </a:ext>
            </a:extLst>
          </p:cNvPr>
          <p:cNvSpPr txBox="1"/>
          <p:nvPr/>
        </p:nvSpPr>
        <p:spPr>
          <a:xfrm>
            <a:off x="342455" y="4114505"/>
            <a:ext cx="764381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dirty="0">
                <a:solidFill>
                  <a:srgbClr val="FF0000"/>
                </a:solidFill>
                <a:latin typeface="Calibri"/>
              </a:rPr>
              <a:t>b</a:t>
            </a:r>
            <a:r>
              <a:rPr kumimoji="0" lang="fr-FR" sz="2800" b="1" i="0" u="none" strike="noStrike" kern="1200" cap="none" spc="0" normalizeH="0" baseline="0" noProof="0" dirty="0">
                <a:ln>
                  <a:noFill/>
                </a:ln>
                <a:solidFill>
                  <a:srgbClr val="FF0000"/>
                </a:solidFill>
                <a:effectLst/>
                <a:uLnTx/>
                <a:uFillTx/>
                <a:latin typeface="Calibri"/>
                <a:ea typeface="+mn-ea"/>
                <a:cs typeface="+mn-cs"/>
              </a:rPr>
              <a:t>) Flore thermorésistante:</a:t>
            </a:r>
          </a:p>
        </p:txBody>
      </p:sp>
      <p:sp>
        <p:nvSpPr>
          <p:cNvPr id="7" name="ZoneTexte 6">
            <a:extLst>
              <a:ext uri="{FF2B5EF4-FFF2-40B4-BE49-F238E27FC236}">
                <a16:creationId xmlns:a16="http://schemas.microsoft.com/office/drawing/2014/main" id="{D955C112-2697-4040-BBEE-D79BE829BEAC}"/>
              </a:ext>
            </a:extLst>
          </p:cNvPr>
          <p:cNvSpPr txBox="1"/>
          <p:nvPr/>
        </p:nvSpPr>
        <p:spPr>
          <a:xfrm>
            <a:off x="266307" y="4611231"/>
            <a:ext cx="8362473" cy="1815882"/>
          </a:xfrm>
          <a:prstGeom prst="rect">
            <a:avLst/>
          </a:prstGeom>
          <a:noFill/>
        </p:spPr>
        <p:txBody>
          <a:bodyPr wrap="square">
            <a:spAutoFit/>
          </a:bodyPr>
          <a:lstStyle/>
          <a:p>
            <a:pPr algn="just"/>
            <a:r>
              <a:rPr lang="fr-FR" sz="2800" dirty="0"/>
              <a:t>Un certain nombre de bactéries sont capables de résister aux traitements thermiques usuels utilisés dans le but d'assainir ou de conserver le lait. Elles sont dites thermorésistantes</a:t>
            </a:r>
          </a:p>
        </p:txBody>
      </p:sp>
    </p:spTree>
    <p:extLst>
      <p:ext uri="{BB962C8B-B14F-4D97-AF65-F5344CB8AC3E}">
        <p14:creationId xmlns:p14="http://schemas.microsoft.com/office/powerpoint/2010/main" val="4245337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16116" y="207273"/>
            <a:ext cx="80306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Caractéristiques biologiques du lait</a:t>
            </a:r>
          </a:p>
        </p:txBody>
      </p:sp>
      <p:sp>
        <p:nvSpPr>
          <p:cNvPr id="13" name="ZoneTexte 12">
            <a:extLst>
              <a:ext uri="{FF2B5EF4-FFF2-40B4-BE49-F238E27FC236}">
                <a16:creationId xmlns:a16="http://schemas.microsoft.com/office/drawing/2014/main" id="{DC590C5C-51DF-4AEB-9506-5E5B3635CCD9}"/>
              </a:ext>
            </a:extLst>
          </p:cNvPr>
          <p:cNvSpPr txBox="1"/>
          <p:nvPr/>
        </p:nvSpPr>
        <p:spPr>
          <a:xfrm>
            <a:off x="277776" y="1880312"/>
            <a:ext cx="8577630" cy="138499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a:ea typeface="+mn-ea"/>
                <a:cs typeface="+mn-cs"/>
              </a:rPr>
              <a:t>Les coliformes sont des entérobactéries qui fermentent le lactose avec production de gaz. Il comprend les genres </a:t>
            </a:r>
            <a:r>
              <a:rPr kumimoji="0" lang="fr-FR" sz="2800" b="0" i="0" u="none" strike="noStrike" kern="1200" cap="none" spc="0" normalizeH="0" baseline="0" noProof="0" dirty="0">
                <a:ln>
                  <a:noFill/>
                </a:ln>
                <a:solidFill>
                  <a:srgbClr val="0070C0"/>
                </a:solidFill>
                <a:effectLst/>
                <a:uLnTx/>
                <a:uFillTx/>
                <a:latin typeface="Calibri"/>
                <a:ea typeface="+mn-ea"/>
                <a:cs typeface="+mn-cs"/>
              </a:rPr>
              <a:t>Escherichia, </a:t>
            </a:r>
            <a:r>
              <a:rPr kumimoji="0" lang="fr-FR" sz="2800" b="0" i="0" u="none" strike="noStrike" kern="1200" cap="none" spc="0" normalizeH="0" baseline="0" noProof="0" dirty="0" err="1">
                <a:ln>
                  <a:noFill/>
                </a:ln>
                <a:solidFill>
                  <a:srgbClr val="0070C0"/>
                </a:solidFill>
                <a:effectLst/>
                <a:uLnTx/>
                <a:uFillTx/>
                <a:latin typeface="Calibri"/>
                <a:ea typeface="+mn-ea"/>
                <a:cs typeface="+mn-cs"/>
              </a:rPr>
              <a:t>Citrobacter</a:t>
            </a:r>
            <a:r>
              <a:rPr lang="fr-FR" sz="2800" dirty="0">
                <a:solidFill>
                  <a:prstClr val="black"/>
                </a:solidFill>
                <a:latin typeface="Calibri"/>
              </a:rPr>
              <a:t>………..</a:t>
            </a:r>
            <a:r>
              <a:rPr kumimoji="0" lang="fr-FR" sz="2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8" name="ZoneTexte 7">
            <a:extLst>
              <a:ext uri="{FF2B5EF4-FFF2-40B4-BE49-F238E27FC236}">
                <a16:creationId xmlns:a16="http://schemas.microsoft.com/office/drawing/2014/main" id="{392D97AF-0BD8-4834-82E5-5325A941348B}"/>
              </a:ext>
            </a:extLst>
          </p:cNvPr>
          <p:cNvSpPr txBox="1"/>
          <p:nvPr/>
        </p:nvSpPr>
        <p:spPr>
          <a:xfrm>
            <a:off x="428596" y="1412776"/>
            <a:ext cx="58715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dirty="0">
                <a:solidFill>
                  <a:srgbClr val="FF0000"/>
                </a:solidFill>
                <a:latin typeface="Calibri"/>
              </a:rPr>
              <a:t>a</a:t>
            </a:r>
            <a:r>
              <a:rPr kumimoji="0" lang="fr-FR" sz="2800" b="1" i="0" u="none" strike="noStrike" kern="1200" cap="none" spc="0" normalizeH="0" baseline="0" noProof="0" dirty="0">
                <a:ln>
                  <a:noFill/>
                </a:ln>
                <a:solidFill>
                  <a:srgbClr val="FF0000"/>
                </a:solidFill>
                <a:effectLst/>
                <a:uLnTx/>
                <a:uFillTx/>
                <a:latin typeface="Calibri"/>
                <a:ea typeface="+mn-ea"/>
                <a:cs typeface="+mn-cs"/>
              </a:rPr>
              <a:t>) Les coliformes:</a:t>
            </a:r>
          </a:p>
        </p:txBody>
      </p:sp>
      <p:sp>
        <p:nvSpPr>
          <p:cNvPr id="9" name="ZoneTexte 8">
            <a:extLst>
              <a:ext uri="{FF2B5EF4-FFF2-40B4-BE49-F238E27FC236}">
                <a16:creationId xmlns:a16="http://schemas.microsoft.com/office/drawing/2014/main" id="{FAE0A713-FC1B-4972-90B0-9B642AFADC7F}"/>
              </a:ext>
            </a:extLst>
          </p:cNvPr>
          <p:cNvSpPr txBox="1"/>
          <p:nvPr/>
        </p:nvSpPr>
        <p:spPr>
          <a:xfrm>
            <a:off x="412118" y="3331084"/>
            <a:ext cx="58715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0000"/>
                </a:solidFill>
                <a:effectLst/>
                <a:uLnTx/>
                <a:uFillTx/>
                <a:latin typeface="Calibri"/>
                <a:ea typeface="+mn-ea"/>
                <a:cs typeface="+mn-cs"/>
              </a:rPr>
              <a:t>b) Les streptocoques fécaux</a:t>
            </a:r>
          </a:p>
        </p:txBody>
      </p:sp>
      <p:sp>
        <p:nvSpPr>
          <p:cNvPr id="10" name="ZoneTexte 9">
            <a:extLst>
              <a:ext uri="{FF2B5EF4-FFF2-40B4-BE49-F238E27FC236}">
                <a16:creationId xmlns:a16="http://schemas.microsoft.com/office/drawing/2014/main" id="{7B592F6F-7618-455F-84C1-6EEF73694C5D}"/>
              </a:ext>
            </a:extLst>
          </p:cNvPr>
          <p:cNvSpPr txBox="1"/>
          <p:nvPr/>
        </p:nvSpPr>
        <p:spPr>
          <a:xfrm>
            <a:off x="277776" y="3920081"/>
            <a:ext cx="8319868" cy="1384995"/>
          </a:xfrm>
          <a:prstGeom prst="rect">
            <a:avLst/>
          </a:prstGeom>
          <a:noFill/>
        </p:spPr>
        <p:txBody>
          <a:bodyPr wrap="square">
            <a:spAutoFit/>
          </a:bodyPr>
          <a:lstStyle/>
          <a:p>
            <a:pPr algn="just"/>
            <a:r>
              <a:rPr lang="fr-FR" sz="2800" dirty="0"/>
              <a:t>Les streptocoques du groupe D susceptibles de contaminer le lait sont plutôt typiques des déjections animales, comme </a:t>
            </a:r>
            <a:r>
              <a:rPr lang="fr-FR" sz="2800" dirty="0">
                <a:solidFill>
                  <a:srgbClr val="0070C0"/>
                </a:solidFill>
              </a:rPr>
              <a:t>S. </a:t>
            </a:r>
            <a:r>
              <a:rPr lang="fr-FR" sz="2800" dirty="0" err="1">
                <a:solidFill>
                  <a:srgbClr val="0070C0"/>
                </a:solidFill>
              </a:rPr>
              <a:t>bovis</a:t>
            </a:r>
            <a:r>
              <a:rPr lang="fr-FR" sz="2800" dirty="0">
                <a:solidFill>
                  <a:srgbClr val="0070C0"/>
                </a:solidFill>
              </a:rPr>
              <a:t>, S. </a:t>
            </a:r>
            <a:r>
              <a:rPr lang="fr-FR" sz="2800" dirty="0" err="1">
                <a:solidFill>
                  <a:srgbClr val="0070C0"/>
                </a:solidFill>
              </a:rPr>
              <a:t>equinus</a:t>
            </a:r>
            <a:r>
              <a:rPr lang="fr-FR" sz="2800" dirty="0"/>
              <a:t>……………………..</a:t>
            </a:r>
          </a:p>
        </p:txBody>
      </p:sp>
      <p:sp>
        <p:nvSpPr>
          <p:cNvPr id="14" name="ZoneTexte 13">
            <a:extLst>
              <a:ext uri="{FF2B5EF4-FFF2-40B4-BE49-F238E27FC236}">
                <a16:creationId xmlns:a16="http://schemas.microsoft.com/office/drawing/2014/main" id="{473A6D15-6B7F-49D5-9345-5B36202BA17C}"/>
              </a:ext>
            </a:extLst>
          </p:cNvPr>
          <p:cNvSpPr txBox="1"/>
          <p:nvPr/>
        </p:nvSpPr>
        <p:spPr>
          <a:xfrm>
            <a:off x="344947" y="5370853"/>
            <a:ext cx="8443288" cy="1384995"/>
          </a:xfrm>
          <a:prstGeom prst="rect">
            <a:avLst/>
          </a:prstGeom>
          <a:noFill/>
        </p:spPr>
        <p:txBody>
          <a:bodyPr wrap="square">
            <a:spAutoFit/>
          </a:bodyPr>
          <a:lstStyle/>
          <a:p>
            <a:pPr algn="just"/>
            <a:r>
              <a:rPr lang="fr-FR" sz="2800" b="0" i="0" u="none" strike="noStrike" baseline="0" dirty="0">
                <a:solidFill>
                  <a:srgbClr val="FF0000"/>
                </a:solidFill>
                <a:latin typeface="Times New Roman" panose="02020603050405020304" pitchFamily="18" charset="0"/>
              </a:rPr>
              <a:t>N.B:</a:t>
            </a:r>
            <a:r>
              <a:rPr lang="fr-FR" sz="2800" b="0" i="0" u="none" strike="noStrike" baseline="0" dirty="0">
                <a:latin typeface="Times New Roman" panose="02020603050405020304" pitchFamily="18" charset="0"/>
              </a:rPr>
              <a:t> Les streptocoques résistent mieux que les coliformes à la réfrigération, à la congélation, au chauffage, à la salaison et à la dessiccation</a:t>
            </a:r>
            <a:endParaRPr lang="fr-FR" sz="2800" dirty="0"/>
          </a:p>
        </p:txBody>
      </p:sp>
      <p:sp>
        <p:nvSpPr>
          <p:cNvPr id="15" name="ZoneTexte 14">
            <a:extLst>
              <a:ext uri="{FF2B5EF4-FFF2-40B4-BE49-F238E27FC236}">
                <a16:creationId xmlns:a16="http://schemas.microsoft.com/office/drawing/2014/main" id="{5584D702-8DF6-43B6-A3B4-B0FD7A91D8C9}"/>
              </a:ext>
            </a:extLst>
          </p:cNvPr>
          <p:cNvSpPr txBox="1"/>
          <p:nvPr/>
        </p:nvSpPr>
        <p:spPr>
          <a:xfrm>
            <a:off x="412118" y="889556"/>
            <a:ext cx="855366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dirty="0">
                <a:solidFill>
                  <a:srgbClr val="00B050"/>
                </a:solidFill>
                <a:latin typeface="Calibri"/>
              </a:rPr>
              <a:t>3</a:t>
            </a:r>
            <a:r>
              <a:rPr kumimoji="0" lang="fr-FR" sz="2800" b="1" i="0" u="none" strike="noStrike" kern="1200" cap="none" spc="0" normalizeH="0" baseline="0" noProof="0" dirty="0">
                <a:ln>
                  <a:noFill/>
                </a:ln>
                <a:solidFill>
                  <a:srgbClr val="00B050"/>
                </a:solidFill>
                <a:effectLst/>
                <a:uLnTx/>
                <a:uFillTx/>
                <a:latin typeface="Calibri"/>
                <a:ea typeface="+mn-ea"/>
                <a:cs typeface="+mn-cs"/>
              </a:rPr>
              <a:t>) Les bactéries témoins de contamination fécale:</a:t>
            </a:r>
          </a:p>
        </p:txBody>
      </p:sp>
    </p:spTree>
    <p:extLst>
      <p:ext uri="{BB962C8B-B14F-4D97-AF65-F5344CB8AC3E}">
        <p14:creationId xmlns:p14="http://schemas.microsoft.com/office/powerpoint/2010/main" val="3046521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16116" y="207273"/>
            <a:ext cx="80306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Caractéristiques biologiques du lait</a:t>
            </a:r>
          </a:p>
        </p:txBody>
      </p:sp>
      <p:sp>
        <p:nvSpPr>
          <p:cNvPr id="13" name="ZoneTexte 12">
            <a:extLst>
              <a:ext uri="{FF2B5EF4-FFF2-40B4-BE49-F238E27FC236}">
                <a16:creationId xmlns:a16="http://schemas.microsoft.com/office/drawing/2014/main" id="{DC590C5C-51DF-4AEB-9506-5E5B3635CCD9}"/>
              </a:ext>
            </a:extLst>
          </p:cNvPr>
          <p:cNvSpPr txBox="1"/>
          <p:nvPr/>
        </p:nvSpPr>
        <p:spPr>
          <a:xfrm>
            <a:off x="277776" y="1880312"/>
            <a:ext cx="8577630" cy="39703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a:ea typeface="+mn-ea"/>
                <a:cs typeface="+mn-cs"/>
              </a:rPr>
              <a:t>La contamination du lait et des produits laitiers par les germes pathogènes peut être d'origine endogène, et elle fait, alors, suite à une excrétion mammaire de l'animal malade ; elle peut aussi être d'origine exogène, il s'agit alors d'un contact direct avec des troupeaux infectés ou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a:ea typeface="+mn-ea"/>
                <a:cs typeface="+mn-cs"/>
              </a:rPr>
              <a:t>d'un apport de l'environnement (eaux), Parmi ces germes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a:ea typeface="+mn-ea"/>
                <a:cs typeface="+mn-cs"/>
              </a:rPr>
              <a:t>nous avons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0070C0"/>
                </a:solidFill>
                <a:effectLst/>
                <a:uLnTx/>
                <a:uFillTx/>
                <a:latin typeface="Calibri"/>
                <a:ea typeface="+mn-ea"/>
                <a:cs typeface="+mn-cs"/>
              </a:rPr>
              <a:t>- Les salmonelles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0070C0"/>
                </a:solidFill>
                <a:effectLst/>
                <a:uLnTx/>
                <a:uFillTx/>
                <a:latin typeface="Calibri"/>
                <a:ea typeface="+mn-ea"/>
                <a:cs typeface="+mn-cs"/>
              </a:rPr>
              <a:t>- Les staphylocoques</a:t>
            </a:r>
          </a:p>
        </p:txBody>
      </p:sp>
      <p:sp>
        <p:nvSpPr>
          <p:cNvPr id="8" name="ZoneTexte 7">
            <a:extLst>
              <a:ext uri="{FF2B5EF4-FFF2-40B4-BE49-F238E27FC236}">
                <a16:creationId xmlns:a16="http://schemas.microsoft.com/office/drawing/2014/main" id="{392D97AF-0BD8-4834-82E5-5325A941348B}"/>
              </a:ext>
            </a:extLst>
          </p:cNvPr>
          <p:cNvSpPr txBox="1"/>
          <p:nvPr/>
        </p:nvSpPr>
        <p:spPr>
          <a:xfrm>
            <a:off x="428596" y="1412776"/>
            <a:ext cx="58715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dirty="0">
                <a:solidFill>
                  <a:srgbClr val="FF0000"/>
                </a:solidFill>
                <a:latin typeface="Calibri"/>
              </a:rPr>
              <a:t>c</a:t>
            </a:r>
            <a:r>
              <a:rPr kumimoji="0" lang="fr-FR" sz="2800" b="1" i="0" u="none" strike="noStrike" kern="1200" cap="none" spc="0" normalizeH="0" baseline="0" noProof="0" dirty="0">
                <a:ln>
                  <a:noFill/>
                </a:ln>
                <a:solidFill>
                  <a:srgbClr val="FF0000"/>
                </a:solidFill>
                <a:effectLst/>
                <a:uLnTx/>
                <a:uFillTx/>
                <a:latin typeface="Calibri"/>
                <a:ea typeface="+mn-ea"/>
                <a:cs typeface="+mn-cs"/>
              </a:rPr>
              <a:t>) La flore pathogène:</a:t>
            </a:r>
          </a:p>
        </p:txBody>
      </p:sp>
    </p:spTree>
    <p:extLst>
      <p:ext uri="{BB962C8B-B14F-4D97-AF65-F5344CB8AC3E}">
        <p14:creationId xmlns:p14="http://schemas.microsoft.com/office/powerpoint/2010/main" val="2302922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584" y="500042"/>
            <a:ext cx="80306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Facteurs influençant la composition du lait</a:t>
            </a:r>
          </a:p>
        </p:txBody>
      </p:sp>
      <p:sp>
        <p:nvSpPr>
          <p:cNvPr id="3" name="ZoneTexte 2">
            <a:extLst>
              <a:ext uri="{FF2B5EF4-FFF2-40B4-BE49-F238E27FC236}">
                <a16:creationId xmlns:a16="http://schemas.microsoft.com/office/drawing/2014/main" id="{4ECA613A-B574-41F7-A095-1162D1629EA9}"/>
              </a:ext>
            </a:extLst>
          </p:cNvPr>
          <p:cNvSpPr txBox="1"/>
          <p:nvPr/>
        </p:nvSpPr>
        <p:spPr>
          <a:xfrm>
            <a:off x="27642" y="1484784"/>
            <a:ext cx="855366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dirty="0">
                <a:solidFill>
                  <a:srgbClr val="00B050"/>
                </a:solidFill>
                <a:latin typeface="Calibri"/>
              </a:rPr>
              <a:t>1</a:t>
            </a:r>
            <a:r>
              <a:rPr kumimoji="0" lang="fr-FR" sz="2800" b="1" i="0" u="none" strike="noStrike" kern="1200" cap="none" spc="0" normalizeH="0" baseline="0" noProof="0" dirty="0">
                <a:ln>
                  <a:noFill/>
                </a:ln>
                <a:solidFill>
                  <a:srgbClr val="00B050"/>
                </a:solidFill>
                <a:effectLst/>
                <a:uLnTx/>
                <a:uFillTx/>
                <a:latin typeface="Calibri"/>
                <a:ea typeface="+mn-ea"/>
                <a:cs typeface="+mn-cs"/>
              </a:rPr>
              <a:t>) Les facteurs intrinsèques:</a:t>
            </a:r>
          </a:p>
        </p:txBody>
      </p:sp>
      <p:sp>
        <p:nvSpPr>
          <p:cNvPr id="5" name="ZoneTexte 4">
            <a:extLst>
              <a:ext uri="{FF2B5EF4-FFF2-40B4-BE49-F238E27FC236}">
                <a16:creationId xmlns:a16="http://schemas.microsoft.com/office/drawing/2014/main" id="{635017C0-CFDF-483F-A15A-BD91170AA09A}"/>
              </a:ext>
            </a:extLst>
          </p:cNvPr>
          <p:cNvSpPr txBox="1"/>
          <p:nvPr/>
        </p:nvSpPr>
        <p:spPr>
          <a:xfrm>
            <a:off x="320571" y="2102671"/>
            <a:ext cx="8553664" cy="954107"/>
          </a:xfrm>
          <a:prstGeom prst="rect">
            <a:avLst/>
          </a:prstGeom>
          <a:noFill/>
        </p:spPr>
        <p:txBody>
          <a:bodyPr wrap="square">
            <a:spAutoFit/>
          </a:bodyPr>
          <a:lstStyle/>
          <a:p>
            <a:pPr algn="just"/>
            <a:r>
              <a:rPr lang="fr-FR" sz="2800" dirty="0"/>
              <a:t>Les facteurs intrinsèques sont liés à l’animal (facteurs génétiques, stade de lactation, état sanitaire, etc.).</a:t>
            </a:r>
          </a:p>
        </p:txBody>
      </p:sp>
      <p:sp>
        <p:nvSpPr>
          <p:cNvPr id="6" name="ZoneTexte 5">
            <a:extLst>
              <a:ext uri="{FF2B5EF4-FFF2-40B4-BE49-F238E27FC236}">
                <a16:creationId xmlns:a16="http://schemas.microsoft.com/office/drawing/2014/main" id="{7EED1E2C-DFAD-4FA0-A13F-41FC56D8096F}"/>
              </a:ext>
            </a:extLst>
          </p:cNvPr>
          <p:cNvSpPr txBox="1"/>
          <p:nvPr/>
        </p:nvSpPr>
        <p:spPr>
          <a:xfrm>
            <a:off x="-3121" y="3103873"/>
            <a:ext cx="58715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dirty="0">
                <a:solidFill>
                  <a:srgbClr val="FF0000"/>
                </a:solidFill>
                <a:latin typeface="Calibri"/>
              </a:rPr>
              <a:t>a</a:t>
            </a:r>
            <a:r>
              <a:rPr kumimoji="0" lang="fr-FR" sz="2800" b="1" i="0" u="none" strike="noStrike" kern="1200" cap="none" spc="0" normalizeH="0" baseline="0" noProof="0" dirty="0">
                <a:ln>
                  <a:noFill/>
                </a:ln>
                <a:solidFill>
                  <a:srgbClr val="FF0000"/>
                </a:solidFill>
                <a:effectLst/>
                <a:uLnTx/>
                <a:uFillTx/>
                <a:latin typeface="Calibri"/>
                <a:ea typeface="+mn-ea"/>
                <a:cs typeface="+mn-cs"/>
              </a:rPr>
              <a:t>) Les facteurs génétiques:</a:t>
            </a:r>
          </a:p>
        </p:txBody>
      </p:sp>
      <p:sp>
        <p:nvSpPr>
          <p:cNvPr id="8" name="ZoneTexte 7">
            <a:extLst>
              <a:ext uri="{FF2B5EF4-FFF2-40B4-BE49-F238E27FC236}">
                <a16:creationId xmlns:a16="http://schemas.microsoft.com/office/drawing/2014/main" id="{433D9919-924A-4B20-96A7-0C46A193B17F}"/>
              </a:ext>
            </a:extLst>
          </p:cNvPr>
          <p:cNvSpPr txBox="1"/>
          <p:nvPr/>
        </p:nvSpPr>
        <p:spPr>
          <a:xfrm>
            <a:off x="320571" y="3627093"/>
            <a:ext cx="8553664" cy="2677656"/>
          </a:xfrm>
          <a:prstGeom prst="rect">
            <a:avLst/>
          </a:prstGeom>
          <a:noFill/>
        </p:spPr>
        <p:txBody>
          <a:bodyPr wrap="square">
            <a:spAutoFit/>
          </a:bodyPr>
          <a:lstStyle/>
          <a:p>
            <a:pPr algn="just"/>
            <a:r>
              <a:rPr lang="fr-FR" sz="2800" dirty="0"/>
              <a:t>Il existe des variations importantes de la composition du lait entre les différentes races laitières et entre les individus d’une même race. D’une manière générale, on remarque que les fortes productrices donnent un lait plus pauvre en matières azotées et en matière grasse. Ces</a:t>
            </a:r>
          </a:p>
          <a:p>
            <a:pPr algn="just"/>
            <a:r>
              <a:rPr lang="fr-FR" sz="2800" dirty="0"/>
              <a:t>dernières sont les plus instables par rapport au lactose</a:t>
            </a:r>
          </a:p>
        </p:txBody>
      </p:sp>
    </p:spTree>
    <p:extLst>
      <p:ext uri="{BB962C8B-B14F-4D97-AF65-F5344CB8AC3E}">
        <p14:creationId xmlns:p14="http://schemas.microsoft.com/office/powerpoint/2010/main" val="3200684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584" y="500042"/>
            <a:ext cx="80306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Facteurs influençant la composition du lait</a:t>
            </a:r>
          </a:p>
        </p:txBody>
      </p:sp>
      <p:sp>
        <p:nvSpPr>
          <p:cNvPr id="6" name="ZoneTexte 5">
            <a:extLst>
              <a:ext uri="{FF2B5EF4-FFF2-40B4-BE49-F238E27FC236}">
                <a16:creationId xmlns:a16="http://schemas.microsoft.com/office/drawing/2014/main" id="{7EED1E2C-DFAD-4FA0-A13F-41FC56D8096F}"/>
              </a:ext>
            </a:extLst>
          </p:cNvPr>
          <p:cNvSpPr txBox="1"/>
          <p:nvPr/>
        </p:nvSpPr>
        <p:spPr>
          <a:xfrm>
            <a:off x="0" y="1340768"/>
            <a:ext cx="58715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dirty="0">
                <a:solidFill>
                  <a:srgbClr val="FF0000"/>
                </a:solidFill>
                <a:latin typeface="Calibri"/>
              </a:rPr>
              <a:t>b</a:t>
            </a:r>
            <a:r>
              <a:rPr kumimoji="0" lang="fr-FR" sz="2800" b="1" i="0" u="none" strike="noStrike" kern="1200" cap="none" spc="0" normalizeH="0" baseline="0" noProof="0" dirty="0">
                <a:ln>
                  <a:noFill/>
                </a:ln>
                <a:solidFill>
                  <a:srgbClr val="FF0000"/>
                </a:solidFill>
                <a:effectLst/>
                <a:uLnTx/>
                <a:uFillTx/>
                <a:latin typeface="Calibri"/>
                <a:ea typeface="+mn-ea"/>
                <a:cs typeface="+mn-cs"/>
              </a:rPr>
              <a:t>) Le stade de lactation:</a:t>
            </a:r>
          </a:p>
        </p:txBody>
      </p:sp>
      <p:sp>
        <p:nvSpPr>
          <p:cNvPr id="8" name="ZoneTexte 7">
            <a:extLst>
              <a:ext uri="{FF2B5EF4-FFF2-40B4-BE49-F238E27FC236}">
                <a16:creationId xmlns:a16="http://schemas.microsoft.com/office/drawing/2014/main" id="{433D9919-924A-4B20-96A7-0C46A193B17F}"/>
              </a:ext>
            </a:extLst>
          </p:cNvPr>
          <p:cNvSpPr txBox="1"/>
          <p:nvPr/>
        </p:nvSpPr>
        <p:spPr>
          <a:xfrm>
            <a:off x="179512" y="1988840"/>
            <a:ext cx="8553664" cy="3539430"/>
          </a:xfrm>
          <a:prstGeom prst="rect">
            <a:avLst/>
          </a:prstGeom>
          <a:noFill/>
        </p:spPr>
        <p:txBody>
          <a:bodyPr wrap="square">
            <a:spAutoFit/>
          </a:bodyPr>
          <a:lstStyle/>
          <a:p>
            <a:pPr algn="just"/>
            <a:r>
              <a:rPr lang="fr-FR" sz="2800" dirty="0"/>
              <a:t>L’évolution des principaux composants du lait est inversée par rapport à l'évolution de la quantité produite durant toute la période de lactation. </a:t>
            </a:r>
          </a:p>
          <a:p>
            <a:pPr algn="just"/>
            <a:r>
              <a:rPr lang="fr-FR" sz="2800" dirty="0"/>
              <a:t>Les teneurs en matière grasse et protéines sont maximales au cours des premiers jours de lactation, minimales durant le deuxième et le troisième mois de lactation et s'accroissent ensuite jusqu'à la fin de lactation avec une diminution de la production laitière.</a:t>
            </a:r>
          </a:p>
        </p:txBody>
      </p:sp>
    </p:spTree>
    <p:extLst>
      <p:ext uri="{BB962C8B-B14F-4D97-AF65-F5344CB8AC3E}">
        <p14:creationId xmlns:p14="http://schemas.microsoft.com/office/powerpoint/2010/main" val="1082466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584" y="500042"/>
            <a:ext cx="80306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Facteurs influençant la composition du lait</a:t>
            </a:r>
          </a:p>
        </p:txBody>
      </p:sp>
      <p:sp>
        <p:nvSpPr>
          <p:cNvPr id="6" name="ZoneTexte 5">
            <a:extLst>
              <a:ext uri="{FF2B5EF4-FFF2-40B4-BE49-F238E27FC236}">
                <a16:creationId xmlns:a16="http://schemas.microsoft.com/office/drawing/2014/main" id="{7EED1E2C-DFAD-4FA0-A13F-41FC56D8096F}"/>
              </a:ext>
            </a:extLst>
          </p:cNvPr>
          <p:cNvSpPr txBox="1"/>
          <p:nvPr/>
        </p:nvSpPr>
        <p:spPr>
          <a:xfrm>
            <a:off x="0" y="1275218"/>
            <a:ext cx="58715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dirty="0">
                <a:solidFill>
                  <a:srgbClr val="FF0000"/>
                </a:solidFill>
                <a:latin typeface="Calibri"/>
              </a:rPr>
              <a:t>c</a:t>
            </a:r>
            <a:r>
              <a:rPr kumimoji="0" lang="fr-FR" sz="2800" b="1" i="0" u="none" strike="noStrike" kern="1200" cap="none" spc="0" normalizeH="0" baseline="0" noProof="0" dirty="0">
                <a:ln>
                  <a:noFill/>
                </a:ln>
                <a:solidFill>
                  <a:srgbClr val="FF0000"/>
                </a:solidFill>
                <a:effectLst/>
                <a:uLnTx/>
                <a:uFillTx/>
                <a:latin typeface="Calibri"/>
                <a:ea typeface="+mn-ea"/>
                <a:cs typeface="+mn-cs"/>
              </a:rPr>
              <a:t>) Etat sanitaire:</a:t>
            </a:r>
          </a:p>
        </p:txBody>
      </p:sp>
      <p:sp>
        <p:nvSpPr>
          <p:cNvPr id="8" name="ZoneTexte 7">
            <a:extLst>
              <a:ext uri="{FF2B5EF4-FFF2-40B4-BE49-F238E27FC236}">
                <a16:creationId xmlns:a16="http://schemas.microsoft.com/office/drawing/2014/main" id="{433D9919-924A-4B20-96A7-0C46A193B17F}"/>
              </a:ext>
            </a:extLst>
          </p:cNvPr>
          <p:cNvSpPr txBox="1"/>
          <p:nvPr/>
        </p:nvSpPr>
        <p:spPr>
          <a:xfrm>
            <a:off x="179512" y="1988840"/>
            <a:ext cx="8553664" cy="1384995"/>
          </a:xfrm>
          <a:prstGeom prst="rect">
            <a:avLst/>
          </a:prstGeom>
          <a:noFill/>
        </p:spPr>
        <p:txBody>
          <a:bodyPr wrap="square">
            <a:spAutoFit/>
          </a:bodyPr>
          <a:lstStyle/>
          <a:p>
            <a:pPr algn="just"/>
            <a:r>
              <a:rPr lang="fr-FR" sz="2800" dirty="0"/>
              <a:t>Une infection de la mamelle ou de l’organisme de l’animale se traduit par une baisse de la production laitière et une modification de la composition du lait.</a:t>
            </a:r>
          </a:p>
        </p:txBody>
      </p:sp>
    </p:spTree>
    <p:extLst>
      <p:ext uri="{BB962C8B-B14F-4D97-AF65-F5344CB8AC3E}">
        <p14:creationId xmlns:p14="http://schemas.microsoft.com/office/powerpoint/2010/main" val="1031635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584" y="500042"/>
            <a:ext cx="80306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Facteurs influençant la composition du lait</a:t>
            </a:r>
          </a:p>
        </p:txBody>
      </p:sp>
      <p:sp>
        <p:nvSpPr>
          <p:cNvPr id="3" name="ZoneTexte 2">
            <a:extLst>
              <a:ext uri="{FF2B5EF4-FFF2-40B4-BE49-F238E27FC236}">
                <a16:creationId xmlns:a16="http://schemas.microsoft.com/office/drawing/2014/main" id="{4ECA613A-B574-41F7-A095-1162D1629EA9}"/>
              </a:ext>
            </a:extLst>
          </p:cNvPr>
          <p:cNvSpPr txBox="1"/>
          <p:nvPr/>
        </p:nvSpPr>
        <p:spPr>
          <a:xfrm>
            <a:off x="27642" y="1484784"/>
            <a:ext cx="855366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B050"/>
                </a:solidFill>
                <a:effectLst/>
                <a:uLnTx/>
                <a:uFillTx/>
                <a:latin typeface="Calibri"/>
                <a:ea typeface="+mn-ea"/>
                <a:cs typeface="+mn-cs"/>
              </a:rPr>
              <a:t>2) Les facteurs extrinsèques:</a:t>
            </a:r>
          </a:p>
        </p:txBody>
      </p:sp>
      <p:sp>
        <p:nvSpPr>
          <p:cNvPr id="5" name="ZoneTexte 4">
            <a:extLst>
              <a:ext uri="{FF2B5EF4-FFF2-40B4-BE49-F238E27FC236}">
                <a16:creationId xmlns:a16="http://schemas.microsoft.com/office/drawing/2014/main" id="{635017C0-CFDF-483F-A15A-BD91170AA09A}"/>
              </a:ext>
            </a:extLst>
          </p:cNvPr>
          <p:cNvSpPr txBox="1"/>
          <p:nvPr/>
        </p:nvSpPr>
        <p:spPr>
          <a:xfrm>
            <a:off x="320571" y="2102671"/>
            <a:ext cx="8553664"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a:ea typeface="+mn-ea"/>
                <a:cs typeface="+mn-cs"/>
              </a:rPr>
              <a:t>L'alimentation, logement, traite et climat sont les principaux facteurs du milieu agissant sur la production et la composition du lait. Ces facteurs ne sont d'ailleurs pas indépendants l'un de l'autre.</a:t>
            </a:r>
          </a:p>
        </p:txBody>
      </p:sp>
      <p:sp>
        <p:nvSpPr>
          <p:cNvPr id="6" name="ZoneTexte 5">
            <a:extLst>
              <a:ext uri="{FF2B5EF4-FFF2-40B4-BE49-F238E27FC236}">
                <a16:creationId xmlns:a16="http://schemas.microsoft.com/office/drawing/2014/main" id="{7EED1E2C-DFAD-4FA0-A13F-41FC56D8096F}"/>
              </a:ext>
            </a:extLst>
          </p:cNvPr>
          <p:cNvSpPr txBox="1"/>
          <p:nvPr/>
        </p:nvSpPr>
        <p:spPr>
          <a:xfrm>
            <a:off x="0" y="3945621"/>
            <a:ext cx="58715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0000"/>
                </a:solidFill>
                <a:effectLst/>
                <a:uLnTx/>
                <a:uFillTx/>
                <a:latin typeface="Calibri"/>
                <a:ea typeface="+mn-ea"/>
                <a:cs typeface="+mn-cs"/>
              </a:rPr>
              <a:t>a) L'alimentation:</a:t>
            </a:r>
          </a:p>
        </p:txBody>
      </p:sp>
      <p:sp>
        <p:nvSpPr>
          <p:cNvPr id="8" name="ZoneTexte 7">
            <a:extLst>
              <a:ext uri="{FF2B5EF4-FFF2-40B4-BE49-F238E27FC236}">
                <a16:creationId xmlns:a16="http://schemas.microsoft.com/office/drawing/2014/main" id="{433D9919-924A-4B20-96A7-0C46A193B17F}"/>
              </a:ext>
            </a:extLst>
          </p:cNvPr>
          <p:cNvSpPr txBox="1"/>
          <p:nvPr/>
        </p:nvSpPr>
        <p:spPr>
          <a:xfrm>
            <a:off x="295168" y="4383082"/>
            <a:ext cx="8553664" cy="224676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a:ea typeface="+mn-ea"/>
                <a:cs typeface="+mn-cs"/>
              </a:rPr>
              <a:t>La production et la composition du lait sont directement influencées par la quantité et la qualité de l'alimentation. Une sous-alimentation, entraîne une diminution de la production laitière. Au contraire une suralimentation peut induire à un excès d'engraissement de l’animale. </a:t>
            </a:r>
          </a:p>
        </p:txBody>
      </p:sp>
    </p:spTree>
    <p:extLst>
      <p:ext uri="{BB962C8B-B14F-4D97-AF65-F5344CB8AC3E}">
        <p14:creationId xmlns:p14="http://schemas.microsoft.com/office/powerpoint/2010/main" val="2596634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584" y="500042"/>
            <a:ext cx="80306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Facteurs influençant la composition du lait</a:t>
            </a:r>
          </a:p>
        </p:txBody>
      </p:sp>
      <p:sp>
        <p:nvSpPr>
          <p:cNvPr id="3" name="ZoneTexte 2">
            <a:extLst>
              <a:ext uri="{FF2B5EF4-FFF2-40B4-BE49-F238E27FC236}">
                <a16:creationId xmlns:a16="http://schemas.microsoft.com/office/drawing/2014/main" id="{4ECA613A-B574-41F7-A095-1162D1629EA9}"/>
              </a:ext>
            </a:extLst>
          </p:cNvPr>
          <p:cNvSpPr txBox="1"/>
          <p:nvPr/>
        </p:nvSpPr>
        <p:spPr>
          <a:xfrm>
            <a:off x="13814" y="1142203"/>
            <a:ext cx="23259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B050"/>
                </a:solidFill>
                <a:effectLst/>
                <a:uLnTx/>
                <a:uFillTx/>
                <a:latin typeface="Calibri"/>
                <a:ea typeface="+mn-ea"/>
                <a:cs typeface="+mn-cs"/>
              </a:rPr>
              <a:t>N.B:</a:t>
            </a:r>
          </a:p>
        </p:txBody>
      </p:sp>
      <p:sp>
        <p:nvSpPr>
          <p:cNvPr id="5" name="ZoneTexte 4">
            <a:extLst>
              <a:ext uri="{FF2B5EF4-FFF2-40B4-BE49-F238E27FC236}">
                <a16:creationId xmlns:a16="http://schemas.microsoft.com/office/drawing/2014/main" id="{635017C0-CFDF-483F-A15A-BD91170AA09A}"/>
              </a:ext>
            </a:extLst>
          </p:cNvPr>
          <p:cNvSpPr txBox="1"/>
          <p:nvPr/>
        </p:nvSpPr>
        <p:spPr>
          <a:xfrm>
            <a:off x="310165" y="1657047"/>
            <a:ext cx="8553664"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a:ea typeface="+mn-ea"/>
                <a:cs typeface="+mn-cs"/>
              </a:rPr>
              <a:t>les femelles trop grasses sont plus sujettes à différentes infections bactériennes notamment les mammites. Ces dernières ont un effet néfaste sur la production ainsi que sur la qualité du lait.</a:t>
            </a:r>
          </a:p>
        </p:txBody>
      </p:sp>
      <p:sp>
        <p:nvSpPr>
          <p:cNvPr id="6" name="ZoneTexte 5">
            <a:extLst>
              <a:ext uri="{FF2B5EF4-FFF2-40B4-BE49-F238E27FC236}">
                <a16:creationId xmlns:a16="http://schemas.microsoft.com/office/drawing/2014/main" id="{7EED1E2C-DFAD-4FA0-A13F-41FC56D8096F}"/>
              </a:ext>
            </a:extLst>
          </p:cNvPr>
          <p:cNvSpPr txBox="1"/>
          <p:nvPr/>
        </p:nvSpPr>
        <p:spPr>
          <a:xfrm>
            <a:off x="0" y="3521939"/>
            <a:ext cx="58715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0000"/>
                </a:solidFill>
                <a:effectLst/>
                <a:uLnTx/>
                <a:uFillTx/>
                <a:latin typeface="Calibri"/>
                <a:ea typeface="+mn-ea"/>
                <a:cs typeface="+mn-cs"/>
              </a:rPr>
              <a:t>b) La traite:</a:t>
            </a:r>
          </a:p>
        </p:txBody>
      </p:sp>
      <p:sp>
        <p:nvSpPr>
          <p:cNvPr id="8" name="ZoneTexte 7">
            <a:extLst>
              <a:ext uri="{FF2B5EF4-FFF2-40B4-BE49-F238E27FC236}">
                <a16:creationId xmlns:a16="http://schemas.microsoft.com/office/drawing/2014/main" id="{433D9919-924A-4B20-96A7-0C46A193B17F}"/>
              </a:ext>
            </a:extLst>
          </p:cNvPr>
          <p:cNvSpPr txBox="1"/>
          <p:nvPr/>
        </p:nvSpPr>
        <p:spPr>
          <a:xfrm>
            <a:off x="310165" y="4045159"/>
            <a:ext cx="8553664"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a:ea typeface="+mn-ea"/>
                <a:cs typeface="+mn-cs"/>
              </a:rPr>
              <a:t>La traite doit respecter la physiologie de l'éjection du lait résultant d'un réflexe Neuro-hormonal.</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a:ea typeface="+mn-ea"/>
                <a:cs typeface="+mn-cs"/>
              </a:rPr>
              <a:t>Les facteurs inhibant l'éjection du lait (stress, douleur, émotion) réduisent considérablement la quantité de lait.</a:t>
            </a:r>
          </a:p>
        </p:txBody>
      </p:sp>
    </p:spTree>
    <p:extLst>
      <p:ext uri="{BB962C8B-B14F-4D97-AF65-F5344CB8AC3E}">
        <p14:creationId xmlns:p14="http://schemas.microsoft.com/office/powerpoint/2010/main" val="471674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584" y="500042"/>
            <a:ext cx="80306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Facteurs influençant la composition du lait</a:t>
            </a:r>
          </a:p>
        </p:txBody>
      </p:sp>
      <p:sp>
        <p:nvSpPr>
          <p:cNvPr id="6" name="ZoneTexte 5">
            <a:extLst>
              <a:ext uri="{FF2B5EF4-FFF2-40B4-BE49-F238E27FC236}">
                <a16:creationId xmlns:a16="http://schemas.microsoft.com/office/drawing/2014/main" id="{7EED1E2C-DFAD-4FA0-A13F-41FC56D8096F}"/>
              </a:ext>
            </a:extLst>
          </p:cNvPr>
          <p:cNvSpPr txBox="1"/>
          <p:nvPr/>
        </p:nvSpPr>
        <p:spPr>
          <a:xfrm>
            <a:off x="107504" y="1271808"/>
            <a:ext cx="58715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0000"/>
                </a:solidFill>
                <a:effectLst/>
                <a:uLnTx/>
                <a:uFillTx/>
                <a:latin typeface="Calibri"/>
                <a:ea typeface="+mn-ea"/>
                <a:cs typeface="+mn-cs"/>
              </a:rPr>
              <a:t>c) La saison et le climat:</a:t>
            </a:r>
          </a:p>
        </p:txBody>
      </p:sp>
      <p:sp>
        <p:nvSpPr>
          <p:cNvPr id="8" name="ZoneTexte 7">
            <a:extLst>
              <a:ext uri="{FF2B5EF4-FFF2-40B4-BE49-F238E27FC236}">
                <a16:creationId xmlns:a16="http://schemas.microsoft.com/office/drawing/2014/main" id="{433D9919-924A-4B20-96A7-0C46A193B17F}"/>
              </a:ext>
            </a:extLst>
          </p:cNvPr>
          <p:cNvSpPr txBox="1"/>
          <p:nvPr/>
        </p:nvSpPr>
        <p:spPr>
          <a:xfrm>
            <a:off x="304616" y="1758467"/>
            <a:ext cx="8553664"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a:ea typeface="+mn-ea"/>
                <a:cs typeface="+mn-cs"/>
              </a:rPr>
              <a:t>La quantité de lait produite et sa composition restent constantes dans un intervalle de température comprise entre 5 et 27 °C. Cependant cette production diminue si la température augmente ou inversement.</a:t>
            </a:r>
          </a:p>
        </p:txBody>
      </p:sp>
      <p:sp>
        <p:nvSpPr>
          <p:cNvPr id="7" name="ZoneTexte 6">
            <a:extLst>
              <a:ext uri="{FF2B5EF4-FFF2-40B4-BE49-F238E27FC236}">
                <a16:creationId xmlns:a16="http://schemas.microsoft.com/office/drawing/2014/main" id="{D8FB9A16-839C-4685-A853-D4A8DEA2BBE5}"/>
              </a:ext>
            </a:extLst>
          </p:cNvPr>
          <p:cNvSpPr txBox="1"/>
          <p:nvPr/>
        </p:nvSpPr>
        <p:spPr>
          <a:xfrm>
            <a:off x="107504" y="3574349"/>
            <a:ext cx="58715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0000"/>
                </a:solidFill>
                <a:effectLst/>
                <a:uLnTx/>
                <a:uFillTx/>
                <a:latin typeface="Calibri"/>
                <a:ea typeface="+mn-ea"/>
                <a:cs typeface="+mn-cs"/>
              </a:rPr>
              <a:t>d) Le logement des animaux:</a:t>
            </a:r>
          </a:p>
        </p:txBody>
      </p:sp>
      <p:sp>
        <p:nvSpPr>
          <p:cNvPr id="9" name="ZoneTexte 8">
            <a:extLst>
              <a:ext uri="{FF2B5EF4-FFF2-40B4-BE49-F238E27FC236}">
                <a16:creationId xmlns:a16="http://schemas.microsoft.com/office/drawing/2014/main" id="{764BD575-AE89-4D3D-94E8-C8DCE40639FD}"/>
              </a:ext>
            </a:extLst>
          </p:cNvPr>
          <p:cNvSpPr txBox="1"/>
          <p:nvPr/>
        </p:nvSpPr>
        <p:spPr>
          <a:xfrm>
            <a:off x="84348" y="4097569"/>
            <a:ext cx="8928991" cy="2677656"/>
          </a:xfrm>
          <a:prstGeom prst="rect">
            <a:avLst/>
          </a:prstGeom>
          <a:noFill/>
        </p:spPr>
        <p:txBody>
          <a:bodyPr wrap="square">
            <a:spAutoFit/>
          </a:bodyPr>
          <a:lstStyle/>
          <a:p>
            <a:r>
              <a:rPr lang="fr-FR" sz="2800" dirty="0"/>
              <a:t>Le taux de microbes est plus facilement maîtrisé lorsque les animaux disposent d’une litière. Ceci améliore la santé des animaux mais aussi la qualité du lait.</a:t>
            </a:r>
          </a:p>
          <a:p>
            <a:endParaRPr lang="fr-FR" sz="2800" b="1" dirty="0">
              <a:solidFill>
                <a:srgbClr val="00B050"/>
              </a:solidFill>
            </a:endParaRPr>
          </a:p>
          <a:p>
            <a:r>
              <a:rPr lang="fr-FR" sz="2800" b="1" dirty="0">
                <a:solidFill>
                  <a:srgbClr val="00B050"/>
                </a:solidFill>
              </a:rPr>
              <a:t>NB:</a:t>
            </a:r>
            <a:r>
              <a:rPr lang="fr-FR" sz="2800" dirty="0"/>
              <a:t> les principaux agents d’altération de la qualité du lait sont issus de l’environnement.</a:t>
            </a:r>
          </a:p>
        </p:txBody>
      </p:sp>
    </p:spTree>
    <p:extLst>
      <p:ext uri="{BB962C8B-B14F-4D97-AF65-F5344CB8AC3E}">
        <p14:creationId xmlns:p14="http://schemas.microsoft.com/office/powerpoint/2010/main" val="1514364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85984" y="500042"/>
            <a:ext cx="4071966" cy="584775"/>
          </a:xfrm>
          <a:prstGeom prst="rect">
            <a:avLst/>
          </a:prstGeom>
          <a:noFill/>
        </p:spPr>
        <p:txBody>
          <a:bodyPr wrap="square" rtlCol="0">
            <a:spAutoFit/>
          </a:bodyPr>
          <a:lstStyle/>
          <a:p>
            <a:pPr algn="ctr"/>
            <a:r>
              <a:rPr lang="fr-FR" sz="3200" b="1" dirty="0"/>
              <a:t>Traitement du lait</a:t>
            </a:r>
          </a:p>
        </p:txBody>
      </p:sp>
      <p:sp>
        <p:nvSpPr>
          <p:cNvPr id="3" name="ZoneTexte 2"/>
          <p:cNvSpPr txBox="1"/>
          <p:nvPr/>
        </p:nvSpPr>
        <p:spPr>
          <a:xfrm>
            <a:off x="428596" y="1357298"/>
            <a:ext cx="4071966" cy="523220"/>
          </a:xfrm>
          <a:prstGeom prst="rect">
            <a:avLst/>
          </a:prstGeom>
          <a:noFill/>
        </p:spPr>
        <p:txBody>
          <a:bodyPr wrap="square" rtlCol="0">
            <a:spAutoFit/>
          </a:bodyPr>
          <a:lstStyle/>
          <a:p>
            <a:r>
              <a:rPr lang="fr-FR" sz="2800" b="1" dirty="0">
                <a:solidFill>
                  <a:srgbClr val="00B050"/>
                </a:solidFill>
              </a:rPr>
              <a:t>1) L'écrémage:</a:t>
            </a:r>
          </a:p>
        </p:txBody>
      </p:sp>
      <p:sp>
        <p:nvSpPr>
          <p:cNvPr id="4" name="ZoneTexte 3"/>
          <p:cNvSpPr txBox="1"/>
          <p:nvPr/>
        </p:nvSpPr>
        <p:spPr>
          <a:xfrm>
            <a:off x="357158" y="2000240"/>
            <a:ext cx="8429684" cy="2308324"/>
          </a:xfrm>
          <a:prstGeom prst="rect">
            <a:avLst/>
          </a:prstGeom>
          <a:noFill/>
        </p:spPr>
        <p:txBody>
          <a:bodyPr wrap="square" rtlCol="0">
            <a:spAutoFit/>
          </a:bodyPr>
          <a:lstStyle/>
          <a:p>
            <a:pPr algn="just"/>
            <a:r>
              <a:rPr lang="fr-FR" sz="2400" b="0" i="0" dirty="0">
                <a:solidFill>
                  <a:srgbClr val="232425"/>
                </a:solidFill>
                <a:effectLst/>
                <a:latin typeface="Helvetica Neue"/>
              </a:rPr>
              <a:t>Séparer la matière grasse du lait permet d'obtenir la matière première pour fabriquer de la crème et du beurre. </a:t>
            </a:r>
          </a:p>
          <a:p>
            <a:pPr algn="just"/>
            <a:r>
              <a:rPr lang="fr-FR" sz="2400" b="0" i="0" dirty="0">
                <a:solidFill>
                  <a:srgbClr val="232425"/>
                </a:solidFill>
                <a:effectLst/>
                <a:latin typeface="Helvetica Neue"/>
              </a:rPr>
              <a:t>L'écrémage est aussi une technique utilisée dans les filières de fabrication des produits laitiers pour standardiser la matière grasse. On obtient ainsi un lait et des produits à teneur garantie en matière grasse.</a:t>
            </a:r>
            <a:endParaRPr lang="fr-F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571868" y="584393"/>
            <a:ext cx="2000264" cy="646331"/>
          </a:xfrm>
          <a:prstGeom prst="rect">
            <a:avLst/>
          </a:prstGeom>
          <a:noFill/>
        </p:spPr>
        <p:txBody>
          <a:bodyPr wrap="square" rtlCol="0">
            <a:spAutoFit/>
          </a:bodyPr>
          <a:lstStyle/>
          <a:p>
            <a:pPr algn="ctr"/>
            <a:r>
              <a:rPr lang="fr-FR" sz="3600" b="1" dirty="0">
                <a:latin typeface="Times New Roman" pitchFamily="18" charset="0"/>
                <a:cs typeface="Times New Roman" pitchFamily="18" charset="0"/>
              </a:rPr>
              <a:t>Le Lait </a:t>
            </a:r>
          </a:p>
        </p:txBody>
      </p:sp>
      <p:sp>
        <p:nvSpPr>
          <p:cNvPr id="5" name="ZoneTexte 4"/>
          <p:cNvSpPr txBox="1"/>
          <p:nvPr/>
        </p:nvSpPr>
        <p:spPr>
          <a:xfrm>
            <a:off x="258149" y="1571153"/>
            <a:ext cx="3600400" cy="523220"/>
          </a:xfrm>
          <a:prstGeom prst="rect">
            <a:avLst/>
          </a:prstGeom>
          <a:noFill/>
        </p:spPr>
        <p:txBody>
          <a:bodyPr wrap="square" rtlCol="0">
            <a:spAutoFit/>
          </a:bodyPr>
          <a:lstStyle/>
          <a:p>
            <a:r>
              <a:rPr lang="fr-FR" sz="2800" b="1" dirty="0">
                <a:solidFill>
                  <a:srgbClr val="FF0000"/>
                </a:solidFill>
                <a:latin typeface="Times New Roman" pitchFamily="18" charset="0"/>
                <a:cs typeface="Times New Roman" pitchFamily="18" charset="0"/>
              </a:rPr>
              <a:t>Définition:</a:t>
            </a:r>
          </a:p>
        </p:txBody>
      </p:sp>
      <p:sp>
        <p:nvSpPr>
          <p:cNvPr id="6" name="ZoneTexte 5"/>
          <p:cNvSpPr txBox="1"/>
          <p:nvPr/>
        </p:nvSpPr>
        <p:spPr>
          <a:xfrm>
            <a:off x="250001" y="2128900"/>
            <a:ext cx="8643998" cy="2600199"/>
          </a:xfrm>
          <a:prstGeom prst="rect">
            <a:avLst/>
          </a:prstGeom>
          <a:noFill/>
        </p:spPr>
        <p:txBody>
          <a:bodyPr wrap="square" rtlCol="0">
            <a:spAutoFit/>
          </a:bodyPr>
          <a:lstStyle/>
          <a:p>
            <a:pPr algn="just">
              <a:lnSpc>
                <a:spcPct val="150000"/>
              </a:lnSpc>
            </a:pPr>
            <a:r>
              <a:rPr lang="fr-FR" sz="2800" dirty="0">
                <a:latin typeface="Times New Roman" pitchFamily="18" charset="0"/>
                <a:cs typeface="Times New Roman" pitchFamily="18" charset="0"/>
              </a:rPr>
              <a:t>Le lait est aliment biologique de couleur blanchâtre, complet équilibrer, légèrement sucré, de densité supérieure à celle de l'eau, produit par les glandes mammaires des mammifères femelles.</a:t>
            </a:r>
            <a:endParaRPr lang="fr-FR"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92155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7">
            <a:extLst>
              <a:ext uri="{FF2B5EF4-FFF2-40B4-BE49-F238E27FC236}">
                <a16:creationId xmlns:a16="http://schemas.microsoft.com/office/drawing/2014/main" id="{7E50C36A-EEFA-48C7-B727-F7BB0B46F154}"/>
              </a:ext>
            </a:extLst>
          </p:cNvPr>
          <p:cNvSpPr txBox="1"/>
          <p:nvPr/>
        </p:nvSpPr>
        <p:spPr>
          <a:xfrm>
            <a:off x="125174" y="404664"/>
            <a:ext cx="8893652" cy="3416320"/>
          </a:xfrm>
          <a:prstGeom prst="rect">
            <a:avLst/>
          </a:prstGeom>
          <a:noFill/>
        </p:spPr>
        <p:txBody>
          <a:bodyPr wrap="square">
            <a:spAutoFit/>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le lait entier</a:t>
            </a: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3F3E3E"/>
                </a:solidFill>
                <a:effectLst/>
                <a:uLnTx/>
                <a:uFillTx/>
                <a:latin typeface="Times New Roman" panose="02020603050405020304" pitchFamily="18" charset="0"/>
                <a:ea typeface="+mn-ea"/>
                <a:cs typeface="Times New Roman" panose="02020603050405020304" pitchFamily="18" charset="0"/>
              </a:rPr>
              <a:t>qui contient 3,5% de matière grasse par litre. Identifiable en magasin grâce à la couleur rouge de la brique.</a:t>
            </a: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le lait demi-écrémé</a:t>
            </a: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3F3E3E"/>
                </a:solidFill>
                <a:effectLst/>
                <a:uLnTx/>
                <a:uFillTx/>
                <a:latin typeface="Times New Roman" panose="02020603050405020304" pitchFamily="18" charset="0"/>
                <a:ea typeface="+mn-ea"/>
                <a:cs typeface="Times New Roman" panose="02020603050405020304" pitchFamily="18" charset="0"/>
              </a:rPr>
              <a:t>qui contient 1,5 à 1,8% de matière grasse par litre. Identifiable en magasin grâce à la couleur bleue de la brique.</a:t>
            </a: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le lait écrémé</a:t>
            </a:r>
            <a:r>
              <a:rPr kumimoji="0" lang="fr-FR" sz="2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3F3E3E"/>
                </a:solidFill>
                <a:effectLst/>
                <a:uLnTx/>
                <a:uFillTx/>
                <a:latin typeface="Times New Roman" panose="02020603050405020304" pitchFamily="18" charset="0"/>
                <a:ea typeface="+mn-ea"/>
                <a:cs typeface="Times New Roman" panose="02020603050405020304" pitchFamily="18" charset="0"/>
              </a:rPr>
              <a:t>sans matière grasse. Identifiable en magasin par la couleur verte de la brique</a:t>
            </a:r>
            <a:r>
              <a:rPr kumimoji="0" lang="fr-FR" sz="2400" b="0" i="0" u="none" strike="noStrike" kern="1200" cap="none" spc="0" normalizeH="0" baseline="0" noProof="0" dirty="0">
                <a:ln>
                  <a:noFill/>
                </a:ln>
                <a:solidFill>
                  <a:srgbClr val="3F3E3E"/>
                </a:solidFill>
                <a:effectLst/>
                <a:uLnTx/>
                <a:uFillTx/>
                <a:latin typeface="poynter-oldstyle-display"/>
                <a:ea typeface="+mn-ea"/>
                <a:cs typeface="+mn-cs"/>
              </a:rPr>
              <a:t>.</a:t>
            </a:r>
          </a:p>
        </p:txBody>
      </p:sp>
      <p:pic>
        <p:nvPicPr>
          <p:cNvPr id="7" name="Image 6">
            <a:extLst>
              <a:ext uri="{FF2B5EF4-FFF2-40B4-BE49-F238E27FC236}">
                <a16:creationId xmlns:a16="http://schemas.microsoft.com/office/drawing/2014/main" id="{0F576FCA-8C23-4D99-9EBF-5BF3CF7E55CA}"/>
              </a:ext>
            </a:extLst>
          </p:cNvPr>
          <p:cNvPicPr>
            <a:picLocks noChangeAspect="1"/>
          </p:cNvPicPr>
          <p:nvPr/>
        </p:nvPicPr>
        <p:blipFill>
          <a:blip r:embed="rId2"/>
          <a:stretch>
            <a:fillRect/>
          </a:stretch>
        </p:blipFill>
        <p:spPr>
          <a:xfrm>
            <a:off x="502323" y="3820984"/>
            <a:ext cx="1926538" cy="2983451"/>
          </a:xfrm>
          <a:prstGeom prst="rect">
            <a:avLst/>
          </a:prstGeom>
        </p:spPr>
      </p:pic>
      <p:pic>
        <p:nvPicPr>
          <p:cNvPr id="8" name="Image 7">
            <a:extLst>
              <a:ext uri="{FF2B5EF4-FFF2-40B4-BE49-F238E27FC236}">
                <a16:creationId xmlns:a16="http://schemas.microsoft.com/office/drawing/2014/main" id="{53119A04-EFA4-44EC-A381-B22D28B7E39E}"/>
              </a:ext>
            </a:extLst>
          </p:cNvPr>
          <p:cNvPicPr>
            <a:picLocks noChangeAspect="1"/>
          </p:cNvPicPr>
          <p:nvPr/>
        </p:nvPicPr>
        <p:blipFill>
          <a:blip r:embed="rId3"/>
          <a:stretch>
            <a:fillRect/>
          </a:stretch>
        </p:blipFill>
        <p:spPr>
          <a:xfrm>
            <a:off x="3549581" y="3820984"/>
            <a:ext cx="1756805" cy="2935213"/>
          </a:xfrm>
          <a:prstGeom prst="rect">
            <a:avLst/>
          </a:prstGeom>
        </p:spPr>
      </p:pic>
      <p:pic>
        <p:nvPicPr>
          <p:cNvPr id="9" name="Image 8">
            <a:extLst>
              <a:ext uri="{FF2B5EF4-FFF2-40B4-BE49-F238E27FC236}">
                <a16:creationId xmlns:a16="http://schemas.microsoft.com/office/drawing/2014/main" id="{59E6982C-DBA4-44B9-9CC7-5021F1A62270}"/>
              </a:ext>
            </a:extLst>
          </p:cNvPr>
          <p:cNvPicPr>
            <a:picLocks noChangeAspect="1"/>
          </p:cNvPicPr>
          <p:nvPr/>
        </p:nvPicPr>
        <p:blipFill>
          <a:blip r:embed="rId4"/>
          <a:stretch>
            <a:fillRect/>
          </a:stretch>
        </p:blipFill>
        <p:spPr>
          <a:xfrm>
            <a:off x="6516216" y="3820984"/>
            <a:ext cx="1872208" cy="2935213"/>
          </a:xfrm>
          <a:prstGeom prst="rect">
            <a:avLst/>
          </a:prstGeom>
        </p:spPr>
      </p:pic>
    </p:spTree>
    <p:extLst>
      <p:ext uri="{BB962C8B-B14F-4D97-AF65-F5344CB8AC3E}">
        <p14:creationId xmlns:p14="http://schemas.microsoft.com/office/powerpoint/2010/main" val="952956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393141" y="173963"/>
            <a:ext cx="4071966" cy="584775"/>
          </a:xfrm>
          <a:prstGeom prst="rect">
            <a:avLst/>
          </a:prstGeom>
          <a:noFill/>
        </p:spPr>
        <p:txBody>
          <a:bodyPr wrap="square" rtlCol="0">
            <a:spAutoFit/>
          </a:bodyPr>
          <a:lstStyle/>
          <a:p>
            <a:pPr algn="ctr"/>
            <a:r>
              <a:rPr lang="fr-FR" sz="3200" b="1" dirty="0"/>
              <a:t>Traitement du lait</a:t>
            </a:r>
          </a:p>
        </p:txBody>
      </p:sp>
      <p:sp>
        <p:nvSpPr>
          <p:cNvPr id="3" name="ZoneTexte 2"/>
          <p:cNvSpPr txBox="1"/>
          <p:nvPr/>
        </p:nvSpPr>
        <p:spPr>
          <a:xfrm>
            <a:off x="357158" y="1640661"/>
            <a:ext cx="4071966" cy="461665"/>
          </a:xfrm>
          <a:prstGeom prst="rect">
            <a:avLst/>
          </a:prstGeom>
          <a:noFill/>
        </p:spPr>
        <p:txBody>
          <a:bodyPr wrap="square" rtlCol="0">
            <a:spAutoFit/>
          </a:bodyPr>
          <a:lstStyle/>
          <a:p>
            <a:r>
              <a:rPr lang="fr-FR" sz="2400" b="1" dirty="0">
                <a:solidFill>
                  <a:srgbClr val="FF0000"/>
                </a:solidFill>
              </a:rPr>
              <a:t>L'ultrafiltration:</a:t>
            </a:r>
          </a:p>
        </p:txBody>
      </p:sp>
      <p:sp>
        <p:nvSpPr>
          <p:cNvPr id="4" name="ZoneTexte 3"/>
          <p:cNvSpPr txBox="1"/>
          <p:nvPr/>
        </p:nvSpPr>
        <p:spPr>
          <a:xfrm>
            <a:off x="357158" y="2119496"/>
            <a:ext cx="8429684" cy="2677656"/>
          </a:xfrm>
          <a:prstGeom prst="rect">
            <a:avLst/>
          </a:prstGeom>
          <a:noFill/>
        </p:spPr>
        <p:txBody>
          <a:bodyPr wrap="square" rtlCol="0">
            <a:spAutoFit/>
          </a:bodyPr>
          <a:lstStyle/>
          <a:p>
            <a:pPr algn="just"/>
            <a:r>
              <a:rPr lang="fr-FR" sz="2400" b="0" i="0" dirty="0">
                <a:solidFill>
                  <a:srgbClr val="232425"/>
                </a:solidFill>
                <a:effectLst/>
                <a:latin typeface="Helvetica Neue"/>
              </a:rPr>
              <a:t>L'ultrafiltration permet d'obtenir des laits à teneur garantie en protéines. Le lait est filtré sur une membrane. Les protéines qui ne peuvent la traverser se concentrent. Les composants solubles du lait comme le lactose et les sels minéraux passent au travers des pores et sont recueillis séparément. Grâce à cette technique, les protéines du lactosérum sont récupérées et valorisées.</a:t>
            </a:r>
            <a:endParaRPr lang="fr-FR" sz="2400" dirty="0"/>
          </a:p>
        </p:txBody>
      </p:sp>
      <p:pic>
        <p:nvPicPr>
          <p:cNvPr id="5" name="Image 4">
            <a:extLst>
              <a:ext uri="{FF2B5EF4-FFF2-40B4-BE49-F238E27FC236}">
                <a16:creationId xmlns:a16="http://schemas.microsoft.com/office/drawing/2014/main" id="{517E6F76-6D7F-4ED5-9959-29989C755EF9}"/>
              </a:ext>
            </a:extLst>
          </p:cNvPr>
          <p:cNvPicPr>
            <a:picLocks noChangeAspect="1"/>
          </p:cNvPicPr>
          <p:nvPr/>
        </p:nvPicPr>
        <p:blipFill>
          <a:blip r:embed="rId2"/>
          <a:stretch>
            <a:fillRect/>
          </a:stretch>
        </p:blipFill>
        <p:spPr>
          <a:xfrm>
            <a:off x="3059832" y="4797152"/>
            <a:ext cx="3024336" cy="2060848"/>
          </a:xfrm>
          <a:prstGeom prst="rect">
            <a:avLst/>
          </a:prstGeom>
        </p:spPr>
      </p:pic>
      <p:sp>
        <p:nvSpPr>
          <p:cNvPr id="6" name="ZoneTexte 5">
            <a:extLst>
              <a:ext uri="{FF2B5EF4-FFF2-40B4-BE49-F238E27FC236}">
                <a16:creationId xmlns:a16="http://schemas.microsoft.com/office/drawing/2014/main" id="{DE7B3A56-0B2C-431A-9627-47089E2ED49B}"/>
              </a:ext>
            </a:extLst>
          </p:cNvPr>
          <p:cNvSpPr txBox="1"/>
          <p:nvPr/>
        </p:nvSpPr>
        <p:spPr>
          <a:xfrm>
            <a:off x="324232" y="784201"/>
            <a:ext cx="8429684" cy="830997"/>
          </a:xfrm>
          <a:prstGeom prst="rect">
            <a:avLst/>
          </a:prstGeom>
          <a:noFill/>
        </p:spPr>
        <p:txBody>
          <a:bodyPr wrap="square">
            <a:spAutoFit/>
          </a:bodyPr>
          <a:lstStyle/>
          <a:p>
            <a:pPr algn="just"/>
            <a:r>
              <a:rPr lang="fr-FR" sz="2400" b="0" i="0" dirty="0">
                <a:solidFill>
                  <a:srgbClr val="232425"/>
                </a:solidFill>
                <a:effectLst/>
                <a:latin typeface="Times New Roman" panose="02020603050405020304" pitchFamily="18" charset="0"/>
                <a:cs typeface="Times New Roman" panose="02020603050405020304" pitchFamily="18" charset="0"/>
              </a:rPr>
              <a:t>L'écrémage est effectué mécaniquement en séparant le lait et la crème par centrifugation</a:t>
            </a:r>
            <a:r>
              <a:rPr lang="fr-FR" sz="2400" dirty="0">
                <a:solidFill>
                  <a:srgbClr val="232425"/>
                </a:solidFill>
                <a:latin typeface="Times New Roman" panose="02020603050405020304" pitchFamily="18" charset="0"/>
                <a:cs typeface="Times New Roman" panose="02020603050405020304" pitchFamily="18" charset="0"/>
              </a:rPr>
              <a:t> ou par ultrafiltration ( </a:t>
            </a:r>
            <a:r>
              <a:rPr lang="fr-FR" sz="2400" dirty="0" err="1">
                <a:solidFill>
                  <a:srgbClr val="232425"/>
                </a:solidFill>
                <a:latin typeface="Times New Roman" panose="02020603050405020304" pitchFamily="18" charset="0"/>
                <a:cs typeface="Times New Roman" panose="02020603050405020304" pitchFamily="18" charset="0"/>
              </a:rPr>
              <a:t>Microfitrer</a:t>
            </a:r>
            <a:r>
              <a:rPr lang="fr-FR" sz="2400" dirty="0">
                <a:solidFill>
                  <a:srgbClr val="232425"/>
                </a:solidFill>
                <a:latin typeface="Times New Roman" panose="02020603050405020304" pitchFamily="18" charset="0"/>
                <a:cs typeface="Times New Roman" panose="02020603050405020304" pitchFamily="18" charset="0"/>
              </a:rPr>
              <a:t>) </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0457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85984" y="500042"/>
            <a:ext cx="407196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Traitement du lait</a:t>
            </a:r>
          </a:p>
        </p:txBody>
      </p:sp>
      <p:sp>
        <p:nvSpPr>
          <p:cNvPr id="3" name="ZoneTexte 2"/>
          <p:cNvSpPr txBox="1"/>
          <p:nvPr/>
        </p:nvSpPr>
        <p:spPr>
          <a:xfrm>
            <a:off x="428596" y="1357298"/>
            <a:ext cx="687970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B050"/>
                </a:solidFill>
                <a:effectLst/>
                <a:uLnTx/>
                <a:uFillTx/>
                <a:latin typeface="Calibri"/>
                <a:ea typeface="+mn-ea"/>
                <a:cs typeface="+mn-cs"/>
              </a:rPr>
              <a:t>2) La Standardisation ou L'homogénéisation:</a:t>
            </a:r>
          </a:p>
        </p:txBody>
      </p:sp>
      <p:sp>
        <p:nvSpPr>
          <p:cNvPr id="4" name="ZoneTexte 3"/>
          <p:cNvSpPr txBox="1"/>
          <p:nvPr/>
        </p:nvSpPr>
        <p:spPr>
          <a:xfrm>
            <a:off x="357158" y="2000240"/>
            <a:ext cx="8429684"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232425"/>
                </a:solidFill>
                <a:effectLst/>
                <a:uLnTx/>
                <a:uFillTx/>
                <a:latin typeface="Helvetica Neue"/>
                <a:ea typeface="+mn-ea"/>
                <a:cs typeface="+mn-cs"/>
              </a:rPr>
              <a:t>La couche de crème, qui autrefois couvrait la surface du lait, a aujourd'hui disparu grâce à l'homogénéisation. Ce procédé consiste à faire éclater, par pression, les globules de matière grasse en fines particules. Celles-ci ne remontent pas à la surface, mais se répartissent de façon homogène dans le lait. </a:t>
            </a: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ZoneTexte 10">
            <a:extLst>
              <a:ext uri="{FF2B5EF4-FFF2-40B4-BE49-F238E27FC236}">
                <a16:creationId xmlns:a16="http://schemas.microsoft.com/office/drawing/2014/main" id="{5A15B573-DAFF-4304-B831-B20DF384015B}"/>
              </a:ext>
            </a:extLst>
          </p:cNvPr>
          <p:cNvSpPr txBox="1"/>
          <p:nvPr/>
        </p:nvSpPr>
        <p:spPr>
          <a:xfrm>
            <a:off x="344513" y="4669705"/>
            <a:ext cx="842968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N.B:  </a:t>
            </a:r>
            <a:r>
              <a:rPr kumimoji="0" lang="fr-FR" sz="2400" b="0" i="0" u="none" strike="noStrike" kern="1200" cap="none" spc="0" normalizeH="0" baseline="0" noProof="0" dirty="0">
                <a:ln>
                  <a:noFill/>
                </a:ln>
                <a:solidFill>
                  <a:srgbClr val="232425"/>
                </a:solidFill>
                <a:effectLst/>
                <a:uLnTx/>
                <a:uFillTx/>
                <a:latin typeface="Times New Roman" panose="02020603050405020304" pitchFamily="18" charset="0"/>
                <a:ea typeface="+mn-ea"/>
                <a:cs typeface="Times New Roman" panose="02020603050405020304" pitchFamily="18" charset="0"/>
              </a:rPr>
              <a:t>Ce traitement est appliqué aux laits de consommation et aux laits destinés à la fabrication des yaourts. </a:t>
            </a:r>
            <a:endPar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82054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85984" y="500042"/>
            <a:ext cx="407196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Traitement du lait</a:t>
            </a:r>
          </a:p>
        </p:txBody>
      </p:sp>
      <p:sp>
        <p:nvSpPr>
          <p:cNvPr id="3" name="ZoneTexte 2"/>
          <p:cNvSpPr txBox="1"/>
          <p:nvPr/>
        </p:nvSpPr>
        <p:spPr>
          <a:xfrm>
            <a:off x="428596" y="1357298"/>
            <a:ext cx="687970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00B050"/>
                </a:solidFill>
                <a:latin typeface="Calibri"/>
              </a:rPr>
              <a:t>3</a:t>
            </a:r>
            <a:r>
              <a:rPr kumimoji="0" lang="fr-FR" sz="2400" b="1" i="0" u="none" strike="noStrike" kern="1200" cap="none" spc="0" normalizeH="0" baseline="0" noProof="0" dirty="0">
                <a:ln>
                  <a:noFill/>
                </a:ln>
                <a:solidFill>
                  <a:srgbClr val="00B050"/>
                </a:solidFill>
                <a:effectLst/>
                <a:uLnTx/>
                <a:uFillTx/>
                <a:latin typeface="Calibri"/>
                <a:ea typeface="+mn-ea"/>
                <a:cs typeface="+mn-cs"/>
              </a:rPr>
              <a:t>) Pasteurisation :</a:t>
            </a:r>
          </a:p>
        </p:txBody>
      </p:sp>
      <p:sp>
        <p:nvSpPr>
          <p:cNvPr id="4" name="ZoneTexte 3"/>
          <p:cNvSpPr txBox="1"/>
          <p:nvPr/>
        </p:nvSpPr>
        <p:spPr>
          <a:xfrm>
            <a:off x="357158" y="2000240"/>
            <a:ext cx="8679338"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232425"/>
                </a:solidFill>
                <a:effectLst/>
                <a:uLnTx/>
                <a:uFillTx/>
                <a:latin typeface="Helvetica Neue"/>
                <a:ea typeface="+mn-ea"/>
                <a:cs typeface="+mn-cs"/>
              </a:rPr>
              <a:t>Elle consiste à porter le lait à une température de 62 à 72°C. pendant 20 a 30 minutes et à le refroidir ensuite à 12°C ou à une température inférieure, de manière à éliminer un nombre important de micro-organismes et éviter la prolifération de ceux qui restent</a:t>
            </a: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ZoneTexte 10">
            <a:extLst>
              <a:ext uri="{FF2B5EF4-FFF2-40B4-BE49-F238E27FC236}">
                <a16:creationId xmlns:a16="http://schemas.microsoft.com/office/drawing/2014/main" id="{5A15B573-DAFF-4304-B831-B20DF384015B}"/>
              </a:ext>
            </a:extLst>
          </p:cNvPr>
          <p:cNvSpPr txBox="1"/>
          <p:nvPr/>
        </p:nvSpPr>
        <p:spPr>
          <a:xfrm>
            <a:off x="340216" y="5759096"/>
            <a:ext cx="8679338"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N.B:  </a:t>
            </a:r>
            <a:r>
              <a:rPr kumimoji="0" lang="fr-FR" sz="2400" b="0" i="0" u="none" strike="noStrike" kern="1200" cap="none" spc="0" normalizeH="0" baseline="0" noProof="0" dirty="0">
                <a:ln>
                  <a:noFill/>
                </a:ln>
                <a:solidFill>
                  <a:srgbClr val="232425"/>
                </a:solidFill>
                <a:effectLst/>
                <a:uLnTx/>
                <a:uFillTx/>
                <a:latin typeface="Times New Roman" panose="02020603050405020304" pitchFamily="18" charset="0"/>
                <a:ea typeface="+mn-ea"/>
                <a:cs typeface="Times New Roman" panose="02020603050405020304" pitchFamily="18" charset="0"/>
              </a:rPr>
              <a:t>la pasteurisation et la stérilisation ont pour but d’allonger la durée de la  conservation du lait. </a:t>
            </a:r>
            <a:endPar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ZoneTexte 6">
            <a:extLst>
              <a:ext uri="{FF2B5EF4-FFF2-40B4-BE49-F238E27FC236}">
                <a16:creationId xmlns:a16="http://schemas.microsoft.com/office/drawing/2014/main" id="{B3B766E1-BB24-48D5-A121-7F0E3B51992E}"/>
              </a:ext>
            </a:extLst>
          </p:cNvPr>
          <p:cNvSpPr txBox="1"/>
          <p:nvPr/>
        </p:nvSpPr>
        <p:spPr>
          <a:xfrm>
            <a:off x="357158" y="3939232"/>
            <a:ext cx="687970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00B050"/>
                </a:solidFill>
                <a:latin typeface="Calibri"/>
              </a:rPr>
              <a:t>4</a:t>
            </a:r>
            <a:r>
              <a:rPr kumimoji="0" lang="fr-FR" sz="2400" b="1" i="0" u="none" strike="noStrike" kern="1200" cap="none" spc="0" normalizeH="0" baseline="0" noProof="0" dirty="0">
                <a:ln>
                  <a:noFill/>
                </a:ln>
                <a:solidFill>
                  <a:srgbClr val="00B050"/>
                </a:solidFill>
                <a:effectLst/>
                <a:uLnTx/>
                <a:uFillTx/>
                <a:latin typeface="Calibri"/>
                <a:ea typeface="+mn-ea"/>
                <a:cs typeface="+mn-cs"/>
              </a:rPr>
              <a:t>) Stérilisation:</a:t>
            </a:r>
          </a:p>
        </p:txBody>
      </p:sp>
      <p:sp>
        <p:nvSpPr>
          <p:cNvPr id="9" name="ZoneTexte 8">
            <a:extLst>
              <a:ext uri="{FF2B5EF4-FFF2-40B4-BE49-F238E27FC236}">
                <a16:creationId xmlns:a16="http://schemas.microsoft.com/office/drawing/2014/main" id="{63CD8B45-57A9-4D5B-84FA-23D485AA0795}"/>
              </a:ext>
            </a:extLst>
          </p:cNvPr>
          <p:cNvSpPr txBox="1"/>
          <p:nvPr/>
        </p:nvSpPr>
        <p:spPr>
          <a:xfrm>
            <a:off x="402594" y="4456749"/>
            <a:ext cx="8633901" cy="1200329"/>
          </a:xfrm>
          <a:prstGeom prst="rect">
            <a:avLst/>
          </a:prstGeom>
          <a:noFill/>
        </p:spPr>
        <p:txBody>
          <a:bodyPr wrap="square">
            <a:spAutoFit/>
          </a:bodyPr>
          <a:lstStyle/>
          <a:p>
            <a:r>
              <a:rPr lang="fr-FR" sz="2400" b="0" i="0" dirty="0">
                <a:solidFill>
                  <a:srgbClr val="202124"/>
                </a:solidFill>
                <a:effectLst/>
                <a:latin typeface="arial" panose="020B0604020202020204" pitchFamily="34" charset="0"/>
              </a:rPr>
              <a:t>Elle consiste en un chauffage pendant 20 minutes à 115-120 °C, permettant la destruction totale des micro-organismes et les toxines </a:t>
            </a:r>
            <a:endParaRPr lang="fr-FR" sz="2400" dirty="0"/>
          </a:p>
        </p:txBody>
      </p:sp>
    </p:spTree>
    <p:extLst>
      <p:ext uri="{BB962C8B-B14F-4D97-AF65-F5344CB8AC3E}">
        <p14:creationId xmlns:p14="http://schemas.microsoft.com/office/powerpoint/2010/main" val="2456588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85984" y="500042"/>
            <a:ext cx="407196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Traitement du lait</a:t>
            </a:r>
          </a:p>
        </p:txBody>
      </p:sp>
      <p:sp>
        <p:nvSpPr>
          <p:cNvPr id="3" name="ZoneTexte 2"/>
          <p:cNvSpPr txBox="1"/>
          <p:nvPr/>
        </p:nvSpPr>
        <p:spPr>
          <a:xfrm>
            <a:off x="357158" y="1346686"/>
            <a:ext cx="687970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00B050"/>
                </a:solidFill>
                <a:latin typeface="Calibri"/>
              </a:rPr>
              <a:t>5</a:t>
            </a:r>
            <a:r>
              <a:rPr kumimoji="0" lang="fr-FR" sz="2400" b="1" i="0" u="none" strike="noStrike" kern="1200" cap="none" spc="0" normalizeH="0" baseline="0" noProof="0" dirty="0">
                <a:ln>
                  <a:noFill/>
                </a:ln>
                <a:solidFill>
                  <a:srgbClr val="00B050"/>
                </a:solidFill>
                <a:effectLst/>
                <a:uLnTx/>
                <a:uFillTx/>
                <a:latin typeface="Calibri"/>
                <a:ea typeface="+mn-ea"/>
                <a:cs typeface="+mn-cs"/>
              </a:rPr>
              <a:t>)  Procédé Ultra-Haute Température ou UHT :</a:t>
            </a:r>
          </a:p>
        </p:txBody>
      </p:sp>
      <p:sp>
        <p:nvSpPr>
          <p:cNvPr id="4" name="ZoneTexte 3"/>
          <p:cNvSpPr txBox="1"/>
          <p:nvPr/>
        </p:nvSpPr>
        <p:spPr>
          <a:xfrm>
            <a:off x="357158" y="2000240"/>
            <a:ext cx="8679338"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800" dirty="0">
                <a:solidFill>
                  <a:srgbClr val="232425"/>
                </a:solidFill>
              </a:rPr>
              <a:t>I</a:t>
            </a:r>
            <a:r>
              <a:rPr kumimoji="0" lang="fr-FR" sz="2800" b="0" i="0" u="none" strike="noStrike" kern="1200" cap="none" spc="0" normalizeH="0" baseline="0" noProof="0" dirty="0">
                <a:ln>
                  <a:noFill/>
                </a:ln>
                <a:solidFill>
                  <a:srgbClr val="232425"/>
                </a:solidFill>
                <a:effectLst/>
                <a:uLnTx/>
                <a:uFillTx/>
                <a:ea typeface="+mn-ea"/>
                <a:cs typeface="+mn-cs"/>
              </a:rPr>
              <a:t>l consiste en un chauffage du lait à 130-140 °C pendant 3 à 4 secondes. Il est ensuite refroidi vers 70-80 °C.</a:t>
            </a:r>
            <a:endParaRPr kumimoji="0" lang="fr-FR" sz="2800" b="0" i="0" u="none" strike="noStrike" kern="1200" cap="none" spc="0" normalizeH="0" baseline="0" noProof="0" dirty="0">
              <a:ln>
                <a:noFill/>
              </a:ln>
              <a:solidFill>
                <a:prstClr val="black"/>
              </a:solidFill>
              <a:effectLst/>
              <a:uLnTx/>
              <a:uFillTx/>
              <a:ea typeface="+mn-ea"/>
              <a:cs typeface="+mn-cs"/>
            </a:endParaRPr>
          </a:p>
        </p:txBody>
      </p:sp>
      <p:sp>
        <p:nvSpPr>
          <p:cNvPr id="11" name="ZoneTexte 10">
            <a:extLst>
              <a:ext uri="{FF2B5EF4-FFF2-40B4-BE49-F238E27FC236}">
                <a16:creationId xmlns:a16="http://schemas.microsoft.com/office/drawing/2014/main" id="{5A15B573-DAFF-4304-B831-B20DF384015B}"/>
              </a:ext>
            </a:extLst>
          </p:cNvPr>
          <p:cNvSpPr txBox="1"/>
          <p:nvPr/>
        </p:nvSpPr>
        <p:spPr>
          <a:xfrm>
            <a:off x="232331" y="3057268"/>
            <a:ext cx="8679338" cy="230832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N.B:  </a:t>
            </a:r>
            <a:r>
              <a:rPr kumimoji="0" lang="fr-FR" sz="2400" b="0" i="0" u="none" strike="noStrike" kern="1200" cap="none" spc="0" normalizeH="0" baseline="0" noProof="0" dirty="0">
                <a:ln>
                  <a:noFill/>
                </a:ln>
                <a:solidFill>
                  <a:srgbClr val="232425"/>
                </a:solidFill>
                <a:effectLst/>
                <a:uLnTx/>
                <a:uFillTx/>
                <a:latin typeface="Times New Roman" panose="02020603050405020304" pitchFamily="18" charset="0"/>
                <a:ea typeface="+mn-ea"/>
                <a:cs typeface="Times New Roman" panose="02020603050405020304" pitchFamily="18" charset="0"/>
              </a:rPr>
              <a:t>Les procédés UHT ne se justifient que pour de grosses quantités de lait.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232425"/>
                </a:solidFill>
                <a:effectLst/>
                <a:uLnTx/>
                <a:uFillTx/>
                <a:latin typeface="Times New Roman" panose="02020603050405020304" pitchFamily="18" charset="0"/>
                <a:ea typeface="+mn-ea"/>
                <a:cs typeface="Times New Roman" panose="02020603050405020304" pitchFamily="18" charset="0"/>
              </a:rPr>
              <a:t>La conservation du lait UHT conditionné aseptiquement est en principe de 6 mois à température ambiante (20 °C). Dans les régions chaudes, elle est plus limitée; à 30 °C elle ne peut guère dépasser trois mois. </a:t>
            </a:r>
            <a:endPar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51091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7429DD5-4182-4BBD-8D53-63BDE5CAA1D0}"/>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73286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85984" y="500042"/>
            <a:ext cx="4071966" cy="584775"/>
          </a:xfrm>
          <a:prstGeom prst="rect">
            <a:avLst/>
          </a:prstGeom>
          <a:noFill/>
        </p:spPr>
        <p:txBody>
          <a:bodyPr wrap="square" rtlCol="0">
            <a:spAutoFit/>
          </a:bodyPr>
          <a:lstStyle/>
          <a:p>
            <a:r>
              <a:rPr lang="fr-FR" sz="3200" b="1" dirty="0"/>
              <a:t>Techniques de séchage </a:t>
            </a:r>
          </a:p>
        </p:txBody>
      </p:sp>
      <p:sp>
        <p:nvSpPr>
          <p:cNvPr id="3" name="ZoneTexte 2"/>
          <p:cNvSpPr txBox="1"/>
          <p:nvPr/>
        </p:nvSpPr>
        <p:spPr>
          <a:xfrm>
            <a:off x="428596" y="1357298"/>
            <a:ext cx="4071966" cy="461665"/>
          </a:xfrm>
          <a:prstGeom prst="rect">
            <a:avLst/>
          </a:prstGeom>
          <a:noFill/>
        </p:spPr>
        <p:txBody>
          <a:bodyPr wrap="square" rtlCol="0">
            <a:spAutoFit/>
          </a:bodyPr>
          <a:lstStyle/>
          <a:p>
            <a:r>
              <a:rPr lang="fr-FR" sz="2400" b="1" dirty="0"/>
              <a:t>Procès:</a:t>
            </a:r>
          </a:p>
        </p:txBody>
      </p:sp>
      <p:sp>
        <p:nvSpPr>
          <p:cNvPr id="4" name="ZoneTexte 3"/>
          <p:cNvSpPr txBox="1"/>
          <p:nvPr/>
        </p:nvSpPr>
        <p:spPr>
          <a:xfrm>
            <a:off x="785786" y="2000240"/>
            <a:ext cx="8001056" cy="830997"/>
          </a:xfrm>
          <a:prstGeom prst="rect">
            <a:avLst/>
          </a:prstGeom>
          <a:noFill/>
        </p:spPr>
        <p:txBody>
          <a:bodyPr wrap="square" rtlCol="0">
            <a:spAutoFit/>
          </a:bodyPr>
          <a:lstStyle/>
          <a:p>
            <a:pPr algn="ctr"/>
            <a:r>
              <a:rPr lang="fr-FR" sz="2400" dirty="0"/>
              <a:t>Après les traitements d’épuration, standardisation, pasteurisation, préchauffage à haute température</a:t>
            </a:r>
          </a:p>
        </p:txBody>
      </p:sp>
      <p:sp>
        <p:nvSpPr>
          <p:cNvPr id="5" name="Flèche vers le bas 4"/>
          <p:cNvSpPr/>
          <p:nvPr/>
        </p:nvSpPr>
        <p:spPr>
          <a:xfrm>
            <a:off x="4500562" y="3000372"/>
            <a:ext cx="428628"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785786" y="3812449"/>
            <a:ext cx="8001056" cy="830997"/>
          </a:xfrm>
          <a:prstGeom prst="rect">
            <a:avLst/>
          </a:prstGeom>
          <a:noFill/>
        </p:spPr>
        <p:txBody>
          <a:bodyPr wrap="square" rtlCol="0">
            <a:spAutoFit/>
          </a:bodyPr>
          <a:lstStyle/>
          <a:p>
            <a:pPr algn="ctr"/>
            <a:r>
              <a:rPr lang="fr-FR" sz="2400" dirty="0"/>
              <a:t>On procède à 2 étapes principales: la concentration et  le séchage</a:t>
            </a:r>
          </a:p>
        </p:txBody>
      </p:sp>
      <p:sp>
        <p:nvSpPr>
          <p:cNvPr id="7" name="ZoneTexte 6"/>
          <p:cNvSpPr txBox="1"/>
          <p:nvPr/>
        </p:nvSpPr>
        <p:spPr>
          <a:xfrm>
            <a:off x="857224" y="5140123"/>
            <a:ext cx="2571768" cy="646331"/>
          </a:xfrm>
          <a:prstGeom prst="rect">
            <a:avLst/>
          </a:prstGeom>
          <a:noFill/>
        </p:spPr>
        <p:txBody>
          <a:bodyPr wrap="square" rtlCol="0">
            <a:spAutoFit/>
          </a:bodyPr>
          <a:lstStyle/>
          <a:p>
            <a:pPr algn="ctr"/>
            <a:r>
              <a:rPr lang="fr-FR" dirty="0"/>
              <a:t>Pour ce qui est de la concentration</a:t>
            </a:r>
          </a:p>
        </p:txBody>
      </p:sp>
      <p:sp>
        <p:nvSpPr>
          <p:cNvPr id="8" name="Flèche droite 7"/>
          <p:cNvSpPr/>
          <p:nvPr/>
        </p:nvSpPr>
        <p:spPr>
          <a:xfrm>
            <a:off x="4071934" y="5214950"/>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4929190" y="5072074"/>
            <a:ext cx="3643338" cy="646331"/>
          </a:xfrm>
          <a:prstGeom prst="rect">
            <a:avLst/>
          </a:prstGeom>
          <a:noFill/>
        </p:spPr>
        <p:txBody>
          <a:bodyPr wrap="square" rtlCol="0">
            <a:spAutoFit/>
          </a:bodyPr>
          <a:lstStyle/>
          <a:p>
            <a:pPr algn="ctr"/>
            <a:r>
              <a:rPr lang="fr-FR" dirty="0"/>
              <a:t>Evaporation  sous vide permettant d’éliminer une partie de l’eau</a:t>
            </a:r>
          </a:p>
        </p:txBody>
      </p:sp>
    </p:spTree>
    <p:extLst>
      <p:ext uri="{BB962C8B-B14F-4D97-AF65-F5344CB8AC3E}">
        <p14:creationId xmlns:p14="http://schemas.microsoft.com/office/powerpoint/2010/main" val="2841606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357166"/>
            <a:ext cx="2000264" cy="461665"/>
          </a:xfrm>
          <a:prstGeom prst="rect">
            <a:avLst/>
          </a:prstGeom>
          <a:noFill/>
        </p:spPr>
        <p:txBody>
          <a:bodyPr wrap="square" rtlCol="0">
            <a:spAutoFit/>
          </a:bodyPr>
          <a:lstStyle/>
          <a:p>
            <a:r>
              <a:rPr lang="fr-FR" sz="2400" b="1" dirty="0"/>
              <a:t>Le séchage: </a:t>
            </a:r>
          </a:p>
        </p:txBody>
      </p:sp>
      <p:sp>
        <p:nvSpPr>
          <p:cNvPr id="3" name="ZoneTexte 2"/>
          <p:cNvSpPr txBox="1"/>
          <p:nvPr/>
        </p:nvSpPr>
        <p:spPr>
          <a:xfrm>
            <a:off x="357158" y="1071546"/>
            <a:ext cx="3643338" cy="369332"/>
          </a:xfrm>
          <a:prstGeom prst="rect">
            <a:avLst/>
          </a:prstGeom>
          <a:noFill/>
        </p:spPr>
        <p:txBody>
          <a:bodyPr wrap="square" rtlCol="0">
            <a:spAutoFit/>
          </a:bodyPr>
          <a:lstStyle/>
          <a:p>
            <a:r>
              <a:rPr lang="fr-FR" dirty="0"/>
              <a:t>Il existe deux procédés principaux :</a:t>
            </a:r>
          </a:p>
        </p:txBody>
      </p:sp>
      <p:sp>
        <p:nvSpPr>
          <p:cNvPr id="4" name="Rectangle 3"/>
          <p:cNvSpPr/>
          <p:nvPr/>
        </p:nvSpPr>
        <p:spPr>
          <a:xfrm>
            <a:off x="428596" y="1643050"/>
            <a:ext cx="4797852" cy="369332"/>
          </a:xfrm>
          <a:prstGeom prst="rect">
            <a:avLst/>
          </a:prstGeom>
        </p:spPr>
        <p:txBody>
          <a:bodyPr wrap="none">
            <a:spAutoFit/>
          </a:bodyPr>
          <a:lstStyle/>
          <a:p>
            <a:r>
              <a:rPr lang="fr-FR" b="1" dirty="0"/>
              <a:t>1) Le séchage sur cylindre, ou procédé </a:t>
            </a:r>
            <a:r>
              <a:rPr lang="fr-FR" b="1" dirty="0" err="1"/>
              <a:t>Hatmaker</a:t>
            </a:r>
            <a:endParaRPr lang="fr-FR" b="1" dirty="0"/>
          </a:p>
        </p:txBody>
      </p:sp>
      <p:sp>
        <p:nvSpPr>
          <p:cNvPr id="5" name="Rectangle 4"/>
          <p:cNvSpPr/>
          <p:nvPr/>
        </p:nvSpPr>
        <p:spPr>
          <a:xfrm>
            <a:off x="428596" y="2273850"/>
            <a:ext cx="4193840" cy="369332"/>
          </a:xfrm>
          <a:prstGeom prst="rect">
            <a:avLst/>
          </a:prstGeom>
        </p:spPr>
        <p:txBody>
          <a:bodyPr wrap="none">
            <a:spAutoFit/>
          </a:bodyPr>
          <a:lstStyle/>
          <a:p>
            <a:r>
              <a:rPr lang="fr-FR" b="1" dirty="0"/>
              <a:t>2) Le séchage par pulvérisation ou "spray"</a:t>
            </a:r>
          </a:p>
        </p:txBody>
      </p:sp>
      <p:sp>
        <p:nvSpPr>
          <p:cNvPr id="6" name="Rectangle 5"/>
          <p:cNvSpPr/>
          <p:nvPr/>
        </p:nvSpPr>
        <p:spPr>
          <a:xfrm>
            <a:off x="285720" y="3014489"/>
            <a:ext cx="4286280" cy="1200329"/>
          </a:xfrm>
          <a:prstGeom prst="rect">
            <a:avLst/>
          </a:prstGeom>
        </p:spPr>
        <p:txBody>
          <a:bodyPr wrap="square">
            <a:spAutoFit/>
          </a:bodyPr>
          <a:lstStyle/>
          <a:p>
            <a:pPr algn="ctr"/>
            <a:r>
              <a:rPr lang="fr-FR" b="1" dirty="0">
                <a:solidFill>
                  <a:srgbClr val="FF0000"/>
                </a:solidFill>
              </a:rPr>
              <a:t>Dans le procédé </a:t>
            </a:r>
            <a:r>
              <a:rPr lang="fr-FR" b="1" dirty="0" err="1">
                <a:solidFill>
                  <a:srgbClr val="FF0000"/>
                </a:solidFill>
              </a:rPr>
              <a:t>Hatmaker</a:t>
            </a:r>
            <a:r>
              <a:rPr lang="fr-FR" b="1" dirty="0">
                <a:solidFill>
                  <a:srgbClr val="FF0000"/>
                </a:solidFill>
              </a:rPr>
              <a:t>,</a:t>
            </a:r>
            <a:r>
              <a:rPr lang="fr-FR" dirty="0"/>
              <a:t> le lait ruisselle à la surface de deux cylindres tournant en sens inverse chauffés intérieurement vers 140 °C à l'aide de vapeur.</a:t>
            </a:r>
          </a:p>
        </p:txBody>
      </p:sp>
      <p:sp>
        <p:nvSpPr>
          <p:cNvPr id="7" name="Rectangle 6"/>
          <p:cNvSpPr/>
          <p:nvPr/>
        </p:nvSpPr>
        <p:spPr>
          <a:xfrm>
            <a:off x="5857884" y="3000372"/>
            <a:ext cx="3143272" cy="1200329"/>
          </a:xfrm>
          <a:prstGeom prst="rect">
            <a:avLst/>
          </a:prstGeom>
        </p:spPr>
        <p:txBody>
          <a:bodyPr wrap="square">
            <a:spAutoFit/>
          </a:bodyPr>
          <a:lstStyle/>
          <a:p>
            <a:pPr algn="ctr"/>
            <a:r>
              <a:rPr lang="fr-FR" dirty="0"/>
              <a:t>Il se forme un film de lait qui sèche très rapidement formant une croûte détachée par un racleur</a:t>
            </a:r>
          </a:p>
        </p:txBody>
      </p:sp>
      <p:sp>
        <p:nvSpPr>
          <p:cNvPr id="8" name="Flèche droite 7"/>
          <p:cNvSpPr/>
          <p:nvPr/>
        </p:nvSpPr>
        <p:spPr>
          <a:xfrm>
            <a:off x="5000628" y="3214686"/>
            <a:ext cx="642942"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357290" y="5434628"/>
            <a:ext cx="6715172" cy="923330"/>
          </a:xfrm>
          <a:prstGeom prst="rect">
            <a:avLst/>
          </a:prstGeom>
        </p:spPr>
        <p:txBody>
          <a:bodyPr wrap="square">
            <a:spAutoFit/>
          </a:bodyPr>
          <a:lstStyle/>
          <a:p>
            <a:pPr algn="ctr"/>
            <a:r>
              <a:rPr lang="fr-FR" dirty="0"/>
              <a:t>Le chauffage brutal entraîne des modifications de la structure physico-chimique du produit dont </a:t>
            </a:r>
            <a:r>
              <a:rPr lang="fr-FR" b="1" dirty="0">
                <a:solidFill>
                  <a:srgbClr val="FF0000"/>
                </a:solidFill>
              </a:rPr>
              <a:t>la faible solubilité, le goût de cuit et le brunissement de la poudre</a:t>
            </a:r>
          </a:p>
        </p:txBody>
      </p:sp>
      <p:sp>
        <p:nvSpPr>
          <p:cNvPr id="10" name="Flèche vers le bas 9"/>
          <p:cNvSpPr/>
          <p:nvPr/>
        </p:nvSpPr>
        <p:spPr>
          <a:xfrm>
            <a:off x="4500562" y="4572008"/>
            <a:ext cx="428628"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nvGraphicFramePr>
        <p:xfrm>
          <a:off x="571472" y="571480"/>
          <a:ext cx="8143932" cy="1338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e 5"/>
          <p:cNvGraphicFramePr/>
          <p:nvPr/>
        </p:nvGraphicFramePr>
        <p:xfrm>
          <a:off x="285720" y="3558321"/>
          <a:ext cx="8572560" cy="25853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Flèche vers le bas 3"/>
          <p:cNvSpPr/>
          <p:nvPr/>
        </p:nvSpPr>
        <p:spPr>
          <a:xfrm>
            <a:off x="4071934" y="2428868"/>
            <a:ext cx="428628"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2.vetagro-sup.fr/ens/nut/webBromato/cours/cmlait/spray/atomisat.jpg"/>
          <p:cNvPicPr>
            <a:picLocks noChangeAspect="1" noChangeArrowheads="1"/>
          </p:cNvPicPr>
          <p:nvPr/>
        </p:nvPicPr>
        <p:blipFill>
          <a:blip r:embed="rId2" cstate="print"/>
          <a:srcRect/>
          <a:stretch>
            <a:fillRect/>
          </a:stretch>
        </p:blipFill>
        <p:spPr bwMode="auto">
          <a:xfrm>
            <a:off x="857224" y="714356"/>
            <a:ext cx="7215238" cy="528641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72742" y="403798"/>
            <a:ext cx="7312896" cy="646331"/>
          </a:xfrm>
          <a:prstGeom prst="rect">
            <a:avLst/>
          </a:prstGeom>
          <a:noFill/>
        </p:spPr>
        <p:txBody>
          <a:bodyPr wrap="square" rtlCol="0">
            <a:spAutoFit/>
          </a:bodyPr>
          <a:lstStyle/>
          <a:p>
            <a:pPr algn="ctr"/>
            <a:r>
              <a:rPr lang="fr-FR" sz="3600" b="1" dirty="0"/>
              <a:t>Composition du lait</a:t>
            </a:r>
          </a:p>
        </p:txBody>
      </p:sp>
      <p:sp>
        <p:nvSpPr>
          <p:cNvPr id="3" name="ZoneTexte 2"/>
          <p:cNvSpPr txBox="1"/>
          <p:nvPr/>
        </p:nvSpPr>
        <p:spPr>
          <a:xfrm>
            <a:off x="642910" y="1285860"/>
            <a:ext cx="5214974" cy="1477328"/>
          </a:xfrm>
          <a:prstGeom prst="rect">
            <a:avLst/>
          </a:prstGeom>
          <a:noFill/>
        </p:spPr>
        <p:txBody>
          <a:bodyPr wrap="square" rtlCol="0">
            <a:spAutoFit/>
          </a:bodyPr>
          <a:lstStyle/>
          <a:p>
            <a:r>
              <a:rPr lang="fr-FR" dirty="0"/>
              <a:t>Elle varie selon : </a:t>
            </a:r>
          </a:p>
          <a:p>
            <a:endParaRPr lang="fr-FR" dirty="0"/>
          </a:p>
          <a:p>
            <a:pPr>
              <a:buFont typeface="Wingdings" pitchFamily="2" charset="2"/>
              <a:buChar char="v"/>
            </a:pPr>
            <a:r>
              <a:rPr lang="fr-FR" dirty="0"/>
              <a:t>  espèce</a:t>
            </a:r>
          </a:p>
          <a:p>
            <a:pPr>
              <a:buFont typeface="Wingdings" pitchFamily="2" charset="2"/>
              <a:buChar char="v"/>
            </a:pPr>
            <a:r>
              <a:rPr lang="fr-FR" dirty="0"/>
              <a:t>  elle varie aussi chez la même laitière en fonction de la période de </a:t>
            </a:r>
            <a:r>
              <a:rPr lang="fr-FR" dirty="0">
                <a:solidFill>
                  <a:srgbClr val="FF0000"/>
                </a:solidFill>
              </a:rPr>
              <a:t>lactation.</a:t>
            </a:r>
            <a:endParaRPr lang="fr-FR" dirty="0"/>
          </a:p>
        </p:txBody>
      </p:sp>
      <p:sp>
        <p:nvSpPr>
          <p:cNvPr id="4" name="Flèche droite 3"/>
          <p:cNvSpPr/>
          <p:nvPr/>
        </p:nvSpPr>
        <p:spPr>
          <a:xfrm>
            <a:off x="6000760" y="2143116"/>
            <a:ext cx="42862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6715140" y="1785926"/>
            <a:ext cx="2286016" cy="1200329"/>
          </a:xfrm>
          <a:prstGeom prst="rect">
            <a:avLst/>
          </a:prstGeom>
          <a:noFill/>
        </p:spPr>
        <p:txBody>
          <a:bodyPr wrap="square" rtlCol="0">
            <a:spAutoFit/>
          </a:bodyPr>
          <a:lstStyle/>
          <a:p>
            <a:pPr algn="ctr"/>
            <a:r>
              <a:rPr lang="fr-FR" dirty="0"/>
              <a:t>Pour cette raison qu’on parle de la composition moyenne pour </a:t>
            </a:r>
            <a:r>
              <a:rPr lang="fr-FR" dirty="0">
                <a:solidFill>
                  <a:srgbClr val="FF0000"/>
                </a:solidFill>
              </a:rPr>
              <a:t>100 g.</a:t>
            </a:r>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2097622716"/>
              </p:ext>
            </p:extLst>
          </p:nvPr>
        </p:nvGraphicFramePr>
        <p:xfrm>
          <a:off x="785786" y="3857628"/>
          <a:ext cx="6643734" cy="1714512"/>
        </p:xfrm>
        <a:graphic>
          <a:graphicData uri="http://schemas.openxmlformats.org/drawingml/2006/table">
            <a:tbl>
              <a:tblPr firstRow="1" bandRow="1">
                <a:tableStyleId>{5C22544A-7EE6-4342-B048-85BDC9FD1C3A}</a:tableStyleId>
              </a:tblPr>
              <a:tblGrid>
                <a:gridCol w="1107289">
                  <a:extLst>
                    <a:ext uri="{9D8B030D-6E8A-4147-A177-3AD203B41FA5}">
                      <a16:colId xmlns:a16="http://schemas.microsoft.com/office/drawing/2014/main" val="20000"/>
                    </a:ext>
                  </a:extLst>
                </a:gridCol>
                <a:gridCol w="1107289">
                  <a:extLst>
                    <a:ext uri="{9D8B030D-6E8A-4147-A177-3AD203B41FA5}">
                      <a16:colId xmlns:a16="http://schemas.microsoft.com/office/drawing/2014/main" val="20001"/>
                    </a:ext>
                  </a:extLst>
                </a:gridCol>
                <a:gridCol w="1107289">
                  <a:extLst>
                    <a:ext uri="{9D8B030D-6E8A-4147-A177-3AD203B41FA5}">
                      <a16:colId xmlns:a16="http://schemas.microsoft.com/office/drawing/2014/main" val="20002"/>
                    </a:ext>
                  </a:extLst>
                </a:gridCol>
                <a:gridCol w="1107289">
                  <a:extLst>
                    <a:ext uri="{9D8B030D-6E8A-4147-A177-3AD203B41FA5}">
                      <a16:colId xmlns:a16="http://schemas.microsoft.com/office/drawing/2014/main" val="20003"/>
                    </a:ext>
                  </a:extLst>
                </a:gridCol>
                <a:gridCol w="1107289">
                  <a:extLst>
                    <a:ext uri="{9D8B030D-6E8A-4147-A177-3AD203B41FA5}">
                      <a16:colId xmlns:a16="http://schemas.microsoft.com/office/drawing/2014/main" val="20004"/>
                    </a:ext>
                  </a:extLst>
                </a:gridCol>
                <a:gridCol w="1107289">
                  <a:extLst>
                    <a:ext uri="{9D8B030D-6E8A-4147-A177-3AD203B41FA5}">
                      <a16:colId xmlns:a16="http://schemas.microsoft.com/office/drawing/2014/main" val="20005"/>
                    </a:ext>
                  </a:extLst>
                </a:gridCol>
              </a:tblGrid>
              <a:tr h="428628">
                <a:tc>
                  <a:txBody>
                    <a:bodyPr/>
                    <a:lstStyle/>
                    <a:p>
                      <a:r>
                        <a:rPr lang="fr-FR" dirty="0" err="1"/>
                        <a:t>Espéce</a:t>
                      </a:r>
                      <a:endParaRPr lang="fr-FR" dirty="0"/>
                    </a:p>
                  </a:txBody>
                  <a:tcPr/>
                </a:tc>
                <a:tc>
                  <a:txBody>
                    <a:bodyPr/>
                    <a:lstStyle/>
                    <a:p>
                      <a:r>
                        <a:rPr lang="fr-FR" dirty="0"/>
                        <a:t>Eau </a:t>
                      </a:r>
                    </a:p>
                  </a:txBody>
                  <a:tcPr/>
                </a:tc>
                <a:tc>
                  <a:txBody>
                    <a:bodyPr/>
                    <a:lstStyle/>
                    <a:p>
                      <a:r>
                        <a:rPr lang="fr-FR" dirty="0" err="1"/>
                        <a:t>proteines</a:t>
                      </a:r>
                      <a:endParaRPr lang="fr-FR" dirty="0"/>
                    </a:p>
                  </a:txBody>
                  <a:tcPr/>
                </a:tc>
                <a:tc>
                  <a:txBody>
                    <a:bodyPr/>
                    <a:lstStyle/>
                    <a:p>
                      <a:r>
                        <a:rPr lang="fr-FR" dirty="0"/>
                        <a:t>lipides</a:t>
                      </a:r>
                    </a:p>
                  </a:txBody>
                  <a:tcPr/>
                </a:tc>
                <a:tc>
                  <a:txBody>
                    <a:bodyPr/>
                    <a:lstStyle/>
                    <a:p>
                      <a:r>
                        <a:rPr lang="fr-FR" dirty="0"/>
                        <a:t>Lactose</a:t>
                      </a:r>
                    </a:p>
                  </a:txBody>
                  <a:tcPr/>
                </a:tc>
                <a:tc>
                  <a:txBody>
                    <a:bodyPr/>
                    <a:lstStyle/>
                    <a:p>
                      <a:r>
                        <a:rPr lang="fr-FR" dirty="0"/>
                        <a:t>minéraux</a:t>
                      </a:r>
                    </a:p>
                  </a:txBody>
                  <a:tcPr/>
                </a:tc>
                <a:extLst>
                  <a:ext uri="{0D108BD9-81ED-4DB2-BD59-A6C34878D82A}">
                    <a16:rowId xmlns:a16="http://schemas.microsoft.com/office/drawing/2014/main" val="10000"/>
                  </a:ext>
                </a:extLst>
              </a:tr>
              <a:tr h="428628">
                <a:tc>
                  <a:txBody>
                    <a:bodyPr/>
                    <a:lstStyle/>
                    <a:p>
                      <a:r>
                        <a:rPr lang="fr-FR" dirty="0"/>
                        <a:t>vache</a:t>
                      </a:r>
                    </a:p>
                  </a:txBody>
                  <a:tcPr/>
                </a:tc>
                <a:tc>
                  <a:txBody>
                    <a:bodyPr/>
                    <a:lstStyle/>
                    <a:p>
                      <a:r>
                        <a:rPr lang="fr-FR" dirty="0"/>
                        <a:t>87,2</a:t>
                      </a:r>
                    </a:p>
                  </a:txBody>
                  <a:tcPr/>
                </a:tc>
                <a:tc>
                  <a:txBody>
                    <a:bodyPr/>
                    <a:lstStyle/>
                    <a:p>
                      <a:r>
                        <a:rPr lang="fr-FR" dirty="0"/>
                        <a:t>3,5</a:t>
                      </a:r>
                    </a:p>
                  </a:txBody>
                  <a:tcPr/>
                </a:tc>
                <a:tc>
                  <a:txBody>
                    <a:bodyPr/>
                    <a:lstStyle/>
                    <a:p>
                      <a:r>
                        <a:rPr lang="fr-FR" dirty="0"/>
                        <a:t>3,7</a:t>
                      </a:r>
                    </a:p>
                  </a:txBody>
                  <a:tcPr/>
                </a:tc>
                <a:tc>
                  <a:txBody>
                    <a:bodyPr/>
                    <a:lstStyle/>
                    <a:p>
                      <a:r>
                        <a:rPr lang="fr-FR" dirty="0"/>
                        <a:t>4,9</a:t>
                      </a:r>
                    </a:p>
                  </a:txBody>
                  <a:tcPr/>
                </a:tc>
                <a:tc>
                  <a:txBody>
                    <a:bodyPr/>
                    <a:lstStyle/>
                    <a:p>
                      <a:r>
                        <a:rPr lang="fr-FR" dirty="0"/>
                        <a:t>0,72</a:t>
                      </a:r>
                    </a:p>
                  </a:txBody>
                  <a:tcPr/>
                </a:tc>
                <a:extLst>
                  <a:ext uri="{0D108BD9-81ED-4DB2-BD59-A6C34878D82A}">
                    <a16:rowId xmlns:a16="http://schemas.microsoft.com/office/drawing/2014/main" val="10001"/>
                  </a:ext>
                </a:extLst>
              </a:tr>
              <a:tr h="428628">
                <a:tc>
                  <a:txBody>
                    <a:bodyPr/>
                    <a:lstStyle/>
                    <a:p>
                      <a:r>
                        <a:rPr lang="fr-FR" dirty="0" err="1"/>
                        <a:t>chévre</a:t>
                      </a:r>
                      <a:endParaRPr lang="fr-FR" dirty="0"/>
                    </a:p>
                  </a:txBody>
                  <a:tcPr/>
                </a:tc>
                <a:tc>
                  <a:txBody>
                    <a:bodyPr/>
                    <a:lstStyle/>
                    <a:p>
                      <a:r>
                        <a:rPr lang="fr-FR" dirty="0"/>
                        <a:t>86,5</a:t>
                      </a:r>
                    </a:p>
                  </a:txBody>
                  <a:tcPr/>
                </a:tc>
                <a:tc>
                  <a:txBody>
                    <a:bodyPr/>
                    <a:lstStyle/>
                    <a:p>
                      <a:r>
                        <a:rPr lang="fr-FR" dirty="0"/>
                        <a:t>3,6</a:t>
                      </a:r>
                    </a:p>
                  </a:txBody>
                  <a:tcPr/>
                </a:tc>
                <a:tc>
                  <a:txBody>
                    <a:bodyPr/>
                    <a:lstStyle/>
                    <a:p>
                      <a:r>
                        <a:rPr lang="fr-FR" dirty="0"/>
                        <a:t>4</a:t>
                      </a:r>
                    </a:p>
                  </a:txBody>
                  <a:tcPr/>
                </a:tc>
                <a:tc>
                  <a:txBody>
                    <a:bodyPr/>
                    <a:lstStyle/>
                    <a:p>
                      <a:r>
                        <a:rPr lang="fr-FR" dirty="0"/>
                        <a:t>5,1</a:t>
                      </a:r>
                    </a:p>
                  </a:txBody>
                  <a:tcPr/>
                </a:tc>
                <a:tc>
                  <a:txBody>
                    <a:bodyPr/>
                    <a:lstStyle/>
                    <a:p>
                      <a:r>
                        <a:rPr lang="fr-FR" dirty="0"/>
                        <a:t>0,82</a:t>
                      </a:r>
                    </a:p>
                  </a:txBody>
                  <a:tcPr/>
                </a:tc>
                <a:extLst>
                  <a:ext uri="{0D108BD9-81ED-4DB2-BD59-A6C34878D82A}">
                    <a16:rowId xmlns:a16="http://schemas.microsoft.com/office/drawing/2014/main" val="10002"/>
                  </a:ext>
                </a:extLst>
              </a:tr>
              <a:tr h="428628">
                <a:tc>
                  <a:txBody>
                    <a:bodyPr/>
                    <a:lstStyle/>
                    <a:p>
                      <a:r>
                        <a:rPr lang="fr-FR" dirty="0"/>
                        <a:t>brebis</a:t>
                      </a:r>
                    </a:p>
                  </a:txBody>
                  <a:tcPr/>
                </a:tc>
                <a:tc>
                  <a:txBody>
                    <a:bodyPr/>
                    <a:lstStyle/>
                    <a:p>
                      <a:r>
                        <a:rPr lang="fr-FR" dirty="0"/>
                        <a:t>82,7</a:t>
                      </a:r>
                    </a:p>
                  </a:txBody>
                  <a:tcPr/>
                </a:tc>
                <a:tc>
                  <a:txBody>
                    <a:bodyPr/>
                    <a:lstStyle/>
                    <a:p>
                      <a:r>
                        <a:rPr lang="fr-FR" dirty="0"/>
                        <a:t>5,5</a:t>
                      </a:r>
                    </a:p>
                  </a:txBody>
                  <a:tcPr/>
                </a:tc>
                <a:tc>
                  <a:txBody>
                    <a:bodyPr/>
                    <a:lstStyle/>
                    <a:p>
                      <a:r>
                        <a:rPr lang="fr-FR" dirty="0"/>
                        <a:t>6,4</a:t>
                      </a:r>
                    </a:p>
                  </a:txBody>
                  <a:tcPr/>
                </a:tc>
                <a:tc>
                  <a:txBody>
                    <a:bodyPr/>
                    <a:lstStyle/>
                    <a:p>
                      <a:r>
                        <a:rPr lang="fr-FR" dirty="0"/>
                        <a:t>4,7</a:t>
                      </a:r>
                    </a:p>
                  </a:txBody>
                  <a:tcPr/>
                </a:tc>
                <a:tc>
                  <a:txBody>
                    <a:bodyPr/>
                    <a:lstStyle/>
                    <a:p>
                      <a:r>
                        <a:rPr lang="fr-FR" dirty="0"/>
                        <a:t>0,92</a:t>
                      </a:r>
                    </a:p>
                  </a:txBody>
                  <a:tcPr/>
                </a:tc>
                <a:extLst>
                  <a:ext uri="{0D108BD9-81ED-4DB2-BD59-A6C34878D82A}">
                    <a16:rowId xmlns:a16="http://schemas.microsoft.com/office/drawing/2014/main" val="10003"/>
                  </a:ext>
                </a:extLst>
              </a:tr>
            </a:tbl>
          </a:graphicData>
        </a:graphic>
      </p:graphicFrame>
      <p:sp>
        <p:nvSpPr>
          <p:cNvPr id="7" name="ZoneTexte 6"/>
          <p:cNvSpPr txBox="1"/>
          <p:nvPr/>
        </p:nvSpPr>
        <p:spPr>
          <a:xfrm>
            <a:off x="714348" y="3214686"/>
            <a:ext cx="4214842" cy="369332"/>
          </a:xfrm>
          <a:prstGeom prst="rect">
            <a:avLst/>
          </a:prstGeom>
          <a:noFill/>
        </p:spPr>
        <p:txBody>
          <a:bodyPr wrap="square" rtlCol="0">
            <a:spAutoFit/>
          </a:bodyPr>
          <a:lstStyle/>
          <a:p>
            <a:r>
              <a:rPr lang="fr-FR" dirty="0"/>
              <a:t>Selon FONTAIN:  tableau 1</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71736" y="357166"/>
            <a:ext cx="4572032" cy="369332"/>
          </a:xfrm>
          <a:prstGeom prst="rect">
            <a:avLst/>
          </a:prstGeom>
          <a:noFill/>
        </p:spPr>
        <p:txBody>
          <a:bodyPr wrap="square" rtlCol="0">
            <a:spAutoFit/>
          </a:bodyPr>
          <a:lstStyle/>
          <a:p>
            <a:r>
              <a:rPr lang="fr-FR" b="1" dirty="0"/>
              <a:t>Procédés de fabrication du fromage</a:t>
            </a:r>
          </a:p>
        </p:txBody>
      </p:sp>
      <p:sp>
        <p:nvSpPr>
          <p:cNvPr id="3" name="ZoneTexte 2"/>
          <p:cNvSpPr txBox="1"/>
          <p:nvPr/>
        </p:nvSpPr>
        <p:spPr>
          <a:xfrm>
            <a:off x="571472" y="1000108"/>
            <a:ext cx="8215370" cy="923330"/>
          </a:xfrm>
          <a:prstGeom prst="rect">
            <a:avLst/>
          </a:prstGeom>
          <a:noFill/>
        </p:spPr>
        <p:txBody>
          <a:bodyPr wrap="square" rtlCol="0">
            <a:spAutoFit/>
          </a:bodyPr>
          <a:lstStyle/>
          <a:p>
            <a:pPr algn="just"/>
            <a:r>
              <a:rPr lang="fr-FR" b="1" dirty="0"/>
              <a:t>Définition:</a:t>
            </a:r>
            <a:r>
              <a:rPr lang="fr-FR" dirty="0"/>
              <a:t> le fromage est réservé aux produits fermentés ou non, affinés ou non; obtenus à partir des matières d’origines exclusivement laitières (lait entier, ½ écrémé, écrémé).</a:t>
            </a:r>
          </a:p>
        </p:txBody>
      </p:sp>
      <p:sp>
        <p:nvSpPr>
          <p:cNvPr id="4" name="ZoneTexte 3"/>
          <p:cNvSpPr txBox="1"/>
          <p:nvPr/>
        </p:nvSpPr>
        <p:spPr>
          <a:xfrm>
            <a:off x="571472" y="2143116"/>
            <a:ext cx="8143932" cy="646331"/>
          </a:xfrm>
          <a:prstGeom prst="rect">
            <a:avLst/>
          </a:prstGeom>
          <a:noFill/>
        </p:spPr>
        <p:txBody>
          <a:bodyPr wrap="square" rtlCol="0">
            <a:spAutoFit/>
          </a:bodyPr>
          <a:lstStyle/>
          <a:p>
            <a:pPr algn="just"/>
            <a:r>
              <a:rPr lang="fr-FR" b="1" dirty="0"/>
              <a:t>histoire: </a:t>
            </a:r>
            <a:r>
              <a:rPr lang="fr-FR" dirty="0"/>
              <a:t>la fabrication du fromage est née il y’a plus de 8000 ans dans la région du moyen orient. </a:t>
            </a:r>
          </a:p>
        </p:txBody>
      </p:sp>
      <p:sp>
        <p:nvSpPr>
          <p:cNvPr id="5" name="Rectangle 4"/>
          <p:cNvSpPr/>
          <p:nvPr/>
        </p:nvSpPr>
        <p:spPr>
          <a:xfrm>
            <a:off x="214282" y="3000372"/>
            <a:ext cx="2928957" cy="646331"/>
          </a:xfrm>
          <a:prstGeom prst="rect">
            <a:avLst/>
          </a:prstGeom>
        </p:spPr>
        <p:txBody>
          <a:bodyPr wrap="square">
            <a:spAutoFit/>
          </a:bodyPr>
          <a:lstStyle/>
          <a:p>
            <a:pPr algn="ctr"/>
            <a:r>
              <a:rPr lang="fr-FR" dirty="0"/>
              <a:t>C’</a:t>
            </a:r>
            <a:r>
              <a:rPr lang="fr-FR" dirty="0" err="1"/>
              <a:t>etaient</a:t>
            </a:r>
            <a:r>
              <a:rPr lang="fr-FR" dirty="0"/>
              <a:t> des nomades turques en Asie centrale</a:t>
            </a:r>
          </a:p>
        </p:txBody>
      </p:sp>
      <p:sp>
        <p:nvSpPr>
          <p:cNvPr id="6" name="Flèche droite 5"/>
          <p:cNvSpPr/>
          <p:nvPr/>
        </p:nvSpPr>
        <p:spPr>
          <a:xfrm>
            <a:off x="3000364" y="3143248"/>
            <a:ext cx="57150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3714744" y="3000372"/>
            <a:ext cx="2500330" cy="646331"/>
          </a:xfrm>
          <a:prstGeom prst="rect">
            <a:avLst/>
          </a:prstGeom>
          <a:noFill/>
        </p:spPr>
        <p:txBody>
          <a:bodyPr wrap="square" rtlCol="0">
            <a:spAutoFit/>
          </a:bodyPr>
          <a:lstStyle/>
          <a:p>
            <a:pPr algn="ctr"/>
            <a:r>
              <a:rPr lang="fr-FR" dirty="0"/>
              <a:t>Transportaient  le lait  dans des peaux de bête</a:t>
            </a:r>
          </a:p>
        </p:txBody>
      </p:sp>
      <p:sp>
        <p:nvSpPr>
          <p:cNvPr id="8" name="ZoneTexte 7"/>
          <p:cNvSpPr txBox="1"/>
          <p:nvPr/>
        </p:nvSpPr>
        <p:spPr>
          <a:xfrm>
            <a:off x="6715140" y="2996983"/>
            <a:ext cx="2500330" cy="646331"/>
          </a:xfrm>
          <a:prstGeom prst="rect">
            <a:avLst/>
          </a:prstGeom>
          <a:noFill/>
        </p:spPr>
        <p:txBody>
          <a:bodyPr wrap="square" rtlCol="0">
            <a:spAutoFit/>
          </a:bodyPr>
          <a:lstStyle/>
          <a:p>
            <a:pPr algn="ctr"/>
            <a:r>
              <a:rPr lang="fr-FR" dirty="0"/>
              <a:t>Le fromage est né accidentellement </a:t>
            </a:r>
          </a:p>
        </p:txBody>
      </p:sp>
      <p:sp>
        <p:nvSpPr>
          <p:cNvPr id="9" name="Flèche droite 8"/>
          <p:cNvSpPr/>
          <p:nvPr/>
        </p:nvSpPr>
        <p:spPr>
          <a:xfrm>
            <a:off x="6286512" y="3143248"/>
            <a:ext cx="57150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357166"/>
            <a:ext cx="3929090" cy="369332"/>
          </a:xfrm>
          <a:prstGeom prst="rect">
            <a:avLst/>
          </a:prstGeom>
          <a:noFill/>
        </p:spPr>
        <p:txBody>
          <a:bodyPr wrap="square" rtlCol="0">
            <a:spAutoFit/>
          </a:bodyPr>
          <a:lstStyle/>
          <a:p>
            <a:r>
              <a:rPr lang="fr-FR" b="1" dirty="0"/>
              <a:t>1- </a:t>
            </a:r>
            <a:r>
              <a:rPr lang="fr-FR" b="1" dirty="0" err="1"/>
              <a:t>Process</a:t>
            </a:r>
            <a:r>
              <a:rPr lang="fr-FR" b="1" dirty="0"/>
              <a:t> de fabrication du fromage:</a:t>
            </a:r>
          </a:p>
        </p:txBody>
      </p:sp>
      <p:sp>
        <p:nvSpPr>
          <p:cNvPr id="3" name="ZoneTexte 2"/>
          <p:cNvSpPr txBox="1"/>
          <p:nvPr/>
        </p:nvSpPr>
        <p:spPr>
          <a:xfrm>
            <a:off x="214282" y="857232"/>
            <a:ext cx="2428892" cy="369332"/>
          </a:xfrm>
          <a:prstGeom prst="rect">
            <a:avLst/>
          </a:prstGeom>
          <a:noFill/>
        </p:spPr>
        <p:txBody>
          <a:bodyPr wrap="square" rtlCol="0">
            <a:spAutoFit/>
          </a:bodyPr>
          <a:lstStyle/>
          <a:p>
            <a:r>
              <a:rPr lang="fr-FR" b="1" dirty="0"/>
              <a:t>1-1- Préparation du lait</a:t>
            </a:r>
          </a:p>
        </p:txBody>
      </p:sp>
      <p:sp>
        <p:nvSpPr>
          <p:cNvPr id="4" name="ZoneTexte 3"/>
          <p:cNvSpPr txBox="1"/>
          <p:nvPr/>
        </p:nvSpPr>
        <p:spPr>
          <a:xfrm>
            <a:off x="214282" y="1428736"/>
            <a:ext cx="8358246" cy="646331"/>
          </a:xfrm>
          <a:prstGeom prst="rect">
            <a:avLst/>
          </a:prstGeom>
          <a:noFill/>
        </p:spPr>
        <p:txBody>
          <a:bodyPr wrap="square" rtlCol="0">
            <a:spAutoFit/>
          </a:bodyPr>
          <a:lstStyle/>
          <a:p>
            <a:pPr algn="just"/>
            <a:r>
              <a:rPr lang="fr-FR" b="1" dirty="0"/>
              <a:t>1-1-1- Standardisation du lait: </a:t>
            </a:r>
            <a:r>
              <a:rPr lang="fr-FR" dirty="0"/>
              <a:t>consiste à ajuster  le taux des constitués biochimiques des différents laits récoltés des éleveurs.  </a:t>
            </a:r>
          </a:p>
        </p:txBody>
      </p:sp>
      <p:sp>
        <p:nvSpPr>
          <p:cNvPr id="6" name="Flèche vers le bas 5"/>
          <p:cNvSpPr/>
          <p:nvPr/>
        </p:nvSpPr>
        <p:spPr>
          <a:xfrm>
            <a:off x="4286248" y="2285992"/>
            <a:ext cx="357190"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857224" y="3214686"/>
            <a:ext cx="7500990" cy="71438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lumMod val="95000"/>
                    <a:lumOff val="5000"/>
                  </a:schemeClr>
                </a:solidFill>
              </a:rPr>
              <a:t>Les lait sont mélangés afin d’avoir un lait homogène avec des paramètres biochimique, physico-chimiques et organoleptiques standards. </a:t>
            </a:r>
          </a:p>
        </p:txBody>
      </p:sp>
      <p:sp>
        <p:nvSpPr>
          <p:cNvPr id="8" name="ZoneTexte 7"/>
          <p:cNvSpPr txBox="1"/>
          <p:nvPr/>
        </p:nvSpPr>
        <p:spPr>
          <a:xfrm>
            <a:off x="357158" y="4357694"/>
            <a:ext cx="5715040" cy="369332"/>
          </a:xfrm>
          <a:prstGeom prst="rect">
            <a:avLst/>
          </a:prstGeom>
          <a:noFill/>
        </p:spPr>
        <p:txBody>
          <a:bodyPr wrap="square" rtlCol="0">
            <a:spAutoFit/>
          </a:bodyPr>
          <a:lstStyle/>
          <a:p>
            <a:r>
              <a:rPr lang="fr-FR" b="1" dirty="0"/>
              <a:t>1-1-2- Ecrémage:</a:t>
            </a:r>
          </a:p>
        </p:txBody>
      </p:sp>
      <p:sp>
        <p:nvSpPr>
          <p:cNvPr id="9" name="Rectangle 8"/>
          <p:cNvSpPr/>
          <p:nvPr/>
        </p:nvSpPr>
        <p:spPr>
          <a:xfrm>
            <a:off x="357158" y="4857760"/>
            <a:ext cx="3702680" cy="369332"/>
          </a:xfrm>
          <a:prstGeom prst="rect">
            <a:avLst/>
          </a:prstGeom>
        </p:spPr>
        <p:txBody>
          <a:bodyPr wrap="none">
            <a:spAutoFit/>
          </a:bodyPr>
          <a:lstStyle/>
          <a:p>
            <a:r>
              <a:rPr lang="fr-FR" dirty="0"/>
              <a:t>consiste à éliminer une partie de MG</a:t>
            </a:r>
          </a:p>
        </p:txBody>
      </p:sp>
      <p:sp>
        <p:nvSpPr>
          <p:cNvPr id="10" name="Flèche droite 9"/>
          <p:cNvSpPr/>
          <p:nvPr/>
        </p:nvSpPr>
        <p:spPr>
          <a:xfrm>
            <a:off x="4357686" y="4857760"/>
            <a:ext cx="57150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5500694" y="4711495"/>
            <a:ext cx="3357586" cy="646331"/>
          </a:xfrm>
          <a:prstGeom prst="rect">
            <a:avLst/>
          </a:prstGeom>
          <a:noFill/>
        </p:spPr>
        <p:txBody>
          <a:bodyPr wrap="square" rtlCol="0">
            <a:spAutoFit/>
          </a:bodyPr>
          <a:lstStyle/>
          <a:p>
            <a:pPr algn="ctr"/>
            <a:r>
              <a:rPr lang="fr-FR" dirty="0"/>
              <a:t>Cette pratique donne des fromages maigres et peu crémeux</a:t>
            </a:r>
          </a:p>
        </p:txBody>
      </p:sp>
      <p:sp>
        <p:nvSpPr>
          <p:cNvPr id="12" name="ZoneTexte 11"/>
          <p:cNvSpPr txBox="1"/>
          <p:nvPr/>
        </p:nvSpPr>
        <p:spPr>
          <a:xfrm>
            <a:off x="357158" y="5783065"/>
            <a:ext cx="8501122" cy="646331"/>
          </a:xfrm>
          <a:prstGeom prst="rect">
            <a:avLst/>
          </a:prstGeom>
          <a:noFill/>
        </p:spPr>
        <p:txBody>
          <a:bodyPr wrap="square" rtlCol="0">
            <a:spAutoFit/>
          </a:bodyPr>
          <a:lstStyle/>
          <a:p>
            <a:pPr algn="just"/>
            <a:r>
              <a:rPr lang="fr-FR" b="1" dirty="0"/>
              <a:t>1-1-3- Pasteurisation: </a:t>
            </a:r>
            <a:r>
              <a:rPr lang="fr-FR" dirty="0"/>
              <a:t>c’est de porter le lait à une température </a:t>
            </a:r>
            <a:r>
              <a:rPr lang="fr-FR" dirty="0" err="1"/>
              <a:t>egale</a:t>
            </a:r>
            <a:r>
              <a:rPr lang="fr-FR" dirty="0"/>
              <a:t> à 70°C/30s permettant d’éliminer la pluparts des MO bons ou mauvais (t°C minimum: 63°C/30 min).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214290"/>
            <a:ext cx="2500330" cy="369332"/>
          </a:xfrm>
          <a:prstGeom prst="rect">
            <a:avLst/>
          </a:prstGeom>
          <a:noFill/>
        </p:spPr>
        <p:txBody>
          <a:bodyPr wrap="square" rtlCol="0">
            <a:spAutoFit/>
          </a:bodyPr>
          <a:lstStyle/>
          <a:p>
            <a:r>
              <a:rPr lang="fr-FR" b="1" dirty="0"/>
              <a:t>1-2- Ensemencement: </a:t>
            </a:r>
          </a:p>
        </p:txBody>
      </p:sp>
      <p:sp>
        <p:nvSpPr>
          <p:cNvPr id="3" name="ZoneTexte 2"/>
          <p:cNvSpPr txBox="1"/>
          <p:nvPr/>
        </p:nvSpPr>
        <p:spPr>
          <a:xfrm>
            <a:off x="285720" y="714356"/>
            <a:ext cx="8286776" cy="646331"/>
          </a:xfrm>
          <a:prstGeom prst="rect">
            <a:avLst/>
          </a:prstGeom>
          <a:noFill/>
        </p:spPr>
        <p:txBody>
          <a:bodyPr wrap="square" rtlCol="0">
            <a:spAutoFit/>
          </a:bodyPr>
          <a:lstStyle/>
          <a:p>
            <a:pPr algn="just"/>
            <a:r>
              <a:rPr lang="fr-FR" dirty="0"/>
              <a:t>Le lait est ensemencé avec un levain microbien spécifique qui représentera une population d’environ 10 6 cellules/g de fromage. </a:t>
            </a:r>
          </a:p>
        </p:txBody>
      </p:sp>
      <p:sp>
        <p:nvSpPr>
          <p:cNvPr id="4" name="ZoneTexte 3"/>
          <p:cNvSpPr txBox="1"/>
          <p:nvPr/>
        </p:nvSpPr>
        <p:spPr>
          <a:xfrm>
            <a:off x="357158" y="1500174"/>
            <a:ext cx="6858048" cy="369332"/>
          </a:xfrm>
          <a:prstGeom prst="rect">
            <a:avLst/>
          </a:prstGeom>
          <a:noFill/>
        </p:spPr>
        <p:txBody>
          <a:bodyPr wrap="square" rtlCol="0">
            <a:spAutoFit/>
          </a:bodyPr>
          <a:lstStyle/>
          <a:p>
            <a:r>
              <a:rPr lang="fr-FR" dirty="0"/>
              <a:t>Les différents type de MO sont utilisés pour leur différents rôles: </a:t>
            </a:r>
          </a:p>
        </p:txBody>
      </p:sp>
      <p:sp>
        <p:nvSpPr>
          <p:cNvPr id="5" name="Flèche vers le bas 4"/>
          <p:cNvSpPr/>
          <p:nvPr/>
        </p:nvSpPr>
        <p:spPr>
          <a:xfrm>
            <a:off x="1714480" y="2143116"/>
            <a:ext cx="28575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à coins arrondis 5"/>
          <p:cNvSpPr/>
          <p:nvPr/>
        </p:nvSpPr>
        <p:spPr>
          <a:xfrm>
            <a:off x="1142976" y="2857496"/>
            <a:ext cx="1785950" cy="71438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Production d’acide lactique</a:t>
            </a:r>
          </a:p>
        </p:txBody>
      </p:sp>
      <p:sp>
        <p:nvSpPr>
          <p:cNvPr id="7" name="Flèche vers le bas 6"/>
          <p:cNvSpPr/>
          <p:nvPr/>
        </p:nvSpPr>
        <p:spPr>
          <a:xfrm>
            <a:off x="4143372" y="2143116"/>
            <a:ext cx="28575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3428992" y="2857496"/>
            <a:ext cx="1785950" cy="71438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Contribue à l’</a:t>
            </a:r>
            <a:r>
              <a:rPr lang="fr-FR" b="1" dirty="0" err="1">
                <a:solidFill>
                  <a:schemeClr val="tx1"/>
                </a:solidFill>
              </a:rPr>
              <a:t>egouttage</a:t>
            </a:r>
            <a:endParaRPr lang="fr-FR" b="1" dirty="0">
              <a:solidFill>
                <a:schemeClr val="tx1"/>
              </a:solidFill>
            </a:endParaRPr>
          </a:p>
        </p:txBody>
      </p:sp>
      <p:sp>
        <p:nvSpPr>
          <p:cNvPr id="9" name="Flèche vers le bas 8"/>
          <p:cNvSpPr/>
          <p:nvPr/>
        </p:nvSpPr>
        <p:spPr>
          <a:xfrm>
            <a:off x="6929454" y="2143116"/>
            <a:ext cx="28575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5786446" y="2714620"/>
            <a:ext cx="2500330" cy="928694"/>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Production d’aromes: ex: </a:t>
            </a:r>
            <a:r>
              <a:rPr lang="fr-FR" b="1" dirty="0" err="1">
                <a:solidFill>
                  <a:schemeClr val="tx1"/>
                </a:solidFill>
              </a:rPr>
              <a:t>diacétyl</a:t>
            </a:r>
            <a:r>
              <a:rPr lang="fr-FR" b="1" dirty="0">
                <a:solidFill>
                  <a:schemeClr val="tx1"/>
                </a:solidFill>
              </a:rPr>
              <a:t> </a:t>
            </a:r>
            <a:r>
              <a:rPr lang="fr-FR" b="1" dirty="0" err="1">
                <a:solidFill>
                  <a:schemeClr val="tx1"/>
                </a:solidFill>
              </a:rPr>
              <a:t>aprtir</a:t>
            </a:r>
            <a:r>
              <a:rPr lang="fr-FR" b="1" dirty="0">
                <a:solidFill>
                  <a:schemeClr val="tx1"/>
                </a:solidFill>
              </a:rPr>
              <a:t> des citrate</a:t>
            </a:r>
          </a:p>
        </p:txBody>
      </p:sp>
      <p:sp>
        <p:nvSpPr>
          <p:cNvPr id="11" name="ZoneTexte 10"/>
          <p:cNvSpPr txBox="1"/>
          <p:nvPr/>
        </p:nvSpPr>
        <p:spPr>
          <a:xfrm>
            <a:off x="285720" y="3929066"/>
            <a:ext cx="1928826" cy="369332"/>
          </a:xfrm>
          <a:prstGeom prst="rect">
            <a:avLst/>
          </a:prstGeom>
          <a:noFill/>
        </p:spPr>
        <p:txBody>
          <a:bodyPr wrap="square" rtlCol="0">
            <a:spAutoFit/>
          </a:bodyPr>
          <a:lstStyle/>
          <a:p>
            <a:r>
              <a:rPr lang="fr-FR" dirty="0"/>
              <a:t>1-2-1- Bactéries:</a:t>
            </a:r>
          </a:p>
        </p:txBody>
      </p:sp>
      <p:sp>
        <p:nvSpPr>
          <p:cNvPr id="12" name="ZoneTexte 11"/>
          <p:cNvSpPr txBox="1"/>
          <p:nvPr/>
        </p:nvSpPr>
        <p:spPr>
          <a:xfrm>
            <a:off x="285720" y="4429132"/>
            <a:ext cx="2500330" cy="369332"/>
          </a:xfrm>
          <a:prstGeom prst="rect">
            <a:avLst/>
          </a:prstGeom>
          <a:noFill/>
        </p:spPr>
        <p:txBody>
          <a:bodyPr wrap="square" rtlCol="0">
            <a:spAutoFit/>
          </a:bodyPr>
          <a:lstStyle/>
          <a:p>
            <a:r>
              <a:rPr lang="fr-FR" dirty="0"/>
              <a:t>a) Bactéries lactiques: </a:t>
            </a:r>
          </a:p>
        </p:txBody>
      </p:sp>
      <p:sp>
        <p:nvSpPr>
          <p:cNvPr id="13" name="ZoneTexte 12"/>
          <p:cNvSpPr txBox="1"/>
          <p:nvPr/>
        </p:nvSpPr>
        <p:spPr>
          <a:xfrm>
            <a:off x="285720" y="4929198"/>
            <a:ext cx="8001056" cy="369332"/>
          </a:xfrm>
          <a:prstGeom prst="rect">
            <a:avLst/>
          </a:prstGeom>
          <a:noFill/>
        </p:spPr>
        <p:txBody>
          <a:bodyPr wrap="square" rtlCol="0">
            <a:spAutoFit/>
          </a:bodyPr>
          <a:lstStyle/>
          <a:p>
            <a:pPr>
              <a:buFont typeface="Wingdings" pitchFamily="2" charset="2"/>
              <a:buChar char="v"/>
            </a:pPr>
            <a:r>
              <a:rPr lang="fr-FR" dirty="0"/>
              <a:t>  </a:t>
            </a:r>
            <a:r>
              <a:rPr lang="fr-FR" b="1" dirty="0"/>
              <a:t>Les streptocoques lactiques: </a:t>
            </a:r>
            <a:r>
              <a:rPr lang="fr-FR" dirty="0"/>
              <a:t>se sont les plus nombreux Produisant: </a:t>
            </a:r>
          </a:p>
        </p:txBody>
      </p:sp>
      <p:sp>
        <p:nvSpPr>
          <p:cNvPr id="14" name="ZoneTexte 13"/>
          <p:cNvSpPr txBox="1"/>
          <p:nvPr/>
        </p:nvSpPr>
        <p:spPr>
          <a:xfrm>
            <a:off x="1214414" y="5512700"/>
            <a:ext cx="6143668" cy="369332"/>
          </a:xfrm>
          <a:prstGeom prst="rect">
            <a:avLst/>
          </a:prstGeom>
          <a:noFill/>
        </p:spPr>
        <p:txBody>
          <a:bodyPr wrap="square" rtlCol="0">
            <a:spAutoFit/>
          </a:bodyPr>
          <a:lstStyle/>
          <a:p>
            <a:r>
              <a:rPr lang="fr-FR" dirty="0"/>
              <a:t>l’acide lactique (a partir du lactose)</a:t>
            </a:r>
          </a:p>
        </p:txBody>
      </p:sp>
      <p:sp>
        <p:nvSpPr>
          <p:cNvPr id="15" name="Flèche droite 14"/>
          <p:cNvSpPr/>
          <p:nvPr/>
        </p:nvSpPr>
        <p:spPr>
          <a:xfrm>
            <a:off x="642910" y="5572140"/>
            <a:ext cx="42862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1214414" y="6060064"/>
            <a:ext cx="6143668" cy="369332"/>
          </a:xfrm>
          <a:prstGeom prst="rect">
            <a:avLst/>
          </a:prstGeom>
          <a:noFill/>
        </p:spPr>
        <p:txBody>
          <a:bodyPr wrap="square" rtlCol="0">
            <a:spAutoFit/>
          </a:bodyPr>
          <a:lstStyle/>
          <a:p>
            <a:r>
              <a:rPr lang="fr-FR" dirty="0" err="1"/>
              <a:t>Aldehyde</a:t>
            </a:r>
            <a:r>
              <a:rPr lang="fr-FR" dirty="0"/>
              <a:t> + acides gras volatil en petite </a:t>
            </a:r>
            <a:r>
              <a:rPr lang="fr-FR" dirty="0" err="1"/>
              <a:t>qté</a:t>
            </a:r>
            <a:r>
              <a:rPr lang="fr-FR" dirty="0"/>
              <a:t> </a:t>
            </a:r>
          </a:p>
        </p:txBody>
      </p:sp>
      <p:sp>
        <p:nvSpPr>
          <p:cNvPr id="17" name="Flèche droite 16"/>
          <p:cNvSpPr/>
          <p:nvPr/>
        </p:nvSpPr>
        <p:spPr>
          <a:xfrm>
            <a:off x="642910" y="6119504"/>
            <a:ext cx="42862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droite 17"/>
          <p:cNvSpPr/>
          <p:nvPr/>
        </p:nvSpPr>
        <p:spPr>
          <a:xfrm>
            <a:off x="5429256" y="6143644"/>
            <a:ext cx="42862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6072198" y="6072206"/>
            <a:ext cx="2500330" cy="369332"/>
          </a:xfrm>
          <a:prstGeom prst="rect">
            <a:avLst/>
          </a:prstGeom>
          <a:noFill/>
        </p:spPr>
        <p:txBody>
          <a:bodyPr wrap="square" rtlCol="0">
            <a:spAutoFit/>
          </a:bodyPr>
          <a:lstStyle/>
          <a:p>
            <a:r>
              <a:rPr lang="fr-FR" dirty="0"/>
              <a:t>Composants d’aromes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7158" y="428604"/>
            <a:ext cx="2786082" cy="369332"/>
          </a:xfrm>
          <a:prstGeom prst="rect">
            <a:avLst/>
          </a:prstGeom>
          <a:noFill/>
        </p:spPr>
        <p:txBody>
          <a:bodyPr wrap="square" rtlCol="0">
            <a:spAutoFit/>
          </a:bodyPr>
          <a:lstStyle/>
          <a:p>
            <a:r>
              <a:rPr lang="fr-FR" dirty="0"/>
              <a:t>Exemple: </a:t>
            </a:r>
          </a:p>
        </p:txBody>
      </p:sp>
      <p:sp>
        <p:nvSpPr>
          <p:cNvPr id="3" name="ZoneTexte 2"/>
          <p:cNvSpPr txBox="1"/>
          <p:nvPr/>
        </p:nvSpPr>
        <p:spPr>
          <a:xfrm>
            <a:off x="285720" y="857232"/>
            <a:ext cx="8286808" cy="646331"/>
          </a:xfrm>
          <a:prstGeom prst="rect">
            <a:avLst/>
          </a:prstGeom>
          <a:noFill/>
        </p:spPr>
        <p:txBody>
          <a:bodyPr wrap="square" rtlCol="0">
            <a:spAutoFit/>
          </a:bodyPr>
          <a:lstStyle/>
          <a:p>
            <a:pPr algn="just"/>
            <a:r>
              <a:rPr lang="fr-FR" dirty="0"/>
              <a:t>Germes acidifiants mésophiles (18°C – 35°C):  </a:t>
            </a:r>
            <a:r>
              <a:rPr lang="fr-FR" b="1" i="1" dirty="0" err="1">
                <a:solidFill>
                  <a:srgbClr val="FF0000"/>
                </a:solidFill>
              </a:rPr>
              <a:t>Streptococcus</a:t>
            </a:r>
            <a:r>
              <a:rPr lang="fr-FR" b="1" i="1" dirty="0">
                <a:solidFill>
                  <a:srgbClr val="FF0000"/>
                </a:solidFill>
              </a:rPr>
              <a:t> </a:t>
            </a:r>
            <a:r>
              <a:rPr lang="fr-FR" b="1" i="1" dirty="0" err="1">
                <a:solidFill>
                  <a:srgbClr val="FF0000"/>
                </a:solidFill>
              </a:rPr>
              <a:t>lactis</a:t>
            </a:r>
            <a:r>
              <a:rPr lang="fr-FR" b="1" i="1" dirty="0">
                <a:solidFill>
                  <a:srgbClr val="FF0000"/>
                </a:solidFill>
              </a:rPr>
              <a:t>, S. </a:t>
            </a:r>
            <a:r>
              <a:rPr lang="fr-FR" b="1" i="1" dirty="0" err="1">
                <a:solidFill>
                  <a:srgbClr val="FF0000"/>
                </a:solidFill>
              </a:rPr>
              <a:t>cremoris</a:t>
            </a:r>
            <a:r>
              <a:rPr lang="fr-FR" b="1" i="1" dirty="0">
                <a:solidFill>
                  <a:srgbClr val="FF0000"/>
                </a:solidFill>
              </a:rPr>
              <a:t>, S. </a:t>
            </a:r>
            <a:r>
              <a:rPr lang="fr-FR" b="1" i="1" dirty="0" err="1">
                <a:solidFill>
                  <a:srgbClr val="FF0000"/>
                </a:solidFill>
              </a:rPr>
              <a:t>diacetylactis</a:t>
            </a:r>
            <a:r>
              <a:rPr lang="fr-FR" b="1" i="1" dirty="0">
                <a:solidFill>
                  <a:srgbClr val="FF0000"/>
                </a:solidFill>
              </a:rPr>
              <a:t> </a:t>
            </a:r>
          </a:p>
        </p:txBody>
      </p:sp>
      <p:sp>
        <p:nvSpPr>
          <p:cNvPr id="4" name="ZoneTexte 3"/>
          <p:cNvSpPr txBox="1"/>
          <p:nvPr/>
        </p:nvSpPr>
        <p:spPr>
          <a:xfrm>
            <a:off x="285720" y="1639661"/>
            <a:ext cx="8286808" cy="369332"/>
          </a:xfrm>
          <a:prstGeom prst="rect">
            <a:avLst/>
          </a:prstGeom>
          <a:noFill/>
        </p:spPr>
        <p:txBody>
          <a:bodyPr wrap="square" rtlCol="0">
            <a:spAutoFit/>
          </a:bodyPr>
          <a:lstStyle/>
          <a:p>
            <a:pPr algn="just"/>
            <a:r>
              <a:rPr lang="fr-FR" dirty="0"/>
              <a:t>Germes acidifiants thermophiles  (38°C – 45°C):  </a:t>
            </a:r>
            <a:r>
              <a:rPr lang="fr-FR" b="1" i="1" dirty="0" err="1">
                <a:solidFill>
                  <a:srgbClr val="FF0000"/>
                </a:solidFill>
              </a:rPr>
              <a:t>Streptococcus</a:t>
            </a:r>
            <a:r>
              <a:rPr lang="fr-FR" b="1" i="1" dirty="0">
                <a:solidFill>
                  <a:srgbClr val="FF0000"/>
                </a:solidFill>
              </a:rPr>
              <a:t> thermophilus, </a:t>
            </a:r>
          </a:p>
        </p:txBody>
      </p:sp>
      <p:sp>
        <p:nvSpPr>
          <p:cNvPr id="6" name="ZoneTexte 5"/>
          <p:cNvSpPr txBox="1"/>
          <p:nvPr/>
        </p:nvSpPr>
        <p:spPr>
          <a:xfrm>
            <a:off x="285720" y="2285992"/>
            <a:ext cx="8501122" cy="646331"/>
          </a:xfrm>
          <a:prstGeom prst="rect">
            <a:avLst/>
          </a:prstGeom>
          <a:noFill/>
        </p:spPr>
        <p:txBody>
          <a:bodyPr wrap="square" rtlCol="0">
            <a:spAutoFit/>
          </a:bodyPr>
          <a:lstStyle/>
          <a:p>
            <a:pPr algn="just">
              <a:buFont typeface="Wingdings" pitchFamily="2" charset="2"/>
              <a:buChar char="v"/>
            </a:pPr>
            <a:r>
              <a:rPr lang="fr-FR" b="1" dirty="0"/>
              <a:t> Les lactobacilles: </a:t>
            </a:r>
          </a:p>
          <a:p>
            <a:pPr algn="just"/>
            <a:r>
              <a:rPr lang="fr-FR" dirty="0"/>
              <a:t>ils participent de façon plus importante à la production de composants d’aromes:</a:t>
            </a:r>
          </a:p>
        </p:txBody>
      </p:sp>
      <p:sp>
        <p:nvSpPr>
          <p:cNvPr id="8" name="Flèche vers le bas 7"/>
          <p:cNvSpPr/>
          <p:nvPr/>
        </p:nvSpPr>
        <p:spPr>
          <a:xfrm>
            <a:off x="1857356" y="3000372"/>
            <a:ext cx="28575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714348" y="3500438"/>
            <a:ext cx="2928958" cy="369332"/>
          </a:xfrm>
          <a:prstGeom prst="rect">
            <a:avLst/>
          </a:prstGeom>
          <a:noFill/>
        </p:spPr>
        <p:txBody>
          <a:bodyPr wrap="square" rtlCol="0">
            <a:spAutoFit/>
          </a:bodyPr>
          <a:lstStyle/>
          <a:p>
            <a:r>
              <a:rPr lang="fr-FR" dirty="0"/>
              <a:t>Acidification modérée</a:t>
            </a:r>
          </a:p>
        </p:txBody>
      </p:sp>
      <p:sp>
        <p:nvSpPr>
          <p:cNvPr id="10" name="Flèche vers le bas 9"/>
          <p:cNvSpPr/>
          <p:nvPr/>
        </p:nvSpPr>
        <p:spPr>
          <a:xfrm>
            <a:off x="6286512" y="3000372"/>
            <a:ext cx="28575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5143504" y="3500438"/>
            <a:ext cx="3214710" cy="923330"/>
          </a:xfrm>
          <a:prstGeom prst="rect">
            <a:avLst/>
          </a:prstGeom>
          <a:noFill/>
        </p:spPr>
        <p:txBody>
          <a:bodyPr wrap="square" rtlCol="0">
            <a:spAutoFit/>
          </a:bodyPr>
          <a:lstStyle/>
          <a:p>
            <a:pPr algn="ctr"/>
            <a:r>
              <a:rPr lang="fr-FR" dirty="0"/>
              <a:t>Joue un rôle très important au moment de l’affinage : </a:t>
            </a:r>
            <a:r>
              <a:rPr lang="fr-FR" b="1" dirty="0">
                <a:solidFill>
                  <a:srgbClr val="FF0000"/>
                </a:solidFill>
              </a:rPr>
              <a:t>qualité organoleptique du produit</a:t>
            </a:r>
          </a:p>
        </p:txBody>
      </p:sp>
      <p:sp>
        <p:nvSpPr>
          <p:cNvPr id="13" name="ZoneTexte 12"/>
          <p:cNvSpPr txBox="1"/>
          <p:nvPr/>
        </p:nvSpPr>
        <p:spPr>
          <a:xfrm>
            <a:off x="357158" y="4429132"/>
            <a:ext cx="3714776" cy="369332"/>
          </a:xfrm>
          <a:prstGeom prst="rect">
            <a:avLst/>
          </a:prstGeom>
          <a:noFill/>
        </p:spPr>
        <p:txBody>
          <a:bodyPr wrap="square" rtlCol="0">
            <a:spAutoFit/>
          </a:bodyPr>
          <a:lstStyle/>
          <a:p>
            <a:pPr>
              <a:buFont typeface="Wingdings" pitchFamily="2" charset="2"/>
              <a:buChar char="v"/>
            </a:pPr>
            <a:r>
              <a:rPr lang="fr-FR" b="1" dirty="0"/>
              <a:t> Leuconostoc : </a:t>
            </a:r>
            <a:r>
              <a:rPr lang="fr-FR" dirty="0"/>
              <a:t>ils produisent </a:t>
            </a:r>
          </a:p>
        </p:txBody>
      </p:sp>
      <p:sp>
        <p:nvSpPr>
          <p:cNvPr id="14" name="Flèche droite 13"/>
          <p:cNvSpPr/>
          <p:nvPr/>
        </p:nvSpPr>
        <p:spPr>
          <a:xfrm>
            <a:off x="3571868" y="4929198"/>
            <a:ext cx="571504"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428596" y="4857760"/>
            <a:ext cx="3000396" cy="369332"/>
          </a:xfrm>
          <a:prstGeom prst="rect">
            <a:avLst/>
          </a:prstGeom>
          <a:noFill/>
        </p:spPr>
        <p:txBody>
          <a:bodyPr wrap="square" rtlCol="0">
            <a:spAutoFit/>
          </a:bodyPr>
          <a:lstStyle/>
          <a:p>
            <a:r>
              <a:rPr lang="fr-FR" dirty="0"/>
              <a:t>L’</a:t>
            </a:r>
            <a:r>
              <a:rPr lang="fr-FR" dirty="0" err="1"/>
              <a:t>ethanol</a:t>
            </a:r>
            <a:r>
              <a:rPr lang="fr-FR" dirty="0"/>
              <a:t> + acides organiques</a:t>
            </a:r>
          </a:p>
        </p:txBody>
      </p:sp>
      <p:sp>
        <p:nvSpPr>
          <p:cNvPr id="16" name="ZoneTexte 15"/>
          <p:cNvSpPr txBox="1"/>
          <p:nvPr/>
        </p:nvSpPr>
        <p:spPr>
          <a:xfrm>
            <a:off x="4357686" y="4857760"/>
            <a:ext cx="2714644" cy="369332"/>
          </a:xfrm>
          <a:prstGeom prst="rect">
            <a:avLst/>
          </a:prstGeom>
          <a:noFill/>
        </p:spPr>
        <p:txBody>
          <a:bodyPr wrap="square" rtlCol="0">
            <a:spAutoFit/>
          </a:bodyPr>
          <a:lstStyle/>
          <a:p>
            <a:r>
              <a:rPr lang="fr-FR" dirty="0"/>
              <a:t>A partir du lactose </a:t>
            </a:r>
          </a:p>
        </p:txBody>
      </p:sp>
      <p:sp>
        <p:nvSpPr>
          <p:cNvPr id="17" name="Flèche droite 16"/>
          <p:cNvSpPr/>
          <p:nvPr/>
        </p:nvSpPr>
        <p:spPr>
          <a:xfrm>
            <a:off x="3571868" y="5357826"/>
            <a:ext cx="571504"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1714480" y="5286388"/>
            <a:ext cx="1428760" cy="369332"/>
          </a:xfrm>
          <a:prstGeom prst="rect">
            <a:avLst/>
          </a:prstGeom>
          <a:noFill/>
        </p:spPr>
        <p:txBody>
          <a:bodyPr wrap="square" rtlCol="0">
            <a:spAutoFit/>
          </a:bodyPr>
          <a:lstStyle/>
          <a:p>
            <a:r>
              <a:rPr lang="fr-FR" dirty="0" err="1"/>
              <a:t>Diacetyl</a:t>
            </a:r>
            <a:r>
              <a:rPr lang="fr-FR" dirty="0"/>
              <a:t> </a:t>
            </a:r>
          </a:p>
        </p:txBody>
      </p:sp>
      <p:sp>
        <p:nvSpPr>
          <p:cNvPr id="19" name="ZoneTexte 18"/>
          <p:cNvSpPr txBox="1"/>
          <p:nvPr/>
        </p:nvSpPr>
        <p:spPr>
          <a:xfrm>
            <a:off x="4357686" y="5274246"/>
            <a:ext cx="2714644" cy="369332"/>
          </a:xfrm>
          <a:prstGeom prst="rect">
            <a:avLst/>
          </a:prstGeom>
          <a:noFill/>
        </p:spPr>
        <p:txBody>
          <a:bodyPr wrap="square" rtlCol="0">
            <a:spAutoFit/>
          </a:bodyPr>
          <a:lstStyle/>
          <a:p>
            <a:r>
              <a:rPr lang="fr-FR" dirty="0"/>
              <a:t>A partir des citrates</a:t>
            </a:r>
          </a:p>
        </p:txBody>
      </p:sp>
      <p:sp>
        <p:nvSpPr>
          <p:cNvPr id="20" name="Rectangle 19"/>
          <p:cNvSpPr/>
          <p:nvPr/>
        </p:nvSpPr>
        <p:spPr>
          <a:xfrm>
            <a:off x="500034" y="6072230"/>
            <a:ext cx="8429684" cy="57148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tx1"/>
                </a:solidFill>
              </a:rPr>
              <a:t>Participent  donc, aussi  à la constitution de l’arome et de la saveur </a:t>
            </a:r>
          </a:p>
        </p:txBody>
      </p:sp>
      <p:sp>
        <p:nvSpPr>
          <p:cNvPr id="21" name="Flèche droite 20"/>
          <p:cNvSpPr/>
          <p:nvPr/>
        </p:nvSpPr>
        <p:spPr>
          <a:xfrm>
            <a:off x="6429388" y="5000636"/>
            <a:ext cx="42862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6929454" y="4643446"/>
            <a:ext cx="2214578" cy="923330"/>
          </a:xfrm>
          <a:prstGeom prst="rect">
            <a:avLst/>
          </a:prstGeom>
          <a:noFill/>
        </p:spPr>
        <p:txBody>
          <a:bodyPr wrap="square" rtlCol="0">
            <a:spAutoFit/>
          </a:bodyPr>
          <a:lstStyle/>
          <a:p>
            <a:pPr algn="ctr"/>
            <a:r>
              <a:rPr lang="fr-FR" b="1" dirty="0">
                <a:solidFill>
                  <a:srgbClr val="FF0000"/>
                </a:solidFill>
              </a:rPr>
              <a:t>Ex: Leuconostoc </a:t>
            </a:r>
            <a:r>
              <a:rPr lang="fr-FR" b="1" dirty="0" err="1">
                <a:solidFill>
                  <a:srgbClr val="FF0000"/>
                </a:solidFill>
              </a:rPr>
              <a:t>lactis</a:t>
            </a:r>
            <a:r>
              <a:rPr lang="fr-FR" b="1" dirty="0">
                <a:solidFill>
                  <a:srgbClr val="FF0000"/>
                </a:solidFill>
              </a:rPr>
              <a:t> </a:t>
            </a:r>
            <a:r>
              <a:rPr lang="fr-FR" b="1" dirty="0"/>
              <a:t>(mésophile + hétérofermentaire)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14282" y="285728"/>
            <a:ext cx="7643866" cy="369332"/>
          </a:xfrm>
          <a:prstGeom prst="rect">
            <a:avLst/>
          </a:prstGeom>
          <a:noFill/>
        </p:spPr>
        <p:txBody>
          <a:bodyPr wrap="square" rtlCol="0">
            <a:spAutoFit/>
          </a:bodyPr>
          <a:lstStyle/>
          <a:p>
            <a:r>
              <a:rPr lang="fr-FR" dirty="0"/>
              <a:t>b) </a:t>
            </a:r>
            <a:r>
              <a:rPr lang="fr-FR" b="1" dirty="0"/>
              <a:t>Bactéries de surface:</a:t>
            </a:r>
            <a:r>
              <a:rPr lang="fr-FR" dirty="0"/>
              <a:t> elle sont apportées par la saumure.  Il existe 2 types:</a:t>
            </a:r>
          </a:p>
        </p:txBody>
      </p:sp>
      <p:sp>
        <p:nvSpPr>
          <p:cNvPr id="4" name="ZoneTexte 3"/>
          <p:cNvSpPr txBox="1"/>
          <p:nvPr/>
        </p:nvSpPr>
        <p:spPr>
          <a:xfrm>
            <a:off x="357158" y="925281"/>
            <a:ext cx="8429684" cy="646331"/>
          </a:xfrm>
          <a:prstGeom prst="rect">
            <a:avLst/>
          </a:prstGeom>
          <a:noFill/>
        </p:spPr>
        <p:txBody>
          <a:bodyPr wrap="square" rtlCol="0">
            <a:spAutoFit/>
          </a:bodyPr>
          <a:lstStyle/>
          <a:p>
            <a:pPr algn="just">
              <a:buFont typeface="Wingdings" pitchFamily="2" charset="2"/>
              <a:buChar char="v"/>
            </a:pPr>
            <a:r>
              <a:rPr lang="fr-FR" b="1" dirty="0"/>
              <a:t> Bactéries protéolytiques:  </a:t>
            </a:r>
            <a:r>
              <a:rPr lang="fr-FR" dirty="0"/>
              <a:t>interviennent dans la transformation de la caséine puis la digestion des acides aminés qui en résulte</a:t>
            </a:r>
          </a:p>
        </p:txBody>
      </p:sp>
      <p:sp>
        <p:nvSpPr>
          <p:cNvPr id="5" name="ZoneTexte 4"/>
          <p:cNvSpPr txBox="1"/>
          <p:nvPr/>
        </p:nvSpPr>
        <p:spPr>
          <a:xfrm>
            <a:off x="357158" y="1639661"/>
            <a:ext cx="8429684" cy="646331"/>
          </a:xfrm>
          <a:prstGeom prst="rect">
            <a:avLst/>
          </a:prstGeom>
          <a:noFill/>
        </p:spPr>
        <p:txBody>
          <a:bodyPr wrap="square" rtlCol="0">
            <a:spAutoFit/>
          </a:bodyPr>
          <a:lstStyle/>
          <a:p>
            <a:pPr algn="just">
              <a:buFont typeface="Wingdings" pitchFamily="2" charset="2"/>
              <a:buChar char="v"/>
            </a:pPr>
            <a:r>
              <a:rPr lang="fr-FR" b="1" dirty="0"/>
              <a:t> Bactéries </a:t>
            </a:r>
            <a:r>
              <a:rPr lang="fr-FR" b="1" dirty="0" err="1"/>
              <a:t>lipolytiques</a:t>
            </a:r>
            <a:r>
              <a:rPr lang="fr-FR" b="1" dirty="0"/>
              <a:t>:  </a:t>
            </a:r>
            <a:r>
              <a:rPr lang="fr-FR" dirty="0"/>
              <a:t>participent à la dégradation des triglycérides du caillé avec production d’acides organiques variés.</a:t>
            </a:r>
          </a:p>
        </p:txBody>
      </p:sp>
      <p:sp>
        <p:nvSpPr>
          <p:cNvPr id="6" name="ZoneTexte 5"/>
          <p:cNvSpPr txBox="1"/>
          <p:nvPr/>
        </p:nvSpPr>
        <p:spPr>
          <a:xfrm>
            <a:off x="500034" y="2357430"/>
            <a:ext cx="5857916" cy="369332"/>
          </a:xfrm>
          <a:prstGeom prst="rect">
            <a:avLst/>
          </a:prstGeom>
          <a:noFill/>
        </p:spPr>
        <p:txBody>
          <a:bodyPr wrap="square" rtlCol="0">
            <a:spAutoFit/>
          </a:bodyPr>
          <a:lstStyle/>
          <a:p>
            <a:r>
              <a:rPr lang="fr-FR" b="1" dirty="0"/>
              <a:t>Ex</a:t>
            </a:r>
            <a:r>
              <a:rPr lang="fr-FR" b="1" dirty="0">
                <a:solidFill>
                  <a:srgbClr val="FF0000"/>
                </a:solidFill>
              </a:rPr>
              <a:t>: microcoques   et   staphylocoques non pathogène</a:t>
            </a:r>
          </a:p>
        </p:txBody>
      </p:sp>
      <p:sp>
        <p:nvSpPr>
          <p:cNvPr id="7" name="Flèche droite 6"/>
          <p:cNvSpPr/>
          <p:nvPr/>
        </p:nvSpPr>
        <p:spPr>
          <a:xfrm>
            <a:off x="5786446" y="2500306"/>
            <a:ext cx="42862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6357950" y="2285992"/>
            <a:ext cx="2714612" cy="646331"/>
          </a:xfrm>
          <a:prstGeom prst="rect">
            <a:avLst/>
          </a:prstGeom>
          <a:noFill/>
        </p:spPr>
        <p:txBody>
          <a:bodyPr wrap="square" rtlCol="0">
            <a:spAutoFit/>
          </a:bodyPr>
          <a:lstStyle/>
          <a:p>
            <a:pPr algn="ctr"/>
            <a:r>
              <a:rPr lang="fr-FR" dirty="0"/>
              <a:t>Fromage à croute lavée (Munster, camembert)</a:t>
            </a:r>
          </a:p>
        </p:txBody>
      </p:sp>
      <p:sp>
        <p:nvSpPr>
          <p:cNvPr id="9" name="Flèche vers le bas 8"/>
          <p:cNvSpPr/>
          <p:nvPr/>
        </p:nvSpPr>
        <p:spPr>
          <a:xfrm>
            <a:off x="7500958" y="2928934"/>
            <a:ext cx="285752"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6429388" y="3429000"/>
            <a:ext cx="2571768" cy="64294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Joue un rôle dans l’affinage du fromage</a:t>
            </a:r>
          </a:p>
        </p:txBody>
      </p:sp>
      <p:sp>
        <p:nvSpPr>
          <p:cNvPr id="12" name="ZoneTexte 11"/>
          <p:cNvSpPr txBox="1"/>
          <p:nvPr/>
        </p:nvSpPr>
        <p:spPr>
          <a:xfrm>
            <a:off x="285720" y="4059800"/>
            <a:ext cx="3500462" cy="369332"/>
          </a:xfrm>
          <a:prstGeom prst="rect">
            <a:avLst/>
          </a:prstGeom>
          <a:noFill/>
        </p:spPr>
        <p:txBody>
          <a:bodyPr wrap="square" rtlCol="0">
            <a:spAutoFit/>
          </a:bodyPr>
          <a:lstStyle/>
          <a:p>
            <a:r>
              <a:rPr lang="fr-FR" b="1" dirty="0"/>
              <a:t>c) Bactéries </a:t>
            </a:r>
            <a:r>
              <a:rPr lang="fr-FR" b="1" dirty="0" err="1"/>
              <a:t>propioniques</a:t>
            </a:r>
            <a:r>
              <a:rPr lang="fr-FR" b="1" dirty="0"/>
              <a:t>:</a:t>
            </a:r>
          </a:p>
        </p:txBody>
      </p:sp>
      <p:sp>
        <p:nvSpPr>
          <p:cNvPr id="13" name="ZoneTexte 12"/>
          <p:cNvSpPr txBox="1"/>
          <p:nvPr/>
        </p:nvSpPr>
        <p:spPr>
          <a:xfrm>
            <a:off x="285720" y="4643446"/>
            <a:ext cx="3857652" cy="923330"/>
          </a:xfrm>
          <a:prstGeom prst="rect">
            <a:avLst/>
          </a:prstGeom>
          <a:noFill/>
        </p:spPr>
        <p:txBody>
          <a:bodyPr wrap="square" rtlCol="0">
            <a:spAutoFit/>
          </a:bodyPr>
          <a:lstStyle/>
          <a:p>
            <a:pPr algn="ctr"/>
            <a:r>
              <a:rPr lang="fr-FR" dirty="0"/>
              <a:t>Leur concentration augmente au cours de l’affinage de certains fromage (emmental, gruyère)</a:t>
            </a:r>
          </a:p>
        </p:txBody>
      </p:sp>
      <p:sp>
        <p:nvSpPr>
          <p:cNvPr id="14" name="Flèche droite 13"/>
          <p:cNvSpPr/>
          <p:nvPr/>
        </p:nvSpPr>
        <p:spPr>
          <a:xfrm>
            <a:off x="4286248" y="4786322"/>
            <a:ext cx="500066"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4929190" y="4643446"/>
            <a:ext cx="4071966" cy="923330"/>
          </a:xfrm>
          <a:prstGeom prst="rect">
            <a:avLst/>
          </a:prstGeom>
          <a:noFill/>
        </p:spPr>
        <p:txBody>
          <a:bodyPr wrap="square" rtlCol="0">
            <a:spAutoFit/>
          </a:bodyPr>
          <a:lstStyle/>
          <a:p>
            <a:pPr algn="ctr"/>
            <a:r>
              <a:rPr lang="fr-FR" dirty="0"/>
              <a:t>Elles fermentent le lactose résiduel  avec production d’acide acétique, acide propionique et du CO2</a:t>
            </a:r>
          </a:p>
        </p:txBody>
      </p:sp>
      <p:sp>
        <p:nvSpPr>
          <p:cNvPr id="17" name="Rectangle 16"/>
          <p:cNvSpPr/>
          <p:nvPr/>
        </p:nvSpPr>
        <p:spPr>
          <a:xfrm>
            <a:off x="1500166" y="5857892"/>
            <a:ext cx="6715172" cy="71438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Accumulation du CO2 est responsable des trous dans les fromages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285728"/>
            <a:ext cx="3000396" cy="369332"/>
          </a:xfrm>
          <a:prstGeom prst="rect">
            <a:avLst/>
          </a:prstGeom>
          <a:noFill/>
        </p:spPr>
        <p:txBody>
          <a:bodyPr wrap="square" rtlCol="0">
            <a:spAutoFit/>
          </a:bodyPr>
          <a:lstStyle/>
          <a:p>
            <a:r>
              <a:rPr lang="fr-FR" b="1" dirty="0"/>
              <a:t>1-3- Le caillage: </a:t>
            </a:r>
          </a:p>
        </p:txBody>
      </p:sp>
      <p:sp>
        <p:nvSpPr>
          <p:cNvPr id="3" name="ZoneTexte 2"/>
          <p:cNvSpPr txBox="1"/>
          <p:nvPr/>
        </p:nvSpPr>
        <p:spPr>
          <a:xfrm>
            <a:off x="214282" y="785794"/>
            <a:ext cx="7858180" cy="369332"/>
          </a:xfrm>
          <a:prstGeom prst="rect">
            <a:avLst/>
          </a:prstGeom>
          <a:noFill/>
        </p:spPr>
        <p:txBody>
          <a:bodyPr wrap="square" rtlCol="0">
            <a:spAutoFit/>
          </a:bodyPr>
          <a:lstStyle/>
          <a:p>
            <a:r>
              <a:rPr lang="fr-FR" dirty="0"/>
              <a:t>Son but est d’assurer la précipitation de la </a:t>
            </a:r>
            <a:r>
              <a:rPr lang="fr-FR" dirty="0" err="1"/>
              <a:t>caseine</a:t>
            </a:r>
            <a:r>
              <a:rPr lang="fr-FR" dirty="0"/>
              <a:t> </a:t>
            </a:r>
            <a:r>
              <a:rPr lang="fr-FR" dirty="0" err="1"/>
              <a:t>grace</a:t>
            </a:r>
            <a:r>
              <a:rPr lang="fr-FR" dirty="0"/>
              <a:t> au caillage du lait. </a:t>
            </a:r>
          </a:p>
        </p:txBody>
      </p:sp>
      <p:sp>
        <p:nvSpPr>
          <p:cNvPr id="4" name="ZoneTexte 3"/>
          <p:cNvSpPr txBox="1"/>
          <p:nvPr/>
        </p:nvSpPr>
        <p:spPr>
          <a:xfrm>
            <a:off x="1071538" y="1428736"/>
            <a:ext cx="2500330" cy="646331"/>
          </a:xfrm>
          <a:prstGeom prst="rect">
            <a:avLst/>
          </a:prstGeom>
          <a:noFill/>
        </p:spPr>
        <p:txBody>
          <a:bodyPr wrap="square" rtlCol="0">
            <a:spAutoFit/>
          </a:bodyPr>
          <a:lstStyle/>
          <a:p>
            <a:pPr algn="ctr"/>
            <a:r>
              <a:rPr lang="fr-FR" dirty="0"/>
              <a:t>Il consiste à la coagulation du lait</a:t>
            </a:r>
          </a:p>
        </p:txBody>
      </p:sp>
      <p:sp>
        <p:nvSpPr>
          <p:cNvPr id="5" name="Flèche droite 4"/>
          <p:cNvSpPr/>
          <p:nvPr/>
        </p:nvSpPr>
        <p:spPr>
          <a:xfrm>
            <a:off x="4143372" y="1643050"/>
            <a:ext cx="428628"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4500562" y="1428736"/>
            <a:ext cx="3500462" cy="646331"/>
          </a:xfrm>
          <a:prstGeom prst="rect">
            <a:avLst/>
          </a:prstGeom>
          <a:noFill/>
        </p:spPr>
        <p:txBody>
          <a:bodyPr wrap="square" rtlCol="0">
            <a:spAutoFit/>
          </a:bodyPr>
          <a:lstStyle/>
          <a:p>
            <a:pPr algn="ctr"/>
            <a:r>
              <a:rPr lang="fr-FR" dirty="0"/>
              <a:t>Passage de l’</a:t>
            </a:r>
            <a:r>
              <a:rPr lang="fr-FR" dirty="0" err="1"/>
              <a:t>etat</a:t>
            </a:r>
            <a:r>
              <a:rPr lang="fr-FR" dirty="0"/>
              <a:t> liquide à l’</a:t>
            </a:r>
            <a:r>
              <a:rPr lang="fr-FR" dirty="0" err="1"/>
              <a:t>etat</a:t>
            </a:r>
            <a:r>
              <a:rPr lang="fr-FR" dirty="0"/>
              <a:t> solide ce qui forme le caillé.</a:t>
            </a:r>
          </a:p>
        </p:txBody>
      </p:sp>
      <p:sp>
        <p:nvSpPr>
          <p:cNvPr id="7" name="ZoneTexte 6"/>
          <p:cNvSpPr txBox="1"/>
          <p:nvPr/>
        </p:nvSpPr>
        <p:spPr>
          <a:xfrm>
            <a:off x="714348" y="2571744"/>
            <a:ext cx="1928826" cy="646331"/>
          </a:xfrm>
          <a:prstGeom prst="rect">
            <a:avLst/>
          </a:prstGeom>
          <a:noFill/>
        </p:spPr>
        <p:txBody>
          <a:bodyPr wrap="square" rtlCol="0">
            <a:spAutoFit/>
          </a:bodyPr>
          <a:lstStyle/>
          <a:p>
            <a:r>
              <a:rPr lang="fr-FR" dirty="0"/>
              <a:t>Après avoir </a:t>
            </a:r>
            <a:r>
              <a:rPr lang="fr-FR" dirty="0" err="1"/>
              <a:t>ecrémé</a:t>
            </a:r>
            <a:r>
              <a:rPr lang="fr-FR" dirty="0"/>
              <a:t> le lait. </a:t>
            </a:r>
          </a:p>
        </p:txBody>
      </p:sp>
      <p:sp>
        <p:nvSpPr>
          <p:cNvPr id="8" name="Rectangle 7"/>
          <p:cNvSpPr/>
          <p:nvPr/>
        </p:nvSpPr>
        <p:spPr>
          <a:xfrm>
            <a:off x="3000365" y="2571744"/>
            <a:ext cx="2214578" cy="646331"/>
          </a:xfrm>
          <a:prstGeom prst="rect">
            <a:avLst/>
          </a:prstGeom>
        </p:spPr>
        <p:txBody>
          <a:bodyPr wrap="square">
            <a:spAutoFit/>
          </a:bodyPr>
          <a:lstStyle/>
          <a:p>
            <a:pPr algn="ctr"/>
            <a:r>
              <a:rPr lang="fr-FR" dirty="0"/>
              <a:t>Le fromager  le verse dans cuve. </a:t>
            </a:r>
          </a:p>
        </p:txBody>
      </p:sp>
      <p:sp>
        <p:nvSpPr>
          <p:cNvPr id="9" name="Rectangle 8"/>
          <p:cNvSpPr/>
          <p:nvPr/>
        </p:nvSpPr>
        <p:spPr>
          <a:xfrm>
            <a:off x="6072198" y="2571744"/>
            <a:ext cx="2656305" cy="369332"/>
          </a:xfrm>
          <a:prstGeom prst="rect">
            <a:avLst/>
          </a:prstGeom>
        </p:spPr>
        <p:txBody>
          <a:bodyPr wrap="none">
            <a:spAutoFit/>
          </a:bodyPr>
          <a:lstStyle/>
          <a:p>
            <a:r>
              <a:rPr lang="fr-FR" dirty="0"/>
              <a:t>Chauffage à environ 30°C. </a:t>
            </a:r>
          </a:p>
        </p:txBody>
      </p:sp>
      <p:sp>
        <p:nvSpPr>
          <p:cNvPr id="10" name="Flèche droite 9"/>
          <p:cNvSpPr/>
          <p:nvPr/>
        </p:nvSpPr>
        <p:spPr>
          <a:xfrm>
            <a:off x="2357422" y="2643182"/>
            <a:ext cx="428628"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a:off x="5500694" y="2643182"/>
            <a:ext cx="428628"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vers le bas 11"/>
          <p:cNvSpPr/>
          <p:nvPr/>
        </p:nvSpPr>
        <p:spPr>
          <a:xfrm>
            <a:off x="4500562" y="3500438"/>
            <a:ext cx="28575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2928926" y="4214819"/>
            <a:ext cx="3643338" cy="923330"/>
          </a:xfrm>
          <a:prstGeom prst="rect">
            <a:avLst/>
          </a:prstGeom>
        </p:spPr>
        <p:txBody>
          <a:bodyPr wrap="square">
            <a:spAutoFit/>
          </a:bodyPr>
          <a:lstStyle/>
          <a:p>
            <a:pPr algn="ctr"/>
            <a:r>
              <a:rPr lang="fr-FR" dirty="0"/>
              <a:t>Addition des agents responsable de la coagulation (selon le fromage qu’on veut avoir</a:t>
            </a:r>
          </a:p>
        </p:txBody>
      </p:sp>
      <p:sp>
        <p:nvSpPr>
          <p:cNvPr id="14" name="Flèche vers le bas 13"/>
          <p:cNvSpPr/>
          <p:nvPr/>
        </p:nvSpPr>
        <p:spPr>
          <a:xfrm>
            <a:off x="4500562" y="5429264"/>
            <a:ext cx="28575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2857488" y="6143644"/>
            <a:ext cx="3786214" cy="369332"/>
          </a:xfrm>
          <a:prstGeom prst="rect">
            <a:avLst/>
          </a:prstGeom>
          <a:noFill/>
        </p:spPr>
        <p:txBody>
          <a:bodyPr wrap="square" rtlCol="0">
            <a:spAutoFit/>
          </a:bodyPr>
          <a:lstStyle/>
          <a:p>
            <a:r>
              <a:rPr lang="fr-FR" dirty="0"/>
              <a:t>Coagulation nécessite 30 minutes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7158" y="428604"/>
            <a:ext cx="7000924" cy="369332"/>
          </a:xfrm>
          <a:prstGeom prst="rect">
            <a:avLst/>
          </a:prstGeom>
          <a:noFill/>
        </p:spPr>
        <p:txBody>
          <a:bodyPr wrap="square" rtlCol="0">
            <a:spAutoFit/>
          </a:bodyPr>
          <a:lstStyle/>
          <a:p>
            <a:r>
              <a:rPr lang="fr-FR" dirty="0"/>
              <a:t>Cette coagulation peut </a:t>
            </a:r>
            <a:r>
              <a:rPr lang="fr-FR" dirty="0" err="1"/>
              <a:t>etre</a:t>
            </a:r>
            <a:r>
              <a:rPr lang="fr-FR" dirty="0"/>
              <a:t> obtenue de différentes façons: </a:t>
            </a:r>
          </a:p>
        </p:txBody>
      </p:sp>
      <p:sp>
        <p:nvSpPr>
          <p:cNvPr id="3" name="ZoneTexte 2"/>
          <p:cNvSpPr txBox="1"/>
          <p:nvPr/>
        </p:nvSpPr>
        <p:spPr>
          <a:xfrm>
            <a:off x="285720" y="1071546"/>
            <a:ext cx="8501122" cy="646331"/>
          </a:xfrm>
          <a:prstGeom prst="rect">
            <a:avLst/>
          </a:prstGeom>
          <a:noFill/>
        </p:spPr>
        <p:txBody>
          <a:bodyPr wrap="square" rtlCol="0">
            <a:spAutoFit/>
          </a:bodyPr>
          <a:lstStyle/>
          <a:p>
            <a:pPr algn="just">
              <a:buFont typeface="Wingdings" pitchFamily="2" charset="2"/>
              <a:buChar char="v"/>
            </a:pPr>
            <a:r>
              <a:rPr lang="fr-FR" b="1" dirty="0"/>
              <a:t> Par l’activité des </a:t>
            </a:r>
            <a:r>
              <a:rPr lang="fr-FR" b="1" dirty="0" err="1"/>
              <a:t>bacteries</a:t>
            </a:r>
            <a:r>
              <a:rPr lang="fr-FR" b="1" dirty="0"/>
              <a:t> lactiques  = caillage lactique ou bien naturel:  </a:t>
            </a:r>
            <a:r>
              <a:rPr lang="fr-FR" dirty="0"/>
              <a:t>fermentation du lactose + acidification du milieu  (acide lactique). </a:t>
            </a:r>
          </a:p>
        </p:txBody>
      </p:sp>
      <p:sp>
        <p:nvSpPr>
          <p:cNvPr id="4" name="Flèche droite 3"/>
          <p:cNvSpPr/>
          <p:nvPr/>
        </p:nvSpPr>
        <p:spPr>
          <a:xfrm>
            <a:off x="714348" y="2000240"/>
            <a:ext cx="42862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1318366" y="1956566"/>
            <a:ext cx="6786610" cy="369332"/>
          </a:xfrm>
          <a:prstGeom prst="rect">
            <a:avLst/>
          </a:prstGeom>
          <a:noFill/>
        </p:spPr>
        <p:txBody>
          <a:bodyPr wrap="square" rtlCol="0">
            <a:spAutoFit/>
          </a:bodyPr>
          <a:lstStyle/>
          <a:p>
            <a:r>
              <a:rPr lang="fr-FR" b="1" dirty="0">
                <a:solidFill>
                  <a:srgbClr val="FF0000"/>
                </a:solidFill>
              </a:rPr>
              <a:t>La coagulation se fait lorsque le Ph  est inferieur ou égale à 4,6.</a:t>
            </a:r>
          </a:p>
        </p:txBody>
      </p:sp>
      <p:sp>
        <p:nvSpPr>
          <p:cNvPr id="6" name="ZoneTexte 5"/>
          <p:cNvSpPr txBox="1"/>
          <p:nvPr/>
        </p:nvSpPr>
        <p:spPr>
          <a:xfrm>
            <a:off x="1357290" y="2928934"/>
            <a:ext cx="6858048" cy="369332"/>
          </a:xfrm>
          <a:prstGeom prst="rect">
            <a:avLst/>
          </a:prstGeom>
          <a:noFill/>
        </p:spPr>
        <p:txBody>
          <a:bodyPr wrap="square" rtlCol="0">
            <a:spAutoFit/>
          </a:bodyPr>
          <a:lstStyle/>
          <a:p>
            <a:pPr>
              <a:buFont typeface="Wingdings" pitchFamily="2" charset="2"/>
              <a:buChar char="v"/>
            </a:pPr>
            <a:r>
              <a:rPr lang="fr-FR" b="1" dirty="0"/>
              <a:t> Par action de la présure = caillage par emprésurage:  </a:t>
            </a:r>
          </a:p>
        </p:txBody>
      </p:sp>
      <p:sp>
        <p:nvSpPr>
          <p:cNvPr id="7" name="ZoneTexte 6"/>
          <p:cNvSpPr txBox="1"/>
          <p:nvPr/>
        </p:nvSpPr>
        <p:spPr>
          <a:xfrm>
            <a:off x="571472" y="3791554"/>
            <a:ext cx="4429156" cy="923330"/>
          </a:xfrm>
          <a:prstGeom prst="rect">
            <a:avLst/>
          </a:prstGeom>
          <a:noFill/>
        </p:spPr>
        <p:txBody>
          <a:bodyPr wrap="square" rtlCol="0">
            <a:spAutoFit/>
          </a:bodyPr>
          <a:lstStyle/>
          <a:p>
            <a:pPr algn="ctr"/>
            <a:r>
              <a:rPr lang="fr-FR" dirty="0"/>
              <a:t>La présure à une action protéolytique qui catalyse l’hydrolyse de la caséine en 2 fragments: </a:t>
            </a:r>
          </a:p>
        </p:txBody>
      </p:sp>
      <p:sp>
        <p:nvSpPr>
          <p:cNvPr id="8" name="Flèche droite 7"/>
          <p:cNvSpPr/>
          <p:nvPr/>
        </p:nvSpPr>
        <p:spPr>
          <a:xfrm>
            <a:off x="5143504" y="3643314"/>
            <a:ext cx="42862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a:off x="5143504" y="4286256"/>
            <a:ext cx="42862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5643570" y="3429000"/>
            <a:ext cx="2786082" cy="646331"/>
          </a:xfrm>
          <a:prstGeom prst="rect">
            <a:avLst/>
          </a:prstGeom>
          <a:noFill/>
        </p:spPr>
        <p:txBody>
          <a:bodyPr wrap="square" rtlCol="0">
            <a:spAutoFit/>
          </a:bodyPr>
          <a:lstStyle/>
          <a:p>
            <a:r>
              <a:rPr lang="fr-FR" dirty="0"/>
              <a:t>Un fragment hydrophile: passe dans le </a:t>
            </a:r>
            <a:r>
              <a:rPr lang="fr-FR" dirty="0" err="1"/>
              <a:t>lactoserum</a:t>
            </a:r>
            <a:endParaRPr lang="fr-FR" dirty="0"/>
          </a:p>
        </p:txBody>
      </p:sp>
      <p:sp>
        <p:nvSpPr>
          <p:cNvPr id="11" name="ZoneTexte 10"/>
          <p:cNvSpPr txBox="1"/>
          <p:nvPr/>
        </p:nvSpPr>
        <p:spPr>
          <a:xfrm>
            <a:off x="5643570" y="4211429"/>
            <a:ext cx="2786082" cy="646331"/>
          </a:xfrm>
          <a:prstGeom prst="rect">
            <a:avLst/>
          </a:prstGeom>
          <a:noFill/>
        </p:spPr>
        <p:txBody>
          <a:bodyPr wrap="square" rtlCol="0">
            <a:spAutoFit/>
          </a:bodyPr>
          <a:lstStyle/>
          <a:p>
            <a:pPr algn="ctr"/>
            <a:r>
              <a:rPr lang="fr-FR" dirty="0"/>
              <a:t>Un fragment hydrophobe: forme le gel</a:t>
            </a:r>
          </a:p>
        </p:txBody>
      </p:sp>
      <p:sp>
        <p:nvSpPr>
          <p:cNvPr id="12" name="ZoneTexte 11"/>
          <p:cNvSpPr txBox="1"/>
          <p:nvPr/>
        </p:nvSpPr>
        <p:spPr>
          <a:xfrm>
            <a:off x="428596" y="5282999"/>
            <a:ext cx="3071834" cy="646331"/>
          </a:xfrm>
          <a:prstGeom prst="rect">
            <a:avLst/>
          </a:prstGeom>
          <a:noFill/>
        </p:spPr>
        <p:txBody>
          <a:bodyPr wrap="square" rtlCol="0">
            <a:spAutoFit/>
          </a:bodyPr>
          <a:lstStyle/>
          <a:p>
            <a:pPr algn="ctr"/>
            <a:r>
              <a:rPr lang="fr-FR" b="1" dirty="0">
                <a:solidFill>
                  <a:srgbClr val="FF0000"/>
                </a:solidFill>
              </a:rPr>
              <a:t>NB:</a:t>
            </a:r>
            <a:r>
              <a:rPr lang="fr-FR" b="1" dirty="0"/>
              <a:t> il existe </a:t>
            </a:r>
            <a:r>
              <a:rPr lang="fr-FR" b="1" dirty="0" err="1"/>
              <a:t>differents</a:t>
            </a:r>
            <a:r>
              <a:rPr lang="fr-FR" b="1" dirty="0"/>
              <a:t> types de présure selon leur force</a:t>
            </a:r>
          </a:p>
        </p:txBody>
      </p:sp>
      <p:sp>
        <p:nvSpPr>
          <p:cNvPr id="14" name="Flèche droite 13"/>
          <p:cNvSpPr/>
          <p:nvPr/>
        </p:nvSpPr>
        <p:spPr>
          <a:xfrm>
            <a:off x="3571868" y="5429264"/>
            <a:ext cx="42862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4429124" y="5143512"/>
            <a:ext cx="3357586"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C à d, selon le litre de lait que peut coaguler 1 litres de présure à 35°C en 40 min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500042"/>
            <a:ext cx="5286412" cy="369332"/>
          </a:xfrm>
          <a:prstGeom prst="rect">
            <a:avLst/>
          </a:prstGeom>
          <a:noFill/>
        </p:spPr>
        <p:txBody>
          <a:bodyPr wrap="square" rtlCol="0">
            <a:spAutoFit/>
          </a:bodyPr>
          <a:lstStyle/>
          <a:p>
            <a:r>
              <a:rPr lang="fr-FR" dirty="0"/>
              <a:t>Ex: la plus courante est : 1/10 000 litres</a:t>
            </a:r>
          </a:p>
        </p:txBody>
      </p:sp>
      <p:sp>
        <p:nvSpPr>
          <p:cNvPr id="3" name="Flèche droite 2"/>
          <p:cNvSpPr/>
          <p:nvPr/>
        </p:nvSpPr>
        <p:spPr>
          <a:xfrm>
            <a:off x="4572000" y="555714"/>
            <a:ext cx="500066"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5286380" y="500042"/>
            <a:ext cx="3571900" cy="646331"/>
          </a:xfrm>
          <a:prstGeom prst="rect">
            <a:avLst/>
          </a:prstGeom>
          <a:noFill/>
        </p:spPr>
        <p:txBody>
          <a:bodyPr wrap="square" rtlCol="0">
            <a:spAutoFit/>
          </a:bodyPr>
          <a:lstStyle/>
          <a:p>
            <a:pPr algn="ctr"/>
            <a:r>
              <a:rPr lang="fr-FR" dirty="0"/>
              <a:t>1 litre de présure pour 10 000 litres de lait</a:t>
            </a:r>
          </a:p>
        </p:txBody>
      </p:sp>
      <p:sp>
        <p:nvSpPr>
          <p:cNvPr id="5" name="ZoneTexte 4"/>
          <p:cNvSpPr txBox="1"/>
          <p:nvPr/>
        </p:nvSpPr>
        <p:spPr>
          <a:xfrm>
            <a:off x="428596" y="1785926"/>
            <a:ext cx="8572528" cy="923330"/>
          </a:xfrm>
          <a:prstGeom prst="rect">
            <a:avLst/>
          </a:prstGeom>
          <a:noFill/>
        </p:spPr>
        <p:txBody>
          <a:bodyPr wrap="square" rtlCol="0">
            <a:spAutoFit/>
          </a:bodyPr>
          <a:lstStyle/>
          <a:p>
            <a:r>
              <a:rPr lang="fr-FR" b="1" dirty="0">
                <a:solidFill>
                  <a:srgbClr val="FF0000"/>
                </a:solidFill>
              </a:rPr>
              <a:t>NB:</a:t>
            </a:r>
            <a:r>
              <a:rPr lang="fr-FR" b="1" dirty="0"/>
              <a:t> il y a un remplacement de la présure par des enzymes d’origine fongique (enzyme coagulante).</a:t>
            </a:r>
          </a:p>
          <a:p>
            <a:r>
              <a:rPr lang="fr-FR" b="1" dirty="0"/>
              <a:t>Sans oublier que l’action de la présure se situe à une </a:t>
            </a:r>
            <a:r>
              <a:rPr lang="fr-FR" b="1" dirty="0" err="1"/>
              <a:t>tempretaure</a:t>
            </a:r>
            <a:r>
              <a:rPr lang="fr-FR" b="1" dirty="0"/>
              <a:t> proche de 41°C.</a:t>
            </a:r>
          </a:p>
        </p:txBody>
      </p:sp>
      <p:sp>
        <p:nvSpPr>
          <p:cNvPr id="6" name="ZoneTexte 5"/>
          <p:cNvSpPr txBox="1"/>
          <p:nvPr/>
        </p:nvSpPr>
        <p:spPr>
          <a:xfrm>
            <a:off x="500034" y="3214686"/>
            <a:ext cx="7572396" cy="369332"/>
          </a:xfrm>
          <a:prstGeom prst="rect">
            <a:avLst/>
          </a:prstGeom>
          <a:noFill/>
        </p:spPr>
        <p:txBody>
          <a:bodyPr wrap="square" rtlCol="0">
            <a:spAutoFit/>
          </a:bodyPr>
          <a:lstStyle/>
          <a:p>
            <a:r>
              <a:rPr lang="fr-FR" dirty="0"/>
              <a:t>NB: il existe l’action combiné de la présure et les </a:t>
            </a:r>
            <a:r>
              <a:rPr lang="fr-FR" dirty="0" err="1"/>
              <a:t>bacteries</a:t>
            </a:r>
            <a:r>
              <a:rPr lang="fr-FR" dirty="0"/>
              <a:t> lactiques:</a:t>
            </a:r>
          </a:p>
        </p:txBody>
      </p:sp>
      <p:sp>
        <p:nvSpPr>
          <p:cNvPr id="7" name="Flèche droite 6"/>
          <p:cNvSpPr/>
          <p:nvPr/>
        </p:nvSpPr>
        <p:spPr>
          <a:xfrm>
            <a:off x="928662" y="4071942"/>
            <a:ext cx="57150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714480" y="4000504"/>
            <a:ext cx="5286412" cy="369332"/>
          </a:xfrm>
          <a:prstGeom prst="rect">
            <a:avLst/>
          </a:prstGeom>
          <a:noFill/>
        </p:spPr>
        <p:txBody>
          <a:bodyPr wrap="square" rtlCol="0">
            <a:spAutoFit/>
          </a:bodyPr>
          <a:lstStyle/>
          <a:p>
            <a:r>
              <a:rPr lang="fr-FR" b="1" dirty="0"/>
              <a:t>BL seule: le coagulum ou le gel est </a:t>
            </a:r>
            <a:r>
              <a:rPr lang="fr-FR" b="1" dirty="0">
                <a:solidFill>
                  <a:srgbClr val="FF0000"/>
                </a:solidFill>
              </a:rPr>
              <a:t>friable</a:t>
            </a:r>
          </a:p>
        </p:txBody>
      </p:sp>
      <p:sp>
        <p:nvSpPr>
          <p:cNvPr id="9" name="Flèche droite 8"/>
          <p:cNvSpPr/>
          <p:nvPr/>
        </p:nvSpPr>
        <p:spPr>
          <a:xfrm>
            <a:off x="928662" y="4786322"/>
            <a:ext cx="57150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714480" y="4774180"/>
            <a:ext cx="5286412" cy="369332"/>
          </a:xfrm>
          <a:prstGeom prst="rect">
            <a:avLst/>
          </a:prstGeom>
          <a:noFill/>
        </p:spPr>
        <p:txBody>
          <a:bodyPr wrap="square" rtlCol="0">
            <a:spAutoFit/>
          </a:bodyPr>
          <a:lstStyle/>
          <a:p>
            <a:r>
              <a:rPr lang="fr-FR" b="1" dirty="0"/>
              <a:t>présure seule: le coagulum ou le gel est </a:t>
            </a:r>
            <a:r>
              <a:rPr lang="fr-FR" b="1" dirty="0">
                <a:solidFill>
                  <a:srgbClr val="FF0000"/>
                </a:solidFill>
              </a:rPr>
              <a:t>uniforme</a:t>
            </a:r>
          </a:p>
        </p:txBody>
      </p:sp>
      <p:sp>
        <p:nvSpPr>
          <p:cNvPr id="11" name="Rectangle 10"/>
          <p:cNvSpPr/>
          <p:nvPr/>
        </p:nvSpPr>
        <p:spPr>
          <a:xfrm>
            <a:off x="3571868" y="5715016"/>
            <a:ext cx="3000396" cy="85725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Nous avons le choix selon la texture qu’on veut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285728"/>
            <a:ext cx="8143932" cy="923330"/>
          </a:xfrm>
          <a:prstGeom prst="rect">
            <a:avLst/>
          </a:prstGeom>
          <a:noFill/>
        </p:spPr>
        <p:txBody>
          <a:bodyPr wrap="square" rtlCol="0">
            <a:spAutoFit/>
          </a:bodyPr>
          <a:lstStyle/>
          <a:p>
            <a:pPr algn="just"/>
            <a:r>
              <a:rPr lang="fr-FR" b="1" dirty="0"/>
              <a:t>1-4- L’égouttage: </a:t>
            </a:r>
          </a:p>
          <a:p>
            <a:pPr algn="just"/>
            <a:r>
              <a:rPr lang="fr-FR" dirty="0"/>
              <a:t>consiste à séparer le </a:t>
            </a:r>
            <a:r>
              <a:rPr lang="fr-FR" dirty="0" err="1"/>
              <a:t>lactoserum</a:t>
            </a:r>
            <a:r>
              <a:rPr lang="fr-FR" dirty="0"/>
              <a:t> du caillé. Son objectif est de permettre une expulsion maximale du </a:t>
            </a:r>
            <a:r>
              <a:rPr lang="fr-FR" dirty="0" err="1"/>
              <a:t>lactoserum</a:t>
            </a:r>
            <a:r>
              <a:rPr lang="fr-FR" dirty="0"/>
              <a:t>.</a:t>
            </a:r>
          </a:p>
        </p:txBody>
      </p:sp>
      <p:sp>
        <p:nvSpPr>
          <p:cNvPr id="3" name="ZoneTexte 2"/>
          <p:cNvSpPr txBox="1"/>
          <p:nvPr/>
        </p:nvSpPr>
        <p:spPr>
          <a:xfrm>
            <a:off x="357158" y="1571612"/>
            <a:ext cx="5929354" cy="369332"/>
          </a:xfrm>
          <a:prstGeom prst="rect">
            <a:avLst/>
          </a:prstGeom>
          <a:noFill/>
        </p:spPr>
        <p:txBody>
          <a:bodyPr wrap="square" rtlCol="0">
            <a:spAutoFit/>
          </a:bodyPr>
          <a:lstStyle/>
          <a:p>
            <a:r>
              <a:rPr lang="fr-FR" dirty="0"/>
              <a:t>Il est à noter que l’égouttage peut </a:t>
            </a:r>
            <a:r>
              <a:rPr lang="fr-FR" dirty="0" err="1"/>
              <a:t>etre</a:t>
            </a:r>
            <a:r>
              <a:rPr lang="fr-FR" dirty="0"/>
              <a:t>: </a:t>
            </a:r>
          </a:p>
        </p:txBody>
      </p:sp>
      <p:sp>
        <p:nvSpPr>
          <p:cNvPr id="4" name="Flèche droite 3"/>
          <p:cNvSpPr/>
          <p:nvPr/>
        </p:nvSpPr>
        <p:spPr>
          <a:xfrm>
            <a:off x="1071538" y="2285992"/>
            <a:ext cx="500066"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2000232" y="2143116"/>
            <a:ext cx="6715172" cy="646331"/>
          </a:xfrm>
          <a:prstGeom prst="rect">
            <a:avLst/>
          </a:prstGeom>
          <a:noFill/>
        </p:spPr>
        <p:txBody>
          <a:bodyPr wrap="square" rtlCol="0">
            <a:spAutoFit/>
          </a:bodyPr>
          <a:lstStyle/>
          <a:p>
            <a:pPr algn="just"/>
            <a:r>
              <a:rPr lang="fr-FR" b="1" dirty="0">
                <a:solidFill>
                  <a:srgbClr val="FF0000"/>
                </a:solidFill>
              </a:rPr>
              <a:t>Lent ou spontané:</a:t>
            </a:r>
            <a:r>
              <a:rPr lang="fr-FR" dirty="0"/>
              <a:t> dans le cas, si on veut obtenir des fromages frais et des fromages à pate molle (fromage à forte </a:t>
            </a:r>
            <a:r>
              <a:rPr lang="fr-FR" dirty="0" err="1"/>
              <a:t>humlidité</a:t>
            </a:r>
            <a:r>
              <a:rPr lang="fr-FR" dirty="0"/>
              <a:t>: fromage frais)</a:t>
            </a:r>
          </a:p>
        </p:txBody>
      </p:sp>
      <p:sp>
        <p:nvSpPr>
          <p:cNvPr id="6" name="Flèche droite 5"/>
          <p:cNvSpPr/>
          <p:nvPr/>
        </p:nvSpPr>
        <p:spPr>
          <a:xfrm>
            <a:off x="1071538" y="3282735"/>
            <a:ext cx="500066"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2000232" y="3139859"/>
            <a:ext cx="6715172" cy="1754326"/>
          </a:xfrm>
          <a:prstGeom prst="rect">
            <a:avLst/>
          </a:prstGeom>
          <a:noFill/>
        </p:spPr>
        <p:txBody>
          <a:bodyPr wrap="square" rtlCol="0">
            <a:spAutoFit/>
          </a:bodyPr>
          <a:lstStyle/>
          <a:p>
            <a:pPr algn="just"/>
            <a:r>
              <a:rPr lang="fr-FR" b="1" dirty="0">
                <a:solidFill>
                  <a:srgbClr val="FF0000"/>
                </a:solidFill>
              </a:rPr>
              <a:t>Accéléré :</a:t>
            </a:r>
            <a:r>
              <a:rPr lang="fr-FR" dirty="0"/>
              <a:t> pour les autres fromages </a:t>
            </a:r>
            <a:r>
              <a:rPr lang="fr-FR" dirty="0" err="1"/>
              <a:t>grace</a:t>
            </a:r>
            <a:r>
              <a:rPr lang="fr-FR" dirty="0"/>
              <a:t> à différentes </a:t>
            </a:r>
            <a:r>
              <a:rPr lang="fr-FR" dirty="0" err="1"/>
              <a:t>etapes</a:t>
            </a:r>
            <a:r>
              <a:rPr lang="fr-FR" dirty="0"/>
              <a:t>:</a:t>
            </a:r>
          </a:p>
          <a:p>
            <a:pPr algn="just"/>
            <a:endParaRPr lang="fr-FR" dirty="0"/>
          </a:p>
          <a:p>
            <a:pPr algn="just"/>
            <a:r>
              <a:rPr lang="fr-FR" b="1" dirty="0"/>
              <a:t>Découpage: </a:t>
            </a:r>
            <a:r>
              <a:rPr lang="fr-FR" dirty="0"/>
              <a:t>tranchage du </a:t>
            </a:r>
            <a:r>
              <a:rPr lang="fr-FR"/>
              <a:t>caillé.</a:t>
            </a:r>
            <a:endParaRPr lang="fr-FR" dirty="0"/>
          </a:p>
          <a:p>
            <a:pPr algn="just"/>
            <a:r>
              <a:rPr lang="fr-FR" b="1" dirty="0"/>
              <a:t>Pression du caillé</a:t>
            </a:r>
          </a:p>
          <a:p>
            <a:pPr algn="just"/>
            <a:r>
              <a:rPr lang="fr-FR" b="1" dirty="0"/>
              <a:t>Eventuellement, </a:t>
            </a:r>
            <a:r>
              <a:rPr lang="fr-FR" dirty="0"/>
              <a:t>pour les fromages à pate dure (cuisson) du caillé (50-55°C) pendant 1h.</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500042"/>
            <a:ext cx="8643998" cy="1477328"/>
          </a:xfrm>
          <a:prstGeom prst="rect">
            <a:avLst/>
          </a:prstGeom>
          <a:noFill/>
        </p:spPr>
        <p:txBody>
          <a:bodyPr wrap="square" rtlCol="0">
            <a:spAutoFit/>
          </a:bodyPr>
          <a:lstStyle/>
          <a:p>
            <a:r>
              <a:rPr lang="fr-FR" b="1" dirty="0"/>
              <a:t>1-5- le moulage: </a:t>
            </a:r>
          </a:p>
          <a:p>
            <a:endParaRPr lang="fr-FR" dirty="0"/>
          </a:p>
          <a:p>
            <a:pPr algn="just"/>
            <a:r>
              <a:rPr lang="fr-FR" dirty="0"/>
              <a:t>les fromages sont pressés dans des toiles cerclées de bois ou d’un autres matériel ou encore mis dans des moules perforé, ce qui permet d’obtenir leur forme définitives et le maximum de sérum est éliminé.</a:t>
            </a:r>
          </a:p>
        </p:txBody>
      </p:sp>
      <p:sp>
        <p:nvSpPr>
          <p:cNvPr id="3" name="ZoneTexte 2"/>
          <p:cNvSpPr txBox="1"/>
          <p:nvPr/>
        </p:nvSpPr>
        <p:spPr>
          <a:xfrm>
            <a:off x="285720" y="2214554"/>
            <a:ext cx="8786842" cy="923330"/>
          </a:xfrm>
          <a:prstGeom prst="rect">
            <a:avLst/>
          </a:prstGeom>
          <a:noFill/>
        </p:spPr>
        <p:txBody>
          <a:bodyPr wrap="square" rtlCol="0">
            <a:spAutoFit/>
          </a:bodyPr>
          <a:lstStyle/>
          <a:p>
            <a:r>
              <a:rPr lang="fr-FR" b="1" dirty="0"/>
              <a:t>1-6- le salage: </a:t>
            </a:r>
          </a:p>
          <a:p>
            <a:endParaRPr lang="fr-FR" b="1" dirty="0"/>
          </a:p>
          <a:p>
            <a:r>
              <a:rPr lang="fr-FR" dirty="0"/>
              <a:t> </a:t>
            </a:r>
          </a:p>
        </p:txBody>
      </p:sp>
      <p:sp>
        <p:nvSpPr>
          <p:cNvPr id="5" name="Rectangle 4"/>
          <p:cNvSpPr/>
          <p:nvPr/>
        </p:nvSpPr>
        <p:spPr>
          <a:xfrm>
            <a:off x="1500166" y="3416858"/>
            <a:ext cx="7215238" cy="369332"/>
          </a:xfrm>
          <a:prstGeom prst="rect">
            <a:avLst/>
          </a:prstGeom>
        </p:spPr>
        <p:txBody>
          <a:bodyPr wrap="square">
            <a:spAutoFit/>
          </a:bodyPr>
          <a:lstStyle/>
          <a:p>
            <a:r>
              <a:rPr lang="fr-FR" b="1" dirty="0">
                <a:solidFill>
                  <a:srgbClr val="FF0000"/>
                </a:solidFill>
              </a:rPr>
              <a:t>pulvérisation </a:t>
            </a:r>
            <a:r>
              <a:rPr lang="fr-FR" b="1" dirty="0"/>
              <a:t> en surface de sel fin pour les fromages à pate molle</a:t>
            </a:r>
          </a:p>
        </p:txBody>
      </p:sp>
      <p:sp>
        <p:nvSpPr>
          <p:cNvPr id="6" name="Flèche droite 5"/>
          <p:cNvSpPr/>
          <p:nvPr/>
        </p:nvSpPr>
        <p:spPr>
          <a:xfrm>
            <a:off x="928662" y="3500438"/>
            <a:ext cx="42862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540072" y="3988362"/>
            <a:ext cx="5286412" cy="369332"/>
          </a:xfrm>
          <a:prstGeom prst="rect">
            <a:avLst/>
          </a:prstGeom>
        </p:spPr>
        <p:txBody>
          <a:bodyPr wrap="square">
            <a:spAutoFit/>
          </a:bodyPr>
          <a:lstStyle/>
          <a:p>
            <a:pPr algn="just"/>
            <a:r>
              <a:rPr lang="fr-FR" b="1" dirty="0">
                <a:solidFill>
                  <a:srgbClr val="FF0000"/>
                </a:solidFill>
              </a:rPr>
              <a:t>immersion dans un bain de saumure </a:t>
            </a:r>
            <a:r>
              <a:rPr lang="fr-FR" b="1" dirty="0"/>
              <a:t>(eau + sel)</a:t>
            </a:r>
          </a:p>
        </p:txBody>
      </p:sp>
      <p:sp>
        <p:nvSpPr>
          <p:cNvPr id="8" name="Flèche droite 7"/>
          <p:cNvSpPr/>
          <p:nvPr/>
        </p:nvSpPr>
        <p:spPr>
          <a:xfrm>
            <a:off x="928662" y="4071942"/>
            <a:ext cx="42862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285720" y="2714620"/>
            <a:ext cx="8286808" cy="369332"/>
          </a:xfrm>
          <a:prstGeom prst="rect">
            <a:avLst/>
          </a:prstGeom>
        </p:spPr>
        <p:txBody>
          <a:bodyPr wrap="square">
            <a:spAutoFit/>
          </a:bodyPr>
          <a:lstStyle/>
          <a:p>
            <a:r>
              <a:rPr lang="fr-FR" dirty="0"/>
              <a:t>après démoulage, après quelques heures ,On peut saler le fromage soit par:</a:t>
            </a:r>
          </a:p>
        </p:txBody>
      </p:sp>
      <p:sp>
        <p:nvSpPr>
          <p:cNvPr id="10" name="ZoneTexte 9"/>
          <p:cNvSpPr txBox="1"/>
          <p:nvPr/>
        </p:nvSpPr>
        <p:spPr>
          <a:xfrm>
            <a:off x="571472" y="4643446"/>
            <a:ext cx="3714776" cy="369332"/>
          </a:xfrm>
          <a:prstGeom prst="rect">
            <a:avLst/>
          </a:prstGeom>
          <a:noFill/>
        </p:spPr>
        <p:txBody>
          <a:bodyPr wrap="square" rtlCol="0">
            <a:spAutoFit/>
          </a:bodyPr>
          <a:lstStyle/>
          <a:p>
            <a:r>
              <a:rPr lang="fr-FR" b="1" dirty="0">
                <a:solidFill>
                  <a:srgbClr val="0070C0"/>
                </a:solidFill>
              </a:rPr>
              <a:t>Le sel joue un triple rôle: </a:t>
            </a:r>
          </a:p>
        </p:txBody>
      </p:sp>
      <p:sp>
        <p:nvSpPr>
          <p:cNvPr id="11" name="ZoneTexte 10"/>
          <p:cNvSpPr txBox="1"/>
          <p:nvPr/>
        </p:nvSpPr>
        <p:spPr>
          <a:xfrm>
            <a:off x="1000100" y="5131370"/>
            <a:ext cx="6715172" cy="369332"/>
          </a:xfrm>
          <a:prstGeom prst="rect">
            <a:avLst/>
          </a:prstGeom>
          <a:noFill/>
        </p:spPr>
        <p:txBody>
          <a:bodyPr wrap="square" rtlCol="0">
            <a:spAutoFit/>
          </a:bodyPr>
          <a:lstStyle/>
          <a:p>
            <a:r>
              <a:rPr lang="fr-FR" b="1" dirty="0"/>
              <a:t>1) Il complète l’égouttage et contribue à la formation de la croute</a:t>
            </a:r>
          </a:p>
        </p:txBody>
      </p:sp>
      <p:sp>
        <p:nvSpPr>
          <p:cNvPr id="12" name="ZoneTexte 11"/>
          <p:cNvSpPr txBox="1"/>
          <p:nvPr/>
        </p:nvSpPr>
        <p:spPr>
          <a:xfrm>
            <a:off x="1000100" y="5572140"/>
            <a:ext cx="6715172" cy="369332"/>
          </a:xfrm>
          <a:prstGeom prst="rect">
            <a:avLst/>
          </a:prstGeom>
          <a:noFill/>
        </p:spPr>
        <p:txBody>
          <a:bodyPr wrap="square" rtlCol="0">
            <a:spAutoFit/>
          </a:bodyPr>
          <a:lstStyle/>
          <a:p>
            <a:r>
              <a:rPr lang="fr-FR" b="1" dirty="0"/>
              <a:t>2) Il règle l’activité de l’eau (</a:t>
            </a:r>
            <a:r>
              <a:rPr lang="fr-FR" b="1" dirty="0" err="1"/>
              <a:t>aw</a:t>
            </a:r>
            <a:r>
              <a:rPr lang="fr-FR" b="1" dirty="0"/>
              <a:t>) et freine le développement des MO</a:t>
            </a:r>
          </a:p>
        </p:txBody>
      </p:sp>
      <p:sp>
        <p:nvSpPr>
          <p:cNvPr id="13" name="ZoneTexte 12"/>
          <p:cNvSpPr txBox="1"/>
          <p:nvPr/>
        </p:nvSpPr>
        <p:spPr>
          <a:xfrm>
            <a:off x="1000100" y="6060064"/>
            <a:ext cx="6715172" cy="369332"/>
          </a:xfrm>
          <a:prstGeom prst="rect">
            <a:avLst/>
          </a:prstGeom>
          <a:noFill/>
        </p:spPr>
        <p:txBody>
          <a:bodyPr wrap="square" rtlCol="0">
            <a:spAutoFit/>
          </a:bodyPr>
          <a:lstStyle/>
          <a:p>
            <a:r>
              <a:rPr lang="fr-FR" b="1" dirty="0"/>
              <a:t>3) Il influence le gout et renforce l’arome (gout final)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7158" y="571480"/>
            <a:ext cx="4071966" cy="523220"/>
          </a:xfrm>
          <a:prstGeom prst="rect">
            <a:avLst/>
          </a:prstGeom>
          <a:noFill/>
        </p:spPr>
        <p:txBody>
          <a:bodyPr wrap="square" rtlCol="0">
            <a:spAutoFit/>
          </a:bodyPr>
          <a:lstStyle/>
          <a:p>
            <a:r>
              <a:rPr lang="fr-FR" sz="2800" b="1" dirty="0"/>
              <a:t>1- teneur en eau </a:t>
            </a:r>
          </a:p>
        </p:txBody>
      </p:sp>
      <p:sp>
        <p:nvSpPr>
          <p:cNvPr id="3" name="ZoneTexte 2"/>
          <p:cNvSpPr txBox="1"/>
          <p:nvPr/>
        </p:nvSpPr>
        <p:spPr>
          <a:xfrm>
            <a:off x="357158" y="1285860"/>
            <a:ext cx="2786082" cy="369332"/>
          </a:xfrm>
          <a:prstGeom prst="rect">
            <a:avLst/>
          </a:prstGeom>
          <a:noFill/>
        </p:spPr>
        <p:txBody>
          <a:bodyPr wrap="square" rtlCol="0">
            <a:spAutoFit/>
          </a:bodyPr>
          <a:lstStyle/>
          <a:p>
            <a:r>
              <a:rPr lang="fr-FR" dirty="0"/>
              <a:t>Chez tous les animaux</a:t>
            </a:r>
          </a:p>
        </p:txBody>
      </p:sp>
      <p:sp>
        <p:nvSpPr>
          <p:cNvPr id="4" name="Flèche droite 3"/>
          <p:cNvSpPr/>
          <p:nvPr/>
        </p:nvSpPr>
        <p:spPr>
          <a:xfrm>
            <a:off x="2714612" y="1357298"/>
            <a:ext cx="500066"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4000496" y="785794"/>
            <a:ext cx="4786346" cy="1477328"/>
          </a:xfrm>
          <a:prstGeom prst="rect">
            <a:avLst/>
          </a:prstGeom>
          <a:noFill/>
        </p:spPr>
        <p:txBody>
          <a:bodyPr wrap="square" rtlCol="0">
            <a:spAutoFit/>
          </a:bodyPr>
          <a:lstStyle/>
          <a:p>
            <a:pPr algn="ctr"/>
            <a:r>
              <a:rPr lang="fr-FR" dirty="0"/>
              <a:t>L’eau est requise en </a:t>
            </a:r>
            <a:r>
              <a:rPr lang="fr-FR" dirty="0" err="1"/>
              <a:t>qté</a:t>
            </a:r>
            <a:r>
              <a:rPr lang="fr-FR" dirty="0"/>
              <a:t> importante (jusqu’à 90% par fois. La quantité moyenne d'eau contenue dans un organisme adulte est de 65 %, ce qui correspond à environ 45 litres d'eau pour une personne pesant 70 kilogrammes)</a:t>
            </a:r>
          </a:p>
        </p:txBody>
      </p:sp>
      <p:sp>
        <p:nvSpPr>
          <p:cNvPr id="6" name="ZoneTexte 5"/>
          <p:cNvSpPr txBox="1"/>
          <p:nvPr/>
        </p:nvSpPr>
        <p:spPr>
          <a:xfrm>
            <a:off x="642910" y="2214554"/>
            <a:ext cx="1571636" cy="523220"/>
          </a:xfrm>
          <a:prstGeom prst="rect">
            <a:avLst/>
          </a:prstGeom>
          <a:noFill/>
        </p:spPr>
        <p:txBody>
          <a:bodyPr wrap="square" rtlCol="0">
            <a:spAutoFit/>
          </a:bodyPr>
          <a:lstStyle/>
          <a:p>
            <a:r>
              <a:rPr lang="fr-FR" sz="2800" b="1" dirty="0"/>
              <a:t>NB 1</a:t>
            </a:r>
            <a:r>
              <a:rPr lang="fr-FR" sz="2800" dirty="0"/>
              <a:t>:</a:t>
            </a:r>
          </a:p>
        </p:txBody>
      </p:sp>
      <p:sp>
        <p:nvSpPr>
          <p:cNvPr id="10" name="ZoneTexte 9"/>
          <p:cNvSpPr txBox="1"/>
          <p:nvPr/>
        </p:nvSpPr>
        <p:spPr>
          <a:xfrm>
            <a:off x="357158" y="2857496"/>
            <a:ext cx="4000496" cy="923330"/>
          </a:xfrm>
          <a:prstGeom prst="rect">
            <a:avLst/>
          </a:prstGeom>
          <a:noFill/>
        </p:spPr>
        <p:txBody>
          <a:bodyPr wrap="square" rtlCol="0">
            <a:spAutoFit/>
          </a:bodyPr>
          <a:lstStyle/>
          <a:p>
            <a:pPr algn="ctr"/>
            <a:r>
              <a:rPr lang="fr-FR" dirty="0"/>
              <a:t>La quantité d’eau dans le lait reste  </a:t>
            </a:r>
          </a:p>
          <a:p>
            <a:pPr algn="ctr"/>
            <a:r>
              <a:rPr lang="fr-FR" dirty="0"/>
              <a:t> Contrôlée par la </a:t>
            </a:r>
            <a:r>
              <a:rPr lang="fr-FR" dirty="0" err="1"/>
              <a:t>qté</a:t>
            </a:r>
            <a:r>
              <a:rPr lang="fr-FR" dirty="0"/>
              <a:t> de lactose synthétisé par la glande mammaires</a:t>
            </a:r>
          </a:p>
        </p:txBody>
      </p:sp>
      <p:sp>
        <p:nvSpPr>
          <p:cNvPr id="11" name="Flèche droite 10"/>
          <p:cNvSpPr/>
          <p:nvPr/>
        </p:nvSpPr>
        <p:spPr>
          <a:xfrm>
            <a:off x="4429124" y="3071810"/>
            <a:ext cx="642942"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5572132" y="2862860"/>
            <a:ext cx="3286148" cy="923330"/>
          </a:xfrm>
          <a:prstGeom prst="rect">
            <a:avLst/>
          </a:prstGeom>
          <a:noFill/>
        </p:spPr>
        <p:txBody>
          <a:bodyPr wrap="square" rtlCol="0">
            <a:spAutoFit/>
          </a:bodyPr>
          <a:lstStyle/>
          <a:p>
            <a:pPr algn="ctr"/>
            <a:r>
              <a:rPr lang="fr-FR" dirty="0"/>
              <a:t>Alors la </a:t>
            </a:r>
            <a:r>
              <a:rPr lang="fr-FR" dirty="0" err="1"/>
              <a:t>qté</a:t>
            </a:r>
            <a:r>
              <a:rPr lang="fr-FR" dirty="0"/>
              <a:t> de lait diminue rapidement lorsque l’H2O n’est disponible</a:t>
            </a:r>
          </a:p>
        </p:txBody>
      </p:sp>
      <p:sp>
        <p:nvSpPr>
          <p:cNvPr id="13" name="Rectangle 12"/>
          <p:cNvSpPr/>
          <p:nvPr/>
        </p:nvSpPr>
        <p:spPr>
          <a:xfrm>
            <a:off x="2071670" y="4500570"/>
            <a:ext cx="5072098" cy="135732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D’</a:t>
            </a:r>
            <a:r>
              <a:rPr lang="fr-FR" sz="2800" b="1" dirty="0" err="1">
                <a:solidFill>
                  <a:schemeClr val="tx1"/>
                </a:solidFill>
              </a:rPr>
              <a:t>oû</a:t>
            </a:r>
            <a:r>
              <a:rPr lang="fr-FR" sz="2800" b="1" dirty="0">
                <a:solidFill>
                  <a:schemeClr val="tx1"/>
                </a:solidFill>
              </a:rPr>
              <a:t> la nécessité de fournir aux vaches une source d’eau potable continuellement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14282" y="285728"/>
            <a:ext cx="8929718" cy="369332"/>
          </a:xfrm>
          <a:prstGeom prst="rect">
            <a:avLst/>
          </a:prstGeom>
          <a:noFill/>
        </p:spPr>
        <p:txBody>
          <a:bodyPr wrap="square" rtlCol="0">
            <a:spAutoFit/>
          </a:bodyPr>
          <a:lstStyle/>
          <a:p>
            <a:r>
              <a:rPr lang="fr-FR" b="1" dirty="0"/>
              <a:t>1-7- l’affinage: </a:t>
            </a:r>
            <a:r>
              <a:rPr lang="fr-FR" dirty="0"/>
              <a:t>ou bien la maturation  (3 à 20°C; 2 à 3 semaines jusqu’à plus de 1 ans) </a:t>
            </a:r>
          </a:p>
        </p:txBody>
      </p:sp>
      <p:sp>
        <p:nvSpPr>
          <p:cNvPr id="5" name="Rectangle à coins arrondis 4"/>
          <p:cNvSpPr/>
          <p:nvPr/>
        </p:nvSpPr>
        <p:spPr>
          <a:xfrm>
            <a:off x="428596" y="1000108"/>
            <a:ext cx="8286808" cy="150019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rgbClr val="FF0000"/>
                </a:solidFill>
              </a:rPr>
              <a:t>C’est ensemble de processus enzymatiques destinés à provoquer une </a:t>
            </a:r>
            <a:r>
              <a:rPr lang="fr-FR" sz="2200" b="1" dirty="0" err="1">
                <a:solidFill>
                  <a:srgbClr val="FF0000"/>
                </a:solidFill>
              </a:rPr>
              <a:t>degradation</a:t>
            </a:r>
            <a:r>
              <a:rPr lang="fr-FR" sz="2200" b="1" dirty="0">
                <a:solidFill>
                  <a:srgbClr val="FF0000"/>
                </a:solidFill>
              </a:rPr>
              <a:t> progressive des </a:t>
            </a:r>
            <a:r>
              <a:rPr lang="fr-FR" sz="2200" b="1" dirty="0" err="1">
                <a:solidFill>
                  <a:srgbClr val="FF0000"/>
                </a:solidFill>
              </a:rPr>
              <a:t>constitruants</a:t>
            </a:r>
            <a:r>
              <a:rPr lang="fr-FR" sz="2200" b="1" dirty="0">
                <a:solidFill>
                  <a:srgbClr val="FF0000"/>
                </a:solidFill>
              </a:rPr>
              <a:t> du caillé </a:t>
            </a:r>
            <a:r>
              <a:rPr lang="fr-FR" sz="2200" b="1" dirty="0" err="1">
                <a:solidFill>
                  <a:srgbClr val="FF0000"/>
                </a:solidFill>
              </a:rPr>
              <a:t>egoutté</a:t>
            </a:r>
            <a:r>
              <a:rPr lang="fr-FR" sz="2200" b="1" dirty="0">
                <a:solidFill>
                  <a:srgbClr val="FF0000"/>
                </a:solidFill>
              </a:rPr>
              <a:t> afin de libérer des substances sapides et odorantes et en </a:t>
            </a:r>
            <a:r>
              <a:rPr lang="fr-FR" sz="2200" b="1" dirty="0" err="1">
                <a:solidFill>
                  <a:srgbClr val="FF0000"/>
                </a:solidFill>
              </a:rPr>
              <a:t>méme</a:t>
            </a:r>
            <a:r>
              <a:rPr lang="fr-FR" sz="2200" b="1" dirty="0">
                <a:solidFill>
                  <a:srgbClr val="FF0000"/>
                </a:solidFill>
              </a:rPr>
              <a:t> temps modifier la texture de la pate.</a:t>
            </a:r>
          </a:p>
        </p:txBody>
      </p:sp>
      <p:sp>
        <p:nvSpPr>
          <p:cNvPr id="6" name="Flèche vers le bas 5"/>
          <p:cNvSpPr/>
          <p:nvPr/>
        </p:nvSpPr>
        <p:spPr>
          <a:xfrm>
            <a:off x="4429124" y="2786058"/>
            <a:ext cx="428628"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2643174" y="3643314"/>
            <a:ext cx="4071966" cy="164307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C’est principalement la caséine qui sera le siège des transformations (acides aminés)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285728"/>
            <a:ext cx="4071966" cy="369332"/>
          </a:xfrm>
          <a:prstGeom prst="rect">
            <a:avLst/>
          </a:prstGeom>
          <a:noFill/>
        </p:spPr>
        <p:txBody>
          <a:bodyPr wrap="square" rtlCol="0">
            <a:spAutoFit/>
          </a:bodyPr>
          <a:lstStyle/>
          <a:p>
            <a:r>
              <a:rPr lang="fr-FR" b="1" dirty="0"/>
              <a:t>Agents de l’affinage:</a:t>
            </a:r>
          </a:p>
        </p:txBody>
      </p:sp>
      <p:sp>
        <p:nvSpPr>
          <p:cNvPr id="3" name="ZoneTexte 2"/>
          <p:cNvSpPr txBox="1"/>
          <p:nvPr/>
        </p:nvSpPr>
        <p:spPr>
          <a:xfrm>
            <a:off x="357158" y="857232"/>
            <a:ext cx="5929354" cy="369332"/>
          </a:xfrm>
          <a:prstGeom prst="rect">
            <a:avLst/>
          </a:prstGeom>
          <a:noFill/>
        </p:spPr>
        <p:txBody>
          <a:bodyPr wrap="square" rtlCol="0">
            <a:spAutoFit/>
          </a:bodyPr>
          <a:lstStyle/>
          <a:p>
            <a:r>
              <a:rPr lang="fr-FR" dirty="0"/>
              <a:t>L’affinage s’effectuera </a:t>
            </a:r>
            <a:r>
              <a:rPr lang="fr-FR" dirty="0" err="1"/>
              <a:t>grace</a:t>
            </a:r>
            <a:r>
              <a:rPr lang="fr-FR" dirty="0"/>
              <a:t> aux enzymes microbiens:</a:t>
            </a:r>
          </a:p>
        </p:txBody>
      </p:sp>
      <p:sp>
        <p:nvSpPr>
          <p:cNvPr id="4" name="Flèche droite 3"/>
          <p:cNvSpPr/>
          <p:nvPr/>
        </p:nvSpPr>
        <p:spPr>
          <a:xfrm>
            <a:off x="1500166" y="1571612"/>
            <a:ext cx="500066"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2000232" y="1428736"/>
            <a:ext cx="5786478" cy="646331"/>
          </a:xfrm>
          <a:prstGeom prst="rect">
            <a:avLst/>
          </a:prstGeom>
          <a:noFill/>
        </p:spPr>
        <p:txBody>
          <a:bodyPr wrap="square" rtlCol="0">
            <a:spAutoFit/>
          </a:bodyPr>
          <a:lstStyle/>
          <a:p>
            <a:pPr algn="ctr"/>
            <a:r>
              <a:rPr lang="fr-FR" b="1" dirty="0"/>
              <a:t>1 ère dégradation provoqué </a:t>
            </a:r>
            <a:r>
              <a:rPr lang="fr-FR" b="1" dirty="0">
                <a:solidFill>
                  <a:srgbClr val="FF0000"/>
                </a:solidFill>
              </a:rPr>
              <a:t>par la présure</a:t>
            </a:r>
            <a:r>
              <a:rPr lang="fr-FR" b="1" dirty="0"/>
              <a:t>: dégradation des </a:t>
            </a:r>
            <a:r>
              <a:rPr lang="fr-FR" b="1" dirty="0" err="1"/>
              <a:t>proteines</a:t>
            </a:r>
            <a:r>
              <a:rPr lang="fr-FR" b="1" dirty="0"/>
              <a:t> en peptides</a:t>
            </a:r>
          </a:p>
        </p:txBody>
      </p:sp>
      <p:sp>
        <p:nvSpPr>
          <p:cNvPr id="6" name="Flèche droite 5"/>
          <p:cNvSpPr/>
          <p:nvPr/>
        </p:nvSpPr>
        <p:spPr>
          <a:xfrm>
            <a:off x="1500166" y="2496917"/>
            <a:ext cx="500066"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2000232" y="2354041"/>
            <a:ext cx="6786610" cy="923330"/>
          </a:xfrm>
          <a:prstGeom prst="rect">
            <a:avLst/>
          </a:prstGeom>
          <a:noFill/>
        </p:spPr>
        <p:txBody>
          <a:bodyPr wrap="square" rtlCol="0">
            <a:spAutoFit/>
          </a:bodyPr>
          <a:lstStyle/>
          <a:p>
            <a:pPr algn="ctr"/>
            <a:r>
              <a:rPr lang="fr-FR" b="1" dirty="0"/>
              <a:t>2 </a:t>
            </a:r>
            <a:r>
              <a:rPr lang="fr-FR" b="1" dirty="0" err="1"/>
              <a:t>ème</a:t>
            </a:r>
            <a:r>
              <a:rPr lang="fr-FR" b="1" dirty="0"/>
              <a:t> dégradation provoqué par </a:t>
            </a:r>
            <a:r>
              <a:rPr lang="fr-FR" b="1" dirty="0">
                <a:solidFill>
                  <a:srgbClr val="FF0000"/>
                </a:solidFill>
              </a:rPr>
              <a:t>les enzymes microbiens</a:t>
            </a:r>
            <a:r>
              <a:rPr lang="fr-FR" b="1" dirty="0"/>
              <a:t>: c à d enzymes sécrétées par les microbes d’</a:t>
            </a:r>
            <a:r>
              <a:rPr lang="fr-FR" b="1" dirty="0" err="1"/>
              <a:t>orgine</a:t>
            </a:r>
            <a:r>
              <a:rPr lang="fr-FR" b="1" dirty="0"/>
              <a:t> du lait + addition des </a:t>
            </a:r>
            <a:r>
              <a:rPr lang="fr-FR" b="1" i="1" dirty="0"/>
              <a:t>P. </a:t>
            </a:r>
            <a:r>
              <a:rPr lang="fr-FR" b="1" i="1" dirty="0" err="1"/>
              <a:t>candidum</a:t>
            </a:r>
            <a:r>
              <a:rPr lang="fr-FR" b="1" i="1" dirty="0"/>
              <a:t> et </a:t>
            </a:r>
            <a:r>
              <a:rPr lang="fr-FR" b="1" i="1" dirty="0" err="1"/>
              <a:t>Geotricum</a:t>
            </a:r>
            <a:r>
              <a:rPr lang="fr-FR" b="1" i="1" dirty="0"/>
              <a:t> </a:t>
            </a:r>
            <a:r>
              <a:rPr lang="fr-FR" b="1" i="1" dirty="0" err="1"/>
              <a:t>candidum</a:t>
            </a:r>
            <a:endParaRPr lang="fr-FR" b="1" i="1" dirty="0"/>
          </a:p>
        </p:txBody>
      </p:sp>
      <p:sp>
        <p:nvSpPr>
          <p:cNvPr id="8" name="ZoneTexte 7"/>
          <p:cNvSpPr txBox="1"/>
          <p:nvPr/>
        </p:nvSpPr>
        <p:spPr>
          <a:xfrm>
            <a:off x="642910" y="3500438"/>
            <a:ext cx="6929454" cy="369332"/>
          </a:xfrm>
          <a:prstGeom prst="rect">
            <a:avLst/>
          </a:prstGeom>
          <a:noFill/>
        </p:spPr>
        <p:txBody>
          <a:bodyPr wrap="square" rtlCol="0">
            <a:spAutoFit/>
          </a:bodyPr>
          <a:lstStyle/>
          <a:p>
            <a:r>
              <a:rPr lang="fr-FR" b="1" dirty="0">
                <a:solidFill>
                  <a:srgbClr val="FF0000"/>
                </a:solidFill>
              </a:rPr>
              <a:t>NB: </a:t>
            </a:r>
            <a:r>
              <a:rPr lang="fr-FR" b="1" dirty="0"/>
              <a:t>l’action de ces deux paramètres exige un Ph +ou - neutre</a:t>
            </a:r>
          </a:p>
        </p:txBody>
      </p:sp>
      <p:sp>
        <p:nvSpPr>
          <p:cNvPr id="9" name="ZoneTexte 8"/>
          <p:cNvSpPr txBox="1"/>
          <p:nvPr/>
        </p:nvSpPr>
        <p:spPr>
          <a:xfrm>
            <a:off x="642910" y="4214818"/>
            <a:ext cx="7286644" cy="369332"/>
          </a:xfrm>
          <a:prstGeom prst="rect">
            <a:avLst/>
          </a:prstGeom>
          <a:noFill/>
        </p:spPr>
        <p:txBody>
          <a:bodyPr wrap="square" rtlCol="0">
            <a:spAutoFit/>
          </a:bodyPr>
          <a:lstStyle/>
          <a:p>
            <a:r>
              <a:rPr lang="fr-FR" b="1" dirty="0">
                <a:solidFill>
                  <a:srgbClr val="FF0000"/>
                </a:solidFill>
              </a:rPr>
              <a:t>Ex: </a:t>
            </a:r>
            <a:r>
              <a:rPr lang="fr-FR" b="1" dirty="0"/>
              <a:t>évolution du Ph du camembert pendant l’affinage: </a:t>
            </a:r>
          </a:p>
        </p:txBody>
      </p:sp>
      <p:sp>
        <p:nvSpPr>
          <p:cNvPr id="10" name="Flèche vers le bas 9"/>
          <p:cNvSpPr/>
          <p:nvPr/>
        </p:nvSpPr>
        <p:spPr>
          <a:xfrm>
            <a:off x="857224" y="4857760"/>
            <a:ext cx="357190"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714348" y="5500702"/>
            <a:ext cx="857256" cy="1200329"/>
          </a:xfrm>
          <a:prstGeom prst="rect">
            <a:avLst/>
          </a:prstGeom>
          <a:noFill/>
        </p:spPr>
        <p:txBody>
          <a:bodyPr wrap="square" rtlCol="0">
            <a:spAutoFit/>
          </a:bodyPr>
          <a:lstStyle/>
          <a:p>
            <a:r>
              <a:rPr lang="fr-FR" sz="2400" b="1" dirty="0"/>
              <a:t>J + 3</a:t>
            </a:r>
          </a:p>
          <a:p>
            <a:endParaRPr lang="fr-FR" sz="2400" b="1" dirty="0"/>
          </a:p>
          <a:p>
            <a:r>
              <a:rPr lang="fr-FR" sz="2400" b="1" dirty="0"/>
              <a:t>4,45</a:t>
            </a:r>
          </a:p>
        </p:txBody>
      </p:sp>
      <p:sp>
        <p:nvSpPr>
          <p:cNvPr id="12" name="Flèche vers le bas 11"/>
          <p:cNvSpPr/>
          <p:nvPr/>
        </p:nvSpPr>
        <p:spPr>
          <a:xfrm>
            <a:off x="2714612" y="4857760"/>
            <a:ext cx="357190"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2571736" y="5500702"/>
            <a:ext cx="1214446" cy="1200329"/>
          </a:xfrm>
          <a:prstGeom prst="rect">
            <a:avLst/>
          </a:prstGeom>
          <a:noFill/>
        </p:spPr>
        <p:txBody>
          <a:bodyPr wrap="square" rtlCol="0">
            <a:spAutoFit/>
          </a:bodyPr>
          <a:lstStyle/>
          <a:p>
            <a:r>
              <a:rPr lang="fr-FR" sz="2400" b="1" dirty="0"/>
              <a:t>J + 10</a:t>
            </a:r>
          </a:p>
          <a:p>
            <a:endParaRPr lang="fr-FR" sz="2400" b="1" dirty="0"/>
          </a:p>
          <a:p>
            <a:r>
              <a:rPr lang="fr-FR" sz="2400" b="1" dirty="0"/>
              <a:t>  5,30</a:t>
            </a:r>
          </a:p>
        </p:txBody>
      </p:sp>
      <p:sp>
        <p:nvSpPr>
          <p:cNvPr id="14" name="Flèche vers le bas 13"/>
          <p:cNvSpPr/>
          <p:nvPr/>
        </p:nvSpPr>
        <p:spPr>
          <a:xfrm>
            <a:off x="5357818" y="4857760"/>
            <a:ext cx="357190"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5214942" y="5500702"/>
            <a:ext cx="1357322" cy="1200329"/>
          </a:xfrm>
          <a:prstGeom prst="rect">
            <a:avLst/>
          </a:prstGeom>
          <a:noFill/>
        </p:spPr>
        <p:txBody>
          <a:bodyPr wrap="square" rtlCol="0">
            <a:spAutoFit/>
          </a:bodyPr>
          <a:lstStyle/>
          <a:p>
            <a:r>
              <a:rPr lang="fr-FR" sz="2400" b="1" dirty="0"/>
              <a:t>J + 17</a:t>
            </a:r>
          </a:p>
          <a:p>
            <a:endParaRPr lang="fr-FR" sz="2400" b="1" dirty="0"/>
          </a:p>
          <a:p>
            <a:r>
              <a:rPr lang="fr-FR" sz="2400" b="1" dirty="0"/>
              <a:t>  6,47</a:t>
            </a:r>
          </a:p>
        </p:txBody>
      </p:sp>
      <p:sp>
        <p:nvSpPr>
          <p:cNvPr id="16" name="Flèche vers le bas 15"/>
          <p:cNvSpPr/>
          <p:nvPr/>
        </p:nvSpPr>
        <p:spPr>
          <a:xfrm>
            <a:off x="7715272" y="4857760"/>
            <a:ext cx="357190"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7572396" y="5500702"/>
            <a:ext cx="1285884" cy="1200329"/>
          </a:xfrm>
          <a:prstGeom prst="rect">
            <a:avLst/>
          </a:prstGeom>
          <a:noFill/>
        </p:spPr>
        <p:txBody>
          <a:bodyPr wrap="square" rtlCol="0">
            <a:spAutoFit/>
          </a:bodyPr>
          <a:lstStyle/>
          <a:p>
            <a:r>
              <a:rPr lang="fr-FR" sz="2400" b="1" dirty="0"/>
              <a:t>J + 30</a:t>
            </a:r>
          </a:p>
          <a:p>
            <a:endParaRPr lang="fr-FR" sz="2400" b="1" dirty="0"/>
          </a:p>
          <a:p>
            <a:r>
              <a:rPr lang="fr-FR" sz="2400" b="1" dirty="0"/>
              <a:t>     7</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28794" y="357166"/>
            <a:ext cx="5929354" cy="461665"/>
          </a:xfrm>
          <a:prstGeom prst="rect">
            <a:avLst/>
          </a:prstGeom>
          <a:noFill/>
        </p:spPr>
        <p:txBody>
          <a:bodyPr wrap="square" rtlCol="0">
            <a:spAutoFit/>
          </a:bodyPr>
          <a:lstStyle/>
          <a:p>
            <a:r>
              <a:rPr lang="fr-FR" sz="2400" b="1" dirty="0">
                <a:latin typeface="Times New Roman" pitchFamily="18" charset="0"/>
                <a:cs typeface="Times New Roman" pitchFamily="18" charset="0"/>
              </a:rPr>
              <a:t>Procédé de fabrication du yaourt</a:t>
            </a:r>
          </a:p>
        </p:txBody>
      </p:sp>
      <p:sp>
        <p:nvSpPr>
          <p:cNvPr id="3" name="ZoneTexte 2"/>
          <p:cNvSpPr txBox="1"/>
          <p:nvPr/>
        </p:nvSpPr>
        <p:spPr>
          <a:xfrm>
            <a:off x="428596" y="1428736"/>
            <a:ext cx="8358246" cy="2169825"/>
          </a:xfrm>
          <a:prstGeom prst="rect">
            <a:avLst/>
          </a:prstGeom>
          <a:noFill/>
        </p:spPr>
        <p:txBody>
          <a:bodyPr wrap="square" rtlCol="0">
            <a:spAutoFit/>
          </a:bodyPr>
          <a:lstStyle/>
          <a:p>
            <a:pPr algn="just">
              <a:lnSpc>
                <a:spcPct val="150000"/>
              </a:lnSpc>
            </a:pPr>
            <a:r>
              <a:rPr lang="fr-FR" dirty="0">
                <a:latin typeface="Times New Roman" pitchFamily="18" charset="0"/>
                <a:cs typeface="Times New Roman" pitchFamily="18" charset="0"/>
              </a:rPr>
              <a:t>Selon la réglementation française (Europe), </a:t>
            </a:r>
            <a:r>
              <a:rPr lang="fr-FR" b="1" dirty="0">
                <a:solidFill>
                  <a:srgbClr val="FF0000"/>
                </a:solidFill>
                <a:latin typeface="Times New Roman" pitchFamily="18" charset="0"/>
                <a:cs typeface="Times New Roman" pitchFamily="18" charset="0"/>
              </a:rPr>
              <a:t>l’appellation  yaourt </a:t>
            </a:r>
            <a:r>
              <a:rPr lang="fr-FR" dirty="0">
                <a:latin typeface="Times New Roman" pitchFamily="18" charset="0"/>
                <a:cs typeface="Times New Roman" pitchFamily="18" charset="0"/>
              </a:rPr>
              <a:t>est réservée aux produits fermentés avec les </a:t>
            </a:r>
            <a:r>
              <a:rPr lang="fr-FR" b="1" i="1" dirty="0">
                <a:solidFill>
                  <a:srgbClr val="00B050"/>
                </a:solidFill>
                <a:latin typeface="Times New Roman" pitchFamily="18" charset="0"/>
                <a:cs typeface="Times New Roman" pitchFamily="18" charset="0"/>
              </a:rPr>
              <a:t>deux seules bactéries lactiques thermophiles </a:t>
            </a:r>
            <a:r>
              <a:rPr lang="fr-FR" b="1" i="1" dirty="0" err="1">
                <a:solidFill>
                  <a:srgbClr val="00B050"/>
                </a:solidFill>
                <a:latin typeface="Times New Roman" pitchFamily="18" charset="0"/>
                <a:cs typeface="Times New Roman" pitchFamily="18" charset="0"/>
              </a:rPr>
              <a:t>Lactobacillus</a:t>
            </a:r>
            <a:r>
              <a:rPr lang="fr-FR" b="1" i="1" dirty="0">
                <a:solidFill>
                  <a:srgbClr val="00B050"/>
                </a:solidFill>
                <a:latin typeface="Times New Roman" pitchFamily="18" charset="0"/>
                <a:cs typeface="Times New Roman" pitchFamily="18" charset="0"/>
              </a:rPr>
              <a:t> </a:t>
            </a:r>
            <a:r>
              <a:rPr lang="fr-FR" b="1" i="1" dirty="0" err="1">
                <a:solidFill>
                  <a:srgbClr val="00B050"/>
                </a:solidFill>
                <a:latin typeface="Times New Roman" pitchFamily="18" charset="0"/>
                <a:cs typeface="Times New Roman" pitchFamily="18" charset="0"/>
              </a:rPr>
              <a:t>delbrueckii</a:t>
            </a:r>
            <a:r>
              <a:rPr lang="fr-FR" b="1" i="1" dirty="0">
                <a:solidFill>
                  <a:srgbClr val="00B050"/>
                </a:solidFill>
                <a:latin typeface="Times New Roman" pitchFamily="18" charset="0"/>
                <a:cs typeface="Times New Roman" pitchFamily="18" charset="0"/>
              </a:rPr>
              <a:t>  </a:t>
            </a:r>
            <a:r>
              <a:rPr lang="fr-FR" b="1" i="1" dirty="0" err="1">
                <a:solidFill>
                  <a:srgbClr val="00B050"/>
                </a:solidFill>
                <a:latin typeface="Times New Roman" pitchFamily="18" charset="0"/>
                <a:cs typeface="Times New Roman" pitchFamily="18" charset="0"/>
              </a:rPr>
              <a:t>subsp</a:t>
            </a:r>
            <a:r>
              <a:rPr lang="fr-FR" b="1" i="1" dirty="0">
                <a:solidFill>
                  <a:srgbClr val="00B050"/>
                </a:solidFill>
                <a:latin typeface="Times New Roman" pitchFamily="18" charset="0"/>
                <a:cs typeface="Times New Roman" pitchFamily="18" charset="0"/>
              </a:rPr>
              <a:t>. </a:t>
            </a:r>
            <a:r>
              <a:rPr lang="fr-FR" b="1" i="1" dirty="0" err="1">
                <a:solidFill>
                  <a:srgbClr val="00B050"/>
                </a:solidFill>
                <a:latin typeface="Times New Roman" pitchFamily="18" charset="0"/>
                <a:cs typeface="Times New Roman" pitchFamily="18" charset="0"/>
              </a:rPr>
              <a:t>bulgaricus</a:t>
            </a:r>
            <a:r>
              <a:rPr lang="fr-FR" b="1" i="1" dirty="0">
                <a:solidFill>
                  <a:srgbClr val="00B050"/>
                </a:solidFill>
                <a:latin typeface="Times New Roman" pitchFamily="18" charset="0"/>
                <a:cs typeface="Times New Roman" pitchFamily="18" charset="0"/>
              </a:rPr>
              <a:t> et  </a:t>
            </a:r>
            <a:r>
              <a:rPr lang="fr-FR" b="1" i="1" dirty="0" err="1">
                <a:solidFill>
                  <a:srgbClr val="00B050"/>
                </a:solidFill>
                <a:latin typeface="Times New Roman" pitchFamily="18" charset="0"/>
                <a:cs typeface="Times New Roman" pitchFamily="18" charset="0"/>
              </a:rPr>
              <a:t>Streptococcus</a:t>
            </a:r>
            <a:r>
              <a:rPr lang="fr-FR" b="1" i="1" dirty="0">
                <a:solidFill>
                  <a:srgbClr val="00B050"/>
                </a:solidFill>
                <a:latin typeface="Times New Roman" pitchFamily="18" charset="0"/>
                <a:cs typeface="Times New Roman" pitchFamily="18" charset="0"/>
              </a:rPr>
              <a:t> thermophilus,</a:t>
            </a:r>
            <a:r>
              <a:rPr lang="fr-FR" dirty="0">
                <a:solidFill>
                  <a:srgbClr val="00B050"/>
                </a:solidFill>
                <a:latin typeface="Times New Roman" pitchFamily="18" charset="0"/>
                <a:cs typeface="Times New Roman" pitchFamily="18" charset="0"/>
              </a:rPr>
              <a:t>  </a:t>
            </a:r>
            <a:r>
              <a:rPr lang="fr-FR" dirty="0">
                <a:latin typeface="Times New Roman" pitchFamily="18" charset="0"/>
                <a:cs typeface="Times New Roman" pitchFamily="18" charset="0"/>
              </a:rPr>
              <a:t>présentant une teneur en acide lactique minimale de </a:t>
            </a:r>
            <a:r>
              <a:rPr lang="fr-FR" b="1" dirty="0">
                <a:latin typeface="Times New Roman" pitchFamily="18" charset="0"/>
                <a:cs typeface="Times New Roman" pitchFamily="18" charset="0"/>
              </a:rPr>
              <a:t>0,7 %</a:t>
            </a:r>
            <a:r>
              <a:rPr lang="fr-FR" dirty="0">
                <a:latin typeface="Times New Roman" pitchFamily="18" charset="0"/>
                <a:cs typeface="Times New Roman" pitchFamily="18" charset="0"/>
              </a:rPr>
              <a:t> et contenant au moins </a:t>
            </a:r>
            <a:r>
              <a:rPr lang="fr-FR" b="1" dirty="0">
                <a:latin typeface="Times New Roman" pitchFamily="18" charset="0"/>
                <a:cs typeface="Times New Roman" pitchFamily="18" charset="0"/>
              </a:rPr>
              <a:t>10 millions de bactéries vivantes </a:t>
            </a:r>
            <a:r>
              <a:rPr lang="fr-FR" dirty="0">
                <a:latin typeface="Times New Roman" pitchFamily="18" charset="0"/>
                <a:cs typeface="Times New Roman" pitchFamily="18" charset="0"/>
              </a:rPr>
              <a:t>par gramme de produit au moment de la vente au consommateur.</a:t>
            </a:r>
          </a:p>
        </p:txBody>
      </p:sp>
      <p:sp>
        <p:nvSpPr>
          <p:cNvPr id="4" name="ZoneTexte 3"/>
          <p:cNvSpPr txBox="1"/>
          <p:nvPr/>
        </p:nvSpPr>
        <p:spPr>
          <a:xfrm>
            <a:off x="928662" y="3997115"/>
            <a:ext cx="2928958" cy="64633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FR" b="1" dirty="0">
                <a:solidFill>
                  <a:srgbClr val="FF0000"/>
                </a:solidFill>
                <a:latin typeface="Times New Roman" pitchFamily="18" charset="0"/>
                <a:cs typeface="Times New Roman" pitchFamily="18" charset="0"/>
              </a:rPr>
              <a:t>NB:</a:t>
            </a:r>
            <a:r>
              <a:rPr lang="fr-FR" b="1" dirty="0">
                <a:solidFill>
                  <a:schemeClr val="tx1"/>
                </a:solidFill>
                <a:latin typeface="Times New Roman" pitchFamily="18" charset="0"/>
                <a:cs typeface="Times New Roman" pitchFamily="18" charset="0"/>
              </a:rPr>
              <a:t> pour les yaourts  avec </a:t>
            </a:r>
            <a:r>
              <a:rPr lang="fr-FR" b="1" dirty="0" err="1">
                <a:solidFill>
                  <a:schemeClr val="tx1"/>
                </a:solidFill>
                <a:latin typeface="Times New Roman" pitchFamily="18" charset="0"/>
                <a:cs typeface="Times New Roman" pitchFamily="18" charset="0"/>
              </a:rPr>
              <a:t>probiotique</a:t>
            </a:r>
            <a:r>
              <a:rPr lang="fr-FR" b="1" dirty="0">
                <a:solidFill>
                  <a:schemeClr val="tx1"/>
                </a:solidFill>
                <a:latin typeface="Times New Roman" pitchFamily="18" charset="0"/>
                <a:cs typeface="Times New Roman" pitchFamily="18" charset="0"/>
              </a:rPr>
              <a:t>:</a:t>
            </a:r>
          </a:p>
        </p:txBody>
      </p:sp>
      <p:sp>
        <p:nvSpPr>
          <p:cNvPr id="5" name="Rectangle 4"/>
          <p:cNvSpPr/>
          <p:nvPr/>
        </p:nvSpPr>
        <p:spPr>
          <a:xfrm>
            <a:off x="5286380" y="4000504"/>
            <a:ext cx="35719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b="1" dirty="0">
                <a:latin typeface="Times New Roman" pitchFamily="18" charset="0"/>
                <a:cs typeface="Times New Roman" pitchFamily="18" charset="0"/>
              </a:rPr>
              <a:t>doivent contenir 1 million de bactéries vivantes/1g de produit </a:t>
            </a:r>
          </a:p>
        </p:txBody>
      </p:sp>
      <p:sp>
        <p:nvSpPr>
          <p:cNvPr id="6" name="Flèche droite 5"/>
          <p:cNvSpPr/>
          <p:nvPr/>
        </p:nvSpPr>
        <p:spPr>
          <a:xfrm>
            <a:off x="4286248" y="4143380"/>
            <a:ext cx="57150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imes New Roman" pitchFamily="18" charset="0"/>
              <a:cs typeface="Times New Roman" pitchFamily="18" charset="0"/>
            </a:endParaRPr>
          </a:p>
        </p:txBody>
      </p:sp>
      <p:sp>
        <p:nvSpPr>
          <p:cNvPr id="7" name="Rectangle 6"/>
          <p:cNvSpPr/>
          <p:nvPr/>
        </p:nvSpPr>
        <p:spPr>
          <a:xfrm>
            <a:off x="2357454" y="5925941"/>
            <a:ext cx="4572000" cy="738664"/>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r>
              <a:rPr lang="fr-FR" b="1" dirty="0">
                <a:latin typeface="Times New Roman" pitchFamily="18" charset="0"/>
                <a:cs typeface="Times New Roman" pitchFamily="18" charset="0"/>
              </a:rPr>
              <a:t>les additifs autorisés (arômes et colorants) sont précisés par la </a:t>
            </a:r>
            <a:r>
              <a:rPr lang="fr-FR" sz="2400" b="1" dirty="0">
                <a:latin typeface="Times New Roman" pitchFamily="18" charset="0"/>
                <a:cs typeface="Times New Roman" pitchFamily="18" charset="0"/>
              </a:rPr>
              <a:t>FAO (1990).</a:t>
            </a:r>
          </a:p>
        </p:txBody>
      </p:sp>
      <p:sp>
        <p:nvSpPr>
          <p:cNvPr id="8" name="ZoneTexte 7"/>
          <p:cNvSpPr txBox="1"/>
          <p:nvPr/>
        </p:nvSpPr>
        <p:spPr>
          <a:xfrm>
            <a:off x="3643306" y="5143512"/>
            <a:ext cx="2357454" cy="523220"/>
          </a:xfrm>
          <a:prstGeom prst="rect">
            <a:avLst/>
          </a:prstGeom>
          <a:noFill/>
        </p:spPr>
        <p:txBody>
          <a:bodyPr wrap="square" rtlCol="0">
            <a:spAutoFit/>
          </a:bodyPr>
          <a:lstStyle/>
          <a:p>
            <a:r>
              <a:rPr lang="fr-FR" sz="2800" b="1" dirty="0">
                <a:latin typeface="Times New Roman" pitchFamily="18" charset="0"/>
                <a:cs typeface="Times New Roman" pitchFamily="18" charset="0"/>
              </a:rPr>
              <a:t>Concernant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0298" y="214290"/>
            <a:ext cx="3995004" cy="523220"/>
          </a:xfrm>
          <a:prstGeom prst="rect">
            <a:avLst/>
          </a:prstGeom>
        </p:spPr>
        <p:txBody>
          <a:bodyPr wrap="none">
            <a:spAutoFit/>
          </a:bodyPr>
          <a:lstStyle/>
          <a:p>
            <a:r>
              <a:rPr lang="fr-FR" sz="2800" b="1" dirty="0">
                <a:solidFill>
                  <a:srgbClr val="FF0000"/>
                </a:solidFill>
                <a:latin typeface="Times New Roman" pitchFamily="18" charset="0"/>
                <a:cs typeface="Times New Roman" pitchFamily="18" charset="0"/>
              </a:rPr>
              <a:t>La fermentation lactique</a:t>
            </a:r>
          </a:p>
        </p:txBody>
      </p:sp>
      <p:sp>
        <p:nvSpPr>
          <p:cNvPr id="3" name="Rectangle 2"/>
          <p:cNvSpPr/>
          <p:nvPr/>
        </p:nvSpPr>
        <p:spPr>
          <a:xfrm>
            <a:off x="428596" y="1357298"/>
            <a:ext cx="8286808"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50000"/>
              </a:lnSpc>
            </a:pPr>
            <a:r>
              <a:rPr lang="fr-FR" b="1" dirty="0">
                <a:solidFill>
                  <a:srgbClr val="FF0000"/>
                </a:solidFill>
                <a:latin typeface="Times New Roman" pitchFamily="18" charset="0"/>
                <a:cs typeface="Times New Roman" pitchFamily="18" charset="0"/>
              </a:rPr>
              <a:t>La fermentation lactique</a:t>
            </a:r>
            <a:r>
              <a:rPr lang="fr-FR" dirty="0">
                <a:latin typeface="Times New Roman" pitchFamily="18" charset="0"/>
                <a:cs typeface="Times New Roman" pitchFamily="18" charset="0"/>
              </a:rPr>
              <a:t> correspond  à la </a:t>
            </a:r>
            <a:r>
              <a:rPr lang="fr-FR" b="1" dirty="0">
                <a:latin typeface="Times New Roman" pitchFamily="18" charset="0"/>
                <a:cs typeface="Times New Roman" pitchFamily="18" charset="0"/>
              </a:rPr>
              <a:t>transformation du lactose</a:t>
            </a:r>
            <a:r>
              <a:rPr lang="fr-FR" dirty="0">
                <a:latin typeface="Times New Roman" pitchFamily="18" charset="0"/>
                <a:cs typeface="Times New Roman" pitchFamily="18" charset="0"/>
              </a:rPr>
              <a:t> du lait </a:t>
            </a:r>
            <a:r>
              <a:rPr lang="fr-FR" b="1" dirty="0">
                <a:solidFill>
                  <a:srgbClr val="002060"/>
                </a:solidFill>
                <a:latin typeface="Times New Roman" pitchFamily="18" charset="0"/>
                <a:cs typeface="Times New Roman" pitchFamily="18" charset="0"/>
              </a:rPr>
              <a:t>en acide lactique</a:t>
            </a: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sous l'action de micro-organismes </a:t>
            </a:r>
            <a:r>
              <a:rPr lang="fr-FR" dirty="0">
                <a:latin typeface="Times New Roman" pitchFamily="18" charset="0"/>
                <a:cs typeface="Times New Roman" pitchFamily="18" charset="0"/>
              </a:rPr>
              <a:t>spécifiques appelés </a:t>
            </a:r>
            <a:r>
              <a:rPr lang="fr-FR" b="1" dirty="0">
                <a:solidFill>
                  <a:srgbClr val="7030A0"/>
                </a:solidFill>
                <a:latin typeface="Times New Roman" pitchFamily="18" charset="0"/>
                <a:cs typeface="Times New Roman" pitchFamily="18" charset="0"/>
              </a:rPr>
              <a:t>bactéries lactiques</a:t>
            </a:r>
            <a:r>
              <a:rPr lang="fr-FR" dirty="0">
                <a:latin typeface="Times New Roman" pitchFamily="18" charset="0"/>
                <a:cs typeface="Times New Roman" pitchFamily="18" charset="0"/>
              </a:rPr>
              <a:t>. Elle s’accompagne de modifications </a:t>
            </a:r>
            <a:r>
              <a:rPr lang="fr-FR" b="1" dirty="0">
                <a:latin typeface="Times New Roman" pitchFamily="18" charset="0"/>
                <a:cs typeface="Times New Roman" pitchFamily="18" charset="0"/>
              </a:rPr>
              <a:t>biochimiques, physico-chimiques et organoleptiques du produit.</a:t>
            </a:r>
          </a:p>
        </p:txBody>
      </p:sp>
      <p:sp>
        <p:nvSpPr>
          <p:cNvPr id="4" name="Rectangle 3"/>
          <p:cNvSpPr/>
          <p:nvPr/>
        </p:nvSpPr>
        <p:spPr>
          <a:xfrm>
            <a:off x="285720" y="3500438"/>
            <a:ext cx="8358246" cy="646331"/>
          </a:xfrm>
          <a:prstGeom prst="rect">
            <a:avLst/>
          </a:prstGeom>
        </p:spPr>
        <p:txBody>
          <a:bodyPr wrap="square">
            <a:spAutoFit/>
          </a:bodyPr>
          <a:lstStyle/>
          <a:p>
            <a:pPr algn="just"/>
            <a:r>
              <a:rPr lang="fr-FR" b="1" dirty="0">
                <a:solidFill>
                  <a:srgbClr val="FF0000"/>
                </a:solidFill>
                <a:latin typeface="Times New Roman" pitchFamily="18" charset="0"/>
                <a:cs typeface="Times New Roman" pitchFamily="18" charset="0"/>
              </a:rPr>
              <a:t>L’objectif de la fermentation lactique </a:t>
            </a:r>
            <a:r>
              <a:rPr lang="fr-FR" dirty="0">
                <a:latin typeface="Times New Roman" pitchFamily="18" charset="0"/>
                <a:cs typeface="Times New Roman" pitchFamily="18" charset="0"/>
              </a:rPr>
              <a:t>est tout d’abord d’augmenter la stabilité du produit  par: </a:t>
            </a:r>
          </a:p>
        </p:txBody>
      </p:sp>
      <p:sp>
        <p:nvSpPr>
          <p:cNvPr id="5" name="Rectangle 4"/>
          <p:cNvSpPr/>
          <p:nvPr/>
        </p:nvSpPr>
        <p:spPr>
          <a:xfrm>
            <a:off x="357190" y="4282867"/>
            <a:ext cx="4214810" cy="646331"/>
          </a:xfrm>
          <a:prstGeom prst="rect">
            <a:avLst/>
          </a:prstGeom>
        </p:spPr>
        <p:txBody>
          <a:bodyPr wrap="square">
            <a:spAutoFit/>
          </a:bodyPr>
          <a:lstStyle/>
          <a:p>
            <a:pPr algn="ctr"/>
            <a:r>
              <a:rPr lang="fr-FR" dirty="0">
                <a:latin typeface="Times New Roman" pitchFamily="18" charset="0"/>
                <a:cs typeface="Times New Roman" pitchFamily="18" charset="0"/>
              </a:rPr>
              <a:t>1) inhibition des altérations microbiennes et enzymatiques éventuelles</a:t>
            </a:r>
          </a:p>
        </p:txBody>
      </p:sp>
      <p:sp>
        <p:nvSpPr>
          <p:cNvPr id="6" name="Flèche droite 5"/>
          <p:cNvSpPr/>
          <p:nvPr/>
        </p:nvSpPr>
        <p:spPr>
          <a:xfrm>
            <a:off x="4786314" y="4357694"/>
            <a:ext cx="42862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imes New Roman" pitchFamily="18" charset="0"/>
              <a:cs typeface="Times New Roman" pitchFamily="18" charset="0"/>
            </a:endParaRPr>
          </a:p>
        </p:txBody>
      </p:sp>
      <p:sp>
        <p:nvSpPr>
          <p:cNvPr id="7" name="Rectangle 6"/>
          <p:cNvSpPr/>
          <p:nvPr/>
        </p:nvSpPr>
        <p:spPr>
          <a:xfrm>
            <a:off x="5715008" y="4143380"/>
            <a:ext cx="2643206" cy="646331"/>
          </a:xfrm>
          <a:prstGeom prst="rect">
            <a:avLst/>
          </a:prstGeom>
        </p:spPr>
        <p:txBody>
          <a:bodyPr wrap="square">
            <a:spAutoFit/>
          </a:bodyPr>
          <a:lstStyle/>
          <a:p>
            <a:pPr algn="just"/>
            <a:r>
              <a:rPr lang="fr-FR" dirty="0">
                <a:latin typeface="Times New Roman" pitchFamily="18" charset="0"/>
                <a:cs typeface="Times New Roman" pitchFamily="18" charset="0"/>
              </a:rPr>
              <a:t>allonger sa durée de conservation. </a:t>
            </a:r>
          </a:p>
        </p:txBody>
      </p:sp>
      <p:sp>
        <p:nvSpPr>
          <p:cNvPr id="8" name="Rectangle 7"/>
          <p:cNvSpPr/>
          <p:nvPr/>
        </p:nvSpPr>
        <p:spPr>
          <a:xfrm>
            <a:off x="1000132" y="5202808"/>
            <a:ext cx="4572000" cy="369332"/>
          </a:xfrm>
          <a:prstGeom prst="rect">
            <a:avLst/>
          </a:prstGeom>
        </p:spPr>
        <p:txBody>
          <a:bodyPr>
            <a:spAutoFit/>
          </a:bodyPr>
          <a:lstStyle/>
          <a:p>
            <a:r>
              <a:rPr lang="fr-FR" dirty="0">
                <a:latin typeface="Times New Roman" pitchFamily="18" charset="0"/>
                <a:cs typeface="Times New Roman" pitchFamily="18" charset="0"/>
              </a:rPr>
              <a:t>2) Obtenir des produits sains</a:t>
            </a:r>
          </a:p>
        </p:txBody>
      </p:sp>
      <p:sp>
        <p:nvSpPr>
          <p:cNvPr id="9" name="Rectangle 8"/>
          <p:cNvSpPr/>
          <p:nvPr/>
        </p:nvSpPr>
        <p:spPr>
          <a:xfrm>
            <a:off x="4786314" y="5068685"/>
            <a:ext cx="3571900" cy="646331"/>
          </a:xfrm>
          <a:prstGeom prst="rect">
            <a:avLst/>
          </a:prstGeom>
        </p:spPr>
        <p:txBody>
          <a:bodyPr wrap="square">
            <a:spAutoFit/>
          </a:bodyPr>
          <a:lstStyle/>
          <a:p>
            <a:pPr algn="ctr"/>
            <a:r>
              <a:rPr lang="fr-FR" dirty="0">
                <a:latin typeface="Times New Roman" pitchFamily="18" charset="0"/>
                <a:cs typeface="Times New Roman" pitchFamily="18" charset="0"/>
              </a:rPr>
              <a:t>c’est- à-dire exempts de micro-organismes pathogènes</a:t>
            </a:r>
          </a:p>
        </p:txBody>
      </p:sp>
      <p:sp>
        <p:nvSpPr>
          <p:cNvPr id="10" name="Flèche droite 9"/>
          <p:cNvSpPr/>
          <p:nvPr/>
        </p:nvSpPr>
        <p:spPr>
          <a:xfrm>
            <a:off x="4286248" y="5286388"/>
            <a:ext cx="42862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imes New Roman" pitchFamily="18" charset="0"/>
              <a:cs typeface="Times New Roman" pitchFamily="18" charset="0"/>
            </a:endParaRPr>
          </a:p>
        </p:txBody>
      </p:sp>
      <p:sp>
        <p:nvSpPr>
          <p:cNvPr id="11" name="Rectangle 10"/>
          <p:cNvSpPr/>
          <p:nvPr/>
        </p:nvSpPr>
        <p:spPr>
          <a:xfrm>
            <a:off x="1000100" y="6000768"/>
            <a:ext cx="7358114"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fr-FR" b="1" dirty="0"/>
              <a:t>3) Enfin, elle confère aux produits obtenus des propriétés nutritionnelles et organoleptiques particulières (texture, arômes, saveur).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7422" y="428604"/>
            <a:ext cx="5643602" cy="461665"/>
          </a:xfrm>
          <a:prstGeom prst="rect">
            <a:avLst/>
          </a:prstGeom>
        </p:spPr>
        <p:txBody>
          <a:bodyPr wrap="square">
            <a:spAutoFit/>
          </a:bodyPr>
          <a:lstStyle/>
          <a:p>
            <a:r>
              <a:rPr lang="fr-FR" sz="2400" b="1" dirty="0">
                <a:solidFill>
                  <a:srgbClr val="FF0000"/>
                </a:solidFill>
                <a:latin typeface="Times New Roman" pitchFamily="18" charset="0"/>
                <a:cs typeface="Times New Roman" pitchFamily="18" charset="0"/>
              </a:rPr>
              <a:t>Microbiologie de la fermentation lactique</a:t>
            </a:r>
          </a:p>
        </p:txBody>
      </p:sp>
      <p:sp>
        <p:nvSpPr>
          <p:cNvPr id="3" name="Rectangle 2"/>
          <p:cNvSpPr/>
          <p:nvPr/>
        </p:nvSpPr>
        <p:spPr>
          <a:xfrm>
            <a:off x="357158" y="1142984"/>
            <a:ext cx="2790187" cy="369332"/>
          </a:xfrm>
          <a:prstGeom prst="rect">
            <a:avLst/>
          </a:prstGeom>
        </p:spPr>
        <p:txBody>
          <a:bodyPr wrap="none">
            <a:spAutoFit/>
          </a:bodyPr>
          <a:lstStyle/>
          <a:p>
            <a:r>
              <a:rPr lang="fr-FR" b="1" dirty="0">
                <a:solidFill>
                  <a:srgbClr val="FF0000"/>
                </a:solidFill>
                <a:latin typeface="Times New Roman" pitchFamily="18" charset="0"/>
                <a:cs typeface="Times New Roman" pitchFamily="18" charset="0"/>
              </a:rPr>
              <a:t>Micro-organismes utilisés:</a:t>
            </a:r>
          </a:p>
        </p:txBody>
      </p:sp>
      <p:sp>
        <p:nvSpPr>
          <p:cNvPr id="4" name="Rectangle 3"/>
          <p:cNvSpPr/>
          <p:nvPr/>
        </p:nvSpPr>
        <p:spPr>
          <a:xfrm>
            <a:off x="357158" y="1720840"/>
            <a:ext cx="8501122" cy="2169825"/>
          </a:xfrm>
          <a:prstGeom prst="rect">
            <a:avLst/>
          </a:prstGeom>
        </p:spPr>
        <p:txBody>
          <a:bodyPr wrap="square">
            <a:spAutoFit/>
          </a:bodyPr>
          <a:lstStyle/>
          <a:p>
            <a:pPr algn="just">
              <a:lnSpc>
                <a:spcPct val="150000"/>
              </a:lnSpc>
            </a:pPr>
            <a:r>
              <a:rPr lang="fr-FR" b="1" dirty="0">
                <a:solidFill>
                  <a:srgbClr val="FF0000"/>
                </a:solidFill>
                <a:latin typeface="Times New Roman" pitchFamily="18" charset="0"/>
                <a:cs typeface="Times New Roman" pitchFamily="18" charset="0"/>
              </a:rPr>
              <a:t>Pour bénéficier de l’appellation yaourt</a:t>
            </a:r>
            <a:r>
              <a:rPr lang="fr-FR" dirty="0">
                <a:latin typeface="Times New Roman" pitchFamily="18" charset="0"/>
                <a:cs typeface="Times New Roman" pitchFamily="18" charset="0"/>
              </a:rPr>
              <a:t>, la réglementation en France impose la seule </a:t>
            </a:r>
            <a:r>
              <a:rPr lang="fr-FR" b="1" dirty="0">
                <a:latin typeface="Times New Roman" pitchFamily="18" charset="0"/>
                <a:cs typeface="Times New Roman" pitchFamily="18" charset="0"/>
              </a:rPr>
              <a:t>présence des deux bactéries lactiques thermophiles:</a:t>
            </a:r>
            <a:r>
              <a:rPr lang="fr-FR" dirty="0">
                <a:latin typeface="Times New Roman" pitchFamily="18" charset="0"/>
                <a:cs typeface="Times New Roman" pitchFamily="18" charset="0"/>
              </a:rPr>
              <a:t> </a:t>
            </a:r>
            <a:r>
              <a:rPr lang="fr-FR" b="1" i="1" dirty="0" err="1">
                <a:solidFill>
                  <a:srgbClr val="0070C0"/>
                </a:solidFill>
                <a:latin typeface="Times New Roman" pitchFamily="18" charset="0"/>
                <a:cs typeface="Times New Roman" pitchFamily="18" charset="0"/>
              </a:rPr>
              <a:t>Streptococcus</a:t>
            </a:r>
            <a:r>
              <a:rPr lang="fr-FR" b="1" i="1" dirty="0">
                <a:solidFill>
                  <a:srgbClr val="0070C0"/>
                </a:solidFill>
                <a:latin typeface="Times New Roman" pitchFamily="18" charset="0"/>
                <a:cs typeface="Times New Roman" pitchFamily="18" charset="0"/>
              </a:rPr>
              <a:t> thermophilus et  </a:t>
            </a:r>
            <a:r>
              <a:rPr lang="fr-FR" b="1" i="1" dirty="0" err="1">
                <a:solidFill>
                  <a:srgbClr val="0070C0"/>
                </a:solidFill>
                <a:latin typeface="Times New Roman" pitchFamily="18" charset="0"/>
                <a:cs typeface="Times New Roman" pitchFamily="18" charset="0"/>
              </a:rPr>
              <a:t>Lactobacillus</a:t>
            </a:r>
            <a:r>
              <a:rPr lang="fr-FR" b="1" i="1" dirty="0">
                <a:solidFill>
                  <a:srgbClr val="0070C0"/>
                </a:solidFill>
                <a:latin typeface="Times New Roman" pitchFamily="18" charset="0"/>
                <a:cs typeface="Times New Roman" pitchFamily="18" charset="0"/>
              </a:rPr>
              <a:t> </a:t>
            </a:r>
            <a:r>
              <a:rPr lang="fr-FR" b="1" i="1" dirty="0" err="1">
                <a:solidFill>
                  <a:srgbClr val="0070C0"/>
                </a:solidFill>
                <a:latin typeface="Times New Roman" pitchFamily="18" charset="0"/>
                <a:cs typeface="Times New Roman" pitchFamily="18" charset="0"/>
              </a:rPr>
              <a:t>delbrueckii</a:t>
            </a:r>
            <a:r>
              <a:rPr lang="fr-FR" b="1" i="1" dirty="0">
                <a:solidFill>
                  <a:srgbClr val="0070C0"/>
                </a:solidFill>
                <a:latin typeface="Times New Roman" pitchFamily="18" charset="0"/>
                <a:cs typeface="Times New Roman" pitchFamily="18" charset="0"/>
              </a:rPr>
              <a:t> </a:t>
            </a:r>
            <a:r>
              <a:rPr lang="fr-FR" b="1" i="1" dirty="0" err="1">
                <a:solidFill>
                  <a:srgbClr val="0070C0"/>
                </a:solidFill>
                <a:latin typeface="Times New Roman" pitchFamily="18" charset="0"/>
                <a:cs typeface="Times New Roman" pitchFamily="18" charset="0"/>
              </a:rPr>
              <a:t>subsp</a:t>
            </a:r>
            <a:r>
              <a:rPr lang="fr-FR" b="1" i="1" dirty="0">
                <a:solidFill>
                  <a:srgbClr val="0070C0"/>
                </a:solidFill>
                <a:latin typeface="Times New Roman" pitchFamily="18" charset="0"/>
                <a:cs typeface="Times New Roman" pitchFamily="18" charset="0"/>
              </a:rPr>
              <a:t>. </a:t>
            </a:r>
            <a:r>
              <a:rPr lang="fr-FR" b="1" i="1" dirty="0" err="1">
                <a:solidFill>
                  <a:srgbClr val="0070C0"/>
                </a:solidFill>
                <a:latin typeface="Times New Roman" pitchFamily="18" charset="0"/>
                <a:cs typeface="Times New Roman" pitchFamily="18" charset="0"/>
              </a:rPr>
              <a:t>bulgaricus</a:t>
            </a:r>
            <a:r>
              <a:rPr lang="fr-FR" b="1" i="1" dirty="0">
                <a:solidFill>
                  <a:srgbClr val="0070C0"/>
                </a:solidFill>
                <a:latin typeface="Times New Roman" pitchFamily="18" charset="0"/>
                <a:cs typeface="Times New Roman" pitchFamily="18" charset="0"/>
              </a:rPr>
              <a:t>.</a:t>
            </a:r>
            <a:r>
              <a:rPr lang="fr-FR" dirty="0">
                <a:latin typeface="Times New Roman" pitchFamily="18" charset="0"/>
                <a:cs typeface="Times New Roman" pitchFamily="18" charset="0"/>
              </a:rPr>
              <a:t>  À l’étranger et pour les autres laits fermentés, d’autres bactéries lactiques, notamment  </a:t>
            </a:r>
            <a:r>
              <a:rPr lang="fr-FR" i="1" dirty="0" err="1">
                <a:latin typeface="Times New Roman" pitchFamily="18" charset="0"/>
                <a:cs typeface="Times New Roman" pitchFamily="18" charset="0"/>
              </a:rPr>
              <a:t>Lactococcus</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lactis</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subsp</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lactis</a:t>
            </a:r>
            <a:r>
              <a:rPr lang="fr-FR" i="1" dirty="0">
                <a:latin typeface="Times New Roman" pitchFamily="18" charset="0"/>
                <a:cs typeface="Times New Roman" pitchFamily="18" charset="0"/>
              </a:rPr>
              <a:t>,</a:t>
            </a:r>
            <a:r>
              <a:rPr lang="fr-FR" dirty="0">
                <a:latin typeface="Times New Roman" pitchFamily="18" charset="0"/>
                <a:cs typeface="Times New Roman" pitchFamily="18" charset="0"/>
              </a:rPr>
              <a:t>  ou même des levures (</a:t>
            </a:r>
            <a:r>
              <a:rPr lang="fr-FR" i="1" dirty="0" err="1">
                <a:latin typeface="Times New Roman" pitchFamily="18" charset="0"/>
                <a:cs typeface="Times New Roman" pitchFamily="18" charset="0"/>
              </a:rPr>
              <a:t>Geotrichum</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candidum</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 peuvent  être utilisées.</a:t>
            </a:r>
          </a:p>
        </p:txBody>
      </p:sp>
      <p:sp>
        <p:nvSpPr>
          <p:cNvPr id="5" name="Rectangle 4"/>
          <p:cNvSpPr/>
          <p:nvPr/>
        </p:nvSpPr>
        <p:spPr>
          <a:xfrm>
            <a:off x="428596" y="4357694"/>
            <a:ext cx="8429684" cy="175432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lnSpc>
                <a:spcPct val="150000"/>
              </a:lnSpc>
            </a:pPr>
            <a:r>
              <a:rPr lang="fr-FR" b="1" dirty="0">
                <a:latin typeface="Times New Roman" pitchFamily="18" charset="0"/>
                <a:cs typeface="Times New Roman" pitchFamily="18" charset="0"/>
              </a:rPr>
              <a:t>NB: </a:t>
            </a:r>
            <a:r>
              <a:rPr lang="fr-FR" b="1" dirty="0">
                <a:solidFill>
                  <a:srgbClr val="FF0000"/>
                </a:solidFill>
                <a:latin typeface="Times New Roman" pitchFamily="18" charset="0"/>
                <a:cs typeface="Times New Roman" pitchFamily="18" charset="0"/>
              </a:rPr>
              <a:t>Dans les produits dits « </a:t>
            </a:r>
            <a:r>
              <a:rPr lang="fr-FR" b="1" dirty="0" err="1">
                <a:solidFill>
                  <a:srgbClr val="FF0000"/>
                </a:solidFill>
                <a:latin typeface="Times New Roman" pitchFamily="18" charset="0"/>
                <a:cs typeface="Times New Roman" pitchFamily="18" charset="0"/>
              </a:rPr>
              <a:t>probiotiques</a:t>
            </a:r>
            <a:r>
              <a:rPr lang="fr-FR" b="1" dirty="0">
                <a:solidFill>
                  <a:srgbClr val="FF0000"/>
                </a:solidFill>
                <a:latin typeface="Times New Roman" pitchFamily="18" charset="0"/>
                <a:cs typeface="Times New Roman" pitchFamily="18" charset="0"/>
              </a:rPr>
              <a:t>  », </a:t>
            </a:r>
            <a:r>
              <a:rPr lang="fr-FR" dirty="0">
                <a:latin typeface="Times New Roman" pitchFamily="18" charset="0"/>
                <a:cs typeface="Times New Roman" pitchFamily="18" charset="0"/>
              </a:rPr>
              <a:t>les micro-organismes du yaourt sont généralement associés  à certains lactobacilles </a:t>
            </a:r>
            <a:r>
              <a:rPr lang="fr-FR" b="1" dirty="0">
                <a:latin typeface="Times New Roman" pitchFamily="18" charset="0"/>
                <a:cs typeface="Times New Roman" pitchFamily="18" charset="0"/>
              </a:rPr>
              <a:t>(</a:t>
            </a:r>
            <a:r>
              <a:rPr lang="fr-FR" b="1" i="1" dirty="0" err="1">
                <a:latin typeface="Times New Roman" pitchFamily="18" charset="0"/>
                <a:cs typeface="Times New Roman" pitchFamily="18" charset="0"/>
              </a:rPr>
              <a:t>Lactobacillus</a:t>
            </a:r>
            <a:r>
              <a:rPr lang="fr-FR" b="1" i="1" dirty="0">
                <a:latin typeface="Times New Roman" pitchFamily="18" charset="0"/>
                <a:cs typeface="Times New Roman" pitchFamily="18" charset="0"/>
              </a:rPr>
              <a:t> </a:t>
            </a:r>
            <a:r>
              <a:rPr lang="fr-FR" b="1" i="1" dirty="0" err="1">
                <a:latin typeface="Times New Roman" pitchFamily="18" charset="0"/>
                <a:cs typeface="Times New Roman" pitchFamily="18" charset="0"/>
              </a:rPr>
              <a:t>acidophilus</a:t>
            </a:r>
            <a:r>
              <a:rPr lang="fr-FR" b="1" i="1" dirty="0">
                <a:latin typeface="Times New Roman" pitchFamily="18" charset="0"/>
                <a:cs typeface="Times New Roman" pitchFamily="18" charset="0"/>
              </a:rPr>
              <a:t>,  </a:t>
            </a:r>
            <a:r>
              <a:rPr lang="fr-FR" b="1" i="1" dirty="0" err="1">
                <a:latin typeface="Times New Roman" pitchFamily="18" charset="0"/>
                <a:cs typeface="Times New Roman" pitchFamily="18" charset="0"/>
              </a:rPr>
              <a:t>Lactobacillus</a:t>
            </a:r>
            <a:r>
              <a:rPr lang="fr-FR" b="1" i="1" dirty="0">
                <a:latin typeface="Times New Roman" pitchFamily="18" charset="0"/>
                <a:cs typeface="Times New Roman" pitchFamily="18" charset="0"/>
              </a:rPr>
              <a:t> </a:t>
            </a:r>
            <a:r>
              <a:rPr lang="fr-FR" b="1" i="1" dirty="0" err="1">
                <a:latin typeface="Times New Roman" pitchFamily="18" charset="0"/>
                <a:cs typeface="Times New Roman" pitchFamily="18" charset="0"/>
              </a:rPr>
              <a:t>casei</a:t>
            </a:r>
            <a:r>
              <a:rPr lang="fr-FR" b="1" i="1" dirty="0">
                <a:latin typeface="Times New Roman" pitchFamily="18" charset="0"/>
                <a:cs typeface="Times New Roman" pitchFamily="18" charset="0"/>
              </a:rPr>
              <a:t>, </a:t>
            </a:r>
            <a:r>
              <a:rPr lang="fr-FR" b="1" i="1" dirty="0" err="1">
                <a:latin typeface="Times New Roman" pitchFamily="18" charset="0"/>
                <a:cs typeface="Times New Roman" pitchFamily="18" charset="0"/>
              </a:rPr>
              <a:t>Lactobacillus</a:t>
            </a:r>
            <a:r>
              <a:rPr lang="fr-FR" b="1" i="1" dirty="0">
                <a:latin typeface="Times New Roman" pitchFamily="18" charset="0"/>
                <a:cs typeface="Times New Roman" pitchFamily="18" charset="0"/>
              </a:rPr>
              <a:t> </a:t>
            </a:r>
            <a:r>
              <a:rPr lang="fr-FR" b="1" i="1" dirty="0" err="1">
                <a:latin typeface="Times New Roman" pitchFamily="18" charset="0"/>
                <a:cs typeface="Times New Roman" pitchFamily="18" charset="0"/>
              </a:rPr>
              <a:t>rhamnosus</a:t>
            </a:r>
            <a:r>
              <a:rPr lang="fr-FR" b="1" i="1" dirty="0">
                <a:latin typeface="Times New Roman" pitchFamily="18" charset="0"/>
                <a:cs typeface="Times New Roman" pitchFamily="18" charset="0"/>
              </a:rPr>
              <a:t>, </a:t>
            </a:r>
            <a:r>
              <a:rPr lang="fr-FR" b="1" i="1" dirty="0" err="1">
                <a:latin typeface="Times New Roman" pitchFamily="18" charset="0"/>
                <a:cs typeface="Times New Roman" pitchFamily="18" charset="0"/>
              </a:rPr>
              <a:t>Lactobacillus</a:t>
            </a:r>
            <a:r>
              <a:rPr lang="fr-FR" b="1" i="1" dirty="0">
                <a:latin typeface="Times New Roman" pitchFamily="18" charset="0"/>
                <a:cs typeface="Times New Roman" pitchFamily="18" charset="0"/>
              </a:rPr>
              <a:t> </a:t>
            </a:r>
            <a:r>
              <a:rPr lang="fr-FR" b="1" i="1" dirty="0" err="1">
                <a:latin typeface="Times New Roman" pitchFamily="18" charset="0"/>
                <a:cs typeface="Times New Roman" pitchFamily="18" charset="0"/>
              </a:rPr>
              <a:t>johnsonii</a:t>
            </a:r>
            <a:r>
              <a:rPr lang="fr-FR" b="1" dirty="0">
                <a:latin typeface="Times New Roman" pitchFamily="18" charset="0"/>
                <a:cs typeface="Times New Roman" pitchFamily="18" charset="0"/>
              </a:rPr>
              <a:t>) </a:t>
            </a:r>
            <a:r>
              <a:rPr lang="fr-FR" dirty="0">
                <a:latin typeface="Times New Roman" pitchFamily="18" charset="0"/>
                <a:cs typeface="Times New Roman" pitchFamily="18" charset="0"/>
              </a:rPr>
              <a:t>et/ou  à des </a:t>
            </a:r>
            <a:r>
              <a:rPr lang="fr-FR" dirty="0" err="1">
                <a:latin typeface="Times New Roman" pitchFamily="18" charset="0"/>
                <a:cs typeface="Times New Roman" pitchFamily="18" charset="0"/>
              </a:rPr>
              <a:t>bifidobactéries</a:t>
            </a: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a:t>
            </a:r>
            <a:r>
              <a:rPr lang="fr-FR" b="1" i="1" dirty="0" err="1">
                <a:latin typeface="Times New Roman" pitchFamily="18" charset="0"/>
                <a:cs typeface="Times New Roman" pitchFamily="18" charset="0"/>
              </a:rPr>
              <a:t>Bifidobacterium</a:t>
            </a:r>
            <a:r>
              <a:rPr lang="fr-FR" b="1" i="1" dirty="0">
                <a:latin typeface="Times New Roman" pitchFamily="18" charset="0"/>
                <a:cs typeface="Times New Roman" pitchFamily="18" charset="0"/>
              </a:rPr>
              <a:t> </a:t>
            </a:r>
            <a:r>
              <a:rPr lang="fr-FR" b="1" i="1" dirty="0" err="1">
                <a:latin typeface="Times New Roman" pitchFamily="18" charset="0"/>
                <a:cs typeface="Times New Roman" pitchFamily="18" charset="0"/>
              </a:rPr>
              <a:t>longum</a:t>
            </a:r>
            <a:r>
              <a:rPr lang="fr-FR" b="1" i="1" dirty="0">
                <a:latin typeface="Times New Roman" pitchFamily="18" charset="0"/>
                <a:cs typeface="Times New Roman" pitchFamily="18" charset="0"/>
              </a:rPr>
              <a:t>, </a:t>
            </a:r>
            <a:r>
              <a:rPr lang="fr-FR" b="1" i="1" dirty="0" err="1">
                <a:latin typeface="Times New Roman" pitchFamily="18" charset="0"/>
                <a:cs typeface="Times New Roman" pitchFamily="18" charset="0"/>
              </a:rPr>
              <a:t>Bifidobacterium</a:t>
            </a:r>
            <a:r>
              <a:rPr lang="fr-FR" b="1" i="1" dirty="0">
                <a:latin typeface="Times New Roman" pitchFamily="18" charset="0"/>
                <a:cs typeface="Times New Roman" pitchFamily="18" charset="0"/>
              </a:rPr>
              <a:t> </a:t>
            </a:r>
            <a:r>
              <a:rPr lang="fr-FR" b="1" i="1" dirty="0" err="1">
                <a:latin typeface="Times New Roman" pitchFamily="18" charset="0"/>
                <a:cs typeface="Times New Roman" pitchFamily="18" charset="0"/>
              </a:rPr>
              <a:t>bifidum</a:t>
            </a:r>
            <a:r>
              <a:rPr lang="fr-FR" b="1" i="1" dirty="0">
                <a:latin typeface="Times New Roman" pitchFamily="18" charset="0"/>
                <a:cs typeface="Times New Roman" pitchFamily="18" charset="0"/>
              </a:rPr>
              <a:t>, </a:t>
            </a:r>
            <a:r>
              <a:rPr lang="fr-FR" b="1" i="1" dirty="0" err="1">
                <a:latin typeface="Times New Roman" pitchFamily="18" charset="0"/>
                <a:cs typeface="Times New Roman" pitchFamily="18" charset="0"/>
              </a:rPr>
              <a:t>Bifidobacterium</a:t>
            </a:r>
            <a:r>
              <a:rPr lang="fr-FR" b="1" i="1" dirty="0">
                <a:latin typeface="Times New Roman" pitchFamily="18" charset="0"/>
                <a:cs typeface="Times New Roman" pitchFamily="18" charset="0"/>
              </a:rPr>
              <a:t> </a:t>
            </a:r>
            <a:r>
              <a:rPr lang="fr-FR" b="1" i="1" dirty="0" err="1">
                <a:latin typeface="Times New Roman" pitchFamily="18" charset="0"/>
                <a:cs typeface="Times New Roman" pitchFamily="18" charset="0"/>
              </a:rPr>
              <a:t>infantis</a:t>
            </a:r>
            <a:r>
              <a:rPr lang="fr-FR" b="1" i="1" dirty="0">
                <a:latin typeface="Times New Roman" pitchFamily="18" charset="0"/>
                <a:cs typeface="Times New Roman" pitchFamily="18" charset="0"/>
              </a:rPr>
              <a:t> </a:t>
            </a:r>
            <a:r>
              <a:rPr lang="fr-FR" b="1" dirty="0">
                <a:latin typeface="Times New Roman" pitchFamily="18" charset="0"/>
                <a:cs typeface="Times New Roman" pitchFamily="18" charset="0"/>
              </a:rPr>
              <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500042"/>
            <a:ext cx="3714776" cy="369332"/>
          </a:xfrm>
          <a:prstGeom prst="rect">
            <a:avLst/>
          </a:prstGeom>
        </p:spPr>
        <p:txBody>
          <a:bodyPr wrap="square">
            <a:spAutoFit/>
          </a:bodyPr>
          <a:lstStyle/>
          <a:p>
            <a:pPr algn="just"/>
            <a:r>
              <a:rPr lang="fr-FR" b="1" dirty="0">
                <a:solidFill>
                  <a:srgbClr val="FF0000"/>
                </a:solidFill>
                <a:latin typeface="Times New Roman" pitchFamily="18" charset="0"/>
                <a:cs typeface="Times New Roman" pitchFamily="18" charset="0"/>
              </a:rPr>
              <a:t>NB: </a:t>
            </a:r>
            <a:r>
              <a:rPr lang="fr-FR" dirty="0">
                <a:latin typeface="Times New Roman" pitchFamily="18" charset="0"/>
                <a:cs typeface="Times New Roman" pitchFamily="18" charset="0"/>
              </a:rPr>
              <a:t>Il est à signaler que les ferments</a:t>
            </a:r>
          </a:p>
        </p:txBody>
      </p:sp>
      <p:sp>
        <p:nvSpPr>
          <p:cNvPr id="3" name="Rectangle 2"/>
          <p:cNvSpPr/>
          <p:nvPr/>
        </p:nvSpPr>
        <p:spPr>
          <a:xfrm>
            <a:off x="5072066" y="500042"/>
            <a:ext cx="3929090" cy="1200329"/>
          </a:xfrm>
          <a:prstGeom prst="rect">
            <a:avLst/>
          </a:prstGeom>
        </p:spPr>
        <p:txBody>
          <a:bodyPr wrap="square">
            <a:spAutoFit/>
          </a:bodyPr>
          <a:lstStyle/>
          <a:p>
            <a:pPr algn="ctr"/>
            <a:r>
              <a:rPr lang="fr-FR" dirty="0">
                <a:latin typeface="Times New Roman" pitchFamily="18" charset="0"/>
                <a:cs typeface="Times New Roman" pitchFamily="18" charset="0"/>
              </a:rPr>
              <a:t>utilisés en </a:t>
            </a:r>
            <a:r>
              <a:rPr lang="fr-FR" b="1" dirty="0">
                <a:solidFill>
                  <a:srgbClr val="FF0000"/>
                </a:solidFill>
                <a:latin typeface="Times New Roman" pitchFamily="18" charset="0"/>
                <a:cs typeface="Times New Roman" pitchFamily="18" charset="0"/>
              </a:rPr>
              <a:t>cultures mixtes, </a:t>
            </a:r>
            <a:r>
              <a:rPr lang="fr-FR" dirty="0">
                <a:latin typeface="Times New Roman" pitchFamily="18" charset="0"/>
                <a:cs typeface="Times New Roman" pitchFamily="18" charset="0"/>
              </a:rPr>
              <a:t>associant au moins deux espèces, et souvent </a:t>
            </a:r>
            <a:r>
              <a:rPr lang="fr-FR" b="1" dirty="0">
                <a:latin typeface="Times New Roman" pitchFamily="18" charset="0"/>
                <a:cs typeface="Times New Roman" pitchFamily="18" charset="0"/>
              </a:rPr>
              <a:t>plusieurs souches d’une même espèce bactérienne.</a:t>
            </a:r>
          </a:p>
        </p:txBody>
      </p:sp>
      <p:sp>
        <p:nvSpPr>
          <p:cNvPr id="5" name="Flèche droite 4"/>
          <p:cNvSpPr/>
          <p:nvPr/>
        </p:nvSpPr>
        <p:spPr>
          <a:xfrm>
            <a:off x="4357686" y="571480"/>
            <a:ext cx="42862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imes New Roman" pitchFamily="18" charset="0"/>
              <a:cs typeface="Times New Roman" pitchFamily="18" charset="0"/>
            </a:endParaRPr>
          </a:p>
        </p:txBody>
      </p:sp>
      <p:sp>
        <p:nvSpPr>
          <p:cNvPr id="6" name="Rectangle 5"/>
          <p:cNvSpPr/>
          <p:nvPr/>
        </p:nvSpPr>
        <p:spPr>
          <a:xfrm>
            <a:off x="500034" y="2214554"/>
            <a:ext cx="8072494" cy="369332"/>
          </a:xfrm>
          <a:prstGeom prst="rect">
            <a:avLst/>
          </a:prstGeom>
        </p:spPr>
        <p:txBody>
          <a:bodyPr wrap="square">
            <a:spAutoFit/>
          </a:bodyPr>
          <a:lstStyle/>
          <a:p>
            <a:pPr algn="just"/>
            <a:r>
              <a:rPr lang="fr-FR" b="1" dirty="0">
                <a:solidFill>
                  <a:srgbClr val="FF0000"/>
                </a:solidFill>
                <a:latin typeface="Times New Roman" pitchFamily="18" charset="0"/>
                <a:cs typeface="Times New Roman" pitchFamily="18" charset="0"/>
              </a:rPr>
              <a:t>Les critères de choix des souches : </a:t>
            </a:r>
            <a:r>
              <a:rPr lang="fr-FR" dirty="0">
                <a:latin typeface="Times New Roman" pitchFamily="18" charset="0"/>
                <a:cs typeface="Times New Roman" pitchFamily="18" charset="0"/>
              </a:rPr>
              <a:t>reposent principalement sur des considérations:</a:t>
            </a:r>
          </a:p>
        </p:txBody>
      </p:sp>
      <p:sp>
        <p:nvSpPr>
          <p:cNvPr id="7" name="Rectangle 6"/>
          <p:cNvSpPr/>
          <p:nvPr/>
        </p:nvSpPr>
        <p:spPr>
          <a:xfrm>
            <a:off x="6000792" y="5559998"/>
            <a:ext cx="4572000" cy="369332"/>
          </a:xfrm>
          <a:prstGeom prst="rect">
            <a:avLst/>
          </a:prstGeom>
        </p:spPr>
        <p:txBody>
          <a:bodyPr>
            <a:spAutoFit/>
          </a:bodyPr>
          <a:lstStyle/>
          <a:p>
            <a:pPr algn="just"/>
            <a:r>
              <a:rPr lang="fr-FR" b="1" dirty="0">
                <a:latin typeface="Times New Roman" pitchFamily="18" charset="0"/>
                <a:cs typeface="Times New Roman" pitchFamily="18" charset="0"/>
              </a:rPr>
              <a:t>composés d’arômes </a:t>
            </a:r>
          </a:p>
        </p:txBody>
      </p:sp>
      <p:sp>
        <p:nvSpPr>
          <p:cNvPr id="8" name="Rectangle 7"/>
          <p:cNvSpPr/>
          <p:nvPr/>
        </p:nvSpPr>
        <p:spPr>
          <a:xfrm>
            <a:off x="1142976" y="3845486"/>
            <a:ext cx="2307042" cy="369332"/>
          </a:xfrm>
          <a:prstGeom prst="rect">
            <a:avLst/>
          </a:prstGeom>
        </p:spPr>
        <p:txBody>
          <a:bodyPr wrap="none">
            <a:spAutoFit/>
          </a:bodyPr>
          <a:lstStyle/>
          <a:p>
            <a:r>
              <a:rPr lang="fr-FR" b="1" dirty="0">
                <a:latin typeface="Times New Roman" pitchFamily="18" charset="0"/>
                <a:cs typeface="Times New Roman" pitchFamily="18" charset="0"/>
              </a:rPr>
              <a:t>vitesse d’acidification</a:t>
            </a:r>
          </a:p>
        </p:txBody>
      </p:sp>
      <p:sp>
        <p:nvSpPr>
          <p:cNvPr id="9" name="Rectangle 8"/>
          <p:cNvSpPr/>
          <p:nvPr/>
        </p:nvSpPr>
        <p:spPr>
          <a:xfrm>
            <a:off x="5852329" y="3774048"/>
            <a:ext cx="3121367" cy="369332"/>
          </a:xfrm>
          <a:prstGeom prst="rect">
            <a:avLst/>
          </a:prstGeom>
        </p:spPr>
        <p:txBody>
          <a:bodyPr wrap="none">
            <a:spAutoFit/>
          </a:bodyPr>
          <a:lstStyle/>
          <a:p>
            <a:r>
              <a:rPr lang="fr-FR" b="1" dirty="0">
                <a:latin typeface="Times New Roman" pitchFamily="18" charset="0"/>
                <a:cs typeface="Times New Roman" pitchFamily="18" charset="0"/>
              </a:rPr>
              <a:t>résistance aux bactériophages</a:t>
            </a:r>
          </a:p>
        </p:txBody>
      </p:sp>
      <p:sp>
        <p:nvSpPr>
          <p:cNvPr id="10" name="Rectangle 9"/>
          <p:cNvSpPr/>
          <p:nvPr/>
        </p:nvSpPr>
        <p:spPr>
          <a:xfrm>
            <a:off x="3714744" y="3000372"/>
            <a:ext cx="1706301"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fr-FR" b="1" dirty="0">
                <a:solidFill>
                  <a:srgbClr val="FF0000"/>
                </a:solidFill>
                <a:latin typeface="Times New Roman" pitchFamily="18" charset="0"/>
                <a:cs typeface="Times New Roman" pitchFamily="18" charset="0"/>
              </a:rPr>
              <a:t>Technologiques</a:t>
            </a:r>
          </a:p>
        </p:txBody>
      </p:sp>
      <p:cxnSp>
        <p:nvCxnSpPr>
          <p:cNvPr id="12" name="Connecteur droit avec flèche 11"/>
          <p:cNvCxnSpPr/>
          <p:nvPr/>
        </p:nvCxnSpPr>
        <p:spPr>
          <a:xfrm rot="10800000" flipV="1">
            <a:off x="3357555" y="3571875"/>
            <a:ext cx="357190"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5357818" y="3500438"/>
            <a:ext cx="428628"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716862" y="4559866"/>
            <a:ext cx="1762021"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fr-FR" b="1" dirty="0">
                <a:solidFill>
                  <a:srgbClr val="FF0000"/>
                </a:solidFill>
                <a:latin typeface="Times New Roman" pitchFamily="18" charset="0"/>
                <a:cs typeface="Times New Roman" pitchFamily="18" charset="0"/>
              </a:rPr>
              <a:t>organoleptiques</a:t>
            </a:r>
          </a:p>
        </p:txBody>
      </p:sp>
      <p:sp>
        <p:nvSpPr>
          <p:cNvPr id="16" name="Rectangle 15"/>
          <p:cNvSpPr/>
          <p:nvPr/>
        </p:nvSpPr>
        <p:spPr>
          <a:xfrm>
            <a:off x="965010" y="5425875"/>
            <a:ext cx="2463982" cy="646331"/>
          </a:xfrm>
          <a:prstGeom prst="rect">
            <a:avLst/>
          </a:prstGeom>
        </p:spPr>
        <p:txBody>
          <a:bodyPr wrap="square">
            <a:spAutoFit/>
          </a:bodyPr>
          <a:lstStyle/>
          <a:p>
            <a:pPr algn="ctr"/>
            <a:r>
              <a:rPr lang="fr-FR" b="1" dirty="0">
                <a:latin typeface="Times New Roman" pitchFamily="18" charset="0"/>
                <a:cs typeface="Times New Roman" pitchFamily="18" charset="0"/>
              </a:rPr>
              <a:t>production d’</a:t>
            </a:r>
            <a:r>
              <a:rPr lang="fr-FR" b="1" dirty="0" err="1">
                <a:latin typeface="Times New Roman" pitchFamily="18" charset="0"/>
                <a:cs typeface="Times New Roman" pitchFamily="18" charset="0"/>
              </a:rPr>
              <a:t>exopolysaccharides</a:t>
            </a:r>
            <a:endParaRPr lang="fr-FR" b="1" dirty="0">
              <a:latin typeface="Times New Roman" pitchFamily="18" charset="0"/>
              <a:cs typeface="Times New Roman" pitchFamily="18" charset="0"/>
            </a:endParaRPr>
          </a:p>
        </p:txBody>
      </p:sp>
      <p:sp>
        <p:nvSpPr>
          <p:cNvPr id="17" name="Rectangle 16"/>
          <p:cNvSpPr/>
          <p:nvPr/>
        </p:nvSpPr>
        <p:spPr>
          <a:xfrm>
            <a:off x="3700393" y="6215082"/>
            <a:ext cx="1890261" cy="369332"/>
          </a:xfrm>
          <a:prstGeom prst="rect">
            <a:avLst/>
          </a:prstGeom>
        </p:spPr>
        <p:txBody>
          <a:bodyPr wrap="none">
            <a:spAutoFit/>
          </a:bodyPr>
          <a:lstStyle/>
          <a:p>
            <a:r>
              <a:rPr lang="fr-FR" b="1" dirty="0">
                <a:latin typeface="Times New Roman" pitchFamily="18" charset="0"/>
                <a:cs typeface="Times New Roman" pitchFamily="18" charset="0"/>
              </a:rPr>
              <a:t>post-acidification</a:t>
            </a:r>
          </a:p>
        </p:txBody>
      </p:sp>
      <p:cxnSp>
        <p:nvCxnSpPr>
          <p:cNvPr id="18" name="Connecteur droit avec flèche 17"/>
          <p:cNvCxnSpPr/>
          <p:nvPr/>
        </p:nvCxnSpPr>
        <p:spPr>
          <a:xfrm rot="10800000" flipV="1">
            <a:off x="3286117" y="5286388"/>
            <a:ext cx="357190"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5357818" y="5214950"/>
            <a:ext cx="428628"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rot="5400000">
            <a:off x="4250529" y="5749941"/>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662" y="214290"/>
            <a:ext cx="8001056" cy="461665"/>
          </a:xfrm>
          <a:prstGeom prst="rect">
            <a:avLst/>
          </a:prstGeom>
        </p:spPr>
        <p:txBody>
          <a:bodyPr wrap="square">
            <a:spAutoFit/>
          </a:bodyPr>
          <a:lstStyle/>
          <a:p>
            <a:r>
              <a:rPr lang="fr-FR" sz="2400" b="1" dirty="0">
                <a:solidFill>
                  <a:srgbClr val="FF0000"/>
                </a:solidFill>
                <a:latin typeface="Times New Roman" pitchFamily="18" charset="0"/>
                <a:cs typeface="Times New Roman" pitchFamily="18" charset="0"/>
              </a:rPr>
              <a:t>Caractères généraux des bactéries lactiques du yaourt</a:t>
            </a:r>
          </a:p>
        </p:txBody>
      </p:sp>
      <p:sp>
        <p:nvSpPr>
          <p:cNvPr id="3" name="Rectangle 2"/>
          <p:cNvSpPr/>
          <p:nvPr/>
        </p:nvSpPr>
        <p:spPr>
          <a:xfrm>
            <a:off x="428596" y="785794"/>
            <a:ext cx="8358246" cy="1338828"/>
          </a:xfrm>
          <a:prstGeom prst="rect">
            <a:avLst/>
          </a:prstGeom>
        </p:spPr>
        <p:txBody>
          <a:bodyPr wrap="square">
            <a:spAutoFit/>
          </a:bodyPr>
          <a:lstStyle/>
          <a:p>
            <a:pPr algn="just">
              <a:lnSpc>
                <a:spcPct val="150000"/>
              </a:lnSpc>
            </a:pPr>
            <a:r>
              <a:rPr lang="fr-FR" b="1" dirty="0">
                <a:latin typeface="Times New Roman" pitchFamily="18" charset="0"/>
                <a:cs typeface="Times New Roman" pitchFamily="18" charset="0"/>
              </a:rPr>
              <a:t>Le groupe des bactéries lactiques </a:t>
            </a:r>
            <a:r>
              <a:rPr lang="fr-FR" dirty="0">
                <a:latin typeface="Times New Roman" pitchFamily="18" charset="0"/>
                <a:cs typeface="Times New Roman" pitchFamily="18" charset="0"/>
              </a:rPr>
              <a:t>se </a:t>
            </a:r>
            <a:r>
              <a:rPr lang="fr-FR" b="1" dirty="0">
                <a:solidFill>
                  <a:srgbClr val="FF0000"/>
                </a:solidFill>
                <a:latin typeface="Times New Roman" pitchFamily="18" charset="0"/>
                <a:cs typeface="Times New Roman" pitchFamily="18" charset="0"/>
              </a:rPr>
              <a:t>caractérise</a:t>
            </a:r>
            <a:r>
              <a:rPr lang="fr-FR" dirty="0">
                <a:latin typeface="Times New Roman" pitchFamily="18" charset="0"/>
                <a:cs typeface="Times New Roman" pitchFamily="18" charset="0"/>
              </a:rPr>
              <a:t> par la capacité de ces micro-organismes à </a:t>
            </a:r>
            <a:r>
              <a:rPr lang="fr-FR" b="1" dirty="0">
                <a:latin typeface="Times New Roman" pitchFamily="18" charset="0"/>
                <a:cs typeface="Times New Roman" pitchFamily="18" charset="0"/>
              </a:rPr>
              <a:t>produire de grandes quantités d ’acide lactique </a:t>
            </a:r>
            <a:r>
              <a:rPr lang="fr-FR" dirty="0">
                <a:latin typeface="Times New Roman" pitchFamily="18" charset="0"/>
                <a:cs typeface="Times New Roman" pitchFamily="18" charset="0"/>
              </a:rPr>
              <a:t>à partir de sucres fermentescibles, essentiellement </a:t>
            </a:r>
            <a:r>
              <a:rPr lang="fr-FR" b="1" dirty="0">
                <a:latin typeface="Times New Roman" pitchFamily="18" charset="0"/>
                <a:cs typeface="Times New Roman" pitchFamily="18" charset="0"/>
              </a:rPr>
              <a:t>le lactose </a:t>
            </a:r>
            <a:r>
              <a:rPr lang="fr-FR" dirty="0">
                <a:latin typeface="Times New Roman" pitchFamily="18" charset="0"/>
                <a:cs typeface="Times New Roman" pitchFamily="18" charset="0"/>
              </a:rPr>
              <a:t>dans le cas du lait.</a:t>
            </a:r>
          </a:p>
        </p:txBody>
      </p:sp>
      <p:sp>
        <p:nvSpPr>
          <p:cNvPr id="4" name="Rectangle 3"/>
          <p:cNvSpPr/>
          <p:nvPr/>
        </p:nvSpPr>
        <p:spPr>
          <a:xfrm>
            <a:off x="494419" y="2285992"/>
            <a:ext cx="8078109"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fr-FR" b="1" dirty="0">
                <a:latin typeface="Times New Roman" pitchFamily="18" charset="0"/>
                <a:cs typeface="Times New Roman" pitchFamily="18" charset="0"/>
              </a:rPr>
              <a:t>bactéries gram positives: </a:t>
            </a:r>
            <a:r>
              <a:rPr lang="fr-FR" dirty="0">
                <a:solidFill>
                  <a:schemeClr val="tx1"/>
                </a:solidFill>
                <a:latin typeface="Times New Roman" pitchFamily="18" charset="0"/>
                <a:cs typeface="Times New Roman" pitchFamily="18" charset="0"/>
              </a:rPr>
              <a:t>La </a:t>
            </a:r>
            <a:r>
              <a:rPr lang="fr-FR" b="1" dirty="0">
                <a:solidFill>
                  <a:schemeClr val="accent2">
                    <a:lumMod val="75000"/>
                  </a:schemeClr>
                </a:solidFill>
                <a:latin typeface="Times New Roman" pitchFamily="18" charset="0"/>
                <a:cs typeface="Times New Roman" pitchFamily="18" charset="0"/>
              </a:rPr>
              <a:t>couche de peptidoglycane</a:t>
            </a:r>
            <a:r>
              <a:rPr lang="fr-FR" b="1" dirty="0">
                <a:solidFill>
                  <a:srgbClr val="00B0F0"/>
                </a:solidFill>
                <a:latin typeface="Times New Roman" pitchFamily="18" charset="0"/>
                <a:cs typeface="Times New Roman" pitchFamily="18" charset="0"/>
              </a:rPr>
              <a:t> </a:t>
            </a:r>
            <a:r>
              <a:rPr lang="fr-FR" dirty="0">
                <a:solidFill>
                  <a:schemeClr val="tx1"/>
                </a:solidFill>
                <a:latin typeface="Times New Roman" pitchFamily="18" charset="0"/>
                <a:cs typeface="Times New Roman" pitchFamily="18" charset="0"/>
              </a:rPr>
              <a:t>composant la paroi cellulaire, </a:t>
            </a:r>
            <a:r>
              <a:rPr lang="fr-FR" b="1" dirty="0">
                <a:solidFill>
                  <a:schemeClr val="accent2">
                    <a:lumMod val="75000"/>
                  </a:schemeClr>
                </a:solidFill>
                <a:latin typeface="Times New Roman" pitchFamily="18" charset="0"/>
                <a:cs typeface="Times New Roman" pitchFamily="18" charset="0"/>
              </a:rPr>
              <a:t>l'espace périplasmique  </a:t>
            </a:r>
            <a:r>
              <a:rPr lang="fr-FR" dirty="0">
                <a:solidFill>
                  <a:schemeClr val="tx1"/>
                </a:solidFill>
                <a:latin typeface="Times New Roman" pitchFamily="18" charset="0"/>
                <a:cs typeface="Times New Roman" pitchFamily="18" charset="0"/>
              </a:rPr>
              <a:t>et la </a:t>
            </a:r>
            <a:r>
              <a:rPr lang="fr-FR" b="1" dirty="0">
                <a:solidFill>
                  <a:schemeClr val="accent2">
                    <a:lumMod val="75000"/>
                  </a:schemeClr>
                </a:solidFill>
                <a:latin typeface="Times New Roman" pitchFamily="18" charset="0"/>
                <a:cs typeface="Times New Roman" pitchFamily="18" charset="0"/>
              </a:rPr>
              <a:t>membrane plasmique</a:t>
            </a:r>
            <a:r>
              <a:rPr lang="fr-FR" b="1" dirty="0">
                <a:solidFill>
                  <a:schemeClr val="tx1"/>
                </a:solidFill>
                <a:latin typeface="Times New Roman" pitchFamily="18" charset="0"/>
                <a:cs typeface="Times New Roman" pitchFamily="18" charset="0"/>
              </a:rPr>
              <a:t> (violet).</a:t>
            </a:r>
            <a:endParaRPr lang="fr-FR" dirty="0">
              <a:solidFill>
                <a:schemeClr val="tx1"/>
              </a:solidFill>
              <a:latin typeface="Times New Roman" pitchFamily="18" charset="0"/>
              <a:cs typeface="Times New Roman" pitchFamily="18" charset="0"/>
            </a:endParaRPr>
          </a:p>
        </p:txBody>
      </p:sp>
      <p:sp>
        <p:nvSpPr>
          <p:cNvPr id="5" name="Rectangle 4"/>
          <p:cNvSpPr/>
          <p:nvPr/>
        </p:nvSpPr>
        <p:spPr>
          <a:xfrm>
            <a:off x="2500298" y="3273982"/>
            <a:ext cx="3214710"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fr-FR" b="1" dirty="0"/>
              <a:t>forme de coques ou de bacilles</a:t>
            </a:r>
          </a:p>
        </p:txBody>
      </p:sp>
      <p:sp>
        <p:nvSpPr>
          <p:cNvPr id="6" name="Rectangle 5"/>
          <p:cNvSpPr/>
          <p:nvPr/>
        </p:nvSpPr>
        <p:spPr>
          <a:xfrm>
            <a:off x="2000232" y="4071942"/>
            <a:ext cx="4857784" cy="92333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fr-FR" b="1" dirty="0"/>
              <a:t>Elles peuvent se développer à 25-30°C </a:t>
            </a:r>
            <a:r>
              <a:rPr lang="fr-FR" b="1" dirty="0">
                <a:solidFill>
                  <a:srgbClr val="FF0000"/>
                </a:solidFill>
              </a:rPr>
              <a:t>(bactéries mésophiles)</a:t>
            </a:r>
            <a:r>
              <a:rPr lang="fr-FR" b="1" dirty="0"/>
              <a:t> ou 37-45°C </a:t>
            </a:r>
            <a:r>
              <a:rPr lang="fr-FR" b="1" dirty="0">
                <a:solidFill>
                  <a:srgbClr val="FF0000"/>
                </a:solidFill>
              </a:rPr>
              <a:t>(bactéries thermophiles)</a:t>
            </a:r>
            <a:r>
              <a:rPr lang="fr-FR" b="1" dirty="0"/>
              <a:t> mais pas  à 15°C.</a:t>
            </a:r>
          </a:p>
        </p:txBody>
      </p:sp>
      <p:sp>
        <p:nvSpPr>
          <p:cNvPr id="7" name="Rectangle 6"/>
          <p:cNvSpPr/>
          <p:nvPr/>
        </p:nvSpPr>
        <p:spPr>
          <a:xfrm>
            <a:off x="500034" y="5300505"/>
            <a:ext cx="8358246" cy="133882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lnSpc>
                <a:spcPct val="150000"/>
              </a:lnSpc>
            </a:pPr>
            <a:r>
              <a:rPr lang="fr-FR" dirty="0">
                <a:latin typeface="Times New Roman" pitchFamily="18" charset="0"/>
                <a:cs typeface="Times New Roman" pitchFamily="18" charset="0"/>
              </a:rPr>
              <a:t>Lorsque </a:t>
            </a:r>
            <a:r>
              <a:rPr lang="fr-FR" b="1" dirty="0">
                <a:latin typeface="Times New Roman" pitchFamily="18" charset="0"/>
                <a:cs typeface="Times New Roman" pitchFamily="18" charset="0"/>
              </a:rPr>
              <a:t>l’acide lactique </a:t>
            </a:r>
            <a:r>
              <a:rPr lang="fr-FR" dirty="0">
                <a:latin typeface="Times New Roman" pitchFamily="18" charset="0"/>
                <a:cs typeface="Times New Roman" pitchFamily="18" charset="0"/>
              </a:rPr>
              <a:t>est le principal produit de la fermentation, le métabolisme est </a:t>
            </a:r>
            <a:r>
              <a:rPr lang="fr-FR" b="1" dirty="0">
                <a:solidFill>
                  <a:srgbClr val="FF0000"/>
                </a:solidFill>
                <a:latin typeface="Times New Roman" pitchFamily="18" charset="0"/>
                <a:cs typeface="Times New Roman" pitchFamily="18" charset="0"/>
              </a:rPr>
              <a:t>homofermentaire</a:t>
            </a:r>
            <a:r>
              <a:rPr lang="fr-FR" dirty="0">
                <a:latin typeface="Times New Roman" pitchFamily="18" charset="0"/>
                <a:cs typeface="Times New Roman" pitchFamily="18" charset="0"/>
              </a:rPr>
              <a:t> tandis que, si sa production est associée  à du </a:t>
            </a:r>
            <a:r>
              <a:rPr lang="fr-FR" b="1" dirty="0">
                <a:solidFill>
                  <a:schemeClr val="tx1"/>
                </a:solidFill>
                <a:latin typeface="Times New Roman" pitchFamily="18" charset="0"/>
                <a:cs typeface="Times New Roman" pitchFamily="18" charset="0"/>
              </a:rPr>
              <a:t>dioxyde de carbone, de l’acide acétique et de l ’éthanol</a:t>
            </a:r>
            <a:r>
              <a:rPr lang="fr-FR" dirty="0">
                <a:latin typeface="Times New Roman" pitchFamily="18" charset="0"/>
                <a:cs typeface="Times New Roman" pitchFamily="18" charset="0"/>
              </a:rPr>
              <a:t>, le métabolisme est </a:t>
            </a:r>
            <a:r>
              <a:rPr lang="fr-FR" b="1" dirty="0">
                <a:solidFill>
                  <a:srgbClr val="FF0000"/>
                </a:solidFill>
                <a:latin typeface="Times New Roman" pitchFamily="18" charset="0"/>
                <a:cs typeface="Times New Roman" pitchFamily="18" charset="0"/>
              </a:rPr>
              <a:t>hétérofermentaire.</a:t>
            </a:r>
            <a:r>
              <a:rPr lang="fr-FR" dirty="0">
                <a:latin typeface="Times New Roman" pitchFamily="18" charset="0"/>
                <a:cs typeface="Times New Roman" pitchFamily="18" charset="0"/>
              </a:rPr>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00034" y="642919"/>
            <a:ext cx="8358246" cy="5643602"/>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8794" y="285728"/>
            <a:ext cx="5794728" cy="523220"/>
          </a:xfrm>
          <a:prstGeom prst="rect">
            <a:avLst/>
          </a:prstGeom>
        </p:spPr>
        <p:txBody>
          <a:bodyPr wrap="none">
            <a:spAutoFit/>
          </a:bodyPr>
          <a:lstStyle/>
          <a:p>
            <a:r>
              <a:rPr lang="fr-FR" sz="2800" b="1" dirty="0">
                <a:solidFill>
                  <a:srgbClr val="FF0000"/>
                </a:solidFill>
              </a:rPr>
              <a:t>Biochimie de la fermentation lactique</a:t>
            </a:r>
          </a:p>
        </p:txBody>
      </p:sp>
      <p:sp>
        <p:nvSpPr>
          <p:cNvPr id="3" name="Rectangle 2"/>
          <p:cNvSpPr/>
          <p:nvPr/>
        </p:nvSpPr>
        <p:spPr>
          <a:xfrm>
            <a:off x="428596" y="1357298"/>
            <a:ext cx="2472472" cy="369332"/>
          </a:xfrm>
          <a:prstGeom prst="rect">
            <a:avLst/>
          </a:prstGeom>
        </p:spPr>
        <p:txBody>
          <a:bodyPr wrap="none">
            <a:spAutoFit/>
          </a:bodyPr>
          <a:lstStyle/>
          <a:p>
            <a:r>
              <a:rPr lang="fr-FR" b="1" dirty="0">
                <a:solidFill>
                  <a:srgbClr val="FF0000"/>
                </a:solidFill>
              </a:rPr>
              <a:t>Métabolisme du lactose</a:t>
            </a:r>
          </a:p>
        </p:txBody>
      </p:sp>
      <p:sp>
        <p:nvSpPr>
          <p:cNvPr id="4" name="Rectangle 3"/>
          <p:cNvSpPr/>
          <p:nvPr/>
        </p:nvSpPr>
        <p:spPr>
          <a:xfrm>
            <a:off x="500034" y="2071678"/>
            <a:ext cx="8286808" cy="300082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50000"/>
              </a:lnSpc>
            </a:pPr>
            <a:r>
              <a:rPr lang="fr-FR" b="1" dirty="0">
                <a:solidFill>
                  <a:srgbClr val="FF0000"/>
                </a:solidFill>
              </a:rPr>
              <a:t>Les bactéries lactiques </a:t>
            </a:r>
            <a:r>
              <a:rPr lang="fr-FR" b="1" dirty="0"/>
              <a:t>utilisent les nutriments du lait pour se développer et produire des métabolites d’intérêt. Ces réactions relèvent principalement du </a:t>
            </a:r>
            <a:r>
              <a:rPr lang="fr-FR" b="1" dirty="0">
                <a:solidFill>
                  <a:srgbClr val="FF0000"/>
                </a:solidFill>
              </a:rPr>
              <a:t>catabolisme (dégradation du lactose). </a:t>
            </a:r>
            <a:r>
              <a:rPr lang="fr-FR" b="1" dirty="0"/>
              <a:t>Elles sont essentielles au déroulement de la fermentation lactique et pour obtenir un produit de bonne qualité en termes de flaveur et de stabilité. Certaines réactions de </a:t>
            </a:r>
            <a:r>
              <a:rPr lang="fr-FR" b="1" dirty="0">
                <a:solidFill>
                  <a:srgbClr val="FF0000"/>
                </a:solidFill>
              </a:rPr>
              <a:t>l’anabolisme</a:t>
            </a:r>
            <a:r>
              <a:rPr lang="fr-FR" b="1" dirty="0"/>
              <a:t> sont également importantes puisqu’elles participent  à la </a:t>
            </a:r>
            <a:r>
              <a:rPr lang="fr-FR" b="1" dirty="0">
                <a:solidFill>
                  <a:srgbClr val="FF0000"/>
                </a:solidFill>
              </a:rPr>
              <a:t>production de polysaccharides, de composés aromatiques ou de molécules ayant un rôle de conservation.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357166"/>
            <a:ext cx="8501122" cy="873572"/>
          </a:xfrm>
          <a:prstGeom prst="rect">
            <a:avLst/>
          </a:prstGeom>
        </p:spPr>
        <p:txBody>
          <a:bodyPr wrap="square">
            <a:spAutoFit/>
          </a:bodyPr>
          <a:lstStyle/>
          <a:p>
            <a:pPr algn="just">
              <a:lnSpc>
                <a:spcPct val="150000"/>
              </a:lnSpc>
            </a:pPr>
            <a:r>
              <a:rPr lang="fr-FR" dirty="0">
                <a:latin typeface="Times New Roman" pitchFamily="18" charset="0"/>
                <a:cs typeface="Times New Roman" pitchFamily="18" charset="0"/>
              </a:rPr>
              <a:t>La dégradation du lactose en acide lactique représente la fonctionnalité la plus importante des bactéries lactiques. </a:t>
            </a:r>
            <a:r>
              <a:rPr lang="fr-FR" b="1" dirty="0">
                <a:latin typeface="Times New Roman" pitchFamily="18" charset="0"/>
                <a:cs typeface="Times New Roman" pitchFamily="18" charset="0"/>
              </a:rPr>
              <a:t>Elle se déroule en quatre  étapes, schématisées sur </a:t>
            </a:r>
            <a:r>
              <a:rPr lang="fr-FR" b="1" dirty="0">
                <a:solidFill>
                  <a:srgbClr val="FF0000"/>
                </a:solidFill>
                <a:latin typeface="Times New Roman" pitchFamily="18" charset="0"/>
                <a:cs typeface="Times New Roman" pitchFamily="18" charset="0"/>
              </a:rPr>
              <a:t>la figure 2  </a:t>
            </a:r>
            <a:r>
              <a:rPr lang="fr-FR" b="1" dirty="0">
                <a:latin typeface="Times New Roman" pitchFamily="18" charset="0"/>
                <a:cs typeface="Times New Roman" pitchFamily="18" charset="0"/>
              </a:rPr>
              <a:t>:</a:t>
            </a:r>
          </a:p>
        </p:txBody>
      </p:sp>
      <p:sp>
        <p:nvSpPr>
          <p:cNvPr id="3" name="Rectangle 2"/>
          <p:cNvSpPr/>
          <p:nvPr/>
        </p:nvSpPr>
        <p:spPr>
          <a:xfrm>
            <a:off x="285720" y="1500174"/>
            <a:ext cx="8643998" cy="1754326"/>
          </a:xfrm>
          <a:prstGeom prst="rect">
            <a:avLst/>
          </a:prstGeom>
        </p:spPr>
        <p:txBody>
          <a:bodyPr wrap="square">
            <a:spAutoFit/>
          </a:bodyPr>
          <a:lstStyle/>
          <a:p>
            <a:pPr algn="just">
              <a:lnSpc>
                <a:spcPct val="150000"/>
              </a:lnSpc>
            </a:pPr>
            <a:r>
              <a:rPr lang="fr-FR" b="1" dirty="0">
                <a:solidFill>
                  <a:srgbClr val="FF0000"/>
                </a:solidFill>
                <a:latin typeface="Times New Roman" pitchFamily="18" charset="0"/>
                <a:cs typeface="Times New Roman" pitchFamily="18" charset="0"/>
              </a:rPr>
              <a:t>Etape 1: </a:t>
            </a:r>
          </a:p>
          <a:p>
            <a:pPr algn="just">
              <a:lnSpc>
                <a:spcPct val="150000"/>
              </a:lnSpc>
            </a:pPr>
            <a:r>
              <a:rPr lang="fr-FR" b="1" dirty="0">
                <a:latin typeface="Times New Roman" pitchFamily="18" charset="0"/>
                <a:cs typeface="Times New Roman" pitchFamily="18" charset="0"/>
              </a:rPr>
              <a:t>l’entrée du lactose dans la cellule </a:t>
            </a:r>
            <a:r>
              <a:rPr lang="fr-FR" dirty="0">
                <a:latin typeface="Times New Roman" pitchFamily="18" charset="0"/>
                <a:cs typeface="Times New Roman" pitchFamily="18" charset="0"/>
              </a:rPr>
              <a:t>est réalisée grâce à l’activité d’une </a:t>
            </a:r>
            <a:r>
              <a:rPr lang="fr-FR" b="1" dirty="0">
                <a:latin typeface="Times New Roman" pitchFamily="18" charset="0"/>
                <a:cs typeface="Times New Roman" pitchFamily="18" charset="0"/>
              </a:rPr>
              <a:t>enzyme membranaire</a:t>
            </a:r>
            <a:r>
              <a:rPr lang="fr-FR" dirty="0">
                <a:latin typeface="Times New Roman" pitchFamily="18" charset="0"/>
                <a:cs typeface="Times New Roman" pitchFamily="18" charset="0"/>
              </a:rPr>
              <a:t> : </a:t>
            </a:r>
            <a:r>
              <a:rPr lang="fr-FR" b="1" dirty="0">
                <a:solidFill>
                  <a:srgbClr val="FF0000"/>
                </a:solidFill>
                <a:latin typeface="Times New Roman" pitchFamily="18" charset="0"/>
                <a:cs typeface="Times New Roman" pitchFamily="18" charset="0"/>
              </a:rPr>
              <a:t>lactose-perméase</a:t>
            </a:r>
            <a:r>
              <a:rPr lang="fr-FR" dirty="0">
                <a:latin typeface="Times New Roman" pitchFamily="18" charset="0"/>
                <a:cs typeface="Times New Roman" pitchFamily="18" charset="0"/>
              </a:rPr>
              <a:t> dépendante de la force proton-motrice ou </a:t>
            </a:r>
            <a:r>
              <a:rPr lang="fr-FR" b="1" dirty="0" err="1">
                <a:solidFill>
                  <a:srgbClr val="FF0000"/>
                </a:solidFill>
                <a:latin typeface="Times New Roman" pitchFamily="18" charset="0"/>
                <a:cs typeface="Times New Roman" pitchFamily="18" charset="0"/>
              </a:rPr>
              <a:t>phospho</a:t>
            </a:r>
            <a:r>
              <a:rPr lang="fr-FR" b="1" dirty="0">
                <a:solidFill>
                  <a:srgbClr val="FF0000"/>
                </a:solidFill>
                <a:latin typeface="Times New Roman" pitchFamily="18" charset="0"/>
                <a:cs typeface="Times New Roman" pitchFamily="18" charset="0"/>
              </a:rPr>
              <a:t>-transférase</a:t>
            </a:r>
            <a:r>
              <a:rPr lang="fr-FR" dirty="0">
                <a:latin typeface="Times New Roman" pitchFamily="18" charset="0"/>
                <a:cs typeface="Times New Roman" pitchFamily="18" charset="0"/>
              </a:rPr>
              <a:t>, dépendante du </a:t>
            </a:r>
            <a:r>
              <a:rPr lang="fr-FR" dirty="0" err="1">
                <a:latin typeface="Times New Roman" pitchFamily="18" charset="0"/>
                <a:cs typeface="Times New Roman" pitchFamily="18" charset="0"/>
              </a:rPr>
              <a:t>phosphoénolpyruvate</a:t>
            </a:r>
            <a:r>
              <a:rPr lang="fr-FR" dirty="0">
                <a:latin typeface="Times New Roman" pitchFamily="18" charset="0"/>
                <a:cs typeface="Times New Roman" pitchFamily="18" charset="0"/>
              </a:rPr>
              <a:t> ;</a:t>
            </a:r>
          </a:p>
        </p:txBody>
      </p:sp>
      <p:sp>
        <p:nvSpPr>
          <p:cNvPr id="4" name="Rectangle 3"/>
          <p:cNvSpPr/>
          <p:nvPr/>
        </p:nvSpPr>
        <p:spPr>
          <a:xfrm>
            <a:off x="357158" y="3571876"/>
            <a:ext cx="8572560" cy="3000821"/>
          </a:xfrm>
          <a:prstGeom prst="rect">
            <a:avLst/>
          </a:prstGeom>
        </p:spPr>
        <p:txBody>
          <a:bodyPr wrap="square">
            <a:spAutoFit/>
          </a:bodyPr>
          <a:lstStyle/>
          <a:p>
            <a:pPr algn="just">
              <a:lnSpc>
                <a:spcPct val="150000"/>
              </a:lnSpc>
            </a:pPr>
            <a:r>
              <a:rPr lang="fr-FR" b="1" dirty="0">
                <a:solidFill>
                  <a:srgbClr val="FF0000"/>
                </a:solidFill>
                <a:latin typeface="Times New Roman" pitchFamily="18" charset="0"/>
                <a:cs typeface="Times New Roman" pitchFamily="18" charset="0"/>
              </a:rPr>
              <a:t>Etape 2:</a:t>
            </a:r>
          </a:p>
          <a:p>
            <a:pPr algn="just">
              <a:lnSpc>
                <a:spcPct val="150000"/>
              </a:lnSpc>
            </a:pPr>
            <a:r>
              <a:rPr lang="fr-FR" b="1" dirty="0">
                <a:solidFill>
                  <a:srgbClr val="FF0000"/>
                </a:solidFill>
                <a:latin typeface="Times New Roman" pitchFamily="18" charset="0"/>
                <a:cs typeface="Times New Roman" pitchFamily="18" charset="0"/>
              </a:rPr>
              <a:t>le lactose est hydrolysé en glucose et galactose sous l’action d’une enzyme (bêta-galactosidase ou </a:t>
            </a:r>
            <a:r>
              <a:rPr lang="fr-FR" b="1" dirty="0" err="1">
                <a:solidFill>
                  <a:srgbClr val="FF0000"/>
                </a:solidFill>
                <a:latin typeface="Times New Roman" pitchFamily="18" charset="0"/>
                <a:cs typeface="Times New Roman" pitchFamily="18" charset="0"/>
              </a:rPr>
              <a:t>phosphobêta</a:t>
            </a:r>
            <a:r>
              <a:rPr lang="fr-FR" b="1" dirty="0">
                <a:solidFill>
                  <a:srgbClr val="FF0000"/>
                </a:solidFill>
                <a:latin typeface="Times New Roman" pitchFamily="18" charset="0"/>
                <a:cs typeface="Times New Roman" pitchFamily="18" charset="0"/>
              </a:rPr>
              <a:t>-galactosidase)</a:t>
            </a: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Le glucose rejoint alors la voie glycolytique pour former du pyruvate. Chez </a:t>
            </a:r>
            <a:r>
              <a:rPr lang="fr-FR" b="1" i="1" dirty="0">
                <a:latin typeface="Times New Roman" pitchFamily="18" charset="0"/>
                <a:cs typeface="Times New Roman" pitchFamily="18" charset="0"/>
              </a:rPr>
              <a:t>S. thermophilus et  L. </a:t>
            </a:r>
            <a:r>
              <a:rPr lang="fr-FR" b="1" i="1" dirty="0" err="1">
                <a:latin typeface="Times New Roman" pitchFamily="18" charset="0"/>
                <a:cs typeface="Times New Roman" pitchFamily="18" charset="0"/>
              </a:rPr>
              <a:t>bulgaricus</a:t>
            </a:r>
            <a:r>
              <a:rPr lang="fr-FR" b="1" dirty="0">
                <a:latin typeface="Times New Roman" pitchFamily="18" charset="0"/>
                <a:cs typeface="Times New Roman" pitchFamily="18" charset="0"/>
              </a:rPr>
              <a:t>, le galactose est excrété hors de la cellule alors que chez les bactéries lactiques mésophiles, il est métabolisé en pyruvate. </a:t>
            </a:r>
            <a:r>
              <a:rPr lang="fr-FR" dirty="0">
                <a:latin typeface="Times New Roman" pitchFamily="18" charset="0"/>
                <a:cs typeface="Times New Roman" pitchFamily="18" charset="0"/>
              </a:rPr>
              <a:t>Le </a:t>
            </a:r>
            <a:r>
              <a:rPr lang="fr-FR" b="1" dirty="0">
                <a:latin typeface="Times New Roman" pitchFamily="18" charset="0"/>
                <a:cs typeface="Times New Roman" pitchFamily="18" charset="0"/>
              </a:rPr>
              <a:t>bilan  énergétique </a:t>
            </a:r>
            <a:r>
              <a:rPr lang="fr-FR" dirty="0">
                <a:latin typeface="Times New Roman" pitchFamily="18" charset="0"/>
                <a:cs typeface="Times New Roman" pitchFamily="18" charset="0"/>
              </a:rPr>
              <a:t>de ces réactions est  égal  à 2ATP  par molécule de lactose, ou à 4, si le galactose est métabolisé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428604"/>
            <a:ext cx="7814672" cy="523220"/>
          </a:xfrm>
          <a:prstGeom prst="rect">
            <a:avLst/>
          </a:prstGeom>
          <a:noFill/>
        </p:spPr>
        <p:txBody>
          <a:bodyPr wrap="square" rtlCol="0">
            <a:spAutoFit/>
          </a:bodyPr>
          <a:lstStyle/>
          <a:p>
            <a:r>
              <a:rPr lang="fr-FR" sz="2800" b="1" dirty="0"/>
              <a:t>2- les glucides :</a:t>
            </a:r>
          </a:p>
        </p:txBody>
      </p:sp>
      <p:sp>
        <p:nvSpPr>
          <p:cNvPr id="3" name="ZoneTexte 2"/>
          <p:cNvSpPr txBox="1"/>
          <p:nvPr/>
        </p:nvSpPr>
        <p:spPr>
          <a:xfrm>
            <a:off x="500034" y="1214422"/>
            <a:ext cx="3214710" cy="646331"/>
          </a:xfrm>
          <a:prstGeom prst="rect">
            <a:avLst/>
          </a:prstGeom>
          <a:noFill/>
        </p:spPr>
        <p:txBody>
          <a:bodyPr wrap="square" rtlCol="0">
            <a:spAutoFit/>
          </a:bodyPr>
          <a:lstStyle/>
          <a:p>
            <a:r>
              <a:rPr lang="fr-FR" dirty="0"/>
              <a:t>Principalement  on parle du lactose </a:t>
            </a:r>
          </a:p>
        </p:txBody>
      </p:sp>
      <p:sp>
        <p:nvSpPr>
          <p:cNvPr id="4" name="Flèche droite 3"/>
          <p:cNvSpPr/>
          <p:nvPr/>
        </p:nvSpPr>
        <p:spPr>
          <a:xfrm>
            <a:off x="3786182" y="1245954"/>
            <a:ext cx="57150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4857752" y="1139595"/>
            <a:ext cx="2786082" cy="646331"/>
          </a:xfrm>
          <a:prstGeom prst="rect">
            <a:avLst/>
          </a:prstGeom>
          <a:noFill/>
        </p:spPr>
        <p:txBody>
          <a:bodyPr wrap="square" rtlCol="0">
            <a:spAutoFit/>
          </a:bodyPr>
          <a:lstStyle/>
          <a:p>
            <a:r>
              <a:rPr lang="fr-FR" dirty="0"/>
              <a:t>Sa teneur varie légèrement de 4,8 à 5,2g/100g de lait</a:t>
            </a:r>
          </a:p>
        </p:txBody>
      </p:sp>
      <p:sp>
        <p:nvSpPr>
          <p:cNvPr id="6" name="ZoneTexte 5"/>
          <p:cNvSpPr txBox="1"/>
          <p:nvPr/>
        </p:nvSpPr>
        <p:spPr>
          <a:xfrm>
            <a:off x="571472" y="2214554"/>
            <a:ext cx="2214578" cy="523220"/>
          </a:xfrm>
          <a:prstGeom prst="rect">
            <a:avLst/>
          </a:prstGeom>
          <a:noFill/>
        </p:spPr>
        <p:txBody>
          <a:bodyPr wrap="square" rtlCol="0">
            <a:spAutoFit/>
          </a:bodyPr>
          <a:lstStyle/>
          <a:p>
            <a:r>
              <a:rPr lang="fr-FR" sz="2800" b="1" dirty="0"/>
              <a:t>NB 1: </a:t>
            </a:r>
          </a:p>
        </p:txBody>
      </p:sp>
      <p:sp>
        <p:nvSpPr>
          <p:cNvPr id="7" name="ZoneTexte 6"/>
          <p:cNvSpPr txBox="1"/>
          <p:nvPr/>
        </p:nvSpPr>
        <p:spPr>
          <a:xfrm>
            <a:off x="500034" y="2857496"/>
            <a:ext cx="8215370" cy="646331"/>
          </a:xfrm>
          <a:prstGeom prst="rect">
            <a:avLst/>
          </a:prstGeom>
          <a:noFill/>
        </p:spPr>
        <p:txBody>
          <a:bodyPr wrap="square" rtlCol="0">
            <a:spAutoFit/>
          </a:bodyPr>
          <a:lstStyle/>
          <a:p>
            <a:pPr algn="ctr"/>
            <a:r>
              <a:rPr lang="fr-FR" dirty="0"/>
              <a:t>Il est à noter que le taux de lactose ne peux être modifié facilement par </a:t>
            </a:r>
            <a:r>
              <a:rPr lang="fr-FR" b="1" dirty="0">
                <a:solidFill>
                  <a:srgbClr val="FF0000"/>
                </a:solidFill>
              </a:rPr>
              <a:t>l’alimentation </a:t>
            </a:r>
            <a:r>
              <a:rPr lang="fr-FR" dirty="0"/>
              <a:t>et ne varie pas d’une </a:t>
            </a:r>
            <a:r>
              <a:rPr lang="fr-FR" b="1" dirty="0">
                <a:solidFill>
                  <a:srgbClr val="FF0000"/>
                </a:solidFill>
              </a:rPr>
              <a:t>race à une autres.</a:t>
            </a:r>
          </a:p>
        </p:txBody>
      </p:sp>
      <p:sp>
        <p:nvSpPr>
          <p:cNvPr id="9" name="ZoneTexte 8"/>
          <p:cNvSpPr txBox="1"/>
          <p:nvPr/>
        </p:nvSpPr>
        <p:spPr>
          <a:xfrm>
            <a:off x="571472" y="3620160"/>
            <a:ext cx="2214578" cy="523220"/>
          </a:xfrm>
          <a:prstGeom prst="rect">
            <a:avLst/>
          </a:prstGeom>
          <a:noFill/>
        </p:spPr>
        <p:txBody>
          <a:bodyPr wrap="square" rtlCol="0">
            <a:spAutoFit/>
          </a:bodyPr>
          <a:lstStyle/>
          <a:p>
            <a:r>
              <a:rPr lang="fr-FR" sz="2800" b="1" dirty="0"/>
              <a:t>NB 2: </a:t>
            </a:r>
          </a:p>
        </p:txBody>
      </p:sp>
      <p:sp>
        <p:nvSpPr>
          <p:cNvPr id="10" name="ZoneTexte 9"/>
          <p:cNvSpPr txBox="1"/>
          <p:nvPr/>
        </p:nvSpPr>
        <p:spPr>
          <a:xfrm>
            <a:off x="571472" y="4286256"/>
            <a:ext cx="3000396" cy="646331"/>
          </a:xfrm>
          <a:prstGeom prst="rect">
            <a:avLst/>
          </a:prstGeom>
          <a:noFill/>
        </p:spPr>
        <p:txBody>
          <a:bodyPr wrap="square" rtlCol="0">
            <a:spAutoFit/>
          </a:bodyPr>
          <a:lstStyle/>
          <a:p>
            <a:r>
              <a:rPr lang="fr-FR" dirty="0"/>
              <a:t>Chez  une proportion importante d’ humains </a:t>
            </a:r>
          </a:p>
        </p:txBody>
      </p:sp>
      <p:sp>
        <p:nvSpPr>
          <p:cNvPr id="13" name="Flèche droite 12"/>
          <p:cNvSpPr/>
          <p:nvPr/>
        </p:nvSpPr>
        <p:spPr>
          <a:xfrm>
            <a:off x="3214678" y="4357694"/>
            <a:ext cx="57150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4071934" y="4214818"/>
            <a:ext cx="2214578" cy="646331"/>
          </a:xfrm>
          <a:prstGeom prst="rect">
            <a:avLst/>
          </a:prstGeom>
          <a:noFill/>
        </p:spPr>
        <p:txBody>
          <a:bodyPr wrap="square" rtlCol="0">
            <a:spAutoFit/>
          </a:bodyPr>
          <a:lstStyle/>
          <a:p>
            <a:pPr algn="ctr"/>
            <a:r>
              <a:rPr lang="fr-FR" dirty="0"/>
              <a:t>Un problème de digestion du lactose </a:t>
            </a:r>
          </a:p>
        </p:txBody>
      </p:sp>
      <p:sp>
        <p:nvSpPr>
          <p:cNvPr id="15" name="Flèche droite 14"/>
          <p:cNvSpPr/>
          <p:nvPr/>
        </p:nvSpPr>
        <p:spPr>
          <a:xfrm>
            <a:off x="6429388" y="4357694"/>
            <a:ext cx="500066"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7072330" y="4214818"/>
            <a:ext cx="1857388" cy="923330"/>
          </a:xfrm>
          <a:prstGeom prst="rect">
            <a:avLst/>
          </a:prstGeom>
          <a:noFill/>
        </p:spPr>
        <p:txBody>
          <a:bodyPr wrap="square" rtlCol="0">
            <a:spAutoFit/>
          </a:bodyPr>
          <a:lstStyle/>
          <a:p>
            <a:pPr algn="ctr"/>
            <a:r>
              <a:rPr lang="fr-FR" b="1" dirty="0">
                <a:solidFill>
                  <a:srgbClr val="FF0000"/>
                </a:solidFill>
              </a:rPr>
              <a:t>Absence de LACTASE dans le tractus digestif</a:t>
            </a:r>
          </a:p>
        </p:txBody>
      </p:sp>
      <p:sp>
        <p:nvSpPr>
          <p:cNvPr id="17" name="ZoneTexte 16"/>
          <p:cNvSpPr txBox="1"/>
          <p:nvPr/>
        </p:nvSpPr>
        <p:spPr>
          <a:xfrm>
            <a:off x="214282" y="5572140"/>
            <a:ext cx="4643470" cy="923330"/>
          </a:xfrm>
          <a:prstGeom prst="rect">
            <a:avLst/>
          </a:prstGeom>
          <a:noFill/>
        </p:spPr>
        <p:txBody>
          <a:bodyPr wrap="square" rtlCol="0">
            <a:spAutoFit/>
          </a:bodyPr>
          <a:lstStyle/>
          <a:p>
            <a:pPr algn="ctr"/>
            <a:r>
              <a:rPr lang="fr-FR" dirty="0"/>
              <a:t>C’est pour cette raison, ils vont consommer d’autres produits contenant un faible taux de lactose (fromage et yaourt) </a:t>
            </a:r>
          </a:p>
        </p:txBody>
      </p:sp>
      <p:sp>
        <p:nvSpPr>
          <p:cNvPr id="18" name="Flèche droite 17"/>
          <p:cNvSpPr/>
          <p:nvPr/>
        </p:nvSpPr>
        <p:spPr>
          <a:xfrm>
            <a:off x="4857752" y="5715016"/>
            <a:ext cx="57150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5572132" y="5643578"/>
            <a:ext cx="3143240" cy="646331"/>
          </a:xfrm>
          <a:prstGeom prst="rect">
            <a:avLst/>
          </a:prstGeom>
          <a:noFill/>
        </p:spPr>
        <p:txBody>
          <a:bodyPr wrap="square" rtlCol="0">
            <a:spAutoFit/>
          </a:bodyPr>
          <a:lstStyle/>
          <a:p>
            <a:pPr algn="ctr"/>
            <a:r>
              <a:rPr lang="fr-FR" b="1" dirty="0">
                <a:solidFill>
                  <a:srgbClr val="FF0000"/>
                </a:solidFill>
              </a:rPr>
              <a:t>Il est fermenté pendant le procès de fabrication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357166"/>
            <a:ext cx="8643998" cy="1754326"/>
          </a:xfrm>
          <a:prstGeom prst="rect">
            <a:avLst/>
          </a:prstGeom>
        </p:spPr>
        <p:txBody>
          <a:bodyPr wrap="square">
            <a:spAutoFit/>
          </a:bodyPr>
          <a:lstStyle/>
          <a:p>
            <a:pPr algn="just">
              <a:lnSpc>
                <a:spcPct val="150000"/>
              </a:lnSpc>
            </a:pPr>
            <a:r>
              <a:rPr lang="fr-FR" b="1" dirty="0">
                <a:solidFill>
                  <a:srgbClr val="FF0000"/>
                </a:solidFill>
                <a:latin typeface="Times New Roman" pitchFamily="18" charset="0"/>
                <a:cs typeface="Times New Roman" pitchFamily="18" charset="0"/>
              </a:rPr>
              <a:t>Etape 3:</a:t>
            </a:r>
          </a:p>
          <a:p>
            <a:pPr algn="just">
              <a:lnSpc>
                <a:spcPct val="150000"/>
              </a:lnSpc>
            </a:pPr>
            <a:r>
              <a:rPr lang="fr-FR" b="1" dirty="0">
                <a:solidFill>
                  <a:srgbClr val="FF0000"/>
                </a:solidFill>
                <a:latin typeface="Times New Roman" pitchFamily="18" charset="0"/>
                <a:cs typeface="Times New Roman" pitchFamily="18" charset="0"/>
              </a:rPr>
              <a:t>le pyruvate</a:t>
            </a: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est réduit en lactate par une réaction catalysée par l’enzyme lactate déshydrogénase</a:t>
            </a:r>
            <a:r>
              <a:rPr lang="fr-FR" dirty="0">
                <a:latin typeface="Times New Roman" pitchFamily="18" charset="0"/>
                <a:cs typeface="Times New Roman" pitchFamily="18" charset="0"/>
              </a:rPr>
              <a:t>. Cette réaction permet en outre de réoxyder le cofacteur NAD+ précédemment réduit ;</a:t>
            </a:r>
          </a:p>
        </p:txBody>
      </p:sp>
      <p:sp>
        <p:nvSpPr>
          <p:cNvPr id="3" name="Rectangle 2"/>
          <p:cNvSpPr/>
          <p:nvPr/>
        </p:nvSpPr>
        <p:spPr>
          <a:xfrm>
            <a:off x="285720" y="2786058"/>
            <a:ext cx="8643998" cy="2585323"/>
          </a:xfrm>
          <a:prstGeom prst="rect">
            <a:avLst/>
          </a:prstGeom>
        </p:spPr>
        <p:txBody>
          <a:bodyPr wrap="square">
            <a:spAutoFit/>
          </a:bodyPr>
          <a:lstStyle/>
          <a:p>
            <a:pPr algn="just">
              <a:lnSpc>
                <a:spcPct val="150000"/>
              </a:lnSpc>
            </a:pPr>
            <a:r>
              <a:rPr lang="fr-FR" b="1" dirty="0">
                <a:solidFill>
                  <a:srgbClr val="FF0000"/>
                </a:solidFill>
                <a:latin typeface="Times New Roman" pitchFamily="18" charset="0"/>
                <a:cs typeface="Times New Roman" pitchFamily="18" charset="0"/>
              </a:rPr>
              <a:t>Etape 4:</a:t>
            </a:r>
          </a:p>
          <a:p>
            <a:pPr algn="just">
              <a:lnSpc>
                <a:spcPct val="150000"/>
              </a:lnSpc>
            </a:pPr>
            <a:r>
              <a:rPr lang="fr-FR" dirty="0">
                <a:latin typeface="Times New Roman" pitchFamily="18" charset="0"/>
                <a:cs typeface="Times New Roman" pitchFamily="18" charset="0"/>
              </a:rPr>
              <a:t>Finalement, </a:t>
            </a:r>
            <a:r>
              <a:rPr lang="fr-FR" b="1" dirty="0">
                <a:solidFill>
                  <a:srgbClr val="FF0000"/>
                </a:solidFill>
                <a:latin typeface="Times New Roman" pitchFamily="18" charset="0"/>
                <a:cs typeface="Times New Roman" pitchFamily="18" charset="0"/>
              </a:rPr>
              <a:t>le lactate est expulsé hors de la cellule, </a:t>
            </a:r>
            <a:r>
              <a:rPr lang="fr-FR" dirty="0">
                <a:latin typeface="Times New Roman" pitchFamily="18" charset="0"/>
                <a:cs typeface="Times New Roman" pitchFamily="18" charset="0"/>
              </a:rPr>
              <a:t>en symport avec des protons. </a:t>
            </a:r>
            <a:r>
              <a:rPr lang="fr-FR" b="1" dirty="0">
                <a:latin typeface="Times New Roman" pitchFamily="18" charset="0"/>
                <a:cs typeface="Times New Roman" pitchFamily="18" charset="0"/>
              </a:rPr>
              <a:t>L’accumulation de ce lactate </a:t>
            </a:r>
            <a:r>
              <a:rPr lang="fr-FR" dirty="0">
                <a:latin typeface="Times New Roman" pitchFamily="18" charset="0"/>
                <a:cs typeface="Times New Roman" pitchFamily="18" charset="0"/>
              </a:rPr>
              <a:t>provoque une </a:t>
            </a:r>
            <a:r>
              <a:rPr lang="fr-FR" b="1" dirty="0">
                <a:latin typeface="Times New Roman" pitchFamily="18" charset="0"/>
                <a:cs typeface="Times New Roman" pitchFamily="18" charset="0"/>
              </a:rPr>
              <a:t>inhibition de la croissance bactérienne et de sa propre production,</a:t>
            </a:r>
            <a:r>
              <a:rPr lang="fr-FR" dirty="0">
                <a:latin typeface="Times New Roman" pitchFamily="18" charset="0"/>
                <a:cs typeface="Times New Roman" pitchFamily="18" charset="0"/>
              </a:rPr>
              <a:t> qui s’arrêtent de façon précoce, bien avant l’épuisement des substrats. Cette inhibition est liée, à la fois,  à l’accumulation de l’acide lactique et  à la diminution du pH du milieu intracellulaire qui en résulte.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57158" y="571480"/>
            <a:ext cx="8286808" cy="5715040"/>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28" y="357166"/>
            <a:ext cx="6357966" cy="830997"/>
          </a:xfrm>
          <a:prstGeom prst="rect">
            <a:avLst/>
          </a:prstGeom>
        </p:spPr>
        <p:txBody>
          <a:bodyPr wrap="square">
            <a:spAutoFit/>
          </a:bodyPr>
          <a:lstStyle/>
          <a:p>
            <a:pPr algn="ctr"/>
            <a:r>
              <a:rPr lang="fr-FR" sz="2400" b="1" dirty="0">
                <a:solidFill>
                  <a:srgbClr val="FF0000"/>
                </a:solidFill>
                <a:latin typeface="Times New Roman" pitchFamily="18" charset="0"/>
                <a:cs typeface="Times New Roman" pitchFamily="18" charset="0"/>
              </a:rPr>
              <a:t>Les grandes étapes de la  fabrication des yaourts et des laits fermentés</a:t>
            </a:r>
          </a:p>
        </p:txBody>
      </p:sp>
      <p:sp>
        <p:nvSpPr>
          <p:cNvPr id="3" name="Rectangle 2"/>
          <p:cNvSpPr/>
          <p:nvPr/>
        </p:nvSpPr>
        <p:spPr>
          <a:xfrm>
            <a:off x="357158" y="2157880"/>
            <a:ext cx="8429684" cy="348569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50000"/>
              </a:lnSpc>
            </a:pPr>
            <a:r>
              <a:rPr lang="fr-FR" sz="2500" b="1" dirty="0">
                <a:solidFill>
                  <a:srgbClr val="FF0000"/>
                </a:solidFill>
                <a:latin typeface="Times New Roman" pitchFamily="18" charset="0"/>
                <a:cs typeface="Times New Roman" pitchFamily="18" charset="0"/>
              </a:rPr>
              <a:t>Les procédés de fabrication des yaourts et des laits fermentés se caractérisent par trois grandes  étapes :  </a:t>
            </a:r>
            <a:r>
              <a:rPr lang="fr-FR" sz="2500" b="1" dirty="0">
                <a:latin typeface="Times New Roman" pitchFamily="18" charset="0"/>
                <a:cs typeface="Times New Roman" pitchFamily="18" charset="0"/>
              </a:rPr>
              <a:t>la  préparation du lait, la fermentation  et les  traitements post-fermentaires du produit. </a:t>
            </a:r>
            <a:r>
              <a:rPr lang="fr-FR" sz="2500" dirty="0">
                <a:latin typeface="Times New Roman" pitchFamily="18" charset="0"/>
                <a:cs typeface="Times New Roman" pitchFamily="18" charset="0"/>
              </a:rPr>
              <a:t>Le diagramme de production diffère selon le type de produit (yaourt ferme ou brassé) et présente des variantes selon sa teneur en matières grasses et son arôme.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2443" y="181253"/>
            <a:ext cx="4131259" cy="461665"/>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fr-FR" sz="2400" b="1" dirty="0">
                <a:solidFill>
                  <a:srgbClr val="FF0000"/>
                </a:solidFill>
                <a:latin typeface="Times New Roman" pitchFamily="18" charset="0"/>
                <a:cs typeface="Times New Roman" pitchFamily="18" charset="0"/>
              </a:rPr>
              <a:t>Etape 1: Prétraitement du lait</a:t>
            </a:r>
          </a:p>
        </p:txBody>
      </p:sp>
      <p:sp>
        <p:nvSpPr>
          <p:cNvPr id="3" name="Rectangle 2"/>
          <p:cNvSpPr/>
          <p:nvPr/>
        </p:nvSpPr>
        <p:spPr>
          <a:xfrm>
            <a:off x="214282" y="987966"/>
            <a:ext cx="2640466" cy="369332"/>
          </a:xfrm>
          <a:prstGeom prst="rect">
            <a:avLst/>
          </a:prstGeom>
        </p:spPr>
        <p:txBody>
          <a:bodyPr wrap="none">
            <a:spAutoFit/>
          </a:bodyPr>
          <a:lstStyle/>
          <a:p>
            <a:r>
              <a:rPr lang="fr-FR" b="1" dirty="0">
                <a:solidFill>
                  <a:srgbClr val="FF0000"/>
                </a:solidFill>
                <a:latin typeface="Times New Roman" pitchFamily="18" charset="0"/>
                <a:cs typeface="Times New Roman" pitchFamily="18" charset="0"/>
              </a:rPr>
              <a:t>1) Réception et stockage:</a:t>
            </a:r>
          </a:p>
        </p:txBody>
      </p:sp>
      <p:sp>
        <p:nvSpPr>
          <p:cNvPr id="4" name="Rectangle 3"/>
          <p:cNvSpPr/>
          <p:nvPr/>
        </p:nvSpPr>
        <p:spPr>
          <a:xfrm>
            <a:off x="214282" y="1305342"/>
            <a:ext cx="8715436" cy="2169825"/>
          </a:xfrm>
          <a:prstGeom prst="rect">
            <a:avLst/>
          </a:prstGeom>
        </p:spPr>
        <p:txBody>
          <a:bodyPr wrap="square">
            <a:spAutoFit/>
          </a:bodyPr>
          <a:lstStyle/>
          <a:p>
            <a:pPr algn="just">
              <a:lnSpc>
                <a:spcPct val="150000"/>
              </a:lnSpc>
            </a:pPr>
            <a:r>
              <a:rPr lang="fr-FR" dirty="0">
                <a:latin typeface="Times New Roman" pitchFamily="18" charset="0"/>
                <a:cs typeface="Times New Roman" pitchFamily="18" charset="0"/>
              </a:rPr>
              <a:t>Le lait frais, </a:t>
            </a:r>
            <a:r>
              <a:rPr lang="fr-FR" b="1" dirty="0">
                <a:latin typeface="Times New Roman" pitchFamily="18" charset="0"/>
                <a:cs typeface="Times New Roman" pitchFamily="18" charset="0"/>
              </a:rPr>
              <a:t>collecté au plus tard 7</a:t>
            </a:r>
            <a:r>
              <a:rPr lang="fr-FR" dirty="0">
                <a:latin typeface="Times New Roman" pitchFamily="18" charset="0"/>
                <a:cs typeface="Times New Roman" pitchFamily="18" charset="0"/>
              </a:rPr>
              <a:t>2 </a:t>
            </a:r>
            <a:r>
              <a:rPr lang="fr-FR" b="1" dirty="0">
                <a:latin typeface="Times New Roman" pitchFamily="18" charset="0"/>
                <a:cs typeface="Times New Roman" pitchFamily="18" charset="0"/>
              </a:rPr>
              <a:t>h après la traite</a:t>
            </a:r>
            <a:r>
              <a:rPr lang="fr-FR" dirty="0">
                <a:latin typeface="Times New Roman" pitchFamily="18" charset="0"/>
                <a:cs typeface="Times New Roman" pitchFamily="18" charset="0"/>
              </a:rPr>
              <a:t>, arrive en camions-citernes </a:t>
            </a:r>
            <a:r>
              <a:rPr lang="fr-FR" b="1" dirty="0">
                <a:latin typeface="Times New Roman" pitchFamily="18" charset="0"/>
                <a:cs typeface="Times New Roman" pitchFamily="18" charset="0"/>
              </a:rPr>
              <a:t>réfrigérés  </a:t>
            </a:r>
            <a:r>
              <a:rPr lang="fr-FR" dirty="0">
                <a:latin typeface="Times New Roman" pitchFamily="18" charset="0"/>
                <a:cs typeface="Times New Roman" pitchFamily="18" charset="0"/>
              </a:rPr>
              <a:t>à l’unité de production. Il est </a:t>
            </a:r>
            <a:r>
              <a:rPr lang="fr-FR" b="1" dirty="0">
                <a:latin typeface="Times New Roman" pitchFamily="18" charset="0"/>
                <a:cs typeface="Times New Roman" pitchFamily="18" charset="0"/>
              </a:rPr>
              <a:t>contrôlé lors de la réception ( ex: densité: 1.028 à 1.033)</a:t>
            </a: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pompé et  filtré </a:t>
            </a:r>
            <a:r>
              <a:rPr lang="fr-FR" dirty="0">
                <a:latin typeface="Times New Roman" pitchFamily="18" charset="0"/>
                <a:cs typeface="Times New Roman" pitchFamily="18" charset="0"/>
              </a:rPr>
              <a:t>pour  </a:t>
            </a:r>
            <a:r>
              <a:rPr lang="fr-FR" b="1" dirty="0">
                <a:solidFill>
                  <a:srgbClr val="FF0000"/>
                </a:solidFill>
                <a:latin typeface="Times New Roman" pitchFamily="18" charset="0"/>
                <a:cs typeface="Times New Roman" pitchFamily="18" charset="0"/>
              </a:rPr>
              <a:t>éliminer les résidus solides (paille, feuilles, terre), </a:t>
            </a:r>
            <a:r>
              <a:rPr lang="fr-FR" dirty="0">
                <a:latin typeface="Times New Roman" pitchFamily="18" charset="0"/>
                <a:cs typeface="Times New Roman" pitchFamily="18" charset="0"/>
              </a:rPr>
              <a:t>puis </a:t>
            </a:r>
            <a:r>
              <a:rPr lang="fr-FR" b="1" dirty="0">
                <a:latin typeface="Times New Roman" pitchFamily="18" charset="0"/>
                <a:cs typeface="Times New Roman" pitchFamily="18" charset="0"/>
              </a:rPr>
              <a:t>stocké  à froid (&lt; 5°C) </a:t>
            </a:r>
            <a:r>
              <a:rPr lang="fr-FR" dirty="0">
                <a:latin typeface="Times New Roman" pitchFamily="18" charset="0"/>
                <a:cs typeface="Times New Roman" pitchFamily="18" charset="0"/>
              </a:rPr>
              <a:t>dans des tanks stériles. Il s’agit de cuves en inox de grand volume (jusqu’à  100 000 L), avec une double enveloppe permettant de maintenir le lait au froid.</a:t>
            </a:r>
          </a:p>
        </p:txBody>
      </p:sp>
      <p:sp>
        <p:nvSpPr>
          <p:cNvPr id="5" name="Rectangle 4"/>
          <p:cNvSpPr/>
          <p:nvPr/>
        </p:nvSpPr>
        <p:spPr>
          <a:xfrm>
            <a:off x="285720" y="4345552"/>
            <a:ext cx="2089033" cy="369332"/>
          </a:xfrm>
          <a:prstGeom prst="rect">
            <a:avLst/>
          </a:prstGeom>
        </p:spPr>
        <p:txBody>
          <a:bodyPr wrap="none">
            <a:spAutoFit/>
          </a:bodyPr>
          <a:lstStyle/>
          <a:p>
            <a:r>
              <a:rPr lang="fr-FR" b="1" dirty="0">
                <a:solidFill>
                  <a:srgbClr val="FF0000"/>
                </a:solidFill>
                <a:latin typeface="Times New Roman" pitchFamily="18" charset="0"/>
                <a:cs typeface="Times New Roman" pitchFamily="18" charset="0"/>
              </a:rPr>
              <a:t>2) Standardisation:</a:t>
            </a:r>
          </a:p>
        </p:txBody>
      </p:sp>
      <p:sp>
        <p:nvSpPr>
          <p:cNvPr id="6" name="Rectangle 5"/>
          <p:cNvSpPr/>
          <p:nvPr/>
        </p:nvSpPr>
        <p:spPr>
          <a:xfrm>
            <a:off x="285720" y="4804816"/>
            <a:ext cx="8429684" cy="1338828"/>
          </a:xfrm>
          <a:prstGeom prst="rect">
            <a:avLst/>
          </a:prstGeom>
        </p:spPr>
        <p:txBody>
          <a:bodyPr wrap="square">
            <a:spAutoFit/>
          </a:bodyPr>
          <a:lstStyle/>
          <a:p>
            <a:pPr algn="just">
              <a:lnSpc>
                <a:spcPct val="150000"/>
              </a:lnSpc>
            </a:pPr>
            <a:r>
              <a:rPr lang="fr-FR" dirty="0">
                <a:latin typeface="Times New Roman" pitchFamily="18" charset="0"/>
                <a:cs typeface="Times New Roman" pitchFamily="18" charset="0"/>
              </a:rPr>
              <a:t>En fabrication de yaourt, le lait doit être </a:t>
            </a:r>
            <a:r>
              <a:rPr lang="fr-FR" b="1" dirty="0">
                <a:solidFill>
                  <a:srgbClr val="FF0000"/>
                </a:solidFill>
                <a:latin typeface="Times New Roman" pitchFamily="18" charset="0"/>
                <a:cs typeface="Times New Roman" pitchFamily="18" charset="0"/>
              </a:rPr>
              <a:t>standardisé</a:t>
            </a: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en matières grasses, enrichi en protéines, </a:t>
            </a:r>
            <a:r>
              <a:rPr lang="fr-FR" dirty="0">
                <a:latin typeface="Times New Roman" pitchFamily="18" charset="0"/>
                <a:cs typeface="Times New Roman" pitchFamily="18" charset="0"/>
              </a:rPr>
              <a:t>et  </a:t>
            </a:r>
            <a:r>
              <a:rPr lang="fr-FR" b="1" dirty="0">
                <a:latin typeface="Times New Roman" pitchFamily="18" charset="0"/>
                <a:cs typeface="Times New Roman" pitchFamily="18" charset="0"/>
              </a:rPr>
              <a:t>éventuellement sucré</a:t>
            </a:r>
            <a:r>
              <a:rPr lang="fr-FR" dirty="0">
                <a:latin typeface="Times New Roman" pitchFamily="18" charset="0"/>
                <a:cs typeface="Times New Roman" pitchFamily="18" charset="0"/>
              </a:rPr>
              <a:t>, pour répondre aux spécifications nutritionnelles et organoleptiques des produits.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1305342"/>
            <a:ext cx="8501122" cy="2951064"/>
          </a:xfrm>
          <a:prstGeom prst="rect">
            <a:avLst/>
          </a:prstGeom>
        </p:spPr>
        <p:txBody>
          <a:bodyPr wrap="square">
            <a:spAutoFit/>
          </a:bodyPr>
          <a:lstStyle/>
          <a:p>
            <a:pPr algn="just">
              <a:lnSpc>
                <a:spcPct val="150000"/>
              </a:lnSpc>
            </a:pPr>
            <a:r>
              <a:rPr lang="fr-FR" dirty="0">
                <a:latin typeface="Times New Roman" pitchFamily="18" charset="0"/>
                <a:cs typeface="Times New Roman" pitchFamily="18" charset="0"/>
              </a:rPr>
              <a:t>La teneur en matières grasses du lait cru varie entre 3,8 et 4,2 %. Les teneurs en matières grasses des yaourts du commerce sont comprises entre moins de </a:t>
            </a:r>
            <a:r>
              <a:rPr lang="fr-FR" b="1" dirty="0">
                <a:latin typeface="Times New Roman" pitchFamily="18" charset="0"/>
                <a:cs typeface="Times New Roman" pitchFamily="18" charset="0"/>
              </a:rPr>
              <a:t>1 % pour les yaourts maigres, à 3,5 % pour les yaourts au lait entier</a:t>
            </a:r>
            <a:r>
              <a:rPr lang="fr-FR" dirty="0">
                <a:latin typeface="Times New Roman" pitchFamily="18" charset="0"/>
                <a:cs typeface="Times New Roman" pitchFamily="18" charset="0"/>
              </a:rPr>
              <a:t>, voire plus pour certaines références, comme le « yaourt  à la grecque  ». </a:t>
            </a:r>
            <a:r>
              <a:rPr lang="fr-FR" b="1" dirty="0">
                <a:latin typeface="Times New Roman" pitchFamily="18" charset="0"/>
                <a:cs typeface="Times New Roman" pitchFamily="18" charset="0"/>
              </a:rPr>
              <a:t>Il est donc nécessaire de standardiser le lait de fabrication à la teneur en matières grasses souhaitée </a:t>
            </a:r>
            <a:r>
              <a:rPr lang="fr-FR" dirty="0">
                <a:latin typeface="Times New Roman" pitchFamily="18" charset="0"/>
                <a:cs typeface="Times New Roman" pitchFamily="18" charset="0"/>
              </a:rPr>
              <a:t>pour le produit fini. </a:t>
            </a:r>
            <a:r>
              <a:rPr lang="fr-FR" b="1" dirty="0">
                <a:solidFill>
                  <a:srgbClr val="FF0000"/>
                </a:solidFill>
                <a:latin typeface="Times New Roman" pitchFamily="18" charset="0"/>
                <a:cs typeface="Times New Roman" pitchFamily="18" charset="0"/>
              </a:rPr>
              <a:t>Pour cela, le lait est tout d ’abord écrémé, puis mélangé avec la crème dans les proportions souhaitées.</a:t>
            </a:r>
          </a:p>
        </p:txBody>
      </p:sp>
      <p:sp>
        <p:nvSpPr>
          <p:cNvPr id="3" name="Rectangle 2"/>
          <p:cNvSpPr/>
          <p:nvPr/>
        </p:nvSpPr>
        <p:spPr>
          <a:xfrm>
            <a:off x="428596" y="642918"/>
            <a:ext cx="4232890" cy="369332"/>
          </a:xfrm>
          <a:prstGeom prst="rect">
            <a:avLst/>
          </a:prstGeom>
        </p:spPr>
        <p:txBody>
          <a:bodyPr wrap="none">
            <a:spAutoFit/>
          </a:bodyPr>
          <a:lstStyle/>
          <a:p>
            <a:r>
              <a:rPr lang="fr-FR" b="1" dirty="0">
                <a:latin typeface="Times New Roman" pitchFamily="18" charset="0"/>
                <a:cs typeface="Times New Roman" pitchFamily="18" charset="0"/>
              </a:rPr>
              <a:t>2-1- Standardisation en matières grasses: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71472" y="571480"/>
            <a:ext cx="8001056" cy="5643602"/>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142852"/>
            <a:ext cx="8501122" cy="1754326"/>
          </a:xfrm>
          <a:prstGeom prst="rect">
            <a:avLst/>
          </a:prstGeom>
        </p:spPr>
        <p:txBody>
          <a:bodyPr wrap="square">
            <a:spAutoFit/>
          </a:bodyPr>
          <a:lstStyle/>
          <a:p>
            <a:pPr algn="just">
              <a:lnSpc>
                <a:spcPct val="150000"/>
              </a:lnSpc>
            </a:pPr>
            <a:r>
              <a:rPr lang="fr-FR" b="1" dirty="0">
                <a:solidFill>
                  <a:srgbClr val="FF0000"/>
                </a:solidFill>
                <a:latin typeface="Times New Roman" pitchFamily="18" charset="0"/>
                <a:cs typeface="Times New Roman" pitchFamily="18" charset="0"/>
              </a:rPr>
              <a:t>NB 1: Les  équipements </a:t>
            </a:r>
            <a:r>
              <a:rPr lang="fr-FR" dirty="0">
                <a:latin typeface="Times New Roman" pitchFamily="18" charset="0"/>
                <a:cs typeface="Times New Roman" pitchFamily="18" charset="0"/>
              </a:rPr>
              <a:t>requis pour la standardisation en matières grasses font intervenir une  </a:t>
            </a:r>
            <a:r>
              <a:rPr lang="fr-FR" b="1" dirty="0">
                <a:latin typeface="Times New Roman" pitchFamily="18" charset="0"/>
                <a:cs typeface="Times New Roman" pitchFamily="18" charset="0"/>
              </a:rPr>
              <a:t>écrémeuse et des lignes de mélange</a:t>
            </a:r>
            <a:r>
              <a:rPr lang="fr-FR" dirty="0">
                <a:latin typeface="Times New Roman" pitchFamily="18" charset="0"/>
                <a:cs typeface="Times New Roman" pitchFamily="18" charset="0"/>
              </a:rPr>
              <a:t>. Le lait, chauffé  à 70°C, circule dans une  écrémeuse (centrifugeuse à assiettes = une séparation de micro particule), a fin de séparer la crème par centrifugation.</a:t>
            </a:r>
          </a:p>
        </p:txBody>
      </p:sp>
      <p:sp>
        <p:nvSpPr>
          <p:cNvPr id="3" name="Rectangle 2"/>
          <p:cNvSpPr/>
          <p:nvPr/>
        </p:nvSpPr>
        <p:spPr>
          <a:xfrm>
            <a:off x="357158" y="2282603"/>
            <a:ext cx="8501122" cy="646331"/>
          </a:xfrm>
          <a:prstGeom prst="rect">
            <a:avLst/>
          </a:prstGeom>
        </p:spPr>
        <p:txBody>
          <a:bodyPr wrap="square">
            <a:spAutoFit/>
          </a:bodyPr>
          <a:lstStyle/>
          <a:p>
            <a:pPr algn="just"/>
            <a:r>
              <a:rPr lang="fr-FR" b="1" dirty="0">
                <a:solidFill>
                  <a:srgbClr val="FF0000"/>
                </a:solidFill>
                <a:latin typeface="Times New Roman" pitchFamily="18" charset="0"/>
                <a:cs typeface="Times New Roman" pitchFamily="18" charset="0"/>
              </a:rPr>
              <a:t>NB 2: L’efficacité de l’écrémage </a:t>
            </a:r>
            <a:r>
              <a:rPr lang="fr-FR" dirty="0">
                <a:latin typeface="Times New Roman" pitchFamily="18" charset="0"/>
                <a:cs typeface="Times New Roman" pitchFamily="18" charset="0"/>
              </a:rPr>
              <a:t>peut permettre d’atteindre moins de </a:t>
            </a:r>
            <a:r>
              <a:rPr lang="fr-FR" b="1" dirty="0">
                <a:latin typeface="Times New Roman" pitchFamily="18" charset="0"/>
                <a:cs typeface="Times New Roman" pitchFamily="18" charset="0"/>
              </a:rPr>
              <a:t>0,07 g de matières grasses pour 100 g de lait en sortie d’écrémeuse. </a:t>
            </a:r>
          </a:p>
        </p:txBody>
      </p:sp>
      <p:sp>
        <p:nvSpPr>
          <p:cNvPr id="5" name="Rectangle 4"/>
          <p:cNvSpPr/>
          <p:nvPr/>
        </p:nvSpPr>
        <p:spPr>
          <a:xfrm>
            <a:off x="3071802" y="6324921"/>
            <a:ext cx="3329758" cy="461665"/>
          </a:xfrm>
          <a:prstGeom prst="rect">
            <a:avLst/>
          </a:prstGeom>
        </p:spPr>
        <p:txBody>
          <a:bodyPr wrap="none">
            <a:spAutoFit/>
          </a:bodyPr>
          <a:lstStyle/>
          <a:p>
            <a:r>
              <a:rPr lang="fr-FR" sz="2400" b="1" dirty="0">
                <a:latin typeface="Times New Roman" pitchFamily="18" charset="0"/>
                <a:cs typeface="Times New Roman" pitchFamily="18" charset="0"/>
              </a:rPr>
              <a:t>centrifugeuse à assiettes</a:t>
            </a:r>
            <a:endParaRPr lang="fr-FR" sz="2400" b="1" dirty="0"/>
          </a:p>
        </p:txBody>
      </p:sp>
      <p:pic>
        <p:nvPicPr>
          <p:cNvPr id="6148" name="Picture 4" descr="http://www.azprocede.fr/Cours_GC/centrifugation/decassiet_wfalia_schppe04.jpg"/>
          <p:cNvPicPr>
            <a:picLocks noChangeAspect="1" noChangeArrowheads="1"/>
          </p:cNvPicPr>
          <p:nvPr/>
        </p:nvPicPr>
        <p:blipFill>
          <a:blip r:embed="rId2" cstate="print"/>
          <a:srcRect/>
          <a:stretch>
            <a:fillRect/>
          </a:stretch>
        </p:blipFill>
        <p:spPr bwMode="auto">
          <a:xfrm>
            <a:off x="1785918" y="3143248"/>
            <a:ext cx="5229229" cy="3071834"/>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300" y="142852"/>
            <a:ext cx="6088205" cy="369332"/>
          </a:xfrm>
          <a:prstGeom prst="rect">
            <a:avLst/>
          </a:prstGeom>
        </p:spPr>
        <p:txBody>
          <a:bodyPr wrap="none">
            <a:spAutoFit/>
          </a:bodyPr>
          <a:lstStyle/>
          <a:p>
            <a:r>
              <a:rPr lang="fr-FR" b="1" dirty="0">
                <a:solidFill>
                  <a:srgbClr val="FF0000"/>
                </a:solidFill>
                <a:latin typeface="Times New Roman" pitchFamily="18" charset="0"/>
                <a:cs typeface="Times New Roman" pitchFamily="18" charset="0"/>
              </a:rPr>
              <a:t>2-2- Enrichissement en protéine (produit visqueux 4g/100g):</a:t>
            </a:r>
          </a:p>
        </p:txBody>
      </p:sp>
      <p:sp>
        <p:nvSpPr>
          <p:cNvPr id="3" name="Rectangle 2"/>
          <p:cNvSpPr/>
          <p:nvPr/>
        </p:nvSpPr>
        <p:spPr>
          <a:xfrm>
            <a:off x="214282" y="500042"/>
            <a:ext cx="8643998" cy="1754326"/>
          </a:xfrm>
          <a:prstGeom prst="rect">
            <a:avLst/>
          </a:prstGeom>
        </p:spPr>
        <p:txBody>
          <a:bodyPr wrap="square">
            <a:spAutoFit/>
          </a:bodyPr>
          <a:lstStyle/>
          <a:p>
            <a:pPr algn="just">
              <a:lnSpc>
                <a:spcPct val="150000"/>
              </a:lnSpc>
            </a:pPr>
            <a:r>
              <a:rPr lang="fr-FR" b="1" dirty="0">
                <a:latin typeface="Times New Roman" pitchFamily="18" charset="0"/>
                <a:cs typeface="Times New Roman" pitchFamily="18" charset="0"/>
              </a:rPr>
              <a:t>Le lait standardisé en matières grasses doit être enrichi en protéines laitières </a:t>
            </a:r>
            <a:r>
              <a:rPr lang="fr-FR" dirty="0">
                <a:latin typeface="Times New Roman" pitchFamily="18" charset="0"/>
                <a:cs typeface="Times New Roman" pitchFamily="18" charset="0"/>
              </a:rPr>
              <a:t>pour former un </a:t>
            </a:r>
            <a:r>
              <a:rPr lang="fr-FR" b="1" dirty="0">
                <a:latin typeface="Times New Roman" pitchFamily="18" charset="0"/>
                <a:cs typeface="Times New Roman" pitchFamily="18" charset="0"/>
              </a:rPr>
              <a:t>yaourt consistant et exempt de synérèse </a:t>
            </a:r>
            <a:r>
              <a:rPr lang="fr-FR" dirty="0">
                <a:latin typeface="Times New Roman" pitchFamily="18" charset="0"/>
                <a:cs typeface="Times New Roman" pitchFamily="18" charset="0"/>
              </a:rPr>
              <a:t>(la synérèse définit la séparation d'un liquide de son gel). Les quantités de protéines ajoutées sont variables et dépendent de la texture recherchée (yaourt  à boire, yaourt ferme, yaourt brassé, yaourt à sucer).</a:t>
            </a:r>
          </a:p>
        </p:txBody>
      </p:sp>
      <p:sp>
        <p:nvSpPr>
          <p:cNvPr id="4" name="Rectangle 3"/>
          <p:cNvSpPr/>
          <p:nvPr/>
        </p:nvSpPr>
        <p:spPr>
          <a:xfrm>
            <a:off x="285720" y="2375924"/>
            <a:ext cx="8643998" cy="1338828"/>
          </a:xfrm>
          <a:prstGeom prst="rect">
            <a:avLst/>
          </a:prstGeom>
        </p:spPr>
        <p:txBody>
          <a:bodyPr wrap="square">
            <a:spAutoFit/>
          </a:bodyPr>
          <a:lstStyle/>
          <a:p>
            <a:pPr algn="just">
              <a:lnSpc>
                <a:spcPct val="150000"/>
              </a:lnSpc>
            </a:pPr>
            <a:r>
              <a:rPr lang="fr-FR" b="1" dirty="0">
                <a:solidFill>
                  <a:srgbClr val="FF0000"/>
                </a:solidFill>
                <a:latin typeface="Times New Roman" pitchFamily="18" charset="0"/>
                <a:cs typeface="Times New Roman" pitchFamily="18" charset="0"/>
              </a:rPr>
              <a:t>NB: </a:t>
            </a:r>
            <a:r>
              <a:rPr lang="fr-FR" dirty="0">
                <a:latin typeface="Times New Roman" pitchFamily="18" charset="0"/>
                <a:cs typeface="Times New Roman" pitchFamily="18" charset="0"/>
              </a:rPr>
              <a:t>Actuellement, il est plus courant de </a:t>
            </a:r>
            <a:r>
              <a:rPr lang="fr-FR" b="1" dirty="0">
                <a:solidFill>
                  <a:srgbClr val="FF0000"/>
                </a:solidFill>
                <a:latin typeface="Times New Roman" pitchFamily="18" charset="0"/>
                <a:cs typeface="Times New Roman" pitchFamily="18" charset="0"/>
              </a:rPr>
              <a:t>fortifier le lait </a:t>
            </a:r>
            <a:r>
              <a:rPr lang="fr-FR" b="1" dirty="0">
                <a:latin typeface="Times New Roman" pitchFamily="18" charset="0"/>
                <a:cs typeface="Times New Roman" pitchFamily="18" charset="0"/>
              </a:rPr>
              <a:t>par des ajouts de lait concentré, de poudre de lait  écrémé, ou de lactoremplaceurs</a:t>
            </a:r>
            <a:r>
              <a:rPr lang="fr-FR" dirty="0">
                <a:latin typeface="Times New Roman" pitchFamily="18" charset="0"/>
                <a:cs typeface="Times New Roman" pitchFamily="18" charset="0"/>
              </a:rPr>
              <a:t> (</a:t>
            </a:r>
            <a:r>
              <a:rPr lang="fr-FR" b="1" dirty="0">
                <a:solidFill>
                  <a:srgbClr val="FF0000"/>
                </a:solidFill>
                <a:latin typeface="Times New Roman" pitchFamily="18" charset="0"/>
                <a:cs typeface="Times New Roman" pitchFamily="18" charset="0"/>
              </a:rPr>
              <a:t>retentât de lait ; lactosérum, concentrés de protéines sériques, caséinates).</a:t>
            </a:r>
          </a:p>
        </p:txBody>
      </p:sp>
      <p:sp>
        <p:nvSpPr>
          <p:cNvPr id="5" name="Rectangle 4"/>
          <p:cNvSpPr/>
          <p:nvPr/>
        </p:nvSpPr>
        <p:spPr>
          <a:xfrm>
            <a:off x="357158" y="4354305"/>
            <a:ext cx="8572560"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fr-FR" b="1" u="sng" dirty="0">
                <a:solidFill>
                  <a:srgbClr val="FF0000"/>
                </a:solidFill>
                <a:latin typeface="Times New Roman" pitchFamily="18" charset="0"/>
                <a:cs typeface="Times New Roman" pitchFamily="18" charset="0"/>
              </a:rPr>
              <a:t>retentât de lait</a:t>
            </a:r>
            <a:r>
              <a:rPr lang="fr-FR" b="1" dirty="0">
                <a:solidFill>
                  <a:srgbClr val="FF0000"/>
                </a:solidFill>
                <a:latin typeface="Times New Roman" pitchFamily="18" charset="0"/>
                <a:cs typeface="Times New Roman" pitchFamily="18" charset="0"/>
              </a:rPr>
              <a:t>: </a:t>
            </a:r>
            <a:r>
              <a:rPr lang="fr-FR" b="1" dirty="0">
                <a:latin typeface="Times New Roman" pitchFamily="18" charset="0"/>
                <a:cs typeface="Times New Roman" pitchFamily="18" charset="0"/>
              </a:rPr>
              <a:t>Produit obtenu après concentration des protéines du lait (caséines) par ultrafiltration du lait, du lait partiellement écrémé ou du lait écrémé.</a:t>
            </a:r>
          </a:p>
        </p:txBody>
      </p:sp>
      <p:sp>
        <p:nvSpPr>
          <p:cNvPr id="9" name="Rectangle 8"/>
          <p:cNvSpPr/>
          <p:nvPr/>
        </p:nvSpPr>
        <p:spPr>
          <a:xfrm>
            <a:off x="357158" y="5286388"/>
            <a:ext cx="8572560" cy="120032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fr-FR" b="1" u="sng" dirty="0">
                <a:solidFill>
                  <a:srgbClr val="FF0000"/>
                </a:solidFill>
                <a:latin typeface="Times New Roman" pitchFamily="18" charset="0"/>
                <a:cs typeface="Times New Roman" pitchFamily="18" charset="0"/>
              </a:rPr>
              <a:t>L'ultrafiltration</a:t>
            </a:r>
            <a:r>
              <a:rPr lang="fr-FR" b="1" dirty="0">
                <a:solidFill>
                  <a:srgbClr val="FF0000"/>
                </a:solidFill>
                <a:latin typeface="Times New Roman" pitchFamily="18" charset="0"/>
                <a:cs typeface="Times New Roman" pitchFamily="18" charset="0"/>
              </a:rPr>
              <a:t>:</a:t>
            </a:r>
            <a:r>
              <a:rPr lang="fr-FR" dirty="0">
                <a:latin typeface="Times New Roman" pitchFamily="18" charset="0"/>
                <a:cs typeface="Times New Roman" pitchFamily="18" charset="0"/>
              </a:rPr>
              <a:t> est comme dans l'industrie un système de filtration par membrane microporeuse. Les particules en solution ou en suspension de haut poids moléculaire sont retenues tandis que l’eau et les molécules de faible poids moléculaire passent à travers la membrane.</a:t>
            </a:r>
          </a:p>
        </p:txBody>
      </p:sp>
      <p:sp>
        <p:nvSpPr>
          <p:cNvPr id="7" name="Rectangle 6"/>
          <p:cNvSpPr/>
          <p:nvPr/>
        </p:nvSpPr>
        <p:spPr>
          <a:xfrm>
            <a:off x="285720" y="3784027"/>
            <a:ext cx="1249060" cy="369332"/>
          </a:xfrm>
          <a:prstGeom prst="rect">
            <a:avLst/>
          </a:prstGeom>
        </p:spPr>
        <p:txBody>
          <a:bodyPr wrap="none">
            <a:spAutoFit/>
          </a:bodyPr>
          <a:lstStyle/>
          <a:p>
            <a:pPr algn="just"/>
            <a:r>
              <a:rPr lang="fr-FR" b="1" u="sng" dirty="0">
                <a:solidFill>
                  <a:srgbClr val="FF0000"/>
                </a:solidFill>
                <a:latin typeface="Times New Roman" pitchFamily="18" charset="0"/>
                <a:cs typeface="Times New Roman" pitchFamily="18" charset="0"/>
              </a:rPr>
              <a:t>Définition</a:t>
            </a:r>
            <a:r>
              <a:rPr lang="fr-FR" b="1" dirty="0">
                <a:solidFill>
                  <a:srgbClr val="FF0000"/>
                </a:solidFill>
                <a:latin typeface="Times New Roman" pitchFamily="18" charset="0"/>
                <a:cs typeface="Times New Roman" pitchFamily="18" charset="0"/>
              </a:rPr>
              <a: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357166"/>
            <a:ext cx="8501122" cy="646331"/>
          </a:xfrm>
          <a:prstGeom prst="rect">
            <a:avLst/>
          </a:prstGeom>
        </p:spPr>
        <p:txBody>
          <a:bodyPr wrap="square">
            <a:spAutoFit/>
          </a:bodyPr>
          <a:lstStyle/>
          <a:p>
            <a:pPr algn="just"/>
            <a:r>
              <a:rPr lang="fr-FR" dirty="0">
                <a:latin typeface="Times New Roman" pitchFamily="18" charset="0"/>
                <a:cs typeface="Times New Roman" pitchFamily="18" charset="0"/>
              </a:rPr>
              <a:t>Le calcul des quantités de poudres ou de lait concentré  à ajouter se fait d ’après les teneurs en protéines respectives du lait et de la source d’enrichissement protéique.</a:t>
            </a:r>
          </a:p>
        </p:txBody>
      </p:sp>
      <p:pic>
        <p:nvPicPr>
          <p:cNvPr id="1026" name="Picture 2"/>
          <p:cNvPicPr>
            <a:picLocks noChangeAspect="1" noChangeArrowheads="1"/>
          </p:cNvPicPr>
          <p:nvPr/>
        </p:nvPicPr>
        <p:blipFill>
          <a:blip r:embed="rId2" cstate="print"/>
          <a:srcRect/>
          <a:stretch>
            <a:fillRect/>
          </a:stretch>
        </p:blipFill>
        <p:spPr bwMode="auto">
          <a:xfrm>
            <a:off x="357158" y="1357298"/>
            <a:ext cx="8501122" cy="5143535"/>
          </a:xfrm>
          <a:prstGeom prst="rect">
            <a:avLst/>
          </a:prstGeom>
          <a:noFill/>
          <a:ln w="9525">
            <a:noFill/>
            <a:miter lim="800000"/>
            <a:headEnd/>
            <a:tailEnd/>
          </a:ln>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285728"/>
            <a:ext cx="3476336" cy="369332"/>
          </a:xfrm>
          <a:prstGeom prst="rect">
            <a:avLst/>
          </a:prstGeom>
        </p:spPr>
        <p:txBody>
          <a:bodyPr wrap="none">
            <a:spAutoFit/>
          </a:bodyPr>
          <a:lstStyle/>
          <a:p>
            <a:r>
              <a:rPr lang="fr-FR" b="1" dirty="0">
                <a:solidFill>
                  <a:srgbClr val="FF0000"/>
                </a:solidFill>
                <a:latin typeface="Times New Roman" pitchFamily="18" charset="0"/>
                <a:cs typeface="Times New Roman" pitchFamily="18" charset="0"/>
              </a:rPr>
              <a:t>2-3- Addition éventuelle de sucre:</a:t>
            </a:r>
          </a:p>
        </p:txBody>
      </p:sp>
      <p:sp>
        <p:nvSpPr>
          <p:cNvPr id="3" name="Rectangle 2"/>
          <p:cNvSpPr/>
          <p:nvPr/>
        </p:nvSpPr>
        <p:spPr>
          <a:xfrm>
            <a:off x="285720" y="1071546"/>
            <a:ext cx="8572560" cy="1338828"/>
          </a:xfrm>
          <a:prstGeom prst="rect">
            <a:avLst/>
          </a:prstGeom>
        </p:spPr>
        <p:txBody>
          <a:bodyPr wrap="square">
            <a:spAutoFit/>
          </a:bodyPr>
          <a:lstStyle/>
          <a:p>
            <a:pPr algn="just">
              <a:lnSpc>
                <a:spcPct val="150000"/>
              </a:lnSpc>
            </a:pPr>
            <a:r>
              <a:rPr lang="fr-FR" b="1" dirty="0">
                <a:latin typeface="Times New Roman" pitchFamily="18" charset="0"/>
                <a:cs typeface="Times New Roman" pitchFamily="18" charset="0"/>
              </a:rPr>
              <a:t>Le lait </a:t>
            </a:r>
            <a:r>
              <a:rPr lang="fr-FR" dirty="0">
                <a:latin typeface="Times New Roman" pitchFamily="18" charset="0"/>
                <a:cs typeface="Times New Roman" pitchFamily="18" charset="0"/>
              </a:rPr>
              <a:t>peut  être </a:t>
            </a:r>
            <a:r>
              <a:rPr lang="fr-FR" b="1" dirty="0">
                <a:solidFill>
                  <a:srgbClr val="FF0000"/>
                </a:solidFill>
                <a:latin typeface="Times New Roman" pitchFamily="18" charset="0"/>
                <a:cs typeface="Times New Roman" pitchFamily="18" charset="0"/>
              </a:rPr>
              <a:t>additionné de sucre avant la fermentation</a:t>
            </a:r>
            <a:r>
              <a:rPr lang="fr-FR" dirty="0">
                <a:latin typeface="Times New Roman" pitchFamily="18" charset="0"/>
                <a:cs typeface="Times New Roman" pitchFamily="18" charset="0"/>
              </a:rPr>
              <a:t>,  à hauteur de </a:t>
            </a:r>
            <a:r>
              <a:rPr lang="fr-FR" b="1" dirty="0">
                <a:latin typeface="Times New Roman" pitchFamily="18" charset="0"/>
                <a:cs typeface="Times New Roman" pitchFamily="18" charset="0"/>
              </a:rPr>
              <a:t>5  à 10 %. NB: </a:t>
            </a:r>
            <a:r>
              <a:rPr lang="fr-FR" dirty="0">
                <a:latin typeface="Times New Roman" pitchFamily="18" charset="0"/>
                <a:cs typeface="Times New Roman" pitchFamily="18" charset="0"/>
              </a:rPr>
              <a:t>Cette addition conditionne le choix des ferments, </a:t>
            </a:r>
            <a:r>
              <a:rPr lang="fr-FR" b="1" dirty="0">
                <a:latin typeface="Times New Roman" pitchFamily="18" charset="0"/>
                <a:cs typeface="Times New Roman" pitchFamily="18" charset="0"/>
              </a:rPr>
              <a:t>car certaines souches sont sensibles à la diminution de l’activité de l’eau qui résulte de cette opération.</a:t>
            </a:r>
          </a:p>
        </p:txBody>
      </p:sp>
      <p:sp>
        <p:nvSpPr>
          <p:cNvPr id="4" name="Rectangle 3"/>
          <p:cNvSpPr/>
          <p:nvPr/>
        </p:nvSpPr>
        <p:spPr>
          <a:xfrm>
            <a:off x="285720" y="2714620"/>
            <a:ext cx="8501090" cy="1754326"/>
          </a:xfrm>
          <a:prstGeom prst="rect">
            <a:avLst/>
          </a:prstGeom>
        </p:spPr>
        <p:txBody>
          <a:bodyPr wrap="square">
            <a:spAutoFit/>
          </a:bodyPr>
          <a:lstStyle/>
          <a:p>
            <a:pPr algn="just">
              <a:lnSpc>
                <a:spcPct val="150000"/>
              </a:lnSpc>
            </a:pPr>
            <a:r>
              <a:rPr lang="fr-FR" b="1" dirty="0">
                <a:solidFill>
                  <a:srgbClr val="FF0000"/>
                </a:solidFill>
                <a:latin typeface="Times New Roman" pitchFamily="18" charset="0"/>
                <a:cs typeface="Times New Roman" pitchFamily="18" charset="0"/>
              </a:rPr>
              <a:t>Sucres utilisés:</a:t>
            </a:r>
          </a:p>
          <a:p>
            <a:pPr algn="just">
              <a:lnSpc>
                <a:spcPct val="150000"/>
              </a:lnSpc>
            </a:pPr>
            <a:r>
              <a:rPr lang="fr-FR" dirty="0">
                <a:latin typeface="Times New Roman" pitchFamily="18" charset="0"/>
                <a:cs typeface="Times New Roman" pitchFamily="18" charset="0"/>
              </a:rPr>
              <a:t>Le sucre est généralement constitué de </a:t>
            </a:r>
            <a:r>
              <a:rPr lang="fr-FR" b="1" dirty="0">
                <a:solidFill>
                  <a:srgbClr val="FF0000"/>
                </a:solidFill>
                <a:latin typeface="Times New Roman" pitchFamily="18" charset="0"/>
                <a:cs typeface="Times New Roman" pitchFamily="18" charset="0"/>
              </a:rPr>
              <a:t>saccharose, cristallisé ou sous forme liquide (sirop).</a:t>
            </a:r>
            <a:r>
              <a:rPr lang="fr-FR" dirty="0">
                <a:latin typeface="Times New Roman" pitchFamily="18" charset="0"/>
                <a:cs typeface="Times New Roman" pitchFamily="18" charset="0"/>
              </a:rPr>
              <a:t> Il est aussi courant d ’utiliser du </a:t>
            </a:r>
            <a:r>
              <a:rPr lang="fr-FR" b="1" u="sng" dirty="0">
                <a:latin typeface="Times New Roman" pitchFamily="18" charset="0"/>
                <a:cs typeface="Times New Roman" pitchFamily="18" charset="0"/>
              </a:rPr>
              <a:t>sucre inverti (sirop de saccharose hydrolysé), qui contient,  à parts égales, du glucose et du fructose.</a:t>
            </a:r>
          </a:p>
        </p:txBody>
      </p:sp>
      <p:sp>
        <p:nvSpPr>
          <p:cNvPr id="5" name="Rectangle 4"/>
          <p:cNvSpPr/>
          <p:nvPr/>
        </p:nvSpPr>
        <p:spPr>
          <a:xfrm>
            <a:off x="357158" y="5000636"/>
            <a:ext cx="8572560" cy="13388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50000"/>
              </a:lnSpc>
            </a:pPr>
            <a:r>
              <a:rPr lang="fr-FR" b="1" dirty="0">
                <a:solidFill>
                  <a:srgbClr val="C00000"/>
                </a:solidFill>
                <a:latin typeface="Times New Roman" pitchFamily="18" charset="0"/>
                <a:cs typeface="Times New Roman" pitchFamily="18" charset="0"/>
              </a:rPr>
              <a:t>NB:</a:t>
            </a:r>
            <a:r>
              <a:rPr lang="fr-FR" b="1" dirty="0">
                <a:latin typeface="Times New Roman" pitchFamily="18" charset="0"/>
                <a:cs typeface="Times New Roman" pitchFamily="18" charset="0"/>
              </a:rPr>
              <a:t> Enfin, dans le cas des </a:t>
            </a:r>
            <a:r>
              <a:rPr lang="fr-FR" b="1" dirty="0">
                <a:solidFill>
                  <a:srgbClr val="C00000"/>
                </a:solidFill>
                <a:latin typeface="Times New Roman" pitchFamily="18" charset="0"/>
                <a:cs typeface="Times New Roman" pitchFamily="18" charset="0"/>
              </a:rPr>
              <a:t>produits allégés</a:t>
            </a:r>
            <a:r>
              <a:rPr lang="fr-FR" b="1" dirty="0">
                <a:latin typeface="Times New Roman" pitchFamily="18" charset="0"/>
                <a:cs typeface="Times New Roman" pitchFamily="18" charset="0"/>
              </a:rPr>
              <a:t>,  le  sucrage  est  effectué par </a:t>
            </a:r>
            <a:r>
              <a:rPr lang="fr-FR" b="1" dirty="0">
                <a:solidFill>
                  <a:srgbClr val="C00000"/>
                </a:solidFill>
                <a:latin typeface="Times New Roman" pitchFamily="18" charset="0"/>
                <a:cs typeface="Times New Roman" pitchFamily="18" charset="0"/>
              </a:rPr>
              <a:t>addition d’édulcorants (aspartam ou polyols).</a:t>
            </a:r>
            <a:r>
              <a:rPr lang="fr-FR" b="1" dirty="0">
                <a:latin typeface="Times New Roman" pitchFamily="18" charset="0"/>
                <a:cs typeface="Times New Roman" pitchFamily="18" charset="0"/>
              </a:rPr>
              <a:t> </a:t>
            </a:r>
            <a:r>
              <a:rPr lang="fr-FR" b="1" u="sng" dirty="0">
                <a:latin typeface="Times New Roman" pitchFamily="18" charset="0"/>
                <a:cs typeface="Times New Roman" pitchFamily="18" charset="0"/>
              </a:rPr>
              <a:t>Comme ces produits sont sensibles au chauffage, ils sont toujours ajoutés après le traitement thermique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14282" y="357166"/>
            <a:ext cx="4285710" cy="523220"/>
          </a:xfrm>
          <a:prstGeom prst="rect">
            <a:avLst/>
          </a:prstGeom>
          <a:noFill/>
        </p:spPr>
        <p:txBody>
          <a:bodyPr wrap="square" rtlCol="0">
            <a:spAutoFit/>
          </a:bodyPr>
          <a:lstStyle/>
          <a:p>
            <a:r>
              <a:rPr lang="fr-FR" sz="2800" b="1" dirty="0">
                <a:latin typeface="Times New Roman" pitchFamily="18" charset="0"/>
                <a:cs typeface="Times New Roman" pitchFamily="18" charset="0"/>
              </a:rPr>
              <a:t>3- les protéines:</a:t>
            </a:r>
          </a:p>
        </p:txBody>
      </p:sp>
      <p:sp>
        <p:nvSpPr>
          <p:cNvPr id="4" name="ZoneTexte 3"/>
          <p:cNvSpPr txBox="1"/>
          <p:nvPr/>
        </p:nvSpPr>
        <p:spPr>
          <a:xfrm>
            <a:off x="214282" y="1000108"/>
            <a:ext cx="4357718" cy="646331"/>
          </a:xfrm>
          <a:prstGeom prst="rect">
            <a:avLst/>
          </a:prstGeom>
          <a:noFill/>
        </p:spPr>
        <p:txBody>
          <a:bodyPr wrap="square" rtlCol="0">
            <a:spAutoFit/>
          </a:bodyPr>
          <a:lstStyle/>
          <a:p>
            <a:pPr algn="ctr"/>
            <a:r>
              <a:rPr lang="fr-FR" dirty="0">
                <a:latin typeface="Times New Roman" pitchFamily="18" charset="0"/>
                <a:cs typeface="Times New Roman" pitchFamily="18" charset="0"/>
              </a:rPr>
              <a:t>Il est à signaler que la plupart de l’azote est présent sous forme de protéines dans le lait.</a:t>
            </a:r>
          </a:p>
        </p:txBody>
      </p:sp>
      <p:sp>
        <p:nvSpPr>
          <p:cNvPr id="5" name="ZoneTexte 4"/>
          <p:cNvSpPr txBox="1"/>
          <p:nvPr/>
        </p:nvSpPr>
        <p:spPr>
          <a:xfrm>
            <a:off x="5929322" y="928670"/>
            <a:ext cx="2786082" cy="923330"/>
          </a:xfrm>
          <a:prstGeom prst="rect">
            <a:avLst/>
          </a:prstGeom>
          <a:noFill/>
        </p:spPr>
        <p:txBody>
          <a:bodyPr wrap="square" rtlCol="0">
            <a:spAutoFit/>
          </a:bodyPr>
          <a:lstStyle/>
          <a:p>
            <a:pPr algn="ctr"/>
            <a:r>
              <a:rPr lang="fr-FR" b="1" dirty="0">
                <a:latin typeface="Times New Roman" pitchFamily="18" charset="0"/>
                <a:cs typeface="Times New Roman" pitchFamily="18" charset="0"/>
              </a:rPr>
              <a:t>NB:</a:t>
            </a:r>
            <a:r>
              <a:rPr lang="fr-FR" b="1" dirty="0">
                <a:solidFill>
                  <a:srgbClr val="FF0000"/>
                </a:solidFill>
                <a:latin typeface="Times New Roman" pitchFamily="18" charset="0"/>
                <a:cs typeface="Times New Roman" pitchFamily="18" charset="0"/>
              </a:rPr>
              <a:t> Protéines composés d’acides aminés (20 acides aminés)</a:t>
            </a:r>
          </a:p>
        </p:txBody>
      </p:sp>
      <p:sp>
        <p:nvSpPr>
          <p:cNvPr id="6" name="Flèche droite 5"/>
          <p:cNvSpPr/>
          <p:nvPr/>
        </p:nvSpPr>
        <p:spPr>
          <a:xfrm>
            <a:off x="4786314" y="1071546"/>
            <a:ext cx="642942"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imes New Roman" pitchFamily="18" charset="0"/>
              <a:cs typeface="Times New Roman" pitchFamily="18" charset="0"/>
            </a:endParaRPr>
          </a:p>
        </p:txBody>
      </p:sp>
      <p:sp>
        <p:nvSpPr>
          <p:cNvPr id="7" name="ZoneTexte 6"/>
          <p:cNvSpPr txBox="1"/>
          <p:nvPr/>
        </p:nvSpPr>
        <p:spPr>
          <a:xfrm>
            <a:off x="142844" y="3925677"/>
            <a:ext cx="4000528" cy="646331"/>
          </a:xfrm>
          <a:prstGeom prst="rect">
            <a:avLst/>
          </a:prstGeom>
          <a:noFill/>
        </p:spPr>
        <p:txBody>
          <a:bodyPr wrap="square" rtlCol="0">
            <a:spAutoFit/>
          </a:bodyPr>
          <a:lstStyle/>
          <a:p>
            <a:pPr algn="ctr"/>
            <a:r>
              <a:rPr lang="fr-FR" dirty="0">
                <a:latin typeface="Times New Roman" pitchFamily="18" charset="0"/>
                <a:cs typeface="Times New Roman" pitchFamily="18" charset="0"/>
              </a:rPr>
              <a:t>La concentration des protéines dans le lait varie de: 3 à 4%</a:t>
            </a:r>
          </a:p>
        </p:txBody>
      </p:sp>
      <p:sp>
        <p:nvSpPr>
          <p:cNvPr id="8" name="Flèche droite 7"/>
          <p:cNvSpPr/>
          <p:nvPr/>
        </p:nvSpPr>
        <p:spPr>
          <a:xfrm>
            <a:off x="4357686" y="4000504"/>
            <a:ext cx="642942"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imes New Roman" pitchFamily="18" charset="0"/>
              <a:cs typeface="Times New Roman" pitchFamily="18" charset="0"/>
            </a:endParaRPr>
          </a:p>
        </p:txBody>
      </p:sp>
      <p:sp>
        <p:nvSpPr>
          <p:cNvPr id="9" name="ZoneTexte 8"/>
          <p:cNvSpPr txBox="1"/>
          <p:nvPr/>
        </p:nvSpPr>
        <p:spPr>
          <a:xfrm>
            <a:off x="5572132" y="3571876"/>
            <a:ext cx="3286148" cy="1754326"/>
          </a:xfrm>
          <a:prstGeom prst="rect">
            <a:avLst/>
          </a:prstGeom>
          <a:noFill/>
        </p:spPr>
        <p:txBody>
          <a:bodyPr wrap="square" rtlCol="0">
            <a:spAutoFit/>
          </a:bodyPr>
          <a:lstStyle/>
          <a:p>
            <a:pPr algn="just"/>
            <a:r>
              <a:rPr lang="fr-FR" b="1" dirty="0">
                <a:latin typeface="Times New Roman" pitchFamily="18" charset="0"/>
                <a:cs typeface="Times New Roman" pitchFamily="18" charset="0"/>
              </a:rPr>
              <a:t>Elle dépend de: </a:t>
            </a:r>
          </a:p>
          <a:p>
            <a:pPr algn="just">
              <a:buFont typeface="Wingdings" pitchFamily="2" charset="2"/>
              <a:buChar char="v"/>
            </a:pPr>
            <a:r>
              <a:rPr lang="fr-FR" b="1" dirty="0">
                <a:latin typeface="Times New Roman" pitchFamily="18" charset="0"/>
                <a:cs typeface="Times New Roman" pitchFamily="18" charset="0"/>
              </a:rPr>
              <a:t> La race</a:t>
            </a:r>
          </a:p>
          <a:p>
            <a:pPr algn="just">
              <a:buFont typeface="Wingdings" pitchFamily="2" charset="2"/>
              <a:buChar char="v"/>
            </a:pPr>
            <a:r>
              <a:rPr lang="fr-FR" b="1" dirty="0">
                <a:latin typeface="Times New Roman" pitchFamily="18" charset="0"/>
                <a:cs typeface="Times New Roman" pitchFamily="18" charset="0"/>
              </a:rPr>
              <a:t> La </a:t>
            </a:r>
            <a:r>
              <a:rPr lang="fr-FR" b="1" dirty="0" err="1">
                <a:latin typeface="Times New Roman" pitchFamily="18" charset="0"/>
                <a:cs typeface="Times New Roman" pitchFamily="18" charset="0"/>
              </a:rPr>
              <a:t>qté</a:t>
            </a:r>
            <a:r>
              <a:rPr lang="fr-FR" b="1" dirty="0">
                <a:latin typeface="Times New Roman" pitchFamily="18" charset="0"/>
                <a:cs typeface="Times New Roman" pitchFamily="18" charset="0"/>
              </a:rPr>
              <a:t> de matière grasse (une relation étroite entre les protéines et les lipides (+ il y’a de MG, + il y’a des protéines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2599" y="142852"/>
            <a:ext cx="2217274" cy="458074"/>
          </a:xfrm>
          <a:prstGeom prst="rect">
            <a:avLst/>
          </a:prstGeom>
        </p:spPr>
        <p:txBody>
          <a:bodyPr wrap="none">
            <a:spAutoFit/>
          </a:bodyPr>
          <a:lstStyle/>
          <a:p>
            <a:pPr>
              <a:lnSpc>
                <a:spcPct val="150000"/>
              </a:lnSpc>
            </a:pPr>
            <a:r>
              <a:rPr lang="fr-FR" b="1" dirty="0">
                <a:solidFill>
                  <a:srgbClr val="FF0000"/>
                </a:solidFill>
                <a:latin typeface="Times New Roman" pitchFamily="18" charset="0"/>
                <a:cs typeface="Times New Roman" pitchFamily="18" charset="0"/>
              </a:rPr>
              <a:t>3) Homogénéisation:</a:t>
            </a:r>
          </a:p>
        </p:txBody>
      </p:sp>
      <p:sp>
        <p:nvSpPr>
          <p:cNvPr id="3" name="Rectangle 2"/>
          <p:cNvSpPr/>
          <p:nvPr/>
        </p:nvSpPr>
        <p:spPr>
          <a:xfrm>
            <a:off x="214282" y="714356"/>
            <a:ext cx="8501122" cy="1289071"/>
          </a:xfrm>
          <a:prstGeom prst="rect">
            <a:avLst/>
          </a:prstGeom>
        </p:spPr>
        <p:txBody>
          <a:bodyPr wrap="square">
            <a:spAutoFit/>
          </a:bodyPr>
          <a:lstStyle/>
          <a:p>
            <a:pPr algn="just">
              <a:lnSpc>
                <a:spcPct val="150000"/>
              </a:lnSpc>
            </a:pPr>
            <a:r>
              <a:rPr lang="fr-FR" dirty="0">
                <a:latin typeface="Times New Roman" pitchFamily="18" charset="0"/>
                <a:cs typeface="Times New Roman" pitchFamily="18" charset="0"/>
              </a:rPr>
              <a:t>Le lait standardisé en matières grasses et enrichi en protéines, éventuellement sucré, constitue le mix de fabrication. </a:t>
            </a:r>
            <a:r>
              <a:rPr lang="fr-FR" b="1" dirty="0">
                <a:solidFill>
                  <a:srgbClr val="FF0000"/>
                </a:solidFill>
                <a:latin typeface="Times New Roman" pitchFamily="18" charset="0"/>
                <a:cs typeface="Times New Roman" pitchFamily="18" charset="0"/>
              </a:rPr>
              <a:t>Il est homogénéisé a fin de réduire la taille des globules gras.</a:t>
            </a:r>
          </a:p>
        </p:txBody>
      </p:sp>
      <p:sp>
        <p:nvSpPr>
          <p:cNvPr id="5" name="Rectangle 4"/>
          <p:cNvSpPr/>
          <p:nvPr/>
        </p:nvSpPr>
        <p:spPr>
          <a:xfrm>
            <a:off x="214282" y="2071678"/>
            <a:ext cx="8501122" cy="1214446"/>
          </a:xfrm>
          <a:prstGeom prst="rect">
            <a:avLst/>
          </a:prstGeom>
        </p:spPr>
        <p:txBody>
          <a:bodyPr wrap="square">
            <a:spAutoFit/>
          </a:bodyPr>
          <a:lstStyle/>
          <a:p>
            <a:pPr algn="just">
              <a:lnSpc>
                <a:spcPct val="150000"/>
              </a:lnSpc>
            </a:pPr>
            <a:r>
              <a:rPr lang="fr-FR" dirty="0">
                <a:latin typeface="Times New Roman" pitchFamily="18" charset="0"/>
                <a:cs typeface="Times New Roman" pitchFamily="18" charset="0"/>
              </a:rPr>
              <a:t>NB: Cette opération est indispensable pour  éviter la remontée des matières grasses pendant la fermentation et éviter la séparation de la crème. </a:t>
            </a:r>
          </a:p>
          <a:p>
            <a:endParaRPr lang="fr-FR" dirty="0"/>
          </a:p>
        </p:txBody>
      </p:sp>
      <p:sp>
        <p:nvSpPr>
          <p:cNvPr id="6" name="Rectangle 5"/>
          <p:cNvSpPr/>
          <p:nvPr/>
        </p:nvSpPr>
        <p:spPr>
          <a:xfrm>
            <a:off x="142876" y="3817814"/>
            <a:ext cx="8572528"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fr-FR" sz="3600" b="1" dirty="0"/>
              <a:t>Ce procédé consiste à faire éclater les globules de matière grasse en fines particules.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 calcmode="lin" valueType="num">
                                      <p:cBhvr>
                                        <p:cTn id="25" dur="500" fill="hold"/>
                                        <p:tgtEl>
                                          <p:spTgt spid="6"/>
                                        </p:tgtEl>
                                        <p:attrNameLst>
                                          <p:attrName>style.rotation</p:attrName>
                                        </p:attrNameLst>
                                      </p:cBhvr>
                                      <p:tavLst>
                                        <p:tav tm="0">
                                          <p:val>
                                            <p:fltVal val="90"/>
                                          </p:val>
                                        </p:tav>
                                        <p:tav tm="100000">
                                          <p:val>
                                            <p:fltVal val="0"/>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2357430"/>
            <a:ext cx="8572528" cy="258532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50000"/>
              </a:lnSpc>
            </a:pPr>
            <a:r>
              <a:rPr lang="fr-FR" b="1" dirty="0">
                <a:solidFill>
                  <a:srgbClr val="FF0000"/>
                </a:solidFill>
                <a:latin typeface="Times New Roman" pitchFamily="18" charset="0"/>
                <a:cs typeface="Times New Roman" pitchFamily="18" charset="0"/>
              </a:rPr>
              <a:t>Procédé: </a:t>
            </a:r>
            <a:r>
              <a:rPr lang="fr-FR" b="1" dirty="0">
                <a:latin typeface="Times New Roman" pitchFamily="18" charset="0"/>
                <a:cs typeface="Times New Roman" pitchFamily="18" charset="0"/>
              </a:rPr>
              <a:t>L’homogénéisation consiste à faire passer le lait au travers une buse (petit orifice de 0,1 mm de diamètre) avec une pression de 170 et 180 bar pour le lait destiné à la pasteurisation et une pression allant jusqu’à 250 bar pour le lait destiné au chauffage à ultra haute température (UHT). </a:t>
            </a:r>
            <a:r>
              <a:rPr lang="fr-FR" dirty="0">
                <a:latin typeface="Times New Roman" pitchFamily="18" charset="0"/>
                <a:cs typeface="Times New Roman" pitchFamily="18" charset="0"/>
              </a:rPr>
              <a:t>La température et la pression déterminent la taille des globules gras résultant de ce traitement. </a:t>
            </a:r>
            <a:r>
              <a:rPr lang="fr-FR" b="1" dirty="0">
                <a:solidFill>
                  <a:srgbClr val="FF0000"/>
                </a:solidFill>
                <a:latin typeface="Times New Roman" pitchFamily="18" charset="0"/>
                <a:cs typeface="Times New Roman" pitchFamily="18" charset="0"/>
              </a:rPr>
              <a:t>Ce processus réduit le diamètre des globules gras, qui est d’environ 3 - 6 </a:t>
            </a:r>
            <a:r>
              <a:rPr lang="fr-FR" b="1" dirty="0" err="1">
                <a:solidFill>
                  <a:srgbClr val="FF0000"/>
                </a:solidFill>
                <a:latin typeface="Times New Roman" pitchFamily="18" charset="0"/>
                <a:cs typeface="Times New Roman" pitchFamily="18" charset="0"/>
              </a:rPr>
              <a:t>μm</a:t>
            </a:r>
            <a:r>
              <a:rPr lang="fr-FR" b="1" dirty="0">
                <a:solidFill>
                  <a:srgbClr val="FF0000"/>
                </a:solidFill>
                <a:latin typeface="Times New Roman" pitchFamily="18" charset="0"/>
                <a:cs typeface="Times New Roman" pitchFamily="18" charset="0"/>
              </a:rPr>
              <a:t>, à un diamètre moyen de 1 </a:t>
            </a:r>
            <a:r>
              <a:rPr lang="fr-FR" b="1" dirty="0" err="1">
                <a:solidFill>
                  <a:srgbClr val="FF0000"/>
                </a:solidFill>
                <a:latin typeface="Times New Roman" pitchFamily="18" charset="0"/>
                <a:cs typeface="Times New Roman" pitchFamily="18" charset="0"/>
              </a:rPr>
              <a:t>μm</a:t>
            </a:r>
            <a:r>
              <a:rPr lang="fr-FR" b="1"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28"/>
            <a:ext cx="5954387" cy="461665"/>
          </a:xfrm>
          <a:prstGeom prst="rect">
            <a:avLst/>
          </a:prstGeom>
        </p:spPr>
        <p:txBody>
          <a:bodyPr wrap="none">
            <a:spAutoFit/>
          </a:bodyPr>
          <a:lstStyle/>
          <a:p>
            <a:r>
              <a:rPr lang="fr-FR" sz="2400" b="1" dirty="0">
                <a:solidFill>
                  <a:srgbClr val="FF0000"/>
                </a:solidFill>
                <a:latin typeface="Times New Roman" pitchFamily="18" charset="0"/>
                <a:cs typeface="Times New Roman" pitchFamily="18" charset="0"/>
              </a:rPr>
              <a:t>4) Traitement thermique et refroidissement:</a:t>
            </a:r>
          </a:p>
        </p:txBody>
      </p:sp>
      <p:sp>
        <p:nvSpPr>
          <p:cNvPr id="3" name="Rectangle 2"/>
          <p:cNvSpPr/>
          <p:nvPr/>
        </p:nvSpPr>
        <p:spPr>
          <a:xfrm>
            <a:off x="500034" y="928670"/>
            <a:ext cx="8286808" cy="83099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fr-FR" sz="2400" b="1" dirty="0">
                <a:latin typeface="Times New Roman" pitchFamily="18" charset="0"/>
                <a:cs typeface="Times New Roman" pitchFamily="18" charset="0"/>
              </a:rPr>
              <a:t>Le traitement thermique appliqué au mix est toujours drastique.</a:t>
            </a:r>
          </a:p>
        </p:txBody>
      </p:sp>
      <p:sp>
        <p:nvSpPr>
          <p:cNvPr id="4" name="Rectangle 3"/>
          <p:cNvSpPr/>
          <p:nvPr/>
        </p:nvSpPr>
        <p:spPr>
          <a:xfrm>
            <a:off x="214282" y="2143116"/>
            <a:ext cx="8715436" cy="1754326"/>
          </a:xfrm>
          <a:prstGeom prst="rect">
            <a:avLst/>
          </a:prstGeom>
        </p:spPr>
        <p:txBody>
          <a:bodyPr wrap="square">
            <a:spAutoFit/>
          </a:bodyPr>
          <a:lstStyle/>
          <a:p>
            <a:pPr algn="just">
              <a:lnSpc>
                <a:spcPct val="150000"/>
              </a:lnSpc>
            </a:pPr>
            <a:r>
              <a:rPr lang="fr-FR" b="1" dirty="0">
                <a:solidFill>
                  <a:srgbClr val="002060"/>
                </a:solidFill>
                <a:latin typeface="Times New Roman" pitchFamily="18" charset="0"/>
                <a:cs typeface="Times New Roman" pitchFamily="18" charset="0"/>
              </a:rPr>
              <a:t>Il vise à réduire la charge microbienne et  à améliorer les propriétés physiques du yaourt (viscosité, capacité de rétention d’eau).</a:t>
            </a:r>
            <a:r>
              <a:rPr lang="fr-FR" dirty="0">
                <a:latin typeface="Times New Roman" pitchFamily="18" charset="0"/>
                <a:cs typeface="Times New Roman" pitchFamily="18" charset="0"/>
              </a:rPr>
              <a:t> </a:t>
            </a:r>
            <a:r>
              <a:rPr lang="fr-FR" b="1" dirty="0">
                <a:solidFill>
                  <a:srgbClr val="FF0000"/>
                </a:solidFill>
                <a:latin typeface="Times New Roman" pitchFamily="18" charset="0"/>
                <a:cs typeface="Times New Roman" pitchFamily="18" charset="0"/>
              </a:rPr>
              <a:t>Son objectif </a:t>
            </a:r>
            <a:r>
              <a:rPr lang="fr-FR" dirty="0">
                <a:latin typeface="Times New Roman" pitchFamily="18" charset="0"/>
                <a:cs typeface="Times New Roman" pitchFamily="18" charset="0"/>
              </a:rPr>
              <a:t>est de dénaturer 80 % de la fraction protéique sérique, soit totalement l’α-lactalbumine et la β-</a:t>
            </a:r>
            <a:r>
              <a:rPr lang="fr-FR" dirty="0" err="1">
                <a:latin typeface="Times New Roman" pitchFamily="18" charset="0"/>
                <a:cs typeface="Times New Roman" pitchFamily="18" charset="0"/>
              </a:rPr>
              <a:t>lactoglobuline</a:t>
            </a:r>
            <a:r>
              <a:rPr lang="fr-FR" dirty="0">
                <a:latin typeface="Times New Roman" pitchFamily="18" charset="0"/>
                <a:cs typeface="Times New Roman" pitchFamily="18" charset="0"/>
              </a:rPr>
              <a:t>, pour assurer une bonne texture du produit  fini.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571480"/>
            <a:ext cx="8358246" cy="830997"/>
          </a:xfrm>
          <a:prstGeom prst="rect">
            <a:avLst/>
          </a:prstGeom>
        </p:spPr>
        <p:txBody>
          <a:bodyPr wrap="square">
            <a:spAutoFit/>
          </a:bodyPr>
          <a:lstStyle/>
          <a:p>
            <a:pPr algn="ctr"/>
            <a:r>
              <a:rPr lang="fr-FR" sz="2400" b="1" dirty="0">
                <a:latin typeface="Times New Roman" pitchFamily="18" charset="0"/>
                <a:cs typeface="Times New Roman" pitchFamily="18" charset="0"/>
              </a:rPr>
              <a:t>En effet, l’état physique des protéines sériques a des répercussions majeures sur la consistance des gels lactiques. </a:t>
            </a:r>
          </a:p>
        </p:txBody>
      </p:sp>
      <p:sp>
        <p:nvSpPr>
          <p:cNvPr id="3" name="Flèche vers le bas 2"/>
          <p:cNvSpPr/>
          <p:nvPr/>
        </p:nvSpPr>
        <p:spPr>
          <a:xfrm>
            <a:off x="4143372" y="1571612"/>
            <a:ext cx="357190"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500034" y="2285992"/>
            <a:ext cx="8286808" cy="13388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50000"/>
              </a:lnSpc>
            </a:pPr>
            <a:r>
              <a:rPr lang="fr-FR" b="1" dirty="0">
                <a:latin typeface="Times New Roman" pitchFamily="18" charset="0"/>
                <a:cs typeface="Times New Roman" pitchFamily="18" charset="0"/>
              </a:rPr>
              <a:t>Quand elles sont dénaturées, </a:t>
            </a:r>
            <a:r>
              <a:rPr lang="fr-FR" dirty="0">
                <a:latin typeface="Times New Roman" pitchFamily="18" charset="0"/>
                <a:cs typeface="Times New Roman" pitchFamily="18" charset="0"/>
              </a:rPr>
              <a:t>les deux principales protéines du sérum, </a:t>
            </a:r>
            <a:r>
              <a:rPr lang="fr-FR" b="1" dirty="0">
                <a:solidFill>
                  <a:srgbClr val="FF0000"/>
                </a:solidFill>
                <a:latin typeface="Times New Roman" pitchFamily="18" charset="0"/>
                <a:cs typeface="Times New Roman" pitchFamily="18" charset="0"/>
              </a:rPr>
              <a:t>l’α lactalbumine et la  β-</a:t>
            </a:r>
            <a:r>
              <a:rPr lang="fr-FR" b="1" dirty="0" err="1">
                <a:solidFill>
                  <a:srgbClr val="FF0000"/>
                </a:solidFill>
                <a:latin typeface="Times New Roman" pitchFamily="18" charset="0"/>
                <a:cs typeface="Times New Roman" pitchFamily="18" charset="0"/>
              </a:rPr>
              <a:t>lactoglobuline</a:t>
            </a:r>
            <a:r>
              <a:rPr lang="fr-FR" b="1" dirty="0">
                <a:solidFill>
                  <a:srgbClr val="FF0000"/>
                </a:solidFill>
                <a:latin typeface="Times New Roman" pitchFamily="18" charset="0"/>
                <a:cs typeface="Times New Roman" pitchFamily="18" charset="0"/>
              </a:rPr>
              <a:t>,</a:t>
            </a: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se fixent à la surface des micelles de caséines par l’intermédiaire de ponts disulfure. </a:t>
            </a:r>
          </a:p>
        </p:txBody>
      </p:sp>
      <p:sp>
        <p:nvSpPr>
          <p:cNvPr id="5" name="Rectangle 4"/>
          <p:cNvSpPr/>
          <p:nvPr/>
        </p:nvSpPr>
        <p:spPr>
          <a:xfrm>
            <a:off x="500034" y="4786322"/>
            <a:ext cx="8286808" cy="133882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50000"/>
              </a:lnSpc>
            </a:pPr>
            <a:r>
              <a:rPr lang="fr-FR" b="1" dirty="0">
                <a:solidFill>
                  <a:srgbClr val="002060"/>
                </a:solidFill>
                <a:latin typeface="Times New Roman" pitchFamily="18" charset="0"/>
                <a:cs typeface="Times New Roman" pitchFamily="18" charset="0"/>
              </a:rPr>
              <a:t>elles empêchent la fusion des micelles au moment de l’acidification</a:t>
            </a: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évitant</a:t>
            </a:r>
            <a:r>
              <a:rPr lang="fr-FR" dirty="0">
                <a:latin typeface="Times New Roman" pitchFamily="18" charset="0"/>
                <a:cs typeface="Times New Roman" pitchFamily="18" charset="0"/>
              </a:rPr>
              <a:t> la formation </a:t>
            </a:r>
            <a:r>
              <a:rPr lang="fr-FR" b="1" dirty="0">
                <a:latin typeface="Times New Roman" pitchFamily="18" charset="0"/>
                <a:cs typeface="Times New Roman" pitchFamily="18" charset="0"/>
              </a:rPr>
              <a:t>d’agrégats de grande taille et de larges pores </a:t>
            </a:r>
            <a:r>
              <a:rPr lang="fr-FR" dirty="0">
                <a:latin typeface="Times New Roman" pitchFamily="18" charset="0"/>
                <a:cs typeface="Times New Roman" pitchFamily="18" charset="0"/>
              </a:rPr>
              <a:t>dans le </a:t>
            </a:r>
            <a:r>
              <a:rPr lang="fr-FR" b="1" dirty="0">
                <a:solidFill>
                  <a:srgbClr val="00B0F0"/>
                </a:solidFill>
                <a:latin typeface="Times New Roman" pitchFamily="18" charset="0"/>
                <a:cs typeface="Times New Roman" pitchFamily="18" charset="0"/>
              </a:rPr>
              <a:t>caillé lactique</a:t>
            </a:r>
            <a:r>
              <a:rPr lang="fr-FR" dirty="0">
                <a:latin typeface="Times New Roman" pitchFamily="18" charset="0"/>
                <a:cs typeface="Times New Roman" pitchFamily="18" charset="0"/>
              </a:rPr>
              <a:t>. </a:t>
            </a:r>
            <a:r>
              <a:rPr lang="fr-FR" b="1" dirty="0">
                <a:solidFill>
                  <a:srgbClr val="FF0000"/>
                </a:solidFill>
                <a:latin typeface="Times New Roman" pitchFamily="18" charset="0"/>
                <a:cs typeface="Times New Roman" pitchFamily="18" charset="0"/>
              </a:rPr>
              <a:t>Les risques de synérèse sont alors réduits. </a:t>
            </a:r>
          </a:p>
        </p:txBody>
      </p:sp>
      <p:sp>
        <p:nvSpPr>
          <p:cNvPr id="6" name="Flèche vers le bas 5"/>
          <p:cNvSpPr/>
          <p:nvPr/>
        </p:nvSpPr>
        <p:spPr>
          <a:xfrm>
            <a:off x="4143372" y="4000504"/>
            <a:ext cx="357190"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diamond(in)">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412288"/>
            <a:ext cx="8501122" cy="873572"/>
          </a:xfrm>
          <a:prstGeom prst="rect">
            <a:avLst/>
          </a:prstGeom>
        </p:spPr>
        <p:txBody>
          <a:bodyPr wrap="square">
            <a:spAutoFit/>
          </a:bodyPr>
          <a:lstStyle/>
          <a:p>
            <a:pPr algn="ctr">
              <a:lnSpc>
                <a:spcPct val="150000"/>
              </a:lnSpc>
            </a:pPr>
            <a:r>
              <a:rPr lang="fr-FR" dirty="0">
                <a:latin typeface="Times New Roman" pitchFamily="18" charset="0"/>
                <a:cs typeface="Times New Roman" pitchFamily="18" charset="0"/>
              </a:rPr>
              <a:t>En ce qui concerne le </a:t>
            </a:r>
            <a:r>
              <a:rPr lang="fr-FR" b="1" dirty="0">
                <a:solidFill>
                  <a:srgbClr val="FF0000"/>
                </a:solidFill>
                <a:latin typeface="Times New Roman" pitchFamily="18" charset="0"/>
                <a:cs typeface="Times New Roman" pitchFamily="18" charset="0"/>
              </a:rPr>
              <a:t>traitement thermique</a:t>
            </a: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il existe deux systèmes peuvent être utilisés pour traiter le mix :</a:t>
            </a:r>
            <a:r>
              <a:rPr lang="fr-FR" dirty="0">
                <a:latin typeface="Times New Roman" pitchFamily="18" charset="0"/>
                <a:cs typeface="Times New Roman" pitchFamily="18" charset="0"/>
              </a:rPr>
              <a:t> </a:t>
            </a:r>
            <a:r>
              <a:rPr lang="fr-FR" b="1" dirty="0">
                <a:solidFill>
                  <a:srgbClr val="002060"/>
                </a:solidFill>
                <a:latin typeface="Times New Roman" pitchFamily="18" charset="0"/>
                <a:cs typeface="Times New Roman" pitchFamily="18" charset="0"/>
              </a:rPr>
              <a:t>le traitement batch </a:t>
            </a:r>
            <a:r>
              <a:rPr lang="fr-FR" dirty="0">
                <a:latin typeface="Times New Roman" pitchFamily="18" charset="0"/>
                <a:cs typeface="Times New Roman" pitchFamily="18" charset="0"/>
              </a:rPr>
              <a:t>ou </a:t>
            </a:r>
            <a:r>
              <a:rPr lang="fr-FR" b="1" dirty="0">
                <a:solidFill>
                  <a:srgbClr val="002060"/>
                </a:solidFill>
                <a:latin typeface="Times New Roman" pitchFamily="18" charset="0"/>
                <a:cs typeface="Times New Roman" pitchFamily="18" charset="0"/>
              </a:rPr>
              <a:t>le traitement en continu. </a:t>
            </a:r>
          </a:p>
        </p:txBody>
      </p:sp>
      <p:sp>
        <p:nvSpPr>
          <p:cNvPr id="3" name="ZoneTexte 2"/>
          <p:cNvSpPr txBox="1"/>
          <p:nvPr/>
        </p:nvSpPr>
        <p:spPr>
          <a:xfrm>
            <a:off x="357158" y="1773784"/>
            <a:ext cx="2857520" cy="369332"/>
          </a:xfrm>
          <a:prstGeom prst="rect">
            <a:avLst/>
          </a:prstGeom>
          <a:noFill/>
        </p:spPr>
        <p:txBody>
          <a:bodyPr wrap="square" rtlCol="0">
            <a:spAutoFit/>
          </a:bodyPr>
          <a:lstStyle/>
          <a:p>
            <a:r>
              <a:rPr lang="fr-FR" b="1" dirty="0">
                <a:solidFill>
                  <a:srgbClr val="FF0000"/>
                </a:solidFill>
                <a:latin typeface="Times New Roman" pitchFamily="18" charset="0"/>
                <a:cs typeface="Times New Roman" pitchFamily="18" charset="0"/>
              </a:rPr>
              <a:t>Le traitement batch:</a:t>
            </a:r>
          </a:p>
        </p:txBody>
      </p:sp>
      <p:sp>
        <p:nvSpPr>
          <p:cNvPr id="4" name="Rectangle 3"/>
          <p:cNvSpPr/>
          <p:nvPr/>
        </p:nvSpPr>
        <p:spPr>
          <a:xfrm>
            <a:off x="357158" y="2214554"/>
            <a:ext cx="8429684" cy="1338828"/>
          </a:xfrm>
          <a:prstGeom prst="rect">
            <a:avLst/>
          </a:prstGeom>
        </p:spPr>
        <p:txBody>
          <a:bodyPr wrap="square">
            <a:spAutoFit/>
          </a:bodyPr>
          <a:lstStyle/>
          <a:p>
            <a:pPr algn="just">
              <a:lnSpc>
                <a:spcPct val="150000"/>
              </a:lnSpc>
            </a:pPr>
            <a:r>
              <a:rPr lang="fr-FR" dirty="0">
                <a:latin typeface="Times New Roman" pitchFamily="18" charset="0"/>
                <a:cs typeface="Times New Roman" pitchFamily="18" charset="0"/>
              </a:rPr>
              <a:t>est </a:t>
            </a:r>
            <a:r>
              <a:rPr lang="fr-FR" b="1" dirty="0">
                <a:solidFill>
                  <a:srgbClr val="00B050"/>
                </a:solidFill>
                <a:latin typeface="Times New Roman" pitchFamily="18" charset="0"/>
                <a:cs typeface="Times New Roman" pitchFamily="18" charset="0"/>
              </a:rPr>
              <a:t>réalisé dans des cuves  à double enveloppe</a:t>
            </a:r>
            <a:r>
              <a:rPr lang="fr-FR" dirty="0">
                <a:solidFill>
                  <a:srgbClr val="00B050"/>
                </a:solidFill>
                <a:latin typeface="Times New Roman" pitchFamily="18" charset="0"/>
                <a:cs typeface="Times New Roman" pitchFamily="18" charset="0"/>
              </a:rPr>
              <a:t>, </a:t>
            </a:r>
            <a:r>
              <a:rPr lang="fr-FR" b="1" dirty="0">
                <a:solidFill>
                  <a:srgbClr val="00B050"/>
                </a:solidFill>
                <a:latin typeface="Times New Roman" pitchFamily="18" charset="0"/>
                <a:cs typeface="Times New Roman" pitchFamily="18" charset="0"/>
              </a:rPr>
              <a:t>par injection directe de vapeur dans la double enveloppe</a:t>
            </a:r>
            <a:r>
              <a:rPr lang="fr-FR" dirty="0">
                <a:latin typeface="Times New Roman" pitchFamily="18" charset="0"/>
                <a:cs typeface="Times New Roman" pitchFamily="18" charset="0"/>
              </a:rPr>
              <a:t>, ou par </a:t>
            </a:r>
            <a:r>
              <a:rPr lang="fr-FR" b="1" dirty="0">
                <a:solidFill>
                  <a:srgbClr val="002060"/>
                </a:solidFill>
                <a:latin typeface="Times New Roman" pitchFamily="18" charset="0"/>
                <a:cs typeface="Times New Roman" pitchFamily="18" charset="0"/>
              </a:rPr>
              <a:t>circulation d’une eau chauffée par injection de vapeur</a:t>
            </a:r>
            <a:r>
              <a:rPr lang="fr-FR" dirty="0">
                <a:latin typeface="Times New Roman" pitchFamily="18" charset="0"/>
                <a:cs typeface="Times New Roman" pitchFamily="18" charset="0"/>
              </a:rPr>
              <a:t>. Les barèmes appliqués sont généralement de </a:t>
            </a:r>
            <a:r>
              <a:rPr lang="fr-FR" b="1" dirty="0">
                <a:solidFill>
                  <a:srgbClr val="FF0000"/>
                </a:solidFill>
                <a:latin typeface="Times New Roman" pitchFamily="18" charset="0"/>
                <a:cs typeface="Times New Roman" pitchFamily="18" charset="0"/>
              </a:rPr>
              <a:t>85  à 90°C pendant 15  à 30 min</a:t>
            </a:r>
            <a:r>
              <a:rPr lang="fr-FR" dirty="0">
                <a:latin typeface="Times New Roman" pitchFamily="18" charset="0"/>
                <a:cs typeface="Times New Roman" pitchFamily="18" charset="0"/>
              </a:rPr>
              <a:t>.</a:t>
            </a:r>
          </a:p>
        </p:txBody>
      </p:sp>
      <p:sp>
        <p:nvSpPr>
          <p:cNvPr id="5" name="Rectangle 4"/>
          <p:cNvSpPr/>
          <p:nvPr/>
        </p:nvSpPr>
        <p:spPr>
          <a:xfrm>
            <a:off x="357158" y="3765295"/>
            <a:ext cx="2786082" cy="369332"/>
          </a:xfrm>
          <a:prstGeom prst="rect">
            <a:avLst/>
          </a:prstGeom>
        </p:spPr>
        <p:txBody>
          <a:bodyPr wrap="square">
            <a:spAutoFit/>
          </a:bodyPr>
          <a:lstStyle/>
          <a:p>
            <a:r>
              <a:rPr lang="fr-FR" b="1" dirty="0">
                <a:solidFill>
                  <a:srgbClr val="FF0000"/>
                </a:solidFill>
                <a:latin typeface="Times New Roman" pitchFamily="18" charset="0"/>
                <a:cs typeface="Times New Roman" pitchFamily="18" charset="0"/>
              </a:rPr>
              <a:t>Le traitement en continu:</a:t>
            </a:r>
          </a:p>
        </p:txBody>
      </p:sp>
      <p:sp>
        <p:nvSpPr>
          <p:cNvPr id="6" name="Rectangle 5"/>
          <p:cNvSpPr/>
          <p:nvPr/>
        </p:nvSpPr>
        <p:spPr>
          <a:xfrm>
            <a:off x="428596" y="4214818"/>
            <a:ext cx="8001056" cy="3139321"/>
          </a:xfrm>
          <a:prstGeom prst="rect">
            <a:avLst/>
          </a:prstGeom>
        </p:spPr>
        <p:txBody>
          <a:bodyPr wrap="square">
            <a:spAutoFit/>
          </a:bodyPr>
          <a:lstStyle/>
          <a:p>
            <a:r>
              <a:rPr lang="fr-FR" dirty="0">
                <a:latin typeface="Times New Roman" pitchFamily="18" charset="0"/>
                <a:cs typeface="Times New Roman" pitchFamily="18" charset="0"/>
              </a:rPr>
              <a:t>est plus rationnel pour des unités de fabrication industrielles. Il permet:</a:t>
            </a:r>
          </a:p>
          <a:p>
            <a:endParaRPr lang="fr-FR" dirty="0">
              <a:latin typeface="Times New Roman" pitchFamily="18" charset="0"/>
              <a:cs typeface="Times New Roman" pitchFamily="18" charset="0"/>
            </a:endParaRPr>
          </a:p>
          <a:p>
            <a:pPr algn="just">
              <a:lnSpc>
                <a:spcPct val="200000"/>
              </a:lnSpc>
              <a:buFont typeface="Wingdings" pitchFamily="2" charset="2"/>
              <a:buChar char="v"/>
            </a:pPr>
            <a:r>
              <a:rPr lang="fr-FR" dirty="0">
                <a:latin typeface="Times New Roman" pitchFamily="18" charset="0"/>
                <a:cs typeface="Times New Roman" pitchFamily="18" charset="0"/>
              </a:rPr>
              <a:t>  de réduire le volume de cuverie.</a:t>
            </a:r>
          </a:p>
          <a:p>
            <a:pPr algn="just">
              <a:lnSpc>
                <a:spcPct val="200000"/>
              </a:lnSpc>
              <a:buFont typeface="Wingdings" pitchFamily="2" charset="2"/>
              <a:buChar char="v"/>
            </a:pPr>
            <a:r>
              <a:rPr lang="fr-FR" dirty="0">
                <a:latin typeface="Times New Roman" pitchFamily="18" charset="0"/>
                <a:cs typeface="Times New Roman" pitchFamily="18" charset="0"/>
              </a:rPr>
              <a:t>  De réduire  aussi les coûts énergétiques</a:t>
            </a:r>
          </a:p>
          <a:p>
            <a:pPr algn="just">
              <a:lnSpc>
                <a:spcPct val="200000"/>
              </a:lnSpc>
              <a:buFont typeface="Wingdings" pitchFamily="2" charset="2"/>
              <a:buChar char="v"/>
            </a:pPr>
            <a:r>
              <a:rPr lang="fr-FR" dirty="0">
                <a:latin typeface="Times New Roman" pitchFamily="18" charset="0"/>
                <a:cs typeface="Times New Roman" pitchFamily="18" charset="0"/>
              </a:rPr>
              <a:t>  d’améliore la productivité et la souplesse des installations.</a:t>
            </a:r>
          </a:p>
          <a:p>
            <a:endParaRPr lang="fr-FR" dirty="0">
              <a:latin typeface="Times New Roman" pitchFamily="18" charset="0"/>
              <a:cs typeface="Times New Roman" pitchFamily="18" charset="0"/>
            </a:endParaRPr>
          </a:p>
          <a:p>
            <a:endParaRPr lang="fr-FR" dirty="0">
              <a:latin typeface="Times New Roman" pitchFamily="18" charset="0"/>
              <a:cs typeface="Times New Roman" pitchFamily="18" charset="0"/>
            </a:endParaRPr>
          </a:p>
          <a:p>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diamond(in)">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diamond(in)">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642918"/>
            <a:ext cx="8286840" cy="216982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50000"/>
              </a:lnSpc>
            </a:pPr>
            <a:r>
              <a:rPr lang="fr-FR" b="1" dirty="0">
                <a:latin typeface="Times New Roman" pitchFamily="18" charset="0"/>
                <a:cs typeface="Times New Roman" pitchFamily="18" charset="0"/>
              </a:rPr>
              <a:t>Il implique la mise en  œuvre </a:t>
            </a:r>
            <a:r>
              <a:rPr lang="fr-FR" b="1" dirty="0">
                <a:solidFill>
                  <a:srgbClr val="FF0000"/>
                </a:solidFill>
                <a:latin typeface="Times New Roman" pitchFamily="18" charset="0"/>
                <a:cs typeface="Times New Roman" pitchFamily="18" charset="0"/>
              </a:rPr>
              <a:t>d’échangeurs tubulaires ou, plus fréquemment, d’échangeurs à plaques.</a:t>
            </a:r>
            <a:r>
              <a:rPr lang="fr-FR" dirty="0">
                <a:latin typeface="Times New Roman" pitchFamily="18" charset="0"/>
                <a:cs typeface="Times New Roman" pitchFamily="18" charset="0"/>
              </a:rPr>
              <a:t> Les barèmes de traitement thermique sont variables selon les installations : 30 min  à 85°C, 5 min  à 90-95°C, ou 3 s à 115°C. </a:t>
            </a:r>
            <a:r>
              <a:rPr lang="fr-FR" b="1" dirty="0">
                <a:latin typeface="Times New Roman" pitchFamily="18" charset="0"/>
                <a:cs typeface="Times New Roman" pitchFamily="18" charset="0"/>
              </a:rPr>
              <a:t>Le traitement le plus courant est un chauffage  à 92°C pendant 5 à 7 min, avec un débit de circulation compris entre 4 000 et 20 000 L  · h–1</a:t>
            </a:r>
          </a:p>
        </p:txBody>
      </p:sp>
      <p:sp>
        <p:nvSpPr>
          <p:cNvPr id="4" name="Rectangle 3"/>
          <p:cNvSpPr/>
          <p:nvPr/>
        </p:nvSpPr>
        <p:spPr>
          <a:xfrm>
            <a:off x="428596" y="3571876"/>
            <a:ext cx="8358246" cy="923330"/>
          </a:xfrm>
          <a:prstGeom prst="rect">
            <a:avLst/>
          </a:prstGeom>
        </p:spPr>
        <p:txBody>
          <a:bodyPr wrap="square">
            <a:spAutoFit/>
          </a:bodyPr>
          <a:lstStyle/>
          <a:p>
            <a:pPr algn="just">
              <a:lnSpc>
                <a:spcPct val="150000"/>
              </a:lnSpc>
            </a:pPr>
            <a:r>
              <a:rPr lang="fr-FR" b="1" dirty="0">
                <a:solidFill>
                  <a:srgbClr val="FF0000"/>
                </a:solidFill>
                <a:latin typeface="Times New Roman" pitchFamily="18" charset="0"/>
                <a:cs typeface="Times New Roman" pitchFamily="18" charset="0"/>
              </a:rPr>
              <a:t>NB 1: </a:t>
            </a:r>
            <a:r>
              <a:rPr lang="fr-FR" dirty="0">
                <a:latin typeface="Times New Roman" pitchFamily="18" charset="0"/>
                <a:cs typeface="Times New Roman" pitchFamily="18" charset="0"/>
              </a:rPr>
              <a:t>Enfin et à l ’issue du traitement thermique, le lait est refroidi à la température de fermentation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5984" y="214290"/>
            <a:ext cx="4735592" cy="523220"/>
          </a:xfrm>
          <a:prstGeom prst="rect">
            <a:avLst/>
          </a:prstGeom>
        </p:spPr>
        <p:txBody>
          <a:bodyPr wrap="none">
            <a:spAutoFit/>
          </a:bodyPr>
          <a:lstStyle/>
          <a:p>
            <a:r>
              <a:rPr lang="fr-FR" sz="2800" b="1" dirty="0">
                <a:solidFill>
                  <a:srgbClr val="FF0000"/>
                </a:solidFill>
                <a:latin typeface="Times New Roman" pitchFamily="18" charset="0"/>
                <a:cs typeface="Times New Roman" pitchFamily="18" charset="0"/>
              </a:rPr>
              <a:t>Etape 2: Fermentation du lait</a:t>
            </a:r>
          </a:p>
        </p:txBody>
      </p:sp>
      <p:sp>
        <p:nvSpPr>
          <p:cNvPr id="3" name="Rectangle 2"/>
          <p:cNvSpPr/>
          <p:nvPr/>
        </p:nvSpPr>
        <p:spPr>
          <a:xfrm>
            <a:off x="357158" y="1000108"/>
            <a:ext cx="8643998"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pPr>
            <a:r>
              <a:rPr lang="fr-FR" dirty="0">
                <a:latin typeface="Times New Roman" pitchFamily="18" charset="0"/>
                <a:cs typeface="Times New Roman" pitchFamily="18" charset="0"/>
              </a:rPr>
              <a:t>Actuellement, c’est l’ensemencement </a:t>
            </a:r>
            <a:r>
              <a:rPr lang="fr-FR" b="1" dirty="0">
                <a:solidFill>
                  <a:srgbClr val="FF0000"/>
                </a:solidFill>
                <a:latin typeface="Times New Roman" pitchFamily="18" charset="0"/>
                <a:cs typeface="Times New Roman" pitchFamily="18" charset="0"/>
              </a:rPr>
              <a:t>direct ou semi-direct qui est pratiqué</a:t>
            </a: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en associant des souches bien caractérisées et dont les propriétés sont au préalable connues.</a:t>
            </a:r>
          </a:p>
        </p:txBody>
      </p:sp>
      <p:sp>
        <p:nvSpPr>
          <p:cNvPr id="4" name="Rectangle 3"/>
          <p:cNvSpPr/>
          <p:nvPr/>
        </p:nvSpPr>
        <p:spPr>
          <a:xfrm>
            <a:off x="285720" y="3345420"/>
            <a:ext cx="4632037" cy="369332"/>
          </a:xfrm>
          <a:prstGeom prst="rect">
            <a:avLst/>
          </a:prstGeom>
        </p:spPr>
        <p:txBody>
          <a:bodyPr wrap="none">
            <a:spAutoFit/>
          </a:bodyPr>
          <a:lstStyle/>
          <a:p>
            <a:r>
              <a:rPr lang="fr-FR" dirty="0">
                <a:latin typeface="Times New Roman" pitchFamily="18" charset="0"/>
                <a:cs typeface="Times New Roman" pitchFamily="18" charset="0"/>
              </a:rPr>
              <a:t>Ces ferments sont commercialisés sous forme: </a:t>
            </a:r>
          </a:p>
        </p:txBody>
      </p:sp>
      <p:sp>
        <p:nvSpPr>
          <p:cNvPr id="5" name="ZoneTexte 4"/>
          <p:cNvSpPr txBox="1"/>
          <p:nvPr/>
        </p:nvSpPr>
        <p:spPr>
          <a:xfrm>
            <a:off x="285720" y="3845486"/>
            <a:ext cx="5072098" cy="369332"/>
          </a:xfrm>
          <a:prstGeom prst="rect">
            <a:avLst/>
          </a:prstGeom>
          <a:noFill/>
        </p:spPr>
        <p:txBody>
          <a:bodyPr wrap="square" rtlCol="0">
            <a:spAutoFit/>
          </a:bodyPr>
          <a:lstStyle/>
          <a:p>
            <a:r>
              <a:rPr lang="fr-FR" b="1" dirty="0">
                <a:solidFill>
                  <a:srgbClr val="FF0000"/>
                </a:solidFill>
                <a:latin typeface="Times New Roman" pitchFamily="18" charset="0"/>
                <a:cs typeface="Times New Roman" pitchFamily="18" charset="0"/>
              </a:rPr>
              <a:t>1) Congelée (stockage  à &lt; – 40°C)</a:t>
            </a:r>
          </a:p>
        </p:txBody>
      </p:sp>
      <p:sp>
        <p:nvSpPr>
          <p:cNvPr id="6" name="Rectangle 5"/>
          <p:cNvSpPr/>
          <p:nvPr/>
        </p:nvSpPr>
        <p:spPr>
          <a:xfrm>
            <a:off x="285720" y="4416990"/>
            <a:ext cx="4572000" cy="369332"/>
          </a:xfrm>
          <a:prstGeom prst="rect">
            <a:avLst/>
          </a:prstGeom>
        </p:spPr>
        <p:txBody>
          <a:bodyPr>
            <a:spAutoFit/>
          </a:bodyPr>
          <a:lstStyle/>
          <a:p>
            <a:r>
              <a:rPr lang="fr-FR" b="1" dirty="0">
                <a:solidFill>
                  <a:srgbClr val="FF0000"/>
                </a:solidFill>
                <a:latin typeface="Times New Roman" pitchFamily="18" charset="0"/>
                <a:cs typeface="Times New Roman" pitchFamily="18" charset="0"/>
              </a:rPr>
              <a:t>2) lyophilisée (stockage  à &lt; 4°C).</a:t>
            </a:r>
          </a:p>
        </p:txBody>
      </p:sp>
      <p:sp>
        <p:nvSpPr>
          <p:cNvPr id="7" name="Rectangle 6"/>
          <p:cNvSpPr/>
          <p:nvPr/>
        </p:nvSpPr>
        <p:spPr>
          <a:xfrm>
            <a:off x="5572132" y="2714620"/>
            <a:ext cx="3286116" cy="300082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lnSpc>
                <a:spcPct val="150000"/>
              </a:lnSpc>
            </a:pPr>
            <a:r>
              <a:rPr lang="fr-FR" dirty="0">
                <a:latin typeface="Times New Roman" pitchFamily="18" charset="0"/>
                <a:cs typeface="Times New Roman" pitchFamily="18" charset="0"/>
              </a:rPr>
              <a:t>Ils sont ajoutés, en quantité suffisante </a:t>
            </a:r>
            <a:r>
              <a:rPr lang="fr-FR" b="1" dirty="0">
                <a:solidFill>
                  <a:srgbClr val="FF0000"/>
                </a:solidFill>
                <a:latin typeface="Times New Roman" pitchFamily="18" charset="0"/>
                <a:cs typeface="Times New Roman" pitchFamily="18" charset="0"/>
              </a:rPr>
              <a:t>(par exemple entre 5×</a:t>
            </a:r>
            <a:r>
              <a:rPr lang="fr-FR" b="1" dirty="0">
                <a:solidFill>
                  <a:srgbClr val="FF0000"/>
                </a:solidFill>
                <a:latin typeface="Times New Roman" pitchFamily="18" charset="0"/>
                <a:ea typeface="Calibri" pitchFamily="34" charset="0"/>
                <a:cs typeface="Times New Roman" pitchFamily="18" charset="0"/>
              </a:rPr>
              <a:t>10</a:t>
            </a:r>
            <a:r>
              <a:rPr lang="fr-FR" b="1" baseline="30000" dirty="0">
                <a:solidFill>
                  <a:srgbClr val="FF0000"/>
                </a:solidFill>
                <a:latin typeface="Times New Roman" pitchFamily="18" charset="0"/>
                <a:ea typeface="Calibri" pitchFamily="34" charset="0"/>
                <a:cs typeface="Times New Roman" pitchFamily="18" charset="0"/>
              </a:rPr>
              <a:t>5</a:t>
            </a:r>
            <a:r>
              <a:rPr lang="fr-FR" b="1" dirty="0">
                <a:solidFill>
                  <a:srgbClr val="FF0000"/>
                </a:solidFill>
                <a:latin typeface="Times New Roman" pitchFamily="18" charset="0"/>
                <a:cs typeface="Times New Roman" pitchFamily="18" charset="0"/>
              </a:rPr>
              <a:t>  et 5  × </a:t>
            </a:r>
            <a:r>
              <a:rPr lang="fr-FR" b="1" dirty="0">
                <a:solidFill>
                  <a:srgbClr val="FF0000"/>
                </a:solidFill>
                <a:latin typeface="Times New Roman" pitchFamily="18" charset="0"/>
                <a:ea typeface="Calibri" pitchFamily="34" charset="0"/>
                <a:cs typeface="Times New Roman" pitchFamily="18" charset="0"/>
              </a:rPr>
              <a:t>10</a:t>
            </a:r>
            <a:r>
              <a:rPr lang="fr-FR" b="1" baseline="30000" dirty="0">
                <a:solidFill>
                  <a:srgbClr val="FF0000"/>
                </a:solidFill>
                <a:latin typeface="Times New Roman" pitchFamily="18" charset="0"/>
                <a:ea typeface="Calibri" pitchFamily="34" charset="0"/>
                <a:cs typeface="Times New Roman" pitchFamily="18" charset="0"/>
              </a:rPr>
              <a:t>6</a:t>
            </a:r>
            <a:r>
              <a:rPr lang="fr-FR" b="1" dirty="0">
                <a:solidFill>
                  <a:srgbClr val="FF0000"/>
                </a:solidFill>
                <a:latin typeface="Times New Roman" pitchFamily="18" charset="0"/>
                <a:cs typeface="Times New Roman" pitchFamily="18" charset="0"/>
              </a:rPr>
              <a:t> UFC/</a:t>
            </a:r>
            <a:r>
              <a:rPr lang="fr-FR" b="1" dirty="0" err="1">
                <a:solidFill>
                  <a:srgbClr val="FF0000"/>
                </a:solidFill>
                <a:latin typeface="Times New Roman" pitchFamily="18" charset="0"/>
                <a:cs typeface="Times New Roman" pitchFamily="18" charset="0"/>
              </a:rPr>
              <a:t>mL</a:t>
            </a:r>
            <a:r>
              <a:rPr lang="fr-FR" b="1" dirty="0">
                <a:solidFill>
                  <a:srgbClr val="FF0000"/>
                </a:solidFill>
                <a:latin typeface="Times New Roman" pitchFamily="18" charset="0"/>
                <a:cs typeface="Times New Roman" pitchFamily="18" charset="0"/>
              </a:rPr>
              <a:t>)</a:t>
            </a: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directement dans la cuve </a:t>
            </a:r>
            <a:r>
              <a:rPr lang="fr-FR" dirty="0">
                <a:latin typeface="Times New Roman" pitchFamily="18" charset="0"/>
                <a:cs typeface="Times New Roman" pitchFamily="18" charset="0"/>
              </a:rPr>
              <a:t>de fabrication(ensemencement direct) ou </a:t>
            </a:r>
            <a:r>
              <a:rPr lang="fr-FR" b="1" dirty="0">
                <a:latin typeface="Times New Roman" pitchFamily="18" charset="0"/>
                <a:cs typeface="Times New Roman" pitchFamily="18" charset="0"/>
              </a:rPr>
              <a:t>dans la cuve mère </a:t>
            </a:r>
            <a:r>
              <a:rPr lang="fr-FR" b="1" dirty="0">
                <a:solidFill>
                  <a:srgbClr val="002060"/>
                </a:solidFill>
                <a:latin typeface="Times New Roman" pitchFamily="18" charset="0"/>
                <a:cs typeface="Times New Roman" pitchFamily="18" charset="0"/>
              </a:rPr>
              <a:t>(ensemencement semi-direct).</a:t>
            </a:r>
          </a:p>
        </p:txBody>
      </p:sp>
      <p:sp>
        <p:nvSpPr>
          <p:cNvPr id="10" name="Flèche droite 9"/>
          <p:cNvSpPr/>
          <p:nvPr/>
        </p:nvSpPr>
        <p:spPr>
          <a:xfrm>
            <a:off x="4500562" y="4000504"/>
            <a:ext cx="857256"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checkerboard(across)">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p:bldP spid="7" grpId="0" animBg="1"/>
      <p:bldP spid="1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285728"/>
            <a:ext cx="8643998" cy="133882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50000"/>
              </a:lnSpc>
            </a:pPr>
            <a:r>
              <a:rPr lang="fr-FR" b="1" dirty="0">
                <a:solidFill>
                  <a:srgbClr val="FF0000"/>
                </a:solidFill>
                <a:latin typeface="Times New Roman" pitchFamily="18" charset="0"/>
                <a:cs typeface="Times New Roman" pitchFamily="18" charset="0"/>
              </a:rPr>
              <a:t>RAPPEL:</a:t>
            </a:r>
            <a:r>
              <a:rPr lang="fr-FR" dirty="0">
                <a:latin typeface="Times New Roman" pitchFamily="18" charset="0"/>
                <a:cs typeface="Times New Roman" pitchFamily="18" charset="0"/>
              </a:rPr>
              <a:t> Dans tous les cas, l’ensemencement est effectué dans un lait préalablement porté  à la température de fermentation, laquelle dépend des bactéries lactiques utilisées. </a:t>
            </a:r>
            <a:r>
              <a:rPr lang="fr-FR" b="1" dirty="0">
                <a:latin typeface="Times New Roman" pitchFamily="18" charset="0"/>
                <a:cs typeface="Times New Roman" pitchFamily="18" charset="0"/>
              </a:rPr>
              <a:t>Elle est de 40 à 45°C dans le cas du yaourt.</a:t>
            </a:r>
          </a:p>
        </p:txBody>
      </p:sp>
      <p:sp>
        <p:nvSpPr>
          <p:cNvPr id="3" name="Rectangle 2"/>
          <p:cNvSpPr/>
          <p:nvPr/>
        </p:nvSpPr>
        <p:spPr>
          <a:xfrm>
            <a:off x="357158" y="2500306"/>
            <a:ext cx="8572560"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200000"/>
              </a:lnSpc>
            </a:pPr>
            <a:r>
              <a:rPr lang="fr-FR" b="1" dirty="0">
                <a:solidFill>
                  <a:srgbClr val="FF0000"/>
                </a:solidFill>
                <a:latin typeface="Times New Roman" pitchFamily="18" charset="0"/>
                <a:cs typeface="Times New Roman" pitchFamily="18" charset="0"/>
              </a:rPr>
              <a:t>Très important: </a:t>
            </a:r>
            <a:r>
              <a:rPr lang="fr-FR" dirty="0">
                <a:latin typeface="Times New Roman" pitchFamily="18" charset="0"/>
                <a:cs typeface="Times New Roman" pitchFamily="18" charset="0"/>
              </a:rPr>
              <a:t>Le rapport entre les différentes espèces et souches bactériennes influe fortement sur la cinétique de fabrication. </a:t>
            </a:r>
            <a:r>
              <a:rPr lang="fr-FR" b="1" dirty="0">
                <a:solidFill>
                  <a:srgbClr val="FF0000"/>
                </a:solidFill>
                <a:latin typeface="Times New Roman" pitchFamily="18" charset="0"/>
                <a:cs typeface="Times New Roman" pitchFamily="18" charset="0"/>
              </a:rPr>
              <a:t>Pour le yaourt, un rapport 1:1 en volume, entre  </a:t>
            </a:r>
            <a:r>
              <a:rPr lang="fr-FR" b="1" i="1" dirty="0" err="1">
                <a:solidFill>
                  <a:srgbClr val="FF0000"/>
                </a:solidFill>
                <a:latin typeface="Times New Roman" pitchFamily="18" charset="0"/>
                <a:cs typeface="Times New Roman" pitchFamily="18" charset="0"/>
              </a:rPr>
              <a:t>S.thermophilus</a:t>
            </a:r>
            <a:r>
              <a:rPr lang="fr-FR" b="1" i="1" dirty="0">
                <a:solidFill>
                  <a:srgbClr val="FF0000"/>
                </a:solidFill>
                <a:latin typeface="Times New Roman" pitchFamily="18" charset="0"/>
                <a:cs typeface="Times New Roman" pitchFamily="18" charset="0"/>
              </a:rPr>
              <a:t>  et  </a:t>
            </a:r>
            <a:r>
              <a:rPr lang="fr-FR" b="1" i="1" dirty="0" err="1">
                <a:solidFill>
                  <a:srgbClr val="FF0000"/>
                </a:solidFill>
                <a:latin typeface="Times New Roman" pitchFamily="18" charset="0"/>
                <a:cs typeface="Times New Roman" pitchFamily="18" charset="0"/>
              </a:rPr>
              <a:t>L.bulgaricus</a:t>
            </a:r>
            <a:r>
              <a:rPr lang="fr-FR" b="1" dirty="0">
                <a:solidFill>
                  <a:srgbClr val="FF0000"/>
                </a:solidFill>
                <a:latin typeface="Times New Roman" pitchFamily="18" charset="0"/>
                <a:cs typeface="Times New Roman" pitchFamily="18" charset="0"/>
              </a:rPr>
              <a:t>, est généralement recommandé.</a:t>
            </a:r>
            <a:r>
              <a:rPr lang="fr-FR" dirty="0">
                <a:latin typeface="Times New Roman" pitchFamily="18" charset="0"/>
                <a:cs typeface="Times New Roman" pitchFamily="18" charset="0"/>
              </a:rPr>
              <a:t> En réalité, chaque fabricant travaille dans des conditions qui lui sont propres, en privilégiant plutôt l’impact de chaque association sur les caractéristiques  finales du produit.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85720" y="571480"/>
            <a:ext cx="8858280" cy="571503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00034" y="642918"/>
            <a:ext cx="8358246" cy="564360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amond(i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8596" y="500042"/>
            <a:ext cx="4214842" cy="369332"/>
          </a:xfrm>
          <a:prstGeom prst="rect">
            <a:avLst/>
          </a:prstGeom>
          <a:noFill/>
        </p:spPr>
        <p:txBody>
          <a:bodyPr wrap="square" rtlCol="0">
            <a:spAutoFit/>
          </a:bodyPr>
          <a:lstStyle/>
          <a:p>
            <a:r>
              <a:rPr lang="fr-FR" dirty="0"/>
              <a:t>Dans le lait, existe 2 types de </a:t>
            </a:r>
            <a:r>
              <a:rPr lang="fr-FR" dirty="0" err="1"/>
              <a:t>proteines</a:t>
            </a:r>
            <a:r>
              <a:rPr lang="fr-FR" dirty="0"/>
              <a:t>:</a:t>
            </a:r>
          </a:p>
        </p:txBody>
      </p:sp>
      <p:sp>
        <p:nvSpPr>
          <p:cNvPr id="3" name="ZoneTexte 2"/>
          <p:cNvSpPr txBox="1"/>
          <p:nvPr/>
        </p:nvSpPr>
        <p:spPr>
          <a:xfrm>
            <a:off x="500034" y="1214422"/>
            <a:ext cx="3643338" cy="369332"/>
          </a:xfrm>
          <a:prstGeom prst="rect">
            <a:avLst/>
          </a:prstGeom>
          <a:noFill/>
        </p:spPr>
        <p:txBody>
          <a:bodyPr wrap="square" rtlCol="0">
            <a:spAutoFit/>
          </a:bodyPr>
          <a:lstStyle/>
          <a:p>
            <a:r>
              <a:rPr lang="fr-FR" b="1" dirty="0">
                <a:solidFill>
                  <a:srgbClr val="00B050"/>
                </a:solidFill>
              </a:rPr>
              <a:t>a) Les </a:t>
            </a:r>
            <a:r>
              <a:rPr lang="fr-FR" b="1" dirty="0" err="1">
                <a:solidFill>
                  <a:srgbClr val="00B050"/>
                </a:solidFill>
              </a:rPr>
              <a:t>caseines</a:t>
            </a:r>
            <a:r>
              <a:rPr lang="fr-FR" b="1" dirty="0">
                <a:solidFill>
                  <a:srgbClr val="00B050"/>
                </a:solidFill>
              </a:rPr>
              <a:t> (alpha, beta et </a:t>
            </a:r>
            <a:r>
              <a:rPr lang="fr-FR" b="1" dirty="0" err="1">
                <a:solidFill>
                  <a:srgbClr val="00B050"/>
                </a:solidFill>
              </a:rPr>
              <a:t>kapa</a:t>
            </a:r>
            <a:r>
              <a:rPr lang="fr-FR" b="1" dirty="0">
                <a:solidFill>
                  <a:srgbClr val="00B050"/>
                </a:solidFill>
              </a:rPr>
              <a:t>)</a:t>
            </a:r>
          </a:p>
        </p:txBody>
      </p:sp>
      <p:sp>
        <p:nvSpPr>
          <p:cNvPr id="4" name="Flèche droite 3"/>
          <p:cNvSpPr/>
          <p:nvPr/>
        </p:nvSpPr>
        <p:spPr>
          <a:xfrm>
            <a:off x="4214810" y="1285860"/>
            <a:ext cx="500066"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5143504" y="1285860"/>
            <a:ext cx="3071834" cy="369332"/>
          </a:xfrm>
          <a:prstGeom prst="rect">
            <a:avLst/>
          </a:prstGeom>
          <a:noFill/>
        </p:spPr>
        <p:txBody>
          <a:bodyPr wrap="square" rtlCol="0">
            <a:spAutoFit/>
          </a:bodyPr>
          <a:lstStyle/>
          <a:p>
            <a:r>
              <a:rPr lang="fr-FR" dirty="0"/>
              <a:t>Elle représente 80%</a:t>
            </a:r>
          </a:p>
        </p:txBody>
      </p:sp>
      <p:sp>
        <p:nvSpPr>
          <p:cNvPr id="6" name="ZoneTexte 5"/>
          <p:cNvSpPr txBox="1"/>
          <p:nvPr/>
        </p:nvSpPr>
        <p:spPr>
          <a:xfrm>
            <a:off x="500034" y="1988098"/>
            <a:ext cx="4357718" cy="369332"/>
          </a:xfrm>
          <a:prstGeom prst="rect">
            <a:avLst/>
          </a:prstGeom>
          <a:noFill/>
        </p:spPr>
        <p:txBody>
          <a:bodyPr wrap="square" rtlCol="0">
            <a:spAutoFit/>
          </a:bodyPr>
          <a:lstStyle/>
          <a:p>
            <a:r>
              <a:rPr lang="fr-FR" b="1" dirty="0">
                <a:solidFill>
                  <a:srgbClr val="00B050"/>
                </a:solidFill>
              </a:rPr>
              <a:t>b) Protéines du petit lait (</a:t>
            </a:r>
            <a:r>
              <a:rPr lang="fr-FR" b="1" dirty="0" err="1">
                <a:solidFill>
                  <a:srgbClr val="00B050"/>
                </a:solidFill>
              </a:rPr>
              <a:t>lactoserum</a:t>
            </a:r>
            <a:r>
              <a:rPr lang="fr-FR" b="1" dirty="0">
                <a:solidFill>
                  <a:srgbClr val="00B050"/>
                </a:solidFill>
              </a:rPr>
              <a:t>)</a:t>
            </a:r>
          </a:p>
        </p:txBody>
      </p:sp>
      <p:sp>
        <p:nvSpPr>
          <p:cNvPr id="7" name="Flèche droite 6"/>
          <p:cNvSpPr/>
          <p:nvPr/>
        </p:nvSpPr>
        <p:spPr>
          <a:xfrm>
            <a:off x="4214810" y="2071678"/>
            <a:ext cx="500066"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5143504" y="2059536"/>
            <a:ext cx="3071834" cy="646331"/>
          </a:xfrm>
          <a:prstGeom prst="rect">
            <a:avLst/>
          </a:prstGeom>
          <a:noFill/>
        </p:spPr>
        <p:txBody>
          <a:bodyPr wrap="square" rtlCol="0">
            <a:spAutoFit/>
          </a:bodyPr>
          <a:lstStyle/>
          <a:p>
            <a:r>
              <a:rPr lang="fr-FR" dirty="0"/>
              <a:t>Elle représente 20% (protéines solubles)</a:t>
            </a:r>
          </a:p>
        </p:txBody>
      </p:sp>
      <p:sp>
        <p:nvSpPr>
          <p:cNvPr id="9" name="ZoneTexte 8"/>
          <p:cNvSpPr txBox="1"/>
          <p:nvPr/>
        </p:nvSpPr>
        <p:spPr>
          <a:xfrm>
            <a:off x="1071538" y="3720116"/>
            <a:ext cx="2500330" cy="1569660"/>
          </a:xfrm>
          <a:prstGeom prst="rect">
            <a:avLst/>
          </a:prstGeom>
          <a:noFill/>
        </p:spPr>
        <p:txBody>
          <a:bodyPr wrap="square" rtlCol="0">
            <a:spAutoFit/>
          </a:bodyPr>
          <a:lstStyle/>
          <a:p>
            <a:pPr algn="ctr"/>
            <a:r>
              <a:rPr lang="fr-FR" sz="2400" dirty="0"/>
              <a:t>cette classification provient principalement des fromagers</a:t>
            </a:r>
          </a:p>
        </p:txBody>
      </p:sp>
      <p:sp>
        <p:nvSpPr>
          <p:cNvPr id="10" name="Flèche droite 9"/>
          <p:cNvSpPr/>
          <p:nvPr/>
        </p:nvSpPr>
        <p:spPr>
          <a:xfrm>
            <a:off x="4124296" y="4357695"/>
            <a:ext cx="500066"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5000628" y="3720116"/>
            <a:ext cx="3571900" cy="1938992"/>
          </a:xfrm>
          <a:prstGeom prst="rect">
            <a:avLst/>
          </a:prstGeom>
          <a:noFill/>
        </p:spPr>
        <p:txBody>
          <a:bodyPr wrap="square" rtlCol="0">
            <a:spAutoFit/>
          </a:bodyPr>
          <a:lstStyle/>
          <a:p>
            <a:pPr algn="ctr"/>
            <a:r>
              <a:rPr lang="fr-FR" sz="2400" dirty="0"/>
              <a:t>Séparation de ces 2proteines après coagulation des caséines par la « rénine » ou bien présure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00034" y="500042"/>
            <a:ext cx="8286807" cy="614366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amond(in)">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85720" y="571480"/>
            <a:ext cx="8572560" cy="557216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428604"/>
            <a:ext cx="8858279" cy="614366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amond(i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480" y="214290"/>
            <a:ext cx="6197979" cy="523220"/>
          </a:xfrm>
          <a:prstGeom prst="rect">
            <a:avLst/>
          </a:prstGeom>
        </p:spPr>
        <p:txBody>
          <a:bodyPr wrap="none">
            <a:spAutoFit/>
          </a:bodyPr>
          <a:lstStyle/>
          <a:p>
            <a:r>
              <a:rPr lang="fr-FR" sz="2800" b="1" dirty="0">
                <a:solidFill>
                  <a:srgbClr val="FF0000"/>
                </a:solidFill>
                <a:latin typeface="Times New Roman" pitchFamily="18" charset="0"/>
                <a:cs typeface="Times New Roman" pitchFamily="18" charset="0"/>
              </a:rPr>
              <a:t>Etape 3: Traitements post-fermentaires</a:t>
            </a:r>
          </a:p>
        </p:txBody>
      </p:sp>
      <p:sp>
        <p:nvSpPr>
          <p:cNvPr id="3" name="Rectangle 2"/>
          <p:cNvSpPr/>
          <p:nvPr/>
        </p:nvSpPr>
        <p:spPr>
          <a:xfrm>
            <a:off x="285720" y="1142984"/>
            <a:ext cx="2730235" cy="369332"/>
          </a:xfrm>
          <a:prstGeom prst="rect">
            <a:avLst/>
          </a:prstGeom>
        </p:spPr>
        <p:txBody>
          <a:bodyPr wrap="none">
            <a:spAutoFit/>
          </a:bodyPr>
          <a:lstStyle/>
          <a:p>
            <a:r>
              <a:rPr lang="fr-FR" b="1" dirty="0">
                <a:solidFill>
                  <a:srgbClr val="FF0000"/>
                </a:solidFill>
                <a:latin typeface="Times New Roman" pitchFamily="18" charset="0"/>
                <a:cs typeface="Times New Roman" pitchFamily="18" charset="0"/>
              </a:rPr>
              <a:t>1) Brassage du coagulum:</a:t>
            </a:r>
          </a:p>
        </p:txBody>
      </p:sp>
      <p:sp>
        <p:nvSpPr>
          <p:cNvPr id="4" name="Rectangle 3"/>
          <p:cNvSpPr/>
          <p:nvPr/>
        </p:nvSpPr>
        <p:spPr>
          <a:xfrm>
            <a:off x="348784" y="1960426"/>
            <a:ext cx="8501122" cy="1754326"/>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fr-FR" dirty="0">
                <a:latin typeface="Times New Roman" pitchFamily="18" charset="0"/>
                <a:cs typeface="Times New Roman" pitchFamily="18" charset="0"/>
              </a:rPr>
              <a:t>Le brassage du coagulum, qui intervient </a:t>
            </a:r>
            <a:r>
              <a:rPr lang="fr-FR" b="1" dirty="0">
                <a:solidFill>
                  <a:srgbClr val="FF0000"/>
                </a:solidFill>
                <a:latin typeface="Times New Roman" pitchFamily="18" charset="0"/>
                <a:cs typeface="Times New Roman" pitchFamily="18" charset="0"/>
              </a:rPr>
              <a:t>uniquement en production de yaourts brassés</a:t>
            </a: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est réalisé avant le refroidissement. </a:t>
            </a:r>
            <a:r>
              <a:rPr lang="fr-FR" dirty="0">
                <a:latin typeface="Times New Roman" pitchFamily="18" charset="0"/>
                <a:cs typeface="Times New Roman" pitchFamily="18" charset="0"/>
              </a:rPr>
              <a:t>Il est effectué soit </a:t>
            </a:r>
            <a:r>
              <a:rPr lang="fr-FR" b="1" dirty="0">
                <a:latin typeface="Times New Roman" pitchFamily="18" charset="0"/>
                <a:cs typeface="Times New Roman" pitchFamily="18" charset="0"/>
              </a:rPr>
              <a:t>par brassage lent,  à l’aide d’hélices marines</a:t>
            </a:r>
            <a:r>
              <a:rPr lang="fr-FR" dirty="0">
                <a:latin typeface="Times New Roman" pitchFamily="18" charset="0"/>
                <a:cs typeface="Times New Roman" pitchFamily="18" charset="0"/>
              </a:rPr>
              <a:t>, dans la cuve de fermentation, soit, le plus souvent, </a:t>
            </a:r>
            <a:r>
              <a:rPr lang="fr-FR" b="1" dirty="0">
                <a:latin typeface="Times New Roman" pitchFamily="18" charset="0"/>
                <a:cs typeface="Times New Roman" pitchFamily="18" charset="0"/>
              </a:rPr>
              <a:t>par pompage du gel</a:t>
            </a: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en amont (avant) de l’échangeur thermique</a:t>
            </a:r>
            <a:r>
              <a:rPr lang="fr-FR" dirty="0">
                <a:latin typeface="Times New Roman" pitchFamily="18" charset="0"/>
                <a:cs typeface="Times New Roman" pitchFamily="18" charset="0"/>
              </a:rPr>
              <a:t>. </a:t>
            </a:r>
          </a:p>
        </p:txBody>
      </p:sp>
      <p:sp>
        <p:nvSpPr>
          <p:cNvPr id="6" name="Rectangle 5"/>
          <p:cNvSpPr/>
          <p:nvPr/>
        </p:nvSpPr>
        <p:spPr>
          <a:xfrm>
            <a:off x="357158" y="4555692"/>
            <a:ext cx="8501122" cy="873572"/>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fr-FR" b="1" dirty="0">
                <a:latin typeface="Times New Roman" pitchFamily="18" charset="0"/>
                <a:cs typeface="Times New Roman" pitchFamily="18" charset="0"/>
              </a:rPr>
              <a:t>A fin de lisser le gel et d’éviter la présence de grains dans le produit</a:t>
            </a:r>
            <a:r>
              <a:rPr lang="fr-FR" dirty="0">
                <a:latin typeface="Times New Roman" pitchFamily="18" charset="0"/>
                <a:cs typeface="Times New Roman" pitchFamily="18" charset="0"/>
              </a:rPr>
              <a:t>, </a:t>
            </a:r>
            <a:r>
              <a:rPr lang="fr-FR" dirty="0">
                <a:solidFill>
                  <a:srgbClr val="FF0000"/>
                </a:solidFill>
                <a:latin typeface="Times New Roman" pitchFamily="18" charset="0"/>
                <a:cs typeface="Times New Roman" pitchFamily="18" charset="0"/>
              </a:rPr>
              <a:t>le coagulum peut passer au travers d’un filtre ou traverser </a:t>
            </a:r>
            <a:r>
              <a:rPr lang="fr-FR" b="1" dirty="0">
                <a:solidFill>
                  <a:srgbClr val="FF0000"/>
                </a:solidFill>
                <a:latin typeface="Times New Roman" pitchFamily="18" charset="0"/>
                <a:cs typeface="Times New Roman" pitchFamily="18" charset="0"/>
              </a:rPr>
              <a:t>une tête de lissage.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85728"/>
            <a:ext cx="2163413" cy="369332"/>
          </a:xfrm>
          <a:prstGeom prst="rect">
            <a:avLst/>
          </a:prstGeom>
        </p:spPr>
        <p:txBody>
          <a:bodyPr wrap="none">
            <a:spAutoFit/>
          </a:bodyPr>
          <a:lstStyle/>
          <a:p>
            <a:r>
              <a:rPr lang="fr-FR" dirty="0"/>
              <a:t> </a:t>
            </a:r>
            <a:r>
              <a:rPr lang="fr-FR" b="1" dirty="0">
                <a:solidFill>
                  <a:srgbClr val="FF0000"/>
                </a:solidFill>
                <a:latin typeface="Times New Roman" pitchFamily="18" charset="0"/>
                <a:cs typeface="Times New Roman" pitchFamily="18" charset="0"/>
              </a:rPr>
              <a:t>2) Refroidissement:</a:t>
            </a:r>
          </a:p>
        </p:txBody>
      </p:sp>
      <p:sp>
        <p:nvSpPr>
          <p:cNvPr id="3" name="Rectangle 2"/>
          <p:cNvSpPr/>
          <p:nvPr/>
        </p:nvSpPr>
        <p:spPr>
          <a:xfrm>
            <a:off x="285720" y="857232"/>
            <a:ext cx="8501122" cy="1338828"/>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pPr>
            <a:r>
              <a:rPr lang="fr-FR" dirty="0">
                <a:latin typeface="Times New Roman" pitchFamily="18" charset="0"/>
                <a:cs typeface="Times New Roman" pitchFamily="18" charset="0"/>
              </a:rPr>
              <a:t>Le refroidissement doit permettre de </a:t>
            </a:r>
            <a:r>
              <a:rPr lang="fr-FR" b="1" dirty="0">
                <a:latin typeface="Times New Roman" pitchFamily="18" charset="0"/>
                <a:cs typeface="Times New Roman" pitchFamily="18" charset="0"/>
              </a:rPr>
              <a:t>passer rapidement de 40-45°C à 4°C</a:t>
            </a:r>
            <a:r>
              <a:rPr lang="fr-FR" dirty="0">
                <a:latin typeface="Times New Roman" pitchFamily="18" charset="0"/>
                <a:cs typeface="Times New Roman" pitchFamily="18" charset="0"/>
              </a:rPr>
              <a:t>, a fin de </a:t>
            </a:r>
            <a:r>
              <a:rPr lang="fr-FR" b="1" dirty="0">
                <a:latin typeface="Times New Roman" pitchFamily="18" charset="0"/>
                <a:cs typeface="Times New Roman" pitchFamily="18" charset="0"/>
              </a:rPr>
              <a:t>bloquer le plus rapidement possible les activités métaboliques et enzymatiques et de limiter </a:t>
            </a:r>
            <a:r>
              <a:rPr lang="fr-FR" b="1" dirty="0">
                <a:solidFill>
                  <a:srgbClr val="FF0000"/>
                </a:solidFill>
                <a:latin typeface="Times New Roman" pitchFamily="18" charset="0"/>
                <a:cs typeface="Times New Roman" pitchFamily="18" charset="0"/>
              </a:rPr>
              <a:t>les problèmes de post-acidification.</a:t>
            </a:r>
          </a:p>
        </p:txBody>
      </p:sp>
      <p:sp>
        <p:nvSpPr>
          <p:cNvPr id="4" name="Rectangle 3"/>
          <p:cNvSpPr/>
          <p:nvPr/>
        </p:nvSpPr>
        <p:spPr>
          <a:xfrm>
            <a:off x="357158" y="3260711"/>
            <a:ext cx="8358246" cy="95410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fr-FR" sz="2800" b="1" dirty="0">
                <a:latin typeface="Times New Roman" pitchFamily="18" charset="0"/>
                <a:cs typeface="Times New Roman" pitchFamily="18" charset="0"/>
              </a:rPr>
              <a:t>Il débute dès que le produit a atteint l’acidité désirée et se déroule, selon les cas, en </a:t>
            </a:r>
            <a:r>
              <a:rPr lang="fr-FR" sz="2800" b="1" dirty="0">
                <a:solidFill>
                  <a:srgbClr val="FF0000"/>
                </a:solidFill>
                <a:latin typeface="Times New Roman" pitchFamily="18" charset="0"/>
                <a:cs typeface="Times New Roman" pitchFamily="18" charset="0"/>
              </a:rPr>
              <a:t>une ou deux phases</a:t>
            </a:r>
            <a:r>
              <a:rPr lang="fr-FR" sz="2800" b="1" dirty="0">
                <a:latin typeface="Times New Roman" pitchFamily="18" charset="0"/>
                <a:cs typeface="Times New Roman" pitchFamily="18" charset="0"/>
              </a:rPr>
              <a:t>.</a:t>
            </a:r>
          </a:p>
        </p:txBody>
      </p:sp>
      <p:sp>
        <p:nvSpPr>
          <p:cNvPr id="5" name="Flèche vers le bas 4"/>
          <p:cNvSpPr/>
          <p:nvPr/>
        </p:nvSpPr>
        <p:spPr>
          <a:xfrm>
            <a:off x="4214810" y="2500306"/>
            <a:ext cx="357190"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14314" y="5162006"/>
            <a:ext cx="8715404" cy="13388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50000"/>
              </a:lnSpc>
            </a:pPr>
            <a:r>
              <a:rPr lang="fr-FR" b="1" dirty="0">
                <a:latin typeface="Times New Roman" pitchFamily="18" charset="0"/>
                <a:cs typeface="Times New Roman" pitchFamily="18" charset="0"/>
              </a:rPr>
              <a:t>Sa durée </a:t>
            </a:r>
            <a:r>
              <a:rPr lang="fr-FR" dirty="0">
                <a:latin typeface="Times New Roman" pitchFamily="18" charset="0"/>
                <a:cs typeface="Times New Roman" pitchFamily="18" charset="0"/>
              </a:rPr>
              <a:t>est généralement comprise entre </a:t>
            </a:r>
            <a:r>
              <a:rPr lang="fr-FR" b="1" dirty="0">
                <a:solidFill>
                  <a:srgbClr val="FF0000"/>
                </a:solidFill>
                <a:latin typeface="Times New Roman" pitchFamily="18" charset="0"/>
                <a:cs typeface="Times New Roman" pitchFamily="18" charset="0"/>
              </a:rPr>
              <a:t>30 min et 1 h.</a:t>
            </a:r>
            <a:r>
              <a:rPr lang="fr-FR" dirty="0">
                <a:latin typeface="Times New Roman" pitchFamily="18" charset="0"/>
                <a:cs typeface="Times New Roman" pitchFamily="18" charset="0"/>
              </a:rPr>
              <a:t> Pratiquement, dans le cas du yaourt, </a:t>
            </a:r>
            <a:r>
              <a:rPr lang="fr-FR" b="1" dirty="0">
                <a:latin typeface="Times New Roman" pitchFamily="18" charset="0"/>
                <a:cs typeface="Times New Roman" pitchFamily="18" charset="0"/>
              </a:rPr>
              <a:t>le refroidissement est initié lorsque la teneur en acide lactique atteint </a:t>
            </a:r>
            <a:r>
              <a:rPr lang="fr-FR" b="1" dirty="0">
                <a:solidFill>
                  <a:srgbClr val="FF0000"/>
                </a:solidFill>
                <a:latin typeface="Times New Roman" pitchFamily="18" charset="0"/>
                <a:cs typeface="Times New Roman" pitchFamily="18" charset="0"/>
              </a:rPr>
              <a:t>0,8  à 1 %, </a:t>
            </a:r>
            <a:r>
              <a:rPr lang="fr-FR" b="1" dirty="0">
                <a:latin typeface="Times New Roman" pitchFamily="18" charset="0"/>
                <a:cs typeface="Times New Roman" pitchFamily="18" charset="0"/>
              </a:rPr>
              <a:t>de telle sorte que </a:t>
            </a:r>
            <a:r>
              <a:rPr lang="fr-FR" b="1" dirty="0">
                <a:solidFill>
                  <a:srgbClr val="FF0000"/>
                </a:solidFill>
                <a:latin typeface="Times New Roman" pitchFamily="18" charset="0"/>
                <a:cs typeface="Times New Roman" pitchFamily="18" charset="0"/>
              </a:rPr>
              <a:t>l’acidité finale </a:t>
            </a:r>
            <a:r>
              <a:rPr lang="fr-FR" b="1" dirty="0">
                <a:latin typeface="Times New Roman" pitchFamily="18" charset="0"/>
                <a:cs typeface="Times New Roman" pitchFamily="18" charset="0"/>
              </a:rPr>
              <a:t>du produit refroidi ne dépasse pas </a:t>
            </a:r>
            <a:r>
              <a:rPr lang="fr-FR" b="1" dirty="0">
                <a:solidFill>
                  <a:srgbClr val="FF0000"/>
                </a:solidFill>
                <a:latin typeface="Times New Roman" pitchFamily="18" charset="0"/>
                <a:cs typeface="Times New Roman" pitchFamily="18" charset="0"/>
              </a:rPr>
              <a:t>1,2  à 1,4 %.</a:t>
            </a:r>
          </a:p>
        </p:txBody>
      </p:sp>
      <p:sp>
        <p:nvSpPr>
          <p:cNvPr id="7" name="Flèche vers le bas 6"/>
          <p:cNvSpPr/>
          <p:nvPr/>
        </p:nvSpPr>
        <p:spPr>
          <a:xfrm>
            <a:off x="4214810" y="4429132"/>
            <a:ext cx="357190"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diamond(in)">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diamond(in)">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000108"/>
            <a:ext cx="8286808" cy="461664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pPr>
            <a:r>
              <a:rPr lang="fr-FR" sz="2800" b="1" u="sng" dirty="0">
                <a:solidFill>
                  <a:srgbClr val="002060"/>
                </a:solidFill>
                <a:latin typeface="Times New Roman" pitchFamily="18" charset="0"/>
                <a:cs typeface="Times New Roman" pitchFamily="18" charset="0"/>
              </a:rPr>
              <a:t>Concernant les  yaourts fermes</a:t>
            </a:r>
            <a:r>
              <a:rPr lang="fr-FR" sz="2800" b="1" dirty="0">
                <a:solidFill>
                  <a:srgbClr val="002060"/>
                </a:solidFill>
                <a:latin typeface="Times New Roman" pitchFamily="18" charset="0"/>
                <a:cs typeface="Times New Roman" pitchFamily="18" charset="0"/>
              </a:rPr>
              <a:t>: </a:t>
            </a:r>
            <a:r>
              <a:rPr lang="fr-FR" sz="2800" b="1" dirty="0">
                <a:latin typeface="Times New Roman" pitchFamily="18" charset="0"/>
                <a:cs typeface="Times New Roman" pitchFamily="18" charset="0"/>
              </a:rPr>
              <a:t>le refroidissement </a:t>
            </a:r>
            <a:r>
              <a:rPr lang="fr-FR" sz="2800" dirty="0">
                <a:latin typeface="Times New Roman" pitchFamily="18" charset="0"/>
                <a:cs typeface="Times New Roman" pitchFamily="18" charset="0"/>
              </a:rPr>
              <a:t>est réalisé soit, dans des </a:t>
            </a:r>
            <a:r>
              <a:rPr lang="fr-FR" sz="2800" b="1" dirty="0">
                <a:latin typeface="Times New Roman" pitchFamily="18" charset="0"/>
                <a:cs typeface="Times New Roman" pitchFamily="18" charset="0"/>
              </a:rPr>
              <a:t>chambres froides</a:t>
            </a:r>
            <a:r>
              <a:rPr lang="fr-FR" sz="2800" dirty="0">
                <a:latin typeface="Times New Roman" pitchFamily="18" charset="0"/>
                <a:cs typeface="Times New Roman" pitchFamily="18" charset="0"/>
              </a:rPr>
              <a:t>, par circulation d’air refroidi soit, </a:t>
            </a:r>
            <a:r>
              <a:rPr lang="fr-FR" sz="2800" b="1" dirty="0">
                <a:latin typeface="Times New Roman" pitchFamily="18" charset="0"/>
                <a:cs typeface="Times New Roman" pitchFamily="18" charset="0"/>
              </a:rPr>
              <a:t>dans des tunnels de refroidissement</a:t>
            </a:r>
            <a:r>
              <a:rPr lang="fr-FR" sz="2800" dirty="0">
                <a:latin typeface="Times New Roman" pitchFamily="18" charset="0"/>
                <a:cs typeface="Times New Roman" pitchFamily="18" charset="0"/>
              </a:rPr>
              <a:t>. </a:t>
            </a:r>
          </a:p>
          <a:p>
            <a:pPr algn="just">
              <a:lnSpc>
                <a:spcPct val="150000"/>
              </a:lnSpc>
            </a:pPr>
            <a:r>
              <a:rPr lang="fr-FR" sz="2800" b="1" u="sng" dirty="0">
                <a:solidFill>
                  <a:srgbClr val="FF0000"/>
                </a:solidFill>
                <a:latin typeface="Times New Roman" pitchFamily="18" charset="0"/>
                <a:cs typeface="Times New Roman" pitchFamily="18" charset="0"/>
              </a:rPr>
              <a:t>NB</a:t>
            </a:r>
            <a:r>
              <a:rPr lang="fr-FR" sz="2800" b="1" dirty="0">
                <a:solidFill>
                  <a:srgbClr val="FF0000"/>
                </a:solidFill>
                <a:latin typeface="Times New Roman" pitchFamily="18" charset="0"/>
                <a:cs typeface="Times New Roman" pitchFamily="18" charset="0"/>
              </a:rPr>
              <a:t>:</a:t>
            </a:r>
            <a:r>
              <a:rPr lang="fr-FR" sz="2800" dirty="0">
                <a:latin typeface="Times New Roman" pitchFamily="18" charset="0"/>
                <a:cs typeface="Times New Roman" pitchFamily="18" charset="0"/>
              </a:rPr>
              <a:t> Les pots sont ensuite maintenus  à basse température pendant leur stockage, leur transport et lors de leur distribution.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ems-marseille.com/images/jpg/botassart-chambre-froide2-1.jpg"/>
          <p:cNvPicPr>
            <a:picLocks noChangeAspect="1" noChangeArrowheads="1"/>
          </p:cNvPicPr>
          <p:nvPr/>
        </p:nvPicPr>
        <p:blipFill>
          <a:blip r:embed="rId2" cstate="print"/>
          <a:srcRect/>
          <a:stretch>
            <a:fillRect/>
          </a:stretch>
        </p:blipFill>
        <p:spPr bwMode="auto">
          <a:xfrm>
            <a:off x="428597" y="714356"/>
            <a:ext cx="3500462" cy="3286148"/>
          </a:xfrm>
          <a:prstGeom prst="rect">
            <a:avLst/>
          </a:prstGeom>
          <a:noFill/>
        </p:spPr>
      </p:pic>
      <p:pic>
        <p:nvPicPr>
          <p:cNvPr id="1028" name="Picture 4" descr="http://www.arbor-technologies.com/wp-content/gallery/tunnel-de-refroidissement/tunnel-de-refroidissement-3.jpg"/>
          <p:cNvPicPr>
            <a:picLocks noChangeAspect="1" noChangeArrowheads="1"/>
          </p:cNvPicPr>
          <p:nvPr/>
        </p:nvPicPr>
        <p:blipFill>
          <a:blip r:embed="rId3" cstate="print"/>
          <a:srcRect/>
          <a:stretch>
            <a:fillRect/>
          </a:stretch>
        </p:blipFill>
        <p:spPr bwMode="auto">
          <a:xfrm>
            <a:off x="4714876" y="2524144"/>
            <a:ext cx="3829043" cy="3405186"/>
          </a:xfrm>
          <a:prstGeom prst="rect">
            <a:avLst/>
          </a:prstGeom>
          <a:noFill/>
        </p:spPr>
      </p:pic>
      <p:sp>
        <p:nvSpPr>
          <p:cNvPr id="4" name="ZoneTexte 3"/>
          <p:cNvSpPr txBox="1"/>
          <p:nvPr/>
        </p:nvSpPr>
        <p:spPr>
          <a:xfrm>
            <a:off x="1142976" y="4131238"/>
            <a:ext cx="2071702" cy="369332"/>
          </a:xfrm>
          <a:prstGeom prst="rect">
            <a:avLst/>
          </a:prstGeom>
          <a:noFill/>
        </p:spPr>
        <p:txBody>
          <a:bodyPr wrap="square" rtlCol="0">
            <a:spAutoFit/>
          </a:bodyPr>
          <a:lstStyle/>
          <a:p>
            <a:r>
              <a:rPr lang="fr-FR" b="1" dirty="0">
                <a:latin typeface="Times New Roman" pitchFamily="18" charset="0"/>
                <a:cs typeface="Times New Roman" pitchFamily="18" charset="0"/>
              </a:rPr>
              <a:t>Chambre froide </a:t>
            </a:r>
          </a:p>
        </p:txBody>
      </p:sp>
      <p:sp>
        <p:nvSpPr>
          <p:cNvPr id="5" name="ZoneTexte 4"/>
          <p:cNvSpPr txBox="1"/>
          <p:nvPr/>
        </p:nvSpPr>
        <p:spPr>
          <a:xfrm>
            <a:off x="5357818" y="6072206"/>
            <a:ext cx="3071834" cy="369332"/>
          </a:xfrm>
          <a:prstGeom prst="rect">
            <a:avLst/>
          </a:prstGeom>
          <a:noFill/>
        </p:spPr>
        <p:txBody>
          <a:bodyPr wrap="square" rtlCol="0">
            <a:spAutoFit/>
          </a:bodyPr>
          <a:lstStyle/>
          <a:p>
            <a:r>
              <a:rPr lang="fr-FR" b="1" dirty="0">
                <a:latin typeface="Times New Roman" pitchFamily="18" charset="0"/>
                <a:cs typeface="Times New Roman" pitchFamily="18" charset="0"/>
              </a:rPr>
              <a:t>Tunnel de refroidissement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357166"/>
            <a:ext cx="8572560" cy="6186309"/>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pPr>
            <a:r>
              <a:rPr lang="fr-FR" sz="2400" b="1" u="sng" dirty="0">
                <a:solidFill>
                  <a:srgbClr val="002060"/>
                </a:solidFill>
                <a:latin typeface="Times New Roman" pitchFamily="18" charset="0"/>
                <a:cs typeface="Times New Roman" pitchFamily="18" charset="0"/>
              </a:rPr>
              <a:t>Dans le cas des  produits brassés</a:t>
            </a:r>
            <a:r>
              <a:rPr lang="fr-FR" sz="2400" b="1" dirty="0">
                <a:solidFill>
                  <a:srgbClr val="002060"/>
                </a:solidFill>
                <a:latin typeface="Times New Roman" pitchFamily="18" charset="0"/>
                <a:cs typeface="Times New Roman" pitchFamily="18" charset="0"/>
              </a:rPr>
              <a:t>: </a:t>
            </a:r>
            <a:r>
              <a:rPr lang="fr-FR" sz="2400" b="1" dirty="0">
                <a:latin typeface="Times New Roman" pitchFamily="18" charset="0"/>
                <a:cs typeface="Times New Roman" pitchFamily="18" charset="0"/>
              </a:rPr>
              <a:t>le refroidissement est conduit en deux étapes.</a:t>
            </a:r>
            <a:r>
              <a:rPr lang="fr-FR" sz="2400" dirty="0">
                <a:latin typeface="Times New Roman" pitchFamily="18" charset="0"/>
                <a:cs typeface="Times New Roman" pitchFamily="18" charset="0"/>
              </a:rPr>
              <a:t> </a:t>
            </a:r>
            <a:r>
              <a:rPr lang="fr-FR" sz="2400" b="1" dirty="0">
                <a:solidFill>
                  <a:srgbClr val="FF0000"/>
                </a:solidFill>
                <a:latin typeface="Times New Roman" pitchFamily="18" charset="0"/>
                <a:cs typeface="Times New Roman" pitchFamily="18" charset="0"/>
              </a:rPr>
              <a:t>Une première phase de refroidissement amène le gel de 40-45°C à environ 20°C (un échangeur de chaleur, soit tubulaire soit à plaques, généralement alimenté par de l ’eau refroidie)</a:t>
            </a:r>
            <a:r>
              <a:rPr lang="fr-FR" sz="2400" dirty="0">
                <a:latin typeface="Times New Roman" pitchFamily="18" charset="0"/>
                <a:cs typeface="Times New Roman" pitchFamily="18" charset="0"/>
              </a:rPr>
              <a:t>. Le produit est conditionné  à cette température </a:t>
            </a:r>
            <a:r>
              <a:rPr lang="fr-FR" sz="2400" b="1" dirty="0">
                <a:solidFill>
                  <a:srgbClr val="FF0000"/>
                </a:solidFill>
                <a:latin typeface="Times New Roman" pitchFamily="18" charset="0"/>
                <a:cs typeface="Times New Roman" pitchFamily="18" charset="0"/>
              </a:rPr>
              <a:t>puis subit un second refroidissement en pot (ou en bouteille), qui abaisse sa température à 4°C. </a:t>
            </a:r>
          </a:p>
          <a:p>
            <a:pPr algn="just">
              <a:lnSpc>
                <a:spcPct val="150000"/>
              </a:lnSpc>
            </a:pPr>
            <a:r>
              <a:rPr lang="fr-FR" sz="2400" b="1" u="sng" dirty="0">
                <a:solidFill>
                  <a:srgbClr val="FF0000"/>
                </a:solidFill>
                <a:latin typeface="Times New Roman" pitchFamily="18" charset="0"/>
                <a:cs typeface="Times New Roman" pitchFamily="18" charset="0"/>
              </a:rPr>
              <a:t>NB:</a:t>
            </a:r>
            <a:r>
              <a:rPr lang="fr-FR" sz="2400" b="1" dirty="0">
                <a:solidFill>
                  <a:srgbClr val="FF0000"/>
                </a:solidFill>
                <a:latin typeface="Times New Roman" pitchFamily="18" charset="0"/>
                <a:cs typeface="Times New Roman" pitchFamily="18" charset="0"/>
              </a:rPr>
              <a:t> </a:t>
            </a:r>
            <a:r>
              <a:rPr lang="fr-FR" sz="2400" dirty="0">
                <a:latin typeface="Times New Roman" pitchFamily="18" charset="0"/>
                <a:cs typeface="Times New Roman" pitchFamily="18" charset="0"/>
              </a:rPr>
              <a:t>Cette méthode présente l’intérêt de conditionner le produit  à 20°C plutôt qu’à  4°C, et donc  </a:t>
            </a:r>
            <a:r>
              <a:rPr lang="fr-FR" sz="2400" b="1" dirty="0">
                <a:solidFill>
                  <a:srgbClr val="FF0000"/>
                </a:solidFill>
                <a:latin typeface="Times New Roman" pitchFamily="18" charset="0"/>
                <a:cs typeface="Times New Roman" pitchFamily="18" charset="0"/>
              </a:rPr>
              <a:t>à une viscosité moindre</a:t>
            </a:r>
            <a:r>
              <a:rPr lang="fr-FR" sz="2400" dirty="0">
                <a:latin typeface="Times New Roman" pitchFamily="18" charset="0"/>
                <a:cs typeface="Times New Roman" pitchFamily="18" charset="0"/>
              </a:rPr>
              <a:t>, ce qui permet de le conditionner plus rapidement et de limiter les dommages structuraux sur le gel.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14290"/>
            <a:ext cx="2736711" cy="369332"/>
          </a:xfrm>
          <a:prstGeom prst="rect">
            <a:avLst/>
          </a:prstGeom>
        </p:spPr>
        <p:txBody>
          <a:bodyPr wrap="none">
            <a:spAutoFit/>
          </a:bodyPr>
          <a:lstStyle/>
          <a:p>
            <a:r>
              <a:rPr lang="fr-FR" b="1" dirty="0">
                <a:solidFill>
                  <a:srgbClr val="FF0000"/>
                </a:solidFill>
                <a:latin typeface="Times New Roman" pitchFamily="18" charset="0"/>
                <a:cs typeface="Times New Roman" pitchFamily="18" charset="0"/>
              </a:rPr>
              <a:t>3) Addition d’ingrédients:</a:t>
            </a:r>
          </a:p>
        </p:txBody>
      </p:sp>
      <p:sp>
        <p:nvSpPr>
          <p:cNvPr id="3" name="Rectangle 2"/>
          <p:cNvSpPr/>
          <p:nvPr/>
        </p:nvSpPr>
        <p:spPr>
          <a:xfrm>
            <a:off x="142844" y="928670"/>
            <a:ext cx="8715436" cy="1704569"/>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pPr>
            <a:r>
              <a:rPr lang="fr-FR" dirty="0">
                <a:latin typeface="Times New Roman" pitchFamily="18" charset="0"/>
                <a:cs typeface="Times New Roman" pitchFamily="18" charset="0"/>
              </a:rPr>
              <a:t>La liste des additifs autorisés dans les laits fermentés est restrictive. Elle concerne les arômes naturels et artificiels, les pulpes et jus de fruits, les confitures et fruits sur sucre ainsi que les sucres et additifs au pouvoir sucrant (miel, aspartam). </a:t>
            </a:r>
          </a:p>
          <a:p>
            <a:pPr>
              <a:lnSpc>
                <a:spcPct val="150000"/>
              </a:lnSpc>
            </a:pPr>
            <a:endParaRPr lang="fr-FR" dirty="0">
              <a:latin typeface="Times New Roman" pitchFamily="18" charset="0"/>
              <a:cs typeface="Times New Roman" pitchFamily="18" charset="0"/>
            </a:endParaRPr>
          </a:p>
        </p:txBody>
      </p:sp>
      <p:sp>
        <p:nvSpPr>
          <p:cNvPr id="5" name="Rectangle 4"/>
          <p:cNvSpPr/>
          <p:nvPr/>
        </p:nvSpPr>
        <p:spPr>
          <a:xfrm>
            <a:off x="285720" y="3559734"/>
            <a:ext cx="7786742"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fr-FR" b="1" u="sng" dirty="0">
                <a:solidFill>
                  <a:srgbClr val="FF0000"/>
                </a:solidFill>
                <a:latin typeface="Times New Roman" pitchFamily="18" charset="0"/>
                <a:cs typeface="Times New Roman" pitchFamily="18" charset="0"/>
              </a:rPr>
              <a:t>NB 2</a:t>
            </a:r>
            <a:r>
              <a:rPr lang="fr-FR" b="1" dirty="0">
                <a:solidFill>
                  <a:srgbClr val="FF0000"/>
                </a:solidFill>
                <a:latin typeface="Times New Roman" pitchFamily="18" charset="0"/>
                <a:cs typeface="Times New Roman" pitchFamily="18" charset="0"/>
              </a:rPr>
              <a:t>: </a:t>
            </a:r>
            <a:r>
              <a:rPr lang="fr-FR" dirty="0">
                <a:latin typeface="Times New Roman" pitchFamily="18" charset="0"/>
                <a:cs typeface="Times New Roman" pitchFamily="18" charset="0"/>
              </a:rPr>
              <a:t>L ’incorporation </a:t>
            </a:r>
            <a:r>
              <a:rPr lang="fr-FR">
                <a:latin typeface="Times New Roman" pitchFamily="18" charset="0"/>
                <a:cs typeface="Times New Roman" pitchFamily="18" charset="0"/>
              </a:rPr>
              <a:t>de matières </a:t>
            </a:r>
            <a:r>
              <a:rPr lang="fr-FR" dirty="0">
                <a:latin typeface="Times New Roman" pitchFamily="18" charset="0"/>
                <a:cs typeface="Times New Roman" pitchFamily="18" charset="0"/>
              </a:rPr>
              <a:t>grasses et protéiques non laitières est interdite</a:t>
            </a:r>
          </a:p>
        </p:txBody>
      </p:sp>
      <p:sp>
        <p:nvSpPr>
          <p:cNvPr id="6" name="Rectangle 5"/>
          <p:cNvSpPr/>
          <p:nvPr/>
        </p:nvSpPr>
        <p:spPr>
          <a:xfrm>
            <a:off x="285720" y="3000372"/>
            <a:ext cx="7643866"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fr-FR" b="1" u="sng" dirty="0">
                <a:solidFill>
                  <a:srgbClr val="FF0000"/>
                </a:solidFill>
                <a:latin typeface="Times New Roman" pitchFamily="18" charset="0"/>
                <a:cs typeface="Times New Roman" pitchFamily="18" charset="0"/>
              </a:rPr>
              <a:t>NB 1</a:t>
            </a:r>
            <a:r>
              <a:rPr lang="fr-FR" b="1" dirty="0">
                <a:solidFill>
                  <a:srgbClr val="FF0000"/>
                </a:solidFill>
                <a:latin typeface="Times New Roman" pitchFamily="18" charset="0"/>
                <a:cs typeface="Times New Roman" pitchFamily="18" charset="0"/>
              </a:rPr>
              <a:t>: </a:t>
            </a:r>
            <a:r>
              <a:rPr lang="fr-FR" dirty="0">
                <a:latin typeface="Times New Roman" pitchFamily="18" charset="0"/>
                <a:cs typeface="Times New Roman" pitchFamily="18" charset="0"/>
              </a:rPr>
              <a:t>Ces produits peuvent être apportés à hauteur de 30 % maximum en poids. </a:t>
            </a:r>
          </a:p>
        </p:txBody>
      </p:sp>
      <p:sp>
        <p:nvSpPr>
          <p:cNvPr id="7" name="Rectangle 6"/>
          <p:cNvSpPr/>
          <p:nvPr/>
        </p:nvSpPr>
        <p:spPr>
          <a:xfrm>
            <a:off x="214282" y="4429132"/>
            <a:ext cx="8643998"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fr-FR" b="1" dirty="0">
                <a:solidFill>
                  <a:srgbClr val="002060"/>
                </a:solidFill>
                <a:latin typeface="Times New Roman" pitchFamily="18" charset="0"/>
                <a:cs typeface="Times New Roman" pitchFamily="18" charset="0"/>
              </a:rPr>
              <a:t>Onze colorants sont autorisés dans les laits fermentés aromatisés : </a:t>
            </a:r>
            <a:r>
              <a:rPr lang="fr-FR" dirty="0">
                <a:latin typeface="Times New Roman" pitchFamily="18" charset="0"/>
                <a:cs typeface="Times New Roman" pitchFamily="18" charset="0"/>
              </a:rPr>
              <a:t>curcumine E100, riboflavine E101i, riboflavine 5’phosphate E101ii, cochenille E120, indigotine E132, chlorophylles E140, caramel E150, caroténoïde E160, xanthophylles E161, rouge de betterave E162 et anthocyanes E163.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6" grpId="0" animBg="1"/>
      <p:bldP spid="7"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1438" y="357166"/>
            <a:ext cx="8929718" cy="607223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346" y="357166"/>
            <a:ext cx="2500330" cy="523220"/>
          </a:xfrm>
          <a:prstGeom prst="rect">
            <a:avLst/>
          </a:prstGeom>
          <a:noFill/>
        </p:spPr>
        <p:txBody>
          <a:bodyPr wrap="square" rtlCol="0">
            <a:spAutoFit/>
          </a:bodyPr>
          <a:lstStyle/>
          <a:p>
            <a:pPr algn="ctr"/>
            <a:r>
              <a:rPr lang="fr-FR" sz="2800" b="1" dirty="0">
                <a:latin typeface="Times New Roman" pitchFamily="18" charset="0"/>
                <a:cs typeface="Times New Roman" pitchFamily="18" charset="0"/>
              </a:rPr>
              <a:t>NB: 1</a:t>
            </a:r>
          </a:p>
        </p:txBody>
      </p:sp>
      <p:sp>
        <p:nvSpPr>
          <p:cNvPr id="3" name="ZoneTexte 2"/>
          <p:cNvSpPr txBox="1"/>
          <p:nvPr/>
        </p:nvSpPr>
        <p:spPr>
          <a:xfrm>
            <a:off x="571472" y="1130842"/>
            <a:ext cx="7672936" cy="461665"/>
          </a:xfrm>
          <a:prstGeom prst="rect">
            <a:avLst/>
          </a:prstGeom>
          <a:noFill/>
        </p:spPr>
        <p:txBody>
          <a:bodyPr wrap="square" rtlCol="0">
            <a:spAutoFit/>
          </a:bodyPr>
          <a:lstStyle/>
          <a:p>
            <a:r>
              <a:rPr lang="fr-FR" sz="2400" dirty="0">
                <a:latin typeface="Times New Roman" pitchFamily="18" charset="0"/>
                <a:cs typeface="Times New Roman" pitchFamily="18" charset="0"/>
              </a:rPr>
              <a:t>Les protéines du petit lait  ou bien du lactosérum sont:</a:t>
            </a:r>
          </a:p>
        </p:txBody>
      </p:sp>
      <p:sp>
        <p:nvSpPr>
          <p:cNvPr id="4" name="ZoneTexte 3"/>
          <p:cNvSpPr txBox="1"/>
          <p:nvPr/>
        </p:nvSpPr>
        <p:spPr>
          <a:xfrm>
            <a:off x="142844" y="1928802"/>
            <a:ext cx="3214710" cy="369332"/>
          </a:xfrm>
          <a:prstGeom prst="rect">
            <a:avLst/>
          </a:prstGeom>
          <a:noFill/>
        </p:spPr>
        <p:txBody>
          <a:bodyPr wrap="square" rtlCol="0">
            <a:spAutoFit/>
          </a:bodyPr>
          <a:lstStyle/>
          <a:p>
            <a:r>
              <a:rPr lang="fr-FR" b="1" dirty="0">
                <a:solidFill>
                  <a:srgbClr val="FF0000"/>
                </a:solidFill>
                <a:latin typeface="Times New Roman" pitchFamily="18" charset="0"/>
                <a:cs typeface="Times New Roman" pitchFamily="18" charset="0"/>
              </a:rPr>
              <a:t>1) La B-</a:t>
            </a:r>
            <a:r>
              <a:rPr lang="fr-FR" b="1" dirty="0" err="1">
                <a:solidFill>
                  <a:srgbClr val="FF0000"/>
                </a:solidFill>
                <a:latin typeface="Times New Roman" pitchFamily="18" charset="0"/>
                <a:cs typeface="Times New Roman" pitchFamily="18" charset="0"/>
              </a:rPr>
              <a:t>Lactoglobuline</a:t>
            </a:r>
            <a:endParaRPr lang="fr-FR" b="1" dirty="0">
              <a:solidFill>
                <a:srgbClr val="FF0000"/>
              </a:solidFill>
              <a:latin typeface="Times New Roman" pitchFamily="18" charset="0"/>
              <a:cs typeface="Times New Roman" pitchFamily="18" charset="0"/>
            </a:endParaRPr>
          </a:p>
        </p:txBody>
      </p:sp>
      <p:sp>
        <p:nvSpPr>
          <p:cNvPr id="5" name="ZoneTexte 4"/>
          <p:cNvSpPr txBox="1"/>
          <p:nvPr/>
        </p:nvSpPr>
        <p:spPr>
          <a:xfrm>
            <a:off x="3214678" y="1925413"/>
            <a:ext cx="2857520" cy="646331"/>
          </a:xfrm>
          <a:prstGeom prst="rect">
            <a:avLst/>
          </a:prstGeom>
          <a:noFill/>
        </p:spPr>
        <p:txBody>
          <a:bodyPr wrap="square" rtlCol="0">
            <a:spAutoFit/>
          </a:bodyPr>
          <a:lstStyle/>
          <a:p>
            <a:pPr algn="ctr"/>
            <a:r>
              <a:rPr lang="fr-FR" dirty="0">
                <a:latin typeface="Times New Roman" pitchFamily="18" charset="0"/>
                <a:cs typeface="Times New Roman" pitchFamily="18" charset="0"/>
              </a:rPr>
              <a:t>La plus importante avec  une teneur de 2,5 à 3g/l</a:t>
            </a:r>
          </a:p>
        </p:txBody>
      </p:sp>
      <p:sp>
        <p:nvSpPr>
          <p:cNvPr id="6" name="Flèche droite 5"/>
          <p:cNvSpPr/>
          <p:nvPr/>
        </p:nvSpPr>
        <p:spPr>
          <a:xfrm>
            <a:off x="2643174" y="2000240"/>
            <a:ext cx="571504"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imes New Roman" pitchFamily="18" charset="0"/>
              <a:cs typeface="Times New Roman" pitchFamily="18" charset="0"/>
            </a:endParaRPr>
          </a:p>
        </p:txBody>
      </p:sp>
      <p:sp>
        <p:nvSpPr>
          <p:cNvPr id="7" name="ZoneTexte 6"/>
          <p:cNvSpPr txBox="1"/>
          <p:nvPr/>
        </p:nvSpPr>
        <p:spPr>
          <a:xfrm>
            <a:off x="7000892" y="1857364"/>
            <a:ext cx="1857388" cy="646331"/>
          </a:xfrm>
          <a:prstGeom prst="rect">
            <a:avLst/>
          </a:prstGeom>
          <a:noFill/>
        </p:spPr>
        <p:txBody>
          <a:bodyPr wrap="square" rtlCol="0">
            <a:spAutoFit/>
          </a:bodyPr>
          <a:lstStyle/>
          <a:p>
            <a:pPr algn="ctr"/>
            <a:r>
              <a:rPr lang="fr-FR" dirty="0">
                <a:latin typeface="Times New Roman" pitchFamily="18" charset="0"/>
                <a:cs typeface="Times New Roman" pitchFamily="18" charset="0"/>
              </a:rPr>
              <a:t>50% des protéines sériques</a:t>
            </a:r>
          </a:p>
        </p:txBody>
      </p:sp>
      <p:sp>
        <p:nvSpPr>
          <p:cNvPr id="8" name="Flèche droite 7"/>
          <p:cNvSpPr/>
          <p:nvPr/>
        </p:nvSpPr>
        <p:spPr>
          <a:xfrm>
            <a:off x="6215074" y="2000240"/>
            <a:ext cx="571504"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imes New Roman" pitchFamily="18" charset="0"/>
              <a:cs typeface="Times New Roman" pitchFamily="18" charset="0"/>
            </a:endParaRPr>
          </a:p>
        </p:txBody>
      </p:sp>
      <p:sp>
        <p:nvSpPr>
          <p:cNvPr id="9" name="ZoneTexte 8"/>
          <p:cNvSpPr txBox="1"/>
          <p:nvPr/>
        </p:nvSpPr>
        <p:spPr>
          <a:xfrm>
            <a:off x="142860" y="2545766"/>
            <a:ext cx="9001156" cy="923330"/>
          </a:xfrm>
          <a:prstGeom prst="rect">
            <a:avLst/>
          </a:prstGeom>
          <a:noFill/>
        </p:spPr>
        <p:txBody>
          <a:bodyPr wrap="square" rtlCol="0">
            <a:spAutoFit/>
          </a:bodyPr>
          <a:lstStyle/>
          <a:p>
            <a:r>
              <a:rPr lang="fr-FR" b="1" dirty="0">
                <a:solidFill>
                  <a:srgbClr val="FF0000"/>
                </a:solidFill>
                <a:latin typeface="Times New Roman" pitchFamily="18" charset="0"/>
                <a:cs typeface="Times New Roman" pitchFamily="18" charset="0"/>
              </a:rPr>
              <a:t>2) alpha-Lactalbumine, </a:t>
            </a:r>
          </a:p>
          <a:p>
            <a:endParaRPr lang="fr-FR" b="1" dirty="0">
              <a:solidFill>
                <a:srgbClr val="FF0000"/>
              </a:solidFill>
              <a:latin typeface="Times New Roman" pitchFamily="18" charset="0"/>
              <a:cs typeface="Times New Roman" pitchFamily="18" charset="0"/>
            </a:endParaRPr>
          </a:p>
          <a:p>
            <a:r>
              <a:rPr lang="fr-FR" b="1" dirty="0">
                <a:solidFill>
                  <a:schemeClr val="tx2"/>
                </a:solidFill>
                <a:latin typeface="Times New Roman" pitchFamily="18" charset="0"/>
                <a:cs typeface="Times New Roman" pitchFamily="18" charset="0"/>
              </a:rPr>
              <a:t>3) immunoglobuline bovine (</a:t>
            </a:r>
            <a:r>
              <a:rPr lang="fr-FR" b="1" dirty="0" err="1">
                <a:solidFill>
                  <a:schemeClr val="tx2"/>
                </a:solidFill>
                <a:latin typeface="Times New Roman" pitchFamily="18" charset="0"/>
                <a:cs typeface="Times New Roman" pitchFamily="18" charset="0"/>
              </a:rPr>
              <a:t>Ig</a:t>
            </a:r>
            <a:r>
              <a:rPr lang="fr-FR" b="1" dirty="0">
                <a:solidFill>
                  <a:schemeClr val="tx2"/>
                </a:solidFill>
                <a:latin typeface="Times New Roman" pitchFamily="18" charset="0"/>
                <a:cs typeface="Times New Roman" pitchFamily="18" charset="0"/>
              </a:rPr>
              <a:t> G) et l’albumine sérique bovine</a:t>
            </a:r>
            <a:r>
              <a:rPr lang="fr-FR" b="1" dirty="0">
                <a:solidFill>
                  <a:srgbClr val="FF0000"/>
                </a:solidFill>
                <a:latin typeface="Times New Roman" pitchFamily="18" charset="0"/>
                <a:cs typeface="Times New Roman" pitchFamily="18" charset="0"/>
              </a:rPr>
              <a:t>.</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85720" y="0"/>
            <a:ext cx="8572560"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amond(i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642918"/>
            <a:ext cx="8643998" cy="1338828"/>
          </a:xfrm>
          <a:prstGeom prst="rect">
            <a:avLst/>
          </a:prstGeom>
        </p:spPr>
        <p:txBody>
          <a:bodyPr wrap="square">
            <a:spAutoFit/>
          </a:bodyPr>
          <a:lstStyle/>
          <a:p>
            <a:pPr algn="just">
              <a:lnSpc>
                <a:spcPct val="150000"/>
              </a:lnSpc>
            </a:pPr>
            <a:r>
              <a:rPr lang="fr-FR" b="1" u="sng" dirty="0">
                <a:solidFill>
                  <a:srgbClr val="FF0000"/>
                </a:solidFill>
                <a:latin typeface="Times New Roman" pitchFamily="18" charset="0"/>
                <a:cs typeface="Times New Roman" pitchFamily="18" charset="0"/>
              </a:rPr>
              <a:t>NB 3</a:t>
            </a:r>
            <a:r>
              <a:rPr lang="fr-FR" b="1" dirty="0">
                <a:solidFill>
                  <a:srgbClr val="FF0000"/>
                </a:solidFill>
                <a:latin typeface="Times New Roman" pitchFamily="18" charset="0"/>
                <a:cs typeface="Times New Roman" pitchFamily="18" charset="0"/>
              </a:rPr>
              <a:t>:</a:t>
            </a:r>
            <a:r>
              <a:rPr lang="fr-FR" dirty="0">
                <a:latin typeface="Times New Roman" pitchFamily="18" charset="0"/>
                <a:cs typeface="Times New Roman" pitchFamily="18" charset="0"/>
              </a:rPr>
              <a:t> </a:t>
            </a:r>
            <a:r>
              <a:rPr lang="fr-FR" b="1" dirty="0">
                <a:solidFill>
                  <a:srgbClr val="FF0000"/>
                </a:solidFill>
                <a:latin typeface="Times New Roman" pitchFamily="18" charset="0"/>
                <a:cs typeface="Times New Roman" pitchFamily="18" charset="0"/>
              </a:rPr>
              <a:t>L’addition des différents ingrédients </a:t>
            </a:r>
            <a:r>
              <a:rPr lang="fr-FR" b="1" dirty="0">
                <a:latin typeface="Times New Roman" pitchFamily="18" charset="0"/>
                <a:cs typeface="Times New Roman" pitchFamily="18" charset="0"/>
              </a:rPr>
              <a:t>intervient soit avant la fermentation pour les yaourts fermes</a:t>
            </a:r>
            <a:r>
              <a:rPr lang="fr-FR" dirty="0">
                <a:latin typeface="Times New Roman" pitchFamily="18" charset="0"/>
                <a:cs typeface="Times New Roman" pitchFamily="18" charset="0"/>
              </a:rPr>
              <a:t> (sucres, arômes, colorants) soit, </a:t>
            </a:r>
            <a:r>
              <a:rPr lang="fr-FR" b="1" dirty="0">
                <a:latin typeface="Times New Roman" pitchFamily="18" charset="0"/>
                <a:cs typeface="Times New Roman" pitchFamily="18" charset="0"/>
              </a:rPr>
              <a:t>pour les yaourts brassés, après la fermentation, par l’addition de préparations de fruits.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1142984"/>
            <a:ext cx="8643998" cy="1754326"/>
          </a:xfrm>
          <a:prstGeom prst="rect">
            <a:avLst/>
          </a:prstGeom>
        </p:spPr>
        <p:txBody>
          <a:bodyPr wrap="square">
            <a:spAutoFit/>
          </a:bodyPr>
          <a:lstStyle/>
          <a:p>
            <a:pPr algn="just">
              <a:lnSpc>
                <a:spcPct val="150000"/>
              </a:lnSpc>
            </a:pPr>
            <a:r>
              <a:rPr lang="fr-FR" b="1" dirty="0">
                <a:latin typeface="Times New Roman" pitchFamily="18" charset="0"/>
                <a:cs typeface="Times New Roman" pitchFamily="18" charset="0"/>
              </a:rPr>
              <a:t>Les yaourts sont généralement conditionnés dans deux types de matériaux d’emballage </a:t>
            </a:r>
            <a:r>
              <a:rPr lang="fr-FR" dirty="0">
                <a:latin typeface="Times New Roman" pitchFamily="18" charset="0"/>
                <a:cs typeface="Times New Roman" pitchFamily="18" charset="0"/>
              </a:rPr>
              <a:t>: </a:t>
            </a:r>
            <a:r>
              <a:rPr lang="fr-FR" b="1" dirty="0">
                <a:solidFill>
                  <a:srgbClr val="FF0000"/>
                </a:solidFill>
                <a:latin typeface="Times New Roman" pitchFamily="18" charset="0"/>
                <a:cs typeface="Times New Roman" pitchFamily="18" charset="0"/>
              </a:rPr>
              <a:t>le verre, réservé aux produits haut de gamme</a:t>
            </a:r>
            <a:r>
              <a:rPr lang="fr-FR" dirty="0">
                <a:latin typeface="Times New Roman" pitchFamily="18" charset="0"/>
                <a:cs typeface="Times New Roman" pitchFamily="18" charset="0"/>
              </a:rPr>
              <a:t>, ou </a:t>
            </a:r>
            <a:r>
              <a:rPr lang="fr-FR" b="1" dirty="0">
                <a:latin typeface="Times New Roman" pitchFamily="18" charset="0"/>
                <a:cs typeface="Times New Roman" pitchFamily="18" charset="0"/>
              </a:rPr>
              <a:t>le plastique</a:t>
            </a:r>
            <a:r>
              <a:rPr lang="fr-FR" dirty="0">
                <a:latin typeface="Times New Roman" pitchFamily="18" charset="0"/>
                <a:cs typeface="Times New Roman" pitchFamily="18" charset="0"/>
              </a:rPr>
              <a:t>. Les pots en carton paraffiné ont maintenant pratiquement disparu, après avoir  été très populaires au début des années 1960.</a:t>
            </a:r>
          </a:p>
        </p:txBody>
      </p:sp>
      <p:sp>
        <p:nvSpPr>
          <p:cNvPr id="3" name="Rectangle 2"/>
          <p:cNvSpPr/>
          <p:nvPr/>
        </p:nvSpPr>
        <p:spPr>
          <a:xfrm>
            <a:off x="285720" y="214290"/>
            <a:ext cx="2153154" cy="369332"/>
          </a:xfrm>
          <a:prstGeom prst="rect">
            <a:avLst/>
          </a:prstGeom>
        </p:spPr>
        <p:txBody>
          <a:bodyPr wrap="none">
            <a:spAutoFit/>
          </a:bodyPr>
          <a:lstStyle/>
          <a:p>
            <a:r>
              <a:rPr lang="fr-FR" b="1" dirty="0">
                <a:solidFill>
                  <a:srgbClr val="FF0000"/>
                </a:solidFill>
                <a:latin typeface="Times New Roman" pitchFamily="18" charset="0"/>
                <a:cs typeface="Times New Roman" pitchFamily="18" charset="0"/>
              </a:rPr>
              <a:t>4) Conditionnement</a:t>
            </a:r>
          </a:p>
        </p:txBody>
      </p:sp>
      <p:sp>
        <p:nvSpPr>
          <p:cNvPr id="4" name="Rectangle 3"/>
          <p:cNvSpPr/>
          <p:nvPr/>
        </p:nvSpPr>
        <p:spPr>
          <a:xfrm>
            <a:off x="500034" y="714356"/>
            <a:ext cx="2839239" cy="369332"/>
          </a:xfrm>
          <a:prstGeom prst="rect">
            <a:avLst/>
          </a:prstGeom>
        </p:spPr>
        <p:txBody>
          <a:bodyPr wrap="none">
            <a:spAutoFit/>
          </a:bodyPr>
          <a:lstStyle/>
          <a:p>
            <a:pPr>
              <a:buFont typeface="Wingdings" pitchFamily="2" charset="2"/>
              <a:buChar char="v"/>
            </a:pPr>
            <a:r>
              <a:rPr lang="fr-FR" b="1" dirty="0">
                <a:solidFill>
                  <a:srgbClr val="FF0000"/>
                </a:solidFill>
                <a:latin typeface="Times New Roman" pitchFamily="18" charset="0"/>
                <a:cs typeface="Times New Roman" pitchFamily="18" charset="0"/>
              </a:rPr>
              <a:t> Matériaux d’emballages</a:t>
            </a:r>
          </a:p>
        </p:txBody>
      </p:sp>
      <p:sp>
        <p:nvSpPr>
          <p:cNvPr id="5" name="Rectangle 4"/>
          <p:cNvSpPr/>
          <p:nvPr/>
        </p:nvSpPr>
        <p:spPr>
          <a:xfrm>
            <a:off x="357158" y="3000372"/>
            <a:ext cx="8572560" cy="133882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lnSpc>
                <a:spcPct val="150000"/>
              </a:lnSpc>
            </a:pPr>
            <a:r>
              <a:rPr lang="fr-FR" b="1" u="sng" dirty="0">
                <a:solidFill>
                  <a:srgbClr val="FF0000"/>
                </a:solidFill>
                <a:latin typeface="Times New Roman" pitchFamily="18" charset="0"/>
                <a:cs typeface="Times New Roman" pitchFamily="18" charset="0"/>
              </a:rPr>
              <a:t>NB</a:t>
            </a:r>
            <a:r>
              <a:rPr lang="fr-FR" b="1" dirty="0">
                <a:latin typeface="Times New Roman" pitchFamily="18" charset="0"/>
                <a:cs typeface="Times New Roman" pitchFamily="18" charset="0"/>
              </a:rPr>
              <a:t>: </a:t>
            </a:r>
            <a:r>
              <a:rPr lang="fr-FR" dirty="0">
                <a:latin typeface="Times New Roman" pitchFamily="18" charset="0"/>
                <a:cs typeface="Times New Roman" pitchFamily="18" charset="0"/>
              </a:rPr>
              <a:t>Les matériaux d’emballage utilisés pour la gamme plastique </a:t>
            </a:r>
            <a:r>
              <a:rPr lang="fr-FR" b="1" dirty="0">
                <a:latin typeface="Times New Roman" pitchFamily="18" charset="0"/>
                <a:cs typeface="Times New Roman" pitchFamily="18" charset="0"/>
              </a:rPr>
              <a:t>doivent résister  à l’acidité,  éviter la perte d’arômes et être imperméables à l ’oxygène pour empêcher la croissance des levures et des moisissures pendant la conservation.</a:t>
            </a:r>
          </a:p>
        </p:txBody>
      </p:sp>
      <p:sp>
        <p:nvSpPr>
          <p:cNvPr id="6" name="Rectangle 5"/>
          <p:cNvSpPr/>
          <p:nvPr/>
        </p:nvSpPr>
        <p:spPr>
          <a:xfrm>
            <a:off x="357158" y="4675070"/>
            <a:ext cx="8572560"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50000"/>
              </a:lnSpc>
            </a:pPr>
            <a:r>
              <a:rPr lang="fr-FR" b="1" u="sng" dirty="0">
                <a:solidFill>
                  <a:srgbClr val="FF0000"/>
                </a:solidFill>
                <a:latin typeface="Times New Roman" pitchFamily="18" charset="0"/>
                <a:cs typeface="Times New Roman" pitchFamily="18" charset="0"/>
              </a:rPr>
              <a:t>Très important</a:t>
            </a:r>
            <a:r>
              <a:rPr lang="fr-FR" b="1" dirty="0">
                <a:solidFill>
                  <a:srgbClr val="FF0000"/>
                </a:solidFill>
                <a:latin typeface="Times New Roman" pitchFamily="18" charset="0"/>
                <a:cs typeface="Times New Roman" pitchFamily="18" charset="0"/>
              </a:rPr>
              <a:t>: </a:t>
            </a:r>
            <a:r>
              <a:rPr lang="fr-FR" dirty="0">
                <a:latin typeface="Times New Roman" pitchFamily="18" charset="0"/>
                <a:cs typeface="Times New Roman" pitchFamily="18" charset="0"/>
              </a:rPr>
              <a:t>Les matériaux plastiques susceptibles de répondre  à ce cahier des charges sont le </a:t>
            </a:r>
            <a:r>
              <a:rPr lang="fr-FR" b="1" u="sng" dirty="0">
                <a:solidFill>
                  <a:srgbClr val="FF0000"/>
                </a:solidFill>
                <a:latin typeface="Times New Roman" pitchFamily="18" charset="0"/>
                <a:cs typeface="Times New Roman" pitchFamily="18" charset="0"/>
              </a:rPr>
              <a:t>polystyrène, le polypropylène et le polyéthylène.</a:t>
            </a: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Le polystyrène est de loin le matériau le plus utilisé, car il présente l’avantage de pouvoir être prédécoupé ce qui facilite la sécabilité des pots.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amond(i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amond(i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amond(in)">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71414"/>
            <a:ext cx="9144000" cy="671514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amond(in)">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8794" y="357166"/>
            <a:ext cx="571504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z="3600" b="1" dirty="0">
                <a:solidFill>
                  <a:srgbClr val="FF0000"/>
                </a:solidFill>
                <a:latin typeface="Times New Roman" pitchFamily="18" charset="0"/>
                <a:cs typeface="Times New Roman" pitchFamily="18" charset="0"/>
              </a:rPr>
              <a:t>Produits de charcuterie</a:t>
            </a:r>
          </a:p>
          <a:p>
            <a:pPr algn="ctr"/>
            <a:r>
              <a:rPr lang="fr-FR" sz="3600" b="1" dirty="0">
                <a:solidFill>
                  <a:srgbClr val="FF0000"/>
                </a:solidFill>
                <a:latin typeface="Times New Roman" pitchFamily="18" charset="0"/>
                <a:cs typeface="Times New Roman" pitchFamily="18" charset="0"/>
              </a:rPr>
              <a:t>Matières carnées de base</a:t>
            </a:r>
          </a:p>
        </p:txBody>
      </p:sp>
      <p:pic>
        <p:nvPicPr>
          <p:cNvPr id="1026" name="Picture 2" descr="http://www.leconews.com/images/2012/08/01/boucherie-en-plein-air_841246_679x417.jpg"/>
          <p:cNvPicPr>
            <a:picLocks noChangeAspect="1" noChangeArrowheads="1"/>
          </p:cNvPicPr>
          <p:nvPr/>
        </p:nvPicPr>
        <p:blipFill>
          <a:blip r:embed="rId2" cstate="print"/>
          <a:srcRect/>
          <a:stretch>
            <a:fillRect/>
          </a:stretch>
        </p:blipFill>
        <p:spPr bwMode="auto">
          <a:xfrm>
            <a:off x="357158" y="2714620"/>
            <a:ext cx="3500462" cy="3071834"/>
          </a:xfrm>
          <a:prstGeom prst="rect">
            <a:avLst/>
          </a:prstGeom>
          <a:noFill/>
        </p:spPr>
      </p:pic>
      <p:pic>
        <p:nvPicPr>
          <p:cNvPr id="1028" name="Picture 4" descr="http://i1.ytimg.com/vi/3jlMGFn8Zbc/hqdefault.jpg"/>
          <p:cNvPicPr>
            <a:picLocks noChangeAspect="1" noChangeArrowheads="1"/>
          </p:cNvPicPr>
          <p:nvPr/>
        </p:nvPicPr>
        <p:blipFill>
          <a:blip r:embed="rId3" cstate="print"/>
          <a:srcRect/>
          <a:stretch>
            <a:fillRect/>
          </a:stretch>
        </p:blipFill>
        <p:spPr bwMode="auto">
          <a:xfrm>
            <a:off x="4691095" y="2714643"/>
            <a:ext cx="4095747" cy="3143249"/>
          </a:xfrm>
          <a:prstGeom prst="rect">
            <a:avLst/>
          </a:prstGeom>
          <a:noFill/>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0" y="285728"/>
            <a:ext cx="5314340"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fr-FR"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1) Apports nutritionnels et diététique de la viande:</a:t>
            </a:r>
            <a:endParaRPr kumimoji="0" lang="fr-FR" b="0" i="0" u="none" strike="noStrike" cap="none" normalizeH="0" baseline="0" dirty="0">
              <a:ln>
                <a:noFill/>
              </a:ln>
              <a:solidFill>
                <a:srgbClr val="FF0000"/>
              </a:solidFill>
              <a:effectLst/>
              <a:latin typeface="Arial" pitchFamily="34" charset="0"/>
              <a:cs typeface="Arial" pitchFamily="34" charset="0"/>
            </a:endParaRPr>
          </a:p>
        </p:txBody>
      </p:sp>
      <p:graphicFrame>
        <p:nvGraphicFramePr>
          <p:cNvPr id="4" name="Tableau 3"/>
          <p:cNvGraphicFramePr>
            <a:graphicFrameLocks noGrp="1"/>
          </p:cNvGraphicFramePr>
          <p:nvPr/>
        </p:nvGraphicFramePr>
        <p:xfrm>
          <a:off x="357158" y="2071678"/>
          <a:ext cx="8501126" cy="3143273"/>
        </p:xfrm>
        <a:graphic>
          <a:graphicData uri="http://schemas.openxmlformats.org/drawingml/2006/table">
            <a:tbl>
              <a:tblPr/>
              <a:tblGrid>
                <a:gridCol w="1213994">
                  <a:extLst>
                    <a:ext uri="{9D8B030D-6E8A-4147-A177-3AD203B41FA5}">
                      <a16:colId xmlns:a16="http://schemas.microsoft.com/office/drawing/2014/main" val="20000"/>
                    </a:ext>
                  </a:extLst>
                </a:gridCol>
                <a:gridCol w="1213994">
                  <a:extLst>
                    <a:ext uri="{9D8B030D-6E8A-4147-A177-3AD203B41FA5}">
                      <a16:colId xmlns:a16="http://schemas.microsoft.com/office/drawing/2014/main" val="20001"/>
                    </a:ext>
                  </a:extLst>
                </a:gridCol>
                <a:gridCol w="1213994">
                  <a:extLst>
                    <a:ext uri="{9D8B030D-6E8A-4147-A177-3AD203B41FA5}">
                      <a16:colId xmlns:a16="http://schemas.microsoft.com/office/drawing/2014/main" val="20002"/>
                    </a:ext>
                  </a:extLst>
                </a:gridCol>
                <a:gridCol w="1213994">
                  <a:extLst>
                    <a:ext uri="{9D8B030D-6E8A-4147-A177-3AD203B41FA5}">
                      <a16:colId xmlns:a16="http://schemas.microsoft.com/office/drawing/2014/main" val="20003"/>
                    </a:ext>
                  </a:extLst>
                </a:gridCol>
                <a:gridCol w="1215050">
                  <a:extLst>
                    <a:ext uri="{9D8B030D-6E8A-4147-A177-3AD203B41FA5}">
                      <a16:colId xmlns:a16="http://schemas.microsoft.com/office/drawing/2014/main" val="20004"/>
                    </a:ext>
                  </a:extLst>
                </a:gridCol>
                <a:gridCol w="1215050">
                  <a:extLst>
                    <a:ext uri="{9D8B030D-6E8A-4147-A177-3AD203B41FA5}">
                      <a16:colId xmlns:a16="http://schemas.microsoft.com/office/drawing/2014/main" val="20005"/>
                    </a:ext>
                  </a:extLst>
                </a:gridCol>
                <a:gridCol w="1215050">
                  <a:extLst>
                    <a:ext uri="{9D8B030D-6E8A-4147-A177-3AD203B41FA5}">
                      <a16:colId xmlns:a16="http://schemas.microsoft.com/office/drawing/2014/main" val="20006"/>
                    </a:ext>
                  </a:extLst>
                </a:gridCol>
              </a:tblGrid>
              <a:tr h="785818">
                <a:tc>
                  <a:txBody>
                    <a:bodyPr/>
                    <a:lstStyle/>
                    <a:p>
                      <a:pPr algn="ctr">
                        <a:lnSpc>
                          <a:spcPct val="115000"/>
                        </a:lnSpc>
                        <a:spcAft>
                          <a:spcPts val="0"/>
                        </a:spcAft>
                      </a:pPr>
                      <a:r>
                        <a:rPr lang="fr-FR" sz="1800" b="1" dirty="0">
                          <a:latin typeface="Times New Roman"/>
                          <a:ea typeface="Calibri"/>
                          <a:cs typeface="Arial"/>
                        </a:rPr>
                        <a:t>Viande</a:t>
                      </a:r>
                      <a:endParaRPr lang="fr-FR" sz="18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chemeClr val="tx2">
                        <a:lumMod val="20000"/>
                        <a:lumOff val="80000"/>
                      </a:schemeClr>
                    </a:solidFill>
                  </a:tcPr>
                </a:tc>
                <a:tc>
                  <a:txBody>
                    <a:bodyPr/>
                    <a:lstStyle/>
                    <a:p>
                      <a:pPr algn="ctr">
                        <a:lnSpc>
                          <a:spcPct val="115000"/>
                        </a:lnSpc>
                        <a:spcAft>
                          <a:spcPts val="0"/>
                        </a:spcAft>
                      </a:pPr>
                      <a:r>
                        <a:rPr lang="fr-FR" sz="1800" b="1" dirty="0">
                          <a:latin typeface="Times New Roman"/>
                          <a:ea typeface="Calibri"/>
                          <a:cs typeface="Arial"/>
                        </a:rPr>
                        <a:t>Protéines</a:t>
                      </a:r>
                      <a:endParaRPr lang="fr-FR" sz="18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chemeClr val="tx2">
                        <a:lumMod val="20000"/>
                        <a:lumOff val="80000"/>
                      </a:schemeClr>
                    </a:solidFill>
                  </a:tcPr>
                </a:tc>
                <a:tc>
                  <a:txBody>
                    <a:bodyPr/>
                    <a:lstStyle/>
                    <a:p>
                      <a:pPr algn="ctr">
                        <a:lnSpc>
                          <a:spcPct val="115000"/>
                        </a:lnSpc>
                        <a:spcAft>
                          <a:spcPts val="0"/>
                        </a:spcAft>
                      </a:pPr>
                      <a:r>
                        <a:rPr lang="fr-FR" sz="1800" b="1" dirty="0">
                          <a:latin typeface="Times New Roman"/>
                          <a:ea typeface="Calibri"/>
                          <a:cs typeface="Arial"/>
                        </a:rPr>
                        <a:t>lipides</a:t>
                      </a:r>
                      <a:endParaRPr lang="fr-FR" sz="18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chemeClr val="tx2">
                        <a:lumMod val="20000"/>
                        <a:lumOff val="80000"/>
                      </a:schemeClr>
                    </a:solidFill>
                  </a:tcPr>
                </a:tc>
                <a:tc>
                  <a:txBody>
                    <a:bodyPr/>
                    <a:lstStyle/>
                    <a:p>
                      <a:pPr algn="ctr">
                        <a:lnSpc>
                          <a:spcPct val="115000"/>
                        </a:lnSpc>
                        <a:spcAft>
                          <a:spcPts val="0"/>
                        </a:spcAft>
                      </a:pPr>
                      <a:r>
                        <a:rPr lang="fr-FR" sz="1800" b="1" dirty="0">
                          <a:latin typeface="Times New Roman"/>
                          <a:ea typeface="Calibri"/>
                          <a:cs typeface="Arial"/>
                        </a:rPr>
                        <a:t>AGS</a:t>
                      </a:r>
                      <a:endParaRPr lang="fr-FR" sz="18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chemeClr val="tx2">
                        <a:lumMod val="20000"/>
                        <a:lumOff val="80000"/>
                      </a:schemeClr>
                    </a:solidFill>
                  </a:tcPr>
                </a:tc>
                <a:tc>
                  <a:txBody>
                    <a:bodyPr/>
                    <a:lstStyle/>
                    <a:p>
                      <a:pPr algn="ctr">
                        <a:lnSpc>
                          <a:spcPct val="115000"/>
                        </a:lnSpc>
                        <a:spcAft>
                          <a:spcPts val="0"/>
                        </a:spcAft>
                      </a:pPr>
                      <a:r>
                        <a:rPr lang="fr-FR" sz="1800" b="1" dirty="0">
                          <a:latin typeface="Times New Roman"/>
                          <a:ea typeface="Calibri"/>
                          <a:cs typeface="Arial"/>
                        </a:rPr>
                        <a:t>AGMI</a:t>
                      </a:r>
                      <a:endParaRPr lang="fr-FR" sz="18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chemeClr val="tx2">
                        <a:lumMod val="20000"/>
                        <a:lumOff val="80000"/>
                      </a:schemeClr>
                    </a:solidFill>
                  </a:tcPr>
                </a:tc>
                <a:tc>
                  <a:txBody>
                    <a:bodyPr/>
                    <a:lstStyle/>
                    <a:p>
                      <a:pPr algn="ctr">
                        <a:lnSpc>
                          <a:spcPct val="115000"/>
                        </a:lnSpc>
                        <a:spcAft>
                          <a:spcPts val="0"/>
                        </a:spcAft>
                      </a:pPr>
                      <a:r>
                        <a:rPr lang="fr-FR" sz="1800" b="1" dirty="0">
                          <a:latin typeface="Times New Roman"/>
                          <a:ea typeface="Calibri"/>
                          <a:cs typeface="Arial"/>
                        </a:rPr>
                        <a:t>AGPI</a:t>
                      </a:r>
                      <a:endParaRPr lang="fr-FR" sz="18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chemeClr val="tx2">
                        <a:lumMod val="20000"/>
                        <a:lumOff val="80000"/>
                      </a:schemeClr>
                    </a:solidFill>
                  </a:tcPr>
                </a:tc>
                <a:tc>
                  <a:txBody>
                    <a:bodyPr/>
                    <a:lstStyle/>
                    <a:p>
                      <a:pPr algn="ctr">
                        <a:lnSpc>
                          <a:spcPct val="115000"/>
                        </a:lnSpc>
                        <a:spcAft>
                          <a:spcPts val="0"/>
                        </a:spcAft>
                      </a:pPr>
                      <a:r>
                        <a:rPr lang="fr-FR" sz="1800" b="1" dirty="0">
                          <a:latin typeface="Times New Roman"/>
                          <a:ea typeface="Calibri"/>
                          <a:cs typeface="Arial"/>
                        </a:rPr>
                        <a:t>fer</a:t>
                      </a:r>
                      <a:endParaRPr lang="fr-FR" sz="18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chemeClr val="tx2">
                        <a:lumMod val="20000"/>
                        <a:lumOff val="80000"/>
                      </a:schemeClr>
                    </a:solidFill>
                  </a:tcPr>
                </a:tc>
                <a:extLst>
                  <a:ext uri="{0D108BD9-81ED-4DB2-BD59-A6C34878D82A}">
                    <a16:rowId xmlns:a16="http://schemas.microsoft.com/office/drawing/2014/main" val="10000"/>
                  </a:ext>
                </a:extLst>
              </a:tr>
              <a:tr h="1571637">
                <a:tc>
                  <a:txBody>
                    <a:bodyPr/>
                    <a:lstStyle/>
                    <a:p>
                      <a:pPr algn="ctr">
                        <a:lnSpc>
                          <a:spcPct val="115000"/>
                        </a:lnSpc>
                        <a:spcAft>
                          <a:spcPts val="0"/>
                        </a:spcAft>
                      </a:pPr>
                      <a:r>
                        <a:rPr lang="fr-FR" sz="1800" b="1" dirty="0">
                          <a:latin typeface="Times New Roman"/>
                          <a:ea typeface="Calibri"/>
                          <a:cs typeface="Arial"/>
                        </a:rPr>
                        <a:t>Bovine</a:t>
                      </a:r>
                      <a:endParaRPr lang="fr-FR" sz="18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chemeClr val="tx2">
                        <a:lumMod val="20000"/>
                        <a:lumOff val="80000"/>
                      </a:schemeClr>
                    </a:solidFill>
                  </a:tcPr>
                </a:tc>
                <a:tc>
                  <a:txBody>
                    <a:bodyPr/>
                    <a:lstStyle/>
                    <a:p>
                      <a:pPr algn="ctr">
                        <a:lnSpc>
                          <a:spcPct val="115000"/>
                        </a:lnSpc>
                        <a:spcAft>
                          <a:spcPts val="0"/>
                        </a:spcAft>
                      </a:pPr>
                      <a:r>
                        <a:rPr lang="fr-FR" sz="1800" b="1" dirty="0">
                          <a:solidFill>
                            <a:srgbClr val="FF0000"/>
                          </a:solidFill>
                          <a:latin typeface="Times New Roman"/>
                          <a:ea typeface="Calibri"/>
                          <a:cs typeface="Arial"/>
                        </a:rPr>
                        <a:t>26 à 31 </a:t>
                      </a:r>
                      <a:endParaRPr lang="fr-FR" sz="1800" b="1" dirty="0">
                        <a:solidFill>
                          <a:srgbClr val="FF0000"/>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chemeClr val="tx2">
                        <a:lumMod val="20000"/>
                        <a:lumOff val="80000"/>
                      </a:schemeClr>
                    </a:solidFill>
                  </a:tcPr>
                </a:tc>
                <a:tc>
                  <a:txBody>
                    <a:bodyPr/>
                    <a:lstStyle/>
                    <a:p>
                      <a:pPr algn="ctr">
                        <a:lnSpc>
                          <a:spcPct val="115000"/>
                        </a:lnSpc>
                        <a:spcAft>
                          <a:spcPts val="0"/>
                        </a:spcAft>
                      </a:pPr>
                      <a:r>
                        <a:rPr lang="fr-FR" sz="1800" b="1" dirty="0">
                          <a:solidFill>
                            <a:srgbClr val="FF0000"/>
                          </a:solidFill>
                          <a:latin typeface="Times New Roman"/>
                          <a:ea typeface="Calibri"/>
                          <a:cs typeface="Arial"/>
                        </a:rPr>
                        <a:t>2  et 17</a:t>
                      </a:r>
                      <a:endParaRPr lang="fr-FR" sz="1800" b="1" dirty="0">
                        <a:solidFill>
                          <a:srgbClr val="FF0000"/>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chemeClr val="tx2">
                        <a:lumMod val="20000"/>
                        <a:lumOff val="80000"/>
                      </a:schemeClr>
                    </a:solidFill>
                  </a:tcPr>
                </a:tc>
                <a:tc>
                  <a:txBody>
                    <a:bodyPr/>
                    <a:lstStyle/>
                    <a:p>
                      <a:pPr algn="ctr">
                        <a:lnSpc>
                          <a:spcPct val="115000"/>
                        </a:lnSpc>
                        <a:spcAft>
                          <a:spcPts val="0"/>
                        </a:spcAft>
                      </a:pPr>
                      <a:r>
                        <a:rPr lang="fr-FR" sz="1800" b="1" dirty="0">
                          <a:solidFill>
                            <a:srgbClr val="FF0000"/>
                          </a:solidFill>
                          <a:latin typeface="Times New Roman"/>
                          <a:ea typeface="Calibri"/>
                          <a:cs typeface="Arial"/>
                        </a:rPr>
                        <a:t>41 à 52 </a:t>
                      </a:r>
                      <a:endParaRPr lang="fr-FR" sz="1800" b="1" dirty="0">
                        <a:solidFill>
                          <a:srgbClr val="FF0000"/>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chemeClr val="tx2">
                        <a:lumMod val="20000"/>
                        <a:lumOff val="80000"/>
                      </a:schemeClr>
                    </a:solidFill>
                  </a:tcPr>
                </a:tc>
                <a:tc>
                  <a:txBody>
                    <a:bodyPr/>
                    <a:lstStyle/>
                    <a:p>
                      <a:pPr algn="ctr">
                        <a:lnSpc>
                          <a:spcPct val="115000"/>
                        </a:lnSpc>
                        <a:spcAft>
                          <a:spcPts val="0"/>
                        </a:spcAft>
                      </a:pPr>
                      <a:r>
                        <a:rPr lang="fr-FR" sz="1800" b="1" dirty="0">
                          <a:solidFill>
                            <a:srgbClr val="FF0000"/>
                          </a:solidFill>
                          <a:latin typeface="Times New Roman"/>
                          <a:ea typeface="Calibri"/>
                          <a:cs typeface="Arial"/>
                        </a:rPr>
                        <a:t>37,5 à 46,6 </a:t>
                      </a:r>
                      <a:endParaRPr lang="fr-FR" sz="1800" b="1" dirty="0">
                        <a:solidFill>
                          <a:srgbClr val="FF0000"/>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chemeClr val="tx2">
                        <a:lumMod val="20000"/>
                        <a:lumOff val="80000"/>
                      </a:schemeClr>
                    </a:solidFill>
                  </a:tcPr>
                </a:tc>
                <a:tc>
                  <a:txBody>
                    <a:bodyPr/>
                    <a:lstStyle/>
                    <a:p>
                      <a:pPr algn="ctr">
                        <a:lnSpc>
                          <a:spcPct val="115000"/>
                        </a:lnSpc>
                        <a:spcAft>
                          <a:spcPts val="0"/>
                        </a:spcAft>
                      </a:pPr>
                      <a:r>
                        <a:rPr lang="fr-FR" sz="1800" b="1">
                          <a:solidFill>
                            <a:srgbClr val="FF0000"/>
                          </a:solidFill>
                          <a:latin typeface="Times New Roman"/>
                          <a:ea typeface="Calibri"/>
                          <a:cs typeface="Arial"/>
                        </a:rPr>
                        <a:t>0,7 à 6,0 </a:t>
                      </a:r>
                      <a:endParaRPr lang="fr-FR" sz="1800" b="1">
                        <a:solidFill>
                          <a:srgbClr val="FF0000"/>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chemeClr val="tx2">
                        <a:lumMod val="20000"/>
                        <a:lumOff val="80000"/>
                      </a:schemeClr>
                    </a:solidFill>
                  </a:tcPr>
                </a:tc>
                <a:tc>
                  <a:txBody>
                    <a:bodyPr/>
                    <a:lstStyle/>
                    <a:p>
                      <a:pPr algn="ctr">
                        <a:lnSpc>
                          <a:spcPct val="115000"/>
                        </a:lnSpc>
                        <a:spcAft>
                          <a:spcPts val="0"/>
                        </a:spcAft>
                      </a:pPr>
                      <a:r>
                        <a:rPr lang="fr-FR" sz="1800" b="1" dirty="0">
                          <a:solidFill>
                            <a:srgbClr val="FF0000"/>
                          </a:solidFill>
                          <a:latin typeface="Times New Roman"/>
                          <a:ea typeface="Calibri"/>
                          <a:cs typeface="Arial"/>
                        </a:rPr>
                        <a:t>2,5 mg/100 g</a:t>
                      </a:r>
                      <a:endParaRPr lang="fr-FR" sz="1800" b="1" dirty="0">
                        <a:solidFill>
                          <a:srgbClr val="FF0000"/>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chemeClr val="tx2">
                        <a:lumMod val="20000"/>
                        <a:lumOff val="80000"/>
                      </a:schemeClr>
                    </a:solidFill>
                  </a:tcPr>
                </a:tc>
                <a:extLst>
                  <a:ext uri="{0D108BD9-81ED-4DB2-BD59-A6C34878D82A}">
                    <a16:rowId xmlns:a16="http://schemas.microsoft.com/office/drawing/2014/main" val="10001"/>
                  </a:ext>
                </a:extLst>
              </a:tr>
              <a:tr h="785818">
                <a:tc>
                  <a:txBody>
                    <a:bodyPr/>
                    <a:lstStyle/>
                    <a:p>
                      <a:pPr algn="ctr">
                        <a:lnSpc>
                          <a:spcPct val="115000"/>
                        </a:lnSpc>
                        <a:spcAft>
                          <a:spcPts val="0"/>
                        </a:spcAft>
                      </a:pPr>
                      <a:r>
                        <a:rPr lang="fr-FR" sz="1800" b="1" dirty="0">
                          <a:latin typeface="Times New Roman"/>
                          <a:ea typeface="Calibri"/>
                          <a:cs typeface="Arial"/>
                        </a:rPr>
                        <a:t>Volaille</a:t>
                      </a:r>
                      <a:endParaRPr lang="fr-FR" sz="18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chemeClr val="tx2">
                        <a:lumMod val="20000"/>
                        <a:lumOff val="80000"/>
                      </a:schemeClr>
                    </a:solidFill>
                  </a:tcPr>
                </a:tc>
                <a:tc>
                  <a:txBody>
                    <a:bodyPr/>
                    <a:lstStyle/>
                    <a:p>
                      <a:pPr algn="ctr">
                        <a:lnSpc>
                          <a:spcPct val="115000"/>
                        </a:lnSpc>
                        <a:spcAft>
                          <a:spcPts val="0"/>
                        </a:spcAft>
                      </a:pPr>
                      <a:r>
                        <a:rPr lang="fr-FR" sz="1800" b="1" dirty="0">
                          <a:solidFill>
                            <a:srgbClr val="FF0000"/>
                          </a:solidFill>
                          <a:latin typeface="Times New Roman"/>
                          <a:ea typeface="Calibri"/>
                          <a:cs typeface="Arial"/>
                        </a:rPr>
                        <a:t>26,4</a:t>
                      </a:r>
                      <a:endParaRPr lang="fr-FR" sz="1800" b="1" dirty="0">
                        <a:solidFill>
                          <a:srgbClr val="FF0000"/>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chemeClr val="tx2">
                        <a:lumMod val="20000"/>
                        <a:lumOff val="80000"/>
                      </a:schemeClr>
                    </a:solidFill>
                  </a:tcPr>
                </a:tc>
                <a:tc>
                  <a:txBody>
                    <a:bodyPr/>
                    <a:lstStyle/>
                    <a:p>
                      <a:pPr algn="ctr">
                        <a:lnSpc>
                          <a:spcPct val="115000"/>
                        </a:lnSpc>
                        <a:spcAft>
                          <a:spcPts val="0"/>
                        </a:spcAft>
                      </a:pPr>
                      <a:r>
                        <a:rPr lang="fr-FR" sz="1800" b="1" dirty="0">
                          <a:solidFill>
                            <a:srgbClr val="FF0000"/>
                          </a:solidFill>
                          <a:latin typeface="Times New Roman"/>
                          <a:ea typeface="Calibri"/>
                          <a:cs typeface="Arial"/>
                        </a:rPr>
                        <a:t>6,2</a:t>
                      </a:r>
                      <a:endParaRPr lang="fr-FR" sz="1800" b="1" dirty="0">
                        <a:solidFill>
                          <a:srgbClr val="FF0000"/>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chemeClr val="tx2">
                        <a:lumMod val="20000"/>
                        <a:lumOff val="80000"/>
                      </a:schemeClr>
                    </a:solidFill>
                  </a:tcPr>
                </a:tc>
                <a:tc>
                  <a:txBody>
                    <a:bodyPr/>
                    <a:lstStyle/>
                    <a:p>
                      <a:pPr algn="ctr">
                        <a:lnSpc>
                          <a:spcPct val="115000"/>
                        </a:lnSpc>
                        <a:spcAft>
                          <a:spcPts val="0"/>
                        </a:spcAft>
                      </a:pPr>
                      <a:r>
                        <a:rPr lang="fr-FR" sz="1800" b="1" dirty="0">
                          <a:solidFill>
                            <a:srgbClr val="FF0000"/>
                          </a:solidFill>
                          <a:latin typeface="Times New Roman"/>
                          <a:ea typeface="Calibri"/>
                          <a:cs typeface="Arial"/>
                        </a:rPr>
                        <a:t>1,95</a:t>
                      </a:r>
                      <a:endParaRPr lang="fr-FR" sz="1800" b="1" dirty="0">
                        <a:solidFill>
                          <a:srgbClr val="FF0000"/>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chemeClr val="tx2">
                        <a:lumMod val="20000"/>
                        <a:lumOff val="80000"/>
                      </a:schemeClr>
                    </a:solidFill>
                  </a:tcPr>
                </a:tc>
                <a:tc>
                  <a:txBody>
                    <a:bodyPr/>
                    <a:lstStyle/>
                    <a:p>
                      <a:pPr algn="ctr">
                        <a:lnSpc>
                          <a:spcPct val="115000"/>
                        </a:lnSpc>
                        <a:spcAft>
                          <a:spcPts val="0"/>
                        </a:spcAft>
                      </a:pPr>
                      <a:r>
                        <a:rPr lang="fr-FR" sz="1800" b="1" dirty="0">
                          <a:solidFill>
                            <a:srgbClr val="FF0000"/>
                          </a:solidFill>
                          <a:latin typeface="Times New Roman"/>
                          <a:ea typeface="Calibri"/>
                          <a:cs typeface="Arial"/>
                        </a:rPr>
                        <a:t>2,65</a:t>
                      </a:r>
                      <a:endParaRPr lang="fr-FR" sz="1800" b="1" dirty="0">
                        <a:solidFill>
                          <a:srgbClr val="FF0000"/>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chemeClr val="tx2">
                        <a:lumMod val="20000"/>
                        <a:lumOff val="80000"/>
                      </a:schemeClr>
                    </a:solidFill>
                  </a:tcPr>
                </a:tc>
                <a:tc>
                  <a:txBody>
                    <a:bodyPr/>
                    <a:lstStyle/>
                    <a:p>
                      <a:pPr algn="ctr">
                        <a:lnSpc>
                          <a:spcPct val="115000"/>
                        </a:lnSpc>
                        <a:spcAft>
                          <a:spcPts val="0"/>
                        </a:spcAft>
                      </a:pPr>
                      <a:r>
                        <a:rPr lang="fr-FR" sz="1800" b="1" dirty="0">
                          <a:solidFill>
                            <a:srgbClr val="FF0000"/>
                          </a:solidFill>
                          <a:latin typeface="Times New Roman"/>
                          <a:ea typeface="Calibri"/>
                          <a:cs typeface="Arial"/>
                        </a:rPr>
                        <a:t>1,23</a:t>
                      </a:r>
                      <a:endParaRPr lang="fr-FR" sz="1800" b="1" dirty="0">
                        <a:solidFill>
                          <a:srgbClr val="FF0000"/>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chemeClr val="tx2">
                        <a:lumMod val="20000"/>
                        <a:lumOff val="80000"/>
                      </a:schemeClr>
                    </a:solidFill>
                  </a:tcPr>
                </a:tc>
                <a:tc>
                  <a:txBody>
                    <a:bodyPr/>
                    <a:lstStyle/>
                    <a:p>
                      <a:pPr algn="ctr">
                        <a:lnSpc>
                          <a:spcPct val="115000"/>
                        </a:lnSpc>
                        <a:spcAft>
                          <a:spcPts val="0"/>
                        </a:spcAft>
                      </a:pPr>
                      <a:r>
                        <a:rPr lang="fr-FR" sz="1800" b="1" dirty="0">
                          <a:solidFill>
                            <a:srgbClr val="FF0000"/>
                          </a:solidFill>
                          <a:latin typeface="Times New Roman"/>
                          <a:ea typeface="Calibri"/>
                          <a:cs typeface="Arial"/>
                        </a:rPr>
                        <a:t>1,3</a:t>
                      </a:r>
                      <a:endParaRPr lang="fr-FR" sz="1800" b="1" dirty="0">
                        <a:solidFill>
                          <a:srgbClr val="FF0000"/>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solidFill>
                      <a:schemeClr val="tx2">
                        <a:lumMod val="20000"/>
                        <a:lumOff val="80000"/>
                      </a:schemeClr>
                    </a:solidFill>
                  </a:tcPr>
                </a:tc>
                <a:extLst>
                  <a:ext uri="{0D108BD9-81ED-4DB2-BD59-A6C34878D82A}">
                    <a16:rowId xmlns:a16="http://schemas.microsoft.com/office/drawing/2014/main" val="10002"/>
                  </a:ext>
                </a:extLst>
              </a:tr>
            </a:tbl>
          </a:graphicData>
        </a:graphic>
      </p:graphicFrame>
      <p:sp>
        <p:nvSpPr>
          <p:cNvPr id="5" name="ZoneTexte 4"/>
          <p:cNvSpPr txBox="1"/>
          <p:nvPr/>
        </p:nvSpPr>
        <p:spPr>
          <a:xfrm>
            <a:off x="357158" y="1416594"/>
            <a:ext cx="6858048" cy="369332"/>
          </a:xfrm>
          <a:prstGeom prst="rect">
            <a:avLst/>
          </a:prstGeom>
          <a:noFill/>
        </p:spPr>
        <p:txBody>
          <a:bodyPr wrap="square" rtlCol="0">
            <a:spAutoFit/>
          </a:bodyPr>
          <a:lstStyle/>
          <a:p>
            <a:r>
              <a:rPr lang="fr-FR" b="1" dirty="0">
                <a:solidFill>
                  <a:srgbClr val="FF0000"/>
                </a:solidFill>
                <a:latin typeface="Times New Roman" pitchFamily="18" charset="0"/>
                <a:cs typeface="Times New Roman" pitchFamily="18" charset="0"/>
              </a:rPr>
              <a:t>Tableau 1:</a:t>
            </a:r>
            <a:r>
              <a:rPr lang="fr-FR" b="1" dirty="0">
                <a:latin typeface="Times New Roman" pitchFamily="18" charset="0"/>
                <a:cs typeface="Times New Roman" pitchFamily="18" charset="0"/>
              </a:rPr>
              <a:t> Composition de la viande bovine et de volaille en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500034" y="1357298"/>
          <a:ext cx="8001056" cy="4500592"/>
        </p:xfrm>
        <a:graphic>
          <a:graphicData uri="http://schemas.openxmlformats.org/drawingml/2006/table">
            <a:tbl>
              <a:tblPr/>
              <a:tblGrid>
                <a:gridCol w="2666440">
                  <a:extLst>
                    <a:ext uri="{9D8B030D-6E8A-4147-A177-3AD203B41FA5}">
                      <a16:colId xmlns:a16="http://schemas.microsoft.com/office/drawing/2014/main" val="20000"/>
                    </a:ext>
                  </a:extLst>
                </a:gridCol>
                <a:gridCol w="2667308">
                  <a:extLst>
                    <a:ext uri="{9D8B030D-6E8A-4147-A177-3AD203B41FA5}">
                      <a16:colId xmlns:a16="http://schemas.microsoft.com/office/drawing/2014/main" val="20001"/>
                    </a:ext>
                  </a:extLst>
                </a:gridCol>
                <a:gridCol w="2667308">
                  <a:extLst>
                    <a:ext uri="{9D8B030D-6E8A-4147-A177-3AD203B41FA5}">
                      <a16:colId xmlns:a16="http://schemas.microsoft.com/office/drawing/2014/main" val="20002"/>
                    </a:ext>
                  </a:extLst>
                </a:gridCol>
              </a:tblGrid>
              <a:tr h="464893">
                <a:tc>
                  <a:txBody>
                    <a:bodyPr/>
                    <a:lstStyle/>
                    <a:p>
                      <a:pPr marL="457200" algn="ctr">
                        <a:lnSpc>
                          <a:spcPct val="150000"/>
                        </a:lnSpc>
                        <a:spcAft>
                          <a:spcPts val="0"/>
                        </a:spcAft>
                      </a:pPr>
                      <a:r>
                        <a:rPr lang="fr-FR" sz="2000" b="1" kern="800" dirty="0">
                          <a:solidFill>
                            <a:srgbClr val="002060"/>
                          </a:solidFill>
                          <a:latin typeface="Times New Roman"/>
                          <a:ea typeface="Calibri"/>
                        </a:rPr>
                        <a:t>Pays</a:t>
                      </a:r>
                      <a:endParaRPr lang="fr-FR" sz="2000" kern="800" dirty="0">
                        <a:solidFill>
                          <a:srgbClr val="002060"/>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solidFill>
                      <a:schemeClr val="accent3">
                        <a:lumMod val="20000"/>
                        <a:lumOff val="80000"/>
                      </a:schemeClr>
                    </a:solidFill>
                  </a:tcPr>
                </a:tc>
                <a:tc>
                  <a:txBody>
                    <a:bodyPr/>
                    <a:lstStyle/>
                    <a:p>
                      <a:pPr marL="457200" algn="ctr">
                        <a:lnSpc>
                          <a:spcPct val="150000"/>
                        </a:lnSpc>
                        <a:spcAft>
                          <a:spcPts val="0"/>
                        </a:spcAft>
                      </a:pPr>
                      <a:r>
                        <a:rPr lang="fr-FR" sz="2000" b="1" kern="800" dirty="0">
                          <a:solidFill>
                            <a:srgbClr val="002060"/>
                          </a:solidFill>
                          <a:latin typeface="Times New Roman"/>
                          <a:ea typeface="Calibri"/>
                        </a:rPr>
                        <a:t>Hommes</a:t>
                      </a:r>
                      <a:endParaRPr lang="fr-FR" sz="2000" kern="800" dirty="0">
                        <a:solidFill>
                          <a:srgbClr val="002060"/>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solidFill>
                      <a:schemeClr val="accent3">
                        <a:lumMod val="20000"/>
                        <a:lumOff val="80000"/>
                      </a:schemeClr>
                    </a:solidFill>
                  </a:tcPr>
                </a:tc>
                <a:tc>
                  <a:txBody>
                    <a:bodyPr/>
                    <a:lstStyle/>
                    <a:p>
                      <a:pPr marL="457200" algn="ctr">
                        <a:lnSpc>
                          <a:spcPct val="150000"/>
                        </a:lnSpc>
                        <a:spcAft>
                          <a:spcPts val="0"/>
                        </a:spcAft>
                      </a:pPr>
                      <a:r>
                        <a:rPr lang="fr-FR" sz="2000" b="1" kern="800" dirty="0">
                          <a:solidFill>
                            <a:srgbClr val="002060"/>
                          </a:solidFill>
                          <a:latin typeface="Times New Roman"/>
                          <a:ea typeface="Calibri"/>
                        </a:rPr>
                        <a:t>Femmes</a:t>
                      </a:r>
                      <a:endParaRPr lang="fr-FR" sz="2000" kern="800" dirty="0">
                        <a:solidFill>
                          <a:srgbClr val="002060"/>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solidFill>
                      <a:schemeClr val="accent3">
                        <a:lumMod val="20000"/>
                        <a:lumOff val="80000"/>
                      </a:schemeClr>
                    </a:solidFill>
                  </a:tcPr>
                </a:tc>
                <a:extLst>
                  <a:ext uri="{0D108BD9-81ED-4DB2-BD59-A6C34878D82A}">
                    <a16:rowId xmlns:a16="http://schemas.microsoft.com/office/drawing/2014/main" val="10000"/>
                  </a:ext>
                </a:extLst>
              </a:tr>
              <a:tr h="528204">
                <a:tc>
                  <a:txBody>
                    <a:bodyPr/>
                    <a:lstStyle/>
                    <a:p>
                      <a:pPr marL="457200" algn="ctr">
                        <a:lnSpc>
                          <a:spcPct val="150000"/>
                        </a:lnSpc>
                        <a:spcAft>
                          <a:spcPts val="0"/>
                        </a:spcAft>
                      </a:pPr>
                      <a:r>
                        <a:rPr lang="fr-FR" sz="2000" b="1" kern="800">
                          <a:latin typeface="Times New Roman"/>
                          <a:ea typeface="Calibri"/>
                        </a:rPr>
                        <a:t>Grèce</a:t>
                      </a:r>
                      <a:endParaRPr lang="fr-FR" sz="2000" kern="8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solidFill>
                      <a:schemeClr val="accent3">
                        <a:lumMod val="20000"/>
                        <a:lumOff val="80000"/>
                      </a:schemeClr>
                    </a:solidFill>
                  </a:tcPr>
                </a:tc>
                <a:tc>
                  <a:txBody>
                    <a:bodyPr/>
                    <a:lstStyle/>
                    <a:p>
                      <a:pPr marL="457200" algn="ctr">
                        <a:lnSpc>
                          <a:spcPct val="150000"/>
                        </a:lnSpc>
                        <a:spcAft>
                          <a:spcPts val="0"/>
                        </a:spcAft>
                      </a:pPr>
                      <a:r>
                        <a:rPr lang="fr-FR" sz="2000" b="1" kern="800" dirty="0">
                          <a:solidFill>
                            <a:srgbClr val="FF0000"/>
                          </a:solidFill>
                          <a:latin typeface="Times New Roman"/>
                          <a:ea typeface="Calibri"/>
                        </a:rPr>
                        <a:t>45,3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solidFill>
                      <a:schemeClr val="accent3">
                        <a:lumMod val="20000"/>
                        <a:lumOff val="80000"/>
                      </a:schemeClr>
                    </a:solidFill>
                  </a:tcPr>
                </a:tc>
                <a:tc>
                  <a:txBody>
                    <a:bodyPr/>
                    <a:lstStyle/>
                    <a:p>
                      <a:pPr marL="457200" algn="ctr">
                        <a:lnSpc>
                          <a:spcPct val="150000"/>
                        </a:lnSpc>
                        <a:spcAft>
                          <a:spcPts val="0"/>
                        </a:spcAft>
                      </a:pPr>
                      <a:r>
                        <a:rPr lang="fr-FR" sz="2000" b="1" kern="800" dirty="0">
                          <a:solidFill>
                            <a:srgbClr val="FF0000"/>
                          </a:solidFill>
                          <a:latin typeface="Times New Roman"/>
                          <a:ea typeface="Calibri"/>
                        </a:rPr>
                        <a:t>25,5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solidFill>
                      <a:schemeClr val="accent3">
                        <a:lumMod val="20000"/>
                        <a:lumOff val="80000"/>
                      </a:schemeClr>
                    </a:solidFill>
                  </a:tcPr>
                </a:tc>
                <a:extLst>
                  <a:ext uri="{0D108BD9-81ED-4DB2-BD59-A6C34878D82A}">
                    <a16:rowId xmlns:a16="http://schemas.microsoft.com/office/drawing/2014/main" val="10001"/>
                  </a:ext>
                </a:extLst>
              </a:tr>
              <a:tr h="528204">
                <a:tc>
                  <a:txBody>
                    <a:bodyPr/>
                    <a:lstStyle/>
                    <a:p>
                      <a:pPr marL="457200" algn="ctr">
                        <a:lnSpc>
                          <a:spcPct val="150000"/>
                        </a:lnSpc>
                        <a:spcAft>
                          <a:spcPts val="0"/>
                        </a:spcAft>
                      </a:pPr>
                      <a:r>
                        <a:rPr lang="fr-FR" sz="2000" b="1" kern="800">
                          <a:latin typeface="Times New Roman"/>
                          <a:ea typeface="Calibri"/>
                        </a:rPr>
                        <a:t>Espagne</a:t>
                      </a:r>
                      <a:endParaRPr lang="fr-FR" sz="2000" kern="8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solidFill>
                      <a:schemeClr val="accent3">
                        <a:lumMod val="20000"/>
                        <a:lumOff val="80000"/>
                      </a:schemeClr>
                    </a:solidFill>
                  </a:tcPr>
                </a:tc>
                <a:tc>
                  <a:txBody>
                    <a:bodyPr/>
                    <a:lstStyle/>
                    <a:p>
                      <a:pPr marL="457200" algn="ctr">
                        <a:lnSpc>
                          <a:spcPct val="150000"/>
                        </a:lnSpc>
                        <a:spcAft>
                          <a:spcPts val="0"/>
                        </a:spcAft>
                      </a:pPr>
                      <a:r>
                        <a:rPr lang="fr-FR" sz="2000" b="1" kern="800" dirty="0">
                          <a:solidFill>
                            <a:srgbClr val="FF0000"/>
                          </a:solidFill>
                          <a:latin typeface="Times New Roman"/>
                          <a:ea typeface="Calibri"/>
                        </a:rPr>
                        <a:t>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solidFill>
                      <a:schemeClr val="accent3">
                        <a:lumMod val="20000"/>
                        <a:lumOff val="80000"/>
                      </a:schemeClr>
                    </a:solidFill>
                  </a:tcPr>
                </a:tc>
                <a:tc>
                  <a:txBody>
                    <a:bodyPr/>
                    <a:lstStyle/>
                    <a:p>
                      <a:pPr marL="457200" algn="ctr">
                        <a:lnSpc>
                          <a:spcPct val="150000"/>
                        </a:lnSpc>
                        <a:spcAft>
                          <a:spcPts val="0"/>
                        </a:spcAft>
                      </a:pPr>
                      <a:r>
                        <a:rPr lang="fr-FR" sz="2000" b="1" kern="800">
                          <a:solidFill>
                            <a:srgbClr val="FF0000"/>
                          </a:solidFill>
                          <a:latin typeface="Times New Roman"/>
                          <a:ea typeface="Calibri"/>
                        </a:rPr>
                        <a:t>37,8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solidFill>
                      <a:schemeClr val="accent3">
                        <a:lumMod val="20000"/>
                        <a:lumOff val="80000"/>
                      </a:schemeClr>
                    </a:solidFill>
                  </a:tcPr>
                </a:tc>
                <a:extLst>
                  <a:ext uri="{0D108BD9-81ED-4DB2-BD59-A6C34878D82A}">
                    <a16:rowId xmlns:a16="http://schemas.microsoft.com/office/drawing/2014/main" val="10002"/>
                  </a:ext>
                </a:extLst>
              </a:tr>
              <a:tr h="464893">
                <a:tc>
                  <a:txBody>
                    <a:bodyPr/>
                    <a:lstStyle/>
                    <a:p>
                      <a:pPr marL="457200" algn="ctr">
                        <a:lnSpc>
                          <a:spcPct val="150000"/>
                        </a:lnSpc>
                        <a:spcAft>
                          <a:spcPts val="0"/>
                        </a:spcAft>
                      </a:pPr>
                      <a:r>
                        <a:rPr lang="fr-FR" sz="2000" b="1" kern="800" dirty="0">
                          <a:latin typeface="Times New Roman"/>
                          <a:ea typeface="Calibri"/>
                        </a:rPr>
                        <a:t>Italie</a:t>
                      </a:r>
                      <a:endParaRPr lang="fr-FR" sz="2000" kern="8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solidFill>
                      <a:schemeClr val="accent3">
                        <a:lumMod val="20000"/>
                        <a:lumOff val="80000"/>
                      </a:schemeClr>
                    </a:solidFill>
                  </a:tcPr>
                </a:tc>
                <a:tc>
                  <a:txBody>
                    <a:bodyPr/>
                    <a:lstStyle/>
                    <a:p>
                      <a:pPr marL="457200" algn="ctr">
                        <a:lnSpc>
                          <a:spcPct val="150000"/>
                        </a:lnSpc>
                        <a:spcAft>
                          <a:spcPts val="0"/>
                        </a:spcAft>
                      </a:pPr>
                      <a:r>
                        <a:rPr lang="fr-FR" sz="2000" b="1" kern="800" dirty="0">
                          <a:solidFill>
                            <a:srgbClr val="FF0000"/>
                          </a:solidFill>
                          <a:latin typeface="Times New Roman"/>
                          <a:ea typeface="Calibri"/>
                        </a:rPr>
                        <a:t>57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solidFill>
                      <a:schemeClr val="accent3">
                        <a:lumMod val="20000"/>
                        <a:lumOff val="80000"/>
                      </a:schemeClr>
                    </a:solidFill>
                  </a:tcPr>
                </a:tc>
                <a:tc>
                  <a:txBody>
                    <a:bodyPr/>
                    <a:lstStyle/>
                    <a:p>
                      <a:pPr marL="457200" algn="ctr">
                        <a:lnSpc>
                          <a:spcPct val="150000"/>
                        </a:lnSpc>
                        <a:spcAft>
                          <a:spcPts val="0"/>
                        </a:spcAft>
                      </a:pPr>
                      <a:r>
                        <a:rPr lang="fr-FR" sz="2000" b="1" kern="800" dirty="0">
                          <a:solidFill>
                            <a:srgbClr val="FF0000"/>
                          </a:solidFill>
                          <a:latin typeface="Times New Roman"/>
                          <a:ea typeface="Calibri"/>
                        </a:rPr>
                        <a:t>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solidFill>
                      <a:schemeClr val="accent3">
                        <a:lumMod val="20000"/>
                        <a:lumOff val="80000"/>
                      </a:schemeClr>
                    </a:solidFill>
                  </a:tcPr>
                </a:tc>
                <a:extLst>
                  <a:ext uri="{0D108BD9-81ED-4DB2-BD59-A6C34878D82A}">
                    <a16:rowId xmlns:a16="http://schemas.microsoft.com/office/drawing/2014/main" val="10003"/>
                  </a:ext>
                </a:extLst>
              </a:tr>
              <a:tr h="528204">
                <a:tc>
                  <a:txBody>
                    <a:bodyPr/>
                    <a:lstStyle/>
                    <a:p>
                      <a:pPr marL="457200" algn="ctr">
                        <a:lnSpc>
                          <a:spcPct val="150000"/>
                        </a:lnSpc>
                        <a:spcAft>
                          <a:spcPts val="0"/>
                        </a:spcAft>
                      </a:pPr>
                      <a:r>
                        <a:rPr lang="fr-FR" sz="2000" b="1" kern="800">
                          <a:latin typeface="Times New Roman"/>
                          <a:ea typeface="Calibri"/>
                        </a:rPr>
                        <a:t>Allemagne</a:t>
                      </a:r>
                      <a:endParaRPr lang="fr-FR" sz="2000" kern="8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solidFill>
                      <a:schemeClr val="accent3">
                        <a:lumMod val="20000"/>
                        <a:lumOff val="80000"/>
                      </a:schemeClr>
                    </a:solidFill>
                  </a:tcPr>
                </a:tc>
                <a:tc>
                  <a:txBody>
                    <a:bodyPr/>
                    <a:lstStyle/>
                    <a:p>
                      <a:pPr marL="457200" algn="ctr">
                        <a:lnSpc>
                          <a:spcPct val="150000"/>
                        </a:lnSpc>
                        <a:spcAft>
                          <a:spcPts val="0"/>
                        </a:spcAft>
                      </a:pPr>
                      <a:r>
                        <a:rPr lang="fr-FR" sz="2000" b="1" kern="800">
                          <a:solidFill>
                            <a:srgbClr val="FF0000"/>
                          </a:solidFill>
                          <a:latin typeface="Times New Roman"/>
                          <a:ea typeface="Calibri"/>
                        </a:rPr>
                        <a:t>52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solidFill>
                      <a:schemeClr val="accent3">
                        <a:lumMod val="20000"/>
                        <a:lumOff val="80000"/>
                      </a:schemeClr>
                    </a:solidFill>
                  </a:tcPr>
                </a:tc>
                <a:tc>
                  <a:txBody>
                    <a:bodyPr/>
                    <a:lstStyle/>
                    <a:p>
                      <a:pPr marL="457200" algn="ctr">
                        <a:lnSpc>
                          <a:spcPct val="150000"/>
                        </a:lnSpc>
                        <a:spcAft>
                          <a:spcPts val="0"/>
                        </a:spcAft>
                      </a:pPr>
                      <a:r>
                        <a:rPr lang="fr-FR" sz="2000" b="1" kern="800" dirty="0">
                          <a:solidFill>
                            <a:srgbClr val="FF0000"/>
                          </a:solidFill>
                          <a:latin typeface="Times New Roman"/>
                          <a:ea typeface="Calibri"/>
                        </a:rPr>
                        <a:t>28,6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solidFill>
                      <a:schemeClr val="accent3">
                        <a:lumMod val="20000"/>
                        <a:lumOff val="80000"/>
                      </a:schemeClr>
                    </a:solidFill>
                  </a:tcPr>
                </a:tc>
                <a:extLst>
                  <a:ext uri="{0D108BD9-81ED-4DB2-BD59-A6C34878D82A}">
                    <a16:rowId xmlns:a16="http://schemas.microsoft.com/office/drawing/2014/main" val="10004"/>
                  </a:ext>
                </a:extLst>
              </a:tr>
              <a:tr h="464893">
                <a:tc>
                  <a:txBody>
                    <a:bodyPr/>
                    <a:lstStyle/>
                    <a:p>
                      <a:pPr marL="457200" algn="ctr">
                        <a:lnSpc>
                          <a:spcPct val="150000"/>
                        </a:lnSpc>
                        <a:spcAft>
                          <a:spcPts val="0"/>
                        </a:spcAft>
                      </a:pPr>
                      <a:r>
                        <a:rPr lang="fr-FR" sz="2000" b="1" kern="800" dirty="0">
                          <a:latin typeface="Times New Roman"/>
                          <a:ea typeface="Calibri"/>
                        </a:rPr>
                        <a:t>Hollande</a:t>
                      </a:r>
                      <a:endParaRPr lang="fr-FR" sz="2000" kern="8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solidFill>
                      <a:schemeClr val="accent3">
                        <a:lumMod val="20000"/>
                        <a:lumOff val="80000"/>
                      </a:schemeClr>
                    </a:solidFill>
                  </a:tcPr>
                </a:tc>
                <a:tc>
                  <a:txBody>
                    <a:bodyPr/>
                    <a:lstStyle/>
                    <a:p>
                      <a:pPr marL="457200" algn="ctr">
                        <a:lnSpc>
                          <a:spcPct val="150000"/>
                        </a:lnSpc>
                        <a:spcAft>
                          <a:spcPts val="0"/>
                        </a:spcAft>
                      </a:pPr>
                      <a:r>
                        <a:rPr lang="fr-FR" sz="2000" b="1" kern="800">
                          <a:solidFill>
                            <a:srgbClr val="FF0000"/>
                          </a:solidFill>
                          <a:latin typeface="Times New Roman"/>
                          <a:ea typeface="Calibri"/>
                        </a:rPr>
                        <a:t>63,8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solidFill>
                      <a:schemeClr val="accent3">
                        <a:lumMod val="20000"/>
                        <a:lumOff val="80000"/>
                      </a:schemeClr>
                    </a:solidFill>
                  </a:tcPr>
                </a:tc>
                <a:tc>
                  <a:txBody>
                    <a:bodyPr/>
                    <a:lstStyle/>
                    <a:p>
                      <a:pPr marL="457200" algn="ctr">
                        <a:lnSpc>
                          <a:spcPct val="150000"/>
                        </a:lnSpc>
                        <a:spcAft>
                          <a:spcPts val="0"/>
                        </a:spcAft>
                      </a:pPr>
                      <a:r>
                        <a:rPr lang="fr-FR" sz="2000" b="1" kern="800" dirty="0">
                          <a:solidFill>
                            <a:srgbClr val="FF0000"/>
                          </a:solidFill>
                          <a:latin typeface="Times New Roman"/>
                          <a:ea typeface="Calibri"/>
                        </a:rPr>
                        <a:t>41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solidFill>
                      <a:schemeClr val="accent3">
                        <a:lumMod val="20000"/>
                        <a:lumOff val="80000"/>
                      </a:schemeClr>
                    </a:solidFill>
                  </a:tcPr>
                </a:tc>
                <a:extLst>
                  <a:ext uri="{0D108BD9-81ED-4DB2-BD59-A6C34878D82A}">
                    <a16:rowId xmlns:a16="http://schemas.microsoft.com/office/drawing/2014/main" val="10005"/>
                  </a:ext>
                </a:extLst>
              </a:tr>
              <a:tr h="528204">
                <a:tc>
                  <a:txBody>
                    <a:bodyPr/>
                    <a:lstStyle/>
                    <a:p>
                      <a:pPr marL="457200" algn="ctr">
                        <a:lnSpc>
                          <a:spcPct val="150000"/>
                        </a:lnSpc>
                        <a:spcAft>
                          <a:spcPts val="0"/>
                        </a:spcAft>
                      </a:pPr>
                      <a:r>
                        <a:rPr lang="fr-FR" sz="2000" b="1" kern="800">
                          <a:latin typeface="Times New Roman"/>
                          <a:ea typeface="Calibri"/>
                        </a:rPr>
                        <a:t>Angleterre</a:t>
                      </a:r>
                      <a:endParaRPr lang="fr-FR" sz="2000" kern="8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solidFill>
                      <a:schemeClr val="accent3">
                        <a:lumMod val="20000"/>
                        <a:lumOff val="80000"/>
                      </a:schemeClr>
                    </a:solidFill>
                  </a:tcPr>
                </a:tc>
                <a:tc>
                  <a:txBody>
                    <a:bodyPr/>
                    <a:lstStyle/>
                    <a:p>
                      <a:pPr marL="457200" algn="ctr">
                        <a:lnSpc>
                          <a:spcPct val="150000"/>
                        </a:lnSpc>
                        <a:spcAft>
                          <a:spcPts val="0"/>
                        </a:spcAft>
                      </a:pPr>
                      <a:r>
                        <a:rPr lang="fr-FR" sz="2000" b="1" kern="800" dirty="0">
                          <a:solidFill>
                            <a:srgbClr val="FF0000"/>
                          </a:solidFill>
                          <a:latin typeface="Times New Roman"/>
                          <a:ea typeface="Calibri"/>
                        </a:rPr>
                        <a:t>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solidFill>
                      <a:schemeClr val="accent3">
                        <a:lumMod val="20000"/>
                        <a:lumOff val="80000"/>
                      </a:schemeClr>
                    </a:solidFill>
                  </a:tcPr>
                </a:tc>
                <a:tc>
                  <a:txBody>
                    <a:bodyPr/>
                    <a:lstStyle/>
                    <a:p>
                      <a:pPr marL="457200" algn="ctr">
                        <a:lnSpc>
                          <a:spcPct val="150000"/>
                        </a:lnSpc>
                        <a:spcAft>
                          <a:spcPts val="0"/>
                        </a:spcAft>
                      </a:pPr>
                      <a:r>
                        <a:rPr lang="fr-FR" sz="2000" b="1" kern="800" dirty="0">
                          <a:solidFill>
                            <a:srgbClr val="FF0000"/>
                          </a:solidFill>
                          <a:latin typeface="Times New Roman"/>
                          <a:ea typeface="Calibri"/>
                        </a:rPr>
                        <a:t>24,6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solidFill>
                      <a:schemeClr val="accent3">
                        <a:lumMod val="20000"/>
                        <a:lumOff val="80000"/>
                      </a:schemeClr>
                    </a:solidFill>
                  </a:tcPr>
                </a:tc>
                <a:extLst>
                  <a:ext uri="{0D108BD9-81ED-4DB2-BD59-A6C34878D82A}">
                    <a16:rowId xmlns:a16="http://schemas.microsoft.com/office/drawing/2014/main" val="10006"/>
                  </a:ext>
                </a:extLst>
              </a:tr>
              <a:tr h="528204">
                <a:tc>
                  <a:txBody>
                    <a:bodyPr/>
                    <a:lstStyle/>
                    <a:p>
                      <a:pPr marL="457200" algn="ctr">
                        <a:lnSpc>
                          <a:spcPct val="150000"/>
                        </a:lnSpc>
                        <a:spcAft>
                          <a:spcPts val="0"/>
                        </a:spcAft>
                      </a:pPr>
                      <a:r>
                        <a:rPr lang="fr-FR" sz="2000" b="1" kern="800">
                          <a:latin typeface="Times New Roman"/>
                          <a:ea typeface="Calibri"/>
                        </a:rPr>
                        <a:t>Danemark</a:t>
                      </a:r>
                      <a:endParaRPr lang="fr-FR" sz="2000" kern="8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solidFill>
                      <a:schemeClr val="accent3">
                        <a:lumMod val="20000"/>
                        <a:lumOff val="80000"/>
                      </a:schemeClr>
                    </a:solidFill>
                  </a:tcPr>
                </a:tc>
                <a:tc>
                  <a:txBody>
                    <a:bodyPr/>
                    <a:lstStyle/>
                    <a:p>
                      <a:pPr marL="457200" algn="ctr">
                        <a:lnSpc>
                          <a:spcPct val="150000"/>
                        </a:lnSpc>
                        <a:spcAft>
                          <a:spcPts val="0"/>
                        </a:spcAft>
                      </a:pPr>
                      <a:r>
                        <a:rPr lang="fr-FR" sz="2000" b="1" kern="800">
                          <a:solidFill>
                            <a:srgbClr val="FF0000"/>
                          </a:solidFill>
                          <a:latin typeface="Times New Roman"/>
                          <a:ea typeface="Calibri"/>
                        </a:rPr>
                        <a:t>61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solidFill>
                      <a:schemeClr val="accent3">
                        <a:lumMod val="20000"/>
                        <a:lumOff val="80000"/>
                      </a:schemeClr>
                    </a:solidFill>
                  </a:tcPr>
                </a:tc>
                <a:tc>
                  <a:txBody>
                    <a:bodyPr/>
                    <a:lstStyle/>
                    <a:p>
                      <a:pPr marL="457200" algn="ctr">
                        <a:lnSpc>
                          <a:spcPct val="150000"/>
                        </a:lnSpc>
                        <a:spcAft>
                          <a:spcPts val="0"/>
                        </a:spcAft>
                      </a:pPr>
                      <a:r>
                        <a:rPr lang="fr-FR" sz="2000" b="1" kern="800" dirty="0">
                          <a:solidFill>
                            <a:srgbClr val="FF0000"/>
                          </a:solidFill>
                          <a:latin typeface="Times New Roman"/>
                          <a:ea typeface="Calibri"/>
                        </a:rPr>
                        <a:t>44,1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solidFill>
                      <a:schemeClr val="accent3">
                        <a:lumMod val="20000"/>
                        <a:lumOff val="80000"/>
                      </a:schemeClr>
                    </a:solidFill>
                  </a:tcPr>
                </a:tc>
                <a:extLst>
                  <a:ext uri="{0D108BD9-81ED-4DB2-BD59-A6C34878D82A}">
                    <a16:rowId xmlns:a16="http://schemas.microsoft.com/office/drawing/2014/main" val="10007"/>
                  </a:ext>
                </a:extLst>
              </a:tr>
              <a:tr h="464893">
                <a:tc>
                  <a:txBody>
                    <a:bodyPr/>
                    <a:lstStyle/>
                    <a:p>
                      <a:pPr marL="457200" algn="ctr">
                        <a:lnSpc>
                          <a:spcPct val="150000"/>
                        </a:lnSpc>
                        <a:spcAft>
                          <a:spcPts val="0"/>
                        </a:spcAft>
                      </a:pPr>
                      <a:r>
                        <a:rPr lang="fr-FR" sz="2000" b="1" kern="800" dirty="0">
                          <a:solidFill>
                            <a:srgbClr val="00B0F0"/>
                          </a:solidFill>
                          <a:latin typeface="Times New Roman"/>
                          <a:ea typeface="Calibri"/>
                        </a:rPr>
                        <a:t>Algérie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solidFill>
                      <a:schemeClr val="accent3">
                        <a:lumMod val="20000"/>
                        <a:lumOff val="80000"/>
                      </a:schemeClr>
                    </a:solidFill>
                  </a:tcPr>
                </a:tc>
                <a:tc>
                  <a:txBody>
                    <a:bodyPr/>
                    <a:lstStyle/>
                    <a:p>
                      <a:pPr marL="457200" algn="ctr">
                        <a:lnSpc>
                          <a:spcPct val="150000"/>
                        </a:lnSpc>
                        <a:spcAft>
                          <a:spcPts val="0"/>
                        </a:spcAft>
                      </a:pPr>
                      <a:r>
                        <a:rPr lang="fr-FR" sz="2000" b="1" kern="800" dirty="0">
                          <a:solidFill>
                            <a:srgbClr val="00B0F0"/>
                          </a:solidFill>
                          <a:latin typeface="Times New Roman"/>
                          <a:ea typeface="Calibri"/>
                        </a:rPr>
                        <a:t>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solidFill>
                      <a:schemeClr val="accent3">
                        <a:lumMod val="20000"/>
                        <a:lumOff val="80000"/>
                      </a:schemeClr>
                    </a:solidFill>
                  </a:tcPr>
                </a:tc>
                <a:tc>
                  <a:txBody>
                    <a:bodyPr/>
                    <a:lstStyle/>
                    <a:p>
                      <a:pPr marL="457200" algn="ctr">
                        <a:lnSpc>
                          <a:spcPct val="150000"/>
                        </a:lnSpc>
                        <a:spcAft>
                          <a:spcPts val="0"/>
                        </a:spcAft>
                      </a:pPr>
                      <a:r>
                        <a:rPr lang="fr-FR" sz="2000" b="1" kern="800" dirty="0">
                          <a:solidFill>
                            <a:srgbClr val="00B0F0"/>
                          </a:solidFill>
                          <a:latin typeface="Times New Roman"/>
                          <a:ea typeface="Calibri"/>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artDeco"/>
                      <a:lightRig rig="flood" dir="t"/>
                    </a:cell3D>
                    <a:solidFill>
                      <a:schemeClr val="accent3">
                        <a:lumMod val="20000"/>
                        <a:lumOff val="80000"/>
                      </a:schemeClr>
                    </a:solidFill>
                  </a:tcPr>
                </a:tc>
                <a:extLst>
                  <a:ext uri="{0D108BD9-81ED-4DB2-BD59-A6C34878D82A}">
                    <a16:rowId xmlns:a16="http://schemas.microsoft.com/office/drawing/2014/main" val="10008"/>
                  </a:ext>
                </a:extLst>
              </a:tr>
            </a:tbl>
          </a:graphicData>
        </a:graphic>
      </p:graphicFrame>
      <p:sp>
        <p:nvSpPr>
          <p:cNvPr id="89089" name="Rectangle 1"/>
          <p:cNvSpPr>
            <a:spLocks noChangeArrowheads="1"/>
          </p:cNvSpPr>
          <p:nvPr/>
        </p:nvSpPr>
        <p:spPr bwMode="auto">
          <a:xfrm>
            <a:off x="285720" y="642918"/>
            <a:ext cx="7239867"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16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Tableau 2:</a:t>
            </a:r>
            <a:r>
              <a:rPr kumimoji="0" lang="fr-FR" sz="16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Consommation quotidienne en g/j de viande rouge (</a:t>
            </a:r>
            <a:r>
              <a:rPr kumimoji="0" lang="fr-FR" sz="1600" b="1"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Linseise</a:t>
            </a:r>
            <a:r>
              <a:rPr kumimoji="0" lang="fr-FR" sz="16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et al., 2002)</a:t>
            </a:r>
            <a:endParaRPr kumimoji="0" lang="fr-FR" sz="16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www.label-viande-limousine.fr/tl_files/label-viande-limousine/contenu/page/Decoupe-Veau.jpg"/>
          <p:cNvPicPr>
            <a:picLocks noChangeAspect="1" noChangeArrowheads="1"/>
          </p:cNvPicPr>
          <p:nvPr/>
        </p:nvPicPr>
        <p:blipFill>
          <a:blip r:embed="rId2" cstate="print"/>
          <a:srcRect/>
          <a:stretch>
            <a:fillRect/>
          </a:stretch>
        </p:blipFill>
        <p:spPr bwMode="auto">
          <a:xfrm>
            <a:off x="571472" y="285728"/>
            <a:ext cx="8001056" cy="6000792"/>
          </a:xfrm>
          <a:prstGeom prst="rect">
            <a:avLst/>
          </a:prstGeom>
          <a:noFill/>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14290"/>
            <a:ext cx="1915909" cy="369332"/>
          </a:xfrm>
          <a:prstGeom prst="rect">
            <a:avLst/>
          </a:prstGeom>
        </p:spPr>
        <p:txBody>
          <a:bodyPr wrap="none">
            <a:spAutoFit/>
          </a:bodyPr>
          <a:lstStyle/>
          <a:p>
            <a:r>
              <a:rPr lang="fr-FR" b="1" dirty="0">
                <a:solidFill>
                  <a:srgbClr val="FF0000"/>
                </a:solidFill>
                <a:latin typeface="Times New Roman" pitchFamily="18" charset="0"/>
                <a:cs typeface="Times New Roman" pitchFamily="18" charset="0"/>
              </a:rPr>
              <a:t>abattage-découpe</a:t>
            </a:r>
          </a:p>
        </p:txBody>
      </p:sp>
      <p:sp>
        <p:nvSpPr>
          <p:cNvPr id="3" name="Rectangle 2"/>
          <p:cNvSpPr/>
          <p:nvPr/>
        </p:nvSpPr>
        <p:spPr>
          <a:xfrm>
            <a:off x="212119" y="642918"/>
            <a:ext cx="2422458" cy="369332"/>
          </a:xfrm>
          <a:prstGeom prst="rect">
            <a:avLst/>
          </a:prstGeom>
        </p:spPr>
        <p:txBody>
          <a:bodyPr wrap="none">
            <a:spAutoFit/>
          </a:bodyPr>
          <a:lstStyle/>
          <a:p>
            <a:r>
              <a:rPr lang="fr-FR" b="1" dirty="0">
                <a:solidFill>
                  <a:srgbClr val="FF0000"/>
                </a:solidFill>
                <a:latin typeface="Times New Roman" pitchFamily="18" charset="0"/>
                <a:cs typeface="Times New Roman" pitchFamily="18" charset="0"/>
              </a:rPr>
              <a:t>De l’animal à l’assiette</a:t>
            </a:r>
          </a:p>
        </p:txBody>
      </p:sp>
      <p:sp>
        <p:nvSpPr>
          <p:cNvPr id="4" name="Rectangle 3"/>
          <p:cNvSpPr/>
          <p:nvPr/>
        </p:nvSpPr>
        <p:spPr>
          <a:xfrm>
            <a:off x="285720" y="1285860"/>
            <a:ext cx="7786742" cy="369332"/>
          </a:xfrm>
          <a:prstGeom prst="rect">
            <a:avLst/>
          </a:prstGeom>
        </p:spPr>
        <p:txBody>
          <a:bodyPr wrap="square">
            <a:spAutoFit/>
          </a:bodyPr>
          <a:lstStyle/>
          <a:p>
            <a:pPr algn="just"/>
            <a:r>
              <a:rPr lang="fr-FR" dirty="0">
                <a:latin typeface="Times New Roman" pitchFamily="18" charset="0"/>
                <a:cs typeface="Times New Roman" pitchFamily="18" charset="0"/>
              </a:rPr>
              <a:t>Il s ’agit de définir les différentes étapes, processus et contrôles opérés en abattoir.</a:t>
            </a:r>
          </a:p>
        </p:txBody>
      </p:sp>
      <p:sp>
        <p:nvSpPr>
          <p:cNvPr id="5" name="Rectangle 4"/>
          <p:cNvSpPr/>
          <p:nvPr/>
        </p:nvSpPr>
        <p:spPr>
          <a:xfrm>
            <a:off x="285720" y="1785926"/>
            <a:ext cx="3399200" cy="369332"/>
          </a:xfrm>
          <a:prstGeom prst="rect">
            <a:avLst/>
          </a:prstGeom>
        </p:spPr>
        <p:txBody>
          <a:bodyPr wrap="none">
            <a:spAutoFit/>
          </a:bodyPr>
          <a:lstStyle/>
          <a:p>
            <a:r>
              <a:rPr lang="fr-FR" b="1" dirty="0">
                <a:solidFill>
                  <a:srgbClr val="FF0000"/>
                </a:solidFill>
                <a:latin typeface="Times New Roman" pitchFamily="18" charset="0"/>
                <a:cs typeface="Times New Roman" pitchFamily="18" charset="0"/>
              </a:rPr>
              <a:t>Transport et stockage des bovins</a:t>
            </a:r>
          </a:p>
        </p:txBody>
      </p:sp>
      <p:sp>
        <p:nvSpPr>
          <p:cNvPr id="6" name="Rectangle 5"/>
          <p:cNvSpPr/>
          <p:nvPr/>
        </p:nvSpPr>
        <p:spPr>
          <a:xfrm>
            <a:off x="214282" y="2285992"/>
            <a:ext cx="8715436" cy="4524315"/>
          </a:xfrm>
          <a:prstGeom prst="rect">
            <a:avLst/>
          </a:prstGeom>
        </p:spPr>
        <p:txBody>
          <a:bodyPr wrap="square">
            <a:spAutoFit/>
          </a:bodyPr>
          <a:lstStyle/>
          <a:p>
            <a:pPr algn="just">
              <a:lnSpc>
                <a:spcPct val="150000"/>
              </a:lnSpc>
            </a:pPr>
            <a:r>
              <a:rPr lang="fr-FR" dirty="0">
                <a:latin typeface="Times New Roman" pitchFamily="18" charset="0"/>
                <a:cs typeface="Times New Roman" pitchFamily="18" charset="0"/>
              </a:rPr>
              <a:t>Trois phases distinctes sont mises en évidence dans le transport des animaux :</a:t>
            </a:r>
          </a:p>
          <a:p>
            <a:pPr algn="just">
              <a:lnSpc>
                <a:spcPct val="150000"/>
              </a:lnSpc>
              <a:buFont typeface="Wingdings" pitchFamily="2" charset="2"/>
              <a:buChar char="v"/>
            </a:pPr>
            <a:r>
              <a:rPr lang="fr-FR" dirty="0">
                <a:latin typeface="Times New Roman" pitchFamily="18" charset="0"/>
                <a:cs typeface="Times New Roman" pitchFamily="18" charset="0"/>
              </a:rPr>
              <a:t> le chargement à la ferme ou en centre d’</a:t>
            </a:r>
            <a:r>
              <a:rPr lang="fr-FR" dirty="0" err="1">
                <a:latin typeface="Times New Roman" pitchFamily="18" charset="0"/>
                <a:cs typeface="Times New Roman" pitchFamily="18" charset="0"/>
              </a:rPr>
              <a:t>allotement</a:t>
            </a:r>
            <a:r>
              <a:rPr lang="fr-FR" dirty="0">
                <a:latin typeface="Times New Roman" pitchFamily="18" charset="0"/>
                <a:cs typeface="Times New Roman" pitchFamily="18" charset="0"/>
              </a:rPr>
              <a:t> ;</a:t>
            </a:r>
          </a:p>
          <a:p>
            <a:pPr algn="just">
              <a:lnSpc>
                <a:spcPct val="150000"/>
              </a:lnSpc>
              <a:buFont typeface="Wingdings" pitchFamily="2" charset="2"/>
              <a:buChar char="v"/>
            </a:pPr>
            <a:r>
              <a:rPr lang="fr-FR" dirty="0">
                <a:latin typeface="Times New Roman" pitchFamily="18" charset="0"/>
                <a:cs typeface="Times New Roman" pitchFamily="18" charset="0"/>
              </a:rPr>
              <a:t> le transport proprement dit (durée, arrêts repos, qualité de</a:t>
            </a:r>
          </a:p>
          <a:p>
            <a:pPr algn="just">
              <a:lnSpc>
                <a:spcPct val="150000"/>
              </a:lnSpc>
            </a:pPr>
            <a:r>
              <a:rPr lang="fr-FR" dirty="0">
                <a:latin typeface="Times New Roman" pitchFamily="18" charset="0"/>
                <a:cs typeface="Times New Roman" pitchFamily="18" charset="0"/>
              </a:rPr>
              <a:t>conduite) ;</a:t>
            </a:r>
          </a:p>
          <a:p>
            <a:pPr algn="just">
              <a:lnSpc>
                <a:spcPct val="200000"/>
              </a:lnSpc>
              <a:buFont typeface="Wingdings" pitchFamily="2" charset="2"/>
              <a:buChar char="v"/>
            </a:pPr>
            <a:r>
              <a:rPr lang="fr-FR" dirty="0">
                <a:latin typeface="Times New Roman" pitchFamily="18" charset="0"/>
                <a:cs typeface="Times New Roman" pitchFamily="18" charset="0"/>
              </a:rPr>
              <a:t> le déchargement et les conditions de stockage et de manipulation en bouverie (*) avant abattage.</a:t>
            </a:r>
          </a:p>
          <a:p>
            <a:pPr algn="just">
              <a:lnSpc>
                <a:spcPct val="200000"/>
              </a:lnSpc>
            </a:pPr>
            <a:r>
              <a:rPr lang="fr-FR" b="1" dirty="0">
                <a:latin typeface="Times New Roman" pitchFamily="18" charset="0"/>
                <a:cs typeface="Times New Roman" pitchFamily="18" charset="0"/>
              </a:rPr>
              <a:t>(*) parc de  contention individuel ou collectif où stationnent les animaux entre l’arrivée à l’abattoir et l’abattage. Quel que soit son mode, le transport constitue une phase difficile pour les bovins.</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85728"/>
            <a:ext cx="1492716" cy="369332"/>
          </a:xfrm>
          <a:prstGeom prst="rect">
            <a:avLst/>
          </a:prstGeom>
        </p:spPr>
        <p:txBody>
          <a:bodyPr wrap="none">
            <a:spAutoFit/>
          </a:bodyPr>
          <a:lstStyle/>
          <a:p>
            <a:r>
              <a:rPr lang="fr-FR" b="1" dirty="0">
                <a:solidFill>
                  <a:srgbClr val="FF0000"/>
                </a:solidFill>
                <a:latin typeface="Times New Roman" pitchFamily="18" charset="0"/>
                <a:cs typeface="Times New Roman" pitchFamily="18" charset="0"/>
              </a:rPr>
              <a:t>Chargement:</a:t>
            </a:r>
          </a:p>
        </p:txBody>
      </p:sp>
      <p:sp>
        <p:nvSpPr>
          <p:cNvPr id="3" name="Rectangle 2"/>
          <p:cNvSpPr/>
          <p:nvPr/>
        </p:nvSpPr>
        <p:spPr>
          <a:xfrm>
            <a:off x="214282" y="1000108"/>
            <a:ext cx="8715436" cy="1754326"/>
          </a:xfrm>
          <a:prstGeom prst="rect">
            <a:avLst/>
          </a:prstGeom>
        </p:spPr>
        <p:txBody>
          <a:bodyPr wrap="square">
            <a:spAutoFit/>
          </a:bodyPr>
          <a:lstStyle/>
          <a:p>
            <a:pPr algn="just">
              <a:lnSpc>
                <a:spcPct val="150000"/>
              </a:lnSpc>
            </a:pPr>
            <a:r>
              <a:rPr lang="fr-FR" b="1" dirty="0">
                <a:latin typeface="Times New Roman" pitchFamily="18" charset="0"/>
                <a:cs typeface="Times New Roman" pitchFamily="18" charset="0"/>
              </a:rPr>
              <a:t>Pour être réalisé de façon optimale</a:t>
            </a:r>
            <a:r>
              <a:rPr lang="fr-FR" dirty="0">
                <a:latin typeface="Times New Roman" pitchFamily="18" charset="0"/>
                <a:cs typeface="Times New Roman" pitchFamily="18" charset="0"/>
              </a:rPr>
              <a:t>, il convient que ce dernier  respecte au maximum l’état de </a:t>
            </a:r>
            <a:r>
              <a:rPr lang="fr-FR" b="1" dirty="0">
                <a:latin typeface="Times New Roman" pitchFamily="18" charset="0"/>
                <a:cs typeface="Times New Roman" pitchFamily="18" charset="0"/>
              </a:rPr>
              <a:t>tranquillité naturelle des animaux</a:t>
            </a:r>
            <a:r>
              <a:rPr lang="fr-FR" dirty="0">
                <a:latin typeface="Times New Roman" pitchFamily="18" charset="0"/>
                <a:cs typeface="Times New Roman" pitchFamily="18" charset="0"/>
              </a:rPr>
              <a:t>. </a:t>
            </a:r>
            <a:r>
              <a:rPr lang="fr-FR" b="1" dirty="0">
                <a:solidFill>
                  <a:srgbClr val="FF0000"/>
                </a:solidFill>
                <a:latin typeface="Times New Roman" pitchFamily="18" charset="0"/>
                <a:cs typeface="Times New Roman" pitchFamily="18" charset="0"/>
              </a:rPr>
              <a:t>Le chargement de nuit </a:t>
            </a:r>
            <a:r>
              <a:rPr lang="fr-FR" dirty="0">
                <a:latin typeface="Times New Roman" pitchFamily="18" charset="0"/>
                <a:cs typeface="Times New Roman" pitchFamily="18" charset="0"/>
              </a:rPr>
              <a:t>est pour cela préférable, l’obscurité masquant une majorité des modifications du milieu extérieur (forme du camion, rampe de chargement, humains extérieurs à l’exploitation).</a:t>
            </a:r>
          </a:p>
        </p:txBody>
      </p:sp>
      <p:sp>
        <p:nvSpPr>
          <p:cNvPr id="4" name="Rectangle 3"/>
          <p:cNvSpPr/>
          <p:nvPr/>
        </p:nvSpPr>
        <p:spPr>
          <a:xfrm>
            <a:off x="285720" y="3317748"/>
            <a:ext cx="8643998"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pPr>
            <a:r>
              <a:rPr lang="fr-FR" b="1" dirty="0">
                <a:solidFill>
                  <a:srgbClr val="FF0000"/>
                </a:solidFill>
                <a:latin typeface="Times New Roman" pitchFamily="18" charset="0"/>
                <a:cs typeface="Times New Roman" pitchFamily="18" charset="0"/>
              </a:rPr>
              <a:t>Très important: </a:t>
            </a:r>
            <a:r>
              <a:rPr lang="fr-FR" dirty="0">
                <a:latin typeface="Times New Roman" pitchFamily="18" charset="0"/>
                <a:cs typeface="Times New Roman" pitchFamily="18" charset="0"/>
              </a:rPr>
              <a:t>en ce qui concerne l’amenée des animaux de la stabulation au camion : </a:t>
            </a:r>
            <a:r>
              <a:rPr lang="fr-FR" b="1" dirty="0">
                <a:solidFill>
                  <a:srgbClr val="FF0000"/>
                </a:solidFill>
                <a:latin typeface="Times New Roman" pitchFamily="18" charset="0"/>
                <a:cs typeface="Times New Roman" pitchFamily="18" charset="0"/>
              </a:rPr>
              <a:t>plus le bovin agit de sa propre initiative,  plus la manipulation est rapide</a:t>
            </a:r>
            <a:r>
              <a:rPr lang="fr-FR" dirty="0">
                <a:latin typeface="Times New Roman" pitchFamily="18" charset="0"/>
                <a:cs typeface="Times New Roman" pitchFamily="18" charset="0"/>
              </a:rPr>
              <a:t> ; une amenée par petits lots (3 ou 4 individus) sera préférable à un chargement individuel ou en  grand nombre.</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6160</TotalTime>
  <Words>9772</Words>
  <Application>Microsoft Office PowerPoint</Application>
  <PresentationFormat>Affichage à l'écran (4:3)</PresentationFormat>
  <Paragraphs>740</Paragraphs>
  <Slides>139</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139</vt:i4>
      </vt:variant>
    </vt:vector>
  </HeadingPairs>
  <TitlesOfParts>
    <vt:vector size="147" baseType="lpstr">
      <vt:lpstr>Arial</vt:lpstr>
      <vt:lpstr>Arial</vt:lpstr>
      <vt:lpstr>Calibri</vt:lpstr>
      <vt:lpstr>Helvetica Neue</vt:lpstr>
      <vt:lpstr>poynter-oldstyle-display</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Unicornis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Unicornis</dc:creator>
  <cp:lastModifiedBy>Profuniv</cp:lastModifiedBy>
  <cp:revision>531</cp:revision>
  <dcterms:created xsi:type="dcterms:W3CDTF">2013-11-05T17:35:58Z</dcterms:created>
  <dcterms:modified xsi:type="dcterms:W3CDTF">2021-02-19T10:36:33Z</dcterms:modified>
</cp:coreProperties>
</file>