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5" r:id="rId57"/>
    <p:sldId id="316" r:id="rId58"/>
    <p:sldId id="313" r:id="rId59"/>
    <p:sldId id="314"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5CB156-530D-436D-8761-0082F89BF806}" type="datetimeFigureOut">
              <a:rPr lang="fr-FR" smtClean="0"/>
              <a:pPr/>
              <a:t>04/01/2022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AE56B2-B1B5-42DF-BBFE-D5A05B45864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CB156-530D-436D-8761-0082F89BF806}" type="datetimeFigureOut">
              <a:rPr lang="fr-FR" smtClean="0"/>
              <a:pPr/>
              <a:t>04/01/2022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E56B2-B1B5-42DF-BBFE-D5A05B4586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428604"/>
            <a:ext cx="7772400" cy="1470025"/>
          </a:xfrm>
        </p:spPr>
        <p:txBody>
          <a:bodyPr>
            <a:normAutofit/>
          </a:bodyPr>
          <a:lstStyle/>
          <a:p>
            <a:r>
              <a:rPr lang="fr-FR" sz="2000" b="1" dirty="0" smtClean="0">
                <a:latin typeface="Times New Roman" pitchFamily="18" charset="0"/>
                <a:ea typeface="Times New Roman"/>
                <a:cs typeface="Times New Roman" pitchFamily="18" charset="0"/>
              </a:rPr>
              <a:t>M</a:t>
            </a:r>
            <a:r>
              <a:rPr lang="fr-FR" sz="2000" dirty="0" smtClean="0">
                <a:latin typeface="Times New Roman" pitchFamily="18" charset="0"/>
                <a:ea typeface="Times New Roman"/>
                <a:cs typeface="Times New Roman" pitchFamily="18" charset="0"/>
              </a:rPr>
              <a:t>inistère  de  l’</a:t>
            </a:r>
            <a:r>
              <a:rPr lang="fr-FR" sz="2000" b="1" dirty="0" smtClean="0">
                <a:latin typeface="Times New Roman" pitchFamily="18" charset="0"/>
                <a:ea typeface="Times New Roman"/>
                <a:cs typeface="Times New Roman" pitchFamily="18" charset="0"/>
              </a:rPr>
              <a:t>E</a:t>
            </a:r>
            <a:r>
              <a:rPr lang="fr-FR" sz="2000" dirty="0" smtClean="0">
                <a:latin typeface="Times New Roman" pitchFamily="18" charset="0"/>
                <a:ea typeface="Times New Roman"/>
                <a:cs typeface="Times New Roman" pitchFamily="18" charset="0"/>
              </a:rPr>
              <a:t>nseignement  </a:t>
            </a:r>
            <a:r>
              <a:rPr lang="fr-FR" sz="2000" b="1" dirty="0" smtClean="0">
                <a:latin typeface="Times New Roman" pitchFamily="18" charset="0"/>
                <a:ea typeface="Times New Roman"/>
                <a:cs typeface="Times New Roman" pitchFamily="18" charset="0"/>
              </a:rPr>
              <a:t>S</a:t>
            </a:r>
            <a:r>
              <a:rPr lang="fr-FR" sz="2000" dirty="0" smtClean="0">
                <a:latin typeface="Times New Roman" pitchFamily="18" charset="0"/>
                <a:ea typeface="Times New Roman"/>
                <a:cs typeface="Times New Roman" pitchFamily="18" charset="0"/>
              </a:rPr>
              <a:t>upérieur et de la  </a:t>
            </a:r>
            <a:r>
              <a:rPr lang="fr-FR" sz="2000" b="1" dirty="0" smtClean="0">
                <a:latin typeface="Times New Roman" pitchFamily="18" charset="0"/>
                <a:ea typeface="Times New Roman"/>
                <a:cs typeface="Times New Roman" pitchFamily="18" charset="0"/>
              </a:rPr>
              <a:t>R</a:t>
            </a:r>
            <a:r>
              <a:rPr lang="fr-FR" sz="2000" dirty="0" smtClean="0">
                <a:latin typeface="Times New Roman" pitchFamily="18" charset="0"/>
                <a:ea typeface="Times New Roman"/>
                <a:cs typeface="Times New Roman" pitchFamily="18" charset="0"/>
              </a:rPr>
              <a:t>echerche  </a:t>
            </a:r>
            <a:r>
              <a:rPr lang="fr-FR" sz="2000" b="1" dirty="0" smtClean="0">
                <a:latin typeface="Times New Roman" pitchFamily="18" charset="0"/>
                <a:ea typeface="Times New Roman"/>
                <a:cs typeface="Times New Roman" pitchFamily="18" charset="0"/>
              </a:rPr>
              <a:t>S</a:t>
            </a:r>
            <a:r>
              <a:rPr lang="fr-FR" sz="2000" dirty="0" smtClean="0">
                <a:latin typeface="Times New Roman" pitchFamily="18" charset="0"/>
                <a:ea typeface="Times New Roman"/>
                <a:cs typeface="Times New Roman" pitchFamily="18" charset="0"/>
              </a:rPr>
              <a:t>cientifique</a:t>
            </a:r>
            <a:r>
              <a:rPr lang="fr-FR" dirty="0" smtClean="0">
                <a:effectLst>
                  <a:outerShdw blurRad="38100" dist="38100" dir="2700000" algn="tl">
                    <a:srgbClr val="C0C0C0"/>
                  </a:outerShdw>
                </a:effectLst>
                <a:latin typeface="Times New Roman" pitchFamily="18" charset="0"/>
                <a:cs typeface="Times New Roman" pitchFamily="18" charset="0"/>
              </a:rPr>
              <a:t/>
            </a:r>
            <a:br>
              <a:rPr lang="fr-FR" dirty="0" smtClean="0">
                <a:effectLst>
                  <a:outerShdw blurRad="38100" dist="38100" dir="2700000" algn="tl">
                    <a:srgbClr val="C0C0C0"/>
                  </a:outerShdw>
                </a:effectLst>
                <a:latin typeface="Times New Roman" pitchFamily="18" charset="0"/>
                <a:cs typeface="Times New Roman" pitchFamily="18" charset="0"/>
              </a:rPr>
            </a:br>
            <a:r>
              <a:rPr lang="fr-FR" sz="2000" b="1" dirty="0" smtClean="0">
                <a:effectLst>
                  <a:outerShdw blurRad="38100" dist="38100" dir="2700000" algn="tl">
                    <a:srgbClr val="C0C0C0"/>
                  </a:outerShdw>
                </a:effectLst>
                <a:latin typeface="Times New Roman" pitchFamily="18" charset="0"/>
                <a:cs typeface="Times New Roman" pitchFamily="18" charset="0"/>
              </a:rPr>
              <a:t>U</a:t>
            </a:r>
            <a:r>
              <a:rPr lang="fr-FR" sz="2000" dirty="0" smtClean="0">
                <a:effectLst>
                  <a:outerShdw blurRad="38100" dist="38100" dir="2700000" algn="tl">
                    <a:srgbClr val="C0C0C0"/>
                  </a:outerShdw>
                </a:effectLst>
                <a:latin typeface="Times New Roman" pitchFamily="18" charset="0"/>
                <a:cs typeface="Times New Roman" pitchFamily="18" charset="0"/>
              </a:rPr>
              <a:t>niversité  </a:t>
            </a:r>
            <a:r>
              <a:rPr lang="fr-FR" sz="2000" b="1" dirty="0" smtClean="0">
                <a:effectLst>
                  <a:outerShdw blurRad="38100" dist="38100" dir="2700000" algn="tl">
                    <a:srgbClr val="C0C0C0"/>
                  </a:outerShdw>
                </a:effectLst>
                <a:latin typeface="Times New Roman" pitchFamily="18" charset="0"/>
                <a:cs typeface="Times New Roman" pitchFamily="18" charset="0"/>
              </a:rPr>
              <a:t>A</a:t>
            </a:r>
            <a:r>
              <a:rPr lang="fr-FR" sz="2000" dirty="0" smtClean="0">
                <a:effectLst>
                  <a:outerShdw blurRad="38100" dist="38100" dir="2700000" algn="tl">
                    <a:srgbClr val="C0C0C0"/>
                  </a:outerShdw>
                </a:effectLst>
                <a:latin typeface="Times New Roman" pitchFamily="18" charset="0"/>
                <a:cs typeface="Times New Roman" pitchFamily="18" charset="0"/>
              </a:rPr>
              <a:t>hmed  </a:t>
            </a:r>
            <a:r>
              <a:rPr lang="fr-FR" sz="2000" b="1" dirty="0" smtClean="0">
                <a:effectLst>
                  <a:outerShdw blurRad="38100" dist="38100" dir="2700000" algn="tl">
                    <a:srgbClr val="C0C0C0"/>
                  </a:outerShdw>
                </a:effectLst>
                <a:latin typeface="Times New Roman" pitchFamily="18" charset="0"/>
                <a:cs typeface="Times New Roman" pitchFamily="18" charset="0"/>
              </a:rPr>
              <a:t>Z</a:t>
            </a:r>
            <a:r>
              <a:rPr lang="fr-FR" sz="2000" dirty="0" smtClean="0">
                <a:effectLst>
                  <a:outerShdw blurRad="38100" dist="38100" dir="2700000" algn="tl">
                    <a:srgbClr val="C0C0C0"/>
                  </a:outerShdw>
                </a:effectLst>
                <a:latin typeface="Times New Roman" pitchFamily="18" charset="0"/>
                <a:cs typeface="Times New Roman" pitchFamily="18" charset="0"/>
              </a:rPr>
              <a:t>abana  </a:t>
            </a:r>
            <a:r>
              <a:rPr lang="fr-FR" sz="2000" b="1" dirty="0" smtClean="0">
                <a:effectLst>
                  <a:outerShdw blurRad="38100" dist="38100" dir="2700000" algn="tl">
                    <a:srgbClr val="C0C0C0"/>
                  </a:outerShdw>
                </a:effectLst>
                <a:latin typeface="Times New Roman" pitchFamily="18" charset="0"/>
                <a:cs typeface="Times New Roman" pitchFamily="18" charset="0"/>
              </a:rPr>
              <a:t>R</a:t>
            </a:r>
            <a:r>
              <a:rPr lang="fr-FR" sz="2000" dirty="0" smtClean="0">
                <a:effectLst>
                  <a:outerShdw blurRad="38100" dist="38100" dir="2700000" algn="tl">
                    <a:srgbClr val="C0C0C0"/>
                  </a:outerShdw>
                </a:effectLst>
                <a:latin typeface="Times New Roman" pitchFamily="18" charset="0"/>
                <a:cs typeface="Times New Roman" pitchFamily="18" charset="0"/>
              </a:rPr>
              <a:t>elizane</a:t>
            </a:r>
            <a:br>
              <a:rPr lang="fr-FR" sz="2000" dirty="0" smtClean="0">
                <a:effectLst>
                  <a:outerShdw blurRad="38100" dist="38100" dir="2700000" algn="tl">
                    <a:srgbClr val="C0C0C0"/>
                  </a:outerShdw>
                </a:effectLst>
                <a:latin typeface="Times New Roman" pitchFamily="18" charset="0"/>
                <a:cs typeface="Times New Roman" pitchFamily="18" charset="0"/>
              </a:rPr>
            </a:br>
            <a:r>
              <a:rPr lang="fr-FR" sz="2000" b="1" dirty="0" smtClean="0">
                <a:effectLst>
                  <a:outerShdw blurRad="38100" dist="38100" dir="2700000" algn="tl">
                    <a:srgbClr val="C0C0C0"/>
                  </a:outerShdw>
                </a:effectLst>
                <a:latin typeface="Times New Roman" pitchFamily="18" charset="0"/>
                <a:cs typeface="Times New Roman" pitchFamily="18" charset="0"/>
              </a:rPr>
              <a:t>F</a:t>
            </a:r>
            <a:r>
              <a:rPr lang="fr-FR" sz="2000" dirty="0" smtClean="0">
                <a:effectLst>
                  <a:outerShdw blurRad="38100" dist="38100" dir="2700000" algn="tl">
                    <a:srgbClr val="C0C0C0"/>
                  </a:outerShdw>
                </a:effectLst>
                <a:latin typeface="Times New Roman" pitchFamily="18" charset="0"/>
                <a:cs typeface="Times New Roman" pitchFamily="18" charset="0"/>
              </a:rPr>
              <a:t>aculté </a:t>
            </a:r>
            <a:r>
              <a:rPr lang="fr-FR" sz="2000" dirty="0">
                <a:effectLst>
                  <a:outerShdw blurRad="38100" dist="38100" dir="2700000" algn="tl">
                    <a:srgbClr val="C0C0C0"/>
                  </a:outerShdw>
                </a:effectLst>
                <a:latin typeface="Times New Roman" pitchFamily="18" charset="0"/>
                <a:cs typeface="Times New Roman" pitchFamily="18" charset="0"/>
              </a:rPr>
              <a:t> </a:t>
            </a:r>
            <a:r>
              <a:rPr lang="fr-FR" sz="2000" dirty="0" smtClean="0">
                <a:effectLst>
                  <a:outerShdw blurRad="38100" dist="38100" dir="2700000" algn="tl">
                    <a:srgbClr val="C0C0C0"/>
                  </a:outerShdw>
                </a:effectLst>
                <a:latin typeface="Times New Roman" pitchFamily="18" charset="0"/>
                <a:cs typeface="Times New Roman" pitchFamily="18" charset="0"/>
              </a:rPr>
              <a:t>des  </a:t>
            </a:r>
            <a:r>
              <a:rPr lang="fr-FR" sz="2000" b="1" dirty="0" smtClean="0">
                <a:effectLst>
                  <a:outerShdw blurRad="38100" dist="38100" dir="2700000" algn="tl">
                    <a:srgbClr val="C0C0C0"/>
                  </a:outerShdw>
                </a:effectLst>
                <a:latin typeface="Times New Roman" pitchFamily="18" charset="0"/>
                <a:cs typeface="Times New Roman" pitchFamily="18" charset="0"/>
              </a:rPr>
              <a:t>S</a:t>
            </a:r>
            <a:r>
              <a:rPr lang="fr-FR" sz="2000" dirty="0" smtClean="0">
                <a:effectLst>
                  <a:outerShdw blurRad="38100" dist="38100" dir="2700000" algn="tl">
                    <a:srgbClr val="C0C0C0"/>
                  </a:outerShdw>
                </a:effectLst>
                <a:latin typeface="Times New Roman" pitchFamily="18" charset="0"/>
                <a:cs typeface="Times New Roman" pitchFamily="18" charset="0"/>
              </a:rPr>
              <a:t>ciences  de la  </a:t>
            </a:r>
            <a:r>
              <a:rPr lang="fr-FR" sz="2000" b="1" dirty="0" smtClean="0">
                <a:effectLst>
                  <a:outerShdw blurRad="38100" dist="38100" dir="2700000" algn="tl">
                    <a:srgbClr val="C0C0C0"/>
                  </a:outerShdw>
                </a:effectLst>
                <a:latin typeface="Times New Roman" pitchFamily="18" charset="0"/>
                <a:cs typeface="Times New Roman" pitchFamily="18" charset="0"/>
              </a:rPr>
              <a:t>N</a:t>
            </a:r>
            <a:r>
              <a:rPr lang="fr-FR" sz="2000" dirty="0" smtClean="0">
                <a:effectLst>
                  <a:outerShdw blurRad="38100" dist="38100" dir="2700000" algn="tl">
                    <a:srgbClr val="C0C0C0"/>
                  </a:outerShdw>
                </a:effectLst>
                <a:latin typeface="Times New Roman" pitchFamily="18" charset="0"/>
                <a:cs typeface="Times New Roman" pitchFamily="18" charset="0"/>
              </a:rPr>
              <a:t>ature  et de  la </a:t>
            </a:r>
            <a:r>
              <a:rPr lang="fr-FR" sz="2000" b="1" dirty="0" smtClean="0">
                <a:effectLst>
                  <a:outerShdw blurRad="38100" dist="38100" dir="2700000" algn="tl">
                    <a:srgbClr val="C0C0C0"/>
                  </a:outerShdw>
                </a:effectLst>
                <a:latin typeface="Times New Roman" pitchFamily="18" charset="0"/>
                <a:cs typeface="Times New Roman" pitchFamily="18" charset="0"/>
              </a:rPr>
              <a:t>V</a:t>
            </a:r>
            <a:r>
              <a:rPr lang="fr-FR" sz="2000" dirty="0" smtClean="0">
                <a:effectLst>
                  <a:outerShdw blurRad="38100" dist="38100" dir="2700000" algn="tl">
                    <a:srgbClr val="C0C0C0"/>
                  </a:outerShdw>
                </a:effectLst>
                <a:latin typeface="Times New Roman" pitchFamily="18" charset="0"/>
                <a:cs typeface="Times New Roman" pitchFamily="18" charset="0"/>
              </a:rPr>
              <a:t>ie</a:t>
            </a:r>
            <a:br>
              <a:rPr lang="fr-FR" sz="2000" dirty="0" smtClean="0">
                <a:effectLst>
                  <a:outerShdw blurRad="38100" dist="38100" dir="2700000" algn="tl">
                    <a:srgbClr val="C0C0C0"/>
                  </a:outerShdw>
                </a:effectLst>
                <a:latin typeface="Times New Roman" pitchFamily="18" charset="0"/>
                <a:cs typeface="Times New Roman" pitchFamily="18" charset="0"/>
              </a:rPr>
            </a:br>
            <a:r>
              <a:rPr lang="fr-FR" sz="2000" b="1" dirty="0" smtClean="0">
                <a:effectLst>
                  <a:outerShdw blurRad="38100" dist="38100" dir="2700000" algn="tl">
                    <a:srgbClr val="C0C0C0"/>
                  </a:outerShdw>
                </a:effectLst>
                <a:latin typeface="Times New Roman" pitchFamily="18" charset="0"/>
                <a:cs typeface="Times New Roman" pitchFamily="18" charset="0"/>
              </a:rPr>
              <a:t>D</a:t>
            </a:r>
            <a:r>
              <a:rPr lang="fr-FR" sz="2000" dirty="0" smtClean="0">
                <a:effectLst>
                  <a:outerShdw blurRad="38100" dist="38100" dir="2700000" algn="tl">
                    <a:srgbClr val="C0C0C0"/>
                  </a:outerShdw>
                </a:effectLst>
                <a:latin typeface="Times New Roman" pitchFamily="18" charset="0"/>
                <a:cs typeface="Times New Roman" pitchFamily="18" charset="0"/>
              </a:rPr>
              <a:t>épartement  </a:t>
            </a:r>
            <a:r>
              <a:rPr lang="fr-FR" sz="2000" b="1" dirty="0" smtClean="0">
                <a:effectLst>
                  <a:outerShdw blurRad="38100" dist="38100" dir="2700000" algn="tl">
                    <a:srgbClr val="C0C0C0"/>
                  </a:outerShdw>
                </a:effectLst>
                <a:latin typeface="Times New Roman" pitchFamily="18" charset="0"/>
                <a:cs typeface="Times New Roman" pitchFamily="18" charset="0"/>
              </a:rPr>
              <a:t>S</a:t>
            </a:r>
            <a:r>
              <a:rPr lang="fr-FR" sz="2000" dirty="0" smtClean="0">
                <a:effectLst>
                  <a:outerShdw blurRad="38100" dist="38100" dir="2700000" algn="tl">
                    <a:srgbClr val="C0C0C0"/>
                  </a:outerShdw>
                </a:effectLst>
                <a:latin typeface="Times New Roman" pitchFamily="18" charset="0"/>
                <a:cs typeface="Times New Roman" pitchFamily="18" charset="0"/>
              </a:rPr>
              <a:t>ciences  </a:t>
            </a:r>
            <a:r>
              <a:rPr lang="fr-FR" sz="2000" b="1" dirty="0" smtClean="0">
                <a:effectLst>
                  <a:outerShdw blurRad="38100" dist="38100" dir="2700000" algn="tl">
                    <a:srgbClr val="C0C0C0"/>
                  </a:outerShdw>
                </a:effectLst>
                <a:latin typeface="Times New Roman" pitchFamily="18" charset="0"/>
                <a:cs typeface="Times New Roman" pitchFamily="18" charset="0"/>
              </a:rPr>
              <a:t>A</a:t>
            </a:r>
            <a:r>
              <a:rPr lang="fr-FR" sz="2000" dirty="0" smtClean="0">
                <a:effectLst>
                  <a:outerShdw blurRad="38100" dist="38100" dir="2700000" algn="tl">
                    <a:srgbClr val="C0C0C0"/>
                  </a:outerShdw>
                </a:effectLst>
                <a:latin typeface="Times New Roman" pitchFamily="18" charset="0"/>
                <a:cs typeface="Times New Roman" pitchFamily="18" charset="0"/>
              </a:rPr>
              <a:t>gronomiques</a:t>
            </a:r>
            <a:endParaRPr lang="fr-FR" sz="2000" dirty="0">
              <a:latin typeface="Times New Roman" pitchFamily="18" charset="0"/>
              <a:cs typeface="Times New Roman" pitchFamily="18" charset="0"/>
            </a:endParaRPr>
          </a:p>
        </p:txBody>
      </p:sp>
      <p:sp>
        <p:nvSpPr>
          <p:cNvPr id="3" name="Sous-titre 2"/>
          <p:cNvSpPr>
            <a:spLocks noGrp="1"/>
          </p:cNvSpPr>
          <p:nvPr>
            <p:ph type="subTitle" idx="1"/>
          </p:nvPr>
        </p:nvSpPr>
        <p:spPr>
          <a:xfrm>
            <a:off x="1428728" y="2643182"/>
            <a:ext cx="6343672" cy="3929090"/>
          </a:xfrm>
        </p:spPr>
        <p:txBody>
          <a:bodyPr>
            <a:normAutofit/>
          </a:bodyPr>
          <a:lstStyle/>
          <a:p>
            <a:r>
              <a:rPr lang="fr-FR" sz="2000" b="1" dirty="0" smtClean="0">
                <a:solidFill>
                  <a:schemeClr val="tx1"/>
                </a:solidFill>
                <a:latin typeface="Times New Roman" pitchFamily="18" charset="0"/>
                <a:cs typeface="Times New Roman" pitchFamily="18" charset="0"/>
              </a:rPr>
              <a:t>Master 1 Biochimie de la Nutrition</a:t>
            </a:r>
          </a:p>
          <a:p>
            <a:endParaRPr lang="fr-FR" sz="2000" b="1" dirty="0">
              <a:solidFill>
                <a:schemeClr val="tx1"/>
              </a:solidFill>
              <a:latin typeface="Times New Roman" pitchFamily="18" charset="0"/>
              <a:cs typeface="Times New Roman" pitchFamily="18" charset="0"/>
            </a:endParaRPr>
          </a:p>
          <a:p>
            <a:endParaRPr lang="fr-FR" sz="2000" b="1" dirty="0" smtClean="0">
              <a:solidFill>
                <a:schemeClr val="tx1"/>
              </a:solidFill>
              <a:latin typeface="Times New Roman" pitchFamily="18" charset="0"/>
              <a:cs typeface="Times New Roman" pitchFamily="18" charset="0"/>
            </a:endParaRPr>
          </a:p>
          <a:p>
            <a:r>
              <a:rPr lang="fr-FR" sz="2400" b="1" dirty="0" smtClean="0">
                <a:solidFill>
                  <a:schemeClr val="tx1"/>
                </a:solidFill>
                <a:latin typeface="Times New Roman" pitchFamily="18" charset="0"/>
                <a:cs typeface="Times New Roman" pitchFamily="18" charset="0"/>
              </a:rPr>
              <a:t>MICROBIOLOGIE   INDUSTRIELLE</a:t>
            </a:r>
          </a:p>
          <a:p>
            <a:endParaRPr lang="fr-FR" sz="2400" b="1" dirty="0">
              <a:solidFill>
                <a:schemeClr val="tx1"/>
              </a:solidFill>
              <a:latin typeface="Times New Roman" pitchFamily="18" charset="0"/>
              <a:cs typeface="Times New Roman" pitchFamily="18" charset="0"/>
            </a:endParaRPr>
          </a:p>
          <a:p>
            <a:r>
              <a:rPr lang="fr-FR" sz="2000" dirty="0" smtClean="0">
                <a:solidFill>
                  <a:schemeClr val="tx1"/>
                </a:solidFill>
                <a:latin typeface="Times New Roman" pitchFamily="18" charset="0"/>
                <a:cs typeface="Times New Roman" pitchFamily="18" charset="0"/>
              </a:rPr>
              <a:t>Chargée de cours: Dr. BOUAMAR S.</a:t>
            </a:r>
          </a:p>
          <a:p>
            <a:endParaRPr lang="fr-FR" sz="2000" dirty="0">
              <a:solidFill>
                <a:schemeClr val="tx1"/>
              </a:solidFill>
              <a:latin typeface="Times New Roman" pitchFamily="18" charset="0"/>
              <a:cs typeface="Times New Roman" pitchFamily="18" charset="0"/>
            </a:endParaRPr>
          </a:p>
          <a:p>
            <a:endParaRPr lang="fr-FR" sz="2000" dirty="0" smtClean="0">
              <a:solidFill>
                <a:schemeClr val="tx1"/>
              </a:solidFill>
              <a:latin typeface="Times New Roman" pitchFamily="18" charset="0"/>
              <a:cs typeface="Times New Roman" pitchFamily="18" charset="0"/>
            </a:endParaRPr>
          </a:p>
          <a:p>
            <a:endParaRPr lang="fr-FR" sz="2000" dirty="0">
              <a:solidFill>
                <a:schemeClr val="tx1"/>
              </a:solidFill>
              <a:latin typeface="Times New Roman" pitchFamily="18" charset="0"/>
              <a:cs typeface="Times New Roman" pitchFamily="18" charset="0"/>
            </a:endParaRPr>
          </a:p>
          <a:p>
            <a:r>
              <a:rPr lang="fr-FR" sz="2000" dirty="0" smtClean="0">
                <a:solidFill>
                  <a:schemeClr val="tx1"/>
                </a:solidFill>
                <a:latin typeface="Times New Roman" pitchFamily="18" charset="0"/>
                <a:cs typeface="Times New Roman" pitchFamily="18" charset="0"/>
              </a:rPr>
              <a:t>Année Universitaire: 2021-2022</a:t>
            </a:r>
            <a:endParaRPr lang="fr-FR" sz="2000" dirty="0">
              <a:solidFill>
                <a:schemeClr val="tx1"/>
              </a:solidFill>
              <a:latin typeface="Times New Roman" pitchFamily="18" charset="0"/>
              <a:cs typeface="Times New Roman" pitchFamily="18" charset="0"/>
            </a:endParaRPr>
          </a:p>
        </p:txBody>
      </p:sp>
      <p:pic>
        <p:nvPicPr>
          <p:cNvPr id="1026" name="Picture 2" descr="C:\Users\ben\Desktop\index.png"/>
          <p:cNvPicPr>
            <a:picLocks noChangeAspect="1" noChangeArrowheads="1"/>
          </p:cNvPicPr>
          <p:nvPr/>
        </p:nvPicPr>
        <p:blipFill>
          <a:blip r:embed="rId2"/>
          <a:srcRect/>
          <a:stretch>
            <a:fillRect/>
          </a:stretch>
        </p:blipFill>
        <p:spPr bwMode="auto">
          <a:xfrm>
            <a:off x="785786" y="1071546"/>
            <a:ext cx="995362" cy="995362"/>
          </a:xfrm>
          <a:prstGeom prst="rect">
            <a:avLst/>
          </a:prstGeom>
          <a:noFill/>
        </p:spPr>
      </p:pic>
      <p:pic>
        <p:nvPicPr>
          <p:cNvPr id="1027" name="Picture 3" descr="C:\Users\ben\Desktop\index.png"/>
          <p:cNvPicPr>
            <a:picLocks noChangeAspect="1" noChangeArrowheads="1"/>
          </p:cNvPicPr>
          <p:nvPr/>
        </p:nvPicPr>
        <p:blipFill>
          <a:blip r:embed="rId2"/>
          <a:srcRect/>
          <a:stretch>
            <a:fillRect/>
          </a:stretch>
        </p:blipFill>
        <p:spPr bwMode="auto">
          <a:xfrm>
            <a:off x="7643834" y="1071546"/>
            <a:ext cx="928694" cy="9286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857224" y="1142984"/>
            <a:ext cx="7500990" cy="4643470"/>
          </a:xfrm>
          <a:prstGeom prst="rect">
            <a:avLst/>
          </a:prstGeom>
          <a:noFill/>
          <a:ln w="9525">
            <a:noFill/>
            <a:miter lim="800000"/>
            <a:headEnd/>
            <a:tailEnd/>
          </a:ln>
        </p:spPr>
      </p:pic>
      <p:sp>
        <p:nvSpPr>
          <p:cNvPr id="18433" name="Rectangle 1"/>
          <p:cNvSpPr>
            <a:spLocks noChangeArrowheads="1"/>
          </p:cNvSpPr>
          <p:nvPr/>
        </p:nvSpPr>
        <p:spPr bwMode="auto">
          <a:xfrm>
            <a:off x="1357290" y="214290"/>
            <a:ext cx="718498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err="1" smtClean="0">
                <a:ln>
                  <a:noFill/>
                </a:ln>
                <a:solidFill>
                  <a:schemeClr val="accent3"/>
                </a:solidFill>
                <a:effectLst/>
                <a:latin typeface="Times New Roman" pitchFamily="18" charset="0"/>
                <a:ea typeface="Calibri" pitchFamily="34" charset="0"/>
                <a:cs typeface="Times New Roman" pitchFamily="18" charset="0"/>
              </a:rPr>
              <a:t>Fig</a:t>
            </a:r>
            <a:r>
              <a:rPr kumimoji="0" lang="fr-FR" sz="2400" b="1" i="0" u="sng"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 : Exemples de syst</a:t>
            </a:r>
            <a:r>
              <a:rPr kumimoji="0" lang="fr-FR" sz="2400" b="0" i="0" u="none" strike="noStrike" cap="none" normalizeH="0" baseline="0" dirty="0" smtClean="0">
                <a:ln>
                  <a:noFill/>
                </a:ln>
                <a:solidFill>
                  <a:schemeClr val="accent3"/>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mes d</a:t>
            </a:r>
            <a:r>
              <a:rPr kumimoji="0" lang="fr-FR" sz="2400" b="0" i="0" u="none" strike="noStrike" cap="none" normalizeH="0" baseline="0" dirty="0" smtClean="0">
                <a:ln>
                  <a:noFill/>
                </a:ln>
                <a:solidFill>
                  <a:schemeClr val="accent3"/>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agitation d</a:t>
            </a:r>
            <a:r>
              <a:rPr kumimoji="0" lang="fr-FR" sz="2400" b="0" i="0" u="none" strike="noStrike" cap="none" normalizeH="0" baseline="0" dirty="0" smtClean="0">
                <a:ln>
                  <a:noFill/>
                </a:ln>
                <a:solidFill>
                  <a:schemeClr val="accent3"/>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un bior</a:t>
            </a:r>
            <a:r>
              <a:rPr kumimoji="0" lang="fr-FR" sz="2400" b="0" i="0" u="none" strike="noStrike" cap="none" normalizeH="0" baseline="0" dirty="0" smtClean="0">
                <a:ln>
                  <a:noFill/>
                </a:ln>
                <a:solidFill>
                  <a:schemeClr val="accent3"/>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accent3"/>
                </a:solidFill>
                <a:effectLst/>
                <a:latin typeface="Times New Roman" pitchFamily="18" charset="0"/>
                <a:ea typeface="Calibri" pitchFamily="34" charset="0"/>
                <a:cs typeface="Times New Roman" pitchFamily="18" charset="0"/>
              </a:rPr>
              <a:t>acteur</a:t>
            </a:r>
            <a:endParaRPr kumimoji="0" lang="fr-FR" sz="2400" b="0" i="0" u="none" strike="noStrike" cap="none" normalizeH="0" baseline="0" dirty="0" smtClean="0">
              <a:ln>
                <a:noFill/>
              </a:ln>
              <a:solidFill>
                <a:schemeClr val="accent3"/>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buNone/>
            </a:pPr>
            <a:r>
              <a:rPr lang="fr-FR" b="1" dirty="0" smtClean="0">
                <a:solidFill>
                  <a:schemeClr val="accent3"/>
                </a:solidFill>
              </a:rPr>
              <a:t>    </a:t>
            </a:r>
            <a:r>
              <a:rPr lang="fr-FR" sz="2200" b="1" dirty="0" smtClean="0">
                <a:solidFill>
                  <a:schemeClr val="accent3"/>
                </a:solidFill>
              </a:rPr>
              <a:t>4.  Les systèmes de mesure des variables physico-chimiques </a:t>
            </a:r>
            <a:endParaRPr lang="fr-FR" sz="2200" dirty="0" smtClean="0">
              <a:solidFill>
                <a:schemeClr val="accent3"/>
              </a:solidFill>
            </a:endParaRPr>
          </a:p>
          <a:p>
            <a:pPr algn="just">
              <a:buNone/>
            </a:pPr>
            <a:endParaRPr lang="fr-FR" sz="2200" dirty="0" smtClean="0"/>
          </a:p>
          <a:p>
            <a:pPr algn="just"/>
            <a:r>
              <a:rPr lang="fr-FR" sz="2200" dirty="0" smtClean="0"/>
              <a:t>Les variations des paramètres de la fermentation (pH, T°…) sont mesurées à l'aide d'un capteur, sensible à ces variations. Un bon capteur doit être: fidèle, rapide, juste, fiable, précis et robuste.</a:t>
            </a:r>
          </a:p>
          <a:p>
            <a:pPr algn="just">
              <a:buNone/>
            </a:pPr>
            <a:endParaRPr lang="fr-FR" sz="2200" dirty="0" smtClean="0"/>
          </a:p>
          <a:p>
            <a:pPr lvl="0" algn="just">
              <a:buNone/>
            </a:pPr>
            <a:r>
              <a:rPr lang="fr-FR" sz="2200" b="1" dirty="0" smtClean="0"/>
              <a:t>    </a:t>
            </a:r>
            <a:r>
              <a:rPr lang="fr-FR" sz="2200" b="1" dirty="0" smtClean="0">
                <a:solidFill>
                  <a:schemeClr val="accent3"/>
                </a:solidFill>
              </a:rPr>
              <a:t>a)les capteurs de mesures physiques  </a:t>
            </a:r>
            <a:r>
              <a:rPr lang="fr-FR" sz="2200" dirty="0" smtClean="0"/>
              <a:t>Ils sont tous utilisés in situ. Température, la pression, débit, niveaux, formation de mousses (bulles de gaz).</a:t>
            </a:r>
          </a:p>
          <a:p>
            <a:pPr algn="just">
              <a:buNone/>
            </a:pPr>
            <a:endParaRPr lang="fr-FR" sz="2200" dirty="0" smtClean="0"/>
          </a:p>
          <a:p>
            <a:pPr algn="just">
              <a:buNone/>
            </a:pPr>
            <a:r>
              <a:rPr lang="fr-FR" sz="2200" b="1" dirty="0" smtClean="0"/>
              <a:t>     </a:t>
            </a:r>
            <a:r>
              <a:rPr lang="fr-FR" sz="2200" b="1" dirty="0" smtClean="0">
                <a:solidFill>
                  <a:schemeClr val="accent3"/>
                </a:solidFill>
              </a:rPr>
              <a:t>c)les capteurs de mesures physico-chimiques </a:t>
            </a:r>
            <a:r>
              <a:rPr lang="fr-FR" sz="2200" dirty="0" smtClean="0"/>
              <a:t>pH, oxygène dissout, substrat et   métabolites.</a:t>
            </a:r>
          </a:p>
          <a:p>
            <a:pPr>
              <a:buNone/>
            </a:pP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lnSpcReduction="10000"/>
          </a:bodyPr>
          <a:lstStyle/>
          <a:p>
            <a:pPr>
              <a:buNone/>
            </a:pPr>
            <a:r>
              <a:rPr lang="fr-FR" sz="2400" b="1" dirty="0" smtClean="0">
                <a:solidFill>
                  <a:schemeClr val="accent3"/>
                </a:solidFill>
              </a:rPr>
              <a:t>    1   La fermentation en batch (fermé)</a:t>
            </a:r>
            <a:endParaRPr lang="fr-FR" sz="2400" dirty="0" smtClean="0">
              <a:solidFill>
                <a:schemeClr val="accent3"/>
              </a:solidFill>
            </a:endParaRPr>
          </a:p>
          <a:p>
            <a:pPr algn="just"/>
            <a:r>
              <a:rPr lang="fr-FR" sz="2200" dirty="0" smtClean="0"/>
              <a:t>Considérons le cas d’une culture d’un seul microorganisme ne formant pas de spores et ne produisant pas d’amas cellulaire et de laquelle on fait des prélèvements de fermentas à des intervalles de temps réguliers sur lesquels on effectue le dénombrement des cellules afin d’établir l’évolution de ce nombre de cellules en fonction du temps de fermentation. Cela nous donne la courbe de la figure 1 qui comporte, en plus de la biomasse accumulée, l’acidité lactique générée par l’activité bactérienne.</a:t>
            </a:r>
          </a:p>
          <a:p>
            <a:pPr algn="just">
              <a:buNone/>
            </a:pPr>
            <a:endParaRPr lang="fr-FR" sz="2200" dirty="0" smtClean="0"/>
          </a:p>
          <a:p>
            <a:pPr algn="just"/>
            <a:r>
              <a:rPr lang="fr-FR" sz="2200" dirty="0" smtClean="0"/>
              <a:t>La fermentation en batch peut être considérée comme un « système fermé » où au temps zéro, le milieu de culture stérile contenu dans le fermenteur est inoculé par le microorganisme choisi pour ensuite le laisser fermenter dans des conditions physiologiques optimales. Durant tout le processus rien n’est ajouté sauf qu’il faut un apport en oxygène (aération), d’un anti-mousse et d’un régulateur de pH (acide ou base).</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a:bodyPr>
          <a:lstStyle/>
          <a:p>
            <a:pPr lvl="1">
              <a:buNone/>
            </a:pPr>
            <a:r>
              <a:rPr lang="fr-FR" sz="2200" b="1" dirty="0" smtClean="0"/>
              <a:t>         </a:t>
            </a:r>
            <a:r>
              <a:rPr lang="fr-FR" sz="2400" b="1" dirty="0" smtClean="0">
                <a:solidFill>
                  <a:schemeClr val="accent3"/>
                </a:solidFill>
              </a:rPr>
              <a:t>Culture discontinue ("batch") ou « fermé »</a:t>
            </a:r>
          </a:p>
          <a:p>
            <a:pPr lvl="0"/>
            <a:r>
              <a:rPr lang="fr-FR" sz="2200" dirty="0" smtClean="0"/>
              <a:t>Inoculum + milieu et on laisse se dérouler la culture dans un fermenteur parfaitement mélangé.</a:t>
            </a:r>
          </a:p>
          <a:p>
            <a:pPr lvl="0"/>
            <a:r>
              <a:rPr lang="fr-FR" sz="2200" dirty="0" smtClean="0"/>
              <a:t>Le volume  </a:t>
            </a:r>
            <a:r>
              <a:rPr lang="fr-FR" sz="2200" b="1" dirty="0" smtClean="0"/>
              <a:t>V</a:t>
            </a:r>
            <a:r>
              <a:rPr lang="fr-FR" sz="2200" dirty="0" smtClean="0"/>
              <a:t> reste donc constant.</a:t>
            </a:r>
          </a:p>
          <a:p>
            <a:pPr lvl="0"/>
            <a:r>
              <a:rPr lang="fr-FR" sz="2200" dirty="0" smtClean="0"/>
              <a:t>La biomasse  </a:t>
            </a:r>
            <a:r>
              <a:rPr lang="fr-FR" sz="2200" b="1" dirty="0" smtClean="0"/>
              <a:t>X</a:t>
            </a:r>
            <a:r>
              <a:rPr lang="fr-FR" sz="2200" dirty="0" smtClean="0"/>
              <a:t> augmente selon la courbe de croissance microbienne.</a:t>
            </a:r>
          </a:p>
          <a:p>
            <a:pPr lvl="0"/>
            <a:r>
              <a:rPr lang="fr-FR" sz="2200" dirty="0" smtClean="0"/>
              <a:t>Le substrat  </a:t>
            </a:r>
            <a:r>
              <a:rPr lang="fr-FR" sz="2200" b="1" dirty="0" smtClean="0"/>
              <a:t>S </a:t>
            </a:r>
            <a:r>
              <a:rPr lang="fr-FR" sz="2200" dirty="0" smtClean="0"/>
              <a:t> est consommé et le produit </a:t>
            </a:r>
            <a:r>
              <a:rPr lang="fr-FR" sz="2200" b="1" dirty="0" smtClean="0"/>
              <a:t>P</a:t>
            </a:r>
            <a:r>
              <a:rPr lang="fr-FR" sz="2200" dirty="0" smtClean="0"/>
              <a:t> attendu apparaît.</a:t>
            </a:r>
          </a:p>
          <a:p>
            <a:r>
              <a:rPr lang="fr-FR" sz="2200" dirty="0" smtClean="0"/>
              <a:t>Tous les composés se trouvent dans le milieu de culture au départ, on n'intervient plus sur la composition du milieu.</a:t>
            </a:r>
          </a:p>
          <a:p>
            <a:endParaRPr lang="fr-FR" dirty="0"/>
          </a:p>
        </p:txBody>
      </p:sp>
      <p:pic>
        <p:nvPicPr>
          <p:cNvPr id="4" name="image21.png"/>
          <p:cNvPicPr/>
          <p:nvPr/>
        </p:nvPicPr>
        <p:blipFill>
          <a:blip r:embed="rId2" cstate="print"/>
          <a:stretch>
            <a:fillRect/>
          </a:stretch>
        </p:blipFill>
        <p:spPr>
          <a:xfrm>
            <a:off x="3571868" y="3714752"/>
            <a:ext cx="1928826" cy="264320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ig. 2"/>
          <p:cNvPicPr>
            <a:picLocks noGrp="1"/>
          </p:cNvPicPr>
          <p:nvPr>
            <p:ph idx="1"/>
          </p:nvPr>
        </p:nvPicPr>
        <p:blipFill>
          <a:blip r:embed="rId2" cstate="print"/>
          <a:srcRect/>
          <a:stretch>
            <a:fillRect/>
          </a:stretch>
        </p:blipFill>
        <p:spPr bwMode="auto">
          <a:xfrm>
            <a:off x="1428728" y="285728"/>
            <a:ext cx="6500858" cy="3509965"/>
          </a:xfrm>
          <a:prstGeom prst="rect">
            <a:avLst/>
          </a:prstGeom>
          <a:noFill/>
          <a:ln w="9525">
            <a:noFill/>
            <a:miter lim="800000"/>
            <a:headEnd/>
            <a:tailEnd/>
          </a:ln>
        </p:spPr>
      </p:pic>
      <p:sp>
        <p:nvSpPr>
          <p:cNvPr id="8" name="ZoneTexte 7"/>
          <p:cNvSpPr txBox="1"/>
          <p:nvPr/>
        </p:nvSpPr>
        <p:spPr>
          <a:xfrm>
            <a:off x="357158" y="4286256"/>
            <a:ext cx="8786842" cy="2492990"/>
          </a:xfrm>
          <a:prstGeom prst="rect">
            <a:avLst/>
          </a:prstGeom>
          <a:noFill/>
        </p:spPr>
        <p:txBody>
          <a:bodyPr wrap="square" rtlCol="0">
            <a:spAutoFit/>
          </a:bodyPr>
          <a:lstStyle/>
          <a:p>
            <a:r>
              <a:rPr lang="fr-FR" sz="2000" b="1" u="sng" dirty="0" err="1" smtClean="0">
                <a:solidFill>
                  <a:schemeClr val="accent3">
                    <a:lumMod val="75000"/>
                  </a:schemeClr>
                </a:solidFill>
              </a:rPr>
              <a:t>Fig</a:t>
            </a:r>
            <a:r>
              <a:rPr lang="fr-FR" sz="2000" b="1" u="sng" dirty="0" smtClean="0">
                <a:solidFill>
                  <a:schemeClr val="accent3">
                    <a:lumMod val="75000"/>
                  </a:schemeClr>
                </a:solidFill>
              </a:rPr>
              <a:t> </a:t>
            </a:r>
            <a:r>
              <a:rPr lang="fr-FR" sz="2000" dirty="0" smtClean="0">
                <a:solidFill>
                  <a:schemeClr val="accent3">
                    <a:lumMod val="75000"/>
                  </a:schemeClr>
                </a:solidFill>
              </a:rPr>
              <a:t> : Courbe type de croissance de bactéries lactiques et d’acidification du lait</a:t>
            </a:r>
          </a:p>
          <a:p>
            <a:endParaRPr lang="fr-FR" sz="2000" dirty="0" smtClean="0"/>
          </a:p>
          <a:p>
            <a:r>
              <a:rPr lang="fr-FR" sz="2000" dirty="0" smtClean="0"/>
              <a:t>Dans ces conditions fermentaires, le microorganisme va passer par 4 phases de croissance (</a:t>
            </a:r>
            <a:r>
              <a:rPr lang="fr-FR" sz="2000" dirty="0" err="1" smtClean="0"/>
              <a:t>fig</a:t>
            </a:r>
            <a:r>
              <a:rPr lang="fr-FR" sz="2000" dirty="0" smtClean="0"/>
              <a:t>) : I= phase de latence, II= phase exponentielle, III et IV= phase de ralentissement+ phase stationnaire qu’on peut désigner « phase stationnaire » tout simplement, V= phase de déclin. </a:t>
            </a:r>
          </a:p>
          <a:p>
            <a:endParaRPr lang="fr-FR" dirty="0" smtClean="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lvl="2">
              <a:buNone/>
            </a:pPr>
            <a:r>
              <a:rPr lang="fr-FR" b="1" dirty="0" smtClean="0">
                <a:solidFill>
                  <a:schemeClr val="accent3">
                    <a:lumMod val="75000"/>
                  </a:schemeClr>
                </a:solidFill>
              </a:rPr>
              <a:t>1.1    La phase de latence</a:t>
            </a:r>
          </a:p>
          <a:p>
            <a:pPr lvl="2">
              <a:buNone/>
            </a:pPr>
            <a:endParaRPr lang="fr-FR" sz="2000" dirty="0" smtClean="0"/>
          </a:p>
          <a:p>
            <a:pPr algn="just"/>
            <a:r>
              <a:rPr lang="fr-FR" sz="2000" dirty="0" smtClean="0"/>
              <a:t>Quand les cellules sont transférées d’un milieu de culture vers un autre, initialement, il n’y a pas d’augmentation du nombre de ces cellules, seul le poids de ces cellules peut varier durant cette phase. En effet, au cours de la phase de latence, les microorganismes vont devoir s’adapter au nouvel environnement car les cellules de l’inoculum vont se retrouver dans le nouveau milieu et ressentir les changements de certains paramètres comme le pH, l’augmentation de la concentration en nutriments et la diminution de la concentration des inhibiteurs de croissance. La cellule microbienne doit faire face à ce transfert (inoculum vers milieu de culture définitif) en diffusant dans ce milieu les cofacteurs essentiels et en adaptant ses sécrétions d’enzymes du premier métabolisme (celui de l’inoculum) au deuxième métabolisme (celui du milieu de culture définitif dans le fermenteur).</a:t>
            </a:r>
            <a:endParaRPr lang="fr-F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sz="2200" dirty="0" smtClean="0"/>
              <a:t>La durée de la phase de latence dans le fermenteur dépend de la phase à laquelle se trouve les cellules dans l’inoculum. Si la culture utilisée comme inoculum se trouve encore dans la phase logarithmique, la phase de latence peut ne pas avoir lieu dans le fermenteur ayant reçu cet inoculum, et la croissance peut démarrer immédiatement. En revanche, un inoculum issu d’une culture stoppée par manque de substrat va prendre plus de temps pour s’adapter aux nouvelles conditions de culture du fermenteur. La concentration cellulaire de l’inoculum influence aussi la durée de la phase de latence. La cinétique de formation des produits de fermentation n’est pas nécessairement corrélée avec la durée de la phase de latence.</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8715436" cy="6429420"/>
          </a:xfrm>
        </p:spPr>
        <p:txBody>
          <a:bodyPr>
            <a:normAutofit/>
          </a:bodyPr>
          <a:lstStyle/>
          <a:p>
            <a:pPr>
              <a:buNone/>
            </a:pPr>
            <a:r>
              <a:rPr lang="fr-FR" sz="2000" b="1" dirty="0" smtClean="0"/>
              <a:t>              </a:t>
            </a:r>
            <a:r>
              <a:rPr lang="fr-FR" sz="2400" b="1" dirty="0" smtClean="0">
                <a:solidFill>
                  <a:schemeClr val="accent3">
                    <a:lumMod val="75000"/>
                  </a:schemeClr>
                </a:solidFill>
              </a:rPr>
              <a:t>1.2. La phase exponentielle</a:t>
            </a:r>
          </a:p>
          <a:p>
            <a:pPr>
              <a:buNone/>
            </a:pPr>
            <a:endParaRPr lang="fr-FR" sz="2400" dirty="0" smtClean="0">
              <a:solidFill>
                <a:schemeClr val="accent3">
                  <a:lumMod val="75000"/>
                </a:schemeClr>
              </a:solidFill>
            </a:endParaRPr>
          </a:p>
          <a:p>
            <a:pPr algn="just"/>
            <a:r>
              <a:rPr lang="fr-FR" sz="2000" dirty="0" smtClean="0"/>
              <a:t>La fin de la phase de latence indique que les cellules sont adaptées aux nouvelles conditions du milieu et l’augmentation de leur masse peut être assimilée sur le plan quantitatif comme le dédoublement du nombre de cellules par unité de temps dans le cas des bactéries et des levures, ou bien de la biomasse par unité de temps dans le cas des microorganismes filamenteux tels que les </a:t>
            </a:r>
            <a:r>
              <a:rPr lang="fr-FR" sz="2000" dirty="0" err="1" smtClean="0"/>
              <a:t>Fungi</a:t>
            </a:r>
            <a:r>
              <a:rPr lang="fr-FR" sz="2000" dirty="0" smtClean="0"/>
              <a:t> et Streptomycètes.</a:t>
            </a:r>
          </a:p>
          <a:p>
            <a:pPr algn="just"/>
            <a:r>
              <a:rPr lang="fr-FR" sz="2000" dirty="0" smtClean="0"/>
              <a:t>Le taux de croissance pendant la phase exponentielle est constant si la concentration en éléments nutritifs du milieu de culture est suffisante (en excès).</a:t>
            </a:r>
          </a:p>
          <a:p>
            <a:pPr algn="just"/>
            <a:r>
              <a:rPr lang="fr-FR" sz="2000" dirty="0" smtClean="0"/>
              <a:t>Supposant qu’avant d’atteindre la phase exponentielle (c'est-à-dire avant que la densité cellulaire maximale dans le fermenteur ne soit atteinte), il y a apparition d’un facteur limitant la croissance cellulaire. Ce facteur peut être soit la diminution ou l’épuisement d’un ou de plusieurs éléments nutritifs du milieu de culture, soit l’apparition de composés du métabolisme (peroxyde d’hydrogène, résidus métaboliques, </a:t>
            </a:r>
            <a:r>
              <a:rPr lang="fr-FR" sz="2000" dirty="0" err="1" smtClean="0"/>
              <a:t>etc</a:t>
            </a:r>
            <a:r>
              <a:rPr lang="fr-FR" sz="2000" dirty="0" smtClean="0"/>
              <a:t>…) inhibiteurs de la croissance. Cette limite de la croissance est liée au volume et à la composition du milieu.</a:t>
            </a:r>
          </a:p>
          <a:p>
            <a:endParaRPr lang="fr-FR"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lgn="just">
              <a:buNone/>
            </a:pPr>
            <a:r>
              <a:rPr lang="fr-FR" b="1" dirty="0" smtClean="0">
                <a:solidFill>
                  <a:schemeClr val="accent3">
                    <a:lumMod val="75000"/>
                  </a:schemeClr>
                </a:solidFill>
              </a:rPr>
              <a:t>          </a:t>
            </a:r>
            <a:r>
              <a:rPr lang="fr-FR" sz="2400" b="1" dirty="0" smtClean="0">
                <a:solidFill>
                  <a:schemeClr val="accent3">
                    <a:lumMod val="75000"/>
                  </a:schemeClr>
                </a:solidFill>
              </a:rPr>
              <a:t>1.3  La phase stationnaire</a:t>
            </a:r>
            <a:endParaRPr lang="fr-FR" sz="2400" dirty="0" smtClean="0">
              <a:solidFill>
                <a:schemeClr val="accent3">
                  <a:lumMod val="75000"/>
                </a:schemeClr>
              </a:solidFill>
            </a:endParaRPr>
          </a:p>
          <a:p>
            <a:pPr algn="just">
              <a:buNone/>
            </a:pPr>
            <a:r>
              <a:rPr lang="fr-FR" sz="2000" dirty="0" smtClean="0"/>
              <a:t> </a:t>
            </a:r>
          </a:p>
          <a:p>
            <a:pPr algn="just"/>
            <a:r>
              <a:rPr lang="fr-FR" sz="2000" dirty="0" smtClean="0"/>
              <a:t>Le démarrage de la phase stationnaire qui est précédée par une phase de ralentissement de la croissance qui en fait partie indique que la majorité du substrat a été métabolisée et qu’il y a accumulation de substances inhibitrices voire toxiques pour les cellules dont la croissance ralentit avant de s’arrêter complètement. Pendant cette phase, la biomasse augmente légèrement ou reste constante ; bien que la composition des cellules puisse encore varier. Durant la phase stationnaire, les cellules encore en survie utilisent l’énergie du peu de substrat qui reste dans le fermenteur. Il semblerait que les divers métabolites formés au cours de cette phase stationnaire présentent souvent un grand intérêt biotechnologique.</a:t>
            </a:r>
          </a:p>
          <a:p>
            <a:pPr>
              <a:buNone/>
            </a:pP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a:bodyPr>
          <a:lstStyle/>
          <a:p>
            <a:pPr>
              <a:buNone/>
            </a:pPr>
            <a:r>
              <a:rPr lang="fr-FR" b="1" dirty="0" smtClean="0"/>
              <a:t>   </a:t>
            </a:r>
            <a:r>
              <a:rPr lang="fr-FR" sz="2400" b="1" dirty="0" smtClean="0">
                <a:solidFill>
                  <a:schemeClr val="accent3">
                    <a:lumMod val="75000"/>
                  </a:schemeClr>
                </a:solidFill>
              </a:rPr>
              <a:t>1.4  La phase de déclin</a:t>
            </a:r>
          </a:p>
          <a:p>
            <a:pPr>
              <a:buNone/>
            </a:pPr>
            <a:endParaRPr lang="fr-FR" sz="2400" dirty="0" smtClean="0">
              <a:solidFill>
                <a:schemeClr val="accent3">
                  <a:lumMod val="75000"/>
                </a:schemeClr>
              </a:solidFill>
            </a:endParaRPr>
          </a:p>
          <a:p>
            <a:pPr algn="just"/>
            <a:r>
              <a:rPr lang="fr-FR" sz="2000" dirty="0" smtClean="0"/>
              <a:t>Durant cette phase, les réserves cellulaires d’énergie sont épuisées et les cellules vont mourir à une vitesse exponentielle. La durée de temps entre la phase stationnaire et la phase de déclin dépend du microorganisme et du procédé de fermentation utilisé. Dans les procédés commerciaux de production, la fermentation est arrêtée à la fin de la phase logarithmique ou au début de la phase de déclin.</a:t>
            </a:r>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buNone/>
            </a:pPr>
            <a:r>
              <a:rPr lang="fr-FR" sz="2000" b="1" dirty="0" smtClean="0">
                <a:solidFill>
                  <a:schemeClr val="accent3"/>
                </a:solidFill>
              </a:rPr>
              <a:t>    L’industrie </a:t>
            </a:r>
            <a:r>
              <a:rPr lang="fr-FR" sz="2000" b="1" dirty="0">
                <a:solidFill>
                  <a:schemeClr val="accent3"/>
                </a:solidFill>
              </a:rPr>
              <a:t>de la fermentation </a:t>
            </a:r>
            <a:endParaRPr lang="fr-FR" sz="2000" b="1" dirty="0" smtClean="0">
              <a:solidFill>
                <a:schemeClr val="accent3"/>
              </a:solidFill>
            </a:endParaRPr>
          </a:p>
          <a:p>
            <a:pPr algn="just">
              <a:buNone/>
            </a:pPr>
            <a:r>
              <a:rPr lang="fr-FR" sz="2000" b="1" dirty="0" smtClean="0">
                <a:solidFill>
                  <a:schemeClr val="accent3"/>
                </a:solidFill>
              </a:rPr>
              <a:t>      </a:t>
            </a:r>
            <a:r>
              <a:rPr lang="fr-FR" sz="2000" b="1" dirty="0" smtClean="0"/>
              <a:t>E</a:t>
            </a:r>
            <a:r>
              <a:rPr lang="fr-FR" sz="2000" dirty="0" smtClean="0"/>
              <a:t>st </a:t>
            </a:r>
            <a:r>
              <a:rPr lang="fr-FR" sz="2000" dirty="0"/>
              <a:t>un terme générique appliqué aux processus commerciaux qui reposent sur la capacité des microorganismes à produire des molécules utiles. La majorité des organismes utilisés commercialement, tels que les actinomycètes, ne poussent pas dans des conditions anaérobies et réalisent une fermentation. Dans l’industrie, le terme fermentation se réfère à la production à grande échelle de molécules biologiques dans des fermenteurs ou dans des cuves. </a:t>
            </a:r>
            <a:endParaRPr lang="fr-FR" sz="2000" dirty="0" smtClean="0"/>
          </a:p>
          <a:p>
            <a:pPr algn="just">
              <a:buNone/>
            </a:pPr>
            <a:endParaRPr lang="fr-FR" sz="2000" dirty="0"/>
          </a:p>
          <a:p>
            <a:pPr algn="just"/>
            <a:r>
              <a:rPr lang="fr-FR" sz="2000" dirty="0" smtClean="0"/>
              <a:t>Chaque microorganisme employé dans l’industrie de fermentation est spécifique et sélectionné avec soin pour ses capacités à réaliser la tâche désirée. Quand une souche est isolée pour la première fois d’une collection de culture, ce « producteur » potentiel de produits d’intérêt industriel n’est pas très différent des espèces proches. Cependant, le développement rigoureux de souches à partir de la culture originale est nécessaire avant une exploitation commerciale rentable du produit synthétisé.</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429420"/>
          </a:xfrm>
        </p:spPr>
        <p:txBody>
          <a:bodyPr>
            <a:normAutofit fontScale="92500" lnSpcReduction="20000"/>
          </a:bodyPr>
          <a:lstStyle/>
          <a:p>
            <a:pPr algn="just">
              <a:buNone/>
            </a:pPr>
            <a:r>
              <a:rPr lang="fr-FR" b="1" dirty="0" smtClean="0"/>
              <a:t>    </a:t>
            </a:r>
            <a:r>
              <a:rPr lang="fr-FR" sz="2400" b="1" dirty="0" smtClean="0">
                <a:solidFill>
                  <a:schemeClr val="accent3">
                    <a:lumMod val="75000"/>
                  </a:schemeClr>
                </a:solidFill>
              </a:rPr>
              <a:t>2.  La fermentation en </a:t>
            </a:r>
            <a:r>
              <a:rPr lang="fr-FR" sz="2400" b="1" dirty="0" err="1" smtClean="0">
                <a:solidFill>
                  <a:schemeClr val="accent3">
                    <a:lumMod val="75000"/>
                  </a:schemeClr>
                </a:solidFill>
              </a:rPr>
              <a:t>fed</a:t>
            </a:r>
            <a:r>
              <a:rPr lang="fr-FR" sz="2400" b="1" dirty="0" smtClean="0">
                <a:solidFill>
                  <a:schemeClr val="accent3">
                    <a:lumMod val="75000"/>
                  </a:schemeClr>
                </a:solidFill>
              </a:rPr>
              <a:t>-batch (discontinue)</a:t>
            </a:r>
            <a:endParaRPr lang="fr-FR" sz="2400" dirty="0" smtClean="0">
              <a:solidFill>
                <a:schemeClr val="accent3">
                  <a:lumMod val="75000"/>
                </a:schemeClr>
              </a:solidFill>
            </a:endParaRPr>
          </a:p>
          <a:p>
            <a:pPr algn="just">
              <a:buNone/>
            </a:pPr>
            <a:endParaRPr lang="fr-FR" sz="2400" dirty="0" smtClean="0"/>
          </a:p>
          <a:p>
            <a:pPr algn="just"/>
            <a:r>
              <a:rPr lang="fr-FR" sz="2400" dirty="0" smtClean="0"/>
              <a:t>Dans la fermentation en </a:t>
            </a:r>
            <a:r>
              <a:rPr lang="fr-FR" sz="2400" dirty="0" err="1" smtClean="0"/>
              <a:t>fed</a:t>
            </a:r>
            <a:r>
              <a:rPr lang="fr-FR" sz="2400" dirty="0" smtClean="0"/>
              <a:t>-batch, il s’agit d’ajouter du substrat au fur et à mesure que la fermentation progresse. Ce type de fermentation est utilisé dans la production de la pénicilline. Les raisons de l’utilisation de ce type de fermentation s’expliquent par le fait que les fortes concentrations en glucose du substrat ont une action catabolique répressive sur la formation de nombreux métabolites secondaires. Une telle répression peut aussi être due à d’autres sucres ou à des composés azotés. C’est pourquoi dans la fermentation en </a:t>
            </a:r>
            <a:r>
              <a:rPr lang="fr-FR" sz="2400" dirty="0" err="1" smtClean="0"/>
              <a:t>fed</a:t>
            </a:r>
            <a:r>
              <a:rPr lang="fr-FR" sz="2400" dirty="0" smtClean="0"/>
              <a:t>-batch, certains facteurs nutritifs de croissance sont ajoutés en très faibles quantités au démarrage de la fermentation et continuent d’être ajoutés ainsi même au cous de la phase de production.</a:t>
            </a:r>
          </a:p>
          <a:p>
            <a:pPr algn="just">
              <a:buNone/>
            </a:pPr>
            <a:endParaRPr lang="fr-FR" sz="2400" dirty="0" smtClean="0"/>
          </a:p>
          <a:p>
            <a:pPr algn="just"/>
            <a:r>
              <a:rPr lang="fr-FR" sz="2400" dirty="0" smtClean="0"/>
              <a:t>Dans ces conditions fermentaires, il est compréhensible qu’on ne peut pas mesurer directement et d’une façon continue la concentration en substrat durant la fermentation puisqu’on doit y ajouter au fur et à mesure que la fermentation progresse. Ainsi, le processus d’addition de substrat (</a:t>
            </a:r>
            <a:r>
              <a:rPr lang="fr-FR" sz="2400" dirty="0" err="1" smtClean="0"/>
              <a:t>feeding</a:t>
            </a:r>
            <a:r>
              <a:rPr lang="fr-FR" sz="2400" dirty="0" smtClean="0"/>
              <a:t> </a:t>
            </a:r>
            <a:r>
              <a:rPr lang="fr-FR" sz="2400" dirty="0" err="1" smtClean="0"/>
              <a:t>process</a:t>
            </a:r>
            <a:r>
              <a:rPr lang="fr-FR" sz="2400" dirty="0" smtClean="0"/>
              <a:t>) peut être contrôlé indirectement par la mesure de paramètres qui sont corrélés au métabolisme des substances </a:t>
            </a:r>
            <a:r>
              <a:rPr lang="fr-FR" sz="2400" dirty="0" err="1" smtClean="0"/>
              <a:t>limitantes</a:t>
            </a:r>
            <a:r>
              <a:rPr lang="fr-FR" sz="2400" dirty="0" smtClean="0"/>
              <a:t> dans le milieu.</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pPr algn="just"/>
            <a:r>
              <a:rPr lang="fr-FR" sz="2000" dirty="0" smtClean="0"/>
              <a:t>Par exemple, dans les fermentations productrices d’acides </a:t>
            </a:r>
            <a:r>
              <a:rPr lang="fr-FR" sz="2000" dirty="0" err="1" smtClean="0"/>
              <a:t>orgaiques</a:t>
            </a:r>
            <a:r>
              <a:rPr lang="fr-FR" sz="2000" dirty="0" smtClean="0"/>
              <a:t>, on peut utiliser les valeurs du pH du milieu de fermentation pour évaluer la vitesse ou la fréquence d’addition de glucose à ce milieu (glucose </a:t>
            </a:r>
            <a:r>
              <a:rPr lang="fr-FR" sz="2000" dirty="0" err="1" smtClean="0"/>
              <a:t>feeding</a:t>
            </a:r>
            <a:r>
              <a:rPr lang="fr-FR" sz="2000" dirty="0" smtClean="0"/>
              <a:t> rate).</a:t>
            </a:r>
          </a:p>
          <a:p>
            <a:pPr algn="just"/>
            <a:endParaRPr lang="fr-FR" sz="2000" dirty="0" smtClean="0"/>
          </a:p>
          <a:p>
            <a:pPr algn="just"/>
            <a:r>
              <a:rPr lang="fr-FR" sz="2000" dirty="0" smtClean="0"/>
              <a:t> Un autre exemple est celui des fermentations où la pression osmotique est un facteur limitant et où l’addition du glucose peut être régulée ou bien déterminée par la mesure de la pression d’oxygène ou de la quantité de CO</a:t>
            </a:r>
            <a:r>
              <a:rPr lang="fr-FR" sz="2000" baseline="-25000" dirty="0" smtClean="0"/>
              <a:t>2 </a:t>
            </a:r>
            <a:r>
              <a:rPr lang="fr-FR" sz="2000" dirty="0" smtClean="0"/>
              <a:t>produite dans le fermenteur.</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a:bodyPr>
          <a:lstStyle/>
          <a:p>
            <a:pPr lvl="1">
              <a:buNone/>
            </a:pPr>
            <a:r>
              <a:rPr lang="fr-FR" sz="2200" b="1" dirty="0" smtClean="0"/>
              <a:t>     </a:t>
            </a:r>
            <a:r>
              <a:rPr lang="fr-FR" sz="2400" b="1" dirty="0" smtClean="0">
                <a:solidFill>
                  <a:schemeClr val="accent3">
                    <a:lumMod val="75000"/>
                  </a:schemeClr>
                </a:solidFill>
              </a:rPr>
              <a:t>Fermentation discontinue alimentée ("</a:t>
            </a:r>
            <a:r>
              <a:rPr lang="fr-FR" sz="2400" b="1" dirty="0" err="1" smtClean="0">
                <a:solidFill>
                  <a:schemeClr val="accent3">
                    <a:lumMod val="75000"/>
                  </a:schemeClr>
                </a:solidFill>
              </a:rPr>
              <a:t>fed</a:t>
            </a:r>
            <a:r>
              <a:rPr lang="fr-FR" sz="2400" b="1" dirty="0" smtClean="0">
                <a:solidFill>
                  <a:schemeClr val="accent3">
                    <a:lumMod val="75000"/>
                  </a:schemeClr>
                </a:solidFill>
              </a:rPr>
              <a:t> batch")</a:t>
            </a:r>
          </a:p>
          <a:p>
            <a:pPr lvl="0"/>
            <a:r>
              <a:rPr lang="fr-FR" sz="2200" dirty="0" smtClean="0"/>
              <a:t>La fermentation est initiée dans un plus faible volume (pied de cuve). Donc pour une même taille d'inoculum, la fermentation va démarrer plus vite.</a:t>
            </a:r>
          </a:p>
          <a:p>
            <a:pPr lvl="0"/>
            <a:r>
              <a:rPr lang="fr-FR" sz="2200" dirty="0" smtClean="0"/>
              <a:t>Lorsque la culture est en phase exponentielle de croissance, le milieu stérile est introduit dans la cuve. Le débit est réglé de sorte à ce que, par exemple,</a:t>
            </a:r>
          </a:p>
          <a:p>
            <a:r>
              <a:rPr lang="fr-FR" sz="2200" dirty="0" smtClean="0"/>
              <a:t>[X] ou [S] soit constant dans la cuve</a:t>
            </a:r>
          </a:p>
          <a:p>
            <a:endParaRPr lang="fr-FR" dirty="0"/>
          </a:p>
        </p:txBody>
      </p:sp>
      <p:pic>
        <p:nvPicPr>
          <p:cNvPr id="4" name="image23.png"/>
          <p:cNvPicPr/>
          <p:nvPr/>
        </p:nvPicPr>
        <p:blipFill>
          <a:blip r:embed="rId2" cstate="print"/>
          <a:stretch>
            <a:fillRect/>
          </a:stretch>
        </p:blipFill>
        <p:spPr>
          <a:xfrm>
            <a:off x="3143240" y="3500438"/>
            <a:ext cx="2428892" cy="278608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92500"/>
          </a:bodyPr>
          <a:lstStyle/>
          <a:p>
            <a:pPr lvl="0"/>
            <a:r>
              <a:rPr lang="fr-FR" sz="2400" dirty="0" smtClean="0"/>
              <a:t>Lorsque la cuve est remplie, on coupe l'alimentation, la culture évolue alors conformément à la courbe de croissance discontinue.</a:t>
            </a:r>
          </a:p>
          <a:p>
            <a:pPr lvl="0"/>
            <a:r>
              <a:rPr lang="fr-FR" sz="2400" dirty="0" smtClean="0"/>
              <a:t>Technique très utilisée en pratique:</a:t>
            </a:r>
          </a:p>
          <a:p>
            <a:pPr lvl="1"/>
            <a:r>
              <a:rPr lang="fr-FR" sz="2400" dirty="0" smtClean="0"/>
              <a:t>gain de temps et de productivité</a:t>
            </a:r>
          </a:p>
          <a:p>
            <a:pPr lvl="1"/>
            <a:r>
              <a:rPr lang="fr-FR" sz="2400" dirty="0" smtClean="0"/>
              <a:t>possibilité de travailler à µ max.</a:t>
            </a:r>
          </a:p>
          <a:p>
            <a:pPr lvl="1"/>
            <a:r>
              <a:rPr lang="fr-FR" sz="2400" dirty="0" smtClean="0"/>
              <a:t>possibilité de modifier la composition du milieu durant l'opération.</a:t>
            </a:r>
          </a:p>
          <a:p>
            <a:r>
              <a:rPr lang="fr-FR" sz="2400" dirty="0" smtClean="0"/>
              <a:t>- Permet d'orienter si nécessaire le métabolisme de la souche et de stimuler la production de métabolites après avoir favorisé la croissance.</a:t>
            </a:r>
          </a:p>
          <a:p>
            <a:pPr lvl="1"/>
            <a:r>
              <a:rPr lang="fr-FR" sz="2400" dirty="0" smtClean="0"/>
              <a:t>possibilité d'augmenter la concentration en substrat à des valeurs qui seraient inhibitrices si on devait les appliquer en batch en début de croissance.</a:t>
            </a:r>
          </a:p>
          <a:p>
            <a:pPr lvl="1"/>
            <a:r>
              <a:rPr lang="fr-FR" sz="2400" dirty="0" smtClean="0"/>
              <a:t>ex; utilisation de glucose pour la production de pénicilline théoriquement inhibiteur à de fortes concentrations).</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401080" cy="5697559"/>
          </a:xfrm>
        </p:spPr>
        <p:txBody>
          <a:bodyPr>
            <a:normAutofit fontScale="92500"/>
          </a:bodyPr>
          <a:lstStyle/>
          <a:p>
            <a:pPr>
              <a:buNone/>
            </a:pPr>
            <a:r>
              <a:rPr lang="fr-FR" b="1" dirty="0" smtClean="0"/>
              <a:t>   </a:t>
            </a:r>
            <a:r>
              <a:rPr lang="fr-FR" sz="2600" b="1" dirty="0" smtClean="0">
                <a:solidFill>
                  <a:schemeClr val="accent3">
                    <a:lumMod val="75000"/>
                  </a:schemeClr>
                </a:solidFill>
              </a:rPr>
              <a:t>3.   La fermentation continue (réacteur parfaitement mélangé)</a:t>
            </a:r>
          </a:p>
          <a:p>
            <a:pPr>
              <a:buNone/>
            </a:pPr>
            <a:endParaRPr lang="fr-FR" sz="2200" dirty="0" smtClean="0">
              <a:solidFill>
                <a:schemeClr val="accent3">
                  <a:lumMod val="75000"/>
                </a:schemeClr>
              </a:solidFill>
            </a:endParaRPr>
          </a:p>
          <a:p>
            <a:pPr algn="just"/>
            <a:r>
              <a:rPr lang="fr-FR" sz="2200" dirty="0" smtClean="0"/>
              <a:t>La fermentation continue est un procédé ou système ouvert dans lequel le bioréacteur est alimenté d’une manière continue en substrat stérile et en même temps diminué d’un même volume de </a:t>
            </a:r>
            <a:r>
              <a:rPr lang="fr-FR" sz="2200" dirty="0" err="1" smtClean="0"/>
              <a:t>fermentat</a:t>
            </a:r>
            <a:r>
              <a:rPr lang="fr-FR" sz="2200" dirty="0" smtClean="0"/>
              <a:t> contenant des métabolites, du substrat non encore totalement métabolisé et des microorganismes.</a:t>
            </a:r>
          </a:p>
          <a:p>
            <a:pPr lvl="0"/>
            <a:r>
              <a:rPr lang="fr-FR" sz="2200" dirty="0" smtClean="0"/>
              <a:t>La suspension microbienne est homogène en tout point de la cuve.</a:t>
            </a:r>
          </a:p>
          <a:p>
            <a:pPr lvl="0"/>
            <a:r>
              <a:rPr lang="fr-FR" sz="2200" dirty="0" smtClean="0"/>
              <a:t>Initiation par une phase de croissance discontinue.</a:t>
            </a:r>
          </a:p>
          <a:p>
            <a:pPr lvl="0"/>
            <a:r>
              <a:rPr lang="fr-FR" sz="2200" dirty="0" smtClean="0"/>
              <a:t>Ouverture des pompes,</a:t>
            </a:r>
          </a:p>
          <a:p>
            <a:pPr lvl="0"/>
            <a:r>
              <a:rPr lang="fr-FR" sz="2200" dirty="0" smtClean="0"/>
              <a:t>Lorsque le système est à l'équilibre, tous les paramètres sont </a:t>
            </a:r>
            <a:r>
              <a:rPr lang="fr-FR" sz="2200" b="1" dirty="0" smtClean="0"/>
              <a:t>constants</a:t>
            </a:r>
            <a:r>
              <a:rPr lang="fr-FR" sz="2200" dirty="0" smtClean="0"/>
              <a:t>.</a:t>
            </a:r>
          </a:p>
          <a:p>
            <a:pPr lvl="0"/>
            <a:r>
              <a:rPr lang="fr-FR" sz="2200" dirty="0" smtClean="0"/>
              <a:t>Le débit Q, dont dépend D, détermine µ et X (densité bactérienne) selon les relations qui relient µ à S et µ à X.</a:t>
            </a:r>
          </a:p>
          <a:p>
            <a:pPr lvl="0"/>
            <a:endParaRPr lang="fr-FR" sz="2200" dirty="0" smtClean="0"/>
          </a:p>
          <a:p>
            <a:r>
              <a:rPr lang="fr-FR" sz="2200" dirty="0" smtClean="0"/>
              <a:t>D = taux de dilution, soit le taux auquel est ajouté le milieu par unité de temps</a:t>
            </a:r>
          </a:p>
          <a:p>
            <a:pPr lvl="0"/>
            <a:endParaRPr lang="fr-FR" sz="2200" dirty="0" smtClean="0"/>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4.png"/>
          <p:cNvPicPr>
            <a:picLocks noGrp="1"/>
          </p:cNvPicPr>
          <p:nvPr>
            <p:ph idx="1"/>
          </p:nvPr>
        </p:nvPicPr>
        <p:blipFill>
          <a:blip r:embed="rId2" cstate="print"/>
          <a:stretch>
            <a:fillRect/>
          </a:stretch>
        </p:blipFill>
        <p:spPr>
          <a:xfrm>
            <a:off x="2500298" y="285728"/>
            <a:ext cx="4071966" cy="3739226"/>
          </a:xfrm>
          <a:prstGeom prst="rect">
            <a:avLst/>
          </a:prstGeom>
        </p:spPr>
      </p:pic>
      <p:sp>
        <p:nvSpPr>
          <p:cNvPr id="5" name="ZoneTexte 4"/>
          <p:cNvSpPr txBox="1"/>
          <p:nvPr/>
        </p:nvSpPr>
        <p:spPr>
          <a:xfrm>
            <a:off x="642910" y="4500570"/>
            <a:ext cx="7786742" cy="1908215"/>
          </a:xfrm>
          <a:prstGeom prst="rect">
            <a:avLst/>
          </a:prstGeom>
          <a:noFill/>
        </p:spPr>
        <p:txBody>
          <a:bodyPr wrap="square" rtlCol="0">
            <a:spAutoFit/>
          </a:bodyPr>
          <a:lstStyle/>
          <a:p>
            <a:pPr lvl="0"/>
            <a:r>
              <a:rPr lang="fr-FR" sz="2000" dirty="0" smtClean="0"/>
              <a:t>Le débit Q, dont dépend D, détermine µ et X (densité bactérienne) selon les relations qui relient µ à S et µ à X.</a:t>
            </a:r>
          </a:p>
          <a:p>
            <a:pPr lvl="0"/>
            <a:endParaRPr lang="fr-FR" sz="2000" dirty="0" smtClean="0"/>
          </a:p>
          <a:p>
            <a:r>
              <a:rPr lang="fr-FR" sz="2000" dirty="0" smtClean="0"/>
              <a:t>D = taux de dilution, soit le taux auquel est ajouté le milieu par unité de temps</a:t>
            </a:r>
          </a:p>
          <a:p>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77500" lnSpcReduction="20000"/>
          </a:bodyPr>
          <a:lstStyle/>
          <a:p>
            <a:pPr algn="just">
              <a:buNone/>
            </a:pPr>
            <a:r>
              <a:rPr lang="fr-FR" b="1" dirty="0" smtClean="0">
                <a:solidFill>
                  <a:schemeClr val="accent3">
                    <a:lumMod val="75000"/>
                  </a:schemeClr>
                </a:solidFill>
              </a:rPr>
              <a:t>    </a:t>
            </a:r>
            <a:r>
              <a:rPr lang="fr-FR" sz="2900" b="1" dirty="0" smtClean="0">
                <a:solidFill>
                  <a:schemeClr val="accent3">
                    <a:lumMod val="75000"/>
                  </a:schemeClr>
                </a:solidFill>
              </a:rPr>
              <a:t>3.1   Différents types de procédés de fermentation continue</a:t>
            </a:r>
          </a:p>
          <a:p>
            <a:pPr algn="just">
              <a:buNone/>
            </a:pPr>
            <a:endParaRPr lang="fr-FR" sz="2900" dirty="0" smtClean="0"/>
          </a:p>
          <a:p>
            <a:pPr algn="just"/>
            <a:r>
              <a:rPr lang="fr-FR" sz="2900" dirty="0" smtClean="0"/>
              <a:t>Parmi les nombreux procédés de fermentation continue, il y a lieu de distinguer 2 principaux : le procédé à un seul stade (single stage) et le procédé </a:t>
            </a:r>
            <a:r>
              <a:rPr lang="fr-FR" sz="2900" dirty="0" err="1" smtClean="0"/>
              <a:t>multistade</a:t>
            </a:r>
            <a:r>
              <a:rPr lang="fr-FR" sz="2900" dirty="0" smtClean="0"/>
              <a:t> (</a:t>
            </a:r>
            <a:r>
              <a:rPr lang="fr-FR" sz="2900" dirty="0" err="1" smtClean="0"/>
              <a:t>multistage</a:t>
            </a:r>
            <a:r>
              <a:rPr lang="fr-FR" sz="2900" dirty="0" smtClean="0"/>
              <a:t>).</a:t>
            </a:r>
          </a:p>
          <a:p>
            <a:pPr algn="just">
              <a:buNone/>
            </a:pPr>
            <a:endParaRPr lang="fr-FR" sz="2900" dirty="0" smtClean="0"/>
          </a:p>
          <a:p>
            <a:pPr algn="just">
              <a:buNone/>
            </a:pPr>
            <a:r>
              <a:rPr lang="fr-FR" sz="2900" dirty="0" smtClean="0"/>
              <a:t> </a:t>
            </a:r>
          </a:p>
          <a:p>
            <a:pPr lvl="0" algn="just">
              <a:buNone/>
            </a:pPr>
            <a:r>
              <a:rPr lang="fr-FR" sz="2900" b="1" dirty="0" smtClean="0">
                <a:solidFill>
                  <a:schemeClr val="accent3">
                    <a:lumMod val="75000"/>
                  </a:schemeClr>
                </a:solidFill>
              </a:rPr>
              <a:t>      a)  Le procédé à un seul stade</a:t>
            </a:r>
            <a:endParaRPr lang="fr-FR" sz="2900" dirty="0" smtClean="0">
              <a:solidFill>
                <a:schemeClr val="accent3">
                  <a:lumMod val="75000"/>
                </a:schemeClr>
              </a:solidFill>
            </a:endParaRPr>
          </a:p>
          <a:p>
            <a:pPr algn="just">
              <a:buNone/>
            </a:pPr>
            <a:r>
              <a:rPr lang="fr-FR" sz="2900" b="1" dirty="0" smtClean="0"/>
              <a:t> </a:t>
            </a:r>
            <a:endParaRPr lang="fr-FR" sz="2900" dirty="0" smtClean="0"/>
          </a:p>
          <a:p>
            <a:pPr algn="just"/>
            <a:r>
              <a:rPr lang="fr-FR" sz="2900" dirty="0" smtClean="0"/>
              <a:t> Dans le procédé à un seul stade, il s’agit d’une culture de microorganismes dans un seul fermenteur  </a:t>
            </a:r>
            <a:r>
              <a:rPr lang="fr-FR" sz="2900" b="1" dirty="0" smtClean="0"/>
              <a:t>en régime stationnaire </a:t>
            </a:r>
            <a:r>
              <a:rPr lang="fr-FR" sz="2900" dirty="0" smtClean="0"/>
              <a:t>(</a:t>
            </a:r>
            <a:r>
              <a:rPr lang="fr-FR" sz="2900" dirty="0" err="1" smtClean="0"/>
              <a:t>steady</a:t>
            </a:r>
            <a:r>
              <a:rPr lang="fr-FR" sz="2900" dirty="0" smtClean="0"/>
              <a:t> state conditions) dans lequel le substrat et les cellules sont ajoutées (</a:t>
            </a:r>
            <a:r>
              <a:rPr lang="fr-FR" sz="2900" dirty="0" err="1" smtClean="0"/>
              <a:t>incoming</a:t>
            </a:r>
            <a:r>
              <a:rPr lang="fr-FR" sz="2900" dirty="0" smtClean="0"/>
              <a:t> flow) et retirées (</a:t>
            </a:r>
            <a:r>
              <a:rPr lang="fr-FR" sz="2900" dirty="0" err="1" smtClean="0"/>
              <a:t>outgoing</a:t>
            </a:r>
            <a:r>
              <a:rPr lang="fr-FR" sz="2900" dirty="0" smtClean="0"/>
              <a:t> flow) du fermenteur à la même vitesse et de façon continue. C’est une méthode simple très adaptée à la production de cellules (biomasse) ou de métabolites directement liés à la croissance cellulaire.</a:t>
            </a:r>
          </a:p>
          <a:p>
            <a:endParaRPr lang="fr-FR" dirty="0" smtClean="0"/>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a:bodyPr>
          <a:lstStyle/>
          <a:p>
            <a:pPr lvl="0" algn="just">
              <a:buNone/>
            </a:pPr>
            <a:r>
              <a:rPr lang="fr-FR" b="1" dirty="0" smtClean="0">
                <a:solidFill>
                  <a:schemeClr val="accent3">
                    <a:lumMod val="75000"/>
                  </a:schemeClr>
                </a:solidFill>
              </a:rPr>
              <a:t>    </a:t>
            </a:r>
            <a:r>
              <a:rPr lang="fr-FR" sz="2400" b="1" dirty="0" smtClean="0">
                <a:solidFill>
                  <a:schemeClr val="accent3">
                    <a:lumMod val="75000"/>
                  </a:schemeClr>
                </a:solidFill>
              </a:rPr>
              <a:t>b) Le procédé à </a:t>
            </a:r>
            <a:r>
              <a:rPr lang="fr-FR" sz="2400" b="1" dirty="0" err="1" smtClean="0">
                <a:solidFill>
                  <a:schemeClr val="accent3">
                    <a:lumMod val="75000"/>
                  </a:schemeClr>
                </a:solidFill>
              </a:rPr>
              <a:t>multistade</a:t>
            </a:r>
            <a:endParaRPr lang="fr-FR" sz="2400" dirty="0" smtClean="0">
              <a:solidFill>
                <a:schemeClr val="accent3">
                  <a:lumMod val="75000"/>
                </a:schemeClr>
              </a:solidFill>
            </a:endParaRPr>
          </a:p>
          <a:p>
            <a:pPr algn="just">
              <a:buNone/>
            </a:pPr>
            <a:r>
              <a:rPr lang="fr-FR" sz="2400" b="1" dirty="0" smtClean="0"/>
              <a:t> </a:t>
            </a:r>
            <a:endParaRPr lang="fr-FR" sz="2400" dirty="0" smtClean="0"/>
          </a:p>
          <a:p>
            <a:pPr algn="just"/>
            <a:r>
              <a:rPr lang="fr-FR" sz="2000" dirty="0" smtClean="0"/>
              <a:t> Dans le procédé </a:t>
            </a:r>
            <a:r>
              <a:rPr lang="fr-FR" sz="2000" dirty="0" err="1" smtClean="0"/>
              <a:t>multistade</a:t>
            </a:r>
            <a:r>
              <a:rPr lang="fr-FR" sz="2000" dirty="0" smtClean="0"/>
              <a:t>, on utilise une batterie de plusieurs </a:t>
            </a:r>
            <a:r>
              <a:rPr lang="fr-FR" sz="2000" dirty="0" err="1" smtClean="0"/>
              <a:t>biofermenteurs</a:t>
            </a:r>
            <a:r>
              <a:rPr lang="fr-FR" sz="2000" dirty="0" smtClean="0"/>
              <a:t> disposés en cascade de manière à ce que le substrat est introduit dans le premier bioréacteur et les effluents (ce qui sort du </a:t>
            </a:r>
            <a:r>
              <a:rPr lang="fr-FR" sz="2000" dirty="0" err="1" smtClean="0"/>
              <a:t>biofermenteur</a:t>
            </a:r>
            <a:r>
              <a:rPr lang="fr-FR" sz="2000" dirty="0" smtClean="0"/>
              <a:t>) successifs sont envoyés dans les autres </a:t>
            </a:r>
            <a:r>
              <a:rPr lang="fr-FR" sz="2000" dirty="0" err="1" smtClean="0"/>
              <a:t>biofermenteurs</a:t>
            </a:r>
            <a:r>
              <a:rPr lang="fr-FR" sz="2000" dirty="0" smtClean="0"/>
              <a:t>. </a:t>
            </a:r>
          </a:p>
          <a:p>
            <a:pPr algn="just">
              <a:buNone/>
            </a:pPr>
            <a:endParaRPr lang="fr-FR" sz="2000" dirty="0" smtClean="0"/>
          </a:p>
          <a:p>
            <a:pPr algn="just"/>
            <a:r>
              <a:rPr lang="fr-FR" sz="2000" dirty="0" smtClean="0"/>
              <a:t>Dans ce procédé </a:t>
            </a:r>
            <a:r>
              <a:rPr lang="fr-FR" sz="2000" dirty="0" err="1" smtClean="0"/>
              <a:t>multistade</a:t>
            </a:r>
            <a:r>
              <a:rPr lang="fr-FR" sz="2000" dirty="0" smtClean="0"/>
              <a:t>, le premier stade peut servir à obtenir, dans les meilleures conditions de rendement, seulement la croissance des microorganismes qui seront transférés pour être utilisés dans les </a:t>
            </a:r>
            <a:r>
              <a:rPr lang="fr-FR" sz="2000" dirty="0" err="1" smtClean="0"/>
              <a:t>biofermenteurs</a:t>
            </a:r>
            <a:r>
              <a:rPr lang="fr-FR" sz="2000" dirty="0" smtClean="0"/>
              <a:t> suivants de la série de batteries pour la synthèse des métabolites recherchés. </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85728"/>
            <a:ext cx="8229600" cy="5626121"/>
          </a:xfrm>
        </p:spPr>
        <p:txBody>
          <a:bodyPr>
            <a:normAutofit/>
          </a:bodyPr>
          <a:lstStyle/>
          <a:p>
            <a:pPr lvl="0">
              <a:buNone/>
            </a:pPr>
            <a:r>
              <a:rPr lang="fr-FR" b="1" dirty="0" smtClean="0"/>
              <a:t>    </a:t>
            </a:r>
            <a:r>
              <a:rPr lang="fr-FR" sz="2400" b="1" dirty="0" smtClean="0">
                <a:solidFill>
                  <a:schemeClr val="accent3">
                    <a:lumMod val="75000"/>
                  </a:schemeClr>
                </a:solidFill>
              </a:rPr>
              <a:t>c) Les procédés dérivés</a:t>
            </a:r>
          </a:p>
          <a:p>
            <a:pPr lvl="0">
              <a:buNone/>
            </a:pPr>
            <a:endParaRPr lang="fr-FR" sz="2400" dirty="0" smtClean="0">
              <a:solidFill>
                <a:schemeClr val="accent3">
                  <a:lumMod val="75000"/>
                </a:schemeClr>
              </a:solidFill>
            </a:endParaRPr>
          </a:p>
          <a:p>
            <a:pPr algn="just"/>
            <a:r>
              <a:rPr lang="fr-FR" sz="2000" dirty="0" smtClean="0"/>
              <a:t>Il faut signaler qu’à côté de ces deux principaux procédés existe des variantes comme le procédé semi-continu et le procédé à un seul stade modifié. Dans le procédé semi-continu, on choisit des périodes auxquelles on va introduire une quantité « Q » de substrat et retirer la même quantité « Q » d’effluent ; ce qui revient à une pratique de fermentation en batch. Dans ce procédé, quand la croissance du germe atteint son maximum, on prélève la plus grande quantité de </a:t>
            </a:r>
            <a:r>
              <a:rPr lang="fr-FR" sz="2000" dirty="0" err="1" smtClean="0"/>
              <a:t>fermentat</a:t>
            </a:r>
            <a:r>
              <a:rPr lang="fr-FR" sz="2000" dirty="0" smtClean="0"/>
              <a:t>  et on  ajoute du substrat neuf. </a:t>
            </a:r>
          </a:p>
          <a:p>
            <a:pPr algn="just">
              <a:buNone/>
            </a:pPr>
            <a:endParaRPr lang="fr-FR" sz="2000" dirty="0" smtClean="0"/>
          </a:p>
          <a:p>
            <a:pPr algn="just"/>
            <a:r>
              <a:rPr lang="fr-FR" sz="2000" dirty="0" smtClean="0"/>
              <a:t>Dans le procédé à un seul stade modifié, il s’agit d’utiliser un appareillage spécial permettant de séparer le milieu liquide et les corps cellulaires microbiens dont une partie est aussitôt recyclée dans le fermenteur.</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lnSpcReduction="10000"/>
          </a:bodyPr>
          <a:lstStyle/>
          <a:p>
            <a:pPr lvl="0" algn="just">
              <a:buNone/>
            </a:pPr>
            <a:r>
              <a:rPr lang="fr-FR" sz="2000" b="1" dirty="0" smtClean="0"/>
              <a:t>   </a:t>
            </a:r>
            <a:r>
              <a:rPr lang="fr-FR" sz="2400" b="1" dirty="0" smtClean="0">
                <a:solidFill>
                  <a:schemeClr val="accent3">
                    <a:lumMod val="75000"/>
                  </a:schemeClr>
                </a:solidFill>
              </a:rPr>
              <a:t>d) Les fermenteurs de laboratoire utilisant le procédé à un à un seul stade</a:t>
            </a:r>
            <a:endParaRPr lang="fr-FR" sz="2400" dirty="0" smtClean="0">
              <a:solidFill>
                <a:schemeClr val="accent3">
                  <a:lumMod val="75000"/>
                </a:schemeClr>
              </a:solidFill>
            </a:endParaRPr>
          </a:p>
          <a:p>
            <a:pPr algn="just"/>
            <a:r>
              <a:rPr lang="fr-FR" sz="2000" dirty="0" smtClean="0"/>
              <a:t>Parmi les nombreux appareils de laboratoire de fermentation continue mis au point, on peut en citer qui sont les plus caractéristiques : le </a:t>
            </a:r>
            <a:r>
              <a:rPr lang="fr-FR" sz="2000" dirty="0" err="1" smtClean="0"/>
              <a:t>chemostat</a:t>
            </a:r>
            <a:r>
              <a:rPr lang="fr-FR" sz="2000" dirty="0" smtClean="0"/>
              <a:t> et le </a:t>
            </a:r>
            <a:r>
              <a:rPr lang="fr-FR" sz="2000" dirty="0" err="1" smtClean="0"/>
              <a:t>turbidostat</a:t>
            </a:r>
            <a:r>
              <a:rPr lang="fr-FR" sz="2000" dirty="0" smtClean="0"/>
              <a:t>. </a:t>
            </a:r>
          </a:p>
          <a:p>
            <a:pPr algn="just"/>
            <a:r>
              <a:rPr lang="fr-FR" sz="2000" dirty="0" smtClean="0"/>
              <a:t>La principale différence entre le </a:t>
            </a:r>
            <a:r>
              <a:rPr lang="fr-FR" sz="2000" dirty="0" err="1" smtClean="0"/>
              <a:t>chemostat</a:t>
            </a:r>
            <a:r>
              <a:rPr lang="fr-FR" sz="2000" dirty="0" smtClean="0"/>
              <a:t> et le </a:t>
            </a:r>
            <a:r>
              <a:rPr lang="fr-FR" sz="2000" dirty="0" err="1" smtClean="0"/>
              <a:t>turbidostat</a:t>
            </a:r>
            <a:r>
              <a:rPr lang="fr-FR" sz="2000" dirty="0" smtClean="0"/>
              <a:t> réside dans le fait que le </a:t>
            </a:r>
            <a:r>
              <a:rPr lang="fr-FR" sz="2000" dirty="0" err="1" smtClean="0"/>
              <a:t>chemostat</a:t>
            </a:r>
            <a:r>
              <a:rPr lang="fr-FR" sz="2000" dirty="0" smtClean="0"/>
              <a:t> maintient un environnement chimique constant alors que le </a:t>
            </a:r>
            <a:r>
              <a:rPr lang="fr-FR" sz="2000" dirty="0" err="1" smtClean="0"/>
              <a:t>turbidostat</a:t>
            </a:r>
            <a:r>
              <a:rPr lang="fr-FR" sz="2000" dirty="0" smtClean="0"/>
              <a:t> maintient une turbidité constante. </a:t>
            </a:r>
          </a:p>
          <a:p>
            <a:pPr algn="just"/>
            <a:endParaRPr lang="fr-FR" sz="2000" dirty="0" smtClean="0"/>
          </a:p>
          <a:p>
            <a:pPr>
              <a:buFont typeface="Wingdings" pitchFamily="2" charset="2"/>
              <a:buChar char="Ø"/>
            </a:pPr>
            <a:r>
              <a:rPr lang="fr-FR" sz="2000" b="1" dirty="0" smtClean="0">
                <a:solidFill>
                  <a:schemeClr val="accent3">
                    <a:lumMod val="75000"/>
                  </a:schemeClr>
                </a:solidFill>
              </a:rPr>
              <a:t>Le </a:t>
            </a:r>
            <a:r>
              <a:rPr lang="fr-FR" sz="2000" b="1" dirty="0" err="1" smtClean="0">
                <a:solidFill>
                  <a:schemeClr val="accent3">
                    <a:lumMod val="75000"/>
                  </a:schemeClr>
                </a:solidFill>
              </a:rPr>
              <a:t>chemostat</a:t>
            </a:r>
            <a:endParaRPr lang="fr-FR" sz="2000" b="1" dirty="0" smtClean="0">
              <a:solidFill>
                <a:schemeClr val="accent3">
                  <a:lumMod val="75000"/>
                </a:schemeClr>
              </a:solidFill>
            </a:endParaRPr>
          </a:p>
          <a:p>
            <a:pPr>
              <a:buNone/>
            </a:pPr>
            <a:endParaRPr lang="fr-FR" sz="2000" dirty="0" smtClean="0">
              <a:solidFill>
                <a:schemeClr val="accent3">
                  <a:lumMod val="75000"/>
                </a:schemeClr>
              </a:solidFill>
            </a:endParaRPr>
          </a:p>
          <a:p>
            <a:pPr algn="just"/>
            <a:r>
              <a:rPr lang="fr-FR" sz="2000" dirty="0" smtClean="0"/>
              <a:t>Le </a:t>
            </a:r>
            <a:r>
              <a:rPr lang="fr-FR" sz="2000" dirty="0" err="1" smtClean="0"/>
              <a:t>chemostat</a:t>
            </a:r>
            <a:r>
              <a:rPr lang="fr-FR" sz="2000" dirty="0" smtClean="0"/>
              <a:t> (</a:t>
            </a:r>
            <a:r>
              <a:rPr lang="fr-FR" sz="2000" dirty="0" err="1" smtClean="0"/>
              <a:t>fig</a:t>
            </a:r>
            <a:r>
              <a:rPr lang="fr-FR" sz="2000" dirty="0" smtClean="0"/>
              <a:t>) constitue un procédé de culture continue à contrôle interne dans lequel la vitesse de croissance en régime stationnaire est uniquement réglée par la vitesse d’addition du milieu nutritif ou substrat que l’on appelle la vitesse de dilution (dilution rate). Dans la culture en </a:t>
            </a:r>
            <a:r>
              <a:rPr lang="fr-FR" sz="2000" dirty="0" err="1" smtClean="0"/>
              <a:t>chemostat</a:t>
            </a:r>
            <a:r>
              <a:rPr lang="fr-FR" sz="2000" dirty="0" smtClean="0"/>
              <a:t>, le substrat contient tous les éléments nutritifs en excès sauf un seul qui est limitant ou bien essentiel pour la croissance ; et c’est élément ou facteur limitant qui va déterminer ou contrôler la vitesse de croissance des microorganismes.</a:t>
            </a:r>
          </a:p>
          <a:p>
            <a:pPr algn="just"/>
            <a:endParaRPr lang="fr-F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700" b="1" dirty="0" smtClean="0">
                <a:solidFill>
                  <a:schemeClr val="accent3"/>
                </a:solidFill>
              </a:rPr>
              <a:t>1 .   Les différents types de fermenteur</a:t>
            </a:r>
            <a:r>
              <a:rPr lang="fr-FR" dirty="0" smtClean="0"/>
              <a:t/>
            </a:r>
            <a:br>
              <a:rPr lang="fr-FR" dirty="0" smtClean="0"/>
            </a:br>
            <a:endParaRPr lang="fr-FR" dirty="0"/>
          </a:p>
        </p:txBody>
      </p:sp>
      <p:sp>
        <p:nvSpPr>
          <p:cNvPr id="3" name="Espace réservé du contenu 2"/>
          <p:cNvSpPr>
            <a:spLocks noGrp="1"/>
          </p:cNvSpPr>
          <p:nvPr>
            <p:ph idx="1"/>
          </p:nvPr>
        </p:nvSpPr>
        <p:spPr>
          <a:xfrm>
            <a:off x="0" y="785794"/>
            <a:ext cx="8658196" cy="5715040"/>
          </a:xfrm>
        </p:spPr>
        <p:txBody>
          <a:bodyPr>
            <a:normAutofit/>
          </a:bodyPr>
          <a:lstStyle/>
          <a:p>
            <a:pPr lvl="1" algn="just">
              <a:buNone/>
            </a:pPr>
            <a:r>
              <a:rPr lang="fr-FR" sz="2200" b="1" dirty="0" smtClean="0">
                <a:solidFill>
                  <a:schemeClr val="accent3"/>
                </a:solidFill>
              </a:rPr>
              <a:t>Bioréacteurs - Définition </a:t>
            </a:r>
          </a:p>
          <a:p>
            <a:pPr lvl="1" algn="just">
              <a:buNone/>
            </a:pPr>
            <a:endParaRPr lang="fr-FR" sz="2200" b="1" dirty="0" smtClean="0">
              <a:solidFill>
                <a:schemeClr val="accent3"/>
              </a:solidFill>
            </a:endParaRPr>
          </a:p>
          <a:p>
            <a:pPr lvl="1" algn="just">
              <a:buNone/>
            </a:pPr>
            <a:r>
              <a:rPr lang="fr-FR" sz="2200" b="1" dirty="0" smtClean="0">
                <a:solidFill>
                  <a:schemeClr val="accent3"/>
                </a:solidFill>
              </a:rPr>
              <a:t>    </a:t>
            </a:r>
            <a:r>
              <a:rPr lang="fr-FR" sz="2000" b="1" dirty="0" smtClean="0"/>
              <a:t>U</a:t>
            </a:r>
            <a:r>
              <a:rPr lang="fr-FR" sz="2000" dirty="0" smtClean="0"/>
              <a:t>n bioréacteur sont les cuves utilisées pour la fermentation industrielle, est une enceintes permettant la culture de tout type de cellules (animale, végétale, levures, moisissure, bactéries) et répondant à des critères de conception permettant d'influer efficacement sur la culture, de contrôler et piloter les paramètres physiques et chimiques (T°C, aération, pH, substrats,…). Ils doivent permettent une stérilisation facile et un maintien de l'asepsie pendant toute la durée de la culture. Et être caractérisés par une résistance mécanique et chimique aux contraintes liées à la culture de microorganismes : surpression, corrosion,…</a:t>
            </a:r>
          </a:p>
          <a:p>
            <a:pPr algn="just">
              <a:buNone/>
            </a:pPr>
            <a:r>
              <a:rPr lang="fr-FR" sz="2000" dirty="0" smtClean="0"/>
              <a:t>             - Matériel en verre (vol. &lt;10 L).</a:t>
            </a:r>
          </a:p>
          <a:p>
            <a:pPr lvl="0" algn="just">
              <a:buNone/>
            </a:pPr>
            <a:r>
              <a:rPr lang="fr-FR" sz="2000" dirty="0" smtClean="0"/>
              <a:t>             - matériel en inox (Vol. de 2L à 100 000 L).</a:t>
            </a:r>
          </a:p>
          <a:p>
            <a:pPr lvl="0" algn="just">
              <a:buNone/>
            </a:pPr>
            <a:endParaRPr lang="fr-FR" sz="2000" dirty="0" smtClean="0"/>
          </a:p>
          <a:p>
            <a:pPr>
              <a:buNone/>
            </a:pPr>
            <a:r>
              <a:rPr lang="fr-FR" sz="2200" dirty="0" smtClean="0"/>
              <a:t>      - </a:t>
            </a:r>
            <a:r>
              <a:rPr lang="fr-FR" sz="2000" dirty="0" smtClean="0"/>
              <a:t>Certains bioréacteurs sont énormes : ils contiennent jusqu’à 500 000 litres. Dans la </a:t>
            </a:r>
            <a:r>
              <a:rPr lang="fr-FR" sz="2000" i="1" dirty="0" smtClean="0"/>
              <a:t>production par lots</a:t>
            </a:r>
            <a:r>
              <a:rPr lang="fr-FR" sz="2000" dirty="0" smtClean="0"/>
              <a:t>, on recueille le produit après la fermentation.</a:t>
            </a:r>
            <a:endParaRPr lang="fr-FR"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upload.wikimedia.org/wikipedia/commons/thumb/e/ee/Bioreactor_principle.svg/800px-Bioreactor_principle.svg.png"/>
          <p:cNvPicPr>
            <a:picLocks noGrp="1"/>
          </p:cNvPicPr>
          <p:nvPr>
            <p:ph idx="1"/>
          </p:nvPr>
        </p:nvPicPr>
        <p:blipFill>
          <a:blip r:embed="rId2" cstate="print"/>
          <a:srcRect/>
          <a:stretch>
            <a:fillRect/>
          </a:stretch>
        </p:blipFill>
        <p:spPr bwMode="auto">
          <a:xfrm>
            <a:off x="1857356" y="285728"/>
            <a:ext cx="5143536" cy="4857784"/>
          </a:xfrm>
          <a:prstGeom prst="rect">
            <a:avLst/>
          </a:prstGeom>
          <a:noFill/>
          <a:ln w="9525">
            <a:noFill/>
            <a:miter lim="800000"/>
            <a:headEnd/>
            <a:tailEnd/>
          </a:ln>
        </p:spPr>
      </p:pic>
      <p:sp>
        <p:nvSpPr>
          <p:cNvPr id="5" name="ZoneTexte 4"/>
          <p:cNvSpPr txBox="1"/>
          <p:nvPr/>
        </p:nvSpPr>
        <p:spPr>
          <a:xfrm>
            <a:off x="1714480" y="5643578"/>
            <a:ext cx="6143668" cy="738664"/>
          </a:xfrm>
          <a:prstGeom prst="rect">
            <a:avLst/>
          </a:prstGeom>
          <a:noFill/>
        </p:spPr>
        <p:txBody>
          <a:bodyPr wrap="square" rtlCol="0">
            <a:spAutoFit/>
          </a:bodyPr>
          <a:lstStyle/>
          <a:p>
            <a:r>
              <a:rPr lang="fr-FR" sz="2400" b="1" u="sng" dirty="0" err="1" smtClean="0"/>
              <a:t>Fig</a:t>
            </a:r>
            <a:r>
              <a:rPr lang="fr-FR" sz="2400" b="1" u="sng" dirty="0" smtClean="0"/>
              <a:t> </a:t>
            </a:r>
            <a:r>
              <a:rPr lang="fr-FR" sz="2400" dirty="0" smtClean="0"/>
              <a:t> : schéma d’un dispositif </a:t>
            </a:r>
            <a:r>
              <a:rPr lang="fr-FR" sz="2400" dirty="0" err="1" smtClean="0"/>
              <a:t>chemostat</a:t>
            </a:r>
            <a:endParaRPr lang="fr-FR" sz="2400" dirty="0" smtClean="0"/>
          </a:p>
          <a:p>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lnSpcReduction="10000"/>
          </a:bodyPr>
          <a:lstStyle/>
          <a:p>
            <a:pPr algn="just">
              <a:buFont typeface="Wingdings" pitchFamily="2" charset="2"/>
              <a:buChar char="Ø"/>
            </a:pPr>
            <a:r>
              <a:rPr lang="fr-FR" sz="2400" b="1" dirty="0" smtClean="0">
                <a:solidFill>
                  <a:schemeClr val="accent3">
                    <a:lumMod val="75000"/>
                  </a:schemeClr>
                </a:solidFill>
              </a:rPr>
              <a:t>     Le </a:t>
            </a:r>
            <a:r>
              <a:rPr lang="fr-FR" sz="2400" b="1" dirty="0" err="1" smtClean="0">
                <a:solidFill>
                  <a:schemeClr val="accent3">
                    <a:lumMod val="75000"/>
                  </a:schemeClr>
                </a:solidFill>
              </a:rPr>
              <a:t>turbidostat</a:t>
            </a:r>
            <a:endParaRPr lang="fr-FR" sz="2400" b="1" dirty="0" smtClean="0">
              <a:solidFill>
                <a:schemeClr val="accent3">
                  <a:lumMod val="75000"/>
                </a:schemeClr>
              </a:solidFill>
            </a:endParaRPr>
          </a:p>
          <a:p>
            <a:pPr algn="just">
              <a:buNone/>
            </a:pPr>
            <a:endParaRPr lang="fr-FR" sz="2200" dirty="0" smtClean="0"/>
          </a:p>
          <a:p>
            <a:pPr algn="just"/>
            <a:r>
              <a:rPr lang="fr-FR" sz="2200" dirty="0" smtClean="0"/>
              <a:t>Le </a:t>
            </a:r>
            <a:r>
              <a:rPr lang="fr-FR" sz="2200" dirty="0" err="1" smtClean="0"/>
              <a:t>turbidostat</a:t>
            </a:r>
            <a:r>
              <a:rPr lang="fr-FR" sz="2200" dirty="0" smtClean="0"/>
              <a:t> (</a:t>
            </a:r>
            <a:r>
              <a:rPr lang="fr-FR" sz="2200" dirty="0" err="1" smtClean="0"/>
              <a:t>fig</a:t>
            </a:r>
            <a:r>
              <a:rPr lang="fr-FR" sz="2200" dirty="0" smtClean="0"/>
              <a:t>) constitue un procédé à contrôle externe dans lequel la vitesse de croissance est maintenue constante par la mesure indirecte de la concentration en biomasse à laquelle on ajuste une vitesse d’addition de milieu nutritif (dilution rate). Cette mesure indirecte est faite par turbidimétrie du milieu de fermentation, c'est-à-dire que la densité cellulaire est continuellement mesurée par la mesure de la densité optique (turbidité)  de ce milieu de fermentation (photomètre en série).</a:t>
            </a:r>
          </a:p>
          <a:p>
            <a:pPr algn="just">
              <a:buNone/>
            </a:pPr>
            <a:endParaRPr lang="fr-FR" sz="2200" dirty="0" smtClean="0"/>
          </a:p>
          <a:p>
            <a:pPr algn="just"/>
            <a:r>
              <a:rPr lang="fr-FR" sz="2200" dirty="0" smtClean="0"/>
              <a:t>Dans la culture en </a:t>
            </a:r>
            <a:r>
              <a:rPr lang="fr-FR" sz="2200" dirty="0" err="1" smtClean="0"/>
              <a:t>turbidostat</a:t>
            </a:r>
            <a:r>
              <a:rPr lang="fr-FR" sz="2200" dirty="0" smtClean="0"/>
              <a:t>, tous les éléments nutritifs sont présents en excès dans le milieu de culture et donc la croissance n’est pas substrat-limitée. Dans de telles conditions, le microorganisme se développe à sa vitesse spécifique de croissance maximale.</a:t>
            </a:r>
          </a:p>
          <a:p>
            <a:pPr algn="just">
              <a:buNone/>
            </a:pPr>
            <a:r>
              <a:rPr lang="fr-FR" sz="2200" dirty="0" smtClean="0"/>
              <a:t> </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What is Continuous Culture? Definition &amp; Appratus - Biology Reader"/>
          <p:cNvPicPr>
            <a:picLocks noGrp="1"/>
          </p:cNvPicPr>
          <p:nvPr>
            <p:ph idx="1"/>
          </p:nvPr>
        </p:nvPicPr>
        <p:blipFill>
          <a:blip r:embed="rId2" cstate="print"/>
          <a:srcRect/>
          <a:stretch>
            <a:fillRect/>
          </a:stretch>
        </p:blipFill>
        <p:spPr bwMode="auto">
          <a:xfrm>
            <a:off x="2000232" y="571480"/>
            <a:ext cx="5286412" cy="4643470"/>
          </a:xfrm>
          <a:prstGeom prst="rect">
            <a:avLst/>
          </a:prstGeom>
          <a:noFill/>
          <a:ln w="9525">
            <a:noFill/>
            <a:miter lim="800000"/>
            <a:headEnd/>
            <a:tailEnd/>
          </a:ln>
        </p:spPr>
      </p:pic>
      <p:sp>
        <p:nvSpPr>
          <p:cNvPr id="5" name="ZoneTexte 4"/>
          <p:cNvSpPr txBox="1"/>
          <p:nvPr/>
        </p:nvSpPr>
        <p:spPr>
          <a:xfrm>
            <a:off x="1714480" y="5715016"/>
            <a:ext cx="6072230" cy="738664"/>
          </a:xfrm>
          <a:prstGeom prst="rect">
            <a:avLst/>
          </a:prstGeom>
          <a:noFill/>
        </p:spPr>
        <p:txBody>
          <a:bodyPr wrap="square" rtlCol="0">
            <a:spAutoFit/>
          </a:bodyPr>
          <a:lstStyle/>
          <a:p>
            <a:r>
              <a:rPr lang="fr-FR" sz="2400" b="1" u="sng" dirty="0" err="1" smtClean="0"/>
              <a:t>Fig</a:t>
            </a:r>
            <a:r>
              <a:rPr lang="fr-FR" sz="2400" b="1" u="sng" dirty="0" smtClean="0"/>
              <a:t> </a:t>
            </a:r>
            <a:r>
              <a:rPr lang="fr-FR" sz="2400" b="1" dirty="0" smtClean="0"/>
              <a:t>: </a:t>
            </a:r>
            <a:r>
              <a:rPr lang="fr-FR" sz="2400" dirty="0" smtClean="0"/>
              <a:t>La culture continue  en  </a:t>
            </a:r>
            <a:r>
              <a:rPr lang="fr-FR" sz="2400" dirty="0" err="1" smtClean="0"/>
              <a:t>turbidostat</a:t>
            </a:r>
            <a:endParaRPr lang="fr-FR" sz="2400" dirty="0" smtClean="0"/>
          </a:p>
          <a:p>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fontScale="25000" lnSpcReduction="20000"/>
          </a:bodyPr>
          <a:lstStyle/>
          <a:p>
            <a:pPr algn="ctr">
              <a:buNone/>
            </a:pPr>
            <a:r>
              <a:rPr lang="fr-FR" sz="9600" b="1" dirty="0" smtClean="0">
                <a:solidFill>
                  <a:schemeClr val="accent3">
                    <a:lumMod val="75000"/>
                  </a:schemeClr>
                </a:solidFill>
              </a:rPr>
              <a:t>2.       Les milieux de cultures</a:t>
            </a:r>
          </a:p>
          <a:p>
            <a:pPr lvl="0" algn="just"/>
            <a:r>
              <a:rPr lang="fr-FR" sz="8000" dirty="0" smtClean="0"/>
              <a:t>Le milieu de culture peut se définir comme le milieu permettant la production de la biomasse cellulaire, la synthèse du produit désiré. Il doit contenir au moins une source de carbone, d’azote, d’oxygène (pour une culture aérobie), d’hydrogène, des certains oligo-éléments, des vitamines, des facteurs de croissance et des précurseurs métaboliques.</a:t>
            </a:r>
          </a:p>
          <a:p>
            <a:pPr lvl="0">
              <a:buNone/>
            </a:pPr>
            <a:endParaRPr lang="fr-FR" sz="8000" dirty="0" smtClean="0"/>
          </a:p>
          <a:p>
            <a:pPr algn="just"/>
            <a:r>
              <a:rPr lang="fr-FR" sz="8000" dirty="0" smtClean="0"/>
              <a:t>De plus, un agent anti mousse et des produits chimiques tampons peuvent également être ajoutés dans le milieu.</a:t>
            </a:r>
          </a:p>
          <a:p>
            <a:pPr algn="just">
              <a:buNone/>
            </a:pPr>
            <a:endParaRPr lang="fr-FR" sz="8000" dirty="0" smtClean="0"/>
          </a:p>
          <a:p>
            <a:pPr lvl="0" algn="just"/>
            <a:r>
              <a:rPr lang="fr-FR" sz="8000" dirty="0" smtClean="0"/>
              <a:t>Lorsque la biomasse constitue le produit cible, le milieu de production doit permettre une croissance optimale du microorganisme.</a:t>
            </a:r>
          </a:p>
          <a:p>
            <a:pPr lvl="0" algn="just">
              <a:buNone/>
            </a:pPr>
            <a:endParaRPr lang="fr-FR" sz="8000" dirty="0" smtClean="0"/>
          </a:p>
          <a:p>
            <a:pPr lvl="0" algn="just"/>
            <a:r>
              <a:rPr lang="fr-FR" sz="8000" dirty="0" smtClean="0"/>
              <a:t>Pour la production de métabolites secondaires, (les antibiotiques, leur biosynthèse n'est pas liée à la croissance), les milieux sont conçus pour fournir une période initiale de croissance cellulaire, suivie de conditions optimisées.</a:t>
            </a:r>
          </a:p>
          <a:p>
            <a:pPr lvl="0" algn="just">
              <a:buNone/>
            </a:pPr>
            <a:endParaRPr lang="fr-FR" sz="8000" dirty="0" smtClean="0"/>
          </a:p>
          <a:p>
            <a:pPr lvl="0" algn="just"/>
            <a:r>
              <a:rPr lang="fr-FR" sz="8000" dirty="0" smtClean="0"/>
              <a:t>La bonne formulation du milieu repose sur le choix de la source de carbone, d'azote, de vitamines ou d'oligoéléments, mais surtout leur équilibre.</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429420"/>
          </a:xfrm>
        </p:spPr>
        <p:txBody>
          <a:bodyPr>
            <a:normAutofit fontScale="62500" lnSpcReduction="20000"/>
          </a:bodyPr>
          <a:lstStyle/>
          <a:p>
            <a:pPr algn="just">
              <a:buNone/>
            </a:pPr>
            <a:r>
              <a:rPr lang="fr-FR" b="1" dirty="0" smtClean="0"/>
              <a:t>    </a:t>
            </a:r>
            <a:r>
              <a:rPr lang="fr-FR" sz="3800" b="1" dirty="0" smtClean="0">
                <a:solidFill>
                  <a:schemeClr val="accent3">
                    <a:lumMod val="75000"/>
                  </a:schemeClr>
                </a:solidFill>
              </a:rPr>
              <a:t>2.1    Composition du milieu</a:t>
            </a:r>
            <a:r>
              <a:rPr lang="fr-FR" b="1" dirty="0" smtClean="0"/>
              <a:t>	</a:t>
            </a:r>
          </a:p>
          <a:p>
            <a:pPr algn="just">
              <a:buNone/>
            </a:pPr>
            <a:r>
              <a:rPr lang="fr-FR" b="1" dirty="0" smtClean="0"/>
              <a:t>    </a:t>
            </a:r>
            <a:r>
              <a:rPr lang="fr-FR" dirty="0" smtClean="0"/>
              <a:t>le milieu de culture peut être :</a:t>
            </a:r>
          </a:p>
          <a:p>
            <a:pPr algn="just">
              <a:buNone/>
            </a:pPr>
            <a:r>
              <a:rPr lang="fr-FR" dirty="0" smtClean="0"/>
              <a:t> </a:t>
            </a:r>
          </a:p>
          <a:p>
            <a:pPr algn="just">
              <a:buNone/>
            </a:pPr>
            <a:r>
              <a:rPr lang="fr-FR" dirty="0" smtClean="0"/>
              <a:t> </a:t>
            </a:r>
          </a:p>
          <a:p>
            <a:pPr algn="just"/>
            <a:r>
              <a:rPr lang="fr-FR" dirty="0" smtClean="0"/>
              <a:t>synthétique	        Semi- synthétique	        complexe</a:t>
            </a:r>
          </a:p>
          <a:p>
            <a:pPr algn="ctr">
              <a:buNone/>
            </a:pPr>
            <a:r>
              <a:rPr lang="fr-FR" b="1" dirty="0" smtClean="0">
                <a:solidFill>
                  <a:srgbClr val="FF0000"/>
                </a:solidFill>
              </a:rPr>
              <a:t>       2.1  Sources de carbone</a:t>
            </a:r>
            <a:endParaRPr lang="fr-FR" dirty="0" smtClean="0">
              <a:solidFill>
                <a:srgbClr val="FF0000"/>
              </a:solidFill>
            </a:endParaRPr>
          </a:p>
          <a:p>
            <a:pPr lvl="0" algn="just"/>
            <a:r>
              <a:rPr lang="fr-FR" dirty="0" smtClean="0"/>
              <a:t>Le </a:t>
            </a:r>
            <a:r>
              <a:rPr lang="fr-FR" b="1" dirty="0" smtClean="0"/>
              <a:t>glucose </a:t>
            </a:r>
            <a:r>
              <a:rPr lang="fr-FR" dirty="0" smtClean="0"/>
              <a:t>est une excellente </a:t>
            </a:r>
            <a:r>
              <a:rPr lang="fr-FR" b="1" dirty="0" smtClean="0"/>
              <a:t>source de carbone </a:t>
            </a:r>
            <a:r>
              <a:rPr lang="fr-FR" dirty="0" smtClean="0"/>
              <a:t>pour </a:t>
            </a:r>
            <a:r>
              <a:rPr lang="fr-FR" b="1" dirty="0" smtClean="0"/>
              <a:t>stimuler la croissance microbienne</a:t>
            </a:r>
            <a:r>
              <a:rPr lang="fr-FR" dirty="0" smtClean="0"/>
              <a:t>. Mais le glucose peut avoir </a:t>
            </a:r>
            <a:r>
              <a:rPr lang="fr-FR" b="1" dirty="0" smtClean="0"/>
              <a:t>des effets indésirables </a:t>
            </a:r>
            <a:r>
              <a:rPr lang="fr-FR" dirty="0" smtClean="0"/>
              <a:t>sur la production de métabolites secondaires.</a:t>
            </a:r>
          </a:p>
          <a:p>
            <a:pPr algn="just">
              <a:buNone/>
            </a:pPr>
            <a:endParaRPr lang="fr-FR" dirty="0" smtClean="0"/>
          </a:p>
          <a:p>
            <a:pPr lvl="0" algn="just"/>
            <a:r>
              <a:rPr lang="fr-FR" dirty="0" smtClean="0"/>
              <a:t>Le glucose est additionné au début de la fermentation pendant la </a:t>
            </a:r>
            <a:r>
              <a:rPr lang="fr-FR" b="1" dirty="0" smtClean="0"/>
              <a:t>phase de croissance </a:t>
            </a:r>
            <a:r>
              <a:rPr lang="fr-FR" dirty="0" smtClean="0"/>
              <a:t>pour favoriser au </a:t>
            </a:r>
            <a:r>
              <a:rPr lang="fr-FR" b="1" dirty="0" smtClean="0"/>
              <a:t>maximum la croissance </a:t>
            </a:r>
            <a:r>
              <a:rPr lang="fr-FR" dirty="0" smtClean="0"/>
              <a:t>et ne fournir pendant la phase de production que des </a:t>
            </a:r>
            <a:r>
              <a:rPr lang="fr-FR" b="1" dirty="0" smtClean="0"/>
              <a:t>quantités minimales non inhibitrices.</a:t>
            </a:r>
            <a:endParaRPr lang="fr-FR" dirty="0" smtClean="0"/>
          </a:p>
          <a:p>
            <a:pPr algn="just">
              <a:buNone/>
            </a:pPr>
            <a:endParaRPr lang="fr-FR" dirty="0" smtClean="0"/>
          </a:p>
          <a:p>
            <a:pPr lvl="0" algn="just"/>
            <a:r>
              <a:rPr lang="fr-FR" b="1" dirty="0" smtClean="0"/>
              <a:t>Lactose </a:t>
            </a:r>
            <a:r>
              <a:rPr lang="fr-FR" dirty="0" smtClean="0"/>
              <a:t>est l’un des sucres </a:t>
            </a:r>
            <a:r>
              <a:rPr lang="fr-FR" b="1" dirty="0" smtClean="0"/>
              <a:t>lentement métabolisables</a:t>
            </a:r>
            <a:r>
              <a:rPr lang="fr-FR" dirty="0" smtClean="0"/>
              <a:t>, et n’</a:t>
            </a:r>
            <a:r>
              <a:rPr lang="fr-FR" b="1" dirty="0" smtClean="0"/>
              <a:t>inhibe </a:t>
            </a:r>
            <a:r>
              <a:rPr lang="fr-FR" dirty="0" smtClean="0"/>
              <a:t>pas la </a:t>
            </a:r>
            <a:r>
              <a:rPr lang="fr-FR" b="1" dirty="0" smtClean="0"/>
              <a:t>production </a:t>
            </a:r>
            <a:r>
              <a:rPr lang="fr-FR" dirty="0" smtClean="0"/>
              <a:t>de la </a:t>
            </a:r>
            <a:r>
              <a:rPr lang="fr-FR" b="1" dirty="0" smtClean="0"/>
              <a:t>pénicilline </a:t>
            </a:r>
            <a:r>
              <a:rPr lang="fr-FR" dirty="0" smtClean="0"/>
              <a:t>après </a:t>
            </a:r>
            <a:r>
              <a:rPr lang="fr-FR" dirty="0" err="1" smtClean="0"/>
              <a:t>hydrolysation</a:t>
            </a:r>
            <a:r>
              <a:rPr lang="fr-FR" dirty="0" smtClean="0"/>
              <a:t> du lactose en galactose et glucose.</a:t>
            </a:r>
          </a:p>
          <a:p>
            <a:pPr lvl="0" algn="just"/>
            <a:r>
              <a:rPr lang="fr-FR" dirty="0" smtClean="0"/>
              <a:t>le </a:t>
            </a:r>
            <a:r>
              <a:rPr lang="fr-FR" b="1" dirty="0" smtClean="0"/>
              <a:t>saccharose et </a:t>
            </a:r>
            <a:r>
              <a:rPr lang="fr-FR" b="1" dirty="0" err="1" smtClean="0"/>
              <a:t>dextrane</a:t>
            </a:r>
            <a:r>
              <a:rPr lang="fr-FR" b="1" dirty="0" smtClean="0"/>
              <a:t> </a:t>
            </a:r>
            <a:r>
              <a:rPr lang="fr-FR" dirty="0" smtClean="0"/>
              <a:t>sont souvent utilisés comme source de carbone </a:t>
            </a:r>
            <a:r>
              <a:rPr lang="fr-FR" b="1" dirty="0" smtClean="0"/>
              <a:t>simple</a:t>
            </a:r>
            <a:r>
              <a:rPr lang="fr-FR" dirty="0" smtClean="0"/>
              <a:t>, mais ils peuvent être fournis dans un substrat </a:t>
            </a:r>
            <a:r>
              <a:rPr lang="fr-FR" b="1" dirty="0" smtClean="0"/>
              <a:t>industriel complexe </a:t>
            </a:r>
            <a:r>
              <a:rPr lang="fr-FR" dirty="0" smtClean="0"/>
              <a:t>tel que la </a:t>
            </a:r>
            <a:r>
              <a:rPr lang="fr-FR" b="1" dirty="0" smtClean="0"/>
              <a:t>mélasse</a:t>
            </a:r>
            <a:r>
              <a:rPr lang="fr-FR" dirty="0" smtClean="0"/>
              <a:t>, (non seulement la </a:t>
            </a:r>
            <a:r>
              <a:rPr lang="fr-FR" b="1" dirty="0" smtClean="0"/>
              <a:t>source de carbone</a:t>
            </a:r>
            <a:r>
              <a:rPr lang="fr-FR" dirty="0" smtClean="0"/>
              <a:t>, </a:t>
            </a:r>
            <a:r>
              <a:rPr lang="fr-FR" b="1" dirty="0" smtClean="0"/>
              <a:t>azotées, des vitamines et des oligo-éléments</a:t>
            </a:r>
            <a:r>
              <a:rPr lang="fr-FR" dirty="0" smtClean="0"/>
              <a:t>).	</a:t>
            </a:r>
          </a:p>
          <a:p>
            <a:endParaRPr lang="fr-FR" dirty="0"/>
          </a:p>
        </p:txBody>
      </p:sp>
      <p:sp>
        <p:nvSpPr>
          <p:cNvPr id="4" name="Flèche vers le bas 3"/>
          <p:cNvSpPr/>
          <p:nvPr/>
        </p:nvSpPr>
        <p:spPr>
          <a:xfrm>
            <a:off x="1428728" y="928670"/>
            <a:ext cx="285752" cy="57150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3286116" y="928670"/>
            <a:ext cx="285752" cy="50006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17722264">
            <a:off x="5018034" y="747486"/>
            <a:ext cx="302592" cy="86243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472518" cy="6572272"/>
          </a:xfrm>
        </p:spPr>
        <p:txBody>
          <a:bodyPr>
            <a:normAutofit/>
          </a:bodyPr>
          <a:lstStyle/>
          <a:p>
            <a:pPr algn="just"/>
            <a:r>
              <a:rPr lang="en-US" sz="2000" b="1" dirty="0" smtClean="0"/>
              <a:t>Le </a:t>
            </a:r>
            <a:r>
              <a:rPr lang="en-US" sz="2000" b="1" dirty="0" err="1" smtClean="0"/>
              <a:t>choix</a:t>
            </a:r>
            <a:r>
              <a:rPr lang="en-US" sz="2000" b="1" dirty="0" smtClean="0"/>
              <a:t> de la source de </a:t>
            </a:r>
            <a:r>
              <a:rPr lang="en-US" sz="2000" b="1" dirty="0" err="1" smtClean="0"/>
              <a:t>carbone</a:t>
            </a:r>
            <a:r>
              <a:rPr lang="en-US" sz="2000" b="1" dirty="0" smtClean="0"/>
              <a:t>, qui </a:t>
            </a:r>
            <a:r>
              <a:rPr lang="en-US" sz="2000" b="1" dirty="0" err="1" smtClean="0"/>
              <a:t>représente</a:t>
            </a:r>
            <a:r>
              <a:rPr lang="en-US" sz="2000" b="1" dirty="0" smtClean="0"/>
              <a:t> </a:t>
            </a:r>
            <a:r>
              <a:rPr lang="en-US" sz="2000" b="1" dirty="0" err="1" smtClean="0"/>
              <a:t>généralement</a:t>
            </a:r>
            <a:r>
              <a:rPr lang="en-US" sz="2000" b="1" dirty="0" smtClean="0"/>
              <a:t> le </a:t>
            </a:r>
            <a:r>
              <a:rPr lang="en-US" sz="2000" b="1" dirty="0" err="1" smtClean="0"/>
              <a:t>coût</a:t>
            </a:r>
            <a:r>
              <a:rPr lang="en-US" sz="2000" b="1" dirty="0" smtClean="0"/>
              <a:t> principal des </a:t>
            </a:r>
            <a:r>
              <a:rPr lang="en-US" sz="2000" b="1" dirty="0" err="1" smtClean="0"/>
              <a:t>matières</a:t>
            </a:r>
            <a:r>
              <a:rPr lang="en-US" sz="2000" b="1" dirty="0" smtClean="0"/>
              <a:t> premières, </a:t>
            </a:r>
            <a:r>
              <a:rPr lang="en-US" sz="2000" b="1" dirty="0" err="1" smtClean="0"/>
              <a:t>dépend</a:t>
            </a:r>
            <a:r>
              <a:rPr lang="en-US" sz="2000" b="1" dirty="0" smtClean="0"/>
              <a:t> des cultures</a:t>
            </a:r>
            <a:endParaRPr lang="fr-FR" sz="2000" dirty="0" smtClean="0"/>
          </a:p>
          <a:p>
            <a:pPr lvl="0" algn="just">
              <a:buFont typeface="Wingdings" pitchFamily="2" charset="2"/>
              <a:buChar char="Ø"/>
            </a:pPr>
            <a:r>
              <a:rPr lang="en-US" sz="2000" dirty="0" smtClean="0"/>
              <a:t>        Par </a:t>
            </a:r>
            <a:r>
              <a:rPr lang="en-US" sz="2000" dirty="0" err="1" smtClean="0"/>
              <a:t>exemple</a:t>
            </a:r>
            <a:r>
              <a:rPr lang="en-US" sz="2000" dirty="0" smtClean="0"/>
              <a:t>, les </a:t>
            </a:r>
            <a:r>
              <a:rPr lang="en-US" sz="2000" b="1" dirty="0" smtClean="0"/>
              <a:t>microbes </a:t>
            </a:r>
            <a:r>
              <a:rPr lang="en-US" sz="2000" b="1" dirty="0" err="1" smtClean="0"/>
              <a:t>producteurs</a:t>
            </a:r>
            <a:r>
              <a:rPr lang="en-US" sz="2000" b="1" dirty="0" smtClean="0"/>
              <a:t> </a:t>
            </a:r>
            <a:r>
              <a:rPr lang="en-US" sz="2000" b="1" dirty="0" err="1" smtClean="0"/>
              <a:t>d'amylase</a:t>
            </a:r>
            <a:r>
              <a:rPr lang="en-US" sz="2000" b="1" dirty="0" smtClean="0"/>
              <a:t> </a:t>
            </a:r>
            <a:r>
              <a:rPr lang="en-US" sz="2000" dirty="0" err="1" smtClean="0"/>
              <a:t>peuvent</a:t>
            </a:r>
            <a:r>
              <a:rPr lang="en-US" sz="2000" dirty="0" smtClean="0"/>
              <a:t> </a:t>
            </a:r>
            <a:r>
              <a:rPr lang="en-US" sz="2000" dirty="0" err="1" smtClean="0"/>
              <a:t>utiliser</a:t>
            </a:r>
            <a:r>
              <a:rPr lang="en-US" sz="2000" dirty="0" smtClean="0"/>
              <a:t> de </a:t>
            </a:r>
            <a:r>
              <a:rPr lang="en-US" sz="2000" b="1" dirty="0" err="1" smtClean="0"/>
              <a:t>l'amidon</a:t>
            </a:r>
            <a:r>
              <a:rPr lang="en-US" sz="2000" b="1" dirty="0" smtClean="0"/>
              <a:t> et des </a:t>
            </a:r>
            <a:r>
              <a:rPr lang="en-US" sz="2000" b="1" dirty="0" err="1" smtClean="0"/>
              <a:t>dextrines</a:t>
            </a:r>
            <a:r>
              <a:rPr lang="fr-FR" sz="2000" b="1" dirty="0" smtClean="0"/>
              <a:t> </a:t>
            </a:r>
            <a:r>
              <a:rPr lang="en-US" sz="2000" dirty="0" smtClean="0"/>
              <a:t> au lieu du </a:t>
            </a:r>
            <a:r>
              <a:rPr lang="en-US" sz="2000" b="1" dirty="0" smtClean="0"/>
              <a:t>glucose </a:t>
            </a:r>
            <a:r>
              <a:rPr lang="en-US" sz="2000" dirty="0" smtClean="0"/>
              <a:t>plus </a:t>
            </a:r>
            <a:r>
              <a:rPr lang="en-US" sz="2000" dirty="0" err="1" smtClean="0"/>
              <a:t>coûteux</a:t>
            </a:r>
            <a:endParaRPr lang="en-US" sz="2000" dirty="0" smtClean="0"/>
          </a:p>
          <a:p>
            <a:pPr lvl="0" algn="just">
              <a:buNone/>
            </a:pPr>
            <a:endParaRPr lang="fr-FR" sz="2000" dirty="0" smtClean="0"/>
          </a:p>
          <a:p>
            <a:pPr lvl="0" algn="just">
              <a:buFont typeface="Wingdings" pitchFamily="2" charset="2"/>
              <a:buChar char="Ø"/>
            </a:pPr>
            <a:r>
              <a:rPr lang="en-US" sz="2000" b="1" i="1" dirty="0" smtClean="0"/>
              <a:t>        </a:t>
            </a:r>
            <a:r>
              <a:rPr lang="en-US" sz="2000" b="1" i="1" dirty="0" err="1" smtClean="0">
                <a:solidFill>
                  <a:schemeClr val="accent1"/>
                </a:solidFill>
              </a:rPr>
              <a:t>Yarrowia</a:t>
            </a:r>
            <a:r>
              <a:rPr lang="en-US" sz="2000" b="1" i="1" dirty="0" smtClean="0">
                <a:solidFill>
                  <a:schemeClr val="accent1"/>
                </a:solidFill>
              </a:rPr>
              <a:t> </a:t>
            </a:r>
            <a:r>
              <a:rPr lang="en-US" sz="2000" b="1" i="1" dirty="0" err="1" smtClean="0">
                <a:solidFill>
                  <a:schemeClr val="accent1"/>
                </a:solidFill>
              </a:rPr>
              <a:t>lipolytica</a:t>
            </a:r>
            <a:r>
              <a:rPr lang="en-US" sz="2000" b="1" i="1" dirty="0" smtClean="0"/>
              <a:t>, </a:t>
            </a:r>
            <a:r>
              <a:rPr lang="en-US" sz="2000" dirty="0" err="1" smtClean="0"/>
              <a:t>est</a:t>
            </a:r>
            <a:r>
              <a:rPr lang="en-US" sz="2000" dirty="0" smtClean="0"/>
              <a:t> capable de </a:t>
            </a:r>
            <a:r>
              <a:rPr lang="en-US" sz="2000" b="1" dirty="0" err="1" smtClean="0"/>
              <a:t>dégrader</a:t>
            </a:r>
            <a:r>
              <a:rPr lang="en-US" sz="2000" b="1" dirty="0" smtClean="0"/>
              <a:t> les </a:t>
            </a:r>
            <a:r>
              <a:rPr lang="en-US" sz="2000" b="1" dirty="0" err="1" smtClean="0"/>
              <a:t>lipides</a:t>
            </a:r>
            <a:r>
              <a:rPr lang="en-US" sz="2000" b="1" dirty="0" smtClean="0"/>
              <a:t>, les </a:t>
            </a:r>
            <a:r>
              <a:rPr lang="en-US" sz="2000" b="1" dirty="0" err="1" smtClean="0"/>
              <a:t>protéines</a:t>
            </a:r>
            <a:r>
              <a:rPr lang="en-US" sz="2000" b="1" dirty="0" smtClean="0"/>
              <a:t> et les n-</a:t>
            </a:r>
            <a:r>
              <a:rPr lang="en-US" sz="2000" b="1" dirty="0" err="1" smtClean="0"/>
              <a:t>paraffines</a:t>
            </a:r>
            <a:r>
              <a:rPr lang="en-US" sz="2000" b="1" dirty="0" smtClean="0"/>
              <a:t> </a:t>
            </a:r>
            <a:r>
              <a:rPr lang="en-US" sz="2000" dirty="0" smtClean="0"/>
              <a:t>en </a:t>
            </a:r>
            <a:r>
              <a:rPr lang="en-US" sz="2000" dirty="0" err="1" smtClean="0"/>
              <a:t>tant</a:t>
            </a:r>
            <a:r>
              <a:rPr lang="en-US" sz="2000" dirty="0" smtClean="0"/>
              <a:t> </a:t>
            </a:r>
            <a:r>
              <a:rPr lang="en-US" sz="2000" dirty="0" err="1" smtClean="0"/>
              <a:t>que</a:t>
            </a:r>
            <a:r>
              <a:rPr lang="en-US" sz="2000" dirty="0" smtClean="0"/>
              <a:t> source unique de </a:t>
            </a:r>
            <a:r>
              <a:rPr lang="en-US" sz="2000" dirty="0" err="1" smtClean="0"/>
              <a:t>carbone</a:t>
            </a:r>
            <a:r>
              <a:rPr lang="en-US" sz="2000" dirty="0" smtClean="0"/>
              <a:t>.</a:t>
            </a:r>
            <a:r>
              <a:rPr lang="fr-FR" sz="2000" dirty="0" smtClean="0"/>
              <a:t>  </a:t>
            </a:r>
            <a:r>
              <a:rPr lang="en-US" sz="2000" b="1" i="1" dirty="0" smtClean="0">
                <a:solidFill>
                  <a:schemeClr val="accent1"/>
                </a:solidFill>
              </a:rPr>
              <a:t>Candida</a:t>
            </a:r>
            <a:r>
              <a:rPr lang="en-US" sz="2000" b="1" i="1" dirty="0" smtClean="0"/>
              <a:t> </a:t>
            </a:r>
            <a:r>
              <a:rPr lang="en-US" sz="2000" dirty="0" smtClean="0"/>
              <a:t>peut </a:t>
            </a:r>
            <a:r>
              <a:rPr lang="en-US" sz="2000" dirty="0" err="1" smtClean="0"/>
              <a:t>assimiler</a:t>
            </a:r>
            <a:r>
              <a:rPr lang="en-US" sz="2000" dirty="0" smtClean="0"/>
              <a:t> </a:t>
            </a:r>
            <a:r>
              <a:rPr lang="en-US" sz="2000" b="1" dirty="0" smtClean="0"/>
              <a:t>les n-</a:t>
            </a:r>
            <a:r>
              <a:rPr lang="en-US" sz="2000" b="1" dirty="0" err="1" smtClean="0"/>
              <a:t>alcanes</a:t>
            </a:r>
            <a:r>
              <a:rPr lang="en-US" sz="2000" b="1" dirty="0" smtClean="0"/>
              <a:t> et </a:t>
            </a:r>
            <a:r>
              <a:rPr lang="en-US" sz="2000" b="1" dirty="0" err="1" smtClean="0"/>
              <a:t>acides</a:t>
            </a:r>
            <a:r>
              <a:rPr lang="en-US" sz="2000" b="1" dirty="0" smtClean="0"/>
              <a:t> </a:t>
            </a:r>
            <a:r>
              <a:rPr lang="en-US" sz="2000" b="1" dirty="0" err="1" smtClean="0"/>
              <a:t>gras</a:t>
            </a:r>
            <a:r>
              <a:rPr lang="en-US" sz="2000" b="1" dirty="0" smtClean="0"/>
              <a:t> </a:t>
            </a:r>
            <a:r>
              <a:rPr lang="en-US" sz="2000" dirty="0" smtClean="0"/>
              <a:t>en </a:t>
            </a:r>
            <a:r>
              <a:rPr lang="en-US" sz="2000" dirty="0" err="1" smtClean="0"/>
              <a:t>tant</a:t>
            </a:r>
            <a:r>
              <a:rPr lang="en-US" sz="2000" dirty="0" smtClean="0"/>
              <a:t> </a:t>
            </a:r>
            <a:r>
              <a:rPr lang="en-US" sz="2000" dirty="0" err="1" smtClean="0"/>
              <a:t>que</a:t>
            </a:r>
            <a:r>
              <a:rPr lang="en-US" sz="2000" dirty="0" smtClean="0"/>
              <a:t> sources de </a:t>
            </a:r>
            <a:r>
              <a:rPr lang="en-US" sz="2000" dirty="0" err="1" smtClean="0"/>
              <a:t>carbone</a:t>
            </a:r>
            <a:endParaRPr lang="fr-FR" sz="2000" dirty="0" smtClean="0"/>
          </a:p>
          <a:p>
            <a:pPr algn="ctr">
              <a:buNone/>
            </a:pPr>
            <a:r>
              <a:rPr lang="en-US" sz="2000" dirty="0" smtClean="0"/>
              <a:t> </a:t>
            </a:r>
            <a:r>
              <a:rPr lang="en-US" sz="2000" b="1" dirty="0" smtClean="0">
                <a:solidFill>
                  <a:srgbClr val="FF0000"/>
                </a:solidFill>
              </a:rPr>
              <a:t>2.2   Sources </a:t>
            </a:r>
            <a:r>
              <a:rPr lang="en-US" sz="2000" b="1" dirty="0" err="1" smtClean="0">
                <a:solidFill>
                  <a:srgbClr val="FF0000"/>
                </a:solidFill>
              </a:rPr>
              <a:t>d’azotes</a:t>
            </a:r>
            <a:endParaRPr lang="en-US" sz="2000" b="1" dirty="0" smtClean="0">
              <a:solidFill>
                <a:srgbClr val="FF0000"/>
              </a:solidFill>
            </a:endParaRPr>
          </a:p>
          <a:p>
            <a:pPr algn="ctr">
              <a:buNone/>
            </a:pPr>
            <a:endParaRPr lang="fr-FR" dirty="0" smtClean="0"/>
          </a:p>
          <a:p>
            <a:pPr algn="ctr">
              <a:buNone/>
            </a:pPr>
            <a:endParaRPr lang="fr-FR" dirty="0" smtClean="0"/>
          </a:p>
          <a:p>
            <a:pPr>
              <a:buNone/>
            </a:pPr>
            <a:endParaRPr lang="fr-FR" dirty="0" smtClean="0"/>
          </a:p>
          <a:p>
            <a:endParaRPr lang="fr-FR" dirty="0"/>
          </a:p>
        </p:txBody>
      </p:sp>
      <p:cxnSp>
        <p:nvCxnSpPr>
          <p:cNvPr id="5" name="Connecteur droit avec flèche 4"/>
          <p:cNvCxnSpPr/>
          <p:nvPr/>
        </p:nvCxnSpPr>
        <p:spPr>
          <a:xfrm>
            <a:off x="5929322" y="2928934"/>
            <a:ext cx="642942"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rot="10800000" flipV="1">
            <a:off x="2643174" y="3071810"/>
            <a:ext cx="728674"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572132" y="3072348"/>
            <a:ext cx="3214710" cy="3785652"/>
          </a:xfrm>
          <a:prstGeom prst="rect">
            <a:avLst/>
          </a:prstGeom>
          <a:noFill/>
        </p:spPr>
        <p:txBody>
          <a:bodyPr wrap="square" rtlCol="0">
            <a:spAutoFit/>
          </a:bodyPr>
          <a:lstStyle/>
          <a:p>
            <a:pPr algn="just"/>
            <a:r>
              <a:rPr lang="en-US" sz="2000" b="1" dirty="0" smtClean="0">
                <a:solidFill>
                  <a:srgbClr val="FF0000"/>
                </a:solidFill>
              </a:rPr>
              <a:t>2-Azote </a:t>
            </a:r>
            <a:r>
              <a:rPr lang="en-US" sz="2000" b="1" dirty="0" err="1" smtClean="0">
                <a:solidFill>
                  <a:srgbClr val="FF0000"/>
                </a:solidFill>
              </a:rPr>
              <a:t>organiques</a:t>
            </a:r>
            <a:r>
              <a:rPr lang="en-US" sz="2000" b="1" dirty="0" smtClean="0">
                <a:solidFill>
                  <a:srgbClr val="FF0000"/>
                </a:solidFill>
              </a:rPr>
              <a:t> : </a:t>
            </a:r>
            <a:r>
              <a:rPr lang="en-US" sz="2000" b="1" dirty="0" smtClean="0"/>
              <a:t>les </a:t>
            </a:r>
            <a:r>
              <a:rPr lang="en-US" sz="2000" b="1" dirty="0" err="1" smtClean="0"/>
              <a:t>acides</a:t>
            </a:r>
            <a:r>
              <a:rPr lang="en-US" sz="2000" b="1" dirty="0" smtClean="0"/>
              <a:t> </a:t>
            </a:r>
            <a:r>
              <a:rPr lang="en-US" sz="2000" b="1" dirty="0" err="1" smtClean="0"/>
              <a:t>aminés</a:t>
            </a:r>
            <a:r>
              <a:rPr lang="en-US" sz="2000" b="1" dirty="0" smtClean="0"/>
              <a:t>, les </a:t>
            </a:r>
            <a:r>
              <a:rPr lang="en-US" sz="2000" b="1" dirty="0" err="1" smtClean="0"/>
              <a:t>protéines</a:t>
            </a:r>
            <a:r>
              <a:rPr lang="en-US" sz="2000" b="1" dirty="0" smtClean="0"/>
              <a:t> et </a:t>
            </a:r>
            <a:r>
              <a:rPr lang="en-US" sz="2000" b="1" dirty="0" err="1" smtClean="0"/>
              <a:t>l’urée</a:t>
            </a:r>
            <a:endParaRPr lang="fr-FR" sz="2000" dirty="0" smtClean="0"/>
          </a:p>
          <a:p>
            <a:pPr algn="just"/>
            <a:r>
              <a:rPr lang="fr-FR" sz="2000" dirty="0" smtClean="0"/>
              <a:t> </a:t>
            </a:r>
          </a:p>
          <a:p>
            <a:pPr algn="just"/>
            <a:r>
              <a:rPr lang="en-US" sz="2000" dirty="0" smtClean="0"/>
              <a:t>ex: le </a:t>
            </a:r>
            <a:r>
              <a:rPr lang="en-US" sz="2000" b="1" dirty="0" err="1" smtClean="0"/>
              <a:t>maïs</a:t>
            </a:r>
            <a:r>
              <a:rPr lang="en-US" sz="2000" dirty="0" smtClean="0"/>
              <a:t>, </a:t>
            </a:r>
            <a:r>
              <a:rPr lang="en-US" sz="2000" b="1" dirty="0" smtClean="0"/>
              <a:t>les </a:t>
            </a:r>
            <a:r>
              <a:rPr lang="en-US" sz="2000" b="1" dirty="0" err="1" smtClean="0"/>
              <a:t>extraits</a:t>
            </a:r>
            <a:r>
              <a:rPr lang="en-US" sz="2000" b="1" dirty="0" smtClean="0"/>
              <a:t> de </a:t>
            </a:r>
            <a:r>
              <a:rPr lang="en-US" sz="2000" b="1" dirty="0" err="1" smtClean="0"/>
              <a:t>levure</a:t>
            </a:r>
            <a:r>
              <a:rPr lang="en-US" sz="2000" b="1" dirty="0" smtClean="0"/>
              <a:t>, les peptones et la </a:t>
            </a:r>
            <a:r>
              <a:rPr lang="en-US" sz="2000" b="1" dirty="0" err="1" smtClean="0"/>
              <a:t>farine</a:t>
            </a:r>
            <a:r>
              <a:rPr lang="en-US" sz="2000" b="1" dirty="0" smtClean="0"/>
              <a:t> de </a:t>
            </a:r>
            <a:r>
              <a:rPr lang="en-US" sz="2000" b="1" dirty="0" err="1" smtClean="0"/>
              <a:t>soja</a:t>
            </a:r>
            <a:r>
              <a:rPr lang="en-US" sz="2000" b="1" dirty="0" smtClean="0"/>
              <a:t> </a:t>
            </a:r>
            <a:r>
              <a:rPr lang="en-US" sz="2000" dirty="0" smtClean="0"/>
              <a:t>(riches en </a:t>
            </a:r>
            <a:r>
              <a:rPr lang="en-US" sz="2000" dirty="0" err="1" smtClean="0"/>
              <a:t>protéines</a:t>
            </a:r>
            <a:r>
              <a:rPr lang="en-US" sz="2000" dirty="0" smtClean="0"/>
              <a:t>, des </a:t>
            </a:r>
            <a:r>
              <a:rPr lang="en-US" sz="2000" dirty="0" err="1" smtClean="0"/>
              <a:t>acides</a:t>
            </a:r>
            <a:r>
              <a:rPr lang="en-US" sz="2000" dirty="0" smtClean="0"/>
              <a:t> </a:t>
            </a:r>
            <a:r>
              <a:rPr lang="en-US" sz="2000" dirty="0" err="1" smtClean="0"/>
              <a:t>nucléiques</a:t>
            </a:r>
            <a:r>
              <a:rPr lang="en-US" sz="2000" dirty="0" smtClean="0"/>
              <a:t>, des </a:t>
            </a:r>
            <a:r>
              <a:rPr lang="en-US" sz="2000" dirty="0" err="1" smtClean="0"/>
              <a:t>vitamines</a:t>
            </a:r>
            <a:r>
              <a:rPr lang="en-US" sz="2000" dirty="0" smtClean="0"/>
              <a:t>, des </a:t>
            </a:r>
            <a:r>
              <a:rPr lang="en-US" sz="2000" dirty="0" err="1" smtClean="0"/>
              <a:t>oligoéléments</a:t>
            </a:r>
            <a:r>
              <a:rPr lang="en-US" sz="2000" dirty="0" smtClean="0"/>
              <a:t>, des </a:t>
            </a:r>
            <a:r>
              <a:rPr lang="en-US" sz="2000" dirty="0" err="1" smtClean="0"/>
              <a:t>lipides</a:t>
            </a:r>
            <a:r>
              <a:rPr lang="en-US" sz="2000" dirty="0" smtClean="0"/>
              <a:t>, des </a:t>
            </a:r>
            <a:r>
              <a:rPr lang="en-US" sz="2000" dirty="0" err="1" smtClean="0"/>
              <a:t>sucres</a:t>
            </a:r>
            <a:r>
              <a:rPr lang="en-US" sz="2000" dirty="0" smtClean="0"/>
              <a:t>, du </a:t>
            </a:r>
            <a:r>
              <a:rPr lang="en-US" sz="2000" dirty="0" err="1" smtClean="0"/>
              <a:t>soufre</a:t>
            </a:r>
            <a:r>
              <a:rPr lang="en-US" sz="2000" dirty="0" smtClean="0"/>
              <a:t> et du phosphate).</a:t>
            </a:r>
            <a:endParaRPr lang="fr-FR" sz="2000" dirty="0"/>
          </a:p>
        </p:txBody>
      </p:sp>
      <p:sp>
        <p:nvSpPr>
          <p:cNvPr id="14" name="ZoneTexte 13"/>
          <p:cNvSpPr txBox="1"/>
          <p:nvPr/>
        </p:nvSpPr>
        <p:spPr>
          <a:xfrm>
            <a:off x="714348" y="6000768"/>
            <a:ext cx="1143008" cy="369332"/>
          </a:xfrm>
          <a:prstGeom prst="rect">
            <a:avLst/>
          </a:prstGeom>
          <a:noFill/>
        </p:spPr>
        <p:txBody>
          <a:bodyPr wrap="square" rtlCol="0">
            <a:spAutoFit/>
          </a:bodyPr>
          <a:lstStyle/>
          <a:p>
            <a:endParaRPr lang="fr-FR" dirty="0"/>
          </a:p>
        </p:txBody>
      </p:sp>
      <p:sp>
        <p:nvSpPr>
          <p:cNvPr id="16" name="ZoneTexte 15"/>
          <p:cNvSpPr txBox="1"/>
          <p:nvPr/>
        </p:nvSpPr>
        <p:spPr>
          <a:xfrm>
            <a:off x="500034" y="3441680"/>
            <a:ext cx="3000396" cy="3477875"/>
          </a:xfrm>
          <a:prstGeom prst="rect">
            <a:avLst/>
          </a:prstGeom>
          <a:noFill/>
          <a:ln>
            <a:noFill/>
          </a:ln>
        </p:spPr>
        <p:txBody>
          <a:bodyPr wrap="square" rtlCol="0">
            <a:spAutoFit/>
          </a:bodyPr>
          <a:lstStyle/>
          <a:p>
            <a:pPr>
              <a:buNone/>
            </a:pPr>
            <a:r>
              <a:rPr lang="en-US" sz="2000" b="1" dirty="0" smtClean="0"/>
              <a:t> </a:t>
            </a:r>
            <a:r>
              <a:rPr lang="en-US" sz="2000" b="1" dirty="0" smtClean="0">
                <a:solidFill>
                  <a:srgbClr val="FF0000"/>
                </a:solidFill>
              </a:rPr>
              <a:t>1- </a:t>
            </a:r>
            <a:r>
              <a:rPr lang="en-US" sz="2000" b="1" dirty="0" err="1" smtClean="0">
                <a:solidFill>
                  <a:srgbClr val="FF0000"/>
                </a:solidFill>
              </a:rPr>
              <a:t>L'azote</a:t>
            </a:r>
            <a:r>
              <a:rPr lang="en-US" sz="2000" b="1" dirty="0" smtClean="0">
                <a:solidFill>
                  <a:srgbClr val="FF0000"/>
                </a:solidFill>
              </a:rPr>
              <a:t> </a:t>
            </a:r>
            <a:r>
              <a:rPr lang="en-US" sz="2000" b="1" dirty="0" err="1" smtClean="0">
                <a:solidFill>
                  <a:srgbClr val="FF0000"/>
                </a:solidFill>
              </a:rPr>
              <a:t>inorganique</a:t>
            </a:r>
            <a:r>
              <a:rPr lang="en-US" sz="2000" b="1" dirty="0" smtClean="0">
                <a:solidFill>
                  <a:srgbClr val="FF0000"/>
                </a:solidFill>
              </a:rPr>
              <a:t> </a:t>
            </a:r>
            <a:r>
              <a:rPr lang="en-US" sz="2000" dirty="0" smtClean="0"/>
              <a:t>: </a:t>
            </a:r>
            <a:r>
              <a:rPr lang="en-US" sz="2000" dirty="0" err="1" smtClean="0"/>
              <a:t>sels</a:t>
            </a:r>
            <a:r>
              <a:rPr lang="en-US" sz="2000" dirty="0" smtClean="0"/>
              <a:t> </a:t>
            </a:r>
            <a:r>
              <a:rPr lang="en-US" sz="2000" b="1" dirty="0" err="1" smtClean="0"/>
              <a:t>d'ammonium</a:t>
            </a:r>
            <a:r>
              <a:rPr lang="en-US" sz="2000" b="1" dirty="0" smtClean="0"/>
              <a:t> de sulfate </a:t>
            </a:r>
            <a:r>
              <a:rPr lang="en-US" sz="2000" dirty="0" smtClean="0"/>
              <a:t>(NH +SO -) et</a:t>
            </a:r>
            <a:endParaRPr lang="fr-FR" sz="2000" dirty="0" smtClean="0"/>
          </a:p>
          <a:p>
            <a:pPr>
              <a:buNone/>
            </a:pPr>
            <a:endParaRPr lang="en-US" sz="2000" dirty="0" smtClean="0"/>
          </a:p>
          <a:p>
            <a:pPr>
              <a:buNone/>
            </a:pPr>
            <a:r>
              <a:rPr lang="en-US" sz="2000" dirty="0" smtClean="0"/>
              <a:t>le </a:t>
            </a:r>
            <a:r>
              <a:rPr lang="en-US" sz="2000" b="1" dirty="0" err="1" smtClean="0"/>
              <a:t>phosphated'ammonium</a:t>
            </a:r>
            <a:r>
              <a:rPr lang="en-US" sz="2000" b="1" dirty="0" smtClean="0"/>
              <a:t> (NH</a:t>
            </a:r>
            <a:r>
              <a:rPr lang="en-US" sz="2000" dirty="0" smtClean="0"/>
              <a:t>₄</a:t>
            </a:r>
            <a:r>
              <a:rPr lang="en-US" sz="2000" b="1" dirty="0" smtClean="0"/>
              <a:t>)</a:t>
            </a:r>
            <a:r>
              <a:rPr lang="en-US" sz="2000" dirty="0" smtClean="0"/>
              <a:t>₂</a:t>
            </a:r>
            <a:r>
              <a:rPr lang="en-US" sz="2000" b="1" dirty="0" smtClean="0"/>
              <a:t>HPO</a:t>
            </a:r>
            <a:r>
              <a:rPr lang="en-US" sz="2000" dirty="0" smtClean="0"/>
              <a:t>₄</a:t>
            </a:r>
            <a:r>
              <a:rPr lang="en-US" sz="2000" b="1" dirty="0" smtClean="0"/>
              <a:t>)</a:t>
            </a:r>
            <a:r>
              <a:rPr lang="fr-FR" sz="2000" b="1" dirty="0" smtClean="0"/>
              <a:t> </a:t>
            </a:r>
            <a:r>
              <a:rPr lang="en-US" sz="2000" b="1" dirty="0" smtClean="0"/>
              <a:t> </a:t>
            </a:r>
            <a:r>
              <a:rPr lang="en-US" sz="2000" b="1" dirty="0" err="1" smtClean="0"/>
              <a:t>ou</a:t>
            </a:r>
            <a:r>
              <a:rPr lang="en-US" sz="2000" b="1" dirty="0" smtClean="0"/>
              <a:t> </a:t>
            </a:r>
            <a:r>
              <a:rPr lang="en-US" sz="2000" b="1" dirty="0" err="1" smtClean="0"/>
              <a:t>l'ammoniac</a:t>
            </a:r>
            <a:r>
              <a:rPr lang="en-US" sz="2000" b="1" dirty="0" smtClean="0"/>
              <a:t> (NH</a:t>
            </a:r>
            <a:r>
              <a:rPr lang="en-US" sz="2000" b="1" baseline="-25000" dirty="0" smtClean="0"/>
              <a:t>3</a:t>
            </a:r>
            <a:r>
              <a:rPr lang="en-US" sz="2000" b="1" dirty="0" smtClean="0"/>
              <a:t>).</a:t>
            </a:r>
            <a:endParaRPr lang="fr-FR" sz="2000" dirty="0" smtClean="0"/>
          </a:p>
          <a:p>
            <a:pPr>
              <a:buNone/>
            </a:pPr>
            <a:r>
              <a:rPr lang="en-US" sz="2000" dirty="0" smtClean="0"/>
              <a:t>  </a:t>
            </a:r>
            <a:endParaRPr lang="fr-FR" sz="2000" dirty="0" smtClean="0"/>
          </a:p>
          <a:p>
            <a:pPr>
              <a:buNone/>
            </a:pPr>
            <a:r>
              <a:rPr lang="en-US" sz="2000" dirty="0" smtClean="0"/>
              <a:t> </a:t>
            </a:r>
            <a:r>
              <a:rPr lang="en-US" sz="2000" dirty="0" err="1" smtClean="0"/>
              <a:t>Ce</a:t>
            </a:r>
            <a:r>
              <a:rPr lang="en-US" sz="2000" dirty="0" smtClean="0"/>
              <a:t> denier </a:t>
            </a:r>
            <a:r>
              <a:rPr lang="en-US" sz="2000" dirty="0" err="1" smtClean="0"/>
              <a:t>est</a:t>
            </a:r>
            <a:r>
              <a:rPr lang="en-US" sz="2000" dirty="0" smtClean="0"/>
              <a:t> </a:t>
            </a:r>
            <a:r>
              <a:rPr lang="en-US" sz="2000" dirty="0" err="1" smtClean="0"/>
              <a:t>utilisé</a:t>
            </a:r>
            <a:r>
              <a:rPr lang="en-US" sz="2000" dirty="0" smtClean="0"/>
              <a:t> pour </a:t>
            </a:r>
            <a:r>
              <a:rPr lang="en-US" sz="2000" b="1" dirty="0" err="1" smtClean="0"/>
              <a:t>ajuster</a:t>
            </a:r>
            <a:r>
              <a:rPr lang="en-US" sz="2000" b="1" dirty="0" smtClean="0"/>
              <a:t> le pH </a:t>
            </a:r>
            <a:r>
              <a:rPr lang="en-US" sz="2000" dirty="0" smtClean="0"/>
              <a:t>de la fermentation</a:t>
            </a:r>
            <a:endParaRPr lang="fr-F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126163"/>
          </a:xfrm>
        </p:spPr>
        <p:txBody>
          <a:bodyPr>
            <a:noAutofit/>
          </a:bodyPr>
          <a:lstStyle/>
          <a:p>
            <a:pPr algn="ctr">
              <a:buNone/>
            </a:pPr>
            <a:r>
              <a:rPr lang="en-US" sz="2000" b="1" dirty="0" smtClean="0">
                <a:solidFill>
                  <a:srgbClr val="FF0000"/>
                </a:solidFill>
              </a:rPr>
              <a:t>2.3.  </a:t>
            </a:r>
            <a:r>
              <a:rPr lang="en-US" sz="2000" b="1" dirty="0" err="1" smtClean="0">
                <a:solidFill>
                  <a:srgbClr val="FF0000"/>
                </a:solidFill>
              </a:rPr>
              <a:t>Sels</a:t>
            </a:r>
            <a:r>
              <a:rPr lang="en-US" sz="2000" b="1" dirty="0" smtClean="0">
                <a:solidFill>
                  <a:srgbClr val="FF0000"/>
                </a:solidFill>
              </a:rPr>
              <a:t> </a:t>
            </a:r>
            <a:r>
              <a:rPr lang="en-US" sz="2000" b="1" dirty="0" err="1" smtClean="0">
                <a:solidFill>
                  <a:srgbClr val="FF0000"/>
                </a:solidFill>
              </a:rPr>
              <a:t>minéraux</a:t>
            </a:r>
            <a:r>
              <a:rPr lang="en-US" sz="2000" b="1" dirty="0" smtClean="0">
                <a:solidFill>
                  <a:srgbClr val="FF0000"/>
                </a:solidFill>
              </a:rPr>
              <a:t> </a:t>
            </a:r>
            <a:endParaRPr lang="fr-FR" sz="2000" dirty="0" smtClean="0">
              <a:solidFill>
                <a:srgbClr val="FF0000"/>
              </a:solidFill>
            </a:endParaRPr>
          </a:p>
          <a:p>
            <a:pPr algn="just"/>
            <a:r>
              <a:rPr lang="en-US" sz="2000" dirty="0" smtClean="0"/>
              <a:t>Les </a:t>
            </a:r>
            <a:r>
              <a:rPr lang="en-US" sz="2000" b="1" dirty="0" err="1" smtClean="0"/>
              <a:t>sels</a:t>
            </a:r>
            <a:r>
              <a:rPr lang="en-US" sz="2000" b="1" dirty="0" smtClean="0"/>
              <a:t> </a:t>
            </a:r>
            <a:r>
              <a:rPr lang="en-US" sz="2000" b="1" dirty="0" err="1" smtClean="0"/>
              <a:t>minéraux</a:t>
            </a:r>
            <a:r>
              <a:rPr lang="en-US" sz="2000" b="1" dirty="0" smtClean="0"/>
              <a:t> </a:t>
            </a:r>
            <a:r>
              <a:rPr lang="en-US" sz="2000" dirty="0" err="1" smtClean="0"/>
              <a:t>sont</a:t>
            </a:r>
            <a:r>
              <a:rPr lang="en-US" sz="2000" dirty="0" smtClean="0"/>
              <a:t> </a:t>
            </a:r>
            <a:r>
              <a:rPr lang="en-US" sz="2000" dirty="0" err="1" smtClean="0"/>
              <a:t>très</a:t>
            </a:r>
            <a:r>
              <a:rPr lang="en-US" sz="2000" dirty="0" smtClean="0"/>
              <a:t> </a:t>
            </a:r>
            <a:r>
              <a:rPr lang="en-US" sz="2000" dirty="0" err="1" smtClean="0"/>
              <a:t>essentiels</a:t>
            </a:r>
            <a:r>
              <a:rPr lang="en-US" sz="2000" dirty="0" smtClean="0"/>
              <a:t> </a:t>
            </a:r>
            <a:r>
              <a:rPr lang="en-US" sz="2000" dirty="0" err="1" smtClean="0"/>
              <a:t>ayant</a:t>
            </a:r>
            <a:r>
              <a:rPr lang="en-US" sz="2000" dirty="0" smtClean="0"/>
              <a:t> des </a:t>
            </a:r>
            <a:r>
              <a:rPr lang="en-US" sz="2000" dirty="0" err="1" smtClean="0"/>
              <a:t>rôles</a:t>
            </a:r>
            <a:r>
              <a:rPr lang="en-US" sz="2000" dirty="0" smtClean="0"/>
              <a:t> </a:t>
            </a:r>
            <a:r>
              <a:rPr lang="en-US" sz="2000" dirty="0" err="1" smtClean="0"/>
              <a:t>très</a:t>
            </a:r>
            <a:r>
              <a:rPr lang="en-US" sz="2000" dirty="0" smtClean="0"/>
              <a:t> divers :</a:t>
            </a:r>
            <a:endParaRPr lang="fr-FR" sz="2000" dirty="0" smtClean="0"/>
          </a:p>
          <a:p>
            <a:pPr algn="just">
              <a:buNone/>
            </a:pPr>
            <a:r>
              <a:rPr lang="en-US" sz="2000" dirty="0" smtClean="0"/>
              <a:t>      -</a:t>
            </a:r>
            <a:r>
              <a:rPr lang="en-US" sz="2000" dirty="0" err="1" smtClean="0"/>
              <a:t>Eléments</a:t>
            </a:r>
            <a:r>
              <a:rPr lang="en-US" sz="2000" dirty="0" smtClean="0"/>
              <a:t> </a:t>
            </a:r>
            <a:r>
              <a:rPr lang="en-US" sz="2000" b="1" dirty="0" err="1" smtClean="0"/>
              <a:t>constitutifs</a:t>
            </a:r>
            <a:r>
              <a:rPr lang="en-US" sz="2000" b="1" dirty="0" smtClean="0"/>
              <a:t> des </a:t>
            </a:r>
            <a:r>
              <a:rPr lang="en-US" sz="2000" b="1" dirty="0" err="1" smtClean="0"/>
              <a:t>antibiotiques</a:t>
            </a:r>
            <a:r>
              <a:rPr lang="en-US" sz="2000" b="1" dirty="0" smtClean="0"/>
              <a:t> </a:t>
            </a:r>
            <a:r>
              <a:rPr lang="en-US" sz="2000" dirty="0" smtClean="0"/>
              <a:t>(P, S, </a:t>
            </a:r>
            <a:r>
              <a:rPr lang="en-US" sz="2000" dirty="0" err="1" smtClean="0"/>
              <a:t>Cl</a:t>
            </a:r>
            <a:r>
              <a:rPr lang="en-US" sz="2000" dirty="0" smtClean="0"/>
              <a:t>…). ; </a:t>
            </a:r>
            <a:r>
              <a:rPr lang="en-US" sz="2000" b="1" dirty="0" smtClean="0"/>
              <a:t>de la </a:t>
            </a:r>
            <a:r>
              <a:rPr lang="en-US" sz="2000" b="1" dirty="0" err="1" smtClean="0"/>
              <a:t>biomasse</a:t>
            </a:r>
            <a:r>
              <a:rPr lang="en-US" sz="2000" b="1" dirty="0" smtClean="0"/>
              <a:t> </a:t>
            </a:r>
            <a:r>
              <a:rPr lang="en-US" sz="2000" dirty="0" smtClean="0"/>
              <a:t>(Mg, P, </a:t>
            </a:r>
            <a:r>
              <a:rPr lang="en-US" sz="2000" dirty="0" err="1" smtClean="0"/>
              <a:t>Cl</a:t>
            </a:r>
            <a:r>
              <a:rPr lang="en-US" sz="2000" dirty="0" smtClean="0"/>
              <a:t>, Ca, Fe,..)</a:t>
            </a:r>
            <a:endParaRPr lang="fr-FR" sz="2000" dirty="0" smtClean="0"/>
          </a:p>
          <a:p>
            <a:pPr algn="just">
              <a:buNone/>
            </a:pPr>
            <a:r>
              <a:rPr lang="en-US" sz="2000" dirty="0" smtClean="0"/>
              <a:t>      - </a:t>
            </a:r>
            <a:r>
              <a:rPr lang="en-US" sz="2000" dirty="0" err="1" smtClean="0"/>
              <a:t>Responsable</a:t>
            </a:r>
            <a:r>
              <a:rPr lang="en-US" sz="2000" dirty="0" smtClean="0"/>
              <a:t> de la </a:t>
            </a:r>
            <a:r>
              <a:rPr lang="en-US" sz="2000" b="1" dirty="0" err="1" smtClean="0"/>
              <a:t>pression</a:t>
            </a:r>
            <a:r>
              <a:rPr lang="en-US" sz="2000" b="1" dirty="0" smtClean="0"/>
              <a:t> </a:t>
            </a:r>
            <a:r>
              <a:rPr lang="en-US" sz="2000" b="1" dirty="0" err="1" smtClean="0"/>
              <a:t>osmotique</a:t>
            </a:r>
            <a:r>
              <a:rPr lang="en-US" sz="2000" b="1" dirty="0" smtClean="0"/>
              <a:t> </a:t>
            </a:r>
            <a:r>
              <a:rPr lang="en-US" sz="2000" dirty="0" smtClean="0"/>
              <a:t>(NaCl, </a:t>
            </a:r>
            <a:r>
              <a:rPr lang="en-US" sz="2000" dirty="0" err="1" smtClean="0"/>
              <a:t>KCl</a:t>
            </a:r>
            <a:r>
              <a:rPr lang="en-US" sz="2000" dirty="0" smtClean="0"/>
              <a:t>,….); </a:t>
            </a:r>
            <a:r>
              <a:rPr lang="en-US" sz="2000" b="1" dirty="0" err="1" smtClean="0"/>
              <a:t>Modificateur</a:t>
            </a:r>
            <a:r>
              <a:rPr lang="en-US" sz="2000" b="1" dirty="0" smtClean="0"/>
              <a:t> de pH </a:t>
            </a:r>
            <a:r>
              <a:rPr lang="en-US" sz="2000" dirty="0" smtClean="0"/>
              <a:t>(CaCO</a:t>
            </a:r>
            <a:r>
              <a:rPr lang="en-US" sz="2000" baseline="-25000" dirty="0" smtClean="0"/>
              <a:t>3</a:t>
            </a:r>
            <a:r>
              <a:rPr lang="en-US" sz="2000" dirty="0" smtClean="0"/>
              <a:t>….)</a:t>
            </a:r>
            <a:endParaRPr lang="fr-FR" sz="2000" dirty="0" smtClean="0"/>
          </a:p>
          <a:p>
            <a:pPr algn="just">
              <a:buNone/>
            </a:pPr>
            <a:r>
              <a:rPr lang="en-US" sz="2000" dirty="0" smtClean="0"/>
              <a:t>      -</a:t>
            </a:r>
            <a:r>
              <a:rPr lang="en-US" sz="2000" b="1" dirty="0" smtClean="0"/>
              <a:t>Agents de </a:t>
            </a:r>
            <a:r>
              <a:rPr lang="en-US" sz="2000" b="1" dirty="0" err="1" smtClean="0"/>
              <a:t>précipitation</a:t>
            </a:r>
            <a:r>
              <a:rPr lang="en-US" sz="2000" b="1" dirty="0" smtClean="0"/>
              <a:t> </a:t>
            </a:r>
            <a:r>
              <a:rPr lang="en-US" sz="2000" dirty="0" smtClean="0"/>
              <a:t>(NH</a:t>
            </a:r>
            <a:r>
              <a:rPr lang="en-US" sz="2000" baseline="-25000" dirty="0" smtClean="0"/>
              <a:t>4</a:t>
            </a:r>
            <a:r>
              <a:rPr lang="en-US" sz="2000" dirty="0" smtClean="0"/>
              <a:t>-SO</a:t>
            </a:r>
            <a:r>
              <a:rPr lang="en-US" sz="2000" baseline="-25000" dirty="0" smtClean="0"/>
              <a:t>4</a:t>
            </a:r>
            <a:r>
              <a:rPr lang="en-US" sz="2000" dirty="0" smtClean="0"/>
              <a:t>-2 ); </a:t>
            </a:r>
            <a:r>
              <a:rPr lang="en-US" sz="2000" b="1" dirty="0" err="1" smtClean="0"/>
              <a:t>Catalyseurs</a:t>
            </a:r>
            <a:r>
              <a:rPr lang="en-US" sz="2000" b="1" dirty="0" smtClean="0"/>
              <a:t> de </a:t>
            </a:r>
            <a:r>
              <a:rPr lang="en-US" sz="2000" b="1" dirty="0" err="1" smtClean="0"/>
              <a:t>réaction</a:t>
            </a:r>
            <a:r>
              <a:rPr lang="en-US" sz="2000" b="1" dirty="0" smtClean="0"/>
              <a:t> </a:t>
            </a:r>
            <a:r>
              <a:rPr lang="en-US" sz="2000" dirty="0" smtClean="0"/>
              <a:t>(Mg+2, Mn+2, Fe+2/ +3, Zn).</a:t>
            </a:r>
            <a:endParaRPr lang="fr-FR" sz="2000" dirty="0" smtClean="0"/>
          </a:p>
          <a:p>
            <a:pPr algn="ctr">
              <a:buNone/>
            </a:pPr>
            <a:r>
              <a:rPr lang="en-US" sz="2000" b="1" dirty="0" smtClean="0">
                <a:solidFill>
                  <a:srgbClr val="FF0000"/>
                </a:solidFill>
              </a:rPr>
              <a:t>2.4.  </a:t>
            </a:r>
            <a:r>
              <a:rPr lang="en-US" sz="2000" b="1" dirty="0" err="1" smtClean="0">
                <a:solidFill>
                  <a:srgbClr val="FF0000"/>
                </a:solidFill>
              </a:rPr>
              <a:t>Vitamines</a:t>
            </a:r>
            <a:r>
              <a:rPr lang="en-US" sz="2000" b="1" dirty="0" smtClean="0">
                <a:solidFill>
                  <a:srgbClr val="FF0000"/>
                </a:solidFill>
              </a:rPr>
              <a:t> et </a:t>
            </a:r>
            <a:r>
              <a:rPr lang="en-US" sz="2000" b="1" dirty="0" err="1" smtClean="0">
                <a:solidFill>
                  <a:srgbClr val="FF0000"/>
                </a:solidFill>
              </a:rPr>
              <a:t>facteurs</a:t>
            </a:r>
            <a:r>
              <a:rPr lang="en-US" sz="2000" b="1" dirty="0" smtClean="0">
                <a:solidFill>
                  <a:srgbClr val="FF0000"/>
                </a:solidFill>
              </a:rPr>
              <a:t> de </a:t>
            </a:r>
            <a:r>
              <a:rPr lang="en-US" sz="2000" b="1" dirty="0" err="1" smtClean="0">
                <a:solidFill>
                  <a:srgbClr val="FF0000"/>
                </a:solidFill>
              </a:rPr>
              <a:t>croissance</a:t>
            </a:r>
            <a:endParaRPr lang="fr-FR" sz="2000" dirty="0" smtClean="0">
              <a:solidFill>
                <a:srgbClr val="FF0000"/>
              </a:solidFill>
            </a:endParaRPr>
          </a:p>
          <a:p>
            <a:pPr lvl="0" algn="just"/>
            <a:r>
              <a:rPr lang="en-US" sz="2000" b="1" dirty="0" smtClean="0"/>
              <a:t>Les </a:t>
            </a:r>
            <a:r>
              <a:rPr lang="en-US" sz="2000" b="1" dirty="0" err="1" smtClean="0"/>
              <a:t>vitamines</a:t>
            </a:r>
            <a:r>
              <a:rPr lang="en-US" sz="2000" b="1" dirty="0" smtClean="0"/>
              <a:t> </a:t>
            </a:r>
            <a:r>
              <a:rPr lang="en-US" sz="2000" b="1" dirty="0" err="1" smtClean="0"/>
              <a:t>sont</a:t>
            </a:r>
            <a:r>
              <a:rPr lang="en-US" sz="2000" b="1" dirty="0" smtClean="0"/>
              <a:t> des </a:t>
            </a:r>
            <a:r>
              <a:rPr lang="en-US" sz="2000" b="1" dirty="0" err="1" smtClean="0"/>
              <a:t>composés</a:t>
            </a:r>
            <a:r>
              <a:rPr lang="en-US" sz="2000" b="1" dirty="0" smtClean="0"/>
              <a:t> </a:t>
            </a:r>
            <a:r>
              <a:rPr lang="en-US" sz="2000" b="1" dirty="0" err="1" smtClean="0"/>
              <a:t>organiques</a:t>
            </a:r>
            <a:r>
              <a:rPr lang="en-US" sz="2000" b="1" dirty="0" smtClean="0"/>
              <a:t> </a:t>
            </a:r>
            <a:r>
              <a:rPr lang="en-US" sz="2000" b="1" dirty="0" err="1" smtClean="0"/>
              <a:t>essentiels</a:t>
            </a:r>
            <a:r>
              <a:rPr lang="en-US" sz="2000" b="1" dirty="0" smtClean="0"/>
              <a:t> pour la </a:t>
            </a:r>
            <a:r>
              <a:rPr lang="en-US" sz="2000" b="1" dirty="0" err="1" smtClean="0"/>
              <a:t>croissance</a:t>
            </a:r>
            <a:r>
              <a:rPr lang="en-US" sz="2000" b="1" dirty="0" smtClean="0"/>
              <a:t> des </a:t>
            </a:r>
            <a:r>
              <a:rPr lang="en-US" sz="2000" b="1" dirty="0" err="1" smtClean="0"/>
              <a:t>microorganismes</a:t>
            </a:r>
            <a:r>
              <a:rPr lang="fr-FR" sz="2000" b="1" dirty="0" smtClean="0"/>
              <a:t>,  </a:t>
            </a:r>
            <a:r>
              <a:rPr lang="en-US" sz="2000" dirty="0" err="1" smtClean="0"/>
              <a:t>Ils</a:t>
            </a:r>
            <a:r>
              <a:rPr lang="en-US" sz="2000" dirty="0" smtClean="0"/>
              <a:t> </a:t>
            </a:r>
            <a:r>
              <a:rPr lang="en-US" sz="2000" dirty="0" err="1" smtClean="0"/>
              <a:t>peuvent</a:t>
            </a:r>
            <a:r>
              <a:rPr lang="en-US" sz="2000" dirty="0" smtClean="0"/>
              <a:t> </a:t>
            </a:r>
            <a:r>
              <a:rPr lang="en-US" sz="2000" dirty="0" err="1" smtClean="0"/>
              <a:t>être</a:t>
            </a:r>
            <a:r>
              <a:rPr lang="en-US" sz="2000" dirty="0" smtClean="0"/>
              <a:t> </a:t>
            </a:r>
            <a:r>
              <a:rPr lang="en-US" sz="2000" b="1" dirty="0" err="1" smtClean="0"/>
              <a:t>ajouter</a:t>
            </a:r>
            <a:r>
              <a:rPr lang="en-US" sz="2000" b="1" dirty="0" smtClean="0"/>
              <a:t> </a:t>
            </a:r>
            <a:r>
              <a:rPr lang="en-US" sz="2000" dirty="0" err="1" smtClean="0"/>
              <a:t>comme</a:t>
            </a:r>
            <a:r>
              <a:rPr lang="en-US" sz="2000" dirty="0" smtClean="0"/>
              <a:t> </a:t>
            </a:r>
            <a:r>
              <a:rPr lang="en-US" sz="2000" dirty="0" err="1" smtClean="0"/>
              <a:t>suppléments</a:t>
            </a:r>
            <a:r>
              <a:rPr lang="en-US" sz="2000" dirty="0" smtClean="0"/>
              <a:t> au milieu de fermentation pour </a:t>
            </a:r>
            <a:r>
              <a:rPr lang="en-US" sz="2000" dirty="0" err="1" smtClean="0"/>
              <a:t>certains</a:t>
            </a:r>
            <a:r>
              <a:rPr lang="fr-FR" sz="2000" dirty="0" smtClean="0"/>
              <a:t> </a:t>
            </a:r>
            <a:r>
              <a:rPr lang="en-US" sz="2000" b="1" dirty="0" err="1" smtClean="0"/>
              <a:t>microorganismes</a:t>
            </a:r>
            <a:r>
              <a:rPr lang="en-US" sz="2000" b="1" dirty="0" smtClean="0"/>
              <a:t> (</a:t>
            </a:r>
            <a:r>
              <a:rPr lang="en-US" sz="2000" dirty="0" err="1" smtClean="0"/>
              <a:t>bactéries</a:t>
            </a:r>
            <a:r>
              <a:rPr lang="en-US" sz="2000" dirty="0" smtClean="0"/>
              <a:t>, champignons et </a:t>
            </a:r>
            <a:r>
              <a:rPr lang="en-US" sz="2000" dirty="0" err="1" smtClean="0"/>
              <a:t>levures</a:t>
            </a:r>
            <a:r>
              <a:rPr lang="en-US" sz="2000" dirty="0" smtClean="0"/>
              <a:t>).</a:t>
            </a:r>
            <a:endParaRPr lang="fr-FR" sz="2000" dirty="0" smtClean="0"/>
          </a:p>
          <a:p>
            <a:pPr algn="ctr">
              <a:buNone/>
            </a:pPr>
            <a:r>
              <a:rPr lang="en-US" sz="2000" b="1" dirty="0" smtClean="0">
                <a:solidFill>
                  <a:srgbClr val="FF0000"/>
                </a:solidFill>
              </a:rPr>
              <a:t>2.5.   </a:t>
            </a:r>
            <a:r>
              <a:rPr lang="en-US" sz="2000" b="1" dirty="0" err="1" smtClean="0">
                <a:solidFill>
                  <a:srgbClr val="FF0000"/>
                </a:solidFill>
              </a:rPr>
              <a:t>Précurseurs</a:t>
            </a:r>
            <a:endParaRPr lang="fr-FR" sz="2000" dirty="0" smtClean="0">
              <a:solidFill>
                <a:srgbClr val="FF0000"/>
              </a:solidFill>
            </a:endParaRPr>
          </a:p>
          <a:p>
            <a:pPr algn="just"/>
            <a:r>
              <a:rPr lang="en-US" sz="2000" dirty="0" smtClean="0"/>
              <a:t>Les </a:t>
            </a:r>
            <a:r>
              <a:rPr lang="en-US" sz="2000" b="1" dirty="0" err="1" smtClean="0"/>
              <a:t>précurseurs</a:t>
            </a:r>
            <a:r>
              <a:rPr lang="en-US" sz="2000" b="1" dirty="0" smtClean="0"/>
              <a:t> </a:t>
            </a:r>
            <a:r>
              <a:rPr lang="en-US" sz="2000" dirty="0" err="1" smtClean="0"/>
              <a:t>sont</a:t>
            </a:r>
            <a:r>
              <a:rPr lang="en-US" sz="2000" dirty="0" smtClean="0"/>
              <a:t> des molécules </a:t>
            </a:r>
            <a:r>
              <a:rPr lang="en-US" sz="2000" dirty="0" err="1" smtClean="0"/>
              <a:t>intermédiaires</a:t>
            </a:r>
            <a:r>
              <a:rPr lang="en-US" sz="2000" dirty="0" smtClean="0"/>
              <a:t> qui </a:t>
            </a:r>
            <a:r>
              <a:rPr lang="en-US" sz="2000" dirty="0" err="1" smtClean="0"/>
              <a:t>servent</a:t>
            </a:r>
            <a:r>
              <a:rPr lang="en-US" sz="2000" dirty="0" smtClean="0"/>
              <a:t> de </a:t>
            </a:r>
            <a:r>
              <a:rPr lang="en-US" sz="2000" dirty="0" err="1" smtClean="0"/>
              <a:t>substrats</a:t>
            </a:r>
            <a:r>
              <a:rPr lang="en-US" sz="2000" dirty="0" smtClean="0"/>
              <a:t> de </a:t>
            </a:r>
            <a:r>
              <a:rPr lang="en-US" sz="2000" dirty="0" err="1" smtClean="0"/>
              <a:t>départ</a:t>
            </a:r>
            <a:r>
              <a:rPr lang="en-US" sz="2000" dirty="0" smtClean="0"/>
              <a:t> des </a:t>
            </a:r>
            <a:r>
              <a:rPr lang="en-US" sz="2000" dirty="0" err="1" smtClean="0"/>
              <a:t>réactions</a:t>
            </a:r>
            <a:r>
              <a:rPr lang="en-US" sz="2000" dirty="0" smtClean="0"/>
              <a:t> au </a:t>
            </a:r>
            <a:r>
              <a:rPr lang="en-US" sz="2000" dirty="0" err="1" smtClean="0"/>
              <a:t>cours</a:t>
            </a:r>
            <a:r>
              <a:rPr lang="en-US" sz="2000" dirty="0" smtClean="0"/>
              <a:t> de la </a:t>
            </a:r>
            <a:r>
              <a:rPr lang="en-US" sz="2000" b="1" dirty="0" err="1" smtClean="0"/>
              <a:t>biosynthèse</a:t>
            </a:r>
            <a:r>
              <a:rPr lang="en-US" sz="2000" b="1" dirty="0" smtClean="0"/>
              <a:t> de </a:t>
            </a:r>
            <a:r>
              <a:rPr lang="en-US" sz="2000" b="1" dirty="0" err="1" smtClean="0"/>
              <a:t>métabolites</a:t>
            </a:r>
            <a:r>
              <a:rPr lang="en-US" sz="2000" b="1" dirty="0" smtClean="0"/>
              <a:t> </a:t>
            </a:r>
            <a:r>
              <a:rPr lang="en-US" sz="2000" b="1" dirty="0" err="1" smtClean="0"/>
              <a:t>secondaires</a:t>
            </a:r>
            <a:r>
              <a:rPr lang="en-US" sz="2000" b="1" dirty="0" smtClean="0"/>
              <a:t> </a:t>
            </a:r>
            <a:r>
              <a:rPr lang="en-US" sz="2000" dirty="0" err="1" smtClean="0"/>
              <a:t>tels</a:t>
            </a:r>
            <a:r>
              <a:rPr lang="en-US" sz="2000" dirty="0" smtClean="0"/>
              <a:t> </a:t>
            </a:r>
            <a:r>
              <a:rPr lang="en-US" sz="2000" dirty="0" err="1" smtClean="0"/>
              <a:t>que</a:t>
            </a:r>
            <a:r>
              <a:rPr lang="en-US" sz="2000" dirty="0" smtClean="0"/>
              <a:t> des </a:t>
            </a:r>
            <a:r>
              <a:rPr lang="en-US" sz="2000" b="1" dirty="0" err="1" smtClean="0"/>
              <a:t>antibiotiques</a:t>
            </a:r>
            <a:r>
              <a:rPr lang="en-US" sz="2000" dirty="0" smtClean="0"/>
              <a:t>.</a:t>
            </a:r>
            <a:endParaRPr lang="fr-FR" sz="2000" dirty="0" smtClean="0"/>
          </a:p>
          <a:p>
            <a:pPr lvl="0" algn="just"/>
            <a:r>
              <a:rPr lang="en-US" sz="2000" dirty="0" err="1" smtClean="0"/>
              <a:t>Ils</a:t>
            </a:r>
            <a:r>
              <a:rPr lang="en-US" sz="2000" dirty="0" smtClean="0"/>
              <a:t> </a:t>
            </a:r>
            <a:r>
              <a:rPr lang="en-US" sz="2000" dirty="0" err="1" smtClean="0"/>
              <a:t>sont</a:t>
            </a:r>
            <a:r>
              <a:rPr lang="en-US" sz="2000" dirty="0" smtClean="0"/>
              <a:t> </a:t>
            </a:r>
            <a:r>
              <a:rPr lang="en-US" sz="2000" dirty="0" err="1" smtClean="0"/>
              <a:t>souvent</a:t>
            </a:r>
            <a:r>
              <a:rPr lang="en-US" sz="2000" dirty="0" smtClean="0"/>
              <a:t> </a:t>
            </a:r>
            <a:r>
              <a:rPr lang="en-US" sz="2000" dirty="0" err="1" smtClean="0"/>
              <a:t>ajoutés</a:t>
            </a:r>
            <a:r>
              <a:rPr lang="en-US" sz="2000" dirty="0" smtClean="0"/>
              <a:t> de </a:t>
            </a:r>
            <a:r>
              <a:rPr lang="en-US" sz="2000" b="1" dirty="0" err="1" smtClean="0"/>
              <a:t>manière</a:t>
            </a:r>
            <a:r>
              <a:rPr lang="en-US" sz="2000" b="1" dirty="0" smtClean="0"/>
              <a:t> </a:t>
            </a:r>
            <a:r>
              <a:rPr lang="en-US" sz="2000" b="1" dirty="0" err="1" smtClean="0"/>
              <a:t>contrôlée</a:t>
            </a:r>
            <a:r>
              <a:rPr lang="en-US" sz="2000" b="1" dirty="0" smtClean="0"/>
              <a:t> </a:t>
            </a:r>
            <a:r>
              <a:rPr lang="en-US" sz="2000" dirty="0" smtClean="0"/>
              <a:t>et </a:t>
            </a:r>
            <a:r>
              <a:rPr lang="en-US" sz="2000" dirty="0" err="1" smtClean="0"/>
              <a:t>sous</a:t>
            </a:r>
            <a:r>
              <a:rPr lang="en-US" sz="2000" dirty="0" smtClean="0"/>
              <a:t> </a:t>
            </a:r>
            <a:r>
              <a:rPr lang="en-US" sz="2000" dirty="0" err="1" smtClean="0"/>
              <a:t>une</a:t>
            </a:r>
            <a:r>
              <a:rPr lang="en-US" sz="2000" dirty="0" smtClean="0"/>
              <a:t> </a:t>
            </a:r>
            <a:r>
              <a:rPr lang="en-US" sz="2000" dirty="0" err="1" smtClean="0"/>
              <a:t>forme</a:t>
            </a:r>
            <a:r>
              <a:rPr lang="en-US" sz="2000" dirty="0" smtClean="0"/>
              <a:t> </a:t>
            </a:r>
            <a:r>
              <a:rPr lang="en-US" sz="2000" dirty="0" err="1" smtClean="0"/>
              <a:t>relativement</a:t>
            </a:r>
            <a:r>
              <a:rPr lang="en-US" sz="2000" dirty="0" smtClean="0"/>
              <a:t> </a:t>
            </a:r>
            <a:r>
              <a:rPr lang="en-US" sz="2000" b="1" dirty="0" smtClean="0"/>
              <a:t>pure</a:t>
            </a:r>
            <a:r>
              <a:rPr lang="en-US" sz="2000" dirty="0" smtClean="0"/>
              <a:t>. Par </a:t>
            </a:r>
            <a:r>
              <a:rPr lang="en-US" sz="2000" dirty="0" err="1" smtClean="0"/>
              <a:t>exemples</a:t>
            </a:r>
            <a:r>
              <a:rPr lang="en-US" sz="2000" dirty="0" smtClean="0"/>
              <a:t> :</a:t>
            </a:r>
            <a:r>
              <a:rPr lang="fr-FR" sz="2000" dirty="0" smtClean="0"/>
              <a:t>  </a:t>
            </a:r>
            <a:r>
              <a:rPr lang="en-US" sz="2000" b="1" dirty="0" err="1" smtClean="0">
                <a:solidFill>
                  <a:schemeClr val="accent1"/>
                </a:solidFill>
              </a:rPr>
              <a:t>L'acide</a:t>
            </a:r>
            <a:r>
              <a:rPr lang="en-US" sz="2000" b="1" dirty="0" smtClean="0">
                <a:solidFill>
                  <a:schemeClr val="accent1"/>
                </a:solidFill>
              </a:rPr>
              <a:t> </a:t>
            </a:r>
            <a:r>
              <a:rPr lang="en-US" sz="2000" b="1" dirty="0" err="1" smtClean="0">
                <a:solidFill>
                  <a:schemeClr val="accent1"/>
                </a:solidFill>
              </a:rPr>
              <a:t>phénylacétique</a:t>
            </a:r>
            <a:r>
              <a:rPr lang="en-US" sz="2000" b="1" dirty="0" smtClean="0">
                <a:solidFill>
                  <a:schemeClr val="accent1"/>
                </a:solidFill>
              </a:rPr>
              <a:t> </a:t>
            </a:r>
            <a:r>
              <a:rPr lang="en-US" sz="2000" dirty="0" err="1" smtClean="0"/>
              <a:t>est</a:t>
            </a:r>
            <a:r>
              <a:rPr lang="en-US" sz="2000" b="1" dirty="0" smtClean="0"/>
              <a:t> </a:t>
            </a:r>
            <a:r>
              <a:rPr lang="en-US" sz="2000" dirty="0" err="1" smtClean="0"/>
              <a:t>ajouté</a:t>
            </a:r>
            <a:r>
              <a:rPr lang="en-US" sz="2000" dirty="0" smtClean="0"/>
              <a:t> pour la </a:t>
            </a:r>
            <a:r>
              <a:rPr lang="en-US" sz="2000" dirty="0" err="1" smtClean="0"/>
              <a:t>chaîne</a:t>
            </a:r>
            <a:r>
              <a:rPr lang="en-US" sz="2000" dirty="0" smtClean="0"/>
              <a:t> </a:t>
            </a:r>
            <a:r>
              <a:rPr lang="en-US" sz="2000" dirty="0" err="1" smtClean="0"/>
              <a:t>latérale</a:t>
            </a:r>
            <a:r>
              <a:rPr lang="en-US" sz="2000" dirty="0" smtClean="0"/>
              <a:t> </a:t>
            </a:r>
            <a:r>
              <a:rPr lang="en-US" sz="2000" dirty="0" err="1" smtClean="0"/>
              <a:t>dans</a:t>
            </a:r>
            <a:r>
              <a:rPr lang="en-US" sz="2000" dirty="0" smtClean="0"/>
              <a:t> </a:t>
            </a:r>
            <a:r>
              <a:rPr lang="en-US" sz="2000" b="1" dirty="0" smtClean="0"/>
              <a:t>la production de </a:t>
            </a:r>
            <a:r>
              <a:rPr lang="en-US" sz="2000" b="1" dirty="0" err="1" smtClean="0"/>
              <a:t>pénicilline</a:t>
            </a:r>
            <a:r>
              <a:rPr lang="en-US" sz="2000" b="1" dirty="0" smtClean="0"/>
              <a:t>,  </a:t>
            </a:r>
            <a:r>
              <a:rPr lang="en-US" sz="2000" b="1" dirty="0" smtClean="0">
                <a:solidFill>
                  <a:schemeClr val="accent1"/>
                </a:solidFill>
              </a:rPr>
              <a:t>D-</a:t>
            </a:r>
            <a:r>
              <a:rPr lang="en-US" sz="2000" b="1" dirty="0" err="1" smtClean="0">
                <a:solidFill>
                  <a:schemeClr val="accent1"/>
                </a:solidFill>
              </a:rPr>
              <a:t>thréonine</a:t>
            </a:r>
            <a:r>
              <a:rPr lang="en-US" sz="2000" b="1" dirty="0" smtClean="0"/>
              <a:t> </a:t>
            </a:r>
            <a:r>
              <a:rPr lang="en-US" sz="2000" dirty="0" err="1" smtClean="0"/>
              <a:t>est</a:t>
            </a:r>
            <a:r>
              <a:rPr lang="en-US" sz="2000" dirty="0" smtClean="0"/>
              <a:t> </a:t>
            </a:r>
            <a:r>
              <a:rPr lang="en-US" sz="2000" dirty="0" err="1" smtClean="0"/>
              <a:t>utilisé</a:t>
            </a:r>
            <a:r>
              <a:rPr lang="en-US" sz="2000" dirty="0" smtClean="0"/>
              <a:t> </a:t>
            </a:r>
            <a:r>
              <a:rPr lang="en-US" sz="2000" dirty="0" err="1" smtClean="0"/>
              <a:t>comme</a:t>
            </a:r>
            <a:r>
              <a:rPr lang="en-US" sz="2000" dirty="0" smtClean="0"/>
              <a:t> </a:t>
            </a:r>
            <a:r>
              <a:rPr lang="en-US" sz="2000" b="1" dirty="0" err="1" smtClean="0"/>
              <a:t>précurseur</a:t>
            </a:r>
            <a:r>
              <a:rPr lang="en-US" sz="2000" b="1" dirty="0" smtClean="0"/>
              <a:t> </a:t>
            </a:r>
            <a:r>
              <a:rPr lang="en-US" sz="2000" dirty="0" err="1" smtClean="0"/>
              <a:t>dans</a:t>
            </a:r>
            <a:r>
              <a:rPr lang="en-US" sz="2000" dirty="0" smtClean="0"/>
              <a:t> la production de L-</a:t>
            </a:r>
            <a:r>
              <a:rPr lang="en-US" sz="2000" dirty="0" err="1" smtClean="0"/>
              <a:t>isoleucine</a:t>
            </a:r>
            <a:r>
              <a:rPr lang="en-US" sz="2000" dirty="0" smtClean="0"/>
              <a:t> par </a:t>
            </a:r>
            <a:r>
              <a:rPr lang="en-US" sz="2000" b="1" i="1" dirty="0" err="1" smtClean="0">
                <a:solidFill>
                  <a:srgbClr val="00B050"/>
                </a:solidFill>
              </a:rPr>
              <a:t>Serratia</a:t>
            </a:r>
            <a:r>
              <a:rPr lang="en-US" sz="2000" b="1" i="1" dirty="0" smtClean="0">
                <a:solidFill>
                  <a:srgbClr val="00B050"/>
                </a:solidFill>
              </a:rPr>
              <a:t> </a:t>
            </a:r>
            <a:r>
              <a:rPr lang="en-US" sz="2000" b="1" i="1" dirty="0" err="1" smtClean="0">
                <a:solidFill>
                  <a:srgbClr val="00B050"/>
                </a:solidFill>
              </a:rPr>
              <a:t>marsescens</a:t>
            </a:r>
            <a:r>
              <a:rPr lang="en-US" sz="2000" b="1" i="1" dirty="0" smtClean="0">
                <a:solidFill>
                  <a:srgbClr val="00B050"/>
                </a:solidFill>
              </a:rPr>
              <a:t> </a:t>
            </a:r>
            <a:r>
              <a:rPr lang="en-US" sz="2000" b="1" dirty="0" smtClean="0"/>
              <a:t>.</a:t>
            </a:r>
            <a:endParaRPr lang="fr-FR" sz="2000" dirty="0" smtClean="0"/>
          </a:p>
          <a:p>
            <a:pPr algn="just"/>
            <a:r>
              <a:rPr lang="en-US" sz="2000" dirty="0" smtClean="0"/>
              <a:t> </a:t>
            </a:r>
            <a:endParaRPr lang="fr-FR" sz="2000" dirty="0" smtClean="0"/>
          </a:p>
          <a:p>
            <a:endParaRPr lang="fr-F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fontScale="92500" lnSpcReduction="10000"/>
          </a:bodyPr>
          <a:lstStyle/>
          <a:p>
            <a:pPr algn="ctr">
              <a:buNone/>
            </a:pPr>
            <a:r>
              <a:rPr lang="fr-FR" sz="2200" b="1" dirty="0" smtClean="0">
                <a:solidFill>
                  <a:srgbClr val="FF0000"/>
                </a:solidFill>
              </a:rPr>
              <a:t>2.6.  Eau</a:t>
            </a:r>
            <a:endParaRPr lang="fr-FR" sz="2200" dirty="0" smtClean="0">
              <a:solidFill>
                <a:srgbClr val="FF0000"/>
              </a:solidFill>
            </a:endParaRPr>
          </a:p>
          <a:p>
            <a:pPr lvl="0" algn="just"/>
            <a:r>
              <a:rPr lang="fr-FR" sz="2200" b="1" dirty="0" smtClean="0"/>
              <a:t>L’eau </a:t>
            </a:r>
            <a:r>
              <a:rPr lang="fr-FR" sz="2200" dirty="0" smtClean="0"/>
              <a:t>est </a:t>
            </a:r>
            <a:r>
              <a:rPr lang="fr-FR" sz="2200" b="1" dirty="0" smtClean="0"/>
              <a:t>un composant majeur </a:t>
            </a:r>
            <a:r>
              <a:rPr lang="fr-FR" sz="2200" dirty="0" smtClean="0"/>
              <a:t>dans tous les milieux de culture et </a:t>
            </a:r>
            <a:r>
              <a:rPr lang="fr-FR" sz="2200" b="1" dirty="0" smtClean="0"/>
              <a:t>responsable </a:t>
            </a:r>
            <a:r>
              <a:rPr lang="fr-FR" sz="2200" dirty="0" smtClean="0"/>
              <a:t>de toutes les réactions métaboliques des </a:t>
            </a:r>
            <a:r>
              <a:rPr lang="fr-FR" sz="2200" b="1" dirty="0" smtClean="0"/>
              <a:t>processus de fermentation industrielle (sauf </a:t>
            </a:r>
            <a:r>
              <a:rPr lang="fr-FR" sz="2200" dirty="0" smtClean="0"/>
              <a:t>les </a:t>
            </a:r>
            <a:r>
              <a:rPr lang="fr-FR" sz="2200" b="1" dirty="0" smtClean="0"/>
              <a:t>fermentations sur substrat solide)</a:t>
            </a:r>
            <a:r>
              <a:rPr lang="fr-FR" sz="2200" dirty="0" smtClean="0"/>
              <a:t>.</a:t>
            </a:r>
          </a:p>
          <a:p>
            <a:pPr lvl="0" algn="just"/>
            <a:r>
              <a:rPr lang="fr-FR" sz="2200" dirty="0" smtClean="0"/>
              <a:t>Elle fournit également des </a:t>
            </a:r>
            <a:r>
              <a:rPr lang="fr-FR" sz="2200" b="1" dirty="0" smtClean="0"/>
              <a:t>oligo-éléments </a:t>
            </a:r>
            <a:r>
              <a:rPr lang="fr-FR" sz="2200" dirty="0" smtClean="0"/>
              <a:t>nécessaires pour la croissance.</a:t>
            </a:r>
          </a:p>
          <a:p>
            <a:pPr lvl="0" algn="just"/>
            <a:r>
              <a:rPr lang="fr-FR" sz="2200" b="1" dirty="0" smtClean="0"/>
              <a:t>Sa qualité </a:t>
            </a:r>
            <a:r>
              <a:rPr lang="fr-FR" sz="2200" dirty="0" smtClean="0"/>
              <a:t>est très importante pour obtenir des </a:t>
            </a:r>
            <a:r>
              <a:rPr lang="fr-FR" sz="2200" b="1" dirty="0" smtClean="0"/>
              <a:t>cultures optimales </a:t>
            </a:r>
            <a:r>
              <a:rPr lang="fr-FR" sz="2200" dirty="0" smtClean="0"/>
              <a:t>et reproductibles ( ex: L’eau </a:t>
            </a:r>
            <a:r>
              <a:rPr lang="fr-FR" sz="2200" b="1" dirty="0" smtClean="0"/>
              <a:t>déminéralisée, </a:t>
            </a:r>
            <a:r>
              <a:rPr lang="fr-FR" sz="2200" b="1" dirty="0" err="1" smtClean="0"/>
              <a:t>déionisée</a:t>
            </a:r>
            <a:r>
              <a:rPr lang="fr-FR" sz="2200" b="1" dirty="0" smtClean="0"/>
              <a:t> </a:t>
            </a:r>
            <a:r>
              <a:rPr lang="fr-FR" sz="2200" dirty="0" smtClean="0"/>
              <a:t>sont obtenues par des techniques de filtrations sur membranes)</a:t>
            </a:r>
          </a:p>
          <a:p>
            <a:pPr lvl="0" algn="just"/>
            <a:endParaRPr lang="fr-FR" sz="2200" dirty="0" smtClean="0"/>
          </a:p>
          <a:p>
            <a:pPr lvl="0" algn="just">
              <a:buNone/>
            </a:pPr>
            <a:endParaRPr lang="fr-FR" sz="2200" dirty="0" smtClean="0"/>
          </a:p>
          <a:p>
            <a:pPr algn="ctr">
              <a:buNone/>
            </a:pPr>
            <a:r>
              <a:rPr lang="fr-FR" sz="2200" b="1" dirty="0" smtClean="0">
                <a:solidFill>
                  <a:srgbClr val="FF0000"/>
                </a:solidFill>
              </a:rPr>
              <a:t>3.  Stérilisation de milieux de culture</a:t>
            </a:r>
            <a:endParaRPr lang="fr-FR" sz="2200" dirty="0" smtClean="0">
              <a:solidFill>
                <a:srgbClr val="FF0000"/>
              </a:solidFill>
            </a:endParaRPr>
          </a:p>
          <a:p>
            <a:pPr algn="just"/>
            <a:r>
              <a:rPr lang="fr-FR" sz="2200" dirty="0" smtClean="0"/>
              <a:t>Un milieu doit être </a:t>
            </a:r>
            <a:r>
              <a:rPr lang="fr-FR" sz="2200" b="1" dirty="0" smtClean="0"/>
              <a:t>stérile avant d’être ensemencé </a:t>
            </a:r>
            <a:r>
              <a:rPr lang="fr-FR" sz="2200" dirty="0" smtClean="0"/>
              <a:t>par </a:t>
            </a:r>
            <a:r>
              <a:rPr lang="fr-FR" sz="2200" b="1" dirty="0" smtClean="0"/>
              <a:t>la souche productrice</a:t>
            </a:r>
            <a:r>
              <a:rPr lang="fr-FR" sz="2200" dirty="0" smtClean="0"/>
              <a:t>.</a:t>
            </a:r>
          </a:p>
          <a:p>
            <a:pPr lvl="0" algn="just"/>
            <a:r>
              <a:rPr lang="fr-FR" sz="2200" dirty="0" smtClean="0"/>
              <a:t>Le </a:t>
            </a:r>
            <a:r>
              <a:rPr lang="fr-FR" sz="2200" b="1" dirty="0" smtClean="0"/>
              <a:t>traitement thermique </a:t>
            </a:r>
            <a:r>
              <a:rPr lang="fr-FR" sz="2200" dirty="0" smtClean="0"/>
              <a:t>est le moyen le plus utilisé pour </a:t>
            </a:r>
            <a:r>
              <a:rPr lang="fr-FR" sz="2200" b="1" dirty="0" smtClean="0"/>
              <a:t>stériliser le milieu; </a:t>
            </a:r>
            <a:r>
              <a:rPr lang="fr-FR" sz="2200" dirty="0" smtClean="0"/>
              <a:t>mais il présente </a:t>
            </a:r>
            <a:r>
              <a:rPr lang="fr-FR" sz="2200" b="1" dirty="0" smtClean="0"/>
              <a:t>l’inconvénient d’altérer et de modifier les qualités </a:t>
            </a:r>
            <a:r>
              <a:rPr lang="fr-FR" sz="2200" dirty="0" smtClean="0"/>
              <a:t>du milieu à cause de la </a:t>
            </a:r>
            <a:r>
              <a:rPr lang="fr-FR" sz="2200" b="1" dirty="0" smtClean="0"/>
              <a:t>dégradation de polymères </a:t>
            </a:r>
            <a:r>
              <a:rPr lang="fr-FR" sz="2200" dirty="0" smtClean="0"/>
              <a:t>(</a:t>
            </a:r>
            <a:r>
              <a:rPr lang="fr-FR" sz="2200" b="1" dirty="0" smtClean="0"/>
              <a:t>protéines, acide nucléiques), des vitamines et d’acide aminés </a:t>
            </a:r>
            <a:r>
              <a:rPr lang="fr-FR" sz="2200" dirty="0" smtClean="0"/>
              <a:t>comme </a:t>
            </a:r>
            <a:r>
              <a:rPr lang="fr-FR" sz="2200" b="1" dirty="0" smtClean="0"/>
              <a:t>le tryptophane et l’asparagine</a:t>
            </a:r>
            <a:r>
              <a:rPr lang="fr-FR" sz="2200" dirty="0" smtClean="0"/>
              <a:t>, ce qui entraîne parfois la formation de produits de dégradation toxiques ou inhibiteurs de croissance.</a:t>
            </a:r>
          </a:p>
          <a:p>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411807"/>
          </a:xfrm>
        </p:spPr>
        <p:txBody>
          <a:bodyPr>
            <a:normAutofit/>
          </a:bodyPr>
          <a:lstStyle/>
          <a:p>
            <a:pPr algn="ctr">
              <a:buNone/>
            </a:pPr>
            <a:r>
              <a:rPr lang="fr-FR" b="1" dirty="0" smtClean="0"/>
              <a:t>        </a:t>
            </a:r>
            <a:r>
              <a:rPr lang="fr-FR" sz="2200" b="1" dirty="0" smtClean="0">
                <a:solidFill>
                  <a:srgbClr val="FF0000"/>
                </a:solidFill>
              </a:rPr>
              <a:t>4. Exemples de milieux industriels</a:t>
            </a:r>
          </a:p>
          <a:p>
            <a:pPr algn="just">
              <a:buNone/>
            </a:pPr>
            <a:r>
              <a:rPr lang="fr-FR" sz="2200" dirty="0" smtClean="0"/>
              <a:t>    Les milieux de culture industriels sont très divers et peuvent être utilisés pour :</a:t>
            </a:r>
          </a:p>
          <a:p>
            <a:pPr algn="just">
              <a:buNone/>
            </a:pPr>
            <a:endParaRPr lang="fr-FR" sz="2200" dirty="0" smtClean="0"/>
          </a:p>
          <a:p>
            <a:pPr lvl="0" algn="just">
              <a:buFont typeface="Wingdings" pitchFamily="2" charset="2"/>
              <a:buChar char="ü"/>
            </a:pPr>
            <a:r>
              <a:rPr lang="fr-FR" sz="2200" dirty="0" smtClean="0"/>
              <a:t>La </a:t>
            </a:r>
            <a:r>
              <a:rPr lang="fr-FR" sz="2200" b="1" dirty="0" smtClean="0"/>
              <a:t>croissance et la production de la biomasse cellulaire </a:t>
            </a:r>
            <a:r>
              <a:rPr lang="fr-FR" sz="2200" dirty="0" smtClean="0"/>
              <a:t>et </a:t>
            </a:r>
            <a:r>
              <a:rPr lang="fr-FR" sz="2200" b="1" dirty="0" smtClean="0"/>
              <a:t>les protéines d’origine microbienne</a:t>
            </a:r>
            <a:r>
              <a:rPr lang="fr-FR" sz="2200" dirty="0" smtClean="0"/>
              <a:t>.</a:t>
            </a:r>
          </a:p>
          <a:p>
            <a:pPr lvl="0" algn="just">
              <a:buFont typeface="Wingdings" pitchFamily="2" charset="2"/>
              <a:buChar char="ü"/>
            </a:pPr>
            <a:r>
              <a:rPr lang="fr-FR" sz="2200" dirty="0" smtClean="0"/>
              <a:t>- La </a:t>
            </a:r>
            <a:r>
              <a:rPr lang="fr-FR" sz="2200" b="1" dirty="0" smtClean="0"/>
              <a:t>production de nombreux métabolites primaires et secondaires </a:t>
            </a:r>
            <a:r>
              <a:rPr lang="fr-FR" sz="2200" dirty="0" smtClean="0"/>
              <a:t>dans des bioréacteurs.</a:t>
            </a:r>
          </a:p>
          <a:p>
            <a:pPr lvl="0" algn="just">
              <a:buFont typeface="Wingdings" pitchFamily="2" charset="2"/>
              <a:buChar char="ü"/>
            </a:pPr>
            <a:r>
              <a:rPr lang="fr-FR" sz="2200" dirty="0" smtClean="0"/>
              <a:t>- le </a:t>
            </a:r>
            <a:r>
              <a:rPr lang="fr-FR" sz="2200" b="1" dirty="0" smtClean="0"/>
              <a:t>contrôle microbiologie </a:t>
            </a:r>
            <a:r>
              <a:rPr lang="fr-FR" sz="2200" dirty="0" smtClean="0"/>
              <a:t>(recherche de germes pathogènes) de matières brutes produites finis,</a:t>
            </a:r>
          </a:p>
          <a:p>
            <a:pPr lvl="0" algn="just">
              <a:buFont typeface="Wingdings" pitchFamily="2" charset="2"/>
              <a:buChar char="ü"/>
            </a:pPr>
            <a:r>
              <a:rPr lang="fr-FR" sz="2200" dirty="0" smtClean="0"/>
              <a:t>-</a:t>
            </a:r>
            <a:r>
              <a:rPr lang="fr-FR" sz="2200" b="1" dirty="0" smtClean="0"/>
              <a:t>Recherche de nouvelles souches d’intérêt industriel </a:t>
            </a:r>
            <a:r>
              <a:rPr lang="fr-FR" sz="2200" dirty="0" smtClean="0"/>
              <a:t>(Isolement, identification, repiquage)</a:t>
            </a:r>
          </a:p>
          <a:p>
            <a:pPr>
              <a:buNone/>
            </a:pP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28662" y="1214422"/>
            <a:ext cx="7358114" cy="4154984"/>
          </a:xfrm>
          <a:prstGeom prst="rect">
            <a:avLst/>
          </a:prstGeom>
          <a:noFill/>
        </p:spPr>
        <p:txBody>
          <a:bodyPr wrap="square" rtlCol="0">
            <a:spAutoFit/>
          </a:bodyPr>
          <a:lstStyle/>
          <a:p>
            <a:pPr algn="ctr"/>
            <a:r>
              <a:rPr lang="fr-FR" sz="2400" b="1" dirty="0" smtClean="0">
                <a:solidFill>
                  <a:srgbClr val="FF0000"/>
                </a:solidFill>
              </a:rPr>
              <a:t>4.1.-Milieux synthétiques</a:t>
            </a:r>
          </a:p>
          <a:p>
            <a:pPr algn="just"/>
            <a:endParaRPr lang="fr-FR" sz="2400" b="1" dirty="0" smtClean="0"/>
          </a:p>
          <a:p>
            <a:pPr algn="just"/>
            <a:endParaRPr lang="fr-FR" sz="2400" b="1" dirty="0" smtClean="0"/>
          </a:p>
          <a:p>
            <a:pPr algn="just"/>
            <a:r>
              <a:rPr lang="fr-FR" sz="2400" dirty="0" smtClean="0"/>
              <a:t>- Ce sont </a:t>
            </a:r>
            <a:r>
              <a:rPr lang="fr-FR" sz="2400" b="1" dirty="0" smtClean="0"/>
              <a:t>des milieux bien définis</a:t>
            </a:r>
            <a:r>
              <a:rPr lang="fr-FR" sz="2400" dirty="0" smtClean="0"/>
              <a:t> ayant  Des quantités spécifiques de </a:t>
            </a:r>
            <a:r>
              <a:rPr lang="fr-FR" sz="2400" b="1" dirty="0" smtClean="0"/>
              <a:t>composés Chimiques purs et une composition Chimique identifiable.</a:t>
            </a:r>
          </a:p>
          <a:p>
            <a:pPr algn="just"/>
            <a:endParaRPr lang="fr-FR" sz="2400" b="1" dirty="0" smtClean="0"/>
          </a:p>
          <a:p>
            <a:pPr algn="just"/>
            <a:r>
              <a:rPr lang="fr-FR" sz="2400" dirty="0" smtClean="0"/>
              <a:t>- ils ont plus Reproductibles donnant à l’opérateur un </a:t>
            </a:r>
          </a:p>
          <a:p>
            <a:pPr algn="just"/>
            <a:r>
              <a:rPr lang="fr-FR" sz="2400" b="1" dirty="0" smtClean="0"/>
              <a:t>Meilleur contrôle de la fermentation </a:t>
            </a:r>
            <a:r>
              <a:rPr lang="fr-FR" sz="2400" dirty="0" smtClean="0"/>
              <a:t>mais Sont plus</a:t>
            </a:r>
            <a:r>
              <a:rPr lang="fr-FR" sz="2400" b="1" dirty="0" smtClean="0"/>
              <a:t> coûteux </a:t>
            </a:r>
            <a:r>
              <a:rPr lang="fr-FR" sz="2400" dirty="0" smtClean="0"/>
              <a:t>que les milieux</a:t>
            </a:r>
            <a:r>
              <a:rPr lang="fr-FR" sz="2400" b="1" dirty="0" smtClean="0"/>
              <a:t> complexes.</a:t>
            </a:r>
            <a:endParaRPr lang="fr-FR" sz="2400" dirty="0" smtClean="0"/>
          </a:p>
          <a:p>
            <a:r>
              <a:rPr lang="fr-FR" sz="2400" b="1" dirty="0" smtClean="0"/>
              <a:t> </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286544"/>
          </a:xfrm>
        </p:spPr>
        <p:txBody>
          <a:bodyPr>
            <a:normAutofit/>
          </a:bodyPr>
          <a:lstStyle/>
          <a:p>
            <a:pPr algn="just"/>
            <a:r>
              <a:rPr lang="fr-FR" sz="2000" dirty="0" smtClean="0"/>
              <a:t>L’air entre dans le bioréacteur par un diffuseur situé au fond (qui fractionne l’air entrant pour maximaliser l’aération), et une roue à aubes planes assure l’agitation continue de la suspension microbienne. La molécule de dioxygène est plus ou moins soluble dans l’eau et il est difficile de maintenir une bonne aération de la lourde suspension microbienne.</a:t>
            </a:r>
          </a:p>
          <a:p>
            <a:endParaRPr lang="fr-FR" sz="2000" dirty="0" smtClean="0"/>
          </a:p>
          <a:p>
            <a:pPr>
              <a:buNone/>
            </a:pPr>
            <a:r>
              <a:rPr lang="fr-FR" sz="2000" dirty="0" smtClean="0"/>
              <a:t>      </a:t>
            </a:r>
            <a:endParaRPr lang="fr-FR" sz="2000" dirty="0"/>
          </a:p>
        </p:txBody>
      </p:sp>
      <p:pic>
        <p:nvPicPr>
          <p:cNvPr id="4" name="Image 3" descr="Bioréacteur industriel ASME Fermenter Tank"/>
          <p:cNvPicPr/>
          <p:nvPr/>
        </p:nvPicPr>
        <p:blipFill>
          <a:blip r:embed="rId2" cstate="print"/>
          <a:srcRect/>
          <a:stretch>
            <a:fillRect/>
          </a:stretch>
        </p:blipFill>
        <p:spPr bwMode="auto">
          <a:xfrm>
            <a:off x="1000100" y="2428868"/>
            <a:ext cx="3286148" cy="3286148"/>
          </a:xfrm>
          <a:prstGeom prst="rect">
            <a:avLst/>
          </a:prstGeom>
          <a:noFill/>
          <a:ln w="9525">
            <a:noFill/>
            <a:miter lim="800000"/>
            <a:headEnd/>
            <a:tailEnd/>
          </a:ln>
        </p:spPr>
      </p:pic>
      <p:pic>
        <p:nvPicPr>
          <p:cNvPr id="6" name="image19.png"/>
          <p:cNvPicPr/>
          <p:nvPr/>
        </p:nvPicPr>
        <p:blipFill>
          <a:blip r:embed="rId3" cstate="print"/>
          <a:stretch>
            <a:fillRect/>
          </a:stretch>
        </p:blipFill>
        <p:spPr>
          <a:xfrm>
            <a:off x="4572000" y="2214554"/>
            <a:ext cx="4000528" cy="3571900"/>
          </a:xfrm>
          <a:prstGeom prst="rect">
            <a:avLst/>
          </a:prstGeom>
        </p:spPr>
      </p:pic>
      <p:sp>
        <p:nvSpPr>
          <p:cNvPr id="7" name="ZoneTexte 6"/>
          <p:cNvSpPr txBox="1"/>
          <p:nvPr/>
        </p:nvSpPr>
        <p:spPr>
          <a:xfrm>
            <a:off x="500034" y="6072206"/>
            <a:ext cx="8215370" cy="400110"/>
          </a:xfrm>
          <a:prstGeom prst="rect">
            <a:avLst/>
          </a:prstGeom>
          <a:noFill/>
        </p:spPr>
        <p:txBody>
          <a:bodyPr wrap="square" rtlCol="0">
            <a:spAutoFit/>
          </a:bodyPr>
          <a:lstStyle/>
          <a:p>
            <a:pPr algn="ctr"/>
            <a:r>
              <a:rPr lang="en-US" sz="2000" u="heavy" dirty="0" smtClean="0"/>
              <a:t>Fig. – </a:t>
            </a:r>
            <a:r>
              <a:rPr lang="en-US" sz="2000" u="heavy" dirty="0" err="1" smtClean="0"/>
              <a:t>Représentation</a:t>
            </a:r>
            <a:r>
              <a:rPr lang="en-US" sz="2000" u="heavy" dirty="0" smtClean="0"/>
              <a:t> </a:t>
            </a:r>
            <a:r>
              <a:rPr lang="en-US" sz="2000" u="heavy" dirty="0" err="1" smtClean="0"/>
              <a:t>schématique</a:t>
            </a:r>
            <a:r>
              <a:rPr lang="en-US" sz="2000" u="heavy" dirty="0" smtClean="0"/>
              <a:t> d’un </a:t>
            </a:r>
            <a:r>
              <a:rPr lang="en-US" sz="2000" u="heavy" dirty="0" err="1" smtClean="0"/>
              <a:t>bioréacteur</a:t>
            </a:r>
            <a:endParaRPr lang="fr-F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5860"/>
            <a:ext cx="8229600" cy="4840303"/>
          </a:xfrm>
        </p:spPr>
        <p:txBody>
          <a:bodyPr>
            <a:normAutofit fontScale="92500" lnSpcReduction="20000"/>
          </a:bodyPr>
          <a:lstStyle/>
          <a:p>
            <a:pPr algn="ctr">
              <a:buNone/>
            </a:pPr>
            <a:r>
              <a:rPr lang="fr-FR" b="1" dirty="0" smtClean="0">
                <a:solidFill>
                  <a:srgbClr val="FF0000"/>
                </a:solidFill>
              </a:rPr>
              <a:t>4.2.-Milieux </a:t>
            </a:r>
            <a:r>
              <a:rPr lang="fr-FR" b="1" dirty="0" err="1" smtClean="0">
                <a:solidFill>
                  <a:srgbClr val="FF0000"/>
                </a:solidFill>
              </a:rPr>
              <a:t>semisynthétiques</a:t>
            </a:r>
            <a:endParaRPr lang="fr-FR" b="1" dirty="0" smtClean="0">
              <a:solidFill>
                <a:srgbClr val="FF0000"/>
              </a:solidFill>
            </a:endParaRPr>
          </a:p>
          <a:p>
            <a:pPr algn="just"/>
            <a:endParaRPr lang="fr-FR" b="1" dirty="0" smtClean="0"/>
          </a:p>
          <a:p>
            <a:pPr algn="just"/>
            <a:r>
              <a:rPr lang="fr-FR" dirty="0" smtClean="0"/>
              <a:t>- Ils contiennent </a:t>
            </a:r>
            <a:r>
              <a:rPr lang="fr-FR" b="1" dirty="0" smtClean="0">
                <a:solidFill>
                  <a:srgbClr val="0070C0"/>
                </a:solidFill>
              </a:rPr>
              <a:t>des sources de carbones simples </a:t>
            </a:r>
            <a:r>
              <a:rPr lang="fr-FR" dirty="0" smtClean="0"/>
              <a:t>(le </a:t>
            </a:r>
            <a:r>
              <a:rPr lang="fr-FR" b="1" dirty="0" smtClean="0"/>
              <a:t>glucose</a:t>
            </a:r>
            <a:r>
              <a:rPr lang="fr-FR" dirty="0" smtClean="0"/>
              <a:t>, </a:t>
            </a:r>
            <a:r>
              <a:rPr lang="fr-FR" dirty="0" err="1" smtClean="0"/>
              <a:t>etc</a:t>
            </a:r>
            <a:r>
              <a:rPr lang="fr-FR" dirty="0" smtClean="0"/>
              <a:t>) </a:t>
            </a:r>
            <a:r>
              <a:rPr lang="fr-FR" b="1" dirty="0" smtClean="0"/>
              <a:t>où </a:t>
            </a:r>
            <a:r>
              <a:rPr lang="fr-FR" b="1" dirty="0" smtClean="0">
                <a:solidFill>
                  <a:srgbClr val="0070C0"/>
                </a:solidFill>
              </a:rPr>
              <a:t>complexe</a:t>
            </a:r>
            <a:r>
              <a:rPr lang="fr-FR" b="1" dirty="0" smtClean="0"/>
              <a:t> </a:t>
            </a:r>
            <a:r>
              <a:rPr lang="fr-FR" dirty="0" smtClean="0"/>
              <a:t>(</a:t>
            </a:r>
            <a:r>
              <a:rPr lang="fr-FR" b="1" dirty="0" smtClean="0"/>
              <a:t>amidon, cellulose</a:t>
            </a:r>
            <a:r>
              <a:rPr lang="fr-FR" dirty="0" smtClean="0"/>
              <a:t>, </a:t>
            </a:r>
            <a:r>
              <a:rPr lang="fr-FR" dirty="0" err="1" smtClean="0"/>
              <a:t>etc</a:t>
            </a:r>
            <a:r>
              <a:rPr lang="fr-FR" dirty="0" smtClean="0"/>
              <a:t>) et source </a:t>
            </a:r>
            <a:r>
              <a:rPr lang="fr-FR" b="1" dirty="0" smtClean="0">
                <a:solidFill>
                  <a:srgbClr val="0070C0"/>
                </a:solidFill>
              </a:rPr>
              <a:t>d’azote simples </a:t>
            </a:r>
            <a:r>
              <a:rPr lang="fr-FR" dirty="0" smtClean="0"/>
              <a:t>(</a:t>
            </a:r>
            <a:r>
              <a:rPr lang="fr-FR" b="1" dirty="0" smtClean="0">
                <a:solidFill>
                  <a:srgbClr val="0070C0"/>
                </a:solidFill>
              </a:rPr>
              <a:t>minérales</a:t>
            </a:r>
            <a:r>
              <a:rPr lang="fr-FR" b="1" dirty="0" smtClean="0"/>
              <a:t> </a:t>
            </a:r>
            <a:r>
              <a:rPr lang="fr-FR" dirty="0" smtClean="0"/>
              <a:t>: NH +SO -, NO -, </a:t>
            </a:r>
            <a:r>
              <a:rPr lang="fr-FR" dirty="0" err="1" smtClean="0"/>
              <a:t>etc</a:t>
            </a:r>
            <a:r>
              <a:rPr lang="fr-FR" dirty="0" smtClean="0"/>
              <a:t> ; ou </a:t>
            </a:r>
            <a:r>
              <a:rPr lang="fr-FR" b="1" dirty="0" smtClean="0">
                <a:solidFill>
                  <a:srgbClr val="0070C0"/>
                </a:solidFill>
              </a:rPr>
              <a:t>organiques</a:t>
            </a:r>
            <a:r>
              <a:rPr lang="fr-FR" dirty="0" smtClean="0"/>
              <a:t> : acide aminés) où </a:t>
            </a:r>
            <a:r>
              <a:rPr lang="fr-FR" b="1" dirty="0" smtClean="0">
                <a:solidFill>
                  <a:srgbClr val="0070C0"/>
                </a:solidFill>
              </a:rPr>
              <a:t>complexe </a:t>
            </a:r>
            <a:r>
              <a:rPr lang="fr-FR" dirty="0" smtClean="0"/>
              <a:t>(extrait de levure, de la peptone, </a:t>
            </a:r>
            <a:r>
              <a:rPr lang="fr-FR" dirty="0" err="1" smtClean="0"/>
              <a:t>etc</a:t>
            </a:r>
            <a:r>
              <a:rPr lang="fr-FR" dirty="0" smtClean="0"/>
              <a:t>).</a:t>
            </a:r>
          </a:p>
          <a:p>
            <a:pPr algn="just"/>
            <a:r>
              <a:rPr lang="fr-FR" dirty="0" smtClean="0"/>
              <a:t>-utilisés comme milieux pour la </a:t>
            </a:r>
            <a:r>
              <a:rPr lang="fr-FR" b="1" dirty="0" smtClean="0"/>
              <a:t>production des enzymes</a:t>
            </a:r>
            <a:r>
              <a:rPr lang="fr-FR" dirty="0" smtClean="0"/>
              <a:t>, </a:t>
            </a:r>
            <a:r>
              <a:rPr lang="fr-FR" b="1" dirty="0" smtClean="0"/>
              <a:t>acides aminés</a:t>
            </a:r>
            <a:r>
              <a:rPr lang="fr-FR" dirty="0" smtClean="0"/>
              <a:t>, les </a:t>
            </a:r>
            <a:r>
              <a:rPr lang="fr-FR" b="1" dirty="0" smtClean="0"/>
              <a:t>antibiotiques </a:t>
            </a:r>
            <a:r>
              <a:rPr lang="fr-FR" dirty="0" smtClean="0"/>
              <a:t>et </a:t>
            </a:r>
            <a:r>
              <a:rPr lang="fr-FR" b="1" dirty="0" smtClean="0"/>
              <a:t>antifongiques</a:t>
            </a:r>
            <a:r>
              <a:rPr lang="fr-FR" dirty="0" smtClean="0"/>
              <a:t>, etc.</a:t>
            </a:r>
          </a:p>
          <a:p>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rmAutofit fontScale="77500" lnSpcReduction="20000"/>
          </a:bodyPr>
          <a:lstStyle/>
          <a:p>
            <a:pPr algn="ctr">
              <a:buNone/>
            </a:pPr>
            <a:r>
              <a:rPr lang="en-US" b="1" dirty="0" smtClean="0">
                <a:solidFill>
                  <a:srgbClr val="FF0000"/>
                </a:solidFill>
              </a:rPr>
              <a:t>4.3. </a:t>
            </a:r>
            <a:r>
              <a:rPr lang="en-US" b="1" dirty="0" err="1" smtClean="0">
                <a:solidFill>
                  <a:srgbClr val="FF0000"/>
                </a:solidFill>
              </a:rPr>
              <a:t>Milieux</a:t>
            </a:r>
            <a:r>
              <a:rPr lang="en-US" b="1" dirty="0" smtClean="0">
                <a:solidFill>
                  <a:srgbClr val="FF0000"/>
                </a:solidFill>
              </a:rPr>
              <a:t> complexes</a:t>
            </a:r>
          </a:p>
          <a:p>
            <a:pPr algn="ctr">
              <a:buNone/>
            </a:pPr>
            <a:endParaRPr lang="fr-FR" dirty="0" smtClean="0">
              <a:solidFill>
                <a:srgbClr val="FF0000"/>
              </a:solidFill>
            </a:endParaRPr>
          </a:p>
          <a:p>
            <a:pPr lvl="0"/>
            <a:r>
              <a:rPr lang="en-US" dirty="0" err="1" smtClean="0"/>
              <a:t>Ce</a:t>
            </a:r>
            <a:r>
              <a:rPr lang="en-US" dirty="0" smtClean="0"/>
              <a:t> </a:t>
            </a:r>
            <a:r>
              <a:rPr lang="en-US" dirty="0" err="1" smtClean="0"/>
              <a:t>sont</a:t>
            </a:r>
            <a:r>
              <a:rPr lang="en-US" dirty="0" smtClean="0"/>
              <a:t> </a:t>
            </a:r>
            <a:r>
              <a:rPr lang="en-US" b="1" dirty="0" smtClean="0"/>
              <a:t>des </a:t>
            </a:r>
            <a:r>
              <a:rPr lang="en-US" b="1" dirty="0" err="1" smtClean="0"/>
              <a:t>milieux</a:t>
            </a:r>
            <a:r>
              <a:rPr lang="en-US" b="1" dirty="0" smtClean="0"/>
              <a:t> </a:t>
            </a:r>
            <a:r>
              <a:rPr lang="en-US" b="1" dirty="0" err="1" smtClean="0"/>
              <a:t>contenant</a:t>
            </a:r>
            <a:r>
              <a:rPr lang="en-US" b="1" dirty="0" smtClean="0"/>
              <a:t> des </a:t>
            </a:r>
            <a:r>
              <a:rPr lang="en-US" b="1" dirty="0" err="1" smtClean="0"/>
              <a:t>composés</a:t>
            </a:r>
            <a:r>
              <a:rPr lang="en-US" b="1" dirty="0" smtClean="0"/>
              <a:t> </a:t>
            </a:r>
            <a:r>
              <a:rPr lang="en-US" b="1" dirty="0" err="1" smtClean="0"/>
              <a:t>naturels</a:t>
            </a:r>
            <a:r>
              <a:rPr lang="en-US" b="1" dirty="0" smtClean="0"/>
              <a:t> </a:t>
            </a:r>
            <a:r>
              <a:rPr lang="en-US" dirty="0" err="1" smtClean="0"/>
              <a:t>dont</a:t>
            </a:r>
            <a:r>
              <a:rPr lang="en-US" dirty="0" smtClean="0"/>
              <a:t> la composition </a:t>
            </a:r>
            <a:r>
              <a:rPr lang="en-US" dirty="0" err="1" smtClean="0"/>
              <a:t>chimique</a:t>
            </a:r>
            <a:r>
              <a:rPr lang="en-US" dirty="0" smtClean="0"/>
              <a:t> </a:t>
            </a:r>
            <a:r>
              <a:rPr lang="en-US" dirty="0" err="1" smtClean="0"/>
              <a:t>précise</a:t>
            </a:r>
            <a:r>
              <a:rPr lang="en-US" dirty="0" smtClean="0"/>
              <a:t> </a:t>
            </a:r>
            <a:r>
              <a:rPr lang="en-US" dirty="0" err="1" smtClean="0"/>
              <a:t>n’est</a:t>
            </a:r>
            <a:r>
              <a:rPr lang="en-US" dirty="0" smtClean="0"/>
              <a:t> pas </a:t>
            </a:r>
            <a:r>
              <a:rPr lang="en-US" dirty="0" err="1" smtClean="0"/>
              <a:t>connue</a:t>
            </a:r>
            <a:r>
              <a:rPr lang="en-US" dirty="0" smtClean="0"/>
              <a:t> </a:t>
            </a:r>
            <a:r>
              <a:rPr lang="en-US" dirty="0" err="1" smtClean="0"/>
              <a:t>tels</a:t>
            </a:r>
            <a:r>
              <a:rPr lang="en-US" dirty="0" smtClean="0"/>
              <a:t> </a:t>
            </a:r>
            <a:r>
              <a:rPr lang="en-US" dirty="0" err="1" smtClean="0"/>
              <a:t>que</a:t>
            </a:r>
            <a:r>
              <a:rPr lang="en-US" dirty="0" smtClean="0"/>
              <a:t> </a:t>
            </a:r>
            <a:r>
              <a:rPr lang="en-US" b="1" dirty="0" err="1" smtClean="0"/>
              <a:t>l'extrait</a:t>
            </a:r>
            <a:r>
              <a:rPr lang="en-US" b="1" dirty="0" smtClean="0"/>
              <a:t> de </a:t>
            </a:r>
            <a:r>
              <a:rPr lang="en-US" b="1" dirty="0" err="1" smtClean="0"/>
              <a:t>levure</a:t>
            </a:r>
            <a:r>
              <a:rPr lang="en-US" b="1" dirty="0" smtClean="0"/>
              <a:t>, de peptone, de </a:t>
            </a:r>
            <a:r>
              <a:rPr lang="en-US" b="1" dirty="0" err="1" smtClean="0"/>
              <a:t>mélasse</a:t>
            </a:r>
            <a:r>
              <a:rPr lang="en-US" b="1" dirty="0" smtClean="0"/>
              <a:t>,</a:t>
            </a:r>
          </a:p>
          <a:p>
            <a:pPr lvl="0">
              <a:buNone/>
            </a:pPr>
            <a:endParaRPr lang="fr-FR" dirty="0" smtClean="0"/>
          </a:p>
          <a:p>
            <a:pPr lvl="0"/>
            <a:r>
              <a:rPr lang="en-US" dirty="0" smtClean="0"/>
              <a:t>	</a:t>
            </a:r>
            <a:r>
              <a:rPr lang="en-US" dirty="0" err="1" smtClean="0"/>
              <a:t>Ils</a:t>
            </a:r>
            <a:r>
              <a:rPr lang="en-US" dirty="0" smtClean="0"/>
              <a:t> </a:t>
            </a:r>
            <a:r>
              <a:rPr lang="en-US" dirty="0" err="1" smtClean="0"/>
              <a:t>fournissent</a:t>
            </a:r>
            <a:r>
              <a:rPr lang="en-US" dirty="0" smtClean="0"/>
              <a:t> des </a:t>
            </a:r>
            <a:r>
              <a:rPr lang="en-US" b="1" dirty="0" smtClean="0"/>
              <a:t>nutriments </a:t>
            </a:r>
            <a:r>
              <a:rPr lang="en-US" b="1" dirty="0" err="1" smtClean="0"/>
              <a:t>nécessaires</a:t>
            </a:r>
            <a:r>
              <a:rPr lang="en-US" b="1" dirty="0" smtClean="0"/>
              <a:t> et </a:t>
            </a:r>
            <a:r>
              <a:rPr lang="en-US" b="1" dirty="0" err="1" smtClean="0"/>
              <a:t>génèrent</a:t>
            </a:r>
            <a:r>
              <a:rPr lang="en-US" b="1" dirty="0" smtClean="0"/>
              <a:t> des </a:t>
            </a:r>
            <a:r>
              <a:rPr lang="en-US" b="1" dirty="0" err="1" smtClean="0"/>
              <a:t>rendements</a:t>
            </a:r>
            <a:r>
              <a:rPr lang="en-US" b="1" dirty="0" smtClean="0"/>
              <a:t> </a:t>
            </a:r>
            <a:r>
              <a:rPr lang="en-US" b="1" dirty="0" err="1" smtClean="0"/>
              <a:t>cellulaires</a:t>
            </a:r>
            <a:r>
              <a:rPr lang="en-US" b="1" dirty="0" smtClean="0"/>
              <a:t> </a:t>
            </a:r>
            <a:r>
              <a:rPr lang="en-US" b="1" dirty="0" err="1" smtClean="0"/>
              <a:t>supérieurs</a:t>
            </a:r>
            <a:r>
              <a:rPr lang="en-US" b="1" dirty="0" smtClean="0"/>
              <a:t> aux </a:t>
            </a:r>
            <a:r>
              <a:rPr lang="en-US" b="1" dirty="0" err="1" smtClean="0"/>
              <a:t>milieux</a:t>
            </a:r>
            <a:r>
              <a:rPr lang="en-US" b="1" dirty="0" smtClean="0"/>
              <a:t> </a:t>
            </a:r>
            <a:r>
              <a:rPr lang="en-US" b="1" dirty="0" err="1" smtClean="0"/>
              <a:t>définis</a:t>
            </a:r>
            <a:r>
              <a:rPr lang="en-US" b="1" dirty="0" smtClean="0"/>
              <a:t>.</a:t>
            </a:r>
          </a:p>
          <a:p>
            <a:pPr lvl="0">
              <a:buNone/>
            </a:pPr>
            <a:endParaRPr lang="fr-FR" dirty="0" smtClean="0"/>
          </a:p>
          <a:p>
            <a:pPr lvl="0"/>
            <a:r>
              <a:rPr lang="en-US" dirty="0" smtClean="0"/>
              <a:t>	Pour des raisons </a:t>
            </a:r>
            <a:r>
              <a:rPr lang="en-US" dirty="0" err="1" smtClean="0"/>
              <a:t>économiques</a:t>
            </a:r>
            <a:r>
              <a:rPr lang="en-US" dirty="0" smtClean="0"/>
              <a:t>, </a:t>
            </a:r>
            <a:r>
              <a:rPr lang="en-US" b="1" dirty="0" smtClean="0"/>
              <a:t>les </a:t>
            </a:r>
            <a:r>
              <a:rPr lang="en-US" b="1" dirty="0" err="1" smtClean="0"/>
              <a:t>milieux</a:t>
            </a:r>
            <a:r>
              <a:rPr lang="en-US" b="1" dirty="0" smtClean="0"/>
              <a:t> complexes </a:t>
            </a:r>
            <a:r>
              <a:rPr lang="en-US" b="1" dirty="0" err="1" smtClean="0"/>
              <a:t>sont</a:t>
            </a:r>
            <a:r>
              <a:rPr lang="en-US" b="1" dirty="0" smtClean="0"/>
              <a:t> </a:t>
            </a:r>
            <a:r>
              <a:rPr lang="en-US" b="1" dirty="0" err="1" smtClean="0"/>
              <a:t>largement</a:t>
            </a:r>
            <a:r>
              <a:rPr lang="en-US" b="1" dirty="0" smtClean="0"/>
              <a:t> </a:t>
            </a:r>
            <a:r>
              <a:rPr lang="en-US" b="1" dirty="0" err="1" smtClean="0"/>
              <a:t>utilisés</a:t>
            </a:r>
            <a:r>
              <a:rPr lang="en-US" b="1" dirty="0" smtClean="0"/>
              <a:t> </a:t>
            </a:r>
            <a:r>
              <a:rPr lang="en-US" dirty="0" err="1" smtClean="0"/>
              <a:t>dans</a:t>
            </a:r>
            <a:r>
              <a:rPr lang="en-US" dirty="0" smtClean="0"/>
              <a:t> les fermentations </a:t>
            </a:r>
            <a:r>
              <a:rPr lang="en-US" dirty="0" err="1" smtClean="0"/>
              <a:t>industrielles</a:t>
            </a:r>
            <a:endParaRPr lang="fr-FR" dirty="0" smtClean="0"/>
          </a:p>
          <a:p>
            <a:pPr>
              <a:buNone/>
            </a:pPr>
            <a:r>
              <a:rPr lang="en-US"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a:bodyPr>
          <a:lstStyle/>
          <a:p>
            <a:r>
              <a:rPr lang="fr-FR" sz="2400" b="1" dirty="0" smtClean="0">
                <a:solidFill>
                  <a:srgbClr val="FF0000"/>
                </a:solidFill>
              </a:rPr>
              <a:t>4.4.- Autres milieux de culture</a:t>
            </a:r>
            <a:endParaRPr lang="fr-FR" sz="2400" dirty="0">
              <a:solidFill>
                <a:srgbClr val="FF0000"/>
              </a:solidFill>
            </a:endParaRPr>
          </a:p>
        </p:txBody>
      </p:sp>
      <p:sp>
        <p:nvSpPr>
          <p:cNvPr id="3" name="Espace réservé du contenu 2"/>
          <p:cNvSpPr>
            <a:spLocks noGrp="1"/>
          </p:cNvSpPr>
          <p:nvPr>
            <p:ph idx="1"/>
          </p:nvPr>
        </p:nvSpPr>
        <p:spPr>
          <a:xfrm>
            <a:off x="357158" y="928670"/>
            <a:ext cx="8501122" cy="5715040"/>
          </a:xfrm>
        </p:spPr>
        <p:txBody>
          <a:bodyPr>
            <a:noAutofit/>
          </a:bodyPr>
          <a:lstStyle/>
          <a:p>
            <a:pPr algn="ctr">
              <a:buNone/>
            </a:pPr>
            <a:r>
              <a:rPr lang="fr-FR" sz="2000" b="1" dirty="0" smtClean="0">
                <a:solidFill>
                  <a:srgbClr val="FF0000"/>
                </a:solidFill>
              </a:rPr>
              <a:t>4.4.1. Milieux de sélectifs</a:t>
            </a:r>
          </a:p>
          <a:p>
            <a:pPr lvl="0" algn="just">
              <a:lnSpc>
                <a:spcPct val="120000"/>
              </a:lnSpc>
            </a:pPr>
            <a:r>
              <a:rPr lang="en-US" sz="2000" dirty="0" err="1" smtClean="0"/>
              <a:t>Ils</a:t>
            </a:r>
            <a:r>
              <a:rPr lang="en-US" sz="2000" dirty="0" smtClean="0"/>
              <a:t> </a:t>
            </a:r>
            <a:r>
              <a:rPr lang="en-US" sz="2000" b="1" dirty="0" err="1" smtClean="0"/>
              <a:t>permettent</a:t>
            </a:r>
            <a:r>
              <a:rPr lang="en-US" sz="2000" b="1" dirty="0" smtClean="0"/>
              <a:t> </a:t>
            </a:r>
            <a:r>
              <a:rPr lang="en-US" sz="2000" b="1" dirty="0" err="1" smtClean="0"/>
              <a:t>uniquement</a:t>
            </a:r>
            <a:r>
              <a:rPr lang="en-US" sz="2000" b="1" dirty="0" smtClean="0"/>
              <a:t> la </a:t>
            </a:r>
            <a:r>
              <a:rPr lang="en-US" sz="2000" b="1" dirty="0" err="1" smtClean="0"/>
              <a:t>croissance</a:t>
            </a:r>
            <a:r>
              <a:rPr lang="en-US" sz="2000" b="1" dirty="0" smtClean="0"/>
              <a:t> </a:t>
            </a:r>
            <a:r>
              <a:rPr lang="en-US" sz="2000" dirty="0" smtClean="0"/>
              <a:t>de </a:t>
            </a:r>
            <a:r>
              <a:rPr lang="en-US" sz="2000" dirty="0" err="1" smtClean="0"/>
              <a:t>certains</a:t>
            </a:r>
            <a:r>
              <a:rPr lang="en-US" sz="2000" dirty="0" smtClean="0"/>
              <a:t> genres de micro-</a:t>
            </a:r>
            <a:r>
              <a:rPr lang="en-US" sz="2000" dirty="0" err="1" smtClean="0"/>
              <a:t>organismes</a:t>
            </a:r>
            <a:r>
              <a:rPr lang="en-US" sz="2000" dirty="0" smtClean="0"/>
              <a:t>.</a:t>
            </a:r>
            <a:endParaRPr lang="fr-FR" sz="2000" dirty="0" smtClean="0"/>
          </a:p>
          <a:p>
            <a:pPr lvl="0" algn="just">
              <a:lnSpc>
                <a:spcPct val="120000"/>
              </a:lnSpc>
            </a:pPr>
            <a:r>
              <a:rPr lang="en-US" sz="2000" dirty="0" err="1" smtClean="0"/>
              <a:t>Ils</a:t>
            </a:r>
            <a:r>
              <a:rPr lang="en-US" sz="2000" dirty="0" smtClean="0"/>
              <a:t> </a:t>
            </a:r>
            <a:r>
              <a:rPr lang="en-US" sz="2000" dirty="0" err="1" smtClean="0"/>
              <a:t>contiennent</a:t>
            </a:r>
            <a:r>
              <a:rPr lang="en-US" sz="2000" dirty="0" smtClean="0"/>
              <a:t> des </a:t>
            </a:r>
            <a:r>
              <a:rPr lang="en-US" sz="2000" b="1" dirty="0" err="1" smtClean="0"/>
              <a:t>éléments</a:t>
            </a:r>
            <a:r>
              <a:rPr lang="en-US" sz="2000" b="1" dirty="0" smtClean="0"/>
              <a:t> </a:t>
            </a:r>
            <a:r>
              <a:rPr lang="en-US" sz="2000" b="1" dirty="0" err="1" smtClean="0"/>
              <a:t>inhibant</a:t>
            </a:r>
            <a:r>
              <a:rPr lang="en-US" sz="2000" b="1" dirty="0" smtClean="0"/>
              <a:t> la </a:t>
            </a:r>
            <a:r>
              <a:rPr lang="en-US" sz="2000" b="1" dirty="0" err="1" smtClean="0"/>
              <a:t>croissance</a:t>
            </a:r>
            <a:r>
              <a:rPr lang="en-US" sz="2000" b="1" dirty="0" smtClean="0"/>
              <a:t> des micro-</a:t>
            </a:r>
            <a:r>
              <a:rPr lang="en-US" sz="2000" b="1" dirty="0" err="1" smtClean="0"/>
              <a:t>organismes</a:t>
            </a:r>
            <a:r>
              <a:rPr lang="en-US" sz="2000" b="1" dirty="0" smtClean="0"/>
              <a:t> </a:t>
            </a:r>
            <a:r>
              <a:rPr lang="en-US" sz="2000" b="1" dirty="0" err="1" smtClean="0"/>
              <a:t>indésirables</a:t>
            </a:r>
            <a:r>
              <a:rPr lang="en-US" sz="2000" dirty="0" smtClean="0"/>
              <a:t>.</a:t>
            </a:r>
            <a:endParaRPr lang="fr-FR" sz="2000" dirty="0" smtClean="0"/>
          </a:p>
          <a:p>
            <a:pPr lvl="0" algn="just">
              <a:lnSpc>
                <a:spcPct val="120000"/>
              </a:lnSpc>
            </a:pPr>
            <a:r>
              <a:rPr lang="en-US" sz="2000" dirty="0" err="1" smtClean="0"/>
              <a:t>Ces</a:t>
            </a:r>
            <a:r>
              <a:rPr lang="en-US" sz="2000" dirty="0" smtClean="0"/>
              <a:t> </a:t>
            </a:r>
            <a:r>
              <a:rPr lang="en-US" sz="2000" dirty="0" err="1" smtClean="0"/>
              <a:t>éléments</a:t>
            </a:r>
            <a:r>
              <a:rPr lang="en-US" sz="2000" dirty="0" smtClean="0"/>
              <a:t> </a:t>
            </a:r>
            <a:r>
              <a:rPr lang="en-US" sz="2000" dirty="0" err="1" smtClean="0"/>
              <a:t>peuvent</a:t>
            </a:r>
            <a:r>
              <a:rPr lang="en-US" sz="2000" dirty="0" smtClean="0"/>
              <a:t> </a:t>
            </a:r>
            <a:r>
              <a:rPr lang="en-US" sz="2000" dirty="0" err="1" smtClean="0"/>
              <a:t>être</a:t>
            </a:r>
            <a:r>
              <a:rPr lang="en-US" sz="2000" dirty="0" smtClean="0"/>
              <a:t> </a:t>
            </a:r>
            <a:r>
              <a:rPr lang="en-US" sz="2000" b="1" dirty="0" err="1" smtClean="0">
                <a:solidFill>
                  <a:srgbClr val="0070C0"/>
                </a:solidFill>
              </a:rPr>
              <a:t>une</a:t>
            </a:r>
            <a:r>
              <a:rPr lang="en-US" sz="2000" b="1" dirty="0" smtClean="0">
                <a:solidFill>
                  <a:srgbClr val="0070C0"/>
                </a:solidFill>
              </a:rPr>
              <a:t> source nutritive </a:t>
            </a:r>
            <a:r>
              <a:rPr lang="en-US" sz="2000" b="1" dirty="0" err="1" smtClean="0">
                <a:solidFill>
                  <a:srgbClr val="0070C0"/>
                </a:solidFill>
              </a:rPr>
              <a:t>déterminée</a:t>
            </a:r>
            <a:r>
              <a:rPr lang="en-US" sz="2000" b="1" dirty="0" smtClean="0">
                <a:solidFill>
                  <a:srgbClr val="0070C0"/>
                </a:solidFill>
              </a:rPr>
              <a:t> </a:t>
            </a:r>
            <a:r>
              <a:rPr lang="en-US" sz="2000" dirty="0" smtClean="0"/>
              <a:t>(</a:t>
            </a:r>
            <a:r>
              <a:rPr lang="en-US" sz="2000" dirty="0" err="1" smtClean="0"/>
              <a:t>azote</a:t>
            </a:r>
            <a:r>
              <a:rPr lang="en-US" sz="2000" dirty="0" smtClean="0"/>
              <a:t>, </a:t>
            </a:r>
            <a:r>
              <a:rPr lang="en-US" sz="2000" dirty="0" err="1" smtClean="0"/>
              <a:t>carbone</a:t>
            </a:r>
            <a:r>
              <a:rPr lang="en-US" sz="2000" dirty="0" smtClean="0"/>
              <a:t>) des </a:t>
            </a:r>
            <a:r>
              <a:rPr lang="en-US" sz="2000" b="1" dirty="0" smtClean="0">
                <a:solidFill>
                  <a:srgbClr val="0070C0"/>
                </a:solidFill>
              </a:rPr>
              <a:t>agents </a:t>
            </a:r>
            <a:r>
              <a:rPr lang="en-US" sz="2000" b="1" dirty="0" err="1" smtClean="0">
                <a:solidFill>
                  <a:srgbClr val="0070C0"/>
                </a:solidFill>
              </a:rPr>
              <a:t>chimiques</a:t>
            </a:r>
            <a:r>
              <a:rPr lang="en-US" sz="2000" b="1" dirty="0" smtClean="0">
                <a:solidFill>
                  <a:srgbClr val="0070C0"/>
                </a:solidFill>
              </a:rPr>
              <a:t> </a:t>
            </a:r>
            <a:r>
              <a:rPr lang="en-US" sz="2000" dirty="0" smtClean="0"/>
              <a:t>(pH, le </a:t>
            </a:r>
            <a:r>
              <a:rPr lang="en-US" sz="2000" dirty="0" err="1" smtClean="0"/>
              <a:t>cristal</a:t>
            </a:r>
            <a:r>
              <a:rPr lang="en-US" sz="2000" dirty="0" smtClean="0"/>
              <a:t> violet, bleu de </a:t>
            </a:r>
            <a:r>
              <a:rPr lang="en-US" sz="2000" dirty="0" err="1" smtClean="0"/>
              <a:t>méthylène</a:t>
            </a:r>
            <a:r>
              <a:rPr lang="en-US" sz="2000" dirty="0" smtClean="0"/>
              <a:t>, etc), </a:t>
            </a:r>
            <a:r>
              <a:rPr lang="en-US" sz="2000" b="1" dirty="0" smtClean="0">
                <a:solidFill>
                  <a:srgbClr val="0070C0"/>
                </a:solidFill>
              </a:rPr>
              <a:t>des </a:t>
            </a:r>
            <a:r>
              <a:rPr lang="en-US" sz="2000" b="1" dirty="0" err="1" smtClean="0">
                <a:solidFill>
                  <a:srgbClr val="0070C0"/>
                </a:solidFill>
              </a:rPr>
              <a:t>sels</a:t>
            </a:r>
            <a:r>
              <a:rPr lang="en-US" sz="2000" b="1" dirty="0" smtClean="0">
                <a:solidFill>
                  <a:srgbClr val="0070C0"/>
                </a:solidFill>
              </a:rPr>
              <a:t> </a:t>
            </a:r>
            <a:r>
              <a:rPr lang="en-US" sz="2000" b="1" dirty="0" err="1" smtClean="0">
                <a:solidFill>
                  <a:srgbClr val="0070C0"/>
                </a:solidFill>
              </a:rPr>
              <a:t>minéraux</a:t>
            </a:r>
            <a:r>
              <a:rPr lang="en-US" sz="2000" b="1" dirty="0" smtClean="0">
                <a:solidFill>
                  <a:srgbClr val="0070C0"/>
                </a:solidFill>
              </a:rPr>
              <a:t> </a:t>
            </a:r>
            <a:r>
              <a:rPr lang="en-US" sz="2000" dirty="0" smtClean="0"/>
              <a:t>(NaCl, Na S04), </a:t>
            </a:r>
            <a:r>
              <a:rPr lang="en-US" sz="2000" b="1" dirty="0" smtClean="0">
                <a:solidFill>
                  <a:srgbClr val="0070C0"/>
                </a:solidFill>
              </a:rPr>
              <a:t>des </a:t>
            </a:r>
            <a:r>
              <a:rPr lang="en-US" sz="2000" b="1" dirty="0" err="1" smtClean="0">
                <a:solidFill>
                  <a:srgbClr val="0070C0"/>
                </a:solidFill>
              </a:rPr>
              <a:t>antibiotiques</a:t>
            </a:r>
            <a:r>
              <a:rPr lang="en-US" sz="2000" b="1" dirty="0" smtClean="0">
                <a:solidFill>
                  <a:srgbClr val="0070C0"/>
                </a:solidFill>
              </a:rPr>
              <a:t> </a:t>
            </a:r>
            <a:r>
              <a:rPr lang="en-US" sz="2000" dirty="0" smtClean="0"/>
              <a:t>(à </a:t>
            </a:r>
            <a:r>
              <a:rPr lang="en-US" sz="2000" dirty="0" err="1" smtClean="0"/>
              <a:t>spectre</a:t>
            </a:r>
            <a:r>
              <a:rPr lang="en-US" sz="2000" dirty="0" smtClean="0"/>
              <a:t> </a:t>
            </a:r>
            <a:r>
              <a:rPr lang="en-US" sz="2000" dirty="0" err="1" smtClean="0"/>
              <a:t>étroit</a:t>
            </a:r>
            <a:r>
              <a:rPr lang="en-US" sz="2000" dirty="0" smtClean="0"/>
              <a:t> </a:t>
            </a:r>
            <a:r>
              <a:rPr lang="en-US" sz="2000" dirty="0" err="1" smtClean="0"/>
              <a:t>ou</a:t>
            </a:r>
            <a:r>
              <a:rPr lang="en-US" sz="2000" dirty="0" smtClean="0"/>
              <a:t> large), </a:t>
            </a:r>
            <a:r>
              <a:rPr lang="en-US" sz="2000" b="1" dirty="0" err="1" smtClean="0">
                <a:solidFill>
                  <a:srgbClr val="0070C0"/>
                </a:solidFill>
              </a:rPr>
              <a:t>antifongiques</a:t>
            </a:r>
            <a:r>
              <a:rPr lang="en-US" sz="2000" b="1" dirty="0" smtClean="0">
                <a:solidFill>
                  <a:srgbClr val="0070C0"/>
                </a:solidFill>
              </a:rPr>
              <a:t> </a:t>
            </a:r>
            <a:r>
              <a:rPr lang="en-US" sz="2000" dirty="0" smtClean="0"/>
              <a:t>(</a:t>
            </a:r>
            <a:r>
              <a:rPr lang="en-US" sz="2000" dirty="0" err="1" smtClean="0"/>
              <a:t>actidione</a:t>
            </a:r>
            <a:r>
              <a:rPr lang="en-US" sz="2000" dirty="0" smtClean="0"/>
              <a:t>, etc).</a:t>
            </a:r>
            <a:endParaRPr lang="fr-FR" sz="2000" dirty="0" smtClean="0"/>
          </a:p>
          <a:p>
            <a:pPr lvl="0" algn="just">
              <a:lnSpc>
                <a:spcPct val="120000"/>
              </a:lnSpc>
            </a:pPr>
            <a:r>
              <a:rPr lang="en-US" sz="2000" dirty="0" smtClean="0"/>
              <a:t>Le </a:t>
            </a:r>
            <a:r>
              <a:rPr lang="en-US" sz="2000" dirty="0" err="1" smtClean="0"/>
              <a:t>choix</a:t>
            </a:r>
            <a:r>
              <a:rPr lang="en-US" sz="2000" dirty="0" smtClean="0"/>
              <a:t> de </a:t>
            </a:r>
            <a:r>
              <a:rPr lang="en-US" sz="2000" dirty="0" err="1" smtClean="0"/>
              <a:t>ces</a:t>
            </a:r>
            <a:r>
              <a:rPr lang="en-US" sz="2000" dirty="0" smtClean="0"/>
              <a:t> </a:t>
            </a:r>
            <a:r>
              <a:rPr lang="en-US" sz="2000" dirty="0" err="1" smtClean="0"/>
              <a:t>éléments</a:t>
            </a:r>
            <a:r>
              <a:rPr lang="en-US" sz="2000" dirty="0" smtClean="0"/>
              <a:t> </a:t>
            </a:r>
            <a:r>
              <a:rPr lang="en-US" sz="2000" dirty="0" err="1" smtClean="0"/>
              <a:t>dépend</a:t>
            </a:r>
            <a:r>
              <a:rPr lang="en-US" sz="2000" dirty="0" smtClean="0"/>
              <a:t> des </a:t>
            </a:r>
            <a:r>
              <a:rPr lang="en-US" sz="2000" dirty="0" err="1" smtClean="0"/>
              <a:t>caractéristiques</a:t>
            </a:r>
            <a:r>
              <a:rPr lang="en-US" sz="2000" dirty="0" smtClean="0"/>
              <a:t> du micro-</a:t>
            </a:r>
            <a:r>
              <a:rPr lang="en-US" sz="2000" dirty="0" err="1" smtClean="0"/>
              <a:t>organisme</a:t>
            </a:r>
            <a:r>
              <a:rPr lang="en-US" sz="2000" dirty="0" smtClean="0"/>
              <a:t> recherché.</a:t>
            </a:r>
            <a:endParaRPr lang="fr-FR" sz="2000" dirty="0" smtClean="0"/>
          </a:p>
          <a:p>
            <a:pPr algn="just">
              <a:lnSpc>
                <a:spcPct val="120000"/>
              </a:lnSpc>
              <a:buNone/>
            </a:pPr>
            <a:r>
              <a:rPr lang="en-US" sz="2000" dirty="0" smtClean="0"/>
              <a:t> </a:t>
            </a:r>
            <a:endParaRPr lang="fr-FR" sz="2000" dirty="0" smtClean="0"/>
          </a:p>
          <a:p>
            <a:pPr algn="just">
              <a:lnSpc>
                <a:spcPct val="120000"/>
              </a:lnSpc>
            </a:pPr>
            <a:r>
              <a:rPr lang="en-US" sz="2000" dirty="0" smtClean="0"/>
              <a:t>Les </a:t>
            </a:r>
            <a:r>
              <a:rPr lang="en-US" sz="2000" b="1" dirty="0" err="1" smtClean="0"/>
              <a:t>milieux</a:t>
            </a:r>
            <a:r>
              <a:rPr lang="en-US" sz="2000" b="1" dirty="0" smtClean="0"/>
              <a:t> </a:t>
            </a:r>
            <a:r>
              <a:rPr lang="en-US" sz="2000" b="1" dirty="0" err="1" smtClean="0"/>
              <a:t>sélectifs</a:t>
            </a:r>
            <a:r>
              <a:rPr lang="en-US" sz="2000" b="1" dirty="0" smtClean="0"/>
              <a:t> </a:t>
            </a:r>
            <a:r>
              <a:rPr lang="en-US" sz="2000" dirty="0" err="1" smtClean="0"/>
              <a:t>sont</a:t>
            </a:r>
            <a:r>
              <a:rPr lang="en-US" sz="2000" dirty="0" smtClean="0"/>
              <a:t> </a:t>
            </a:r>
            <a:r>
              <a:rPr lang="en-US" sz="2000" b="1" dirty="0" err="1" smtClean="0"/>
              <a:t>utilisés</a:t>
            </a:r>
            <a:r>
              <a:rPr lang="en-US" sz="2000" b="1" dirty="0" smtClean="0"/>
              <a:t> aux </a:t>
            </a:r>
            <a:r>
              <a:rPr lang="en-US" sz="2000" b="1" dirty="0" err="1" smtClean="0"/>
              <a:t>laboratoires</a:t>
            </a:r>
            <a:r>
              <a:rPr lang="en-US" sz="2000" b="1" dirty="0" smtClean="0"/>
              <a:t> </a:t>
            </a:r>
            <a:r>
              <a:rPr lang="en-US" sz="2000" dirty="0" smtClean="0"/>
              <a:t>pour </a:t>
            </a:r>
            <a:r>
              <a:rPr lang="en-US" sz="2000" b="1" dirty="0" err="1" smtClean="0"/>
              <a:t>isoler</a:t>
            </a:r>
            <a:r>
              <a:rPr lang="en-US" sz="2000" b="1" dirty="0" smtClean="0"/>
              <a:t> </a:t>
            </a:r>
            <a:r>
              <a:rPr lang="en-US" sz="2000" dirty="0" smtClean="0"/>
              <a:t>un </a:t>
            </a:r>
            <a:r>
              <a:rPr lang="en-US" sz="2000" dirty="0" err="1" smtClean="0"/>
              <a:t>groupe</a:t>
            </a:r>
            <a:r>
              <a:rPr lang="en-US" sz="2000" dirty="0" smtClean="0"/>
              <a:t> de </a:t>
            </a:r>
            <a:r>
              <a:rPr lang="en-US" sz="2000" dirty="0" err="1" smtClean="0"/>
              <a:t>microorganismes</a:t>
            </a:r>
            <a:r>
              <a:rPr lang="en-US" sz="2000" dirty="0" smtClean="0"/>
              <a:t> </a:t>
            </a:r>
            <a:r>
              <a:rPr lang="en-US" sz="2000" dirty="0" err="1" smtClean="0"/>
              <a:t>d’intérêt</a:t>
            </a:r>
            <a:r>
              <a:rPr lang="en-US" sz="2000" dirty="0" smtClean="0"/>
              <a:t> </a:t>
            </a:r>
            <a:r>
              <a:rPr lang="en-US" sz="2000" dirty="0" err="1" smtClean="0"/>
              <a:t>industriel</a:t>
            </a:r>
            <a:r>
              <a:rPr lang="en-US" sz="2000" dirty="0" smtClean="0"/>
              <a:t> </a:t>
            </a:r>
            <a:r>
              <a:rPr lang="en-US" sz="2000" dirty="0" err="1" smtClean="0"/>
              <a:t>où</a:t>
            </a:r>
            <a:r>
              <a:rPr lang="en-US" sz="2000" dirty="0" smtClean="0"/>
              <a:t> pour le </a:t>
            </a:r>
            <a:r>
              <a:rPr lang="en-US" sz="2000" b="1" dirty="0" err="1" smtClean="0"/>
              <a:t>contrôle</a:t>
            </a:r>
            <a:r>
              <a:rPr lang="en-US" sz="2000" b="1" dirty="0" smtClean="0"/>
              <a:t> </a:t>
            </a:r>
            <a:r>
              <a:rPr lang="en-US" sz="2000" b="1" dirty="0" err="1" smtClean="0"/>
              <a:t>microbiologique</a:t>
            </a:r>
            <a:r>
              <a:rPr lang="en-US" sz="2000" b="1" dirty="0" smtClean="0"/>
              <a:t> </a:t>
            </a:r>
            <a:r>
              <a:rPr lang="en-US" sz="2000" dirty="0" smtClean="0"/>
              <a:t>des </a:t>
            </a:r>
            <a:r>
              <a:rPr lang="en-US" sz="2000" dirty="0" err="1" smtClean="0"/>
              <a:t>matières</a:t>
            </a:r>
            <a:r>
              <a:rPr lang="en-US" sz="2000" dirty="0" smtClean="0"/>
              <a:t> brutes </a:t>
            </a:r>
            <a:r>
              <a:rPr lang="en-US" sz="2000" dirty="0" err="1" smtClean="0"/>
              <a:t>ou</a:t>
            </a:r>
            <a:r>
              <a:rPr lang="en-US" sz="2000" dirty="0" smtClean="0"/>
              <a:t> des </a:t>
            </a:r>
            <a:r>
              <a:rPr lang="en-US" sz="2000" dirty="0" err="1" smtClean="0"/>
              <a:t>produits</a:t>
            </a:r>
            <a:r>
              <a:rPr lang="en-US" sz="2000" dirty="0" smtClean="0"/>
              <a:t> finis </a:t>
            </a:r>
            <a:r>
              <a:rPr lang="en-US" sz="2000" dirty="0" err="1" smtClean="0"/>
              <a:t>lors</a:t>
            </a:r>
            <a:r>
              <a:rPr lang="en-US" sz="2000" dirty="0" smtClean="0"/>
              <a:t> de la </a:t>
            </a:r>
            <a:r>
              <a:rPr lang="en-US" sz="2000" b="1" dirty="0" smtClean="0"/>
              <a:t>fermentation </a:t>
            </a:r>
            <a:r>
              <a:rPr lang="en-US" sz="2000" b="1" dirty="0" err="1" smtClean="0"/>
              <a:t>industrielle</a:t>
            </a:r>
            <a:endParaRPr lang="fr-FR" sz="2000" dirty="0" smtClean="0"/>
          </a:p>
          <a:p>
            <a:pPr algn="ctr">
              <a:lnSpc>
                <a:spcPct val="120000"/>
              </a:lnSpc>
              <a:buNone/>
            </a:pPr>
            <a:endParaRPr lang="fr-FR" sz="20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85000" lnSpcReduction="20000"/>
          </a:bodyPr>
          <a:lstStyle/>
          <a:p>
            <a:r>
              <a:rPr lang="fr-FR" b="1" dirty="0" smtClean="0">
                <a:solidFill>
                  <a:srgbClr val="00B050"/>
                </a:solidFill>
              </a:rPr>
              <a:t>Exemples des milieux sélectifs</a:t>
            </a:r>
          </a:p>
          <a:p>
            <a:pPr>
              <a:buNone/>
            </a:pPr>
            <a:endParaRPr lang="fr-FR" dirty="0" smtClean="0">
              <a:solidFill>
                <a:srgbClr val="00B050"/>
              </a:solidFill>
            </a:endParaRPr>
          </a:p>
          <a:p>
            <a:pPr>
              <a:buNone/>
            </a:pPr>
            <a:r>
              <a:rPr lang="fr-FR" b="1" dirty="0" smtClean="0"/>
              <a:t>     </a:t>
            </a:r>
            <a:r>
              <a:rPr lang="fr-FR" sz="2800" b="1" dirty="0" smtClean="0"/>
              <a:t>-</a:t>
            </a:r>
            <a:r>
              <a:rPr lang="fr-FR" sz="2800" b="1" u="sng" dirty="0" smtClean="0">
                <a:solidFill>
                  <a:srgbClr val="00B050"/>
                </a:solidFill>
              </a:rPr>
              <a:t>Chitine –vitamine B </a:t>
            </a:r>
            <a:r>
              <a:rPr lang="fr-FR" sz="2800" dirty="0" smtClean="0"/>
              <a:t>=l’isolement d’</a:t>
            </a:r>
            <a:r>
              <a:rPr lang="fr-FR" sz="2800" dirty="0" err="1" smtClean="0"/>
              <a:t>actinobactérie</a:t>
            </a:r>
            <a:r>
              <a:rPr lang="fr-FR" sz="2800" dirty="0" smtClean="0"/>
              <a:t>.</a:t>
            </a:r>
          </a:p>
          <a:p>
            <a:pPr>
              <a:buNone/>
            </a:pPr>
            <a:r>
              <a:rPr lang="fr-FR" sz="2800" dirty="0" smtClean="0"/>
              <a:t>     -</a:t>
            </a:r>
            <a:r>
              <a:rPr lang="fr-FR" sz="2800" b="1" u="sng" dirty="0" smtClean="0">
                <a:solidFill>
                  <a:srgbClr val="00B050"/>
                </a:solidFill>
              </a:rPr>
              <a:t>Milieu de </a:t>
            </a:r>
            <a:r>
              <a:rPr lang="fr-FR" sz="2800" b="1" u="sng" dirty="0" err="1" smtClean="0">
                <a:solidFill>
                  <a:srgbClr val="00B050"/>
                </a:solidFill>
              </a:rPr>
              <a:t>Sabouraud</a:t>
            </a:r>
            <a:r>
              <a:rPr lang="fr-FR" sz="2800" b="1" u="sng" dirty="0" smtClean="0">
                <a:solidFill>
                  <a:srgbClr val="00B050"/>
                </a:solidFill>
              </a:rPr>
              <a:t> ou PDA</a:t>
            </a:r>
            <a:r>
              <a:rPr lang="fr-FR" sz="2800" b="1" dirty="0" smtClean="0">
                <a:solidFill>
                  <a:srgbClr val="00B050"/>
                </a:solidFill>
              </a:rPr>
              <a:t> </a:t>
            </a:r>
            <a:r>
              <a:rPr lang="fr-FR" sz="2800" b="1" dirty="0" smtClean="0"/>
              <a:t>= </a:t>
            </a:r>
            <a:r>
              <a:rPr lang="fr-FR" sz="2800" dirty="0" smtClean="0"/>
              <a:t>des champignons</a:t>
            </a:r>
          </a:p>
          <a:p>
            <a:pPr>
              <a:buNone/>
            </a:pPr>
            <a:r>
              <a:rPr lang="fr-FR" sz="2800" dirty="0" smtClean="0"/>
              <a:t>     -</a:t>
            </a:r>
            <a:r>
              <a:rPr lang="fr-FR" sz="2800" b="1" u="sng" dirty="0" smtClean="0">
                <a:solidFill>
                  <a:srgbClr val="00B050"/>
                </a:solidFill>
              </a:rPr>
              <a:t>Milieu de Chapman </a:t>
            </a:r>
            <a:r>
              <a:rPr lang="fr-FR" sz="2800" b="1" dirty="0" smtClean="0"/>
              <a:t>= </a:t>
            </a:r>
            <a:r>
              <a:rPr lang="fr-FR" sz="2800" dirty="0" smtClean="0"/>
              <a:t>les staphylocoques.</a:t>
            </a:r>
          </a:p>
          <a:p>
            <a:pPr>
              <a:buNone/>
            </a:pPr>
            <a:r>
              <a:rPr lang="fr-FR" sz="2800" dirty="0" smtClean="0"/>
              <a:t>     -</a:t>
            </a:r>
            <a:r>
              <a:rPr lang="fr-FR" sz="2800" b="1" u="sng" dirty="0" smtClean="0">
                <a:solidFill>
                  <a:srgbClr val="00B050"/>
                </a:solidFill>
              </a:rPr>
              <a:t>Milieu EMB </a:t>
            </a:r>
            <a:r>
              <a:rPr lang="fr-FR" sz="2800" b="1" dirty="0" smtClean="0"/>
              <a:t>=</a:t>
            </a:r>
            <a:r>
              <a:rPr lang="fr-FR" sz="2800" dirty="0" smtClean="0"/>
              <a:t>: les bactéries intestinales à Gram -.</a:t>
            </a:r>
          </a:p>
          <a:p>
            <a:pPr>
              <a:buNone/>
            </a:pPr>
            <a:r>
              <a:rPr lang="fr-FR" sz="2800" dirty="0" smtClean="0"/>
              <a:t>     -</a:t>
            </a:r>
            <a:r>
              <a:rPr lang="fr-FR" sz="2800" b="1" u="sng" dirty="0" smtClean="0">
                <a:solidFill>
                  <a:srgbClr val="00B050"/>
                </a:solidFill>
              </a:rPr>
              <a:t>Gélose </a:t>
            </a:r>
            <a:r>
              <a:rPr lang="fr-FR" sz="2800" b="1" u="sng" dirty="0" err="1" smtClean="0">
                <a:solidFill>
                  <a:srgbClr val="00B050"/>
                </a:solidFill>
              </a:rPr>
              <a:t>MacConkey</a:t>
            </a:r>
            <a:r>
              <a:rPr lang="fr-FR" sz="2800" b="1" dirty="0" smtClean="0">
                <a:solidFill>
                  <a:srgbClr val="00B050"/>
                </a:solidFill>
              </a:rPr>
              <a:t> </a:t>
            </a:r>
            <a:r>
              <a:rPr lang="fr-FR" sz="2800" dirty="0" smtClean="0">
                <a:solidFill>
                  <a:srgbClr val="00B050"/>
                </a:solidFill>
              </a:rPr>
              <a:t>(MCK) </a:t>
            </a:r>
            <a:r>
              <a:rPr lang="fr-FR" sz="2800" dirty="0" smtClean="0"/>
              <a:t>ou </a:t>
            </a:r>
            <a:r>
              <a:rPr lang="fr-FR" sz="2800" b="1" dirty="0" smtClean="0">
                <a:solidFill>
                  <a:srgbClr val="00B050"/>
                </a:solidFill>
              </a:rPr>
              <a:t>gélose </a:t>
            </a:r>
            <a:r>
              <a:rPr lang="fr-FR" sz="2800" b="1" dirty="0" err="1" smtClean="0">
                <a:solidFill>
                  <a:srgbClr val="00B050"/>
                </a:solidFill>
              </a:rPr>
              <a:t>Drigalski</a:t>
            </a:r>
            <a:r>
              <a:rPr lang="fr-FR" sz="2800" b="1" dirty="0" smtClean="0">
                <a:solidFill>
                  <a:srgbClr val="00B050"/>
                </a:solidFill>
              </a:rPr>
              <a:t> </a:t>
            </a:r>
            <a:r>
              <a:rPr lang="fr-FR" sz="2800" dirty="0" smtClean="0"/>
              <a:t>: = des </a:t>
            </a:r>
            <a:r>
              <a:rPr lang="fr-FR" sz="2800" b="1" dirty="0" smtClean="0"/>
              <a:t>bacilles à GRAM négatif.</a:t>
            </a:r>
            <a:endParaRPr lang="fr-FR" sz="2800" dirty="0" smtClean="0"/>
          </a:p>
          <a:p>
            <a:pPr>
              <a:buNone/>
            </a:pPr>
            <a:r>
              <a:rPr lang="fr-FR" sz="2800" dirty="0" smtClean="0"/>
              <a:t>     -</a:t>
            </a:r>
            <a:r>
              <a:rPr lang="fr-FR" sz="2800" b="1" u="sng" dirty="0" smtClean="0">
                <a:solidFill>
                  <a:srgbClr val="00B050"/>
                </a:solidFill>
              </a:rPr>
              <a:t>Gélose (S.S</a:t>
            </a:r>
            <a:r>
              <a:rPr lang="fr-FR" sz="2800" b="1" dirty="0" smtClean="0">
                <a:solidFill>
                  <a:srgbClr val="00B050"/>
                </a:solidFill>
              </a:rPr>
              <a:t>.) </a:t>
            </a:r>
            <a:r>
              <a:rPr lang="fr-FR" sz="2800" i="1" dirty="0" smtClean="0"/>
              <a:t>Salmonella </a:t>
            </a:r>
            <a:r>
              <a:rPr lang="fr-FR" sz="2800" dirty="0" smtClean="0"/>
              <a:t>et des </a:t>
            </a:r>
            <a:r>
              <a:rPr lang="fr-FR" sz="2800" i="1" dirty="0" err="1" smtClean="0"/>
              <a:t>Shigella</a:t>
            </a:r>
            <a:r>
              <a:rPr lang="fr-FR" sz="2800" i="1" dirty="0" smtClean="0"/>
              <a:t> </a:t>
            </a:r>
            <a:r>
              <a:rPr lang="fr-FR" sz="2800" dirty="0" smtClean="0"/>
              <a:t>.</a:t>
            </a:r>
          </a:p>
          <a:p>
            <a:pPr>
              <a:buNone/>
            </a:pPr>
            <a:r>
              <a:rPr lang="fr-FR" sz="2800" dirty="0" smtClean="0"/>
              <a:t>     -</a:t>
            </a:r>
            <a:r>
              <a:rPr lang="fr-FR" sz="2800" b="1" u="sng" dirty="0" smtClean="0">
                <a:solidFill>
                  <a:srgbClr val="00B050"/>
                </a:solidFill>
              </a:rPr>
              <a:t>Gélose M17 et bouillon M.R.S:</a:t>
            </a:r>
            <a:r>
              <a:rPr lang="fr-FR" sz="2800" b="1" dirty="0" smtClean="0">
                <a:solidFill>
                  <a:srgbClr val="00B050"/>
                </a:solidFill>
              </a:rPr>
              <a:t> </a:t>
            </a:r>
            <a:r>
              <a:rPr lang="fr-FR" sz="2800" dirty="0" smtClean="0"/>
              <a:t>= </a:t>
            </a:r>
            <a:r>
              <a:rPr lang="fr-FR" sz="2800" dirty="0" err="1" smtClean="0"/>
              <a:t>lactocoques</a:t>
            </a:r>
            <a:r>
              <a:rPr lang="fr-FR" sz="2800" dirty="0" smtClean="0"/>
              <a:t>, des streptocoques, et des </a:t>
            </a:r>
            <a:r>
              <a:rPr lang="fr-FR" sz="2800" i="1" dirty="0" err="1" smtClean="0"/>
              <a:t>Lactobacillus</a:t>
            </a:r>
            <a:r>
              <a:rPr lang="fr-FR" sz="2800" dirty="0" smtClean="0"/>
              <a:t>, respectivement.</a:t>
            </a:r>
          </a:p>
          <a:p>
            <a:pPr>
              <a:buNone/>
            </a:pPr>
            <a:r>
              <a:rPr lang="fr-FR" sz="2800" dirty="0" smtClean="0"/>
              <a:t>    -</a:t>
            </a:r>
            <a:r>
              <a:rPr lang="fr-FR" sz="2800" b="1" u="sng" dirty="0" smtClean="0">
                <a:solidFill>
                  <a:srgbClr val="00B050"/>
                </a:solidFill>
              </a:rPr>
              <a:t>Cultures enrichis</a:t>
            </a:r>
            <a:r>
              <a:rPr lang="fr-FR" sz="2800" b="1" dirty="0" smtClean="0">
                <a:solidFill>
                  <a:srgbClr val="00B050"/>
                </a:solidFill>
              </a:rPr>
              <a:t> </a:t>
            </a:r>
            <a:r>
              <a:rPr lang="fr-FR" sz="2800" b="1" dirty="0" smtClean="0"/>
              <a:t>: </a:t>
            </a:r>
            <a:r>
              <a:rPr lang="fr-FR" sz="2800" dirty="0" smtClean="0"/>
              <a:t>Ils sont utilisés pour l'obtention des bactéries dites exigeantes. Ex, les milieux au sang frais (streptocoques), Gélose Baird Parker (avec du sérum) pour isoler des </a:t>
            </a:r>
            <a:r>
              <a:rPr lang="fr-FR" sz="2800" i="1" dirty="0" err="1" smtClean="0"/>
              <a:t>Staphylococcus</a:t>
            </a:r>
            <a:r>
              <a:rPr lang="fr-FR" sz="2800" i="1" dirty="0" smtClean="0"/>
              <a:t> aureus. </a:t>
            </a:r>
            <a:endParaRPr lang="fr-FR" sz="2800" dirty="0" smtClean="0"/>
          </a:p>
          <a:p>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r>
              <a:rPr lang="fr-FR" sz="2400" b="1" dirty="0" smtClean="0">
                <a:solidFill>
                  <a:srgbClr val="FF0000"/>
                </a:solidFill>
              </a:rPr>
              <a:t>2.4.2. Milieux non sélectifs</a:t>
            </a:r>
          </a:p>
          <a:p>
            <a:pPr algn="ctr">
              <a:buNone/>
            </a:pPr>
            <a:endParaRPr lang="fr-FR" sz="2400" dirty="0" smtClean="0">
              <a:solidFill>
                <a:srgbClr val="FF0000"/>
              </a:solidFill>
            </a:endParaRPr>
          </a:p>
          <a:p>
            <a:pPr lvl="0"/>
            <a:r>
              <a:rPr lang="fr-FR" sz="2400" b="1" u="sng" dirty="0" smtClean="0"/>
              <a:t>Les milieux non sélectifs</a:t>
            </a:r>
            <a:r>
              <a:rPr lang="fr-FR" sz="2400" b="1" dirty="0" smtClean="0"/>
              <a:t> </a:t>
            </a:r>
            <a:r>
              <a:rPr lang="fr-FR" sz="2400" dirty="0" smtClean="0"/>
              <a:t>permettent la croissance </a:t>
            </a:r>
            <a:r>
              <a:rPr lang="fr-FR" sz="2400" b="1" dirty="0" smtClean="0"/>
              <a:t>des bactéries non exigeantes </a:t>
            </a:r>
            <a:r>
              <a:rPr lang="fr-FR" sz="2400" dirty="0" smtClean="0"/>
              <a:t>des sucres nutritives particulières</a:t>
            </a:r>
            <a:r>
              <a:rPr lang="fr-FR" sz="2400" b="1" dirty="0" smtClean="0"/>
              <a:t>.</a:t>
            </a:r>
            <a:endParaRPr lang="fr-FR" sz="2400" dirty="0" smtClean="0"/>
          </a:p>
          <a:p>
            <a:pPr lvl="0"/>
            <a:r>
              <a:rPr lang="fr-FR" sz="2400" dirty="0" smtClean="0"/>
              <a:t>La composition de ces milieux est</a:t>
            </a:r>
            <a:r>
              <a:rPr lang="fr-FR" sz="2400" b="1" dirty="0" smtClean="0"/>
              <a:t> simple </a:t>
            </a:r>
            <a:r>
              <a:rPr lang="fr-FR" sz="2400" dirty="0" smtClean="0"/>
              <a:t>et</a:t>
            </a:r>
            <a:r>
              <a:rPr lang="fr-FR" sz="2400" b="1" dirty="0" smtClean="0"/>
              <a:t> sans effet </a:t>
            </a:r>
            <a:r>
              <a:rPr lang="fr-FR" sz="2400" dirty="0" smtClean="0"/>
              <a:t>de sélection.    </a:t>
            </a:r>
          </a:p>
          <a:p>
            <a:pPr lvl="0"/>
            <a:r>
              <a:rPr lang="fr-FR" sz="2400" dirty="0" smtClean="0"/>
              <a:t>Un exemple de milieu </a:t>
            </a:r>
            <a:r>
              <a:rPr lang="fr-FR" sz="2400" b="1" dirty="0" smtClean="0"/>
              <a:t>ordinaire pourrait être la gélose nutritive, PCA, ISP2, Bennett, etc.</a:t>
            </a:r>
            <a:endParaRPr lang="fr-FR" sz="2400" dirty="0" smtClean="0"/>
          </a:p>
          <a:p>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85860"/>
            <a:ext cx="8229600" cy="4840303"/>
          </a:xfrm>
        </p:spPr>
        <p:txBody>
          <a:bodyPr>
            <a:normAutofit fontScale="85000" lnSpcReduction="20000"/>
          </a:bodyPr>
          <a:lstStyle/>
          <a:p>
            <a:pPr algn="ctr">
              <a:buNone/>
            </a:pPr>
            <a:r>
              <a:rPr lang="fr-FR" b="1" dirty="0" smtClean="0"/>
              <a:t>   </a:t>
            </a:r>
            <a:r>
              <a:rPr lang="fr-FR" b="1" dirty="0" smtClean="0">
                <a:solidFill>
                  <a:srgbClr val="FF0000"/>
                </a:solidFill>
              </a:rPr>
              <a:t>3. Choix des matières premières les plus adaptés</a:t>
            </a:r>
          </a:p>
          <a:p>
            <a:pPr>
              <a:buNone/>
            </a:pPr>
            <a:endParaRPr lang="fr-FR" dirty="0" smtClean="0">
              <a:solidFill>
                <a:srgbClr val="FF0000"/>
              </a:solidFill>
            </a:endParaRPr>
          </a:p>
          <a:p>
            <a:r>
              <a:rPr lang="fr-FR" dirty="0" smtClean="0"/>
              <a:t>Le milieu de culture est variée d’un microorganismes à l’autre.</a:t>
            </a:r>
          </a:p>
          <a:p>
            <a:r>
              <a:rPr lang="fr-FR" dirty="0" smtClean="0"/>
              <a:t>Sa composition détermine le coût total d’un procédé particulier.  Ainsi, les matières brutes choisies doivent être peu coûteuse et servent de sources de carbones, d’azotes et de phosphore ainsi que comme facteurs de croissance.</a:t>
            </a:r>
          </a:p>
          <a:p>
            <a:r>
              <a:rPr lang="fr-FR" dirty="0" smtClean="0"/>
              <a:t>Parmi-elle </a:t>
            </a:r>
            <a:r>
              <a:rPr lang="fr-FR" dirty="0" smtClean="0">
                <a:solidFill>
                  <a:srgbClr val="0070C0"/>
                </a:solidFill>
              </a:rPr>
              <a:t>les hydrolysats végétaux bruts</a:t>
            </a:r>
            <a:r>
              <a:rPr lang="fr-FR" dirty="0" smtClean="0"/>
              <a:t>, les </a:t>
            </a:r>
            <a:r>
              <a:rPr lang="fr-FR" dirty="0" smtClean="0">
                <a:solidFill>
                  <a:srgbClr val="0070C0"/>
                </a:solidFill>
              </a:rPr>
              <a:t>mélasses</a:t>
            </a:r>
            <a:r>
              <a:rPr lang="fr-FR" dirty="0" smtClean="0"/>
              <a:t> et le </a:t>
            </a:r>
            <a:r>
              <a:rPr lang="fr-FR" dirty="0" smtClean="0">
                <a:solidFill>
                  <a:srgbClr val="0070C0"/>
                </a:solidFill>
              </a:rPr>
              <a:t>lactosérum</a:t>
            </a:r>
            <a:r>
              <a:rPr lang="fr-FR" dirty="0" smtClean="0"/>
              <a:t> obtenu lors de la fabrication du fromage.</a:t>
            </a:r>
          </a:p>
          <a:p>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lgn="just"/>
            <a:r>
              <a:rPr lang="fr-FR" sz="2400" b="1" dirty="0" smtClean="0">
                <a:solidFill>
                  <a:srgbClr val="0070C0"/>
                </a:solidFill>
              </a:rPr>
              <a:t>Les mélasses </a:t>
            </a:r>
            <a:r>
              <a:rPr lang="fr-FR" sz="2400" dirty="0" smtClean="0"/>
              <a:t>de betteraves et de canne à sucre : riches en saccharose, permettent d’obtenir des </a:t>
            </a:r>
            <a:r>
              <a:rPr lang="fr-FR" sz="2400" u="sng" dirty="0" smtClean="0"/>
              <a:t>biomasses protéiques</a:t>
            </a:r>
            <a:r>
              <a:rPr lang="fr-FR" sz="2400" dirty="0" smtClean="0"/>
              <a:t> ou des  levures pour la panification.</a:t>
            </a:r>
          </a:p>
          <a:p>
            <a:pPr lvl="0" algn="just">
              <a:buNone/>
            </a:pPr>
            <a:endParaRPr lang="fr-FR" sz="2400" dirty="0" smtClean="0"/>
          </a:p>
          <a:p>
            <a:pPr lvl="0" algn="just"/>
            <a:r>
              <a:rPr lang="fr-FR" sz="2400" b="1" dirty="0" smtClean="0">
                <a:solidFill>
                  <a:srgbClr val="0070C0"/>
                </a:solidFill>
              </a:rPr>
              <a:t>Le lactosérum:</a:t>
            </a:r>
            <a:r>
              <a:rPr lang="fr-FR" sz="2400" b="1" dirty="0" smtClean="0"/>
              <a:t> </a:t>
            </a:r>
            <a:r>
              <a:rPr lang="fr-FR" sz="2400" dirty="0" smtClean="0"/>
              <a:t>est un excellent milieu de culture permettent le développement des levures utilisant le lactose.</a:t>
            </a:r>
          </a:p>
          <a:p>
            <a:pPr lvl="0" algn="just">
              <a:buNone/>
            </a:pPr>
            <a:endParaRPr lang="fr-FR" sz="2400" dirty="0" smtClean="0"/>
          </a:p>
          <a:p>
            <a:pPr lvl="0" algn="just"/>
            <a:r>
              <a:rPr lang="fr-FR" sz="2400" b="1" dirty="0" smtClean="0">
                <a:solidFill>
                  <a:srgbClr val="0070C0"/>
                </a:solidFill>
              </a:rPr>
              <a:t>L’amidon :</a:t>
            </a:r>
            <a:r>
              <a:rPr lang="fr-FR" sz="2400" b="1" dirty="0" smtClean="0"/>
              <a:t> </a:t>
            </a:r>
            <a:r>
              <a:rPr lang="fr-FR" sz="2400" dirty="0" smtClean="0"/>
              <a:t>est utilisé comme matière première pour la production industrielle des protéines</a:t>
            </a:r>
            <a:endParaRPr lang="fr-F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fontScale="77500" lnSpcReduction="20000"/>
          </a:bodyPr>
          <a:lstStyle/>
          <a:p>
            <a:pPr marL="514350" indent="-514350" algn="ctr">
              <a:buAutoNum type="arabicPeriod" startAt="4"/>
            </a:pPr>
            <a:r>
              <a:rPr lang="fr-FR" b="1" dirty="0" smtClean="0">
                <a:solidFill>
                  <a:srgbClr val="FF0000"/>
                </a:solidFill>
              </a:rPr>
              <a:t>Stérilisation et opérations aseptiques </a:t>
            </a:r>
          </a:p>
          <a:p>
            <a:pPr marL="514350" indent="-514350" algn="ctr">
              <a:buNone/>
            </a:pPr>
            <a:endParaRPr lang="fr-FR" b="1" dirty="0" smtClean="0">
              <a:solidFill>
                <a:srgbClr val="FF0000"/>
              </a:solidFill>
            </a:endParaRPr>
          </a:p>
          <a:p>
            <a:pPr>
              <a:buNone/>
            </a:pPr>
            <a:r>
              <a:rPr lang="fr-FR" dirty="0" smtClean="0"/>
              <a:t>Les cultures microbiennes requièrent différents niveaux d'asepsie: </a:t>
            </a:r>
          </a:p>
          <a:p>
            <a:pPr algn="just">
              <a:buNone/>
            </a:pPr>
            <a:r>
              <a:rPr lang="fr-FR" u="sng" dirty="0" smtClean="0"/>
              <a:t>les cultures en milieux riches et à un pH voisin de la neutralité</a:t>
            </a:r>
            <a:r>
              <a:rPr lang="fr-FR" dirty="0" smtClean="0"/>
              <a:t> nécessitent une stérilisation préalable et un maintien stricte de l'asepsie pour les protéger des contaminations. </a:t>
            </a:r>
          </a:p>
          <a:p>
            <a:pPr algn="just">
              <a:buNone/>
            </a:pPr>
            <a:endParaRPr lang="fr-FR" dirty="0" smtClean="0"/>
          </a:p>
          <a:p>
            <a:pPr algn="just">
              <a:buNone/>
            </a:pPr>
            <a:r>
              <a:rPr lang="fr-FR" b="1" u="sng" dirty="0" smtClean="0">
                <a:solidFill>
                  <a:srgbClr val="FF0000"/>
                </a:solidFill>
              </a:rPr>
              <a:t>4.1 Stérilisation par la chaleur humide = vapeur d'eau </a:t>
            </a:r>
          </a:p>
          <a:p>
            <a:pPr algn="just"/>
            <a:r>
              <a:rPr lang="fr-FR" dirty="0" smtClean="0"/>
              <a:t>On utilise un autoclave pour les bioréacteurs de laboratoire, les milieux… </a:t>
            </a:r>
          </a:p>
          <a:p>
            <a:pPr algn="just">
              <a:buNone/>
            </a:pPr>
            <a:endParaRPr lang="fr-FR" dirty="0" smtClean="0"/>
          </a:p>
          <a:p>
            <a:pPr algn="just"/>
            <a:r>
              <a:rPr lang="fr-FR" dirty="0" smtClean="0"/>
              <a:t>La circulation de vapeur d'eau est pratiquée dans les installations industrielles: le bioréacteur est stérilisé in situ (injection de vapeur) en présence ou non du milieu de culture </a:t>
            </a: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71546"/>
            <a:ext cx="8229600" cy="5054617"/>
          </a:xfrm>
        </p:spPr>
        <p:txBody>
          <a:bodyPr>
            <a:normAutofit fontScale="70000" lnSpcReduction="20000"/>
          </a:bodyPr>
          <a:lstStyle/>
          <a:p>
            <a:pPr algn="just">
              <a:buNone/>
            </a:pPr>
            <a:r>
              <a:rPr lang="fr-FR" i="1" dirty="0" smtClean="0"/>
              <a:t>  </a:t>
            </a:r>
            <a:r>
              <a:rPr lang="fr-FR" u="sng" dirty="0" smtClean="0">
                <a:solidFill>
                  <a:srgbClr val="FF0000"/>
                </a:solidFill>
              </a:rPr>
              <a:t>a) autoclave de laboratoire: </a:t>
            </a:r>
          </a:p>
          <a:p>
            <a:pPr algn="just"/>
            <a:r>
              <a:rPr lang="fr-FR" dirty="0" smtClean="0"/>
              <a:t>Le principe de fonctionnement d’un autoclave classique (règles d’utilisation).</a:t>
            </a:r>
          </a:p>
          <a:p>
            <a:pPr algn="just">
              <a:buNone/>
            </a:pPr>
            <a:endParaRPr lang="fr-FR" dirty="0" smtClean="0"/>
          </a:p>
          <a:p>
            <a:pPr algn="just">
              <a:buNone/>
            </a:pPr>
            <a:r>
              <a:rPr lang="fr-FR" u="sng" dirty="0" smtClean="0">
                <a:solidFill>
                  <a:srgbClr val="FF0000"/>
                </a:solidFill>
              </a:rPr>
              <a:t> b) Stérilisation du milieu de culture</a:t>
            </a:r>
            <a:endParaRPr lang="fr-FR" dirty="0" smtClean="0"/>
          </a:p>
          <a:p>
            <a:pPr algn="just">
              <a:buNone/>
            </a:pPr>
            <a:r>
              <a:rPr lang="fr-FR" u="sng" dirty="0" smtClean="0">
                <a:solidFill>
                  <a:srgbClr val="FF0000"/>
                </a:solidFill>
              </a:rPr>
              <a:t>b.1) Stérilisation in situ  (traitement </a:t>
            </a:r>
            <a:r>
              <a:rPr lang="fr-FR" u="sng" dirty="0" err="1" smtClean="0">
                <a:solidFill>
                  <a:srgbClr val="FF0000"/>
                </a:solidFill>
              </a:rPr>
              <a:t>thérmique</a:t>
            </a:r>
            <a:r>
              <a:rPr lang="fr-FR" u="sng" dirty="0" smtClean="0">
                <a:solidFill>
                  <a:srgbClr val="FF0000"/>
                </a:solidFill>
              </a:rPr>
              <a:t>)</a:t>
            </a:r>
          </a:p>
          <a:p>
            <a:pPr algn="just">
              <a:buNone/>
            </a:pPr>
            <a:endParaRPr lang="fr-FR" u="sng" dirty="0" smtClean="0">
              <a:solidFill>
                <a:srgbClr val="FF0000"/>
              </a:solidFill>
            </a:endParaRPr>
          </a:p>
          <a:p>
            <a:pPr algn="just"/>
            <a:r>
              <a:rPr lang="fr-FR" dirty="0" smtClean="0"/>
              <a:t>La stérilisation peut avoir lieu dans le bioréacteur avant le début de la fermentation. C'est l'échangeur de chaleur prévu pour réguler la température en cours de fermentation qui est utilisé pour le chauffage. L'agitation permet d'améliorer l'allure du transfert de chaleur. Le milieu est chauffé et maintenu à la température de stérilisation, puis refroidi. </a:t>
            </a:r>
          </a:p>
          <a:p>
            <a:pPr algn="just">
              <a:buNone/>
            </a:pPr>
            <a:endParaRPr lang="fr-FR" dirty="0" smtClean="0"/>
          </a:p>
          <a:p>
            <a:pPr algn="just"/>
            <a:r>
              <a:rPr lang="fr-FR" dirty="0" smtClean="0"/>
              <a:t>On peut également pour les petits bioréacteurs les stériliser avec le milieu dans un autoclave. </a:t>
            </a:r>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chemeClr val="accent6">
                    <a:lumMod val="75000"/>
                  </a:schemeClr>
                </a:solidFill>
              </a:rPr>
              <a:t>Inconvénient :</a:t>
            </a:r>
            <a:endParaRPr lang="fr-FR" sz="2400" b="1" dirty="0">
              <a:solidFill>
                <a:schemeClr val="accent6">
                  <a:lumMod val="75000"/>
                </a:schemeClr>
              </a:solidFill>
            </a:endParaRPr>
          </a:p>
        </p:txBody>
      </p:sp>
      <p:sp>
        <p:nvSpPr>
          <p:cNvPr id="3" name="Espace réservé du contenu 2"/>
          <p:cNvSpPr>
            <a:spLocks noGrp="1"/>
          </p:cNvSpPr>
          <p:nvPr>
            <p:ph idx="1"/>
          </p:nvPr>
        </p:nvSpPr>
        <p:spPr>
          <a:xfrm>
            <a:off x="457200" y="1214422"/>
            <a:ext cx="8401080" cy="4911741"/>
          </a:xfrm>
        </p:spPr>
        <p:txBody>
          <a:bodyPr>
            <a:normAutofit fontScale="70000" lnSpcReduction="20000"/>
          </a:bodyPr>
          <a:lstStyle/>
          <a:p>
            <a:pPr algn="just">
              <a:buFont typeface="Wingdings" pitchFamily="2" charset="2"/>
              <a:buChar char="Ø"/>
            </a:pPr>
            <a:r>
              <a:rPr lang="fr-FR" dirty="0" smtClean="0"/>
              <a:t> traitement thermique long      immobilisation du bioréacteur. La stérilisation peut être effectuée dans une cuve à part. Le transfert dans le bioréacteur stérile devra alors être aseptique. </a:t>
            </a:r>
          </a:p>
          <a:p>
            <a:pPr algn="just">
              <a:buFont typeface="Wingdings" pitchFamily="2" charset="2"/>
              <a:buChar char="Ø"/>
            </a:pPr>
            <a:endParaRPr lang="fr-FR" dirty="0" smtClean="0"/>
          </a:p>
          <a:p>
            <a:pPr algn="just">
              <a:buFont typeface="Wingdings" pitchFamily="2" charset="2"/>
              <a:buChar char="Ø"/>
            </a:pPr>
            <a:r>
              <a:rPr lang="fr-FR" dirty="0" smtClean="0"/>
              <a:t> certains composés des milieux de culture supportent mal un tel traitement thermique: </a:t>
            </a:r>
          </a:p>
          <a:p>
            <a:pPr algn="just">
              <a:buNone/>
            </a:pPr>
            <a:r>
              <a:rPr lang="fr-FR" dirty="0" smtClean="0"/>
              <a:t>      - dénaturation des protéines. </a:t>
            </a:r>
          </a:p>
          <a:p>
            <a:pPr algn="just">
              <a:buNone/>
            </a:pPr>
            <a:r>
              <a:rPr lang="fr-FR" dirty="0" smtClean="0"/>
              <a:t>      - caramélisation des sucres (réaction de Maillard). </a:t>
            </a:r>
          </a:p>
          <a:p>
            <a:pPr algn="just">
              <a:buNone/>
            </a:pPr>
            <a:r>
              <a:rPr lang="fr-FR" dirty="0" smtClean="0"/>
              <a:t>      - inactivation des vitamines (surtout thiamine B1, riboflavine B2). </a:t>
            </a:r>
          </a:p>
          <a:p>
            <a:pPr algn="just">
              <a:buNone/>
            </a:pPr>
            <a:r>
              <a:rPr lang="fr-FR" dirty="0" smtClean="0"/>
              <a:t>      - destruction des acides aminés surtout </a:t>
            </a:r>
            <a:r>
              <a:rPr lang="fr-FR" dirty="0" err="1" smtClean="0"/>
              <a:t>Trp</a:t>
            </a:r>
            <a:r>
              <a:rPr lang="fr-FR" dirty="0" smtClean="0"/>
              <a:t> (Tryptophane), </a:t>
            </a:r>
            <a:r>
              <a:rPr lang="fr-FR" dirty="0" err="1" smtClean="0"/>
              <a:t>Asn</a:t>
            </a:r>
            <a:r>
              <a:rPr lang="fr-FR" dirty="0" smtClean="0"/>
              <a:t> (Asparagine) et </a:t>
            </a:r>
            <a:r>
              <a:rPr lang="fr-FR" dirty="0" err="1" smtClean="0"/>
              <a:t>Gln</a:t>
            </a:r>
            <a:r>
              <a:rPr lang="fr-FR" dirty="0" smtClean="0"/>
              <a:t> (Glutamine) </a:t>
            </a:r>
          </a:p>
          <a:p>
            <a:pPr algn="just">
              <a:buNone/>
            </a:pPr>
            <a:r>
              <a:rPr lang="fr-FR" dirty="0" smtClean="0"/>
              <a:t>      - polymérisation des aldéhydes non saturés. </a:t>
            </a:r>
          </a:p>
          <a:p>
            <a:pPr algn="just">
              <a:buNone/>
            </a:pPr>
            <a:r>
              <a:rPr lang="fr-FR" dirty="0" smtClean="0"/>
              <a:t>      - variation du pH de départ après stérilisation. </a:t>
            </a:r>
          </a:p>
          <a:p>
            <a:pPr algn="just">
              <a:buNone/>
            </a:pPr>
            <a:r>
              <a:rPr lang="fr-FR" dirty="0" smtClean="0"/>
              <a:t>     - décomposition des sels d'ammonium à pH basique et volatilisation. </a:t>
            </a:r>
          </a:p>
          <a:p>
            <a:pPr algn="just">
              <a:buNone/>
            </a:pPr>
            <a:r>
              <a:rPr lang="fr-FR" dirty="0" smtClean="0"/>
              <a:t>    - précipitation des sels (Mg, K, NH4+, PO42-) </a:t>
            </a:r>
          </a:p>
          <a:p>
            <a:endParaRPr lang="fr-FR" dirty="0"/>
          </a:p>
        </p:txBody>
      </p:sp>
      <p:sp>
        <p:nvSpPr>
          <p:cNvPr id="4" name="Flèche droite 3"/>
          <p:cNvSpPr/>
          <p:nvPr/>
        </p:nvSpPr>
        <p:spPr>
          <a:xfrm>
            <a:off x="4143372" y="1285860"/>
            <a:ext cx="428628" cy="214314"/>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buFont typeface="Wingdings" pitchFamily="2" charset="2"/>
              <a:buChar char="Ø"/>
            </a:pPr>
            <a:r>
              <a:rPr lang="fr-FR" sz="2200" dirty="0" smtClean="0"/>
              <a:t>Le bioréacteur (appelé aussi fermenteur) est un appareil (ou cuve) qui permet la croissance des microorganismes (</a:t>
            </a:r>
            <a:r>
              <a:rPr lang="fr-FR" sz="2200" u="sng" dirty="0" smtClean="0"/>
              <a:t>levures</a:t>
            </a:r>
            <a:r>
              <a:rPr lang="fr-FR" sz="2200" dirty="0" smtClean="0"/>
              <a:t>, </a:t>
            </a:r>
            <a:r>
              <a:rPr lang="fr-FR" sz="2200" u="sng" dirty="0" smtClean="0"/>
              <a:t>bactéries</a:t>
            </a:r>
            <a:r>
              <a:rPr lang="fr-FR" sz="2200" dirty="0" smtClean="0"/>
              <a:t>, champignons microscopiques, </a:t>
            </a:r>
            <a:r>
              <a:rPr lang="fr-FR" sz="2200" u="sng" dirty="0" smtClean="0"/>
              <a:t>algues</a:t>
            </a:r>
            <a:r>
              <a:rPr lang="fr-FR" sz="2200" dirty="0" smtClean="0"/>
              <a:t>) pour la production de biomasse, de </a:t>
            </a:r>
            <a:r>
              <a:rPr lang="fr-FR" sz="2200" u="sng" dirty="0" smtClean="0"/>
              <a:t>métabolites</a:t>
            </a:r>
            <a:r>
              <a:rPr lang="fr-FR" sz="2200" dirty="0" smtClean="0"/>
              <a:t> primaires et secondaires ou encore la bioconversion d'une molécule d'intérêt.</a:t>
            </a:r>
          </a:p>
          <a:p>
            <a:pPr lvl="0" algn="just">
              <a:buFont typeface="Wingdings" pitchFamily="2" charset="2"/>
              <a:buChar char="Ø"/>
            </a:pPr>
            <a:r>
              <a:rPr lang="en-US" sz="2200" dirty="0" smtClean="0"/>
              <a:t>Il assure le </a:t>
            </a:r>
            <a:r>
              <a:rPr lang="en-US" sz="2200" dirty="0" err="1" smtClean="0"/>
              <a:t>contrôle</a:t>
            </a:r>
            <a:r>
              <a:rPr lang="en-US" sz="2200" dirty="0" smtClean="0"/>
              <a:t> les </a:t>
            </a:r>
            <a:r>
              <a:rPr lang="en-US" sz="2200" dirty="0" err="1" smtClean="0"/>
              <a:t>contions</a:t>
            </a:r>
            <a:r>
              <a:rPr lang="en-US" sz="2200" dirty="0" smtClean="0"/>
              <a:t> </a:t>
            </a:r>
            <a:r>
              <a:rPr lang="en-US" sz="2200" dirty="0" err="1" smtClean="0"/>
              <a:t>physicochimiques</a:t>
            </a:r>
            <a:r>
              <a:rPr lang="en-US" sz="2200" dirty="0" smtClean="0"/>
              <a:t> (</a:t>
            </a:r>
            <a:r>
              <a:rPr lang="en-US" sz="2200" dirty="0" err="1" smtClean="0"/>
              <a:t>température</a:t>
            </a:r>
            <a:r>
              <a:rPr lang="en-US" sz="2200" dirty="0" smtClean="0"/>
              <a:t>, </a:t>
            </a:r>
            <a:r>
              <a:rPr lang="en-US" sz="2200" u="sng" dirty="0" smtClean="0"/>
              <a:t>pH</a:t>
            </a:r>
            <a:r>
              <a:rPr lang="en-US" sz="2200" dirty="0" smtClean="0"/>
              <a:t>, </a:t>
            </a:r>
            <a:r>
              <a:rPr lang="en-US" sz="2200" dirty="0" err="1" smtClean="0"/>
              <a:t>aération</a:t>
            </a:r>
            <a:r>
              <a:rPr lang="en-US" sz="2200" dirty="0" smtClean="0"/>
              <a:t>, etc.) pour </a:t>
            </a:r>
            <a:r>
              <a:rPr lang="en-US" sz="2200" dirty="0" err="1" smtClean="0"/>
              <a:t>avoir</a:t>
            </a:r>
            <a:r>
              <a:rPr lang="en-US" sz="2200" dirty="0" smtClean="0"/>
              <a:t> un bon </a:t>
            </a:r>
            <a:r>
              <a:rPr lang="en-US" sz="2200" dirty="0" err="1" smtClean="0"/>
              <a:t>rendement</a:t>
            </a:r>
            <a:r>
              <a:rPr lang="en-US" sz="2200" dirty="0" smtClean="0"/>
              <a:t> de </a:t>
            </a:r>
            <a:r>
              <a:rPr lang="en-US" sz="2200" dirty="0" err="1" smtClean="0"/>
              <a:t>productivité</a:t>
            </a:r>
            <a:endParaRPr lang="fr-FR" sz="2200" dirty="0" smtClean="0">
              <a:solidFill>
                <a:schemeClr val="accent3"/>
              </a:solidFill>
            </a:endParaRPr>
          </a:p>
          <a:p>
            <a:pPr lvl="0" algn="just">
              <a:buNone/>
            </a:pPr>
            <a:r>
              <a:rPr lang="fr-FR" sz="2200" dirty="0" smtClean="0">
                <a:solidFill>
                  <a:schemeClr val="accent3"/>
                </a:solidFill>
              </a:rPr>
              <a:t>Critères de choix d’un fermenteur</a:t>
            </a:r>
            <a:r>
              <a:rPr lang="fr-FR" sz="2200" dirty="0" smtClean="0"/>
              <a:t> </a:t>
            </a:r>
          </a:p>
          <a:p>
            <a:pPr algn="just">
              <a:buNone/>
            </a:pPr>
            <a:r>
              <a:rPr lang="fr-FR" sz="2200" dirty="0" smtClean="0"/>
              <a:t>      La conception des fermenteurs, appareils de compression et de filtration de l’air doit répondre aux critères suivants :</a:t>
            </a:r>
          </a:p>
          <a:p>
            <a:pPr algn="just"/>
            <a:r>
              <a:rPr lang="fr-FR" sz="2200" dirty="0" smtClean="0"/>
              <a:t>- Ils doivent supporter la stérilisation à la vapeur</a:t>
            </a:r>
          </a:p>
          <a:p>
            <a:pPr algn="just"/>
            <a:r>
              <a:rPr lang="fr-FR" sz="2200" dirty="0" smtClean="0"/>
              <a:t>- Ils doivent être simples et peu coûteux</a:t>
            </a:r>
          </a:p>
          <a:p>
            <a:pPr algn="just"/>
            <a:r>
              <a:rPr lang="fr-FR" sz="2200" dirty="0" smtClean="0"/>
              <a:t>- Ils doivent pouvoir réguler la température et l’humidité de l’air et écarter les gouttes  d’huile de l’air qui sort du compresseur.    </a:t>
            </a:r>
          </a:p>
          <a:p>
            <a:pPr algn="just">
              <a:buNone/>
            </a:pPr>
            <a:r>
              <a:rPr lang="fr-FR" sz="2200" dirty="0" smtClean="0"/>
              <a:t>  </a:t>
            </a:r>
          </a:p>
          <a:p>
            <a:pPr lvl="0" algn="just">
              <a:buFont typeface="Wingdings" pitchFamily="2" charset="2"/>
              <a:buChar char="Ø"/>
            </a:pPr>
            <a:r>
              <a:rPr lang="fr-FR" sz="2200" dirty="0" smtClean="0"/>
              <a:t>La performance de tout bioréacteur dépend de nombreuses fonctions</a:t>
            </a:r>
          </a:p>
          <a:p>
            <a:r>
              <a:rPr lang="fr-FR" sz="2200" dirty="0" smtClean="0"/>
              <a:t>les concentrations de biomasse,</a:t>
            </a:r>
          </a:p>
          <a:p>
            <a:r>
              <a:rPr lang="fr-FR" sz="2200" dirty="0" smtClean="0"/>
              <a:t>-l’apport de nutriments,</a:t>
            </a:r>
          </a:p>
          <a:p>
            <a:r>
              <a:rPr lang="fr-FR" sz="2200" dirty="0" smtClean="0"/>
              <a:t>-les conditions stériles,</a:t>
            </a:r>
          </a:p>
          <a:p>
            <a:r>
              <a:rPr lang="fr-FR" sz="2200" dirty="0" smtClean="0"/>
              <a:t>-le retrait du produit,</a:t>
            </a:r>
          </a:p>
          <a:p>
            <a:r>
              <a:rPr lang="fr-FR" sz="2200" dirty="0" smtClean="0"/>
              <a:t>-les agitations efficaces,</a:t>
            </a:r>
          </a:p>
          <a:p>
            <a:pPr lvl="0"/>
            <a:r>
              <a:rPr lang="fr-FR" sz="2200" dirty="0" smtClean="0"/>
              <a:t>l’inhibition du produit,</a:t>
            </a:r>
          </a:p>
          <a:p>
            <a:pPr lvl="0"/>
            <a:r>
              <a:rPr lang="fr-FR" sz="2200" dirty="0" smtClean="0"/>
              <a:t>l’évacuation de la chaleur</a:t>
            </a:r>
          </a:p>
          <a:p>
            <a:pPr lvl="0"/>
            <a:r>
              <a:rPr lang="fr-FR" sz="2200" dirty="0" smtClean="0"/>
              <a:t>l’aération et les métabolismes</a:t>
            </a:r>
          </a:p>
          <a:p>
            <a:endParaRPr lang="fr-FR" sz="2000" dirty="0" smtClean="0"/>
          </a:p>
          <a:p>
            <a:pPr lvl="0" algn="just">
              <a:buNone/>
            </a:pPr>
            <a:endParaRPr lang="fr-FR" sz="2000" dirty="0" smtClean="0"/>
          </a:p>
          <a:p>
            <a:pPr>
              <a:buNone/>
            </a:pPr>
            <a:endParaRPr lang="fr-FR" sz="2000" dirty="0" smtClean="0"/>
          </a:p>
          <a:p>
            <a:pPr>
              <a:buNone/>
            </a:pPr>
            <a:endParaRPr lang="fr-FR"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4911741"/>
          </a:xfrm>
        </p:spPr>
        <p:txBody>
          <a:bodyPr>
            <a:normAutofit/>
          </a:bodyPr>
          <a:lstStyle/>
          <a:p>
            <a:pPr>
              <a:buNone/>
            </a:pPr>
            <a:r>
              <a:rPr lang="fr-FR" dirty="0" smtClean="0"/>
              <a:t>   </a:t>
            </a:r>
            <a:r>
              <a:rPr lang="fr-FR" sz="2400" u="sng" dirty="0" smtClean="0">
                <a:solidFill>
                  <a:srgbClr val="FF0000"/>
                </a:solidFill>
              </a:rPr>
              <a:t>b.2) Stérilisation en continu (pasteurisation):</a:t>
            </a:r>
          </a:p>
          <a:p>
            <a:pPr algn="just">
              <a:buNone/>
            </a:pPr>
            <a:r>
              <a:rPr lang="fr-FR" sz="2400" dirty="0" smtClean="0"/>
              <a:t>    Les qualités du milieu pouvant être altérées lors de la stérilisation en autoclave, il est parfois préférable de traiter brièvement les milieux à des températures élevées. Les techniques de stérilisation en continu permettent d'atteindre très rapidement une température élevée et assurent un refroidissement rapide.</a:t>
            </a:r>
            <a:endParaRPr lang="fr-FR"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solidFill>
                  <a:srgbClr val="00B050"/>
                </a:solidFill>
              </a:rPr>
              <a:t>Avantage:</a:t>
            </a:r>
            <a:endParaRPr lang="fr-FR" sz="2400" b="1" dirty="0">
              <a:solidFill>
                <a:srgbClr val="00B05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meilleure qualité du milieu</a:t>
            </a:r>
          </a:p>
          <a:p>
            <a:r>
              <a:rPr lang="fr-FR" dirty="0" smtClean="0"/>
              <a:t>facilité pour traiter de gros volumes </a:t>
            </a:r>
          </a:p>
          <a:p>
            <a:r>
              <a:rPr lang="fr-FR" dirty="0" smtClean="0"/>
              <a:t>contrôle automatique </a:t>
            </a:r>
          </a:p>
          <a:p>
            <a:r>
              <a:rPr lang="fr-FR" dirty="0" smtClean="0"/>
              <a:t> durée brève </a:t>
            </a:r>
          </a:p>
          <a:p>
            <a:r>
              <a:rPr lang="fr-FR" dirty="0" smtClean="0"/>
              <a:t> utilisation plus efficace de la vapeur et moindre coût </a:t>
            </a:r>
          </a:p>
          <a:p>
            <a:r>
              <a:rPr lang="fr-FR" dirty="0" smtClean="0"/>
              <a:t> utilisation facile avec des milieux contenant des particules en suspension </a:t>
            </a:r>
          </a:p>
          <a:p>
            <a:r>
              <a:rPr lang="fr-FR" dirty="0" smtClean="0"/>
              <a:t> formation possible de mousse </a:t>
            </a:r>
          </a:p>
          <a:p>
            <a:r>
              <a:rPr lang="fr-FR" dirty="0" smtClean="0"/>
              <a:t>investissement au début de l'installation</a:t>
            </a:r>
            <a:endParaRPr lang="fr-F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428652"/>
            <a:ext cx="8229600" cy="1143000"/>
          </a:xfrm>
        </p:spPr>
        <p:txBody>
          <a:bodyPr>
            <a:normAutofit/>
          </a:bodyPr>
          <a:lstStyle/>
          <a:p>
            <a:r>
              <a:rPr lang="fr-FR" sz="2400" dirty="0" smtClean="0">
                <a:solidFill>
                  <a:srgbClr val="00B050"/>
                </a:solidFill>
              </a:rPr>
              <a:t>3. La cinétique de croissance </a:t>
            </a:r>
            <a:endParaRPr lang="fr-FR" sz="2400" dirty="0">
              <a:solidFill>
                <a:srgbClr val="00B050"/>
              </a:solidFill>
            </a:endParaRPr>
          </a:p>
        </p:txBody>
      </p:sp>
      <p:sp>
        <p:nvSpPr>
          <p:cNvPr id="3" name="Espace réservé du contenu 2"/>
          <p:cNvSpPr>
            <a:spLocks noGrp="1"/>
          </p:cNvSpPr>
          <p:nvPr>
            <p:ph idx="1"/>
          </p:nvPr>
        </p:nvSpPr>
        <p:spPr>
          <a:xfrm>
            <a:off x="285720" y="428604"/>
            <a:ext cx="8643998" cy="6215106"/>
          </a:xfrm>
        </p:spPr>
        <p:txBody>
          <a:bodyPr>
            <a:noAutofit/>
          </a:bodyPr>
          <a:lstStyle/>
          <a:p>
            <a:pPr marL="342900" lvl="1" indent="-342900">
              <a:buNone/>
            </a:pPr>
            <a:r>
              <a:rPr lang="fr-FR" sz="2000" b="1" dirty="0" smtClean="0">
                <a:solidFill>
                  <a:srgbClr val="00B050"/>
                </a:solidFill>
              </a:rPr>
              <a:t>3.1– La courbe de croissance microbienne</a:t>
            </a:r>
          </a:p>
          <a:p>
            <a:pPr marL="342900" lvl="1" indent="-342900" algn="just">
              <a:buNone/>
            </a:pPr>
            <a:r>
              <a:rPr lang="fr-FR" sz="2000" dirty="0" smtClean="0"/>
              <a:t>la population de micro-organismes passe par plusieurs phases de croissance distinctes</a:t>
            </a:r>
          </a:p>
          <a:p>
            <a:pPr marL="342900" lvl="1" indent="-342900">
              <a:buNone/>
            </a:pPr>
            <a:endParaRPr lang="fr-FR" sz="2000" b="1" dirty="0" smtClean="0"/>
          </a:p>
          <a:p>
            <a:pPr>
              <a:buNone/>
            </a:pPr>
            <a:endParaRPr lang="fr-FR" sz="2000" b="1" dirty="0" smtClean="0"/>
          </a:p>
          <a:p>
            <a:pPr>
              <a:buNone/>
            </a:pPr>
            <a:endParaRPr lang="fr-FR" sz="2000" b="1" dirty="0" smtClean="0"/>
          </a:p>
          <a:p>
            <a:pPr>
              <a:buNone/>
            </a:pPr>
            <a:endParaRPr lang="fr-FR" sz="2000" b="1" dirty="0" smtClean="0"/>
          </a:p>
          <a:p>
            <a:pPr>
              <a:buNone/>
            </a:pPr>
            <a:r>
              <a:rPr lang="fr-FR" sz="2000" b="1" dirty="0" smtClean="0"/>
              <a:t>Log </a:t>
            </a:r>
          </a:p>
          <a:p>
            <a:pPr>
              <a:buNone/>
            </a:pPr>
            <a:r>
              <a:rPr lang="fr-FR" sz="2000" b="1" dirty="0" smtClean="0"/>
              <a:t>Nombre</a:t>
            </a:r>
          </a:p>
          <a:p>
            <a:pPr>
              <a:buNone/>
            </a:pPr>
            <a:r>
              <a:rPr lang="fr-FR" sz="2000" b="1" dirty="0" smtClean="0"/>
              <a:t>De cellules (cellule/ml)</a:t>
            </a:r>
          </a:p>
          <a:p>
            <a:pPr>
              <a:buNone/>
            </a:pPr>
            <a:r>
              <a:rPr lang="fr-FR" sz="2000" b="1" dirty="0" smtClean="0"/>
              <a:t>= Log  de la biomasse</a:t>
            </a:r>
          </a:p>
          <a:p>
            <a:pPr>
              <a:buNone/>
            </a:pPr>
            <a:r>
              <a:rPr lang="fr-FR" sz="2000" b="1" dirty="0" smtClean="0"/>
              <a:t>(g/l)</a:t>
            </a:r>
          </a:p>
          <a:p>
            <a:pPr>
              <a:buNone/>
            </a:pPr>
            <a:endParaRPr lang="fr-FR" sz="2000" dirty="0" smtClean="0"/>
          </a:p>
          <a:p>
            <a:pPr>
              <a:buNone/>
            </a:pPr>
            <a:endParaRPr lang="fr-FR" sz="2000" dirty="0" smtClean="0"/>
          </a:p>
          <a:p>
            <a:pPr algn="ctr">
              <a:buNone/>
            </a:pPr>
            <a:r>
              <a:rPr lang="fr-FR" sz="2000" u="sng" dirty="0" smtClean="0"/>
              <a:t>Fig. 02 </a:t>
            </a:r>
            <a:r>
              <a:rPr lang="fr-FR" sz="2000" dirty="0" smtClean="0"/>
              <a:t>– Courbe de croissance des microorganismes en milieu non renouvelé.</a:t>
            </a:r>
          </a:p>
          <a:p>
            <a:pPr>
              <a:buNone/>
            </a:pPr>
            <a:r>
              <a:rPr lang="fr-FR" sz="2000" dirty="0" smtClean="0"/>
              <a:t>Un milieu de culture est ensemencé par une suspension microbienne, la variation de la biomasse (X) est suivie en fonction du temps.</a:t>
            </a:r>
          </a:p>
          <a:p>
            <a:pPr>
              <a:buNone/>
            </a:pPr>
            <a:endParaRPr lang="fr-FR" sz="2000" dirty="0"/>
          </a:p>
        </p:txBody>
      </p:sp>
      <p:pic>
        <p:nvPicPr>
          <p:cNvPr id="4" name="image4.png"/>
          <p:cNvPicPr/>
          <p:nvPr/>
        </p:nvPicPr>
        <p:blipFill>
          <a:blip r:embed="rId2" cstate="print"/>
          <a:stretch>
            <a:fillRect/>
          </a:stretch>
        </p:blipFill>
        <p:spPr>
          <a:xfrm>
            <a:off x="3000364" y="1928802"/>
            <a:ext cx="5715040" cy="364333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normAutofit/>
          </a:bodyPr>
          <a:lstStyle/>
          <a:p>
            <a:pPr>
              <a:buNone/>
            </a:pPr>
            <a:r>
              <a:rPr lang="fr-FR" sz="2600" b="1" dirty="0" smtClean="0">
                <a:solidFill>
                  <a:srgbClr val="00B050"/>
                </a:solidFill>
              </a:rPr>
              <a:t>a.-Phase de latence :</a:t>
            </a:r>
            <a:endParaRPr lang="fr-FR" sz="2600" dirty="0" smtClean="0">
              <a:solidFill>
                <a:srgbClr val="00B050"/>
              </a:solidFill>
            </a:endParaRPr>
          </a:p>
          <a:p>
            <a:pPr algn="just">
              <a:buNone/>
            </a:pPr>
            <a:r>
              <a:rPr lang="fr-FR" sz="2600" b="1" dirty="0" smtClean="0"/>
              <a:t>   </a:t>
            </a:r>
            <a:r>
              <a:rPr lang="fr-FR" sz="2600" dirty="0" smtClean="0"/>
              <a:t>C'est le temps nécessaire à la bactérie pour synthétiser les enzymes adaptées au nouveau substrat. Le taux de croissance est nul (µ = 0). </a:t>
            </a:r>
            <a:r>
              <a:rPr lang="fr-FR" sz="2600" u="sng" dirty="0" smtClean="0"/>
              <a:t>La durée de cette phase dépend de l'âge des bactéries et de la</a:t>
            </a:r>
            <a:r>
              <a:rPr lang="fr-FR" sz="2600" dirty="0" smtClean="0"/>
              <a:t> </a:t>
            </a:r>
            <a:r>
              <a:rPr lang="fr-FR" sz="2600" u="sng" dirty="0" smtClean="0"/>
              <a:t>composition du milieu.</a:t>
            </a:r>
          </a:p>
          <a:p>
            <a:pPr algn="just">
              <a:buNone/>
            </a:pPr>
            <a:endParaRPr lang="fr-FR" sz="2600" dirty="0" smtClean="0"/>
          </a:p>
          <a:p>
            <a:pPr algn="just">
              <a:buNone/>
            </a:pPr>
            <a:r>
              <a:rPr lang="fr-FR" sz="2600" b="1" dirty="0" smtClean="0">
                <a:solidFill>
                  <a:srgbClr val="00B050"/>
                </a:solidFill>
              </a:rPr>
              <a:t>b.- Phase d'accélération </a:t>
            </a:r>
            <a:r>
              <a:rPr lang="fr-FR" sz="2600" dirty="0" smtClean="0">
                <a:solidFill>
                  <a:srgbClr val="00B050"/>
                </a:solidFill>
              </a:rPr>
              <a:t>:</a:t>
            </a:r>
          </a:p>
          <a:p>
            <a:pPr algn="just">
              <a:buNone/>
            </a:pPr>
            <a:r>
              <a:rPr lang="fr-FR" sz="2600" dirty="0" smtClean="0"/>
              <a:t>    il se produit une augmentation de la vitesse de croissance. Les divisions cellulaires commencent : N augmente, (μ) augmente, et G (temps de génération) diminue</a:t>
            </a:r>
          </a:p>
          <a:p>
            <a:endParaRPr lang="fr-F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483245"/>
          </a:xfrm>
        </p:spPr>
        <p:txBody>
          <a:bodyPr>
            <a:normAutofit lnSpcReduction="10000"/>
          </a:bodyPr>
          <a:lstStyle/>
          <a:p>
            <a:pPr>
              <a:buNone/>
            </a:pPr>
            <a:r>
              <a:rPr lang="fr-FR" b="1" dirty="0" smtClean="0">
                <a:solidFill>
                  <a:srgbClr val="00B050"/>
                </a:solidFill>
              </a:rPr>
              <a:t>c.- Phase exponentielle ou logarithmique :</a:t>
            </a:r>
            <a:endParaRPr lang="fr-FR" dirty="0" smtClean="0">
              <a:solidFill>
                <a:srgbClr val="00B050"/>
              </a:solidFill>
            </a:endParaRPr>
          </a:p>
          <a:p>
            <a:pPr algn="just">
              <a:buNone/>
            </a:pPr>
            <a:r>
              <a:rPr lang="fr-FR" dirty="0" smtClean="0"/>
              <a:t>  -  durant cette phase, les bactéries se multiplient d’une façon exponentielle où la vitesse spécifique de croissance</a:t>
            </a:r>
          </a:p>
          <a:p>
            <a:pPr algn="just">
              <a:buNone/>
            </a:pPr>
            <a:r>
              <a:rPr lang="fr-FR" dirty="0" smtClean="0"/>
              <a:t>-  (µ</a:t>
            </a:r>
            <a:r>
              <a:rPr lang="fr-FR" baseline="-25000" dirty="0" smtClean="0"/>
              <a:t>max,</a:t>
            </a:r>
            <a:r>
              <a:rPr lang="fr-FR" dirty="0" smtClean="0"/>
              <a:t> en h-1) est maximale et constante = </a:t>
            </a:r>
            <a:r>
              <a:rPr lang="fr-FR" dirty="0" err="1" smtClean="0"/>
              <a:t>Qx</a:t>
            </a:r>
            <a:endParaRPr lang="fr-FR" dirty="0" smtClean="0"/>
          </a:p>
          <a:p>
            <a:pPr lvl="0" algn="just">
              <a:buNone/>
            </a:pPr>
            <a:r>
              <a:rPr lang="fr-FR" dirty="0" smtClean="0"/>
              <a:t>-  Temps de génération (G) est constant et minimal. Il est défini comme le temps de doublement de la biomasse</a:t>
            </a:r>
          </a:p>
          <a:p>
            <a:pPr algn="just">
              <a:buNone/>
            </a:pPr>
            <a:r>
              <a:rPr lang="fr-FR" dirty="0" smtClean="0"/>
              <a:t>  X pendant la phase exponentielle (ou le temps de doublement de l’absorbance pour un suivi spectrophotométrique)</a:t>
            </a:r>
          </a:p>
          <a:p>
            <a:pPr>
              <a:buNone/>
            </a:pPr>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fontScale="32500" lnSpcReduction="20000"/>
          </a:bodyPr>
          <a:lstStyle/>
          <a:p>
            <a:pPr>
              <a:buNone/>
            </a:pPr>
            <a:r>
              <a:rPr lang="fr-FR" dirty="0" smtClean="0"/>
              <a:t> </a:t>
            </a:r>
          </a:p>
          <a:p>
            <a:pPr algn="just">
              <a:buNone/>
            </a:pPr>
            <a:r>
              <a:rPr lang="fr-FR" sz="7400" b="1" dirty="0" smtClean="0">
                <a:solidFill>
                  <a:srgbClr val="00B050"/>
                </a:solidFill>
              </a:rPr>
              <a:t>d.-Phase de ralentissement (décélation):</a:t>
            </a:r>
            <a:endParaRPr lang="fr-FR" sz="7400" dirty="0" smtClean="0">
              <a:solidFill>
                <a:srgbClr val="00B050"/>
              </a:solidFill>
            </a:endParaRPr>
          </a:p>
          <a:p>
            <a:pPr algn="just"/>
            <a:r>
              <a:rPr lang="fr-FR" sz="7400" dirty="0" smtClean="0"/>
              <a:t>la </a:t>
            </a:r>
            <a:r>
              <a:rPr lang="fr-FR" sz="7400" b="1" dirty="0" smtClean="0"/>
              <a:t>vitesse de croissance régresse</a:t>
            </a:r>
            <a:r>
              <a:rPr lang="fr-FR" sz="7400" dirty="0" smtClean="0"/>
              <a:t>. Il y a un </a:t>
            </a:r>
            <a:r>
              <a:rPr lang="fr-FR" sz="7400" b="1" dirty="0" smtClean="0"/>
              <a:t>épuisement </a:t>
            </a:r>
            <a:r>
              <a:rPr lang="fr-FR" sz="7400" dirty="0" smtClean="0"/>
              <a:t>du milieu de culture et une </a:t>
            </a:r>
            <a:r>
              <a:rPr lang="fr-FR" sz="7400" b="1" dirty="0" smtClean="0"/>
              <a:t>accumulation </a:t>
            </a:r>
            <a:r>
              <a:rPr lang="fr-FR" sz="7400" dirty="0" smtClean="0"/>
              <a:t>des </a:t>
            </a:r>
            <a:r>
              <a:rPr lang="fr-FR" sz="7400" b="1" dirty="0" smtClean="0"/>
              <a:t>déchets</a:t>
            </a:r>
            <a:r>
              <a:rPr lang="fr-FR" sz="7400" dirty="0" smtClean="0"/>
              <a:t>. Il existe un début d'autolyse des bactéries.</a:t>
            </a:r>
          </a:p>
          <a:p>
            <a:pPr algn="just">
              <a:buNone/>
            </a:pPr>
            <a:endParaRPr lang="fr-FR" sz="7400" dirty="0" smtClean="0"/>
          </a:p>
          <a:p>
            <a:pPr algn="just">
              <a:buNone/>
            </a:pPr>
            <a:r>
              <a:rPr lang="fr-FR" sz="7400" b="1" dirty="0" smtClean="0">
                <a:solidFill>
                  <a:srgbClr val="00B050"/>
                </a:solidFill>
              </a:rPr>
              <a:t>e.-. Phase maximale stationnaire </a:t>
            </a:r>
            <a:r>
              <a:rPr lang="fr-FR" sz="7400" dirty="0" smtClean="0">
                <a:solidFill>
                  <a:srgbClr val="00B050"/>
                </a:solidFill>
              </a:rPr>
              <a:t>: </a:t>
            </a:r>
          </a:p>
          <a:p>
            <a:pPr algn="just"/>
            <a:r>
              <a:rPr lang="fr-FR" sz="7400" dirty="0" smtClean="0"/>
              <a:t>le taux de </a:t>
            </a:r>
            <a:r>
              <a:rPr lang="fr-FR" sz="7400" b="1" dirty="0" smtClean="0"/>
              <a:t>croissance </a:t>
            </a:r>
            <a:r>
              <a:rPr lang="fr-FR" sz="7400" dirty="0" smtClean="0"/>
              <a:t>devient </a:t>
            </a:r>
            <a:r>
              <a:rPr lang="fr-FR" sz="7400" b="1" dirty="0" smtClean="0"/>
              <a:t>nul </a:t>
            </a:r>
            <a:r>
              <a:rPr lang="fr-FR" sz="7400" dirty="0" smtClean="0"/>
              <a:t>(µ = 0).</a:t>
            </a:r>
          </a:p>
          <a:p>
            <a:pPr algn="just"/>
            <a:r>
              <a:rPr lang="fr-FR" sz="7400" dirty="0" smtClean="0"/>
              <a:t>Le taux de </a:t>
            </a:r>
            <a:r>
              <a:rPr lang="fr-FR" sz="7400" b="1" dirty="0" smtClean="0"/>
              <a:t>mortalité annule le taux de croissance</a:t>
            </a:r>
            <a:r>
              <a:rPr lang="fr-FR" sz="7400" dirty="0" smtClean="0"/>
              <a:t>.</a:t>
            </a:r>
          </a:p>
          <a:p>
            <a:pPr algn="just">
              <a:buNone/>
            </a:pPr>
            <a:endParaRPr lang="fr-FR" sz="7400" dirty="0" smtClean="0"/>
          </a:p>
          <a:p>
            <a:pPr algn="just">
              <a:buNone/>
            </a:pPr>
            <a:r>
              <a:rPr lang="fr-FR" sz="7400" b="1" dirty="0" smtClean="0">
                <a:solidFill>
                  <a:srgbClr val="00B050"/>
                </a:solidFill>
              </a:rPr>
              <a:t>f. - Phase de déclin </a:t>
            </a:r>
            <a:r>
              <a:rPr lang="fr-FR" sz="7400" dirty="0" smtClean="0">
                <a:solidFill>
                  <a:srgbClr val="00B050"/>
                </a:solidFill>
              </a:rPr>
              <a:t>:</a:t>
            </a:r>
          </a:p>
          <a:p>
            <a:pPr algn="just"/>
            <a:r>
              <a:rPr lang="fr-FR" sz="7400" dirty="0" smtClean="0"/>
              <a:t>le taux de </a:t>
            </a:r>
            <a:r>
              <a:rPr lang="fr-FR" sz="7400" b="1" dirty="0" smtClean="0"/>
              <a:t>croissance est négatif </a:t>
            </a:r>
            <a:r>
              <a:rPr lang="fr-FR" sz="7400" dirty="0" smtClean="0"/>
              <a:t>(</a:t>
            </a:r>
            <a:r>
              <a:rPr lang="fr-FR" sz="7400" b="1" dirty="0" smtClean="0"/>
              <a:t>µ &lt; 0</a:t>
            </a:r>
            <a:r>
              <a:rPr lang="fr-FR" sz="7400" dirty="0" smtClean="0"/>
              <a:t>). Toutes </a:t>
            </a:r>
            <a:r>
              <a:rPr lang="fr-FR" sz="7400" b="1" dirty="0" smtClean="0"/>
              <a:t>les ressources nutritives </a:t>
            </a:r>
            <a:r>
              <a:rPr lang="fr-FR" sz="7400" dirty="0" smtClean="0"/>
              <a:t>sont </a:t>
            </a:r>
            <a:r>
              <a:rPr lang="fr-FR" sz="7400" b="1" dirty="0" smtClean="0"/>
              <a:t>épuisées et l’accumulation de métabolites toxiques</a:t>
            </a:r>
            <a:r>
              <a:rPr lang="fr-FR" sz="7400" dirty="0" smtClean="0"/>
              <a:t>, ce qui entraine une </a:t>
            </a:r>
            <a:r>
              <a:rPr lang="fr-FR" sz="7400" b="1" dirty="0" smtClean="0"/>
              <a:t>diminution </a:t>
            </a:r>
            <a:r>
              <a:rPr lang="fr-FR" sz="7400" dirty="0" smtClean="0"/>
              <a:t>d'organismes viables et </a:t>
            </a:r>
            <a:r>
              <a:rPr lang="fr-FR" sz="7400" b="1" dirty="0" smtClean="0"/>
              <a:t>une lyse cellulaire </a:t>
            </a:r>
            <a:r>
              <a:rPr lang="fr-FR" sz="7400" dirty="0" smtClean="0"/>
              <a:t>sous l'action des </a:t>
            </a:r>
            <a:r>
              <a:rPr lang="fr-FR" sz="7400" b="1" dirty="0" smtClean="0"/>
              <a:t>enzymes protéolytiques endogènes</a:t>
            </a:r>
            <a:r>
              <a:rPr lang="fr-FR" sz="7400" dirty="0" smtClean="0"/>
              <a:t>.</a:t>
            </a:r>
          </a:p>
          <a:p>
            <a:pPr algn="just"/>
            <a:r>
              <a:rPr lang="fr-FR" dirty="0" smtClean="0"/>
              <a:t/>
            </a:r>
            <a:br>
              <a:rPr lang="fr-FR" dirty="0" smtClean="0"/>
            </a:b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6215106"/>
          </a:xfrm>
        </p:spPr>
        <p:txBody>
          <a:bodyPr>
            <a:normAutofit fontScale="70000" lnSpcReduction="20000"/>
          </a:bodyPr>
          <a:lstStyle/>
          <a:p>
            <a:pPr algn="ctr"/>
            <a:r>
              <a:rPr lang="fr-FR" b="1" dirty="0" smtClean="0">
                <a:solidFill>
                  <a:srgbClr val="00B050"/>
                </a:solidFill>
              </a:rPr>
              <a:t>Effet de la concentration en substrat</a:t>
            </a:r>
          </a:p>
          <a:p>
            <a:pPr lvl="0" algn="just"/>
            <a:r>
              <a:rPr lang="fr-FR" dirty="0" smtClean="0"/>
              <a:t>Au cours de la phase exponentielle de croissance, bien que la composition du milieu de culture varie énormément, le taux de croissance µ reste constant.</a:t>
            </a:r>
          </a:p>
          <a:p>
            <a:pPr lvl="0" algn="just">
              <a:buNone/>
            </a:pPr>
            <a:endParaRPr lang="fr-FR" dirty="0" smtClean="0"/>
          </a:p>
          <a:p>
            <a:pPr lvl="0" algn="just"/>
            <a:r>
              <a:rPr lang="fr-FR" dirty="0" smtClean="0"/>
              <a:t>µ est en fonction de la concentration en nutriment limitant seulement dans une gamme de concentration très faible.</a:t>
            </a:r>
          </a:p>
          <a:p>
            <a:pPr lvl="0" algn="just">
              <a:buNone/>
            </a:pPr>
            <a:r>
              <a:rPr lang="fr-FR" dirty="0" smtClean="0"/>
              <a:t/>
            </a:r>
            <a:br>
              <a:rPr lang="fr-FR" dirty="0" smtClean="0"/>
            </a:br>
            <a:r>
              <a:rPr lang="fr-FR" dirty="0" smtClean="0"/>
              <a:t>S = substrat limitant (celui qui règle la vitesse des synthèses et le rythme des divisions).</a:t>
            </a:r>
          </a:p>
          <a:p>
            <a:pPr lvl="0" algn="just">
              <a:buNone/>
            </a:pPr>
            <a:endParaRPr lang="fr-FR" dirty="0" smtClean="0"/>
          </a:p>
          <a:p>
            <a:pPr lvl="0" algn="just"/>
            <a:r>
              <a:rPr lang="fr-FR" dirty="0" smtClean="0"/>
              <a:t>La	connaissance	de	ces	paramètres	est	indispensable	pour	mener correctement une culture bactérienne</a:t>
            </a:r>
          </a:p>
          <a:p>
            <a:pPr lvl="0" algn="just"/>
            <a:r>
              <a:rPr lang="fr-FR" dirty="0" smtClean="0"/>
              <a:t>prédire les cinétiques de production de biomasse (=masse de l'ensemble des cellules bactériennes).</a:t>
            </a:r>
          </a:p>
          <a:p>
            <a:pPr lvl="0" algn="just">
              <a:buNone/>
            </a:pPr>
            <a:endParaRPr lang="fr-FR" dirty="0" smtClean="0"/>
          </a:p>
          <a:p>
            <a:pPr lvl="0" algn="just"/>
            <a:r>
              <a:rPr lang="fr-FR" dirty="0" smtClean="0"/>
              <a:t>connaître les concentrations minimales en substrat nécessaires à une croissance maximale,…</a:t>
            </a:r>
          </a:p>
          <a:p>
            <a:endParaRPr lang="fr-F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2400" b="1" dirty="0" smtClean="0">
                <a:solidFill>
                  <a:srgbClr val="00B050"/>
                </a:solidFill>
              </a:rPr>
              <a:t>Effet de la concentration en substrat sur la croissance (µ)</a:t>
            </a:r>
            <a:endParaRPr lang="fr-FR" sz="2400" b="1" dirty="0">
              <a:solidFill>
                <a:srgbClr val="00B050"/>
              </a:solidFill>
            </a:endParaRPr>
          </a:p>
        </p:txBody>
      </p:sp>
      <p:pic>
        <p:nvPicPr>
          <p:cNvPr id="4" name="image5.jpeg"/>
          <p:cNvPicPr>
            <a:picLocks noGrp="1"/>
          </p:cNvPicPr>
          <p:nvPr>
            <p:ph idx="1"/>
          </p:nvPr>
        </p:nvPicPr>
        <p:blipFill>
          <a:blip r:embed="rId2" cstate="print"/>
          <a:stretch>
            <a:fillRect/>
          </a:stretch>
        </p:blipFill>
        <p:spPr>
          <a:xfrm>
            <a:off x="1928794" y="1571612"/>
            <a:ext cx="5857916" cy="350046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rmAutofit fontScale="85000" lnSpcReduction="20000"/>
          </a:bodyPr>
          <a:lstStyle/>
          <a:p>
            <a:pPr lvl="0">
              <a:buNone/>
            </a:pPr>
            <a:r>
              <a:rPr lang="fr-FR" sz="2900" b="1" dirty="0" smtClean="0">
                <a:solidFill>
                  <a:srgbClr val="00B050"/>
                </a:solidFill>
              </a:rPr>
              <a:t>2–</a:t>
            </a:r>
            <a:r>
              <a:rPr lang="fr-FR" sz="2900" b="1" dirty="0" smtClean="0"/>
              <a:t> </a:t>
            </a:r>
            <a:r>
              <a:rPr lang="fr-FR" sz="2900" b="1" dirty="0" smtClean="0">
                <a:solidFill>
                  <a:srgbClr val="00B050"/>
                </a:solidFill>
              </a:rPr>
              <a:t>Besoins nutritifs.</a:t>
            </a:r>
          </a:p>
          <a:p>
            <a:pPr lvl="0">
              <a:buNone/>
            </a:pPr>
            <a:r>
              <a:rPr lang="fr-FR" sz="2900" b="1" dirty="0" smtClean="0">
                <a:solidFill>
                  <a:srgbClr val="FFC000"/>
                </a:solidFill>
              </a:rPr>
              <a:t>– Eléments de constitution.</a:t>
            </a:r>
            <a:endParaRPr lang="fr-FR" sz="2900" dirty="0" smtClean="0">
              <a:solidFill>
                <a:srgbClr val="FFC000"/>
              </a:solidFill>
            </a:endParaRPr>
          </a:p>
          <a:p>
            <a:pPr lvl="0"/>
            <a:r>
              <a:rPr lang="fr-FR" sz="2900" dirty="0" smtClean="0"/>
              <a:t>C, O, H, N, P et S éléments majeurs</a:t>
            </a:r>
          </a:p>
          <a:p>
            <a:pPr lvl="0"/>
            <a:r>
              <a:rPr lang="fr-FR" sz="2900" dirty="0" smtClean="0"/>
              <a:t>Éléments de constitution des molécules biologiques (protéines,	glucides, acides nucléiques, …) liés entre eux par des liaisons covalentes.</a:t>
            </a:r>
          </a:p>
          <a:p>
            <a:pPr lvl="0">
              <a:buNone/>
            </a:pPr>
            <a:endParaRPr lang="fr-FR" sz="2900" dirty="0" smtClean="0"/>
          </a:p>
          <a:p>
            <a:pPr lvl="0"/>
            <a:r>
              <a:rPr lang="fr-FR" sz="2900" dirty="0" smtClean="0"/>
              <a:t>formule chimique de la biomasse bactérienne :</a:t>
            </a:r>
          </a:p>
          <a:p>
            <a:pPr lvl="0"/>
            <a:r>
              <a:rPr lang="fr-FR" sz="2900" dirty="0" smtClean="0"/>
              <a:t>C5H7O2 NP0,03</a:t>
            </a:r>
          </a:p>
          <a:p>
            <a:pPr lvl="0"/>
            <a:r>
              <a:rPr lang="fr-FR" sz="2900" dirty="0" smtClean="0"/>
              <a:t>ou encore (C</a:t>
            </a:r>
            <a:r>
              <a:rPr lang="fr-FR" sz="2900" baseline="-25000" dirty="0" smtClean="0"/>
              <a:t>5</a:t>
            </a:r>
            <a:r>
              <a:rPr lang="fr-FR" sz="2900" dirty="0" smtClean="0"/>
              <a:t>H</a:t>
            </a:r>
            <a:r>
              <a:rPr lang="fr-FR" sz="2900" baseline="-25000" dirty="0" smtClean="0"/>
              <a:t>7</a:t>
            </a:r>
            <a:r>
              <a:rPr lang="fr-FR" sz="2900" dirty="0" smtClean="0"/>
              <a:t>O</a:t>
            </a:r>
            <a:r>
              <a:rPr lang="fr-FR" sz="2900" baseline="-25000" dirty="0" smtClean="0"/>
              <a:t>2</a:t>
            </a:r>
            <a:r>
              <a:rPr lang="fr-FR" sz="2900" dirty="0" smtClean="0"/>
              <a:t>N</a:t>
            </a:r>
            <a:r>
              <a:rPr lang="fr-FR" sz="2900" baseline="-25000" dirty="0" smtClean="0"/>
              <a:t>0,75</a:t>
            </a:r>
            <a:r>
              <a:rPr lang="fr-FR" sz="2900" dirty="0" smtClean="0"/>
              <a:t>P</a:t>
            </a:r>
            <a:r>
              <a:rPr lang="fr-FR" sz="2900" baseline="-25000" dirty="0" smtClean="0"/>
              <a:t>0,05</a:t>
            </a:r>
            <a:r>
              <a:rPr lang="fr-FR" sz="2900" dirty="0" smtClean="0"/>
              <a:t>S</a:t>
            </a:r>
            <a:r>
              <a:rPr lang="fr-FR" sz="2900" baseline="-25000" dirty="0" smtClean="0"/>
              <a:t>0,025</a:t>
            </a:r>
            <a:r>
              <a:rPr lang="fr-FR" sz="2900" dirty="0" smtClean="0"/>
              <a:t>)</a:t>
            </a:r>
          </a:p>
          <a:p>
            <a:pPr lvl="0"/>
            <a:r>
              <a:rPr lang="fr-FR" sz="2900" dirty="0" smtClean="0"/>
              <a:t>Besoins nutritifs essentiels en C, N et P = 3 éléments essentiels et nécessaire en grande quantité pour les cellules afin d’assurer la formation de nouvelles structures cellulaires</a:t>
            </a:r>
          </a:p>
          <a:p>
            <a:pPr>
              <a:buNone/>
            </a:pPr>
            <a:endParaRPr lang="fr-FR" sz="2900" dirty="0" smtClean="0"/>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126055"/>
          </a:xfrm>
        </p:spPr>
        <p:txBody>
          <a:bodyPr>
            <a:normAutofit fontScale="92500" lnSpcReduction="20000"/>
          </a:bodyPr>
          <a:lstStyle/>
          <a:p>
            <a:pPr lvl="1"/>
            <a:r>
              <a:rPr lang="fr-FR" b="1" dirty="0" smtClean="0">
                <a:solidFill>
                  <a:srgbClr val="FFC000"/>
                </a:solidFill>
              </a:rPr>
              <a:t>Carbone :</a:t>
            </a:r>
          </a:p>
          <a:p>
            <a:pPr lvl="0" algn="just"/>
            <a:r>
              <a:rPr lang="fr-FR" dirty="0" smtClean="0"/>
              <a:t>Le carbone = besoin fondamental, constituant de base de toute structure organique</a:t>
            </a:r>
            <a:endParaRPr lang="fr-FR" sz="2800" dirty="0" smtClean="0"/>
          </a:p>
          <a:p>
            <a:pPr lvl="0" algn="just"/>
            <a:r>
              <a:rPr lang="fr-FR" dirty="0" smtClean="0"/>
              <a:t>Environ 50% de la masse cellulaire sèche = carbone.</a:t>
            </a:r>
            <a:endParaRPr lang="fr-FR" sz="2800" dirty="0" smtClean="0"/>
          </a:p>
          <a:p>
            <a:pPr lvl="0" algn="just"/>
            <a:r>
              <a:rPr lang="fr-FR" dirty="0" smtClean="0"/>
              <a:t>Organismes hétérotrophes: besoin en </a:t>
            </a:r>
            <a:r>
              <a:rPr lang="fr-FR" b="1" dirty="0" smtClean="0"/>
              <a:t>carbone organique : </a:t>
            </a:r>
            <a:r>
              <a:rPr lang="fr-FR" dirty="0" smtClean="0"/>
              <a:t>Glucose, Acides aminés, acétate, fructose, lipides, protéines, polysaccharides, glycérol,… (matières brutes organiques)</a:t>
            </a:r>
            <a:endParaRPr lang="fr-FR" sz="2800" dirty="0" smtClean="0"/>
          </a:p>
          <a:p>
            <a:pPr algn="just">
              <a:buNone/>
            </a:pPr>
            <a:endParaRPr lang="fr-FR" sz="4800" dirty="0" smtClean="0"/>
          </a:p>
          <a:p>
            <a:pPr algn="just"/>
            <a:r>
              <a:rPr lang="fr-FR" dirty="0" smtClean="0"/>
              <a:t>(</a:t>
            </a:r>
            <a:r>
              <a:rPr lang="fr-FR" b="1" dirty="0" smtClean="0"/>
              <a:t>autotrophes</a:t>
            </a:r>
            <a:r>
              <a:rPr lang="fr-FR" dirty="0" smtClean="0"/>
              <a:t>: carbone inorganique : CO</a:t>
            </a:r>
            <a:r>
              <a:rPr lang="fr-FR" baseline="-25000" dirty="0" smtClean="0"/>
              <a:t>2</a:t>
            </a:r>
            <a:r>
              <a:rPr lang="fr-FR" dirty="0" smtClean="0"/>
              <a:t>, HCO </a:t>
            </a:r>
            <a:r>
              <a:rPr lang="fr-FR" baseline="30000" dirty="0" smtClean="0"/>
              <a:t>-3</a:t>
            </a:r>
            <a:r>
              <a:rPr lang="fr-FR" dirty="0" smtClean="0"/>
              <a:t>) </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77500" lnSpcReduction="20000"/>
          </a:bodyPr>
          <a:lstStyle/>
          <a:p>
            <a:pPr>
              <a:buNone/>
            </a:pPr>
            <a:r>
              <a:rPr lang="fr-FR" b="1" dirty="0" smtClean="0">
                <a:solidFill>
                  <a:schemeClr val="accent3"/>
                </a:solidFill>
              </a:rPr>
              <a:t>     </a:t>
            </a:r>
            <a:r>
              <a:rPr lang="fr-FR" sz="2900" b="1" dirty="0" smtClean="0">
                <a:solidFill>
                  <a:schemeClr val="accent3"/>
                </a:solidFill>
              </a:rPr>
              <a:t>Les différents éléments d'un bioréacteur </a:t>
            </a:r>
            <a:endParaRPr lang="fr-FR" sz="2900" dirty="0" smtClean="0">
              <a:solidFill>
                <a:schemeClr val="accent3"/>
              </a:solidFill>
            </a:endParaRPr>
          </a:p>
          <a:p>
            <a:pPr>
              <a:buNone/>
            </a:pPr>
            <a:r>
              <a:rPr lang="fr-FR" sz="2900" dirty="0" smtClean="0">
                <a:solidFill>
                  <a:schemeClr val="accent3"/>
                </a:solidFill>
              </a:rPr>
              <a:t> </a:t>
            </a:r>
          </a:p>
          <a:p>
            <a:pPr>
              <a:buNone/>
            </a:pPr>
            <a:r>
              <a:rPr lang="fr-FR" sz="2900" b="1" dirty="0" smtClean="0">
                <a:solidFill>
                  <a:schemeClr val="accent3"/>
                </a:solidFill>
              </a:rPr>
              <a:t>     1.   La cuve </a:t>
            </a:r>
            <a:endParaRPr lang="fr-FR" sz="2900" dirty="0" smtClean="0">
              <a:solidFill>
                <a:schemeClr val="accent3"/>
              </a:solidFill>
            </a:endParaRPr>
          </a:p>
          <a:p>
            <a:pPr>
              <a:buNone/>
            </a:pPr>
            <a:r>
              <a:rPr lang="fr-FR" sz="2900" dirty="0" smtClean="0"/>
              <a:t>     Les cuves sont en verre jusqu'à 20 L, en acier inoxydable au-delà. Leur fond est généralement rond. Les cuves doivent résister: </a:t>
            </a:r>
          </a:p>
          <a:p>
            <a:pPr lvl="0"/>
            <a:r>
              <a:rPr lang="fr-FR" sz="2900" dirty="0" smtClean="0"/>
              <a:t>aux sollicitations thermiques, lors de la stérilisation, </a:t>
            </a:r>
          </a:p>
          <a:p>
            <a:pPr lvl="0"/>
            <a:r>
              <a:rPr lang="fr-FR" sz="2900" dirty="0" smtClean="0"/>
              <a:t>aux vibrations, résultant de l'agitation, </a:t>
            </a:r>
          </a:p>
          <a:p>
            <a:pPr lvl="0"/>
            <a:r>
              <a:rPr lang="fr-FR" sz="2900" dirty="0" smtClean="0"/>
              <a:t>aux surpressions de gaz, lors de la stérilisation et de la vidange, </a:t>
            </a:r>
          </a:p>
          <a:p>
            <a:pPr>
              <a:buNone/>
            </a:pPr>
            <a:r>
              <a:rPr lang="fr-FR" sz="2900" dirty="0" smtClean="0"/>
              <a:t> </a:t>
            </a:r>
          </a:p>
          <a:p>
            <a:r>
              <a:rPr lang="fr-FR" sz="2900" dirty="0" smtClean="0"/>
              <a:t>Les cuves doivent être étanches aux contaminations extérieures, et supporter les additions d'acides, de bases, d'anti-mousses. </a:t>
            </a:r>
          </a:p>
          <a:p>
            <a:r>
              <a:rPr lang="fr-FR" sz="2900" dirty="0" smtClean="0"/>
              <a:t>Le volume utile (volume de milieu) est généralement = ¾ du volume de la cuve, pour tenir compte de l'augmentation de volume due à l'injection d'air et à la formation de mousse.</a:t>
            </a:r>
          </a:p>
          <a:p>
            <a:endParaRPr lang="fr-F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929354"/>
          </a:xfrm>
        </p:spPr>
        <p:txBody>
          <a:bodyPr>
            <a:normAutofit fontScale="70000" lnSpcReduction="20000"/>
          </a:bodyPr>
          <a:lstStyle/>
          <a:p>
            <a:pPr lvl="1" algn="just"/>
            <a:r>
              <a:rPr lang="fr-FR" sz="3100" b="1" dirty="0" smtClean="0">
                <a:solidFill>
                  <a:srgbClr val="FFC000"/>
                </a:solidFill>
              </a:rPr>
              <a:t>Azote : </a:t>
            </a:r>
            <a:r>
              <a:rPr lang="fr-FR" sz="3100" dirty="0" smtClean="0"/>
              <a:t>Principalement incorporé sous trois formes:</a:t>
            </a:r>
          </a:p>
          <a:p>
            <a:pPr lvl="1" algn="just">
              <a:buNone/>
            </a:pPr>
            <a:endParaRPr lang="fr-FR" sz="3100" dirty="0" smtClean="0"/>
          </a:p>
          <a:p>
            <a:pPr lvl="0" algn="just"/>
            <a:r>
              <a:rPr lang="fr-FR" sz="3100" b="1" dirty="0" smtClean="0">
                <a:solidFill>
                  <a:srgbClr val="FFC000"/>
                </a:solidFill>
              </a:rPr>
              <a:t>NH4</a:t>
            </a:r>
            <a:r>
              <a:rPr lang="fr-FR" sz="3100" b="1" baseline="30000" dirty="0" smtClean="0">
                <a:solidFill>
                  <a:srgbClr val="FFC000"/>
                </a:solidFill>
              </a:rPr>
              <a:t>+</a:t>
            </a:r>
            <a:r>
              <a:rPr lang="fr-FR" sz="3100" b="1" dirty="0" smtClean="0"/>
              <a:t> </a:t>
            </a:r>
            <a:r>
              <a:rPr lang="fr-FR" sz="3100" dirty="0" smtClean="0"/>
              <a:t>(ammonium) : Forme principale d ’assimilation de l ’azote. Peut aussi l’être sous forme d ’acides aminés. Toutes les bactéries sont en principe capables d ’assimiler l’azote sous cette forme. Mais attention aux effets répresseurs des formes facilement assimilables sur la synthèse d’antibiotiques, d’enzymes…</a:t>
            </a:r>
          </a:p>
          <a:p>
            <a:pPr lvl="0" algn="just">
              <a:buNone/>
            </a:pPr>
            <a:endParaRPr lang="fr-FR" sz="3100" dirty="0" smtClean="0"/>
          </a:p>
          <a:p>
            <a:pPr lvl="0" algn="just"/>
            <a:r>
              <a:rPr lang="fr-FR" sz="3100" b="1" dirty="0" smtClean="0">
                <a:solidFill>
                  <a:srgbClr val="FFC000"/>
                </a:solidFill>
              </a:rPr>
              <a:t>NO3</a:t>
            </a:r>
            <a:r>
              <a:rPr lang="fr-FR" sz="3100" b="1" baseline="30000" dirty="0" smtClean="0">
                <a:solidFill>
                  <a:srgbClr val="FFC000"/>
                </a:solidFill>
              </a:rPr>
              <a:t>-</a:t>
            </a:r>
            <a:r>
              <a:rPr lang="fr-FR" sz="3100" dirty="0" smtClean="0">
                <a:solidFill>
                  <a:srgbClr val="FFC000"/>
                </a:solidFill>
              </a:rPr>
              <a:t>, </a:t>
            </a:r>
            <a:r>
              <a:rPr lang="fr-FR" sz="3100" b="1" dirty="0" smtClean="0">
                <a:solidFill>
                  <a:srgbClr val="FFC000"/>
                </a:solidFill>
              </a:rPr>
              <a:t>NO2</a:t>
            </a:r>
            <a:r>
              <a:rPr lang="fr-FR" sz="3100" b="1" baseline="30000" dirty="0" smtClean="0">
                <a:solidFill>
                  <a:srgbClr val="FFC000"/>
                </a:solidFill>
              </a:rPr>
              <a:t>-</a:t>
            </a:r>
            <a:r>
              <a:rPr lang="fr-FR" sz="3100" b="1" dirty="0" smtClean="0">
                <a:solidFill>
                  <a:srgbClr val="FFC000"/>
                </a:solidFill>
              </a:rPr>
              <a:t> </a:t>
            </a:r>
            <a:r>
              <a:rPr lang="fr-FR" sz="3100" dirty="0" smtClean="0"/>
              <a:t>(nitrate, nitrite) : Concerne un nombre plus restreint de microorganismes. Forme + oxydée donc plus coûteuse à assimiler ( nécessite une dépense d ’électrons pour réduire cette forme en ammonium).</a:t>
            </a:r>
          </a:p>
          <a:p>
            <a:pPr algn="just">
              <a:buNone/>
            </a:pPr>
            <a:endParaRPr lang="fr-FR" sz="3100" dirty="0" smtClean="0"/>
          </a:p>
          <a:p>
            <a:pPr lvl="0" algn="just"/>
            <a:r>
              <a:rPr lang="en-US" sz="3100" b="1" dirty="0" smtClean="0">
                <a:solidFill>
                  <a:srgbClr val="FFC000"/>
                </a:solidFill>
              </a:rPr>
              <a:t>N</a:t>
            </a:r>
            <a:r>
              <a:rPr lang="en-US" sz="3100" b="1" baseline="-25000" dirty="0" smtClean="0">
                <a:solidFill>
                  <a:srgbClr val="FFC000"/>
                </a:solidFill>
              </a:rPr>
              <a:t>2</a:t>
            </a:r>
            <a:r>
              <a:rPr lang="en-US" sz="3100" b="1" dirty="0" smtClean="0">
                <a:solidFill>
                  <a:srgbClr val="FFC000"/>
                </a:solidFill>
              </a:rPr>
              <a:t> </a:t>
            </a:r>
            <a:r>
              <a:rPr lang="en-US" sz="3100" dirty="0" smtClean="0"/>
              <a:t>(</a:t>
            </a:r>
            <a:r>
              <a:rPr lang="en-US" sz="3100" dirty="0" err="1" smtClean="0"/>
              <a:t>azote</a:t>
            </a:r>
            <a:r>
              <a:rPr lang="en-US" sz="3100" dirty="0" smtClean="0"/>
              <a:t> </a:t>
            </a:r>
            <a:r>
              <a:rPr lang="en-US" sz="3100" dirty="0" err="1" smtClean="0"/>
              <a:t>moléculaire</a:t>
            </a:r>
            <a:r>
              <a:rPr lang="en-US" sz="3100" dirty="0" smtClean="0"/>
              <a:t>) : </a:t>
            </a:r>
            <a:r>
              <a:rPr lang="fr-FR" sz="3100" dirty="0" smtClean="0"/>
              <a:t>Assimilation exclusivement connue chez les bactéries. Source inépuisable d ’azote mais très coûteuse en énergie. Concerne des groupes très spécifiques de micro-organismes.</a:t>
            </a:r>
          </a:p>
          <a:p>
            <a:pPr lvl="0"/>
            <a:r>
              <a:rPr lang="fr-FR" sz="3400" dirty="0" smtClean="0"/>
              <a:t>Besoins en N : environ 14% de la masse cellulaire sèche = azote</a:t>
            </a:r>
          </a:p>
          <a:p>
            <a:endParaRPr lang="fr-FR" sz="2400" dirty="0" smtClean="0"/>
          </a:p>
          <a:p>
            <a:pPr lvl="0" algn="just"/>
            <a:endParaRPr lang="fr-FR" sz="3100" dirty="0" smtClean="0"/>
          </a:p>
          <a:p>
            <a:pPr lvl="0" algn="just"/>
            <a:endParaRPr lang="fr-FR" sz="3100" dirty="0" smtClean="0"/>
          </a:p>
          <a:p>
            <a:pPr lvl="0" algn="just">
              <a:buNone/>
            </a:pPr>
            <a:endParaRPr lang="fr-FR" sz="3100" dirty="0" smtClean="0"/>
          </a:p>
          <a:p>
            <a:pPr lvl="0" algn="just">
              <a:buNone/>
            </a:pPr>
            <a:endParaRPr lang="fr-FR" sz="3100" dirty="0" smtClean="0"/>
          </a:p>
          <a:p>
            <a:pPr>
              <a:buNone/>
            </a:pPr>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572272"/>
          </a:xfrm>
        </p:spPr>
        <p:txBody>
          <a:bodyPr>
            <a:normAutofit fontScale="32500" lnSpcReduction="20000"/>
          </a:bodyPr>
          <a:lstStyle/>
          <a:p>
            <a:pPr lvl="1"/>
            <a:endParaRPr lang="fr-FR" dirty="0" smtClean="0"/>
          </a:p>
          <a:p>
            <a:pPr lvl="1"/>
            <a:endParaRPr lang="fr-FR" dirty="0" smtClean="0"/>
          </a:p>
          <a:p>
            <a:pPr>
              <a:buNone/>
            </a:pPr>
            <a:endParaRPr lang="fr-FR" sz="4800" dirty="0" smtClean="0"/>
          </a:p>
          <a:p>
            <a:pPr>
              <a:buFontTx/>
              <a:buChar char="-"/>
            </a:pPr>
            <a:r>
              <a:rPr lang="fr-FR" sz="6000" b="1" dirty="0" smtClean="0">
                <a:solidFill>
                  <a:srgbClr val="FFC000"/>
                </a:solidFill>
              </a:rPr>
              <a:t>Phosphore </a:t>
            </a:r>
            <a:r>
              <a:rPr lang="fr-FR" sz="6000" dirty="0" smtClean="0">
                <a:solidFill>
                  <a:srgbClr val="FFC000"/>
                </a:solidFill>
              </a:rPr>
              <a:t>: </a:t>
            </a:r>
            <a:r>
              <a:rPr lang="fr-FR" sz="6000" dirty="0" smtClean="0"/>
              <a:t>essentiellement sous forme de phosphates (PO</a:t>
            </a:r>
            <a:r>
              <a:rPr lang="fr-FR" sz="6000" baseline="-25000" dirty="0" smtClean="0"/>
              <a:t>4</a:t>
            </a:r>
            <a:r>
              <a:rPr lang="fr-FR" sz="6000" baseline="30000" dirty="0" smtClean="0"/>
              <a:t>3-</a:t>
            </a:r>
            <a:r>
              <a:rPr lang="fr-FR" sz="6000" dirty="0" smtClean="0"/>
              <a:t>; HPO </a:t>
            </a:r>
            <a:r>
              <a:rPr lang="fr-FR" sz="6000" baseline="30000" dirty="0" smtClean="0"/>
              <a:t>2</a:t>
            </a:r>
            <a:r>
              <a:rPr lang="fr-FR" sz="6000" dirty="0" smtClean="0"/>
              <a:t> ; H</a:t>
            </a:r>
            <a:r>
              <a:rPr lang="fr-FR" sz="6000" baseline="-25000" dirty="0" smtClean="0"/>
              <a:t>2</a:t>
            </a:r>
            <a:r>
              <a:rPr lang="fr-FR" sz="6000" dirty="0" smtClean="0"/>
              <a:t>PO </a:t>
            </a:r>
            <a:r>
              <a:rPr lang="fr-FR" sz="6000" baseline="30000" dirty="0" smtClean="0"/>
              <a:t>-</a:t>
            </a:r>
            <a:r>
              <a:rPr lang="fr-FR" sz="6000" dirty="0" smtClean="0"/>
              <a:t> ; H PO ) ou </a:t>
            </a:r>
            <a:r>
              <a:rPr lang="fr-FR" sz="6000" dirty="0" err="1" smtClean="0"/>
              <a:t>polyphosphates</a:t>
            </a:r>
            <a:r>
              <a:rPr lang="fr-FR" sz="6000" dirty="0" smtClean="0"/>
              <a:t>.</a:t>
            </a:r>
          </a:p>
          <a:p>
            <a:pPr>
              <a:buNone/>
            </a:pPr>
            <a:endParaRPr lang="fr-FR" sz="6000" dirty="0" smtClean="0"/>
          </a:p>
          <a:p>
            <a:pPr>
              <a:buFontTx/>
              <a:buChar char="-"/>
            </a:pPr>
            <a:r>
              <a:rPr lang="fr-FR" sz="6000" dirty="0" smtClean="0"/>
              <a:t> Besoins en P : 1 - 3% de la masse cellulaire sèche = phosphore.</a:t>
            </a:r>
          </a:p>
          <a:p>
            <a:pPr>
              <a:buFontTx/>
              <a:buChar char="-"/>
            </a:pPr>
            <a:endParaRPr lang="fr-FR" sz="6000" dirty="0" smtClean="0"/>
          </a:p>
          <a:p>
            <a:pPr lvl="1"/>
            <a:r>
              <a:rPr lang="fr-FR" sz="6000" b="1" dirty="0" smtClean="0">
                <a:solidFill>
                  <a:srgbClr val="FFC000"/>
                </a:solidFill>
              </a:rPr>
              <a:t>Soufre </a:t>
            </a:r>
            <a:r>
              <a:rPr lang="fr-FR" sz="6000" dirty="0" smtClean="0">
                <a:solidFill>
                  <a:srgbClr val="FFC000"/>
                </a:solidFill>
              </a:rPr>
              <a:t>:</a:t>
            </a:r>
            <a:endParaRPr lang="fr-FR" sz="6000" b="1" dirty="0" smtClean="0">
              <a:solidFill>
                <a:srgbClr val="FFC000"/>
              </a:solidFill>
            </a:endParaRPr>
          </a:p>
          <a:p>
            <a:pPr lvl="0"/>
            <a:r>
              <a:rPr lang="fr-FR" sz="6000" dirty="0" smtClean="0"/>
              <a:t>Sous forme réduite, —SH ou —S— apporté par les AA soufrés (cystéine et méthionine) et les vitamines soufrés (biotine) = source préférentielle d’assimilation du soufre.</a:t>
            </a:r>
          </a:p>
          <a:p>
            <a:pPr lvl="0">
              <a:buNone/>
            </a:pPr>
            <a:endParaRPr lang="fr-FR" sz="6000" dirty="0" smtClean="0"/>
          </a:p>
          <a:p>
            <a:pPr lvl="0"/>
            <a:r>
              <a:rPr lang="fr-FR" sz="6000" dirty="0" smtClean="0"/>
              <a:t>H2S, dans les environnements réducteurs (milieux anaérobies).</a:t>
            </a:r>
          </a:p>
          <a:p>
            <a:pPr lvl="0">
              <a:buNone/>
            </a:pPr>
            <a:endParaRPr lang="fr-FR" sz="6000" dirty="0" smtClean="0"/>
          </a:p>
          <a:p>
            <a:pPr lvl="0"/>
            <a:r>
              <a:rPr lang="fr-FR" sz="6000" dirty="0" smtClean="0"/>
              <a:t>SO4-, sulfates. Forme coûteuse en énergie mais la plus abondante.</a:t>
            </a:r>
          </a:p>
          <a:p>
            <a:pPr lvl="0">
              <a:buNone/>
            </a:pPr>
            <a:endParaRPr lang="fr-FR" sz="6000" dirty="0" smtClean="0"/>
          </a:p>
          <a:p>
            <a:pPr lvl="0"/>
            <a:r>
              <a:rPr lang="fr-FR" sz="6000" dirty="0" smtClean="0"/>
              <a:t>Besoins en S : &lt; 1% de la masse cellulaire sèche = soufre</a:t>
            </a:r>
          </a:p>
          <a:p>
            <a:pPr>
              <a:buNone/>
            </a:pPr>
            <a:endParaRPr lang="fr-FR" sz="6000" dirty="0" smtClean="0"/>
          </a:p>
          <a:p>
            <a:pPr>
              <a:buFontTx/>
              <a:buChar char="-"/>
            </a:pPr>
            <a:endParaRPr lang="fr-FR" dirty="0" smtClean="0"/>
          </a:p>
          <a:p>
            <a:pPr>
              <a:buFontTx/>
              <a:buChar char="-"/>
            </a:pPr>
            <a:endParaRPr lang="fr-FR" sz="2800" dirty="0" smtClean="0"/>
          </a:p>
          <a:p>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normAutofit fontScale="77500" lnSpcReduction="20000"/>
          </a:bodyPr>
          <a:lstStyle/>
          <a:p>
            <a:pPr lvl="1"/>
            <a:r>
              <a:rPr lang="fr-FR" sz="3100" b="1" dirty="0" smtClean="0">
                <a:solidFill>
                  <a:srgbClr val="FFC000"/>
                </a:solidFill>
              </a:rPr>
              <a:t>Eléments « mineurs » et oligoéléments</a:t>
            </a:r>
          </a:p>
          <a:p>
            <a:pPr lvl="0"/>
            <a:r>
              <a:rPr lang="fr-FR" dirty="0" smtClean="0"/>
              <a:t>Essentiellement des cations, ne sont pas liés aux autres molécules par des liaisons covalentes (électrostatiques,…).</a:t>
            </a:r>
          </a:p>
          <a:p>
            <a:pPr lvl="0"/>
            <a:endParaRPr lang="fr-FR" sz="2800" dirty="0" smtClean="0"/>
          </a:p>
          <a:p>
            <a:pPr lvl="0"/>
            <a:r>
              <a:rPr lang="fr-FR" dirty="0" smtClean="0"/>
              <a:t>K</a:t>
            </a:r>
            <a:r>
              <a:rPr lang="fr-FR" baseline="30000" dirty="0" smtClean="0"/>
              <a:t>+</a:t>
            </a:r>
            <a:r>
              <a:rPr lang="fr-FR" dirty="0" smtClean="0"/>
              <a:t> (principal cation, cofacteur), Fe</a:t>
            </a:r>
            <a:r>
              <a:rPr lang="fr-FR" baseline="30000" dirty="0" smtClean="0"/>
              <a:t>2+</a:t>
            </a:r>
            <a:r>
              <a:rPr lang="fr-FR" dirty="0" smtClean="0"/>
              <a:t> (cytochromes), Ca</a:t>
            </a:r>
            <a:r>
              <a:rPr lang="fr-FR" baseline="30000" dirty="0" smtClean="0"/>
              <a:t>2+</a:t>
            </a:r>
            <a:r>
              <a:rPr lang="fr-FR" dirty="0" smtClean="0"/>
              <a:t> et Mg</a:t>
            </a:r>
            <a:r>
              <a:rPr lang="fr-FR" baseline="30000" dirty="0" smtClean="0"/>
              <a:t>2+</a:t>
            </a:r>
            <a:r>
              <a:rPr lang="fr-FR" dirty="0" smtClean="0"/>
              <a:t> (</a:t>
            </a:r>
            <a:r>
              <a:rPr lang="fr-FR" dirty="0" err="1" smtClean="0"/>
              <a:t>thermorésistance</a:t>
            </a:r>
            <a:r>
              <a:rPr lang="fr-FR" dirty="0" smtClean="0"/>
              <a:t>, cofacteurs, stabilité membranaire,…), Mn</a:t>
            </a:r>
            <a:r>
              <a:rPr lang="fr-FR" baseline="30000" dirty="0" smtClean="0"/>
              <a:t>2+</a:t>
            </a:r>
            <a:r>
              <a:rPr lang="fr-FR" dirty="0" smtClean="0"/>
              <a:t>, Co</a:t>
            </a:r>
            <a:r>
              <a:rPr lang="fr-FR" baseline="30000" dirty="0" smtClean="0"/>
              <a:t>2+</a:t>
            </a:r>
            <a:r>
              <a:rPr lang="fr-FR" dirty="0" smtClean="0"/>
              <a:t> (pour vitamine B12),  Zn</a:t>
            </a:r>
            <a:r>
              <a:rPr lang="fr-FR" baseline="30000" dirty="0" smtClean="0"/>
              <a:t>2+</a:t>
            </a:r>
            <a:r>
              <a:rPr lang="fr-FR" dirty="0" smtClean="0"/>
              <a:t>, Cu</a:t>
            </a:r>
            <a:r>
              <a:rPr lang="fr-FR" baseline="30000" dirty="0" smtClean="0"/>
              <a:t>2+</a:t>
            </a:r>
            <a:r>
              <a:rPr lang="fr-FR" dirty="0" smtClean="0"/>
              <a:t>, Mo</a:t>
            </a:r>
            <a:r>
              <a:rPr lang="fr-FR" baseline="30000" dirty="0" smtClean="0"/>
              <a:t>2+</a:t>
            </a:r>
            <a:r>
              <a:rPr lang="fr-FR" dirty="0" smtClean="0"/>
              <a:t>, Ni</a:t>
            </a:r>
            <a:r>
              <a:rPr lang="fr-FR" baseline="30000" dirty="0" smtClean="0"/>
              <a:t>+</a:t>
            </a:r>
            <a:r>
              <a:rPr lang="fr-FR" dirty="0" smtClean="0"/>
              <a:t>, …</a:t>
            </a:r>
          </a:p>
          <a:p>
            <a:pPr lvl="0">
              <a:buNone/>
            </a:pPr>
            <a:endParaRPr lang="fr-FR" sz="2800" dirty="0" smtClean="0"/>
          </a:p>
          <a:p>
            <a:pPr lvl="0"/>
            <a:r>
              <a:rPr lang="fr-FR" dirty="0" smtClean="0"/>
              <a:t>besoins:</a:t>
            </a:r>
            <a:endParaRPr lang="fr-FR" sz="2800" dirty="0" smtClean="0"/>
          </a:p>
          <a:p>
            <a:pPr lvl="0"/>
            <a:r>
              <a:rPr lang="fr-FR" dirty="0" smtClean="0"/>
              <a:t>classiquement du </a:t>
            </a:r>
            <a:r>
              <a:rPr lang="fr-FR" dirty="0" err="1" smtClean="0"/>
              <a:t>ng</a:t>
            </a:r>
            <a:r>
              <a:rPr lang="fr-FR" dirty="0" smtClean="0"/>
              <a:t> au mg / L mais les besoins peuvent être spécifiques pour la synthèse d’antibiotiques (10 à 100 fois les besoins en Fe et Mn et Zn requis pour la croissance)</a:t>
            </a:r>
            <a:endParaRPr lang="fr-FR" sz="2800" dirty="0" smtClean="0"/>
          </a:p>
          <a:p>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554683"/>
          </a:xfrm>
        </p:spPr>
        <p:txBody>
          <a:bodyPr>
            <a:normAutofit fontScale="70000" lnSpcReduction="20000"/>
          </a:bodyPr>
          <a:lstStyle/>
          <a:p>
            <a:pPr lvl="0">
              <a:buNone/>
            </a:pPr>
            <a:r>
              <a:rPr lang="fr-FR" b="1" dirty="0" smtClean="0">
                <a:solidFill>
                  <a:srgbClr val="00B050"/>
                </a:solidFill>
              </a:rPr>
              <a:t>-  Conversions énergétiques</a:t>
            </a:r>
          </a:p>
          <a:p>
            <a:pPr lvl="0"/>
            <a:r>
              <a:rPr lang="fr-FR" dirty="0" smtClean="0"/>
              <a:t>Principe des conversions énergétiques (l’utilisation de l’</a:t>
            </a:r>
            <a:r>
              <a:rPr lang="fr-FR" dirty="0" err="1" smtClean="0"/>
              <a:t>énèrgie</a:t>
            </a:r>
            <a:r>
              <a:rPr lang="fr-FR" dirty="0" smtClean="0"/>
              <a:t> cellulaire): </a:t>
            </a:r>
          </a:p>
          <a:p>
            <a:pPr lvl="0"/>
            <a:r>
              <a:rPr lang="fr-FR" dirty="0" smtClean="0"/>
              <a:t>dégradation des molécules à haut potentiel énergétique couplée avec la production d'adénosine triphosphate (ATP) = catabolisme.</a:t>
            </a:r>
          </a:p>
          <a:p>
            <a:pPr lvl="0"/>
            <a:r>
              <a:rPr lang="fr-FR" dirty="0" smtClean="0"/>
              <a:t>Deux mécanismes de base de production de l'ATP :</a:t>
            </a:r>
          </a:p>
          <a:p>
            <a:pPr lvl="0">
              <a:buNone/>
            </a:pPr>
            <a:endParaRPr lang="fr-FR" dirty="0" smtClean="0"/>
          </a:p>
          <a:p>
            <a:pPr lvl="0"/>
            <a:r>
              <a:rPr lang="fr-FR" dirty="0" smtClean="0"/>
              <a:t>phosphorylation au niveau du substrat—&gt; </a:t>
            </a:r>
            <a:r>
              <a:rPr lang="fr-FR" b="1" dirty="0" smtClean="0"/>
              <a:t>fermentation</a:t>
            </a:r>
            <a:endParaRPr lang="fr-FR" dirty="0" smtClean="0"/>
          </a:p>
          <a:p>
            <a:pPr lvl="0"/>
            <a:r>
              <a:rPr lang="fr-FR" dirty="0" smtClean="0"/>
              <a:t>phosphorylation oxydative—&gt; </a:t>
            </a:r>
            <a:r>
              <a:rPr lang="fr-FR" b="1" dirty="0" smtClean="0"/>
              <a:t>respiration</a:t>
            </a:r>
          </a:p>
          <a:p>
            <a:pPr lvl="0"/>
            <a:r>
              <a:rPr lang="fr-FR" dirty="0" smtClean="0"/>
              <a:t>Rendement ATP: fermentations &lt;&lt; respirations</a:t>
            </a:r>
          </a:p>
          <a:p>
            <a:pPr lvl="0">
              <a:buNone/>
            </a:pPr>
            <a:endParaRPr lang="fr-FR" dirty="0" smtClean="0"/>
          </a:p>
          <a:p>
            <a:pPr lvl="0"/>
            <a:r>
              <a:rPr lang="fr-FR" dirty="0" smtClean="0"/>
              <a:t>A production égale d’ATP, plus de substrat est métabolisé lors des fermentations que lors de la respiration.</a:t>
            </a:r>
          </a:p>
          <a:p>
            <a:pPr lvl="0">
              <a:buNone/>
            </a:pPr>
            <a:endParaRPr lang="fr-FR" b="1" dirty="0" smtClean="0"/>
          </a:p>
          <a:p>
            <a:pPr lvl="0"/>
            <a:r>
              <a:rPr lang="fr-FR" b="1" dirty="0" smtClean="0"/>
              <a:t>EX:</a:t>
            </a:r>
            <a:r>
              <a:rPr lang="fr-FR" dirty="0" smtClean="0"/>
              <a:t>  Levures, </a:t>
            </a:r>
            <a:r>
              <a:rPr lang="fr-FR" i="1" dirty="0" smtClean="0"/>
              <a:t>E. coli</a:t>
            </a:r>
            <a:r>
              <a:rPr lang="fr-FR" dirty="0" smtClean="0"/>
              <a:t>,…possèdent les deux voies</a:t>
            </a:r>
          </a:p>
          <a:p>
            <a:pPr lvl="0"/>
            <a:r>
              <a:rPr lang="fr-FR" i="1" dirty="0" err="1" smtClean="0"/>
              <a:t>Bacillus</a:t>
            </a:r>
            <a:r>
              <a:rPr lang="fr-FR" dirty="0" err="1" smtClean="0"/>
              <a:t>,</a:t>
            </a:r>
            <a:r>
              <a:rPr lang="fr-FR" i="1" dirty="0" err="1" smtClean="0"/>
              <a:t>Clostridium</a:t>
            </a:r>
            <a:r>
              <a:rPr lang="fr-FR" dirty="0" smtClean="0"/>
              <a:t>… uniquement fermentation</a:t>
            </a:r>
          </a:p>
          <a:p>
            <a:pPr lvl="0"/>
            <a:r>
              <a:rPr lang="fr-FR" i="1" dirty="0" err="1" smtClean="0"/>
              <a:t>Pseudomonas</a:t>
            </a:r>
            <a:r>
              <a:rPr lang="fr-FR" i="1" dirty="0" smtClean="0"/>
              <a:t> </a:t>
            </a:r>
            <a:r>
              <a:rPr lang="fr-FR" dirty="0" smtClean="0"/>
              <a:t>: uniquement respiration</a:t>
            </a:r>
          </a:p>
          <a:p>
            <a:pPr lvl="0"/>
            <a:endParaRPr lang="fr-FR" dirty="0" smtClean="0"/>
          </a:p>
          <a:p>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solidFill>
                  <a:srgbClr val="00B0F0"/>
                </a:solidFill>
              </a:rPr>
              <a:t>Extraction des métabolites</a:t>
            </a:r>
            <a:r>
              <a:rPr lang="fr-FR" dirty="0" smtClean="0">
                <a:solidFill>
                  <a:srgbClr val="00B0F0"/>
                </a:solidFill>
              </a:rPr>
              <a:t/>
            </a:r>
            <a:br>
              <a:rPr lang="fr-FR" dirty="0" smtClean="0">
                <a:solidFill>
                  <a:srgbClr val="00B0F0"/>
                </a:solidFill>
              </a:rPr>
            </a:br>
            <a:r>
              <a:rPr lang="fr-FR" b="1" dirty="0" smtClean="0">
                <a:solidFill>
                  <a:srgbClr val="00B0F0"/>
                </a:solidFill>
              </a:rPr>
              <a:t>Par les solvants</a:t>
            </a:r>
            <a:r>
              <a:rPr lang="fr-FR" dirty="0" smtClean="0">
                <a:solidFill>
                  <a:srgbClr val="00B0F0"/>
                </a:solidFill>
              </a:rPr>
              <a:t> </a:t>
            </a:r>
            <a:r>
              <a:rPr lang="fr-FR" b="1" dirty="0" smtClean="0">
                <a:solidFill>
                  <a:srgbClr val="00B0F0"/>
                </a:solidFill>
              </a:rPr>
              <a:t>organiques</a:t>
            </a:r>
            <a:r>
              <a:rPr lang="fr-FR" dirty="0" smtClean="0">
                <a:solidFill>
                  <a:srgbClr val="00B0F0"/>
                </a:solidFill>
              </a:rPr>
              <a:t/>
            </a:r>
            <a:br>
              <a:rPr lang="fr-FR" dirty="0" smtClean="0">
                <a:solidFill>
                  <a:srgbClr val="00B0F0"/>
                </a:solidFill>
              </a:rPr>
            </a:br>
            <a:endParaRPr lang="fr-FR" dirty="0">
              <a:solidFill>
                <a:srgbClr val="00B0F0"/>
              </a:solidFill>
            </a:endParaRPr>
          </a:p>
        </p:txBody>
      </p:sp>
      <p:sp>
        <p:nvSpPr>
          <p:cNvPr id="3" name="Espace réservé du contenu 2"/>
          <p:cNvSpPr>
            <a:spLocks noGrp="1"/>
          </p:cNvSpPr>
          <p:nvPr>
            <p:ph idx="1"/>
          </p:nvPr>
        </p:nvSpPr>
        <p:spPr>
          <a:xfrm>
            <a:off x="457200" y="1357298"/>
            <a:ext cx="8229600" cy="5214974"/>
          </a:xfrm>
        </p:spPr>
        <p:txBody>
          <a:bodyPr>
            <a:normAutofit fontScale="70000" lnSpcReduction="20000"/>
          </a:bodyPr>
          <a:lstStyle/>
          <a:p>
            <a:pPr>
              <a:buNone/>
            </a:pPr>
            <a:r>
              <a:rPr lang="fr-FR" b="1" dirty="0" smtClean="0">
                <a:solidFill>
                  <a:srgbClr val="00B0F0"/>
                </a:solidFill>
              </a:rPr>
              <a:t>      Définitions </a:t>
            </a:r>
          </a:p>
          <a:p>
            <a:pPr>
              <a:buNone/>
            </a:pPr>
            <a:endParaRPr lang="fr-FR" dirty="0" smtClean="0">
              <a:solidFill>
                <a:srgbClr val="00B0F0"/>
              </a:solidFill>
            </a:endParaRPr>
          </a:p>
          <a:p>
            <a:pPr algn="just">
              <a:buNone/>
            </a:pPr>
            <a:r>
              <a:rPr lang="fr-FR" dirty="0" smtClean="0"/>
              <a:t>     L’extraction est utilisée pour extraire sélectivement un ou plusieurs composés d’un mélange initial, sur la base de propriétés chimiques ou physiques.</a:t>
            </a:r>
          </a:p>
          <a:p>
            <a:pPr algn="just">
              <a:buNone/>
            </a:pPr>
            <a:endParaRPr lang="fr-FR" dirty="0" smtClean="0"/>
          </a:p>
          <a:p>
            <a:pPr algn="just">
              <a:buNone/>
            </a:pPr>
            <a:r>
              <a:rPr lang="fr-FR" dirty="0" smtClean="0"/>
              <a:t>      L’extraction par solvant c’est un procédé qui permet d’extraire des composés qui ne peuvent pas l’être avec de l’eau.</a:t>
            </a:r>
          </a:p>
          <a:p>
            <a:pPr algn="just">
              <a:buNone/>
            </a:pPr>
            <a:r>
              <a:rPr lang="fr-FR" dirty="0" smtClean="0"/>
              <a:t>      L’extraction consiste à transférer un composé d’une phase à une autre:</a:t>
            </a:r>
          </a:p>
          <a:p>
            <a:pPr algn="just">
              <a:buNone/>
            </a:pPr>
            <a:r>
              <a:rPr lang="fr-FR" dirty="0" smtClean="0"/>
              <a:t>        • D’une phase liquide à une autre phase liquide.</a:t>
            </a:r>
          </a:p>
          <a:p>
            <a:pPr algn="just">
              <a:buNone/>
            </a:pPr>
            <a:r>
              <a:rPr lang="fr-FR" dirty="0" smtClean="0"/>
              <a:t>        • D’une phase solide à une phase liquide.</a:t>
            </a:r>
          </a:p>
          <a:p>
            <a:pPr algn="just">
              <a:buNone/>
            </a:pPr>
            <a:r>
              <a:rPr lang="fr-FR" dirty="0" smtClean="0"/>
              <a:t> </a:t>
            </a:r>
          </a:p>
          <a:p>
            <a:pPr algn="just">
              <a:buNone/>
            </a:pPr>
            <a:r>
              <a:rPr lang="fr-FR" dirty="0" smtClean="0"/>
              <a:t>     C’est une opération qui consiste à séparer certains composés d’un organisme (animal ou végétal) selon diverses techniques.</a:t>
            </a:r>
          </a:p>
          <a:p>
            <a:endParaRPr lang="fr-FR" dirty="0"/>
          </a:p>
        </p:txBody>
      </p:sp>
      <p:sp>
        <p:nvSpPr>
          <p:cNvPr id="4" name="Flèche droite 3"/>
          <p:cNvSpPr/>
          <p:nvPr/>
        </p:nvSpPr>
        <p:spPr>
          <a:xfrm>
            <a:off x="500034" y="214290"/>
            <a:ext cx="978408" cy="78581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t>1</a:t>
            </a:r>
            <a:endParaRPr lang="fr-FR" sz="2400"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785794"/>
            <a:ext cx="8229600" cy="4525963"/>
          </a:xfrm>
        </p:spPr>
        <p:txBody>
          <a:bodyPr>
            <a:normAutofit fontScale="92500" lnSpcReduction="20000"/>
          </a:bodyPr>
          <a:lstStyle/>
          <a:p>
            <a:pPr>
              <a:buNone/>
            </a:pPr>
            <a:r>
              <a:rPr lang="fr-FR" b="1" dirty="0" smtClean="0">
                <a:solidFill>
                  <a:srgbClr val="00B0F0"/>
                </a:solidFill>
              </a:rPr>
              <a:t>  - Intérêt de l’extraction</a:t>
            </a:r>
          </a:p>
          <a:p>
            <a:pPr>
              <a:buNone/>
            </a:pPr>
            <a:endParaRPr lang="fr-FR" dirty="0" smtClean="0">
              <a:solidFill>
                <a:srgbClr val="00B0F0"/>
              </a:solidFill>
            </a:endParaRPr>
          </a:p>
          <a:p>
            <a:pPr algn="just"/>
            <a:r>
              <a:rPr lang="fr-FR" dirty="0" smtClean="0"/>
              <a:t>Le but de l’extraction est d’isoler une ou plusieurs molécules à partir d’un organisme.</a:t>
            </a:r>
          </a:p>
          <a:p>
            <a:pPr algn="just">
              <a:buNone/>
            </a:pPr>
            <a:endParaRPr lang="fr-FR" dirty="0" smtClean="0"/>
          </a:p>
          <a:p>
            <a:pPr algn="just"/>
            <a:r>
              <a:rPr lang="fr-FR" dirty="0" smtClean="0"/>
              <a:t>Ainsi, la découverte de nouveaux médicaments peut passer par l’étude de ces substances naturelles et si une molécule se trouve être performante dans un domaine précis, elle pourra faire l’objet d’une commercialisation sous forme de médicament.</a:t>
            </a:r>
          </a:p>
          <a:p>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57298"/>
            <a:ext cx="8229600" cy="4768865"/>
          </a:xfrm>
        </p:spPr>
        <p:txBody>
          <a:bodyPr>
            <a:normAutofit fontScale="70000" lnSpcReduction="20000"/>
          </a:bodyPr>
          <a:lstStyle/>
          <a:p>
            <a:pPr algn="just"/>
            <a:r>
              <a:rPr lang="fr-FR" dirty="0" smtClean="0"/>
              <a:t>Le choix du solvant obéit à trois critères et nécessite la connaissance d’un paramètre physique caractéristique de ce solvant.</a:t>
            </a:r>
          </a:p>
          <a:p>
            <a:pPr algn="just">
              <a:buNone/>
            </a:pPr>
            <a:endParaRPr lang="fr-FR" dirty="0" smtClean="0"/>
          </a:p>
          <a:p>
            <a:pPr algn="just">
              <a:buNone/>
            </a:pPr>
            <a:r>
              <a:rPr lang="fr-FR" dirty="0" smtClean="0"/>
              <a:t>    · L’état physique du solvant: Le solvant doit être liquide à la température et à la pression où l’on réalise l’extraction.</a:t>
            </a:r>
          </a:p>
          <a:p>
            <a:pPr algn="just">
              <a:buNone/>
            </a:pPr>
            <a:endParaRPr lang="fr-FR" dirty="0" smtClean="0"/>
          </a:p>
          <a:p>
            <a:pPr algn="just">
              <a:buNone/>
            </a:pPr>
            <a:r>
              <a:rPr lang="fr-FR" dirty="0" smtClean="0"/>
              <a:t>    · La miscibilité du solvant: Le solvant doit être non miscible à la phase qui contient initialement le composé à extraire.</a:t>
            </a:r>
          </a:p>
          <a:p>
            <a:pPr algn="just">
              <a:buNone/>
            </a:pPr>
            <a:endParaRPr lang="fr-FR" dirty="0" smtClean="0"/>
          </a:p>
          <a:p>
            <a:pPr algn="just">
              <a:buNone/>
            </a:pPr>
            <a:r>
              <a:rPr lang="fr-FR" dirty="0" smtClean="0"/>
              <a:t>    · La solubilité: Le composé à extraire doit être très soluble dans le solvant. C’est-à dire, beaucoup plus soluble dans le solvant que dans le milieu où il se trouve initialement (milieu aqueux en général).</a:t>
            </a:r>
          </a:p>
          <a:p>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142984"/>
            <a:ext cx="8229600" cy="4525963"/>
          </a:xfrm>
        </p:spPr>
        <p:txBody>
          <a:bodyPr>
            <a:normAutofit fontScale="77500" lnSpcReduction="20000"/>
          </a:bodyPr>
          <a:lstStyle/>
          <a:p>
            <a:pPr>
              <a:buNone/>
            </a:pPr>
            <a:r>
              <a:rPr lang="fr-FR" b="1" dirty="0" smtClean="0">
                <a:solidFill>
                  <a:srgbClr val="00B0F0"/>
                </a:solidFill>
              </a:rPr>
              <a:t>    -Extraction par solvant</a:t>
            </a:r>
          </a:p>
          <a:p>
            <a:pPr>
              <a:buNone/>
            </a:pPr>
            <a:endParaRPr lang="fr-FR" dirty="0" smtClean="0"/>
          </a:p>
          <a:p>
            <a:pPr algn="just"/>
            <a:r>
              <a:rPr lang="fr-FR" dirty="0" smtClean="0"/>
              <a:t>Elle consiste à faire passer, par solubilisation, la substance à extraire dans un solvant.</a:t>
            </a:r>
          </a:p>
          <a:p>
            <a:pPr algn="just">
              <a:buNone/>
            </a:pPr>
            <a:endParaRPr lang="fr-FR" dirty="0" smtClean="0"/>
          </a:p>
          <a:p>
            <a:pPr algn="just"/>
            <a:r>
              <a:rPr lang="fr-FR" dirty="0" smtClean="0"/>
              <a:t>Celui-ci peut être de l’eau, mais généralement il s’agira d’un solvant organique: éthanol, cyclohexane, éther de pétrole, toluène, etc. Dans l’extraction par solvant, la suspension microbienne qui contient les composés à extraire  (les métabolites secondaires) est mélangée à un solvant. Il faudra donc des solvants capables. En plus, il arrive que des traces de solvant soient présentes dans les molécules à extraire.</a:t>
            </a:r>
          </a:p>
          <a:p>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fontScale="77500" lnSpcReduction="20000"/>
          </a:bodyPr>
          <a:lstStyle/>
          <a:p>
            <a:pPr>
              <a:buNone/>
            </a:pPr>
            <a:r>
              <a:rPr lang="fr-FR" dirty="0" smtClean="0"/>
              <a:t>     -</a:t>
            </a:r>
            <a:r>
              <a:rPr lang="fr-FR" b="1" dirty="0" smtClean="0">
                <a:solidFill>
                  <a:srgbClr val="00B0F0"/>
                </a:solidFill>
              </a:rPr>
              <a:t>Extraction liquide-liquide</a:t>
            </a:r>
          </a:p>
          <a:p>
            <a:pPr>
              <a:buNone/>
            </a:pPr>
            <a:endParaRPr lang="fr-FR" dirty="0" smtClean="0">
              <a:solidFill>
                <a:srgbClr val="00B0F0"/>
              </a:solidFill>
            </a:endParaRPr>
          </a:p>
          <a:p>
            <a:pPr algn="just"/>
            <a:r>
              <a:rPr lang="fr-FR" dirty="0" smtClean="0"/>
              <a:t>L’extraction liquide-liquide est l’une des techniques de préparation d’échantillons les plus anciennes. C’est une opération fondamentale de transfert de matière entre deux phases liquides non miscibles, sans transfert de chaleur. </a:t>
            </a:r>
          </a:p>
          <a:p>
            <a:pPr algn="just"/>
            <a:endParaRPr lang="fr-FR" dirty="0" smtClean="0"/>
          </a:p>
          <a:p>
            <a:pPr algn="just"/>
            <a:r>
              <a:rPr lang="fr-FR" dirty="0" smtClean="0"/>
              <a:t>Cette technique permet d’extraire une substance dissoute dans un solvant, à l’aide d’un autre solvant, appelé solvant d’extraction, dans lequel elle est plus soluble. Le solvant initial et le solvant d’extraction ne doivent pas être miscibles. L’extraction liquide-liquide est réalisée par le contact intime du solvant avec la solution dans des appareils destinés à mélanger les deux phases (ampoules, colonnes, mélangeurs). La séparation des phases s’obtient par décantation gravimétrique ou centrifuge.</a:t>
            </a:r>
          </a:p>
          <a:p>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14422"/>
            <a:ext cx="8229600" cy="4911741"/>
          </a:xfrm>
        </p:spPr>
        <p:txBody>
          <a:bodyPr>
            <a:normAutofit fontScale="92500"/>
          </a:bodyPr>
          <a:lstStyle/>
          <a:p>
            <a:r>
              <a:rPr lang="fr-FR" dirty="0" smtClean="0"/>
              <a:t>L’extraction liquide-liquide est la succession de plusieurs étapes. La première étape est la mise en contact des deux phases. Pour augmenter la surface d’échange, la phase à extraire et la phase d’extraction sont mélangées.</a:t>
            </a:r>
          </a:p>
          <a:p>
            <a:r>
              <a:rPr lang="fr-FR" dirty="0" smtClean="0"/>
              <a:t> La seconde étape consiste à obtenir l’équilibre du système (saturation de la phase d’extraction) qui est régi par les lois de la diffusion et de la solubilité (coefficient de partage). La dernière étape est la séparation des phases (décantation).</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lnSpcReduction="10000"/>
          </a:bodyPr>
          <a:lstStyle/>
          <a:p>
            <a:pPr algn="just">
              <a:buNone/>
            </a:pPr>
            <a:r>
              <a:rPr lang="fr-FR" b="1" dirty="0" smtClean="0">
                <a:solidFill>
                  <a:schemeClr val="accent3"/>
                </a:solidFill>
              </a:rPr>
              <a:t>     </a:t>
            </a:r>
            <a:r>
              <a:rPr lang="fr-FR" sz="2200" b="1" dirty="0" smtClean="0">
                <a:solidFill>
                  <a:schemeClr val="accent3"/>
                </a:solidFill>
              </a:rPr>
              <a:t>2.   Le système d'aération </a:t>
            </a:r>
            <a:endParaRPr lang="fr-FR" sz="2200" dirty="0" smtClean="0">
              <a:solidFill>
                <a:schemeClr val="accent3"/>
              </a:solidFill>
            </a:endParaRPr>
          </a:p>
          <a:p>
            <a:pPr algn="just"/>
            <a:r>
              <a:rPr lang="fr-FR" sz="2200" dirty="0" smtClean="0"/>
              <a:t>Le bioréacteur doit posséder un système d'injection d'air qui doit être dispersé dans l'ensemble du milieu. L'arrivée d'air a lieu sous le mobile d'agitation. L'air doit être : </a:t>
            </a:r>
          </a:p>
          <a:p>
            <a:pPr lvl="0" algn="just"/>
            <a:r>
              <a:rPr lang="fr-FR" sz="2200" dirty="0" smtClean="0"/>
              <a:t>comprimé (compresseur), </a:t>
            </a:r>
          </a:p>
          <a:p>
            <a:pPr lvl="0" algn="just"/>
            <a:r>
              <a:rPr lang="fr-FR" sz="2200" dirty="0" smtClean="0"/>
              <a:t>stérile donc filtré (</a:t>
            </a:r>
            <a:r>
              <a:rPr lang="fr-FR" sz="2200" dirty="0" err="1" smtClean="0"/>
              <a:t>cad</a:t>
            </a:r>
            <a:r>
              <a:rPr lang="fr-FR" sz="2200" dirty="0" smtClean="0"/>
              <a:t> dépourvu de particules). On utilise un filtre hydrophobe qui conserve ses propriétés stérilisantes à l'humidité atmosphérique. Ne pas </a:t>
            </a:r>
            <a:r>
              <a:rPr lang="fr-FR" sz="2200" dirty="0" err="1" smtClean="0"/>
              <a:t>autoclaver</a:t>
            </a:r>
            <a:r>
              <a:rPr lang="fr-FR" sz="2200" dirty="0" smtClean="0"/>
              <a:t> n'y faire entrer de l'air humide car risque d'occlusion </a:t>
            </a:r>
          </a:p>
          <a:p>
            <a:pPr lvl="0" algn="just"/>
            <a:r>
              <a:rPr lang="fr-FR" sz="2200" dirty="0" smtClean="0"/>
              <a:t>sec (pour ne pas mouiller le filtre), </a:t>
            </a:r>
          </a:p>
          <a:p>
            <a:pPr lvl="0" algn="just"/>
            <a:r>
              <a:rPr lang="fr-FR" sz="2200" dirty="0" smtClean="0"/>
              <a:t>déshuilé </a:t>
            </a:r>
          </a:p>
          <a:p>
            <a:pPr algn="just">
              <a:buNone/>
            </a:pPr>
            <a:endParaRPr lang="fr-FR" sz="2200" dirty="0" smtClean="0"/>
          </a:p>
          <a:p>
            <a:pPr algn="just"/>
            <a:r>
              <a:rPr lang="fr-FR" sz="2200" dirty="0" smtClean="0"/>
              <a:t>Le système de distribution et de répartition de l’air peut être un simple tube d'arrivée d'air, un tube métallique perforé (</a:t>
            </a:r>
            <a:r>
              <a:rPr lang="fr-FR" sz="2200" dirty="0" err="1" smtClean="0"/>
              <a:t>sparger</a:t>
            </a:r>
            <a:r>
              <a:rPr lang="fr-FR" sz="2200" dirty="0" smtClean="0"/>
              <a:t> linéaire), un plateau d'aération ou disque de porcelaine poreux qui disperse bien le gaz. </a:t>
            </a:r>
          </a:p>
          <a:p>
            <a:endParaRPr lang="fr-F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en\Desktop\Dark_extraction_(16718608286).jpg"/>
          <p:cNvPicPr>
            <a:picLocks noGrp="1" noChangeAspect="1" noChangeArrowheads="1"/>
          </p:cNvPicPr>
          <p:nvPr>
            <p:ph idx="1"/>
          </p:nvPr>
        </p:nvPicPr>
        <p:blipFill>
          <a:blip r:embed="rId2"/>
          <a:srcRect/>
          <a:stretch>
            <a:fillRect/>
          </a:stretch>
        </p:blipFill>
        <p:spPr bwMode="auto">
          <a:xfrm>
            <a:off x="5000628" y="857232"/>
            <a:ext cx="2794000" cy="3721100"/>
          </a:xfrm>
          <a:prstGeom prst="rect">
            <a:avLst/>
          </a:prstGeom>
          <a:noFill/>
        </p:spPr>
      </p:pic>
      <p:sp>
        <p:nvSpPr>
          <p:cNvPr id="1031" name="AutoShape 7"/>
          <p:cNvSpPr>
            <a:spLocks/>
          </p:cNvSpPr>
          <p:nvPr/>
        </p:nvSpPr>
        <p:spPr bwMode="auto">
          <a:xfrm>
            <a:off x="1573213" y="2019300"/>
            <a:ext cx="765175" cy="862013"/>
          </a:xfrm>
          <a:custGeom>
            <a:avLst/>
            <a:gdLst/>
            <a:ahLst/>
            <a:cxnLst>
              <a:cxn ang="0">
                <a:pos x="736" y="699"/>
              </a:cxn>
              <a:cxn ang="0">
                <a:pos x="94" y="796"/>
              </a:cxn>
              <a:cxn ang="0">
                <a:pos x="179" y="1356"/>
              </a:cxn>
              <a:cxn ang="0">
                <a:pos x="738" y="1272"/>
              </a:cxn>
              <a:cxn ang="0">
                <a:pos x="670" y="818"/>
              </a:cxn>
              <a:cxn ang="0">
                <a:pos x="671" y="781"/>
              </a:cxn>
              <a:cxn ang="0">
                <a:pos x="683" y="748"/>
              </a:cxn>
              <a:cxn ang="0">
                <a:pos x="706" y="721"/>
              </a:cxn>
              <a:cxn ang="0">
                <a:pos x="736" y="702"/>
              </a:cxn>
              <a:cxn ang="0">
                <a:pos x="736" y="699"/>
              </a:cxn>
              <a:cxn ang="0">
                <a:pos x="1119" y="0"/>
              </a:cxn>
              <a:cxn ang="0">
                <a:pos x="0" y="169"/>
              </a:cxn>
              <a:cxn ang="0">
                <a:pos x="84" y="730"/>
              </a:cxn>
              <a:cxn ang="0">
                <a:pos x="1204" y="561"/>
              </a:cxn>
              <a:cxn ang="0">
                <a:pos x="1119" y="0"/>
              </a:cxn>
            </a:cxnLst>
            <a:rect l="0" t="0" r="r" b="b"/>
            <a:pathLst>
              <a:path w="1205" h="1357">
                <a:moveTo>
                  <a:pt x="736" y="699"/>
                </a:moveTo>
                <a:lnTo>
                  <a:pt x="94" y="796"/>
                </a:lnTo>
                <a:lnTo>
                  <a:pt x="179" y="1356"/>
                </a:lnTo>
                <a:lnTo>
                  <a:pt x="738" y="1272"/>
                </a:lnTo>
                <a:lnTo>
                  <a:pt x="670" y="818"/>
                </a:lnTo>
                <a:lnTo>
                  <a:pt x="671" y="781"/>
                </a:lnTo>
                <a:lnTo>
                  <a:pt x="683" y="748"/>
                </a:lnTo>
                <a:lnTo>
                  <a:pt x="706" y="721"/>
                </a:lnTo>
                <a:lnTo>
                  <a:pt x="736" y="702"/>
                </a:lnTo>
                <a:lnTo>
                  <a:pt x="736" y="699"/>
                </a:lnTo>
                <a:close/>
                <a:moveTo>
                  <a:pt x="1119" y="0"/>
                </a:moveTo>
                <a:lnTo>
                  <a:pt x="0" y="169"/>
                </a:lnTo>
                <a:lnTo>
                  <a:pt x="84" y="730"/>
                </a:lnTo>
                <a:lnTo>
                  <a:pt x="1204" y="561"/>
                </a:lnTo>
                <a:lnTo>
                  <a:pt x="1119" y="0"/>
                </a:lnTo>
                <a:close/>
              </a:path>
            </a:pathLst>
          </a:custGeom>
          <a:solidFill>
            <a:srgbClr val="3C4B9F">
              <a:alpha val="28000"/>
            </a:srgb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nvGrpSpPr>
          <p:cNvPr id="1028" name="Group 4"/>
          <p:cNvGrpSpPr>
            <a:grpSpLocks/>
          </p:cNvGrpSpPr>
          <p:nvPr/>
        </p:nvGrpSpPr>
        <p:grpSpPr bwMode="auto">
          <a:xfrm>
            <a:off x="1000100" y="928670"/>
            <a:ext cx="3943353" cy="3571900"/>
            <a:chOff x="3864" y="299"/>
            <a:chExt cx="5536" cy="4656"/>
          </a:xfrm>
        </p:grpSpPr>
        <p:pic>
          <p:nvPicPr>
            <p:cNvPr id="1030" name="Picture 6"/>
            <p:cNvPicPr>
              <a:picLocks noChangeAspect="1" noChangeArrowheads="1"/>
            </p:cNvPicPr>
            <p:nvPr/>
          </p:nvPicPr>
          <p:blipFill>
            <a:blip r:embed="rId3"/>
            <a:srcRect/>
            <a:stretch>
              <a:fillRect/>
            </a:stretch>
          </p:blipFill>
          <p:spPr bwMode="auto">
            <a:xfrm>
              <a:off x="3864" y="298"/>
              <a:ext cx="4188" cy="4656"/>
            </a:xfrm>
            <a:prstGeom prst="rect">
              <a:avLst/>
            </a:prstGeom>
            <a:noFill/>
          </p:spPr>
        </p:pic>
        <p:sp>
          <p:nvSpPr>
            <p:cNvPr id="1029" name="AutoShape 5"/>
            <p:cNvSpPr>
              <a:spLocks/>
            </p:cNvSpPr>
            <p:nvPr/>
          </p:nvSpPr>
          <p:spPr bwMode="auto">
            <a:xfrm>
              <a:off x="4155" y="1849"/>
              <a:ext cx="5244" cy="1705"/>
            </a:xfrm>
            <a:custGeom>
              <a:avLst/>
              <a:gdLst/>
              <a:ahLst/>
              <a:cxnLst>
                <a:cxn ang="0">
                  <a:pos x="530" y="871"/>
                </a:cxn>
                <a:cxn ang="0">
                  <a:pos x="412" y="1258"/>
                </a:cxn>
                <a:cxn ang="0">
                  <a:pos x="243" y="1215"/>
                </a:cxn>
                <a:cxn ang="0">
                  <a:pos x="248" y="1034"/>
                </a:cxn>
                <a:cxn ang="0">
                  <a:pos x="421" y="1008"/>
                </a:cxn>
                <a:cxn ang="0">
                  <a:pos x="459" y="838"/>
                </a:cxn>
                <a:cxn ang="0">
                  <a:pos x="0" y="898"/>
                </a:cxn>
                <a:cxn ang="0">
                  <a:pos x="517" y="1390"/>
                </a:cxn>
                <a:cxn ang="0">
                  <a:pos x="1339" y="1264"/>
                </a:cxn>
                <a:cxn ang="0">
                  <a:pos x="1091" y="1129"/>
                </a:cxn>
                <a:cxn ang="0">
                  <a:pos x="918" y="1155"/>
                </a:cxn>
                <a:cxn ang="0">
                  <a:pos x="861" y="984"/>
                </a:cxn>
                <a:cxn ang="0">
                  <a:pos x="1010" y="892"/>
                </a:cxn>
                <a:cxn ang="0">
                  <a:pos x="1122" y="1028"/>
                </a:cxn>
                <a:cxn ang="0">
                  <a:pos x="846" y="762"/>
                </a:cxn>
                <a:cxn ang="0">
                  <a:pos x="680" y="1079"/>
                </a:cxn>
                <a:cxn ang="0">
                  <a:pos x="933" y="1334"/>
                </a:cxn>
                <a:cxn ang="0">
                  <a:pos x="1716" y="640"/>
                </a:cxn>
                <a:cxn ang="0">
                  <a:pos x="1599" y="387"/>
                </a:cxn>
                <a:cxn ang="0">
                  <a:pos x="1739" y="789"/>
                </a:cxn>
                <a:cxn ang="0">
                  <a:pos x="2002" y="1095"/>
                </a:cxn>
                <a:cxn ang="0">
                  <a:pos x="2285" y="876"/>
                </a:cxn>
                <a:cxn ang="0">
                  <a:pos x="2207" y="829"/>
                </a:cxn>
                <a:cxn ang="0">
                  <a:pos x="2099" y="698"/>
                </a:cxn>
                <a:cxn ang="0">
                  <a:pos x="2188" y="669"/>
                </a:cxn>
                <a:cxn ang="0">
                  <a:pos x="1866" y="695"/>
                </a:cxn>
                <a:cxn ang="0">
                  <a:pos x="1830" y="1030"/>
                </a:cxn>
                <a:cxn ang="0">
                  <a:pos x="2137" y="1153"/>
                </a:cxn>
                <a:cxn ang="0">
                  <a:pos x="2294" y="986"/>
                </a:cxn>
                <a:cxn ang="0">
                  <a:pos x="2817" y="980"/>
                </a:cxn>
                <a:cxn ang="0">
                  <a:pos x="2576" y="906"/>
                </a:cxn>
                <a:cxn ang="0">
                  <a:pos x="2937" y="652"/>
                </a:cxn>
                <a:cxn ang="0">
                  <a:pos x="2657" y="599"/>
                </a:cxn>
                <a:cxn ang="0">
                  <a:pos x="2869" y="678"/>
                </a:cxn>
                <a:cxn ang="0">
                  <a:pos x="2680" y="527"/>
                </a:cxn>
                <a:cxn ang="0">
                  <a:pos x="2472" y="773"/>
                </a:cxn>
                <a:cxn ang="0">
                  <a:pos x="2654" y="1056"/>
                </a:cxn>
                <a:cxn ang="0">
                  <a:pos x="2929" y="976"/>
                </a:cxn>
                <a:cxn ang="0">
                  <a:pos x="3665" y="408"/>
                </a:cxn>
                <a:cxn ang="0">
                  <a:pos x="3420" y="487"/>
                </a:cxn>
                <a:cxn ang="0">
                  <a:pos x="3203" y="449"/>
                </a:cxn>
                <a:cxn ang="0">
                  <a:pos x="3075" y="581"/>
                </a:cxn>
                <a:cxn ang="0">
                  <a:pos x="3210" y="516"/>
                </a:cxn>
                <a:cxn ang="0">
                  <a:pos x="3346" y="623"/>
                </a:cxn>
                <a:cxn ang="0">
                  <a:pos x="3573" y="463"/>
                </a:cxn>
                <a:cxn ang="0">
                  <a:pos x="4226" y="731"/>
                </a:cxn>
                <a:cxn ang="0">
                  <a:pos x="3959" y="745"/>
                </a:cxn>
                <a:cxn ang="0">
                  <a:pos x="4312" y="515"/>
                </a:cxn>
                <a:cxn ang="0">
                  <a:pos x="3933" y="448"/>
                </a:cxn>
                <a:cxn ang="0">
                  <a:pos x="4196" y="433"/>
                </a:cxn>
                <a:cxn ang="0">
                  <a:pos x="4111" y="321"/>
                </a:cxn>
                <a:cxn ang="0">
                  <a:pos x="3837" y="492"/>
                </a:cxn>
                <a:cxn ang="0">
                  <a:pos x="3940" y="818"/>
                </a:cxn>
                <a:cxn ang="0">
                  <a:pos x="4257" y="798"/>
                </a:cxn>
                <a:cxn ang="0">
                  <a:pos x="4824" y="382"/>
                </a:cxn>
                <a:cxn ang="0">
                  <a:pos x="4605" y="237"/>
                </a:cxn>
                <a:cxn ang="0">
                  <a:pos x="4446" y="509"/>
                </a:cxn>
                <a:cxn ang="0">
                  <a:pos x="4568" y="312"/>
                </a:cxn>
                <a:cxn ang="0">
                  <a:pos x="4750" y="410"/>
                </a:cxn>
                <a:cxn ang="0">
                  <a:pos x="5112" y="625"/>
                </a:cxn>
                <a:cxn ang="0">
                  <a:pos x="4999" y="189"/>
                </a:cxn>
                <a:cxn ang="0">
                  <a:pos x="5040" y="674"/>
                </a:cxn>
              </a:cxnLst>
              <a:rect l="0" t="0" r="r" b="b"/>
              <a:pathLst>
                <a:path w="5244" h="1705">
                  <a:moveTo>
                    <a:pt x="664" y="1144"/>
                  </a:moveTo>
                  <a:lnTo>
                    <a:pt x="663" y="1114"/>
                  </a:lnTo>
                  <a:lnTo>
                    <a:pt x="659" y="1083"/>
                  </a:lnTo>
                  <a:lnTo>
                    <a:pt x="654" y="1052"/>
                  </a:lnTo>
                  <a:lnTo>
                    <a:pt x="645" y="1024"/>
                  </a:lnTo>
                  <a:lnTo>
                    <a:pt x="635" y="996"/>
                  </a:lnTo>
                  <a:lnTo>
                    <a:pt x="630" y="987"/>
                  </a:lnTo>
                  <a:lnTo>
                    <a:pt x="622" y="970"/>
                  </a:lnTo>
                  <a:lnTo>
                    <a:pt x="610" y="951"/>
                  </a:lnTo>
                  <a:lnTo>
                    <a:pt x="607" y="946"/>
                  </a:lnTo>
                  <a:lnTo>
                    <a:pt x="590" y="924"/>
                  </a:lnTo>
                  <a:lnTo>
                    <a:pt x="572" y="904"/>
                  </a:lnTo>
                  <a:lnTo>
                    <a:pt x="552" y="886"/>
                  </a:lnTo>
                  <a:lnTo>
                    <a:pt x="530" y="871"/>
                  </a:lnTo>
                  <a:lnTo>
                    <a:pt x="508" y="858"/>
                  </a:lnTo>
                  <a:lnTo>
                    <a:pt x="485" y="847"/>
                  </a:lnTo>
                  <a:lnTo>
                    <a:pt x="485" y="1138"/>
                  </a:lnTo>
                  <a:lnTo>
                    <a:pt x="484" y="1152"/>
                  </a:lnTo>
                  <a:lnTo>
                    <a:pt x="482" y="1166"/>
                  </a:lnTo>
                  <a:lnTo>
                    <a:pt x="478" y="1179"/>
                  </a:lnTo>
                  <a:lnTo>
                    <a:pt x="474" y="1192"/>
                  </a:lnTo>
                  <a:lnTo>
                    <a:pt x="468" y="1204"/>
                  </a:lnTo>
                  <a:lnTo>
                    <a:pt x="461" y="1215"/>
                  </a:lnTo>
                  <a:lnTo>
                    <a:pt x="453" y="1225"/>
                  </a:lnTo>
                  <a:lnTo>
                    <a:pt x="445" y="1235"/>
                  </a:lnTo>
                  <a:lnTo>
                    <a:pt x="435" y="1244"/>
                  </a:lnTo>
                  <a:lnTo>
                    <a:pt x="424" y="1251"/>
                  </a:lnTo>
                  <a:lnTo>
                    <a:pt x="412" y="1258"/>
                  </a:lnTo>
                  <a:lnTo>
                    <a:pt x="400" y="1264"/>
                  </a:lnTo>
                  <a:lnTo>
                    <a:pt x="386" y="1268"/>
                  </a:lnTo>
                  <a:lnTo>
                    <a:pt x="372" y="1271"/>
                  </a:lnTo>
                  <a:lnTo>
                    <a:pt x="357" y="1273"/>
                  </a:lnTo>
                  <a:lnTo>
                    <a:pt x="343" y="1273"/>
                  </a:lnTo>
                  <a:lnTo>
                    <a:pt x="329" y="1271"/>
                  </a:lnTo>
                  <a:lnTo>
                    <a:pt x="316" y="1268"/>
                  </a:lnTo>
                  <a:lnTo>
                    <a:pt x="304" y="1263"/>
                  </a:lnTo>
                  <a:lnTo>
                    <a:pt x="292" y="1258"/>
                  </a:lnTo>
                  <a:lnTo>
                    <a:pt x="280" y="1251"/>
                  </a:lnTo>
                  <a:lnTo>
                    <a:pt x="270" y="1244"/>
                  </a:lnTo>
                  <a:lnTo>
                    <a:pt x="260" y="1235"/>
                  </a:lnTo>
                  <a:lnTo>
                    <a:pt x="251" y="1225"/>
                  </a:lnTo>
                  <a:lnTo>
                    <a:pt x="243" y="1215"/>
                  </a:lnTo>
                  <a:lnTo>
                    <a:pt x="236" y="1203"/>
                  </a:lnTo>
                  <a:lnTo>
                    <a:pt x="229" y="1190"/>
                  </a:lnTo>
                  <a:lnTo>
                    <a:pt x="224" y="1177"/>
                  </a:lnTo>
                  <a:lnTo>
                    <a:pt x="220" y="1163"/>
                  </a:lnTo>
                  <a:lnTo>
                    <a:pt x="218" y="1149"/>
                  </a:lnTo>
                  <a:lnTo>
                    <a:pt x="216" y="1135"/>
                  </a:lnTo>
                  <a:lnTo>
                    <a:pt x="216" y="1121"/>
                  </a:lnTo>
                  <a:lnTo>
                    <a:pt x="217" y="1107"/>
                  </a:lnTo>
                  <a:lnTo>
                    <a:pt x="219" y="1093"/>
                  </a:lnTo>
                  <a:lnTo>
                    <a:pt x="223" y="1080"/>
                  </a:lnTo>
                  <a:lnTo>
                    <a:pt x="227" y="1067"/>
                  </a:lnTo>
                  <a:lnTo>
                    <a:pt x="233" y="1055"/>
                  </a:lnTo>
                  <a:lnTo>
                    <a:pt x="240" y="1044"/>
                  </a:lnTo>
                  <a:lnTo>
                    <a:pt x="248" y="1034"/>
                  </a:lnTo>
                  <a:lnTo>
                    <a:pt x="256" y="1024"/>
                  </a:lnTo>
                  <a:lnTo>
                    <a:pt x="266" y="1015"/>
                  </a:lnTo>
                  <a:lnTo>
                    <a:pt x="277" y="1007"/>
                  </a:lnTo>
                  <a:lnTo>
                    <a:pt x="289" y="1001"/>
                  </a:lnTo>
                  <a:lnTo>
                    <a:pt x="301" y="995"/>
                  </a:lnTo>
                  <a:lnTo>
                    <a:pt x="315" y="991"/>
                  </a:lnTo>
                  <a:lnTo>
                    <a:pt x="329" y="988"/>
                  </a:lnTo>
                  <a:lnTo>
                    <a:pt x="344" y="987"/>
                  </a:lnTo>
                  <a:lnTo>
                    <a:pt x="358" y="987"/>
                  </a:lnTo>
                  <a:lnTo>
                    <a:pt x="372" y="988"/>
                  </a:lnTo>
                  <a:lnTo>
                    <a:pt x="385" y="991"/>
                  </a:lnTo>
                  <a:lnTo>
                    <a:pt x="398" y="996"/>
                  </a:lnTo>
                  <a:lnTo>
                    <a:pt x="409" y="1001"/>
                  </a:lnTo>
                  <a:lnTo>
                    <a:pt x="421" y="1008"/>
                  </a:lnTo>
                  <a:lnTo>
                    <a:pt x="431" y="1015"/>
                  </a:lnTo>
                  <a:lnTo>
                    <a:pt x="441" y="1024"/>
                  </a:lnTo>
                  <a:lnTo>
                    <a:pt x="450" y="1034"/>
                  </a:lnTo>
                  <a:lnTo>
                    <a:pt x="458" y="1044"/>
                  </a:lnTo>
                  <a:lnTo>
                    <a:pt x="465" y="1056"/>
                  </a:lnTo>
                  <a:lnTo>
                    <a:pt x="472" y="1069"/>
                  </a:lnTo>
                  <a:lnTo>
                    <a:pt x="477" y="1082"/>
                  </a:lnTo>
                  <a:lnTo>
                    <a:pt x="481" y="1095"/>
                  </a:lnTo>
                  <a:lnTo>
                    <a:pt x="483" y="1109"/>
                  </a:lnTo>
                  <a:lnTo>
                    <a:pt x="485" y="1124"/>
                  </a:lnTo>
                  <a:lnTo>
                    <a:pt x="485" y="1138"/>
                  </a:lnTo>
                  <a:lnTo>
                    <a:pt x="485" y="847"/>
                  </a:lnTo>
                  <a:lnTo>
                    <a:pt x="484" y="847"/>
                  </a:lnTo>
                  <a:lnTo>
                    <a:pt x="459" y="838"/>
                  </a:lnTo>
                  <a:lnTo>
                    <a:pt x="433" y="832"/>
                  </a:lnTo>
                  <a:lnTo>
                    <a:pt x="407" y="828"/>
                  </a:lnTo>
                  <a:lnTo>
                    <a:pt x="380" y="828"/>
                  </a:lnTo>
                  <a:lnTo>
                    <a:pt x="353" y="831"/>
                  </a:lnTo>
                  <a:lnTo>
                    <a:pt x="321" y="837"/>
                  </a:lnTo>
                  <a:lnTo>
                    <a:pt x="293" y="847"/>
                  </a:lnTo>
                  <a:lnTo>
                    <a:pt x="267" y="860"/>
                  </a:lnTo>
                  <a:lnTo>
                    <a:pt x="245" y="875"/>
                  </a:lnTo>
                  <a:lnTo>
                    <a:pt x="226" y="893"/>
                  </a:lnTo>
                  <a:lnTo>
                    <a:pt x="210" y="912"/>
                  </a:lnTo>
                  <a:lnTo>
                    <a:pt x="197" y="931"/>
                  </a:lnTo>
                  <a:lnTo>
                    <a:pt x="188" y="951"/>
                  </a:lnTo>
                  <a:lnTo>
                    <a:pt x="176" y="872"/>
                  </a:lnTo>
                  <a:lnTo>
                    <a:pt x="0" y="898"/>
                  </a:lnTo>
                  <a:lnTo>
                    <a:pt x="121" y="1705"/>
                  </a:lnTo>
                  <a:lnTo>
                    <a:pt x="297" y="1678"/>
                  </a:lnTo>
                  <a:lnTo>
                    <a:pt x="248" y="1348"/>
                  </a:lnTo>
                  <a:lnTo>
                    <a:pt x="262" y="1364"/>
                  </a:lnTo>
                  <a:lnTo>
                    <a:pt x="280" y="1379"/>
                  </a:lnTo>
                  <a:lnTo>
                    <a:pt x="301" y="1392"/>
                  </a:lnTo>
                  <a:lnTo>
                    <a:pt x="325" y="1404"/>
                  </a:lnTo>
                  <a:lnTo>
                    <a:pt x="351" y="1412"/>
                  </a:lnTo>
                  <a:lnTo>
                    <a:pt x="379" y="1417"/>
                  </a:lnTo>
                  <a:lnTo>
                    <a:pt x="409" y="1418"/>
                  </a:lnTo>
                  <a:lnTo>
                    <a:pt x="441" y="1415"/>
                  </a:lnTo>
                  <a:lnTo>
                    <a:pt x="468" y="1409"/>
                  </a:lnTo>
                  <a:lnTo>
                    <a:pt x="493" y="1401"/>
                  </a:lnTo>
                  <a:lnTo>
                    <a:pt x="517" y="1390"/>
                  </a:lnTo>
                  <a:lnTo>
                    <a:pt x="540" y="1376"/>
                  </a:lnTo>
                  <a:lnTo>
                    <a:pt x="562" y="1361"/>
                  </a:lnTo>
                  <a:lnTo>
                    <a:pt x="576" y="1348"/>
                  </a:lnTo>
                  <a:lnTo>
                    <a:pt x="581" y="1343"/>
                  </a:lnTo>
                  <a:lnTo>
                    <a:pt x="599" y="1324"/>
                  </a:lnTo>
                  <a:lnTo>
                    <a:pt x="615" y="1302"/>
                  </a:lnTo>
                  <a:lnTo>
                    <a:pt x="628" y="1280"/>
                  </a:lnTo>
                  <a:lnTo>
                    <a:pt x="632" y="1273"/>
                  </a:lnTo>
                  <a:lnTo>
                    <a:pt x="640" y="1255"/>
                  </a:lnTo>
                  <a:lnTo>
                    <a:pt x="650" y="1229"/>
                  </a:lnTo>
                  <a:lnTo>
                    <a:pt x="657" y="1202"/>
                  </a:lnTo>
                  <a:lnTo>
                    <a:pt x="661" y="1173"/>
                  </a:lnTo>
                  <a:lnTo>
                    <a:pt x="664" y="1144"/>
                  </a:lnTo>
                  <a:close/>
                  <a:moveTo>
                    <a:pt x="1339" y="1264"/>
                  </a:moveTo>
                  <a:lnTo>
                    <a:pt x="1331" y="1213"/>
                  </a:lnTo>
                  <a:lnTo>
                    <a:pt x="1325" y="1176"/>
                  </a:lnTo>
                  <a:lnTo>
                    <a:pt x="1282" y="890"/>
                  </a:lnTo>
                  <a:lnTo>
                    <a:pt x="1271" y="815"/>
                  </a:lnTo>
                  <a:lnTo>
                    <a:pt x="1217" y="457"/>
                  </a:lnTo>
                  <a:lnTo>
                    <a:pt x="1122" y="472"/>
                  </a:lnTo>
                  <a:lnTo>
                    <a:pt x="1122" y="1042"/>
                  </a:lnTo>
                  <a:lnTo>
                    <a:pt x="1121" y="1056"/>
                  </a:lnTo>
                  <a:lnTo>
                    <a:pt x="1119" y="1070"/>
                  </a:lnTo>
                  <a:lnTo>
                    <a:pt x="1115" y="1083"/>
                  </a:lnTo>
                  <a:lnTo>
                    <a:pt x="1111" y="1096"/>
                  </a:lnTo>
                  <a:lnTo>
                    <a:pt x="1105" y="1107"/>
                  </a:lnTo>
                  <a:lnTo>
                    <a:pt x="1099" y="1118"/>
                  </a:lnTo>
                  <a:lnTo>
                    <a:pt x="1091" y="1129"/>
                  </a:lnTo>
                  <a:lnTo>
                    <a:pt x="1082" y="1138"/>
                  </a:lnTo>
                  <a:lnTo>
                    <a:pt x="1072" y="1147"/>
                  </a:lnTo>
                  <a:lnTo>
                    <a:pt x="1062" y="1155"/>
                  </a:lnTo>
                  <a:lnTo>
                    <a:pt x="1050" y="1162"/>
                  </a:lnTo>
                  <a:lnTo>
                    <a:pt x="1037" y="1168"/>
                  </a:lnTo>
                  <a:lnTo>
                    <a:pt x="1024" y="1172"/>
                  </a:lnTo>
                  <a:lnTo>
                    <a:pt x="1009" y="1175"/>
                  </a:lnTo>
                  <a:lnTo>
                    <a:pt x="994" y="1176"/>
                  </a:lnTo>
                  <a:lnTo>
                    <a:pt x="980" y="1176"/>
                  </a:lnTo>
                  <a:lnTo>
                    <a:pt x="967" y="1175"/>
                  </a:lnTo>
                  <a:lnTo>
                    <a:pt x="953" y="1172"/>
                  </a:lnTo>
                  <a:lnTo>
                    <a:pt x="941" y="1167"/>
                  </a:lnTo>
                  <a:lnTo>
                    <a:pt x="929" y="1162"/>
                  </a:lnTo>
                  <a:lnTo>
                    <a:pt x="918" y="1155"/>
                  </a:lnTo>
                  <a:lnTo>
                    <a:pt x="907" y="1147"/>
                  </a:lnTo>
                  <a:lnTo>
                    <a:pt x="898" y="1139"/>
                  </a:lnTo>
                  <a:lnTo>
                    <a:pt x="889" y="1129"/>
                  </a:lnTo>
                  <a:lnTo>
                    <a:pt x="881" y="1118"/>
                  </a:lnTo>
                  <a:lnTo>
                    <a:pt x="874" y="1106"/>
                  </a:lnTo>
                  <a:lnTo>
                    <a:pt x="867" y="1094"/>
                  </a:lnTo>
                  <a:lnTo>
                    <a:pt x="862" y="1081"/>
                  </a:lnTo>
                  <a:lnTo>
                    <a:pt x="858" y="1067"/>
                  </a:lnTo>
                  <a:lnTo>
                    <a:pt x="855" y="1053"/>
                  </a:lnTo>
                  <a:lnTo>
                    <a:pt x="854" y="1039"/>
                  </a:lnTo>
                  <a:lnTo>
                    <a:pt x="854" y="1025"/>
                  </a:lnTo>
                  <a:lnTo>
                    <a:pt x="855" y="1011"/>
                  </a:lnTo>
                  <a:lnTo>
                    <a:pt x="857" y="997"/>
                  </a:lnTo>
                  <a:lnTo>
                    <a:pt x="861" y="984"/>
                  </a:lnTo>
                  <a:lnTo>
                    <a:pt x="865" y="972"/>
                  </a:lnTo>
                  <a:lnTo>
                    <a:pt x="871" y="960"/>
                  </a:lnTo>
                  <a:lnTo>
                    <a:pt x="877" y="948"/>
                  </a:lnTo>
                  <a:lnTo>
                    <a:pt x="885" y="938"/>
                  </a:lnTo>
                  <a:lnTo>
                    <a:pt x="894" y="928"/>
                  </a:lnTo>
                  <a:lnTo>
                    <a:pt x="903" y="919"/>
                  </a:lnTo>
                  <a:lnTo>
                    <a:pt x="914" y="911"/>
                  </a:lnTo>
                  <a:lnTo>
                    <a:pt x="926" y="904"/>
                  </a:lnTo>
                  <a:lnTo>
                    <a:pt x="938" y="899"/>
                  </a:lnTo>
                  <a:lnTo>
                    <a:pt x="952" y="895"/>
                  </a:lnTo>
                  <a:lnTo>
                    <a:pt x="967" y="892"/>
                  </a:lnTo>
                  <a:lnTo>
                    <a:pt x="981" y="890"/>
                  </a:lnTo>
                  <a:lnTo>
                    <a:pt x="996" y="890"/>
                  </a:lnTo>
                  <a:lnTo>
                    <a:pt x="1010" y="892"/>
                  </a:lnTo>
                  <a:lnTo>
                    <a:pt x="1023" y="895"/>
                  </a:lnTo>
                  <a:lnTo>
                    <a:pt x="1035" y="899"/>
                  </a:lnTo>
                  <a:lnTo>
                    <a:pt x="1047" y="905"/>
                  </a:lnTo>
                  <a:lnTo>
                    <a:pt x="1058" y="912"/>
                  </a:lnTo>
                  <a:lnTo>
                    <a:pt x="1069" y="920"/>
                  </a:lnTo>
                  <a:lnTo>
                    <a:pt x="1078" y="928"/>
                  </a:lnTo>
                  <a:lnTo>
                    <a:pt x="1087" y="938"/>
                  </a:lnTo>
                  <a:lnTo>
                    <a:pt x="1095" y="949"/>
                  </a:lnTo>
                  <a:lnTo>
                    <a:pt x="1103" y="960"/>
                  </a:lnTo>
                  <a:lnTo>
                    <a:pt x="1109" y="973"/>
                  </a:lnTo>
                  <a:lnTo>
                    <a:pt x="1114" y="986"/>
                  </a:lnTo>
                  <a:lnTo>
                    <a:pt x="1118" y="999"/>
                  </a:lnTo>
                  <a:lnTo>
                    <a:pt x="1121" y="1013"/>
                  </a:lnTo>
                  <a:lnTo>
                    <a:pt x="1122" y="1028"/>
                  </a:lnTo>
                  <a:lnTo>
                    <a:pt x="1122" y="1042"/>
                  </a:lnTo>
                  <a:lnTo>
                    <a:pt x="1122" y="472"/>
                  </a:lnTo>
                  <a:lnTo>
                    <a:pt x="1041" y="484"/>
                  </a:lnTo>
                  <a:lnTo>
                    <a:pt x="1091" y="815"/>
                  </a:lnTo>
                  <a:lnTo>
                    <a:pt x="1075" y="797"/>
                  </a:lnTo>
                  <a:lnTo>
                    <a:pt x="1056" y="782"/>
                  </a:lnTo>
                  <a:lnTo>
                    <a:pt x="1035" y="769"/>
                  </a:lnTo>
                  <a:lnTo>
                    <a:pt x="1012" y="758"/>
                  </a:lnTo>
                  <a:lnTo>
                    <a:pt x="986" y="750"/>
                  </a:lnTo>
                  <a:lnTo>
                    <a:pt x="959" y="746"/>
                  </a:lnTo>
                  <a:lnTo>
                    <a:pt x="930" y="745"/>
                  </a:lnTo>
                  <a:lnTo>
                    <a:pt x="899" y="748"/>
                  </a:lnTo>
                  <a:lnTo>
                    <a:pt x="872" y="754"/>
                  </a:lnTo>
                  <a:lnTo>
                    <a:pt x="846" y="762"/>
                  </a:lnTo>
                  <a:lnTo>
                    <a:pt x="822" y="773"/>
                  </a:lnTo>
                  <a:lnTo>
                    <a:pt x="799" y="786"/>
                  </a:lnTo>
                  <a:lnTo>
                    <a:pt x="778" y="802"/>
                  </a:lnTo>
                  <a:lnTo>
                    <a:pt x="758" y="820"/>
                  </a:lnTo>
                  <a:lnTo>
                    <a:pt x="741" y="839"/>
                  </a:lnTo>
                  <a:lnTo>
                    <a:pt x="725" y="860"/>
                  </a:lnTo>
                  <a:lnTo>
                    <a:pt x="711" y="883"/>
                  </a:lnTo>
                  <a:lnTo>
                    <a:pt x="699" y="907"/>
                  </a:lnTo>
                  <a:lnTo>
                    <a:pt x="690" y="933"/>
                  </a:lnTo>
                  <a:lnTo>
                    <a:pt x="683" y="960"/>
                  </a:lnTo>
                  <a:lnTo>
                    <a:pt x="678" y="989"/>
                  </a:lnTo>
                  <a:lnTo>
                    <a:pt x="676" y="1018"/>
                  </a:lnTo>
                  <a:lnTo>
                    <a:pt x="677" y="1049"/>
                  </a:lnTo>
                  <a:lnTo>
                    <a:pt x="680" y="1079"/>
                  </a:lnTo>
                  <a:lnTo>
                    <a:pt x="686" y="1110"/>
                  </a:lnTo>
                  <a:lnTo>
                    <a:pt x="694" y="1139"/>
                  </a:lnTo>
                  <a:lnTo>
                    <a:pt x="705" y="1166"/>
                  </a:lnTo>
                  <a:lnTo>
                    <a:pt x="718" y="1192"/>
                  </a:lnTo>
                  <a:lnTo>
                    <a:pt x="733" y="1216"/>
                  </a:lnTo>
                  <a:lnTo>
                    <a:pt x="749" y="1239"/>
                  </a:lnTo>
                  <a:lnTo>
                    <a:pt x="768" y="1258"/>
                  </a:lnTo>
                  <a:lnTo>
                    <a:pt x="787" y="1276"/>
                  </a:lnTo>
                  <a:lnTo>
                    <a:pt x="809" y="1292"/>
                  </a:lnTo>
                  <a:lnTo>
                    <a:pt x="832" y="1305"/>
                  </a:lnTo>
                  <a:lnTo>
                    <a:pt x="855" y="1316"/>
                  </a:lnTo>
                  <a:lnTo>
                    <a:pt x="881" y="1325"/>
                  </a:lnTo>
                  <a:lnTo>
                    <a:pt x="907" y="1331"/>
                  </a:lnTo>
                  <a:lnTo>
                    <a:pt x="933" y="1334"/>
                  </a:lnTo>
                  <a:lnTo>
                    <a:pt x="960" y="1335"/>
                  </a:lnTo>
                  <a:lnTo>
                    <a:pt x="987" y="1332"/>
                  </a:lnTo>
                  <a:lnTo>
                    <a:pt x="1018" y="1326"/>
                  </a:lnTo>
                  <a:lnTo>
                    <a:pt x="1046" y="1316"/>
                  </a:lnTo>
                  <a:lnTo>
                    <a:pt x="1071" y="1304"/>
                  </a:lnTo>
                  <a:lnTo>
                    <a:pt x="1094" y="1288"/>
                  </a:lnTo>
                  <a:lnTo>
                    <a:pt x="1113" y="1271"/>
                  </a:lnTo>
                  <a:lnTo>
                    <a:pt x="1129" y="1252"/>
                  </a:lnTo>
                  <a:lnTo>
                    <a:pt x="1141" y="1233"/>
                  </a:lnTo>
                  <a:lnTo>
                    <a:pt x="1151" y="1213"/>
                  </a:lnTo>
                  <a:lnTo>
                    <a:pt x="1162" y="1291"/>
                  </a:lnTo>
                  <a:lnTo>
                    <a:pt x="1339" y="1264"/>
                  </a:lnTo>
                  <a:close/>
                  <a:moveTo>
                    <a:pt x="1739" y="789"/>
                  </a:moveTo>
                  <a:lnTo>
                    <a:pt x="1716" y="640"/>
                  </a:lnTo>
                  <a:lnTo>
                    <a:pt x="1586" y="659"/>
                  </a:lnTo>
                  <a:lnTo>
                    <a:pt x="1577" y="600"/>
                  </a:lnTo>
                  <a:lnTo>
                    <a:pt x="1578" y="561"/>
                  </a:lnTo>
                  <a:lnTo>
                    <a:pt x="1591" y="537"/>
                  </a:lnTo>
                  <a:lnTo>
                    <a:pt x="1613" y="525"/>
                  </a:lnTo>
                  <a:lnTo>
                    <a:pt x="1640" y="519"/>
                  </a:lnTo>
                  <a:lnTo>
                    <a:pt x="1654" y="517"/>
                  </a:lnTo>
                  <a:lnTo>
                    <a:pt x="1669" y="516"/>
                  </a:lnTo>
                  <a:lnTo>
                    <a:pt x="1683" y="516"/>
                  </a:lnTo>
                  <a:lnTo>
                    <a:pt x="1698" y="517"/>
                  </a:lnTo>
                  <a:lnTo>
                    <a:pt x="1678" y="390"/>
                  </a:lnTo>
                  <a:lnTo>
                    <a:pt x="1652" y="387"/>
                  </a:lnTo>
                  <a:lnTo>
                    <a:pt x="1625" y="385"/>
                  </a:lnTo>
                  <a:lnTo>
                    <a:pt x="1599" y="387"/>
                  </a:lnTo>
                  <a:lnTo>
                    <a:pt x="1572" y="391"/>
                  </a:lnTo>
                  <a:lnTo>
                    <a:pt x="1522" y="402"/>
                  </a:lnTo>
                  <a:lnTo>
                    <a:pt x="1470" y="425"/>
                  </a:lnTo>
                  <a:lnTo>
                    <a:pt x="1427" y="467"/>
                  </a:lnTo>
                  <a:lnTo>
                    <a:pt x="1402" y="536"/>
                  </a:lnTo>
                  <a:lnTo>
                    <a:pt x="1404" y="637"/>
                  </a:lnTo>
                  <a:lnTo>
                    <a:pt x="1411" y="686"/>
                  </a:lnTo>
                  <a:lnTo>
                    <a:pt x="1311" y="701"/>
                  </a:lnTo>
                  <a:lnTo>
                    <a:pt x="1333" y="850"/>
                  </a:lnTo>
                  <a:lnTo>
                    <a:pt x="1433" y="835"/>
                  </a:lnTo>
                  <a:lnTo>
                    <a:pt x="1495" y="1241"/>
                  </a:lnTo>
                  <a:lnTo>
                    <a:pt x="1671" y="1214"/>
                  </a:lnTo>
                  <a:lnTo>
                    <a:pt x="1610" y="808"/>
                  </a:lnTo>
                  <a:lnTo>
                    <a:pt x="1739" y="789"/>
                  </a:lnTo>
                  <a:close/>
                  <a:moveTo>
                    <a:pt x="2295" y="970"/>
                  </a:moveTo>
                  <a:lnTo>
                    <a:pt x="2221" y="981"/>
                  </a:lnTo>
                  <a:lnTo>
                    <a:pt x="2215" y="1001"/>
                  </a:lnTo>
                  <a:lnTo>
                    <a:pt x="2207" y="1019"/>
                  </a:lnTo>
                  <a:lnTo>
                    <a:pt x="2195" y="1037"/>
                  </a:lnTo>
                  <a:lnTo>
                    <a:pt x="2181" y="1055"/>
                  </a:lnTo>
                  <a:lnTo>
                    <a:pt x="2163" y="1070"/>
                  </a:lnTo>
                  <a:lnTo>
                    <a:pt x="2140" y="1083"/>
                  </a:lnTo>
                  <a:lnTo>
                    <a:pt x="2114" y="1092"/>
                  </a:lnTo>
                  <a:lnTo>
                    <a:pt x="2083" y="1099"/>
                  </a:lnTo>
                  <a:lnTo>
                    <a:pt x="2061" y="1101"/>
                  </a:lnTo>
                  <a:lnTo>
                    <a:pt x="2040" y="1101"/>
                  </a:lnTo>
                  <a:lnTo>
                    <a:pt x="2021" y="1099"/>
                  </a:lnTo>
                  <a:lnTo>
                    <a:pt x="2002" y="1095"/>
                  </a:lnTo>
                  <a:lnTo>
                    <a:pt x="1985" y="1090"/>
                  </a:lnTo>
                  <a:lnTo>
                    <a:pt x="1969" y="1082"/>
                  </a:lnTo>
                  <a:lnTo>
                    <a:pt x="1954" y="1074"/>
                  </a:lnTo>
                  <a:lnTo>
                    <a:pt x="1941" y="1063"/>
                  </a:lnTo>
                  <a:lnTo>
                    <a:pt x="1928" y="1052"/>
                  </a:lnTo>
                  <a:lnTo>
                    <a:pt x="1917" y="1038"/>
                  </a:lnTo>
                  <a:lnTo>
                    <a:pt x="1907" y="1024"/>
                  </a:lnTo>
                  <a:lnTo>
                    <a:pt x="1899" y="1008"/>
                  </a:lnTo>
                  <a:lnTo>
                    <a:pt x="1891" y="992"/>
                  </a:lnTo>
                  <a:lnTo>
                    <a:pt x="1885" y="974"/>
                  </a:lnTo>
                  <a:lnTo>
                    <a:pt x="1880" y="956"/>
                  </a:lnTo>
                  <a:lnTo>
                    <a:pt x="1877" y="937"/>
                  </a:lnTo>
                  <a:lnTo>
                    <a:pt x="2258" y="880"/>
                  </a:lnTo>
                  <a:lnTo>
                    <a:pt x="2285" y="876"/>
                  </a:lnTo>
                  <a:lnTo>
                    <a:pt x="2284" y="864"/>
                  </a:lnTo>
                  <a:lnTo>
                    <a:pt x="2284" y="854"/>
                  </a:lnTo>
                  <a:lnTo>
                    <a:pt x="2282" y="836"/>
                  </a:lnTo>
                  <a:lnTo>
                    <a:pt x="2281" y="828"/>
                  </a:lnTo>
                  <a:lnTo>
                    <a:pt x="2280" y="821"/>
                  </a:lnTo>
                  <a:lnTo>
                    <a:pt x="2276" y="798"/>
                  </a:lnTo>
                  <a:lnTo>
                    <a:pt x="2269" y="775"/>
                  </a:lnTo>
                  <a:lnTo>
                    <a:pt x="2260" y="754"/>
                  </a:lnTo>
                  <a:lnTo>
                    <a:pt x="2249" y="734"/>
                  </a:lnTo>
                  <a:lnTo>
                    <a:pt x="2236" y="715"/>
                  </a:lnTo>
                  <a:lnTo>
                    <a:pt x="2221" y="698"/>
                  </a:lnTo>
                  <a:lnTo>
                    <a:pt x="2213" y="690"/>
                  </a:lnTo>
                  <a:lnTo>
                    <a:pt x="2207" y="684"/>
                  </a:lnTo>
                  <a:lnTo>
                    <a:pt x="2207" y="829"/>
                  </a:lnTo>
                  <a:lnTo>
                    <a:pt x="1869" y="880"/>
                  </a:lnTo>
                  <a:lnTo>
                    <a:pt x="1869" y="844"/>
                  </a:lnTo>
                  <a:lnTo>
                    <a:pt x="1874" y="811"/>
                  </a:lnTo>
                  <a:lnTo>
                    <a:pt x="1885" y="781"/>
                  </a:lnTo>
                  <a:lnTo>
                    <a:pt x="1902" y="754"/>
                  </a:lnTo>
                  <a:lnTo>
                    <a:pt x="1924" y="732"/>
                  </a:lnTo>
                  <a:lnTo>
                    <a:pt x="1950" y="714"/>
                  </a:lnTo>
                  <a:lnTo>
                    <a:pt x="1980" y="701"/>
                  </a:lnTo>
                  <a:lnTo>
                    <a:pt x="2014" y="693"/>
                  </a:lnTo>
                  <a:lnTo>
                    <a:pt x="2032" y="691"/>
                  </a:lnTo>
                  <a:lnTo>
                    <a:pt x="2049" y="690"/>
                  </a:lnTo>
                  <a:lnTo>
                    <a:pt x="2066" y="692"/>
                  </a:lnTo>
                  <a:lnTo>
                    <a:pt x="2083" y="694"/>
                  </a:lnTo>
                  <a:lnTo>
                    <a:pt x="2099" y="698"/>
                  </a:lnTo>
                  <a:lnTo>
                    <a:pt x="2114" y="704"/>
                  </a:lnTo>
                  <a:lnTo>
                    <a:pt x="2128" y="711"/>
                  </a:lnTo>
                  <a:lnTo>
                    <a:pt x="2142" y="719"/>
                  </a:lnTo>
                  <a:lnTo>
                    <a:pt x="2154" y="729"/>
                  </a:lnTo>
                  <a:lnTo>
                    <a:pt x="2165" y="740"/>
                  </a:lnTo>
                  <a:lnTo>
                    <a:pt x="2175" y="752"/>
                  </a:lnTo>
                  <a:lnTo>
                    <a:pt x="2184" y="765"/>
                  </a:lnTo>
                  <a:lnTo>
                    <a:pt x="2192" y="780"/>
                  </a:lnTo>
                  <a:lnTo>
                    <a:pt x="2198" y="795"/>
                  </a:lnTo>
                  <a:lnTo>
                    <a:pt x="2203" y="812"/>
                  </a:lnTo>
                  <a:lnTo>
                    <a:pt x="2207" y="829"/>
                  </a:lnTo>
                  <a:lnTo>
                    <a:pt x="2207" y="684"/>
                  </a:lnTo>
                  <a:lnTo>
                    <a:pt x="2205" y="683"/>
                  </a:lnTo>
                  <a:lnTo>
                    <a:pt x="2188" y="669"/>
                  </a:lnTo>
                  <a:lnTo>
                    <a:pt x="2168" y="657"/>
                  </a:lnTo>
                  <a:lnTo>
                    <a:pt x="2148" y="647"/>
                  </a:lnTo>
                  <a:lnTo>
                    <a:pt x="2126" y="638"/>
                  </a:lnTo>
                  <a:lnTo>
                    <a:pt x="2103" y="632"/>
                  </a:lnTo>
                  <a:lnTo>
                    <a:pt x="2080" y="628"/>
                  </a:lnTo>
                  <a:lnTo>
                    <a:pt x="2055" y="626"/>
                  </a:lnTo>
                  <a:lnTo>
                    <a:pt x="2029" y="626"/>
                  </a:lnTo>
                  <a:lnTo>
                    <a:pt x="2003" y="629"/>
                  </a:lnTo>
                  <a:lnTo>
                    <a:pt x="1976" y="635"/>
                  </a:lnTo>
                  <a:lnTo>
                    <a:pt x="1951" y="642"/>
                  </a:lnTo>
                  <a:lnTo>
                    <a:pt x="1927" y="652"/>
                  </a:lnTo>
                  <a:lnTo>
                    <a:pt x="1905" y="665"/>
                  </a:lnTo>
                  <a:lnTo>
                    <a:pt x="1884" y="679"/>
                  </a:lnTo>
                  <a:lnTo>
                    <a:pt x="1866" y="695"/>
                  </a:lnTo>
                  <a:lnTo>
                    <a:pt x="1850" y="713"/>
                  </a:lnTo>
                  <a:lnTo>
                    <a:pt x="1836" y="733"/>
                  </a:lnTo>
                  <a:lnTo>
                    <a:pt x="1824" y="753"/>
                  </a:lnTo>
                  <a:lnTo>
                    <a:pt x="1814" y="776"/>
                  </a:lnTo>
                  <a:lnTo>
                    <a:pt x="1806" y="799"/>
                  </a:lnTo>
                  <a:lnTo>
                    <a:pt x="1800" y="823"/>
                  </a:lnTo>
                  <a:lnTo>
                    <a:pt x="1796" y="849"/>
                  </a:lnTo>
                  <a:lnTo>
                    <a:pt x="1795" y="875"/>
                  </a:lnTo>
                  <a:lnTo>
                    <a:pt x="1796" y="902"/>
                  </a:lnTo>
                  <a:lnTo>
                    <a:pt x="1799" y="930"/>
                  </a:lnTo>
                  <a:lnTo>
                    <a:pt x="1804" y="956"/>
                  </a:lnTo>
                  <a:lnTo>
                    <a:pt x="1811" y="981"/>
                  </a:lnTo>
                  <a:lnTo>
                    <a:pt x="1819" y="1006"/>
                  </a:lnTo>
                  <a:lnTo>
                    <a:pt x="1830" y="1030"/>
                  </a:lnTo>
                  <a:lnTo>
                    <a:pt x="1843" y="1052"/>
                  </a:lnTo>
                  <a:lnTo>
                    <a:pt x="1857" y="1073"/>
                  </a:lnTo>
                  <a:lnTo>
                    <a:pt x="1872" y="1092"/>
                  </a:lnTo>
                  <a:lnTo>
                    <a:pt x="1890" y="1110"/>
                  </a:lnTo>
                  <a:lnTo>
                    <a:pt x="1909" y="1125"/>
                  </a:lnTo>
                  <a:lnTo>
                    <a:pt x="1930" y="1138"/>
                  </a:lnTo>
                  <a:lnTo>
                    <a:pt x="1953" y="1149"/>
                  </a:lnTo>
                  <a:lnTo>
                    <a:pt x="1977" y="1158"/>
                  </a:lnTo>
                  <a:lnTo>
                    <a:pt x="2003" y="1164"/>
                  </a:lnTo>
                  <a:lnTo>
                    <a:pt x="2031" y="1167"/>
                  </a:lnTo>
                  <a:lnTo>
                    <a:pt x="2060" y="1167"/>
                  </a:lnTo>
                  <a:lnTo>
                    <a:pt x="2091" y="1163"/>
                  </a:lnTo>
                  <a:lnTo>
                    <a:pt x="2115" y="1159"/>
                  </a:lnTo>
                  <a:lnTo>
                    <a:pt x="2137" y="1153"/>
                  </a:lnTo>
                  <a:lnTo>
                    <a:pt x="2158" y="1146"/>
                  </a:lnTo>
                  <a:lnTo>
                    <a:pt x="2177" y="1137"/>
                  </a:lnTo>
                  <a:lnTo>
                    <a:pt x="2195" y="1127"/>
                  </a:lnTo>
                  <a:lnTo>
                    <a:pt x="2211" y="1116"/>
                  </a:lnTo>
                  <a:lnTo>
                    <a:pt x="2226" y="1104"/>
                  </a:lnTo>
                  <a:lnTo>
                    <a:pt x="2229" y="1101"/>
                  </a:lnTo>
                  <a:lnTo>
                    <a:pt x="2239" y="1091"/>
                  </a:lnTo>
                  <a:lnTo>
                    <a:pt x="2251" y="1078"/>
                  </a:lnTo>
                  <a:lnTo>
                    <a:pt x="2262" y="1064"/>
                  </a:lnTo>
                  <a:lnTo>
                    <a:pt x="2271" y="1049"/>
                  </a:lnTo>
                  <a:lnTo>
                    <a:pt x="2279" y="1034"/>
                  </a:lnTo>
                  <a:lnTo>
                    <a:pt x="2285" y="1018"/>
                  </a:lnTo>
                  <a:lnTo>
                    <a:pt x="2290" y="1002"/>
                  </a:lnTo>
                  <a:lnTo>
                    <a:pt x="2294" y="986"/>
                  </a:lnTo>
                  <a:lnTo>
                    <a:pt x="2295" y="970"/>
                  </a:lnTo>
                  <a:close/>
                  <a:moveTo>
                    <a:pt x="2456" y="1095"/>
                  </a:moveTo>
                  <a:lnTo>
                    <a:pt x="2335" y="288"/>
                  </a:lnTo>
                  <a:lnTo>
                    <a:pt x="2260" y="299"/>
                  </a:lnTo>
                  <a:lnTo>
                    <a:pt x="2381" y="1106"/>
                  </a:lnTo>
                  <a:lnTo>
                    <a:pt x="2456" y="1095"/>
                  </a:lnTo>
                  <a:close/>
                  <a:moveTo>
                    <a:pt x="2972" y="868"/>
                  </a:moveTo>
                  <a:lnTo>
                    <a:pt x="2898" y="879"/>
                  </a:lnTo>
                  <a:lnTo>
                    <a:pt x="2892" y="898"/>
                  </a:lnTo>
                  <a:lnTo>
                    <a:pt x="2884" y="917"/>
                  </a:lnTo>
                  <a:lnTo>
                    <a:pt x="2872" y="935"/>
                  </a:lnTo>
                  <a:lnTo>
                    <a:pt x="2858" y="953"/>
                  </a:lnTo>
                  <a:lnTo>
                    <a:pt x="2840" y="968"/>
                  </a:lnTo>
                  <a:lnTo>
                    <a:pt x="2817" y="980"/>
                  </a:lnTo>
                  <a:lnTo>
                    <a:pt x="2791" y="990"/>
                  </a:lnTo>
                  <a:lnTo>
                    <a:pt x="2760" y="996"/>
                  </a:lnTo>
                  <a:lnTo>
                    <a:pt x="2738" y="999"/>
                  </a:lnTo>
                  <a:lnTo>
                    <a:pt x="2717" y="999"/>
                  </a:lnTo>
                  <a:lnTo>
                    <a:pt x="2698" y="997"/>
                  </a:lnTo>
                  <a:lnTo>
                    <a:pt x="2679" y="993"/>
                  </a:lnTo>
                  <a:lnTo>
                    <a:pt x="2662" y="988"/>
                  </a:lnTo>
                  <a:lnTo>
                    <a:pt x="2646" y="980"/>
                  </a:lnTo>
                  <a:lnTo>
                    <a:pt x="2631" y="972"/>
                  </a:lnTo>
                  <a:lnTo>
                    <a:pt x="2618" y="961"/>
                  </a:lnTo>
                  <a:lnTo>
                    <a:pt x="2605" y="949"/>
                  </a:lnTo>
                  <a:lnTo>
                    <a:pt x="2594" y="936"/>
                  </a:lnTo>
                  <a:lnTo>
                    <a:pt x="2584" y="922"/>
                  </a:lnTo>
                  <a:lnTo>
                    <a:pt x="2576" y="906"/>
                  </a:lnTo>
                  <a:lnTo>
                    <a:pt x="2568" y="890"/>
                  </a:lnTo>
                  <a:lnTo>
                    <a:pt x="2562" y="872"/>
                  </a:lnTo>
                  <a:lnTo>
                    <a:pt x="2557" y="854"/>
                  </a:lnTo>
                  <a:lnTo>
                    <a:pt x="2554" y="835"/>
                  </a:lnTo>
                  <a:lnTo>
                    <a:pt x="2935" y="778"/>
                  </a:lnTo>
                  <a:lnTo>
                    <a:pt x="2962" y="774"/>
                  </a:lnTo>
                  <a:lnTo>
                    <a:pt x="2961" y="762"/>
                  </a:lnTo>
                  <a:lnTo>
                    <a:pt x="2961" y="751"/>
                  </a:lnTo>
                  <a:lnTo>
                    <a:pt x="2959" y="734"/>
                  </a:lnTo>
                  <a:lnTo>
                    <a:pt x="2959" y="726"/>
                  </a:lnTo>
                  <a:lnTo>
                    <a:pt x="2958" y="719"/>
                  </a:lnTo>
                  <a:lnTo>
                    <a:pt x="2953" y="695"/>
                  </a:lnTo>
                  <a:lnTo>
                    <a:pt x="2946" y="673"/>
                  </a:lnTo>
                  <a:lnTo>
                    <a:pt x="2937" y="652"/>
                  </a:lnTo>
                  <a:lnTo>
                    <a:pt x="2926" y="632"/>
                  </a:lnTo>
                  <a:lnTo>
                    <a:pt x="2913" y="613"/>
                  </a:lnTo>
                  <a:lnTo>
                    <a:pt x="2898" y="596"/>
                  </a:lnTo>
                  <a:lnTo>
                    <a:pt x="2890" y="588"/>
                  </a:lnTo>
                  <a:lnTo>
                    <a:pt x="2884" y="582"/>
                  </a:lnTo>
                  <a:lnTo>
                    <a:pt x="2884" y="727"/>
                  </a:lnTo>
                  <a:lnTo>
                    <a:pt x="2546" y="778"/>
                  </a:lnTo>
                  <a:lnTo>
                    <a:pt x="2546" y="742"/>
                  </a:lnTo>
                  <a:lnTo>
                    <a:pt x="2551" y="709"/>
                  </a:lnTo>
                  <a:lnTo>
                    <a:pt x="2563" y="679"/>
                  </a:lnTo>
                  <a:lnTo>
                    <a:pt x="2579" y="652"/>
                  </a:lnTo>
                  <a:lnTo>
                    <a:pt x="2601" y="629"/>
                  </a:lnTo>
                  <a:lnTo>
                    <a:pt x="2627" y="612"/>
                  </a:lnTo>
                  <a:lnTo>
                    <a:pt x="2657" y="599"/>
                  </a:lnTo>
                  <a:lnTo>
                    <a:pt x="2691" y="591"/>
                  </a:lnTo>
                  <a:lnTo>
                    <a:pt x="2709" y="589"/>
                  </a:lnTo>
                  <a:lnTo>
                    <a:pt x="2726" y="588"/>
                  </a:lnTo>
                  <a:lnTo>
                    <a:pt x="2743" y="589"/>
                  </a:lnTo>
                  <a:lnTo>
                    <a:pt x="2760" y="592"/>
                  </a:lnTo>
                  <a:lnTo>
                    <a:pt x="2776" y="596"/>
                  </a:lnTo>
                  <a:lnTo>
                    <a:pt x="2791" y="602"/>
                  </a:lnTo>
                  <a:lnTo>
                    <a:pt x="2805" y="609"/>
                  </a:lnTo>
                  <a:lnTo>
                    <a:pt x="2819" y="617"/>
                  </a:lnTo>
                  <a:lnTo>
                    <a:pt x="2831" y="626"/>
                  </a:lnTo>
                  <a:lnTo>
                    <a:pt x="2842" y="637"/>
                  </a:lnTo>
                  <a:lnTo>
                    <a:pt x="2852" y="650"/>
                  </a:lnTo>
                  <a:lnTo>
                    <a:pt x="2861" y="663"/>
                  </a:lnTo>
                  <a:lnTo>
                    <a:pt x="2869" y="678"/>
                  </a:lnTo>
                  <a:lnTo>
                    <a:pt x="2876" y="693"/>
                  </a:lnTo>
                  <a:lnTo>
                    <a:pt x="2880" y="709"/>
                  </a:lnTo>
                  <a:lnTo>
                    <a:pt x="2884" y="727"/>
                  </a:lnTo>
                  <a:lnTo>
                    <a:pt x="2884" y="582"/>
                  </a:lnTo>
                  <a:lnTo>
                    <a:pt x="2882" y="581"/>
                  </a:lnTo>
                  <a:lnTo>
                    <a:pt x="2865" y="567"/>
                  </a:lnTo>
                  <a:lnTo>
                    <a:pt x="2845" y="555"/>
                  </a:lnTo>
                  <a:lnTo>
                    <a:pt x="2825" y="544"/>
                  </a:lnTo>
                  <a:lnTo>
                    <a:pt x="2803" y="536"/>
                  </a:lnTo>
                  <a:lnTo>
                    <a:pt x="2780" y="530"/>
                  </a:lnTo>
                  <a:lnTo>
                    <a:pt x="2757" y="526"/>
                  </a:lnTo>
                  <a:lnTo>
                    <a:pt x="2732" y="524"/>
                  </a:lnTo>
                  <a:lnTo>
                    <a:pt x="2707" y="524"/>
                  </a:lnTo>
                  <a:lnTo>
                    <a:pt x="2680" y="527"/>
                  </a:lnTo>
                  <a:lnTo>
                    <a:pt x="2653" y="533"/>
                  </a:lnTo>
                  <a:lnTo>
                    <a:pt x="2628" y="540"/>
                  </a:lnTo>
                  <a:lnTo>
                    <a:pt x="2604" y="550"/>
                  </a:lnTo>
                  <a:lnTo>
                    <a:pt x="2582" y="563"/>
                  </a:lnTo>
                  <a:lnTo>
                    <a:pt x="2561" y="577"/>
                  </a:lnTo>
                  <a:lnTo>
                    <a:pt x="2543" y="593"/>
                  </a:lnTo>
                  <a:lnTo>
                    <a:pt x="2527" y="611"/>
                  </a:lnTo>
                  <a:lnTo>
                    <a:pt x="2513" y="630"/>
                  </a:lnTo>
                  <a:lnTo>
                    <a:pt x="2501" y="651"/>
                  </a:lnTo>
                  <a:lnTo>
                    <a:pt x="2491" y="673"/>
                  </a:lnTo>
                  <a:lnTo>
                    <a:pt x="2483" y="697"/>
                  </a:lnTo>
                  <a:lnTo>
                    <a:pt x="2477" y="721"/>
                  </a:lnTo>
                  <a:lnTo>
                    <a:pt x="2473" y="747"/>
                  </a:lnTo>
                  <a:lnTo>
                    <a:pt x="2472" y="773"/>
                  </a:lnTo>
                  <a:lnTo>
                    <a:pt x="2473" y="800"/>
                  </a:lnTo>
                  <a:lnTo>
                    <a:pt x="2476" y="828"/>
                  </a:lnTo>
                  <a:lnTo>
                    <a:pt x="2481" y="854"/>
                  </a:lnTo>
                  <a:lnTo>
                    <a:pt x="2488" y="879"/>
                  </a:lnTo>
                  <a:lnTo>
                    <a:pt x="2497" y="904"/>
                  </a:lnTo>
                  <a:lnTo>
                    <a:pt x="2507" y="928"/>
                  </a:lnTo>
                  <a:lnTo>
                    <a:pt x="2520" y="950"/>
                  </a:lnTo>
                  <a:lnTo>
                    <a:pt x="2534" y="971"/>
                  </a:lnTo>
                  <a:lnTo>
                    <a:pt x="2549" y="990"/>
                  </a:lnTo>
                  <a:lnTo>
                    <a:pt x="2567" y="1007"/>
                  </a:lnTo>
                  <a:lnTo>
                    <a:pt x="2586" y="1023"/>
                  </a:lnTo>
                  <a:lnTo>
                    <a:pt x="2607" y="1036"/>
                  </a:lnTo>
                  <a:lnTo>
                    <a:pt x="2630" y="1047"/>
                  </a:lnTo>
                  <a:lnTo>
                    <a:pt x="2654" y="1056"/>
                  </a:lnTo>
                  <a:lnTo>
                    <a:pt x="2680" y="1062"/>
                  </a:lnTo>
                  <a:lnTo>
                    <a:pt x="2708" y="1065"/>
                  </a:lnTo>
                  <a:lnTo>
                    <a:pt x="2738" y="1065"/>
                  </a:lnTo>
                  <a:lnTo>
                    <a:pt x="2769" y="1061"/>
                  </a:lnTo>
                  <a:lnTo>
                    <a:pt x="2792" y="1057"/>
                  </a:lnTo>
                  <a:lnTo>
                    <a:pt x="2814" y="1051"/>
                  </a:lnTo>
                  <a:lnTo>
                    <a:pt x="2835" y="1044"/>
                  </a:lnTo>
                  <a:lnTo>
                    <a:pt x="2854" y="1035"/>
                  </a:lnTo>
                  <a:lnTo>
                    <a:pt x="2872" y="1024"/>
                  </a:lnTo>
                  <a:lnTo>
                    <a:pt x="2888" y="1014"/>
                  </a:lnTo>
                  <a:lnTo>
                    <a:pt x="2903" y="1002"/>
                  </a:lnTo>
                  <a:lnTo>
                    <a:pt x="2906" y="999"/>
                  </a:lnTo>
                  <a:lnTo>
                    <a:pt x="2917" y="989"/>
                  </a:lnTo>
                  <a:lnTo>
                    <a:pt x="2929" y="976"/>
                  </a:lnTo>
                  <a:lnTo>
                    <a:pt x="2939" y="962"/>
                  </a:lnTo>
                  <a:lnTo>
                    <a:pt x="2948" y="947"/>
                  </a:lnTo>
                  <a:lnTo>
                    <a:pt x="2956" y="931"/>
                  </a:lnTo>
                  <a:lnTo>
                    <a:pt x="2962" y="916"/>
                  </a:lnTo>
                  <a:lnTo>
                    <a:pt x="2967" y="900"/>
                  </a:lnTo>
                  <a:lnTo>
                    <a:pt x="2971" y="884"/>
                  </a:lnTo>
                  <a:lnTo>
                    <a:pt x="2972" y="868"/>
                  </a:lnTo>
                  <a:close/>
                  <a:moveTo>
                    <a:pt x="3811" y="891"/>
                  </a:moveTo>
                  <a:lnTo>
                    <a:pt x="3763" y="569"/>
                  </a:lnTo>
                  <a:lnTo>
                    <a:pt x="3753" y="524"/>
                  </a:lnTo>
                  <a:lnTo>
                    <a:pt x="3738" y="485"/>
                  </a:lnTo>
                  <a:lnTo>
                    <a:pt x="3718" y="453"/>
                  </a:lnTo>
                  <a:lnTo>
                    <a:pt x="3694" y="427"/>
                  </a:lnTo>
                  <a:lnTo>
                    <a:pt x="3665" y="408"/>
                  </a:lnTo>
                  <a:lnTo>
                    <a:pt x="3633" y="397"/>
                  </a:lnTo>
                  <a:lnTo>
                    <a:pt x="3597" y="392"/>
                  </a:lnTo>
                  <a:lnTo>
                    <a:pt x="3558" y="395"/>
                  </a:lnTo>
                  <a:lnTo>
                    <a:pt x="3540" y="398"/>
                  </a:lnTo>
                  <a:lnTo>
                    <a:pt x="3523" y="403"/>
                  </a:lnTo>
                  <a:lnTo>
                    <a:pt x="3507" y="409"/>
                  </a:lnTo>
                  <a:lnTo>
                    <a:pt x="3492" y="416"/>
                  </a:lnTo>
                  <a:lnTo>
                    <a:pt x="3478" y="424"/>
                  </a:lnTo>
                  <a:lnTo>
                    <a:pt x="3466" y="433"/>
                  </a:lnTo>
                  <a:lnTo>
                    <a:pt x="3455" y="442"/>
                  </a:lnTo>
                  <a:lnTo>
                    <a:pt x="3445" y="453"/>
                  </a:lnTo>
                  <a:lnTo>
                    <a:pt x="3435" y="464"/>
                  </a:lnTo>
                  <a:lnTo>
                    <a:pt x="3427" y="475"/>
                  </a:lnTo>
                  <a:lnTo>
                    <a:pt x="3420" y="487"/>
                  </a:lnTo>
                  <a:lnTo>
                    <a:pt x="3414" y="499"/>
                  </a:lnTo>
                  <a:lnTo>
                    <a:pt x="3409" y="512"/>
                  </a:lnTo>
                  <a:lnTo>
                    <a:pt x="3405" y="524"/>
                  </a:lnTo>
                  <a:lnTo>
                    <a:pt x="3402" y="537"/>
                  </a:lnTo>
                  <a:lnTo>
                    <a:pt x="3400" y="549"/>
                  </a:lnTo>
                  <a:lnTo>
                    <a:pt x="3388" y="521"/>
                  </a:lnTo>
                  <a:lnTo>
                    <a:pt x="3373" y="497"/>
                  </a:lnTo>
                  <a:lnTo>
                    <a:pt x="3354" y="478"/>
                  </a:lnTo>
                  <a:lnTo>
                    <a:pt x="3332" y="463"/>
                  </a:lnTo>
                  <a:lnTo>
                    <a:pt x="3307" y="452"/>
                  </a:lnTo>
                  <a:lnTo>
                    <a:pt x="3280" y="445"/>
                  </a:lnTo>
                  <a:lnTo>
                    <a:pt x="3251" y="443"/>
                  </a:lnTo>
                  <a:lnTo>
                    <a:pt x="3221" y="446"/>
                  </a:lnTo>
                  <a:lnTo>
                    <a:pt x="3203" y="449"/>
                  </a:lnTo>
                  <a:lnTo>
                    <a:pt x="3187" y="453"/>
                  </a:lnTo>
                  <a:lnTo>
                    <a:pt x="3173" y="459"/>
                  </a:lnTo>
                  <a:lnTo>
                    <a:pt x="3159" y="466"/>
                  </a:lnTo>
                  <a:lnTo>
                    <a:pt x="3146" y="473"/>
                  </a:lnTo>
                  <a:lnTo>
                    <a:pt x="3135" y="482"/>
                  </a:lnTo>
                  <a:lnTo>
                    <a:pt x="3124" y="491"/>
                  </a:lnTo>
                  <a:lnTo>
                    <a:pt x="3114" y="500"/>
                  </a:lnTo>
                  <a:lnTo>
                    <a:pt x="3106" y="511"/>
                  </a:lnTo>
                  <a:lnTo>
                    <a:pt x="3098" y="521"/>
                  </a:lnTo>
                  <a:lnTo>
                    <a:pt x="3092" y="533"/>
                  </a:lnTo>
                  <a:lnTo>
                    <a:pt x="3086" y="545"/>
                  </a:lnTo>
                  <a:lnTo>
                    <a:pt x="3082" y="557"/>
                  </a:lnTo>
                  <a:lnTo>
                    <a:pt x="3078" y="569"/>
                  </a:lnTo>
                  <a:lnTo>
                    <a:pt x="3075" y="581"/>
                  </a:lnTo>
                  <a:lnTo>
                    <a:pt x="3073" y="594"/>
                  </a:lnTo>
                  <a:lnTo>
                    <a:pt x="3056" y="483"/>
                  </a:lnTo>
                  <a:lnTo>
                    <a:pt x="2982" y="494"/>
                  </a:lnTo>
                  <a:lnTo>
                    <a:pt x="3059" y="1004"/>
                  </a:lnTo>
                  <a:lnTo>
                    <a:pt x="3133" y="993"/>
                  </a:lnTo>
                  <a:lnTo>
                    <a:pt x="3094" y="734"/>
                  </a:lnTo>
                  <a:lnTo>
                    <a:pt x="3090" y="692"/>
                  </a:lnTo>
                  <a:lnTo>
                    <a:pt x="3092" y="653"/>
                  </a:lnTo>
                  <a:lnTo>
                    <a:pt x="3099" y="618"/>
                  </a:lnTo>
                  <a:lnTo>
                    <a:pt x="3111" y="586"/>
                  </a:lnTo>
                  <a:lnTo>
                    <a:pt x="3128" y="559"/>
                  </a:lnTo>
                  <a:lnTo>
                    <a:pt x="3151" y="539"/>
                  </a:lnTo>
                  <a:lnTo>
                    <a:pt x="3178" y="524"/>
                  </a:lnTo>
                  <a:lnTo>
                    <a:pt x="3210" y="516"/>
                  </a:lnTo>
                  <a:lnTo>
                    <a:pt x="3222" y="514"/>
                  </a:lnTo>
                  <a:lnTo>
                    <a:pt x="3235" y="514"/>
                  </a:lnTo>
                  <a:lnTo>
                    <a:pt x="3247" y="515"/>
                  </a:lnTo>
                  <a:lnTo>
                    <a:pt x="3259" y="517"/>
                  </a:lnTo>
                  <a:lnTo>
                    <a:pt x="3270" y="521"/>
                  </a:lnTo>
                  <a:lnTo>
                    <a:pt x="3281" y="526"/>
                  </a:lnTo>
                  <a:lnTo>
                    <a:pt x="3291" y="532"/>
                  </a:lnTo>
                  <a:lnTo>
                    <a:pt x="3301" y="540"/>
                  </a:lnTo>
                  <a:lnTo>
                    <a:pt x="3310" y="549"/>
                  </a:lnTo>
                  <a:lnTo>
                    <a:pt x="3319" y="560"/>
                  </a:lnTo>
                  <a:lnTo>
                    <a:pt x="3327" y="573"/>
                  </a:lnTo>
                  <a:lnTo>
                    <a:pt x="3334" y="588"/>
                  </a:lnTo>
                  <a:lnTo>
                    <a:pt x="3341" y="604"/>
                  </a:lnTo>
                  <a:lnTo>
                    <a:pt x="3346" y="623"/>
                  </a:lnTo>
                  <a:lnTo>
                    <a:pt x="3351" y="643"/>
                  </a:lnTo>
                  <a:lnTo>
                    <a:pt x="3355" y="666"/>
                  </a:lnTo>
                  <a:lnTo>
                    <a:pt x="3398" y="953"/>
                  </a:lnTo>
                  <a:lnTo>
                    <a:pt x="3472" y="942"/>
                  </a:lnTo>
                  <a:lnTo>
                    <a:pt x="3433" y="682"/>
                  </a:lnTo>
                  <a:lnTo>
                    <a:pt x="3429" y="640"/>
                  </a:lnTo>
                  <a:lnTo>
                    <a:pt x="3430" y="601"/>
                  </a:lnTo>
                  <a:lnTo>
                    <a:pt x="3437" y="566"/>
                  </a:lnTo>
                  <a:lnTo>
                    <a:pt x="3449" y="535"/>
                  </a:lnTo>
                  <a:lnTo>
                    <a:pt x="3466" y="508"/>
                  </a:lnTo>
                  <a:lnTo>
                    <a:pt x="3488" y="488"/>
                  </a:lnTo>
                  <a:lnTo>
                    <a:pt x="3516" y="473"/>
                  </a:lnTo>
                  <a:lnTo>
                    <a:pt x="3548" y="465"/>
                  </a:lnTo>
                  <a:lnTo>
                    <a:pt x="3573" y="463"/>
                  </a:lnTo>
                  <a:lnTo>
                    <a:pt x="3597" y="467"/>
                  </a:lnTo>
                  <a:lnTo>
                    <a:pt x="3619" y="475"/>
                  </a:lnTo>
                  <a:lnTo>
                    <a:pt x="3640" y="488"/>
                  </a:lnTo>
                  <a:lnTo>
                    <a:pt x="3658" y="507"/>
                  </a:lnTo>
                  <a:lnTo>
                    <a:pt x="3673" y="532"/>
                  </a:lnTo>
                  <a:lnTo>
                    <a:pt x="3684" y="563"/>
                  </a:lnTo>
                  <a:lnTo>
                    <a:pt x="3692" y="601"/>
                  </a:lnTo>
                  <a:lnTo>
                    <a:pt x="3737" y="902"/>
                  </a:lnTo>
                  <a:lnTo>
                    <a:pt x="3811" y="891"/>
                  </a:lnTo>
                  <a:close/>
                  <a:moveTo>
                    <a:pt x="4327" y="663"/>
                  </a:moveTo>
                  <a:lnTo>
                    <a:pt x="4252" y="675"/>
                  </a:lnTo>
                  <a:lnTo>
                    <a:pt x="4246" y="694"/>
                  </a:lnTo>
                  <a:lnTo>
                    <a:pt x="4238" y="713"/>
                  </a:lnTo>
                  <a:lnTo>
                    <a:pt x="4226" y="731"/>
                  </a:lnTo>
                  <a:lnTo>
                    <a:pt x="4212" y="748"/>
                  </a:lnTo>
                  <a:lnTo>
                    <a:pt x="4194" y="764"/>
                  </a:lnTo>
                  <a:lnTo>
                    <a:pt x="4171" y="776"/>
                  </a:lnTo>
                  <a:lnTo>
                    <a:pt x="4145" y="786"/>
                  </a:lnTo>
                  <a:lnTo>
                    <a:pt x="4114" y="792"/>
                  </a:lnTo>
                  <a:lnTo>
                    <a:pt x="4092" y="795"/>
                  </a:lnTo>
                  <a:lnTo>
                    <a:pt x="4071" y="795"/>
                  </a:lnTo>
                  <a:lnTo>
                    <a:pt x="4052" y="793"/>
                  </a:lnTo>
                  <a:lnTo>
                    <a:pt x="4033" y="789"/>
                  </a:lnTo>
                  <a:lnTo>
                    <a:pt x="4016" y="783"/>
                  </a:lnTo>
                  <a:lnTo>
                    <a:pt x="4000" y="776"/>
                  </a:lnTo>
                  <a:lnTo>
                    <a:pt x="3985" y="767"/>
                  </a:lnTo>
                  <a:lnTo>
                    <a:pt x="3972" y="757"/>
                  </a:lnTo>
                  <a:lnTo>
                    <a:pt x="3959" y="745"/>
                  </a:lnTo>
                  <a:lnTo>
                    <a:pt x="3948" y="732"/>
                  </a:lnTo>
                  <a:lnTo>
                    <a:pt x="3938" y="718"/>
                  </a:lnTo>
                  <a:lnTo>
                    <a:pt x="3930" y="702"/>
                  </a:lnTo>
                  <a:lnTo>
                    <a:pt x="3922" y="685"/>
                  </a:lnTo>
                  <a:lnTo>
                    <a:pt x="3916" y="668"/>
                  </a:lnTo>
                  <a:lnTo>
                    <a:pt x="3911" y="650"/>
                  </a:lnTo>
                  <a:lnTo>
                    <a:pt x="3908" y="631"/>
                  </a:lnTo>
                  <a:lnTo>
                    <a:pt x="4290" y="573"/>
                  </a:lnTo>
                  <a:lnTo>
                    <a:pt x="4316" y="569"/>
                  </a:lnTo>
                  <a:lnTo>
                    <a:pt x="4316" y="558"/>
                  </a:lnTo>
                  <a:lnTo>
                    <a:pt x="4315" y="547"/>
                  </a:lnTo>
                  <a:lnTo>
                    <a:pt x="4314" y="529"/>
                  </a:lnTo>
                  <a:lnTo>
                    <a:pt x="4313" y="522"/>
                  </a:lnTo>
                  <a:lnTo>
                    <a:pt x="4312" y="515"/>
                  </a:lnTo>
                  <a:lnTo>
                    <a:pt x="4307" y="491"/>
                  </a:lnTo>
                  <a:lnTo>
                    <a:pt x="4300" y="469"/>
                  </a:lnTo>
                  <a:lnTo>
                    <a:pt x="4291" y="448"/>
                  </a:lnTo>
                  <a:lnTo>
                    <a:pt x="4280" y="427"/>
                  </a:lnTo>
                  <a:lnTo>
                    <a:pt x="4267" y="409"/>
                  </a:lnTo>
                  <a:lnTo>
                    <a:pt x="4253" y="392"/>
                  </a:lnTo>
                  <a:lnTo>
                    <a:pt x="4244" y="384"/>
                  </a:lnTo>
                  <a:lnTo>
                    <a:pt x="4238" y="378"/>
                  </a:lnTo>
                  <a:lnTo>
                    <a:pt x="4238" y="522"/>
                  </a:lnTo>
                  <a:lnTo>
                    <a:pt x="3900" y="573"/>
                  </a:lnTo>
                  <a:lnTo>
                    <a:pt x="3900" y="538"/>
                  </a:lnTo>
                  <a:lnTo>
                    <a:pt x="3906" y="505"/>
                  </a:lnTo>
                  <a:lnTo>
                    <a:pt x="3917" y="475"/>
                  </a:lnTo>
                  <a:lnTo>
                    <a:pt x="3933" y="448"/>
                  </a:lnTo>
                  <a:lnTo>
                    <a:pt x="3955" y="425"/>
                  </a:lnTo>
                  <a:lnTo>
                    <a:pt x="3981" y="407"/>
                  </a:lnTo>
                  <a:lnTo>
                    <a:pt x="4011" y="394"/>
                  </a:lnTo>
                  <a:lnTo>
                    <a:pt x="4045" y="386"/>
                  </a:lnTo>
                  <a:lnTo>
                    <a:pt x="4063" y="384"/>
                  </a:lnTo>
                  <a:lnTo>
                    <a:pt x="4080" y="384"/>
                  </a:lnTo>
                  <a:lnTo>
                    <a:pt x="4097" y="385"/>
                  </a:lnTo>
                  <a:lnTo>
                    <a:pt x="4114" y="388"/>
                  </a:lnTo>
                  <a:lnTo>
                    <a:pt x="4130" y="392"/>
                  </a:lnTo>
                  <a:lnTo>
                    <a:pt x="4145" y="397"/>
                  </a:lnTo>
                  <a:lnTo>
                    <a:pt x="4160" y="404"/>
                  </a:lnTo>
                  <a:lnTo>
                    <a:pt x="4173" y="413"/>
                  </a:lnTo>
                  <a:lnTo>
                    <a:pt x="4185" y="422"/>
                  </a:lnTo>
                  <a:lnTo>
                    <a:pt x="4196" y="433"/>
                  </a:lnTo>
                  <a:lnTo>
                    <a:pt x="4206" y="445"/>
                  </a:lnTo>
                  <a:lnTo>
                    <a:pt x="4215" y="459"/>
                  </a:lnTo>
                  <a:lnTo>
                    <a:pt x="4223" y="473"/>
                  </a:lnTo>
                  <a:lnTo>
                    <a:pt x="4230" y="489"/>
                  </a:lnTo>
                  <a:lnTo>
                    <a:pt x="4235" y="505"/>
                  </a:lnTo>
                  <a:lnTo>
                    <a:pt x="4238" y="522"/>
                  </a:lnTo>
                  <a:lnTo>
                    <a:pt x="4238" y="378"/>
                  </a:lnTo>
                  <a:lnTo>
                    <a:pt x="4236" y="376"/>
                  </a:lnTo>
                  <a:lnTo>
                    <a:pt x="4219" y="362"/>
                  </a:lnTo>
                  <a:lnTo>
                    <a:pt x="4200" y="350"/>
                  </a:lnTo>
                  <a:lnTo>
                    <a:pt x="4179" y="340"/>
                  </a:lnTo>
                  <a:lnTo>
                    <a:pt x="4158" y="332"/>
                  </a:lnTo>
                  <a:lnTo>
                    <a:pt x="4135" y="326"/>
                  </a:lnTo>
                  <a:lnTo>
                    <a:pt x="4111" y="321"/>
                  </a:lnTo>
                  <a:lnTo>
                    <a:pt x="4086" y="320"/>
                  </a:lnTo>
                  <a:lnTo>
                    <a:pt x="4061" y="320"/>
                  </a:lnTo>
                  <a:lnTo>
                    <a:pt x="4035" y="323"/>
                  </a:lnTo>
                  <a:lnTo>
                    <a:pt x="4007" y="328"/>
                  </a:lnTo>
                  <a:lnTo>
                    <a:pt x="3982" y="336"/>
                  </a:lnTo>
                  <a:lnTo>
                    <a:pt x="3958" y="346"/>
                  </a:lnTo>
                  <a:lnTo>
                    <a:pt x="3936" y="359"/>
                  </a:lnTo>
                  <a:lnTo>
                    <a:pt x="3916" y="373"/>
                  </a:lnTo>
                  <a:lnTo>
                    <a:pt x="3897" y="389"/>
                  </a:lnTo>
                  <a:lnTo>
                    <a:pt x="3881" y="407"/>
                  </a:lnTo>
                  <a:lnTo>
                    <a:pt x="3867" y="426"/>
                  </a:lnTo>
                  <a:lnTo>
                    <a:pt x="3855" y="447"/>
                  </a:lnTo>
                  <a:lnTo>
                    <a:pt x="3845" y="469"/>
                  </a:lnTo>
                  <a:lnTo>
                    <a:pt x="3837" y="492"/>
                  </a:lnTo>
                  <a:lnTo>
                    <a:pt x="3831" y="517"/>
                  </a:lnTo>
                  <a:lnTo>
                    <a:pt x="3828" y="543"/>
                  </a:lnTo>
                  <a:lnTo>
                    <a:pt x="3826" y="569"/>
                  </a:lnTo>
                  <a:lnTo>
                    <a:pt x="3827" y="596"/>
                  </a:lnTo>
                  <a:lnTo>
                    <a:pt x="3830" y="624"/>
                  </a:lnTo>
                  <a:lnTo>
                    <a:pt x="3835" y="650"/>
                  </a:lnTo>
                  <a:lnTo>
                    <a:pt x="3842" y="675"/>
                  </a:lnTo>
                  <a:lnTo>
                    <a:pt x="3851" y="700"/>
                  </a:lnTo>
                  <a:lnTo>
                    <a:pt x="3861" y="723"/>
                  </a:lnTo>
                  <a:lnTo>
                    <a:pt x="3874" y="746"/>
                  </a:lnTo>
                  <a:lnTo>
                    <a:pt x="3888" y="767"/>
                  </a:lnTo>
                  <a:lnTo>
                    <a:pt x="3904" y="786"/>
                  </a:lnTo>
                  <a:lnTo>
                    <a:pt x="3921" y="803"/>
                  </a:lnTo>
                  <a:lnTo>
                    <a:pt x="3940" y="818"/>
                  </a:lnTo>
                  <a:lnTo>
                    <a:pt x="3961" y="832"/>
                  </a:lnTo>
                  <a:lnTo>
                    <a:pt x="3984" y="842"/>
                  </a:lnTo>
                  <a:lnTo>
                    <a:pt x="4008" y="851"/>
                  </a:lnTo>
                  <a:lnTo>
                    <a:pt x="4035" y="857"/>
                  </a:lnTo>
                  <a:lnTo>
                    <a:pt x="4062" y="860"/>
                  </a:lnTo>
                  <a:lnTo>
                    <a:pt x="4092" y="860"/>
                  </a:lnTo>
                  <a:lnTo>
                    <a:pt x="4123" y="857"/>
                  </a:lnTo>
                  <a:lnTo>
                    <a:pt x="4146" y="853"/>
                  </a:lnTo>
                  <a:lnTo>
                    <a:pt x="4168" y="847"/>
                  </a:lnTo>
                  <a:lnTo>
                    <a:pt x="4189" y="839"/>
                  </a:lnTo>
                  <a:lnTo>
                    <a:pt x="4208" y="830"/>
                  </a:lnTo>
                  <a:lnTo>
                    <a:pt x="4226" y="820"/>
                  </a:lnTo>
                  <a:lnTo>
                    <a:pt x="4242" y="809"/>
                  </a:lnTo>
                  <a:lnTo>
                    <a:pt x="4257" y="798"/>
                  </a:lnTo>
                  <a:lnTo>
                    <a:pt x="4260" y="795"/>
                  </a:lnTo>
                  <a:lnTo>
                    <a:pt x="4271" y="785"/>
                  </a:lnTo>
                  <a:lnTo>
                    <a:pt x="4283" y="772"/>
                  </a:lnTo>
                  <a:lnTo>
                    <a:pt x="4293" y="757"/>
                  </a:lnTo>
                  <a:lnTo>
                    <a:pt x="4302" y="743"/>
                  </a:lnTo>
                  <a:lnTo>
                    <a:pt x="4310" y="727"/>
                  </a:lnTo>
                  <a:lnTo>
                    <a:pt x="4317" y="711"/>
                  </a:lnTo>
                  <a:lnTo>
                    <a:pt x="4321" y="695"/>
                  </a:lnTo>
                  <a:lnTo>
                    <a:pt x="4325" y="679"/>
                  </a:lnTo>
                  <a:lnTo>
                    <a:pt x="4327" y="663"/>
                  </a:lnTo>
                  <a:close/>
                  <a:moveTo>
                    <a:pt x="4879" y="730"/>
                  </a:moveTo>
                  <a:lnTo>
                    <a:pt x="4834" y="430"/>
                  </a:lnTo>
                  <a:lnTo>
                    <a:pt x="4830" y="405"/>
                  </a:lnTo>
                  <a:lnTo>
                    <a:pt x="4824" y="382"/>
                  </a:lnTo>
                  <a:lnTo>
                    <a:pt x="4817" y="361"/>
                  </a:lnTo>
                  <a:lnTo>
                    <a:pt x="4810" y="341"/>
                  </a:lnTo>
                  <a:lnTo>
                    <a:pt x="4801" y="323"/>
                  </a:lnTo>
                  <a:lnTo>
                    <a:pt x="4790" y="306"/>
                  </a:lnTo>
                  <a:lnTo>
                    <a:pt x="4779" y="291"/>
                  </a:lnTo>
                  <a:lnTo>
                    <a:pt x="4766" y="278"/>
                  </a:lnTo>
                  <a:lnTo>
                    <a:pt x="4749" y="264"/>
                  </a:lnTo>
                  <a:lnTo>
                    <a:pt x="4731" y="254"/>
                  </a:lnTo>
                  <a:lnTo>
                    <a:pt x="4712" y="245"/>
                  </a:lnTo>
                  <a:lnTo>
                    <a:pt x="4692" y="239"/>
                  </a:lnTo>
                  <a:lnTo>
                    <a:pt x="4670" y="236"/>
                  </a:lnTo>
                  <a:lnTo>
                    <a:pt x="4649" y="234"/>
                  </a:lnTo>
                  <a:lnTo>
                    <a:pt x="4627" y="235"/>
                  </a:lnTo>
                  <a:lnTo>
                    <a:pt x="4605" y="237"/>
                  </a:lnTo>
                  <a:lnTo>
                    <a:pt x="4569" y="245"/>
                  </a:lnTo>
                  <a:lnTo>
                    <a:pt x="4537" y="256"/>
                  </a:lnTo>
                  <a:lnTo>
                    <a:pt x="4509" y="272"/>
                  </a:lnTo>
                  <a:lnTo>
                    <a:pt x="4485" y="291"/>
                  </a:lnTo>
                  <a:lnTo>
                    <a:pt x="4465" y="314"/>
                  </a:lnTo>
                  <a:lnTo>
                    <a:pt x="4449" y="338"/>
                  </a:lnTo>
                  <a:lnTo>
                    <a:pt x="4436" y="363"/>
                  </a:lnTo>
                  <a:lnTo>
                    <a:pt x="4427" y="390"/>
                  </a:lnTo>
                  <a:lnTo>
                    <a:pt x="4411" y="278"/>
                  </a:lnTo>
                  <a:lnTo>
                    <a:pt x="4336" y="290"/>
                  </a:lnTo>
                  <a:lnTo>
                    <a:pt x="4413" y="800"/>
                  </a:lnTo>
                  <a:lnTo>
                    <a:pt x="4488" y="789"/>
                  </a:lnTo>
                  <a:lnTo>
                    <a:pt x="4448" y="527"/>
                  </a:lnTo>
                  <a:lnTo>
                    <a:pt x="4446" y="509"/>
                  </a:lnTo>
                  <a:lnTo>
                    <a:pt x="4445" y="491"/>
                  </a:lnTo>
                  <a:lnTo>
                    <a:pt x="4446" y="473"/>
                  </a:lnTo>
                  <a:lnTo>
                    <a:pt x="4448" y="455"/>
                  </a:lnTo>
                  <a:lnTo>
                    <a:pt x="4451" y="438"/>
                  </a:lnTo>
                  <a:lnTo>
                    <a:pt x="4456" y="421"/>
                  </a:lnTo>
                  <a:lnTo>
                    <a:pt x="4462" y="404"/>
                  </a:lnTo>
                  <a:lnTo>
                    <a:pt x="4470" y="388"/>
                  </a:lnTo>
                  <a:lnTo>
                    <a:pt x="4479" y="373"/>
                  </a:lnTo>
                  <a:lnTo>
                    <a:pt x="4490" y="360"/>
                  </a:lnTo>
                  <a:lnTo>
                    <a:pt x="4502" y="347"/>
                  </a:lnTo>
                  <a:lnTo>
                    <a:pt x="4516" y="336"/>
                  </a:lnTo>
                  <a:lnTo>
                    <a:pt x="4532" y="326"/>
                  </a:lnTo>
                  <a:lnTo>
                    <a:pt x="4549" y="318"/>
                  </a:lnTo>
                  <a:lnTo>
                    <a:pt x="4568" y="312"/>
                  </a:lnTo>
                  <a:lnTo>
                    <a:pt x="4589" y="308"/>
                  </a:lnTo>
                  <a:lnTo>
                    <a:pt x="4608" y="306"/>
                  </a:lnTo>
                  <a:lnTo>
                    <a:pt x="4626" y="306"/>
                  </a:lnTo>
                  <a:lnTo>
                    <a:pt x="4642" y="308"/>
                  </a:lnTo>
                  <a:lnTo>
                    <a:pt x="4657" y="312"/>
                  </a:lnTo>
                  <a:lnTo>
                    <a:pt x="4672" y="317"/>
                  </a:lnTo>
                  <a:lnTo>
                    <a:pt x="4685" y="324"/>
                  </a:lnTo>
                  <a:lnTo>
                    <a:pt x="4697" y="332"/>
                  </a:lnTo>
                  <a:lnTo>
                    <a:pt x="4709" y="342"/>
                  </a:lnTo>
                  <a:lnTo>
                    <a:pt x="4719" y="353"/>
                  </a:lnTo>
                  <a:lnTo>
                    <a:pt x="4728" y="366"/>
                  </a:lnTo>
                  <a:lnTo>
                    <a:pt x="4736" y="379"/>
                  </a:lnTo>
                  <a:lnTo>
                    <a:pt x="4743" y="394"/>
                  </a:lnTo>
                  <a:lnTo>
                    <a:pt x="4750" y="410"/>
                  </a:lnTo>
                  <a:lnTo>
                    <a:pt x="4755" y="427"/>
                  </a:lnTo>
                  <a:lnTo>
                    <a:pt x="4759" y="444"/>
                  </a:lnTo>
                  <a:lnTo>
                    <a:pt x="4762" y="463"/>
                  </a:lnTo>
                  <a:lnTo>
                    <a:pt x="4804" y="741"/>
                  </a:lnTo>
                  <a:lnTo>
                    <a:pt x="4879" y="730"/>
                  </a:lnTo>
                  <a:close/>
                  <a:moveTo>
                    <a:pt x="5243" y="675"/>
                  </a:moveTo>
                  <a:lnTo>
                    <a:pt x="5233" y="608"/>
                  </a:lnTo>
                  <a:lnTo>
                    <a:pt x="5225" y="611"/>
                  </a:lnTo>
                  <a:lnTo>
                    <a:pt x="5213" y="614"/>
                  </a:lnTo>
                  <a:lnTo>
                    <a:pt x="5186" y="620"/>
                  </a:lnTo>
                  <a:lnTo>
                    <a:pt x="5173" y="623"/>
                  </a:lnTo>
                  <a:lnTo>
                    <a:pt x="5147" y="626"/>
                  </a:lnTo>
                  <a:lnTo>
                    <a:pt x="5135" y="627"/>
                  </a:lnTo>
                  <a:lnTo>
                    <a:pt x="5112" y="625"/>
                  </a:lnTo>
                  <a:lnTo>
                    <a:pt x="5102" y="621"/>
                  </a:lnTo>
                  <a:lnTo>
                    <a:pt x="5092" y="613"/>
                  </a:lnTo>
                  <a:lnTo>
                    <a:pt x="5085" y="607"/>
                  </a:lnTo>
                  <a:lnTo>
                    <a:pt x="5078" y="599"/>
                  </a:lnTo>
                  <a:lnTo>
                    <a:pt x="5072" y="589"/>
                  </a:lnTo>
                  <a:lnTo>
                    <a:pt x="5066" y="578"/>
                  </a:lnTo>
                  <a:lnTo>
                    <a:pt x="5060" y="565"/>
                  </a:lnTo>
                  <a:lnTo>
                    <a:pt x="5056" y="551"/>
                  </a:lnTo>
                  <a:lnTo>
                    <a:pt x="5052" y="533"/>
                  </a:lnTo>
                  <a:lnTo>
                    <a:pt x="5048" y="514"/>
                  </a:lnTo>
                  <a:lnTo>
                    <a:pt x="5009" y="254"/>
                  </a:lnTo>
                  <a:lnTo>
                    <a:pt x="5158" y="231"/>
                  </a:lnTo>
                  <a:lnTo>
                    <a:pt x="5148" y="167"/>
                  </a:lnTo>
                  <a:lnTo>
                    <a:pt x="4999" y="189"/>
                  </a:lnTo>
                  <a:lnTo>
                    <a:pt x="4971" y="0"/>
                  </a:lnTo>
                  <a:lnTo>
                    <a:pt x="4897" y="11"/>
                  </a:lnTo>
                  <a:lnTo>
                    <a:pt x="4926" y="201"/>
                  </a:lnTo>
                  <a:lnTo>
                    <a:pt x="4822" y="216"/>
                  </a:lnTo>
                  <a:lnTo>
                    <a:pt x="4832" y="280"/>
                  </a:lnTo>
                  <a:lnTo>
                    <a:pt x="4935" y="265"/>
                  </a:lnTo>
                  <a:lnTo>
                    <a:pt x="4977" y="541"/>
                  </a:lnTo>
                  <a:lnTo>
                    <a:pt x="4982" y="569"/>
                  </a:lnTo>
                  <a:lnTo>
                    <a:pt x="4989" y="594"/>
                  </a:lnTo>
                  <a:lnTo>
                    <a:pt x="4997" y="616"/>
                  </a:lnTo>
                  <a:lnTo>
                    <a:pt x="5007" y="635"/>
                  </a:lnTo>
                  <a:lnTo>
                    <a:pt x="5017" y="650"/>
                  </a:lnTo>
                  <a:lnTo>
                    <a:pt x="5028" y="664"/>
                  </a:lnTo>
                  <a:lnTo>
                    <a:pt x="5040" y="674"/>
                  </a:lnTo>
                  <a:lnTo>
                    <a:pt x="5052" y="683"/>
                  </a:lnTo>
                  <a:lnTo>
                    <a:pt x="5065" y="689"/>
                  </a:lnTo>
                  <a:lnTo>
                    <a:pt x="5078" y="694"/>
                  </a:lnTo>
                  <a:lnTo>
                    <a:pt x="5091" y="697"/>
                  </a:lnTo>
                  <a:lnTo>
                    <a:pt x="5105" y="698"/>
                  </a:lnTo>
                  <a:lnTo>
                    <a:pt x="5119" y="698"/>
                  </a:lnTo>
                  <a:lnTo>
                    <a:pt x="5132" y="697"/>
                  </a:lnTo>
                  <a:lnTo>
                    <a:pt x="5145" y="696"/>
                  </a:lnTo>
                  <a:lnTo>
                    <a:pt x="5157" y="695"/>
                  </a:lnTo>
                  <a:lnTo>
                    <a:pt x="5181" y="690"/>
                  </a:lnTo>
                  <a:lnTo>
                    <a:pt x="5205" y="685"/>
                  </a:lnTo>
                  <a:lnTo>
                    <a:pt x="5234" y="678"/>
                  </a:lnTo>
                  <a:lnTo>
                    <a:pt x="5243" y="675"/>
                  </a:lnTo>
                  <a:close/>
                </a:path>
              </a:pathLst>
            </a:custGeom>
            <a:solidFill>
              <a:srgbClr val="3C4B9F">
                <a:alpha val="28000"/>
              </a:srgb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33" name="Rectangle 9"/>
          <p:cNvSpPr>
            <a:spLocks noChangeArrowheads="1"/>
          </p:cNvSpPr>
          <p:nvPr/>
        </p:nvSpPr>
        <p:spPr bwMode="auto">
          <a:xfrm>
            <a:off x="1142976" y="5214950"/>
            <a:ext cx="5972149"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Arial" pitchFamily="34" charset="0"/>
                <a:ea typeface="Comic Sans MS" pitchFamily="66" charset="0"/>
                <a:cs typeface="Comic Sans MS" pitchFamily="66" charset="0"/>
              </a:rPr>
              <a:t/>
            </a:r>
            <a:br>
              <a:rPr kumimoji="0" lang="fr-FR" sz="1200" b="0" i="0" u="none" strike="noStrike" cap="none" normalizeH="0" baseline="0" dirty="0" smtClean="0">
                <a:ln>
                  <a:noFill/>
                </a:ln>
                <a:solidFill>
                  <a:schemeClr val="tx1"/>
                </a:solidFill>
                <a:effectLst/>
                <a:latin typeface="Arial" pitchFamily="34" charset="0"/>
                <a:ea typeface="Comic Sans MS" pitchFamily="66" charset="0"/>
                <a:cs typeface="Comic Sans MS" pitchFamily="66" charset="0"/>
              </a:rPr>
            </a:br>
            <a:r>
              <a:rPr kumimoji="0" lang="fr-FR" sz="2400" b="0" i="0" u="sng" strike="noStrike" cap="none" normalizeH="0" baseline="0" dirty="0" smtClean="0">
                <a:ln>
                  <a:noFill/>
                </a:ln>
                <a:solidFill>
                  <a:schemeClr val="tx1"/>
                </a:solidFill>
                <a:effectLst/>
                <a:latin typeface="Arial" pitchFamily="34" charset="0"/>
                <a:ea typeface="Comic Sans MS" pitchFamily="66" charset="0"/>
                <a:cs typeface="Comic Sans MS" pitchFamily="66" charset="0"/>
              </a:rPr>
              <a:t>Fig</a:t>
            </a:r>
            <a:r>
              <a:rPr kumimoji="0" lang="fr-FR" sz="2400" b="0" i="0" u="none" strike="noStrike" cap="none" normalizeH="0" baseline="0" dirty="0" smtClean="0">
                <a:ln>
                  <a:noFill/>
                </a:ln>
                <a:solidFill>
                  <a:schemeClr val="tx1"/>
                </a:solidFill>
                <a:effectLst/>
                <a:latin typeface="Arial" pitchFamily="34" charset="0"/>
                <a:ea typeface="Comic Sans MS" pitchFamily="66" charset="0"/>
                <a:cs typeface="Comic Sans MS" pitchFamily="66" charset="0"/>
              </a:rPr>
              <a:t>. Ampoule à décantage (la décantation)</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14" y="285728"/>
            <a:ext cx="7643834" cy="1071562"/>
          </a:xfrm>
        </p:spPr>
        <p:txBody>
          <a:bodyPr>
            <a:normAutofit fontScale="90000"/>
          </a:bodyPr>
          <a:lstStyle/>
          <a:p>
            <a:r>
              <a:rPr lang="fr-FR" b="1" dirty="0" smtClean="0">
                <a:solidFill>
                  <a:srgbClr val="00B0F0"/>
                </a:solidFill>
              </a:rPr>
              <a:t>Extraction par adaptation, élution</a:t>
            </a:r>
            <a:endParaRPr lang="fr-FR" dirty="0">
              <a:solidFill>
                <a:srgbClr val="00B0F0"/>
              </a:solidFill>
            </a:endParaRPr>
          </a:p>
        </p:txBody>
      </p:sp>
      <p:sp>
        <p:nvSpPr>
          <p:cNvPr id="3" name="Espace réservé du contenu 2"/>
          <p:cNvSpPr>
            <a:spLocks noGrp="1"/>
          </p:cNvSpPr>
          <p:nvPr>
            <p:ph idx="1"/>
          </p:nvPr>
        </p:nvSpPr>
        <p:spPr>
          <a:xfrm>
            <a:off x="285720" y="1214422"/>
            <a:ext cx="8401080" cy="5286412"/>
          </a:xfrm>
        </p:spPr>
        <p:txBody>
          <a:bodyPr>
            <a:normAutofit fontScale="70000" lnSpcReduction="20000"/>
          </a:bodyPr>
          <a:lstStyle/>
          <a:p>
            <a:pPr algn="just"/>
            <a:r>
              <a:rPr lang="fr-FR" dirty="0" smtClean="0"/>
              <a:t>La chromatographie est une méthode physique de séparation basée sur les différentes affinités d’un (des) composé(s) à l’égard de deux phases (stationnaire et mobile). Le principe de cette technique est basé sur la migration différentielle des divers solutés contenus dans un échantillon analysé. </a:t>
            </a:r>
          </a:p>
          <a:p>
            <a:pPr algn="just"/>
            <a:endParaRPr lang="fr-FR" dirty="0" smtClean="0"/>
          </a:p>
          <a:p>
            <a:pPr algn="just"/>
            <a:r>
              <a:rPr lang="fr-FR" dirty="0" smtClean="0"/>
              <a:t>L’échantillon est entrainé par la phase mobile au travers de la phase stationnaire qui a tendance à retenir plus ou moins les composés de l’échantillon à l’aide d’interactions comme les forces de Van der </a:t>
            </a:r>
            <a:r>
              <a:rPr lang="fr-FR" dirty="0" err="1" smtClean="0"/>
              <a:t>Waals</a:t>
            </a:r>
            <a:r>
              <a:rPr lang="fr-FR" dirty="0" smtClean="0"/>
              <a:t> ou les liaisons hydrogène. </a:t>
            </a:r>
          </a:p>
          <a:p>
            <a:pPr algn="just">
              <a:buNone/>
            </a:pPr>
            <a:endParaRPr lang="fr-FR" dirty="0" smtClean="0"/>
          </a:p>
          <a:p>
            <a:pPr algn="just"/>
            <a:r>
              <a:rPr lang="fr-FR" dirty="0" smtClean="0"/>
              <a:t>Une fois la phase stationnaire traversée, les composés sont élués. Les différents composants de l’échantillon ont généralement une affinité différente pour l’une et l’autre des deux phases. Il en résulte une différence de vitesse de progression des produits et donc d’élution. Ceci permet de les séparer les uns des autres voire de les identifier. Cette vitesse de séparation est fortement indépendante de la nature des phases mobile et stationnaire.</a:t>
            </a:r>
          </a:p>
          <a:p>
            <a:endParaRPr lang="fr-FR" dirty="0"/>
          </a:p>
        </p:txBody>
      </p:sp>
      <p:sp>
        <p:nvSpPr>
          <p:cNvPr id="4" name="Flèche droite 3"/>
          <p:cNvSpPr/>
          <p:nvPr/>
        </p:nvSpPr>
        <p:spPr>
          <a:xfrm>
            <a:off x="0" y="500042"/>
            <a:ext cx="978408" cy="78581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t>2</a:t>
            </a:r>
            <a:endParaRPr lang="fr-FR" sz="2400" b="1"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B0F0"/>
                </a:solidFill>
              </a:rPr>
              <a:t>Types de chromatographie</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Les méthodes chromatographiques peuvent être classées selon le support de la phase stationnaire en:</a:t>
            </a:r>
          </a:p>
          <a:p>
            <a:pPr>
              <a:buNone/>
            </a:pPr>
            <a:r>
              <a:rPr lang="fr-FR" dirty="0" smtClean="0"/>
              <a:t>   - Chromatographie sur colonne (HPLC, CPG, et les colonnes de silice).</a:t>
            </a:r>
          </a:p>
          <a:p>
            <a:pPr>
              <a:buNone/>
            </a:pPr>
            <a:r>
              <a:rPr lang="fr-FR" dirty="0" smtClean="0"/>
              <a:t>   - Chromatographie sur surface (chromatographie sur couches minces ou CCM, chromatographie sur papier).</a:t>
            </a:r>
          </a:p>
          <a:p>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Elles peuvent être classées aussi selon la nature de la phase mobile en:</a:t>
            </a:r>
          </a:p>
          <a:p>
            <a:pPr>
              <a:buNone/>
            </a:pPr>
            <a:r>
              <a:rPr lang="fr-FR" dirty="0" smtClean="0"/>
              <a:t>- Chromatographie en phase gazeuse (CPG).</a:t>
            </a:r>
          </a:p>
          <a:p>
            <a:pPr>
              <a:buNone/>
            </a:pPr>
            <a:r>
              <a:rPr lang="fr-FR" dirty="0" smtClean="0"/>
              <a:t>- Chromatographie en phase liquide (CPL):</a:t>
            </a:r>
          </a:p>
          <a:p>
            <a:pPr>
              <a:buNone/>
            </a:pPr>
            <a:r>
              <a:rPr lang="fr-FR" dirty="0" smtClean="0"/>
              <a:t>- Chromatographie sur couche mince (CCM).</a:t>
            </a:r>
          </a:p>
          <a:p>
            <a:pPr>
              <a:buNone/>
            </a:pPr>
            <a:r>
              <a:rPr lang="fr-FR" dirty="0" smtClean="0"/>
              <a:t>- Chromatographie de partage centrifuge (CPC).</a:t>
            </a:r>
          </a:p>
          <a:p>
            <a:pPr>
              <a:buNone/>
            </a:pPr>
            <a:r>
              <a:rPr lang="fr-FR" dirty="0" smtClean="0"/>
              <a:t>- Chromatographie liquide haute pression (ou performance) (HPLC).</a:t>
            </a:r>
          </a:p>
          <a:p>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B0F0"/>
                </a:solidFill>
              </a:rPr>
              <a:t>Eléments chromatographiques</a:t>
            </a:r>
            <a:r>
              <a:rPr lang="fr-FR" dirty="0" smtClean="0"/>
              <a:t/>
            </a:r>
            <a:br>
              <a:rPr lang="fr-FR" dirty="0" smtClean="0"/>
            </a:br>
            <a:endParaRPr lang="fr-FR" dirty="0"/>
          </a:p>
        </p:txBody>
      </p:sp>
      <p:sp>
        <p:nvSpPr>
          <p:cNvPr id="3" name="Espace réservé du contenu 2"/>
          <p:cNvSpPr>
            <a:spLocks noGrp="1"/>
          </p:cNvSpPr>
          <p:nvPr>
            <p:ph idx="1"/>
          </p:nvPr>
        </p:nvSpPr>
        <p:spPr>
          <a:xfrm>
            <a:off x="457200" y="1000108"/>
            <a:ext cx="8229600" cy="5643602"/>
          </a:xfrm>
        </p:spPr>
        <p:txBody>
          <a:bodyPr>
            <a:normAutofit fontScale="85000" lnSpcReduction="20000"/>
          </a:bodyPr>
          <a:lstStyle/>
          <a:p>
            <a:pPr>
              <a:buFont typeface="Wingdings" pitchFamily="2" charset="2"/>
              <a:buChar char="ü"/>
            </a:pPr>
            <a:r>
              <a:rPr lang="fr-FR" b="1" dirty="0" smtClean="0">
                <a:solidFill>
                  <a:srgbClr val="00B0F0"/>
                </a:solidFill>
              </a:rPr>
              <a:t>L’échantillon</a:t>
            </a:r>
            <a:r>
              <a:rPr lang="fr-FR" b="1" dirty="0" smtClean="0"/>
              <a:t>:</a:t>
            </a:r>
            <a:r>
              <a:rPr lang="fr-FR" dirty="0" smtClean="0"/>
              <a:t> C’est la solution qui contient les composés à analyser (métabolites)</a:t>
            </a:r>
          </a:p>
          <a:p>
            <a:pPr>
              <a:buFont typeface="Wingdings" pitchFamily="2" charset="2"/>
              <a:buChar char="ü"/>
            </a:pPr>
            <a:r>
              <a:rPr lang="fr-FR" dirty="0" smtClean="0"/>
              <a:t> </a:t>
            </a:r>
            <a:r>
              <a:rPr lang="fr-FR" b="1" dirty="0" smtClean="0">
                <a:solidFill>
                  <a:srgbClr val="00B0F0"/>
                </a:solidFill>
              </a:rPr>
              <a:t>La phase stationnaire</a:t>
            </a:r>
            <a:r>
              <a:rPr lang="fr-FR" dirty="0" smtClean="0"/>
              <a:t>: C’est un gel constitué de granules qui se trouve dans une colonne</a:t>
            </a:r>
          </a:p>
          <a:p>
            <a:pPr>
              <a:buFont typeface="Wingdings" pitchFamily="2" charset="2"/>
              <a:buChar char="ü"/>
            </a:pPr>
            <a:r>
              <a:rPr lang="fr-FR" b="1" dirty="0" smtClean="0">
                <a:solidFill>
                  <a:srgbClr val="00B0F0"/>
                </a:solidFill>
              </a:rPr>
              <a:t>Les granules </a:t>
            </a:r>
            <a:r>
              <a:rPr lang="fr-FR" dirty="0" smtClean="0"/>
              <a:t>peuvent: être poreuses, porter une charge ionique ou un site d’affinité.</a:t>
            </a:r>
          </a:p>
          <a:p>
            <a:pPr>
              <a:buFont typeface="Wingdings" pitchFamily="2" charset="2"/>
              <a:buChar char="ü"/>
            </a:pPr>
            <a:r>
              <a:rPr lang="fr-FR" b="1" dirty="0" smtClean="0">
                <a:solidFill>
                  <a:srgbClr val="00B0F0"/>
                </a:solidFill>
              </a:rPr>
              <a:t>La phase mobile</a:t>
            </a:r>
            <a:r>
              <a:rPr lang="fr-FR" dirty="0" smtClean="0"/>
              <a:t>: C’est un liquide qui se déplace à travers la phase stationnaire, en entraînant avec lui les composés de l’échantillon. Elle doit être soluble et interagir avec les composés de l’échantillon et non pas avec la phase stationnaire. </a:t>
            </a:r>
          </a:p>
          <a:p>
            <a:pPr>
              <a:buFont typeface="Wingdings" pitchFamily="2" charset="2"/>
              <a:buChar char="ü"/>
            </a:pPr>
            <a:r>
              <a:rPr lang="fr-FR" b="1" dirty="0" smtClean="0">
                <a:solidFill>
                  <a:srgbClr val="00B0F0"/>
                </a:solidFill>
              </a:rPr>
              <a:t>La colonne</a:t>
            </a:r>
            <a:r>
              <a:rPr lang="fr-FR" dirty="0" smtClean="0"/>
              <a:t>: C’est le support de la phase stationnaire (gel ou résine). A travers lequel, la phase mobile passe. Elle peut être en verre, en plastique ou en inox et de différentes dimensions</a:t>
            </a:r>
          </a:p>
          <a:p>
            <a:pPr>
              <a:buFont typeface="Wingdings" pitchFamily="2" charset="2"/>
              <a:buChar char="ü"/>
            </a:pPr>
            <a:endParaRPr lang="fr-FR" dirty="0" smtClean="0"/>
          </a:p>
          <a:p>
            <a:pPr>
              <a:buFont typeface="Wingdings" pitchFamily="2" charset="2"/>
              <a:buChar char="ü"/>
            </a:pPr>
            <a:endParaRPr lang="fr-FR" dirty="0" smtClean="0"/>
          </a:p>
          <a:p>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7" name="Group 1"/>
          <p:cNvGrpSpPr>
            <a:grpSpLocks/>
          </p:cNvGrpSpPr>
          <p:nvPr/>
        </p:nvGrpSpPr>
        <p:grpSpPr bwMode="auto">
          <a:xfrm>
            <a:off x="500034" y="571480"/>
            <a:ext cx="8072494" cy="5715040"/>
            <a:chOff x="2477" y="296"/>
            <a:chExt cx="6923" cy="4726"/>
          </a:xfrm>
        </p:grpSpPr>
        <p:pic>
          <p:nvPicPr>
            <p:cNvPr id="86018" name="Picture 2"/>
            <p:cNvPicPr>
              <a:picLocks noChangeAspect="1" noChangeArrowheads="1"/>
            </p:cNvPicPr>
            <p:nvPr/>
          </p:nvPicPr>
          <p:blipFill>
            <a:blip r:embed="rId2"/>
            <a:srcRect/>
            <a:stretch>
              <a:fillRect/>
            </a:stretch>
          </p:blipFill>
          <p:spPr bwMode="auto">
            <a:xfrm>
              <a:off x="2721" y="457"/>
              <a:ext cx="3989" cy="4565"/>
            </a:xfrm>
            <a:prstGeom prst="rect">
              <a:avLst/>
            </a:prstGeom>
            <a:noFill/>
            <a:ln w="9525">
              <a:noFill/>
              <a:miter lim="800000"/>
              <a:headEnd/>
              <a:tailEnd/>
            </a:ln>
          </p:spPr>
        </p:pic>
        <p:pic>
          <p:nvPicPr>
            <p:cNvPr id="86019" name="Picture 3"/>
            <p:cNvPicPr>
              <a:picLocks noChangeAspect="1" noChangeArrowheads="1"/>
            </p:cNvPicPr>
            <p:nvPr/>
          </p:nvPicPr>
          <p:blipFill>
            <a:blip r:embed="rId3"/>
            <a:srcRect/>
            <a:stretch>
              <a:fillRect/>
            </a:stretch>
          </p:blipFill>
          <p:spPr bwMode="auto">
            <a:xfrm>
              <a:off x="7156" y="296"/>
              <a:ext cx="2050" cy="4726"/>
            </a:xfrm>
            <a:prstGeom prst="rect">
              <a:avLst/>
            </a:prstGeom>
            <a:noFill/>
            <a:ln w="9525">
              <a:noFill/>
              <a:miter lim="800000"/>
              <a:headEnd/>
              <a:tailEnd/>
            </a:ln>
          </p:spPr>
        </p:pic>
        <p:sp>
          <p:nvSpPr>
            <p:cNvPr id="86020" name="AutoShape 4"/>
            <p:cNvSpPr>
              <a:spLocks/>
            </p:cNvSpPr>
            <p:nvPr/>
          </p:nvSpPr>
          <p:spPr bwMode="auto">
            <a:xfrm>
              <a:off x="2476" y="1021"/>
              <a:ext cx="6923" cy="1967"/>
            </a:xfrm>
            <a:custGeom>
              <a:avLst/>
              <a:gdLst/>
              <a:ahLst/>
              <a:cxnLst>
                <a:cxn ang="0">
                  <a:pos x="1204" y="1172"/>
                </a:cxn>
                <a:cxn ang="0">
                  <a:pos x="2187" y="858"/>
                </a:cxn>
                <a:cxn ang="0">
                  <a:pos x="2065" y="1268"/>
                </a:cxn>
                <a:cxn ang="0">
                  <a:pos x="1903" y="1177"/>
                </a:cxn>
                <a:cxn ang="0">
                  <a:pos x="1968" y="1001"/>
                </a:cxn>
                <a:cxn ang="0">
                  <a:pos x="2144" y="1056"/>
                </a:cxn>
                <a:cxn ang="0">
                  <a:pos x="1972" y="847"/>
                </a:cxn>
                <a:cxn ang="0">
                  <a:pos x="2004" y="1404"/>
                </a:cxn>
                <a:cxn ang="0">
                  <a:pos x="2311" y="1273"/>
                </a:cxn>
                <a:cxn ang="0">
                  <a:pos x="2798" y="1070"/>
                </a:cxn>
                <a:cxn ang="0">
                  <a:pos x="2646" y="1175"/>
                </a:cxn>
                <a:cxn ang="0">
                  <a:pos x="2533" y="1025"/>
                </a:cxn>
                <a:cxn ang="0">
                  <a:pos x="2660" y="890"/>
                </a:cxn>
                <a:cxn ang="0">
                  <a:pos x="2800" y="1013"/>
                </a:cxn>
                <a:cxn ang="0">
                  <a:pos x="2525" y="762"/>
                </a:cxn>
                <a:cxn ang="0">
                  <a:pos x="2365" y="1110"/>
                </a:cxn>
                <a:cxn ang="0">
                  <a:pos x="2666" y="1332"/>
                </a:cxn>
                <a:cxn ang="0">
                  <a:pos x="3257" y="561"/>
                </a:cxn>
                <a:cxn ang="0">
                  <a:pos x="3106" y="467"/>
                </a:cxn>
                <a:cxn ang="0">
                  <a:pos x="3874" y="1037"/>
                </a:cxn>
                <a:cxn ang="0">
                  <a:pos x="3596" y="1038"/>
                </a:cxn>
                <a:cxn ang="0">
                  <a:pos x="3948" y="775"/>
                </a:cxn>
                <a:cxn ang="0">
                  <a:pos x="3659" y="701"/>
                </a:cxn>
                <a:cxn ang="0">
                  <a:pos x="3877" y="795"/>
                </a:cxn>
                <a:cxn ang="0">
                  <a:pos x="3630" y="642"/>
                </a:cxn>
                <a:cxn ang="0">
                  <a:pos x="3483" y="956"/>
                </a:cxn>
                <a:cxn ang="0">
                  <a:pos x="3770" y="1163"/>
                </a:cxn>
                <a:cxn ang="0">
                  <a:pos x="3969" y="1002"/>
                </a:cxn>
                <a:cxn ang="0">
                  <a:pos x="4496" y="980"/>
                </a:cxn>
                <a:cxn ang="0">
                  <a:pos x="4247" y="890"/>
                </a:cxn>
                <a:cxn ang="0">
                  <a:pos x="4592" y="613"/>
                </a:cxn>
                <a:cxn ang="0">
                  <a:pos x="4405" y="588"/>
                </a:cxn>
                <a:cxn ang="0">
                  <a:pos x="4563" y="582"/>
                </a:cxn>
                <a:cxn ang="0">
                  <a:pos x="4240" y="577"/>
                </a:cxn>
                <a:cxn ang="0">
                  <a:pos x="4186" y="928"/>
                </a:cxn>
                <a:cxn ang="0">
                  <a:pos x="4514" y="1044"/>
                </a:cxn>
                <a:cxn ang="0">
                  <a:pos x="5490" y="891"/>
                </a:cxn>
                <a:cxn ang="0">
                  <a:pos x="5145" y="433"/>
                </a:cxn>
                <a:cxn ang="0">
                  <a:pos x="4986" y="452"/>
                </a:cxn>
                <a:cxn ang="0">
                  <a:pos x="4765" y="545"/>
                </a:cxn>
                <a:cxn ang="0">
                  <a:pos x="4830" y="539"/>
                </a:cxn>
                <a:cxn ang="0">
                  <a:pos x="5020" y="604"/>
                </a:cxn>
                <a:cxn ang="0">
                  <a:pos x="5252" y="463"/>
                </a:cxn>
                <a:cxn ang="0">
                  <a:pos x="5891" y="748"/>
                </a:cxn>
                <a:cxn ang="0">
                  <a:pos x="5617" y="718"/>
                </a:cxn>
                <a:cxn ang="0">
                  <a:pos x="5970" y="448"/>
                </a:cxn>
                <a:cxn ang="0">
                  <a:pos x="5724" y="386"/>
                </a:cxn>
                <a:cxn ang="0">
                  <a:pos x="5914" y="505"/>
                </a:cxn>
                <a:cxn ang="0">
                  <a:pos x="5637" y="346"/>
                </a:cxn>
                <a:cxn ang="0">
                  <a:pos x="5521" y="675"/>
                </a:cxn>
                <a:cxn ang="0">
                  <a:pos x="5825" y="853"/>
                </a:cxn>
                <a:cxn ang="0">
                  <a:pos x="6004" y="679"/>
                </a:cxn>
                <a:cxn ang="0">
                  <a:pos x="6371" y="239"/>
                </a:cxn>
                <a:cxn ang="0">
                  <a:pos x="6092" y="800"/>
                </a:cxn>
                <a:cxn ang="0">
                  <a:pos x="6211" y="326"/>
                </a:cxn>
                <a:cxn ang="0">
                  <a:pos x="6422" y="394"/>
                </a:cxn>
                <a:cxn ang="0">
                  <a:pos x="6791" y="625"/>
                </a:cxn>
                <a:cxn ang="0">
                  <a:pos x="6650" y="0"/>
                </a:cxn>
                <a:cxn ang="0">
                  <a:pos x="6744" y="689"/>
                </a:cxn>
              </a:cxnLst>
              <a:rect l="0" t="0" r="r" b="b"/>
              <a:pathLst>
                <a:path w="6923" h="1967">
                  <a:moveTo>
                    <a:pt x="738" y="1883"/>
                  </a:moveTo>
                  <a:lnTo>
                    <a:pt x="670" y="1429"/>
                  </a:lnTo>
                  <a:lnTo>
                    <a:pt x="671" y="1392"/>
                  </a:lnTo>
                  <a:lnTo>
                    <a:pt x="683" y="1359"/>
                  </a:lnTo>
                  <a:lnTo>
                    <a:pt x="706" y="1332"/>
                  </a:lnTo>
                  <a:lnTo>
                    <a:pt x="736" y="1313"/>
                  </a:lnTo>
                  <a:lnTo>
                    <a:pt x="736" y="1310"/>
                  </a:lnTo>
                  <a:lnTo>
                    <a:pt x="94" y="1407"/>
                  </a:lnTo>
                  <a:lnTo>
                    <a:pt x="179" y="1967"/>
                  </a:lnTo>
                  <a:lnTo>
                    <a:pt x="738" y="1883"/>
                  </a:lnTo>
                  <a:close/>
                  <a:moveTo>
                    <a:pt x="1204" y="1172"/>
                  </a:moveTo>
                  <a:lnTo>
                    <a:pt x="1119" y="611"/>
                  </a:lnTo>
                  <a:lnTo>
                    <a:pt x="0" y="780"/>
                  </a:lnTo>
                  <a:lnTo>
                    <a:pt x="84" y="1341"/>
                  </a:lnTo>
                  <a:lnTo>
                    <a:pt x="1204" y="1172"/>
                  </a:lnTo>
                  <a:close/>
                  <a:moveTo>
                    <a:pt x="2343" y="1144"/>
                  </a:moveTo>
                  <a:lnTo>
                    <a:pt x="2342" y="1114"/>
                  </a:lnTo>
                  <a:lnTo>
                    <a:pt x="2338" y="1083"/>
                  </a:lnTo>
                  <a:lnTo>
                    <a:pt x="2333" y="1052"/>
                  </a:lnTo>
                  <a:lnTo>
                    <a:pt x="2324" y="1024"/>
                  </a:lnTo>
                  <a:lnTo>
                    <a:pt x="2314" y="996"/>
                  </a:lnTo>
                  <a:lnTo>
                    <a:pt x="2309" y="987"/>
                  </a:lnTo>
                  <a:lnTo>
                    <a:pt x="2301" y="970"/>
                  </a:lnTo>
                  <a:lnTo>
                    <a:pt x="2289" y="951"/>
                  </a:lnTo>
                  <a:lnTo>
                    <a:pt x="2286" y="946"/>
                  </a:lnTo>
                  <a:lnTo>
                    <a:pt x="2269" y="924"/>
                  </a:lnTo>
                  <a:lnTo>
                    <a:pt x="2251" y="904"/>
                  </a:lnTo>
                  <a:lnTo>
                    <a:pt x="2231" y="886"/>
                  </a:lnTo>
                  <a:lnTo>
                    <a:pt x="2209" y="871"/>
                  </a:lnTo>
                  <a:lnTo>
                    <a:pt x="2187" y="858"/>
                  </a:lnTo>
                  <a:lnTo>
                    <a:pt x="2164" y="847"/>
                  </a:lnTo>
                  <a:lnTo>
                    <a:pt x="2164" y="1138"/>
                  </a:lnTo>
                  <a:lnTo>
                    <a:pt x="2163" y="1152"/>
                  </a:lnTo>
                  <a:lnTo>
                    <a:pt x="2161" y="1166"/>
                  </a:lnTo>
                  <a:lnTo>
                    <a:pt x="2157" y="1179"/>
                  </a:lnTo>
                  <a:lnTo>
                    <a:pt x="2153" y="1192"/>
                  </a:lnTo>
                  <a:lnTo>
                    <a:pt x="2147" y="1204"/>
                  </a:lnTo>
                  <a:lnTo>
                    <a:pt x="2140" y="1215"/>
                  </a:lnTo>
                  <a:lnTo>
                    <a:pt x="2132" y="1225"/>
                  </a:lnTo>
                  <a:lnTo>
                    <a:pt x="2124" y="1235"/>
                  </a:lnTo>
                  <a:lnTo>
                    <a:pt x="2114" y="1244"/>
                  </a:lnTo>
                  <a:lnTo>
                    <a:pt x="2103" y="1251"/>
                  </a:lnTo>
                  <a:lnTo>
                    <a:pt x="2091" y="1258"/>
                  </a:lnTo>
                  <a:lnTo>
                    <a:pt x="2079" y="1264"/>
                  </a:lnTo>
                  <a:lnTo>
                    <a:pt x="2065" y="1268"/>
                  </a:lnTo>
                  <a:lnTo>
                    <a:pt x="2051" y="1271"/>
                  </a:lnTo>
                  <a:lnTo>
                    <a:pt x="2036" y="1273"/>
                  </a:lnTo>
                  <a:lnTo>
                    <a:pt x="2022" y="1273"/>
                  </a:lnTo>
                  <a:lnTo>
                    <a:pt x="2008" y="1271"/>
                  </a:lnTo>
                  <a:lnTo>
                    <a:pt x="1995" y="1268"/>
                  </a:lnTo>
                  <a:lnTo>
                    <a:pt x="1983" y="1263"/>
                  </a:lnTo>
                  <a:lnTo>
                    <a:pt x="1971" y="1258"/>
                  </a:lnTo>
                  <a:lnTo>
                    <a:pt x="1959" y="1251"/>
                  </a:lnTo>
                  <a:lnTo>
                    <a:pt x="1949" y="1244"/>
                  </a:lnTo>
                  <a:lnTo>
                    <a:pt x="1939" y="1235"/>
                  </a:lnTo>
                  <a:lnTo>
                    <a:pt x="1930" y="1225"/>
                  </a:lnTo>
                  <a:lnTo>
                    <a:pt x="1922" y="1215"/>
                  </a:lnTo>
                  <a:lnTo>
                    <a:pt x="1915" y="1203"/>
                  </a:lnTo>
                  <a:lnTo>
                    <a:pt x="1908" y="1190"/>
                  </a:lnTo>
                  <a:lnTo>
                    <a:pt x="1903" y="1177"/>
                  </a:lnTo>
                  <a:lnTo>
                    <a:pt x="1899" y="1163"/>
                  </a:lnTo>
                  <a:lnTo>
                    <a:pt x="1897" y="1149"/>
                  </a:lnTo>
                  <a:lnTo>
                    <a:pt x="1895" y="1135"/>
                  </a:lnTo>
                  <a:lnTo>
                    <a:pt x="1895" y="1121"/>
                  </a:lnTo>
                  <a:lnTo>
                    <a:pt x="1896" y="1107"/>
                  </a:lnTo>
                  <a:lnTo>
                    <a:pt x="1898" y="1093"/>
                  </a:lnTo>
                  <a:lnTo>
                    <a:pt x="1902" y="1080"/>
                  </a:lnTo>
                  <a:lnTo>
                    <a:pt x="1906" y="1067"/>
                  </a:lnTo>
                  <a:lnTo>
                    <a:pt x="1912" y="1055"/>
                  </a:lnTo>
                  <a:lnTo>
                    <a:pt x="1919" y="1044"/>
                  </a:lnTo>
                  <a:lnTo>
                    <a:pt x="1927" y="1034"/>
                  </a:lnTo>
                  <a:lnTo>
                    <a:pt x="1935" y="1024"/>
                  </a:lnTo>
                  <a:lnTo>
                    <a:pt x="1945" y="1015"/>
                  </a:lnTo>
                  <a:lnTo>
                    <a:pt x="1956" y="1007"/>
                  </a:lnTo>
                  <a:lnTo>
                    <a:pt x="1968" y="1001"/>
                  </a:lnTo>
                  <a:lnTo>
                    <a:pt x="1980" y="995"/>
                  </a:lnTo>
                  <a:lnTo>
                    <a:pt x="1994" y="991"/>
                  </a:lnTo>
                  <a:lnTo>
                    <a:pt x="2008" y="988"/>
                  </a:lnTo>
                  <a:lnTo>
                    <a:pt x="2023" y="987"/>
                  </a:lnTo>
                  <a:lnTo>
                    <a:pt x="2037" y="987"/>
                  </a:lnTo>
                  <a:lnTo>
                    <a:pt x="2051" y="988"/>
                  </a:lnTo>
                  <a:lnTo>
                    <a:pt x="2064" y="991"/>
                  </a:lnTo>
                  <a:lnTo>
                    <a:pt x="2077" y="996"/>
                  </a:lnTo>
                  <a:lnTo>
                    <a:pt x="2088" y="1001"/>
                  </a:lnTo>
                  <a:lnTo>
                    <a:pt x="2100" y="1008"/>
                  </a:lnTo>
                  <a:lnTo>
                    <a:pt x="2110" y="1015"/>
                  </a:lnTo>
                  <a:lnTo>
                    <a:pt x="2120" y="1024"/>
                  </a:lnTo>
                  <a:lnTo>
                    <a:pt x="2129" y="1034"/>
                  </a:lnTo>
                  <a:lnTo>
                    <a:pt x="2137" y="1044"/>
                  </a:lnTo>
                  <a:lnTo>
                    <a:pt x="2144" y="1056"/>
                  </a:lnTo>
                  <a:lnTo>
                    <a:pt x="2151" y="1069"/>
                  </a:lnTo>
                  <a:lnTo>
                    <a:pt x="2156" y="1082"/>
                  </a:lnTo>
                  <a:lnTo>
                    <a:pt x="2160" y="1095"/>
                  </a:lnTo>
                  <a:lnTo>
                    <a:pt x="2162" y="1109"/>
                  </a:lnTo>
                  <a:lnTo>
                    <a:pt x="2164" y="1124"/>
                  </a:lnTo>
                  <a:lnTo>
                    <a:pt x="2164" y="1138"/>
                  </a:lnTo>
                  <a:lnTo>
                    <a:pt x="2164" y="847"/>
                  </a:lnTo>
                  <a:lnTo>
                    <a:pt x="2163" y="847"/>
                  </a:lnTo>
                  <a:lnTo>
                    <a:pt x="2138" y="838"/>
                  </a:lnTo>
                  <a:lnTo>
                    <a:pt x="2112" y="832"/>
                  </a:lnTo>
                  <a:lnTo>
                    <a:pt x="2086" y="828"/>
                  </a:lnTo>
                  <a:lnTo>
                    <a:pt x="2059" y="828"/>
                  </a:lnTo>
                  <a:lnTo>
                    <a:pt x="2032" y="831"/>
                  </a:lnTo>
                  <a:lnTo>
                    <a:pt x="2000" y="837"/>
                  </a:lnTo>
                  <a:lnTo>
                    <a:pt x="1972" y="847"/>
                  </a:lnTo>
                  <a:lnTo>
                    <a:pt x="1946" y="860"/>
                  </a:lnTo>
                  <a:lnTo>
                    <a:pt x="1924" y="875"/>
                  </a:lnTo>
                  <a:lnTo>
                    <a:pt x="1905" y="893"/>
                  </a:lnTo>
                  <a:lnTo>
                    <a:pt x="1889" y="912"/>
                  </a:lnTo>
                  <a:lnTo>
                    <a:pt x="1876" y="931"/>
                  </a:lnTo>
                  <a:lnTo>
                    <a:pt x="1867" y="951"/>
                  </a:lnTo>
                  <a:lnTo>
                    <a:pt x="1855" y="872"/>
                  </a:lnTo>
                  <a:lnTo>
                    <a:pt x="1679" y="898"/>
                  </a:lnTo>
                  <a:lnTo>
                    <a:pt x="1800" y="1705"/>
                  </a:lnTo>
                  <a:lnTo>
                    <a:pt x="1976" y="1678"/>
                  </a:lnTo>
                  <a:lnTo>
                    <a:pt x="1927" y="1348"/>
                  </a:lnTo>
                  <a:lnTo>
                    <a:pt x="1941" y="1364"/>
                  </a:lnTo>
                  <a:lnTo>
                    <a:pt x="1959" y="1379"/>
                  </a:lnTo>
                  <a:lnTo>
                    <a:pt x="1980" y="1392"/>
                  </a:lnTo>
                  <a:lnTo>
                    <a:pt x="2004" y="1404"/>
                  </a:lnTo>
                  <a:lnTo>
                    <a:pt x="2030" y="1412"/>
                  </a:lnTo>
                  <a:lnTo>
                    <a:pt x="2058" y="1417"/>
                  </a:lnTo>
                  <a:lnTo>
                    <a:pt x="2088" y="1418"/>
                  </a:lnTo>
                  <a:lnTo>
                    <a:pt x="2120" y="1415"/>
                  </a:lnTo>
                  <a:lnTo>
                    <a:pt x="2147" y="1409"/>
                  </a:lnTo>
                  <a:lnTo>
                    <a:pt x="2172" y="1401"/>
                  </a:lnTo>
                  <a:lnTo>
                    <a:pt x="2196" y="1390"/>
                  </a:lnTo>
                  <a:lnTo>
                    <a:pt x="2219" y="1376"/>
                  </a:lnTo>
                  <a:lnTo>
                    <a:pt x="2241" y="1361"/>
                  </a:lnTo>
                  <a:lnTo>
                    <a:pt x="2255" y="1348"/>
                  </a:lnTo>
                  <a:lnTo>
                    <a:pt x="2260" y="1343"/>
                  </a:lnTo>
                  <a:lnTo>
                    <a:pt x="2278" y="1324"/>
                  </a:lnTo>
                  <a:lnTo>
                    <a:pt x="2294" y="1302"/>
                  </a:lnTo>
                  <a:lnTo>
                    <a:pt x="2307" y="1280"/>
                  </a:lnTo>
                  <a:lnTo>
                    <a:pt x="2311" y="1273"/>
                  </a:lnTo>
                  <a:lnTo>
                    <a:pt x="2319" y="1255"/>
                  </a:lnTo>
                  <a:lnTo>
                    <a:pt x="2329" y="1229"/>
                  </a:lnTo>
                  <a:lnTo>
                    <a:pt x="2336" y="1202"/>
                  </a:lnTo>
                  <a:lnTo>
                    <a:pt x="2340" y="1173"/>
                  </a:lnTo>
                  <a:lnTo>
                    <a:pt x="2343" y="1144"/>
                  </a:lnTo>
                  <a:close/>
                  <a:moveTo>
                    <a:pt x="3018" y="1264"/>
                  </a:moveTo>
                  <a:lnTo>
                    <a:pt x="3010" y="1213"/>
                  </a:lnTo>
                  <a:lnTo>
                    <a:pt x="3004" y="1176"/>
                  </a:lnTo>
                  <a:lnTo>
                    <a:pt x="2961" y="890"/>
                  </a:lnTo>
                  <a:lnTo>
                    <a:pt x="2950" y="815"/>
                  </a:lnTo>
                  <a:lnTo>
                    <a:pt x="2896" y="457"/>
                  </a:lnTo>
                  <a:lnTo>
                    <a:pt x="2801" y="472"/>
                  </a:lnTo>
                  <a:lnTo>
                    <a:pt x="2801" y="1042"/>
                  </a:lnTo>
                  <a:lnTo>
                    <a:pt x="2800" y="1056"/>
                  </a:lnTo>
                  <a:lnTo>
                    <a:pt x="2798" y="1070"/>
                  </a:lnTo>
                  <a:lnTo>
                    <a:pt x="2794" y="1083"/>
                  </a:lnTo>
                  <a:lnTo>
                    <a:pt x="2790" y="1096"/>
                  </a:lnTo>
                  <a:lnTo>
                    <a:pt x="2784" y="1107"/>
                  </a:lnTo>
                  <a:lnTo>
                    <a:pt x="2778" y="1118"/>
                  </a:lnTo>
                  <a:lnTo>
                    <a:pt x="2770" y="1129"/>
                  </a:lnTo>
                  <a:lnTo>
                    <a:pt x="2761" y="1138"/>
                  </a:lnTo>
                  <a:lnTo>
                    <a:pt x="2751" y="1147"/>
                  </a:lnTo>
                  <a:lnTo>
                    <a:pt x="2741" y="1155"/>
                  </a:lnTo>
                  <a:lnTo>
                    <a:pt x="2729" y="1162"/>
                  </a:lnTo>
                  <a:lnTo>
                    <a:pt x="2716" y="1168"/>
                  </a:lnTo>
                  <a:lnTo>
                    <a:pt x="2703" y="1172"/>
                  </a:lnTo>
                  <a:lnTo>
                    <a:pt x="2688" y="1175"/>
                  </a:lnTo>
                  <a:lnTo>
                    <a:pt x="2673" y="1176"/>
                  </a:lnTo>
                  <a:lnTo>
                    <a:pt x="2659" y="1176"/>
                  </a:lnTo>
                  <a:lnTo>
                    <a:pt x="2646" y="1175"/>
                  </a:lnTo>
                  <a:lnTo>
                    <a:pt x="2632" y="1172"/>
                  </a:lnTo>
                  <a:lnTo>
                    <a:pt x="2620" y="1167"/>
                  </a:lnTo>
                  <a:lnTo>
                    <a:pt x="2608" y="1162"/>
                  </a:lnTo>
                  <a:lnTo>
                    <a:pt x="2597" y="1155"/>
                  </a:lnTo>
                  <a:lnTo>
                    <a:pt x="2586" y="1147"/>
                  </a:lnTo>
                  <a:lnTo>
                    <a:pt x="2577" y="1139"/>
                  </a:lnTo>
                  <a:lnTo>
                    <a:pt x="2568" y="1129"/>
                  </a:lnTo>
                  <a:lnTo>
                    <a:pt x="2560" y="1118"/>
                  </a:lnTo>
                  <a:lnTo>
                    <a:pt x="2553" y="1106"/>
                  </a:lnTo>
                  <a:lnTo>
                    <a:pt x="2546" y="1094"/>
                  </a:lnTo>
                  <a:lnTo>
                    <a:pt x="2541" y="1081"/>
                  </a:lnTo>
                  <a:lnTo>
                    <a:pt x="2537" y="1067"/>
                  </a:lnTo>
                  <a:lnTo>
                    <a:pt x="2534" y="1053"/>
                  </a:lnTo>
                  <a:lnTo>
                    <a:pt x="2533" y="1039"/>
                  </a:lnTo>
                  <a:lnTo>
                    <a:pt x="2533" y="1025"/>
                  </a:lnTo>
                  <a:lnTo>
                    <a:pt x="2534" y="1011"/>
                  </a:lnTo>
                  <a:lnTo>
                    <a:pt x="2536" y="997"/>
                  </a:lnTo>
                  <a:lnTo>
                    <a:pt x="2540" y="984"/>
                  </a:lnTo>
                  <a:lnTo>
                    <a:pt x="2544" y="972"/>
                  </a:lnTo>
                  <a:lnTo>
                    <a:pt x="2550" y="960"/>
                  </a:lnTo>
                  <a:lnTo>
                    <a:pt x="2556" y="948"/>
                  </a:lnTo>
                  <a:lnTo>
                    <a:pt x="2564" y="938"/>
                  </a:lnTo>
                  <a:lnTo>
                    <a:pt x="2573" y="928"/>
                  </a:lnTo>
                  <a:lnTo>
                    <a:pt x="2582" y="919"/>
                  </a:lnTo>
                  <a:lnTo>
                    <a:pt x="2593" y="911"/>
                  </a:lnTo>
                  <a:lnTo>
                    <a:pt x="2605" y="904"/>
                  </a:lnTo>
                  <a:lnTo>
                    <a:pt x="2617" y="899"/>
                  </a:lnTo>
                  <a:lnTo>
                    <a:pt x="2631" y="895"/>
                  </a:lnTo>
                  <a:lnTo>
                    <a:pt x="2646" y="892"/>
                  </a:lnTo>
                  <a:lnTo>
                    <a:pt x="2660" y="890"/>
                  </a:lnTo>
                  <a:lnTo>
                    <a:pt x="2675" y="890"/>
                  </a:lnTo>
                  <a:lnTo>
                    <a:pt x="2689" y="892"/>
                  </a:lnTo>
                  <a:lnTo>
                    <a:pt x="2702" y="895"/>
                  </a:lnTo>
                  <a:lnTo>
                    <a:pt x="2714" y="899"/>
                  </a:lnTo>
                  <a:lnTo>
                    <a:pt x="2726" y="905"/>
                  </a:lnTo>
                  <a:lnTo>
                    <a:pt x="2737" y="912"/>
                  </a:lnTo>
                  <a:lnTo>
                    <a:pt x="2748" y="920"/>
                  </a:lnTo>
                  <a:lnTo>
                    <a:pt x="2757" y="928"/>
                  </a:lnTo>
                  <a:lnTo>
                    <a:pt x="2766" y="938"/>
                  </a:lnTo>
                  <a:lnTo>
                    <a:pt x="2774" y="949"/>
                  </a:lnTo>
                  <a:lnTo>
                    <a:pt x="2782" y="960"/>
                  </a:lnTo>
                  <a:lnTo>
                    <a:pt x="2788" y="973"/>
                  </a:lnTo>
                  <a:lnTo>
                    <a:pt x="2793" y="986"/>
                  </a:lnTo>
                  <a:lnTo>
                    <a:pt x="2797" y="999"/>
                  </a:lnTo>
                  <a:lnTo>
                    <a:pt x="2800" y="1013"/>
                  </a:lnTo>
                  <a:lnTo>
                    <a:pt x="2801" y="1028"/>
                  </a:lnTo>
                  <a:lnTo>
                    <a:pt x="2801" y="1042"/>
                  </a:lnTo>
                  <a:lnTo>
                    <a:pt x="2801" y="472"/>
                  </a:lnTo>
                  <a:lnTo>
                    <a:pt x="2720" y="484"/>
                  </a:lnTo>
                  <a:lnTo>
                    <a:pt x="2770" y="815"/>
                  </a:lnTo>
                  <a:lnTo>
                    <a:pt x="2754" y="797"/>
                  </a:lnTo>
                  <a:lnTo>
                    <a:pt x="2735" y="782"/>
                  </a:lnTo>
                  <a:lnTo>
                    <a:pt x="2714" y="769"/>
                  </a:lnTo>
                  <a:lnTo>
                    <a:pt x="2691" y="758"/>
                  </a:lnTo>
                  <a:lnTo>
                    <a:pt x="2665" y="750"/>
                  </a:lnTo>
                  <a:lnTo>
                    <a:pt x="2638" y="746"/>
                  </a:lnTo>
                  <a:lnTo>
                    <a:pt x="2609" y="745"/>
                  </a:lnTo>
                  <a:lnTo>
                    <a:pt x="2578" y="748"/>
                  </a:lnTo>
                  <a:lnTo>
                    <a:pt x="2551" y="754"/>
                  </a:lnTo>
                  <a:lnTo>
                    <a:pt x="2525" y="762"/>
                  </a:lnTo>
                  <a:lnTo>
                    <a:pt x="2501" y="773"/>
                  </a:lnTo>
                  <a:lnTo>
                    <a:pt x="2478" y="786"/>
                  </a:lnTo>
                  <a:lnTo>
                    <a:pt x="2457" y="802"/>
                  </a:lnTo>
                  <a:lnTo>
                    <a:pt x="2437" y="820"/>
                  </a:lnTo>
                  <a:lnTo>
                    <a:pt x="2420" y="839"/>
                  </a:lnTo>
                  <a:lnTo>
                    <a:pt x="2404" y="860"/>
                  </a:lnTo>
                  <a:lnTo>
                    <a:pt x="2390" y="883"/>
                  </a:lnTo>
                  <a:lnTo>
                    <a:pt x="2378" y="907"/>
                  </a:lnTo>
                  <a:lnTo>
                    <a:pt x="2369" y="933"/>
                  </a:lnTo>
                  <a:lnTo>
                    <a:pt x="2362" y="960"/>
                  </a:lnTo>
                  <a:lnTo>
                    <a:pt x="2357" y="989"/>
                  </a:lnTo>
                  <a:lnTo>
                    <a:pt x="2355" y="1018"/>
                  </a:lnTo>
                  <a:lnTo>
                    <a:pt x="2356" y="1049"/>
                  </a:lnTo>
                  <a:lnTo>
                    <a:pt x="2359" y="1079"/>
                  </a:lnTo>
                  <a:lnTo>
                    <a:pt x="2365" y="1110"/>
                  </a:lnTo>
                  <a:lnTo>
                    <a:pt x="2373" y="1139"/>
                  </a:lnTo>
                  <a:lnTo>
                    <a:pt x="2384" y="1166"/>
                  </a:lnTo>
                  <a:lnTo>
                    <a:pt x="2397" y="1192"/>
                  </a:lnTo>
                  <a:lnTo>
                    <a:pt x="2412" y="1216"/>
                  </a:lnTo>
                  <a:lnTo>
                    <a:pt x="2428" y="1239"/>
                  </a:lnTo>
                  <a:lnTo>
                    <a:pt x="2447" y="1258"/>
                  </a:lnTo>
                  <a:lnTo>
                    <a:pt x="2466" y="1276"/>
                  </a:lnTo>
                  <a:lnTo>
                    <a:pt x="2488" y="1292"/>
                  </a:lnTo>
                  <a:lnTo>
                    <a:pt x="2511" y="1305"/>
                  </a:lnTo>
                  <a:lnTo>
                    <a:pt x="2534" y="1316"/>
                  </a:lnTo>
                  <a:lnTo>
                    <a:pt x="2560" y="1325"/>
                  </a:lnTo>
                  <a:lnTo>
                    <a:pt x="2586" y="1331"/>
                  </a:lnTo>
                  <a:lnTo>
                    <a:pt x="2612" y="1334"/>
                  </a:lnTo>
                  <a:lnTo>
                    <a:pt x="2639" y="1335"/>
                  </a:lnTo>
                  <a:lnTo>
                    <a:pt x="2666" y="1332"/>
                  </a:lnTo>
                  <a:lnTo>
                    <a:pt x="2697" y="1326"/>
                  </a:lnTo>
                  <a:lnTo>
                    <a:pt x="2725" y="1316"/>
                  </a:lnTo>
                  <a:lnTo>
                    <a:pt x="2750" y="1304"/>
                  </a:lnTo>
                  <a:lnTo>
                    <a:pt x="2773" y="1288"/>
                  </a:lnTo>
                  <a:lnTo>
                    <a:pt x="2792" y="1271"/>
                  </a:lnTo>
                  <a:lnTo>
                    <a:pt x="2808" y="1252"/>
                  </a:lnTo>
                  <a:lnTo>
                    <a:pt x="2820" y="1233"/>
                  </a:lnTo>
                  <a:lnTo>
                    <a:pt x="2830" y="1213"/>
                  </a:lnTo>
                  <a:lnTo>
                    <a:pt x="2841" y="1291"/>
                  </a:lnTo>
                  <a:lnTo>
                    <a:pt x="3018" y="1264"/>
                  </a:lnTo>
                  <a:close/>
                  <a:moveTo>
                    <a:pt x="3418" y="789"/>
                  </a:moveTo>
                  <a:lnTo>
                    <a:pt x="3395" y="640"/>
                  </a:lnTo>
                  <a:lnTo>
                    <a:pt x="3265" y="659"/>
                  </a:lnTo>
                  <a:lnTo>
                    <a:pt x="3256" y="600"/>
                  </a:lnTo>
                  <a:lnTo>
                    <a:pt x="3257" y="561"/>
                  </a:lnTo>
                  <a:lnTo>
                    <a:pt x="3270" y="537"/>
                  </a:lnTo>
                  <a:lnTo>
                    <a:pt x="3292" y="525"/>
                  </a:lnTo>
                  <a:lnTo>
                    <a:pt x="3319" y="519"/>
                  </a:lnTo>
                  <a:lnTo>
                    <a:pt x="3333" y="517"/>
                  </a:lnTo>
                  <a:lnTo>
                    <a:pt x="3348" y="516"/>
                  </a:lnTo>
                  <a:lnTo>
                    <a:pt x="3362" y="516"/>
                  </a:lnTo>
                  <a:lnTo>
                    <a:pt x="3377" y="517"/>
                  </a:lnTo>
                  <a:lnTo>
                    <a:pt x="3357" y="390"/>
                  </a:lnTo>
                  <a:lnTo>
                    <a:pt x="3331" y="387"/>
                  </a:lnTo>
                  <a:lnTo>
                    <a:pt x="3304" y="385"/>
                  </a:lnTo>
                  <a:lnTo>
                    <a:pt x="3278" y="387"/>
                  </a:lnTo>
                  <a:lnTo>
                    <a:pt x="3251" y="391"/>
                  </a:lnTo>
                  <a:lnTo>
                    <a:pt x="3201" y="402"/>
                  </a:lnTo>
                  <a:lnTo>
                    <a:pt x="3149" y="425"/>
                  </a:lnTo>
                  <a:lnTo>
                    <a:pt x="3106" y="467"/>
                  </a:lnTo>
                  <a:lnTo>
                    <a:pt x="3081" y="536"/>
                  </a:lnTo>
                  <a:lnTo>
                    <a:pt x="3083" y="637"/>
                  </a:lnTo>
                  <a:lnTo>
                    <a:pt x="3090" y="686"/>
                  </a:lnTo>
                  <a:lnTo>
                    <a:pt x="2990" y="701"/>
                  </a:lnTo>
                  <a:lnTo>
                    <a:pt x="3012" y="850"/>
                  </a:lnTo>
                  <a:lnTo>
                    <a:pt x="3112" y="835"/>
                  </a:lnTo>
                  <a:lnTo>
                    <a:pt x="3174" y="1241"/>
                  </a:lnTo>
                  <a:lnTo>
                    <a:pt x="3350" y="1214"/>
                  </a:lnTo>
                  <a:lnTo>
                    <a:pt x="3289" y="808"/>
                  </a:lnTo>
                  <a:lnTo>
                    <a:pt x="3418" y="789"/>
                  </a:lnTo>
                  <a:close/>
                  <a:moveTo>
                    <a:pt x="3974" y="970"/>
                  </a:moveTo>
                  <a:lnTo>
                    <a:pt x="3900" y="981"/>
                  </a:lnTo>
                  <a:lnTo>
                    <a:pt x="3894" y="1001"/>
                  </a:lnTo>
                  <a:lnTo>
                    <a:pt x="3886" y="1019"/>
                  </a:lnTo>
                  <a:lnTo>
                    <a:pt x="3874" y="1037"/>
                  </a:lnTo>
                  <a:lnTo>
                    <a:pt x="3860" y="1055"/>
                  </a:lnTo>
                  <a:lnTo>
                    <a:pt x="3842" y="1070"/>
                  </a:lnTo>
                  <a:lnTo>
                    <a:pt x="3819" y="1083"/>
                  </a:lnTo>
                  <a:lnTo>
                    <a:pt x="3793" y="1092"/>
                  </a:lnTo>
                  <a:lnTo>
                    <a:pt x="3762" y="1099"/>
                  </a:lnTo>
                  <a:lnTo>
                    <a:pt x="3740" y="1101"/>
                  </a:lnTo>
                  <a:lnTo>
                    <a:pt x="3719" y="1101"/>
                  </a:lnTo>
                  <a:lnTo>
                    <a:pt x="3700" y="1099"/>
                  </a:lnTo>
                  <a:lnTo>
                    <a:pt x="3681" y="1095"/>
                  </a:lnTo>
                  <a:lnTo>
                    <a:pt x="3664" y="1090"/>
                  </a:lnTo>
                  <a:lnTo>
                    <a:pt x="3648" y="1082"/>
                  </a:lnTo>
                  <a:lnTo>
                    <a:pt x="3633" y="1074"/>
                  </a:lnTo>
                  <a:lnTo>
                    <a:pt x="3620" y="1063"/>
                  </a:lnTo>
                  <a:lnTo>
                    <a:pt x="3607" y="1052"/>
                  </a:lnTo>
                  <a:lnTo>
                    <a:pt x="3596" y="1038"/>
                  </a:lnTo>
                  <a:lnTo>
                    <a:pt x="3586" y="1024"/>
                  </a:lnTo>
                  <a:lnTo>
                    <a:pt x="3578" y="1008"/>
                  </a:lnTo>
                  <a:lnTo>
                    <a:pt x="3570" y="992"/>
                  </a:lnTo>
                  <a:lnTo>
                    <a:pt x="3564" y="974"/>
                  </a:lnTo>
                  <a:lnTo>
                    <a:pt x="3559" y="956"/>
                  </a:lnTo>
                  <a:lnTo>
                    <a:pt x="3556" y="937"/>
                  </a:lnTo>
                  <a:lnTo>
                    <a:pt x="3937" y="880"/>
                  </a:lnTo>
                  <a:lnTo>
                    <a:pt x="3964" y="876"/>
                  </a:lnTo>
                  <a:lnTo>
                    <a:pt x="3963" y="864"/>
                  </a:lnTo>
                  <a:lnTo>
                    <a:pt x="3963" y="854"/>
                  </a:lnTo>
                  <a:lnTo>
                    <a:pt x="3961" y="836"/>
                  </a:lnTo>
                  <a:lnTo>
                    <a:pt x="3960" y="828"/>
                  </a:lnTo>
                  <a:lnTo>
                    <a:pt x="3959" y="821"/>
                  </a:lnTo>
                  <a:lnTo>
                    <a:pt x="3955" y="798"/>
                  </a:lnTo>
                  <a:lnTo>
                    <a:pt x="3948" y="775"/>
                  </a:lnTo>
                  <a:lnTo>
                    <a:pt x="3939" y="754"/>
                  </a:lnTo>
                  <a:lnTo>
                    <a:pt x="3928" y="734"/>
                  </a:lnTo>
                  <a:lnTo>
                    <a:pt x="3915" y="715"/>
                  </a:lnTo>
                  <a:lnTo>
                    <a:pt x="3900" y="698"/>
                  </a:lnTo>
                  <a:lnTo>
                    <a:pt x="3892" y="690"/>
                  </a:lnTo>
                  <a:lnTo>
                    <a:pt x="3886" y="684"/>
                  </a:lnTo>
                  <a:lnTo>
                    <a:pt x="3886" y="829"/>
                  </a:lnTo>
                  <a:lnTo>
                    <a:pt x="3548" y="880"/>
                  </a:lnTo>
                  <a:lnTo>
                    <a:pt x="3548" y="844"/>
                  </a:lnTo>
                  <a:lnTo>
                    <a:pt x="3553" y="811"/>
                  </a:lnTo>
                  <a:lnTo>
                    <a:pt x="3564" y="781"/>
                  </a:lnTo>
                  <a:lnTo>
                    <a:pt x="3581" y="754"/>
                  </a:lnTo>
                  <a:lnTo>
                    <a:pt x="3603" y="732"/>
                  </a:lnTo>
                  <a:lnTo>
                    <a:pt x="3629" y="714"/>
                  </a:lnTo>
                  <a:lnTo>
                    <a:pt x="3659" y="701"/>
                  </a:lnTo>
                  <a:lnTo>
                    <a:pt x="3693" y="693"/>
                  </a:lnTo>
                  <a:lnTo>
                    <a:pt x="3711" y="691"/>
                  </a:lnTo>
                  <a:lnTo>
                    <a:pt x="3728" y="690"/>
                  </a:lnTo>
                  <a:lnTo>
                    <a:pt x="3745" y="692"/>
                  </a:lnTo>
                  <a:lnTo>
                    <a:pt x="3762" y="694"/>
                  </a:lnTo>
                  <a:lnTo>
                    <a:pt x="3778" y="698"/>
                  </a:lnTo>
                  <a:lnTo>
                    <a:pt x="3793" y="704"/>
                  </a:lnTo>
                  <a:lnTo>
                    <a:pt x="3807" y="711"/>
                  </a:lnTo>
                  <a:lnTo>
                    <a:pt x="3821" y="719"/>
                  </a:lnTo>
                  <a:lnTo>
                    <a:pt x="3833" y="729"/>
                  </a:lnTo>
                  <a:lnTo>
                    <a:pt x="3844" y="740"/>
                  </a:lnTo>
                  <a:lnTo>
                    <a:pt x="3854" y="752"/>
                  </a:lnTo>
                  <a:lnTo>
                    <a:pt x="3863" y="765"/>
                  </a:lnTo>
                  <a:lnTo>
                    <a:pt x="3871" y="780"/>
                  </a:lnTo>
                  <a:lnTo>
                    <a:pt x="3877" y="795"/>
                  </a:lnTo>
                  <a:lnTo>
                    <a:pt x="3882" y="812"/>
                  </a:lnTo>
                  <a:lnTo>
                    <a:pt x="3886" y="829"/>
                  </a:lnTo>
                  <a:lnTo>
                    <a:pt x="3886" y="684"/>
                  </a:lnTo>
                  <a:lnTo>
                    <a:pt x="3884" y="683"/>
                  </a:lnTo>
                  <a:lnTo>
                    <a:pt x="3867" y="669"/>
                  </a:lnTo>
                  <a:lnTo>
                    <a:pt x="3847" y="657"/>
                  </a:lnTo>
                  <a:lnTo>
                    <a:pt x="3827" y="647"/>
                  </a:lnTo>
                  <a:lnTo>
                    <a:pt x="3805" y="638"/>
                  </a:lnTo>
                  <a:lnTo>
                    <a:pt x="3782" y="632"/>
                  </a:lnTo>
                  <a:lnTo>
                    <a:pt x="3759" y="628"/>
                  </a:lnTo>
                  <a:lnTo>
                    <a:pt x="3734" y="626"/>
                  </a:lnTo>
                  <a:lnTo>
                    <a:pt x="3708" y="626"/>
                  </a:lnTo>
                  <a:lnTo>
                    <a:pt x="3682" y="629"/>
                  </a:lnTo>
                  <a:lnTo>
                    <a:pt x="3655" y="635"/>
                  </a:lnTo>
                  <a:lnTo>
                    <a:pt x="3630" y="642"/>
                  </a:lnTo>
                  <a:lnTo>
                    <a:pt x="3606" y="652"/>
                  </a:lnTo>
                  <a:lnTo>
                    <a:pt x="3584" y="665"/>
                  </a:lnTo>
                  <a:lnTo>
                    <a:pt x="3563" y="679"/>
                  </a:lnTo>
                  <a:lnTo>
                    <a:pt x="3545" y="695"/>
                  </a:lnTo>
                  <a:lnTo>
                    <a:pt x="3529" y="713"/>
                  </a:lnTo>
                  <a:lnTo>
                    <a:pt x="3515" y="733"/>
                  </a:lnTo>
                  <a:lnTo>
                    <a:pt x="3503" y="753"/>
                  </a:lnTo>
                  <a:lnTo>
                    <a:pt x="3493" y="776"/>
                  </a:lnTo>
                  <a:lnTo>
                    <a:pt x="3485" y="799"/>
                  </a:lnTo>
                  <a:lnTo>
                    <a:pt x="3479" y="823"/>
                  </a:lnTo>
                  <a:lnTo>
                    <a:pt x="3475" y="849"/>
                  </a:lnTo>
                  <a:lnTo>
                    <a:pt x="3474" y="875"/>
                  </a:lnTo>
                  <a:lnTo>
                    <a:pt x="3475" y="902"/>
                  </a:lnTo>
                  <a:lnTo>
                    <a:pt x="3478" y="930"/>
                  </a:lnTo>
                  <a:lnTo>
                    <a:pt x="3483" y="956"/>
                  </a:lnTo>
                  <a:lnTo>
                    <a:pt x="3490" y="981"/>
                  </a:lnTo>
                  <a:lnTo>
                    <a:pt x="3498" y="1006"/>
                  </a:lnTo>
                  <a:lnTo>
                    <a:pt x="3509" y="1030"/>
                  </a:lnTo>
                  <a:lnTo>
                    <a:pt x="3522" y="1052"/>
                  </a:lnTo>
                  <a:lnTo>
                    <a:pt x="3536" y="1073"/>
                  </a:lnTo>
                  <a:lnTo>
                    <a:pt x="3551" y="1092"/>
                  </a:lnTo>
                  <a:lnTo>
                    <a:pt x="3569" y="1110"/>
                  </a:lnTo>
                  <a:lnTo>
                    <a:pt x="3588" y="1125"/>
                  </a:lnTo>
                  <a:lnTo>
                    <a:pt x="3609" y="1138"/>
                  </a:lnTo>
                  <a:lnTo>
                    <a:pt x="3632" y="1149"/>
                  </a:lnTo>
                  <a:lnTo>
                    <a:pt x="3656" y="1158"/>
                  </a:lnTo>
                  <a:lnTo>
                    <a:pt x="3682" y="1164"/>
                  </a:lnTo>
                  <a:lnTo>
                    <a:pt x="3710" y="1167"/>
                  </a:lnTo>
                  <a:lnTo>
                    <a:pt x="3739" y="1167"/>
                  </a:lnTo>
                  <a:lnTo>
                    <a:pt x="3770" y="1163"/>
                  </a:lnTo>
                  <a:lnTo>
                    <a:pt x="3794" y="1159"/>
                  </a:lnTo>
                  <a:lnTo>
                    <a:pt x="3816" y="1153"/>
                  </a:lnTo>
                  <a:lnTo>
                    <a:pt x="3837" y="1146"/>
                  </a:lnTo>
                  <a:lnTo>
                    <a:pt x="3856" y="1137"/>
                  </a:lnTo>
                  <a:lnTo>
                    <a:pt x="3874" y="1127"/>
                  </a:lnTo>
                  <a:lnTo>
                    <a:pt x="3890" y="1116"/>
                  </a:lnTo>
                  <a:lnTo>
                    <a:pt x="3905" y="1104"/>
                  </a:lnTo>
                  <a:lnTo>
                    <a:pt x="3908" y="1101"/>
                  </a:lnTo>
                  <a:lnTo>
                    <a:pt x="3918" y="1091"/>
                  </a:lnTo>
                  <a:lnTo>
                    <a:pt x="3930" y="1078"/>
                  </a:lnTo>
                  <a:lnTo>
                    <a:pt x="3941" y="1064"/>
                  </a:lnTo>
                  <a:lnTo>
                    <a:pt x="3950" y="1049"/>
                  </a:lnTo>
                  <a:lnTo>
                    <a:pt x="3958" y="1034"/>
                  </a:lnTo>
                  <a:lnTo>
                    <a:pt x="3964" y="1018"/>
                  </a:lnTo>
                  <a:lnTo>
                    <a:pt x="3969" y="1002"/>
                  </a:lnTo>
                  <a:lnTo>
                    <a:pt x="3973" y="986"/>
                  </a:lnTo>
                  <a:lnTo>
                    <a:pt x="3974" y="970"/>
                  </a:lnTo>
                  <a:close/>
                  <a:moveTo>
                    <a:pt x="4135" y="1095"/>
                  </a:moveTo>
                  <a:lnTo>
                    <a:pt x="4014" y="288"/>
                  </a:lnTo>
                  <a:lnTo>
                    <a:pt x="3939" y="299"/>
                  </a:lnTo>
                  <a:lnTo>
                    <a:pt x="4060" y="1106"/>
                  </a:lnTo>
                  <a:lnTo>
                    <a:pt x="4135" y="1095"/>
                  </a:lnTo>
                  <a:close/>
                  <a:moveTo>
                    <a:pt x="4651" y="868"/>
                  </a:moveTo>
                  <a:lnTo>
                    <a:pt x="4577" y="879"/>
                  </a:lnTo>
                  <a:lnTo>
                    <a:pt x="4571" y="898"/>
                  </a:lnTo>
                  <a:lnTo>
                    <a:pt x="4563" y="917"/>
                  </a:lnTo>
                  <a:lnTo>
                    <a:pt x="4551" y="935"/>
                  </a:lnTo>
                  <a:lnTo>
                    <a:pt x="4537" y="953"/>
                  </a:lnTo>
                  <a:lnTo>
                    <a:pt x="4519" y="968"/>
                  </a:lnTo>
                  <a:lnTo>
                    <a:pt x="4496" y="980"/>
                  </a:lnTo>
                  <a:lnTo>
                    <a:pt x="4470" y="990"/>
                  </a:lnTo>
                  <a:lnTo>
                    <a:pt x="4439" y="996"/>
                  </a:lnTo>
                  <a:lnTo>
                    <a:pt x="4417" y="999"/>
                  </a:lnTo>
                  <a:lnTo>
                    <a:pt x="4396" y="999"/>
                  </a:lnTo>
                  <a:lnTo>
                    <a:pt x="4377" y="997"/>
                  </a:lnTo>
                  <a:lnTo>
                    <a:pt x="4358" y="993"/>
                  </a:lnTo>
                  <a:lnTo>
                    <a:pt x="4341" y="988"/>
                  </a:lnTo>
                  <a:lnTo>
                    <a:pt x="4325" y="980"/>
                  </a:lnTo>
                  <a:lnTo>
                    <a:pt x="4310" y="972"/>
                  </a:lnTo>
                  <a:lnTo>
                    <a:pt x="4297" y="961"/>
                  </a:lnTo>
                  <a:lnTo>
                    <a:pt x="4284" y="949"/>
                  </a:lnTo>
                  <a:lnTo>
                    <a:pt x="4273" y="936"/>
                  </a:lnTo>
                  <a:lnTo>
                    <a:pt x="4263" y="922"/>
                  </a:lnTo>
                  <a:lnTo>
                    <a:pt x="4255" y="906"/>
                  </a:lnTo>
                  <a:lnTo>
                    <a:pt x="4247" y="890"/>
                  </a:lnTo>
                  <a:lnTo>
                    <a:pt x="4241" y="872"/>
                  </a:lnTo>
                  <a:lnTo>
                    <a:pt x="4236" y="854"/>
                  </a:lnTo>
                  <a:lnTo>
                    <a:pt x="4233" y="835"/>
                  </a:lnTo>
                  <a:lnTo>
                    <a:pt x="4614" y="778"/>
                  </a:lnTo>
                  <a:lnTo>
                    <a:pt x="4641" y="774"/>
                  </a:lnTo>
                  <a:lnTo>
                    <a:pt x="4640" y="762"/>
                  </a:lnTo>
                  <a:lnTo>
                    <a:pt x="4640" y="751"/>
                  </a:lnTo>
                  <a:lnTo>
                    <a:pt x="4638" y="734"/>
                  </a:lnTo>
                  <a:lnTo>
                    <a:pt x="4638" y="726"/>
                  </a:lnTo>
                  <a:lnTo>
                    <a:pt x="4637" y="719"/>
                  </a:lnTo>
                  <a:lnTo>
                    <a:pt x="4632" y="695"/>
                  </a:lnTo>
                  <a:lnTo>
                    <a:pt x="4625" y="673"/>
                  </a:lnTo>
                  <a:lnTo>
                    <a:pt x="4616" y="652"/>
                  </a:lnTo>
                  <a:lnTo>
                    <a:pt x="4605" y="632"/>
                  </a:lnTo>
                  <a:lnTo>
                    <a:pt x="4592" y="613"/>
                  </a:lnTo>
                  <a:lnTo>
                    <a:pt x="4577" y="596"/>
                  </a:lnTo>
                  <a:lnTo>
                    <a:pt x="4569" y="588"/>
                  </a:lnTo>
                  <a:lnTo>
                    <a:pt x="4563" y="582"/>
                  </a:lnTo>
                  <a:lnTo>
                    <a:pt x="4563" y="727"/>
                  </a:lnTo>
                  <a:lnTo>
                    <a:pt x="4225" y="778"/>
                  </a:lnTo>
                  <a:lnTo>
                    <a:pt x="4225" y="742"/>
                  </a:lnTo>
                  <a:lnTo>
                    <a:pt x="4230" y="709"/>
                  </a:lnTo>
                  <a:lnTo>
                    <a:pt x="4242" y="679"/>
                  </a:lnTo>
                  <a:lnTo>
                    <a:pt x="4258" y="652"/>
                  </a:lnTo>
                  <a:lnTo>
                    <a:pt x="4280" y="629"/>
                  </a:lnTo>
                  <a:lnTo>
                    <a:pt x="4306" y="612"/>
                  </a:lnTo>
                  <a:lnTo>
                    <a:pt x="4336" y="599"/>
                  </a:lnTo>
                  <a:lnTo>
                    <a:pt x="4370" y="591"/>
                  </a:lnTo>
                  <a:lnTo>
                    <a:pt x="4388" y="589"/>
                  </a:lnTo>
                  <a:lnTo>
                    <a:pt x="4405" y="588"/>
                  </a:lnTo>
                  <a:lnTo>
                    <a:pt x="4422" y="589"/>
                  </a:lnTo>
                  <a:lnTo>
                    <a:pt x="4439" y="592"/>
                  </a:lnTo>
                  <a:lnTo>
                    <a:pt x="4455" y="596"/>
                  </a:lnTo>
                  <a:lnTo>
                    <a:pt x="4470" y="602"/>
                  </a:lnTo>
                  <a:lnTo>
                    <a:pt x="4484" y="609"/>
                  </a:lnTo>
                  <a:lnTo>
                    <a:pt x="4498" y="617"/>
                  </a:lnTo>
                  <a:lnTo>
                    <a:pt x="4510" y="626"/>
                  </a:lnTo>
                  <a:lnTo>
                    <a:pt x="4521" y="637"/>
                  </a:lnTo>
                  <a:lnTo>
                    <a:pt x="4531" y="650"/>
                  </a:lnTo>
                  <a:lnTo>
                    <a:pt x="4540" y="663"/>
                  </a:lnTo>
                  <a:lnTo>
                    <a:pt x="4548" y="678"/>
                  </a:lnTo>
                  <a:lnTo>
                    <a:pt x="4555" y="693"/>
                  </a:lnTo>
                  <a:lnTo>
                    <a:pt x="4559" y="709"/>
                  </a:lnTo>
                  <a:lnTo>
                    <a:pt x="4563" y="727"/>
                  </a:lnTo>
                  <a:lnTo>
                    <a:pt x="4563" y="582"/>
                  </a:lnTo>
                  <a:lnTo>
                    <a:pt x="4561" y="581"/>
                  </a:lnTo>
                  <a:lnTo>
                    <a:pt x="4544" y="567"/>
                  </a:lnTo>
                  <a:lnTo>
                    <a:pt x="4524" y="555"/>
                  </a:lnTo>
                  <a:lnTo>
                    <a:pt x="4504" y="544"/>
                  </a:lnTo>
                  <a:lnTo>
                    <a:pt x="4482" y="536"/>
                  </a:lnTo>
                  <a:lnTo>
                    <a:pt x="4459" y="530"/>
                  </a:lnTo>
                  <a:lnTo>
                    <a:pt x="4436" y="526"/>
                  </a:lnTo>
                  <a:lnTo>
                    <a:pt x="4411" y="524"/>
                  </a:lnTo>
                  <a:lnTo>
                    <a:pt x="4386" y="524"/>
                  </a:lnTo>
                  <a:lnTo>
                    <a:pt x="4359" y="527"/>
                  </a:lnTo>
                  <a:lnTo>
                    <a:pt x="4332" y="533"/>
                  </a:lnTo>
                  <a:lnTo>
                    <a:pt x="4307" y="540"/>
                  </a:lnTo>
                  <a:lnTo>
                    <a:pt x="4283" y="550"/>
                  </a:lnTo>
                  <a:lnTo>
                    <a:pt x="4261" y="563"/>
                  </a:lnTo>
                  <a:lnTo>
                    <a:pt x="4240" y="577"/>
                  </a:lnTo>
                  <a:lnTo>
                    <a:pt x="4222" y="593"/>
                  </a:lnTo>
                  <a:lnTo>
                    <a:pt x="4206" y="611"/>
                  </a:lnTo>
                  <a:lnTo>
                    <a:pt x="4192" y="630"/>
                  </a:lnTo>
                  <a:lnTo>
                    <a:pt x="4180" y="651"/>
                  </a:lnTo>
                  <a:lnTo>
                    <a:pt x="4170" y="673"/>
                  </a:lnTo>
                  <a:lnTo>
                    <a:pt x="4162" y="697"/>
                  </a:lnTo>
                  <a:lnTo>
                    <a:pt x="4156" y="721"/>
                  </a:lnTo>
                  <a:lnTo>
                    <a:pt x="4152" y="747"/>
                  </a:lnTo>
                  <a:lnTo>
                    <a:pt x="4151" y="773"/>
                  </a:lnTo>
                  <a:lnTo>
                    <a:pt x="4152" y="800"/>
                  </a:lnTo>
                  <a:lnTo>
                    <a:pt x="4155" y="828"/>
                  </a:lnTo>
                  <a:lnTo>
                    <a:pt x="4160" y="854"/>
                  </a:lnTo>
                  <a:lnTo>
                    <a:pt x="4167" y="879"/>
                  </a:lnTo>
                  <a:lnTo>
                    <a:pt x="4176" y="904"/>
                  </a:lnTo>
                  <a:lnTo>
                    <a:pt x="4186" y="928"/>
                  </a:lnTo>
                  <a:lnTo>
                    <a:pt x="4199" y="950"/>
                  </a:lnTo>
                  <a:lnTo>
                    <a:pt x="4213" y="971"/>
                  </a:lnTo>
                  <a:lnTo>
                    <a:pt x="4228" y="990"/>
                  </a:lnTo>
                  <a:lnTo>
                    <a:pt x="4246" y="1007"/>
                  </a:lnTo>
                  <a:lnTo>
                    <a:pt x="4265" y="1023"/>
                  </a:lnTo>
                  <a:lnTo>
                    <a:pt x="4286" y="1036"/>
                  </a:lnTo>
                  <a:lnTo>
                    <a:pt x="4309" y="1047"/>
                  </a:lnTo>
                  <a:lnTo>
                    <a:pt x="4333" y="1056"/>
                  </a:lnTo>
                  <a:lnTo>
                    <a:pt x="4359" y="1062"/>
                  </a:lnTo>
                  <a:lnTo>
                    <a:pt x="4387" y="1065"/>
                  </a:lnTo>
                  <a:lnTo>
                    <a:pt x="4417" y="1065"/>
                  </a:lnTo>
                  <a:lnTo>
                    <a:pt x="4448" y="1061"/>
                  </a:lnTo>
                  <a:lnTo>
                    <a:pt x="4471" y="1057"/>
                  </a:lnTo>
                  <a:lnTo>
                    <a:pt x="4493" y="1051"/>
                  </a:lnTo>
                  <a:lnTo>
                    <a:pt x="4514" y="1044"/>
                  </a:lnTo>
                  <a:lnTo>
                    <a:pt x="4533" y="1035"/>
                  </a:lnTo>
                  <a:lnTo>
                    <a:pt x="4551" y="1024"/>
                  </a:lnTo>
                  <a:lnTo>
                    <a:pt x="4567" y="1014"/>
                  </a:lnTo>
                  <a:lnTo>
                    <a:pt x="4582" y="1002"/>
                  </a:lnTo>
                  <a:lnTo>
                    <a:pt x="4585" y="999"/>
                  </a:lnTo>
                  <a:lnTo>
                    <a:pt x="4596" y="989"/>
                  </a:lnTo>
                  <a:lnTo>
                    <a:pt x="4608" y="976"/>
                  </a:lnTo>
                  <a:lnTo>
                    <a:pt x="4618" y="962"/>
                  </a:lnTo>
                  <a:lnTo>
                    <a:pt x="4627" y="947"/>
                  </a:lnTo>
                  <a:lnTo>
                    <a:pt x="4635" y="931"/>
                  </a:lnTo>
                  <a:lnTo>
                    <a:pt x="4641" y="916"/>
                  </a:lnTo>
                  <a:lnTo>
                    <a:pt x="4646" y="900"/>
                  </a:lnTo>
                  <a:lnTo>
                    <a:pt x="4650" y="884"/>
                  </a:lnTo>
                  <a:lnTo>
                    <a:pt x="4651" y="868"/>
                  </a:lnTo>
                  <a:close/>
                  <a:moveTo>
                    <a:pt x="5490" y="891"/>
                  </a:moveTo>
                  <a:lnTo>
                    <a:pt x="5442" y="569"/>
                  </a:lnTo>
                  <a:lnTo>
                    <a:pt x="5432" y="524"/>
                  </a:lnTo>
                  <a:lnTo>
                    <a:pt x="5417" y="485"/>
                  </a:lnTo>
                  <a:lnTo>
                    <a:pt x="5397" y="453"/>
                  </a:lnTo>
                  <a:lnTo>
                    <a:pt x="5373" y="427"/>
                  </a:lnTo>
                  <a:lnTo>
                    <a:pt x="5344" y="408"/>
                  </a:lnTo>
                  <a:lnTo>
                    <a:pt x="5312" y="397"/>
                  </a:lnTo>
                  <a:lnTo>
                    <a:pt x="5276" y="392"/>
                  </a:lnTo>
                  <a:lnTo>
                    <a:pt x="5237" y="395"/>
                  </a:lnTo>
                  <a:lnTo>
                    <a:pt x="5219" y="398"/>
                  </a:lnTo>
                  <a:lnTo>
                    <a:pt x="5202" y="403"/>
                  </a:lnTo>
                  <a:lnTo>
                    <a:pt x="5186" y="409"/>
                  </a:lnTo>
                  <a:lnTo>
                    <a:pt x="5171" y="416"/>
                  </a:lnTo>
                  <a:lnTo>
                    <a:pt x="5157" y="424"/>
                  </a:lnTo>
                  <a:lnTo>
                    <a:pt x="5145" y="433"/>
                  </a:lnTo>
                  <a:lnTo>
                    <a:pt x="5134" y="442"/>
                  </a:lnTo>
                  <a:lnTo>
                    <a:pt x="5124" y="453"/>
                  </a:lnTo>
                  <a:lnTo>
                    <a:pt x="5114" y="464"/>
                  </a:lnTo>
                  <a:lnTo>
                    <a:pt x="5106" y="475"/>
                  </a:lnTo>
                  <a:lnTo>
                    <a:pt x="5099" y="487"/>
                  </a:lnTo>
                  <a:lnTo>
                    <a:pt x="5093" y="499"/>
                  </a:lnTo>
                  <a:lnTo>
                    <a:pt x="5088" y="512"/>
                  </a:lnTo>
                  <a:lnTo>
                    <a:pt x="5084" y="524"/>
                  </a:lnTo>
                  <a:lnTo>
                    <a:pt x="5081" y="537"/>
                  </a:lnTo>
                  <a:lnTo>
                    <a:pt x="5079" y="549"/>
                  </a:lnTo>
                  <a:lnTo>
                    <a:pt x="5067" y="521"/>
                  </a:lnTo>
                  <a:lnTo>
                    <a:pt x="5052" y="497"/>
                  </a:lnTo>
                  <a:lnTo>
                    <a:pt x="5033" y="478"/>
                  </a:lnTo>
                  <a:lnTo>
                    <a:pt x="5011" y="463"/>
                  </a:lnTo>
                  <a:lnTo>
                    <a:pt x="4986" y="452"/>
                  </a:lnTo>
                  <a:lnTo>
                    <a:pt x="4959" y="445"/>
                  </a:lnTo>
                  <a:lnTo>
                    <a:pt x="4930" y="443"/>
                  </a:lnTo>
                  <a:lnTo>
                    <a:pt x="4900" y="446"/>
                  </a:lnTo>
                  <a:lnTo>
                    <a:pt x="4882" y="449"/>
                  </a:lnTo>
                  <a:lnTo>
                    <a:pt x="4866" y="453"/>
                  </a:lnTo>
                  <a:lnTo>
                    <a:pt x="4852" y="459"/>
                  </a:lnTo>
                  <a:lnTo>
                    <a:pt x="4838" y="466"/>
                  </a:lnTo>
                  <a:lnTo>
                    <a:pt x="4825" y="473"/>
                  </a:lnTo>
                  <a:lnTo>
                    <a:pt x="4814" y="482"/>
                  </a:lnTo>
                  <a:lnTo>
                    <a:pt x="4803" y="491"/>
                  </a:lnTo>
                  <a:lnTo>
                    <a:pt x="4793" y="500"/>
                  </a:lnTo>
                  <a:lnTo>
                    <a:pt x="4785" y="511"/>
                  </a:lnTo>
                  <a:lnTo>
                    <a:pt x="4777" y="521"/>
                  </a:lnTo>
                  <a:lnTo>
                    <a:pt x="4771" y="533"/>
                  </a:lnTo>
                  <a:lnTo>
                    <a:pt x="4765" y="545"/>
                  </a:lnTo>
                  <a:lnTo>
                    <a:pt x="4761" y="557"/>
                  </a:lnTo>
                  <a:lnTo>
                    <a:pt x="4757" y="569"/>
                  </a:lnTo>
                  <a:lnTo>
                    <a:pt x="4754" y="581"/>
                  </a:lnTo>
                  <a:lnTo>
                    <a:pt x="4752" y="594"/>
                  </a:lnTo>
                  <a:lnTo>
                    <a:pt x="4735" y="483"/>
                  </a:lnTo>
                  <a:lnTo>
                    <a:pt x="4661" y="494"/>
                  </a:lnTo>
                  <a:lnTo>
                    <a:pt x="4738" y="1004"/>
                  </a:lnTo>
                  <a:lnTo>
                    <a:pt x="4812" y="993"/>
                  </a:lnTo>
                  <a:lnTo>
                    <a:pt x="4773" y="734"/>
                  </a:lnTo>
                  <a:lnTo>
                    <a:pt x="4769" y="692"/>
                  </a:lnTo>
                  <a:lnTo>
                    <a:pt x="4771" y="653"/>
                  </a:lnTo>
                  <a:lnTo>
                    <a:pt x="4778" y="618"/>
                  </a:lnTo>
                  <a:lnTo>
                    <a:pt x="4790" y="586"/>
                  </a:lnTo>
                  <a:lnTo>
                    <a:pt x="4807" y="559"/>
                  </a:lnTo>
                  <a:lnTo>
                    <a:pt x="4830" y="539"/>
                  </a:lnTo>
                  <a:lnTo>
                    <a:pt x="4857" y="524"/>
                  </a:lnTo>
                  <a:lnTo>
                    <a:pt x="4889" y="516"/>
                  </a:lnTo>
                  <a:lnTo>
                    <a:pt x="4901" y="514"/>
                  </a:lnTo>
                  <a:lnTo>
                    <a:pt x="4914" y="514"/>
                  </a:lnTo>
                  <a:lnTo>
                    <a:pt x="4926" y="515"/>
                  </a:lnTo>
                  <a:lnTo>
                    <a:pt x="4938" y="517"/>
                  </a:lnTo>
                  <a:lnTo>
                    <a:pt x="4949" y="521"/>
                  </a:lnTo>
                  <a:lnTo>
                    <a:pt x="4960" y="526"/>
                  </a:lnTo>
                  <a:lnTo>
                    <a:pt x="4970" y="532"/>
                  </a:lnTo>
                  <a:lnTo>
                    <a:pt x="4980" y="540"/>
                  </a:lnTo>
                  <a:lnTo>
                    <a:pt x="4989" y="549"/>
                  </a:lnTo>
                  <a:lnTo>
                    <a:pt x="4998" y="560"/>
                  </a:lnTo>
                  <a:lnTo>
                    <a:pt x="5006" y="573"/>
                  </a:lnTo>
                  <a:lnTo>
                    <a:pt x="5013" y="588"/>
                  </a:lnTo>
                  <a:lnTo>
                    <a:pt x="5020" y="604"/>
                  </a:lnTo>
                  <a:lnTo>
                    <a:pt x="5025" y="623"/>
                  </a:lnTo>
                  <a:lnTo>
                    <a:pt x="5030" y="643"/>
                  </a:lnTo>
                  <a:lnTo>
                    <a:pt x="5034" y="666"/>
                  </a:lnTo>
                  <a:lnTo>
                    <a:pt x="5077" y="953"/>
                  </a:lnTo>
                  <a:lnTo>
                    <a:pt x="5151" y="942"/>
                  </a:lnTo>
                  <a:lnTo>
                    <a:pt x="5112" y="682"/>
                  </a:lnTo>
                  <a:lnTo>
                    <a:pt x="5108" y="640"/>
                  </a:lnTo>
                  <a:lnTo>
                    <a:pt x="5109" y="601"/>
                  </a:lnTo>
                  <a:lnTo>
                    <a:pt x="5116" y="566"/>
                  </a:lnTo>
                  <a:lnTo>
                    <a:pt x="5128" y="535"/>
                  </a:lnTo>
                  <a:lnTo>
                    <a:pt x="5145" y="508"/>
                  </a:lnTo>
                  <a:lnTo>
                    <a:pt x="5167" y="488"/>
                  </a:lnTo>
                  <a:lnTo>
                    <a:pt x="5195" y="473"/>
                  </a:lnTo>
                  <a:lnTo>
                    <a:pt x="5227" y="465"/>
                  </a:lnTo>
                  <a:lnTo>
                    <a:pt x="5252" y="463"/>
                  </a:lnTo>
                  <a:lnTo>
                    <a:pt x="5276" y="467"/>
                  </a:lnTo>
                  <a:lnTo>
                    <a:pt x="5298" y="475"/>
                  </a:lnTo>
                  <a:lnTo>
                    <a:pt x="5319" y="488"/>
                  </a:lnTo>
                  <a:lnTo>
                    <a:pt x="5337" y="507"/>
                  </a:lnTo>
                  <a:lnTo>
                    <a:pt x="5352" y="532"/>
                  </a:lnTo>
                  <a:lnTo>
                    <a:pt x="5363" y="563"/>
                  </a:lnTo>
                  <a:lnTo>
                    <a:pt x="5371" y="601"/>
                  </a:lnTo>
                  <a:lnTo>
                    <a:pt x="5416" y="902"/>
                  </a:lnTo>
                  <a:lnTo>
                    <a:pt x="5490" y="891"/>
                  </a:lnTo>
                  <a:close/>
                  <a:moveTo>
                    <a:pt x="6006" y="663"/>
                  </a:moveTo>
                  <a:lnTo>
                    <a:pt x="5931" y="675"/>
                  </a:lnTo>
                  <a:lnTo>
                    <a:pt x="5925" y="694"/>
                  </a:lnTo>
                  <a:lnTo>
                    <a:pt x="5917" y="713"/>
                  </a:lnTo>
                  <a:lnTo>
                    <a:pt x="5905" y="731"/>
                  </a:lnTo>
                  <a:lnTo>
                    <a:pt x="5891" y="748"/>
                  </a:lnTo>
                  <a:lnTo>
                    <a:pt x="5873" y="764"/>
                  </a:lnTo>
                  <a:lnTo>
                    <a:pt x="5850" y="776"/>
                  </a:lnTo>
                  <a:lnTo>
                    <a:pt x="5824" y="786"/>
                  </a:lnTo>
                  <a:lnTo>
                    <a:pt x="5793" y="792"/>
                  </a:lnTo>
                  <a:lnTo>
                    <a:pt x="5771" y="795"/>
                  </a:lnTo>
                  <a:lnTo>
                    <a:pt x="5750" y="795"/>
                  </a:lnTo>
                  <a:lnTo>
                    <a:pt x="5731" y="793"/>
                  </a:lnTo>
                  <a:lnTo>
                    <a:pt x="5712" y="789"/>
                  </a:lnTo>
                  <a:lnTo>
                    <a:pt x="5695" y="783"/>
                  </a:lnTo>
                  <a:lnTo>
                    <a:pt x="5679" y="776"/>
                  </a:lnTo>
                  <a:lnTo>
                    <a:pt x="5664" y="767"/>
                  </a:lnTo>
                  <a:lnTo>
                    <a:pt x="5651" y="757"/>
                  </a:lnTo>
                  <a:lnTo>
                    <a:pt x="5638" y="745"/>
                  </a:lnTo>
                  <a:lnTo>
                    <a:pt x="5627" y="732"/>
                  </a:lnTo>
                  <a:lnTo>
                    <a:pt x="5617" y="718"/>
                  </a:lnTo>
                  <a:lnTo>
                    <a:pt x="5609" y="702"/>
                  </a:lnTo>
                  <a:lnTo>
                    <a:pt x="5601" y="685"/>
                  </a:lnTo>
                  <a:lnTo>
                    <a:pt x="5595" y="668"/>
                  </a:lnTo>
                  <a:lnTo>
                    <a:pt x="5590" y="650"/>
                  </a:lnTo>
                  <a:lnTo>
                    <a:pt x="5587" y="631"/>
                  </a:lnTo>
                  <a:lnTo>
                    <a:pt x="5969" y="573"/>
                  </a:lnTo>
                  <a:lnTo>
                    <a:pt x="5995" y="569"/>
                  </a:lnTo>
                  <a:lnTo>
                    <a:pt x="5995" y="558"/>
                  </a:lnTo>
                  <a:lnTo>
                    <a:pt x="5994" y="547"/>
                  </a:lnTo>
                  <a:lnTo>
                    <a:pt x="5993" y="529"/>
                  </a:lnTo>
                  <a:lnTo>
                    <a:pt x="5992" y="522"/>
                  </a:lnTo>
                  <a:lnTo>
                    <a:pt x="5991" y="515"/>
                  </a:lnTo>
                  <a:lnTo>
                    <a:pt x="5986" y="491"/>
                  </a:lnTo>
                  <a:lnTo>
                    <a:pt x="5979" y="469"/>
                  </a:lnTo>
                  <a:lnTo>
                    <a:pt x="5970" y="448"/>
                  </a:lnTo>
                  <a:lnTo>
                    <a:pt x="5959" y="427"/>
                  </a:lnTo>
                  <a:lnTo>
                    <a:pt x="5946" y="409"/>
                  </a:lnTo>
                  <a:lnTo>
                    <a:pt x="5932" y="392"/>
                  </a:lnTo>
                  <a:lnTo>
                    <a:pt x="5923" y="384"/>
                  </a:lnTo>
                  <a:lnTo>
                    <a:pt x="5917" y="378"/>
                  </a:lnTo>
                  <a:lnTo>
                    <a:pt x="5917" y="522"/>
                  </a:lnTo>
                  <a:lnTo>
                    <a:pt x="5579" y="573"/>
                  </a:lnTo>
                  <a:lnTo>
                    <a:pt x="5579" y="538"/>
                  </a:lnTo>
                  <a:lnTo>
                    <a:pt x="5585" y="505"/>
                  </a:lnTo>
                  <a:lnTo>
                    <a:pt x="5596" y="475"/>
                  </a:lnTo>
                  <a:lnTo>
                    <a:pt x="5612" y="448"/>
                  </a:lnTo>
                  <a:lnTo>
                    <a:pt x="5634" y="425"/>
                  </a:lnTo>
                  <a:lnTo>
                    <a:pt x="5660" y="407"/>
                  </a:lnTo>
                  <a:lnTo>
                    <a:pt x="5690" y="394"/>
                  </a:lnTo>
                  <a:lnTo>
                    <a:pt x="5724" y="386"/>
                  </a:lnTo>
                  <a:lnTo>
                    <a:pt x="5742" y="384"/>
                  </a:lnTo>
                  <a:lnTo>
                    <a:pt x="5759" y="384"/>
                  </a:lnTo>
                  <a:lnTo>
                    <a:pt x="5776" y="385"/>
                  </a:lnTo>
                  <a:lnTo>
                    <a:pt x="5793" y="388"/>
                  </a:lnTo>
                  <a:lnTo>
                    <a:pt x="5809" y="392"/>
                  </a:lnTo>
                  <a:lnTo>
                    <a:pt x="5824" y="397"/>
                  </a:lnTo>
                  <a:lnTo>
                    <a:pt x="5839" y="404"/>
                  </a:lnTo>
                  <a:lnTo>
                    <a:pt x="5852" y="413"/>
                  </a:lnTo>
                  <a:lnTo>
                    <a:pt x="5864" y="422"/>
                  </a:lnTo>
                  <a:lnTo>
                    <a:pt x="5875" y="433"/>
                  </a:lnTo>
                  <a:lnTo>
                    <a:pt x="5885" y="445"/>
                  </a:lnTo>
                  <a:lnTo>
                    <a:pt x="5894" y="459"/>
                  </a:lnTo>
                  <a:lnTo>
                    <a:pt x="5902" y="473"/>
                  </a:lnTo>
                  <a:lnTo>
                    <a:pt x="5909" y="489"/>
                  </a:lnTo>
                  <a:lnTo>
                    <a:pt x="5914" y="505"/>
                  </a:lnTo>
                  <a:lnTo>
                    <a:pt x="5917" y="522"/>
                  </a:lnTo>
                  <a:lnTo>
                    <a:pt x="5917" y="378"/>
                  </a:lnTo>
                  <a:lnTo>
                    <a:pt x="5915" y="376"/>
                  </a:lnTo>
                  <a:lnTo>
                    <a:pt x="5898" y="362"/>
                  </a:lnTo>
                  <a:lnTo>
                    <a:pt x="5879" y="350"/>
                  </a:lnTo>
                  <a:lnTo>
                    <a:pt x="5858" y="340"/>
                  </a:lnTo>
                  <a:lnTo>
                    <a:pt x="5837" y="332"/>
                  </a:lnTo>
                  <a:lnTo>
                    <a:pt x="5814" y="326"/>
                  </a:lnTo>
                  <a:lnTo>
                    <a:pt x="5790" y="321"/>
                  </a:lnTo>
                  <a:lnTo>
                    <a:pt x="5765" y="320"/>
                  </a:lnTo>
                  <a:lnTo>
                    <a:pt x="5740" y="320"/>
                  </a:lnTo>
                  <a:lnTo>
                    <a:pt x="5714" y="323"/>
                  </a:lnTo>
                  <a:lnTo>
                    <a:pt x="5686" y="328"/>
                  </a:lnTo>
                  <a:lnTo>
                    <a:pt x="5661" y="336"/>
                  </a:lnTo>
                  <a:lnTo>
                    <a:pt x="5637" y="346"/>
                  </a:lnTo>
                  <a:lnTo>
                    <a:pt x="5615" y="359"/>
                  </a:lnTo>
                  <a:lnTo>
                    <a:pt x="5595" y="373"/>
                  </a:lnTo>
                  <a:lnTo>
                    <a:pt x="5576" y="389"/>
                  </a:lnTo>
                  <a:lnTo>
                    <a:pt x="5560" y="407"/>
                  </a:lnTo>
                  <a:lnTo>
                    <a:pt x="5546" y="426"/>
                  </a:lnTo>
                  <a:lnTo>
                    <a:pt x="5534" y="447"/>
                  </a:lnTo>
                  <a:lnTo>
                    <a:pt x="5524" y="469"/>
                  </a:lnTo>
                  <a:lnTo>
                    <a:pt x="5516" y="492"/>
                  </a:lnTo>
                  <a:lnTo>
                    <a:pt x="5510" y="517"/>
                  </a:lnTo>
                  <a:lnTo>
                    <a:pt x="5507" y="543"/>
                  </a:lnTo>
                  <a:lnTo>
                    <a:pt x="5505" y="569"/>
                  </a:lnTo>
                  <a:lnTo>
                    <a:pt x="5506" y="596"/>
                  </a:lnTo>
                  <a:lnTo>
                    <a:pt x="5509" y="624"/>
                  </a:lnTo>
                  <a:lnTo>
                    <a:pt x="5514" y="650"/>
                  </a:lnTo>
                  <a:lnTo>
                    <a:pt x="5521" y="675"/>
                  </a:lnTo>
                  <a:lnTo>
                    <a:pt x="5530" y="700"/>
                  </a:lnTo>
                  <a:lnTo>
                    <a:pt x="5540" y="723"/>
                  </a:lnTo>
                  <a:lnTo>
                    <a:pt x="5553" y="746"/>
                  </a:lnTo>
                  <a:lnTo>
                    <a:pt x="5567" y="767"/>
                  </a:lnTo>
                  <a:lnTo>
                    <a:pt x="5583" y="786"/>
                  </a:lnTo>
                  <a:lnTo>
                    <a:pt x="5600" y="803"/>
                  </a:lnTo>
                  <a:lnTo>
                    <a:pt x="5619" y="818"/>
                  </a:lnTo>
                  <a:lnTo>
                    <a:pt x="5640" y="832"/>
                  </a:lnTo>
                  <a:lnTo>
                    <a:pt x="5663" y="842"/>
                  </a:lnTo>
                  <a:lnTo>
                    <a:pt x="5687" y="851"/>
                  </a:lnTo>
                  <a:lnTo>
                    <a:pt x="5714" y="857"/>
                  </a:lnTo>
                  <a:lnTo>
                    <a:pt x="5741" y="860"/>
                  </a:lnTo>
                  <a:lnTo>
                    <a:pt x="5771" y="860"/>
                  </a:lnTo>
                  <a:lnTo>
                    <a:pt x="5802" y="857"/>
                  </a:lnTo>
                  <a:lnTo>
                    <a:pt x="5825" y="853"/>
                  </a:lnTo>
                  <a:lnTo>
                    <a:pt x="5847" y="847"/>
                  </a:lnTo>
                  <a:lnTo>
                    <a:pt x="5868" y="839"/>
                  </a:lnTo>
                  <a:lnTo>
                    <a:pt x="5887" y="830"/>
                  </a:lnTo>
                  <a:lnTo>
                    <a:pt x="5905" y="820"/>
                  </a:lnTo>
                  <a:lnTo>
                    <a:pt x="5921" y="809"/>
                  </a:lnTo>
                  <a:lnTo>
                    <a:pt x="5936" y="798"/>
                  </a:lnTo>
                  <a:lnTo>
                    <a:pt x="5939" y="795"/>
                  </a:lnTo>
                  <a:lnTo>
                    <a:pt x="5950" y="785"/>
                  </a:lnTo>
                  <a:lnTo>
                    <a:pt x="5962" y="772"/>
                  </a:lnTo>
                  <a:lnTo>
                    <a:pt x="5972" y="757"/>
                  </a:lnTo>
                  <a:lnTo>
                    <a:pt x="5981" y="743"/>
                  </a:lnTo>
                  <a:lnTo>
                    <a:pt x="5989" y="727"/>
                  </a:lnTo>
                  <a:lnTo>
                    <a:pt x="5996" y="711"/>
                  </a:lnTo>
                  <a:lnTo>
                    <a:pt x="6000" y="695"/>
                  </a:lnTo>
                  <a:lnTo>
                    <a:pt x="6004" y="679"/>
                  </a:lnTo>
                  <a:lnTo>
                    <a:pt x="6006" y="663"/>
                  </a:lnTo>
                  <a:close/>
                  <a:moveTo>
                    <a:pt x="6558" y="730"/>
                  </a:moveTo>
                  <a:lnTo>
                    <a:pt x="6513" y="430"/>
                  </a:lnTo>
                  <a:lnTo>
                    <a:pt x="6509" y="405"/>
                  </a:lnTo>
                  <a:lnTo>
                    <a:pt x="6503" y="382"/>
                  </a:lnTo>
                  <a:lnTo>
                    <a:pt x="6496" y="361"/>
                  </a:lnTo>
                  <a:lnTo>
                    <a:pt x="6489" y="341"/>
                  </a:lnTo>
                  <a:lnTo>
                    <a:pt x="6480" y="323"/>
                  </a:lnTo>
                  <a:lnTo>
                    <a:pt x="6469" y="306"/>
                  </a:lnTo>
                  <a:lnTo>
                    <a:pt x="6458" y="291"/>
                  </a:lnTo>
                  <a:lnTo>
                    <a:pt x="6445" y="278"/>
                  </a:lnTo>
                  <a:lnTo>
                    <a:pt x="6428" y="264"/>
                  </a:lnTo>
                  <a:lnTo>
                    <a:pt x="6410" y="254"/>
                  </a:lnTo>
                  <a:lnTo>
                    <a:pt x="6391" y="245"/>
                  </a:lnTo>
                  <a:lnTo>
                    <a:pt x="6371" y="239"/>
                  </a:lnTo>
                  <a:lnTo>
                    <a:pt x="6349" y="236"/>
                  </a:lnTo>
                  <a:lnTo>
                    <a:pt x="6328" y="234"/>
                  </a:lnTo>
                  <a:lnTo>
                    <a:pt x="6306" y="235"/>
                  </a:lnTo>
                  <a:lnTo>
                    <a:pt x="6284" y="237"/>
                  </a:lnTo>
                  <a:lnTo>
                    <a:pt x="6248" y="245"/>
                  </a:lnTo>
                  <a:lnTo>
                    <a:pt x="6216" y="256"/>
                  </a:lnTo>
                  <a:lnTo>
                    <a:pt x="6188" y="272"/>
                  </a:lnTo>
                  <a:lnTo>
                    <a:pt x="6164" y="291"/>
                  </a:lnTo>
                  <a:lnTo>
                    <a:pt x="6144" y="314"/>
                  </a:lnTo>
                  <a:lnTo>
                    <a:pt x="6128" y="338"/>
                  </a:lnTo>
                  <a:lnTo>
                    <a:pt x="6115" y="363"/>
                  </a:lnTo>
                  <a:lnTo>
                    <a:pt x="6106" y="390"/>
                  </a:lnTo>
                  <a:lnTo>
                    <a:pt x="6090" y="278"/>
                  </a:lnTo>
                  <a:lnTo>
                    <a:pt x="6015" y="290"/>
                  </a:lnTo>
                  <a:lnTo>
                    <a:pt x="6092" y="800"/>
                  </a:lnTo>
                  <a:lnTo>
                    <a:pt x="6167" y="789"/>
                  </a:lnTo>
                  <a:lnTo>
                    <a:pt x="6127" y="527"/>
                  </a:lnTo>
                  <a:lnTo>
                    <a:pt x="6125" y="509"/>
                  </a:lnTo>
                  <a:lnTo>
                    <a:pt x="6124" y="491"/>
                  </a:lnTo>
                  <a:lnTo>
                    <a:pt x="6125" y="473"/>
                  </a:lnTo>
                  <a:lnTo>
                    <a:pt x="6127" y="455"/>
                  </a:lnTo>
                  <a:lnTo>
                    <a:pt x="6130" y="438"/>
                  </a:lnTo>
                  <a:lnTo>
                    <a:pt x="6135" y="421"/>
                  </a:lnTo>
                  <a:lnTo>
                    <a:pt x="6141" y="404"/>
                  </a:lnTo>
                  <a:lnTo>
                    <a:pt x="6149" y="388"/>
                  </a:lnTo>
                  <a:lnTo>
                    <a:pt x="6158" y="373"/>
                  </a:lnTo>
                  <a:lnTo>
                    <a:pt x="6169" y="360"/>
                  </a:lnTo>
                  <a:lnTo>
                    <a:pt x="6181" y="347"/>
                  </a:lnTo>
                  <a:lnTo>
                    <a:pt x="6195" y="336"/>
                  </a:lnTo>
                  <a:lnTo>
                    <a:pt x="6211" y="326"/>
                  </a:lnTo>
                  <a:lnTo>
                    <a:pt x="6228" y="318"/>
                  </a:lnTo>
                  <a:lnTo>
                    <a:pt x="6247" y="312"/>
                  </a:lnTo>
                  <a:lnTo>
                    <a:pt x="6268" y="308"/>
                  </a:lnTo>
                  <a:lnTo>
                    <a:pt x="6287" y="306"/>
                  </a:lnTo>
                  <a:lnTo>
                    <a:pt x="6305" y="306"/>
                  </a:lnTo>
                  <a:lnTo>
                    <a:pt x="6321" y="308"/>
                  </a:lnTo>
                  <a:lnTo>
                    <a:pt x="6336" y="312"/>
                  </a:lnTo>
                  <a:lnTo>
                    <a:pt x="6351" y="317"/>
                  </a:lnTo>
                  <a:lnTo>
                    <a:pt x="6364" y="324"/>
                  </a:lnTo>
                  <a:lnTo>
                    <a:pt x="6376" y="332"/>
                  </a:lnTo>
                  <a:lnTo>
                    <a:pt x="6388" y="342"/>
                  </a:lnTo>
                  <a:lnTo>
                    <a:pt x="6398" y="353"/>
                  </a:lnTo>
                  <a:lnTo>
                    <a:pt x="6407" y="366"/>
                  </a:lnTo>
                  <a:lnTo>
                    <a:pt x="6415" y="379"/>
                  </a:lnTo>
                  <a:lnTo>
                    <a:pt x="6422" y="394"/>
                  </a:lnTo>
                  <a:lnTo>
                    <a:pt x="6429" y="410"/>
                  </a:lnTo>
                  <a:lnTo>
                    <a:pt x="6434" y="427"/>
                  </a:lnTo>
                  <a:lnTo>
                    <a:pt x="6438" y="444"/>
                  </a:lnTo>
                  <a:lnTo>
                    <a:pt x="6441" y="463"/>
                  </a:lnTo>
                  <a:lnTo>
                    <a:pt x="6483" y="741"/>
                  </a:lnTo>
                  <a:lnTo>
                    <a:pt x="6558" y="730"/>
                  </a:lnTo>
                  <a:close/>
                  <a:moveTo>
                    <a:pt x="6922" y="675"/>
                  </a:moveTo>
                  <a:lnTo>
                    <a:pt x="6912" y="608"/>
                  </a:lnTo>
                  <a:lnTo>
                    <a:pt x="6904" y="611"/>
                  </a:lnTo>
                  <a:lnTo>
                    <a:pt x="6892" y="614"/>
                  </a:lnTo>
                  <a:lnTo>
                    <a:pt x="6865" y="620"/>
                  </a:lnTo>
                  <a:lnTo>
                    <a:pt x="6852" y="623"/>
                  </a:lnTo>
                  <a:lnTo>
                    <a:pt x="6826" y="626"/>
                  </a:lnTo>
                  <a:lnTo>
                    <a:pt x="6814" y="627"/>
                  </a:lnTo>
                  <a:lnTo>
                    <a:pt x="6791" y="625"/>
                  </a:lnTo>
                  <a:lnTo>
                    <a:pt x="6781" y="621"/>
                  </a:lnTo>
                  <a:lnTo>
                    <a:pt x="6771" y="613"/>
                  </a:lnTo>
                  <a:lnTo>
                    <a:pt x="6764" y="607"/>
                  </a:lnTo>
                  <a:lnTo>
                    <a:pt x="6757" y="599"/>
                  </a:lnTo>
                  <a:lnTo>
                    <a:pt x="6751" y="589"/>
                  </a:lnTo>
                  <a:lnTo>
                    <a:pt x="6745" y="578"/>
                  </a:lnTo>
                  <a:lnTo>
                    <a:pt x="6739" y="565"/>
                  </a:lnTo>
                  <a:lnTo>
                    <a:pt x="6735" y="551"/>
                  </a:lnTo>
                  <a:lnTo>
                    <a:pt x="6731" y="533"/>
                  </a:lnTo>
                  <a:lnTo>
                    <a:pt x="6727" y="514"/>
                  </a:lnTo>
                  <a:lnTo>
                    <a:pt x="6688" y="254"/>
                  </a:lnTo>
                  <a:lnTo>
                    <a:pt x="6837" y="231"/>
                  </a:lnTo>
                  <a:lnTo>
                    <a:pt x="6827" y="167"/>
                  </a:lnTo>
                  <a:lnTo>
                    <a:pt x="6678" y="189"/>
                  </a:lnTo>
                  <a:lnTo>
                    <a:pt x="6650" y="0"/>
                  </a:lnTo>
                  <a:lnTo>
                    <a:pt x="6576" y="11"/>
                  </a:lnTo>
                  <a:lnTo>
                    <a:pt x="6605" y="201"/>
                  </a:lnTo>
                  <a:lnTo>
                    <a:pt x="6501" y="216"/>
                  </a:lnTo>
                  <a:lnTo>
                    <a:pt x="6511" y="280"/>
                  </a:lnTo>
                  <a:lnTo>
                    <a:pt x="6614" y="265"/>
                  </a:lnTo>
                  <a:lnTo>
                    <a:pt x="6656" y="541"/>
                  </a:lnTo>
                  <a:lnTo>
                    <a:pt x="6661" y="569"/>
                  </a:lnTo>
                  <a:lnTo>
                    <a:pt x="6668" y="594"/>
                  </a:lnTo>
                  <a:lnTo>
                    <a:pt x="6676" y="616"/>
                  </a:lnTo>
                  <a:lnTo>
                    <a:pt x="6686" y="635"/>
                  </a:lnTo>
                  <a:lnTo>
                    <a:pt x="6696" y="650"/>
                  </a:lnTo>
                  <a:lnTo>
                    <a:pt x="6707" y="664"/>
                  </a:lnTo>
                  <a:lnTo>
                    <a:pt x="6719" y="674"/>
                  </a:lnTo>
                  <a:lnTo>
                    <a:pt x="6731" y="683"/>
                  </a:lnTo>
                  <a:lnTo>
                    <a:pt x="6744" y="689"/>
                  </a:lnTo>
                  <a:lnTo>
                    <a:pt x="6757" y="694"/>
                  </a:lnTo>
                  <a:lnTo>
                    <a:pt x="6770" y="697"/>
                  </a:lnTo>
                  <a:lnTo>
                    <a:pt x="6784" y="698"/>
                  </a:lnTo>
                  <a:lnTo>
                    <a:pt x="6798" y="698"/>
                  </a:lnTo>
                  <a:lnTo>
                    <a:pt x="6811" y="697"/>
                  </a:lnTo>
                  <a:lnTo>
                    <a:pt x="6824" y="696"/>
                  </a:lnTo>
                  <a:lnTo>
                    <a:pt x="6836" y="695"/>
                  </a:lnTo>
                  <a:lnTo>
                    <a:pt x="6860" y="690"/>
                  </a:lnTo>
                  <a:lnTo>
                    <a:pt x="6884" y="685"/>
                  </a:lnTo>
                  <a:lnTo>
                    <a:pt x="6913" y="678"/>
                  </a:lnTo>
                  <a:lnTo>
                    <a:pt x="6922" y="675"/>
                  </a:lnTo>
                  <a:close/>
                </a:path>
              </a:pathLst>
            </a:custGeom>
            <a:solidFill>
              <a:srgbClr val="3C4B9F">
                <a:alpha val="28000"/>
              </a:srgbClr>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B0F0"/>
                </a:solidFill>
              </a:rPr>
              <a:t>Extraction par précipitation</a:t>
            </a:r>
            <a:endParaRPr lang="fr-FR" dirty="0">
              <a:solidFill>
                <a:srgbClr val="00B0F0"/>
              </a:solidFill>
            </a:endParaRPr>
          </a:p>
        </p:txBody>
      </p:sp>
      <p:sp>
        <p:nvSpPr>
          <p:cNvPr id="3" name="Espace réservé du contenu 2"/>
          <p:cNvSpPr>
            <a:spLocks noGrp="1"/>
          </p:cNvSpPr>
          <p:nvPr>
            <p:ph idx="1"/>
          </p:nvPr>
        </p:nvSpPr>
        <p:spPr/>
        <p:txBody>
          <a:bodyPr>
            <a:normAutofit fontScale="77500" lnSpcReduction="20000"/>
          </a:bodyPr>
          <a:lstStyle/>
          <a:p>
            <a:pPr algn="just">
              <a:buNone/>
            </a:pPr>
            <a:r>
              <a:rPr lang="fr-FR" dirty="0" smtClean="0"/>
              <a:t>     La sédimentation est une technique d’analyse permettant de séparer une dispersion d’un solide au sein d’un liquide ou une dispersion d’un liquide au sein d’un autre liquide non miscible et de densité différente. </a:t>
            </a:r>
          </a:p>
          <a:p>
            <a:pPr algn="just">
              <a:buNone/>
            </a:pPr>
            <a:endParaRPr lang="fr-FR" dirty="0" smtClean="0"/>
          </a:p>
          <a:p>
            <a:pPr algn="just">
              <a:buNone/>
            </a:pPr>
            <a:r>
              <a:rPr lang="fr-FR" dirty="0" smtClean="0"/>
              <a:t>     Cette séparation peut se faire d’elle-même sous l’action de la pesanteur lorsque la dispersion est formée d’une substance plus dense que le liquide (décantation). La centrifugation permet de remplacer l’accélération de la pesanteur (g) par une accélération centrifuge développée par un rotor tournant à grande vitesse (6 à 10000 tours par minute).</a:t>
            </a:r>
          </a:p>
          <a:p>
            <a:pPr>
              <a:buNone/>
            </a:pPr>
            <a:endParaRPr lang="fr-FR" dirty="0" smtClean="0"/>
          </a:p>
          <a:p>
            <a:endParaRPr lang="fr-FR" dirty="0"/>
          </a:p>
        </p:txBody>
      </p:sp>
      <p:sp>
        <p:nvSpPr>
          <p:cNvPr id="4" name="Flèche droite 3"/>
          <p:cNvSpPr/>
          <p:nvPr/>
        </p:nvSpPr>
        <p:spPr>
          <a:xfrm>
            <a:off x="285720" y="428604"/>
            <a:ext cx="978408" cy="78581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t>3</a:t>
            </a:r>
            <a:endParaRPr lang="fr-FR" sz="24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Centrifugation</a:t>
            </a:r>
            <a:endParaRPr lang="fr-FR" dirty="0">
              <a:solidFill>
                <a:srgbClr val="00B0F0"/>
              </a:solidFill>
            </a:endParaRPr>
          </a:p>
        </p:txBody>
      </p:sp>
      <p:sp>
        <p:nvSpPr>
          <p:cNvPr id="3" name="Espace réservé du contenu 2"/>
          <p:cNvSpPr>
            <a:spLocks noGrp="1"/>
          </p:cNvSpPr>
          <p:nvPr>
            <p:ph idx="1"/>
          </p:nvPr>
        </p:nvSpPr>
        <p:spPr/>
        <p:txBody>
          <a:bodyPr>
            <a:normAutofit fontScale="85000" lnSpcReduction="20000"/>
          </a:bodyPr>
          <a:lstStyle/>
          <a:p>
            <a:pPr algn="just"/>
            <a:r>
              <a:rPr lang="fr-FR" dirty="0" smtClean="0"/>
              <a:t>La centrifugation est une technique qui permet la séparation des composés d’un mélange en fonction de leur densité sous l’action d’une force centrifuge. Elle permet de récupérer un précipité (culot) et un surnageant. Le mélange à séparer peut être constitué de deux phases liquides ou de particules solides en suspension dans un liquide.</a:t>
            </a:r>
          </a:p>
          <a:p>
            <a:pPr algn="just">
              <a:buNone/>
            </a:pPr>
            <a:endParaRPr lang="fr-FR" dirty="0" smtClean="0"/>
          </a:p>
          <a:p>
            <a:pPr algn="just"/>
            <a:r>
              <a:rPr lang="fr-FR" dirty="0" smtClean="0"/>
              <a:t>L’ultracentrifugation utilise des vitesses de rotation encore plus grandes (allant jusqu’à 75000 tours par minute) et permet la sédimentation de particules ultramicroscopiques</a:t>
            </a:r>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000108"/>
            <a:ext cx="8229600" cy="4525963"/>
          </a:xfrm>
        </p:spPr>
        <p:txBody>
          <a:bodyPr>
            <a:normAutofit fontScale="92500" lnSpcReduction="10000"/>
          </a:bodyPr>
          <a:lstStyle/>
          <a:p>
            <a:pPr>
              <a:buNone/>
            </a:pPr>
            <a:r>
              <a:rPr lang="fr-FR" b="1" dirty="0" smtClean="0">
                <a:solidFill>
                  <a:srgbClr val="00B0F0"/>
                </a:solidFill>
              </a:rPr>
              <a:t>    - Principe</a:t>
            </a:r>
            <a:endParaRPr lang="fr-FR" dirty="0" smtClean="0">
              <a:solidFill>
                <a:srgbClr val="00B0F0"/>
              </a:solidFill>
            </a:endParaRPr>
          </a:p>
          <a:p>
            <a:r>
              <a:rPr lang="fr-FR" dirty="0" smtClean="0"/>
              <a:t>La centrifugation permet de séparer des constituants de taille et de masse très différentes contenus dans un liquide. Les constituants contenus dans un échantillon sont soumis à deux forces:</a:t>
            </a:r>
          </a:p>
          <a:p>
            <a:pPr>
              <a:buNone/>
            </a:pPr>
            <a:r>
              <a:rPr lang="fr-FR" dirty="0" smtClean="0"/>
              <a:t>    · La gravité: C’est la force qui s’exerce du haut vers le bas.</a:t>
            </a:r>
          </a:p>
          <a:p>
            <a:pPr>
              <a:buNone/>
            </a:pPr>
            <a:r>
              <a:rPr lang="fr-FR" dirty="0" smtClean="0"/>
              <a:t>    · La poussée d’Archimède: C’est la force qui s’exerce du bas vers le haut</a:t>
            </a:r>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a:stretch>
            <a:fillRect/>
          </a:stretch>
        </p:blipFill>
        <p:spPr bwMode="auto">
          <a:xfrm>
            <a:off x="1214414" y="1000108"/>
            <a:ext cx="6929486" cy="507209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5911873"/>
          </a:xfrm>
        </p:spPr>
        <p:txBody>
          <a:bodyPr>
            <a:normAutofit lnSpcReduction="10000"/>
          </a:bodyPr>
          <a:lstStyle/>
          <a:p>
            <a:pPr lvl="2">
              <a:buNone/>
            </a:pPr>
            <a:r>
              <a:rPr lang="fr-FR" b="1" dirty="0" smtClean="0">
                <a:solidFill>
                  <a:schemeClr val="accent3"/>
                </a:solidFill>
              </a:rPr>
              <a:t>3.  Le système d'agitation </a:t>
            </a:r>
            <a:endParaRPr lang="fr-FR" dirty="0" smtClean="0">
              <a:solidFill>
                <a:schemeClr val="accent3"/>
              </a:solidFill>
            </a:endParaRPr>
          </a:p>
          <a:p>
            <a:pPr>
              <a:buNone/>
            </a:pPr>
            <a:endParaRPr lang="fr-FR" sz="2000" dirty="0" smtClean="0"/>
          </a:p>
          <a:p>
            <a:pPr>
              <a:buNone/>
            </a:pPr>
            <a:endParaRPr lang="fr-FR" sz="2000" dirty="0" smtClean="0"/>
          </a:p>
          <a:p>
            <a:pPr algn="just"/>
            <a:r>
              <a:rPr lang="fr-FR" sz="2400" dirty="0" smtClean="0"/>
              <a:t>L'agitation est l'opération qui crée ou accélère le contact entre 2 ou plusieurs phases. </a:t>
            </a:r>
          </a:p>
          <a:p>
            <a:pPr algn="just"/>
            <a:r>
              <a:rPr lang="fr-FR" sz="2400" dirty="0" smtClean="0"/>
              <a:t>Le bioréacteur doit assurer une homogénéisation du milieu, des cellules, de l'air, de la T°… Il doit pour cela permettre de mettre en contact les différents éléments d'un système </a:t>
            </a:r>
            <a:r>
              <a:rPr lang="fr-FR" sz="2400" dirty="0" err="1" smtClean="0"/>
              <a:t>polyphasique</a:t>
            </a:r>
            <a:r>
              <a:rPr lang="fr-FR" sz="2400" dirty="0" smtClean="0"/>
              <a:t> pour qu’il n’y ait pas de zones stagnantes.</a:t>
            </a:r>
          </a:p>
          <a:p>
            <a:pPr algn="just">
              <a:buNone/>
            </a:pPr>
            <a:endParaRPr lang="fr-FR" sz="2400" dirty="0" smtClean="0"/>
          </a:p>
          <a:p>
            <a:pPr algn="just">
              <a:buNone/>
            </a:pPr>
            <a:r>
              <a:rPr lang="fr-FR" sz="2400" b="1" dirty="0" smtClean="0"/>
              <a:t>     </a:t>
            </a:r>
            <a:r>
              <a:rPr lang="fr-FR" sz="2400" b="1" dirty="0" smtClean="0">
                <a:solidFill>
                  <a:schemeClr val="accent3"/>
                </a:solidFill>
              </a:rPr>
              <a:t>a) agitation par air</a:t>
            </a:r>
            <a:endParaRPr lang="fr-FR" sz="2400" dirty="0" smtClean="0">
              <a:solidFill>
                <a:schemeClr val="accent3"/>
              </a:solidFill>
            </a:endParaRPr>
          </a:p>
          <a:p>
            <a:pPr algn="just"/>
            <a:r>
              <a:rPr lang="fr-FR" sz="2400" dirty="0" smtClean="0"/>
              <a:t>L'agitation peut être due à la seule injection de gaz d'oxygénation comprimé, qui crée au sein de la suspension microbienne, une turbulence variable selon le débit, la pression et le mode d'introduction. </a:t>
            </a:r>
          </a:p>
          <a:p>
            <a:endParaRPr lang="fr-F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197493"/>
          </a:xfrm>
        </p:spPr>
        <p:txBody>
          <a:bodyPr>
            <a:normAutofit fontScale="70000" lnSpcReduction="20000"/>
          </a:bodyPr>
          <a:lstStyle/>
          <a:p>
            <a:r>
              <a:rPr lang="fr-FR" b="1" dirty="0" smtClean="0">
                <a:solidFill>
                  <a:srgbClr val="00B0F0"/>
                </a:solidFill>
              </a:rPr>
              <a:t>La centrifugation différentielle</a:t>
            </a:r>
            <a:endParaRPr lang="fr-FR" dirty="0" smtClean="0">
              <a:solidFill>
                <a:srgbClr val="00B0F0"/>
              </a:solidFill>
            </a:endParaRPr>
          </a:p>
          <a:p>
            <a:pPr>
              <a:buNone/>
            </a:pPr>
            <a:endParaRPr lang="fr-FR" dirty="0" smtClean="0"/>
          </a:p>
          <a:p>
            <a:pPr algn="just"/>
            <a:r>
              <a:rPr lang="fr-FR" dirty="0" smtClean="0"/>
              <a:t>Elle se base sur les différences de vitesse de sédimentation entre particules qui diffèrent par densité et dimensions. Le principe de ce type de centrifugation est de séparer les différents constituants à l’aide de plusieurs cycles de centrifugation à accélération croissante. Dans une centrifugation à faible accélération, les éléments les plus massifs vont sédimenter et former un culot au fond du tube. Les éléments dont l’accélération est trop faible pour contrebalancer les effets de l’agitation moléculaire, ou le temps de centrifugation est trop court vont rester dans le surnageant. Cette méthode est utilisée, par exemple, pour récupérer les éléments (les cellules) du sang qui sédimentent pour des accélérations très faibles.</a:t>
            </a:r>
          </a:p>
          <a:p>
            <a:pPr algn="just">
              <a:buNone/>
            </a:pPr>
            <a:endParaRPr lang="fr-FR" dirty="0" smtClean="0"/>
          </a:p>
          <a:p>
            <a:pPr algn="just"/>
            <a:r>
              <a:rPr lang="fr-FR" b="1" dirty="0" smtClean="0"/>
              <a:t>Exemple: </a:t>
            </a:r>
            <a:r>
              <a:rPr lang="fr-FR" dirty="0" smtClean="0"/>
              <a:t>Isolement des organites cellulaires. Tout d’abord au cours d’une première centrifugation, les constituants les plus lourds sont isolés. Puis, en augmentant la vitesse de sédimentation les constituants de densité croissante seront séparés</a:t>
            </a:r>
          </a:p>
          <a:p>
            <a:endParaRPr lang="fr-F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rgbClr val="00B0F0"/>
                </a:solidFill>
              </a:rPr>
              <a:t>par filtration sur gel (tamisage moléculaire)</a:t>
            </a:r>
            <a:endParaRPr lang="fr-FR" dirty="0">
              <a:solidFill>
                <a:srgbClr val="00B0F0"/>
              </a:solidFill>
            </a:endParaRPr>
          </a:p>
        </p:txBody>
      </p:sp>
      <p:sp>
        <p:nvSpPr>
          <p:cNvPr id="3" name="Espace réservé du contenu 2"/>
          <p:cNvSpPr>
            <a:spLocks noGrp="1"/>
          </p:cNvSpPr>
          <p:nvPr>
            <p:ph idx="1"/>
          </p:nvPr>
        </p:nvSpPr>
        <p:spPr/>
        <p:txBody>
          <a:bodyPr>
            <a:normAutofit fontScale="77500" lnSpcReduction="20000"/>
          </a:bodyPr>
          <a:lstStyle/>
          <a:p>
            <a:pPr algn="just"/>
            <a:r>
              <a:rPr lang="fr-FR" dirty="0" smtClean="0"/>
              <a:t>C’est une méthode chromatographique qui permet de séparer des molécules en fonction de leur poids moléculaire et de leur forme. La phase stationnaire est un solide poreux dont la dimension des pores est voisine de celle de certaines molécules à séparer. Les grosses molécules dont le diamètre est supérieur à celui des pores sont exclues et donc élués en premier. Les petites molécules et les molécules de taille moyenne sont éluées plus tardivement, elles pénètrent dans les pores du gel, leurs migration est donc retardée (Fig.).</a:t>
            </a:r>
          </a:p>
          <a:p>
            <a:pPr algn="just">
              <a:buNone/>
            </a:pPr>
            <a:endParaRPr lang="fr-FR" dirty="0" smtClean="0"/>
          </a:p>
          <a:p>
            <a:pPr algn="just"/>
            <a:r>
              <a:rPr lang="fr-FR" dirty="0" smtClean="0"/>
              <a:t>La chromatographie d’exclusion stérique est généralement utilisée pour déterminer le poids moléculaire des composés d’un échantillon par l’utilisation de substances standards.</a:t>
            </a:r>
          </a:p>
          <a:p>
            <a:endParaRPr lang="fr-FR" dirty="0"/>
          </a:p>
        </p:txBody>
      </p:sp>
      <p:sp>
        <p:nvSpPr>
          <p:cNvPr id="4" name="Flèche droite 3"/>
          <p:cNvSpPr/>
          <p:nvPr/>
        </p:nvSpPr>
        <p:spPr>
          <a:xfrm>
            <a:off x="285720" y="285728"/>
            <a:ext cx="978408" cy="785818"/>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400" b="1" dirty="0" smtClean="0"/>
              <a:t>4</a:t>
            </a:r>
            <a:endParaRPr lang="fr-FR" sz="24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rcRect/>
          <a:stretch>
            <a:fillRect/>
          </a:stretch>
        </p:blipFill>
        <p:spPr bwMode="auto">
          <a:xfrm>
            <a:off x="785786" y="857232"/>
            <a:ext cx="7715304" cy="4929222"/>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500042"/>
            <a:ext cx="8229600" cy="4525963"/>
          </a:xfrm>
        </p:spPr>
        <p:txBody>
          <a:bodyPr>
            <a:normAutofit fontScale="70000" lnSpcReduction="20000"/>
          </a:bodyPr>
          <a:lstStyle/>
          <a:p>
            <a:r>
              <a:rPr lang="fr-FR" dirty="0" smtClean="0"/>
              <a:t>Le gel de ce type de chromatographie est caractérisé par:</a:t>
            </a:r>
          </a:p>
          <a:p>
            <a:pPr>
              <a:buNone/>
            </a:pPr>
            <a:endParaRPr lang="fr-FR" dirty="0" smtClean="0"/>
          </a:p>
          <a:p>
            <a:pPr algn="just">
              <a:buNone/>
            </a:pPr>
            <a:r>
              <a:rPr lang="fr-FR" dirty="0" smtClean="0"/>
              <a:t>· </a:t>
            </a:r>
            <a:r>
              <a:rPr lang="fr-FR" b="1" dirty="0" smtClean="0">
                <a:solidFill>
                  <a:srgbClr val="00B0F0"/>
                </a:solidFill>
              </a:rPr>
              <a:t>Le diamètre des pores (la porosité)</a:t>
            </a:r>
            <a:r>
              <a:rPr lang="fr-FR" dirty="0" smtClean="0">
                <a:solidFill>
                  <a:srgbClr val="00B0F0"/>
                </a:solidFill>
              </a:rPr>
              <a:t>: </a:t>
            </a:r>
            <a:r>
              <a:rPr lang="fr-FR" dirty="0" smtClean="0"/>
              <a:t>Il est fixé par le degré de réticulation du gel qui correspond à la proportion de substrat dans l’ensemble de la phase stationnaire. Il détermine le pouvoir de séparation (séparation microporeuse ou macroporeuse).</a:t>
            </a:r>
          </a:p>
          <a:p>
            <a:pPr algn="just">
              <a:buNone/>
            </a:pPr>
            <a:endParaRPr lang="fr-FR" dirty="0" smtClean="0"/>
          </a:p>
          <a:p>
            <a:pPr algn="just">
              <a:buNone/>
            </a:pPr>
            <a:r>
              <a:rPr lang="fr-FR" dirty="0" smtClean="0"/>
              <a:t>· </a:t>
            </a:r>
            <a:r>
              <a:rPr lang="fr-FR" b="1" dirty="0" smtClean="0">
                <a:solidFill>
                  <a:srgbClr val="00B0F0"/>
                </a:solidFill>
              </a:rPr>
              <a:t>L’inertie chimique</a:t>
            </a:r>
            <a:r>
              <a:rPr lang="fr-FR" dirty="0" smtClean="0">
                <a:solidFill>
                  <a:srgbClr val="00B0F0"/>
                </a:solidFill>
              </a:rPr>
              <a:t>:</a:t>
            </a:r>
            <a:r>
              <a:rPr lang="fr-FR" dirty="0" smtClean="0"/>
              <a:t> Le gel ne doit pas réagir avec la phase dispersante. Il se dégrade si le pH est inférieur à 2 et supérieur à 8. Donc il doit être inerte chimiquement (capacité à résister à différents types d’agressions chimiques liquides ou gazeuses) vis-à-vis des composés de l’échantillon et de la phase mobile.</a:t>
            </a:r>
          </a:p>
          <a:p>
            <a:pPr algn="just">
              <a:buNone/>
            </a:pPr>
            <a:endParaRPr lang="fr-FR" dirty="0" smtClean="0"/>
          </a:p>
          <a:p>
            <a:pPr algn="just">
              <a:buNone/>
            </a:pPr>
            <a:r>
              <a:rPr lang="fr-FR" dirty="0" smtClean="0"/>
              <a:t>· </a:t>
            </a:r>
            <a:r>
              <a:rPr lang="fr-FR" b="1" dirty="0" smtClean="0">
                <a:solidFill>
                  <a:srgbClr val="00B0F0"/>
                </a:solidFill>
              </a:rPr>
              <a:t>La stabilité physico-chimique</a:t>
            </a:r>
            <a:r>
              <a:rPr lang="fr-FR" dirty="0" smtClean="0"/>
              <a:t>: Le gel doit être résistant à la température et à la pression de l’expérience.</a:t>
            </a:r>
          </a:p>
          <a:p>
            <a:endParaRPr lang="fr-F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85794"/>
            <a:ext cx="8229600" cy="5340369"/>
          </a:xfrm>
        </p:spPr>
        <p:txBody>
          <a:bodyPr>
            <a:normAutofit fontScale="70000" lnSpcReduction="20000"/>
          </a:bodyPr>
          <a:lstStyle/>
          <a:p>
            <a:pPr>
              <a:buNone/>
            </a:pPr>
            <a:r>
              <a:rPr lang="fr-FR" dirty="0" smtClean="0"/>
              <a:t>· </a:t>
            </a:r>
            <a:r>
              <a:rPr lang="fr-FR" b="1" dirty="0" smtClean="0">
                <a:solidFill>
                  <a:srgbClr val="00B0F0"/>
                </a:solidFill>
              </a:rPr>
              <a:t>La taille et la forme des particules (la granulométrie)</a:t>
            </a:r>
            <a:r>
              <a:rPr lang="fr-FR" dirty="0" smtClean="0">
                <a:solidFill>
                  <a:srgbClr val="00B0F0"/>
                </a:solidFill>
              </a:rPr>
              <a:t>: </a:t>
            </a:r>
            <a:r>
              <a:rPr lang="fr-FR" dirty="0" smtClean="0"/>
              <a:t>Les particules du gel sont petites de granulométrie de 40 à 300 </a:t>
            </a:r>
            <a:r>
              <a:rPr lang="fr-FR" dirty="0" err="1" smtClean="0"/>
              <a:t>μm</a:t>
            </a:r>
            <a:r>
              <a:rPr lang="fr-FR" dirty="0" smtClean="0"/>
              <a:t> en chromatographie classique et de 20 à 80 </a:t>
            </a:r>
            <a:r>
              <a:rPr lang="fr-FR" dirty="0" err="1" smtClean="0"/>
              <a:t>μm</a:t>
            </a:r>
            <a:r>
              <a:rPr lang="fr-FR" dirty="0" smtClean="0"/>
              <a:t> en haute performance.</a:t>
            </a:r>
          </a:p>
          <a:p>
            <a:pPr>
              <a:buNone/>
            </a:pPr>
            <a:r>
              <a:rPr lang="fr-FR" dirty="0" smtClean="0">
                <a:solidFill>
                  <a:srgbClr val="00B0F0"/>
                </a:solidFill>
              </a:rPr>
              <a:t>· </a:t>
            </a:r>
            <a:r>
              <a:rPr lang="fr-FR" b="1" dirty="0" smtClean="0">
                <a:solidFill>
                  <a:srgbClr val="00B0F0"/>
                </a:solidFill>
              </a:rPr>
              <a:t>La forme</a:t>
            </a:r>
            <a:r>
              <a:rPr lang="fr-FR" dirty="0" smtClean="0">
                <a:solidFill>
                  <a:srgbClr val="00B0F0"/>
                </a:solidFill>
              </a:rPr>
              <a:t>: </a:t>
            </a:r>
            <a:r>
              <a:rPr lang="fr-FR" dirty="0" smtClean="0"/>
              <a:t>La forme sphérique assure un écoulement uniforme de la phase mobile.</a:t>
            </a:r>
          </a:p>
          <a:p>
            <a:pPr>
              <a:buNone/>
            </a:pPr>
            <a:r>
              <a:rPr lang="fr-FR" dirty="0" smtClean="0">
                <a:solidFill>
                  <a:srgbClr val="00B0F0"/>
                </a:solidFill>
              </a:rPr>
              <a:t>· </a:t>
            </a:r>
            <a:r>
              <a:rPr lang="fr-FR" b="1" dirty="0" smtClean="0">
                <a:solidFill>
                  <a:srgbClr val="00B0F0"/>
                </a:solidFill>
              </a:rPr>
              <a:t>La nature: </a:t>
            </a:r>
            <a:r>
              <a:rPr lang="fr-FR" dirty="0" smtClean="0"/>
              <a:t>Les gels peuvent être en </a:t>
            </a:r>
            <a:r>
              <a:rPr lang="fr-FR" b="1" dirty="0" err="1" smtClean="0"/>
              <a:t>dextran</a:t>
            </a:r>
            <a:r>
              <a:rPr lang="fr-FR" dirty="0" smtClean="0"/>
              <a:t>, en </a:t>
            </a:r>
            <a:r>
              <a:rPr lang="fr-FR" b="1" dirty="0" err="1" smtClean="0"/>
              <a:t>polyachrylamide</a:t>
            </a:r>
            <a:r>
              <a:rPr lang="fr-FR" dirty="0" smtClean="0"/>
              <a:t> ou en </a:t>
            </a:r>
            <a:r>
              <a:rPr lang="fr-FR" b="1" dirty="0" smtClean="0"/>
              <a:t>agarose.</a:t>
            </a:r>
            <a:endParaRPr lang="fr-FR" dirty="0" smtClean="0"/>
          </a:p>
          <a:p>
            <a:pPr>
              <a:buNone/>
            </a:pPr>
            <a:r>
              <a:rPr lang="fr-FR" dirty="0" smtClean="0"/>
              <a:t>· </a:t>
            </a:r>
            <a:r>
              <a:rPr lang="fr-FR" b="1" dirty="0" smtClean="0">
                <a:solidFill>
                  <a:srgbClr val="00B0F0"/>
                </a:solidFill>
              </a:rPr>
              <a:t>La consistance: </a:t>
            </a:r>
            <a:r>
              <a:rPr lang="fr-FR" dirty="0" smtClean="0"/>
              <a:t>Elle varie selon la nature et le degré de réticulation des gels. </a:t>
            </a:r>
          </a:p>
          <a:p>
            <a:pPr>
              <a:buNone/>
            </a:pPr>
            <a:endParaRPr lang="fr-FR" dirty="0" smtClean="0"/>
          </a:p>
          <a:p>
            <a:pPr>
              <a:buNone/>
            </a:pPr>
            <a:r>
              <a:rPr lang="fr-FR" dirty="0" smtClean="0"/>
              <a:t>On distingue:</a:t>
            </a:r>
          </a:p>
          <a:p>
            <a:pPr>
              <a:buNone/>
            </a:pPr>
            <a:r>
              <a:rPr lang="fr-FR" dirty="0" smtClean="0"/>
              <a:t>      - </a:t>
            </a:r>
            <a:r>
              <a:rPr lang="fr-FR" b="1" dirty="0" smtClean="0">
                <a:solidFill>
                  <a:srgbClr val="00B0F0"/>
                </a:solidFill>
              </a:rPr>
              <a:t>Les </a:t>
            </a:r>
            <a:r>
              <a:rPr lang="fr-FR" b="1" dirty="0" err="1" smtClean="0">
                <a:solidFill>
                  <a:srgbClr val="00B0F0"/>
                </a:solidFill>
              </a:rPr>
              <a:t>xérogels</a:t>
            </a:r>
            <a:r>
              <a:rPr lang="fr-FR" b="1" dirty="0" smtClean="0">
                <a:solidFill>
                  <a:srgbClr val="00B0F0"/>
                </a:solidFill>
              </a:rPr>
              <a:t>: </a:t>
            </a:r>
            <a:r>
              <a:rPr lang="fr-FR" dirty="0" smtClean="0"/>
              <a:t>Sont des gels semi-rigides qui ne gardent pas leur forme initiale lorsque la phase dispersante est éliminée.</a:t>
            </a:r>
          </a:p>
          <a:p>
            <a:pPr>
              <a:buNone/>
            </a:pPr>
            <a:r>
              <a:rPr lang="fr-FR" dirty="0" smtClean="0"/>
              <a:t>      - </a:t>
            </a:r>
            <a:r>
              <a:rPr lang="fr-FR" b="1" dirty="0" smtClean="0">
                <a:solidFill>
                  <a:srgbClr val="00B0F0"/>
                </a:solidFill>
              </a:rPr>
              <a:t>Les aérogels: </a:t>
            </a:r>
            <a:r>
              <a:rPr lang="fr-FR" dirty="0" smtClean="0"/>
              <a:t>Sont des gels rigides intéressants lorsqu’on travaille avec des débits élevés ou sous forte pression.</a:t>
            </a:r>
          </a:p>
          <a:p>
            <a:endParaRPr lang="fr-F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85728"/>
            <a:ext cx="8643998" cy="6286544"/>
          </a:xfrm>
        </p:spPr>
        <p:txBody>
          <a:bodyPr>
            <a:normAutofit fontScale="70000" lnSpcReduction="20000"/>
          </a:bodyPr>
          <a:lstStyle/>
          <a:p>
            <a:pPr>
              <a:buNone/>
            </a:pPr>
            <a:r>
              <a:rPr lang="fr-FR" dirty="0" smtClean="0"/>
              <a:t>Les différentes étapes de la chromatographie d’exclusion stérique regroupent:</a:t>
            </a:r>
          </a:p>
          <a:p>
            <a:pPr>
              <a:buNone/>
            </a:pPr>
            <a:endParaRPr lang="fr-FR" dirty="0" smtClean="0"/>
          </a:p>
          <a:p>
            <a:pPr>
              <a:buFont typeface="Wingdings" pitchFamily="2" charset="2"/>
              <a:buChar char="ü"/>
            </a:pPr>
            <a:r>
              <a:rPr lang="fr-FR" dirty="0" smtClean="0"/>
              <a:t>Le choix du gel: Il dépend du poids moléculaire des composés à séparer.</a:t>
            </a:r>
          </a:p>
          <a:p>
            <a:pPr>
              <a:buFont typeface="Wingdings" pitchFamily="2" charset="2"/>
              <a:buChar char="ü"/>
            </a:pPr>
            <a:r>
              <a:rPr lang="fr-FR" dirty="0" smtClean="0"/>
              <a:t>Le choix de la phase mobile: Le pH et la force ionique de la phase mobile dépendent de la nature des composés de l’échantillon. La phase mobile ne doit pas interagir avec la phase stationnaire.</a:t>
            </a:r>
          </a:p>
          <a:p>
            <a:pPr>
              <a:buFont typeface="Wingdings" pitchFamily="2" charset="2"/>
              <a:buChar char="ü"/>
            </a:pPr>
            <a:r>
              <a:rPr lang="fr-FR" dirty="0" smtClean="0"/>
              <a:t>La préparation du gel: Il existe des gels prêts à l’emploi et des gels qui nécessitent un gonflement par l’eau.</a:t>
            </a:r>
          </a:p>
          <a:p>
            <a:pPr>
              <a:buFont typeface="Wingdings" pitchFamily="2" charset="2"/>
              <a:buChar char="ü"/>
            </a:pPr>
            <a:r>
              <a:rPr lang="fr-FR" dirty="0" smtClean="0"/>
              <a:t>Le remplissage de la colonne avec la phase stationnaire.</a:t>
            </a:r>
          </a:p>
          <a:p>
            <a:pPr>
              <a:buFont typeface="Wingdings" pitchFamily="2" charset="2"/>
              <a:buChar char="ü"/>
            </a:pPr>
            <a:r>
              <a:rPr lang="fr-FR" dirty="0" smtClean="0"/>
              <a:t>L’équilibration de la colonne: C’est le lavage de la colonne avec la phase mobile (3 fois).</a:t>
            </a:r>
          </a:p>
          <a:p>
            <a:pPr>
              <a:buFont typeface="Wingdings" pitchFamily="2" charset="2"/>
              <a:buChar char="ü"/>
            </a:pPr>
            <a:r>
              <a:rPr lang="fr-FR" dirty="0" smtClean="0"/>
              <a:t>L’injection de l’échantillon.</a:t>
            </a:r>
          </a:p>
          <a:p>
            <a:pPr>
              <a:buFont typeface="Wingdings" pitchFamily="2" charset="2"/>
              <a:buChar char="ü"/>
            </a:pPr>
            <a:r>
              <a:rPr lang="fr-FR" dirty="0" smtClean="0"/>
              <a:t>L’élution: Elle se fait avec la phase mobile qui se déplace le long de la phase stationnaire avec un débit bien déterminé selon le poids moléculaire des composés de l’échantillon.</a:t>
            </a:r>
          </a:p>
          <a:p>
            <a:pPr>
              <a:buFont typeface="Wingdings" pitchFamily="2" charset="2"/>
              <a:buChar char="ü"/>
            </a:pPr>
            <a:r>
              <a:rPr lang="fr-FR" dirty="0" smtClean="0"/>
              <a:t>La collection des fractions et l’analyse du chromatogramme.</a:t>
            </a:r>
          </a:p>
          <a:p>
            <a:pPr>
              <a:buFont typeface="Wingdings" pitchFamily="2" charset="2"/>
              <a:buChar char="ü"/>
            </a:pPr>
            <a:r>
              <a:rPr lang="fr-FR" dirty="0" smtClean="0"/>
              <a:t>La régénération du gel: Pour éliminer les contaminants, le gel est lavé par une solution saline. Le gel est conservé à 2-4°C après addition d’un agent antimicrobien et de conservation (</a:t>
            </a:r>
            <a:r>
              <a:rPr lang="fr-FR" dirty="0" err="1" smtClean="0"/>
              <a:t>azide</a:t>
            </a:r>
            <a:r>
              <a:rPr lang="fr-FR" dirty="0" smtClean="0"/>
              <a:t> de sodium)</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697559"/>
          </a:xfrm>
        </p:spPr>
        <p:txBody>
          <a:bodyPr>
            <a:normAutofit/>
          </a:bodyPr>
          <a:lstStyle/>
          <a:p>
            <a:pPr>
              <a:buNone/>
            </a:pPr>
            <a:r>
              <a:rPr lang="fr-FR" b="1" dirty="0" smtClean="0">
                <a:solidFill>
                  <a:schemeClr val="accent3"/>
                </a:solidFill>
              </a:rPr>
              <a:t>    </a:t>
            </a:r>
            <a:r>
              <a:rPr lang="fr-FR" sz="2400" b="1" dirty="0" smtClean="0">
                <a:solidFill>
                  <a:schemeClr val="accent3"/>
                </a:solidFill>
              </a:rPr>
              <a:t>b) agitation mécanique </a:t>
            </a:r>
            <a:endParaRPr lang="fr-FR" sz="2400" dirty="0" smtClean="0">
              <a:solidFill>
                <a:schemeClr val="accent3"/>
              </a:solidFill>
            </a:endParaRPr>
          </a:p>
          <a:p>
            <a:r>
              <a:rPr lang="fr-FR" sz="2000" dirty="0" smtClean="0"/>
              <a:t>Il existe un type de bioréacteur équipé d'un mécanisme d'agitation par vibration (</a:t>
            </a:r>
            <a:r>
              <a:rPr lang="fr-FR" sz="2000" dirty="0" err="1" smtClean="0"/>
              <a:t>vibro</a:t>
            </a:r>
            <a:r>
              <a:rPr lang="fr-FR" sz="2000" dirty="0" smtClean="0"/>
              <a:t>-bioréacteur). </a:t>
            </a:r>
          </a:p>
          <a:p>
            <a:r>
              <a:rPr lang="fr-FR" sz="2000" dirty="0" smtClean="0"/>
              <a:t>La plupart des bioréacteurs sont équipés d'un agitateur rotatif. L'agitation est provoquée par le mobile d'agitation, entraîné dans un mouvement de rotation par un arbre, lui-même relié à une source d'énergie mécanique. </a:t>
            </a:r>
          </a:p>
          <a:p>
            <a:r>
              <a:rPr lang="fr-FR" sz="2000" dirty="0" smtClean="0"/>
              <a:t>Ce système d'agitation comporte différents organes: </a:t>
            </a:r>
          </a:p>
          <a:p>
            <a:r>
              <a:rPr lang="fr-FR" sz="2000" dirty="0" smtClean="0"/>
              <a:t>-L'arbre d'agitation massif ou creux, sur lequel est fixé le mobile (turbine ou hélice) à entraîner, </a:t>
            </a:r>
          </a:p>
          <a:p>
            <a:r>
              <a:rPr lang="fr-FR" sz="2000" dirty="0" smtClean="0"/>
              <a:t>-La turbine ou l’hélice : il en existe différents modèles présentés (figure). Chaque modèle produit une agitation différente. </a:t>
            </a:r>
          </a:p>
          <a:p>
            <a:r>
              <a:rPr lang="fr-FR" sz="2000" dirty="0" smtClean="0"/>
              <a:t>-Un système d'étanchéité, à l'endroit où l'arbre traverse la paroi du bioréacteur </a:t>
            </a:r>
          </a:p>
          <a:p>
            <a:r>
              <a:rPr lang="fr-FR" sz="2000" dirty="0" smtClean="0"/>
              <a:t>-Un système de guidage de l'arbre </a:t>
            </a:r>
          </a:p>
          <a:p>
            <a:r>
              <a:rPr lang="fr-FR" sz="2000" dirty="0" smtClean="0"/>
              <a:t>-Un système d'assemblage de l'arbre au moteur (situé au sommet ou à la base du bioréacteur) qui va l'entraîner. </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1801</TotalTime>
  <Words>7080</Words>
  <Application>Microsoft Office PowerPoint</Application>
  <PresentationFormat>Affichage à l'écran (4:3)</PresentationFormat>
  <Paragraphs>564</Paragraphs>
  <Slides>85</Slides>
  <Notes>0</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Office</vt:lpstr>
      <vt:lpstr>Ministère  de  l’Enseignement  Supérieur et de la  Recherche  Scientifique Université  Ahmed  Zabana  Relizane Faculté  des  Sciences  de la  Nature  et de  la Vie Département  Sciences  Agronomiques</vt:lpstr>
      <vt:lpstr>Diapositive 2</vt:lpstr>
      <vt:lpstr>1 .   Les différents types de fermenteur </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4.4.- Autres milieux de culture</vt:lpstr>
      <vt:lpstr>Diapositive 43</vt:lpstr>
      <vt:lpstr>Diapositive 44</vt:lpstr>
      <vt:lpstr>Diapositive 45</vt:lpstr>
      <vt:lpstr>Diapositive 46</vt:lpstr>
      <vt:lpstr>Diapositive 47</vt:lpstr>
      <vt:lpstr>Diapositive 48</vt:lpstr>
      <vt:lpstr>Inconvénient :</vt:lpstr>
      <vt:lpstr>Diapositive 50</vt:lpstr>
      <vt:lpstr>Avantage:</vt:lpstr>
      <vt:lpstr>3. La cinétique de croissance </vt:lpstr>
      <vt:lpstr>Diapositive 53</vt:lpstr>
      <vt:lpstr>Diapositive 54</vt:lpstr>
      <vt:lpstr>Diapositive 55</vt:lpstr>
      <vt:lpstr>Diapositive 56</vt:lpstr>
      <vt:lpstr>Effet de la concentration en substrat sur la croissance (µ)</vt:lpstr>
      <vt:lpstr>Diapositive 58</vt:lpstr>
      <vt:lpstr>Diapositive 59</vt:lpstr>
      <vt:lpstr>Diapositive 60</vt:lpstr>
      <vt:lpstr>Diapositive 61</vt:lpstr>
      <vt:lpstr>Diapositive 62</vt:lpstr>
      <vt:lpstr>Diapositive 63</vt:lpstr>
      <vt:lpstr>Extraction des métabolites Par les solvants organiques </vt:lpstr>
      <vt:lpstr>Diapositive 65</vt:lpstr>
      <vt:lpstr>Diapositive 66</vt:lpstr>
      <vt:lpstr>Diapositive 67</vt:lpstr>
      <vt:lpstr>Diapositive 68</vt:lpstr>
      <vt:lpstr>Diapositive 69</vt:lpstr>
      <vt:lpstr>Diapositive 70</vt:lpstr>
      <vt:lpstr>Extraction par adaptation, élution</vt:lpstr>
      <vt:lpstr>Types de chromatographie </vt:lpstr>
      <vt:lpstr>Diapositive 73</vt:lpstr>
      <vt:lpstr>Eléments chromatographiques </vt:lpstr>
      <vt:lpstr>Diapositive 75</vt:lpstr>
      <vt:lpstr>Extraction par précipitation</vt:lpstr>
      <vt:lpstr>Centrifugation</vt:lpstr>
      <vt:lpstr>Diapositive 78</vt:lpstr>
      <vt:lpstr>Diapositive 79</vt:lpstr>
      <vt:lpstr>Diapositive 80</vt:lpstr>
      <vt:lpstr>par filtration sur gel (tamisage moléculaire)</vt:lpstr>
      <vt:lpstr>Diapositive 82</vt:lpstr>
      <vt:lpstr>Diapositive 83</vt:lpstr>
      <vt:lpstr>Diapositive 84</vt:lpstr>
      <vt:lpstr>Diapositive 85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l’Enseignement  Supérieur et de la  Recherche  Scientifique Université  Ahmed  Zabana  Relizane Faculté  des  Sciences  de la  Nature  et de  la Vie Département  Sciences  Agronomiques</dc:title>
  <dc:creator>ben</dc:creator>
  <cp:lastModifiedBy>ben</cp:lastModifiedBy>
  <cp:revision>15</cp:revision>
  <dcterms:created xsi:type="dcterms:W3CDTF">2021-10-20T10:59:15Z</dcterms:created>
  <dcterms:modified xsi:type="dcterms:W3CDTF">2022-01-04T18:24:36Z</dcterms:modified>
</cp:coreProperties>
</file>