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7" r:id="rId38"/>
    <p:sldId id="298" r:id="rId39"/>
    <p:sldId id="293" r:id="rId40"/>
    <p:sldId id="294" r:id="rId41"/>
    <p:sldId id="295" r:id="rId42"/>
    <p:sldId id="296" r:id="rId4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1113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09D1E04-5C04-47E0-8B93-5118ED0AC24E}" type="doc">
      <dgm:prSet loTypeId="urn:microsoft.com/office/officeart/2005/8/layout/hChevron3" loCatId="process" qsTypeId="urn:microsoft.com/office/officeart/2005/8/quickstyle/simple5" qsCatId="simple" csTypeId="urn:microsoft.com/office/officeart/2005/8/colors/colorful1" csCatId="colorful" phldr="1"/>
      <dgm:spPr/>
    </dgm:pt>
    <dgm:pt modelId="{6855CAD2-8E3E-428C-84DB-426E1A7AAB45}">
      <dgm:prSet phldrT="[Texte]" custT="1"/>
      <dgm:spPr/>
      <dgm:t>
        <a:bodyPr/>
        <a:lstStyle/>
        <a:p>
          <a:r>
            <a:rPr lang="fr-FR" sz="2000" b="1" dirty="0" smtClean="0"/>
            <a:t>Vérification lors de la réception</a:t>
          </a:r>
          <a:endParaRPr lang="fr-FR" sz="2000" b="1" dirty="0"/>
        </a:p>
      </dgm:t>
    </dgm:pt>
    <dgm:pt modelId="{A24CFE0C-3424-447C-B7C9-2EF2B45E2178}" type="parTrans" cxnId="{F9BC5B24-F8E1-45CD-9036-9D691764168F}">
      <dgm:prSet/>
      <dgm:spPr/>
      <dgm:t>
        <a:bodyPr/>
        <a:lstStyle/>
        <a:p>
          <a:endParaRPr lang="fr-FR"/>
        </a:p>
      </dgm:t>
    </dgm:pt>
    <dgm:pt modelId="{4498A921-FFF2-4C53-8068-0982991F5EA8}" type="sibTrans" cxnId="{F9BC5B24-F8E1-45CD-9036-9D691764168F}">
      <dgm:prSet/>
      <dgm:spPr/>
      <dgm:t>
        <a:bodyPr/>
        <a:lstStyle/>
        <a:p>
          <a:endParaRPr lang="fr-FR"/>
        </a:p>
      </dgm:t>
    </dgm:pt>
    <dgm:pt modelId="{C5EA3ED9-27F9-4DD3-A15D-4DDB9EA95300}">
      <dgm:prSet phldrT="[Texte]" custT="1"/>
      <dgm:spPr/>
      <dgm:t>
        <a:bodyPr/>
        <a:lstStyle/>
        <a:p>
          <a:r>
            <a:rPr lang="fr-FR" sz="2000" b="1" dirty="0" smtClean="0"/>
            <a:t>Fiche d’enregistrement pour la traçabilité</a:t>
          </a:r>
          <a:endParaRPr lang="fr-FR" sz="2000" b="1" dirty="0"/>
        </a:p>
      </dgm:t>
    </dgm:pt>
    <dgm:pt modelId="{17FE0255-4D58-4106-B2D3-6622A1513F3A}" type="parTrans" cxnId="{CCE574DB-3DAF-4C28-8BEC-2838AD7417B8}">
      <dgm:prSet/>
      <dgm:spPr/>
      <dgm:t>
        <a:bodyPr/>
        <a:lstStyle/>
        <a:p>
          <a:endParaRPr lang="fr-FR"/>
        </a:p>
      </dgm:t>
    </dgm:pt>
    <dgm:pt modelId="{5AC50506-D3EA-4EE3-B169-BC4A9D61F9CF}" type="sibTrans" cxnId="{CCE574DB-3DAF-4C28-8BEC-2838AD7417B8}">
      <dgm:prSet/>
      <dgm:spPr/>
      <dgm:t>
        <a:bodyPr/>
        <a:lstStyle/>
        <a:p>
          <a:endParaRPr lang="fr-FR"/>
        </a:p>
      </dgm:t>
    </dgm:pt>
    <dgm:pt modelId="{EEB59A53-52FB-461C-B204-5C317D27CF1E}">
      <dgm:prSet phldrT="[Texte]" custT="1"/>
      <dgm:spPr/>
      <dgm:t>
        <a:bodyPr/>
        <a:lstStyle/>
        <a:p>
          <a:r>
            <a:rPr lang="fr-FR" sz="2000" b="1" dirty="0" smtClean="0"/>
            <a:t>Déchargement rapide afin d’éviter les ruptures de la chaine du froid</a:t>
          </a:r>
        </a:p>
        <a:p>
          <a:endParaRPr lang="fr-FR" sz="2000" b="1" dirty="0"/>
        </a:p>
      </dgm:t>
    </dgm:pt>
    <dgm:pt modelId="{6B674F4E-6FA1-4220-9482-5318BFA9345C}" type="sibTrans" cxnId="{66FC50AA-9B61-4BD5-8301-01E8C4AC1791}">
      <dgm:prSet/>
      <dgm:spPr/>
      <dgm:t>
        <a:bodyPr/>
        <a:lstStyle/>
        <a:p>
          <a:endParaRPr lang="fr-FR"/>
        </a:p>
      </dgm:t>
    </dgm:pt>
    <dgm:pt modelId="{4DC289B0-7B49-49AB-9E32-742B8E5BD888}" type="parTrans" cxnId="{66FC50AA-9B61-4BD5-8301-01E8C4AC1791}">
      <dgm:prSet/>
      <dgm:spPr/>
      <dgm:t>
        <a:bodyPr/>
        <a:lstStyle/>
        <a:p>
          <a:endParaRPr lang="fr-FR"/>
        </a:p>
      </dgm:t>
    </dgm:pt>
    <dgm:pt modelId="{C3D3495C-7CE2-4567-ABCF-44236AB4C2CE}" type="pres">
      <dgm:prSet presAssocID="{509D1E04-5C04-47E0-8B93-5118ED0AC24E}" presName="Name0" presStyleCnt="0">
        <dgm:presLayoutVars>
          <dgm:dir/>
          <dgm:resizeHandles val="exact"/>
        </dgm:presLayoutVars>
      </dgm:prSet>
      <dgm:spPr/>
    </dgm:pt>
    <dgm:pt modelId="{1B5DB44E-E085-4D42-88C3-503BFA187E48}" type="pres">
      <dgm:prSet presAssocID="{EEB59A53-52FB-461C-B204-5C317D27CF1E}" presName="parTxOnly" presStyleLbl="node1" presStyleIdx="0" presStyleCnt="3" custScaleX="83819" custScaleY="232480">
        <dgm:presLayoutVars>
          <dgm:bulletEnabled val="1"/>
        </dgm:presLayoutVars>
      </dgm:prSet>
      <dgm:spPr/>
      <dgm:t>
        <a:bodyPr/>
        <a:lstStyle/>
        <a:p>
          <a:endParaRPr lang="fr-FR"/>
        </a:p>
      </dgm:t>
    </dgm:pt>
    <dgm:pt modelId="{CD02DA7F-9769-4870-B20A-3BFE2F3F06FC}" type="pres">
      <dgm:prSet presAssocID="{6B674F4E-6FA1-4220-9482-5318BFA9345C}" presName="parSpace" presStyleCnt="0"/>
      <dgm:spPr/>
    </dgm:pt>
    <dgm:pt modelId="{9E580729-F1A9-4E0A-AB0A-F4419BA32CFE}" type="pres">
      <dgm:prSet presAssocID="{6855CAD2-8E3E-428C-84DB-426E1A7AAB45}" presName="parTxOnly" presStyleLbl="node1" presStyleIdx="1" presStyleCnt="3" custScaleX="139008" custScaleY="201576">
        <dgm:presLayoutVars>
          <dgm:bulletEnabled val="1"/>
        </dgm:presLayoutVars>
      </dgm:prSet>
      <dgm:spPr/>
      <dgm:t>
        <a:bodyPr/>
        <a:lstStyle/>
        <a:p>
          <a:endParaRPr lang="fr-FR"/>
        </a:p>
      </dgm:t>
    </dgm:pt>
    <dgm:pt modelId="{25B08587-C63F-499C-B21A-2AF73B69CC38}" type="pres">
      <dgm:prSet presAssocID="{4498A921-FFF2-4C53-8068-0982991F5EA8}" presName="parSpace" presStyleCnt="0"/>
      <dgm:spPr/>
    </dgm:pt>
    <dgm:pt modelId="{4DEE15D0-CCE8-4711-BC25-1CF7CE4D8B92}" type="pres">
      <dgm:prSet presAssocID="{C5EA3ED9-27F9-4DD3-A15D-4DDB9EA95300}" presName="parTxOnly" presStyleLbl="node1" presStyleIdx="2" presStyleCnt="3" custScaleX="136968" custScaleY="145449">
        <dgm:presLayoutVars>
          <dgm:bulletEnabled val="1"/>
        </dgm:presLayoutVars>
      </dgm:prSet>
      <dgm:spPr/>
      <dgm:t>
        <a:bodyPr/>
        <a:lstStyle/>
        <a:p>
          <a:endParaRPr lang="fr-FR"/>
        </a:p>
      </dgm:t>
    </dgm:pt>
  </dgm:ptLst>
  <dgm:cxnLst>
    <dgm:cxn modelId="{CB3B6C53-A72A-4E19-9CAC-C61DCF9C9FB6}" type="presOf" srcId="{509D1E04-5C04-47E0-8B93-5118ED0AC24E}" destId="{C3D3495C-7CE2-4567-ABCF-44236AB4C2CE}" srcOrd="0" destOrd="0" presId="urn:microsoft.com/office/officeart/2005/8/layout/hChevron3"/>
    <dgm:cxn modelId="{23F7FDAA-B41E-4A46-9E54-D4C0864C2AE6}" type="presOf" srcId="{C5EA3ED9-27F9-4DD3-A15D-4DDB9EA95300}" destId="{4DEE15D0-CCE8-4711-BC25-1CF7CE4D8B92}" srcOrd="0" destOrd="0" presId="urn:microsoft.com/office/officeart/2005/8/layout/hChevron3"/>
    <dgm:cxn modelId="{66FC50AA-9B61-4BD5-8301-01E8C4AC1791}" srcId="{509D1E04-5C04-47E0-8B93-5118ED0AC24E}" destId="{EEB59A53-52FB-461C-B204-5C317D27CF1E}" srcOrd="0" destOrd="0" parTransId="{4DC289B0-7B49-49AB-9E32-742B8E5BD888}" sibTransId="{6B674F4E-6FA1-4220-9482-5318BFA9345C}"/>
    <dgm:cxn modelId="{F9BC5B24-F8E1-45CD-9036-9D691764168F}" srcId="{509D1E04-5C04-47E0-8B93-5118ED0AC24E}" destId="{6855CAD2-8E3E-428C-84DB-426E1A7AAB45}" srcOrd="1" destOrd="0" parTransId="{A24CFE0C-3424-447C-B7C9-2EF2B45E2178}" sibTransId="{4498A921-FFF2-4C53-8068-0982991F5EA8}"/>
    <dgm:cxn modelId="{2C002206-7816-4A63-A180-1DC0B6374BEC}" type="presOf" srcId="{6855CAD2-8E3E-428C-84DB-426E1A7AAB45}" destId="{9E580729-F1A9-4E0A-AB0A-F4419BA32CFE}" srcOrd="0" destOrd="0" presId="urn:microsoft.com/office/officeart/2005/8/layout/hChevron3"/>
    <dgm:cxn modelId="{FC7942CD-1804-44C1-806F-8C236ED7B30A}" type="presOf" srcId="{EEB59A53-52FB-461C-B204-5C317D27CF1E}" destId="{1B5DB44E-E085-4D42-88C3-503BFA187E48}" srcOrd="0" destOrd="0" presId="urn:microsoft.com/office/officeart/2005/8/layout/hChevron3"/>
    <dgm:cxn modelId="{CCE574DB-3DAF-4C28-8BEC-2838AD7417B8}" srcId="{509D1E04-5C04-47E0-8B93-5118ED0AC24E}" destId="{C5EA3ED9-27F9-4DD3-A15D-4DDB9EA95300}" srcOrd="2" destOrd="0" parTransId="{17FE0255-4D58-4106-B2D3-6622A1513F3A}" sibTransId="{5AC50506-D3EA-4EE3-B169-BC4A9D61F9CF}"/>
    <dgm:cxn modelId="{BE854F1A-3B15-46F5-B8A0-B15D1A9AD044}" type="presParOf" srcId="{C3D3495C-7CE2-4567-ABCF-44236AB4C2CE}" destId="{1B5DB44E-E085-4D42-88C3-503BFA187E48}" srcOrd="0" destOrd="0" presId="urn:microsoft.com/office/officeart/2005/8/layout/hChevron3"/>
    <dgm:cxn modelId="{1C76F299-1CFF-427C-BBF7-C6179148EEEB}" type="presParOf" srcId="{C3D3495C-7CE2-4567-ABCF-44236AB4C2CE}" destId="{CD02DA7F-9769-4870-B20A-3BFE2F3F06FC}" srcOrd="1" destOrd="0" presId="urn:microsoft.com/office/officeart/2005/8/layout/hChevron3"/>
    <dgm:cxn modelId="{BA3CB33B-5733-4599-83F0-946F090E3ACF}" type="presParOf" srcId="{C3D3495C-7CE2-4567-ABCF-44236AB4C2CE}" destId="{9E580729-F1A9-4E0A-AB0A-F4419BA32CFE}" srcOrd="2" destOrd="0" presId="urn:microsoft.com/office/officeart/2005/8/layout/hChevron3"/>
    <dgm:cxn modelId="{AD4CE869-FF70-4EAC-89A2-B6EF3A7FA77A}" type="presParOf" srcId="{C3D3495C-7CE2-4567-ABCF-44236AB4C2CE}" destId="{25B08587-C63F-499C-B21A-2AF73B69CC38}" srcOrd="3" destOrd="0" presId="urn:microsoft.com/office/officeart/2005/8/layout/hChevron3"/>
    <dgm:cxn modelId="{F953C0BF-7A51-4FB9-95BA-6F59ED0FCF5C}" type="presParOf" srcId="{C3D3495C-7CE2-4567-ABCF-44236AB4C2CE}" destId="{4DEE15D0-CCE8-4711-BC25-1CF7CE4D8B92}" srcOrd="4" destOrd="0" presId="urn:microsoft.com/office/officeart/2005/8/layout/hChevron3"/>
  </dgm:cxnLst>
  <dgm:bg/>
  <dgm:whole/>
</dgm:dataModel>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CEB94D50-2AB3-4084-9CD4-AE1B752BCC9B}" type="datetimeFigureOut">
              <a:rPr lang="fr-FR" smtClean="0"/>
              <a:pPr/>
              <a:t>03/01/2022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AC8E696-5DE4-42B0-B75C-EF6D431B7CA7}"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EB94D50-2AB3-4084-9CD4-AE1B752BCC9B}" type="datetimeFigureOut">
              <a:rPr lang="fr-FR" smtClean="0"/>
              <a:pPr/>
              <a:t>03/01/2022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AC8E696-5DE4-42B0-B75C-EF6D431B7CA7}"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EB94D50-2AB3-4084-9CD4-AE1B752BCC9B}" type="datetimeFigureOut">
              <a:rPr lang="fr-FR" smtClean="0"/>
              <a:pPr/>
              <a:t>03/01/2022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AC8E696-5DE4-42B0-B75C-EF6D431B7CA7}"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EB94D50-2AB3-4084-9CD4-AE1B752BCC9B}" type="datetimeFigureOut">
              <a:rPr lang="fr-FR" smtClean="0"/>
              <a:pPr/>
              <a:t>03/01/2022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AC8E696-5DE4-42B0-B75C-EF6D431B7CA7}"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CEB94D50-2AB3-4084-9CD4-AE1B752BCC9B}" type="datetimeFigureOut">
              <a:rPr lang="fr-FR" smtClean="0"/>
              <a:pPr/>
              <a:t>03/01/2022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AC8E696-5DE4-42B0-B75C-EF6D431B7CA7}"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EB94D50-2AB3-4084-9CD4-AE1B752BCC9B}" type="datetimeFigureOut">
              <a:rPr lang="fr-FR" smtClean="0"/>
              <a:pPr/>
              <a:t>03/01/2022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AC8E696-5DE4-42B0-B75C-EF6D431B7CA7}"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EB94D50-2AB3-4084-9CD4-AE1B752BCC9B}" type="datetimeFigureOut">
              <a:rPr lang="fr-FR" smtClean="0"/>
              <a:pPr/>
              <a:t>03/01/2022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AC8E696-5DE4-42B0-B75C-EF6D431B7CA7}"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CEB94D50-2AB3-4084-9CD4-AE1B752BCC9B}" type="datetimeFigureOut">
              <a:rPr lang="fr-FR" smtClean="0"/>
              <a:pPr/>
              <a:t>03/01/2022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AC8E696-5DE4-42B0-B75C-EF6D431B7CA7}"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EB94D50-2AB3-4084-9CD4-AE1B752BCC9B}" type="datetimeFigureOut">
              <a:rPr lang="fr-FR" smtClean="0"/>
              <a:pPr/>
              <a:t>03/01/2022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AC8E696-5DE4-42B0-B75C-EF6D431B7CA7}"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EB94D50-2AB3-4084-9CD4-AE1B752BCC9B}" type="datetimeFigureOut">
              <a:rPr lang="fr-FR" smtClean="0"/>
              <a:pPr/>
              <a:t>03/01/2022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AC8E696-5DE4-42B0-B75C-EF6D431B7CA7}"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EB94D50-2AB3-4084-9CD4-AE1B752BCC9B}" type="datetimeFigureOut">
              <a:rPr lang="fr-FR" smtClean="0"/>
              <a:pPr/>
              <a:t>03/01/2022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AC8E696-5DE4-42B0-B75C-EF6D431B7CA7}"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B94D50-2AB3-4084-9CD4-AE1B752BCC9B}" type="datetimeFigureOut">
              <a:rPr lang="fr-FR" smtClean="0"/>
              <a:pPr/>
              <a:t>03/01/2022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C8E696-5DE4-42B0-B75C-EF6D431B7CA7}"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europa.eu/youreurope/business/product-requirements/food-labelling/nutrition-declaration/index_fr.htm"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Layout" Target="../diagrams/layout1.xml"/><Relationship Id="rId7" Type="http://schemas.openxmlformats.org/officeDocument/2006/relationships/image" Target="../media/image4.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428596" y="428604"/>
            <a:ext cx="8143932" cy="5210196"/>
          </a:xfrm>
        </p:spPr>
        <p:txBody>
          <a:bodyPr>
            <a:normAutofit/>
          </a:bodyPr>
          <a:lstStyle/>
          <a:p>
            <a:pPr lvl="1"/>
            <a:r>
              <a:rPr lang="fr-FR" sz="2400" b="1" dirty="0">
                <a:solidFill>
                  <a:srgbClr val="00B050"/>
                </a:solidFill>
              </a:rPr>
              <a:t>Évaluation de la </a:t>
            </a:r>
            <a:r>
              <a:rPr lang="fr-FR" sz="2400" b="1" dirty="0" smtClean="0">
                <a:solidFill>
                  <a:srgbClr val="00B050"/>
                </a:solidFill>
              </a:rPr>
              <a:t>conformité</a:t>
            </a:r>
            <a:endParaRPr lang="fr-FR" sz="2400" dirty="0">
              <a:solidFill>
                <a:srgbClr val="00B050"/>
              </a:solidFill>
            </a:endParaRPr>
          </a:p>
          <a:p>
            <a:pPr algn="just"/>
            <a:r>
              <a:rPr lang="fr-FR" sz="2000" b="1" dirty="0">
                <a:solidFill>
                  <a:srgbClr val="00B050"/>
                </a:solidFill>
              </a:rPr>
              <a:t> </a:t>
            </a:r>
            <a:endParaRPr lang="fr-FR" sz="2000" dirty="0">
              <a:solidFill>
                <a:srgbClr val="00B050"/>
              </a:solidFill>
            </a:endParaRPr>
          </a:p>
          <a:p>
            <a:pPr algn="just"/>
            <a:r>
              <a:rPr lang="fr-FR" sz="2400" b="1" dirty="0" smtClean="0">
                <a:solidFill>
                  <a:srgbClr val="00B050"/>
                </a:solidFill>
              </a:rPr>
              <a:t>Définition</a:t>
            </a:r>
            <a:r>
              <a:rPr lang="fr-FR" sz="2400" b="1" dirty="0">
                <a:solidFill>
                  <a:srgbClr val="00B050"/>
                </a:solidFill>
              </a:rPr>
              <a:t>:</a:t>
            </a:r>
            <a:endParaRPr lang="fr-FR" sz="2400" dirty="0">
              <a:solidFill>
                <a:srgbClr val="00B050"/>
              </a:solidFill>
            </a:endParaRPr>
          </a:p>
          <a:p>
            <a:pPr algn="just"/>
            <a:r>
              <a:rPr lang="fr-FR" sz="2400" dirty="0">
                <a:solidFill>
                  <a:schemeClr val="tx1"/>
                </a:solidFill>
              </a:rPr>
              <a:t>Par observation et jugement, accompagnés le cas échéant par des mesurages, essais ou </a:t>
            </a:r>
            <a:r>
              <a:rPr lang="fr-FR" sz="2400" dirty="0" smtClean="0">
                <a:solidFill>
                  <a:schemeClr val="tx1"/>
                </a:solidFill>
              </a:rPr>
              <a:t>calibrage.</a:t>
            </a:r>
          </a:p>
          <a:p>
            <a:pPr algn="just"/>
            <a:endParaRPr lang="fr-FR" sz="2400" dirty="0">
              <a:solidFill>
                <a:schemeClr val="tx1"/>
              </a:solidFill>
            </a:endParaRPr>
          </a:p>
          <a:p>
            <a:pPr algn="just"/>
            <a:r>
              <a:rPr lang="fr-FR" sz="2400" b="1" dirty="0" smtClean="0">
                <a:solidFill>
                  <a:srgbClr val="00B050"/>
                </a:solidFill>
              </a:rPr>
              <a:t>1.   </a:t>
            </a:r>
            <a:r>
              <a:rPr lang="fr-FR" sz="2400" b="1" dirty="0">
                <a:solidFill>
                  <a:srgbClr val="00B050"/>
                </a:solidFill>
              </a:rPr>
              <a:t>Conformité:</a:t>
            </a:r>
            <a:endParaRPr lang="fr-FR" sz="2400" dirty="0">
              <a:solidFill>
                <a:srgbClr val="00B050"/>
              </a:solidFill>
            </a:endParaRPr>
          </a:p>
          <a:p>
            <a:pPr algn="just"/>
            <a:r>
              <a:rPr lang="fr-FR" sz="2200" dirty="0">
                <a:solidFill>
                  <a:schemeClr val="tx1"/>
                </a:solidFill>
              </a:rPr>
              <a:t>Tout produit mis à la consommation répondant aux conditions figurant dans les recommandations techniques, aux exigences sanitaires et environnementales ainsi qu’à l’innocuité et à la sécurité qui lui sont </a:t>
            </a:r>
            <a:r>
              <a:rPr lang="fr-FR" sz="2200" dirty="0" smtClean="0">
                <a:solidFill>
                  <a:schemeClr val="tx1"/>
                </a:solidFill>
              </a:rPr>
              <a:t>propres.</a:t>
            </a:r>
            <a:endParaRPr lang="fr-FR" sz="2200" dirty="0">
              <a:solidFill>
                <a:schemeClr val="tx1"/>
              </a:solidFill>
            </a:endParaRPr>
          </a:p>
          <a:p>
            <a:r>
              <a:rPr lang="fr-FR" dirty="0"/>
              <a:t> </a:t>
            </a:r>
          </a:p>
          <a:p>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0"/>
            <a:ext cx="8643998" cy="6126163"/>
          </a:xfrm>
        </p:spPr>
        <p:txBody>
          <a:bodyPr/>
          <a:lstStyle/>
          <a:p>
            <a:pPr algn="just">
              <a:buNone/>
            </a:pPr>
            <a:r>
              <a:rPr lang="fr-FR" dirty="0" smtClean="0"/>
              <a:t>    </a:t>
            </a:r>
            <a:r>
              <a:rPr lang="fr-FR" sz="1800" dirty="0" smtClean="0"/>
              <a:t>On </a:t>
            </a:r>
            <a:r>
              <a:rPr lang="fr-FR" sz="1800" dirty="0"/>
              <a:t>utilise les conservateurs pour améliorer la sécurité des denrées alimentaires en éliminant l’influence de facteurs biologiques.</a:t>
            </a:r>
          </a:p>
          <a:p>
            <a:pPr>
              <a:buNone/>
            </a:pPr>
            <a:endParaRPr lang="fr-FR" dirty="0"/>
          </a:p>
        </p:txBody>
      </p:sp>
      <p:graphicFrame>
        <p:nvGraphicFramePr>
          <p:cNvPr id="4" name="Tableau 3"/>
          <p:cNvGraphicFramePr>
            <a:graphicFrameLocks noGrp="1"/>
          </p:cNvGraphicFramePr>
          <p:nvPr/>
        </p:nvGraphicFramePr>
        <p:xfrm>
          <a:off x="214282" y="857232"/>
          <a:ext cx="8715436" cy="6376733"/>
        </p:xfrm>
        <a:graphic>
          <a:graphicData uri="http://schemas.openxmlformats.org/drawingml/2006/table">
            <a:tbl>
              <a:tblPr firstRow="1" bandRow="1">
                <a:tableStyleId>{5C22544A-7EE6-4342-B048-85BDC9FD1C3A}</a:tableStyleId>
              </a:tblPr>
              <a:tblGrid>
                <a:gridCol w="2976584"/>
                <a:gridCol w="2762270"/>
                <a:gridCol w="2976582"/>
              </a:tblGrid>
              <a:tr h="737933">
                <a:tc>
                  <a:txBody>
                    <a:bodyPr/>
                    <a:lstStyle/>
                    <a:p>
                      <a:pPr algn="ctr">
                        <a:lnSpc>
                          <a:spcPct val="115000"/>
                        </a:lnSpc>
                        <a:spcAft>
                          <a:spcPts val="0"/>
                        </a:spcAft>
                      </a:pPr>
                      <a:r>
                        <a:rPr lang="fr-FR" sz="2400" b="1" dirty="0">
                          <a:solidFill>
                            <a:schemeClr val="tx1"/>
                          </a:solidFill>
                          <a:latin typeface="+mn-lt"/>
                          <a:ea typeface="Calibri"/>
                          <a:cs typeface="Garamond"/>
                        </a:rPr>
                        <a:t>Nombre  E</a:t>
                      </a:r>
                      <a:endParaRPr lang="fr-FR" sz="2400" dirty="0">
                        <a:solidFill>
                          <a:schemeClr val="tx1"/>
                        </a:solidFill>
                        <a:latin typeface="+mn-lt"/>
                        <a:ea typeface="Calibri"/>
                        <a:cs typeface="Arial"/>
                      </a:endParaRPr>
                    </a:p>
                  </a:txBody>
                  <a:tcPr marL="68580" marR="68580" marT="0" marB="0"/>
                </a:tc>
                <a:tc>
                  <a:txBody>
                    <a:bodyPr/>
                    <a:lstStyle/>
                    <a:p>
                      <a:pPr algn="ctr">
                        <a:spcAft>
                          <a:spcPts val="0"/>
                        </a:spcAft>
                      </a:pPr>
                      <a:r>
                        <a:rPr lang="fr-FR" sz="2400" b="1" dirty="0">
                          <a:solidFill>
                            <a:srgbClr val="000000"/>
                          </a:solidFill>
                          <a:latin typeface="+mn-lt"/>
                          <a:ea typeface="Calibri"/>
                        </a:rPr>
                        <a:t>Substance/classe</a:t>
                      </a:r>
                      <a:endParaRPr lang="fr-FR" sz="2400" dirty="0">
                        <a:solidFill>
                          <a:srgbClr val="000000"/>
                        </a:solidFill>
                        <a:latin typeface="+mn-lt"/>
                        <a:ea typeface="Calibri"/>
                      </a:endParaRPr>
                    </a:p>
                  </a:txBody>
                  <a:tcPr marL="68580" marR="68580" marT="0" marB="0"/>
                </a:tc>
                <a:tc>
                  <a:txBody>
                    <a:bodyPr/>
                    <a:lstStyle/>
                    <a:p>
                      <a:pPr>
                        <a:spcAft>
                          <a:spcPts val="0"/>
                        </a:spcAft>
                      </a:pPr>
                      <a:r>
                        <a:rPr lang="fr-FR" sz="2000" b="1" dirty="0" smtClean="0">
                          <a:solidFill>
                            <a:srgbClr val="000000"/>
                          </a:solidFill>
                          <a:latin typeface="+mn-lt"/>
                          <a:ea typeface="Calibri"/>
                        </a:rPr>
                        <a:t>denrées </a:t>
                      </a:r>
                      <a:r>
                        <a:rPr lang="fr-FR" sz="2000" b="1" dirty="0">
                          <a:solidFill>
                            <a:srgbClr val="000000"/>
                          </a:solidFill>
                          <a:latin typeface="+mn-lt"/>
                          <a:ea typeface="Calibri"/>
                        </a:rPr>
                        <a:t>alimentaires dans lesquelles ils sont utilisés. </a:t>
                      </a:r>
                      <a:endParaRPr lang="fr-FR" sz="2000" dirty="0">
                        <a:solidFill>
                          <a:srgbClr val="000000"/>
                        </a:solidFill>
                        <a:latin typeface="+mn-lt"/>
                        <a:ea typeface="Calibri"/>
                      </a:endParaRPr>
                    </a:p>
                  </a:txBody>
                  <a:tcPr marL="68580" marR="68580" marT="0" marB="0"/>
                </a:tc>
              </a:tr>
              <a:tr h="737933">
                <a:tc>
                  <a:txBody>
                    <a:bodyPr/>
                    <a:lstStyle/>
                    <a:p>
                      <a:pPr algn="ctr">
                        <a:lnSpc>
                          <a:spcPct val="115000"/>
                        </a:lnSpc>
                        <a:spcAft>
                          <a:spcPts val="0"/>
                        </a:spcAft>
                      </a:pPr>
                      <a:r>
                        <a:rPr lang="fr-FR" sz="2000" b="1" dirty="0">
                          <a:latin typeface="+mn-lt"/>
                          <a:ea typeface="Calibri"/>
                          <a:cs typeface="Garamond"/>
                        </a:rPr>
                        <a:t>E  200-203</a:t>
                      </a:r>
                      <a:endParaRPr lang="fr-FR" sz="2000" dirty="0">
                        <a:latin typeface="+mn-lt"/>
                        <a:ea typeface="Calibri"/>
                        <a:cs typeface="Arial"/>
                      </a:endParaRPr>
                    </a:p>
                  </a:txBody>
                  <a:tcPr marL="68580" marR="68580" marT="0" marB="0"/>
                </a:tc>
                <a:tc>
                  <a:txBody>
                    <a:bodyPr/>
                    <a:lstStyle/>
                    <a:p>
                      <a:pPr>
                        <a:spcAft>
                          <a:spcPts val="0"/>
                        </a:spcAft>
                      </a:pPr>
                      <a:r>
                        <a:rPr lang="fr-FR" sz="2000" dirty="0">
                          <a:solidFill>
                            <a:srgbClr val="000000"/>
                          </a:solidFill>
                          <a:latin typeface="+mn-lt"/>
                          <a:ea typeface="Calibri"/>
                        </a:rPr>
                        <a:t>Acide </a:t>
                      </a:r>
                      <a:r>
                        <a:rPr lang="fr-FR" sz="2000" dirty="0" err="1">
                          <a:solidFill>
                            <a:srgbClr val="000000"/>
                          </a:solidFill>
                          <a:latin typeface="+mn-lt"/>
                          <a:ea typeface="Calibri"/>
                        </a:rPr>
                        <a:t>sorbique</a:t>
                      </a:r>
                      <a:r>
                        <a:rPr lang="fr-FR" sz="2000" dirty="0">
                          <a:solidFill>
                            <a:srgbClr val="000000"/>
                          </a:solidFill>
                          <a:latin typeface="+mn-lt"/>
                          <a:ea typeface="Calibri"/>
                        </a:rPr>
                        <a:t> et </a:t>
                      </a:r>
                      <a:r>
                        <a:rPr lang="fr-FR" sz="2000" dirty="0" err="1">
                          <a:solidFill>
                            <a:srgbClr val="000000"/>
                          </a:solidFill>
                          <a:latin typeface="+mn-lt"/>
                          <a:ea typeface="Calibri"/>
                        </a:rPr>
                        <a:t>sorbates</a:t>
                      </a:r>
                      <a:r>
                        <a:rPr lang="fr-FR" sz="2000" dirty="0">
                          <a:solidFill>
                            <a:srgbClr val="000000"/>
                          </a:solidFill>
                          <a:latin typeface="+mn-lt"/>
                          <a:ea typeface="Calibri"/>
                        </a:rPr>
                        <a:t> </a:t>
                      </a:r>
                    </a:p>
                  </a:txBody>
                  <a:tcPr marL="68580" marR="68580" marT="0" marB="0"/>
                </a:tc>
                <a:tc>
                  <a:txBody>
                    <a:bodyPr/>
                    <a:lstStyle/>
                    <a:p>
                      <a:pPr>
                        <a:spcAft>
                          <a:spcPts val="0"/>
                        </a:spcAft>
                      </a:pPr>
                      <a:r>
                        <a:rPr lang="fr-FR" sz="2000" dirty="0">
                          <a:solidFill>
                            <a:srgbClr val="000000"/>
                          </a:solidFill>
                          <a:latin typeface="+mn-lt"/>
                          <a:ea typeface="Calibri"/>
                        </a:rPr>
                        <a:t>Fromages, vins, fruits séchés, purées de </a:t>
                      </a:r>
                    </a:p>
                    <a:p>
                      <a:pPr>
                        <a:spcAft>
                          <a:spcPts val="0"/>
                        </a:spcAft>
                      </a:pPr>
                      <a:r>
                        <a:rPr lang="fr-FR" sz="2000" dirty="0">
                          <a:solidFill>
                            <a:srgbClr val="000000"/>
                          </a:solidFill>
                          <a:latin typeface="+mn-lt"/>
                          <a:ea typeface="Calibri"/>
                        </a:rPr>
                        <a:t>fruits, garnitures. </a:t>
                      </a:r>
                    </a:p>
                  </a:txBody>
                  <a:tcPr marL="68580" marR="68580" marT="0" marB="0"/>
                </a:tc>
              </a:tr>
              <a:tr h="1328279">
                <a:tc>
                  <a:txBody>
                    <a:bodyPr/>
                    <a:lstStyle/>
                    <a:p>
                      <a:pPr algn="ctr">
                        <a:lnSpc>
                          <a:spcPct val="115000"/>
                        </a:lnSpc>
                        <a:spcAft>
                          <a:spcPts val="0"/>
                        </a:spcAft>
                      </a:pPr>
                      <a:r>
                        <a:rPr lang="fr-FR" sz="2000" b="1" dirty="0">
                          <a:latin typeface="+mn-lt"/>
                          <a:ea typeface="Calibri"/>
                          <a:cs typeface="Garamond"/>
                        </a:rPr>
                        <a:t>E  210-213</a:t>
                      </a:r>
                      <a:endParaRPr lang="fr-FR" sz="2000" dirty="0">
                        <a:latin typeface="+mn-lt"/>
                        <a:ea typeface="Calibri"/>
                        <a:cs typeface="Arial"/>
                      </a:endParaRPr>
                    </a:p>
                  </a:txBody>
                  <a:tcPr marL="68580" marR="68580" marT="0" marB="0"/>
                </a:tc>
                <a:tc>
                  <a:txBody>
                    <a:bodyPr/>
                    <a:lstStyle/>
                    <a:p>
                      <a:pPr>
                        <a:spcAft>
                          <a:spcPts val="0"/>
                        </a:spcAft>
                      </a:pPr>
                      <a:r>
                        <a:rPr lang="fr-FR" sz="2000">
                          <a:solidFill>
                            <a:srgbClr val="000000"/>
                          </a:solidFill>
                          <a:latin typeface="+mn-lt"/>
                          <a:ea typeface="Calibri"/>
                        </a:rPr>
                        <a:t>Acide benzoïque </a:t>
                      </a:r>
                    </a:p>
                    <a:p>
                      <a:pPr>
                        <a:spcAft>
                          <a:spcPts val="0"/>
                        </a:spcAft>
                      </a:pPr>
                      <a:r>
                        <a:rPr lang="fr-FR" sz="2000">
                          <a:solidFill>
                            <a:srgbClr val="000000"/>
                          </a:solidFill>
                          <a:latin typeface="+mn-lt"/>
                          <a:ea typeface="Calibri"/>
                        </a:rPr>
                        <a:t>et benzoates </a:t>
                      </a:r>
                    </a:p>
                  </a:txBody>
                  <a:tcPr marL="68580" marR="68580" marT="0" marB="0"/>
                </a:tc>
                <a:tc>
                  <a:txBody>
                    <a:bodyPr/>
                    <a:lstStyle/>
                    <a:p>
                      <a:pPr algn="l">
                        <a:spcAft>
                          <a:spcPts val="0"/>
                        </a:spcAft>
                      </a:pPr>
                      <a:r>
                        <a:rPr lang="fr-FR" sz="1800" dirty="0">
                          <a:solidFill>
                            <a:srgbClr val="000000"/>
                          </a:solidFill>
                          <a:latin typeface="+mn-lt"/>
                          <a:ea typeface="Calibri"/>
                        </a:rPr>
                        <a:t>Légumes au vinaigre, confitures et gelées à faible teneur en glucides, fruits confits, semi-conserves de produits de la pêche, sauces. </a:t>
                      </a:r>
                    </a:p>
                  </a:txBody>
                  <a:tcPr marL="68580" marR="68580" marT="0" marB="0"/>
                </a:tc>
              </a:tr>
              <a:tr h="983911">
                <a:tc>
                  <a:txBody>
                    <a:bodyPr/>
                    <a:lstStyle/>
                    <a:p>
                      <a:pPr algn="ctr">
                        <a:lnSpc>
                          <a:spcPct val="115000"/>
                        </a:lnSpc>
                        <a:spcAft>
                          <a:spcPts val="0"/>
                        </a:spcAft>
                      </a:pPr>
                      <a:r>
                        <a:rPr lang="fr-FR" sz="2000" b="1" dirty="0">
                          <a:latin typeface="+mn-lt"/>
                          <a:ea typeface="Calibri"/>
                          <a:cs typeface="Garamond"/>
                        </a:rPr>
                        <a:t>E 220-228</a:t>
                      </a:r>
                      <a:endParaRPr lang="fr-FR" sz="2000" dirty="0">
                        <a:latin typeface="+mn-lt"/>
                        <a:ea typeface="Calibri"/>
                        <a:cs typeface="Arial"/>
                      </a:endParaRPr>
                    </a:p>
                  </a:txBody>
                  <a:tcPr marL="68580" marR="68580" marT="0" marB="0"/>
                </a:tc>
                <a:tc>
                  <a:txBody>
                    <a:bodyPr/>
                    <a:lstStyle/>
                    <a:p>
                      <a:pPr>
                        <a:spcAft>
                          <a:spcPts val="0"/>
                        </a:spcAft>
                      </a:pPr>
                      <a:r>
                        <a:rPr lang="fr-FR" sz="2000">
                          <a:solidFill>
                            <a:srgbClr val="000000"/>
                          </a:solidFill>
                          <a:latin typeface="+mn-lt"/>
                          <a:ea typeface="Calibri"/>
                        </a:rPr>
                        <a:t>Dioxyde de </a:t>
                      </a:r>
                    </a:p>
                    <a:p>
                      <a:pPr>
                        <a:spcAft>
                          <a:spcPts val="0"/>
                        </a:spcAft>
                      </a:pPr>
                      <a:r>
                        <a:rPr lang="fr-FR" sz="2000">
                          <a:solidFill>
                            <a:srgbClr val="000000"/>
                          </a:solidFill>
                          <a:latin typeface="+mn-lt"/>
                          <a:ea typeface="Calibri"/>
                        </a:rPr>
                        <a:t>soufre et sulfites </a:t>
                      </a:r>
                    </a:p>
                  </a:txBody>
                  <a:tcPr marL="68580" marR="68580" marT="0" marB="0"/>
                </a:tc>
                <a:tc>
                  <a:txBody>
                    <a:bodyPr/>
                    <a:lstStyle/>
                    <a:p>
                      <a:pPr>
                        <a:spcAft>
                          <a:spcPts val="0"/>
                        </a:spcAft>
                      </a:pPr>
                      <a:r>
                        <a:rPr lang="fr-FR" sz="2000">
                          <a:solidFill>
                            <a:srgbClr val="000000"/>
                          </a:solidFill>
                          <a:latin typeface="+mn-lt"/>
                          <a:ea typeface="Calibri"/>
                        </a:rPr>
                        <a:t>Fruits séchés, fruits en conserve, </a:t>
                      </a:r>
                    </a:p>
                    <a:p>
                      <a:pPr>
                        <a:spcAft>
                          <a:spcPts val="0"/>
                        </a:spcAft>
                      </a:pPr>
                      <a:r>
                        <a:rPr lang="fr-FR" sz="2000">
                          <a:solidFill>
                            <a:srgbClr val="000000"/>
                          </a:solidFill>
                          <a:latin typeface="+mn-lt"/>
                          <a:ea typeface="Calibri"/>
                        </a:rPr>
                        <a:t>produits à base de pomme de terre, vins </a:t>
                      </a:r>
                    </a:p>
                  </a:txBody>
                  <a:tcPr marL="68580" marR="68580" marT="0" marB="0"/>
                </a:tc>
              </a:tr>
              <a:tr h="737933">
                <a:tc>
                  <a:txBody>
                    <a:bodyPr/>
                    <a:lstStyle/>
                    <a:p>
                      <a:pPr algn="ctr">
                        <a:lnSpc>
                          <a:spcPct val="115000"/>
                        </a:lnSpc>
                        <a:spcAft>
                          <a:spcPts val="0"/>
                        </a:spcAft>
                      </a:pPr>
                      <a:r>
                        <a:rPr lang="fr-FR" sz="2000" b="1">
                          <a:latin typeface="+mn-lt"/>
                          <a:ea typeface="Calibri"/>
                          <a:cs typeface="Garamond"/>
                        </a:rPr>
                        <a:t>E 235</a:t>
                      </a:r>
                      <a:endParaRPr lang="fr-FR" sz="2000">
                        <a:latin typeface="+mn-lt"/>
                        <a:ea typeface="Calibri"/>
                        <a:cs typeface="Arial"/>
                      </a:endParaRPr>
                    </a:p>
                  </a:txBody>
                  <a:tcPr marL="68580" marR="68580" marT="0" marB="0"/>
                </a:tc>
                <a:tc>
                  <a:txBody>
                    <a:bodyPr/>
                    <a:lstStyle/>
                    <a:p>
                      <a:pPr>
                        <a:spcAft>
                          <a:spcPts val="0"/>
                        </a:spcAft>
                      </a:pPr>
                      <a:r>
                        <a:rPr lang="fr-FR" sz="2000">
                          <a:solidFill>
                            <a:srgbClr val="000000"/>
                          </a:solidFill>
                          <a:latin typeface="+mn-lt"/>
                          <a:ea typeface="Calibri"/>
                        </a:rPr>
                        <a:t>Natamycine </a:t>
                      </a:r>
                    </a:p>
                  </a:txBody>
                  <a:tcPr marL="68580" marR="68580" marT="0" marB="0"/>
                </a:tc>
                <a:tc>
                  <a:txBody>
                    <a:bodyPr/>
                    <a:lstStyle/>
                    <a:p>
                      <a:pPr>
                        <a:spcAft>
                          <a:spcPts val="0"/>
                        </a:spcAft>
                      </a:pPr>
                      <a:r>
                        <a:rPr lang="fr-FR" sz="2000">
                          <a:solidFill>
                            <a:srgbClr val="000000"/>
                          </a:solidFill>
                          <a:latin typeface="+mn-lt"/>
                          <a:ea typeface="Calibri"/>
                        </a:rPr>
                        <a:t>Traitement de surface des fromages et </a:t>
                      </a:r>
                    </a:p>
                    <a:p>
                      <a:pPr>
                        <a:spcAft>
                          <a:spcPts val="0"/>
                        </a:spcAft>
                      </a:pPr>
                      <a:r>
                        <a:rPr lang="fr-FR" sz="2000">
                          <a:solidFill>
                            <a:srgbClr val="000000"/>
                          </a:solidFill>
                          <a:latin typeface="+mn-lt"/>
                          <a:ea typeface="Calibri"/>
                        </a:rPr>
                        <a:t>des saucissons. </a:t>
                      </a:r>
                    </a:p>
                  </a:txBody>
                  <a:tcPr marL="68580" marR="68580" marT="0" marB="0"/>
                </a:tc>
              </a:tr>
              <a:tr h="983911">
                <a:tc>
                  <a:txBody>
                    <a:bodyPr/>
                    <a:lstStyle/>
                    <a:p>
                      <a:pPr algn="ctr">
                        <a:lnSpc>
                          <a:spcPct val="115000"/>
                        </a:lnSpc>
                        <a:spcAft>
                          <a:spcPts val="0"/>
                        </a:spcAft>
                      </a:pPr>
                      <a:r>
                        <a:rPr lang="fr-FR" sz="2000" b="1">
                          <a:latin typeface="+mn-lt"/>
                          <a:ea typeface="Calibri"/>
                          <a:cs typeface="Garamond"/>
                        </a:rPr>
                        <a:t>E 249-252</a:t>
                      </a:r>
                      <a:endParaRPr lang="fr-FR" sz="2000">
                        <a:latin typeface="+mn-lt"/>
                        <a:ea typeface="Calibri"/>
                        <a:cs typeface="Arial"/>
                      </a:endParaRPr>
                    </a:p>
                  </a:txBody>
                  <a:tcPr marL="68580" marR="68580" marT="0" marB="0"/>
                </a:tc>
                <a:tc>
                  <a:txBody>
                    <a:bodyPr/>
                    <a:lstStyle/>
                    <a:p>
                      <a:pPr>
                        <a:spcAft>
                          <a:spcPts val="0"/>
                        </a:spcAft>
                      </a:pPr>
                      <a:r>
                        <a:rPr lang="fr-FR" sz="2000">
                          <a:solidFill>
                            <a:srgbClr val="000000"/>
                          </a:solidFill>
                          <a:latin typeface="+mn-lt"/>
                          <a:ea typeface="Calibri"/>
                        </a:rPr>
                        <a:t>Nitrites et </a:t>
                      </a:r>
                    </a:p>
                    <a:p>
                      <a:pPr>
                        <a:spcAft>
                          <a:spcPts val="0"/>
                        </a:spcAft>
                      </a:pPr>
                      <a:r>
                        <a:rPr lang="fr-FR" sz="2000">
                          <a:solidFill>
                            <a:srgbClr val="000000"/>
                          </a:solidFill>
                          <a:latin typeface="+mn-lt"/>
                          <a:ea typeface="Calibri"/>
                        </a:rPr>
                        <a:t>nitrates </a:t>
                      </a:r>
                    </a:p>
                  </a:txBody>
                  <a:tcPr marL="68580" marR="68580" marT="0" marB="0"/>
                </a:tc>
                <a:tc>
                  <a:txBody>
                    <a:bodyPr/>
                    <a:lstStyle/>
                    <a:p>
                      <a:pPr>
                        <a:spcAft>
                          <a:spcPts val="0"/>
                        </a:spcAft>
                      </a:pPr>
                      <a:r>
                        <a:rPr lang="fr-FR" sz="2000" dirty="0">
                          <a:solidFill>
                            <a:srgbClr val="000000"/>
                          </a:solidFill>
                          <a:latin typeface="+mn-lt"/>
                          <a:ea typeface="Calibri"/>
                        </a:rPr>
                        <a:t>Saucissons, bacon, jambons, foie gras, </a:t>
                      </a:r>
                    </a:p>
                    <a:p>
                      <a:pPr>
                        <a:spcAft>
                          <a:spcPts val="0"/>
                        </a:spcAft>
                      </a:pPr>
                      <a:r>
                        <a:rPr lang="fr-FR" sz="2000" dirty="0">
                          <a:solidFill>
                            <a:srgbClr val="000000"/>
                          </a:solidFill>
                          <a:latin typeface="+mn-lt"/>
                          <a:ea typeface="Calibri"/>
                        </a:rPr>
                        <a:t>fromages, harengs au vinaigre. </a:t>
                      </a:r>
                    </a:p>
                  </a:txBody>
                  <a:tcPr marL="68580" marR="68580" marT="0" marB="0"/>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normAutofit fontScale="92500"/>
          </a:bodyPr>
          <a:lstStyle/>
          <a:p>
            <a:pPr lvl="0" algn="just">
              <a:buFont typeface="Wingdings" pitchFamily="2" charset="2"/>
              <a:buChar char="ü"/>
            </a:pPr>
            <a:r>
              <a:rPr lang="fr-FR" sz="2200" b="1" dirty="0" smtClean="0">
                <a:solidFill>
                  <a:srgbClr val="00B050"/>
                </a:solidFill>
              </a:rPr>
              <a:t>   Les </a:t>
            </a:r>
            <a:r>
              <a:rPr lang="fr-FR" sz="2200" b="1" dirty="0">
                <a:solidFill>
                  <a:srgbClr val="00B050"/>
                </a:solidFill>
              </a:rPr>
              <a:t>doses </a:t>
            </a:r>
            <a:endParaRPr lang="fr-FR" sz="2200" dirty="0">
              <a:solidFill>
                <a:srgbClr val="00B050"/>
              </a:solidFill>
            </a:endParaRPr>
          </a:p>
          <a:p>
            <a:pPr algn="just">
              <a:buNone/>
            </a:pPr>
            <a:r>
              <a:rPr lang="fr-FR" sz="2200" dirty="0" smtClean="0"/>
              <a:t>   - </a:t>
            </a:r>
            <a:r>
              <a:rPr lang="fr-FR" sz="2200" dirty="0"/>
              <a:t>La quantité maximale d’un additif dont l’effet toxique n’est pas démontrable. </a:t>
            </a:r>
          </a:p>
          <a:p>
            <a:pPr algn="just">
              <a:buNone/>
            </a:pPr>
            <a:r>
              <a:rPr lang="fr-FR" sz="2200" dirty="0" smtClean="0"/>
              <a:t>   - </a:t>
            </a:r>
            <a:r>
              <a:rPr lang="fr-FR" sz="2200" dirty="0"/>
              <a:t>Dose sans effet indésirable observé (DSEIO), utilisée pour définir la « dose journalière admissible » (DJA) pour chaque additif alimentaire. </a:t>
            </a:r>
          </a:p>
          <a:p>
            <a:pPr algn="just">
              <a:buNone/>
            </a:pPr>
            <a:r>
              <a:rPr lang="fr-FR" sz="2200" dirty="0" smtClean="0"/>
              <a:t>    - </a:t>
            </a:r>
            <a:r>
              <a:rPr lang="fr-FR" sz="2200" dirty="0"/>
              <a:t>La DJA respecte une bonne marge de sécurité et indique la quantité d’additif alimentaire qui peut être consommée quotidiennement, tout au long de la vie, sans aucun effet néfaste sur la santé. </a:t>
            </a:r>
            <a:endParaRPr lang="fr-FR" sz="2200" dirty="0" smtClean="0"/>
          </a:p>
          <a:p>
            <a:pPr algn="just">
              <a:buNone/>
            </a:pPr>
            <a:endParaRPr lang="fr-FR" sz="2200" dirty="0" smtClean="0"/>
          </a:p>
          <a:p>
            <a:pPr algn="just">
              <a:buNone/>
            </a:pPr>
            <a:endParaRPr lang="fr-FR" sz="2200" dirty="0"/>
          </a:p>
          <a:p>
            <a:pPr lvl="0" algn="just">
              <a:buFont typeface="Wingdings" pitchFamily="2" charset="2"/>
              <a:buChar char="ü"/>
            </a:pPr>
            <a:r>
              <a:rPr lang="fr-FR" sz="2200" b="1" dirty="0" smtClean="0">
                <a:solidFill>
                  <a:srgbClr val="00B050"/>
                </a:solidFill>
              </a:rPr>
              <a:t>   Les </a:t>
            </a:r>
            <a:r>
              <a:rPr lang="fr-FR" sz="2200" b="1" dirty="0">
                <a:solidFill>
                  <a:srgbClr val="00B050"/>
                </a:solidFill>
              </a:rPr>
              <a:t>effets sur la dose </a:t>
            </a:r>
            <a:endParaRPr lang="fr-FR" sz="2200" dirty="0">
              <a:solidFill>
                <a:srgbClr val="00B050"/>
              </a:solidFill>
            </a:endParaRPr>
          </a:p>
          <a:p>
            <a:pPr algn="just">
              <a:buNone/>
            </a:pPr>
            <a:r>
              <a:rPr lang="fr-FR" sz="2200" dirty="0" smtClean="0"/>
              <a:t>     -  Les </a:t>
            </a:r>
            <a:r>
              <a:rPr lang="fr-FR" sz="2200" dirty="0"/>
              <a:t>additifs alimentaires ne sont généralement pas nocifs pour la santé dans les conditions d’utilisation spécifiques autorisées. </a:t>
            </a:r>
          </a:p>
          <a:p>
            <a:pPr algn="just">
              <a:buNone/>
            </a:pPr>
            <a:r>
              <a:rPr lang="fr-FR" sz="2200" dirty="0" smtClean="0"/>
              <a:t>      -  Cependant </a:t>
            </a:r>
            <a:r>
              <a:rPr lang="fr-FR" sz="2200" dirty="0"/>
              <a:t>un certain nombre de conservateurs sont suspects ou dangereux. </a:t>
            </a:r>
          </a:p>
          <a:p>
            <a:pPr algn="just">
              <a:buNone/>
            </a:pPr>
            <a:r>
              <a:rPr lang="fr-FR" sz="2200" dirty="0" smtClean="0"/>
              <a:t>      -  Certains </a:t>
            </a:r>
            <a:r>
              <a:rPr lang="fr-FR" sz="2200" dirty="0"/>
              <a:t>conservateurs sont allergènes ou/et cancérigènes</a:t>
            </a:r>
            <a:r>
              <a:rPr lang="fr-FR" sz="2600" dirty="0"/>
              <a:t>.</a:t>
            </a:r>
          </a:p>
          <a:p>
            <a:pPr>
              <a:buNone/>
            </a:pP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57232"/>
            <a:ext cx="8229600" cy="5268931"/>
          </a:xfrm>
        </p:spPr>
        <p:txBody>
          <a:bodyPr>
            <a:normAutofit/>
          </a:bodyPr>
          <a:lstStyle/>
          <a:p>
            <a:pPr algn="just">
              <a:buNone/>
            </a:pPr>
            <a:r>
              <a:rPr lang="fr-FR" b="1" dirty="0" smtClean="0"/>
              <a:t>    </a:t>
            </a:r>
            <a:r>
              <a:rPr lang="fr-FR" sz="2400" b="1" dirty="0" smtClean="0">
                <a:solidFill>
                  <a:srgbClr val="00B050"/>
                </a:solidFill>
              </a:rPr>
              <a:t>Exemples : </a:t>
            </a:r>
            <a:endParaRPr lang="fr-FR" sz="2400" dirty="0" smtClean="0">
              <a:solidFill>
                <a:srgbClr val="00B050"/>
              </a:solidFill>
            </a:endParaRPr>
          </a:p>
          <a:p>
            <a:pPr algn="just">
              <a:buNone/>
            </a:pPr>
            <a:r>
              <a:rPr lang="fr-FR" sz="2400" dirty="0" smtClean="0"/>
              <a:t>   - </a:t>
            </a:r>
            <a:r>
              <a:rPr lang="fr-FR" sz="2400" b="1" dirty="0" smtClean="0"/>
              <a:t>Les Sulfites E220-8 bactéricides et antioxydants </a:t>
            </a:r>
            <a:r>
              <a:rPr lang="fr-FR" sz="2400" dirty="0" smtClean="0"/>
              <a:t>Chez personnes sensibles =&gt; crises asthmatiformes, céphalées. 5-10% de la population &gt; DJA </a:t>
            </a:r>
          </a:p>
          <a:p>
            <a:pPr algn="just">
              <a:buNone/>
            </a:pPr>
            <a:endParaRPr lang="fr-FR" sz="2400" dirty="0" smtClean="0"/>
          </a:p>
          <a:p>
            <a:pPr algn="just">
              <a:buNone/>
            </a:pPr>
            <a:r>
              <a:rPr lang="fr-FR" sz="2400" dirty="0" smtClean="0"/>
              <a:t>    - </a:t>
            </a:r>
            <a:r>
              <a:rPr lang="fr-FR" sz="2400" b="1" dirty="0" smtClean="0"/>
              <a:t>Nitrites E250-51 indispensables en salaison: </a:t>
            </a:r>
            <a:r>
              <a:rPr lang="fr-FR" sz="2400" dirty="0" smtClean="0"/>
              <a:t>Bactériostatiques. améliorent couleur et flaveur. Mais provoquent méthémoglobinémie du nourrisson. Nitrosation (inhibée par vit. C, additif systématique). </a:t>
            </a:r>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5411807"/>
          </a:xfrm>
        </p:spPr>
        <p:txBody>
          <a:bodyPr>
            <a:normAutofit/>
          </a:bodyPr>
          <a:lstStyle/>
          <a:p>
            <a:pPr lvl="0" algn="just">
              <a:buNone/>
            </a:pPr>
            <a:r>
              <a:rPr lang="fr-FR" b="1" dirty="0" smtClean="0"/>
              <a:t>    </a:t>
            </a:r>
            <a:r>
              <a:rPr lang="fr-FR" sz="2600" b="1" dirty="0" smtClean="0">
                <a:solidFill>
                  <a:srgbClr val="00B050"/>
                </a:solidFill>
              </a:rPr>
              <a:t>Conclusion </a:t>
            </a:r>
            <a:endParaRPr lang="fr-FR" sz="2600" dirty="0">
              <a:solidFill>
                <a:srgbClr val="00B050"/>
              </a:solidFill>
            </a:endParaRPr>
          </a:p>
          <a:p>
            <a:pPr algn="just">
              <a:buNone/>
            </a:pPr>
            <a:endParaRPr lang="fr-FR" sz="2600" dirty="0"/>
          </a:p>
          <a:p>
            <a:pPr algn="just"/>
            <a:r>
              <a:rPr lang="fr-FR" sz="2600" dirty="0"/>
              <a:t>Les conservateurs sont encore nécessaires pour assurer la sécurité et la diversité des produits alimentaires disponibles. </a:t>
            </a:r>
          </a:p>
          <a:p>
            <a:pPr algn="just"/>
            <a:r>
              <a:rPr lang="fr-FR" sz="2600" dirty="0"/>
              <a:t>Ils agissent en retardant l’altération des produits alimentaires et en empêchant toute modification de leur goût ou de leur aspect. </a:t>
            </a:r>
          </a:p>
          <a:p>
            <a:pPr algn="just"/>
            <a:r>
              <a:rPr lang="fr-FR" sz="2600" dirty="0"/>
              <a:t>Leur évaluation et leur utilisation dans les produits alimentaires sont strictement contrôlées, tant au niveau européen qu’au niveau international. </a:t>
            </a:r>
          </a:p>
          <a:p>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794"/>
            <a:ext cx="8229600" cy="5340369"/>
          </a:xfrm>
        </p:spPr>
        <p:txBody>
          <a:bodyPr>
            <a:normAutofit fontScale="85000" lnSpcReduction="20000"/>
          </a:bodyPr>
          <a:lstStyle/>
          <a:p>
            <a:pPr algn="ctr">
              <a:buNone/>
            </a:pPr>
            <a:r>
              <a:rPr lang="fr-FR" b="1" dirty="0" smtClean="0"/>
              <a:t> </a:t>
            </a:r>
            <a:r>
              <a:rPr lang="fr-FR" b="1" dirty="0" smtClean="0">
                <a:solidFill>
                  <a:srgbClr val="00B050"/>
                </a:solidFill>
              </a:rPr>
              <a:t>2.   LES ANTIOXYDANTS (ANTI-OXYGENES) </a:t>
            </a:r>
            <a:endParaRPr lang="fr-FR" dirty="0" smtClean="0">
              <a:solidFill>
                <a:srgbClr val="00B050"/>
              </a:solidFill>
            </a:endParaRPr>
          </a:p>
          <a:p>
            <a:pPr>
              <a:buNone/>
            </a:pPr>
            <a:r>
              <a:rPr lang="fr-FR" dirty="0" smtClean="0"/>
              <a:t> </a:t>
            </a:r>
          </a:p>
          <a:p>
            <a:pPr algn="just"/>
            <a:r>
              <a:rPr lang="fr-FR" dirty="0" smtClean="0"/>
              <a:t>Les antioxydants sont des substances naturelles présentes dans les aliments ou incorporés à ceux-ci. Ces substances prolongent la durée de conservation des aliments en les protégeant des altérations provoquées par l’action de l’oxygène (oxydation). Les antioxydants permettent en particulier de protéger les graisses et les huiles insaturées qui s’oxydent par voie radicalaire (rancissement des matières grasses et modifications de couleur). Ils préservent certaines vitamines, empêchent la formation de composés volatils malodorants comme certains aldéhydes, alcools, acides, époxydes, cétones. </a:t>
            </a: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1285860"/>
            <a:ext cx="8472518" cy="4840303"/>
          </a:xfrm>
        </p:spPr>
        <p:txBody>
          <a:bodyPr>
            <a:normAutofit fontScale="92500"/>
          </a:bodyPr>
          <a:lstStyle/>
          <a:p>
            <a:r>
              <a:rPr lang="fr-FR" dirty="0" smtClean="0"/>
              <a:t>Ces substances sont notées : </a:t>
            </a:r>
            <a:r>
              <a:rPr lang="fr-FR" b="1" dirty="0" smtClean="0"/>
              <a:t>E3xx </a:t>
            </a:r>
          </a:p>
          <a:p>
            <a:pPr>
              <a:buNone/>
            </a:pPr>
            <a:endParaRPr lang="fr-FR" dirty="0" smtClean="0"/>
          </a:p>
          <a:p>
            <a:r>
              <a:rPr lang="fr-FR" dirty="0" smtClean="0"/>
              <a:t>Les antioxydants limitent le processus d’oxydation : </a:t>
            </a:r>
          </a:p>
          <a:p>
            <a:pPr>
              <a:buNone/>
            </a:pPr>
            <a:r>
              <a:rPr lang="fr-FR" dirty="0" smtClean="0"/>
              <a:t>    -soit en empêchant ou en diminuant la formation de radicaux libres. </a:t>
            </a:r>
          </a:p>
          <a:p>
            <a:pPr>
              <a:buNone/>
            </a:pPr>
            <a:r>
              <a:rPr lang="fr-FR" dirty="0" smtClean="0"/>
              <a:t> </a:t>
            </a:r>
          </a:p>
          <a:p>
            <a:pPr>
              <a:buNone/>
            </a:pPr>
            <a:r>
              <a:rPr lang="fr-FR" dirty="0" smtClean="0"/>
              <a:t>    -soit en réagissant directement avec les radicaux libres pour donner des espèces chimiques peu réactives. </a:t>
            </a:r>
          </a:p>
          <a:p>
            <a:pPr>
              <a:buNone/>
            </a:pPr>
            <a:endParaRPr lang="fr-FR" dirty="0" smtClean="0"/>
          </a:p>
          <a:p>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r>
              <a:rPr lang="fr-FR" sz="2200" b="1" u="sng" dirty="0" err="1" smtClean="0">
                <a:solidFill>
                  <a:srgbClr val="00B050"/>
                </a:solidFill>
              </a:rPr>
              <a:t>Fig</a:t>
            </a:r>
            <a:r>
              <a:rPr lang="fr-FR" sz="2200" b="1" u="sng" dirty="0" smtClean="0">
                <a:solidFill>
                  <a:srgbClr val="00B050"/>
                </a:solidFill>
              </a:rPr>
              <a:t> :</a:t>
            </a:r>
            <a:r>
              <a:rPr lang="fr-FR" sz="2200" b="1" dirty="0" smtClean="0">
                <a:solidFill>
                  <a:srgbClr val="00B050"/>
                </a:solidFill>
              </a:rPr>
              <a:t> dégradation organoleptique des acides gras insaturés</a:t>
            </a:r>
            <a:r>
              <a:rPr lang="fr-FR" b="1" dirty="0" smtClean="0">
                <a:solidFill>
                  <a:srgbClr val="00B050"/>
                </a:solidFill>
              </a:rPr>
              <a:t> </a:t>
            </a:r>
            <a:r>
              <a:rPr lang="fr-FR" dirty="0" smtClean="0">
                <a:solidFill>
                  <a:srgbClr val="00B050"/>
                </a:solidFill>
              </a:rPr>
              <a:t/>
            </a:r>
            <a:br>
              <a:rPr lang="fr-FR" dirty="0" smtClean="0">
                <a:solidFill>
                  <a:srgbClr val="00B050"/>
                </a:solidFill>
              </a:rPr>
            </a:br>
            <a:endParaRPr lang="fr-FR" dirty="0">
              <a:solidFill>
                <a:srgbClr val="00B050"/>
              </a:solidFill>
            </a:endParaRPr>
          </a:p>
        </p:txBody>
      </p:sp>
      <p:pic>
        <p:nvPicPr>
          <p:cNvPr id="4" name="Espace réservé du contenu 3"/>
          <p:cNvPicPr>
            <a:picLocks noGrp="1"/>
          </p:cNvPicPr>
          <p:nvPr>
            <p:ph idx="1"/>
          </p:nvPr>
        </p:nvPicPr>
        <p:blipFill>
          <a:blip r:embed="rId2"/>
          <a:srcRect/>
          <a:stretch>
            <a:fillRect/>
          </a:stretch>
        </p:blipFill>
        <p:spPr bwMode="auto">
          <a:xfrm>
            <a:off x="982207" y="1600200"/>
            <a:ext cx="7733197" cy="4757758"/>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794"/>
            <a:ext cx="8229600" cy="5340369"/>
          </a:xfrm>
        </p:spPr>
        <p:txBody>
          <a:bodyPr>
            <a:normAutofit fontScale="85000" lnSpcReduction="10000"/>
          </a:bodyPr>
          <a:lstStyle/>
          <a:p>
            <a:pPr algn="just"/>
            <a:r>
              <a:rPr lang="fr-FR" dirty="0" smtClean="0"/>
              <a:t>Les antioxydants peuvent être d’origine naturelle ou de synthèse. Parmi les composés naturels, on trouve majoritairement la vitamine C (acide ascorbique) et les tocophérols (famille de la vitamine E). La disponibilité de ces composés dans la nature n’est pas suffisante pour couvrir entièrement la demande, donc ils sont également disponibles après synthèse organique. Des antioxydants «non naturel» (origine purement synthétique), la famille des gallates est la plus courante. </a:t>
            </a:r>
          </a:p>
          <a:p>
            <a:pPr algn="just">
              <a:buNone/>
            </a:pPr>
            <a:endParaRPr lang="fr-FR" dirty="0" smtClean="0"/>
          </a:p>
          <a:p>
            <a:pPr algn="just"/>
            <a:r>
              <a:rPr lang="fr-FR" dirty="0" smtClean="0"/>
              <a:t>Les antioxydants peuvent classer soit par leur origine, soit par la fonction organique qu’ils possèdent. </a:t>
            </a:r>
          </a:p>
          <a:p>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b="1" dirty="0" smtClean="0"/>
              <a:t>Exemples: </a:t>
            </a:r>
            <a:endParaRPr lang="fr-FR" dirty="0" smtClean="0"/>
          </a:p>
          <a:p>
            <a:r>
              <a:rPr lang="fr-FR" b="1" dirty="0" smtClean="0"/>
              <a:t>Anti-oxygènes BHA &amp; BHT E320-1: </a:t>
            </a:r>
            <a:r>
              <a:rPr lang="fr-FR" dirty="0" smtClean="0"/>
              <a:t>Fortes doses promotrices tumeurs estomac antérieur rongeurs. Mais protecteurs à faible dose contre tumeurs colorectales.</a:t>
            </a:r>
          </a:p>
          <a:p>
            <a:pPr>
              <a:buNone/>
            </a:pPr>
            <a:endParaRPr lang="fr-FR" dirty="0" smtClean="0"/>
          </a:p>
          <a:p>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57232"/>
            <a:ext cx="8229600" cy="5268931"/>
          </a:xfrm>
        </p:spPr>
        <p:txBody>
          <a:bodyPr>
            <a:normAutofit lnSpcReduction="10000"/>
          </a:bodyPr>
          <a:lstStyle/>
          <a:p>
            <a:pPr lvl="0" algn="ctr">
              <a:buNone/>
            </a:pPr>
            <a:r>
              <a:rPr lang="fr-FR" b="1" dirty="0" smtClean="0">
                <a:solidFill>
                  <a:srgbClr val="00B050"/>
                </a:solidFill>
              </a:rPr>
              <a:t>3.  LES EPAISSISSEURS, LES GELIFIANTS </a:t>
            </a:r>
            <a:endParaRPr lang="fr-FR" dirty="0" smtClean="0">
              <a:solidFill>
                <a:srgbClr val="00B050"/>
              </a:solidFill>
            </a:endParaRPr>
          </a:p>
          <a:p>
            <a:pPr>
              <a:buNone/>
            </a:pPr>
            <a:r>
              <a:rPr lang="fr-FR" dirty="0" smtClean="0"/>
              <a:t> </a:t>
            </a:r>
          </a:p>
          <a:p>
            <a:pPr algn="just"/>
            <a:r>
              <a:rPr lang="fr-FR" dirty="0" smtClean="0"/>
              <a:t>Les épaississants et gélifiants alimentaires, appelés aussi hydrosolubles ou hydro-colloïdes, des macromolécules qui se dissolvent ou se dispersent aisément dans l’eau pour aboutir à une augmentation très grande de la viscosité et, quelquefois, sous l’action de l’agent physique (température) et/ou chimiques (présence d’ions, ….), à un effet gélifiant. </a:t>
            </a:r>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a:bodyPr>
          <a:lstStyle/>
          <a:p>
            <a:pPr algn="just">
              <a:buNone/>
            </a:pPr>
            <a:r>
              <a:rPr lang="fr-FR" b="1" dirty="0" smtClean="0">
                <a:solidFill>
                  <a:srgbClr val="00B050"/>
                </a:solidFill>
              </a:rPr>
              <a:t>2.  </a:t>
            </a:r>
            <a:r>
              <a:rPr lang="fr-FR" sz="2400" b="1" dirty="0" smtClean="0">
                <a:solidFill>
                  <a:srgbClr val="00B050"/>
                </a:solidFill>
              </a:rPr>
              <a:t>Non-conformité</a:t>
            </a:r>
            <a:r>
              <a:rPr lang="fr-FR" sz="2400" b="1" dirty="0">
                <a:solidFill>
                  <a:srgbClr val="00B050"/>
                </a:solidFill>
              </a:rPr>
              <a:t>:</a:t>
            </a:r>
            <a:endParaRPr lang="fr-FR" sz="2400" dirty="0">
              <a:solidFill>
                <a:srgbClr val="00B050"/>
              </a:solidFill>
            </a:endParaRPr>
          </a:p>
          <a:p>
            <a:pPr algn="just"/>
            <a:r>
              <a:rPr lang="fr-FR" sz="2400" dirty="0"/>
              <a:t>Non-satisfaction d'une </a:t>
            </a:r>
            <a:r>
              <a:rPr lang="fr-FR" sz="2400" dirty="0" smtClean="0"/>
              <a:t>exigence.</a:t>
            </a:r>
            <a:endParaRPr lang="fr-FR" sz="2400" dirty="0"/>
          </a:p>
          <a:p>
            <a:pPr algn="just">
              <a:buNone/>
            </a:pPr>
            <a:endParaRPr lang="fr-FR" sz="2400" dirty="0"/>
          </a:p>
          <a:p>
            <a:pPr algn="just"/>
            <a:r>
              <a:rPr lang="fr-FR" sz="2400" dirty="0"/>
              <a:t>Défaut: non-satisfaction aux exigences de l'utilisation </a:t>
            </a:r>
            <a:r>
              <a:rPr lang="fr-FR" sz="2400" dirty="0" smtClean="0"/>
              <a:t>prévue. </a:t>
            </a:r>
            <a:r>
              <a:rPr lang="fr-FR" sz="2400" dirty="0"/>
              <a:t>Non satisfaction d’une exigence relative à une utilisation prévue ou spécifiée. La distinction faite entre les concepts défaut et non-conformité est importante car elle comporte des connotations juridiques, particulièrement celles liées à la responsabilité du fait du produit. Il convient d’utiliser le terme «défaut» avec précaution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857232"/>
            <a:ext cx="8229600" cy="4525963"/>
          </a:xfrm>
        </p:spPr>
        <p:txBody>
          <a:bodyPr>
            <a:normAutofit fontScale="92500" lnSpcReduction="20000"/>
          </a:bodyPr>
          <a:lstStyle/>
          <a:p>
            <a:r>
              <a:rPr lang="fr-FR" dirty="0" smtClean="0"/>
              <a:t>On distingue deux types essentiels d'additifs : </a:t>
            </a:r>
          </a:p>
          <a:p>
            <a:pPr>
              <a:buNone/>
            </a:pPr>
            <a:r>
              <a:rPr lang="fr-FR" dirty="0" smtClean="0"/>
              <a:t>   - Les gommes d'origine végétale, essentiellement de nature glucidique (polyosides). </a:t>
            </a:r>
          </a:p>
          <a:p>
            <a:pPr>
              <a:buNone/>
            </a:pPr>
            <a:r>
              <a:rPr lang="fr-FR" dirty="0" smtClean="0"/>
              <a:t>   - Les gommes d'origine animale, de nature protéique (gélatine, protéines du lactosérum, caséines et </a:t>
            </a:r>
            <a:r>
              <a:rPr lang="fr-FR" dirty="0" err="1" smtClean="0"/>
              <a:t>caséinates</a:t>
            </a:r>
            <a:r>
              <a:rPr lang="fr-FR" dirty="0" smtClean="0"/>
              <a:t>). </a:t>
            </a:r>
          </a:p>
          <a:p>
            <a:pPr>
              <a:buNone/>
            </a:pPr>
            <a:r>
              <a:rPr lang="fr-FR" dirty="0" smtClean="0"/>
              <a:t> </a:t>
            </a:r>
          </a:p>
          <a:p>
            <a:r>
              <a:rPr lang="fr-FR" dirty="0" smtClean="0"/>
              <a:t>La gélatine et les amidons naturels, qui présentent ces propriétés, ne sont pas des additifs, mais des ingrédients. </a:t>
            </a:r>
          </a:p>
          <a:p>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42910" y="500042"/>
            <a:ext cx="7786710" cy="5715016"/>
          </a:xfrm>
        </p:spPr>
        <p:txBody>
          <a:bodyPr>
            <a:noAutofit/>
          </a:bodyPr>
          <a:lstStyle/>
          <a:p>
            <a:pPr lvl="0" algn="ctr"/>
            <a:r>
              <a:rPr lang="fr-FR" sz="2400" b="1" dirty="0" smtClean="0">
                <a:solidFill>
                  <a:srgbClr val="00B050"/>
                </a:solidFill>
              </a:rPr>
              <a:t>Origines, structures chimiques:</a:t>
            </a:r>
            <a:r>
              <a:rPr lang="fr-FR" sz="2400" b="1" dirty="0" smtClean="0"/>
              <a:t> </a:t>
            </a:r>
          </a:p>
          <a:p>
            <a:pPr lvl="0" algn="ctr">
              <a:buNone/>
            </a:pPr>
            <a:endParaRPr lang="fr-FR" sz="2400" dirty="0" smtClean="0"/>
          </a:p>
          <a:p>
            <a:pPr algn="just"/>
            <a:r>
              <a:rPr lang="fr-FR" sz="2400" dirty="0" smtClean="0"/>
              <a:t>Les épaississants et gélifiants utilisés peuvent avoir différentes provenances. La plus importante est sans doute le règne végétal, où l’on trouvera : </a:t>
            </a:r>
          </a:p>
          <a:p>
            <a:pPr algn="just">
              <a:buNone/>
            </a:pPr>
            <a:endParaRPr lang="fr-FR" sz="2400" dirty="0" smtClean="0"/>
          </a:p>
          <a:p>
            <a:pPr algn="just">
              <a:buNone/>
            </a:pPr>
            <a:r>
              <a:rPr lang="fr-FR" sz="2400" i="1" dirty="0" smtClean="0"/>
              <a:t>- </a:t>
            </a:r>
            <a:r>
              <a:rPr lang="fr-FR" sz="2400" dirty="0" smtClean="0"/>
              <a:t>Des exsudats de plantes : gomme arabique, gomme adragante, gomme </a:t>
            </a:r>
            <a:r>
              <a:rPr lang="fr-FR" sz="2400" dirty="0" err="1" smtClean="0"/>
              <a:t>karaya</a:t>
            </a:r>
            <a:r>
              <a:rPr lang="fr-FR" sz="2400" dirty="0" smtClean="0"/>
              <a:t>. </a:t>
            </a:r>
          </a:p>
          <a:p>
            <a:pPr algn="just">
              <a:buNone/>
            </a:pPr>
            <a:r>
              <a:rPr lang="fr-FR" sz="2400" dirty="0" smtClean="0"/>
              <a:t>- Des </a:t>
            </a:r>
            <a:r>
              <a:rPr lang="fr-FR" sz="2400" dirty="0" err="1" smtClean="0"/>
              <a:t>galactomannanes</a:t>
            </a:r>
            <a:r>
              <a:rPr lang="fr-FR" sz="2400" dirty="0" smtClean="0"/>
              <a:t> issus de certaines graines : caroube. </a:t>
            </a:r>
          </a:p>
          <a:p>
            <a:pPr algn="just">
              <a:buFontTx/>
              <a:buChar char="-"/>
            </a:pPr>
            <a:r>
              <a:rPr lang="fr-FR" sz="2400" dirty="0" smtClean="0"/>
              <a:t>Des pectines situées dans les parois cellulaires et les ciments intracellulaires des végétaux. </a:t>
            </a:r>
          </a:p>
          <a:p>
            <a:pPr algn="just">
              <a:buFontTx/>
              <a:buChar char="-"/>
            </a:pPr>
            <a:endParaRPr lang="fr-FR" sz="2400" dirty="0" smtClean="0"/>
          </a:p>
          <a:p>
            <a:endParaRPr lang="fr-FR"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1142984"/>
            <a:ext cx="8229600" cy="4525963"/>
          </a:xfrm>
        </p:spPr>
        <p:txBody>
          <a:bodyPr>
            <a:normAutofit/>
          </a:bodyPr>
          <a:lstStyle/>
          <a:p>
            <a:pPr algn="just">
              <a:buFontTx/>
              <a:buChar char="-"/>
            </a:pPr>
            <a:r>
              <a:rPr lang="fr-FR" sz="2600" dirty="0" smtClean="0"/>
              <a:t>Des extraits d’algues : algues rouges, avec l’agar-agar, les </a:t>
            </a:r>
            <a:r>
              <a:rPr lang="fr-FR" sz="2600" dirty="0" err="1" smtClean="0"/>
              <a:t>carraghénanes</a:t>
            </a:r>
            <a:r>
              <a:rPr lang="fr-FR" sz="2600" dirty="0" smtClean="0"/>
              <a:t>, algues brunes avec les alginates. </a:t>
            </a:r>
          </a:p>
          <a:p>
            <a:pPr algn="just">
              <a:buNone/>
            </a:pPr>
            <a:endParaRPr lang="fr-FR" sz="2600" dirty="0" smtClean="0"/>
          </a:p>
          <a:p>
            <a:pPr algn="just">
              <a:buFontTx/>
              <a:buChar char="-"/>
            </a:pPr>
            <a:r>
              <a:rPr lang="fr-FR" sz="2600" dirty="0" smtClean="0"/>
              <a:t>Des constituants végétaux transformés ; dérivés de la cellulose, amidons modifiés. </a:t>
            </a:r>
          </a:p>
          <a:p>
            <a:pPr algn="just">
              <a:buFontTx/>
              <a:buChar char="-"/>
            </a:pPr>
            <a:endParaRPr lang="fr-FR" sz="2600" dirty="0" smtClean="0"/>
          </a:p>
          <a:p>
            <a:pPr algn="just"/>
            <a:r>
              <a:rPr lang="fr-FR" sz="2600" dirty="0" smtClean="0"/>
              <a:t>Le règne animal est également représenté, avec la gélatine. Plus récemment encore, on a su faire appel aux micro-organismes pour la synthèse de certains produits : gomme </a:t>
            </a:r>
            <a:r>
              <a:rPr lang="fr-FR" sz="2600" dirty="0" err="1" smtClean="0"/>
              <a:t>xanthane</a:t>
            </a:r>
            <a:r>
              <a:rPr lang="fr-FR" sz="2600" dirty="0" smtClean="0"/>
              <a:t>, gomme </a:t>
            </a:r>
            <a:r>
              <a:rPr lang="fr-FR" sz="2600" dirty="0" err="1" smtClean="0"/>
              <a:t>gellane</a:t>
            </a:r>
            <a:r>
              <a:rPr lang="fr-FR" sz="2600" dirty="0" smtClean="0"/>
              <a:t>.</a:t>
            </a:r>
          </a:p>
          <a:p>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lstStyle/>
          <a:p>
            <a:r>
              <a:rPr lang="fr-FR" b="1" dirty="0" smtClean="0"/>
              <a:t>Exemples: </a:t>
            </a:r>
            <a:endParaRPr lang="fr-FR" dirty="0" smtClean="0"/>
          </a:p>
          <a:p>
            <a:r>
              <a:rPr lang="fr-FR" b="1" dirty="0" err="1" smtClean="0"/>
              <a:t>Caraghénanes</a:t>
            </a:r>
            <a:r>
              <a:rPr lang="fr-FR" b="1" dirty="0" smtClean="0"/>
              <a:t> E407: gélifiant-épaississant </a:t>
            </a:r>
            <a:r>
              <a:rPr lang="fr-FR" dirty="0" smtClean="0"/>
              <a:t>extrait d’algues (</a:t>
            </a:r>
            <a:r>
              <a:rPr lang="fr-FR" dirty="0" err="1" smtClean="0"/>
              <a:t>Flamby</a:t>
            </a:r>
            <a:r>
              <a:rPr lang="fr-FR" dirty="0" smtClean="0"/>
              <a:t> &amp; glaces) </a:t>
            </a:r>
          </a:p>
          <a:p>
            <a:r>
              <a:rPr lang="fr-FR" dirty="0" smtClean="0"/>
              <a:t>Ulcères et cancer colon du cobaye, mais dans aucun autre modèle animal. </a:t>
            </a:r>
          </a:p>
          <a:p>
            <a:endParaRPr lang="fr-FR" dirty="0"/>
          </a:p>
        </p:txBody>
      </p:sp>
      <p:graphicFrame>
        <p:nvGraphicFramePr>
          <p:cNvPr id="4" name="Tableau 3"/>
          <p:cNvGraphicFramePr>
            <a:graphicFrameLocks noGrp="1"/>
          </p:cNvGraphicFramePr>
          <p:nvPr/>
        </p:nvGraphicFramePr>
        <p:xfrm>
          <a:off x="928661" y="3643314"/>
          <a:ext cx="7429554" cy="3081183"/>
        </p:xfrm>
        <a:graphic>
          <a:graphicData uri="http://schemas.openxmlformats.org/drawingml/2006/table">
            <a:tbl>
              <a:tblPr firstRow="1" bandRow="1">
                <a:tableStyleId>{5C22544A-7EE6-4342-B048-85BDC9FD1C3A}</a:tableStyleId>
              </a:tblPr>
              <a:tblGrid>
                <a:gridCol w="2476518"/>
                <a:gridCol w="2476518"/>
                <a:gridCol w="2476518"/>
              </a:tblGrid>
              <a:tr h="978063">
                <a:tc>
                  <a:txBody>
                    <a:bodyPr/>
                    <a:lstStyle/>
                    <a:p>
                      <a:pPr algn="ctr">
                        <a:lnSpc>
                          <a:spcPct val="115000"/>
                        </a:lnSpc>
                        <a:spcAft>
                          <a:spcPts val="0"/>
                        </a:spcAft>
                      </a:pPr>
                      <a:r>
                        <a:rPr lang="fr-FR" sz="2400" b="1" i="1" dirty="0">
                          <a:solidFill>
                            <a:schemeClr val="tx1"/>
                          </a:solidFill>
                          <a:latin typeface="+mn-lt"/>
                          <a:ea typeface="Calibri"/>
                          <a:cs typeface="Arial"/>
                        </a:rPr>
                        <a:t>Epaississant</a:t>
                      </a:r>
                      <a:endParaRPr lang="fr-FR" sz="2400" dirty="0">
                        <a:solidFill>
                          <a:schemeClr val="tx1"/>
                        </a:solidFill>
                        <a:latin typeface="+mn-lt"/>
                        <a:ea typeface="Calibri"/>
                        <a:cs typeface="Arial"/>
                      </a:endParaRPr>
                    </a:p>
                  </a:txBody>
                  <a:tcPr marL="68580" marR="68580" marT="0" marB="0"/>
                </a:tc>
                <a:tc>
                  <a:txBody>
                    <a:bodyPr/>
                    <a:lstStyle/>
                    <a:p>
                      <a:pPr algn="ctr">
                        <a:spcAft>
                          <a:spcPts val="0"/>
                        </a:spcAft>
                      </a:pPr>
                      <a:r>
                        <a:rPr lang="fr-FR" sz="2400" b="1" i="1" dirty="0">
                          <a:solidFill>
                            <a:srgbClr val="000000"/>
                          </a:solidFill>
                          <a:latin typeface="+mn-lt"/>
                          <a:ea typeface="Calibri"/>
                          <a:cs typeface="Times New Roman"/>
                        </a:rPr>
                        <a:t>Gélifiants</a:t>
                      </a:r>
                      <a:endParaRPr lang="fr-FR" sz="2400" dirty="0">
                        <a:solidFill>
                          <a:srgbClr val="000000"/>
                        </a:solidFill>
                        <a:latin typeface="+mn-lt"/>
                        <a:ea typeface="Calibri"/>
                      </a:endParaRPr>
                    </a:p>
                  </a:txBody>
                  <a:tcPr marL="68580" marR="68580" marT="0" marB="0"/>
                </a:tc>
                <a:tc>
                  <a:txBody>
                    <a:bodyPr/>
                    <a:lstStyle/>
                    <a:p>
                      <a:pPr algn="ctr">
                        <a:spcAft>
                          <a:spcPts val="0"/>
                        </a:spcAft>
                      </a:pPr>
                      <a:r>
                        <a:rPr lang="fr-FR" sz="2400" b="1" i="1" dirty="0">
                          <a:solidFill>
                            <a:srgbClr val="000000"/>
                          </a:solidFill>
                          <a:latin typeface="+mn-lt"/>
                          <a:ea typeface="Calibri"/>
                          <a:cs typeface="Times New Roman"/>
                        </a:rPr>
                        <a:t>Gélifiants et Epaississant</a:t>
                      </a:r>
                      <a:endParaRPr lang="fr-FR" sz="2400" dirty="0">
                        <a:solidFill>
                          <a:srgbClr val="000000"/>
                        </a:solidFill>
                        <a:latin typeface="+mn-lt"/>
                        <a:ea typeface="Calibri"/>
                      </a:endParaRPr>
                    </a:p>
                  </a:txBody>
                  <a:tcPr marL="68580" marR="68580" marT="0" marB="0"/>
                </a:tc>
              </a:tr>
              <a:tr h="978063">
                <a:tc>
                  <a:txBody>
                    <a:bodyPr/>
                    <a:lstStyle/>
                    <a:p>
                      <a:pPr marL="342900" lvl="0" indent="-342900" rtl="0">
                        <a:lnSpc>
                          <a:spcPct val="115000"/>
                        </a:lnSpc>
                        <a:spcAft>
                          <a:spcPts val="0"/>
                        </a:spcAft>
                        <a:buFont typeface="Times New Roman"/>
                        <a:buChar char="-"/>
                      </a:pPr>
                      <a:r>
                        <a:rPr lang="fr-FR" sz="2400" dirty="0">
                          <a:latin typeface="+mn-lt"/>
                          <a:ea typeface="Calibri"/>
                          <a:cs typeface="Arial"/>
                        </a:rPr>
                        <a:t>Caroube</a:t>
                      </a:r>
                    </a:p>
                    <a:p>
                      <a:pPr marL="342900" lvl="0" indent="-342900">
                        <a:lnSpc>
                          <a:spcPct val="115000"/>
                        </a:lnSpc>
                        <a:spcAft>
                          <a:spcPts val="0"/>
                        </a:spcAft>
                        <a:buFont typeface="Times New Roman"/>
                        <a:buChar char="-"/>
                      </a:pPr>
                      <a:r>
                        <a:rPr lang="fr-FR" sz="2400" dirty="0" err="1">
                          <a:latin typeface="+mn-lt"/>
                          <a:ea typeface="Calibri"/>
                          <a:cs typeface="Arial"/>
                        </a:rPr>
                        <a:t>Guar</a:t>
                      </a:r>
                      <a:endParaRPr lang="fr-FR" sz="2400" dirty="0">
                        <a:latin typeface="+mn-lt"/>
                        <a:ea typeface="Calibri"/>
                        <a:cs typeface="Arial"/>
                      </a:endParaRPr>
                    </a:p>
                    <a:p>
                      <a:pPr marL="342900" lvl="0" indent="-342900">
                        <a:lnSpc>
                          <a:spcPct val="115000"/>
                        </a:lnSpc>
                        <a:spcAft>
                          <a:spcPts val="0"/>
                        </a:spcAft>
                        <a:buFont typeface="Times New Roman"/>
                        <a:buChar char="-"/>
                      </a:pPr>
                      <a:r>
                        <a:rPr lang="fr-FR" sz="2400" dirty="0" err="1">
                          <a:latin typeface="+mn-lt"/>
                          <a:ea typeface="Calibri"/>
                          <a:cs typeface="Arial"/>
                        </a:rPr>
                        <a:t>Xanthane</a:t>
                      </a:r>
                      <a:endParaRPr lang="fr-FR" sz="2400" dirty="0">
                        <a:latin typeface="+mn-lt"/>
                        <a:ea typeface="Calibri"/>
                        <a:cs typeface="Arial"/>
                      </a:endParaRPr>
                    </a:p>
                    <a:p>
                      <a:pPr marL="342900" lvl="0" indent="-342900">
                        <a:lnSpc>
                          <a:spcPct val="115000"/>
                        </a:lnSpc>
                        <a:spcAft>
                          <a:spcPts val="0"/>
                        </a:spcAft>
                        <a:buFont typeface="Times New Roman"/>
                        <a:buChar char="-"/>
                      </a:pPr>
                      <a:r>
                        <a:rPr lang="fr-FR" sz="2400" dirty="0">
                          <a:latin typeface="+mn-lt"/>
                          <a:ea typeface="Calibri"/>
                          <a:cs typeface="Arial"/>
                        </a:rPr>
                        <a:t>Amidon natif</a:t>
                      </a:r>
                    </a:p>
                    <a:p>
                      <a:pPr marL="342900" lvl="0" indent="-342900">
                        <a:lnSpc>
                          <a:spcPct val="115000"/>
                        </a:lnSpc>
                        <a:spcAft>
                          <a:spcPts val="0"/>
                        </a:spcAft>
                        <a:buFont typeface="Times New Roman"/>
                        <a:buChar char="-"/>
                      </a:pPr>
                      <a:r>
                        <a:rPr lang="fr-FR" sz="2400" dirty="0">
                          <a:latin typeface="+mn-lt"/>
                          <a:ea typeface="Calibri"/>
                          <a:cs typeface="Arial"/>
                        </a:rPr>
                        <a:t>Amidon modifié</a:t>
                      </a:r>
                    </a:p>
                  </a:txBody>
                  <a:tcPr marL="68580" marR="68580" marT="0" marB="0"/>
                </a:tc>
                <a:tc>
                  <a:txBody>
                    <a:bodyPr/>
                    <a:lstStyle/>
                    <a:p>
                      <a:pPr algn="ctr">
                        <a:spcAft>
                          <a:spcPts val="0"/>
                        </a:spcAft>
                      </a:pPr>
                      <a:endParaRPr lang="fr-FR" sz="2400" dirty="0">
                        <a:solidFill>
                          <a:srgbClr val="000000"/>
                        </a:solidFill>
                        <a:latin typeface="+mn-lt"/>
                        <a:ea typeface="Calibri"/>
                        <a:cs typeface="Times New Roman"/>
                      </a:endParaRPr>
                    </a:p>
                    <a:p>
                      <a:pPr algn="ctr">
                        <a:spcAft>
                          <a:spcPts val="0"/>
                        </a:spcAft>
                      </a:pPr>
                      <a:r>
                        <a:rPr lang="fr-FR" sz="2400" dirty="0">
                          <a:solidFill>
                            <a:srgbClr val="000000"/>
                          </a:solidFill>
                          <a:latin typeface="+mn-lt"/>
                          <a:ea typeface="Calibri"/>
                          <a:cs typeface="Times New Roman"/>
                        </a:rPr>
                        <a:t>- Pectine,</a:t>
                      </a:r>
                      <a:endParaRPr lang="fr-FR" sz="2400" dirty="0">
                        <a:solidFill>
                          <a:srgbClr val="000000"/>
                        </a:solidFill>
                        <a:latin typeface="+mn-lt"/>
                        <a:ea typeface="Calibri"/>
                      </a:endParaRPr>
                    </a:p>
                    <a:p>
                      <a:pPr algn="ctr">
                        <a:spcAft>
                          <a:spcPts val="0"/>
                        </a:spcAft>
                      </a:pPr>
                      <a:r>
                        <a:rPr lang="fr-FR" sz="2400" dirty="0">
                          <a:solidFill>
                            <a:srgbClr val="000000"/>
                          </a:solidFill>
                          <a:latin typeface="+mn-lt"/>
                          <a:ea typeface="Calibri"/>
                          <a:cs typeface="Times New Roman"/>
                        </a:rPr>
                        <a:t>- Gélatine,</a:t>
                      </a:r>
                      <a:endParaRPr lang="fr-FR" sz="2400" dirty="0">
                        <a:solidFill>
                          <a:srgbClr val="000000"/>
                        </a:solidFill>
                        <a:latin typeface="+mn-lt"/>
                        <a:ea typeface="Calibri"/>
                      </a:endParaRPr>
                    </a:p>
                    <a:p>
                      <a:pPr algn="ctr">
                        <a:spcAft>
                          <a:spcPts val="0"/>
                        </a:spcAft>
                      </a:pPr>
                      <a:r>
                        <a:rPr lang="fr-FR" sz="2400" dirty="0">
                          <a:solidFill>
                            <a:srgbClr val="000000"/>
                          </a:solidFill>
                          <a:latin typeface="+mn-lt"/>
                          <a:ea typeface="Calibri"/>
                          <a:cs typeface="Times New Roman"/>
                        </a:rPr>
                        <a:t>- Agar </a:t>
                      </a:r>
                      <a:r>
                        <a:rPr lang="fr-FR" sz="2400" dirty="0" err="1">
                          <a:solidFill>
                            <a:srgbClr val="000000"/>
                          </a:solidFill>
                          <a:latin typeface="+mn-lt"/>
                          <a:ea typeface="Calibri"/>
                          <a:cs typeface="Times New Roman"/>
                        </a:rPr>
                        <a:t>agar</a:t>
                      </a:r>
                      <a:endParaRPr lang="fr-FR" sz="2400" dirty="0">
                        <a:solidFill>
                          <a:srgbClr val="000000"/>
                        </a:solidFill>
                        <a:latin typeface="+mn-lt"/>
                        <a:ea typeface="Calibri"/>
                      </a:endParaRPr>
                    </a:p>
                  </a:txBody>
                  <a:tcPr marL="68580" marR="68580" marT="0" marB="0"/>
                </a:tc>
                <a:tc>
                  <a:txBody>
                    <a:bodyPr/>
                    <a:lstStyle/>
                    <a:p>
                      <a:pPr algn="ctr">
                        <a:spcAft>
                          <a:spcPts val="0"/>
                        </a:spcAft>
                      </a:pPr>
                      <a:endParaRPr lang="fr-FR" sz="2400" dirty="0">
                        <a:solidFill>
                          <a:srgbClr val="000000"/>
                        </a:solidFill>
                        <a:latin typeface="+mn-lt"/>
                        <a:ea typeface="Calibri"/>
                        <a:cs typeface="Times New Roman"/>
                      </a:endParaRPr>
                    </a:p>
                    <a:p>
                      <a:pPr algn="ctr">
                        <a:spcAft>
                          <a:spcPts val="0"/>
                        </a:spcAft>
                      </a:pPr>
                      <a:r>
                        <a:rPr lang="fr-FR" sz="2400" dirty="0">
                          <a:solidFill>
                            <a:srgbClr val="000000"/>
                          </a:solidFill>
                          <a:latin typeface="+mn-lt"/>
                          <a:ea typeface="Calibri"/>
                          <a:cs typeface="Times New Roman"/>
                        </a:rPr>
                        <a:t>- </a:t>
                      </a:r>
                      <a:r>
                        <a:rPr lang="fr-FR" sz="2400" dirty="0" err="1">
                          <a:solidFill>
                            <a:srgbClr val="000000"/>
                          </a:solidFill>
                          <a:latin typeface="+mn-lt"/>
                          <a:ea typeface="Calibri"/>
                          <a:cs typeface="Times New Roman"/>
                        </a:rPr>
                        <a:t>Carraghénane</a:t>
                      </a:r>
                      <a:r>
                        <a:rPr lang="fr-FR" sz="2400" dirty="0">
                          <a:solidFill>
                            <a:srgbClr val="000000"/>
                          </a:solidFill>
                          <a:latin typeface="+mn-lt"/>
                          <a:ea typeface="Calibri"/>
                          <a:cs typeface="Times New Roman"/>
                        </a:rPr>
                        <a:t>,</a:t>
                      </a:r>
                      <a:endParaRPr lang="fr-FR" sz="2400" dirty="0">
                        <a:solidFill>
                          <a:srgbClr val="000000"/>
                        </a:solidFill>
                        <a:latin typeface="+mn-lt"/>
                        <a:ea typeface="Calibri"/>
                      </a:endParaRPr>
                    </a:p>
                    <a:p>
                      <a:pPr algn="ctr">
                        <a:spcAft>
                          <a:spcPts val="0"/>
                        </a:spcAft>
                      </a:pPr>
                      <a:r>
                        <a:rPr lang="fr-FR" sz="2400" dirty="0">
                          <a:solidFill>
                            <a:srgbClr val="000000"/>
                          </a:solidFill>
                          <a:latin typeface="+mn-lt"/>
                          <a:ea typeface="Calibri"/>
                          <a:cs typeface="Times New Roman"/>
                        </a:rPr>
                        <a:t>- Alginates</a:t>
                      </a:r>
                      <a:endParaRPr lang="fr-FR" sz="2400" dirty="0">
                        <a:solidFill>
                          <a:srgbClr val="000000"/>
                        </a:solidFill>
                        <a:latin typeface="+mn-lt"/>
                        <a:ea typeface="Calibri"/>
                      </a:endParaRPr>
                    </a:p>
                  </a:txBody>
                  <a:tcPr marL="68580" marR="68580" marT="0" marB="0"/>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normAutofit/>
          </a:bodyPr>
          <a:lstStyle/>
          <a:p>
            <a:pPr lvl="0" algn="ctr">
              <a:buNone/>
            </a:pPr>
            <a:r>
              <a:rPr lang="fr-FR" b="1" dirty="0" smtClean="0">
                <a:solidFill>
                  <a:srgbClr val="00B050"/>
                </a:solidFill>
              </a:rPr>
              <a:t>4.  LES COLORANTS ALIMENTAIRES</a:t>
            </a:r>
            <a:endParaRPr lang="fr-FR" dirty="0" smtClean="0">
              <a:solidFill>
                <a:srgbClr val="00B050"/>
              </a:solidFill>
            </a:endParaRPr>
          </a:p>
          <a:p>
            <a:pPr>
              <a:buNone/>
            </a:pPr>
            <a:endParaRPr lang="fr-FR" dirty="0" smtClean="0"/>
          </a:p>
          <a:p>
            <a:r>
              <a:rPr lang="fr-FR" dirty="0" smtClean="0"/>
              <a:t>On distingue les colorants naturels et les colorants synthétiques qui sont répartis en 3 catégories: </a:t>
            </a:r>
          </a:p>
          <a:p>
            <a:pPr>
              <a:buNone/>
            </a:pPr>
            <a:r>
              <a:rPr lang="fr-FR" dirty="0" smtClean="0"/>
              <a:t>- Pour colorer dans la masse et en surface </a:t>
            </a:r>
          </a:p>
          <a:p>
            <a:pPr>
              <a:buNone/>
            </a:pPr>
            <a:r>
              <a:rPr lang="fr-FR" dirty="0" smtClean="0"/>
              <a:t>- Pour colorer en surface uniquement </a:t>
            </a:r>
          </a:p>
          <a:p>
            <a:pPr>
              <a:buNone/>
            </a:pPr>
            <a:r>
              <a:rPr lang="fr-FR" dirty="0" smtClean="0"/>
              <a:t>- Pour certains usages seulement tel que la coloration des croûtes de fromage </a:t>
            </a:r>
          </a:p>
          <a:p>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normAutofit fontScale="92500" lnSpcReduction="10000"/>
          </a:bodyPr>
          <a:lstStyle/>
          <a:p>
            <a:r>
              <a:rPr lang="fr-FR" dirty="0" smtClean="0"/>
              <a:t>Ils sont utilisés pour : </a:t>
            </a:r>
          </a:p>
          <a:p>
            <a:pPr>
              <a:buNone/>
            </a:pPr>
            <a:r>
              <a:rPr lang="fr-FR" dirty="0" smtClean="0"/>
              <a:t>- Remplacer les colorants naturels qui ont été détruits ou modifiés </a:t>
            </a:r>
          </a:p>
          <a:p>
            <a:pPr>
              <a:buNone/>
            </a:pPr>
            <a:r>
              <a:rPr lang="fr-FR" dirty="0" smtClean="0"/>
              <a:t>- Uniformiser la couleur des divers lots d’aliments </a:t>
            </a:r>
          </a:p>
          <a:p>
            <a:pPr>
              <a:buNone/>
            </a:pPr>
            <a:r>
              <a:rPr lang="fr-FR" dirty="0" smtClean="0"/>
              <a:t>- Aviver la couleur naturelle des produits </a:t>
            </a:r>
          </a:p>
          <a:p>
            <a:pPr>
              <a:buFontTx/>
              <a:buChar char="-"/>
            </a:pPr>
            <a:r>
              <a:rPr lang="fr-FR" dirty="0" smtClean="0"/>
              <a:t>Rendre appétissants certains produits</a:t>
            </a:r>
          </a:p>
          <a:p>
            <a:pPr>
              <a:buFontTx/>
              <a:buChar char="-"/>
            </a:pPr>
            <a:endParaRPr lang="fr-FR" dirty="0" smtClean="0"/>
          </a:p>
          <a:p>
            <a:pPr>
              <a:buFontTx/>
              <a:buChar char="-"/>
            </a:pPr>
            <a:r>
              <a:rPr lang="fr-FR" dirty="0" smtClean="0"/>
              <a:t>On les trouve dans de multiples boissons, les confiseries, les laitages, les potages, les charcuteries, les condiments et même les croûtes de fromage. </a:t>
            </a:r>
          </a:p>
          <a:p>
            <a:pPr>
              <a:buFontTx/>
              <a:buChar char="-"/>
            </a:pPr>
            <a:endParaRPr lang="fr-F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928670"/>
            <a:ext cx="8229600" cy="4857784"/>
          </a:xfrm>
        </p:spPr>
        <p:txBody>
          <a:bodyPr>
            <a:normAutofit fontScale="77500" lnSpcReduction="20000"/>
          </a:bodyPr>
          <a:lstStyle/>
          <a:p>
            <a:pPr algn="ctr">
              <a:buNone/>
            </a:pPr>
            <a:r>
              <a:rPr lang="fr-FR" b="1" dirty="0" smtClean="0">
                <a:solidFill>
                  <a:srgbClr val="00B050"/>
                </a:solidFill>
              </a:rPr>
              <a:t>Effets des colorants sur la santé : </a:t>
            </a:r>
          </a:p>
          <a:p>
            <a:pPr>
              <a:buNone/>
            </a:pPr>
            <a:endParaRPr lang="fr-FR" dirty="0" smtClean="0">
              <a:solidFill>
                <a:srgbClr val="00B050"/>
              </a:solidFill>
            </a:endParaRPr>
          </a:p>
          <a:p>
            <a:pPr lvl="0">
              <a:buNone/>
            </a:pPr>
            <a:r>
              <a:rPr lang="fr-FR" b="1" dirty="0" smtClean="0">
                <a:solidFill>
                  <a:srgbClr val="00B050"/>
                </a:solidFill>
              </a:rPr>
              <a:t>4.1    Effets bénéfiques: </a:t>
            </a:r>
            <a:endParaRPr lang="fr-FR" dirty="0" smtClean="0">
              <a:solidFill>
                <a:srgbClr val="00B050"/>
              </a:solidFill>
            </a:endParaRPr>
          </a:p>
          <a:p>
            <a:pPr>
              <a:buFontTx/>
              <a:buChar char="-"/>
            </a:pPr>
            <a:r>
              <a:rPr lang="fr-FR" dirty="0" smtClean="0"/>
              <a:t>Tous les colorants alimentaires ne sont pas dangereux pour la santé. C’est le cas pour deux colorants de la famille des caroténoïdes. </a:t>
            </a:r>
          </a:p>
          <a:p>
            <a:pPr>
              <a:buNone/>
            </a:pPr>
            <a:endParaRPr lang="fr-FR" dirty="0" smtClean="0"/>
          </a:p>
          <a:p>
            <a:pPr>
              <a:buFontTx/>
              <a:buChar char="-"/>
            </a:pPr>
            <a:r>
              <a:rPr lang="fr-FR" dirty="0" smtClean="0"/>
              <a:t>Il aide à protéger et à réparer les cellules endommagées en empêchant l'oxydation de l'ADN. </a:t>
            </a:r>
          </a:p>
          <a:p>
            <a:pPr>
              <a:buNone/>
            </a:pPr>
            <a:endParaRPr lang="fr-FR" dirty="0" smtClean="0"/>
          </a:p>
          <a:p>
            <a:pPr>
              <a:buNone/>
            </a:pPr>
            <a:r>
              <a:rPr lang="fr-FR" dirty="0" smtClean="0"/>
              <a:t>- Il couvre ainsi les besoins indispensables de l'organisme. Il joue lui aussi un rôle très important dans la prévention des cancers. </a:t>
            </a:r>
          </a:p>
          <a:p>
            <a:endParaRPr lang="fr-F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1071546"/>
            <a:ext cx="8229600" cy="4525963"/>
          </a:xfrm>
        </p:spPr>
        <p:txBody>
          <a:bodyPr/>
          <a:lstStyle/>
          <a:p>
            <a:pPr lvl="1">
              <a:buNone/>
            </a:pPr>
            <a:r>
              <a:rPr lang="fr-FR" b="1" dirty="0" smtClean="0">
                <a:solidFill>
                  <a:srgbClr val="FF0000"/>
                </a:solidFill>
              </a:rPr>
              <a:t>4.2   Effets néfastes: </a:t>
            </a:r>
            <a:endParaRPr lang="fr-FR" dirty="0" smtClean="0">
              <a:solidFill>
                <a:srgbClr val="FF0000"/>
              </a:solidFill>
            </a:endParaRPr>
          </a:p>
          <a:p>
            <a:r>
              <a:rPr lang="fr-FR" dirty="0" smtClean="0"/>
              <a:t>Certains colorants (comme : Jaune orangé S (E 110)/ Jaune de quinoléine (E 104)/ </a:t>
            </a:r>
            <a:r>
              <a:rPr lang="fr-FR" dirty="0" err="1" smtClean="0"/>
              <a:t>Carmoisine</a:t>
            </a:r>
            <a:r>
              <a:rPr lang="fr-FR" dirty="0" smtClean="0"/>
              <a:t> (E 122)/ Rouge </a:t>
            </a:r>
            <a:r>
              <a:rPr lang="fr-FR" dirty="0" err="1" smtClean="0"/>
              <a:t>allura</a:t>
            </a:r>
            <a:r>
              <a:rPr lang="fr-FR" dirty="0" smtClean="0"/>
              <a:t> (E 129)/ </a:t>
            </a:r>
            <a:r>
              <a:rPr lang="fr-FR" dirty="0" err="1" smtClean="0"/>
              <a:t>Tartrazine</a:t>
            </a:r>
            <a:r>
              <a:rPr lang="fr-FR" dirty="0" smtClean="0"/>
              <a:t> (E 102)/ Ponceau 4R (E 124)) favoriseraient l'hyperactivité et le déficit d'attention chez les enfants.</a:t>
            </a:r>
            <a:endParaRPr lang="fr-F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214338"/>
            <a:ext cx="8643998" cy="1143000"/>
          </a:xfrm>
        </p:spPr>
        <p:txBody>
          <a:bodyPr/>
          <a:lstStyle/>
          <a:p>
            <a:pPr lvl="1" rtl="0"/>
            <a:r>
              <a:rPr lang="fr-FR" b="1" dirty="0"/>
              <a:t> </a:t>
            </a:r>
            <a:r>
              <a:rPr lang="fr-FR" sz="2000" b="1" dirty="0" smtClean="0">
                <a:solidFill>
                  <a:srgbClr val="00B050"/>
                </a:solidFill>
              </a:rPr>
              <a:t>4.3  Impact </a:t>
            </a:r>
            <a:r>
              <a:rPr lang="fr-FR" sz="2000" b="1" dirty="0">
                <a:solidFill>
                  <a:srgbClr val="00B050"/>
                </a:solidFill>
              </a:rPr>
              <a:t>des colorants alimentaires sur la santé et règlementation</a:t>
            </a:r>
            <a:r>
              <a:rPr lang="fr-FR" sz="1600" dirty="0"/>
              <a:t/>
            </a:r>
            <a:br>
              <a:rPr lang="fr-FR" sz="1600" dirty="0"/>
            </a:br>
            <a:r>
              <a:rPr lang="fr-FR" b="1" dirty="0"/>
              <a:t> </a:t>
            </a:r>
            <a:endParaRPr lang="fr-FR" dirty="0"/>
          </a:p>
        </p:txBody>
      </p:sp>
      <p:graphicFrame>
        <p:nvGraphicFramePr>
          <p:cNvPr id="4" name="Espace réservé du contenu 3"/>
          <p:cNvGraphicFramePr>
            <a:graphicFrameLocks noGrp="1"/>
          </p:cNvGraphicFramePr>
          <p:nvPr>
            <p:ph idx="1"/>
          </p:nvPr>
        </p:nvGraphicFramePr>
        <p:xfrm>
          <a:off x="285718" y="571480"/>
          <a:ext cx="8572560" cy="6583680"/>
        </p:xfrm>
        <a:graphic>
          <a:graphicData uri="http://schemas.openxmlformats.org/drawingml/2006/table">
            <a:tbl>
              <a:tblPr firstRow="1" bandRow="1">
                <a:tableStyleId>{5C22544A-7EE6-4342-B048-85BDC9FD1C3A}</a:tableStyleId>
              </a:tblPr>
              <a:tblGrid>
                <a:gridCol w="1428760"/>
                <a:gridCol w="1428760"/>
                <a:gridCol w="1428760"/>
                <a:gridCol w="1428760"/>
                <a:gridCol w="1428760"/>
                <a:gridCol w="1428760"/>
              </a:tblGrid>
              <a:tr h="370840">
                <a:tc>
                  <a:txBody>
                    <a:bodyPr/>
                    <a:lstStyle/>
                    <a:p>
                      <a:pPr>
                        <a:lnSpc>
                          <a:spcPct val="115000"/>
                        </a:lnSpc>
                        <a:spcAft>
                          <a:spcPts val="0"/>
                        </a:spcAft>
                      </a:pPr>
                      <a:r>
                        <a:rPr lang="fr-FR" sz="2000" b="1" dirty="0">
                          <a:latin typeface="+mn-lt"/>
                          <a:ea typeface="Calibri"/>
                          <a:cs typeface="Arial"/>
                        </a:rPr>
                        <a:t>Code</a:t>
                      </a:r>
                      <a:endParaRPr lang="fr-FR" sz="2000" dirty="0">
                        <a:latin typeface="+mn-lt"/>
                        <a:ea typeface="Calibri"/>
                        <a:cs typeface="Arial"/>
                      </a:endParaRPr>
                    </a:p>
                  </a:txBody>
                  <a:tcPr marL="68580" marR="68580" marT="0" marB="0"/>
                </a:tc>
                <a:tc>
                  <a:txBody>
                    <a:bodyPr/>
                    <a:lstStyle/>
                    <a:p>
                      <a:pPr>
                        <a:lnSpc>
                          <a:spcPct val="115000"/>
                        </a:lnSpc>
                        <a:spcAft>
                          <a:spcPts val="0"/>
                        </a:spcAft>
                      </a:pPr>
                      <a:r>
                        <a:rPr lang="fr-FR" sz="2000" b="1">
                          <a:latin typeface="+mn-lt"/>
                          <a:ea typeface="Calibri"/>
                          <a:cs typeface="Arial"/>
                        </a:rPr>
                        <a:t>Nom</a:t>
                      </a:r>
                      <a:endParaRPr lang="fr-FR" sz="2000">
                        <a:latin typeface="+mn-lt"/>
                        <a:ea typeface="Calibri"/>
                        <a:cs typeface="Arial"/>
                      </a:endParaRPr>
                    </a:p>
                  </a:txBody>
                  <a:tcPr marL="68580" marR="68580" marT="0" marB="0"/>
                </a:tc>
                <a:tc>
                  <a:txBody>
                    <a:bodyPr/>
                    <a:lstStyle/>
                    <a:p>
                      <a:pPr>
                        <a:lnSpc>
                          <a:spcPct val="115000"/>
                        </a:lnSpc>
                        <a:spcAft>
                          <a:spcPts val="0"/>
                        </a:spcAft>
                      </a:pPr>
                      <a:r>
                        <a:rPr lang="fr-FR" sz="2000" b="1">
                          <a:latin typeface="+mn-lt"/>
                          <a:ea typeface="Calibri"/>
                          <a:cs typeface="Arial"/>
                        </a:rPr>
                        <a:t>Origine</a:t>
                      </a:r>
                      <a:endParaRPr lang="fr-FR" sz="2000">
                        <a:latin typeface="+mn-lt"/>
                        <a:ea typeface="Calibri"/>
                        <a:cs typeface="Arial"/>
                      </a:endParaRPr>
                    </a:p>
                  </a:txBody>
                  <a:tcPr marL="68580" marR="68580" marT="0" marB="0"/>
                </a:tc>
                <a:tc>
                  <a:txBody>
                    <a:bodyPr/>
                    <a:lstStyle/>
                    <a:p>
                      <a:pPr>
                        <a:lnSpc>
                          <a:spcPct val="115000"/>
                        </a:lnSpc>
                        <a:spcAft>
                          <a:spcPts val="0"/>
                        </a:spcAft>
                      </a:pPr>
                      <a:r>
                        <a:rPr lang="fr-FR" sz="2000" b="1">
                          <a:latin typeface="+mn-lt"/>
                          <a:ea typeface="Calibri"/>
                          <a:cs typeface="Arial"/>
                        </a:rPr>
                        <a:t>Utilisation</a:t>
                      </a:r>
                      <a:endParaRPr lang="fr-FR" sz="2000">
                        <a:latin typeface="+mn-lt"/>
                        <a:ea typeface="Calibri"/>
                        <a:cs typeface="Arial"/>
                      </a:endParaRPr>
                    </a:p>
                  </a:txBody>
                  <a:tcPr marL="68580" marR="68580" marT="0" marB="0"/>
                </a:tc>
                <a:tc>
                  <a:txBody>
                    <a:bodyPr/>
                    <a:lstStyle/>
                    <a:p>
                      <a:pPr>
                        <a:lnSpc>
                          <a:spcPct val="115000"/>
                        </a:lnSpc>
                        <a:spcAft>
                          <a:spcPts val="0"/>
                        </a:spcAft>
                      </a:pPr>
                      <a:r>
                        <a:rPr lang="fr-FR" sz="2000" b="1">
                          <a:latin typeface="+mn-lt"/>
                          <a:ea typeface="Calibri"/>
                          <a:cs typeface="Arial"/>
                        </a:rPr>
                        <a:t>DJA</a:t>
                      </a:r>
                      <a:endParaRPr lang="fr-FR" sz="2000">
                        <a:latin typeface="+mn-lt"/>
                        <a:ea typeface="Calibri"/>
                        <a:cs typeface="Arial"/>
                      </a:endParaRPr>
                    </a:p>
                  </a:txBody>
                  <a:tcPr marL="68580" marR="68580" marT="0" marB="0"/>
                </a:tc>
                <a:tc>
                  <a:txBody>
                    <a:bodyPr/>
                    <a:lstStyle/>
                    <a:p>
                      <a:pPr>
                        <a:lnSpc>
                          <a:spcPct val="115000"/>
                        </a:lnSpc>
                        <a:spcAft>
                          <a:spcPts val="0"/>
                        </a:spcAft>
                      </a:pPr>
                      <a:r>
                        <a:rPr lang="fr-FR" sz="2000" b="1">
                          <a:latin typeface="+mn-lt"/>
                          <a:ea typeface="Calibri"/>
                          <a:cs typeface="Arial"/>
                        </a:rPr>
                        <a:t>Effet sur la santé</a:t>
                      </a:r>
                      <a:endParaRPr lang="fr-FR" sz="2000">
                        <a:latin typeface="+mn-lt"/>
                        <a:ea typeface="Calibri"/>
                        <a:cs typeface="Arial"/>
                      </a:endParaRPr>
                    </a:p>
                  </a:txBody>
                  <a:tcPr marL="68580" marR="68580" marT="0" marB="0"/>
                </a:tc>
              </a:tr>
              <a:tr h="370840">
                <a:tc>
                  <a:txBody>
                    <a:bodyPr/>
                    <a:lstStyle/>
                    <a:p>
                      <a:pPr>
                        <a:lnSpc>
                          <a:spcPct val="115000"/>
                        </a:lnSpc>
                        <a:spcAft>
                          <a:spcPts val="0"/>
                        </a:spcAft>
                      </a:pPr>
                      <a:r>
                        <a:rPr lang="fr-FR" sz="2000" b="1">
                          <a:latin typeface="+mn-lt"/>
                          <a:ea typeface="Calibri"/>
                          <a:cs typeface="Arial"/>
                        </a:rPr>
                        <a:t>E 100</a:t>
                      </a:r>
                      <a:endParaRPr lang="fr-FR" sz="2000">
                        <a:latin typeface="+mn-lt"/>
                        <a:ea typeface="Calibri"/>
                        <a:cs typeface="Arial"/>
                      </a:endParaRPr>
                    </a:p>
                  </a:txBody>
                  <a:tcPr marL="68580" marR="68580" marT="0" marB="0"/>
                </a:tc>
                <a:tc>
                  <a:txBody>
                    <a:bodyPr/>
                    <a:lstStyle/>
                    <a:p>
                      <a:pPr>
                        <a:spcAft>
                          <a:spcPts val="0"/>
                        </a:spcAft>
                      </a:pPr>
                      <a:r>
                        <a:rPr lang="fr-FR" sz="2000">
                          <a:solidFill>
                            <a:srgbClr val="000000"/>
                          </a:solidFill>
                          <a:latin typeface="+mn-lt"/>
                          <a:ea typeface="Calibri"/>
                          <a:cs typeface="Times New Roman"/>
                        </a:rPr>
                        <a:t>Curcumine </a:t>
                      </a:r>
                      <a:endParaRPr lang="fr-FR" sz="2000">
                        <a:solidFill>
                          <a:srgbClr val="000000"/>
                        </a:solidFill>
                        <a:latin typeface="+mn-lt"/>
                        <a:ea typeface="Calibri"/>
                      </a:endParaRPr>
                    </a:p>
                  </a:txBody>
                  <a:tcPr marL="68580" marR="68580" marT="0" marB="0"/>
                </a:tc>
                <a:tc>
                  <a:txBody>
                    <a:bodyPr/>
                    <a:lstStyle/>
                    <a:p>
                      <a:pPr>
                        <a:lnSpc>
                          <a:spcPct val="115000"/>
                        </a:lnSpc>
                        <a:spcAft>
                          <a:spcPts val="0"/>
                        </a:spcAft>
                      </a:pPr>
                      <a:r>
                        <a:rPr lang="fr-FR" sz="2000">
                          <a:latin typeface="+mn-lt"/>
                          <a:ea typeface="Calibri"/>
                          <a:cs typeface="Arial"/>
                        </a:rPr>
                        <a:t>Extrait du curcuma</a:t>
                      </a:r>
                    </a:p>
                  </a:txBody>
                  <a:tcPr marL="68580" marR="68580" marT="0" marB="0"/>
                </a:tc>
                <a:tc>
                  <a:txBody>
                    <a:bodyPr/>
                    <a:lstStyle/>
                    <a:p>
                      <a:pPr>
                        <a:spcAft>
                          <a:spcPts val="0"/>
                        </a:spcAft>
                      </a:pPr>
                      <a:r>
                        <a:rPr lang="fr-FR" sz="2000">
                          <a:solidFill>
                            <a:srgbClr val="000000"/>
                          </a:solidFill>
                          <a:latin typeface="+mn-lt"/>
                          <a:ea typeface="Calibri"/>
                          <a:cs typeface="Times New Roman"/>
                        </a:rPr>
                        <a:t>Moutarde, potages, produits laitiers </a:t>
                      </a:r>
                      <a:endParaRPr lang="fr-FR" sz="2000">
                        <a:solidFill>
                          <a:srgbClr val="000000"/>
                        </a:solidFill>
                        <a:latin typeface="+mn-lt"/>
                        <a:ea typeface="Calibri"/>
                      </a:endParaRPr>
                    </a:p>
                  </a:txBody>
                  <a:tcPr marL="68580" marR="68580" marT="0" marB="0"/>
                </a:tc>
                <a:tc>
                  <a:txBody>
                    <a:bodyPr/>
                    <a:lstStyle/>
                    <a:p>
                      <a:pPr>
                        <a:lnSpc>
                          <a:spcPct val="115000"/>
                        </a:lnSpc>
                        <a:spcAft>
                          <a:spcPts val="0"/>
                        </a:spcAft>
                      </a:pPr>
                      <a:r>
                        <a:rPr lang="fr-FR" sz="2000">
                          <a:latin typeface="+mn-lt"/>
                          <a:ea typeface="Calibri"/>
                          <a:cs typeface="Arial"/>
                        </a:rPr>
                        <a:t>Aucune</a:t>
                      </a:r>
                    </a:p>
                  </a:txBody>
                  <a:tcPr marL="68580" marR="68580" marT="0" marB="0"/>
                </a:tc>
                <a:tc>
                  <a:txBody>
                    <a:bodyPr/>
                    <a:lstStyle/>
                    <a:p>
                      <a:pPr>
                        <a:spcAft>
                          <a:spcPts val="0"/>
                        </a:spcAft>
                      </a:pPr>
                      <a:r>
                        <a:rPr lang="fr-FR" sz="2000">
                          <a:solidFill>
                            <a:srgbClr val="000000"/>
                          </a:solidFill>
                          <a:latin typeface="+mn-lt"/>
                          <a:ea typeface="Calibri"/>
                          <a:cs typeface="Times New Roman"/>
                        </a:rPr>
                        <a:t>A forte dose, stimule les sécrétions biliaires </a:t>
                      </a:r>
                      <a:endParaRPr lang="fr-FR" sz="2000">
                        <a:solidFill>
                          <a:srgbClr val="000000"/>
                        </a:solidFill>
                        <a:latin typeface="+mn-lt"/>
                        <a:ea typeface="Calibri"/>
                      </a:endParaRPr>
                    </a:p>
                  </a:txBody>
                  <a:tcPr marL="68580" marR="68580" marT="0" marB="0"/>
                </a:tc>
              </a:tr>
              <a:tr h="370840">
                <a:tc>
                  <a:txBody>
                    <a:bodyPr/>
                    <a:lstStyle/>
                    <a:p>
                      <a:pPr>
                        <a:lnSpc>
                          <a:spcPct val="115000"/>
                        </a:lnSpc>
                        <a:spcAft>
                          <a:spcPts val="0"/>
                        </a:spcAft>
                      </a:pPr>
                      <a:r>
                        <a:rPr lang="fr-FR" sz="2000" b="1">
                          <a:latin typeface="+mn-lt"/>
                          <a:ea typeface="Calibri"/>
                          <a:cs typeface="Arial"/>
                        </a:rPr>
                        <a:t>E140</a:t>
                      </a:r>
                      <a:endParaRPr lang="fr-FR" sz="2000">
                        <a:latin typeface="+mn-lt"/>
                        <a:ea typeface="Calibri"/>
                        <a:cs typeface="Arial"/>
                      </a:endParaRPr>
                    </a:p>
                  </a:txBody>
                  <a:tcPr marL="68580" marR="68580" marT="0" marB="0"/>
                </a:tc>
                <a:tc>
                  <a:txBody>
                    <a:bodyPr/>
                    <a:lstStyle/>
                    <a:p>
                      <a:pPr>
                        <a:spcAft>
                          <a:spcPts val="0"/>
                        </a:spcAft>
                      </a:pPr>
                      <a:r>
                        <a:rPr lang="fr-FR" sz="2000">
                          <a:solidFill>
                            <a:srgbClr val="000000"/>
                          </a:solidFill>
                          <a:latin typeface="+mn-lt"/>
                          <a:ea typeface="Calibri"/>
                          <a:cs typeface="Times New Roman"/>
                        </a:rPr>
                        <a:t>Chlorophylle </a:t>
                      </a:r>
                      <a:endParaRPr lang="fr-FR" sz="2000">
                        <a:solidFill>
                          <a:srgbClr val="000000"/>
                        </a:solidFill>
                        <a:latin typeface="+mn-lt"/>
                        <a:ea typeface="Calibri"/>
                      </a:endParaRPr>
                    </a:p>
                  </a:txBody>
                  <a:tcPr marL="68580" marR="68580" marT="0" marB="0"/>
                </a:tc>
                <a:tc>
                  <a:txBody>
                    <a:bodyPr/>
                    <a:lstStyle/>
                    <a:p>
                      <a:pPr>
                        <a:lnSpc>
                          <a:spcPct val="115000"/>
                        </a:lnSpc>
                        <a:spcAft>
                          <a:spcPts val="0"/>
                        </a:spcAft>
                      </a:pPr>
                      <a:r>
                        <a:rPr lang="fr-FR" sz="2000">
                          <a:latin typeface="+mn-lt"/>
                          <a:ea typeface="Calibri"/>
                          <a:cs typeface="Arial"/>
                        </a:rPr>
                        <a:t>Naturel végétal</a:t>
                      </a:r>
                    </a:p>
                  </a:txBody>
                  <a:tcPr marL="68580" marR="68580" marT="0" marB="0"/>
                </a:tc>
                <a:tc>
                  <a:txBody>
                    <a:bodyPr/>
                    <a:lstStyle/>
                    <a:p>
                      <a:pPr>
                        <a:lnSpc>
                          <a:spcPct val="115000"/>
                        </a:lnSpc>
                        <a:spcAft>
                          <a:spcPts val="0"/>
                        </a:spcAft>
                      </a:pPr>
                      <a:r>
                        <a:rPr lang="fr-FR" sz="2000">
                          <a:latin typeface="+mn-lt"/>
                          <a:ea typeface="Calibri"/>
                          <a:cs typeface="Arial"/>
                        </a:rPr>
                        <a:t>Très rare en France</a:t>
                      </a:r>
                    </a:p>
                  </a:txBody>
                  <a:tcPr marL="68580" marR="68580" marT="0" marB="0"/>
                </a:tc>
                <a:tc>
                  <a:txBody>
                    <a:bodyPr/>
                    <a:lstStyle/>
                    <a:p>
                      <a:pPr>
                        <a:lnSpc>
                          <a:spcPct val="115000"/>
                        </a:lnSpc>
                        <a:spcAft>
                          <a:spcPts val="0"/>
                        </a:spcAft>
                      </a:pPr>
                      <a:r>
                        <a:rPr lang="fr-FR" sz="2000">
                          <a:latin typeface="+mn-lt"/>
                          <a:ea typeface="Calibri"/>
                          <a:cs typeface="Arial"/>
                        </a:rPr>
                        <a:t>Aucune</a:t>
                      </a:r>
                    </a:p>
                  </a:txBody>
                  <a:tcPr marL="68580" marR="68580" marT="0" marB="0"/>
                </a:tc>
                <a:tc>
                  <a:txBody>
                    <a:bodyPr/>
                    <a:lstStyle/>
                    <a:p>
                      <a:pPr>
                        <a:spcAft>
                          <a:spcPts val="0"/>
                        </a:spcAft>
                      </a:pPr>
                      <a:r>
                        <a:rPr lang="fr-FR" sz="2000">
                          <a:solidFill>
                            <a:srgbClr val="000000"/>
                          </a:solidFill>
                          <a:latin typeface="+mn-lt"/>
                          <a:ea typeface="Calibri"/>
                          <a:cs typeface="Times New Roman"/>
                        </a:rPr>
                        <a:t>Considéré inoffensif </a:t>
                      </a:r>
                      <a:endParaRPr lang="fr-FR" sz="2000">
                        <a:solidFill>
                          <a:srgbClr val="000000"/>
                        </a:solidFill>
                        <a:latin typeface="+mn-lt"/>
                        <a:ea typeface="Calibri"/>
                      </a:endParaRPr>
                    </a:p>
                  </a:txBody>
                  <a:tcPr marL="68580" marR="68580" marT="0" marB="0"/>
                </a:tc>
              </a:tr>
              <a:tr h="370840">
                <a:tc>
                  <a:txBody>
                    <a:bodyPr/>
                    <a:lstStyle/>
                    <a:p>
                      <a:pPr>
                        <a:lnSpc>
                          <a:spcPct val="115000"/>
                        </a:lnSpc>
                        <a:spcAft>
                          <a:spcPts val="0"/>
                        </a:spcAft>
                      </a:pPr>
                      <a:r>
                        <a:rPr lang="fr-FR" sz="2000" b="1">
                          <a:latin typeface="+mn-lt"/>
                          <a:ea typeface="Calibri"/>
                          <a:cs typeface="Arial"/>
                        </a:rPr>
                        <a:t>E151</a:t>
                      </a:r>
                      <a:endParaRPr lang="fr-FR" sz="2000">
                        <a:latin typeface="+mn-lt"/>
                        <a:ea typeface="Calibri"/>
                        <a:cs typeface="Arial"/>
                      </a:endParaRPr>
                    </a:p>
                  </a:txBody>
                  <a:tcPr marL="68580" marR="68580" marT="0" marB="0"/>
                </a:tc>
                <a:tc>
                  <a:txBody>
                    <a:bodyPr/>
                    <a:lstStyle/>
                    <a:p>
                      <a:pPr>
                        <a:lnSpc>
                          <a:spcPct val="115000"/>
                        </a:lnSpc>
                        <a:spcAft>
                          <a:spcPts val="0"/>
                        </a:spcAft>
                      </a:pPr>
                      <a:r>
                        <a:rPr lang="fr-FR" sz="2000">
                          <a:latin typeface="+mn-lt"/>
                          <a:ea typeface="Calibri"/>
                          <a:cs typeface="Arial"/>
                        </a:rPr>
                        <a:t>Caramel</a:t>
                      </a:r>
                    </a:p>
                  </a:txBody>
                  <a:tcPr marL="68580" marR="68580" marT="0" marB="0"/>
                </a:tc>
                <a:tc>
                  <a:txBody>
                    <a:bodyPr/>
                    <a:lstStyle/>
                    <a:p>
                      <a:pPr>
                        <a:lnSpc>
                          <a:spcPct val="115000"/>
                        </a:lnSpc>
                        <a:spcAft>
                          <a:spcPts val="0"/>
                        </a:spcAft>
                      </a:pPr>
                      <a:r>
                        <a:rPr lang="fr-FR" sz="2000">
                          <a:latin typeface="+mn-lt"/>
                          <a:ea typeface="Calibri"/>
                          <a:cs typeface="Arial"/>
                        </a:rPr>
                        <a:t>Naturel végétal</a:t>
                      </a:r>
                    </a:p>
                  </a:txBody>
                  <a:tcPr marL="68580" marR="68580" marT="0" marB="0"/>
                </a:tc>
                <a:tc>
                  <a:txBody>
                    <a:bodyPr/>
                    <a:lstStyle/>
                    <a:p>
                      <a:pPr>
                        <a:lnSpc>
                          <a:spcPct val="115000"/>
                        </a:lnSpc>
                        <a:spcAft>
                          <a:spcPts val="0"/>
                        </a:spcAft>
                      </a:pPr>
                      <a:r>
                        <a:rPr lang="fr-FR" sz="2000">
                          <a:latin typeface="+mn-lt"/>
                          <a:ea typeface="Calibri"/>
                          <a:cs typeface="Arial"/>
                        </a:rPr>
                        <a:t>Nombreux aliments</a:t>
                      </a:r>
                    </a:p>
                  </a:txBody>
                  <a:tcPr marL="68580" marR="68580" marT="0" marB="0"/>
                </a:tc>
                <a:tc>
                  <a:txBody>
                    <a:bodyPr/>
                    <a:lstStyle/>
                    <a:p>
                      <a:pPr>
                        <a:lnSpc>
                          <a:spcPct val="115000"/>
                        </a:lnSpc>
                        <a:spcAft>
                          <a:spcPts val="0"/>
                        </a:spcAft>
                      </a:pPr>
                      <a:r>
                        <a:rPr lang="fr-FR" sz="2000">
                          <a:latin typeface="+mn-lt"/>
                          <a:ea typeface="Calibri"/>
                          <a:cs typeface="Arial"/>
                        </a:rPr>
                        <a:t>Aucune</a:t>
                      </a:r>
                    </a:p>
                  </a:txBody>
                  <a:tcPr marL="68580" marR="68580" marT="0" marB="0"/>
                </a:tc>
                <a:tc>
                  <a:txBody>
                    <a:bodyPr/>
                    <a:lstStyle/>
                    <a:p>
                      <a:pPr>
                        <a:spcAft>
                          <a:spcPts val="0"/>
                        </a:spcAft>
                      </a:pPr>
                      <a:r>
                        <a:rPr lang="fr-FR" sz="2000">
                          <a:solidFill>
                            <a:srgbClr val="000000"/>
                          </a:solidFill>
                          <a:latin typeface="+mn-lt"/>
                          <a:ea typeface="Calibri"/>
                          <a:cs typeface="Times New Roman"/>
                        </a:rPr>
                        <a:t>Considéré comme inoffensif </a:t>
                      </a:r>
                      <a:endParaRPr lang="fr-FR" sz="2000">
                        <a:solidFill>
                          <a:srgbClr val="000000"/>
                        </a:solidFill>
                        <a:latin typeface="+mn-lt"/>
                        <a:ea typeface="Calibri"/>
                      </a:endParaRPr>
                    </a:p>
                  </a:txBody>
                  <a:tcPr marL="68580" marR="68580" marT="0" marB="0"/>
                </a:tc>
              </a:tr>
              <a:tr h="370840">
                <a:tc>
                  <a:txBody>
                    <a:bodyPr/>
                    <a:lstStyle/>
                    <a:p>
                      <a:pPr>
                        <a:lnSpc>
                          <a:spcPct val="115000"/>
                        </a:lnSpc>
                        <a:spcAft>
                          <a:spcPts val="0"/>
                        </a:spcAft>
                      </a:pPr>
                      <a:r>
                        <a:rPr lang="fr-FR" sz="2000" b="1">
                          <a:latin typeface="+mn-lt"/>
                          <a:ea typeface="Calibri"/>
                          <a:cs typeface="Arial"/>
                        </a:rPr>
                        <a:t>E151</a:t>
                      </a:r>
                      <a:endParaRPr lang="fr-FR" sz="2000">
                        <a:latin typeface="+mn-lt"/>
                        <a:ea typeface="Calibri"/>
                        <a:cs typeface="Arial"/>
                      </a:endParaRPr>
                    </a:p>
                  </a:txBody>
                  <a:tcPr marL="68580" marR="68580" marT="0" marB="0"/>
                </a:tc>
                <a:tc>
                  <a:txBody>
                    <a:bodyPr/>
                    <a:lstStyle/>
                    <a:p>
                      <a:pPr>
                        <a:spcAft>
                          <a:spcPts val="0"/>
                        </a:spcAft>
                      </a:pPr>
                      <a:r>
                        <a:rPr lang="fr-FR" sz="2000">
                          <a:solidFill>
                            <a:srgbClr val="000000"/>
                          </a:solidFill>
                          <a:latin typeface="+mn-lt"/>
                          <a:ea typeface="Calibri"/>
                          <a:cs typeface="Times New Roman"/>
                        </a:rPr>
                        <a:t>Noir brillant BN </a:t>
                      </a:r>
                      <a:endParaRPr lang="fr-FR" sz="2000">
                        <a:solidFill>
                          <a:srgbClr val="000000"/>
                        </a:solidFill>
                        <a:latin typeface="+mn-lt"/>
                        <a:ea typeface="Calibri"/>
                      </a:endParaRPr>
                    </a:p>
                  </a:txBody>
                  <a:tcPr marL="68580" marR="68580" marT="0" marB="0"/>
                </a:tc>
                <a:tc>
                  <a:txBody>
                    <a:bodyPr/>
                    <a:lstStyle/>
                    <a:p>
                      <a:pPr>
                        <a:lnSpc>
                          <a:spcPct val="115000"/>
                        </a:lnSpc>
                        <a:spcAft>
                          <a:spcPts val="0"/>
                        </a:spcAft>
                      </a:pPr>
                      <a:r>
                        <a:rPr lang="fr-FR" sz="2000">
                          <a:latin typeface="+mn-lt"/>
                          <a:ea typeface="Calibri"/>
                          <a:cs typeface="Arial"/>
                        </a:rPr>
                        <a:t>Synthétiques</a:t>
                      </a:r>
                    </a:p>
                  </a:txBody>
                  <a:tcPr marL="68580" marR="68580" marT="0" marB="0"/>
                </a:tc>
                <a:tc>
                  <a:txBody>
                    <a:bodyPr/>
                    <a:lstStyle/>
                    <a:p>
                      <a:pPr>
                        <a:lnSpc>
                          <a:spcPct val="115000"/>
                        </a:lnSpc>
                        <a:spcAft>
                          <a:spcPts val="0"/>
                        </a:spcAft>
                      </a:pPr>
                      <a:r>
                        <a:rPr lang="fr-FR" sz="2000">
                          <a:latin typeface="+mn-lt"/>
                          <a:ea typeface="Calibri"/>
                          <a:cs typeface="Arial"/>
                        </a:rPr>
                        <a:t>Bonbons, glaces</a:t>
                      </a:r>
                    </a:p>
                  </a:txBody>
                  <a:tcPr marL="68580" marR="68580" marT="0" marB="0"/>
                </a:tc>
                <a:tc>
                  <a:txBody>
                    <a:bodyPr/>
                    <a:lstStyle/>
                    <a:p>
                      <a:pPr>
                        <a:lnSpc>
                          <a:spcPct val="115000"/>
                        </a:lnSpc>
                        <a:spcAft>
                          <a:spcPts val="0"/>
                        </a:spcAft>
                      </a:pPr>
                      <a:r>
                        <a:rPr lang="fr-FR" sz="2000">
                          <a:latin typeface="+mn-lt"/>
                          <a:ea typeface="Calibri"/>
                          <a:cs typeface="Arial"/>
                        </a:rPr>
                        <a:t>0.75</a:t>
                      </a:r>
                    </a:p>
                  </a:txBody>
                  <a:tcPr marL="68580" marR="68580" marT="0" marB="0"/>
                </a:tc>
                <a:tc>
                  <a:txBody>
                    <a:bodyPr/>
                    <a:lstStyle/>
                    <a:p>
                      <a:pPr>
                        <a:spcAft>
                          <a:spcPts val="0"/>
                        </a:spcAft>
                      </a:pPr>
                      <a:r>
                        <a:rPr lang="fr-FR" sz="2000">
                          <a:solidFill>
                            <a:srgbClr val="000000"/>
                          </a:solidFill>
                          <a:latin typeface="+mn-lt"/>
                          <a:ea typeface="Calibri"/>
                          <a:cs typeface="Times New Roman"/>
                        </a:rPr>
                        <a:t>Rend hyperactif, diminue activité enzymes </a:t>
                      </a:r>
                      <a:endParaRPr lang="fr-FR" sz="2000">
                        <a:solidFill>
                          <a:srgbClr val="000000"/>
                        </a:solidFill>
                        <a:latin typeface="+mn-lt"/>
                        <a:ea typeface="Calibri"/>
                      </a:endParaRPr>
                    </a:p>
                  </a:txBody>
                  <a:tcPr marL="68580" marR="68580" marT="0" marB="0"/>
                </a:tc>
              </a:tr>
              <a:tr h="370840">
                <a:tc>
                  <a:txBody>
                    <a:bodyPr/>
                    <a:lstStyle/>
                    <a:p>
                      <a:pPr>
                        <a:lnSpc>
                          <a:spcPct val="115000"/>
                        </a:lnSpc>
                        <a:spcAft>
                          <a:spcPts val="0"/>
                        </a:spcAft>
                      </a:pPr>
                      <a:r>
                        <a:rPr lang="fr-FR" sz="2000" b="1">
                          <a:latin typeface="+mn-lt"/>
                          <a:ea typeface="Calibri"/>
                          <a:cs typeface="Arial"/>
                        </a:rPr>
                        <a:t>E174</a:t>
                      </a:r>
                      <a:endParaRPr lang="fr-FR" sz="2000">
                        <a:latin typeface="+mn-lt"/>
                        <a:ea typeface="Calibri"/>
                        <a:cs typeface="Arial"/>
                      </a:endParaRPr>
                    </a:p>
                  </a:txBody>
                  <a:tcPr marL="68580" marR="68580" marT="0" marB="0"/>
                </a:tc>
                <a:tc>
                  <a:txBody>
                    <a:bodyPr/>
                    <a:lstStyle/>
                    <a:p>
                      <a:pPr>
                        <a:lnSpc>
                          <a:spcPct val="115000"/>
                        </a:lnSpc>
                        <a:spcAft>
                          <a:spcPts val="0"/>
                        </a:spcAft>
                      </a:pPr>
                      <a:r>
                        <a:rPr lang="fr-FR" sz="2000">
                          <a:latin typeface="+mn-lt"/>
                          <a:ea typeface="Calibri"/>
                          <a:cs typeface="Arial"/>
                        </a:rPr>
                        <a:t>Argent</a:t>
                      </a:r>
                    </a:p>
                  </a:txBody>
                  <a:tcPr marL="68580" marR="68580" marT="0" marB="0"/>
                </a:tc>
                <a:tc>
                  <a:txBody>
                    <a:bodyPr/>
                    <a:lstStyle/>
                    <a:p>
                      <a:pPr>
                        <a:lnSpc>
                          <a:spcPct val="115000"/>
                        </a:lnSpc>
                        <a:spcAft>
                          <a:spcPts val="0"/>
                        </a:spcAft>
                      </a:pPr>
                      <a:r>
                        <a:rPr lang="fr-FR" sz="2000">
                          <a:latin typeface="+mn-lt"/>
                          <a:ea typeface="Calibri"/>
                          <a:cs typeface="Arial"/>
                        </a:rPr>
                        <a:t>Minéral</a:t>
                      </a:r>
                    </a:p>
                  </a:txBody>
                  <a:tcPr marL="68580" marR="68580" marT="0" marB="0"/>
                </a:tc>
                <a:tc>
                  <a:txBody>
                    <a:bodyPr/>
                    <a:lstStyle/>
                    <a:p>
                      <a:pPr>
                        <a:spcAft>
                          <a:spcPts val="0"/>
                        </a:spcAft>
                      </a:pPr>
                      <a:r>
                        <a:rPr lang="fr-FR" sz="2000">
                          <a:solidFill>
                            <a:srgbClr val="000000"/>
                          </a:solidFill>
                          <a:latin typeface="+mn-lt"/>
                          <a:ea typeface="Calibri"/>
                          <a:cs typeface="Times New Roman"/>
                        </a:rPr>
                        <a:t>Enrobage des confiseries au sucre </a:t>
                      </a:r>
                      <a:endParaRPr lang="fr-FR" sz="2000">
                        <a:solidFill>
                          <a:srgbClr val="000000"/>
                        </a:solidFill>
                        <a:latin typeface="+mn-lt"/>
                        <a:ea typeface="Calibri"/>
                      </a:endParaRPr>
                    </a:p>
                  </a:txBody>
                  <a:tcPr marL="68580" marR="68580" marT="0" marB="0"/>
                </a:tc>
                <a:tc>
                  <a:txBody>
                    <a:bodyPr/>
                    <a:lstStyle/>
                    <a:p>
                      <a:pPr>
                        <a:lnSpc>
                          <a:spcPct val="115000"/>
                        </a:lnSpc>
                        <a:spcAft>
                          <a:spcPts val="0"/>
                        </a:spcAft>
                      </a:pPr>
                      <a:r>
                        <a:rPr lang="fr-FR" sz="2000">
                          <a:latin typeface="+mn-lt"/>
                          <a:ea typeface="Calibri"/>
                          <a:cs typeface="Arial"/>
                        </a:rPr>
                        <a:t>Aucune</a:t>
                      </a:r>
                    </a:p>
                  </a:txBody>
                  <a:tcPr marL="68580" marR="68580" marT="0" marB="0"/>
                </a:tc>
                <a:tc>
                  <a:txBody>
                    <a:bodyPr/>
                    <a:lstStyle/>
                    <a:p>
                      <a:pPr>
                        <a:spcAft>
                          <a:spcPts val="0"/>
                        </a:spcAft>
                      </a:pPr>
                      <a:r>
                        <a:rPr lang="fr-FR" sz="2000" dirty="0">
                          <a:solidFill>
                            <a:srgbClr val="000000"/>
                          </a:solidFill>
                          <a:latin typeface="+mn-lt"/>
                          <a:ea typeface="Calibri"/>
                          <a:cs typeface="Times New Roman"/>
                        </a:rPr>
                        <a:t>Empoisonnement des reins </a:t>
                      </a:r>
                      <a:endParaRPr lang="fr-FR" sz="2000" dirty="0">
                        <a:solidFill>
                          <a:srgbClr val="000000"/>
                        </a:solidFill>
                        <a:latin typeface="+mn-lt"/>
                        <a:ea typeface="Calibri"/>
                      </a:endParaRPr>
                    </a:p>
                  </a:txBody>
                  <a:tcPr marL="68580" marR="68580" marT="0" marB="0"/>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8229600" cy="5197493"/>
          </a:xfrm>
        </p:spPr>
        <p:txBody>
          <a:bodyPr>
            <a:normAutofit fontScale="77500" lnSpcReduction="20000"/>
          </a:bodyPr>
          <a:lstStyle/>
          <a:p>
            <a:pPr algn="ctr">
              <a:buNone/>
            </a:pPr>
            <a:r>
              <a:rPr lang="fr-FR" b="1" dirty="0" smtClean="0">
                <a:solidFill>
                  <a:srgbClr val="00B050"/>
                </a:solidFill>
              </a:rPr>
              <a:t>    Conclusion : </a:t>
            </a:r>
          </a:p>
          <a:p>
            <a:pPr algn="ctr">
              <a:buNone/>
            </a:pPr>
            <a:endParaRPr lang="fr-FR" dirty="0" smtClean="0">
              <a:solidFill>
                <a:srgbClr val="00B050"/>
              </a:solidFill>
            </a:endParaRPr>
          </a:p>
          <a:p>
            <a:r>
              <a:rPr lang="fr-FR" dirty="0" smtClean="0"/>
              <a:t>Les colorants alimentaires occupent une place très importante dans l'alimentation depuis quelques décennies. Les colorants étaient d'abord d'origine naturelle puis les hommes ont appris à créer des colorants de synthèse.</a:t>
            </a:r>
          </a:p>
          <a:p>
            <a:pPr>
              <a:buNone/>
            </a:pPr>
            <a:endParaRPr lang="fr-FR" dirty="0" smtClean="0"/>
          </a:p>
          <a:p>
            <a:r>
              <a:rPr lang="fr-FR" dirty="0" smtClean="0"/>
              <a:t>Les colorants favorisent les ventes en apportant une meilleure apparence aux produits. Quelques rares colorants ont des effets positifs. Mais la plupart posent quelques inconvénients pour l'homme puisqu'ils peuvent être nocifs (cancérigènes, à l'origine d'intolérances). C'est pourquoi il existe une réglementation les concernant. </a:t>
            </a:r>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00108"/>
            <a:ext cx="8229600" cy="5126055"/>
          </a:xfrm>
        </p:spPr>
        <p:txBody>
          <a:bodyPr>
            <a:normAutofit/>
          </a:bodyPr>
          <a:lstStyle/>
          <a:p>
            <a:pPr algn="just">
              <a:buNone/>
            </a:pPr>
            <a:r>
              <a:rPr lang="fr-FR" sz="2400" b="1" dirty="0" smtClean="0">
                <a:solidFill>
                  <a:srgbClr val="00B050"/>
                </a:solidFill>
              </a:rPr>
              <a:t>      Moyen </a:t>
            </a:r>
            <a:r>
              <a:rPr lang="fr-FR" sz="2400" b="1" dirty="0">
                <a:solidFill>
                  <a:srgbClr val="00B050"/>
                </a:solidFill>
              </a:rPr>
              <a:t>d'évaluations de la conformité:</a:t>
            </a:r>
            <a:endParaRPr lang="fr-FR" sz="2400" dirty="0">
              <a:solidFill>
                <a:srgbClr val="00B050"/>
              </a:solidFill>
            </a:endParaRPr>
          </a:p>
          <a:p>
            <a:pPr algn="just">
              <a:buNone/>
            </a:pPr>
            <a:r>
              <a:rPr lang="fr-FR" sz="2400" b="1" dirty="0" smtClean="0">
                <a:solidFill>
                  <a:srgbClr val="00B050"/>
                </a:solidFill>
              </a:rPr>
              <a:t>      1</a:t>
            </a:r>
            <a:r>
              <a:rPr lang="fr-FR" sz="2400" b="1" dirty="0">
                <a:solidFill>
                  <a:srgbClr val="00B050"/>
                </a:solidFill>
              </a:rPr>
              <a:t>.  Inspection:</a:t>
            </a:r>
            <a:endParaRPr lang="fr-FR" sz="2400" dirty="0">
              <a:solidFill>
                <a:srgbClr val="00B050"/>
              </a:solidFill>
            </a:endParaRPr>
          </a:p>
          <a:p>
            <a:pPr algn="just">
              <a:buNone/>
            </a:pPr>
            <a:r>
              <a:rPr lang="fr-FR" sz="2400" dirty="0" smtClean="0"/>
              <a:t>     L'examen </a:t>
            </a:r>
            <a:r>
              <a:rPr lang="fr-FR" sz="2400" dirty="0"/>
              <a:t>de tout aspect lié aux denrées alimentaires, à la santé humaine et au bien-être en vue de s'assurer qu'il est conforme aux prescriptions de la législation relative aux denrées alimentaires ainsi qu'aux dispositions relatives à la santé et au bien-être des </a:t>
            </a:r>
            <a:r>
              <a:rPr lang="fr-FR" sz="2400" dirty="0" smtClean="0"/>
              <a:t>consommateurs.</a:t>
            </a:r>
            <a:endParaRPr lang="fr-FR" sz="2400" dirty="0"/>
          </a:p>
          <a:p>
            <a:pPr algn="just">
              <a:buNone/>
            </a:pPr>
            <a:r>
              <a:rPr lang="fr-FR" sz="2400" dirty="0"/>
              <a:t> </a:t>
            </a:r>
          </a:p>
          <a:p>
            <a:pPr algn="just">
              <a:buNone/>
            </a:pPr>
            <a:r>
              <a:rPr lang="fr-FR" sz="2400" b="1" dirty="0" smtClean="0"/>
              <a:t>     </a:t>
            </a:r>
            <a:r>
              <a:rPr lang="fr-FR" sz="2400" b="1" dirty="0" smtClean="0">
                <a:solidFill>
                  <a:srgbClr val="00B050"/>
                </a:solidFill>
              </a:rPr>
              <a:t>2</a:t>
            </a:r>
            <a:r>
              <a:rPr lang="fr-FR" sz="2400" b="1" dirty="0">
                <a:solidFill>
                  <a:srgbClr val="00B050"/>
                </a:solidFill>
              </a:rPr>
              <a:t>. Vérification:</a:t>
            </a:r>
            <a:endParaRPr lang="fr-FR" sz="2400" dirty="0">
              <a:solidFill>
                <a:srgbClr val="00B050"/>
              </a:solidFill>
            </a:endParaRPr>
          </a:p>
          <a:p>
            <a:pPr algn="just">
              <a:buNone/>
            </a:pPr>
            <a:r>
              <a:rPr lang="fr-FR" sz="2400" dirty="0" smtClean="0"/>
              <a:t>     Le </a:t>
            </a:r>
            <a:r>
              <a:rPr lang="fr-FR" sz="2400" dirty="0"/>
              <a:t>fait de vérifier, par l'examen et par la prise en compte d'éléments objectifs, qu'il a été satisfait à des exigences </a:t>
            </a:r>
            <a:r>
              <a:rPr lang="fr-FR" sz="2400" dirty="0" smtClean="0"/>
              <a:t>spécifiées. </a:t>
            </a:r>
            <a:endParaRPr lang="fr-FR" sz="2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4000" b="1" dirty="0" smtClean="0">
                <a:solidFill>
                  <a:srgbClr val="00B0F0"/>
                </a:solidFill>
              </a:rPr>
              <a:t>Règles d'étiquetage des denrées alimentaires</a:t>
            </a:r>
            <a:r>
              <a:rPr lang="fr-FR" dirty="0" smtClean="0"/>
              <a:t/>
            </a:r>
            <a:br>
              <a:rPr lang="fr-FR" dirty="0" smtClean="0"/>
            </a:br>
            <a:endParaRPr lang="fr-FR" dirty="0"/>
          </a:p>
        </p:txBody>
      </p:sp>
      <p:sp>
        <p:nvSpPr>
          <p:cNvPr id="3" name="Espace réservé du contenu 2"/>
          <p:cNvSpPr>
            <a:spLocks noGrp="1"/>
          </p:cNvSpPr>
          <p:nvPr>
            <p:ph idx="1"/>
          </p:nvPr>
        </p:nvSpPr>
        <p:spPr>
          <a:xfrm>
            <a:off x="428596" y="1357298"/>
            <a:ext cx="8229600" cy="5168905"/>
          </a:xfrm>
        </p:spPr>
        <p:txBody>
          <a:bodyPr>
            <a:normAutofit fontScale="85000" lnSpcReduction="10000"/>
          </a:bodyPr>
          <a:lstStyle/>
          <a:p>
            <a:pPr algn="just" fontAlgn="base"/>
            <a:r>
              <a:rPr lang="fr-FR" sz="3800" dirty="0" smtClean="0"/>
              <a:t>Vous vendez des denrées alimentaires ou des boissons? Vous devez afficher des informations essentielles sur vos produits pour permettre aux consommateurs d'acheter en connaissance de cause.</a:t>
            </a:r>
          </a:p>
          <a:p>
            <a:pPr algn="just" fontAlgn="base">
              <a:buNone/>
            </a:pPr>
            <a:endParaRPr lang="fr-FR" sz="3800" dirty="0" smtClean="0"/>
          </a:p>
          <a:p>
            <a:pPr algn="just" fontAlgn="base">
              <a:buNone/>
            </a:pPr>
            <a:r>
              <a:rPr lang="fr-FR" sz="3800" dirty="0" smtClean="0"/>
              <a:t>   Les informations requises doivent être:</a:t>
            </a:r>
          </a:p>
          <a:p>
            <a:pPr algn="just" fontAlgn="base">
              <a:buNone/>
            </a:pPr>
            <a:r>
              <a:rPr lang="fr-FR" sz="3800" dirty="0" smtClean="0"/>
              <a:t>      L'identité du produit et sa description exacte</a:t>
            </a:r>
          </a:p>
          <a:p>
            <a:pPr lvl="0" algn="just" fontAlgn="base">
              <a:buNone/>
            </a:pPr>
            <a:r>
              <a:rPr lang="fr-FR" sz="3800" dirty="0" smtClean="0"/>
              <a:t>      faciles à lire et à comprendre;</a:t>
            </a:r>
          </a:p>
          <a:p>
            <a:pPr lvl="0" algn="just" fontAlgn="base">
              <a:buNone/>
            </a:pPr>
            <a:r>
              <a:rPr lang="fr-FR" sz="3800" dirty="0" smtClean="0"/>
              <a:t>       non trompeuses;</a:t>
            </a:r>
          </a:p>
          <a:p>
            <a:endParaRPr lang="fr-FR" dirty="0"/>
          </a:p>
        </p:txBody>
      </p:sp>
      <p:sp>
        <p:nvSpPr>
          <p:cNvPr id="4" name="Flèche droite 3"/>
          <p:cNvSpPr/>
          <p:nvPr/>
        </p:nvSpPr>
        <p:spPr>
          <a:xfrm>
            <a:off x="285720" y="4786322"/>
            <a:ext cx="714380"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droite 4"/>
          <p:cNvSpPr/>
          <p:nvPr/>
        </p:nvSpPr>
        <p:spPr>
          <a:xfrm>
            <a:off x="285720" y="5357826"/>
            <a:ext cx="714380"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droite 5"/>
          <p:cNvSpPr/>
          <p:nvPr/>
        </p:nvSpPr>
        <p:spPr>
          <a:xfrm>
            <a:off x="285720" y="5929330"/>
            <a:ext cx="714380"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1143000"/>
          </a:xfrm>
        </p:spPr>
        <p:txBody>
          <a:bodyPr>
            <a:normAutofit/>
          </a:bodyPr>
          <a:lstStyle/>
          <a:p>
            <a:r>
              <a:rPr lang="fr-FR" sz="2800" b="1" dirty="0" smtClean="0">
                <a:solidFill>
                  <a:srgbClr val="00B0F0"/>
                </a:solidFill>
              </a:rPr>
              <a:t>Informations obligatoires pour les denrées alimentaires préemballées</a:t>
            </a:r>
            <a:endParaRPr lang="fr-FR" sz="2800" dirty="0">
              <a:solidFill>
                <a:srgbClr val="00B0F0"/>
              </a:solidFill>
            </a:endParaRPr>
          </a:p>
        </p:txBody>
      </p:sp>
      <p:sp>
        <p:nvSpPr>
          <p:cNvPr id="3" name="Espace réservé du contenu 2"/>
          <p:cNvSpPr>
            <a:spLocks noGrp="1"/>
          </p:cNvSpPr>
          <p:nvPr>
            <p:ph idx="1"/>
          </p:nvPr>
        </p:nvSpPr>
        <p:spPr>
          <a:xfrm>
            <a:off x="285720" y="928670"/>
            <a:ext cx="8643998" cy="5572140"/>
          </a:xfrm>
        </p:spPr>
        <p:txBody>
          <a:bodyPr>
            <a:noAutofit/>
          </a:bodyPr>
          <a:lstStyle/>
          <a:p>
            <a:pPr fontAlgn="base">
              <a:buNone/>
            </a:pPr>
            <a:r>
              <a:rPr lang="fr-FR" sz="2000" dirty="0" smtClean="0"/>
              <a:t>Quel type d'informations devez-vous mentionner?</a:t>
            </a:r>
          </a:p>
          <a:p>
            <a:pPr fontAlgn="base">
              <a:buNone/>
            </a:pPr>
            <a:endParaRPr lang="fr-FR" sz="2000" dirty="0" smtClean="0"/>
          </a:p>
          <a:p>
            <a:pPr lvl="0" fontAlgn="base"/>
            <a:r>
              <a:rPr lang="fr-FR" sz="2000" dirty="0" smtClean="0"/>
              <a:t>Dénomination de la denrée alimentaire</a:t>
            </a:r>
          </a:p>
          <a:p>
            <a:pPr lvl="0" fontAlgn="base"/>
            <a:r>
              <a:rPr lang="fr-FR" sz="2000" dirty="0" smtClean="0"/>
              <a:t>Liste des ingrédients (y compris les éventuels additifs)</a:t>
            </a:r>
          </a:p>
          <a:p>
            <a:pPr lvl="0" fontAlgn="base"/>
            <a:r>
              <a:rPr lang="fr-FR" sz="2000" dirty="0" smtClean="0"/>
              <a:t>Informations sur les allergènes</a:t>
            </a:r>
          </a:p>
          <a:p>
            <a:pPr lvl="0" fontAlgn="base"/>
            <a:r>
              <a:rPr lang="fr-FR" sz="2000" dirty="0" smtClean="0"/>
              <a:t>Quantité de certains ingrédients</a:t>
            </a:r>
          </a:p>
          <a:p>
            <a:pPr lvl="0" fontAlgn="base"/>
            <a:r>
              <a:rPr lang="fr-FR" sz="2000" dirty="0" smtClean="0"/>
              <a:t>Indication de la date (à consommer de préférence avant/au plus tard) DLC</a:t>
            </a:r>
          </a:p>
          <a:p>
            <a:pPr lvl="0" fontAlgn="base"/>
            <a:r>
              <a:rPr lang="fr-FR" sz="2000" dirty="0" smtClean="0"/>
              <a:t>pays d'origine, si l'information est nécessaire pour le consommateur (exemple: produits affichant sur leur emballage des drapeaux nationaux ou des monuments célèbres)</a:t>
            </a:r>
          </a:p>
          <a:p>
            <a:pPr lvl="0" fontAlgn="base"/>
            <a:r>
              <a:rPr lang="fr-FR" sz="2000" dirty="0" smtClean="0"/>
              <a:t>Nom et adresse de l'exploitant du secteur alimentaire ou de l'importateur</a:t>
            </a:r>
          </a:p>
          <a:p>
            <a:pPr lvl="0" fontAlgn="base"/>
            <a:r>
              <a:rPr lang="fr-FR" sz="2000" dirty="0" smtClean="0"/>
              <a:t>Quantité nette (poids net)</a:t>
            </a:r>
          </a:p>
          <a:p>
            <a:pPr lvl="0" fontAlgn="base"/>
            <a:r>
              <a:rPr lang="fr-FR" sz="2000" dirty="0" smtClean="0"/>
              <a:t>Toutes conditions particulières de conservation et/ou d'utilisation</a:t>
            </a:r>
          </a:p>
          <a:p>
            <a:pPr lvl="0" fontAlgn="base"/>
            <a:r>
              <a:rPr lang="fr-FR" sz="2000" dirty="0" smtClean="0"/>
              <a:t>Consignes d'utilisation (si nécessaire)</a:t>
            </a:r>
          </a:p>
          <a:p>
            <a:pPr lvl="0" fontAlgn="base"/>
            <a:r>
              <a:rPr lang="fr-FR" sz="2000" dirty="0" smtClean="0"/>
              <a:t>Taux d'alcool pour les boissons (si supérieur à 1,2 %)</a:t>
            </a:r>
          </a:p>
          <a:p>
            <a:endParaRPr lang="fr-FR" sz="24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normAutofit fontScale="85000" lnSpcReduction="10000"/>
          </a:bodyPr>
          <a:lstStyle/>
          <a:p>
            <a:pPr lvl="0" fontAlgn="base">
              <a:buNone/>
            </a:pPr>
            <a:r>
              <a:rPr lang="fr-FR" dirty="0" smtClean="0">
                <a:hlinkClick r:id="rId2" tooltip="Déclaration nutritionnelle"/>
              </a:rPr>
              <a:t>Déclaration nutritionnelle</a:t>
            </a:r>
            <a:endParaRPr lang="fr-FR" dirty="0" smtClean="0"/>
          </a:p>
          <a:p>
            <a:pPr fontAlgn="base"/>
            <a:r>
              <a:rPr lang="fr-FR" dirty="0" smtClean="0"/>
              <a:t>La législation de l'UE et/ou la législation nationale peut imposer d'indiquer sur certains produits alimentaires des avertissements spécifiques, se référant, par exemple, aux ingrédients dont la consommation est déconseillée pour les enfants (comme la caféine).</a:t>
            </a:r>
          </a:p>
          <a:p>
            <a:pPr fontAlgn="base">
              <a:buNone/>
            </a:pPr>
            <a:endParaRPr lang="fr-FR" dirty="0" smtClean="0"/>
          </a:p>
          <a:p>
            <a:pPr fontAlgn="base">
              <a:buNone/>
            </a:pPr>
            <a:r>
              <a:rPr lang="fr-FR" b="1" u="sng" dirty="0" smtClean="0">
                <a:solidFill>
                  <a:srgbClr val="0070C0"/>
                </a:solidFill>
              </a:rPr>
              <a:t>Liste des ingrédients</a:t>
            </a:r>
            <a:endParaRPr lang="fr-FR" u="sng" dirty="0" smtClean="0">
              <a:solidFill>
                <a:srgbClr val="0070C0"/>
              </a:solidFill>
            </a:endParaRPr>
          </a:p>
          <a:p>
            <a:pPr fontAlgn="base"/>
            <a:r>
              <a:rPr lang="fr-FR" dirty="0" smtClean="0"/>
              <a:t>Cette liste doit être précédée d'une mention comportant le mot «ingrédients» et doit comprendre tous les ingrédients de la denrée alimentaire:</a:t>
            </a:r>
          </a:p>
          <a:p>
            <a:pPr lvl="0" fontAlgn="base"/>
            <a:r>
              <a:rPr lang="fr-FR" dirty="0" smtClean="0"/>
              <a:t>par ordre décroissant de poids;</a:t>
            </a:r>
          </a:p>
          <a:p>
            <a:pPr lvl="0" fontAlgn="base"/>
            <a:r>
              <a:rPr lang="fr-FR" dirty="0" smtClean="0"/>
              <a:t>désignés par leur dénomination légale.</a:t>
            </a:r>
          </a:p>
          <a:p>
            <a:pPr fontAlgn="base"/>
            <a:endParaRPr lang="fr-FR" dirty="0" smtClean="0"/>
          </a:p>
          <a:p>
            <a:endParaRPr lang="fr-F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6215106"/>
          </a:xfrm>
        </p:spPr>
        <p:txBody>
          <a:bodyPr>
            <a:normAutofit fontScale="32500" lnSpcReduction="20000"/>
          </a:bodyPr>
          <a:lstStyle/>
          <a:p>
            <a:pPr fontAlgn="base">
              <a:buNone/>
            </a:pPr>
            <a:r>
              <a:rPr lang="fr-FR" sz="7400" b="1" u="sng" dirty="0" smtClean="0">
                <a:solidFill>
                  <a:srgbClr val="0070C0"/>
                </a:solidFill>
              </a:rPr>
              <a:t>Quantité de certains ingrédients</a:t>
            </a:r>
            <a:endParaRPr lang="fr-FR" sz="7400" u="sng" dirty="0" smtClean="0">
              <a:solidFill>
                <a:srgbClr val="0070C0"/>
              </a:solidFill>
            </a:endParaRPr>
          </a:p>
          <a:p>
            <a:pPr fontAlgn="base"/>
            <a:r>
              <a:rPr lang="fr-FR" sz="7400" dirty="0" smtClean="0"/>
              <a:t>Vous devez indiquer la quantité (en pourcentage) des ingrédients qui:</a:t>
            </a:r>
          </a:p>
          <a:p>
            <a:pPr lvl="0" fontAlgn="base"/>
            <a:r>
              <a:rPr lang="fr-FR" sz="7400" dirty="0" smtClean="0"/>
              <a:t>figurent dans la dénomination de la denrée alimentaire (exemple: «tarte aux pommes»);</a:t>
            </a:r>
          </a:p>
          <a:p>
            <a:pPr lvl="0" fontAlgn="base"/>
            <a:r>
              <a:rPr lang="fr-FR" sz="7400" dirty="0" smtClean="0"/>
              <a:t>sont mis en évidence dans l'étiquetage par des mots, des images ou des graphiques (exemple: «contient des noix»);</a:t>
            </a:r>
          </a:p>
          <a:p>
            <a:pPr lvl="0" fontAlgn="base"/>
            <a:r>
              <a:rPr lang="fr-FR" sz="7400" dirty="0" smtClean="0"/>
              <a:t>sont essentiels pour caractériser la denrée alimentaire et la distinguer des autres denrées alimentaires.</a:t>
            </a:r>
          </a:p>
          <a:p>
            <a:pPr lvl="0" fontAlgn="base">
              <a:buNone/>
            </a:pPr>
            <a:endParaRPr lang="fr-FR" sz="7400" dirty="0" smtClean="0"/>
          </a:p>
          <a:p>
            <a:pPr fontAlgn="base">
              <a:buNone/>
            </a:pPr>
            <a:r>
              <a:rPr lang="fr-FR" sz="7400" b="1" u="sng" dirty="0" smtClean="0">
                <a:solidFill>
                  <a:srgbClr val="0070C0"/>
                </a:solidFill>
              </a:rPr>
              <a:t>Informations sur les allergènes</a:t>
            </a:r>
            <a:endParaRPr lang="fr-FR" sz="7400" u="sng" dirty="0" smtClean="0">
              <a:solidFill>
                <a:srgbClr val="0070C0"/>
              </a:solidFill>
            </a:endParaRPr>
          </a:p>
          <a:p>
            <a:pPr fontAlgn="base"/>
            <a:r>
              <a:rPr lang="fr-FR" sz="7400" dirty="0" smtClean="0"/>
              <a:t>Tout allergène présent doit être mis en évidence dans la liste des ingrédients, par exemple à l'aide d'une police de caractères, d'une taille de caractère ou d'une couleur de fond différente.</a:t>
            </a:r>
          </a:p>
          <a:p>
            <a:pPr fontAlgn="base"/>
            <a:r>
              <a:rPr lang="fr-FR" sz="7400" dirty="0" smtClean="0"/>
              <a:t>En l'absence de liste des ingrédients, l'indication des allergènes doit comporter le mot «contient» suivi du nom de l'allergène.</a:t>
            </a:r>
          </a:p>
          <a:p>
            <a:pPr lvl="0" fontAlgn="base"/>
            <a:endParaRPr lang="fr-FR" sz="5100" dirty="0" smtClean="0"/>
          </a:p>
          <a:p>
            <a:endParaRPr lang="fr-F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lstStyle/>
          <a:p>
            <a:pPr algn="ctr">
              <a:buNone/>
            </a:pPr>
            <a:r>
              <a:rPr lang="fr-FR" dirty="0" smtClean="0">
                <a:solidFill>
                  <a:srgbClr val="0070C0"/>
                </a:solidFill>
              </a:rPr>
              <a:t>EMBALLAGE</a:t>
            </a:r>
          </a:p>
          <a:p>
            <a:pPr algn="ctr">
              <a:buNone/>
            </a:pPr>
            <a:endParaRPr lang="fr-FR" dirty="0" smtClean="0">
              <a:solidFill>
                <a:srgbClr val="0070C0"/>
              </a:solidFill>
            </a:endParaRPr>
          </a:p>
          <a:p>
            <a:pPr algn="just">
              <a:buNone/>
            </a:pPr>
            <a:r>
              <a:rPr lang="fr-FR" dirty="0" smtClean="0"/>
              <a:t>   Un emballage adéquat garantit que les produits visés admis à l'exportation parviendront à destination sans avoir été altérés si le transport s'est effectué dans des conditions satisfaisantes. Un emballage défectueux, en revanche, outre qu'il risque d'endommager son contenu, déplaira à l'importateur par un aspect peu ragoûtant.</a:t>
            </a:r>
          </a:p>
          <a:p>
            <a:pPr algn="just"/>
            <a:endParaRPr lang="fr-F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normAutofit fontScale="77500" lnSpcReduction="20000"/>
          </a:bodyPr>
          <a:lstStyle/>
          <a:p>
            <a:pPr>
              <a:buNone/>
            </a:pPr>
            <a:r>
              <a:rPr lang="fr-FR" dirty="0" smtClean="0"/>
              <a:t>    Ce chapitre stipule que les matériaux utilisés pour l'emballage des produits visés doivent :</a:t>
            </a:r>
          </a:p>
          <a:p>
            <a:pPr>
              <a:buNone/>
            </a:pPr>
            <a:endParaRPr lang="fr-FR" dirty="0" smtClean="0"/>
          </a:p>
          <a:p>
            <a:r>
              <a:rPr lang="fr-FR" dirty="0" smtClean="0"/>
              <a:t>Ils doivent être neufs.</a:t>
            </a:r>
          </a:p>
          <a:p>
            <a:r>
              <a:rPr lang="fr-FR" dirty="0" smtClean="0"/>
              <a:t>Se conformer aux prescriptions des règlements de produits.</a:t>
            </a:r>
          </a:p>
          <a:p>
            <a:r>
              <a:rPr lang="fr-FR" dirty="0" smtClean="0"/>
              <a:t>S'ils sont usagés, qu'ils doivent avoir été nettoyés et approuvés par un fonctionnaire compétent (inspecteur). </a:t>
            </a:r>
          </a:p>
          <a:p>
            <a:pPr>
              <a:buNone/>
            </a:pPr>
            <a:endParaRPr lang="fr-FR" dirty="0" smtClean="0"/>
          </a:p>
          <a:p>
            <a:r>
              <a:rPr lang="fr-FR" dirty="0" smtClean="0"/>
              <a:t>En outre, l'emballage doit être :</a:t>
            </a:r>
          </a:p>
          <a:p>
            <a:r>
              <a:rPr lang="fr-FR" dirty="0" smtClean="0"/>
              <a:t>Adapté à son contenu.</a:t>
            </a:r>
          </a:p>
          <a:p>
            <a:r>
              <a:rPr lang="fr-FR" dirty="0" smtClean="0"/>
              <a:t>Ne lui faire courir aucun risque.</a:t>
            </a:r>
          </a:p>
          <a:p>
            <a:r>
              <a:rPr lang="fr-FR" dirty="0" smtClean="0"/>
              <a:t>Etre assez solide pour résister aux manipulations et au transport.</a:t>
            </a:r>
          </a:p>
          <a:p>
            <a:endParaRPr lang="fr-F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6072230"/>
          </a:xfrm>
        </p:spPr>
        <p:txBody>
          <a:bodyPr>
            <a:normAutofit fontScale="77500" lnSpcReduction="20000"/>
          </a:bodyPr>
          <a:lstStyle/>
          <a:p>
            <a:pPr lvl="0" algn="ctr">
              <a:buNone/>
            </a:pPr>
            <a:r>
              <a:rPr lang="fr-FR" b="1" dirty="0" smtClean="0">
                <a:solidFill>
                  <a:srgbClr val="0070C0"/>
                </a:solidFill>
              </a:rPr>
              <a:t>Normes de conditionnement et de marquage</a:t>
            </a:r>
          </a:p>
          <a:p>
            <a:pPr lvl="0" algn="ctr">
              <a:buNone/>
            </a:pPr>
            <a:endParaRPr lang="fr-FR" dirty="0" smtClean="0">
              <a:solidFill>
                <a:srgbClr val="0070C0"/>
              </a:solidFill>
            </a:endParaRPr>
          </a:p>
          <a:p>
            <a:pPr algn="just">
              <a:buNone/>
            </a:pPr>
            <a:r>
              <a:rPr lang="fr-FR" dirty="0" smtClean="0"/>
              <a:t>     Le conditionnement et l'emballage des produits destinés à l'exportation ou le marché local, sont un aspect capital du contrôle de la qualité; il faut en tenir compte lors de la formulation des normes d'exportation obligatoires. Le conditionnement doit:</a:t>
            </a:r>
          </a:p>
          <a:p>
            <a:pPr>
              <a:buNone/>
            </a:pPr>
            <a:endParaRPr lang="fr-FR" dirty="0" smtClean="0"/>
          </a:p>
          <a:p>
            <a:pPr algn="just"/>
            <a:r>
              <a:rPr lang="fr-FR" dirty="0" smtClean="0"/>
              <a:t>Protéger le produit au cours du transport et de la manutention de manière qu'il parvienne à destination en bon état.</a:t>
            </a:r>
          </a:p>
          <a:p>
            <a:pPr algn="just">
              <a:buNone/>
            </a:pPr>
            <a:endParaRPr lang="fr-FR" dirty="0" smtClean="0"/>
          </a:p>
          <a:p>
            <a:pPr algn="just"/>
            <a:r>
              <a:rPr lang="fr-FR" dirty="0" smtClean="0"/>
              <a:t>Protéger le produit contre toute contamination extérieure ou due à des éléments de son propre emballage.</a:t>
            </a:r>
          </a:p>
          <a:p>
            <a:pPr algn="just">
              <a:buNone/>
            </a:pPr>
            <a:endParaRPr lang="fr-FR" dirty="0" smtClean="0"/>
          </a:p>
          <a:p>
            <a:pPr algn="just"/>
            <a:r>
              <a:rPr lang="fr-FR" dirty="0" smtClean="0"/>
              <a:t>Embellir sa présentation et son aspect afin qu'il paraisse plus attrayant aux consommateurs.</a:t>
            </a:r>
          </a:p>
          <a:p>
            <a:pPr algn="just">
              <a:buNone/>
            </a:pPr>
            <a:endParaRPr lang="fr-FR" dirty="0" smtClean="0"/>
          </a:p>
          <a:p>
            <a:pPr algn="ctr"/>
            <a:endParaRPr lang="fr-FR" dirty="0">
              <a:solidFill>
                <a:srgbClr val="0070C0"/>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785794"/>
            <a:ext cx="8229600" cy="4525963"/>
          </a:xfrm>
        </p:spPr>
        <p:txBody>
          <a:bodyPr>
            <a:normAutofit fontScale="92500"/>
          </a:bodyPr>
          <a:lstStyle/>
          <a:p>
            <a:pPr>
              <a:buNone/>
            </a:pPr>
            <a:r>
              <a:rPr lang="fr-FR" b="1" dirty="0" smtClean="0">
                <a:solidFill>
                  <a:srgbClr val="00B0F0"/>
                </a:solidFill>
              </a:rPr>
              <a:t>       AGREAGE ET CONTROLE DE CONFORMITE</a:t>
            </a:r>
            <a:endParaRPr lang="fr-FR" dirty="0" smtClean="0">
              <a:solidFill>
                <a:srgbClr val="00B0F0"/>
              </a:solidFill>
            </a:endParaRPr>
          </a:p>
          <a:p>
            <a:pPr>
              <a:buNone/>
            </a:pPr>
            <a:r>
              <a:rPr lang="fr-FR" b="1" dirty="0" smtClean="0">
                <a:solidFill>
                  <a:srgbClr val="00B0F0"/>
                </a:solidFill>
              </a:rPr>
              <a:t> </a:t>
            </a:r>
            <a:endParaRPr lang="fr-FR" dirty="0" smtClean="0">
              <a:solidFill>
                <a:srgbClr val="00B0F0"/>
              </a:solidFill>
            </a:endParaRPr>
          </a:p>
          <a:p>
            <a:pPr lvl="0"/>
            <a:r>
              <a:rPr lang="fr-FR" b="1" dirty="0" smtClean="0">
                <a:solidFill>
                  <a:srgbClr val="00B0F0"/>
                </a:solidFill>
              </a:rPr>
              <a:t>Définition de l’agréage</a:t>
            </a:r>
            <a:r>
              <a:rPr lang="fr-FR" dirty="0" smtClean="0">
                <a:solidFill>
                  <a:srgbClr val="00B0F0"/>
                </a:solidFill>
              </a:rPr>
              <a:t> :</a:t>
            </a:r>
          </a:p>
          <a:p>
            <a:pPr algn="just">
              <a:buNone/>
            </a:pPr>
            <a:r>
              <a:rPr lang="fr-FR" dirty="0" smtClean="0"/>
              <a:t>    C’est un contrôle qui vérifie les conformités d’une marchandise, soit conformément à la réglementation, soit en fonction d’un cahier des charges propre. Le résultat étant l’acceptation de tout ou partie des lots réceptionnés ou le cas échéant, le refus de ceux-ci.</a:t>
            </a:r>
          </a:p>
          <a:p>
            <a:endParaRPr lang="fr-F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71472" y="571480"/>
            <a:ext cx="8229600" cy="5072098"/>
          </a:xfrm>
        </p:spPr>
        <p:txBody>
          <a:bodyPr>
            <a:normAutofit fontScale="85000" lnSpcReduction="10000"/>
          </a:bodyPr>
          <a:lstStyle/>
          <a:p>
            <a:pPr lvl="0" algn="ctr">
              <a:buNone/>
            </a:pPr>
            <a:r>
              <a:rPr lang="fr-FR" b="1" dirty="0" smtClean="0"/>
              <a:t>    </a:t>
            </a:r>
            <a:r>
              <a:rPr lang="fr-FR" b="1" dirty="0" smtClean="0">
                <a:solidFill>
                  <a:srgbClr val="00B0F0"/>
                </a:solidFill>
              </a:rPr>
              <a:t>Opérations d’agréage et de contrôle</a:t>
            </a:r>
          </a:p>
          <a:p>
            <a:pPr lvl="0"/>
            <a:endParaRPr lang="fr-FR" dirty="0" smtClean="0"/>
          </a:p>
          <a:p>
            <a:r>
              <a:rPr lang="fr-FR" dirty="0" smtClean="0"/>
              <a:t>Les différentes phases de l’agréage :</a:t>
            </a:r>
          </a:p>
          <a:p>
            <a:pPr>
              <a:buNone/>
            </a:pPr>
            <a:endParaRPr lang="fr-FR" dirty="0" smtClean="0"/>
          </a:p>
          <a:p>
            <a:r>
              <a:rPr lang="fr-FR" dirty="0" smtClean="0"/>
              <a:t>En amont des contrôles quantitatifs et qualitatifs, il conviendra, lors de l’arrivée des transporteurs de :</a:t>
            </a:r>
          </a:p>
          <a:p>
            <a:pPr>
              <a:buNone/>
            </a:pPr>
            <a:r>
              <a:rPr lang="fr-FR" dirty="0" smtClean="0"/>
              <a:t/>
            </a:r>
            <a:br>
              <a:rPr lang="fr-FR" dirty="0" smtClean="0"/>
            </a:br>
            <a:r>
              <a:rPr lang="fr-FR" dirty="0" smtClean="0"/>
              <a:t>● contrôler la température du camion et des produits, élément clé qui permet de pousser le contrôle plus en avant si un problème est détecté,</a:t>
            </a:r>
          </a:p>
          <a:p>
            <a:pPr>
              <a:buNone/>
            </a:pPr>
            <a:r>
              <a:rPr lang="fr-FR" dirty="0" smtClean="0"/>
              <a:t/>
            </a:r>
            <a:br>
              <a:rPr lang="fr-FR" dirty="0" smtClean="0"/>
            </a:br>
            <a:r>
              <a:rPr lang="fr-FR" dirty="0" smtClean="0"/>
              <a:t>● contrôler l’état général de la palette et des colis.</a:t>
            </a:r>
          </a:p>
          <a:p>
            <a:endParaRPr lang="fr-F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200" b="1" dirty="0" smtClean="0">
                <a:solidFill>
                  <a:schemeClr val="accent2">
                    <a:lumMod val="75000"/>
                  </a:schemeClr>
                </a:solidFill>
              </a:rPr>
              <a:t>LA PROCÉDURE d’agréage « Qualité Produits »</a:t>
            </a:r>
            <a:br>
              <a:rPr lang="fr-FR" sz="3200" b="1" dirty="0" smtClean="0">
                <a:solidFill>
                  <a:schemeClr val="accent2">
                    <a:lumMod val="75000"/>
                  </a:schemeClr>
                </a:solidFill>
              </a:rPr>
            </a:br>
            <a:r>
              <a:rPr lang="fr-FR" sz="3200" b="1" dirty="0" smtClean="0">
                <a:solidFill>
                  <a:schemeClr val="accent2">
                    <a:lumMod val="75000"/>
                  </a:schemeClr>
                </a:solidFill>
              </a:rPr>
              <a:t/>
            </a:r>
            <a:br>
              <a:rPr lang="fr-FR" sz="3200" b="1" dirty="0" smtClean="0">
                <a:solidFill>
                  <a:schemeClr val="accent2">
                    <a:lumMod val="75000"/>
                  </a:schemeClr>
                </a:solidFill>
              </a:rPr>
            </a:br>
            <a:r>
              <a:rPr lang="fr-FR" sz="3200" b="1" dirty="0" smtClean="0">
                <a:solidFill>
                  <a:schemeClr val="accent2">
                    <a:lumMod val="75000"/>
                  </a:schemeClr>
                </a:solidFill>
              </a:rPr>
              <a:t>Etapes de réception et contrôle des produits</a:t>
            </a:r>
            <a:endParaRPr lang="fr-FR" sz="3200" dirty="0">
              <a:solidFill>
                <a:schemeClr val="accent2">
                  <a:lumMod val="75000"/>
                </a:schemeClr>
              </a:solidFill>
            </a:endParaRPr>
          </a:p>
        </p:txBody>
      </p:sp>
      <p:graphicFrame>
        <p:nvGraphicFramePr>
          <p:cNvPr id="7" name="Espace réservé du contenu 6"/>
          <p:cNvGraphicFramePr>
            <a:graphicFrameLocks noGrp="1"/>
          </p:cNvGraphicFramePr>
          <p:nvPr>
            <p:ph idx="1"/>
          </p:nvPr>
        </p:nvGraphicFramePr>
        <p:xfrm>
          <a:off x="0" y="1000108"/>
          <a:ext cx="9144000" cy="5143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6" name="Picture 2"/>
          <p:cNvPicPr>
            <a:picLocks noChangeAspect="1" noChangeArrowheads="1"/>
          </p:cNvPicPr>
          <p:nvPr/>
        </p:nvPicPr>
        <p:blipFill>
          <a:blip r:embed="rId6" cstate="print"/>
          <a:srcRect/>
          <a:stretch>
            <a:fillRect/>
          </a:stretch>
        </p:blipFill>
        <p:spPr bwMode="auto">
          <a:xfrm>
            <a:off x="214282" y="5429264"/>
            <a:ext cx="1571636" cy="1257309"/>
          </a:xfrm>
          <a:prstGeom prst="rect">
            <a:avLst/>
          </a:prstGeom>
          <a:noFill/>
          <a:ln w="9525">
            <a:noFill/>
            <a:miter lim="800000"/>
            <a:headEnd/>
            <a:tailEnd/>
          </a:ln>
          <a:effectLst/>
        </p:spPr>
      </p:pic>
      <p:pic>
        <p:nvPicPr>
          <p:cNvPr id="1027" name="Picture 3"/>
          <p:cNvPicPr>
            <a:picLocks noChangeAspect="1" noChangeArrowheads="1"/>
          </p:cNvPicPr>
          <p:nvPr/>
        </p:nvPicPr>
        <p:blipFill>
          <a:blip r:embed="rId7"/>
          <a:srcRect/>
          <a:stretch>
            <a:fillRect/>
          </a:stretch>
        </p:blipFill>
        <p:spPr bwMode="auto">
          <a:xfrm>
            <a:off x="3071802" y="5357826"/>
            <a:ext cx="1428760" cy="1221766"/>
          </a:xfrm>
          <a:prstGeom prst="rect">
            <a:avLst/>
          </a:prstGeom>
          <a:noFill/>
          <a:ln w="9525">
            <a:noFill/>
            <a:miter lim="800000"/>
            <a:headEnd/>
            <a:tailEnd/>
          </a:ln>
          <a:effectLst/>
        </p:spPr>
      </p:pic>
      <p:pic>
        <p:nvPicPr>
          <p:cNvPr id="1028" name="Picture 4"/>
          <p:cNvPicPr>
            <a:picLocks noChangeAspect="1" noChangeArrowheads="1"/>
          </p:cNvPicPr>
          <p:nvPr/>
        </p:nvPicPr>
        <p:blipFill>
          <a:blip r:embed="rId8"/>
          <a:srcRect/>
          <a:stretch>
            <a:fillRect/>
          </a:stretch>
        </p:blipFill>
        <p:spPr bwMode="auto">
          <a:xfrm>
            <a:off x="6679506" y="5072075"/>
            <a:ext cx="1621538" cy="1500198"/>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5411807"/>
          </a:xfrm>
        </p:spPr>
        <p:txBody>
          <a:bodyPr>
            <a:normAutofit/>
          </a:bodyPr>
          <a:lstStyle/>
          <a:p>
            <a:pPr algn="just">
              <a:buNone/>
            </a:pPr>
            <a:r>
              <a:rPr lang="fr-FR" b="1" dirty="0" smtClean="0"/>
              <a:t>     </a:t>
            </a:r>
            <a:r>
              <a:rPr lang="fr-FR" sz="2400" b="1" dirty="0" smtClean="0">
                <a:solidFill>
                  <a:srgbClr val="00B050"/>
                </a:solidFill>
              </a:rPr>
              <a:t>3</a:t>
            </a:r>
            <a:r>
              <a:rPr lang="fr-FR" sz="2400" b="1" dirty="0">
                <a:solidFill>
                  <a:srgbClr val="00B050"/>
                </a:solidFill>
              </a:rPr>
              <a:t>.  Suivi:</a:t>
            </a:r>
            <a:endParaRPr lang="fr-FR" sz="2400" dirty="0">
              <a:solidFill>
                <a:srgbClr val="00B050"/>
              </a:solidFill>
            </a:endParaRPr>
          </a:p>
          <a:p>
            <a:pPr algn="just">
              <a:buNone/>
            </a:pPr>
            <a:r>
              <a:rPr lang="fr-FR" sz="2400" dirty="0" smtClean="0"/>
              <a:t>     La </a:t>
            </a:r>
            <a:r>
              <a:rPr lang="fr-FR" sz="2400" dirty="0"/>
              <a:t>réalisation d'une séquence planifiée d'observations ou de mesures conçue pour vérifier le niveau de conformité avec la législation relative aux denrées alimentaires et avec les dispositions relatives à la santé et au bien-être des </a:t>
            </a:r>
            <a:r>
              <a:rPr lang="fr-FR" sz="2400" dirty="0" smtClean="0"/>
              <a:t>humains.</a:t>
            </a:r>
            <a:endParaRPr lang="fr-FR" sz="2400" dirty="0"/>
          </a:p>
          <a:p>
            <a:pPr algn="just">
              <a:buNone/>
            </a:pPr>
            <a:endParaRPr lang="fr-FR" sz="2400" dirty="0"/>
          </a:p>
          <a:p>
            <a:pPr algn="just">
              <a:buNone/>
            </a:pPr>
            <a:r>
              <a:rPr lang="fr-FR" sz="2400" b="1" dirty="0" smtClean="0">
                <a:solidFill>
                  <a:srgbClr val="00B050"/>
                </a:solidFill>
              </a:rPr>
              <a:t>     4</a:t>
            </a:r>
            <a:r>
              <a:rPr lang="fr-FR" sz="2400" b="1" dirty="0">
                <a:solidFill>
                  <a:srgbClr val="00B050"/>
                </a:solidFill>
              </a:rPr>
              <a:t>.  Surveillance:</a:t>
            </a:r>
            <a:endParaRPr lang="fr-FR" sz="2400" dirty="0">
              <a:solidFill>
                <a:srgbClr val="00B050"/>
              </a:solidFill>
            </a:endParaRPr>
          </a:p>
          <a:p>
            <a:pPr algn="just">
              <a:buNone/>
            </a:pPr>
            <a:r>
              <a:rPr lang="fr-FR" sz="2400" dirty="0" smtClean="0"/>
              <a:t>    L'observation </a:t>
            </a:r>
            <a:r>
              <a:rPr lang="fr-FR" sz="2400" dirty="0"/>
              <a:t>minutieuse d'une ou de plusieurs entreprises agroalimentaire du secteur des denrées alimentaires, d'un ou de plusieurs exploitants de ce secteur, ou de leurs </a:t>
            </a:r>
            <a:r>
              <a:rPr lang="fr-FR" sz="2400" dirty="0" smtClean="0"/>
              <a:t>activités. </a:t>
            </a:r>
            <a:endParaRPr lang="fr-FR" sz="24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57232"/>
            <a:ext cx="8229600" cy="5268931"/>
          </a:xfrm>
        </p:spPr>
        <p:txBody>
          <a:bodyPr>
            <a:normAutofit fontScale="77500" lnSpcReduction="20000"/>
          </a:bodyPr>
          <a:lstStyle/>
          <a:p>
            <a:pPr>
              <a:buNone/>
            </a:pPr>
            <a:r>
              <a:rPr lang="fr-FR" b="1" dirty="0" smtClean="0"/>
              <a:t>       </a:t>
            </a:r>
            <a:r>
              <a:rPr lang="fr-FR" b="1" dirty="0" smtClean="0">
                <a:solidFill>
                  <a:schemeClr val="accent2"/>
                </a:solidFill>
              </a:rPr>
              <a:t>&gt; Contrôle et vérifications effectués</a:t>
            </a:r>
            <a:endParaRPr lang="fr-FR" dirty="0" smtClean="0">
              <a:solidFill>
                <a:schemeClr val="accent2"/>
              </a:solidFill>
            </a:endParaRPr>
          </a:p>
          <a:p>
            <a:pPr>
              <a:buNone/>
            </a:pPr>
            <a:endParaRPr lang="fr-FR" dirty="0" smtClean="0"/>
          </a:p>
          <a:p>
            <a:pPr>
              <a:buNone/>
            </a:pPr>
            <a:endParaRPr lang="fr-FR" dirty="0" smtClean="0"/>
          </a:p>
          <a:p>
            <a:pPr>
              <a:buFont typeface="Wingdings" pitchFamily="2" charset="2"/>
              <a:buChar char="ü"/>
            </a:pPr>
            <a:r>
              <a:rPr lang="fr-FR" dirty="0" smtClean="0"/>
              <a:t>hygiène du camion (sol, parois, plafond),</a:t>
            </a:r>
          </a:p>
          <a:p>
            <a:pPr>
              <a:buFont typeface="Wingdings" pitchFamily="2" charset="2"/>
              <a:buChar char="ü"/>
            </a:pPr>
            <a:r>
              <a:rPr lang="fr-FR" dirty="0" smtClean="0"/>
              <a:t> état général du conditionnement et de l’emballage,</a:t>
            </a:r>
          </a:p>
          <a:p>
            <a:pPr>
              <a:buFont typeface="Wingdings" pitchFamily="2" charset="2"/>
              <a:buChar char="ü"/>
            </a:pPr>
            <a:r>
              <a:rPr lang="fr-FR" dirty="0" smtClean="0"/>
              <a:t>aspect du produit,</a:t>
            </a:r>
          </a:p>
          <a:p>
            <a:pPr>
              <a:buFont typeface="Wingdings" pitchFamily="2" charset="2"/>
              <a:buChar char="ü"/>
            </a:pPr>
            <a:r>
              <a:rPr lang="fr-FR" dirty="0" smtClean="0"/>
              <a:t>température avec un thermomètre à infrarouge,</a:t>
            </a:r>
          </a:p>
          <a:p>
            <a:pPr>
              <a:buFont typeface="Wingdings" pitchFamily="2" charset="2"/>
              <a:buChar char="ü"/>
            </a:pPr>
            <a:r>
              <a:rPr lang="fr-FR" dirty="0" smtClean="0"/>
              <a:t>conformité entre le bon de livraison et la quantité reçue,</a:t>
            </a:r>
          </a:p>
          <a:p>
            <a:pPr>
              <a:buFont typeface="Wingdings" pitchFamily="2" charset="2"/>
              <a:buChar char="ü"/>
            </a:pPr>
            <a:r>
              <a:rPr lang="fr-FR" dirty="0" smtClean="0"/>
              <a:t>poids maximal du colis à 20 kg,</a:t>
            </a:r>
          </a:p>
          <a:p>
            <a:pPr>
              <a:buFont typeface="Wingdings" pitchFamily="2" charset="2"/>
              <a:buChar char="ü"/>
            </a:pPr>
            <a:r>
              <a:rPr lang="fr-FR" dirty="0" smtClean="0"/>
              <a:t>conditionnement sous vide de toutes les viandes.</a:t>
            </a:r>
          </a:p>
          <a:p>
            <a:pPr>
              <a:buFont typeface="Wingdings" pitchFamily="2" charset="2"/>
              <a:buChar char="ü"/>
            </a:pPr>
            <a:r>
              <a:rPr lang="fr-FR" dirty="0" smtClean="0"/>
              <a:t>complétude du bon de livraison, incluant le destinataire</a:t>
            </a:r>
          </a:p>
          <a:p>
            <a:pPr>
              <a:buNone/>
            </a:pPr>
            <a:r>
              <a:rPr lang="fr-FR" dirty="0" smtClean="0"/>
              <a:t>     final pour chacune des denrées</a:t>
            </a:r>
          </a:p>
          <a:p>
            <a:pPr>
              <a:buNone/>
            </a:pPr>
            <a:endParaRPr lang="fr-FR" dirty="0"/>
          </a:p>
        </p:txBody>
      </p:sp>
      <p:pic>
        <p:nvPicPr>
          <p:cNvPr id="6" name="Picture 2"/>
          <p:cNvPicPr>
            <a:picLocks noChangeAspect="1" noChangeArrowheads="1"/>
          </p:cNvPicPr>
          <p:nvPr/>
        </p:nvPicPr>
        <p:blipFill>
          <a:blip r:embed="rId2" cstate="print"/>
          <a:srcRect/>
          <a:stretch>
            <a:fillRect/>
          </a:stretch>
        </p:blipFill>
        <p:spPr bwMode="auto">
          <a:xfrm>
            <a:off x="6858016" y="785794"/>
            <a:ext cx="1571636" cy="1257309"/>
          </a:xfrm>
          <a:prstGeom prst="rect">
            <a:avLst/>
          </a:prstGeom>
          <a:noFill/>
          <a:ln w="9525">
            <a:noFill/>
            <a:miter lim="800000"/>
            <a:headEnd/>
            <a:tailEnd/>
          </a:ln>
          <a:effectLst/>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4638"/>
            <a:ext cx="8686800" cy="1143000"/>
          </a:xfrm>
        </p:spPr>
        <p:txBody>
          <a:bodyPr>
            <a:normAutofit fontScale="90000"/>
          </a:bodyPr>
          <a:lstStyle/>
          <a:p>
            <a:r>
              <a:rPr lang="fr-FR" sz="3200" b="1" dirty="0" smtClean="0">
                <a:solidFill>
                  <a:schemeClr val="accent2"/>
                </a:solidFill>
              </a:rPr>
              <a:t>&gt; Conformité de l’étiquetage (mentions obligatoires)</a:t>
            </a:r>
            <a:br>
              <a:rPr lang="fr-FR" sz="3200" b="1" dirty="0" smtClean="0">
                <a:solidFill>
                  <a:schemeClr val="accent2"/>
                </a:solidFill>
              </a:rPr>
            </a:br>
            <a:r>
              <a:rPr lang="fr-FR" sz="2800" b="1" dirty="0" smtClean="0"/>
              <a:t> Viennent ensuite les premiers contrôles quantitatifs et visuels, qui permettent de vérifier :</a:t>
            </a:r>
            <a:br>
              <a:rPr lang="fr-FR" sz="2800" b="1" dirty="0" smtClean="0"/>
            </a:br>
            <a:endParaRPr lang="fr-FR" sz="3200" dirty="0">
              <a:solidFill>
                <a:schemeClr val="accent2"/>
              </a:solidFill>
            </a:endParaRPr>
          </a:p>
        </p:txBody>
      </p:sp>
      <p:sp>
        <p:nvSpPr>
          <p:cNvPr id="3" name="Espace réservé du contenu 2"/>
          <p:cNvSpPr>
            <a:spLocks noGrp="1"/>
          </p:cNvSpPr>
          <p:nvPr>
            <p:ph idx="1"/>
          </p:nvPr>
        </p:nvSpPr>
        <p:spPr>
          <a:xfrm>
            <a:off x="457200" y="1428736"/>
            <a:ext cx="8229600" cy="5072098"/>
          </a:xfrm>
        </p:spPr>
        <p:txBody>
          <a:bodyPr>
            <a:normAutofit fontScale="85000" lnSpcReduction="10000"/>
          </a:bodyPr>
          <a:lstStyle/>
          <a:p>
            <a:pPr>
              <a:buFont typeface="Wingdings" pitchFamily="2" charset="2"/>
              <a:buChar char="ü"/>
            </a:pPr>
            <a:r>
              <a:rPr lang="fr-FR" dirty="0" smtClean="0"/>
              <a:t>dénomination de vente du produit,</a:t>
            </a:r>
          </a:p>
          <a:p>
            <a:pPr>
              <a:buFont typeface="Wingdings" pitchFamily="2" charset="2"/>
              <a:buChar char="ü"/>
            </a:pPr>
            <a:r>
              <a:rPr lang="fr-FR" dirty="0" smtClean="0"/>
              <a:t>liste des ingrédients (attention : le % apparaît si l’ingrédient apparaît dans la dénomination de vente)</a:t>
            </a:r>
          </a:p>
          <a:p>
            <a:pPr>
              <a:buFont typeface="Wingdings" pitchFamily="2" charset="2"/>
              <a:buChar char="ü"/>
            </a:pPr>
            <a:r>
              <a:rPr lang="fr-FR" dirty="0" smtClean="0"/>
              <a:t>identification et lisibilité des allergènes,</a:t>
            </a:r>
          </a:p>
          <a:p>
            <a:pPr>
              <a:buFont typeface="Wingdings" pitchFamily="2" charset="2"/>
              <a:buChar char="ü"/>
            </a:pPr>
            <a:r>
              <a:rPr lang="fr-FR" dirty="0" smtClean="0"/>
              <a:t>poids et quantité nette,</a:t>
            </a:r>
          </a:p>
          <a:p>
            <a:pPr>
              <a:buFont typeface="Wingdings" pitchFamily="2" charset="2"/>
              <a:buChar char="ü"/>
            </a:pPr>
            <a:r>
              <a:rPr lang="fr-FR" dirty="0" smtClean="0"/>
              <a:t>date limite de consommation et date de l’emballage,</a:t>
            </a:r>
          </a:p>
          <a:p>
            <a:pPr>
              <a:buFont typeface="Wingdings" pitchFamily="2" charset="2"/>
              <a:buChar char="ü"/>
            </a:pPr>
            <a:r>
              <a:rPr lang="fr-FR" dirty="0" smtClean="0"/>
              <a:t>conditions de conservation,</a:t>
            </a:r>
          </a:p>
          <a:p>
            <a:pPr>
              <a:buFont typeface="Wingdings" pitchFamily="2" charset="2"/>
              <a:buChar char="ü"/>
            </a:pPr>
            <a:r>
              <a:rPr lang="fr-FR" dirty="0" smtClean="0"/>
              <a:t>nom ou raison sociale et adresse du fabriquant,</a:t>
            </a:r>
          </a:p>
          <a:p>
            <a:pPr>
              <a:buFont typeface="Wingdings" pitchFamily="2" charset="2"/>
              <a:buChar char="ü"/>
            </a:pPr>
            <a:r>
              <a:rPr lang="fr-FR" dirty="0" smtClean="0"/>
              <a:t>numéro de lot,</a:t>
            </a:r>
          </a:p>
          <a:p>
            <a:pPr>
              <a:buFont typeface="Wingdings" pitchFamily="2" charset="2"/>
              <a:buChar char="ü"/>
            </a:pPr>
            <a:r>
              <a:rPr lang="fr-FR" dirty="0" smtClean="0"/>
              <a:t>numéro d’agrément C.E.</a:t>
            </a:r>
            <a:endParaRPr lang="fr-FR" dirty="0"/>
          </a:p>
        </p:txBody>
      </p:sp>
      <p:pic>
        <p:nvPicPr>
          <p:cNvPr id="5" name="Picture 3"/>
          <p:cNvPicPr>
            <a:picLocks noChangeAspect="1" noChangeArrowheads="1"/>
          </p:cNvPicPr>
          <p:nvPr/>
        </p:nvPicPr>
        <p:blipFill>
          <a:blip r:embed="rId2"/>
          <a:srcRect/>
          <a:stretch>
            <a:fillRect/>
          </a:stretch>
        </p:blipFill>
        <p:spPr bwMode="auto">
          <a:xfrm>
            <a:off x="7143768" y="857232"/>
            <a:ext cx="1428760" cy="1221766"/>
          </a:xfrm>
          <a:prstGeom prst="rect">
            <a:avLst/>
          </a:prstGeom>
          <a:noFill/>
          <a:ln w="9525">
            <a:noFill/>
            <a:miter lim="800000"/>
            <a:headEnd/>
            <a:tailEnd/>
          </a:ln>
          <a:effec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solidFill>
                  <a:schemeClr val="accent2"/>
                </a:solidFill>
              </a:rPr>
              <a:t>conclusion</a:t>
            </a:r>
            <a:endParaRPr lang="fr-FR" sz="3200" dirty="0">
              <a:solidFill>
                <a:schemeClr val="accent2"/>
              </a:solidFill>
            </a:endParaRPr>
          </a:p>
        </p:txBody>
      </p:sp>
      <p:sp>
        <p:nvSpPr>
          <p:cNvPr id="3" name="Espace réservé du contenu 2"/>
          <p:cNvSpPr>
            <a:spLocks noGrp="1"/>
          </p:cNvSpPr>
          <p:nvPr>
            <p:ph idx="1"/>
          </p:nvPr>
        </p:nvSpPr>
        <p:spPr/>
        <p:txBody>
          <a:bodyPr/>
          <a:lstStyle/>
          <a:p>
            <a:pPr algn="just">
              <a:buNone/>
            </a:pPr>
            <a:r>
              <a:rPr lang="fr-FR" i="1" dirty="0" smtClean="0"/>
              <a:t>    « En respectant ces différentes étapes, vous professionnaliserez votre travail et indirectement celui de vos fournisseurs et de la filière. Le résultat doit se traduire par une qualité accrue, qui sera vite reconnue et appréciée par votre clientèle. »</a:t>
            </a:r>
            <a:endParaRPr lang="fr-FR" dirty="0" smtClean="0"/>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normAutofit/>
          </a:bodyPr>
          <a:lstStyle/>
          <a:p>
            <a:pPr algn="just">
              <a:buNone/>
            </a:pPr>
            <a:r>
              <a:rPr lang="fr-FR" sz="2400" dirty="0" smtClean="0"/>
              <a:t>   Après </a:t>
            </a:r>
            <a:r>
              <a:rPr lang="fr-FR" sz="2400" dirty="0"/>
              <a:t>le contrôle le produit est :</a:t>
            </a:r>
          </a:p>
          <a:p>
            <a:pPr algn="just">
              <a:buNone/>
            </a:pPr>
            <a:endParaRPr lang="fr-FR" sz="2400" dirty="0"/>
          </a:p>
          <a:p>
            <a:pPr lvl="0" algn="just"/>
            <a:r>
              <a:rPr lang="fr-FR" sz="2400" b="1" dirty="0">
                <a:solidFill>
                  <a:srgbClr val="00B050"/>
                </a:solidFill>
              </a:rPr>
              <a:t>Soit conforme </a:t>
            </a:r>
            <a:r>
              <a:rPr lang="fr-FR" sz="2400" dirty="0"/>
              <a:t>délivrer une autorisation d’admission du </a:t>
            </a:r>
            <a:r>
              <a:rPr lang="fr-FR" sz="2400" dirty="0" smtClean="0"/>
              <a:t>produit.</a:t>
            </a:r>
            <a:endParaRPr lang="fr-FR" sz="2400" dirty="0"/>
          </a:p>
          <a:p>
            <a:pPr algn="just">
              <a:buNone/>
            </a:pPr>
            <a:endParaRPr lang="fr-FR" sz="2400" dirty="0"/>
          </a:p>
          <a:p>
            <a:pPr lvl="0" algn="just"/>
            <a:r>
              <a:rPr lang="fr-FR" sz="2400" b="1" dirty="0">
                <a:solidFill>
                  <a:srgbClr val="FF0000"/>
                </a:solidFill>
              </a:rPr>
              <a:t>Soit non conforme </a:t>
            </a:r>
            <a:r>
              <a:rPr lang="fr-FR" sz="2400" dirty="0"/>
              <a:t>délivrer une décision de refus </a:t>
            </a:r>
            <a:r>
              <a:rPr lang="fr-FR" sz="2400" dirty="0" smtClean="0"/>
              <a:t>d’admission</a:t>
            </a:r>
            <a:r>
              <a:rPr lang="fr-FR" sz="2400" b="1" dirty="0" smtClean="0"/>
              <a:t>.</a:t>
            </a:r>
            <a:endParaRPr lang="fr-FR" sz="2400" dirty="0"/>
          </a:p>
          <a:p>
            <a:pPr algn="just">
              <a:buNone/>
            </a:pPr>
            <a:r>
              <a:rPr lang="fr-FR" sz="2400" dirty="0"/>
              <a:t>            -informer les services des commerces sur le territoire </a:t>
            </a:r>
            <a:r>
              <a:rPr lang="fr-FR" sz="2400" dirty="0" smtClean="0"/>
              <a:t>national.</a:t>
            </a:r>
            <a:endParaRPr lang="fr-FR" sz="2400" dirty="0"/>
          </a:p>
          <a:p>
            <a:pPr algn="just">
              <a:buNone/>
            </a:pPr>
            <a:r>
              <a:rPr lang="fr-FR" sz="2400" dirty="0" smtClean="0"/>
              <a:t>           </a:t>
            </a:r>
            <a:r>
              <a:rPr lang="fr-FR" sz="2400" dirty="0"/>
              <a:t>-Le producteur peut demander un recours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29600" cy="1143000"/>
          </a:xfrm>
        </p:spPr>
        <p:txBody>
          <a:bodyPr>
            <a:normAutofit/>
          </a:bodyPr>
          <a:lstStyle/>
          <a:p>
            <a:r>
              <a:rPr lang="fr-FR" sz="2400" b="1" dirty="0">
                <a:solidFill>
                  <a:srgbClr val="00B050"/>
                </a:solidFill>
              </a:rPr>
              <a:t>LES ADDITIFS ALIMENTAIRES ; LES RÉSIDUS TOXIQUES OU CONTAMINANTS DES ALIMENTS </a:t>
            </a:r>
            <a:endParaRPr lang="fr-FR" sz="2400" dirty="0">
              <a:solidFill>
                <a:srgbClr val="00B050"/>
              </a:solidFill>
            </a:endParaRPr>
          </a:p>
        </p:txBody>
      </p:sp>
      <p:sp>
        <p:nvSpPr>
          <p:cNvPr id="3" name="Espace réservé du contenu 2"/>
          <p:cNvSpPr>
            <a:spLocks noGrp="1"/>
          </p:cNvSpPr>
          <p:nvPr>
            <p:ph idx="1"/>
          </p:nvPr>
        </p:nvSpPr>
        <p:spPr>
          <a:xfrm>
            <a:off x="457200" y="857232"/>
            <a:ext cx="8229600" cy="5268931"/>
          </a:xfrm>
        </p:spPr>
        <p:txBody>
          <a:bodyPr>
            <a:normAutofit/>
          </a:bodyPr>
          <a:lstStyle/>
          <a:p>
            <a:pPr algn="just">
              <a:buFont typeface="Wingdings" pitchFamily="2" charset="2"/>
              <a:buChar char="Ø"/>
            </a:pPr>
            <a:r>
              <a:rPr lang="fr-FR" sz="2000" b="1" dirty="0" smtClean="0"/>
              <a:t>Relation </a:t>
            </a:r>
            <a:r>
              <a:rPr lang="fr-FR" sz="2000" b="1" dirty="0"/>
              <a:t>dose-effet</a:t>
            </a:r>
            <a:r>
              <a:rPr lang="fr-FR" sz="2000" b="1" i="1" dirty="0"/>
              <a:t> </a:t>
            </a:r>
            <a:endParaRPr lang="fr-FR" sz="2000" dirty="0"/>
          </a:p>
          <a:p>
            <a:pPr algn="just">
              <a:buNone/>
            </a:pPr>
            <a:r>
              <a:rPr lang="fr-FR" sz="2000" dirty="0" smtClean="0"/>
              <a:t>   - </a:t>
            </a:r>
            <a:r>
              <a:rPr lang="fr-FR" sz="2000" dirty="0"/>
              <a:t>En contrôle de qualité des aliments et en toxicologie alimentaire plusieurs études montrent que </a:t>
            </a:r>
            <a:r>
              <a:rPr lang="fr-FR" sz="2000" b="1" dirty="0"/>
              <a:t>la toxicité d’une molécule x </a:t>
            </a:r>
            <a:r>
              <a:rPr lang="fr-FR" sz="2000" dirty="0"/>
              <a:t>dans un aliment </a:t>
            </a:r>
            <a:r>
              <a:rPr lang="fr-FR" sz="2000" b="1" dirty="0"/>
              <a:t>ne dépend pas uniquement de sa dose</a:t>
            </a:r>
            <a:r>
              <a:rPr lang="fr-FR" sz="2000" b="1" dirty="0" smtClean="0"/>
              <a:t>.</a:t>
            </a:r>
            <a:endParaRPr lang="fr-FR" sz="2000" dirty="0"/>
          </a:p>
          <a:p>
            <a:pPr algn="just">
              <a:buNone/>
            </a:pPr>
            <a:r>
              <a:rPr lang="fr-FR" sz="2000" dirty="0" smtClean="0"/>
              <a:t>    - </a:t>
            </a:r>
            <a:r>
              <a:rPr lang="fr-FR" sz="2000" dirty="0"/>
              <a:t>C’est la dose qui fait le poison.</a:t>
            </a:r>
          </a:p>
          <a:p>
            <a:pPr algn="just">
              <a:buNone/>
            </a:pPr>
            <a:r>
              <a:rPr lang="fr-FR" sz="2000" dirty="0" smtClean="0"/>
              <a:t>    - </a:t>
            </a:r>
            <a:r>
              <a:rPr lang="fr-FR" sz="2000" b="1" dirty="0"/>
              <a:t>Relation dose-effet linéaire, au dessus d’un seuil </a:t>
            </a:r>
            <a:endParaRPr lang="fr-FR" sz="2000" dirty="0"/>
          </a:p>
          <a:p>
            <a:endParaRPr lang="fr-FR" dirty="0"/>
          </a:p>
        </p:txBody>
      </p:sp>
      <p:pic>
        <p:nvPicPr>
          <p:cNvPr id="4" name="Image 3"/>
          <p:cNvPicPr/>
          <p:nvPr/>
        </p:nvPicPr>
        <p:blipFill>
          <a:blip r:embed="rId2"/>
          <a:srcRect/>
          <a:stretch>
            <a:fillRect/>
          </a:stretch>
        </p:blipFill>
        <p:spPr bwMode="auto">
          <a:xfrm>
            <a:off x="1571604" y="3143248"/>
            <a:ext cx="5572164" cy="3500462"/>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14290"/>
            <a:ext cx="8229600" cy="6072230"/>
          </a:xfrm>
        </p:spPr>
        <p:txBody>
          <a:bodyPr>
            <a:normAutofit/>
          </a:bodyPr>
          <a:lstStyle/>
          <a:p>
            <a:pPr algn="just">
              <a:buNone/>
            </a:pPr>
            <a:r>
              <a:rPr lang="fr-FR" sz="2200" b="1" dirty="0" smtClean="0"/>
              <a:t>    </a:t>
            </a:r>
            <a:r>
              <a:rPr lang="fr-FR" sz="2200" b="1" dirty="0" smtClean="0">
                <a:solidFill>
                  <a:srgbClr val="00B050"/>
                </a:solidFill>
              </a:rPr>
              <a:t>Définition </a:t>
            </a:r>
            <a:r>
              <a:rPr lang="fr-FR" sz="2200" b="1" dirty="0">
                <a:solidFill>
                  <a:srgbClr val="00B050"/>
                </a:solidFill>
              </a:rPr>
              <a:t>: </a:t>
            </a:r>
            <a:endParaRPr lang="fr-FR" sz="2200" dirty="0">
              <a:solidFill>
                <a:srgbClr val="00B050"/>
              </a:solidFill>
            </a:endParaRPr>
          </a:p>
          <a:p>
            <a:pPr algn="just">
              <a:buNone/>
            </a:pPr>
            <a:r>
              <a:rPr lang="fr-FR" sz="2200" dirty="0" smtClean="0"/>
              <a:t>    Selon </a:t>
            </a:r>
            <a:r>
              <a:rPr lang="fr-FR" sz="2200" dirty="0"/>
              <a:t>le </a:t>
            </a:r>
            <a:r>
              <a:rPr lang="fr-FR" sz="2200" i="1" dirty="0"/>
              <a:t>codex </a:t>
            </a:r>
            <a:r>
              <a:rPr lang="fr-FR" sz="2200" i="1" dirty="0" err="1"/>
              <a:t>alimentarius</a:t>
            </a:r>
            <a:r>
              <a:rPr lang="fr-FR" sz="2200" i="1" dirty="0"/>
              <a:t> </a:t>
            </a:r>
            <a:r>
              <a:rPr lang="fr-FR" sz="2200" dirty="0"/>
              <a:t>: </a:t>
            </a:r>
          </a:p>
          <a:p>
            <a:pPr algn="just">
              <a:buNone/>
            </a:pPr>
            <a:r>
              <a:rPr lang="fr-FR" sz="2200" dirty="0" smtClean="0"/>
              <a:t>    « </a:t>
            </a:r>
            <a:r>
              <a:rPr lang="fr-FR" sz="2200" dirty="0"/>
              <a:t>On entend par un additif alimentaire toute substance qui n’est pas normalement consommée en tant que denrée alimentaire, ni utilisée comme ingrédient caractéristique d’une denrée alimentaire, qu’elle ait ou non une valeur nutritive, et dont l’addition intentionnelle à la denrée alimentaire, dont un but technologique (y compris organoleptique), à une quelconque étape de la fabrication, de la transformation, de la préparation, du traitement, du conditionnement, de l’emballage, du </a:t>
            </a:r>
            <a:r>
              <a:rPr lang="fr-FR" sz="2200" dirty="0" smtClean="0"/>
              <a:t>transport, </a:t>
            </a:r>
            <a:r>
              <a:rPr lang="fr-FR" sz="2200" dirty="0"/>
              <a:t>ou </a:t>
            </a:r>
            <a:r>
              <a:rPr lang="fr-FR" sz="2200" dirty="0" smtClean="0"/>
              <a:t>peut.</a:t>
            </a:r>
          </a:p>
          <a:p>
            <a:pPr algn="just">
              <a:buNone/>
            </a:pPr>
            <a:endParaRPr lang="fr-FR" sz="2200" dirty="0" smtClean="0"/>
          </a:p>
          <a:p>
            <a:pPr algn="just">
              <a:buNone/>
            </a:pPr>
            <a:r>
              <a:rPr lang="fr-FR" sz="2200" dirty="0"/>
              <a:t> </a:t>
            </a:r>
            <a:r>
              <a:rPr lang="fr-FR" sz="2200" dirty="0" smtClean="0"/>
              <a:t>    </a:t>
            </a:r>
            <a:r>
              <a:rPr lang="fr-FR" sz="2200" dirty="0"/>
              <a:t>selon toute vraisemblance, entrainer (directement ou indirectement) son incorporation ou celle de ses dérivés dans la denrée ou peut en affecter d’une autre façon les caractéristiques. Cette expression ne s’applique ni aux contaminants ni aux substances ajoutées aux denrées alimentaires pour en préserver ou en améliorer les propriétés nutritionnelles ».</a:t>
            </a:r>
          </a:p>
          <a:p>
            <a:pPr algn="just">
              <a:buNone/>
            </a:pPr>
            <a:endParaRPr lang="fr-FR" sz="2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3428992" y="2357430"/>
            <a:ext cx="2428892" cy="2143140"/>
          </a:xfrm>
          <a:prstGeom prst="ellipse">
            <a:avLst/>
          </a:prstGeom>
          <a:solidFill>
            <a:schemeClr val="accent1">
              <a:lumMod val="40000"/>
              <a:lumOff val="6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à coins arrondis 4"/>
          <p:cNvSpPr/>
          <p:nvPr/>
        </p:nvSpPr>
        <p:spPr>
          <a:xfrm>
            <a:off x="1428728" y="1928802"/>
            <a:ext cx="1485904" cy="9144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smtClean="0">
                <a:solidFill>
                  <a:schemeClr val="tx1"/>
                </a:solidFill>
              </a:rPr>
              <a:t>Agents colorants</a:t>
            </a:r>
            <a:endParaRPr lang="fr-FR" sz="2400" b="1" dirty="0">
              <a:solidFill>
                <a:schemeClr val="tx1"/>
              </a:solidFill>
            </a:endParaRPr>
          </a:p>
        </p:txBody>
      </p:sp>
      <p:sp>
        <p:nvSpPr>
          <p:cNvPr id="6" name="Rectangle à coins arrondis 5"/>
          <p:cNvSpPr/>
          <p:nvPr/>
        </p:nvSpPr>
        <p:spPr>
          <a:xfrm>
            <a:off x="6286512" y="1714488"/>
            <a:ext cx="2286016" cy="1057276"/>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err="1" smtClean="0">
                <a:solidFill>
                  <a:schemeClr val="tx1"/>
                </a:solidFill>
              </a:rPr>
              <a:t>Auxillaires</a:t>
            </a:r>
            <a:endParaRPr lang="fr-FR" sz="2400" b="1" dirty="0" smtClean="0">
              <a:solidFill>
                <a:schemeClr val="tx1"/>
              </a:solidFill>
            </a:endParaRPr>
          </a:p>
          <a:p>
            <a:pPr algn="ctr"/>
            <a:r>
              <a:rPr lang="fr-FR" sz="2400" b="1" dirty="0" smtClean="0">
                <a:solidFill>
                  <a:schemeClr val="tx1"/>
                </a:solidFill>
              </a:rPr>
              <a:t>technologiques</a:t>
            </a:r>
            <a:endParaRPr lang="fr-FR" sz="2400" b="1" dirty="0">
              <a:solidFill>
                <a:schemeClr val="tx1"/>
              </a:solidFill>
            </a:endParaRPr>
          </a:p>
        </p:txBody>
      </p:sp>
      <p:sp>
        <p:nvSpPr>
          <p:cNvPr id="7" name="Rectangle à coins arrondis 6"/>
          <p:cNvSpPr/>
          <p:nvPr/>
        </p:nvSpPr>
        <p:spPr>
          <a:xfrm>
            <a:off x="1142976" y="4643446"/>
            <a:ext cx="2128846" cy="9144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smtClean="0">
                <a:solidFill>
                  <a:schemeClr val="tx1"/>
                </a:solidFill>
              </a:rPr>
              <a:t>Conservateurs</a:t>
            </a:r>
            <a:endParaRPr lang="fr-FR" sz="2400" b="1" dirty="0">
              <a:solidFill>
                <a:schemeClr val="tx1"/>
              </a:solidFill>
            </a:endParaRPr>
          </a:p>
        </p:txBody>
      </p:sp>
      <p:sp>
        <p:nvSpPr>
          <p:cNvPr id="8" name="Rectangle à coins arrondis 7"/>
          <p:cNvSpPr/>
          <p:nvPr/>
        </p:nvSpPr>
        <p:spPr>
          <a:xfrm>
            <a:off x="6000760" y="4714884"/>
            <a:ext cx="1857388" cy="9144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smtClean="0">
                <a:solidFill>
                  <a:schemeClr val="tx1"/>
                </a:solidFill>
              </a:rPr>
              <a:t>Agents de textures</a:t>
            </a:r>
            <a:endParaRPr lang="fr-FR" sz="2400" b="1" dirty="0">
              <a:solidFill>
                <a:schemeClr val="tx1"/>
              </a:solidFill>
            </a:endParaRPr>
          </a:p>
        </p:txBody>
      </p:sp>
      <p:sp>
        <p:nvSpPr>
          <p:cNvPr id="9" name="Flèche courbée vers la droite 8"/>
          <p:cNvSpPr/>
          <p:nvPr/>
        </p:nvSpPr>
        <p:spPr>
          <a:xfrm>
            <a:off x="2500298" y="2786058"/>
            <a:ext cx="731520" cy="1216152"/>
          </a:xfrm>
          <a:prstGeom prst="curved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1" name="Flèche courbée vers la gauche 10"/>
          <p:cNvSpPr/>
          <p:nvPr/>
        </p:nvSpPr>
        <p:spPr>
          <a:xfrm>
            <a:off x="5857884" y="2786058"/>
            <a:ext cx="731520" cy="1216152"/>
          </a:xfrm>
          <a:prstGeom prst="curved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2" name="Flèche courbée vers la droite 11"/>
          <p:cNvSpPr/>
          <p:nvPr/>
        </p:nvSpPr>
        <p:spPr>
          <a:xfrm rot="14757954">
            <a:off x="3696118" y="4545639"/>
            <a:ext cx="731520" cy="1216152"/>
          </a:xfrm>
          <a:prstGeom prst="curved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3" name="Flèche courbée vers la gauche 12"/>
          <p:cNvSpPr/>
          <p:nvPr/>
        </p:nvSpPr>
        <p:spPr>
          <a:xfrm rot="5585582">
            <a:off x="4904603" y="4504846"/>
            <a:ext cx="731520" cy="1216152"/>
          </a:xfrm>
          <a:prstGeom prst="curved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4" name="ZoneTexte 13"/>
          <p:cNvSpPr txBox="1"/>
          <p:nvPr/>
        </p:nvSpPr>
        <p:spPr>
          <a:xfrm>
            <a:off x="3714744" y="2928934"/>
            <a:ext cx="1857388" cy="830997"/>
          </a:xfrm>
          <a:prstGeom prst="rect">
            <a:avLst/>
          </a:prstGeom>
          <a:noFill/>
        </p:spPr>
        <p:txBody>
          <a:bodyPr wrap="square" rtlCol="0">
            <a:spAutoFit/>
          </a:bodyPr>
          <a:lstStyle/>
          <a:p>
            <a:pPr algn="ctr"/>
            <a:r>
              <a:rPr lang="fr-FR" sz="2400" b="1" dirty="0" smtClean="0">
                <a:solidFill>
                  <a:srgbClr val="C00000"/>
                </a:solidFill>
              </a:rPr>
              <a:t>Produit Alimentaire</a:t>
            </a:r>
            <a:endParaRPr lang="fr-FR" sz="2400" b="1" dirty="0">
              <a:solidFill>
                <a:srgbClr val="C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fontScale="85000" lnSpcReduction="10000"/>
          </a:bodyPr>
          <a:lstStyle/>
          <a:p>
            <a:pPr lvl="0">
              <a:buNone/>
            </a:pPr>
            <a:r>
              <a:rPr lang="fr-FR" sz="2600" b="1" dirty="0" smtClean="0">
                <a:solidFill>
                  <a:srgbClr val="00B050"/>
                </a:solidFill>
              </a:rPr>
              <a:t>    1.    LES </a:t>
            </a:r>
            <a:r>
              <a:rPr lang="fr-FR" sz="2600" b="1" dirty="0">
                <a:solidFill>
                  <a:srgbClr val="00B050"/>
                </a:solidFill>
              </a:rPr>
              <a:t>CONSERVATEURS :</a:t>
            </a:r>
            <a:endParaRPr lang="fr-FR" sz="2600" dirty="0">
              <a:solidFill>
                <a:srgbClr val="00B050"/>
              </a:solidFill>
            </a:endParaRPr>
          </a:p>
          <a:p>
            <a:pPr>
              <a:buNone/>
            </a:pPr>
            <a:r>
              <a:rPr lang="fr-FR" b="1" dirty="0">
                <a:solidFill>
                  <a:srgbClr val="00B050"/>
                </a:solidFill>
              </a:rPr>
              <a:t> </a:t>
            </a:r>
            <a:endParaRPr lang="fr-FR" dirty="0">
              <a:solidFill>
                <a:srgbClr val="00B050"/>
              </a:solidFill>
            </a:endParaRPr>
          </a:p>
          <a:p>
            <a:pPr algn="just">
              <a:buNone/>
            </a:pPr>
            <a:r>
              <a:rPr lang="fr-FR" dirty="0" smtClean="0"/>
              <a:t>     </a:t>
            </a:r>
            <a:r>
              <a:rPr lang="fr-FR" sz="2600" dirty="0" smtClean="0"/>
              <a:t>La </a:t>
            </a:r>
            <a:r>
              <a:rPr lang="fr-FR" sz="2600" dirty="0"/>
              <a:t>conservation des denrées alimentaire a vu le jour il y a plusieurs siècles, lorsque l’homme a utilisé pour la première fois le sel, et la fumée pour empêcher la viande et le poisson de s’abimer. </a:t>
            </a:r>
            <a:endParaRPr lang="fr-FR" sz="2600" dirty="0" smtClean="0"/>
          </a:p>
          <a:p>
            <a:pPr algn="just">
              <a:buNone/>
            </a:pPr>
            <a:endParaRPr lang="fr-FR" sz="2600" dirty="0"/>
          </a:p>
          <a:p>
            <a:pPr algn="just">
              <a:buNone/>
            </a:pPr>
            <a:r>
              <a:rPr lang="fr-FR" sz="2600" dirty="0" smtClean="0"/>
              <a:t>     De </a:t>
            </a:r>
            <a:r>
              <a:rPr lang="fr-FR" sz="2600" dirty="0"/>
              <a:t>nombreuses denrées alimentaires sont aujourd’hui conservé et par conséquent peuvent être consommé toute au long de l’année. </a:t>
            </a:r>
            <a:endParaRPr lang="fr-FR" sz="2600" dirty="0" smtClean="0"/>
          </a:p>
          <a:p>
            <a:pPr algn="just">
              <a:buNone/>
            </a:pPr>
            <a:endParaRPr lang="fr-FR" sz="2600" dirty="0"/>
          </a:p>
          <a:p>
            <a:pPr algn="just">
              <a:buNone/>
            </a:pPr>
            <a:r>
              <a:rPr lang="fr-FR" sz="2600" dirty="0" smtClean="0"/>
              <a:t>     Ce </a:t>
            </a:r>
            <a:r>
              <a:rPr lang="fr-FR" sz="2600" dirty="0"/>
              <a:t>qui aujourd’hui nous semble commun fut une véritable révolution à l’époque. </a:t>
            </a:r>
            <a:endParaRPr lang="fr-FR" sz="2600" dirty="0" smtClean="0"/>
          </a:p>
          <a:p>
            <a:pPr algn="just">
              <a:buNone/>
            </a:pPr>
            <a:endParaRPr lang="fr-FR" sz="2600" dirty="0"/>
          </a:p>
          <a:p>
            <a:pPr algn="just">
              <a:buNone/>
            </a:pPr>
            <a:r>
              <a:rPr lang="fr-FR" sz="2600" dirty="0" smtClean="0"/>
              <a:t>     La </a:t>
            </a:r>
            <a:r>
              <a:rPr lang="fr-FR" sz="2600" dirty="0"/>
              <a:t>principale fonction de la conservation est de retarder l’altération des aliments et d’empêcher toute modification de leur goût ou parfois de leur aspect. </a:t>
            </a:r>
          </a:p>
          <a:p>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219</TotalTime>
  <Words>2388</Words>
  <Application>Microsoft Office PowerPoint</Application>
  <PresentationFormat>Affichage à l'écran (4:3)</PresentationFormat>
  <Paragraphs>316</Paragraphs>
  <Slides>42</Slides>
  <Notes>0</Notes>
  <HiddenSlides>0</HiddenSlides>
  <MMClips>0</MMClips>
  <ScaleCrop>false</ScaleCrop>
  <HeadingPairs>
    <vt:vector size="4" baseType="variant">
      <vt:variant>
        <vt:lpstr>Thème</vt:lpstr>
      </vt:variant>
      <vt:variant>
        <vt:i4>1</vt:i4>
      </vt:variant>
      <vt:variant>
        <vt:lpstr>Titres des diapositives</vt:lpstr>
      </vt:variant>
      <vt:variant>
        <vt:i4>42</vt:i4>
      </vt:variant>
    </vt:vector>
  </HeadingPairs>
  <TitlesOfParts>
    <vt:vector size="43" baseType="lpstr">
      <vt:lpstr>Thème Office</vt:lpstr>
      <vt:lpstr>Diapositive 1</vt:lpstr>
      <vt:lpstr>Diapositive 2</vt:lpstr>
      <vt:lpstr>Diapositive 3</vt:lpstr>
      <vt:lpstr>Diapositive 4</vt:lpstr>
      <vt:lpstr>Diapositive 5</vt:lpstr>
      <vt:lpstr>LES ADDITIFS ALIMENTAIRES ; LES RÉSIDUS TOXIQUES OU CONTAMINANTS DES ALIMENTS </vt:lpstr>
      <vt:lpstr>Diapositive 7</vt:lpstr>
      <vt:lpstr>Diapositive 8</vt:lpstr>
      <vt:lpstr>Diapositive 9</vt:lpstr>
      <vt:lpstr>Diapositive 10</vt:lpstr>
      <vt:lpstr>Diapositive 11</vt:lpstr>
      <vt:lpstr>Diapositive 12</vt:lpstr>
      <vt:lpstr>Diapositive 13</vt:lpstr>
      <vt:lpstr>Diapositive 14</vt:lpstr>
      <vt:lpstr>Diapositive 15</vt:lpstr>
      <vt:lpstr> Fig : dégradation organoleptique des acides gras insaturés  </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 4.3  Impact des colorants alimentaires sur la santé et règlementation  </vt:lpstr>
      <vt:lpstr>Diapositive 29</vt:lpstr>
      <vt:lpstr>Règles d'étiquetage des denrées alimentaires </vt:lpstr>
      <vt:lpstr>Informations obligatoires pour les denrées alimentaires préemballées</vt:lpstr>
      <vt:lpstr>Diapositive 32</vt:lpstr>
      <vt:lpstr>Diapositive 33</vt:lpstr>
      <vt:lpstr>Diapositive 34</vt:lpstr>
      <vt:lpstr>Diapositive 35</vt:lpstr>
      <vt:lpstr>Diapositive 36</vt:lpstr>
      <vt:lpstr>Diapositive 37</vt:lpstr>
      <vt:lpstr>Diapositive 38</vt:lpstr>
      <vt:lpstr>LA PROCÉDURE d’agréage « Qualité Produits »  Etapes de réception et contrôle des produits</vt:lpstr>
      <vt:lpstr>Diapositive 40</vt:lpstr>
      <vt:lpstr>&gt; Conformité de l’étiquetage (mentions obligatoires)  Viennent ensuite les premiers contrôles quantitatifs et visuels, qui permettent de vérifier : </vt:lpstr>
      <vt:lpstr>conclusion</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ben</dc:creator>
  <cp:lastModifiedBy>ben</cp:lastModifiedBy>
  <cp:revision>9</cp:revision>
  <dcterms:created xsi:type="dcterms:W3CDTF">2021-11-08T20:48:22Z</dcterms:created>
  <dcterms:modified xsi:type="dcterms:W3CDTF">2022-01-03T21:41:18Z</dcterms:modified>
</cp:coreProperties>
</file>