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256" r:id="rId2"/>
    <p:sldId id="258" r:id="rId3"/>
    <p:sldId id="260" r:id="rId4"/>
    <p:sldId id="261" r:id="rId5"/>
    <p:sldId id="259"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wa"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varScale="1">
        <p:scale>
          <a:sx n="78" d="100"/>
          <a:sy n="78" d="100"/>
        </p:scale>
        <p:origin x="117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316A69-9CBC-4790-B13F-796AC308E8AC}" type="datetimeFigureOut">
              <a:rPr lang="fr-FR" smtClean="0"/>
              <a:pPr/>
              <a:t>29/10/2021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450619-9D5D-42CD-BC3B-4AAC8E15420A}"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660C4DFD-E509-431A-8DC6-55B98B5AAFAB}" type="datetimeFigureOut">
              <a:rPr lang="fr-FR" smtClean="0"/>
              <a:pPr/>
              <a:t>29/10/2021</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01A577B3-EF85-406D-B828-233BAC4716D2}"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60C4DFD-E509-431A-8DC6-55B98B5AAFAB}" type="datetimeFigureOut">
              <a:rPr lang="fr-FR" smtClean="0"/>
              <a:pPr/>
              <a:t>29/10/2021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A577B3-EF85-406D-B828-233BAC4716D2}" type="slidenum">
              <a:rPr lang="fr-FR" smtClean="0"/>
              <a:pPr/>
              <a:t>‹#›</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60C4DFD-E509-431A-8DC6-55B98B5AAFAB}" type="datetimeFigureOut">
              <a:rPr lang="fr-FR" smtClean="0"/>
              <a:pPr/>
              <a:t>29/10/2021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A577B3-EF85-406D-B828-233BAC4716D2}" type="slidenum">
              <a:rPr lang="fr-FR" smtClean="0"/>
              <a:pPr/>
              <a:t>‹#›</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660C4DFD-E509-431A-8DC6-55B98B5AAFAB}" type="datetimeFigureOut">
              <a:rPr lang="fr-FR" smtClean="0"/>
              <a:pPr/>
              <a:t>29/10/2021</a:t>
            </a:fld>
            <a:endParaRPr lang="fr-FR"/>
          </a:p>
        </p:txBody>
      </p:sp>
      <p:sp>
        <p:nvSpPr>
          <p:cNvPr id="9" name="Espace réservé du numéro de diapositive 8"/>
          <p:cNvSpPr>
            <a:spLocks noGrp="1"/>
          </p:cNvSpPr>
          <p:nvPr>
            <p:ph type="sldNum" sz="quarter" idx="15"/>
          </p:nvPr>
        </p:nvSpPr>
        <p:spPr/>
        <p:txBody>
          <a:bodyPr rtlCol="0"/>
          <a:lstStyle/>
          <a:p>
            <a:fld id="{01A577B3-EF85-406D-B828-233BAC4716D2}" type="slidenum">
              <a:rPr lang="fr-FR" smtClean="0"/>
              <a:pPr/>
              <a:t>‹#›</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660C4DFD-E509-431A-8DC6-55B98B5AAFAB}" type="datetimeFigureOut">
              <a:rPr lang="fr-FR" smtClean="0"/>
              <a:pPr/>
              <a:t>29/10/2021</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01A577B3-EF85-406D-B828-233BAC4716D2}"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660C4DFD-E509-431A-8DC6-55B98B5AAFAB}" type="datetimeFigureOut">
              <a:rPr lang="fr-FR" smtClean="0"/>
              <a:pPr/>
              <a:t>29/10/2021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A577B3-EF85-406D-B828-233BAC4716D2}" type="slidenum">
              <a:rPr lang="fr-FR" smtClean="0"/>
              <a:pPr/>
              <a:t>‹#›</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660C4DFD-E509-431A-8DC6-55B98B5AAFAB}" type="datetimeFigureOut">
              <a:rPr lang="fr-FR" smtClean="0"/>
              <a:pPr/>
              <a:t>29/10/2021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1A577B3-EF85-406D-B828-233BAC4716D2}" type="slidenum">
              <a:rPr lang="fr-FR" smtClean="0"/>
              <a:pPr/>
              <a:t>‹#›</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660C4DFD-E509-431A-8DC6-55B98B5AAFAB}" type="datetimeFigureOut">
              <a:rPr lang="fr-FR" smtClean="0"/>
              <a:pPr/>
              <a:t>29/10/2021</a:t>
            </a:fld>
            <a:endParaRPr lang="fr-FR"/>
          </a:p>
        </p:txBody>
      </p:sp>
      <p:sp>
        <p:nvSpPr>
          <p:cNvPr id="7" name="Espace réservé du numéro de diapositive 6"/>
          <p:cNvSpPr>
            <a:spLocks noGrp="1"/>
          </p:cNvSpPr>
          <p:nvPr>
            <p:ph type="sldNum" sz="quarter" idx="11"/>
          </p:nvPr>
        </p:nvSpPr>
        <p:spPr/>
        <p:txBody>
          <a:bodyPr rtlCol="0"/>
          <a:lstStyle/>
          <a:p>
            <a:fld id="{01A577B3-EF85-406D-B828-233BAC4716D2}" type="slidenum">
              <a:rPr lang="fr-FR" smtClean="0"/>
              <a:pPr/>
              <a:t>‹#›</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60C4DFD-E509-431A-8DC6-55B98B5AAFAB}" type="datetimeFigureOut">
              <a:rPr lang="fr-FR" smtClean="0"/>
              <a:pPr/>
              <a:t>29/10/2021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1A577B3-EF85-406D-B828-233BAC4716D2}" type="slidenum">
              <a:rPr lang="fr-FR" smtClean="0"/>
              <a:pPr/>
              <a:t>‹#›</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660C4DFD-E509-431A-8DC6-55B98B5AAFAB}" type="datetimeFigureOut">
              <a:rPr lang="fr-FR" smtClean="0"/>
              <a:pPr/>
              <a:t>29/10/2021</a:t>
            </a:fld>
            <a:endParaRPr lang="fr-FR"/>
          </a:p>
        </p:txBody>
      </p:sp>
      <p:sp>
        <p:nvSpPr>
          <p:cNvPr id="22" name="Espace réservé du numéro de diapositive 21"/>
          <p:cNvSpPr>
            <a:spLocks noGrp="1"/>
          </p:cNvSpPr>
          <p:nvPr>
            <p:ph type="sldNum" sz="quarter" idx="15"/>
          </p:nvPr>
        </p:nvSpPr>
        <p:spPr/>
        <p:txBody>
          <a:bodyPr rtlCol="0"/>
          <a:lstStyle/>
          <a:p>
            <a:fld id="{01A577B3-EF85-406D-B828-233BAC4716D2}" type="slidenum">
              <a:rPr lang="fr-FR" smtClean="0"/>
              <a:pPr/>
              <a:t>‹#›</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660C4DFD-E509-431A-8DC6-55B98B5AAFAB}" type="datetimeFigureOut">
              <a:rPr lang="fr-FR" smtClean="0"/>
              <a:pPr/>
              <a:t>29/10/2021</a:t>
            </a:fld>
            <a:endParaRPr lang="fr-FR"/>
          </a:p>
        </p:txBody>
      </p:sp>
      <p:sp>
        <p:nvSpPr>
          <p:cNvPr id="18" name="Espace réservé du numéro de diapositive 17"/>
          <p:cNvSpPr>
            <a:spLocks noGrp="1"/>
          </p:cNvSpPr>
          <p:nvPr>
            <p:ph type="sldNum" sz="quarter" idx="11"/>
          </p:nvPr>
        </p:nvSpPr>
        <p:spPr/>
        <p:txBody>
          <a:bodyPr rtlCol="0"/>
          <a:lstStyle/>
          <a:p>
            <a:fld id="{01A577B3-EF85-406D-B828-233BAC4716D2}" type="slidenum">
              <a:rPr lang="fr-FR" smtClean="0"/>
              <a:pPr/>
              <a:t>‹#›</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60C4DFD-E509-431A-8DC6-55B98B5AAFAB}" type="datetimeFigureOut">
              <a:rPr lang="fr-FR" smtClean="0"/>
              <a:pPr/>
              <a:t>29/10/2021</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1A577B3-EF85-406D-B828-233BAC4716D2}"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Age_of_Enlightenment" TargetMode="External"/><Relationship Id="rId2" Type="http://schemas.openxmlformats.org/officeDocument/2006/relationships/hyperlink" Target="https://en.wikipedia.org/wiki/Romanticis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Auguries_of_Innocen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Pantheism"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The_Prelude" TargetMode="External"/><Relationship Id="rId2" Type="http://schemas.openxmlformats.org/officeDocument/2006/relationships/hyperlink" Target="https://en.wikipedia.org/wiki/Epic_poetr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86000" y="1340768"/>
            <a:ext cx="6172200" cy="1368152"/>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r-FR" sz="6000" cap="none" dirty="0" smtClean="0">
                <a:ln/>
                <a:solidFill>
                  <a:schemeClr val="accent3"/>
                </a:solidFill>
              </a:rPr>
              <a:t>Romantic Poetry</a:t>
            </a:r>
            <a:r>
              <a:rPr lang="fr-FR" cap="none" dirty="0" smtClean="0">
                <a:ln/>
                <a:solidFill>
                  <a:schemeClr val="accent3"/>
                </a:solidFill>
              </a:rPr>
              <a:t> </a:t>
            </a:r>
            <a:endParaRPr lang="fr-FR" cap="none" dirty="0">
              <a:ln/>
              <a:solidFill>
                <a:schemeClr val="accent3"/>
              </a:solidFill>
            </a:endParaRPr>
          </a:p>
        </p:txBody>
      </p:sp>
      <p:sp>
        <p:nvSpPr>
          <p:cNvPr id="3" name="Sous-titre 2"/>
          <p:cNvSpPr>
            <a:spLocks noGrp="1"/>
          </p:cNvSpPr>
          <p:nvPr>
            <p:ph type="subTitle" idx="1"/>
          </p:nvPr>
        </p:nvSpPr>
        <p:spPr>
          <a:xfrm>
            <a:off x="2286000" y="3717032"/>
            <a:ext cx="6172200" cy="1728192"/>
          </a:xfrm>
        </p:spPr>
        <p:txBody>
          <a:bodyPr>
            <a:normAutofit/>
          </a:bodyPr>
          <a:lstStyle/>
          <a:p>
            <a:r>
              <a:rPr lang="fr-FR" sz="3600" i="1" dirty="0" smtClean="0">
                <a:solidFill>
                  <a:srgbClr val="C00000"/>
                </a:solidFill>
                <a:effectLst>
                  <a:glow rad="139700">
                    <a:schemeClr val="accent3">
                      <a:satMod val="175000"/>
                      <a:alpha val="40000"/>
                    </a:schemeClr>
                  </a:glow>
                </a:effectLst>
                <a:latin typeface="Arial Rounded MT Bold" pitchFamily="34" charset="0"/>
              </a:rPr>
              <a:t>Characteristics Of </a:t>
            </a:r>
            <a:r>
              <a:rPr lang="fr-FR" sz="3600" i="1" dirty="0" smtClean="0">
                <a:solidFill>
                  <a:srgbClr val="C00000"/>
                </a:solidFill>
                <a:effectLst>
                  <a:glow rad="139700">
                    <a:schemeClr val="accent3">
                      <a:satMod val="175000"/>
                      <a:alpha val="40000"/>
                    </a:schemeClr>
                  </a:glow>
                </a:effectLst>
                <a:latin typeface="Arial Narrow" pitchFamily="34" charset="0"/>
              </a:rPr>
              <a:t>Romantic</a:t>
            </a:r>
            <a:r>
              <a:rPr lang="fr-FR" sz="3600" i="1" dirty="0" smtClean="0">
                <a:solidFill>
                  <a:srgbClr val="C00000"/>
                </a:solidFill>
                <a:effectLst>
                  <a:glow rad="139700">
                    <a:schemeClr val="accent3">
                      <a:satMod val="175000"/>
                      <a:alpha val="40000"/>
                    </a:schemeClr>
                  </a:glow>
                </a:effectLst>
                <a:latin typeface="Arial Rounded MT Bold" pitchFamily="34" charset="0"/>
              </a:rPr>
              <a:t> Poetry </a:t>
            </a:r>
            <a:endParaRPr lang="fr-FR" sz="3600" i="1" dirty="0">
              <a:solidFill>
                <a:srgbClr val="C00000"/>
              </a:solidFill>
              <a:effectLst>
                <a:glow rad="139700">
                  <a:schemeClr val="accent3">
                    <a:satMod val="175000"/>
                    <a:alpha val="40000"/>
                  </a:schemeClr>
                </a:glow>
              </a:effectLst>
              <a:latin typeface="Arial Rounded MT Bold" pitchFamily="34"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i="1" dirty="0" smtClean="0">
                <a:solidFill>
                  <a:schemeClr val="accent3">
                    <a:lumMod val="60000"/>
                    <a:lumOff val="40000"/>
                  </a:schemeClr>
                </a:solidFill>
                <a:latin typeface="Bookman Old Style" pitchFamily="18" charset="0"/>
              </a:rPr>
              <a:t>4- The pastoral life</a:t>
            </a:r>
            <a:endParaRPr lang="fr-FR" b="1" i="1" dirty="0">
              <a:solidFill>
                <a:schemeClr val="accent3">
                  <a:lumMod val="60000"/>
                  <a:lumOff val="40000"/>
                </a:schemeClr>
              </a:solidFill>
              <a:latin typeface="Bookman Old Style" pitchFamily="18" charset="0"/>
            </a:endParaRPr>
          </a:p>
        </p:txBody>
      </p:sp>
      <p:sp>
        <p:nvSpPr>
          <p:cNvPr id="3" name="Espace réservé du contenu 2"/>
          <p:cNvSpPr>
            <a:spLocks noGrp="1"/>
          </p:cNvSpPr>
          <p:nvPr>
            <p:ph sz="quarter" idx="1"/>
          </p:nvPr>
        </p:nvSpPr>
        <p:spPr>
          <a:blipFill>
            <a:blip r:embed="rId2" cstate="print"/>
            <a:tile tx="0" ty="0" sx="100000" sy="100000" flip="none" algn="tl"/>
          </a:blipFill>
          <a:effectLst>
            <a:softEdge rad="127000"/>
          </a:effectLst>
        </p:spPr>
        <p:style>
          <a:lnRef idx="2">
            <a:schemeClr val="accent3"/>
          </a:lnRef>
          <a:fillRef idx="1">
            <a:schemeClr val="lt1"/>
          </a:fillRef>
          <a:effectRef idx="0">
            <a:schemeClr val="accent3"/>
          </a:effectRef>
          <a:fontRef idx="minor">
            <a:schemeClr val="dk1"/>
          </a:fontRef>
        </p:style>
        <p:txBody>
          <a:bodyPr/>
          <a:lstStyle/>
          <a:p>
            <a:r>
              <a:rPr lang="en-US" dirty="0" smtClean="0"/>
              <a:t>The pastoral life, culture and traditions are mentioned on a frequent basis in romantic poetry. In most cases, the relaxed and slow-paced pastoral life of shepherds is depicted in these poems. Romantic poetry employs this feature in order to present before readers the complexities of life in a simple manner. Contrasting features of country and urban life can also be depicted by the portrayal of pastoral life.</a:t>
            </a:r>
            <a:endParaRPr lang="fr-FR" dirty="0"/>
          </a:p>
        </p:txBody>
      </p:sp>
      <p:pic>
        <p:nvPicPr>
          <p:cNvPr id="3076" name="Picture 4" descr="C:\Users\marwa\AppData\Local\Microsoft\Windows\INetCache\IE\C44HXQVU\icrqb8w9[1].jpg"/>
          <p:cNvPicPr>
            <a:picLocks noChangeAspect="1" noChangeArrowheads="1"/>
          </p:cNvPicPr>
          <p:nvPr/>
        </p:nvPicPr>
        <p:blipFill>
          <a:blip r:embed="rId3" cstate="print"/>
          <a:srcRect/>
          <a:stretch>
            <a:fillRect/>
          </a:stretch>
        </p:blipFill>
        <p:spPr bwMode="auto">
          <a:xfrm>
            <a:off x="4860033" y="4797153"/>
            <a:ext cx="3100699" cy="1656183"/>
          </a:xfrm>
          <a:prstGeom prst="rect">
            <a:avLst/>
          </a:prstGeom>
          <a:ln>
            <a:noFill/>
          </a:ln>
          <a:effectLst>
            <a:softEdge rad="112500"/>
          </a:effectLst>
        </p:spPr>
      </p:pic>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i="1" dirty="0" smtClean="0">
                <a:solidFill>
                  <a:schemeClr val="accent3">
                    <a:lumMod val="60000"/>
                    <a:lumOff val="40000"/>
                  </a:schemeClr>
                </a:solidFill>
                <a:latin typeface="Bookman Old Style" pitchFamily="18" charset="0"/>
              </a:rPr>
              <a:t>5)- Symbolism</a:t>
            </a:r>
            <a:endParaRPr lang="fr-FR" b="1" i="1" dirty="0">
              <a:solidFill>
                <a:schemeClr val="accent3">
                  <a:lumMod val="60000"/>
                  <a:lumOff val="40000"/>
                </a:schemeClr>
              </a:solidFill>
              <a:latin typeface="Bookman Old Style" pitchFamily="18" charset="0"/>
            </a:endParaRPr>
          </a:p>
        </p:txBody>
      </p:sp>
      <p:sp>
        <p:nvSpPr>
          <p:cNvPr id="3" name="Espace réservé du contenu 2"/>
          <p:cNvSpPr>
            <a:spLocks noGrp="1"/>
          </p:cNvSpPr>
          <p:nvPr>
            <p:ph sz="quarter" idx="1"/>
          </p:nvPr>
        </p:nvSpPr>
        <p:spPr>
          <a:blipFill>
            <a:blip r:embed="rId2" cstate="print"/>
            <a:tile tx="0" ty="0" sx="100000" sy="100000" flip="none" algn="tl"/>
          </a:blipFill>
          <a:effectLst>
            <a:softEdge rad="127000"/>
          </a:effectLst>
        </p:spPr>
        <p:style>
          <a:lnRef idx="2">
            <a:schemeClr val="accent3"/>
          </a:lnRef>
          <a:fillRef idx="1">
            <a:schemeClr val="lt1"/>
          </a:fillRef>
          <a:effectRef idx="0">
            <a:schemeClr val="accent3"/>
          </a:effectRef>
          <a:fontRef idx="minor">
            <a:schemeClr val="dk1"/>
          </a:fontRef>
        </p:style>
        <p:txBody>
          <a:bodyPr/>
          <a:lstStyle/>
          <a:p>
            <a:r>
              <a:rPr lang="en-US" dirty="0" smtClean="0"/>
              <a:t>It is a way of expressing so much in so little. The use of symbolism in literature allows to infer / derive different meanings from a single expression. Symbolism rouses the curiosity of readers and also adds a kind of enigma to the expressions or thoughts of the poet. Representing a particular thing allegorically, lies at the core of symbolism. Repetitive presentation of an object or character is one of the ways in which symbolism is depicted in poetry</a:t>
            </a:r>
            <a:endParaRPr lang="fr-FR" dirty="0"/>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i="1" dirty="0" smtClean="0">
                <a:solidFill>
                  <a:schemeClr val="accent3">
                    <a:lumMod val="60000"/>
                    <a:lumOff val="40000"/>
                  </a:schemeClr>
                </a:solidFill>
                <a:latin typeface="Bookman Old Style" pitchFamily="18" charset="0"/>
              </a:rPr>
              <a:t>6)- Individualism</a:t>
            </a:r>
            <a:endParaRPr lang="fr-FR" b="1" i="1" dirty="0">
              <a:solidFill>
                <a:schemeClr val="accent3">
                  <a:lumMod val="60000"/>
                  <a:lumOff val="40000"/>
                </a:schemeClr>
              </a:solidFill>
              <a:latin typeface="Bookman Old Style" pitchFamily="18" charset="0"/>
            </a:endParaRPr>
          </a:p>
        </p:txBody>
      </p:sp>
      <p:sp>
        <p:nvSpPr>
          <p:cNvPr id="3" name="Espace réservé du contenu 2"/>
          <p:cNvSpPr>
            <a:spLocks noGrp="1"/>
          </p:cNvSpPr>
          <p:nvPr>
            <p:ph sz="quarter" idx="1"/>
          </p:nvPr>
        </p:nvSpPr>
        <p:spPr>
          <a:blipFill>
            <a:blip r:embed="rId2" cstate="print"/>
            <a:tile tx="0" ty="0" sx="100000" sy="100000" flip="none" algn="tl"/>
          </a:blipFill>
          <a:effectLst>
            <a:softEdge rad="127000"/>
          </a:effectLst>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r>
              <a:rPr lang="en-US" dirty="0" smtClean="0"/>
              <a:t>It is one of the important romantic poetry characteristics. Representation of a hero, a person with exceptional genius, is of common occurrence in romantic poetry. Heroes are depicted as personalities which exhibit boldness. This quality boldness is in contrast with that of restraint depicted in ancient classics. The use of romanticism in literature appeals to our dreamy inner-self. It helps us transcend the boundaries that are set by rational thinking. It helps us understand the wholesome truth instead of just making conclusions on what we see or derive by logical reasoning. There are so many things in this world beyond our understanding. We can say that the urge to known the unknown is expressed in the form of romantic poetry </a:t>
            </a:r>
            <a:endParaRPr lang="fr-FR" dirty="0"/>
          </a:p>
        </p:txBody>
      </p:sp>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effectLst>
            <a:glow rad="63500">
              <a:schemeClr val="accent3">
                <a:satMod val="175000"/>
                <a:alpha val="40000"/>
              </a:schemeClr>
            </a:glow>
          </a:effectLst>
        </p:spPr>
        <p:txBody>
          <a:bodyPr/>
          <a:lstStyle/>
          <a:p>
            <a:pPr algn="ctr"/>
            <a:r>
              <a:rPr lang="fr-FR" b="1" i="1" dirty="0" smtClean="0">
                <a:solidFill>
                  <a:schemeClr val="accent1">
                    <a:lumMod val="75000"/>
                  </a:schemeClr>
                </a:solidFill>
                <a:latin typeface="Bookman Old Style" pitchFamily="18" charset="0"/>
              </a:rPr>
              <a:t>7- </a:t>
            </a:r>
            <a:r>
              <a:rPr lang="fr-FR" b="1" i="1" dirty="0" smtClean="0">
                <a:solidFill>
                  <a:schemeClr val="accent3">
                    <a:lumMod val="60000"/>
                    <a:lumOff val="40000"/>
                  </a:schemeClr>
                </a:solidFill>
                <a:latin typeface="Bookman Old Style" pitchFamily="18" charset="0"/>
              </a:rPr>
              <a:t>Melancholy</a:t>
            </a:r>
            <a:r>
              <a:rPr lang="fr-FR" b="1" i="1" dirty="0" smtClean="0">
                <a:solidFill>
                  <a:schemeClr val="accent1">
                    <a:lumMod val="75000"/>
                  </a:schemeClr>
                </a:solidFill>
                <a:latin typeface="Bookman Old Style" pitchFamily="18" charset="0"/>
              </a:rPr>
              <a:t> </a:t>
            </a:r>
            <a:endParaRPr lang="fr-FR" b="1" i="1" dirty="0">
              <a:solidFill>
                <a:schemeClr val="accent1">
                  <a:lumMod val="75000"/>
                </a:schemeClr>
              </a:solidFill>
              <a:latin typeface="Bookman Old Style" pitchFamily="18" charset="0"/>
            </a:endParaRPr>
          </a:p>
        </p:txBody>
      </p:sp>
      <p:sp>
        <p:nvSpPr>
          <p:cNvPr id="3" name="Espace réservé du contenu 2"/>
          <p:cNvSpPr>
            <a:spLocks noGrp="1"/>
          </p:cNvSpPr>
          <p:nvPr>
            <p:ph sz="quarter" idx="1"/>
          </p:nvPr>
        </p:nvSpPr>
        <p:spPr>
          <a:blipFill>
            <a:blip r:embed="rId2" cstate="print"/>
            <a:tile tx="0" ty="0" sx="100000" sy="100000" flip="none" algn="tl"/>
          </a:blipFill>
          <a:effectLst>
            <a:softEdge rad="127000"/>
          </a:effectLst>
        </p:spPr>
        <p:style>
          <a:lnRef idx="2">
            <a:schemeClr val="accent3"/>
          </a:lnRef>
          <a:fillRef idx="1">
            <a:schemeClr val="lt1"/>
          </a:fillRef>
          <a:effectRef idx="0">
            <a:schemeClr val="accent3"/>
          </a:effectRef>
          <a:fontRef idx="minor">
            <a:schemeClr val="dk1"/>
          </a:fontRef>
        </p:style>
        <p:txBody>
          <a:bodyPr/>
          <a:lstStyle/>
          <a:p>
            <a:r>
              <a:rPr lang="fr-FR" dirty="0" smtClean="0"/>
              <a:t>Melancholy is a major source of insipration for the romantic poets , due to extreme melancholy , all the romantic poets have a tendency to compose subjective poetry . Keats wrote : </a:t>
            </a:r>
          </a:p>
          <a:p>
            <a:r>
              <a:rPr lang="en-US" dirty="0" smtClean="0"/>
              <a:t>..........for many a time</a:t>
            </a:r>
          </a:p>
          <a:p>
            <a:r>
              <a:rPr lang="en-US" dirty="0" smtClean="0"/>
              <a:t>I have been half in love with easeful Death</a:t>
            </a:r>
          </a:p>
          <a:p>
            <a:r>
              <a:rPr lang="en-US" dirty="0" smtClean="0"/>
              <a:t>,Call’d him soft names in many a mused rhyme,</a:t>
            </a:r>
          </a:p>
          <a:p>
            <a:r>
              <a:rPr lang="en-US" dirty="0" smtClean="0"/>
              <a:t>To take into the air my quiet breath;</a:t>
            </a:r>
          </a:p>
          <a:p>
            <a:r>
              <a:rPr lang="en-US" dirty="0" smtClean="0"/>
              <a:t>Now more than ever seems it rich to die,</a:t>
            </a:r>
          </a:p>
          <a:p>
            <a:r>
              <a:rPr lang="en-US" dirty="0" smtClean="0"/>
              <a:t>To cease upon the midnight with no pain.</a:t>
            </a:r>
            <a:endParaRPr lang="fr-FR" dirty="0" smtClean="0"/>
          </a:p>
          <a:p>
            <a:pPr>
              <a:buNone/>
            </a:pPr>
            <a:endParaRPr lang="fr-FR" dirty="0" smtClean="0"/>
          </a:p>
        </p:txBody>
      </p:sp>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704" y="2564904"/>
            <a:ext cx="4896544" cy="1512168"/>
          </a:xfrm>
        </p:spPr>
        <p:txBody>
          <a:bodyPr>
            <a:normAutofit/>
            <a:scene3d>
              <a:camera prst="isometricOffAxis1Righ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r-FR" sz="6000" b="1" i="1" cap="none" dirty="0" err="1" smtClean="0">
                <a:ln/>
                <a:solidFill>
                  <a:schemeClr val="accent3"/>
                </a:solidFill>
                <a:effectLst>
                  <a:glow rad="139700">
                    <a:schemeClr val="accent3">
                      <a:satMod val="175000"/>
                      <a:alpha val="40000"/>
                    </a:schemeClr>
                  </a:glow>
                </a:effectLst>
              </a:rPr>
              <a:t>Thank</a:t>
            </a:r>
            <a:r>
              <a:rPr lang="fr-FR" sz="6000" b="1" i="1" cap="none" dirty="0" smtClean="0">
                <a:ln/>
                <a:solidFill>
                  <a:schemeClr val="accent3"/>
                </a:solidFill>
                <a:effectLst>
                  <a:glow rad="139700">
                    <a:schemeClr val="accent3">
                      <a:satMod val="175000"/>
                      <a:alpha val="40000"/>
                    </a:schemeClr>
                  </a:glow>
                </a:effectLst>
              </a:rPr>
              <a:t> </a:t>
            </a:r>
            <a:r>
              <a:rPr lang="fr-FR" sz="6000" b="1" i="1" cap="none" dirty="0" err="1" smtClean="0">
                <a:ln/>
                <a:solidFill>
                  <a:schemeClr val="accent3"/>
                </a:solidFill>
                <a:effectLst>
                  <a:glow rad="139700">
                    <a:schemeClr val="accent3">
                      <a:satMod val="175000"/>
                      <a:alpha val="40000"/>
                    </a:schemeClr>
                  </a:glow>
                </a:effectLst>
              </a:rPr>
              <a:t>you</a:t>
            </a:r>
            <a:r>
              <a:rPr lang="fr-FR" sz="6000" b="1" i="1" cap="none" dirty="0" smtClean="0">
                <a:ln/>
                <a:solidFill>
                  <a:schemeClr val="accent3"/>
                </a:solidFill>
                <a:effectLst>
                  <a:glow rad="139700">
                    <a:schemeClr val="accent3">
                      <a:satMod val="175000"/>
                      <a:alpha val="40000"/>
                    </a:schemeClr>
                  </a:glow>
                </a:effectLst>
              </a:rPr>
              <a:t> </a:t>
            </a:r>
            <a:endParaRPr lang="fr-FR" sz="6000" b="1" i="1" cap="none" dirty="0">
              <a:ln/>
              <a:solidFill>
                <a:schemeClr val="accent3"/>
              </a:solidFill>
              <a:effectLst>
                <a:glow rad="139700">
                  <a:schemeClr val="accent3">
                    <a:satMod val="175000"/>
                    <a:alpha val="40000"/>
                  </a:schemeClr>
                </a:glow>
              </a:effectLst>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Rounded MT Bold" pitchFamily="34" charset="0"/>
              </a:rPr>
              <a:t>Introduction </a:t>
            </a:r>
            <a:endParaRPr lang="fr-FR"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Rounded MT Bold" pitchFamily="34" charset="0"/>
            </a:endParaRPr>
          </a:p>
        </p:txBody>
      </p:sp>
      <p:sp>
        <p:nvSpPr>
          <p:cNvPr id="3" name="Espace réservé du contenu 2"/>
          <p:cNvSpPr>
            <a:spLocks noGrp="1"/>
          </p:cNvSpPr>
          <p:nvPr>
            <p:ph sz="quarter" idx="1"/>
          </p:nvPr>
        </p:nvSpPr>
        <p:spPr>
          <a:xfrm>
            <a:off x="457200" y="1628800"/>
            <a:ext cx="8147248" cy="4845152"/>
          </a:xfrm>
        </p:spPr>
        <p:txBody>
          <a:bodyPr/>
          <a:lstStyle/>
          <a:p>
            <a:r>
              <a:rPr lang="fr-FR" dirty="0" smtClean="0"/>
              <a:t>In the eighteenth and nineteenth centuries the Romantic movement made an early attempt at breaking away from « tradition » by laying the emphasis on the « spontaneity » of « natural art » , on the emotional nature of art , and of the genius of the artist himself , the poet was seen as the vehicle for spontaneous emotion , and poetry was described in terms of passion , and « inspiration » , Wordsworth reffered to poetry as ‘the </a:t>
            </a:r>
            <a:r>
              <a:rPr lang="fr-FR" dirty="0" err="1" smtClean="0"/>
              <a:t>spontaneous</a:t>
            </a:r>
            <a:r>
              <a:rPr lang="fr-FR" dirty="0" smtClean="0"/>
              <a:t> </a:t>
            </a:r>
            <a:r>
              <a:rPr lang="fr-FR" dirty="0" err="1" smtClean="0"/>
              <a:t>overflow</a:t>
            </a:r>
            <a:r>
              <a:rPr lang="fr-FR" dirty="0" smtClean="0"/>
              <a:t> of powerful feelings’ </a:t>
            </a:r>
            <a:endParaRPr lang="fr-FR"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1">
                    <a:lumMod val="50000"/>
                  </a:schemeClr>
                </a:solidFill>
              </a:rPr>
              <a:t>Romantic poetry </a:t>
            </a:r>
            <a:endParaRPr lang="fr-FR" b="1" dirty="0">
              <a:solidFill>
                <a:schemeClr val="accent1">
                  <a:lumMod val="50000"/>
                </a:schemeClr>
              </a:solidFill>
            </a:endParaRPr>
          </a:p>
        </p:txBody>
      </p:sp>
      <p:sp>
        <p:nvSpPr>
          <p:cNvPr id="3" name="Espace réservé du contenu 2"/>
          <p:cNvSpPr>
            <a:spLocks noGrp="1"/>
          </p:cNvSpPr>
          <p:nvPr>
            <p:ph sz="quarter" idx="1"/>
          </p:nvPr>
        </p:nvSpPr>
        <p:spPr>
          <a:xfrm>
            <a:off x="457200" y="1600200"/>
            <a:ext cx="7467600" cy="3773016"/>
          </a:xfrm>
        </p:spPr>
        <p:txBody>
          <a:bodyPr/>
          <a:lstStyle/>
          <a:p>
            <a:r>
              <a:rPr lang="fr-FR" dirty="0" smtClean="0">
                <a:solidFill>
                  <a:srgbClr val="0070C0"/>
                </a:solidFill>
                <a:latin typeface="Berlin Sans FB" pitchFamily="34" charset="0"/>
              </a:rPr>
              <a:t>What is it ? </a:t>
            </a:r>
          </a:p>
          <a:p>
            <a:r>
              <a:rPr lang="en-US" dirty="0" smtClean="0"/>
              <a:t> is the poetry of the </a:t>
            </a:r>
            <a:r>
              <a:rPr lang="en-US" dirty="0" smtClean="0">
                <a:hlinkClick r:id="rId2" tooltip="Romanticism"/>
              </a:rPr>
              <a:t>Romantic era</a:t>
            </a:r>
            <a:r>
              <a:rPr lang="en-US" dirty="0" smtClean="0"/>
              <a:t>, an artistic, literary, musical and intellectual movement that originated in Europe toward the end of the 18th century. It involved a reaction against prevailing </a:t>
            </a:r>
            <a:r>
              <a:rPr lang="en-US" dirty="0" smtClean="0">
                <a:hlinkClick r:id="rId3" tooltip="Age of Enlightenment"/>
              </a:rPr>
              <a:t>Enlightenment</a:t>
            </a:r>
            <a:r>
              <a:rPr lang="en-US" dirty="0" smtClean="0"/>
              <a:t> ideas of the 18th century,</a:t>
            </a:r>
            <a:r>
              <a:rPr lang="en-US" baseline="30000" dirty="0" smtClean="0"/>
              <a:t> </a:t>
            </a:r>
            <a:r>
              <a:rPr lang="en-US" dirty="0" smtClean="0"/>
              <a:t> and lasted from 1800 to 1850, approximately</a:t>
            </a:r>
            <a:endParaRPr lang="fr-FR" dirty="0">
              <a:latin typeface="Berlin Sans FB" pitchFamily="34"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7467600" cy="1584176"/>
          </a:xfrm>
        </p:spPr>
        <p:txBody>
          <a:bodyPr>
            <a:normAutofit/>
          </a:bodyPr>
          <a:lstStyle/>
          <a:p>
            <a:pPr algn="ctr"/>
            <a:r>
              <a:rPr lang="en-US"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Characteristics of English Romantic poetry</a:t>
            </a:r>
            <a:br>
              <a:rPr lang="en-US"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fr-FR"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Espace réservé du contenu 2"/>
          <p:cNvSpPr>
            <a:spLocks noGrp="1"/>
          </p:cNvSpPr>
          <p:nvPr>
            <p:ph sz="quarter" idx="1"/>
          </p:nvPr>
        </p:nvSpPr>
        <p:spPr>
          <a:xfrm>
            <a:off x="457200" y="2636912"/>
            <a:ext cx="7467600" cy="2448272"/>
          </a:xfrm>
        </p:spPr>
        <p:txBody>
          <a:bodyPr/>
          <a:lstStyle/>
          <a:p>
            <a:r>
              <a:rPr lang="en-US" dirty="0" smtClean="0"/>
              <a:t>There are many angles and point-of-views from which one can study romantic poetry. The most of important characteristic of this form of poetry is imagination. The different characteristics of romantic poetry are elaborated on in the article below</a:t>
            </a:r>
            <a:endParaRPr lang="fr-FR"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7467600" cy="850106"/>
          </a:xfrm>
        </p:spPr>
        <p:txBody>
          <a:bodyPr/>
          <a:lstStyle/>
          <a:p>
            <a:pPr algn="ctr"/>
            <a:r>
              <a:rPr lang="fr-FR" b="1" i="1" dirty="0" smtClean="0">
                <a:solidFill>
                  <a:schemeClr val="accent3">
                    <a:lumMod val="60000"/>
                    <a:lumOff val="40000"/>
                  </a:schemeClr>
                </a:solidFill>
                <a:latin typeface="Bookman Old Style" pitchFamily="18" charset="0"/>
              </a:rPr>
              <a:t>1)- imagination </a:t>
            </a:r>
            <a:endParaRPr lang="fr-FR" b="1" i="1" dirty="0">
              <a:solidFill>
                <a:schemeClr val="accent3">
                  <a:lumMod val="60000"/>
                  <a:lumOff val="40000"/>
                </a:schemeClr>
              </a:solidFill>
              <a:latin typeface="Bookman Old Style" pitchFamily="18" charset="0"/>
            </a:endParaRPr>
          </a:p>
        </p:txBody>
      </p:sp>
      <p:sp>
        <p:nvSpPr>
          <p:cNvPr id="4" name="Espace réservé du contenu 3"/>
          <p:cNvSpPr>
            <a:spLocks noGrp="1"/>
          </p:cNvSpPr>
          <p:nvPr>
            <p:ph sz="quarter" idx="1"/>
          </p:nvPr>
        </p:nvSpPr>
        <p:spPr>
          <a:xfrm>
            <a:off x="323528" y="1340768"/>
            <a:ext cx="7931224" cy="5133184"/>
          </a:xfrm>
          <a:blipFill>
            <a:blip r:embed="rId2" cstate="print"/>
            <a:tile tx="0" ty="0" sx="100000" sy="100000" flip="none" algn="tl"/>
          </a:blipFill>
          <a:effectLst>
            <a:softEdge rad="127000"/>
          </a:effectLst>
        </p:spPr>
        <p:style>
          <a:lnRef idx="2">
            <a:schemeClr val="accent3"/>
          </a:lnRef>
          <a:fillRef idx="1002">
            <a:schemeClr val="lt1"/>
          </a:fillRef>
          <a:effectRef idx="0">
            <a:schemeClr val="accent3"/>
          </a:effectRef>
          <a:fontRef idx="minor">
            <a:schemeClr val="dk1"/>
          </a:fontRef>
        </p:style>
        <p:txBody>
          <a:bodyPr>
            <a:normAutofit/>
          </a:bodyPr>
          <a:lstStyle/>
          <a:p>
            <a:r>
              <a:rPr lang="en-US" dirty="0" smtClean="0"/>
              <a:t>Imagination In the words of William Wordsworth, 'poetry is the first and last of all knowledge'. The phenomenon of imagination is the essence or core of romantic poetry. According to romantic poets, it is possible to attain a transcendental experience by means of imagination. It takes us near to the spiritual truth ,related to morality, and they believed that literature, especially poetry, could improve the world. The secret of great art, </a:t>
            </a:r>
            <a:endParaRPr lang="fr-FR" dirty="0"/>
          </a:p>
        </p:txBody>
      </p:sp>
      <p:pic>
        <p:nvPicPr>
          <p:cNvPr id="2050" name="Picture 2" descr="C:\Users\marwa\AppData\Local\Microsoft\Windows\INetCache\IE\M15BHCTY\imagination_by_fantasyart0102-d8waaxc[1].jpg"/>
          <p:cNvPicPr>
            <a:picLocks noChangeAspect="1" noChangeArrowheads="1"/>
          </p:cNvPicPr>
          <p:nvPr/>
        </p:nvPicPr>
        <p:blipFill>
          <a:blip r:embed="rId3" cstate="print"/>
          <a:srcRect/>
          <a:stretch>
            <a:fillRect/>
          </a:stretch>
        </p:blipFill>
        <p:spPr bwMode="auto">
          <a:xfrm>
            <a:off x="5364088" y="4869160"/>
            <a:ext cx="2624292" cy="1476164"/>
          </a:xfrm>
          <a:prstGeom prst="rect">
            <a:avLst/>
          </a:prstGeom>
          <a:ln>
            <a:noFill/>
          </a:ln>
          <a:effectLst>
            <a:softEdge rad="112500"/>
          </a:effectLst>
        </p:spPr>
      </p:pic>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r>
              <a:rPr lang="en-US" dirty="0" smtClean="0"/>
              <a:t>Blake claimed, is the capacity to imagine. To define imagination, in his poem "</a:t>
            </a:r>
            <a:r>
              <a:rPr lang="en-US" dirty="0" smtClean="0">
                <a:hlinkClick r:id="rId2" tooltip="Auguries of Innocence"/>
              </a:rPr>
              <a:t>Auguries of Innocence</a:t>
            </a:r>
            <a:r>
              <a:rPr lang="en-US" dirty="0" smtClean="0"/>
              <a:t>", Blake said:</a:t>
            </a:r>
          </a:p>
          <a:p>
            <a:r>
              <a:rPr lang="en-US" dirty="0" smtClean="0"/>
              <a:t>To see a world in a grain of sand,</a:t>
            </a:r>
          </a:p>
          <a:p>
            <a:r>
              <a:rPr lang="en-US" dirty="0" smtClean="0"/>
              <a:t>And heaven in a wild flower,</a:t>
            </a:r>
          </a:p>
          <a:p>
            <a:r>
              <a:rPr lang="en-US" dirty="0" smtClean="0"/>
              <a:t>Hold infinity in the palm of your hand,</a:t>
            </a:r>
          </a:p>
          <a:p>
            <a:r>
              <a:rPr lang="en-US" dirty="0" smtClean="0"/>
              <a:t>And eternity in an hour.</a:t>
            </a:r>
            <a:endParaRPr lang="fr-FR" dirty="0" smtClean="0"/>
          </a:p>
          <a:p>
            <a:endParaRPr lang="fr-FR" dirty="0"/>
          </a:p>
        </p:txBody>
      </p:sp>
      <p:sp>
        <p:nvSpPr>
          <p:cNvPr id="4" name="Rectangle 3"/>
          <p:cNvSpPr/>
          <p:nvPr/>
        </p:nvSpPr>
        <p:spPr>
          <a:xfrm rot="2539204">
            <a:off x="1907705" y="1988840"/>
            <a:ext cx="5040560" cy="923330"/>
          </a:xfrm>
          <a:prstGeom prst="rect">
            <a:avLst/>
          </a:prstGeom>
          <a:noFill/>
        </p:spPr>
        <p:txBody>
          <a:bodyPr wrap="square" lIns="91440" tIns="45720" rIns="91440" bIns="45720">
            <a:spAutoFit/>
          </a:bodyPr>
          <a:lstStyle/>
          <a:p>
            <a:pPr algn="ctr"/>
            <a:r>
              <a:rPr lang="fr-F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endParaRPr lang="fr-FR"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smtClean="0">
                <a:solidFill>
                  <a:schemeClr val="accent3">
                    <a:lumMod val="60000"/>
                    <a:lumOff val="40000"/>
                  </a:schemeClr>
                </a:solidFill>
                <a:latin typeface="Bookman Old Style" pitchFamily="18" charset="0"/>
              </a:rPr>
              <a:t>2)- Nature</a:t>
            </a:r>
            <a:r>
              <a:rPr lang="fr-FR" dirty="0" smtClean="0">
                <a:solidFill>
                  <a:schemeClr val="accent3">
                    <a:lumMod val="50000"/>
                  </a:schemeClr>
                </a:solidFill>
              </a:rPr>
              <a:t> </a:t>
            </a:r>
            <a:endParaRPr lang="fr-FR" dirty="0">
              <a:solidFill>
                <a:schemeClr val="accent3">
                  <a:lumMod val="50000"/>
                </a:schemeClr>
              </a:solidFill>
            </a:endParaRPr>
          </a:p>
        </p:txBody>
      </p:sp>
      <p:sp>
        <p:nvSpPr>
          <p:cNvPr id="3" name="Espace réservé du contenu 2"/>
          <p:cNvSpPr>
            <a:spLocks noGrp="1"/>
          </p:cNvSpPr>
          <p:nvPr>
            <p:ph sz="quarter" idx="1"/>
          </p:nvPr>
        </p:nvSpPr>
        <p:spPr>
          <a:blipFill>
            <a:blip r:embed="rId2" cstate="print"/>
            <a:tile tx="0" ty="0" sx="100000" sy="100000" flip="none" algn="tl"/>
          </a:blipFill>
          <a:effectLst>
            <a:softEdge rad="127000"/>
          </a:effectLst>
        </p:spPr>
        <p:style>
          <a:lnRef idx="2">
            <a:schemeClr val="accent3"/>
          </a:lnRef>
          <a:fillRef idx="1002">
            <a:schemeClr val="lt1"/>
          </a:fillRef>
          <a:effectRef idx="0">
            <a:schemeClr val="accent3"/>
          </a:effectRef>
          <a:fontRef idx="minor">
            <a:schemeClr val="dk1"/>
          </a:fontRef>
        </p:style>
        <p:txBody>
          <a:bodyPr>
            <a:normAutofit/>
          </a:bodyPr>
          <a:lstStyle/>
          <a:p>
            <a:r>
              <a:rPr lang="en-US" dirty="0" smtClean="0"/>
              <a:t>Love for nature is another important feature of romantic poetry, as a source of inspiration. This poetry involves a relationship with external nature and places, and a belief in </a:t>
            </a:r>
            <a:r>
              <a:rPr lang="en-US" dirty="0" smtClean="0">
                <a:hlinkClick r:id="rId3" tooltip="Pantheism"/>
              </a:rPr>
              <a:t>pantheism</a:t>
            </a:r>
            <a:r>
              <a:rPr lang="en-US" dirty="0" smtClean="0"/>
              <a:t>. However, the romantic poets differed in their views about nature. Wordsworth recognized nature as a living thing, teacher, god and everything. </a:t>
            </a:r>
            <a:endParaRPr lang="fr-FR" dirty="0"/>
          </a:p>
        </p:txBody>
      </p:sp>
      <p:pic>
        <p:nvPicPr>
          <p:cNvPr id="1026" name="Picture 2" descr="C:\Program Files\Microsoft Office\MEDIA\CAGCAT10\j0090386.wmf"/>
          <p:cNvPicPr>
            <a:picLocks noChangeAspect="1" noChangeArrowheads="1"/>
          </p:cNvPicPr>
          <p:nvPr/>
        </p:nvPicPr>
        <p:blipFill>
          <a:blip r:embed="rId4" cstate="print"/>
          <a:srcRect/>
          <a:stretch>
            <a:fillRect/>
          </a:stretch>
        </p:blipFill>
        <p:spPr bwMode="auto">
          <a:xfrm>
            <a:off x="5220072" y="4293096"/>
            <a:ext cx="2448272" cy="2095195"/>
          </a:xfrm>
          <a:prstGeom prst="rect">
            <a:avLst/>
          </a:prstGeom>
          <a:ln>
            <a:noFill/>
          </a:ln>
          <a:effectLst>
            <a:softEdge rad="112500"/>
          </a:effectLst>
        </p:spPr>
      </p:pic>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en-US" dirty="0" smtClean="0"/>
              <a:t>These feelings are fully developed and expressed in his </a:t>
            </a:r>
            <a:r>
              <a:rPr lang="en-US" dirty="0" smtClean="0">
                <a:hlinkClick r:id="rId2" tooltip="Epic poetry"/>
              </a:rPr>
              <a:t>epic</a:t>
            </a:r>
            <a:r>
              <a:rPr lang="en-US" dirty="0" smtClean="0"/>
              <a:t> poem </a:t>
            </a:r>
            <a:r>
              <a:rPr lang="en-US" i="1" dirty="0" smtClean="0">
                <a:hlinkClick r:id="rId3" tooltip="The Prelude"/>
              </a:rPr>
              <a:t>The Prelude</a:t>
            </a:r>
            <a:r>
              <a:rPr lang="en-US" dirty="0" smtClean="0"/>
              <a:t>. In his poem "The Tables Turn" he writes:</a:t>
            </a:r>
          </a:p>
          <a:p>
            <a:endParaRPr lang="en-US" dirty="0" smtClean="0"/>
          </a:p>
          <a:p>
            <a:r>
              <a:rPr lang="en-US" dirty="0" smtClean="0"/>
              <a:t>One impulse from the vernal wood</a:t>
            </a:r>
          </a:p>
          <a:p>
            <a:r>
              <a:rPr lang="en-US" dirty="0" smtClean="0"/>
              <a:t>Can teach you more of man,</a:t>
            </a:r>
          </a:p>
          <a:p>
            <a:r>
              <a:rPr lang="en-US" dirty="0" smtClean="0"/>
              <a:t>Of moral evil and good,</a:t>
            </a:r>
          </a:p>
          <a:p>
            <a:r>
              <a:rPr lang="en-US" dirty="0" smtClean="0"/>
              <a:t>Than all sages can.</a:t>
            </a:r>
            <a:endParaRPr lang="fr-FR" dirty="0"/>
          </a:p>
        </p:txBody>
      </p:sp>
    </p:spTree>
  </p:cSld>
  <p:clrMapOvr>
    <a:masterClrMapping/>
  </p:clrMapOvr>
  <p:transition spd="med">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dirty="0" smtClean="0">
                <a:solidFill>
                  <a:schemeClr val="accent3">
                    <a:lumMod val="60000"/>
                    <a:lumOff val="40000"/>
                  </a:schemeClr>
                </a:solidFill>
                <a:latin typeface="Bookman Old Style" pitchFamily="18" charset="0"/>
              </a:rPr>
              <a:t>3)- emotions </a:t>
            </a:r>
            <a:endParaRPr lang="fr-FR" b="1" i="1" dirty="0">
              <a:solidFill>
                <a:schemeClr val="accent3">
                  <a:lumMod val="60000"/>
                  <a:lumOff val="40000"/>
                </a:schemeClr>
              </a:solidFill>
              <a:latin typeface="Bookman Old Style" pitchFamily="18" charset="0"/>
            </a:endParaRPr>
          </a:p>
        </p:txBody>
      </p:sp>
      <p:sp>
        <p:nvSpPr>
          <p:cNvPr id="3" name="Espace réservé du contenu 2"/>
          <p:cNvSpPr>
            <a:spLocks noGrp="1"/>
          </p:cNvSpPr>
          <p:nvPr>
            <p:ph sz="quarter" idx="1"/>
          </p:nvPr>
        </p:nvSpPr>
        <p:spPr>
          <a:blipFill>
            <a:blip r:embed="rId2" cstate="print"/>
            <a:tile tx="0" ty="0" sx="100000" sy="100000" flip="none" algn="tl"/>
          </a:blipFill>
          <a:effectLst>
            <a:softEdge rad="127000"/>
          </a:effectLst>
        </p:spPr>
        <p:style>
          <a:lnRef idx="2">
            <a:schemeClr val="accent3"/>
          </a:lnRef>
          <a:fillRef idx="1002">
            <a:schemeClr val="lt1"/>
          </a:fillRef>
          <a:effectRef idx="0">
            <a:schemeClr val="accent3"/>
          </a:effectRef>
          <a:fontRef idx="minor">
            <a:schemeClr val="dk1"/>
          </a:fontRef>
        </p:style>
        <p:txBody>
          <a:bodyPr/>
          <a:lstStyle/>
          <a:p>
            <a:r>
              <a:rPr lang="en-US" dirty="0" smtClean="0"/>
              <a:t>When it comes to romantic poetry, reason and logic take a backseat. The one thing which rules the world of romanticism is emotion. Romantic poetry is one of the best means to let loose one's emotions through words. The overflow of emotions depicted through romantic poetry transcends the boundaries of logical reasoning. Spontaneity in romantic poetry arises from an emotional outflow, and sometimes pain is the inspiration      </a:t>
            </a:r>
            <a:endParaRPr lang="fr-FR" dirty="0"/>
          </a:p>
        </p:txBody>
      </p:sp>
      <p:pic>
        <p:nvPicPr>
          <p:cNvPr id="4" name="Picture 2" descr="http://www.artie.com/20030826/arg-arrow-deflates-heart-c-207x165-url.gif"/>
          <p:cNvPicPr>
            <a:picLocks noChangeAspect="1" noChangeArrowheads="1" noCrop="1"/>
          </p:cNvPicPr>
          <p:nvPr/>
        </p:nvPicPr>
        <p:blipFill>
          <a:blip r:embed="rId3" cstate="print"/>
          <a:srcRect/>
          <a:stretch>
            <a:fillRect/>
          </a:stretch>
        </p:blipFill>
        <p:spPr bwMode="auto">
          <a:xfrm>
            <a:off x="6372200" y="5229200"/>
            <a:ext cx="1193656" cy="951465"/>
          </a:xfrm>
          <a:prstGeom prst="rect">
            <a:avLst/>
          </a:prstGeom>
          <a:noFill/>
          <a:ln w="9525">
            <a:noFill/>
            <a:miter lim="800000"/>
            <a:headEnd/>
            <a:tailEnd/>
          </a:ln>
        </p:spPr>
      </p:pic>
    </p:spTree>
  </p:cSld>
  <p:clrMapOvr>
    <a:masterClrMapping/>
  </p:clrMapOvr>
  <p:transition>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252</TotalTime>
  <Words>795</Words>
  <Application>Microsoft Office PowerPoint</Application>
  <PresentationFormat>On-screen Show (4:3)</PresentationFormat>
  <Paragraphs>42</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 Narrow</vt:lpstr>
      <vt:lpstr>Arial Rounded MT Bold</vt:lpstr>
      <vt:lpstr>Berlin Sans FB</vt:lpstr>
      <vt:lpstr>Bookman Old Style</vt:lpstr>
      <vt:lpstr>Calibri</vt:lpstr>
      <vt:lpstr>Century Schoolbook</vt:lpstr>
      <vt:lpstr>Wingdings</vt:lpstr>
      <vt:lpstr>Wingdings 2</vt:lpstr>
      <vt:lpstr>Oriel</vt:lpstr>
      <vt:lpstr>Romantic Poetry </vt:lpstr>
      <vt:lpstr>Introduction </vt:lpstr>
      <vt:lpstr>Romantic poetry </vt:lpstr>
      <vt:lpstr>Characteristics of English Romantic poetry </vt:lpstr>
      <vt:lpstr>1)- imagination </vt:lpstr>
      <vt:lpstr>PowerPoint Presentation</vt:lpstr>
      <vt:lpstr>2)- Nature </vt:lpstr>
      <vt:lpstr>PowerPoint Presentation</vt:lpstr>
      <vt:lpstr>3)- emotions </vt:lpstr>
      <vt:lpstr>4- The pastoral life</vt:lpstr>
      <vt:lpstr>5)- Symbolism</vt:lpstr>
      <vt:lpstr>6)- Individualism</vt:lpstr>
      <vt:lpstr>7- Melancholy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Poetry</dc:title>
  <dc:creator>marwa</dc:creator>
  <cp:lastModifiedBy>sam</cp:lastModifiedBy>
  <cp:revision>29</cp:revision>
  <dcterms:created xsi:type="dcterms:W3CDTF">2018-11-30T12:02:55Z</dcterms:created>
  <dcterms:modified xsi:type="dcterms:W3CDTF">2021-10-29T21:09:44Z</dcterms:modified>
</cp:coreProperties>
</file>