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9"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9CE980-76D0-4F88-B81B-2DC2BCF4B3C2}" type="datetimeFigureOut">
              <a:rPr lang="fr-FR" smtClean="0"/>
              <a:t>15/02/2021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0D9DCA-9599-45D5-B0BD-121949288685}" type="slidenum">
              <a:rPr lang="fr-FR" smtClean="0"/>
              <a:t>‹N°›</a:t>
            </a:fld>
            <a:endParaRPr lang="fr-FR"/>
          </a:p>
        </p:txBody>
      </p:sp>
    </p:spTree>
    <p:extLst>
      <p:ext uri="{BB962C8B-B14F-4D97-AF65-F5344CB8AC3E}">
        <p14:creationId xmlns:p14="http://schemas.microsoft.com/office/powerpoint/2010/main" val="521512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0D9DCA-9599-45D5-B0BD-121949288685}" type="slidenum">
              <a:rPr lang="fr-FR" smtClean="0"/>
              <a:t>5</a:t>
            </a:fld>
            <a:endParaRPr lang="fr-FR"/>
          </a:p>
        </p:txBody>
      </p:sp>
    </p:spTree>
    <p:extLst>
      <p:ext uri="{BB962C8B-B14F-4D97-AF65-F5344CB8AC3E}">
        <p14:creationId xmlns:p14="http://schemas.microsoft.com/office/powerpoint/2010/main" val="3271204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0D9DCA-9599-45D5-B0BD-121949288685}" type="slidenum">
              <a:rPr lang="fr-FR" smtClean="0"/>
              <a:t>9</a:t>
            </a:fld>
            <a:endParaRPr lang="fr-FR"/>
          </a:p>
        </p:txBody>
      </p:sp>
    </p:spTree>
    <p:extLst>
      <p:ext uri="{BB962C8B-B14F-4D97-AF65-F5344CB8AC3E}">
        <p14:creationId xmlns:p14="http://schemas.microsoft.com/office/powerpoint/2010/main" val="3338352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3B380B09-C7C4-4A88-A4AB-E2FF1A28E8C8}" type="datetimeFigureOut">
              <a:rPr lang="en-US" smtClean="0"/>
              <a:t>2/15/2021</a:t>
            </a:fld>
            <a:endParaRPr lang="en-US" dirty="0"/>
          </a:p>
        </p:txBody>
      </p:sp>
      <p:sp>
        <p:nvSpPr>
          <p:cNvPr id="17" name="Slide Number Placeholder 16"/>
          <p:cNvSpPr>
            <a:spLocks noGrp="1"/>
          </p:cNvSpPr>
          <p:nvPr>
            <p:ph type="sldNum" sz="quarter" idx="11"/>
          </p:nvPr>
        </p:nvSpPr>
        <p:spPr/>
        <p:txBody>
          <a:bodyPr/>
          <a:lstStyle/>
          <a:p>
            <a:fld id="{75DD94EB-DB04-46E4-9722-F649DE2C12AC}" type="slidenum">
              <a:rPr lang="en-US" smtClean="0"/>
              <a:t>‹N°›</a:t>
            </a:fld>
            <a:endParaRPr lang="en-US" dirty="0"/>
          </a:p>
        </p:txBody>
      </p:sp>
      <p:sp>
        <p:nvSpPr>
          <p:cNvPr id="19" name="Footer Placeholder 1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80B09-C7C4-4A88-A4AB-E2FF1A28E8C8}" type="datetimeFigureOut">
              <a:rPr lang="en-US" smtClean="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DD94EB-DB04-46E4-9722-F649DE2C12AC}" type="slidenum">
              <a:rPr lang="en-US" smtClean="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80B09-C7C4-4A88-A4AB-E2FF1A28E8C8}" type="datetimeFigureOut">
              <a:rPr lang="en-US" smtClean="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DD94EB-DB04-46E4-9722-F649DE2C12AC}" type="slidenum">
              <a:rPr lang="en-US" smtClean="0"/>
              <a:t>‹N°›</a:t>
            </a:fld>
            <a:endParaRPr lang="en-US" dirty="0"/>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3B380B09-C7C4-4A88-A4AB-E2FF1A28E8C8}" type="datetimeFigureOut">
              <a:rPr lang="en-US" smtClean="0"/>
              <a:t>2/15/2021</a:t>
            </a:fld>
            <a:endParaRPr lang="en-US" dirty="0"/>
          </a:p>
        </p:txBody>
      </p:sp>
      <p:sp>
        <p:nvSpPr>
          <p:cNvPr id="12" name="Slide Number Placeholder 11"/>
          <p:cNvSpPr>
            <a:spLocks noGrp="1"/>
          </p:cNvSpPr>
          <p:nvPr>
            <p:ph type="sldNum" sz="quarter" idx="15"/>
          </p:nvPr>
        </p:nvSpPr>
        <p:spPr/>
        <p:txBody>
          <a:bodyPr/>
          <a:lstStyle/>
          <a:p>
            <a:fld id="{75DD94EB-DB04-46E4-9722-F649DE2C12AC}" type="slidenum">
              <a:rPr lang="en-US" smtClean="0"/>
              <a:t>‹N°›</a:t>
            </a:fld>
            <a:endParaRPr lang="en-US" dirty="0"/>
          </a:p>
        </p:txBody>
      </p:sp>
      <p:sp>
        <p:nvSpPr>
          <p:cNvPr id="13" name="Footer Placeholder 12"/>
          <p:cNvSpPr>
            <a:spLocks noGrp="1"/>
          </p:cNvSpPr>
          <p:nvPr>
            <p:ph type="ftr" sz="quarter" idx="16"/>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3B380B09-C7C4-4A88-A4AB-E2FF1A28E8C8}" type="datetimeFigureOut">
              <a:rPr lang="en-US" smtClean="0"/>
              <a:t>2/15/2021</a:t>
            </a:fld>
            <a:endParaRPr lang="en-US" dirty="0"/>
          </a:p>
        </p:txBody>
      </p:sp>
      <p:sp>
        <p:nvSpPr>
          <p:cNvPr id="14" name="Slide Number Placeholder 13"/>
          <p:cNvSpPr>
            <a:spLocks noGrp="1"/>
          </p:cNvSpPr>
          <p:nvPr>
            <p:ph type="sldNum" sz="quarter" idx="11"/>
          </p:nvPr>
        </p:nvSpPr>
        <p:spPr/>
        <p:txBody>
          <a:bodyPr/>
          <a:lstStyle/>
          <a:p>
            <a:fld id="{75DD94EB-DB04-46E4-9722-F649DE2C12AC}" type="slidenum">
              <a:rPr lang="en-US" smtClean="0"/>
              <a:t>‹N°›</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3B380B09-C7C4-4A88-A4AB-E2FF1A28E8C8}" type="datetimeFigureOut">
              <a:rPr lang="en-US" smtClean="0"/>
              <a:t>2/15/2021</a:t>
            </a:fld>
            <a:endParaRPr lang="en-US" dirty="0"/>
          </a:p>
        </p:txBody>
      </p:sp>
      <p:sp>
        <p:nvSpPr>
          <p:cNvPr id="12" name="Slide Number Placeholder 11"/>
          <p:cNvSpPr>
            <a:spLocks noGrp="1"/>
          </p:cNvSpPr>
          <p:nvPr>
            <p:ph type="sldNum" sz="quarter" idx="16"/>
          </p:nvPr>
        </p:nvSpPr>
        <p:spPr/>
        <p:txBody>
          <a:bodyPr/>
          <a:lstStyle/>
          <a:p>
            <a:fld id="{75DD94EB-DB04-46E4-9722-F649DE2C12AC}" type="slidenum">
              <a:rPr lang="en-US" smtClean="0"/>
              <a:t>‹N°›</a:t>
            </a:fld>
            <a:endParaRPr lang="en-US" dirty="0"/>
          </a:p>
        </p:txBody>
      </p:sp>
      <p:sp>
        <p:nvSpPr>
          <p:cNvPr id="13" name="Footer Placeholder 12"/>
          <p:cNvSpPr>
            <a:spLocks noGrp="1"/>
          </p:cNvSpPr>
          <p:nvPr>
            <p:ph type="ftr" sz="quarter" idx="17"/>
          </p:nvPr>
        </p:nvSpPr>
        <p:spPr/>
        <p:txBody>
          <a:bodyPr/>
          <a:lstStyle/>
          <a:p>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3B380B09-C7C4-4A88-A4AB-E2FF1A28E8C8}" type="datetimeFigureOut">
              <a:rPr lang="en-US" smtClean="0"/>
              <a:t>2/15/2021</a:t>
            </a:fld>
            <a:endParaRPr lang="en-US" dirty="0"/>
          </a:p>
        </p:txBody>
      </p:sp>
      <p:sp>
        <p:nvSpPr>
          <p:cNvPr id="12" name="Slide Number Placeholder 11"/>
          <p:cNvSpPr>
            <a:spLocks noGrp="1"/>
          </p:cNvSpPr>
          <p:nvPr>
            <p:ph type="sldNum" sz="quarter" idx="17"/>
          </p:nvPr>
        </p:nvSpPr>
        <p:spPr/>
        <p:txBody>
          <a:bodyPr/>
          <a:lstStyle/>
          <a:p>
            <a:fld id="{75DD94EB-DB04-46E4-9722-F649DE2C12AC}" type="slidenum">
              <a:rPr lang="en-US" smtClean="0"/>
              <a:t>‹N°›</a:t>
            </a:fld>
            <a:endParaRPr lang="en-US" dirty="0"/>
          </a:p>
        </p:txBody>
      </p:sp>
      <p:sp>
        <p:nvSpPr>
          <p:cNvPr id="13" name="Footer Placeholder 12"/>
          <p:cNvSpPr>
            <a:spLocks noGrp="1"/>
          </p:cNvSpPr>
          <p:nvPr>
            <p:ph type="ftr" sz="quarter" idx="18"/>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3B380B09-C7C4-4A88-A4AB-E2FF1A28E8C8}" type="datetimeFigureOut">
              <a:rPr lang="en-US" smtClean="0"/>
              <a:t>2/15/2021</a:t>
            </a:fld>
            <a:endParaRPr lang="en-US" dirty="0"/>
          </a:p>
        </p:txBody>
      </p:sp>
      <p:sp>
        <p:nvSpPr>
          <p:cNvPr id="16" name="Slide Number Placeholder 15"/>
          <p:cNvSpPr>
            <a:spLocks noGrp="1"/>
          </p:cNvSpPr>
          <p:nvPr>
            <p:ph type="sldNum" sz="quarter" idx="11"/>
          </p:nvPr>
        </p:nvSpPr>
        <p:spPr/>
        <p:txBody>
          <a:bodyPr/>
          <a:lstStyle/>
          <a:p>
            <a:fld id="{75DD94EB-DB04-46E4-9722-F649DE2C12AC}" type="slidenum">
              <a:rPr lang="en-US" smtClean="0"/>
              <a:t>‹N°›</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B380B09-C7C4-4A88-A4AB-E2FF1A28E8C8}" type="datetimeFigureOut">
              <a:rPr lang="en-US" smtClean="0"/>
              <a:t>2/15/2021</a:t>
            </a:fld>
            <a:endParaRPr lang="en-US" dirty="0"/>
          </a:p>
        </p:txBody>
      </p:sp>
      <p:sp>
        <p:nvSpPr>
          <p:cNvPr id="8" name="Slide Number Placeholder 7"/>
          <p:cNvSpPr>
            <a:spLocks noGrp="1"/>
          </p:cNvSpPr>
          <p:nvPr>
            <p:ph type="sldNum" sz="quarter" idx="11"/>
          </p:nvPr>
        </p:nvSpPr>
        <p:spPr/>
        <p:txBody>
          <a:bodyPr/>
          <a:lstStyle/>
          <a:p>
            <a:fld id="{75DD94EB-DB04-46E4-9722-F649DE2C12AC}" type="slidenum">
              <a:rPr lang="en-US" smtClean="0"/>
              <a:t>‹N°›</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3B380B09-C7C4-4A88-A4AB-E2FF1A28E8C8}" type="datetimeFigureOut">
              <a:rPr lang="en-US" smtClean="0"/>
              <a:t>2/15/2021</a:t>
            </a:fld>
            <a:endParaRPr lang="en-US" dirty="0"/>
          </a:p>
        </p:txBody>
      </p:sp>
      <p:sp>
        <p:nvSpPr>
          <p:cNvPr id="19" name="Slide Number Placeholder 18"/>
          <p:cNvSpPr>
            <a:spLocks noGrp="1"/>
          </p:cNvSpPr>
          <p:nvPr>
            <p:ph type="sldNum" sz="quarter" idx="16"/>
          </p:nvPr>
        </p:nvSpPr>
        <p:spPr/>
        <p:txBody>
          <a:bodyPr/>
          <a:lstStyle/>
          <a:p>
            <a:fld id="{75DD94EB-DB04-46E4-9722-F649DE2C12AC}" type="slidenum">
              <a:rPr lang="en-US" smtClean="0"/>
              <a:t>‹N°›</a:t>
            </a:fld>
            <a:endParaRPr lang="en-US" dirty="0"/>
          </a:p>
        </p:txBody>
      </p:sp>
      <p:sp>
        <p:nvSpPr>
          <p:cNvPr id="23" name="Footer Placeholder 22"/>
          <p:cNvSpPr>
            <a:spLocks noGrp="1"/>
          </p:cNvSpPr>
          <p:nvPr>
            <p:ph type="ftr" sz="quarter" idx="17"/>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3B380B09-C7C4-4A88-A4AB-E2FF1A28E8C8}" type="datetimeFigureOut">
              <a:rPr lang="en-US" smtClean="0"/>
              <a:t>2/15/2021</a:t>
            </a:fld>
            <a:endParaRPr lang="en-US" dirty="0"/>
          </a:p>
        </p:txBody>
      </p:sp>
      <p:sp>
        <p:nvSpPr>
          <p:cNvPr id="14" name="Slide Number Placeholder 13"/>
          <p:cNvSpPr>
            <a:spLocks noGrp="1"/>
          </p:cNvSpPr>
          <p:nvPr>
            <p:ph type="sldNum" sz="quarter" idx="15"/>
          </p:nvPr>
        </p:nvSpPr>
        <p:spPr>
          <a:xfrm>
            <a:off x="4038600" y="6172200"/>
            <a:ext cx="1066800" cy="304800"/>
          </a:xfrm>
        </p:spPr>
        <p:txBody>
          <a:bodyPr/>
          <a:lstStyle/>
          <a:p>
            <a:fld id="{75DD94EB-DB04-46E4-9722-F649DE2C12AC}" type="slidenum">
              <a:rPr lang="en-US" smtClean="0"/>
              <a:t>‹N°›</a:t>
            </a:fld>
            <a:endParaRPr lang="en-US" dirty="0"/>
          </a:p>
        </p:txBody>
      </p:sp>
      <p:sp>
        <p:nvSpPr>
          <p:cNvPr id="15" name="Footer Placeholder 14"/>
          <p:cNvSpPr>
            <a:spLocks noGrp="1"/>
          </p:cNvSpPr>
          <p:nvPr>
            <p:ph type="ftr" sz="quarter" idx="16"/>
          </p:nvPr>
        </p:nvSpPr>
        <p:spPr>
          <a:xfrm>
            <a:off x="1447800" y="6486525"/>
            <a:ext cx="6248400" cy="29210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3B380B09-C7C4-4A88-A4AB-E2FF1A28E8C8}" type="datetimeFigureOut">
              <a:rPr lang="en-US" smtClean="0"/>
              <a:t>2/15/2021</a:t>
            </a:fld>
            <a:endParaRPr lang="en-US" dirty="0"/>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75DD94EB-DB04-46E4-9722-F649DE2C12AC}" type="slidenum">
              <a:rPr lang="en-US" smtClean="0"/>
              <a:t>‹N°›</a:t>
            </a:fld>
            <a:endParaRPr lang="en-US" dirty="0"/>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74073" y="249382"/>
            <a:ext cx="6248400" cy="523220"/>
          </a:xfrm>
          <a:prstGeom prst="rect">
            <a:avLst/>
          </a:prstGeom>
          <a:noFill/>
        </p:spPr>
        <p:txBody>
          <a:bodyPr wrap="square" rtlCol="0">
            <a:spAutoFit/>
          </a:bodyPr>
          <a:lstStyle/>
          <a:p>
            <a:r>
              <a:rPr lang="fr-FR" sz="2800" b="1" dirty="0" smtClean="0"/>
              <a:t>A work by</a:t>
            </a:r>
            <a:r>
              <a:rPr lang="en-GB" sz="2800" b="1" dirty="0" smtClean="0"/>
              <a:t>:</a:t>
            </a:r>
            <a:endParaRPr lang="en-US" sz="2800" b="1" dirty="0"/>
          </a:p>
        </p:txBody>
      </p:sp>
      <p:sp>
        <p:nvSpPr>
          <p:cNvPr id="7" name="TextBox 6"/>
          <p:cNvSpPr txBox="1"/>
          <p:nvPr/>
        </p:nvSpPr>
        <p:spPr>
          <a:xfrm>
            <a:off x="1014845" y="1094509"/>
            <a:ext cx="7162800" cy="1754326"/>
          </a:xfrm>
          <a:prstGeom prst="rect">
            <a:avLst/>
          </a:prstGeom>
          <a:noFill/>
        </p:spPr>
        <p:txBody>
          <a:bodyPr wrap="square" rtlCol="0">
            <a:spAutoFit/>
          </a:bodyPr>
          <a:lstStyle/>
          <a:p>
            <a:pPr algn="ctr"/>
            <a:r>
              <a:rPr lang="en-GB" sz="3600" dirty="0" smtClean="0"/>
              <a:t>Mekki Dinokhalil</a:t>
            </a:r>
            <a:br>
              <a:rPr lang="en-GB" sz="3600" dirty="0" smtClean="0"/>
            </a:br>
            <a:r>
              <a:rPr lang="fr-FR" sz="3600" dirty="0" smtClean="0"/>
              <a:t>&amp;</a:t>
            </a:r>
            <a:r>
              <a:rPr lang="en-GB" sz="3600" dirty="0" smtClean="0"/>
              <a:t/>
            </a:r>
            <a:br>
              <a:rPr lang="en-GB" sz="3600" dirty="0" smtClean="0"/>
            </a:br>
            <a:r>
              <a:rPr lang="en-GB" sz="3600" dirty="0" smtClean="0"/>
              <a:t>Bahloul Mohamed</a:t>
            </a:r>
            <a:r>
              <a:rPr lang="en-GB" sz="3600" b="1" dirty="0" smtClean="0"/>
              <a:t> </a:t>
            </a:r>
            <a:r>
              <a:rPr lang="en-GB" sz="3600" dirty="0" smtClean="0"/>
              <a:t>Amine</a:t>
            </a:r>
          </a:p>
        </p:txBody>
      </p:sp>
      <p:sp>
        <p:nvSpPr>
          <p:cNvPr id="8" name="TextBox 7"/>
          <p:cNvSpPr txBox="1"/>
          <p:nvPr/>
        </p:nvSpPr>
        <p:spPr>
          <a:xfrm>
            <a:off x="2542309" y="3408214"/>
            <a:ext cx="4107873" cy="954107"/>
          </a:xfrm>
          <a:prstGeom prst="rect">
            <a:avLst/>
          </a:prstGeom>
          <a:noFill/>
        </p:spPr>
        <p:txBody>
          <a:bodyPr wrap="square" rtlCol="0">
            <a:spAutoFit/>
          </a:bodyPr>
          <a:lstStyle/>
          <a:p>
            <a:r>
              <a:rPr lang="en-GB" sz="2000" dirty="0" smtClean="0">
                <a:solidFill>
                  <a:schemeClr val="bg1"/>
                </a:solidFill>
              </a:rPr>
              <a:t>Inspected by:</a:t>
            </a:r>
            <a:br>
              <a:rPr lang="en-GB" sz="2000" dirty="0" smtClean="0">
                <a:solidFill>
                  <a:schemeClr val="bg1"/>
                </a:solidFill>
              </a:rPr>
            </a:br>
            <a:r>
              <a:rPr lang="en-GB" sz="2000" dirty="0" smtClean="0">
                <a:solidFill>
                  <a:schemeClr val="bg1"/>
                </a:solidFill>
              </a:rPr>
              <a:t>             </a:t>
            </a:r>
            <a:r>
              <a:rPr lang="en-GB" sz="3600" dirty="0" smtClean="0">
                <a:solidFill>
                  <a:schemeClr val="bg1"/>
                </a:solidFill>
              </a:rPr>
              <a:t>Dr. Meskini</a:t>
            </a:r>
            <a:endParaRPr lang="en-US" sz="3600" dirty="0">
              <a:solidFill>
                <a:schemeClr val="bg1"/>
              </a:solidFill>
            </a:endParaRPr>
          </a:p>
        </p:txBody>
      </p:sp>
    </p:spTree>
    <p:extLst>
      <p:ext uri="{BB962C8B-B14F-4D97-AF65-F5344CB8AC3E}">
        <p14:creationId xmlns:p14="http://schemas.microsoft.com/office/powerpoint/2010/main" val="225834405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2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p:cTn id="12"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14600" y="380999"/>
            <a:ext cx="4114800" cy="646331"/>
          </a:xfrm>
          <a:prstGeom prst="rect">
            <a:avLst/>
          </a:prstGeom>
          <a:noFill/>
        </p:spPr>
        <p:txBody>
          <a:bodyPr wrap="square" rtlCol="0">
            <a:spAutoFit/>
          </a:bodyPr>
          <a:lstStyle/>
          <a:p>
            <a:pPr algn="ctr"/>
            <a:r>
              <a:rPr lang="it-IT" sz="3600" dirty="0" smtClean="0"/>
              <a:t>Characters</a:t>
            </a:r>
            <a:endParaRPr lang="fr-FR" sz="3600" dirty="0"/>
          </a:p>
        </p:txBody>
      </p:sp>
      <p:sp>
        <p:nvSpPr>
          <p:cNvPr id="3" name="ZoneTexte 2"/>
          <p:cNvSpPr txBox="1"/>
          <p:nvPr/>
        </p:nvSpPr>
        <p:spPr>
          <a:xfrm>
            <a:off x="571500" y="1600200"/>
            <a:ext cx="7696200" cy="4801314"/>
          </a:xfrm>
          <a:prstGeom prst="rect">
            <a:avLst/>
          </a:prstGeom>
          <a:noFill/>
        </p:spPr>
        <p:txBody>
          <a:bodyPr wrap="square" rtlCol="0">
            <a:spAutoFit/>
          </a:bodyPr>
          <a:lstStyle/>
          <a:p>
            <a:r>
              <a:rPr lang="en-US" dirty="0" smtClean="0"/>
              <a:t>Marlow:</a:t>
            </a:r>
            <a:endParaRPr lang="en-US" dirty="0"/>
          </a:p>
          <a:p>
            <a:r>
              <a:rPr lang="en-US" dirty="0"/>
              <a:t>As perhaps the mirror of Conrad himself, the protagonist serves the role of a mediator between two extremes, Kurtz and the company, in a world of Imperialism and chaos, but also in a Modernist era where the protagonist relies on his intelligence, shaky philosophy, and overall sense of doubt. Although defeated and pursued with the many challenges of his voyages, Marlow still is able </a:t>
            </a:r>
            <a:r>
              <a:rPr lang="en-US" dirty="0" smtClean="0"/>
              <a:t>to, </a:t>
            </a:r>
            <a:r>
              <a:rPr lang="en-US" dirty="0"/>
              <a:t>time and time </a:t>
            </a:r>
            <a:r>
              <a:rPr lang="en-US" dirty="0" smtClean="0"/>
              <a:t>again, </a:t>
            </a:r>
            <a:r>
              <a:rPr lang="en-US" dirty="0"/>
              <a:t>find himself in the </a:t>
            </a:r>
            <a:r>
              <a:rPr lang="en-US" dirty="0" smtClean="0"/>
              <a:t>face of </a:t>
            </a:r>
            <a:r>
              <a:rPr lang="en-US" dirty="0"/>
              <a:t>what he encountered before, whilst, and even after meeting a man such as Kurtz</a:t>
            </a:r>
            <a:r>
              <a:rPr lang="en-US" dirty="0" smtClean="0"/>
              <a:t>.</a:t>
            </a:r>
          </a:p>
          <a:p>
            <a:r>
              <a:rPr lang="en-US" dirty="0" smtClean="0"/>
              <a:t>Kurtz:</a:t>
            </a:r>
            <a:endParaRPr lang="en-US" dirty="0"/>
          </a:p>
          <a:p>
            <a:r>
              <a:rPr lang="en-US" dirty="0"/>
              <a:t>Portrayed as the typical archetype or antagonist of any story of its genre, the characterization of this man speaks for itself. Ingenious, ferocious, unstable, and all in all what maybe truly represented the ideals and concepts of the Western civilization at that troubling period of time. Kurtz also was a manifestation of others’ images of him; from Marlow, the Russian crazed man, and even his intended, as they all individually painted in the canvas of what ultimately became known as the Kurtz that eventually died in the middle of a jungle where he saw himself belonging</a:t>
            </a:r>
            <a:r>
              <a:rPr lang="en-US" dirty="0" smtClean="0"/>
              <a:t>.</a:t>
            </a:r>
          </a:p>
          <a:p>
            <a:endParaRPr lang="en-US" dirty="0" smtClean="0"/>
          </a:p>
        </p:txBody>
      </p:sp>
    </p:spTree>
    <p:extLst>
      <p:ext uri="{BB962C8B-B14F-4D97-AF65-F5344CB8AC3E}">
        <p14:creationId xmlns:p14="http://schemas.microsoft.com/office/powerpoint/2010/main" val="224947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38200" y="1600199"/>
            <a:ext cx="7315200" cy="2031325"/>
          </a:xfrm>
          <a:prstGeom prst="rect">
            <a:avLst/>
          </a:prstGeom>
          <a:noFill/>
        </p:spPr>
        <p:txBody>
          <a:bodyPr wrap="square" rtlCol="0">
            <a:spAutoFit/>
          </a:bodyPr>
          <a:lstStyle/>
          <a:p>
            <a:r>
              <a:rPr lang="en-US" dirty="0"/>
              <a:t>Kurtz’s </a:t>
            </a:r>
            <a:r>
              <a:rPr lang="en-US" dirty="0" smtClean="0"/>
              <a:t>Intended:</a:t>
            </a:r>
            <a:endParaRPr lang="en-US" dirty="0"/>
          </a:p>
          <a:p>
            <a:r>
              <a:rPr lang="en-US" dirty="0"/>
              <a:t>For all what it’s worth, Conrad did not give as much narrative and character to his female cast as he did with their male counterpart. Though she held no name in the story- as is the case for Kurtz’s mistress in the Belgian Congo settlement- the fiancée did hold the value of putting closure to her beloved’s story and life in some sort, and perhaps to some extent Marlow’s as well, as she ‘seemed as though she would remember and mourn [Kurtz] forever.’</a:t>
            </a:r>
            <a:endParaRPr lang="fr-FR" dirty="0"/>
          </a:p>
        </p:txBody>
      </p:sp>
    </p:spTree>
    <p:extLst>
      <p:ext uri="{BB962C8B-B14F-4D97-AF65-F5344CB8AC3E}">
        <p14:creationId xmlns:p14="http://schemas.microsoft.com/office/powerpoint/2010/main" val="2943466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81300" y="533400"/>
            <a:ext cx="3657600" cy="646331"/>
          </a:xfrm>
          <a:prstGeom prst="rect">
            <a:avLst/>
          </a:prstGeom>
          <a:noFill/>
        </p:spPr>
        <p:txBody>
          <a:bodyPr wrap="square" rtlCol="0">
            <a:spAutoFit/>
          </a:bodyPr>
          <a:lstStyle/>
          <a:p>
            <a:pPr algn="ctr"/>
            <a:r>
              <a:rPr lang="it-IT" sz="3600" dirty="0" smtClean="0"/>
              <a:t>Themes</a:t>
            </a:r>
            <a:endParaRPr lang="fr-FR" sz="3600" dirty="0"/>
          </a:p>
        </p:txBody>
      </p:sp>
      <p:sp>
        <p:nvSpPr>
          <p:cNvPr id="3" name="ZoneTexte 2"/>
          <p:cNvSpPr txBox="1"/>
          <p:nvPr/>
        </p:nvSpPr>
        <p:spPr>
          <a:xfrm>
            <a:off x="533400" y="1981200"/>
            <a:ext cx="8153400" cy="3416320"/>
          </a:xfrm>
          <a:prstGeom prst="rect">
            <a:avLst/>
          </a:prstGeom>
          <a:noFill/>
        </p:spPr>
        <p:txBody>
          <a:bodyPr wrap="square" rtlCol="0">
            <a:spAutoFit/>
          </a:bodyPr>
          <a:lstStyle/>
          <a:p>
            <a:r>
              <a:rPr lang="en-US" dirty="0" smtClean="0"/>
              <a:t>Imperialism:</a:t>
            </a:r>
            <a:endParaRPr lang="en-US" dirty="0"/>
          </a:p>
          <a:p>
            <a:endParaRPr lang="en-US" dirty="0"/>
          </a:p>
          <a:p>
            <a:r>
              <a:rPr lang="en-US" dirty="0"/>
              <a:t>As probably the theme most controversial and widely explored in the novella, Conrad was ironically successful in really depicting the </a:t>
            </a:r>
            <a:r>
              <a:rPr lang="en-US" dirty="0" smtClean="0"/>
              <a:t>horrors </a:t>
            </a:r>
            <a:r>
              <a:rPr lang="en-US" dirty="0"/>
              <a:t>that were brought about by the colonial raids and ventures of the Western world in the African </a:t>
            </a:r>
            <a:r>
              <a:rPr lang="en-US" dirty="0" smtClean="0"/>
              <a:t>continent </a:t>
            </a:r>
            <a:r>
              <a:rPr lang="en-US" dirty="0"/>
              <a:t>and towards its natives especially. The imperialistic ideal is well conveyed through the eyes of: Kurtz in the atrocities that he committed upon the inhabitants of the numerous regions he </a:t>
            </a:r>
            <a:r>
              <a:rPr lang="en-US" dirty="0" err="1" smtClean="0"/>
              <a:t>swepped</a:t>
            </a:r>
            <a:r>
              <a:rPr lang="en-US" dirty="0" smtClean="0"/>
              <a:t> </a:t>
            </a:r>
            <a:r>
              <a:rPr lang="en-US" dirty="0"/>
              <a:t>under his rule; and Marlow’s vision of the African helmsmen and natives that only fitted his needs and wants as either machinery on board his ship, or ‘luxuries of life’ that the native females provided. This concept took a toll on even the psyche of the characters throughout the story in the form of madness and contradiction if their own beliefs</a:t>
            </a:r>
            <a:r>
              <a:rPr lang="en-US" dirty="0" smtClean="0"/>
              <a:t>.</a:t>
            </a:r>
          </a:p>
        </p:txBody>
      </p:sp>
    </p:spTree>
    <p:extLst>
      <p:ext uri="{BB962C8B-B14F-4D97-AF65-F5344CB8AC3E}">
        <p14:creationId xmlns:p14="http://schemas.microsoft.com/office/powerpoint/2010/main" val="31940809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3400" y="1447800"/>
            <a:ext cx="8077200" cy="2585323"/>
          </a:xfrm>
          <a:prstGeom prst="rect">
            <a:avLst/>
          </a:prstGeom>
          <a:noFill/>
        </p:spPr>
        <p:txBody>
          <a:bodyPr wrap="square" rtlCol="0">
            <a:spAutoFit/>
          </a:bodyPr>
          <a:lstStyle/>
          <a:p>
            <a:r>
              <a:rPr lang="en-US" dirty="0"/>
              <a:t>Contradiction &amp; </a:t>
            </a:r>
            <a:r>
              <a:rPr lang="en-US" dirty="0" smtClean="0"/>
              <a:t>Ambivalence:</a:t>
            </a:r>
          </a:p>
          <a:p>
            <a:endParaRPr lang="en-US" dirty="0"/>
          </a:p>
          <a:p>
            <a:r>
              <a:rPr lang="en-US" dirty="0"/>
              <a:t>As a very </a:t>
            </a:r>
            <a:r>
              <a:rPr lang="en-US" dirty="0" smtClean="0"/>
              <a:t>prevalent </a:t>
            </a:r>
            <a:r>
              <a:rPr lang="en-US" dirty="0"/>
              <a:t>theme in the novella, it was perhaps more present in the views and ideals of the main character- Charlie Marlow. Whether it be how he does not necessarily view Imperialism as evil but </a:t>
            </a:r>
            <a:r>
              <a:rPr lang="en-US" dirty="0" smtClean="0"/>
              <a:t>more so </a:t>
            </a:r>
            <a:r>
              <a:rPr lang="en-US" dirty="0"/>
              <a:t>as eye-opening for the ‘savages’ that lived in the jungles of Congo; or how he wanted to protect and preserve the women’s awareness from the cruelty of the world, yet describe how naive and sheltered they can be in general. The end of the novella is in and of itself a contradiction best made sense of in Marlow’s words of life being ‘merciless logic’ and at the same time ‘futile purpose’.</a:t>
            </a:r>
            <a:endParaRPr lang="fr-FR" dirty="0"/>
          </a:p>
        </p:txBody>
      </p:sp>
    </p:spTree>
    <p:extLst>
      <p:ext uri="{BB962C8B-B14F-4D97-AF65-F5344CB8AC3E}">
        <p14:creationId xmlns:p14="http://schemas.microsoft.com/office/powerpoint/2010/main" val="24172101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3400" y="1447800"/>
            <a:ext cx="8077200" cy="2585323"/>
          </a:xfrm>
          <a:prstGeom prst="rect">
            <a:avLst/>
          </a:prstGeom>
          <a:noFill/>
        </p:spPr>
        <p:txBody>
          <a:bodyPr wrap="square" rtlCol="0">
            <a:spAutoFit/>
          </a:bodyPr>
          <a:lstStyle/>
          <a:p>
            <a:r>
              <a:rPr lang="en-US" dirty="0" smtClean="0"/>
              <a:t>Hollowness:</a:t>
            </a:r>
          </a:p>
          <a:p>
            <a:endParaRPr lang="en-US" dirty="0"/>
          </a:p>
          <a:p>
            <a:r>
              <a:rPr lang="en-US" dirty="0"/>
              <a:t>Marlow’s journey is filled with people that are all form but no substance and content, and that may have been ironically best shown in the man he sought after in his journey- Kurtz. Although late, Marlow realized just how hollow Kurtz is after observing firsthand his violent and ill behavior that seemed to serve no purpose at all; the several raids on the regions, the severed heads of the natives that surrounded the </a:t>
            </a:r>
            <a:r>
              <a:rPr lang="en-US" dirty="0" smtClean="0"/>
              <a:t>fences </a:t>
            </a:r>
            <a:r>
              <a:rPr lang="en-US" dirty="0"/>
              <a:t>of the Stations, and all his flamboyant talk about his ‘immense plans’ were ultimately empty shells that served no goal in the eyes of Marlow.</a:t>
            </a:r>
            <a:endParaRPr lang="fr-FR" dirty="0"/>
          </a:p>
        </p:txBody>
      </p:sp>
    </p:spTree>
    <p:extLst>
      <p:ext uri="{BB962C8B-B14F-4D97-AF65-F5344CB8AC3E}">
        <p14:creationId xmlns:p14="http://schemas.microsoft.com/office/powerpoint/2010/main" val="11845707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413111" y="428878"/>
            <a:ext cx="4114800" cy="646331"/>
          </a:xfrm>
          <a:prstGeom prst="rect">
            <a:avLst/>
          </a:prstGeom>
          <a:noFill/>
        </p:spPr>
        <p:txBody>
          <a:bodyPr wrap="square" rtlCol="0">
            <a:spAutoFit/>
          </a:bodyPr>
          <a:lstStyle/>
          <a:p>
            <a:pPr algn="ctr"/>
            <a:r>
              <a:rPr lang="it-IT" sz="3600" dirty="0" smtClean="0"/>
              <a:t>Literary Style</a:t>
            </a:r>
            <a:endParaRPr lang="fr-FR" sz="3600" dirty="0"/>
          </a:p>
        </p:txBody>
      </p:sp>
      <p:sp>
        <p:nvSpPr>
          <p:cNvPr id="3" name="ZoneTexte 2"/>
          <p:cNvSpPr txBox="1"/>
          <p:nvPr/>
        </p:nvSpPr>
        <p:spPr>
          <a:xfrm>
            <a:off x="533400" y="1828800"/>
            <a:ext cx="7950424" cy="2308324"/>
          </a:xfrm>
          <a:prstGeom prst="rect">
            <a:avLst/>
          </a:prstGeom>
          <a:noFill/>
        </p:spPr>
        <p:txBody>
          <a:bodyPr wrap="square" rtlCol="0">
            <a:spAutoFit/>
          </a:bodyPr>
          <a:lstStyle/>
          <a:p>
            <a:r>
              <a:rPr lang="en-US" dirty="0"/>
              <a:t>In Heart of Darkness, Joseph Conrad employs stream of consciousness narration which is a feature of Modernist experimental literature. He narrates his story in a very descriptive manner according to the consciousness of the narrators (Marlow and one of his audience) –interior monologues- in a non-linear fashion just how they appear in their minds. The implementation of Allusion (White Sepulchral), Symbolism (evil of Imperialism, cruelty of the world,…) Allegory (Kurtz’s descent towards madness being a reference to Imperialism) and the many uses of imagery that described best the rough nature of the African jungles and the struggles that the characters faced whilst there.</a:t>
            </a:r>
            <a:endParaRPr lang="fr-FR" dirty="0"/>
          </a:p>
        </p:txBody>
      </p:sp>
    </p:spTree>
    <p:extLst>
      <p:ext uri="{BB962C8B-B14F-4D97-AF65-F5344CB8AC3E}">
        <p14:creationId xmlns:p14="http://schemas.microsoft.com/office/powerpoint/2010/main" val="17799927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90800" y="457200"/>
            <a:ext cx="4038600" cy="646331"/>
          </a:xfrm>
          <a:prstGeom prst="rect">
            <a:avLst/>
          </a:prstGeom>
          <a:noFill/>
        </p:spPr>
        <p:txBody>
          <a:bodyPr wrap="square" rtlCol="0">
            <a:spAutoFit/>
          </a:bodyPr>
          <a:lstStyle/>
          <a:p>
            <a:pPr algn="ctr"/>
            <a:r>
              <a:rPr lang="it-IT" sz="3600" dirty="0" smtClean="0"/>
              <a:t>Critiques</a:t>
            </a:r>
            <a:endParaRPr lang="fr-FR" sz="3600" dirty="0"/>
          </a:p>
        </p:txBody>
      </p:sp>
      <p:sp>
        <p:nvSpPr>
          <p:cNvPr id="3" name="ZoneTexte 2"/>
          <p:cNvSpPr txBox="1"/>
          <p:nvPr/>
        </p:nvSpPr>
        <p:spPr>
          <a:xfrm>
            <a:off x="533400" y="1757319"/>
            <a:ext cx="8001000" cy="3693319"/>
          </a:xfrm>
          <a:prstGeom prst="rect">
            <a:avLst/>
          </a:prstGeom>
          <a:noFill/>
        </p:spPr>
        <p:txBody>
          <a:bodyPr wrap="square" rtlCol="0">
            <a:spAutoFit/>
          </a:bodyPr>
          <a:lstStyle/>
          <a:p>
            <a:r>
              <a:rPr lang="en-US" dirty="0"/>
              <a:t>Although popular and regarded as Conrad’s most acclaimed work to some extent, Heart of Darkness did have its fair share of criticism and rightfully so. Besides the fact that novella is purely written from a white male misogynistic viewpoint, the treatment of the African natives was not to be taken lightly which was the case with Chinua Achebe’s Things Fall Apart mentioning how dehumanized were the natives; albeit in favor of degrading the imperialistic nature of the Western world. </a:t>
            </a:r>
          </a:p>
          <a:p>
            <a:r>
              <a:rPr lang="en-US" dirty="0"/>
              <a:t>In a similar fashion, the feminine discourse also had its right for critiquing how little was the importance given to the female cast that was supposed to be more highlighted and explored due to the simple fact of their relation with the protagonist and antagonist. </a:t>
            </a:r>
          </a:p>
          <a:p>
            <a:r>
              <a:rPr lang="en-US" dirty="0"/>
              <a:t>Regardless of the shortcomings of the novella, and taking in mind the ambiguous linguistic features implemented, Heart of Darkness still hold value of being the perfect example of both what a Modernist composition really is, and how it depicted the social and individual values and themes of said era.</a:t>
            </a:r>
            <a:endParaRPr lang="fr-FR" dirty="0"/>
          </a:p>
        </p:txBody>
      </p:sp>
    </p:spTree>
    <p:extLst>
      <p:ext uri="{BB962C8B-B14F-4D97-AF65-F5344CB8AC3E}">
        <p14:creationId xmlns:p14="http://schemas.microsoft.com/office/powerpoint/2010/main" val="4897781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12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971800" y="1676400"/>
            <a:ext cx="3035861" cy="4525963"/>
          </a:xfrm>
        </p:spPr>
      </p:pic>
      <p:sp>
        <p:nvSpPr>
          <p:cNvPr id="2" name="Title 1"/>
          <p:cNvSpPr>
            <a:spLocks noGrp="1"/>
          </p:cNvSpPr>
          <p:nvPr>
            <p:ph type="title"/>
          </p:nvPr>
        </p:nvSpPr>
        <p:spPr>
          <a:xfrm>
            <a:off x="2438400" y="533400"/>
            <a:ext cx="4114800" cy="701040"/>
          </a:xfrm>
        </p:spPr>
        <p:txBody>
          <a:bodyPr>
            <a:normAutofit/>
          </a:bodyPr>
          <a:lstStyle/>
          <a:p>
            <a:r>
              <a:rPr lang="fr-FR" dirty="0" smtClean="0"/>
              <a:t>Novella by the </a:t>
            </a:r>
            <a:r>
              <a:rPr lang="en-GB" dirty="0" smtClean="0"/>
              <a:t>title</a:t>
            </a:r>
            <a:r>
              <a:rPr lang="fr-FR" dirty="0" smtClean="0"/>
              <a:t> of:</a:t>
            </a:r>
            <a:endParaRPr lang="en-US" dirty="0"/>
          </a:p>
        </p:txBody>
      </p:sp>
    </p:spTree>
    <p:extLst>
      <p:ext uri="{BB962C8B-B14F-4D97-AF65-F5344CB8AC3E}">
        <p14:creationId xmlns:p14="http://schemas.microsoft.com/office/powerpoint/2010/main" val="7196069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981200" y="533400"/>
            <a:ext cx="5029200" cy="646331"/>
          </a:xfrm>
          <a:prstGeom prst="rect">
            <a:avLst/>
          </a:prstGeom>
          <a:noFill/>
        </p:spPr>
        <p:txBody>
          <a:bodyPr wrap="square" rtlCol="0">
            <a:spAutoFit/>
          </a:bodyPr>
          <a:lstStyle/>
          <a:p>
            <a:pPr algn="ctr"/>
            <a:r>
              <a:rPr lang="fr-FR" sz="3600" b="1" dirty="0" smtClean="0"/>
              <a:t>Index:</a:t>
            </a:r>
            <a:endParaRPr lang="en-US" sz="3600" b="1" dirty="0"/>
          </a:p>
        </p:txBody>
      </p:sp>
      <p:sp>
        <p:nvSpPr>
          <p:cNvPr id="18" name="TextBox 17"/>
          <p:cNvSpPr txBox="1"/>
          <p:nvPr/>
        </p:nvSpPr>
        <p:spPr>
          <a:xfrm>
            <a:off x="647700" y="2131271"/>
            <a:ext cx="7696200" cy="3416320"/>
          </a:xfrm>
          <a:prstGeom prst="rect">
            <a:avLst/>
          </a:prstGeom>
          <a:noFill/>
        </p:spPr>
        <p:txBody>
          <a:bodyPr wrap="square" rtlCol="0">
            <a:spAutoFit/>
          </a:bodyPr>
          <a:lstStyle/>
          <a:p>
            <a:pPr marL="285750" indent="-285750">
              <a:buClr>
                <a:schemeClr val="tx1"/>
              </a:buClr>
              <a:buFont typeface="Wingdings" pitchFamily="2" charset="2"/>
              <a:buChar char="v"/>
            </a:pPr>
            <a:r>
              <a:rPr lang="en-GB" sz="2400" dirty="0" smtClean="0"/>
              <a:t>Insight on Joseph Conrad </a:t>
            </a:r>
          </a:p>
          <a:p>
            <a:pPr marL="285750" indent="-285750">
              <a:buClr>
                <a:schemeClr val="tx1"/>
              </a:buClr>
              <a:buFont typeface="Wingdings" pitchFamily="2" charset="2"/>
              <a:buChar char="v"/>
            </a:pPr>
            <a:r>
              <a:rPr lang="en-GB" sz="2400" dirty="0" smtClean="0"/>
              <a:t>Overview on </a:t>
            </a:r>
            <a:r>
              <a:rPr lang="en-GB" sz="2400" i="1" dirty="0" smtClean="0"/>
              <a:t>Heart of Darkness</a:t>
            </a:r>
          </a:p>
          <a:p>
            <a:pPr marL="285750" indent="-285750">
              <a:buClr>
                <a:schemeClr val="tx1"/>
              </a:buClr>
              <a:buFont typeface="Wingdings" pitchFamily="2" charset="2"/>
              <a:buChar char="v"/>
            </a:pPr>
            <a:r>
              <a:rPr lang="en-GB" sz="2400" dirty="0" smtClean="0"/>
              <a:t>Elements of the Novella</a:t>
            </a:r>
          </a:p>
          <a:p>
            <a:pPr>
              <a:buClr>
                <a:schemeClr val="tx1"/>
              </a:buClr>
            </a:pPr>
            <a:r>
              <a:rPr lang="en-GB" sz="2400" dirty="0" smtClean="0"/>
              <a:t>              Setting</a:t>
            </a:r>
          </a:p>
          <a:p>
            <a:pPr>
              <a:buClr>
                <a:schemeClr val="tx1"/>
              </a:buClr>
            </a:pPr>
            <a:r>
              <a:rPr lang="en-GB" sz="2400" dirty="0"/>
              <a:t> </a:t>
            </a:r>
            <a:r>
              <a:rPr lang="en-GB" sz="2400" dirty="0" smtClean="0"/>
              <a:t>             Characters</a:t>
            </a:r>
          </a:p>
          <a:p>
            <a:pPr>
              <a:buClr>
                <a:schemeClr val="tx1"/>
              </a:buClr>
            </a:pPr>
            <a:r>
              <a:rPr lang="en-GB" sz="2400" dirty="0"/>
              <a:t> </a:t>
            </a:r>
            <a:r>
              <a:rPr lang="en-GB" sz="2400" dirty="0" smtClean="0"/>
              <a:t>             Plot</a:t>
            </a:r>
          </a:p>
          <a:p>
            <a:pPr>
              <a:buClr>
                <a:schemeClr val="tx1"/>
              </a:buClr>
            </a:pPr>
            <a:r>
              <a:rPr lang="en-GB" sz="2400" dirty="0"/>
              <a:t> </a:t>
            </a:r>
            <a:r>
              <a:rPr lang="en-GB" sz="2400" dirty="0" smtClean="0"/>
              <a:t>             Themes</a:t>
            </a:r>
          </a:p>
          <a:p>
            <a:pPr>
              <a:buClr>
                <a:schemeClr val="tx1"/>
              </a:buClr>
            </a:pPr>
            <a:r>
              <a:rPr lang="en-GB" sz="2400" dirty="0"/>
              <a:t> </a:t>
            </a:r>
            <a:r>
              <a:rPr lang="en-GB" sz="2400" dirty="0" smtClean="0"/>
              <a:t>             Literary </a:t>
            </a:r>
            <a:r>
              <a:rPr lang="en-GB" sz="2400" dirty="0" smtClean="0"/>
              <a:t>Style</a:t>
            </a:r>
            <a:endParaRPr lang="en-GB" sz="2400" dirty="0" smtClean="0"/>
          </a:p>
          <a:p>
            <a:pPr marL="285750" indent="-285750">
              <a:buClr>
                <a:schemeClr val="tx1"/>
              </a:buClr>
              <a:buFont typeface="Wingdings" pitchFamily="2" charset="2"/>
              <a:buChar char="v"/>
            </a:pPr>
            <a:r>
              <a:rPr lang="en-GB" sz="2400" dirty="0" smtClean="0"/>
              <a:t>Critics and Reception</a:t>
            </a:r>
          </a:p>
        </p:txBody>
      </p:sp>
    </p:spTree>
    <p:extLst>
      <p:ext uri="{BB962C8B-B14F-4D97-AF65-F5344CB8AC3E}">
        <p14:creationId xmlns:p14="http://schemas.microsoft.com/office/powerpoint/2010/main" val="32568943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125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fade">
                                      <p:cBhvr>
                                        <p:cTn id="12" dur="500"/>
                                        <p:tgtEl>
                                          <p:spTgt spid="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xEl>
                                              <p:pRg st="1" end="1"/>
                                            </p:txEl>
                                          </p:spTgt>
                                        </p:tgtEl>
                                        <p:attrNameLst>
                                          <p:attrName>style.visibility</p:attrName>
                                        </p:attrNameLst>
                                      </p:cBhvr>
                                      <p:to>
                                        <p:strVal val="visible"/>
                                      </p:to>
                                    </p:set>
                                    <p:animEffect transition="in" filter="fade">
                                      <p:cBhvr>
                                        <p:cTn id="17" dur="500"/>
                                        <p:tgtEl>
                                          <p:spTgt spid="1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xEl>
                                              <p:pRg st="2" end="2"/>
                                            </p:txEl>
                                          </p:spTgt>
                                        </p:tgtEl>
                                        <p:attrNameLst>
                                          <p:attrName>style.visibility</p:attrName>
                                        </p:attrNameLst>
                                      </p:cBhvr>
                                      <p:to>
                                        <p:strVal val="visible"/>
                                      </p:to>
                                    </p:set>
                                    <p:animEffect transition="in" filter="fade">
                                      <p:cBhvr>
                                        <p:cTn id="22" dur="500"/>
                                        <p:tgtEl>
                                          <p:spTgt spid="1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animEffect transition="in" filter="fade">
                                      <p:cBhvr>
                                        <p:cTn id="27" dur="500"/>
                                        <p:tgtEl>
                                          <p:spTgt spid="1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xEl>
                                              <p:pRg st="4" end="4"/>
                                            </p:txEl>
                                          </p:spTgt>
                                        </p:tgtEl>
                                        <p:attrNameLst>
                                          <p:attrName>style.visibility</p:attrName>
                                        </p:attrNameLst>
                                      </p:cBhvr>
                                      <p:to>
                                        <p:strVal val="visible"/>
                                      </p:to>
                                    </p:set>
                                    <p:animEffect transition="in" filter="fade">
                                      <p:cBhvr>
                                        <p:cTn id="32" dur="500"/>
                                        <p:tgtEl>
                                          <p:spTgt spid="1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
                                            <p:txEl>
                                              <p:pRg st="5" end="5"/>
                                            </p:txEl>
                                          </p:spTgt>
                                        </p:tgtEl>
                                        <p:attrNameLst>
                                          <p:attrName>style.visibility</p:attrName>
                                        </p:attrNameLst>
                                      </p:cBhvr>
                                      <p:to>
                                        <p:strVal val="visible"/>
                                      </p:to>
                                    </p:set>
                                    <p:animEffect transition="in" filter="fade">
                                      <p:cBhvr>
                                        <p:cTn id="37" dur="500"/>
                                        <p:tgtEl>
                                          <p:spTgt spid="1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xEl>
                                              <p:pRg st="6" end="6"/>
                                            </p:txEl>
                                          </p:spTgt>
                                        </p:tgtEl>
                                        <p:attrNameLst>
                                          <p:attrName>style.visibility</p:attrName>
                                        </p:attrNameLst>
                                      </p:cBhvr>
                                      <p:to>
                                        <p:strVal val="visible"/>
                                      </p:to>
                                    </p:set>
                                    <p:animEffect transition="in" filter="fade">
                                      <p:cBhvr>
                                        <p:cTn id="42" dur="500"/>
                                        <p:tgtEl>
                                          <p:spTgt spid="18">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8">
                                            <p:txEl>
                                              <p:pRg st="7" end="7"/>
                                            </p:txEl>
                                          </p:spTgt>
                                        </p:tgtEl>
                                        <p:attrNameLst>
                                          <p:attrName>style.visibility</p:attrName>
                                        </p:attrNameLst>
                                      </p:cBhvr>
                                      <p:to>
                                        <p:strVal val="visible"/>
                                      </p:to>
                                    </p:set>
                                    <p:animEffect transition="in" filter="fade">
                                      <p:cBhvr>
                                        <p:cTn id="47" dur="500"/>
                                        <p:tgtEl>
                                          <p:spTgt spid="18">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8">
                                            <p:txEl>
                                              <p:pRg st="8" end="8"/>
                                            </p:txEl>
                                          </p:spTgt>
                                        </p:tgtEl>
                                        <p:attrNameLst>
                                          <p:attrName>style.visibility</p:attrName>
                                        </p:attrNameLst>
                                      </p:cBhvr>
                                      <p:to>
                                        <p:strVal val="visible"/>
                                      </p:to>
                                    </p:set>
                                    <p:animEffect transition="in" filter="fade">
                                      <p:cBhvr>
                                        <p:cTn id="52" dur="500"/>
                                        <p:tgtEl>
                                          <p:spTgt spid="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18653"/>
            <a:ext cx="7696200" cy="646331"/>
          </a:xfrm>
          <a:prstGeom prst="rect">
            <a:avLst/>
          </a:prstGeom>
          <a:noFill/>
        </p:spPr>
        <p:txBody>
          <a:bodyPr wrap="square" rtlCol="0">
            <a:spAutoFit/>
          </a:bodyPr>
          <a:lstStyle/>
          <a:p>
            <a:pPr algn="ctr"/>
            <a:r>
              <a:rPr lang="fr-FR" sz="3600" dirty="0" smtClean="0"/>
              <a:t>Insight on Joseph Conrad:</a:t>
            </a:r>
          </a:p>
        </p:txBody>
      </p:sp>
      <p:sp>
        <p:nvSpPr>
          <p:cNvPr id="3" name="TextBox 2"/>
          <p:cNvSpPr txBox="1"/>
          <p:nvPr/>
        </p:nvSpPr>
        <p:spPr>
          <a:xfrm>
            <a:off x="304800" y="1371600"/>
            <a:ext cx="8610600" cy="4893647"/>
          </a:xfrm>
          <a:prstGeom prst="rect">
            <a:avLst/>
          </a:prstGeom>
          <a:noFill/>
        </p:spPr>
        <p:txBody>
          <a:bodyPr wrap="square" rtlCol="0">
            <a:spAutoFit/>
          </a:bodyPr>
          <a:lstStyle/>
          <a:p>
            <a:r>
              <a:rPr lang="en-GB" sz="2400" dirty="0" smtClean="0"/>
              <a:t>Born in 1857 in the Polish Ukraine under the name of </a:t>
            </a:r>
            <a:r>
              <a:rPr lang="en-GB" sz="2400" dirty="0" err="1" smtClean="0"/>
              <a:t>Jozef</a:t>
            </a:r>
            <a:r>
              <a:rPr lang="en-GB" sz="2400" dirty="0" smtClean="0"/>
              <a:t> </a:t>
            </a:r>
            <a:r>
              <a:rPr lang="en-US" sz="2400" dirty="0" err="1"/>
              <a:t>Teodor</a:t>
            </a:r>
            <a:r>
              <a:rPr lang="en-US" sz="2400" dirty="0"/>
              <a:t> </a:t>
            </a:r>
            <a:r>
              <a:rPr lang="en-US" sz="2400" dirty="0" err="1"/>
              <a:t>Konrad</a:t>
            </a:r>
            <a:r>
              <a:rPr lang="en-US" sz="2400" dirty="0"/>
              <a:t> </a:t>
            </a:r>
            <a:r>
              <a:rPr lang="en-US" sz="2400" dirty="0" err="1" smtClean="0"/>
              <a:t>Korzeniowski</a:t>
            </a:r>
            <a:r>
              <a:rPr lang="en-GB" sz="2400" dirty="0"/>
              <a:t>.</a:t>
            </a:r>
            <a:r>
              <a:rPr lang="en-GB" sz="2400" dirty="0" smtClean="0"/>
              <a:t> Conrad had a troublesome childhood in which he lost his mother at a young age and was exiled with his father to Siberia after the latter was being suspected of plotting against the Russian government. He was sent to his mother’s brother to receive his education. At the age of seventeen, Joseph Conrad travelled to Marseilles to then spend the next 20 years as a sailor.</a:t>
            </a:r>
          </a:p>
          <a:p>
            <a:r>
              <a:rPr lang="en-GB" sz="2400" dirty="0" smtClean="0"/>
              <a:t>In 1889 he began writing his first novel (</a:t>
            </a:r>
            <a:r>
              <a:rPr lang="en-GB" sz="2400" dirty="0" err="1" smtClean="0"/>
              <a:t>Almayer’s</a:t>
            </a:r>
            <a:r>
              <a:rPr lang="en-GB" sz="2400" dirty="0" smtClean="0"/>
              <a:t> Folly) while actively trying to fulfil his boyhood dream of traveling to Congo which was made possible through his acquiring of the commanding of a steamship in Belgian Congo in 1890; a mentally disturbing voyage that would later on serve as the founding basis of his most renowned novella, </a:t>
            </a:r>
            <a:r>
              <a:rPr lang="en-GB" sz="2400" i="1" dirty="0" smtClean="0"/>
              <a:t>Heart of Darkness</a:t>
            </a:r>
            <a:r>
              <a:rPr lang="en-GB" sz="2400" dirty="0" smtClean="0"/>
              <a:t>.</a:t>
            </a:r>
          </a:p>
        </p:txBody>
      </p:sp>
    </p:spTree>
    <p:extLst>
      <p:ext uri="{BB962C8B-B14F-4D97-AF65-F5344CB8AC3E}">
        <p14:creationId xmlns:p14="http://schemas.microsoft.com/office/powerpoint/2010/main" val="13077802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mine\Downloads\PJ-CH140_conrad_JV_2016071916343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7100" y="152400"/>
            <a:ext cx="4279900" cy="641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554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318653"/>
            <a:ext cx="6629400" cy="646331"/>
          </a:xfrm>
          <a:prstGeom prst="rect">
            <a:avLst/>
          </a:prstGeom>
          <a:noFill/>
        </p:spPr>
        <p:txBody>
          <a:bodyPr wrap="square" rtlCol="0">
            <a:spAutoFit/>
          </a:bodyPr>
          <a:lstStyle/>
          <a:p>
            <a:pPr algn="ctr"/>
            <a:r>
              <a:rPr lang="en-GB" sz="3600" dirty="0" smtClean="0"/>
              <a:t>Overview on </a:t>
            </a:r>
            <a:r>
              <a:rPr lang="en-GB" sz="3600" i="1" dirty="0" smtClean="0"/>
              <a:t>Heart of Darkness</a:t>
            </a:r>
            <a:endParaRPr lang="en-US" sz="3600" dirty="0"/>
          </a:p>
        </p:txBody>
      </p:sp>
      <p:sp>
        <p:nvSpPr>
          <p:cNvPr id="6" name="TextBox 5"/>
          <p:cNvSpPr txBox="1"/>
          <p:nvPr/>
        </p:nvSpPr>
        <p:spPr>
          <a:xfrm>
            <a:off x="914400" y="2133600"/>
            <a:ext cx="7239000" cy="3785652"/>
          </a:xfrm>
          <a:prstGeom prst="rect">
            <a:avLst/>
          </a:prstGeom>
          <a:noFill/>
        </p:spPr>
        <p:txBody>
          <a:bodyPr wrap="square" rtlCol="0">
            <a:spAutoFit/>
          </a:bodyPr>
          <a:lstStyle/>
          <a:p>
            <a:r>
              <a:rPr lang="en-GB" sz="2400" dirty="0" smtClean="0"/>
              <a:t>After its first hesitant publishing- due to Conrad’s doubtfulness for what seemed good reasons at that time, in </a:t>
            </a:r>
            <a:r>
              <a:rPr lang="en-GB" sz="2400" i="1" dirty="0" smtClean="0"/>
              <a:t>Blackwood’s Edinburgh Magazine </a:t>
            </a:r>
            <a:r>
              <a:rPr lang="en-GB" sz="2400" dirty="0" smtClean="0"/>
              <a:t>in 1899, the novella was re-published in Conrad’s </a:t>
            </a:r>
            <a:r>
              <a:rPr lang="en-GB" sz="2400" i="1" dirty="0" smtClean="0"/>
              <a:t>Youth: and Two Other Stories </a:t>
            </a:r>
            <a:r>
              <a:rPr lang="en-GB" sz="2400" dirty="0" smtClean="0"/>
              <a:t>in 1902. This work all in all served as a semiautobiographical depiction of what the author experienced in the “darkness” of the Congo jungles through the eyes of a protagonist that, to say the least, was facing the trials and tribulations of an era that could torment the mental stability of any individual; hence, </a:t>
            </a:r>
            <a:r>
              <a:rPr lang="en-GB" sz="2400" i="1" dirty="0" smtClean="0"/>
              <a:t>Heart of Darkness</a:t>
            </a:r>
            <a:r>
              <a:rPr lang="en-GB" sz="2400" dirty="0" smtClean="0"/>
              <a:t>.</a:t>
            </a:r>
            <a:endParaRPr lang="en-GB" sz="2400" dirty="0"/>
          </a:p>
        </p:txBody>
      </p:sp>
    </p:spTree>
    <p:extLst>
      <p:ext uri="{BB962C8B-B14F-4D97-AF65-F5344CB8AC3E}">
        <p14:creationId xmlns:p14="http://schemas.microsoft.com/office/powerpoint/2010/main" val="32856186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469337"/>
            <a:ext cx="6858000" cy="646331"/>
          </a:xfrm>
          <a:prstGeom prst="rect">
            <a:avLst/>
          </a:prstGeom>
          <a:noFill/>
        </p:spPr>
        <p:txBody>
          <a:bodyPr wrap="square" rtlCol="0">
            <a:spAutoFit/>
          </a:bodyPr>
          <a:lstStyle/>
          <a:p>
            <a:pPr algn="ctr"/>
            <a:r>
              <a:rPr lang="fr-FR" sz="3600" dirty="0" smtClean="0"/>
              <a:t>El</a:t>
            </a:r>
            <a:r>
              <a:rPr lang="en-GB" sz="3600" dirty="0" smtClean="0"/>
              <a:t>ements of the Novella:</a:t>
            </a:r>
            <a:endParaRPr lang="en-US" sz="3600" dirty="0"/>
          </a:p>
        </p:txBody>
      </p:sp>
      <p:sp>
        <p:nvSpPr>
          <p:cNvPr id="4" name="Rounded Rectangle 3"/>
          <p:cNvSpPr/>
          <p:nvPr/>
        </p:nvSpPr>
        <p:spPr>
          <a:xfrm>
            <a:off x="457200" y="1752600"/>
            <a:ext cx="3276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ounded Rectangle 4"/>
          <p:cNvSpPr/>
          <p:nvPr/>
        </p:nvSpPr>
        <p:spPr>
          <a:xfrm>
            <a:off x="5334000" y="1752600"/>
            <a:ext cx="3276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p:cNvSpPr/>
          <p:nvPr/>
        </p:nvSpPr>
        <p:spPr>
          <a:xfrm>
            <a:off x="457200" y="4953000"/>
            <a:ext cx="3276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p:nvSpPr>
        <p:spPr>
          <a:xfrm>
            <a:off x="5334000" y="4953000"/>
            <a:ext cx="3276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p:nvSpPr>
        <p:spPr>
          <a:xfrm>
            <a:off x="2857500" y="3352800"/>
            <a:ext cx="3276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713509" y="2199198"/>
            <a:ext cx="2819400" cy="523220"/>
          </a:xfrm>
          <a:prstGeom prst="rect">
            <a:avLst/>
          </a:prstGeom>
          <a:noFill/>
        </p:spPr>
        <p:txBody>
          <a:bodyPr wrap="square" rtlCol="0">
            <a:spAutoFit/>
          </a:bodyPr>
          <a:lstStyle/>
          <a:p>
            <a:pPr algn="ctr"/>
            <a:r>
              <a:rPr lang="en-GB" sz="2800" dirty="0" smtClean="0"/>
              <a:t>Setting</a:t>
            </a:r>
            <a:endParaRPr lang="en-US" sz="2800" dirty="0"/>
          </a:p>
        </p:txBody>
      </p:sp>
      <p:sp>
        <p:nvSpPr>
          <p:cNvPr id="11" name="TextBox 10"/>
          <p:cNvSpPr txBox="1"/>
          <p:nvPr/>
        </p:nvSpPr>
        <p:spPr>
          <a:xfrm>
            <a:off x="5638800" y="2199198"/>
            <a:ext cx="2667000" cy="523220"/>
          </a:xfrm>
          <a:prstGeom prst="rect">
            <a:avLst/>
          </a:prstGeom>
          <a:noFill/>
        </p:spPr>
        <p:txBody>
          <a:bodyPr wrap="square" rtlCol="0">
            <a:spAutoFit/>
          </a:bodyPr>
          <a:lstStyle/>
          <a:p>
            <a:pPr algn="ctr"/>
            <a:r>
              <a:rPr lang="en-GB" sz="2800" dirty="0" smtClean="0"/>
              <a:t>Characters</a:t>
            </a:r>
            <a:endParaRPr lang="en-US" sz="2800" dirty="0"/>
          </a:p>
        </p:txBody>
      </p:sp>
      <p:sp>
        <p:nvSpPr>
          <p:cNvPr id="12" name="TextBox 11"/>
          <p:cNvSpPr txBox="1"/>
          <p:nvPr/>
        </p:nvSpPr>
        <p:spPr>
          <a:xfrm>
            <a:off x="3162300" y="3815090"/>
            <a:ext cx="2667000" cy="523220"/>
          </a:xfrm>
          <a:prstGeom prst="rect">
            <a:avLst/>
          </a:prstGeom>
          <a:noFill/>
        </p:spPr>
        <p:txBody>
          <a:bodyPr wrap="square" rtlCol="0">
            <a:spAutoFit/>
          </a:bodyPr>
          <a:lstStyle/>
          <a:p>
            <a:pPr algn="ctr"/>
            <a:r>
              <a:rPr lang="en-GB" sz="2800" dirty="0" smtClean="0"/>
              <a:t>Plot</a:t>
            </a:r>
            <a:endParaRPr lang="en-US" sz="2800" dirty="0"/>
          </a:p>
        </p:txBody>
      </p:sp>
      <p:sp>
        <p:nvSpPr>
          <p:cNvPr id="13" name="TextBox 12"/>
          <p:cNvSpPr txBox="1"/>
          <p:nvPr/>
        </p:nvSpPr>
        <p:spPr>
          <a:xfrm>
            <a:off x="803563" y="5415290"/>
            <a:ext cx="2639291" cy="523220"/>
          </a:xfrm>
          <a:prstGeom prst="rect">
            <a:avLst/>
          </a:prstGeom>
          <a:noFill/>
        </p:spPr>
        <p:txBody>
          <a:bodyPr wrap="square" rtlCol="0">
            <a:spAutoFit/>
          </a:bodyPr>
          <a:lstStyle/>
          <a:p>
            <a:pPr algn="ctr"/>
            <a:r>
              <a:rPr lang="en-GB" sz="2800" dirty="0" smtClean="0"/>
              <a:t>Themes</a:t>
            </a:r>
            <a:endParaRPr lang="en-US" sz="2800" dirty="0"/>
          </a:p>
        </p:txBody>
      </p:sp>
      <p:sp>
        <p:nvSpPr>
          <p:cNvPr id="14" name="TextBox 13"/>
          <p:cNvSpPr txBox="1"/>
          <p:nvPr/>
        </p:nvSpPr>
        <p:spPr>
          <a:xfrm>
            <a:off x="5600700" y="5415290"/>
            <a:ext cx="2743200" cy="523220"/>
          </a:xfrm>
          <a:prstGeom prst="rect">
            <a:avLst/>
          </a:prstGeom>
          <a:noFill/>
        </p:spPr>
        <p:txBody>
          <a:bodyPr wrap="square" rtlCol="0">
            <a:spAutoFit/>
          </a:bodyPr>
          <a:lstStyle/>
          <a:p>
            <a:pPr algn="ctr"/>
            <a:r>
              <a:rPr lang="en-GB" sz="2800" dirty="0" smtClean="0"/>
              <a:t>Literary </a:t>
            </a:r>
            <a:r>
              <a:rPr lang="en-GB" sz="2800" dirty="0" smtClean="0"/>
              <a:t>Style</a:t>
            </a:r>
            <a:endParaRPr lang="en-US" sz="2800" dirty="0"/>
          </a:p>
        </p:txBody>
      </p:sp>
    </p:spTree>
    <p:extLst>
      <p:ext uri="{BB962C8B-B14F-4D97-AF65-F5344CB8AC3E}">
        <p14:creationId xmlns:p14="http://schemas.microsoft.com/office/powerpoint/2010/main" val="19069881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5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P spid="7" grpId="0" animBg="1"/>
      <p:bldP spid="8" grpId="0" animBg="1"/>
      <p:bldP spid="9"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19002" y="568035"/>
            <a:ext cx="6553200" cy="646331"/>
          </a:xfrm>
          <a:prstGeom prst="rect">
            <a:avLst/>
          </a:prstGeom>
          <a:noFill/>
        </p:spPr>
        <p:txBody>
          <a:bodyPr wrap="square" rtlCol="0">
            <a:spAutoFit/>
          </a:bodyPr>
          <a:lstStyle/>
          <a:p>
            <a:pPr algn="ctr"/>
            <a:r>
              <a:rPr lang="en-GB" sz="3600" dirty="0" smtClean="0"/>
              <a:t>Setting:</a:t>
            </a:r>
            <a:endParaRPr lang="en-US" sz="3600" dirty="0"/>
          </a:p>
        </p:txBody>
      </p:sp>
      <p:sp>
        <p:nvSpPr>
          <p:cNvPr id="4" name="TextBox 3"/>
          <p:cNvSpPr txBox="1"/>
          <p:nvPr/>
        </p:nvSpPr>
        <p:spPr>
          <a:xfrm>
            <a:off x="190500" y="1524000"/>
            <a:ext cx="8763000" cy="838200"/>
          </a:xfrm>
          <a:prstGeom prst="rect">
            <a:avLst/>
          </a:prstGeom>
          <a:noFill/>
        </p:spPr>
        <p:txBody>
          <a:bodyPr wrap="square" rtlCol="0">
            <a:spAutoFit/>
          </a:bodyPr>
          <a:lstStyle/>
          <a:p>
            <a:r>
              <a:rPr lang="en-GB" sz="2400" dirty="0" smtClean="0"/>
              <a:t>The story is set on various locations starting on a boat floating on the </a:t>
            </a:r>
            <a:r>
              <a:rPr lang="en-GB" sz="2400" dirty="0"/>
              <a:t>R</a:t>
            </a:r>
            <a:r>
              <a:rPr lang="en-GB" sz="2400" dirty="0" smtClean="0"/>
              <a:t>iver Thames</a:t>
            </a:r>
            <a:endParaRPr lang="en-US" sz="2400" dirty="0"/>
          </a:p>
        </p:txBody>
      </p:sp>
      <p:pic>
        <p:nvPicPr>
          <p:cNvPr id="2050" name="Picture 2" descr="C:\Users\Amine\Downloads\12f30489-74c5-4cda-80e1-6983d93988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362200"/>
            <a:ext cx="6858000" cy="201625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90500" y="4475018"/>
            <a:ext cx="8763000" cy="2215991"/>
          </a:xfrm>
          <a:prstGeom prst="rect">
            <a:avLst/>
          </a:prstGeom>
          <a:noFill/>
        </p:spPr>
        <p:txBody>
          <a:bodyPr wrap="square" rtlCol="0">
            <a:spAutoFit/>
          </a:bodyPr>
          <a:lstStyle/>
          <a:p>
            <a:r>
              <a:rPr lang="en-GB" sz="2400" dirty="0" smtClean="0"/>
              <a:t>with Charlie Marlow, the protagonist, and a group of passengers to whom he reminisced a turbulent tale from his past; which starts on the “</a:t>
            </a:r>
            <a:r>
              <a:rPr lang="en-US" sz="2400" dirty="0" smtClean="0"/>
              <a:t>sepulchral city” somewhere in Europe to then reach his destination, the Rivers and Jungles of the Belgian Congo. The story however concluded with Marlow back in England.</a:t>
            </a:r>
          </a:p>
          <a:p>
            <a:endParaRPr lang="en-US" dirty="0"/>
          </a:p>
        </p:txBody>
      </p:sp>
    </p:spTree>
    <p:extLst>
      <p:ext uri="{BB962C8B-B14F-4D97-AF65-F5344CB8AC3E}">
        <p14:creationId xmlns:p14="http://schemas.microsoft.com/office/powerpoint/2010/main" val="394877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circle(in)">
                                      <p:cBhvr>
                                        <p:cTn id="17" dur="20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304799"/>
            <a:ext cx="3886200" cy="646331"/>
          </a:xfrm>
          <a:prstGeom prst="rect">
            <a:avLst/>
          </a:prstGeom>
          <a:noFill/>
        </p:spPr>
        <p:txBody>
          <a:bodyPr wrap="square" rtlCol="0">
            <a:spAutoFit/>
          </a:bodyPr>
          <a:lstStyle/>
          <a:p>
            <a:pPr algn="ctr"/>
            <a:r>
              <a:rPr lang="fr-FR" sz="3600" dirty="0" smtClean="0"/>
              <a:t>Plot</a:t>
            </a:r>
            <a:endParaRPr lang="en-US" sz="3600" dirty="0"/>
          </a:p>
        </p:txBody>
      </p:sp>
      <p:sp>
        <p:nvSpPr>
          <p:cNvPr id="3" name="TextBox 2"/>
          <p:cNvSpPr txBox="1"/>
          <p:nvPr/>
        </p:nvSpPr>
        <p:spPr>
          <a:xfrm>
            <a:off x="228600" y="1143000"/>
            <a:ext cx="8610600" cy="5632311"/>
          </a:xfrm>
          <a:prstGeom prst="rect">
            <a:avLst/>
          </a:prstGeom>
          <a:noFill/>
        </p:spPr>
        <p:txBody>
          <a:bodyPr wrap="square" rtlCol="0">
            <a:spAutoFit/>
          </a:bodyPr>
          <a:lstStyle/>
          <a:p>
            <a:r>
              <a:rPr lang="fr-FR" dirty="0" smtClean="0"/>
              <a:t>As in the </a:t>
            </a:r>
            <a:r>
              <a:rPr lang="en-US" dirty="0" smtClean="0"/>
              <a:t>aforementioned starting line of the story in the Setting section, Charlie Marlow tells the tale of his horrific journey that occurred in the jungles of the Belgian Congo, all in purpose of meeting the man that was the sovereign of that destination- a tyrant by the name of Kurtz who ruled with an iron fist and no regard to the native “cannibals”</a:t>
            </a:r>
            <a:r>
              <a:rPr lang="en-GB" dirty="0" smtClean="0"/>
              <a:t>,</a:t>
            </a:r>
            <a:r>
              <a:rPr lang="en-US" dirty="0" smtClean="0"/>
              <a:t> as described by the psychologically flawed protagonist</a:t>
            </a:r>
            <a:r>
              <a:rPr lang="fr-FR" dirty="0" smtClean="0"/>
              <a:t>, an </a:t>
            </a:r>
            <a:r>
              <a:rPr lang="en-GB" dirty="0" smtClean="0"/>
              <a:t>ideology</a:t>
            </a:r>
            <a:r>
              <a:rPr lang="fr-FR" dirty="0" smtClean="0"/>
              <a:t> </a:t>
            </a:r>
            <a:r>
              <a:rPr lang="en-US" dirty="0" smtClean="0"/>
              <a:t>somewhat equally portrayed in the Western Civilization’s Imperialism</a:t>
            </a:r>
            <a:r>
              <a:rPr lang="en-US" dirty="0"/>
              <a:t>. After finally encountering the man that left behind nothing but cruelty and barbarity, Marlow had no choice but to force the mentally ill Kurtz to return back with him on his steamer. Plans do not work accordingly however, when Kurtz’s camp is attacked by ‘savages’ as described in the story, but luckily with the aid of a crazy Russian as referred to and the ‘God’ (self-proclaimed of being for Kurtz) figure of those regions, they manage to leave </a:t>
            </a:r>
            <a:r>
              <a:rPr lang="en-US" dirty="0" smtClean="0"/>
              <a:t>unscathed </a:t>
            </a:r>
            <a:r>
              <a:rPr lang="en-US" dirty="0"/>
              <a:t>but at the cost of </a:t>
            </a:r>
            <a:r>
              <a:rPr lang="en-US" dirty="0" smtClean="0"/>
              <a:t>worsening Kurtz’s condition. </a:t>
            </a:r>
            <a:r>
              <a:rPr lang="en-US" dirty="0"/>
              <a:t>Although the mad-man had every intention of remaining in the jungle as its only governor, Marlow managed to drag </a:t>
            </a:r>
            <a:r>
              <a:rPr lang="en-US" dirty="0" smtClean="0"/>
              <a:t>him along in </a:t>
            </a:r>
            <a:r>
              <a:rPr lang="en-US" dirty="0"/>
              <a:t>his journey back to Europe, but only to witness his death in the midst of the voyage. </a:t>
            </a:r>
          </a:p>
          <a:p>
            <a:r>
              <a:rPr lang="en-US" dirty="0"/>
              <a:t>‘The Horror! The Horror’ were Kurtz’s final words uttered to a perplexed Marlow that whimsically changed that narrative to the deceased’s intended in England; her name is what Marlow said was Kurtz’s last thoughts left behind. Charlie Marlow’s story ends there, but for the novel’s, it is the upcoming gloom in the shape of clouds waiting to envelop London in ‘Darkness’.</a:t>
            </a:r>
            <a:endParaRPr lang="en-US" dirty="0" smtClean="0"/>
          </a:p>
          <a:p>
            <a:endParaRPr lang="en-US" dirty="0"/>
          </a:p>
        </p:txBody>
      </p:sp>
    </p:spTree>
    <p:extLst>
      <p:ext uri="{BB962C8B-B14F-4D97-AF65-F5344CB8AC3E}">
        <p14:creationId xmlns:p14="http://schemas.microsoft.com/office/powerpoint/2010/main" val="15731656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360</TotalTime>
  <Words>1691</Words>
  <Application>Microsoft Office PowerPoint</Application>
  <PresentationFormat>Affichage à l'écran (4:3)</PresentationFormat>
  <Paragraphs>56</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BlackTie</vt:lpstr>
      <vt:lpstr>Présentation PowerPoint</vt:lpstr>
      <vt:lpstr>Novella by the title of:</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Amine</dc:creator>
  <cp:lastModifiedBy>Dinokhalil</cp:lastModifiedBy>
  <cp:revision>32</cp:revision>
  <dcterms:created xsi:type="dcterms:W3CDTF">2021-01-30T12:28:04Z</dcterms:created>
  <dcterms:modified xsi:type="dcterms:W3CDTF">2021-02-15T15:27:03Z</dcterms:modified>
</cp:coreProperties>
</file>