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7" r:id="rId7"/>
    <p:sldId id="268" r:id="rId8"/>
    <p:sldId id="261" r:id="rId9"/>
    <p:sldId id="262" r:id="rId10"/>
    <p:sldId id="263" r:id="rId11"/>
    <p:sldId id="264" r:id="rId12"/>
    <p:sldId id="265" r:id="rId13"/>
    <p:sldId id="266"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07/09/2021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07/09/2021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07/09/2021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07/09/2021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07/09/2021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07/09/2021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07/09/2021</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07/09/2021</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07/09/2021</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07/09/2021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07/09/2021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07/09/2021</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4282" y="142852"/>
            <a:ext cx="3071834" cy="500066"/>
          </a:xfrm>
        </p:spPr>
        <p:txBody>
          <a:bodyPr>
            <a:normAutofit/>
          </a:bodyPr>
          <a:lstStyle/>
          <a:p>
            <a:r>
              <a:rPr lang="fr-FR" sz="1200" b="1" dirty="0" smtClean="0">
                <a:latin typeface="Times New Roman" pitchFamily="18" charset="0"/>
                <a:cs typeface="Times New Roman" pitchFamily="18" charset="0"/>
              </a:rPr>
              <a:t>MODULE : RESEAUX ELECTRIQUES</a:t>
            </a:r>
            <a:endParaRPr lang="fr-FR" sz="1200" dirty="0">
              <a:latin typeface="Times New Roman" pitchFamily="18" charset="0"/>
              <a:cs typeface="Times New Roman" pitchFamily="18" charset="0"/>
            </a:endParaRPr>
          </a:p>
        </p:txBody>
      </p:sp>
      <p:sp>
        <p:nvSpPr>
          <p:cNvPr id="3" name="Sous-titre 2"/>
          <p:cNvSpPr>
            <a:spLocks noGrp="1"/>
          </p:cNvSpPr>
          <p:nvPr>
            <p:ph type="subTitle" idx="1"/>
          </p:nvPr>
        </p:nvSpPr>
        <p:spPr>
          <a:xfrm>
            <a:off x="285720" y="571480"/>
            <a:ext cx="8429684" cy="714380"/>
          </a:xfrm>
        </p:spPr>
        <p:txBody>
          <a:bodyPr>
            <a:normAutofit/>
          </a:bodyPr>
          <a:lstStyle/>
          <a:p>
            <a:r>
              <a:rPr lang="fr-FR" sz="1600" b="1" dirty="0" smtClean="0">
                <a:solidFill>
                  <a:schemeClr val="tx1"/>
                </a:solidFill>
                <a:latin typeface="Times New Roman" pitchFamily="18" charset="0"/>
                <a:cs typeface="Times New Roman" pitchFamily="18" charset="0"/>
              </a:rPr>
              <a:t>Chapitre 1 :</a:t>
            </a:r>
          </a:p>
          <a:p>
            <a:r>
              <a:rPr lang="fr-FR" sz="1600" b="1" dirty="0" smtClean="0">
                <a:solidFill>
                  <a:schemeClr val="tx1"/>
                </a:solidFill>
                <a:latin typeface="Times New Roman" pitchFamily="18" charset="0"/>
                <a:cs typeface="Times New Roman" pitchFamily="18" charset="0"/>
              </a:rPr>
              <a:t>Présentation Du Réseau Electrique, Terminologie Et Concept De Base</a:t>
            </a:r>
            <a:endParaRPr lang="fr-FR" sz="1600" dirty="0">
              <a:solidFill>
                <a:schemeClr val="tx1"/>
              </a:solidFill>
              <a:latin typeface="Times New Roman" pitchFamily="18" charset="0"/>
              <a:cs typeface="Times New Roman" pitchFamily="18" charset="0"/>
            </a:endParaRPr>
          </a:p>
        </p:txBody>
      </p:sp>
      <p:sp>
        <p:nvSpPr>
          <p:cNvPr id="4" name="Rectangle 3"/>
          <p:cNvSpPr/>
          <p:nvPr/>
        </p:nvSpPr>
        <p:spPr>
          <a:xfrm>
            <a:off x="214282" y="1285860"/>
            <a:ext cx="2005677" cy="338554"/>
          </a:xfrm>
          <a:prstGeom prst="rect">
            <a:avLst/>
          </a:prstGeom>
        </p:spPr>
        <p:txBody>
          <a:bodyPr wrap="none">
            <a:spAutoFit/>
          </a:bodyPr>
          <a:lstStyle/>
          <a:p>
            <a:r>
              <a:rPr lang="fr-FR" sz="1600" b="1" u="sng" dirty="0" smtClean="0">
                <a:latin typeface="Times New Roman" pitchFamily="18" charset="0"/>
                <a:cs typeface="Times New Roman" pitchFamily="18" charset="0"/>
              </a:rPr>
              <a:t>I. INTRODUCTION</a:t>
            </a:r>
          </a:p>
        </p:txBody>
      </p:sp>
      <p:sp>
        <p:nvSpPr>
          <p:cNvPr id="5" name="Rectangle 4"/>
          <p:cNvSpPr/>
          <p:nvPr/>
        </p:nvSpPr>
        <p:spPr>
          <a:xfrm>
            <a:off x="214282" y="1643050"/>
            <a:ext cx="8643998" cy="1477328"/>
          </a:xfrm>
          <a:prstGeom prst="rect">
            <a:avLst/>
          </a:prstGeom>
        </p:spPr>
        <p:txBody>
          <a:bodyPr wrap="square">
            <a:spAutoFit/>
          </a:bodyPr>
          <a:lstStyle/>
          <a:p>
            <a:pPr algn="just"/>
            <a:r>
              <a:rPr lang="fr-FR" dirty="0" smtClean="0">
                <a:latin typeface="Times New Roman" pitchFamily="18" charset="0"/>
                <a:cs typeface="Times New Roman" pitchFamily="18" charset="0"/>
              </a:rPr>
              <a:t>Un réseau électrique est l'ensemble des composantes requises pour conduire l'énergie électrique de la source (générateur) à la charge (consommateur). Cet ensemble comprend des transformateurs, des lignes de transmission, des pylônes, des générateurs, des moteurs, des réactances, des condensateurs, des appareils de mesure et de contrôle, des protections contre la foudre et les courts-circuits, etc.</a:t>
            </a:r>
            <a:endParaRPr lang="fr-FR" dirty="0">
              <a:latin typeface="Times New Roman" pitchFamily="18" charset="0"/>
              <a:cs typeface="Times New Roman" pitchFamily="18" charset="0"/>
            </a:endParaRPr>
          </a:p>
        </p:txBody>
      </p:sp>
      <p:sp>
        <p:nvSpPr>
          <p:cNvPr id="6" name="Rectangle 5"/>
          <p:cNvSpPr/>
          <p:nvPr/>
        </p:nvSpPr>
        <p:spPr>
          <a:xfrm>
            <a:off x="285720" y="3214686"/>
            <a:ext cx="8001056" cy="1477328"/>
          </a:xfrm>
          <a:prstGeom prst="rect">
            <a:avLst/>
          </a:prstGeom>
        </p:spPr>
        <p:txBody>
          <a:bodyPr wrap="square">
            <a:spAutoFit/>
          </a:bodyPr>
          <a:lstStyle/>
          <a:p>
            <a:pPr algn="just"/>
            <a:r>
              <a:rPr lang="fr-FR" dirty="0" smtClean="0">
                <a:latin typeface="Times New Roman" pitchFamily="18" charset="0"/>
                <a:cs typeface="Times New Roman" pitchFamily="18" charset="0"/>
              </a:rPr>
              <a:t>Un réseau électrique est un système maillé mettant en œuvre :</a:t>
            </a:r>
          </a:p>
          <a:p>
            <a:pPr algn="just"/>
            <a:endParaRPr lang="fr-FR" dirty="0" smtClean="0">
              <a:latin typeface="Times New Roman" pitchFamily="18" charset="0"/>
              <a:cs typeface="Times New Roman" pitchFamily="18" charset="0"/>
            </a:endParaRPr>
          </a:p>
          <a:p>
            <a:pPr algn="just">
              <a:buFont typeface="Wingdings" pitchFamily="2" charset="2"/>
              <a:buChar char="Ø"/>
            </a:pPr>
            <a:r>
              <a:rPr lang="fr-FR" b="1" dirty="0" smtClean="0">
                <a:latin typeface="Times New Roman" pitchFamily="18" charset="0"/>
                <a:cs typeface="Times New Roman" pitchFamily="18" charset="0"/>
              </a:rPr>
              <a:t>Des nœuds (ou postes) où sont raccordés : les centrales (centre de production), les charges (consommation) et les lignes électrique (élément du réseau).</a:t>
            </a:r>
          </a:p>
          <a:p>
            <a:pPr algn="just">
              <a:buFont typeface="Wingdings" pitchFamily="2" charset="2"/>
              <a:buChar char="Ø"/>
            </a:pPr>
            <a:r>
              <a:rPr lang="fr-FR" b="1" dirty="0" smtClean="0">
                <a:latin typeface="Times New Roman" pitchFamily="18" charset="0"/>
                <a:cs typeface="Times New Roman" pitchFamily="18" charset="0"/>
              </a:rPr>
              <a:t>Des branches (ou lignes électrique) : qui interconnectent les nœuds.</a:t>
            </a:r>
          </a:p>
        </p:txBody>
      </p:sp>
      <p:sp>
        <p:nvSpPr>
          <p:cNvPr id="7" name="Rectangle 6"/>
          <p:cNvSpPr/>
          <p:nvPr/>
        </p:nvSpPr>
        <p:spPr>
          <a:xfrm>
            <a:off x="214282" y="4786322"/>
            <a:ext cx="8715436" cy="1908215"/>
          </a:xfrm>
          <a:prstGeom prst="rect">
            <a:avLst/>
          </a:prstGeom>
        </p:spPr>
        <p:txBody>
          <a:bodyPr wrap="square">
            <a:spAutoFit/>
          </a:bodyPr>
          <a:lstStyle/>
          <a:p>
            <a:r>
              <a:rPr lang="fr-FR" b="1" dirty="0" smtClean="0">
                <a:latin typeface="Times New Roman" pitchFamily="18" charset="0"/>
                <a:cs typeface="Times New Roman" pitchFamily="18" charset="0"/>
              </a:rPr>
              <a:t>2. Fonction des postes électriques</a:t>
            </a:r>
          </a:p>
          <a:p>
            <a:endParaRPr lang="fr-FR" sz="1000" b="1" dirty="0" smtClean="0">
              <a:latin typeface="Times New Roman" pitchFamily="18" charset="0"/>
              <a:cs typeface="Times New Roman" pitchFamily="18" charset="0"/>
            </a:endParaRPr>
          </a:p>
          <a:p>
            <a:r>
              <a:rPr lang="fr-FR" dirty="0" smtClean="0">
                <a:latin typeface="Times New Roman" pitchFamily="18" charset="0"/>
                <a:cs typeface="Times New Roman" pitchFamily="18" charset="0"/>
              </a:rPr>
              <a:t>Dans les réseaux, les postes ont pour fonction en particulier :</a:t>
            </a:r>
          </a:p>
          <a:p>
            <a:pPr>
              <a:buFont typeface="Wingdings" pitchFamily="2" charset="2"/>
              <a:buChar char="Ø"/>
            </a:pPr>
            <a:r>
              <a:rPr lang="fr-FR" b="1" i="1" dirty="0" smtClean="0">
                <a:latin typeface="Times New Roman" pitchFamily="18" charset="0"/>
                <a:cs typeface="Times New Roman" pitchFamily="18" charset="0"/>
              </a:rPr>
              <a:t>D’organiser (configurer) : la topologie des réseaux c’est à dire l’affectation des lignes à telles ou telles barres (bus) et donc ouvrir, fermer les disjoncteurs /sectionneurs.</a:t>
            </a:r>
          </a:p>
          <a:p>
            <a:pPr>
              <a:buFont typeface="Wingdings" pitchFamily="2" charset="2"/>
              <a:buChar char="Ø"/>
            </a:pPr>
            <a:r>
              <a:rPr lang="fr-FR" b="1" i="1" dirty="0" smtClean="0">
                <a:latin typeface="Times New Roman" pitchFamily="18" charset="0"/>
                <a:cs typeface="Times New Roman" pitchFamily="18" charset="0"/>
              </a:rPr>
              <a:t>De surveiller : c’est la fonction qui consiste à mesurer le courant, la tension, les puissances, enregistrer et traiter les alarmes etc.…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285728"/>
            <a:ext cx="1903085" cy="369332"/>
          </a:xfrm>
          <a:prstGeom prst="rect">
            <a:avLst/>
          </a:prstGeom>
        </p:spPr>
        <p:txBody>
          <a:bodyPr wrap="none">
            <a:spAutoFit/>
          </a:bodyPr>
          <a:lstStyle/>
          <a:p>
            <a:r>
              <a:rPr lang="fr-FR" b="1" dirty="0" smtClean="0">
                <a:latin typeface="Times New Roman" pitchFamily="18" charset="0"/>
                <a:cs typeface="Times New Roman" pitchFamily="18" charset="0"/>
              </a:rPr>
              <a:t>3. Câble de garde</a:t>
            </a:r>
          </a:p>
        </p:txBody>
      </p:sp>
      <p:sp>
        <p:nvSpPr>
          <p:cNvPr id="5" name="Rectangle 4"/>
          <p:cNvSpPr/>
          <p:nvPr/>
        </p:nvSpPr>
        <p:spPr>
          <a:xfrm>
            <a:off x="214282" y="1000108"/>
            <a:ext cx="8572560" cy="1477328"/>
          </a:xfrm>
          <a:prstGeom prst="rect">
            <a:avLst/>
          </a:prstGeom>
        </p:spPr>
        <p:txBody>
          <a:bodyPr wrap="square">
            <a:spAutoFit/>
          </a:bodyPr>
          <a:lstStyle/>
          <a:p>
            <a:pPr algn="just"/>
            <a:r>
              <a:rPr lang="fr-FR" dirty="0" smtClean="0">
                <a:latin typeface="Times New Roman" pitchFamily="18" charset="0"/>
                <a:cs typeface="Times New Roman" pitchFamily="18" charset="0"/>
              </a:rPr>
              <a:t>Les câbles de garde ne transportent pas le courant. Ils sont situés au-dessus des conducteurs, ils sont plus tendus que ceux-ci pour assurer une bonne protection contre la foudre.</a:t>
            </a:r>
          </a:p>
          <a:p>
            <a:pPr algn="just"/>
            <a:r>
              <a:rPr lang="fr-FR" dirty="0" smtClean="0">
                <a:latin typeface="Times New Roman" pitchFamily="18" charset="0"/>
                <a:cs typeface="Times New Roman" pitchFamily="18" charset="0"/>
              </a:rPr>
              <a:t>Les câbles de garde comportent toujours une section importante d’acier et, autour de l’âme d’acier, une couche ou exceptionnellement deux couches de fils d’almélec.</a:t>
            </a:r>
            <a:endParaRPr lang="fr-FR"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1000100" y="3643314"/>
            <a:ext cx="6786610" cy="2476500"/>
          </a:xfrm>
          <a:prstGeom prst="rect">
            <a:avLst/>
          </a:prstGeom>
          <a:noFill/>
          <a:ln w="9525">
            <a:noFill/>
            <a:miter lim="800000"/>
            <a:headEnd/>
            <a:tailEnd/>
          </a:ln>
          <a:effectLst/>
        </p:spPr>
      </p:pic>
      <p:sp>
        <p:nvSpPr>
          <p:cNvPr id="7" name="Rectangle 6"/>
          <p:cNvSpPr/>
          <p:nvPr/>
        </p:nvSpPr>
        <p:spPr>
          <a:xfrm>
            <a:off x="2000232" y="6286520"/>
            <a:ext cx="4624023" cy="369332"/>
          </a:xfrm>
          <a:prstGeom prst="rect">
            <a:avLst/>
          </a:prstGeom>
        </p:spPr>
        <p:txBody>
          <a:bodyPr wrap="none">
            <a:spAutoFit/>
          </a:bodyPr>
          <a:lstStyle/>
          <a:p>
            <a:r>
              <a:rPr lang="fr-FR" b="1" dirty="0" smtClean="0">
                <a:latin typeface="Times New Roman" pitchFamily="18" charset="0"/>
                <a:cs typeface="Times New Roman" pitchFamily="18" charset="0"/>
              </a:rPr>
              <a:t>Câble de garde à fibres optiques incorporées.</a:t>
            </a:r>
            <a:endParaRPr lang="fr-FR" b="1" dirty="0">
              <a:latin typeface="Times New Roman" pitchFamily="18" charset="0"/>
              <a:cs typeface="Times New Roman" pitchFamily="18" charset="0"/>
            </a:endParaRPr>
          </a:p>
        </p:txBody>
      </p:sp>
      <p:sp>
        <p:nvSpPr>
          <p:cNvPr id="8" name="Rectangle 7"/>
          <p:cNvSpPr/>
          <p:nvPr/>
        </p:nvSpPr>
        <p:spPr>
          <a:xfrm>
            <a:off x="285720" y="2571744"/>
            <a:ext cx="8572560" cy="923330"/>
          </a:xfrm>
          <a:prstGeom prst="rect">
            <a:avLst/>
          </a:prstGeom>
        </p:spPr>
        <p:txBody>
          <a:bodyPr wrap="square">
            <a:spAutoFit/>
          </a:bodyPr>
          <a:lstStyle/>
          <a:p>
            <a:pPr algn="just"/>
            <a:r>
              <a:rPr lang="fr-FR" dirty="0" smtClean="0">
                <a:latin typeface="Times New Roman" pitchFamily="18" charset="0"/>
                <a:cs typeface="Times New Roman" pitchFamily="18" charset="0"/>
              </a:rPr>
              <a:t>Deux types de câbles de garde sont utilisés :</a:t>
            </a:r>
          </a:p>
          <a:p>
            <a:pPr algn="just"/>
            <a:r>
              <a:rPr lang="fr-FR" dirty="0" smtClean="0">
                <a:latin typeface="Times New Roman" pitchFamily="18" charset="0"/>
                <a:cs typeface="Times New Roman" pitchFamily="18" charset="0"/>
              </a:rPr>
              <a:t>- des câbles almélec-acier normaux ;</a:t>
            </a:r>
          </a:p>
          <a:p>
            <a:pPr algn="just"/>
            <a:r>
              <a:rPr lang="fr-FR" dirty="0" smtClean="0">
                <a:latin typeface="Times New Roman" pitchFamily="18" charset="0"/>
                <a:cs typeface="Times New Roman" pitchFamily="18" charset="0"/>
              </a:rPr>
              <a:t>- des câbles almélec-acier comportant à l’intérieur des circuits de télécommunication.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285728"/>
            <a:ext cx="1300356" cy="369332"/>
          </a:xfrm>
          <a:prstGeom prst="rect">
            <a:avLst/>
          </a:prstGeom>
        </p:spPr>
        <p:txBody>
          <a:bodyPr wrap="none">
            <a:spAutoFit/>
          </a:bodyPr>
          <a:lstStyle/>
          <a:p>
            <a:r>
              <a:rPr lang="fr-FR" b="1" dirty="0" smtClean="0">
                <a:latin typeface="Times New Roman" pitchFamily="18" charset="0"/>
                <a:cs typeface="Times New Roman" pitchFamily="18" charset="0"/>
              </a:rPr>
              <a:t>4. Isolateur</a:t>
            </a:r>
          </a:p>
        </p:txBody>
      </p:sp>
      <p:sp>
        <p:nvSpPr>
          <p:cNvPr id="5" name="Rectangle 4"/>
          <p:cNvSpPr/>
          <p:nvPr/>
        </p:nvSpPr>
        <p:spPr>
          <a:xfrm>
            <a:off x="357158" y="928670"/>
            <a:ext cx="8501122" cy="2031325"/>
          </a:xfrm>
          <a:prstGeom prst="rect">
            <a:avLst/>
          </a:prstGeom>
        </p:spPr>
        <p:txBody>
          <a:bodyPr wrap="square">
            <a:spAutoFit/>
          </a:bodyPr>
          <a:lstStyle/>
          <a:p>
            <a:pPr algn="just"/>
            <a:r>
              <a:rPr lang="fr-FR" dirty="0" smtClean="0">
                <a:latin typeface="Times New Roman" pitchFamily="18" charset="0"/>
                <a:cs typeface="Times New Roman" pitchFamily="18" charset="0"/>
              </a:rPr>
              <a:t>Les isolateurs assurent l’isolement électrique entre les câbles conducteurs et les supports. Sur le réseau de transport, les isolateurs sont utilisés en chaîne, dont la longueur augmente avec le niveau de tension.</a:t>
            </a:r>
          </a:p>
          <a:p>
            <a:pPr algn="just"/>
            <a:r>
              <a:rPr lang="fr-FR" dirty="0" smtClean="0">
                <a:latin typeface="Times New Roman" pitchFamily="18" charset="0"/>
                <a:cs typeface="Times New Roman" pitchFamily="18" charset="0"/>
              </a:rPr>
              <a:t>Les isolateurs ont deux fonctions principales :</a:t>
            </a:r>
          </a:p>
          <a:p>
            <a:pPr algn="just">
              <a:buFont typeface="Wingdings" pitchFamily="2" charset="2"/>
              <a:buChar char="Ø"/>
            </a:pPr>
            <a:r>
              <a:rPr lang="fr-FR" dirty="0" smtClean="0">
                <a:latin typeface="Times New Roman" pitchFamily="18" charset="0"/>
                <a:cs typeface="Times New Roman" pitchFamily="18" charset="0"/>
              </a:rPr>
              <a:t>Ils empêchent le courant électrique qui circule dans les conducteurs de phase de passer dans les pylônes.</a:t>
            </a:r>
          </a:p>
          <a:p>
            <a:pPr algn="just">
              <a:buFont typeface="Wingdings" pitchFamily="2" charset="2"/>
              <a:buChar char="Ø"/>
            </a:pPr>
            <a:r>
              <a:rPr lang="fr-FR" dirty="0" smtClean="0">
                <a:latin typeface="Times New Roman" pitchFamily="18" charset="0"/>
                <a:cs typeface="Times New Roman" pitchFamily="18" charset="0"/>
              </a:rPr>
              <a:t>Ils accrochent les conducteurs de phase au pylône.</a:t>
            </a:r>
            <a:endParaRPr lang="fr-FR"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srcRect/>
          <a:stretch>
            <a:fillRect/>
          </a:stretch>
        </p:blipFill>
        <p:spPr bwMode="auto">
          <a:xfrm>
            <a:off x="285720" y="3500438"/>
            <a:ext cx="2714644" cy="214314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3286116" y="3500438"/>
            <a:ext cx="2500330" cy="2214578"/>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6143636" y="3500439"/>
            <a:ext cx="2714644" cy="2143140"/>
          </a:xfrm>
          <a:prstGeom prst="rect">
            <a:avLst/>
          </a:prstGeom>
          <a:noFill/>
          <a:ln w="9525">
            <a:noFill/>
            <a:miter lim="800000"/>
            <a:headEnd/>
            <a:tailEnd/>
          </a:ln>
          <a:effectLst/>
        </p:spPr>
      </p:pic>
      <p:sp>
        <p:nvSpPr>
          <p:cNvPr id="9" name="Rectangle 8"/>
          <p:cNvSpPr/>
          <p:nvPr/>
        </p:nvSpPr>
        <p:spPr>
          <a:xfrm>
            <a:off x="642910" y="5786454"/>
            <a:ext cx="1986441" cy="369332"/>
          </a:xfrm>
          <a:prstGeom prst="rect">
            <a:avLst/>
          </a:prstGeom>
        </p:spPr>
        <p:txBody>
          <a:bodyPr wrap="none">
            <a:spAutoFit/>
          </a:bodyPr>
          <a:lstStyle/>
          <a:p>
            <a:r>
              <a:rPr lang="fr-FR" b="1" i="1" dirty="0" smtClean="0">
                <a:solidFill>
                  <a:srgbClr val="FF0000"/>
                </a:solidFill>
                <a:latin typeface="Times New Roman" pitchFamily="18" charset="0"/>
                <a:cs typeface="Times New Roman" pitchFamily="18" charset="0"/>
              </a:rPr>
              <a:t>Chaînes d’ancrage</a:t>
            </a:r>
            <a:endParaRPr lang="fr-FR" b="1" dirty="0">
              <a:solidFill>
                <a:srgbClr val="FF0000"/>
              </a:solidFill>
              <a:latin typeface="Times New Roman" pitchFamily="18" charset="0"/>
              <a:cs typeface="Times New Roman" pitchFamily="18" charset="0"/>
            </a:endParaRPr>
          </a:p>
        </p:txBody>
      </p:sp>
      <p:sp>
        <p:nvSpPr>
          <p:cNvPr id="10" name="Rectangle 9"/>
          <p:cNvSpPr/>
          <p:nvPr/>
        </p:nvSpPr>
        <p:spPr>
          <a:xfrm>
            <a:off x="3643306" y="5857892"/>
            <a:ext cx="1467068" cy="369332"/>
          </a:xfrm>
          <a:prstGeom prst="rect">
            <a:avLst/>
          </a:prstGeom>
        </p:spPr>
        <p:txBody>
          <a:bodyPr wrap="none">
            <a:spAutoFit/>
          </a:bodyPr>
          <a:lstStyle/>
          <a:p>
            <a:r>
              <a:rPr lang="fr-FR" b="1" i="1" dirty="0" smtClean="0">
                <a:solidFill>
                  <a:srgbClr val="FF0000"/>
                </a:solidFill>
                <a:latin typeface="Times New Roman" pitchFamily="18" charset="0"/>
                <a:cs typeface="Times New Roman" pitchFamily="18" charset="0"/>
              </a:rPr>
              <a:t>Chaînes en V</a:t>
            </a:r>
          </a:p>
        </p:txBody>
      </p:sp>
      <p:sp>
        <p:nvSpPr>
          <p:cNvPr id="11" name="Rectangle 10"/>
          <p:cNvSpPr/>
          <p:nvPr/>
        </p:nvSpPr>
        <p:spPr>
          <a:xfrm>
            <a:off x="6572264" y="5786454"/>
            <a:ext cx="1576072" cy="369332"/>
          </a:xfrm>
          <a:prstGeom prst="rect">
            <a:avLst/>
          </a:prstGeom>
        </p:spPr>
        <p:txBody>
          <a:bodyPr wrap="none">
            <a:spAutoFit/>
          </a:bodyPr>
          <a:lstStyle/>
          <a:p>
            <a:r>
              <a:rPr lang="fr-FR" b="1" i="1" dirty="0" smtClean="0">
                <a:solidFill>
                  <a:srgbClr val="FF0000"/>
                </a:solidFill>
                <a:latin typeface="Times New Roman" pitchFamily="18" charset="0"/>
                <a:cs typeface="Times New Roman" pitchFamily="18" charset="0"/>
              </a:rPr>
              <a:t>Chaînes droite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214290"/>
            <a:ext cx="4587025" cy="369332"/>
          </a:xfrm>
          <a:prstGeom prst="rect">
            <a:avLst/>
          </a:prstGeom>
        </p:spPr>
        <p:txBody>
          <a:bodyPr wrap="none">
            <a:spAutoFit/>
          </a:bodyPr>
          <a:lstStyle/>
          <a:p>
            <a:r>
              <a:rPr lang="fr-FR" b="1" dirty="0" smtClean="0">
                <a:latin typeface="Times New Roman" pitchFamily="18" charset="0"/>
                <a:cs typeface="Times New Roman" pitchFamily="18" charset="0"/>
              </a:rPr>
              <a:t>5. Poste de transformation (Transformateur)</a:t>
            </a:r>
            <a:endParaRPr lang="fr-FR" b="1" dirty="0">
              <a:latin typeface="Times New Roman" pitchFamily="18" charset="0"/>
              <a:cs typeface="Times New Roman" pitchFamily="18" charset="0"/>
            </a:endParaRPr>
          </a:p>
        </p:txBody>
      </p:sp>
      <p:sp>
        <p:nvSpPr>
          <p:cNvPr id="7" name="Rectangle 6"/>
          <p:cNvSpPr/>
          <p:nvPr/>
        </p:nvSpPr>
        <p:spPr>
          <a:xfrm>
            <a:off x="214282" y="714356"/>
            <a:ext cx="3571900" cy="5632311"/>
          </a:xfrm>
          <a:prstGeom prst="rect">
            <a:avLst/>
          </a:prstGeom>
        </p:spPr>
        <p:txBody>
          <a:bodyPr wrap="square">
            <a:spAutoFit/>
          </a:bodyPr>
          <a:lstStyle/>
          <a:p>
            <a:pPr algn="just"/>
            <a:r>
              <a:rPr lang="fr-FR" dirty="0" smtClean="0">
                <a:latin typeface="Times New Roman" pitchFamily="18" charset="0"/>
                <a:cs typeface="Times New Roman" pitchFamily="18" charset="0"/>
              </a:rPr>
              <a:t>Par définition, un poste (une sous-station) est une installation d’organes de liaison et d'organes de manœuvre où parvient l'énergie des centrales et d'où cette énergie est orientée vers les centres de consommation.</a:t>
            </a:r>
          </a:p>
          <a:p>
            <a:pPr algn="just"/>
            <a:r>
              <a:rPr lang="fr-FR" dirty="0" smtClean="0">
                <a:latin typeface="Times New Roman" pitchFamily="18" charset="0"/>
                <a:cs typeface="Times New Roman" pitchFamily="18" charset="0"/>
              </a:rPr>
              <a:t>Les postes électriques ont trois fonctions principales :</a:t>
            </a:r>
          </a:p>
          <a:p>
            <a:pPr algn="just">
              <a:buFont typeface="Wingdings" pitchFamily="2" charset="2"/>
              <a:buChar char="Ø"/>
            </a:pPr>
            <a:r>
              <a:rPr lang="fr-FR" dirty="0" smtClean="0">
                <a:latin typeface="Times New Roman" pitchFamily="18" charset="0"/>
                <a:cs typeface="Times New Roman" pitchFamily="18" charset="0"/>
              </a:rPr>
              <a:t>Le raccordement d'un tiers au réseau d'électricité (aussi bien consommateur que producteur type centrale nucléaire).</a:t>
            </a:r>
          </a:p>
          <a:p>
            <a:pPr>
              <a:buFont typeface="Wingdings" pitchFamily="2" charset="2"/>
              <a:buChar char="Ø"/>
            </a:pPr>
            <a:r>
              <a:rPr lang="fr-FR" dirty="0" smtClean="0">
                <a:latin typeface="Times New Roman" pitchFamily="18" charset="0"/>
                <a:cs typeface="Times New Roman" pitchFamily="18" charset="0"/>
              </a:rPr>
              <a:t> L’interconnexion entre les différentes lignes électriques (assurer la répartition de l'électricité entre les différentes lignes issues du poste)</a:t>
            </a:r>
          </a:p>
          <a:p>
            <a:pPr>
              <a:buFont typeface="Wingdings" pitchFamily="2" charset="2"/>
              <a:buChar char="Ø"/>
            </a:pPr>
            <a:r>
              <a:rPr lang="fr-FR" dirty="0" smtClean="0">
                <a:latin typeface="Times New Roman" pitchFamily="18" charset="0"/>
                <a:cs typeface="Times New Roman" pitchFamily="18" charset="0"/>
              </a:rPr>
              <a:t>La transformation de l'énergie en différents niveaux de tension.</a:t>
            </a:r>
          </a:p>
        </p:txBody>
      </p:sp>
      <p:pic>
        <p:nvPicPr>
          <p:cNvPr id="5123" name="Picture 3"/>
          <p:cNvPicPr>
            <a:picLocks noChangeAspect="1" noChangeArrowheads="1"/>
          </p:cNvPicPr>
          <p:nvPr/>
        </p:nvPicPr>
        <p:blipFill>
          <a:blip r:embed="rId2"/>
          <a:srcRect/>
          <a:stretch>
            <a:fillRect/>
          </a:stretch>
        </p:blipFill>
        <p:spPr bwMode="auto">
          <a:xfrm>
            <a:off x="3857620" y="928670"/>
            <a:ext cx="5143536" cy="5000660"/>
          </a:xfrm>
          <a:prstGeom prst="rect">
            <a:avLst/>
          </a:prstGeom>
          <a:noFill/>
          <a:ln w="9525">
            <a:noFill/>
            <a:miter lim="800000"/>
            <a:headEnd/>
            <a:tailEnd/>
          </a:ln>
          <a:effectLst/>
        </p:spPr>
      </p:pic>
      <p:sp>
        <p:nvSpPr>
          <p:cNvPr id="10" name="Rectangle 9"/>
          <p:cNvSpPr/>
          <p:nvPr/>
        </p:nvSpPr>
        <p:spPr>
          <a:xfrm>
            <a:off x="3428960" y="6215082"/>
            <a:ext cx="5715040" cy="369332"/>
          </a:xfrm>
          <a:prstGeom prst="rect">
            <a:avLst/>
          </a:prstGeom>
        </p:spPr>
        <p:txBody>
          <a:bodyPr wrap="square">
            <a:spAutoFit/>
          </a:bodyPr>
          <a:lstStyle/>
          <a:p>
            <a:pPr algn="just"/>
            <a:r>
              <a:rPr lang="fr-FR" b="1" dirty="0" smtClean="0">
                <a:latin typeface="Times New Roman" pitchFamily="18" charset="0"/>
                <a:cs typeface="Times New Roman" pitchFamily="18" charset="0"/>
              </a:rPr>
              <a:t>Transformateur de puissance dans un poste électrique.</a:t>
            </a:r>
            <a:endParaRPr lang="fr-FR" b="1"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214290"/>
            <a:ext cx="2999539" cy="369332"/>
          </a:xfrm>
          <a:prstGeom prst="rect">
            <a:avLst/>
          </a:prstGeom>
        </p:spPr>
        <p:txBody>
          <a:bodyPr wrap="none">
            <a:spAutoFit/>
          </a:bodyPr>
          <a:lstStyle/>
          <a:p>
            <a:r>
              <a:rPr lang="fr-FR" b="1" dirty="0" smtClean="0">
                <a:latin typeface="Times New Roman" pitchFamily="18" charset="0"/>
                <a:cs typeface="Times New Roman" pitchFamily="18" charset="0"/>
              </a:rPr>
              <a:t>5.1. Composantes d’un poste</a:t>
            </a:r>
            <a:endParaRPr lang="fr-FR" b="1" dirty="0">
              <a:latin typeface="Times New Roman" pitchFamily="18" charset="0"/>
              <a:cs typeface="Times New Roman" pitchFamily="18" charset="0"/>
            </a:endParaRPr>
          </a:p>
        </p:txBody>
      </p:sp>
      <p:sp>
        <p:nvSpPr>
          <p:cNvPr id="5" name="Rectangle 4"/>
          <p:cNvSpPr/>
          <p:nvPr/>
        </p:nvSpPr>
        <p:spPr>
          <a:xfrm>
            <a:off x="357158" y="714356"/>
            <a:ext cx="8143932" cy="5940088"/>
          </a:xfrm>
          <a:prstGeom prst="rect">
            <a:avLst/>
          </a:prstGeom>
        </p:spPr>
        <p:txBody>
          <a:bodyPr wrap="square">
            <a:spAutoFit/>
          </a:bodyPr>
          <a:lstStyle/>
          <a:p>
            <a:pPr algn="just"/>
            <a:r>
              <a:rPr lang="fr-FR" sz="2000" dirty="0" smtClean="0">
                <a:latin typeface="Times New Roman" pitchFamily="18" charset="0"/>
                <a:cs typeface="Times New Roman" pitchFamily="18" charset="0"/>
              </a:rPr>
              <a:t>On distingue parfois les éléments d'un poste en "éléments primaires" (les équipements haute tension) et "éléments secondaires" (équipements basse tension).</a:t>
            </a:r>
          </a:p>
          <a:p>
            <a:pPr algn="just"/>
            <a:r>
              <a:rPr lang="fr-FR" sz="2000" dirty="0" smtClean="0">
                <a:latin typeface="Times New Roman" pitchFamily="18" charset="0"/>
                <a:cs typeface="Times New Roman" pitchFamily="18" charset="0"/>
              </a:rPr>
              <a:t>Parmi les équipements primaires, on peut citer :</a:t>
            </a:r>
          </a:p>
          <a:p>
            <a:pPr algn="just">
              <a:buFont typeface="Wingdings" pitchFamily="2" charset="2"/>
              <a:buChar char="Ø"/>
            </a:pPr>
            <a:r>
              <a:rPr lang="fr-FR" sz="2000" dirty="0" smtClean="0">
                <a:latin typeface="Times New Roman" pitchFamily="18" charset="0"/>
                <a:cs typeface="Times New Roman" pitchFamily="18" charset="0"/>
              </a:rPr>
              <a:t>Transformateur électrique ;</a:t>
            </a:r>
          </a:p>
          <a:p>
            <a:pPr algn="just">
              <a:buFont typeface="Wingdings" pitchFamily="2" charset="2"/>
              <a:buChar char="Ø"/>
            </a:pPr>
            <a:r>
              <a:rPr lang="fr-FR" sz="2000" dirty="0" smtClean="0">
                <a:latin typeface="Times New Roman" pitchFamily="18" charset="0"/>
                <a:cs typeface="Times New Roman" pitchFamily="18" charset="0"/>
              </a:rPr>
              <a:t>Autotransformateur électrique ;</a:t>
            </a:r>
          </a:p>
          <a:p>
            <a:pPr algn="just">
              <a:buFont typeface="Wingdings" pitchFamily="2" charset="2"/>
              <a:buChar char="Ø"/>
            </a:pPr>
            <a:r>
              <a:rPr lang="fr-FR" sz="2000" dirty="0" smtClean="0">
                <a:latin typeface="Times New Roman" pitchFamily="18" charset="0"/>
                <a:cs typeface="Times New Roman" pitchFamily="18" charset="0"/>
              </a:rPr>
              <a:t>Disjoncteur à haute tension (Appareillage de manœuvre et protection);</a:t>
            </a:r>
          </a:p>
          <a:p>
            <a:pPr algn="just">
              <a:buFont typeface="Wingdings" pitchFamily="2" charset="2"/>
              <a:buChar char="Ø"/>
            </a:pPr>
            <a:r>
              <a:rPr lang="fr-FR" sz="2000" dirty="0" smtClean="0">
                <a:latin typeface="Times New Roman" pitchFamily="18" charset="0"/>
                <a:cs typeface="Times New Roman" pitchFamily="18" charset="0"/>
              </a:rPr>
              <a:t>Sectionneur (isolation : dont la principale fonction est d’assurer l'isolement du circuit qu’il protège ;</a:t>
            </a:r>
          </a:p>
          <a:p>
            <a:pPr algn="just">
              <a:buFont typeface="Wingdings" pitchFamily="2" charset="2"/>
              <a:buChar char="Ø"/>
            </a:pPr>
            <a:r>
              <a:rPr lang="fr-FR" sz="2000" dirty="0" smtClean="0">
                <a:latin typeface="Times New Roman" pitchFamily="18" charset="0"/>
                <a:cs typeface="Times New Roman" pitchFamily="18" charset="0"/>
              </a:rPr>
              <a:t>Parafoudre (protection) ;</a:t>
            </a:r>
          </a:p>
          <a:p>
            <a:pPr algn="just">
              <a:buFont typeface="Wingdings" pitchFamily="2" charset="2"/>
              <a:buChar char="Ø"/>
            </a:pPr>
            <a:r>
              <a:rPr lang="fr-FR" sz="2000" dirty="0" smtClean="0">
                <a:latin typeface="Times New Roman" pitchFamily="18" charset="0"/>
                <a:cs typeface="Times New Roman" pitchFamily="18" charset="0"/>
              </a:rPr>
              <a:t>Transformateur de courant (Appareillage de mesure des courants) ;</a:t>
            </a:r>
          </a:p>
          <a:p>
            <a:pPr algn="just">
              <a:buFont typeface="Wingdings" pitchFamily="2" charset="2"/>
              <a:buChar char="Ø"/>
            </a:pPr>
            <a:r>
              <a:rPr lang="fr-FR" sz="2000" dirty="0" smtClean="0">
                <a:latin typeface="Times New Roman" pitchFamily="18" charset="0"/>
                <a:cs typeface="Times New Roman" pitchFamily="18" charset="0"/>
              </a:rPr>
              <a:t>Transformateur de tension (Appareillage de mesure des tensions) ;</a:t>
            </a:r>
          </a:p>
          <a:p>
            <a:pPr algn="just">
              <a:buFont typeface="Wingdings" pitchFamily="2" charset="2"/>
              <a:buChar char="Ø"/>
            </a:pPr>
            <a:r>
              <a:rPr lang="fr-FR" sz="2000" dirty="0" smtClean="0">
                <a:latin typeface="Times New Roman" pitchFamily="18" charset="0"/>
                <a:cs typeface="Times New Roman" pitchFamily="18" charset="0"/>
              </a:rPr>
              <a:t>Jeu de barre (Appareillage de liaison)</a:t>
            </a:r>
          </a:p>
          <a:p>
            <a:pPr algn="just">
              <a:buFont typeface="Wingdings" pitchFamily="2" charset="2"/>
              <a:buChar char="Ø"/>
            </a:pPr>
            <a:r>
              <a:rPr lang="fr-FR" sz="2000" dirty="0" smtClean="0">
                <a:latin typeface="Times New Roman" pitchFamily="18" charset="0"/>
                <a:cs typeface="Times New Roman" pitchFamily="18" charset="0"/>
              </a:rPr>
              <a:t>Batterie de condensateurs (Appareillage de régulation : compensation de l’énergie réactive) ;</a:t>
            </a:r>
          </a:p>
          <a:p>
            <a:pPr algn="just">
              <a:buFont typeface="Wingdings" pitchFamily="2" charset="2"/>
              <a:buChar char="Ø"/>
            </a:pPr>
            <a:r>
              <a:rPr lang="fr-FR" sz="2000" dirty="0" smtClean="0">
                <a:latin typeface="Times New Roman" pitchFamily="18" charset="0"/>
                <a:cs typeface="Times New Roman" pitchFamily="18" charset="0"/>
              </a:rPr>
              <a:t>Services auxiliaires BT, courant alternatif et courant continu (Parmi les éléments secondaires on peut citer : alimentations des moteurs de commande, la signalisation, les verrouillages, le chauffage, l’éclairage, télécommande, télésignalisation, télémesure...)</a:t>
            </a:r>
            <a:endParaRPr lang="fr-FR" sz="20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714356"/>
            <a:ext cx="4000528" cy="3139321"/>
          </a:xfrm>
          <a:prstGeom prst="rect">
            <a:avLst/>
          </a:prstGeom>
        </p:spPr>
        <p:txBody>
          <a:bodyPr wrap="square">
            <a:spAutoFit/>
          </a:bodyPr>
          <a:lstStyle/>
          <a:p>
            <a:pPr algn="just">
              <a:buFont typeface="Wingdings" pitchFamily="2" charset="2"/>
              <a:buChar char="Ø"/>
            </a:pPr>
            <a:r>
              <a:rPr lang="fr-FR" b="1" i="1" dirty="0" smtClean="0">
                <a:latin typeface="Times New Roman" pitchFamily="18" charset="0"/>
                <a:cs typeface="Times New Roman" pitchFamily="18" charset="0"/>
              </a:rPr>
              <a:t>De protéger : c’est la fonction de protection des ouvrages (lignes, postes…) dans les réseaux,</a:t>
            </a:r>
          </a:p>
          <a:p>
            <a:pPr algn="just"/>
            <a:endParaRPr lang="fr-FR" b="1" i="1" dirty="0" smtClean="0">
              <a:latin typeface="Times New Roman" pitchFamily="18" charset="0"/>
              <a:cs typeface="Times New Roman" pitchFamily="18" charset="0"/>
            </a:endParaRPr>
          </a:p>
          <a:p>
            <a:pPr algn="just"/>
            <a:r>
              <a:rPr lang="fr-FR" dirty="0" smtClean="0">
                <a:latin typeface="Times New Roman" pitchFamily="18" charset="0"/>
                <a:cs typeface="Times New Roman" pitchFamily="18" charset="0"/>
              </a:rPr>
              <a:t>* Le réseau électrique servant à transporter l’énergie. Il est composé de centrales de production,</a:t>
            </a:r>
          </a:p>
          <a:p>
            <a:pPr algn="just"/>
            <a:r>
              <a:rPr lang="fr-FR" dirty="0" smtClean="0">
                <a:latin typeface="Times New Roman" pitchFamily="18" charset="0"/>
                <a:cs typeface="Times New Roman" pitchFamily="18" charset="0"/>
              </a:rPr>
              <a:t>des postes de transformation, d’un poste d’interconnexion et, enfin, de charges commerciales, résidentielles et industrielles.</a:t>
            </a:r>
            <a:endParaRPr lang="fr-FR" dirty="0">
              <a:latin typeface="Times New Roman" pitchFamily="18" charset="0"/>
              <a:cs typeface="Times New Roman" pitchFamily="18" charset="0"/>
            </a:endParaRPr>
          </a:p>
        </p:txBody>
      </p:sp>
      <p:sp>
        <p:nvSpPr>
          <p:cNvPr id="6" name="Rectangle 5"/>
          <p:cNvSpPr/>
          <p:nvPr/>
        </p:nvSpPr>
        <p:spPr>
          <a:xfrm>
            <a:off x="5572132" y="6488668"/>
            <a:ext cx="3078022" cy="369332"/>
          </a:xfrm>
          <a:prstGeom prst="rect">
            <a:avLst/>
          </a:prstGeom>
        </p:spPr>
        <p:txBody>
          <a:bodyPr wrap="none">
            <a:spAutoFit/>
          </a:bodyPr>
          <a:lstStyle/>
          <a:p>
            <a:r>
              <a:rPr lang="fr-FR" dirty="0" smtClean="0">
                <a:latin typeface="Times New Roman" pitchFamily="18" charset="0"/>
                <a:cs typeface="Times New Roman" pitchFamily="18" charset="0"/>
              </a:rPr>
              <a:t>Schéma d’un réseau électrique</a:t>
            </a:r>
          </a:p>
        </p:txBody>
      </p:sp>
      <p:sp>
        <p:nvSpPr>
          <p:cNvPr id="7" name="Rectangle 6"/>
          <p:cNvSpPr/>
          <p:nvPr/>
        </p:nvSpPr>
        <p:spPr>
          <a:xfrm>
            <a:off x="142844" y="4214818"/>
            <a:ext cx="3929090" cy="2585323"/>
          </a:xfrm>
          <a:prstGeom prst="rect">
            <a:avLst/>
          </a:prstGeom>
        </p:spPr>
        <p:txBody>
          <a:bodyPr wrap="square">
            <a:spAutoFit/>
          </a:bodyPr>
          <a:lstStyle/>
          <a:p>
            <a:pPr algn="just"/>
            <a:r>
              <a:rPr lang="fr-FR" dirty="0" smtClean="0">
                <a:latin typeface="Times New Roman" pitchFamily="18" charset="0"/>
                <a:cs typeface="Times New Roman" pitchFamily="18" charset="0"/>
              </a:rPr>
              <a:t>L’énergie est transportée sur des lignes électriques (conducteurs de phase, câble de garde, pylônes, isolateurs) à très haute tension (THT ou HTB), à haute tension (HT ou HTA), à moyenne tension (MT ou BTB) et à basse tension (BT ou BTA) selon une échelle de tension recommandée par divers organismes de normalisation.</a:t>
            </a:r>
          </a:p>
        </p:txBody>
      </p:sp>
      <p:pic>
        <p:nvPicPr>
          <p:cNvPr id="1027" name="Picture 3"/>
          <p:cNvPicPr>
            <a:picLocks noChangeAspect="1" noChangeArrowheads="1"/>
          </p:cNvPicPr>
          <p:nvPr/>
        </p:nvPicPr>
        <p:blipFill>
          <a:blip r:embed="rId2"/>
          <a:srcRect/>
          <a:stretch>
            <a:fillRect/>
          </a:stretch>
        </p:blipFill>
        <p:spPr bwMode="auto">
          <a:xfrm>
            <a:off x="4357686" y="571480"/>
            <a:ext cx="4610119" cy="584837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214290"/>
            <a:ext cx="8715436" cy="2862322"/>
          </a:xfrm>
          <a:prstGeom prst="rect">
            <a:avLst/>
          </a:prstGeom>
        </p:spPr>
        <p:txBody>
          <a:bodyPr wrap="square">
            <a:spAutoFit/>
          </a:bodyPr>
          <a:lstStyle/>
          <a:p>
            <a:r>
              <a:rPr lang="fr-FR" b="1" dirty="0" smtClean="0"/>
              <a:t>3. Les niveaux de tension et les types de réseau électrique</a:t>
            </a:r>
          </a:p>
          <a:p>
            <a:endParaRPr lang="fr-FR" b="1" dirty="0" smtClean="0"/>
          </a:p>
          <a:p>
            <a:r>
              <a:rPr lang="fr-FR" dirty="0" smtClean="0">
                <a:latin typeface="Times New Roman" pitchFamily="18" charset="0"/>
                <a:cs typeface="Times New Roman" pitchFamily="18" charset="0"/>
              </a:rPr>
              <a:t>La nouvelle norme CEI (ainsi que les textes législatifs en vigueur en Algérie depuis juin 2002) définissent les niveaux de tension alternative comme suit</a:t>
            </a:r>
          </a:p>
          <a:p>
            <a:r>
              <a:rPr lang="fr-FR" dirty="0" smtClean="0">
                <a:latin typeface="Times New Roman" pitchFamily="18" charset="0"/>
                <a:cs typeface="Times New Roman" pitchFamily="18" charset="0"/>
              </a:rPr>
              <a:t>Les compagnies d’électricité divisent leur réseau en quatre grandes catégories:</a:t>
            </a:r>
          </a:p>
          <a:p>
            <a:endParaRPr lang="fr-FR" dirty="0" smtClean="0">
              <a:latin typeface="Times New Roman" pitchFamily="18" charset="0"/>
              <a:cs typeface="Times New Roman" pitchFamily="18" charset="0"/>
            </a:endParaRPr>
          </a:p>
          <a:p>
            <a:r>
              <a:rPr lang="fr-FR" dirty="0" smtClean="0">
                <a:latin typeface="Times New Roman" pitchFamily="18" charset="0"/>
                <a:cs typeface="Times New Roman" pitchFamily="18" charset="0"/>
              </a:rPr>
              <a:t>a) Un réseau de transport 300…800KV.</a:t>
            </a:r>
          </a:p>
          <a:p>
            <a:r>
              <a:rPr lang="fr-FR" dirty="0" smtClean="0">
                <a:latin typeface="Times New Roman" pitchFamily="18" charset="0"/>
                <a:cs typeface="Times New Roman" pitchFamily="18" charset="0"/>
              </a:rPr>
              <a:t>b) Un réseau de répartition 60…300KV.</a:t>
            </a:r>
          </a:p>
          <a:p>
            <a:r>
              <a:rPr lang="fr-FR" dirty="0" smtClean="0">
                <a:latin typeface="Times New Roman" pitchFamily="18" charset="0"/>
                <a:cs typeface="Times New Roman" pitchFamily="18" charset="0"/>
              </a:rPr>
              <a:t>c) Un réseau de distribution MT 1…60KV.</a:t>
            </a:r>
          </a:p>
          <a:p>
            <a:r>
              <a:rPr lang="fr-FR" dirty="0" smtClean="0">
                <a:latin typeface="Times New Roman" pitchFamily="18" charset="0"/>
                <a:cs typeface="Times New Roman" pitchFamily="18" charset="0"/>
              </a:rPr>
              <a:t>d) Un réseau de livraison de l’abonner BT 220…1kV.</a:t>
            </a:r>
            <a:endParaRPr lang="fr-FR" dirty="0">
              <a:latin typeface="Times New Roman" pitchFamily="18" charset="0"/>
              <a:cs typeface="Times New Roman" pitchFamily="18" charset="0"/>
            </a:endParaRPr>
          </a:p>
        </p:txBody>
      </p:sp>
      <p:sp>
        <p:nvSpPr>
          <p:cNvPr id="6" name="Rectangle 5"/>
          <p:cNvSpPr/>
          <p:nvPr/>
        </p:nvSpPr>
        <p:spPr>
          <a:xfrm>
            <a:off x="2714612" y="6072206"/>
            <a:ext cx="3627916" cy="369332"/>
          </a:xfrm>
          <a:prstGeom prst="rect">
            <a:avLst/>
          </a:prstGeom>
        </p:spPr>
        <p:txBody>
          <a:bodyPr wrap="none">
            <a:spAutoFit/>
          </a:bodyPr>
          <a:lstStyle/>
          <a:p>
            <a:r>
              <a:rPr lang="fr-FR" b="1" dirty="0" smtClean="0">
                <a:latin typeface="Times New Roman" pitchFamily="18" charset="0"/>
                <a:cs typeface="Times New Roman" pitchFamily="18" charset="0"/>
              </a:rPr>
              <a:t>Configuration du réseau électrique</a:t>
            </a:r>
          </a:p>
        </p:txBody>
      </p:sp>
      <p:pic>
        <p:nvPicPr>
          <p:cNvPr id="2051" name="Picture 3"/>
          <p:cNvPicPr>
            <a:picLocks noChangeAspect="1" noChangeArrowheads="1"/>
          </p:cNvPicPr>
          <p:nvPr/>
        </p:nvPicPr>
        <p:blipFill>
          <a:blip r:embed="rId2"/>
          <a:srcRect/>
          <a:stretch>
            <a:fillRect/>
          </a:stretch>
        </p:blipFill>
        <p:spPr bwMode="auto">
          <a:xfrm>
            <a:off x="214282" y="3286124"/>
            <a:ext cx="8358246" cy="2571768"/>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214290"/>
            <a:ext cx="8715436" cy="1200329"/>
          </a:xfrm>
          <a:prstGeom prst="rect">
            <a:avLst/>
          </a:prstGeom>
        </p:spPr>
        <p:txBody>
          <a:bodyPr wrap="square">
            <a:spAutoFit/>
          </a:bodyPr>
          <a:lstStyle/>
          <a:p>
            <a:r>
              <a:rPr lang="fr-FR" b="1" dirty="0" smtClean="0"/>
              <a:t>4. STRUCTURES TOPOLOGIQUES DES RESEAUX</a:t>
            </a:r>
          </a:p>
          <a:p>
            <a:pPr>
              <a:buFont typeface="Wingdings" pitchFamily="2" charset="2"/>
              <a:buChar char="Ø"/>
            </a:pPr>
            <a:r>
              <a:rPr lang="fr-FR" dirty="0" smtClean="0"/>
              <a:t>Les réseaux radiaux</a:t>
            </a:r>
          </a:p>
          <a:p>
            <a:pPr>
              <a:buFont typeface="Wingdings" pitchFamily="2" charset="2"/>
              <a:buChar char="Ø"/>
            </a:pPr>
            <a:r>
              <a:rPr lang="fr-FR" dirty="0" smtClean="0"/>
              <a:t>Les réseaux bouclés.</a:t>
            </a:r>
          </a:p>
          <a:p>
            <a:pPr>
              <a:buFont typeface="Wingdings" pitchFamily="2" charset="2"/>
              <a:buChar char="Ø"/>
            </a:pPr>
            <a:r>
              <a:rPr lang="fr-FR" dirty="0" smtClean="0"/>
              <a:t>Les réseaux maillés.</a:t>
            </a:r>
          </a:p>
        </p:txBody>
      </p:sp>
      <p:sp>
        <p:nvSpPr>
          <p:cNvPr id="5" name="Rectangle 4"/>
          <p:cNvSpPr/>
          <p:nvPr/>
        </p:nvSpPr>
        <p:spPr>
          <a:xfrm>
            <a:off x="214282" y="1428736"/>
            <a:ext cx="8715436" cy="923330"/>
          </a:xfrm>
          <a:prstGeom prst="rect">
            <a:avLst/>
          </a:prstGeom>
        </p:spPr>
        <p:txBody>
          <a:bodyPr wrap="square">
            <a:spAutoFit/>
          </a:bodyPr>
          <a:lstStyle/>
          <a:p>
            <a:r>
              <a:rPr lang="fr-FR" b="1" dirty="0" smtClean="0"/>
              <a:t>Réseau radial</a:t>
            </a:r>
          </a:p>
          <a:p>
            <a:pPr algn="just"/>
            <a:r>
              <a:rPr lang="fr-FR" dirty="0" smtClean="0"/>
              <a:t>Si l'énergie transportée par un réseau vers un client y parvient par un seul parcours, on parle de distribution radiale. (Utilisé pour le réseau rural)</a:t>
            </a:r>
          </a:p>
        </p:txBody>
      </p:sp>
      <p:pic>
        <p:nvPicPr>
          <p:cNvPr id="3074" name="Picture 2"/>
          <p:cNvPicPr>
            <a:picLocks noChangeAspect="1" noChangeArrowheads="1"/>
          </p:cNvPicPr>
          <p:nvPr/>
        </p:nvPicPr>
        <p:blipFill>
          <a:blip r:embed="rId2"/>
          <a:srcRect/>
          <a:stretch>
            <a:fillRect/>
          </a:stretch>
        </p:blipFill>
        <p:spPr bwMode="auto">
          <a:xfrm>
            <a:off x="1071538" y="2357430"/>
            <a:ext cx="5786478" cy="1785950"/>
          </a:xfrm>
          <a:prstGeom prst="rect">
            <a:avLst/>
          </a:prstGeom>
          <a:noFill/>
          <a:ln w="9525">
            <a:noFill/>
            <a:miter lim="800000"/>
            <a:headEnd/>
            <a:tailEnd/>
          </a:ln>
          <a:effectLst/>
        </p:spPr>
      </p:pic>
      <p:sp>
        <p:nvSpPr>
          <p:cNvPr id="7" name="Rectangle 6"/>
          <p:cNvSpPr/>
          <p:nvPr/>
        </p:nvSpPr>
        <p:spPr>
          <a:xfrm>
            <a:off x="357126" y="3929066"/>
            <a:ext cx="8786874" cy="923330"/>
          </a:xfrm>
          <a:prstGeom prst="rect">
            <a:avLst/>
          </a:prstGeom>
        </p:spPr>
        <p:txBody>
          <a:bodyPr wrap="square">
            <a:spAutoFit/>
          </a:bodyPr>
          <a:lstStyle/>
          <a:p>
            <a:r>
              <a:rPr lang="fr-FR" b="1" dirty="0" smtClean="0"/>
              <a:t>Réseau bouclé</a:t>
            </a:r>
          </a:p>
          <a:p>
            <a:pPr algn="just"/>
            <a:r>
              <a:rPr lang="fr-FR" dirty="0" smtClean="0"/>
              <a:t>Si l'énergie transportée par un réseau vers un client y parvient par plusieurs parcours, on parle de distribution bouclée. (Utilisé pour les réseaux de répartition)</a:t>
            </a:r>
          </a:p>
        </p:txBody>
      </p:sp>
      <p:pic>
        <p:nvPicPr>
          <p:cNvPr id="3075" name="Picture 3"/>
          <p:cNvPicPr>
            <a:picLocks noChangeAspect="1" noChangeArrowheads="1"/>
          </p:cNvPicPr>
          <p:nvPr/>
        </p:nvPicPr>
        <p:blipFill>
          <a:blip r:embed="rId3"/>
          <a:srcRect/>
          <a:stretch>
            <a:fillRect/>
          </a:stretch>
        </p:blipFill>
        <p:spPr bwMode="auto">
          <a:xfrm>
            <a:off x="1785918" y="4857760"/>
            <a:ext cx="5143536" cy="200024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214290"/>
            <a:ext cx="8715436" cy="1200329"/>
          </a:xfrm>
          <a:prstGeom prst="rect">
            <a:avLst/>
          </a:prstGeom>
        </p:spPr>
        <p:txBody>
          <a:bodyPr wrap="square">
            <a:spAutoFit/>
          </a:bodyPr>
          <a:lstStyle/>
          <a:p>
            <a:r>
              <a:rPr lang="fr-FR" b="1" dirty="0" smtClean="0"/>
              <a:t>Réseau maillé</a:t>
            </a:r>
          </a:p>
          <a:p>
            <a:pPr algn="just"/>
            <a:r>
              <a:rPr lang="fr-FR" dirty="0" smtClean="0">
                <a:latin typeface="Times New Roman" pitchFamily="18" charset="0"/>
                <a:cs typeface="Times New Roman" pitchFamily="18" charset="0"/>
              </a:rPr>
              <a:t>Les réseaux maillés sont des réseaux on toutes les lignes sont bouclés formant ainsi une structure analogue au maille d’un filet. Ils sont utilisés pour les réseaux de distribution à base tension et pour les réseaux de transport.</a:t>
            </a:r>
            <a:endParaRPr lang="fr-FR"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srcRect/>
          <a:stretch>
            <a:fillRect/>
          </a:stretch>
        </p:blipFill>
        <p:spPr bwMode="auto">
          <a:xfrm>
            <a:off x="2214546" y="1785926"/>
            <a:ext cx="5286412" cy="4071966"/>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857232"/>
            <a:ext cx="2510752" cy="369332"/>
          </a:xfrm>
          <a:prstGeom prst="rect">
            <a:avLst/>
          </a:prstGeom>
        </p:spPr>
        <p:txBody>
          <a:bodyPr wrap="none">
            <a:spAutoFit/>
          </a:bodyPr>
          <a:lstStyle/>
          <a:p>
            <a:r>
              <a:rPr lang="fr-FR" b="1" dirty="0" smtClean="0"/>
              <a:t>QUELQUES DEFINITIONS</a:t>
            </a:r>
          </a:p>
        </p:txBody>
      </p:sp>
      <p:sp>
        <p:nvSpPr>
          <p:cNvPr id="5" name="Rectangle 4"/>
          <p:cNvSpPr/>
          <p:nvPr/>
        </p:nvSpPr>
        <p:spPr>
          <a:xfrm>
            <a:off x="285720" y="2000240"/>
            <a:ext cx="8572560" cy="3693319"/>
          </a:xfrm>
          <a:prstGeom prst="rect">
            <a:avLst/>
          </a:prstGeom>
        </p:spPr>
        <p:txBody>
          <a:bodyPr wrap="square">
            <a:spAutoFit/>
          </a:bodyPr>
          <a:lstStyle/>
          <a:p>
            <a:pPr algn="just"/>
            <a:r>
              <a:rPr lang="fr-FR" dirty="0" smtClean="0">
                <a:latin typeface="Times New Roman" pitchFamily="18" charset="0"/>
                <a:cs typeface="Times New Roman" pitchFamily="18" charset="0"/>
              </a:rPr>
              <a:t>• </a:t>
            </a:r>
            <a:r>
              <a:rPr lang="fr-FR" b="1" dirty="0" smtClean="0">
                <a:latin typeface="Times New Roman" pitchFamily="18" charset="0"/>
                <a:cs typeface="Times New Roman" pitchFamily="18" charset="0"/>
              </a:rPr>
              <a:t>La demande: valeur de la charge moyenne sur une période de temps fixe. (15 min. 30 min. </a:t>
            </a:r>
            <a:r>
              <a:rPr lang="fr-FR" b="1" dirty="0" smtClean="0">
                <a:latin typeface="Times New Roman" pitchFamily="18" charset="0"/>
                <a:cs typeface="Times New Roman" pitchFamily="18" charset="0"/>
              </a:rPr>
              <a:t>ou</a:t>
            </a:r>
            <a:r>
              <a:rPr lang="fr-FR" dirty="0" smtClean="0">
                <a:latin typeface="Times New Roman" pitchFamily="18" charset="0"/>
                <a:cs typeface="Times New Roman" pitchFamily="18" charset="0"/>
              </a:rPr>
              <a:t>1 </a:t>
            </a:r>
            <a:r>
              <a:rPr lang="fr-FR" dirty="0" smtClean="0">
                <a:latin typeface="Times New Roman" pitchFamily="18" charset="0"/>
                <a:cs typeface="Times New Roman" pitchFamily="18" charset="0"/>
              </a:rPr>
              <a:t>h</a:t>
            </a:r>
            <a:r>
              <a:rPr lang="fr-FR" dirty="0" smtClean="0">
                <a:latin typeface="Times New Roman" pitchFamily="18" charset="0"/>
                <a:cs typeface="Times New Roman" pitchFamily="18" charset="0"/>
              </a:rPr>
              <a:t>).</a:t>
            </a:r>
          </a:p>
          <a:p>
            <a:pPr algn="just"/>
            <a:endParaRPr lang="fr-FR" dirty="0" smtClean="0">
              <a:latin typeface="Times New Roman" pitchFamily="18" charset="0"/>
              <a:cs typeface="Times New Roman" pitchFamily="18" charset="0"/>
            </a:endParaRPr>
          </a:p>
          <a:p>
            <a:pPr algn="just"/>
            <a:r>
              <a:rPr lang="fr-FR" b="1" dirty="0" smtClean="0">
                <a:latin typeface="Times New Roman" pitchFamily="18" charset="0"/>
                <a:cs typeface="Times New Roman" pitchFamily="18" charset="0"/>
              </a:rPr>
              <a:t>• La charge maximum: la valeur maximum de la consommation ou de la génération d'une </a:t>
            </a:r>
            <a:r>
              <a:rPr lang="fr-FR" b="1" dirty="0" smtClean="0">
                <a:latin typeface="Times New Roman" pitchFamily="18" charset="0"/>
                <a:cs typeface="Times New Roman" pitchFamily="18" charset="0"/>
              </a:rPr>
              <a:t>unité </a:t>
            </a:r>
            <a:r>
              <a:rPr lang="fr-FR" dirty="0" smtClean="0">
                <a:latin typeface="Times New Roman" pitchFamily="18" charset="0"/>
                <a:cs typeface="Times New Roman" pitchFamily="18" charset="0"/>
              </a:rPr>
              <a:t>ou </a:t>
            </a:r>
            <a:r>
              <a:rPr lang="fr-FR" dirty="0" smtClean="0">
                <a:latin typeface="Times New Roman" pitchFamily="18" charset="0"/>
                <a:cs typeface="Times New Roman" pitchFamily="18" charset="0"/>
              </a:rPr>
              <a:t>d'un groupe d'unités sur une période de temps fixe</a:t>
            </a:r>
            <a:r>
              <a:rPr lang="fr-FR" dirty="0" smtClean="0">
                <a:latin typeface="Times New Roman" pitchFamily="18" charset="0"/>
                <a:cs typeface="Times New Roman" pitchFamily="18" charset="0"/>
              </a:rPr>
              <a:t>.</a:t>
            </a:r>
          </a:p>
          <a:p>
            <a:pPr algn="just"/>
            <a:endParaRPr lang="fr-FR" dirty="0" smtClean="0">
              <a:latin typeface="Times New Roman" pitchFamily="18" charset="0"/>
              <a:cs typeface="Times New Roman" pitchFamily="18" charset="0"/>
            </a:endParaRPr>
          </a:p>
          <a:p>
            <a:pPr algn="just"/>
            <a:r>
              <a:rPr lang="fr-FR" b="1" dirty="0" smtClean="0">
                <a:latin typeface="Times New Roman" pitchFamily="18" charset="0"/>
                <a:cs typeface="Times New Roman" pitchFamily="18" charset="0"/>
              </a:rPr>
              <a:t>• La demande maximum: la plus grande demande mesurée sur un intervalle de </a:t>
            </a:r>
            <a:r>
              <a:rPr lang="fr-FR" b="1" dirty="0" smtClean="0">
                <a:latin typeface="Times New Roman" pitchFamily="18" charset="0"/>
                <a:cs typeface="Times New Roman" pitchFamily="18" charset="0"/>
              </a:rPr>
              <a:t>temps </a:t>
            </a:r>
            <a:r>
              <a:rPr lang="fr-FR" dirty="0" smtClean="0">
                <a:latin typeface="Times New Roman" pitchFamily="18" charset="0"/>
                <a:cs typeface="Times New Roman" pitchFamily="18" charset="0"/>
              </a:rPr>
              <a:t>déterminé</a:t>
            </a:r>
            <a:r>
              <a:rPr lang="fr-FR" dirty="0" smtClean="0">
                <a:latin typeface="Times New Roman" pitchFamily="18" charset="0"/>
                <a:cs typeface="Times New Roman" pitchFamily="18" charset="0"/>
              </a:rPr>
              <a:t>, ordinairement un mois</a:t>
            </a:r>
            <a:r>
              <a:rPr lang="fr-FR" dirty="0" smtClean="0">
                <a:latin typeface="Times New Roman" pitchFamily="18" charset="0"/>
                <a:cs typeface="Times New Roman" pitchFamily="18" charset="0"/>
              </a:rPr>
              <a:t>.</a:t>
            </a:r>
          </a:p>
          <a:p>
            <a:pPr algn="just"/>
            <a:endParaRPr lang="fr-FR" dirty="0" smtClean="0">
              <a:latin typeface="Times New Roman" pitchFamily="18" charset="0"/>
              <a:cs typeface="Times New Roman" pitchFamily="18" charset="0"/>
            </a:endParaRPr>
          </a:p>
          <a:p>
            <a:pPr algn="just"/>
            <a:r>
              <a:rPr lang="fr-FR" dirty="0" smtClean="0">
                <a:latin typeface="Times New Roman" pitchFamily="18" charset="0"/>
                <a:cs typeface="Times New Roman" pitchFamily="18" charset="0"/>
              </a:rPr>
              <a:t>• </a:t>
            </a:r>
            <a:r>
              <a:rPr lang="fr-FR" b="1" dirty="0" smtClean="0">
                <a:latin typeface="Times New Roman" pitchFamily="18" charset="0"/>
                <a:cs typeface="Times New Roman" pitchFamily="18" charset="0"/>
              </a:rPr>
              <a:t>Le facteur de charge: le rapport charge moyenne/charge maximum sur une période de </a:t>
            </a:r>
            <a:r>
              <a:rPr lang="fr-FR" b="1" dirty="0" smtClean="0">
                <a:latin typeface="Times New Roman" pitchFamily="18" charset="0"/>
                <a:cs typeface="Times New Roman" pitchFamily="18" charset="0"/>
              </a:rPr>
              <a:t>temps </a:t>
            </a:r>
            <a:r>
              <a:rPr lang="fr-FR" dirty="0" smtClean="0">
                <a:latin typeface="Times New Roman" pitchFamily="18" charset="0"/>
                <a:cs typeface="Times New Roman" pitchFamily="18" charset="0"/>
              </a:rPr>
              <a:t>fixe.</a:t>
            </a:r>
          </a:p>
          <a:p>
            <a:pPr algn="just"/>
            <a:endParaRPr lang="fr-FR" dirty="0" smtClean="0">
              <a:latin typeface="Times New Roman" pitchFamily="18" charset="0"/>
              <a:cs typeface="Times New Roman" pitchFamily="18" charset="0"/>
            </a:endParaRPr>
          </a:p>
          <a:p>
            <a:pPr algn="just"/>
            <a:r>
              <a:rPr lang="fr-FR" b="1" dirty="0" smtClean="0">
                <a:latin typeface="Times New Roman" pitchFamily="18" charset="0"/>
                <a:cs typeface="Times New Roman" pitchFamily="18" charset="0"/>
              </a:rPr>
              <a:t>• La demande coïncidente: qui est simultanée à une autre demande.</a:t>
            </a:r>
            <a:endParaRPr lang="fr-FR"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928662" y="500042"/>
            <a:ext cx="7358114" cy="5929354"/>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5720" y="357166"/>
            <a:ext cx="2659702" cy="369332"/>
          </a:xfrm>
          <a:prstGeom prst="rect">
            <a:avLst/>
          </a:prstGeom>
        </p:spPr>
        <p:txBody>
          <a:bodyPr wrap="none">
            <a:spAutoFit/>
          </a:bodyPr>
          <a:lstStyle/>
          <a:p>
            <a:r>
              <a:rPr lang="fr-FR" b="1" u="sng" dirty="0" smtClean="0">
                <a:latin typeface="Times New Roman" pitchFamily="18" charset="0"/>
                <a:cs typeface="Times New Roman" pitchFamily="18" charset="0"/>
              </a:rPr>
              <a:t>Composantes d’une ligne</a:t>
            </a:r>
            <a:endParaRPr lang="fr-FR" b="1" u="sng" dirty="0">
              <a:latin typeface="Times New Roman" pitchFamily="18" charset="0"/>
              <a:cs typeface="Times New Roman" pitchFamily="18" charset="0"/>
            </a:endParaRPr>
          </a:p>
        </p:txBody>
      </p:sp>
      <p:sp>
        <p:nvSpPr>
          <p:cNvPr id="7" name="Rectangle 6"/>
          <p:cNvSpPr/>
          <p:nvPr/>
        </p:nvSpPr>
        <p:spPr>
          <a:xfrm>
            <a:off x="285720" y="1000108"/>
            <a:ext cx="8215370" cy="369332"/>
          </a:xfrm>
          <a:prstGeom prst="rect">
            <a:avLst/>
          </a:prstGeom>
        </p:spPr>
        <p:txBody>
          <a:bodyPr wrap="square">
            <a:spAutoFit/>
          </a:bodyPr>
          <a:lstStyle/>
          <a:p>
            <a:r>
              <a:rPr lang="fr-FR" dirty="0" smtClean="0">
                <a:latin typeface="Times New Roman" pitchFamily="18" charset="0"/>
                <a:cs typeface="Times New Roman" pitchFamily="18" charset="0"/>
              </a:rPr>
              <a:t>Une ligne de transport se compose de câbles conducteurs, d’isolateurs et de supports.</a:t>
            </a:r>
            <a:endParaRPr lang="fr-FR" dirty="0">
              <a:latin typeface="Times New Roman" pitchFamily="18" charset="0"/>
              <a:cs typeface="Times New Roman" pitchFamily="18" charset="0"/>
            </a:endParaRPr>
          </a:p>
        </p:txBody>
      </p:sp>
      <p:sp>
        <p:nvSpPr>
          <p:cNvPr id="8" name="Rectangle 7"/>
          <p:cNvSpPr/>
          <p:nvPr/>
        </p:nvSpPr>
        <p:spPr>
          <a:xfrm>
            <a:off x="285720" y="1571612"/>
            <a:ext cx="1313180" cy="369332"/>
          </a:xfrm>
          <a:prstGeom prst="rect">
            <a:avLst/>
          </a:prstGeom>
        </p:spPr>
        <p:txBody>
          <a:bodyPr wrap="none">
            <a:spAutoFit/>
          </a:bodyPr>
          <a:lstStyle/>
          <a:p>
            <a:r>
              <a:rPr lang="fr-FR" b="1" dirty="0" smtClean="0">
                <a:latin typeface="Times New Roman" pitchFamily="18" charset="0"/>
                <a:cs typeface="Times New Roman" pitchFamily="18" charset="0"/>
              </a:rPr>
              <a:t>1. Supports</a:t>
            </a:r>
          </a:p>
        </p:txBody>
      </p:sp>
      <p:sp>
        <p:nvSpPr>
          <p:cNvPr id="9" name="Rectangle 8"/>
          <p:cNvSpPr/>
          <p:nvPr/>
        </p:nvSpPr>
        <p:spPr>
          <a:xfrm>
            <a:off x="285720" y="2214554"/>
            <a:ext cx="5072098" cy="2585323"/>
          </a:xfrm>
          <a:prstGeom prst="rect">
            <a:avLst/>
          </a:prstGeom>
        </p:spPr>
        <p:txBody>
          <a:bodyPr wrap="square">
            <a:spAutoFit/>
          </a:bodyPr>
          <a:lstStyle/>
          <a:p>
            <a:pPr algn="just"/>
            <a:r>
              <a:rPr lang="fr-FR" dirty="0" smtClean="0">
                <a:latin typeface="Times New Roman" pitchFamily="18" charset="0"/>
                <a:cs typeface="Times New Roman" pitchFamily="18" charset="0"/>
              </a:rPr>
              <a:t>Le rôle des pylônes est de maintenir les câbles à une distance minimale de sécurité du sol et des obstacles environnants, afin d’assurer la sécurité des personnes et des installations situées au voisinage des lignes. Leur silhouette est caractérisée par la disposition des câbles conducteurs. L’écartement entre les fils doit être d’autant plus grand que la distance entre les pylônes est plus grande et que la tension de la ligne est plus élevée.</a:t>
            </a:r>
            <a:endParaRPr lang="fr-FR"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cstate="print"/>
          <a:srcRect/>
          <a:stretch>
            <a:fillRect/>
          </a:stretch>
        </p:blipFill>
        <p:spPr bwMode="auto">
          <a:xfrm>
            <a:off x="5572132" y="2000240"/>
            <a:ext cx="3357586" cy="35719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357166"/>
            <a:ext cx="1685077" cy="369332"/>
          </a:xfrm>
          <a:prstGeom prst="rect">
            <a:avLst/>
          </a:prstGeom>
        </p:spPr>
        <p:txBody>
          <a:bodyPr wrap="none">
            <a:spAutoFit/>
          </a:bodyPr>
          <a:lstStyle/>
          <a:p>
            <a:r>
              <a:rPr lang="fr-FR" b="1" dirty="0" smtClean="0">
                <a:latin typeface="Times New Roman" pitchFamily="18" charset="0"/>
                <a:cs typeface="Times New Roman" pitchFamily="18" charset="0"/>
              </a:rPr>
              <a:t>2. Conducteurs</a:t>
            </a:r>
          </a:p>
        </p:txBody>
      </p:sp>
      <p:sp>
        <p:nvSpPr>
          <p:cNvPr id="5" name="Rectangle 4"/>
          <p:cNvSpPr/>
          <p:nvPr/>
        </p:nvSpPr>
        <p:spPr>
          <a:xfrm>
            <a:off x="214282" y="1071546"/>
            <a:ext cx="3929090" cy="3416320"/>
          </a:xfrm>
          <a:prstGeom prst="rect">
            <a:avLst/>
          </a:prstGeom>
        </p:spPr>
        <p:txBody>
          <a:bodyPr wrap="square">
            <a:spAutoFit/>
          </a:bodyPr>
          <a:lstStyle/>
          <a:p>
            <a:pPr algn="just"/>
            <a:r>
              <a:rPr lang="fr-FR" dirty="0" smtClean="0">
                <a:latin typeface="Times New Roman" pitchFamily="18" charset="0"/>
                <a:cs typeface="Times New Roman" pitchFamily="18" charset="0"/>
              </a:rPr>
              <a:t>Les conducteurs nus, utilisés pour la construction des lignes aériennes, sont des câbles constitués de fils ronds ou exceptionnellement de fils trapézoïdaux ou profilés en forme de Z. Pour réaliser ces câbles, les métaux conducteurs de faible résistivité sont peu nombreux. Seuls sont utilisés actuellement l’aluminium dans sa forme écroui dur, de grande pureté d’une part, et un alliage d’aluminium, l’almélec, d’autre part.</a:t>
            </a:r>
          </a:p>
        </p:txBody>
      </p:sp>
      <p:pic>
        <p:nvPicPr>
          <p:cNvPr id="2050" name="Picture 2"/>
          <p:cNvPicPr>
            <a:picLocks noChangeAspect="1" noChangeArrowheads="1"/>
          </p:cNvPicPr>
          <p:nvPr/>
        </p:nvPicPr>
        <p:blipFill>
          <a:blip r:embed="rId2"/>
          <a:srcRect/>
          <a:stretch>
            <a:fillRect/>
          </a:stretch>
        </p:blipFill>
        <p:spPr bwMode="auto">
          <a:xfrm>
            <a:off x="4143372" y="714356"/>
            <a:ext cx="4714876" cy="5424510"/>
          </a:xfrm>
          <a:prstGeom prst="rect">
            <a:avLst/>
          </a:prstGeom>
          <a:noFill/>
          <a:ln w="9525">
            <a:noFill/>
            <a:miter lim="800000"/>
            <a:headEnd/>
            <a:tailEnd/>
          </a:ln>
          <a:effectLst/>
        </p:spPr>
      </p:pic>
      <p:sp>
        <p:nvSpPr>
          <p:cNvPr id="7" name="Rectangle 6"/>
          <p:cNvSpPr/>
          <p:nvPr/>
        </p:nvSpPr>
        <p:spPr>
          <a:xfrm>
            <a:off x="214282" y="4857760"/>
            <a:ext cx="3857652" cy="1477328"/>
          </a:xfrm>
          <a:prstGeom prst="rect">
            <a:avLst/>
          </a:prstGeom>
        </p:spPr>
        <p:txBody>
          <a:bodyPr wrap="square">
            <a:spAutoFit/>
          </a:bodyPr>
          <a:lstStyle/>
          <a:p>
            <a:r>
              <a:rPr lang="fr-FR" dirty="0" smtClean="0">
                <a:latin typeface="Times New Roman" pitchFamily="18" charset="0"/>
                <a:cs typeface="Times New Roman" pitchFamily="18" charset="0"/>
              </a:rPr>
              <a:t>Depuis plusieurs années, le cuivre n’est plus utilisé en raison de sa masse et de son coût.</a:t>
            </a:r>
          </a:p>
          <a:p>
            <a:r>
              <a:rPr lang="fr-FR" dirty="0" smtClean="0">
                <a:latin typeface="Times New Roman" pitchFamily="18" charset="0"/>
                <a:cs typeface="Times New Roman" pitchFamily="18" charset="0"/>
              </a:rPr>
              <a:t>Cependant, des conducteurs en cuivre équipent encore des lignes anciennes.</a:t>
            </a:r>
          </a:p>
        </p:txBody>
      </p:sp>
      <p:sp>
        <p:nvSpPr>
          <p:cNvPr id="8" name="Rectangle 7"/>
          <p:cNvSpPr/>
          <p:nvPr/>
        </p:nvSpPr>
        <p:spPr>
          <a:xfrm>
            <a:off x="5214942" y="6286520"/>
            <a:ext cx="2172390" cy="369332"/>
          </a:xfrm>
          <a:prstGeom prst="rect">
            <a:avLst/>
          </a:prstGeom>
        </p:spPr>
        <p:txBody>
          <a:bodyPr wrap="none">
            <a:spAutoFit/>
          </a:bodyPr>
          <a:lstStyle/>
          <a:p>
            <a:r>
              <a:rPr lang="fr-FR" b="1" dirty="0" smtClean="0">
                <a:latin typeface="Times New Roman" pitchFamily="18" charset="0"/>
                <a:cs typeface="Times New Roman" pitchFamily="18" charset="0"/>
              </a:rPr>
              <a:t>Conducteurs usuels.</a:t>
            </a:r>
            <a:endParaRPr lang="fr-FR" b="1"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1325</Words>
  <PresentationFormat>Affichage à l'écran (4:3)</PresentationFormat>
  <Paragraphs>94</Paragraphs>
  <Slides>13</Slides>
  <Notes>0</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Thème Office</vt:lpstr>
      <vt:lpstr>MODULE : RESEAUX ELECTRIQUES</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 RESEAUX ELECTRIQUES</dc:title>
  <dc:creator>STARR</dc:creator>
  <cp:lastModifiedBy>STARR</cp:lastModifiedBy>
  <cp:revision>6</cp:revision>
  <dcterms:created xsi:type="dcterms:W3CDTF">2020-12-19T16:30:14Z</dcterms:created>
  <dcterms:modified xsi:type="dcterms:W3CDTF">2021-09-07T10:15:48Z</dcterms:modified>
</cp:coreProperties>
</file>