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73" r:id="rId2"/>
    <p:sldId id="274" r:id="rId3"/>
    <p:sldId id="275" r:id="rId4"/>
    <p:sldId id="276" r:id="rId5"/>
    <p:sldId id="277" r:id="rId6"/>
    <p:sldId id="278" r:id="rId7"/>
    <p:sldId id="284" r:id="rId8"/>
    <p:sldId id="293" r:id="rId9"/>
    <p:sldId id="292" r:id="rId10"/>
    <p:sldId id="285" r:id="rId11"/>
    <p:sldId id="290" r:id="rId12"/>
    <p:sldId id="299" r:id="rId13"/>
    <p:sldId id="269" r:id="rId14"/>
    <p:sldId id="256" r:id="rId15"/>
    <p:sldId id="287" r:id="rId16"/>
    <p:sldId id="288" r:id="rId17"/>
    <p:sldId id="291" r:id="rId18"/>
    <p:sldId id="294" r:id="rId19"/>
    <p:sldId id="298" r:id="rId20"/>
    <p:sldId id="272" r:id="rId21"/>
  </p:sldIdLst>
  <p:sldSz cx="9144000" cy="6858000" type="screen4x3"/>
  <p:notesSz cx="9144000" cy="6858000"/>
  <p:defaultTextStyle>
    <a:defPPr>
      <a:defRPr lang="fr-FR"/>
    </a:defPPr>
    <a:lvl1pPr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1pPr>
    <a:lvl2pPr marL="4572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2pPr>
    <a:lvl3pPr marL="9144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3pPr>
    <a:lvl4pPr marL="13716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4pPr>
    <a:lvl5pPr marL="18288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EB15"/>
    <a:srgbClr val="D2E51B"/>
    <a:srgbClr val="8A5B1C"/>
    <a:srgbClr val="FF0000"/>
    <a:srgbClr val="B84218"/>
    <a:srgbClr val="DEBF2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3098" autoAdjust="0"/>
    <p:restoredTop sz="90929"/>
  </p:normalViewPr>
  <p:slideViewPr>
    <p:cSldViewPr>
      <p:cViewPr>
        <p:scale>
          <a:sx n="112" d="100"/>
          <a:sy n="112" d="100"/>
        </p:scale>
        <p:origin x="78" y="16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4" d="100"/>
          <a:sy n="74" d="100"/>
        </p:scale>
        <p:origin x="-1920" y="-96"/>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EC61A56B-1DA8-4B87-A076-C1E4DBEAEC0E}" type="datetimeFigureOut">
              <a:rPr lang="fr-FR" smtClean="0"/>
              <a:pPr/>
              <a:t>29/04/2021</a:t>
            </a:fld>
            <a:endParaRPr lang="fr-FR"/>
          </a:p>
        </p:txBody>
      </p:sp>
      <p:sp>
        <p:nvSpPr>
          <p:cNvPr id="4" name="Espace réservé de l'image des diapositives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B4AF1222-7D3D-4A71-9218-DEA41E98F21C}"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B4AF1222-7D3D-4A71-9218-DEA41E98F21C}" type="slidenum">
              <a:rPr lang="fr-FR" smtClean="0"/>
              <a:pPr/>
              <a:t>2</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 e</a:t>
            </a:r>
            <a:endParaRPr lang="fr-FR" dirty="0"/>
          </a:p>
        </p:txBody>
      </p:sp>
      <p:sp>
        <p:nvSpPr>
          <p:cNvPr id="4" name="Espace réservé du numéro de diapositive 3"/>
          <p:cNvSpPr>
            <a:spLocks noGrp="1"/>
          </p:cNvSpPr>
          <p:nvPr>
            <p:ph type="sldNum" sz="quarter" idx="10"/>
          </p:nvPr>
        </p:nvSpPr>
        <p:spPr/>
        <p:txBody>
          <a:bodyPr/>
          <a:lstStyle/>
          <a:p>
            <a:fld id="{B4AF1222-7D3D-4A71-9218-DEA41E98F21C}"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pPr>
              <a:defRPr/>
            </a:pPr>
            <a:endParaRPr lang="fr-FR"/>
          </a:p>
        </p:txBody>
      </p:sp>
      <p:sp>
        <p:nvSpPr>
          <p:cNvPr id="19" name="Espace réservé du pied de page 18"/>
          <p:cNvSpPr>
            <a:spLocks noGrp="1"/>
          </p:cNvSpPr>
          <p:nvPr>
            <p:ph type="ftr" sz="quarter" idx="11"/>
          </p:nvPr>
        </p:nvSpPr>
        <p:spPr/>
        <p:txBody>
          <a:bodyPr/>
          <a:lstStyle/>
          <a:p>
            <a:pPr>
              <a:defRPr/>
            </a:pPr>
            <a:endParaRPr lang="fr-FR"/>
          </a:p>
        </p:txBody>
      </p:sp>
      <p:sp>
        <p:nvSpPr>
          <p:cNvPr id="27" name="Espace réservé du numéro de diapositive 26"/>
          <p:cNvSpPr>
            <a:spLocks noGrp="1"/>
          </p:cNvSpPr>
          <p:nvPr>
            <p:ph type="sldNum" sz="quarter" idx="12"/>
          </p:nvPr>
        </p:nvSpPr>
        <p:spPr/>
        <p:txBody>
          <a:bodyPr/>
          <a:lstStyle/>
          <a:p>
            <a:pPr>
              <a:defRPr/>
            </a:pPr>
            <a:fld id="{34875B95-5E9A-4283-94CD-69BA4FFF381E}" type="slidenum">
              <a:rPr lang="fr-FR" smtClean="0"/>
              <a:pPr>
                <a:defRPr/>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84C8E627-ED96-46CC-BA3C-BB02F0BB65CC}" type="slidenum">
              <a:rPr lang="fr-FR" smtClean="0"/>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0CDB02CF-2A2C-4939-86AC-D72B75EA64E8}" type="slidenum">
              <a:rPr lang="fr-FR" smtClean="0"/>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1288EA98-4C85-41FF-AB84-E678E5ACB5D2}" type="slidenum">
              <a:rPr lang="fr-FR" smtClean="0"/>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4BD2F3ED-C6CE-4622-A184-C881366B9940}" type="slidenum">
              <a:rPr lang="fr-FR" smtClean="0"/>
              <a:pPr>
                <a:defRPr/>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pPr>
              <a:defRPr/>
            </a:pPr>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p:txBody>
          <a:bodyPr/>
          <a:lstStyle/>
          <a:p>
            <a:pPr>
              <a:defRPr/>
            </a:pPr>
            <a:fld id="{8B3D9496-23E6-4B92-A135-F8ED828E5043}" type="slidenum">
              <a:rPr lang="fr-FR" smtClean="0"/>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pPr>
              <a:defRPr/>
            </a:pPr>
            <a:endParaRPr lang="fr-FR"/>
          </a:p>
        </p:txBody>
      </p:sp>
      <p:sp>
        <p:nvSpPr>
          <p:cNvPr id="8" name="Espace réservé du pied de page 7"/>
          <p:cNvSpPr>
            <a:spLocks noGrp="1"/>
          </p:cNvSpPr>
          <p:nvPr>
            <p:ph type="ftr" sz="quarter" idx="11"/>
          </p:nvPr>
        </p:nvSpPr>
        <p:spPr/>
        <p:txBody>
          <a:bodyPr/>
          <a:lstStyle/>
          <a:p>
            <a:pPr>
              <a:defRPr/>
            </a:pPr>
            <a:endParaRPr lang="fr-FR"/>
          </a:p>
        </p:txBody>
      </p:sp>
      <p:sp>
        <p:nvSpPr>
          <p:cNvPr id="9" name="Espace réservé du numéro de diapositive 8"/>
          <p:cNvSpPr>
            <a:spLocks noGrp="1"/>
          </p:cNvSpPr>
          <p:nvPr>
            <p:ph type="sldNum" sz="quarter" idx="12"/>
          </p:nvPr>
        </p:nvSpPr>
        <p:spPr/>
        <p:txBody>
          <a:bodyPr/>
          <a:lstStyle/>
          <a:p>
            <a:pPr>
              <a:defRPr/>
            </a:pPr>
            <a:fld id="{C23631B9-1B76-4511-8C7B-9ACC57862535}" type="slidenum">
              <a:rPr lang="fr-FR" smtClean="0"/>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pPr>
              <a:defRPr/>
            </a:pPr>
            <a:endParaRPr lang="fr-FR"/>
          </a:p>
        </p:txBody>
      </p:sp>
      <p:sp>
        <p:nvSpPr>
          <p:cNvPr id="4" name="Espace réservé du pied de page 3"/>
          <p:cNvSpPr>
            <a:spLocks noGrp="1"/>
          </p:cNvSpPr>
          <p:nvPr>
            <p:ph type="ftr" sz="quarter" idx="11"/>
          </p:nvPr>
        </p:nvSpPr>
        <p:spPr/>
        <p:txBody>
          <a:bodyPr/>
          <a:lstStyle/>
          <a:p>
            <a:pPr>
              <a:defRPr/>
            </a:pPr>
            <a:endParaRPr lang="fr-FR"/>
          </a:p>
        </p:txBody>
      </p:sp>
      <p:sp>
        <p:nvSpPr>
          <p:cNvPr id="5" name="Espace réservé du numéro de diapositive 4"/>
          <p:cNvSpPr>
            <a:spLocks noGrp="1"/>
          </p:cNvSpPr>
          <p:nvPr>
            <p:ph type="sldNum" sz="quarter" idx="12"/>
          </p:nvPr>
        </p:nvSpPr>
        <p:spPr/>
        <p:txBody>
          <a:bodyPr/>
          <a:lstStyle/>
          <a:p>
            <a:pPr>
              <a:defRPr/>
            </a:pPr>
            <a:fld id="{AD04A168-CDC7-49B1-953D-CC0397E70362}" type="slidenum">
              <a:rPr lang="fr-FR" smtClean="0"/>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endParaRPr lang="fr-FR"/>
          </a:p>
        </p:txBody>
      </p:sp>
      <p:sp>
        <p:nvSpPr>
          <p:cNvPr id="3" name="Espace réservé du pied de page 2"/>
          <p:cNvSpPr>
            <a:spLocks noGrp="1"/>
          </p:cNvSpPr>
          <p:nvPr>
            <p:ph type="ftr" sz="quarter" idx="11"/>
          </p:nvPr>
        </p:nvSpPr>
        <p:spPr/>
        <p:txBody>
          <a:bodyPr/>
          <a:lstStyle/>
          <a:p>
            <a:pPr>
              <a:defRPr/>
            </a:pPr>
            <a:endParaRPr lang="fr-FR"/>
          </a:p>
        </p:txBody>
      </p:sp>
      <p:sp>
        <p:nvSpPr>
          <p:cNvPr id="4" name="Espace réservé du numéro de diapositive 3"/>
          <p:cNvSpPr>
            <a:spLocks noGrp="1"/>
          </p:cNvSpPr>
          <p:nvPr>
            <p:ph type="sldNum" sz="quarter" idx="12"/>
          </p:nvPr>
        </p:nvSpPr>
        <p:spPr/>
        <p:txBody>
          <a:bodyPr/>
          <a:lstStyle/>
          <a:p>
            <a:pPr>
              <a:defRPr/>
            </a:pPr>
            <a:fld id="{125D7CDB-ADF7-4D9F-BF60-D3D77C036E1E}" type="slidenum">
              <a:rPr lang="fr-FR" smtClean="0"/>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pPr>
              <a:defRPr/>
            </a:pPr>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p:txBody>
          <a:bodyPr/>
          <a:lstStyle/>
          <a:p>
            <a:pPr>
              <a:defRPr/>
            </a:pPr>
            <a:fld id="{25558685-D4D4-4002-A46F-A7A2FB0E4278}" type="slidenum">
              <a:rPr lang="fr-FR" smtClean="0"/>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pPr>
              <a:defRPr/>
            </a:pPr>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pPr>
              <a:defRPr/>
            </a:pPr>
            <a:fld id="{84A4EA51-C93F-4FDE-AFA1-25B23E8907D5}" type="slidenum">
              <a:rPr lang="fr-FR" smtClean="0"/>
              <a:pPr>
                <a:defRPr/>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FC21A624-2C55-4ED1-986B-52544362A3FE}" type="slidenum">
              <a:rPr lang="fr-FR" smtClean="0"/>
              <a:pPr>
                <a:defRPr/>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5800" y="304800"/>
            <a:ext cx="7772400" cy="3581400"/>
          </a:xfrm>
        </p:spPr>
        <p:txBody>
          <a:bodyPr>
            <a:normAutofit fontScale="90000"/>
          </a:bodyPr>
          <a:lstStyle/>
          <a:p>
            <a:r>
              <a:rPr lang="fr-FR" dirty="0" smtClean="0"/>
              <a:t/>
            </a:r>
            <a:br>
              <a:rPr lang="fr-FR" dirty="0" smtClean="0"/>
            </a:br>
            <a:r>
              <a:rPr lang="fr-FR" dirty="0" smtClean="0"/>
              <a:t/>
            </a:r>
            <a:br>
              <a:rPr lang="fr-FR" dirty="0" smtClean="0"/>
            </a:br>
            <a:r>
              <a:rPr lang="fr-FR" dirty="0" smtClean="0"/>
              <a:t/>
            </a:r>
            <a:br>
              <a:rPr lang="fr-FR" dirty="0" smtClean="0"/>
            </a:br>
            <a:r>
              <a:rPr lang="fr-FR" dirty="0" smtClean="0"/>
              <a:t>LES CAPTEURS INTELLIGENTS </a:t>
            </a:r>
            <a:br>
              <a:rPr lang="fr-FR" dirty="0" smtClean="0"/>
            </a:br>
            <a:r>
              <a:rPr lang="fr-FR" dirty="0" smtClean="0"/>
              <a:t>définition </a:t>
            </a:r>
            <a:br>
              <a:rPr lang="fr-FR" dirty="0" smtClean="0"/>
            </a:br>
            <a:r>
              <a:rPr lang="fr-FR" dirty="0" smtClean="0"/>
              <a:t/>
            </a:r>
            <a:br>
              <a:rPr lang="fr-FR" dirty="0" smtClean="0"/>
            </a:br>
            <a:endParaRPr lang="fr-FR" dirty="0"/>
          </a:p>
        </p:txBody>
      </p:sp>
      <p:sp>
        <p:nvSpPr>
          <p:cNvPr id="3" name="Espace réservé du numéro de diapositive 2"/>
          <p:cNvSpPr>
            <a:spLocks noGrp="1"/>
          </p:cNvSpPr>
          <p:nvPr>
            <p:ph type="sldNum" sz="quarter" idx="12"/>
          </p:nvPr>
        </p:nvSpPr>
        <p:spPr/>
        <p:txBody>
          <a:bodyPr/>
          <a:lstStyle/>
          <a:p>
            <a:pPr>
              <a:defRPr/>
            </a:pPr>
            <a:fld id="{AD04A168-CDC7-49B1-953D-CC0397E70362}" type="slidenum">
              <a:rPr lang="fr-FR" smtClean="0"/>
              <a:pPr>
                <a:defRPr/>
              </a:pPr>
              <a:t>1</a:t>
            </a:fld>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32688"/>
          </a:xfrm>
        </p:spPr>
        <p:txBody>
          <a:bodyPr>
            <a:normAutofit/>
          </a:bodyPr>
          <a:lstStyle/>
          <a:p>
            <a:r>
              <a:rPr lang="fr-FR" dirty="0" smtClean="0"/>
              <a:t>Capteur intelligent </a:t>
            </a:r>
            <a:endParaRPr lang="fr-FR" dirty="0"/>
          </a:p>
        </p:txBody>
      </p:sp>
      <p:sp>
        <p:nvSpPr>
          <p:cNvPr id="4" name="Rectangle 1026"/>
          <p:cNvSpPr>
            <a:spLocks noGrp="1" noChangeArrowheads="1"/>
          </p:cNvSpPr>
          <p:nvPr>
            <p:ph idx="1"/>
          </p:nvPr>
        </p:nvSpPr>
        <p:spPr bwMode="auto">
          <a:xfrm>
            <a:off x="457200" y="1066800"/>
            <a:ext cx="8229600" cy="5293757"/>
          </a:xfrm>
          <a:prstGeom prst="rect">
            <a:avLst/>
          </a:prstGeom>
          <a:noFill/>
          <a:ln w="9525">
            <a:noFill/>
            <a:round/>
            <a:headEnd/>
            <a:tailEnd/>
          </a:ln>
        </p:spPr>
        <p:txBody>
          <a:bodyPr wrap="square" lIns="0" tIns="0" rIns="0" bIns="0" anchor="ctr">
            <a:spAutoFit/>
          </a:bodyPr>
          <a:lstStyle/>
          <a:p>
            <a:pPr algn="ctr">
              <a:lnSpc>
                <a:spcPct val="200000"/>
              </a:lnSpc>
            </a:pPr>
            <a:r>
              <a:rPr lang="en-GB" sz="1400" dirty="0">
                <a:effectLst/>
                <a:latin typeface="Times New Roman" pitchFamily="18" charset="0"/>
              </a:rPr>
              <a:t>	</a:t>
            </a:r>
            <a:r>
              <a:rPr lang="fr-FR" sz="1800" dirty="0" smtClean="0"/>
              <a:t>Introduction</a:t>
            </a:r>
          </a:p>
          <a:p>
            <a:pPr algn="ctr">
              <a:lnSpc>
                <a:spcPct val="200000"/>
              </a:lnSpc>
            </a:pPr>
            <a:r>
              <a:rPr lang="fr-FR" sz="1400" dirty="0" smtClean="0"/>
              <a:t>Développement industriel nécessite une instrumentation coûteuse</a:t>
            </a:r>
          </a:p>
          <a:p>
            <a:pPr algn="ctr">
              <a:lnSpc>
                <a:spcPct val="200000"/>
              </a:lnSpc>
            </a:pPr>
            <a:r>
              <a:rPr lang="fr-FR" sz="1400" dirty="0" smtClean="0"/>
              <a:t>– Maîtrise des procédés de fabrication.</a:t>
            </a:r>
          </a:p>
          <a:p>
            <a:pPr algn="ctr">
              <a:lnSpc>
                <a:spcPct val="200000"/>
              </a:lnSpc>
            </a:pPr>
            <a:r>
              <a:rPr lang="fr-FR" sz="1400" dirty="0" smtClean="0"/>
              <a:t>– Maîtrise de la qualité des produits finis</a:t>
            </a:r>
          </a:p>
          <a:p>
            <a:pPr algn="ctr">
              <a:lnSpc>
                <a:spcPct val="200000"/>
              </a:lnSpc>
              <a:buFont typeface="Wingdings" pitchFamily="2" charset="2"/>
              <a:buChar char="Ø"/>
            </a:pPr>
            <a:r>
              <a:rPr lang="fr-FR" sz="1400" dirty="0" smtClean="0"/>
              <a:t>  mise en place de capteurs sur l'ensemble de procédé de fabrication</a:t>
            </a:r>
          </a:p>
          <a:p>
            <a:pPr algn="ctr">
              <a:lnSpc>
                <a:spcPct val="200000"/>
              </a:lnSpc>
            </a:pPr>
            <a:r>
              <a:rPr lang="fr-FR" sz="1400" dirty="0" smtClean="0"/>
              <a:t>La capacité du capteur à tenir compte de son environnement, et à définir</a:t>
            </a:r>
          </a:p>
          <a:p>
            <a:pPr algn="ctr">
              <a:lnSpc>
                <a:spcPct val="200000"/>
              </a:lnSpc>
            </a:pPr>
            <a:r>
              <a:rPr lang="fr-FR" sz="1400" dirty="0" smtClean="0"/>
              <a:t>son état de fonctionnement</a:t>
            </a:r>
          </a:p>
          <a:p>
            <a:pPr algn="ctr">
              <a:lnSpc>
                <a:spcPct val="200000"/>
              </a:lnSpc>
            </a:pPr>
            <a:r>
              <a:rPr lang="fr-FR" sz="1400" dirty="0" smtClean="0"/>
              <a:t>+</a:t>
            </a:r>
          </a:p>
          <a:p>
            <a:pPr algn="ctr">
              <a:lnSpc>
                <a:spcPct val="200000"/>
              </a:lnSpc>
            </a:pPr>
            <a:r>
              <a:rPr lang="fr-FR" sz="1400" dirty="0" smtClean="0"/>
              <a:t>Introduction d'une capacité locale de calcul grâce à la miniaturisation</a:t>
            </a:r>
          </a:p>
          <a:p>
            <a:pPr algn="ctr">
              <a:lnSpc>
                <a:spcPct val="200000"/>
              </a:lnSpc>
              <a:buFont typeface="Wingdings" pitchFamily="2" charset="2"/>
              <a:buChar char="Ø"/>
            </a:pPr>
            <a:r>
              <a:rPr lang="fr-FR" sz="1400" dirty="0" smtClean="0"/>
              <a:t>  Capteurs Intelligents</a:t>
            </a:r>
          </a:p>
          <a:p>
            <a:pPr algn="r">
              <a:lnSpc>
                <a:spcPct val="200000"/>
              </a:lnSpc>
              <a:buFont typeface="Wingdings" pitchFamily="2" charset="2"/>
              <a:buChar char="Ø"/>
            </a:pPr>
            <a:endParaRPr lang="en-GB" sz="1400" dirty="0">
              <a:effectLst/>
              <a:latin typeface="Times New Roman" pitchFamily="18" charset="0"/>
            </a:endParaRPr>
          </a:p>
        </p:txBody>
      </p:sp>
      <p:sp>
        <p:nvSpPr>
          <p:cNvPr id="5" name="Espace réservé du numéro de diapositive 4"/>
          <p:cNvSpPr>
            <a:spLocks noGrp="1"/>
          </p:cNvSpPr>
          <p:nvPr>
            <p:ph type="sldNum" sz="quarter" idx="12"/>
          </p:nvPr>
        </p:nvSpPr>
        <p:spPr/>
        <p:txBody>
          <a:bodyPr/>
          <a:lstStyle/>
          <a:p>
            <a:pPr>
              <a:defRPr/>
            </a:pPr>
            <a:fld id="{1288EA98-4C85-41FF-AB84-E678E5ACB5D2}" type="slidenum">
              <a:rPr lang="fr-FR" smtClean="0"/>
              <a:pPr>
                <a:defRPr/>
              </a:pPr>
              <a:t>10</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DEFINITION </a:t>
            </a:r>
            <a:endParaRPr lang="fr-FR" dirty="0"/>
          </a:p>
        </p:txBody>
      </p:sp>
      <p:sp>
        <p:nvSpPr>
          <p:cNvPr id="3" name="Espace réservé du contenu 2"/>
          <p:cNvSpPr>
            <a:spLocks noGrp="1"/>
          </p:cNvSpPr>
          <p:nvPr>
            <p:ph idx="1"/>
          </p:nvPr>
        </p:nvSpPr>
        <p:spPr/>
        <p:txBody>
          <a:bodyPr>
            <a:normAutofit fontScale="92500"/>
          </a:bodyPr>
          <a:lstStyle/>
          <a:p>
            <a:pPr algn="just"/>
            <a:r>
              <a:rPr lang="fr-FR" dirty="0" smtClean="0"/>
              <a:t>Capteur Intelligent</a:t>
            </a:r>
          </a:p>
          <a:p>
            <a:pPr algn="just"/>
            <a:r>
              <a:rPr lang="fr-FR" dirty="0" smtClean="0"/>
              <a:t>Un système composé de plusieurs sous-systèmes dont les fonctions </a:t>
            </a:r>
            <a:r>
              <a:rPr lang="fr-FR" dirty="0" smtClean="0"/>
              <a:t>sont clairement </a:t>
            </a:r>
            <a:r>
              <a:rPr lang="fr-FR" dirty="0" smtClean="0"/>
              <a:t>distinct dont les principaux </a:t>
            </a:r>
            <a:r>
              <a:rPr lang="fr-FR" dirty="0" smtClean="0"/>
              <a:t>sont</a:t>
            </a:r>
            <a:endParaRPr lang="fr-FR" dirty="0" smtClean="0"/>
          </a:p>
          <a:p>
            <a:pPr algn="just"/>
            <a:r>
              <a:rPr lang="fr-FR" dirty="0" smtClean="0"/>
              <a:t>   - </a:t>
            </a:r>
            <a:r>
              <a:rPr lang="fr-FR" dirty="0" smtClean="0"/>
              <a:t>un ou plusieurs capteurs</a:t>
            </a:r>
          </a:p>
          <a:p>
            <a:pPr algn="just"/>
            <a:r>
              <a:rPr lang="fr-FR" dirty="0" smtClean="0"/>
              <a:t>   - </a:t>
            </a:r>
            <a:r>
              <a:rPr lang="fr-FR" dirty="0" smtClean="0"/>
              <a:t>les conditionneurs associés</a:t>
            </a:r>
          </a:p>
          <a:p>
            <a:pPr algn="just"/>
            <a:r>
              <a:rPr lang="fr-FR" dirty="0" smtClean="0"/>
              <a:t>   - </a:t>
            </a:r>
            <a:r>
              <a:rPr lang="fr-FR" dirty="0" smtClean="0"/>
              <a:t>organe de calcul interne</a:t>
            </a:r>
          </a:p>
          <a:p>
            <a:pPr lvl="0" algn="just"/>
            <a:r>
              <a:rPr lang="fr-FR" dirty="0" smtClean="0"/>
              <a:t>   - </a:t>
            </a:r>
            <a:r>
              <a:rPr lang="fr-FR" dirty="0" smtClean="0"/>
              <a:t>interface de communication</a:t>
            </a:r>
          </a:p>
          <a:p>
            <a:pPr algn="just"/>
            <a:r>
              <a:rPr lang="fr-FR" dirty="0" smtClean="0"/>
              <a:t>Différence Capteur intelligent / capteur classique</a:t>
            </a:r>
          </a:p>
          <a:p>
            <a:pPr algn="just"/>
            <a:r>
              <a:rPr lang="fr-FR" dirty="0" smtClean="0"/>
              <a:t>   - </a:t>
            </a:r>
            <a:r>
              <a:rPr lang="fr-FR" dirty="0" smtClean="0"/>
              <a:t>Capacité de calcul interne</a:t>
            </a:r>
          </a:p>
          <a:p>
            <a:pPr algn="just"/>
            <a:r>
              <a:rPr lang="fr-FR" smtClean="0"/>
              <a:t>   - </a:t>
            </a:r>
            <a:r>
              <a:rPr lang="fr-FR" dirty="0" smtClean="0"/>
              <a:t>Interface de communication bidirectionnelle </a:t>
            </a:r>
          </a:p>
          <a:p>
            <a:endParaRPr lang="fr-FR" dirty="0" smtClean="0"/>
          </a:p>
          <a:p>
            <a:endParaRPr lang="fr-FR" dirty="0"/>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11</a:t>
            </a:fld>
            <a:endParaRPr lang="fr-F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12</a:t>
            </a:fld>
            <a:endParaRPr lang="fr-FR"/>
          </a:p>
        </p:txBody>
      </p:sp>
      <p:sp>
        <p:nvSpPr>
          <p:cNvPr id="5" name="Titre 1"/>
          <p:cNvSpPr>
            <a:spLocks noGrp="1"/>
          </p:cNvSpPr>
          <p:nvPr>
            <p:ph type="title"/>
          </p:nvPr>
        </p:nvSpPr>
        <p:spPr/>
        <p:txBody>
          <a:bodyPr>
            <a:noAutofit/>
          </a:bodyPr>
          <a:lstStyle/>
          <a:p>
            <a:pPr algn="ctr"/>
            <a:r>
              <a:rPr lang="fr-FR" sz="4000" dirty="0" smtClean="0"/>
              <a:t>CAPTEUR ANALOGIQUE CLASSIQUE CAPTEUR INTELLIGENT NUMERIQUE </a:t>
            </a:r>
            <a:endParaRPr lang="fr-FR" sz="4000" dirty="0"/>
          </a:p>
        </p:txBody>
      </p:sp>
      <p:pic>
        <p:nvPicPr>
          <p:cNvPr id="6" name="Picture 2"/>
          <p:cNvPicPr>
            <a:picLocks noGrp="1" noChangeAspect="1" noChangeArrowheads="1"/>
          </p:cNvPicPr>
          <p:nvPr>
            <p:ph idx="1"/>
          </p:nvPr>
        </p:nvPicPr>
        <p:blipFill>
          <a:blip r:embed="rId2"/>
          <a:srcRect/>
          <a:stretch>
            <a:fillRect/>
          </a:stretch>
        </p:blipFill>
        <p:spPr bwMode="auto">
          <a:xfrm>
            <a:off x="2848052" y="1935163"/>
            <a:ext cx="3447896" cy="4389437"/>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folHlink"/>
            </a:gs>
            <a:gs pos="50000">
              <a:schemeClr val="tx1"/>
            </a:gs>
            <a:gs pos="100000">
              <a:schemeClr val="folHlink"/>
            </a:gs>
          </a:gsLst>
          <a:lin ang="5400000" scaled="1"/>
        </a:gradFill>
        <a:effectLst/>
      </p:bgPr>
    </p:bg>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pPr>
              <a:defRPr/>
            </a:pPr>
            <a:fld id="{125D7CDB-ADF7-4D9F-BF60-D3D77C036E1E}" type="slidenum">
              <a:rPr lang="fr-FR" smtClean="0"/>
              <a:pPr>
                <a:defRPr/>
              </a:pPr>
              <a:t>13</a:t>
            </a:fld>
            <a:endParaRPr lang="fr-FR"/>
          </a:p>
        </p:txBody>
      </p:sp>
      <p:sp>
        <p:nvSpPr>
          <p:cNvPr id="8193" name="Rectangle 1"/>
          <p:cNvSpPr>
            <a:spLocks noChangeArrowheads="1"/>
          </p:cNvSpPr>
          <p:nvPr/>
        </p:nvSpPr>
        <p:spPr bwMode="auto">
          <a:xfrm>
            <a:off x="626607" y="977979"/>
            <a:ext cx="7755393" cy="63401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Fonctionnalit</a:t>
            </a:r>
            <a:r>
              <a:rPr kumimoji="0" lang="fr-FR" sz="32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d'un capteur intelligent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Capteur intelligent = capteur fournissant une mesure + d'autres services</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Fonctionnalit</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 n</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cessaires </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une instrumentation industrielle</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trologie</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Auto-adaptabilit</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remplacement des donn</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es manquantes, validation de mesure traitement du signal</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Maintenance</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Auto-surveillance, </a:t>
            </a:r>
            <a:r>
              <a:rPr kumimoji="0" lang="fr-FR"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auto-diagnostic</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contrôle </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distance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Mise en service</a:t>
            </a:r>
            <a:endParaRPr kumimoji="0" lang="fr-F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Configuration </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distance</a:t>
            </a:r>
            <a:r>
              <a:rPr kumimoji="0" lang="fr-FR" sz="20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lang="fr-FR" sz="1400" i="1" dirty="0" smtClean="0">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400" b="0" i="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sz="1400" i="1" dirty="0" smtClean="0">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400" b="0" i="1"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spli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chemeClr val="bg1"/>
            </a:gs>
            <a:gs pos="100000">
              <a:srgbClr val="DEBF22"/>
            </a:gs>
          </a:gsLst>
          <a:lin ang="0" scaled="1"/>
        </a:gradFill>
        <a:effectLst/>
      </p:bgPr>
    </p:bg>
    <p:spTree>
      <p:nvGrpSpPr>
        <p:cNvPr id="1" name=""/>
        <p:cNvGrpSpPr/>
        <p:nvPr/>
      </p:nvGrpSpPr>
      <p:grpSpPr>
        <a:xfrm>
          <a:off x="0" y="0"/>
          <a:ext cx="0" cy="0"/>
          <a:chOff x="0" y="0"/>
          <a:chExt cx="0" cy="0"/>
        </a:xfrm>
      </p:grpSpPr>
      <p:sp>
        <p:nvSpPr>
          <p:cNvPr id="2052" name="Rectangle 4"/>
          <p:cNvSpPr>
            <a:spLocks noChangeArrowheads="1"/>
          </p:cNvSpPr>
          <p:nvPr/>
        </p:nvSpPr>
        <p:spPr bwMode="auto">
          <a:xfrm>
            <a:off x="3962400" y="990600"/>
            <a:ext cx="4343400" cy="3657600"/>
          </a:xfrm>
          <a:prstGeom prst="rect">
            <a:avLst/>
          </a:prstGeom>
          <a:noFill/>
          <a:ln w="9525">
            <a:noFill/>
            <a:miter lim="800000"/>
            <a:headEnd/>
            <a:tailEnd/>
          </a:ln>
        </p:spPr>
        <p:txBody>
          <a:bodyPr/>
          <a:lstStyle/>
          <a:p>
            <a:pPr algn="ctr">
              <a:spcBef>
                <a:spcPct val="20000"/>
              </a:spcBef>
            </a:pPr>
            <a:endParaRPr lang="fr-FR" sz="3200">
              <a:effectLst/>
              <a:latin typeface="Times New Roman" pitchFamily="18" charset="0"/>
            </a:endParaRPr>
          </a:p>
        </p:txBody>
      </p:sp>
      <p:sp>
        <p:nvSpPr>
          <p:cNvPr id="2053" name="Rectangle 5"/>
          <p:cNvSpPr>
            <a:spLocks noChangeArrowheads="1"/>
          </p:cNvSpPr>
          <p:nvPr/>
        </p:nvSpPr>
        <p:spPr bwMode="auto">
          <a:xfrm>
            <a:off x="457200" y="990600"/>
            <a:ext cx="4343400" cy="3657600"/>
          </a:xfrm>
          <a:prstGeom prst="rect">
            <a:avLst/>
          </a:prstGeom>
          <a:noFill/>
          <a:ln w="9525">
            <a:noFill/>
            <a:miter lim="800000"/>
            <a:headEnd/>
            <a:tailEnd/>
          </a:ln>
        </p:spPr>
        <p:txBody>
          <a:bodyPr/>
          <a:lstStyle/>
          <a:p>
            <a:pPr algn="ctr">
              <a:spcBef>
                <a:spcPct val="20000"/>
              </a:spcBef>
            </a:pPr>
            <a:endParaRPr lang="fr-FR" sz="3200">
              <a:effectLst/>
              <a:latin typeface="Times New Roman" pitchFamily="18" charset="0"/>
            </a:endParaRPr>
          </a:p>
        </p:txBody>
      </p:sp>
      <p:sp>
        <p:nvSpPr>
          <p:cNvPr id="2054" name="Text Box 6"/>
          <p:cNvSpPr txBox="1">
            <a:spLocks noChangeArrowheads="1"/>
          </p:cNvSpPr>
          <p:nvPr/>
        </p:nvSpPr>
        <p:spPr bwMode="auto">
          <a:xfrm>
            <a:off x="1584325" y="1412875"/>
            <a:ext cx="3749675" cy="457200"/>
          </a:xfrm>
          <a:prstGeom prst="rect">
            <a:avLst/>
          </a:prstGeom>
          <a:noFill/>
          <a:ln w="9525">
            <a:noFill/>
            <a:miter lim="800000"/>
            <a:headEnd/>
            <a:tailEnd/>
          </a:ln>
        </p:spPr>
        <p:txBody>
          <a:bodyPr>
            <a:spAutoFit/>
          </a:bodyPr>
          <a:lstStyle/>
          <a:p>
            <a:endParaRPr lang="fr-FR">
              <a:effectLst/>
              <a:latin typeface="Times New Roman" pitchFamily="18" charset="0"/>
            </a:endParaRPr>
          </a:p>
        </p:txBody>
      </p:sp>
      <p:sp>
        <p:nvSpPr>
          <p:cNvPr id="14" name="Titre 13"/>
          <p:cNvSpPr>
            <a:spLocks noGrp="1"/>
          </p:cNvSpPr>
          <p:nvPr>
            <p:ph type="ctrTitle"/>
          </p:nvPr>
        </p:nvSpPr>
        <p:spPr>
          <a:xfrm>
            <a:off x="533400" y="2514600"/>
            <a:ext cx="7851648" cy="2209800"/>
          </a:xfrm>
        </p:spPr>
        <p:txBody>
          <a:bodyPr>
            <a:noAutofit/>
          </a:bodyPr>
          <a:lstStyle/>
          <a:p>
            <a:pPr algn="l">
              <a:buFont typeface="Wingdings" pitchFamily="2" charset="2"/>
              <a:buChar char="§"/>
            </a:pPr>
            <a:r>
              <a:rPr lang="fr-FR" sz="1800" dirty="0" smtClean="0"/>
              <a:t>Le capteur intelligent correspond principalement à l'intégration dans le corps du capteur d'un organe de calcul interne (microprocesseur, microcontrôleur), d'un système de conditionnement du signal (programmable ou contrôlé) et d'une interface de communication...</a:t>
            </a:r>
            <a:br>
              <a:rPr lang="fr-FR" sz="1800" dirty="0" smtClean="0"/>
            </a:br>
            <a:r>
              <a:rPr lang="fr-FR" sz="1800" dirty="0" smtClean="0"/>
              <a:t/>
            </a:r>
            <a:br>
              <a:rPr lang="fr-FR" sz="1800" dirty="0" smtClean="0"/>
            </a:br>
            <a:r>
              <a:rPr lang="fr-FR" sz="1800" dirty="0" smtClean="0"/>
              <a:t>  </a:t>
            </a:r>
            <a:br>
              <a:rPr lang="fr-FR" sz="1800" dirty="0" smtClean="0"/>
            </a:br>
            <a:r>
              <a:rPr lang="fr-FR" sz="1800" dirty="0" smtClean="0"/>
              <a:t>Plus largement, le concept de capteur intelligent se décompose ainsi:</a:t>
            </a:r>
            <a:br>
              <a:rPr lang="fr-FR" sz="1800" dirty="0" smtClean="0"/>
            </a:br>
            <a:r>
              <a:rPr lang="fr-FR" sz="1800" dirty="0" smtClean="0"/>
              <a:t/>
            </a:r>
            <a:br>
              <a:rPr lang="fr-FR" sz="1800" dirty="0" smtClean="0"/>
            </a:br>
            <a:r>
              <a:rPr lang="fr-FR" sz="1800" dirty="0" smtClean="0"/>
              <a:t> Un ou plusieurs transducteur(s).</a:t>
            </a:r>
            <a:br>
              <a:rPr lang="fr-FR" sz="1800" dirty="0" smtClean="0"/>
            </a:br>
            <a:r>
              <a:rPr lang="fr-FR" sz="1800" dirty="0" smtClean="0"/>
              <a:t>  Des conditionneurs spécifiques.</a:t>
            </a:r>
            <a:br>
              <a:rPr lang="fr-FR" sz="1800" dirty="0" smtClean="0"/>
            </a:br>
            <a:r>
              <a:rPr lang="fr-FR" sz="1800" dirty="0" smtClean="0"/>
              <a:t>   D'une mémoire.</a:t>
            </a:r>
            <a:br>
              <a:rPr lang="fr-FR" sz="1800" dirty="0" smtClean="0"/>
            </a:br>
            <a:r>
              <a:rPr lang="fr-FR" sz="1800" dirty="0" smtClean="0"/>
              <a:t>    D'une alimentation.</a:t>
            </a:r>
            <a:br>
              <a:rPr lang="fr-FR" sz="1800" dirty="0" smtClean="0"/>
            </a:br>
            <a:r>
              <a:rPr lang="fr-FR" sz="1800" dirty="0" smtClean="0"/>
              <a:t>     D'un organe intelligent interne permettant un traitement local et l'élaboration d'un signal numérique.</a:t>
            </a:r>
            <a:br>
              <a:rPr lang="fr-FR" sz="1800" dirty="0" smtClean="0"/>
            </a:br>
            <a:r>
              <a:rPr lang="fr-FR" sz="1800" dirty="0" smtClean="0"/>
              <a:t>  </a:t>
            </a:r>
            <a:br>
              <a:rPr lang="fr-FR" sz="1800" dirty="0" smtClean="0"/>
            </a:br>
            <a:r>
              <a:rPr lang="fr-FR" sz="1800" dirty="0" smtClean="0"/>
              <a:t>       D'une interface de communication</a:t>
            </a:r>
            <a:endParaRPr lang="fr-FR" sz="1800" dirty="0"/>
          </a:p>
        </p:txBody>
      </p:sp>
      <p:sp>
        <p:nvSpPr>
          <p:cNvPr id="15" name="Espace réservé du numéro de diapositive 14"/>
          <p:cNvSpPr>
            <a:spLocks noGrp="1"/>
          </p:cNvSpPr>
          <p:nvPr>
            <p:ph type="sldNum" sz="quarter" idx="12"/>
          </p:nvPr>
        </p:nvSpPr>
        <p:spPr/>
        <p:txBody>
          <a:bodyPr/>
          <a:lstStyle/>
          <a:p>
            <a:pPr>
              <a:defRPr/>
            </a:pPr>
            <a:fld id="{34875B95-5E9A-4283-94CD-69BA4FFF381E}" type="slidenum">
              <a:rPr lang="fr-FR" smtClean="0"/>
              <a:pPr>
                <a:defRPr/>
              </a:pPr>
              <a:t>14</a:t>
            </a:fld>
            <a:endParaRPr lang="fr-FR"/>
          </a:p>
        </p:txBody>
      </p:sp>
    </p:spTree>
  </p:cSld>
  <p:clrMapOvr>
    <a:masterClrMapping/>
  </p:clrMapOvr>
  <p:transition>
    <p:randomBa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nodePh="1">
                                  <p:stCondLst>
                                    <p:cond delay="0"/>
                                  </p:stCondLst>
                                  <p:endCondLst>
                                    <p:cond evt="begin" delay="0">
                                      <p:tn val="5"/>
                                    </p:cond>
                                  </p:endCondLst>
                                  <p:childTnLst>
                                    <p:set>
                                      <p:cBhvr>
                                        <p:cTn id="6" dur="1" fill="hold">
                                          <p:stCondLst>
                                            <p:cond delay="0"/>
                                          </p:stCondLst>
                                        </p:cTn>
                                        <p:tgtEl>
                                          <p:spTgt spid="2052"/>
                                        </p:tgtEl>
                                        <p:attrNameLst>
                                          <p:attrName>style.visibility</p:attrName>
                                        </p:attrNameLst>
                                      </p:cBhvr>
                                      <p:to>
                                        <p:strVal val="visible"/>
                                      </p:to>
                                    </p:set>
                                    <p:anim calcmode="lin" valueType="num">
                                      <p:cBhvr additive="base">
                                        <p:cTn id="7" dur="500" fill="hold"/>
                                        <p:tgtEl>
                                          <p:spTgt spid="2052"/>
                                        </p:tgtEl>
                                        <p:attrNameLst>
                                          <p:attrName>ppt_x</p:attrName>
                                        </p:attrNameLst>
                                      </p:cBhvr>
                                      <p:tavLst>
                                        <p:tav tm="0">
                                          <p:val>
                                            <p:strVal val="0-#ppt_w/2"/>
                                          </p:val>
                                        </p:tav>
                                        <p:tav tm="100000">
                                          <p:val>
                                            <p:strVal val="#ppt_x"/>
                                          </p:val>
                                        </p:tav>
                                      </p:tavLst>
                                    </p:anim>
                                    <p:anim calcmode="lin" valueType="num">
                                      <p:cBhvr additive="base">
                                        <p:cTn id="8" dur="500" fill="hold"/>
                                        <p:tgtEl>
                                          <p:spTgt spid="205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nodePh="1">
                                  <p:stCondLst>
                                    <p:cond delay="0"/>
                                  </p:stCondLst>
                                  <p:endCondLst>
                                    <p:cond evt="begin" delay="0">
                                      <p:tn val="10"/>
                                    </p:cond>
                                  </p:endCondLst>
                                  <p:childTnLst>
                                    <p:set>
                                      <p:cBhvr>
                                        <p:cTn id="11" dur="1" fill="hold">
                                          <p:stCondLst>
                                            <p:cond delay="0"/>
                                          </p:stCondLst>
                                        </p:cTn>
                                        <p:tgtEl>
                                          <p:spTgt spid="2053"/>
                                        </p:tgtEl>
                                        <p:attrNameLst>
                                          <p:attrName>style.visibility</p:attrName>
                                        </p:attrNameLst>
                                      </p:cBhvr>
                                      <p:to>
                                        <p:strVal val="visible"/>
                                      </p:to>
                                    </p:set>
                                    <p:anim calcmode="lin" valueType="num">
                                      <p:cBhvr additive="base">
                                        <p:cTn id="12" dur="500" fill="hold"/>
                                        <p:tgtEl>
                                          <p:spTgt spid="2053"/>
                                        </p:tgtEl>
                                        <p:attrNameLst>
                                          <p:attrName>ppt_x</p:attrName>
                                        </p:attrNameLst>
                                      </p:cBhvr>
                                      <p:tavLst>
                                        <p:tav tm="0">
                                          <p:val>
                                            <p:strVal val="0-#ppt_w/2"/>
                                          </p:val>
                                        </p:tav>
                                        <p:tav tm="100000">
                                          <p:val>
                                            <p:strVal val="#ppt_x"/>
                                          </p:val>
                                        </p:tav>
                                      </p:tavLst>
                                    </p:anim>
                                    <p:anim calcmode="lin" valueType="num">
                                      <p:cBhvr additive="base">
                                        <p:cTn id="13" dur="500" fill="hold"/>
                                        <p:tgtEl>
                                          <p:spTgt spid="2053"/>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nodePh="1">
                                  <p:stCondLst>
                                    <p:cond delay="0"/>
                                  </p:stCondLst>
                                  <p:endCondLst>
                                    <p:cond evt="begin" delay="0">
                                      <p:tn val="15"/>
                                    </p:cond>
                                  </p:endCondLst>
                                  <p:childTnLst>
                                    <p:set>
                                      <p:cBhvr>
                                        <p:cTn id="16" dur="1" fill="hold">
                                          <p:stCondLst>
                                            <p:cond delay="0"/>
                                          </p:stCondLst>
                                        </p:cTn>
                                        <p:tgtEl>
                                          <p:spTgt spid="2054"/>
                                        </p:tgtEl>
                                        <p:attrNameLst>
                                          <p:attrName>style.visibility</p:attrName>
                                        </p:attrNameLst>
                                      </p:cBhvr>
                                      <p:to>
                                        <p:strVal val="visible"/>
                                      </p:to>
                                    </p:set>
                                    <p:anim calcmode="lin" valueType="num">
                                      <p:cBhvr additive="base">
                                        <p:cTn id="17" dur="500" fill="hold"/>
                                        <p:tgtEl>
                                          <p:spTgt spid="2054"/>
                                        </p:tgtEl>
                                        <p:attrNameLst>
                                          <p:attrName>ppt_x</p:attrName>
                                        </p:attrNameLst>
                                      </p:cBhvr>
                                      <p:tavLst>
                                        <p:tav tm="0">
                                          <p:val>
                                            <p:strVal val="0-#ppt_w/2"/>
                                          </p:val>
                                        </p:tav>
                                        <p:tav tm="100000">
                                          <p:val>
                                            <p:strVal val="#ppt_x"/>
                                          </p:val>
                                        </p:tav>
                                      </p:tavLst>
                                    </p:anim>
                                    <p:anim calcmode="lin" valueType="num">
                                      <p:cBhvr additive="base">
                                        <p:cTn id="18" dur="500" fill="hold"/>
                                        <p:tgtEl>
                                          <p:spTgt spid="205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autoUpdateAnimBg="0"/>
      <p:bldP spid="2053" grpId="0" autoUpdateAnimBg="0"/>
      <p:bldP spid="2054"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6200"/>
            <a:ext cx="8229600" cy="1143000"/>
          </a:xfrm>
        </p:spPr>
        <p:txBody>
          <a:bodyPr>
            <a:normAutofit fontScale="90000"/>
          </a:bodyPr>
          <a:lstStyle/>
          <a:p>
            <a:pPr algn="ctr"/>
            <a:r>
              <a:rPr lang="fr-FR" sz="2200" dirty="0" smtClean="0"/>
              <a:t>schémas synoptique d’un capteur intelligent complet de plusieurs grandeurs</a:t>
            </a:r>
            <a:br>
              <a:rPr lang="fr-FR" sz="2200" dirty="0" smtClean="0"/>
            </a:br>
            <a:r>
              <a:rPr lang="fr-FR" sz="2200" dirty="0" smtClean="0"/>
              <a:t>physiques avec </a:t>
            </a:r>
            <a:r>
              <a:rPr lang="fr-FR" sz="2200" dirty="0" smtClean="0"/>
              <a:t>un </a:t>
            </a:r>
            <a:r>
              <a:rPr lang="fr-FR" sz="2200" dirty="0" smtClean="0"/>
              <a:t>module de communication avec l’environnement extérieur</a:t>
            </a:r>
            <a:r>
              <a:rPr lang="fr-FR" sz="2000" dirty="0" smtClean="0"/>
              <a:t>.</a:t>
            </a:r>
            <a:endParaRPr lang="fr-FR" sz="2000" dirty="0"/>
          </a:p>
        </p:txBody>
      </p:sp>
      <p:pic>
        <p:nvPicPr>
          <p:cNvPr id="9218" name="Picture 2"/>
          <p:cNvPicPr>
            <a:picLocks noGrp="1" noChangeAspect="1" noChangeArrowheads="1"/>
          </p:cNvPicPr>
          <p:nvPr>
            <p:ph idx="1"/>
          </p:nvPr>
        </p:nvPicPr>
        <p:blipFill>
          <a:blip r:embed="rId2"/>
          <a:stretch>
            <a:fillRect/>
          </a:stretch>
        </p:blipFill>
        <p:spPr bwMode="auto">
          <a:xfrm>
            <a:off x="866775" y="2143919"/>
            <a:ext cx="7410450" cy="3971925"/>
          </a:xfrm>
          <a:prstGeom prst="rect">
            <a:avLst/>
          </a:prstGeom>
          <a:noFill/>
          <a:ln w="9525">
            <a:noFill/>
            <a:miter lim="800000"/>
            <a:headEnd/>
            <a:tailEnd/>
          </a:ln>
          <a:effectLst/>
        </p:spPr>
      </p:pic>
      <p:sp>
        <p:nvSpPr>
          <p:cNvPr id="5" name="Espace réservé du numéro de diapositive 4"/>
          <p:cNvSpPr>
            <a:spLocks noGrp="1"/>
          </p:cNvSpPr>
          <p:nvPr>
            <p:ph type="sldNum" sz="quarter" idx="12"/>
          </p:nvPr>
        </p:nvSpPr>
        <p:spPr/>
        <p:txBody>
          <a:bodyPr/>
          <a:lstStyle/>
          <a:p>
            <a:pPr>
              <a:defRPr/>
            </a:pPr>
            <a:fld id="{1288EA98-4C85-41FF-AB84-E678E5ACB5D2}" type="slidenum">
              <a:rPr lang="fr-FR" smtClean="0"/>
              <a:pPr>
                <a:defRPr/>
              </a:pPr>
              <a:t>15</a:t>
            </a:fld>
            <a:endParaRPr lang="fr-F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t>Constitution possible d’un capteur intelligent </a:t>
            </a:r>
            <a:endParaRPr lang="fr-FR" dirty="0"/>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16</a:t>
            </a:fld>
            <a:endParaRPr lang="fr-FR"/>
          </a:p>
        </p:txBody>
      </p:sp>
      <p:pic>
        <p:nvPicPr>
          <p:cNvPr id="4098" name="Picture 2"/>
          <p:cNvPicPr>
            <a:picLocks noGrp="1" noChangeAspect="1" noChangeArrowheads="1"/>
          </p:cNvPicPr>
          <p:nvPr>
            <p:ph idx="1"/>
          </p:nvPr>
        </p:nvPicPr>
        <p:blipFill>
          <a:blip r:embed="rId2"/>
          <a:srcRect/>
          <a:stretch>
            <a:fillRect/>
          </a:stretch>
        </p:blipFill>
        <p:spPr bwMode="auto">
          <a:xfrm>
            <a:off x="1752484" y="1935163"/>
            <a:ext cx="5639031" cy="4389437"/>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Rôle de quelques éléments</a:t>
            </a:r>
            <a:endParaRPr lang="fr-FR" dirty="0"/>
          </a:p>
        </p:txBody>
      </p:sp>
      <p:sp>
        <p:nvSpPr>
          <p:cNvPr id="3" name="Espace réservé du contenu 2"/>
          <p:cNvSpPr>
            <a:spLocks noGrp="1"/>
          </p:cNvSpPr>
          <p:nvPr>
            <p:ph idx="1"/>
          </p:nvPr>
        </p:nvSpPr>
        <p:spPr/>
        <p:txBody>
          <a:bodyPr>
            <a:normAutofit fontScale="92500"/>
          </a:bodyPr>
          <a:lstStyle/>
          <a:p>
            <a:pPr algn="just"/>
            <a:r>
              <a:rPr lang="fr-FR" dirty="0" smtClean="0"/>
              <a:t>La PROM ( identification des paramètres métrologiques ): elle contient déjà  des paramètres stockés pour identifier la </a:t>
            </a:r>
            <a:r>
              <a:rPr lang="fr-FR" dirty="0" err="1" smtClean="0"/>
              <a:t>mesurande</a:t>
            </a:r>
            <a:r>
              <a:rPr lang="fr-FR" dirty="0" smtClean="0"/>
              <a:t> parmi les grandeurs d'influence.</a:t>
            </a:r>
          </a:p>
          <a:p>
            <a:pPr algn="just"/>
            <a:r>
              <a:rPr lang="fr-FR" dirty="0" smtClean="0"/>
              <a:t>Le multiplexeur : permet la sélection d’un canal afin d’aiguiller son signal vers les dispositifs de traitement.</a:t>
            </a:r>
          </a:p>
          <a:p>
            <a:pPr algn="just"/>
            <a:r>
              <a:rPr lang="fr-FR" dirty="0" smtClean="0"/>
              <a:t>L’échantillonneur  bloqueur : </a:t>
            </a:r>
          </a:p>
          <a:p>
            <a:pPr algn="just"/>
            <a:r>
              <a:rPr lang="fr-FR" dirty="0" smtClean="0"/>
              <a:t>   - Prélever à un instant connu avec précision un échantillon d’une tension appliquée à son entrée ,</a:t>
            </a:r>
          </a:p>
          <a:p>
            <a:pPr algn="just"/>
            <a:r>
              <a:rPr lang="fr-FR" dirty="0" smtClean="0"/>
              <a:t>   -   Mesurer cet échantillon,</a:t>
            </a:r>
          </a:p>
          <a:p>
            <a:pPr algn="just"/>
            <a:r>
              <a:rPr lang="fr-FR" dirty="0" smtClean="0"/>
              <a:t>   -   Délivrer en sortie une tension égale à celle mémorisée.  </a:t>
            </a:r>
            <a:endParaRPr lang="fr-FR" dirty="0"/>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17</a:t>
            </a:fld>
            <a:endParaRPr lang="fr-F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19200"/>
            <a:ext cx="8229600" cy="4389120"/>
          </a:xfrm>
        </p:spPr>
        <p:txBody>
          <a:bodyPr>
            <a:normAutofit fontScale="92500"/>
          </a:bodyPr>
          <a:lstStyle/>
          <a:p>
            <a:pPr algn="just"/>
            <a:r>
              <a:rPr lang="fr-FR" dirty="0" smtClean="0"/>
              <a:t>Le convertisseur analogique /numérique :</a:t>
            </a:r>
          </a:p>
          <a:p>
            <a:pPr algn="just"/>
            <a:r>
              <a:rPr lang="fr-FR" dirty="0" smtClean="0"/>
              <a:t>Recevant à son entrée une tension analogique Vi , il délivre en sortie un mot de n bits selon un code binaire déterminé.</a:t>
            </a:r>
          </a:p>
          <a:p>
            <a:pPr algn="just"/>
            <a:r>
              <a:rPr lang="fr-FR" dirty="0" smtClean="0"/>
              <a:t>Le microprocesseur  :</a:t>
            </a:r>
          </a:p>
          <a:p>
            <a:pPr algn="just"/>
            <a:r>
              <a:rPr lang="fr-FR" dirty="0" smtClean="0"/>
              <a:t>Une fois programmé , il va être le chef d’orchestre de la chaine de mesure , c-à-dire délivrer les séquences de commande activant chacun des blocs .</a:t>
            </a:r>
          </a:p>
          <a:p>
            <a:pPr algn="just"/>
            <a:r>
              <a:rPr lang="fr-FR" dirty="0" smtClean="0"/>
              <a:t>L'interface de communication bidirectionnelle :</a:t>
            </a:r>
          </a:p>
          <a:p>
            <a:pPr algn="just"/>
            <a:r>
              <a:rPr lang="fr-FR" dirty="0" smtClean="0"/>
              <a:t>Assure la liaison du capteur à un calculateur central via un bus partagé entre plusieurs capteurs intelligents .</a:t>
            </a:r>
            <a:endParaRPr lang="fr-FR" dirty="0"/>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18</a:t>
            </a:fld>
            <a:endParaRPr lang="fr-F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19</a:t>
            </a:fld>
            <a:endParaRPr lang="fr-FR"/>
          </a:p>
        </p:txBody>
      </p:sp>
      <p:sp>
        <p:nvSpPr>
          <p:cNvPr id="5" name="Titre 4"/>
          <p:cNvSpPr>
            <a:spLocks noGrp="1"/>
          </p:cNvSpPr>
          <p:nvPr>
            <p:ph type="title"/>
          </p:nvPr>
        </p:nvSpPr>
        <p:spPr>
          <a:xfrm>
            <a:off x="457200" y="704088"/>
            <a:ext cx="8229600" cy="1031051"/>
          </a:xfrm>
          <a:prstGeom prst="rect">
            <a:avLst/>
          </a:prstGeom>
        </p:spPr>
        <p:txBody>
          <a:bodyPr wrap="square">
            <a:spAutoFit/>
          </a:bodyPr>
          <a:lstStyle/>
          <a:p>
            <a:pPr algn="ctr"/>
            <a:r>
              <a:rPr lang="fr-FR" sz="3200" dirty="0" smtClean="0">
                <a:latin typeface="Times New Roman" pitchFamily="18" charset="0"/>
                <a:cs typeface="Times New Roman" pitchFamily="18" charset="0"/>
              </a:rPr>
              <a:t>Structure interne d’un capteur intelligent </a:t>
            </a:r>
            <a:r>
              <a:rPr lang="fr-FR" sz="3200" dirty="0" smtClean="0">
                <a:latin typeface="Times New Roman" pitchFamily="18" charset="0"/>
                <a:cs typeface="Times New Roman" pitchFamily="18" charset="0"/>
              </a:rPr>
              <a:t/>
            </a:r>
            <a:br>
              <a:rPr lang="fr-FR" sz="3200" dirty="0" smtClean="0">
                <a:latin typeface="Times New Roman" pitchFamily="18" charset="0"/>
                <a:cs typeface="Times New Roman" pitchFamily="18" charset="0"/>
              </a:rPr>
            </a:br>
            <a:r>
              <a:rPr lang="fr-FR" sz="3200" dirty="0" smtClean="0">
                <a:latin typeface="Times New Roman" pitchFamily="18" charset="0"/>
                <a:cs typeface="Times New Roman" pitchFamily="18" charset="0"/>
              </a:rPr>
              <a:t>de </a:t>
            </a:r>
            <a:r>
              <a:rPr lang="fr-FR" sz="3200" dirty="0" smtClean="0">
                <a:latin typeface="Times New Roman" pitchFamily="18" charset="0"/>
                <a:cs typeface="Times New Roman" pitchFamily="18" charset="0"/>
              </a:rPr>
              <a:t>pression</a:t>
            </a:r>
            <a:endParaRPr lang="fr-FR" sz="3200" dirty="0">
              <a:latin typeface="Times New Roman" pitchFamily="18" charset="0"/>
              <a:cs typeface="Times New Roman" pitchFamily="18" charset="0"/>
            </a:endParaRPr>
          </a:p>
        </p:txBody>
      </p:sp>
      <p:pic>
        <p:nvPicPr>
          <p:cNvPr id="6" name="Picture 2"/>
          <p:cNvPicPr>
            <a:picLocks noGrp="1" noChangeAspect="1" noChangeArrowheads="1"/>
          </p:cNvPicPr>
          <p:nvPr>
            <p:ph idx="1"/>
          </p:nvPr>
        </p:nvPicPr>
        <p:blipFill>
          <a:blip r:embed="rId2"/>
          <a:srcRect/>
          <a:stretch>
            <a:fillRect/>
          </a:stretch>
        </p:blipFill>
        <p:spPr bwMode="auto">
          <a:xfrm>
            <a:off x="1852612" y="2229644"/>
            <a:ext cx="5438775" cy="3800475"/>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1000" y="762000"/>
            <a:ext cx="8382000" cy="3657600"/>
          </a:xfrm>
        </p:spPr>
        <p:txBody>
          <a:bodyPr>
            <a:normAutofit fontScale="90000"/>
          </a:bodyPr>
          <a:lstStyle/>
          <a:p>
            <a:pPr algn="ctr">
              <a:lnSpc>
                <a:spcPct val="150000"/>
              </a:lnSpc>
            </a:pPr>
            <a:r>
              <a:rPr lang="fr-FR" dirty="0" smtClean="0"/>
              <a:t>LES CAPTEURS</a:t>
            </a:r>
            <a:br>
              <a:rPr lang="fr-FR" dirty="0" smtClean="0"/>
            </a:br>
            <a:r>
              <a:rPr lang="fr-FR" dirty="0" smtClean="0">
                <a:latin typeface="Times New Roman" pitchFamily="18" charset="0"/>
                <a:cs typeface="Times New Roman" pitchFamily="18" charset="0"/>
              </a:rPr>
              <a:t> </a:t>
            </a:r>
            <a:r>
              <a:rPr lang="fr-FR" sz="1600" dirty="0" smtClean="0">
                <a:latin typeface="Times New Roman" pitchFamily="18" charset="0"/>
                <a:cs typeface="Times New Roman" pitchFamily="18" charset="0"/>
              </a:rPr>
              <a:t>Un capteur est un organe de prélèvement d’information qui élabore `a partir d’une grandeur physique, une</a:t>
            </a:r>
            <a:br>
              <a:rPr lang="fr-FR" sz="1600" dirty="0" smtClean="0">
                <a:latin typeface="Times New Roman" pitchFamily="18" charset="0"/>
                <a:cs typeface="Times New Roman" pitchFamily="18" charset="0"/>
              </a:rPr>
            </a:br>
            <a:r>
              <a:rPr lang="fr-FR" sz="1600" dirty="0" smtClean="0">
                <a:latin typeface="Times New Roman" pitchFamily="18" charset="0"/>
                <a:cs typeface="Times New Roman" pitchFamily="18" charset="0"/>
              </a:rPr>
              <a:t>autre grandeur physique de nature différente (tr`es souvent électrique). Cette grandeur représentative de la </a:t>
            </a:r>
            <a:br>
              <a:rPr lang="fr-FR" sz="1600" dirty="0" smtClean="0">
                <a:latin typeface="Times New Roman" pitchFamily="18" charset="0"/>
                <a:cs typeface="Times New Roman" pitchFamily="18" charset="0"/>
              </a:rPr>
            </a:br>
            <a:r>
              <a:rPr lang="fr-FR" sz="1600" dirty="0" smtClean="0">
                <a:latin typeface="Times New Roman" pitchFamily="18" charset="0"/>
                <a:cs typeface="Times New Roman" pitchFamily="18" charset="0"/>
              </a:rPr>
              <a:t/>
            </a:r>
            <a:br>
              <a:rPr lang="fr-FR" sz="1600" dirty="0" smtClean="0">
                <a:latin typeface="Times New Roman" pitchFamily="18" charset="0"/>
                <a:cs typeface="Times New Roman" pitchFamily="18" charset="0"/>
              </a:rPr>
            </a:br>
            <a:r>
              <a:rPr lang="fr-FR" sz="1600" dirty="0" smtClean="0">
                <a:latin typeface="Times New Roman" pitchFamily="18" charset="0"/>
                <a:cs typeface="Times New Roman" pitchFamily="18" charset="0"/>
              </a:rPr>
              <a:t>grandeur prélevée est utilisable `a des fins de mesure ou de commande. </a:t>
            </a:r>
            <a:br>
              <a:rPr lang="fr-FR" sz="1600" dirty="0" smtClean="0">
                <a:latin typeface="Times New Roman" pitchFamily="18" charset="0"/>
                <a:cs typeface="Times New Roman" pitchFamily="18" charset="0"/>
              </a:rPr>
            </a:br>
            <a:endParaRPr lang="fr-FR" sz="1600" dirty="0">
              <a:latin typeface="Times New Roman" pitchFamily="18" charset="0"/>
              <a:cs typeface="Times New Roman" pitchFamily="18" charset="0"/>
            </a:endParaRPr>
          </a:p>
        </p:txBody>
      </p:sp>
      <p:sp>
        <p:nvSpPr>
          <p:cNvPr id="3" name="Espace réservé du numéro de diapositive 2"/>
          <p:cNvSpPr>
            <a:spLocks noGrp="1"/>
          </p:cNvSpPr>
          <p:nvPr>
            <p:ph type="sldNum" sz="quarter" idx="12"/>
          </p:nvPr>
        </p:nvSpPr>
        <p:spPr/>
        <p:txBody>
          <a:bodyPr/>
          <a:lstStyle/>
          <a:p>
            <a:pPr>
              <a:defRPr/>
            </a:pPr>
            <a:fld id="{AD04A168-CDC7-49B1-953D-CC0397E70362}" type="slidenum">
              <a:rPr lang="fr-FR" smtClean="0"/>
              <a:pPr>
                <a:defRPr/>
              </a:pPr>
              <a:t>2</a:t>
            </a:fld>
            <a:endParaRPr lang="fr-F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352800" y="3048000"/>
            <a:ext cx="3657600" cy="1143000"/>
          </a:xfrm>
        </p:spPr>
        <p:txBody>
          <a:bodyPr>
            <a:normAutofit fontScale="90000"/>
          </a:bodyPr>
          <a:lstStyle/>
          <a:p>
            <a:pPr algn="l" eaLnBrk="1" hangingPunct="1"/>
            <a:r>
              <a:rPr lang="fr-FR" sz="3000" smtClean="0"/>
              <a:t>Merci</a:t>
            </a:r>
            <a:br>
              <a:rPr lang="fr-FR" sz="3000" smtClean="0"/>
            </a:br>
            <a:r>
              <a:rPr lang="fr-FR" sz="3000" smtClean="0"/>
              <a:t>    de votre</a:t>
            </a:r>
            <a:br>
              <a:rPr lang="fr-FR" sz="3000" smtClean="0"/>
            </a:br>
            <a:r>
              <a:rPr lang="fr-FR" sz="3000" smtClean="0"/>
              <a:t>        Attention</a:t>
            </a:r>
          </a:p>
        </p:txBody>
      </p:sp>
      <p:sp>
        <p:nvSpPr>
          <p:cNvPr id="3" name="Espace réservé du numéro de diapositive 2"/>
          <p:cNvSpPr>
            <a:spLocks noGrp="1"/>
          </p:cNvSpPr>
          <p:nvPr>
            <p:ph type="sldNum" sz="quarter" idx="12"/>
          </p:nvPr>
        </p:nvSpPr>
        <p:spPr/>
        <p:txBody>
          <a:bodyPr/>
          <a:lstStyle/>
          <a:p>
            <a:pPr>
              <a:defRPr/>
            </a:pPr>
            <a:fld id="{AD04A168-CDC7-49B1-953D-CC0397E70362}" type="slidenum">
              <a:rPr lang="fr-FR" smtClean="0"/>
              <a:pPr>
                <a:defRPr/>
              </a:pPr>
              <a:t>20</a:t>
            </a:fld>
            <a:endParaRPr lang="fr-F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288" fill="hold" grpId="0" nodeType="after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p:cTn id="7" dur="500" fill="hold"/>
                                        <p:tgtEl>
                                          <p:spTgt spid="18434"/>
                                        </p:tgtEl>
                                        <p:attrNameLst>
                                          <p:attrName>ppt_w</p:attrName>
                                        </p:attrNameLst>
                                      </p:cBhvr>
                                      <p:tavLst>
                                        <p:tav tm="0">
                                          <p:val>
                                            <p:strVal val="4/3*#ppt_w"/>
                                          </p:val>
                                        </p:tav>
                                        <p:tav tm="100000">
                                          <p:val>
                                            <p:strVal val="#ppt_w"/>
                                          </p:val>
                                        </p:tav>
                                      </p:tavLst>
                                    </p:anim>
                                    <p:anim calcmode="lin" valueType="num">
                                      <p:cBhvr>
                                        <p:cTn id="8" dur="500" fill="hold"/>
                                        <p:tgtEl>
                                          <p:spTgt spid="18434"/>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TYPES DE CAPTEURS </a:t>
            </a:r>
            <a:endParaRPr lang="fr-FR" dirty="0"/>
          </a:p>
        </p:txBody>
      </p:sp>
      <p:sp>
        <p:nvSpPr>
          <p:cNvPr id="3" name="Espace réservé du contenu 2"/>
          <p:cNvSpPr>
            <a:spLocks noGrp="1"/>
          </p:cNvSpPr>
          <p:nvPr>
            <p:ph idx="1"/>
          </p:nvPr>
        </p:nvSpPr>
        <p:spPr/>
        <p:txBody>
          <a:bodyPr>
            <a:normAutofit fontScale="40000" lnSpcReduction="20000"/>
          </a:bodyPr>
          <a:lstStyle/>
          <a:p>
            <a:endParaRPr lang="fr-FR" dirty="0" smtClean="0"/>
          </a:p>
          <a:p>
            <a:r>
              <a:rPr lang="fr-FR" dirty="0" smtClean="0"/>
              <a:t>  Capteur actif</a:t>
            </a:r>
          </a:p>
          <a:p>
            <a:pPr algn="just"/>
            <a:endParaRPr lang="fr-FR" dirty="0" smtClean="0"/>
          </a:p>
          <a:p>
            <a:pPr algn="just"/>
            <a:r>
              <a:rPr lang="fr-FR" dirty="0" smtClean="0"/>
              <a:t>Fonctionnant en générateur, un capteur actif est généralement fond´e dans son principe sur un effet physique</a:t>
            </a:r>
          </a:p>
          <a:p>
            <a:pPr algn="just"/>
            <a:r>
              <a:rPr lang="fr-FR" dirty="0" smtClean="0"/>
              <a:t>qui assure la conversion en énergie électrique de la forme d’´energie propre a la grandeur physique  à prélever,</a:t>
            </a:r>
          </a:p>
          <a:p>
            <a:pPr algn="just"/>
            <a:r>
              <a:rPr lang="fr-FR" dirty="0" smtClean="0"/>
              <a:t>l´énergie thermique, mécanique ou de rayonnement. Les plus classiques sont :</a:t>
            </a:r>
          </a:p>
          <a:p>
            <a:pPr algn="just"/>
            <a:endParaRPr lang="fr-FR" dirty="0" smtClean="0"/>
          </a:p>
          <a:p>
            <a:pPr algn="just"/>
            <a:r>
              <a:rPr lang="fr-FR" dirty="0" smtClean="0"/>
              <a:t>- Effet thermoélectrique : Un circuit forme de deux conducteurs de nature chimique différente,</a:t>
            </a:r>
          </a:p>
          <a:p>
            <a:pPr algn="just"/>
            <a:r>
              <a:rPr lang="fr-FR" dirty="0" smtClean="0"/>
              <a:t>dont les jonctions sont `a des températures T1 et T2, est le siège d’une force électromotrice</a:t>
            </a:r>
          </a:p>
          <a:p>
            <a:pPr algn="just"/>
            <a:r>
              <a:rPr lang="fr-FR" dirty="0" smtClean="0"/>
              <a:t>e(T1,T2).</a:t>
            </a:r>
          </a:p>
          <a:p>
            <a:pPr algn="just"/>
            <a:r>
              <a:rPr lang="fr-FR" dirty="0" smtClean="0"/>
              <a:t>- Effet piézo-électrique : L’application d’une contrainte mécanique à certains matériaux dits</a:t>
            </a:r>
          </a:p>
          <a:p>
            <a:pPr algn="just"/>
            <a:r>
              <a:rPr lang="fr-FR" dirty="0" smtClean="0"/>
              <a:t>Piézo-électrique (le quartz par exemple) entraine l’apparition d’une déformation et d’une même</a:t>
            </a:r>
          </a:p>
          <a:p>
            <a:pPr algn="just"/>
            <a:r>
              <a:rPr lang="fr-FR" dirty="0" smtClean="0"/>
              <a:t>Charge électrique de signe différent sur les faces opposées.</a:t>
            </a:r>
          </a:p>
          <a:p>
            <a:pPr algn="just"/>
            <a:endParaRPr lang="fr-FR" dirty="0" smtClean="0"/>
          </a:p>
          <a:p>
            <a:pPr algn="just"/>
            <a:r>
              <a:rPr lang="fr-FR" dirty="0" smtClean="0"/>
              <a:t>- Effet d’induction électromagnétique : La variation du flux d’induction magnétique dans un</a:t>
            </a:r>
          </a:p>
          <a:p>
            <a:pPr algn="just"/>
            <a:r>
              <a:rPr lang="fr-FR" dirty="0" smtClean="0"/>
              <a:t>Circuit électrique induit une tension électrique.</a:t>
            </a:r>
          </a:p>
          <a:p>
            <a:pPr algn="just"/>
            <a:endParaRPr lang="fr-FR" dirty="0" smtClean="0"/>
          </a:p>
          <a:p>
            <a:pPr algn="just"/>
            <a:r>
              <a:rPr lang="fr-FR" dirty="0" smtClean="0"/>
              <a:t>- Effet photo-électrique : La libération de charges électriques dans la matière sous l’influence</a:t>
            </a:r>
          </a:p>
          <a:p>
            <a:pPr algn="just"/>
            <a:r>
              <a:rPr lang="fr-FR" dirty="0" smtClean="0"/>
              <a:t>d’un rayonnement lumineux ou plus généralement d’une onde électromagnétique dont la longueur</a:t>
            </a:r>
          </a:p>
          <a:p>
            <a:pPr algn="just"/>
            <a:r>
              <a:rPr lang="fr-FR" dirty="0" smtClean="0"/>
              <a:t>d’onde est inferieure `a un seuil caractéristique du matériau.</a:t>
            </a:r>
          </a:p>
          <a:p>
            <a:pPr algn="just"/>
            <a:endParaRPr lang="fr-FR" dirty="0" smtClean="0"/>
          </a:p>
          <a:p>
            <a:pPr algn="just"/>
            <a:r>
              <a:rPr lang="fr-FR" dirty="0" smtClean="0"/>
              <a:t>- Effet Hall : Un champs B crée dans le matériau un champs électrique E dans une direction</a:t>
            </a:r>
          </a:p>
          <a:p>
            <a:pPr algn="just"/>
            <a:r>
              <a:rPr lang="fr-FR" dirty="0" smtClean="0"/>
              <a:t>perpendiculaire.</a:t>
            </a:r>
          </a:p>
          <a:p>
            <a:pPr algn="just"/>
            <a:endParaRPr lang="fr-FR" dirty="0" smtClean="0"/>
          </a:p>
          <a:p>
            <a:pPr algn="just"/>
            <a:r>
              <a:rPr lang="fr-FR" dirty="0" smtClean="0"/>
              <a:t>- Effet photovoltaïque : Des électrons et des trous sont libérés au voisinage d’une jonction PN</a:t>
            </a:r>
          </a:p>
          <a:p>
            <a:pPr algn="just"/>
            <a:r>
              <a:rPr lang="fr-FR" dirty="0" smtClean="0"/>
              <a:t>illuminée, leur déplacement modifie la tension à ses bornes.</a:t>
            </a:r>
            <a:endParaRPr lang="fr-FR" dirty="0"/>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3</a:t>
            </a:fld>
            <a:endParaRPr 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81000" y="914400"/>
            <a:ext cx="8229600" cy="4389120"/>
          </a:xfrm>
        </p:spPr>
        <p:txBody>
          <a:bodyPr>
            <a:normAutofit/>
          </a:bodyPr>
          <a:lstStyle/>
          <a:p>
            <a:pPr algn="just"/>
            <a:r>
              <a:rPr lang="fr-FR" dirty="0" smtClean="0"/>
              <a:t>Capteur passif</a:t>
            </a:r>
          </a:p>
          <a:p>
            <a:pPr algn="just"/>
            <a:r>
              <a:rPr lang="fr-FR" dirty="0" smtClean="0"/>
              <a:t>Il s’agit généralement d’impédance dont l’un des paramètres déterminants est sensible `a la grandeur mesurée. </a:t>
            </a:r>
          </a:p>
          <a:p>
            <a:pPr algn="just"/>
            <a:r>
              <a:rPr lang="fr-FR" dirty="0" smtClean="0"/>
              <a:t>La variation d’impédance résulte :</a:t>
            </a:r>
          </a:p>
          <a:p>
            <a:pPr algn="just"/>
            <a:r>
              <a:rPr lang="fr-FR" dirty="0" smtClean="0"/>
              <a:t>Soit d’une variation de dimension du capteur, c’est le principe de fonctionnement d’un grand nombre de capteur de position, </a:t>
            </a:r>
            <a:r>
              <a:rPr lang="fr-FR" dirty="0" err="1" smtClean="0"/>
              <a:t>potentiom</a:t>
            </a:r>
            <a:r>
              <a:rPr lang="fr-FR" dirty="0" smtClean="0"/>
              <a:t>`</a:t>
            </a:r>
            <a:r>
              <a:rPr lang="fr-FR" dirty="0" err="1" smtClean="0"/>
              <a:t>etre</a:t>
            </a:r>
            <a:r>
              <a:rPr lang="fr-FR" dirty="0" smtClean="0"/>
              <a:t>, inductance à noyaux mobile, condensateur à armature mobile.</a:t>
            </a:r>
          </a:p>
          <a:p>
            <a:endParaRPr lang="fr-FR" dirty="0" smtClean="0"/>
          </a:p>
          <a:p>
            <a:endParaRPr lang="fr-FR" dirty="0" smtClean="0"/>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4</a:t>
            </a:fld>
            <a:endParaRPr lang="fr-F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CAPTEUR  ACTIF </a:t>
            </a:r>
            <a:endParaRPr lang="fr-FR" dirty="0"/>
          </a:p>
        </p:txBody>
      </p:sp>
      <p:pic>
        <p:nvPicPr>
          <p:cNvPr id="2050" name="Picture 2"/>
          <p:cNvPicPr>
            <a:picLocks noGrp="1" noChangeAspect="1" noChangeArrowheads="1"/>
          </p:cNvPicPr>
          <p:nvPr>
            <p:ph idx="1"/>
          </p:nvPr>
        </p:nvPicPr>
        <p:blipFill>
          <a:blip r:embed="rId2"/>
          <a:srcRect/>
          <a:stretch>
            <a:fillRect/>
          </a:stretch>
        </p:blipFill>
        <p:spPr bwMode="auto">
          <a:xfrm>
            <a:off x="1828800" y="2286000"/>
            <a:ext cx="6553199" cy="2691606"/>
          </a:xfrm>
          <a:prstGeom prst="rect">
            <a:avLst/>
          </a:prstGeom>
          <a:noFill/>
          <a:ln w="9525">
            <a:noFill/>
            <a:miter lim="800000"/>
            <a:headEnd/>
            <a:tailEnd/>
          </a:ln>
          <a:effectLst/>
        </p:spPr>
      </p:pic>
      <p:sp>
        <p:nvSpPr>
          <p:cNvPr id="5" name="Espace réservé du numéro de diapositive 4"/>
          <p:cNvSpPr>
            <a:spLocks noGrp="1"/>
          </p:cNvSpPr>
          <p:nvPr>
            <p:ph type="sldNum" sz="quarter" idx="12"/>
          </p:nvPr>
        </p:nvSpPr>
        <p:spPr/>
        <p:txBody>
          <a:bodyPr/>
          <a:lstStyle/>
          <a:p>
            <a:pPr>
              <a:defRPr/>
            </a:pPr>
            <a:fld id="{1288EA98-4C85-41FF-AB84-E678E5ACB5D2}" type="slidenum">
              <a:rPr lang="fr-FR" smtClean="0"/>
              <a:pPr>
                <a:defRPr/>
              </a:pPr>
              <a:t>5</a:t>
            </a:fld>
            <a:endParaRPr 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CAPTEUR PASSIF</a:t>
            </a:r>
            <a:endParaRPr lang="fr-FR" dirty="0"/>
          </a:p>
        </p:txBody>
      </p:sp>
      <p:pic>
        <p:nvPicPr>
          <p:cNvPr id="3074" name="Picture 2"/>
          <p:cNvPicPr>
            <a:picLocks noGrp="1" noChangeAspect="1" noChangeArrowheads="1"/>
          </p:cNvPicPr>
          <p:nvPr>
            <p:ph idx="1"/>
          </p:nvPr>
        </p:nvPicPr>
        <p:blipFill>
          <a:blip r:embed="rId2"/>
          <a:srcRect/>
          <a:stretch>
            <a:fillRect/>
          </a:stretch>
        </p:blipFill>
        <p:spPr bwMode="auto">
          <a:xfrm>
            <a:off x="1552574" y="2057400"/>
            <a:ext cx="6829425" cy="2844006"/>
          </a:xfrm>
          <a:prstGeom prst="rect">
            <a:avLst/>
          </a:prstGeom>
          <a:noFill/>
          <a:ln w="9525">
            <a:noFill/>
            <a:miter lim="800000"/>
            <a:headEnd/>
            <a:tailEnd/>
          </a:ln>
          <a:effectLst/>
        </p:spPr>
      </p:pic>
      <p:sp>
        <p:nvSpPr>
          <p:cNvPr id="5" name="Espace réservé du numéro de diapositive 4"/>
          <p:cNvSpPr>
            <a:spLocks noGrp="1"/>
          </p:cNvSpPr>
          <p:nvPr>
            <p:ph type="sldNum" sz="quarter" idx="12"/>
          </p:nvPr>
        </p:nvSpPr>
        <p:spPr/>
        <p:txBody>
          <a:bodyPr/>
          <a:lstStyle/>
          <a:p>
            <a:pPr>
              <a:defRPr/>
            </a:pPr>
            <a:fld id="{1288EA98-4C85-41FF-AB84-E678E5ACB5D2}" type="slidenum">
              <a:rPr lang="fr-FR" smtClean="0"/>
              <a:pPr>
                <a:defRPr/>
              </a:pPr>
              <a:t>6</a:t>
            </a:fld>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Capteur </a:t>
            </a:r>
            <a:r>
              <a:rPr lang="fr-FR" dirty="0" smtClean="0"/>
              <a:t>composite </a:t>
            </a:r>
            <a:endParaRPr lang="fr-FR" dirty="0"/>
          </a:p>
        </p:txBody>
      </p:sp>
      <p:sp>
        <p:nvSpPr>
          <p:cNvPr id="5" name="Espace réservé du numéro de diapositive 4"/>
          <p:cNvSpPr>
            <a:spLocks noGrp="1"/>
          </p:cNvSpPr>
          <p:nvPr>
            <p:ph type="sldNum" sz="quarter" idx="12"/>
          </p:nvPr>
        </p:nvSpPr>
        <p:spPr/>
        <p:txBody>
          <a:bodyPr/>
          <a:lstStyle/>
          <a:p>
            <a:pPr>
              <a:defRPr/>
            </a:pPr>
            <a:fld id="{1288EA98-4C85-41FF-AB84-E678E5ACB5D2}" type="slidenum">
              <a:rPr lang="fr-FR" smtClean="0"/>
              <a:pPr>
                <a:defRPr/>
              </a:pPr>
              <a:t>7</a:t>
            </a:fld>
            <a:endParaRPr lang="fr-FR"/>
          </a:p>
        </p:txBody>
      </p:sp>
      <p:sp>
        <p:nvSpPr>
          <p:cNvPr id="6" name="Espace réservé du contenu 5"/>
          <p:cNvSpPr>
            <a:spLocks noGrp="1"/>
          </p:cNvSpPr>
          <p:nvPr>
            <p:ph idx="1"/>
          </p:nvPr>
        </p:nvSpPr>
        <p:spPr/>
        <p:txBody>
          <a:bodyPr>
            <a:normAutofit/>
          </a:bodyPr>
          <a:lstStyle/>
          <a:p>
            <a:pPr algn="just"/>
            <a:r>
              <a:rPr lang="fr-FR" sz="2400" dirty="0" smtClean="0">
                <a:latin typeface="Times New Roman" pitchFamily="18" charset="0"/>
                <a:cs typeface="Times New Roman" pitchFamily="18" charset="0"/>
              </a:rPr>
              <a:t>Le corps d’épreuve est le dispositif qui, soumis au </a:t>
            </a:r>
            <a:r>
              <a:rPr lang="fr-FR" sz="2400" dirty="0" err="1" smtClean="0">
                <a:latin typeface="Times New Roman" pitchFamily="18" charset="0"/>
                <a:cs typeface="Times New Roman" pitchFamily="18" charset="0"/>
              </a:rPr>
              <a:t>mesurande</a:t>
            </a:r>
            <a:r>
              <a:rPr lang="fr-FR" sz="2400" dirty="0" smtClean="0">
                <a:latin typeface="Times New Roman" pitchFamily="18" charset="0"/>
                <a:cs typeface="Times New Roman" pitchFamily="18" charset="0"/>
              </a:rPr>
              <a:t> en assure une première traduction en une autre grandeur physique non électrique, qu’un capteur adéquat traduit en grandeur électrique.</a:t>
            </a:r>
          </a:p>
          <a:p>
            <a:pPr algn="just"/>
            <a:r>
              <a:rPr lang="fr-FR" sz="2400" dirty="0" smtClean="0">
                <a:latin typeface="Times New Roman" pitchFamily="18" charset="0"/>
                <a:cs typeface="Times New Roman" pitchFamily="18" charset="0"/>
              </a:rPr>
              <a:t>  L'association corps d’épreuve +capteur actif ou passif est un capteur composite.   </a:t>
            </a:r>
            <a:endParaRPr lang="fr-FR" sz="24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srcRect/>
          <a:stretch>
            <a:fillRect/>
          </a:stretch>
        </p:blipFill>
        <p:spPr bwMode="auto">
          <a:xfrm>
            <a:off x="928688" y="4800600"/>
            <a:ext cx="7286625" cy="114300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Exemple du corps d’épreuve </a:t>
            </a:r>
            <a:endParaRPr lang="fr-FR" dirty="0"/>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8</a:t>
            </a:fld>
            <a:endParaRPr lang="fr-FR"/>
          </a:p>
        </p:txBody>
      </p:sp>
      <p:pic>
        <p:nvPicPr>
          <p:cNvPr id="3074" name="Picture 2"/>
          <p:cNvPicPr>
            <a:picLocks noGrp="1" noChangeAspect="1" noChangeArrowheads="1"/>
          </p:cNvPicPr>
          <p:nvPr>
            <p:ph idx="1"/>
          </p:nvPr>
        </p:nvPicPr>
        <p:blipFill>
          <a:blip r:embed="rId2"/>
          <a:srcRect/>
          <a:stretch>
            <a:fillRect/>
          </a:stretch>
        </p:blipFill>
        <p:spPr bwMode="auto">
          <a:xfrm>
            <a:off x="1447801" y="2438400"/>
            <a:ext cx="6705600" cy="2453481"/>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33400"/>
            <a:ext cx="8229600" cy="1143000"/>
          </a:xfrm>
        </p:spPr>
        <p:txBody>
          <a:bodyPr>
            <a:normAutofit fontScale="90000"/>
          </a:bodyPr>
          <a:lstStyle/>
          <a:p>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
            </a:r>
            <a:br>
              <a:rPr lang="fr-FR" dirty="0" smtClean="0"/>
            </a:br>
            <a:r>
              <a:rPr lang="fr-FR" dirty="0" smtClean="0"/>
              <a:t>Exemple du corps d’épreuve</a:t>
            </a:r>
            <a:br>
              <a:rPr lang="fr-FR" dirty="0" smtClean="0"/>
            </a:br>
            <a:endParaRPr lang="fr-FR" dirty="0"/>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9</a:t>
            </a:fld>
            <a:endParaRPr lang="fr-FR"/>
          </a:p>
        </p:txBody>
      </p:sp>
      <p:sp>
        <p:nvSpPr>
          <p:cNvPr id="6" name="Espace réservé du contenu 5"/>
          <p:cNvSpPr>
            <a:spLocks noGrp="1"/>
          </p:cNvSpPr>
          <p:nvPr>
            <p:ph idx="1"/>
          </p:nvPr>
        </p:nvSpPr>
        <p:spPr>
          <a:xfrm>
            <a:off x="457200" y="1859280"/>
            <a:ext cx="8229600" cy="4389120"/>
          </a:xfrm>
        </p:spPr>
        <p:txBody>
          <a:bodyPr>
            <a:normAutofit fontScale="92500" lnSpcReduction="20000"/>
          </a:bodyPr>
          <a:lstStyle/>
          <a:p>
            <a:pPr algn="just"/>
            <a:r>
              <a:rPr lang="fr-FR" sz="2800" dirty="0" smtClean="0"/>
              <a:t>Une traction F occasionne un allongement </a:t>
            </a:r>
            <a:r>
              <a:rPr lang="fr-FR" sz="2800" dirty="0" smtClean="0"/>
              <a:t>∆L/L </a:t>
            </a:r>
            <a:r>
              <a:rPr lang="fr-FR" sz="2800" dirty="0" smtClean="0"/>
              <a:t>, qui est mesurable par la variation </a:t>
            </a:r>
            <a:r>
              <a:rPr lang="fr-FR" sz="2800" dirty="0" smtClean="0"/>
              <a:t>∆R/R </a:t>
            </a:r>
            <a:r>
              <a:rPr lang="fr-FR" sz="2800" dirty="0" smtClean="0"/>
              <a:t> de la résistance de la jauge.</a:t>
            </a:r>
          </a:p>
          <a:p>
            <a:pPr algn="just"/>
            <a:r>
              <a:rPr lang="fr-FR" sz="2800" dirty="0" smtClean="0"/>
              <a:t>L’équation du corps d’épreuve qui lie la traction à la déformation : </a:t>
            </a:r>
            <a:r>
              <a:rPr lang="fr-FR" sz="2800" dirty="0" smtClean="0"/>
              <a:t>∆L/L </a:t>
            </a:r>
            <a:r>
              <a:rPr lang="fr-FR" sz="2800" dirty="0" smtClean="0"/>
              <a:t>= (1/E) .(F/A) </a:t>
            </a:r>
            <a:r>
              <a:rPr lang="fr-FR" sz="2800" dirty="0" err="1" smtClean="0"/>
              <a:t>oú</a:t>
            </a:r>
            <a:r>
              <a:rPr lang="fr-FR" sz="2800" dirty="0" smtClean="0"/>
              <a:t> E est le module de Young (</a:t>
            </a:r>
            <a:r>
              <a:rPr lang="fr-FR" sz="2800" dirty="0" err="1" smtClean="0"/>
              <a:t>pa</a:t>
            </a:r>
            <a:r>
              <a:rPr lang="fr-FR" sz="2800" dirty="0" smtClean="0"/>
              <a:t>).</a:t>
            </a:r>
          </a:p>
          <a:p>
            <a:pPr algn="just"/>
            <a:r>
              <a:rPr lang="fr-FR" sz="2800" dirty="0" smtClean="0"/>
              <a:t>L’équation du capteur qui lie la déformation à la variation de résistance est </a:t>
            </a:r>
            <a:r>
              <a:rPr lang="fr-FR" sz="2800" dirty="0" smtClean="0"/>
              <a:t>∆R/R </a:t>
            </a:r>
            <a:r>
              <a:rPr lang="fr-FR" sz="2800" dirty="0" smtClean="0"/>
              <a:t> = K. (∆L/L) </a:t>
            </a:r>
            <a:r>
              <a:rPr lang="fr-FR" sz="2800" dirty="0" err="1" smtClean="0"/>
              <a:t>oú</a:t>
            </a:r>
            <a:r>
              <a:rPr lang="fr-FR" sz="2800" dirty="0" smtClean="0"/>
              <a:t> K est le facteur de jauge.</a:t>
            </a:r>
          </a:p>
          <a:p>
            <a:pPr algn="just"/>
            <a:r>
              <a:rPr lang="fr-FR" sz="2800" dirty="0" smtClean="0"/>
              <a:t>On en déduit la relation liant la traction à la variation de résistance </a:t>
            </a:r>
            <a:r>
              <a:rPr lang="fr-FR" sz="2800" dirty="0" smtClean="0"/>
              <a:t>∆</a:t>
            </a:r>
            <a:r>
              <a:rPr lang="fr-FR" sz="2800" dirty="0" smtClean="0"/>
              <a:t>R/R = (k/E).(F/A) </a:t>
            </a:r>
          </a:p>
          <a:p>
            <a:r>
              <a:rPr lang="fr-FR" sz="2000" dirty="0" smtClean="0"/>
              <a:t> </a:t>
            </a:r>
            <a:endParaRPr lang="fr-FR"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1884</TotalTime>
  <Words>822</Words>
  <Application>Microsoft Office PowerPoint</Application>
  <PresentationFormat>Affichage à l'écran (4:3)</PresentationFormat>
  <Paragraphs>126</Paragraphs>
  <Slides>20</Slides>
  <Notes>2</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Débit</vt:lpstr>
      <vt:lpstr>   LES CAPTEURS INTELLIGENTS  définition   </vt:lpstr>
      <vt:lpstr>LES CAPTEURS  Un capteur est un organe de prélèvement d’information qui élabore `a partir d’une grandeur physique, une autre grandeur physique de nature différente (tr`es souvent électrique). Cette grandeur représentative de la   grandeur prélevée est utilisable `a des fins de mesure ou de commande.  </vt:lpstr>
      <vt:lpstr>TYPES DE CAPTEURS </vt:lpstr>
      <vt:lpstr>Diapositive 4</vt:lpstr>
      <vt:lpstr>CAPTEUR  ACTIF </vt:lpstr>
      <vt:lpstr>CAPTEUR PASSIF</vt:lpstr>
      <vt:lpstr>Capteur composite </vt:lpstr>
      <vt:lpstr>Exemple du corps d’épreuve </vt:lpstr>
      <vt:lpstr>     Exemple du corps d’épreuve </vt:lpstr>
      <vt:lpstr>Capteur intelligent </vt:lpstr>
      <vt:lpstr>DEFINITION </vt:lpstr>
      <vt:lpstr>CAPTEUR ANALOGIQUE CLASSIQUE CAPTEUR INTELLIGENT NUMERIQUE </vt:lpstr>
      <vt:lpstr>Diapositive 13</vt:lpstr>
      <vt:lpstr>Le capteur intelligent correspond principalement à l'intégration dans le corps du capteur d'un organe de calcul interne (microprocesseur, microcontrôleur), d'un système de conditionnement du signal (programmable ou contrôlé) et d'une interface de communication...     Plus largement, le concept de capteur intelligent se décompose ainsi:   Un ou plusieurs transducteur(s).   Des conditionneurs spécifiques.    D'une mémoire.     D'une alimentation.      D'un organe intelligent interne permettant un traitement local et l'élaboration d'un signal numérique.           D'une interface de communication</vt:lpstr>
      <vt:lpstr>schémas synoptique d’un capteur intelligent complet de plusieurs grandeurs physiques avec un module de communication avec l’environnement extérieur.</vt:lpstr>
      <vt:lpstr>Constitution possible d’un capteur intelligent </vt:lpstr>
      <vt:lpstr>Rôle de quelques éléments</vt:lpstr>
      <vt:lpstr>Diapositive 18</vt:lpstr>
      <vt:lpstr>Structure interne d’un capteur intelligent  de pression</vt:lpstr>
      <vt:lpstr>Merci     de votre         Attention</vt:lpstr>
    </vt:vector>
  </TitlesOfParts>
  <Company>Privée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Applications à l’environnement et l’énergie</dc:title>
  <dc:creator>VISSAULT_Emeric</dc:creator>
  <cp:lastModifiedBy>Invité</cp:lastModifiedBy>
  <cp:revision>165</cp:revision>
  <dcterms:created xsi:type="dcterms:W3CDTF">2007-03-22T09:47:20Z</dcterms:created>
  <dcterms:modified xsi:type="dcterms:W3CDTF">2021-04-29T10:28:28Z</dcterms:modified>
</cp:coreProperties>
</file>