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26"/>
  </p:notesMasterIdLst>
  <p:sldIdLst>
    <p:sldId id="277" r:id="rId4"/>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22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CAF718-3835-4221-911A-17546B44607E}" type="datetimeFigureOut">
              <a:rPr lang="fr-FR" smtClean="0"/>
              <a:t>11/05/2021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B719FE-369C-4BF4-B800-D7A414C05453}" type="slidenum">
              <a:rPr lang="fr-FR" smtClean="0"/>
              <a:t>‹N°›</a:t>
            </a:fld>
            <a:endParaRPr lang="fr-FR"/>
          </a:p>
        </p:txBody>
      </p:sp>
    </p:spTree>
    <p:extLst>
      <p:ext uri="{BB962C8B-B14F-4D97-AF65-F5344CB8AC3E}">
        <p14:creationId xmlns:p14="http://schemas.microsoft.com/office/powerpoint/2010/main" val="3991110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2571BF1-1F6A-41E3-83BC-67FB6AC3BED4}" type="slidenum">
              <a:rPr lang="en-US" smtClean="0">
                <a:solidFill>
                  <a:prstClr val="black"/>
                </a:solidFill>
                <a:latin typeface="Times New Roman" panose="02020603050405020304" pitchFamily="18" charset="0"/>
              </a:rPr>
              <a:pPr>
                <a:spcBef>
                  <a:spcPct val="0"/>
                </a:spcBef>
              </a:pPr>
              <a:t>7</a:t>
            </a:fld>
            <a:endParaRPr lang="en-US" smtClean="0">
              <a:solidFill>
                <a:prstClr val="black"/>
              </a:solidFill>
              <a:latin typeface="Times New Roman" panose="02020603050405020304" pitchFamily="18" charset="0"/>
            </a:endParaRPr>
          </a:p>
        </p:txBody>
      </p:sp>
      <p:sp>
        <p:nvSpPr>
          <p:cNvPr id="10243"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sz="2000" smtClean="0">
                <a:cs typeface="Times New Roman" panose="02020603050405020304" pitchFamily="18" charset="0"/>
              </a:rPr>
              <a:t>Ceci est une commande en boucle ouverte qui ne </a:t>
            </a:r>
            <a:r>
              <a:rPr lang="fr-FR" sz="2000" b="1" smtClean="0">
                <a:solidFill>
                  <a:srgbClr val="FF0000"/>
                </a:solidFill>
                <a:cs typeface="Times New Roman" panose="02020603050405020304" pitchFamily="18" charset="0"/>
              </a:rPr>
              <a:t>permet pas de régler précisément </a:t>
            </a:r>
          </a:p>
          <a:p>
            <a:pPr eaLnBrk="1" hangingPunct="1">
              <a:spcBef>
                <a:spcPct val="0"/>
              </a:spcBef>
            </a:pPr>
            <a:r>
              <a:rPr lang="fr-FR" sz="2000" b="1" smtClean="0">
                <a:solidFill>
                  <a:srgbClr val="FF0000"/>
                </a:solidFill>
                <a:cs typeface="Times New Roman" panose="02020603050405020304" pitchFamily="18" charset="0"/>
              </a:rPr>
              <a:t>le niveau</a:t>
            </a:r>
            <a:r>
              <a:rPr lang="fr-FR" sz="2000" smtClean="0">
                <a:cs typeface="Times New Roman" panose="02020603050405020304" pitchFamily="18" charset="0"/>
              </a:rPr>
              <a:t> de sortie et corriger l'effet des perturbations</a:t>
            </a:r>
            <a:r>
              <a:rPr lang="en-US" sz="2400" smtClean="0"/>
              <a:t> </a:t>
            </a:r>
          </a:p>
          <a:p>
            <a:pPr eaLnBrk="1" hangingPunct="1"/>
            <a:endParaRPr lang="en-US" smtClean="0"/>
          </a:p>
        </p:txBody>
      </p:sp>
    </p:spTree>
    <p:extLst>
      <p:ext uri="{BB962C8B-B14F-4D97-AF65-F5344CB8AC3E}">
        <p14:creationId xmlns:p14="http://schemas.microsoft.com/office/powerpoint/2010/main" val="3412917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93D931F-16B1-439C-B2F3-DF8CDA615BE7}" type="slidenum">
              <a:rPr lang="en-US" smtClean="0">
                <a:solidFill>
                  <a:prstClr val="black"/>
                </a:solidFill>
                <a:latin typeface="Times New Roman" panose="02020603050405020304" pitchFamily="18" charset="0"/>
              </a:rPr>
              <a:pPr>
                <a:spcBef>
                  <a:spcPct val="0"/>
                </a:spcBef>
              </a:pPr>
              <a:t>8</a:t>
            </a:fld>
            <a:endParaRPr lang="en-US" smtClean="0">
              <a:solidFill>
                <a:prstClr val="black"/>
              </a:solidFill>
              <a:latin typeface="Times New Roman" panose="02020603050405020304" pitchFamily="18" charset="0"/>
            </a:endParaRPr>
          </a:p>
        </p:txBody>
      </p:sp>
      <p:sp>
        <p:nvSpPr>
          <p:cNvPr id="12291"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fr-FR" sz="2400" smtClean="0">
                <a:cs typeface="Times New Roman" panose="02020603050405020304" pitchFamily="18" charset="0"/>
              </a:rPr>
              <a:t>Pour régler  le niveau je dois agir sur l'organe de réglage (la vanne) en fonction de l’écart entre la valeur désirée et la valeur réelle:</a:t>
            </a:r>
            <a:endParaRPr lang="en-US" sz="2400" smtClean="0">
              <a:cs typeface="Times New Roman" panose="02020603050405020304" pitchFamily="18" charset="0"/>
            </a:endParaRPr>
          </a:p>
        </p:txBody>
      </p:sp>
    </p:spTree>
    <p:extLst>
      <p:ext uri="{BB962C8B-B14F-4D97-AF65-F5344CB8AC3E}">
        <p14:creationId xmlns:p14="http://schemas.microsoft.com/office/powerpoint/2010/main" val="827792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BC745A0-BAF5-419E-A568-6F63EF406058}" type="slidenum">
              <a:rPr lang="en-US" smtClean="0">
                <a:solidFill>
                  <a:prstClr val="black"/>
                </a:solidFill>
                <a:latin typeface="Times New Roman" panose="02020603050405020304" pitchFamily="18" charset="0"/>
              </a:rPr>
              <a:pPr>
                <a:spcBef>
                  <a:spcPct val="0"/>
                </a:spcBef>
              </a:pPr>
              <a:t>9</a:t>
            </a:fld>
            <a:endParaRPr lang="en-US" smtClean="0">
              <a:solidFill>
                <a:prstClr val="black"/>
              </a:solidFill>
              <a:latin typeface="Times New Roman" panose="02020603050405020304" pitchFamily="18" charset="0"/>
            </a:endParaRPr>
          </a:p>
        </p:txBody>
      </p:sp>
      <p:sp>
        <p:nvSpPr>
          <p:cNvPr id="14339"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fr-FR" smtClean="0">
                <a:solidFill>
                  <a:srgbClr val="000000"/>
                </a:solidFill>
                <a:cs typeface="Times New Roman" panose="02020603050405020304" pitchFamily="18" charset="0"/>
              </a:rPr>
              <a:t>Un système asservi est un système à </a:t>
            </a:r>
            <a:r>
              <a:rPr lang="fr-FR" b="1" smtClean="0">
                <a:solidFill>
                  <a:srgbClr val="0000A0"/>
                </a:solidFill>
                <a:cs typeface="Times New Roman" panose="02020603050405020304" pitchFamily="18" charset="0"/>
              </a:rPr>
              <a:t>boucle fermée</a:t>
            </a:r>
            <a:r>
              <a:rPr lang="fr-FR" smtClean="0">
                <a:solidFill>
                  <a:srgbClr val="000000"/>
                </a:solidFill>
                <a:cs typeface="Times New Roman" panose="02020603050405020304" pitchFamily="18" charset="0"/>
              </a:rPr>
              <a:t> (closed loop system, followed system)</a:t>
            </a:r>
            <a:r>
              <a:rPr lang="fr-FR" smtClean="0">
                <a:solidFill>
                  <a:srgbClr val="400040"/>
                </a:solidFill>
                <a:cs typeface="Times New Roman" panose="02020603050405020304" pitchFamily="18" charset="0"/>
              </a:rPr>
              <a:t> que l'on peut décrire par le </a:t>
            </a:r>
            <a:r>
              <a:rPr lang="fr-FR" b="1" smtClean="0">
                <a:solidFill>
                  <a:srgbClr val="0000A0"/>
                </a:solidFill>
                <a:cs typeface="Times New Roman" panose="02020603050405020304" pitchFamily="18" charset="0"/>
              </a:rPr>
              <a:t>schéma fonctionnel</a:t>
            </a:r>
            <a:r>
              <a:rPr lang="fr-FR" smtClean="0">
                <a:solidFill>
                  <a:srgbClr val="400040"/>
                </a:solidFill>
                <a:cs typeface="Times New Roman" panose="02020603050405020304" pitchFamily="18" charset="0"/>
              </a:rPr>
              <a:t> suivant:</a:t>
            </a:r>
            <a:r>
              <a:rPr lang="en-US" smtClean="0"/>
              <a:t> </a:t>
            </a:r>
          </a:p>
        </p:txBody>
      </p:sp>
    </p:spTree>
    <p:extLst>
      <p:ext uri="{BB962C8B-B14F-4D97-AF65-F5344CB8AC3E}">
        <p14:creationId xmlns:p14="http://schemas.microsoft.com/office/powerpoint/2010/main" val="4286452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1A705C1-7B01-466C-A374-1F749D6F4579}" type="slidenum">
              <a:rPr lang="en-US" smtClean="0">
                <a:solidFill>
                  <a:prstClr val="black"/>
                </a:solidFill>
                <a:latin typeface="Times New Roman" panose="02020603050405020304" pitchFamily="18" charset="0"/>
              </a:rPr>
              <a:pPr>
                <a:spcBef>
                  <a:spcPct val="0"/>
                </a:spcBef>
              </a:pPr>
              <a:t>12</a:t>
            </a:fld>
            <a:endParaRPr lang="en-US" smtClean="0">
              <a:solidFill>
                <a:prstClr val="black"/>
              </a:solidFill>
              <a:latin typeface="Times New Roman" panose="02020603050405020304" pitchFamily="18" charset="0"/>
            </a:endParaRPr>
          </a:p>
        </p:txBody>
      </p:sp>
      <p:sp>
        <p:nvSpPr>
          <p:cNvPr id="18435"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fr-FR" smtClean="0">
                <a:cs typeface="Times New Roman" panose="02020603050405020304" pitchFamily="18" charset="0"/>
              </a:rPr>
              <a:t>On peut classer les automatismes selon la </a:t>
            </a:r>
            <a:r>
              <a:rPr lang="fr-FR" b="1" smtClean="0">
                <a:solidFill>
                  <a:srgbClr val="0000FF"/>
                </a:solidFill>
                <a:cs typeface="Times New Roman" panose="02020603050405020304" pitchFamily="18" charset="0"/>
              </a:rPr>
              <a:t>nature des signaux</a:t>
            </a:r>
            <a:r>
              <a:rPr lang="fr-FR" smtClean="0">
                <a:cs typeface="Times New Roman" panose="02020603050405020304" pitchFamily="18" charset="0"/>
              </a:rPr>
              <a:t> d'entrée et sortie</a:t>
            </a:r>
            <a:r>
              <a:rPr lang="en-US" smtClean="0"/>
              <a:t> </a:t>
            </a:r>
            <a:endParaRPr lang="fr-FR" smtClean="0"/>
          </a:p>
          <a:p>
            <a:pPr eaLnBrk="1" hangingPunct="1"/>
            <a:endParaRPr lang="fr-FR" smtClean="0"/>
          </a:p>
          <a:p>
            <a:pPr eaLnBrk="1" hangingPunct="1">
              <a:spcBef>
                <a:spcPct val="0"/>
              </a:spcBef>
            </a:pPr>
            <a:r>
              <a:rPr lang="fr-FR" sz="2400" smtClean="0">
                <a:cs typeface="Times New Roman" panose="02020603050405020304" pitchFamily="18" charset="0"/>
              </a:rPr>
              <a:t>Dans ce cours on étudiera les </a:t>
            </a:r>
          </a:p>
          <a:p>
            <a:pPr eaLnBrk="1" hangingPunct="1">
              <a:spcBef>
                <a:spcPct val="0"/>
              </a:spcBef>
            </a:pPr>
            <a:r>
              <a:rPr lang="fr-FR" sz="2400" b="1" smtClean="0">
                <a:solidFill>
                  <a:srgbClr val="0000FF"/>
                </a:solidFill>
                <a:cs typeface="Times New Roman" panose="02020603050405020304" pitchFamily="18" charset="0"/>
              </a:rPr>
              <a:t>systèmes asservis linéaires (continus et échantillonnés)</a:t>
            </a:r>
            <a:endParaRPr lang="en-US" sz="2400" b="1" smtClean="0">
              <a:solidFill>
                <a:srgbClr val="0000FF"/>
              </a:solidFill>
              <a:cs typeface="Times New Roman" panose="02020603050405020304" pitchFamily="18" charset="0"/>
            </a:endParaRPr>
          </a:p>
        </p:txBody>
      </p:sp>
    </p:spTree>
    <p:extLst>
      <p:ext uri="{BB962C8B-B14F-4D97-AF65-F5344CB8AC3E}">
        <p14:creationId xmlns:p14="http://schemas.microsoft.com/office/powerpoint/2010/main" val="1722879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31BD75E-DCB5-4203-93FE-8A22D92C4199}" type="datetimeFigureOut">
              <a:rPr lang="fr-FR" smtClean="0"/>
              <a:t>11/05/2021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C7A3EF-7A92-4A71-9CF6-81112B458146}" type="slidenum">
              <a:rPr lang="fr-FR" smtClean="0"/>
              <a:t>‹N°›</a:t>
            </a:fld>
            <a:endParaRPr lang="fr-FR"/>
          </a:p>
        </p:txBody>
      </p:sp>
    </p:spTree>
    <p:extLst>
      <p:ext uri="{BB962C8B-B14F-4D97-AF65-F5344CB8AC3E}">
        <p14:creationId xmlns:p14="http://schemas.microsoft.com/office/powerpoint/2010/main" val="299187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31BD75E-DCB5-4203-93FE-8A22D92C4199}" type="datetimeFigureOut">
              <a:rPr lang="fr-FR" smtClean="0"/>
              <a:t>11/05/2021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C7A3EF-7A92-4A71-9CF6-81112B458146}" type="slidenum">
              <a:rPr lang="fr-FR" smtClean="0"/>
              <a:t>‹N°›</a:t>
            </a:fld>
            <a:endParaRPr lang="fr-FR"/>
          </a:p>
        </p:txBody>
      </p:sp>
    </p:spTree>
    <p:extLst>
      <p:ext uri="{BB962C8B-B14F-4D97-AF65-F5344CB8AC3E}">
        <p14:creationId xmlns:p14="http://schemas.microsoft.com/office/powerpoint/2010/main" val="1129230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31BD75E-DCB5-4203-93FE-8A22D92C4199}" type="datetimeFigureOut">
              <a:rPr lang="fr-FR" smtClean="0"/>
              <a:t>11/05/2021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C7A3EF-7A92-4A71-9CF6-81112B458146}" type="slidenum">
              <a:rPr lang="fr-FR" smtClean="0"/>
              <a:t>‹N°›</a:t>
            </a:fld>
            <a:endParaRPr lang="fr-FR"/>
          </a:p>
        </p:txBody>
      </p:sp>
    </p:spTree>
    <p:extLst>
      <p:ext uri="{BB962C8B-B14F-4D97-AF65-F5344CB8AC3E}">
        <p14:creationId xmlns:p14="http://schemas.microsoft.com/office/powerpoint/2010/main" val="32735773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lvl1pPr>
              <a:defRPr/>
            </a:lvl1pPr>
          </a:lstStyle>
          <a:p>
            <a:pPr>
              <a:defRPr/>
            </a:pPr>
            <a:fld id="{513D0C66-1150-42F5-8C3F-9F79CEDC8024}"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503AB56E-0D40-4E73-940D-058F5CC3A510}" type="slidenum">
              <a:rPr lang="fr-BE"/>
              <a:pPr>
                <a:defRPr/>
              </a:pPr>
              <a:t>‹N°›</a:t>
            </a:fld>
            <a:endParaRPr lang="fr-BE"/>
          </a:p>
        </p:txBody>
      </p:sp>
    </p:spTree>
    <p:extLst>
      <p:ext uri="{BB962C8B-B14F-4D97-AF65-F5344CB8AC3E}">
        <p14:creationId xmlns:p14="http://schemas.microsoft.com/office/powerpoint/2010/main" val="1113178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F2C352FB-30DB-4303-B3F9-997919954485}"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C5DFC23A-CD8D-4044-8E1C-A3A92631906F}" type="slidenum">
              <a:rPr lang="fr-BE"/>
              <a:pPr>
                <a:defRPr/>
              </a:pPr>
              <a:t>‹N°›</a:t>
            </a:fld>
            <a:endParaRPr lang="fr-BE"/>
          </a:p>
        </p:txBody>
      </p:sp>
    </p:spTree>
    <p:extLst>
      <p:ext uri="{BB962C8B-B14F-4D97-AF65-F5344CB8AC3E}">
        <p14:creationId xmlns:p14="http://schemas.microsoft.com/office/powerpoint/2010/main" val="29246664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73E67CB2-5223-4E92-87B4-B5700F0074D3}"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3A67DABF-B25D-479B-9B57-1EDBAB2793CC}" type="slidenum">
              <a:rPr lang="fr-BE"/>
              <a:pPr>
                <a:defRPr/>
              </a:pPr>
              <a:t>‹N°›</a:t>
            </a:fld>
            <a:endParaRPr lang="fr-BE"/>
          </a:p>
        </p:txBody>
      </p:sp>
    </p:spTree>
    <p:extLst>
      <p:ext uri="{BB962C8B-B14F-4D97-AF65-F5344CB8AC3E}">
        <p14:creationId xmlns:p14="http://schemas.microsoft.com/office/powerpoint/2010/main" val="9943517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3"/>
          <p:cNvSpPr>
            <a:spLocks noGrp="1"/>
          </p:cNvSpPr>
          <p:nvPr>
            <p:ph type="dt" sz="half" idx="10"/>
          </p:nvPr>
        </p:nvSpPr>
        <p:spPr/>
        <p:txBody>
          <a:bodyPr/>
          <a:lstStyle>
            <a:lvl1pPr>
              <a:defRPr/>
            </a:lvl1pPr>
          </a:lstStyle>
          <a:p>
            <a:pPr>
              <a:defRPr/>
            </a:pPr>
            <a:fld id="{4356D10F-9D00-4866-B197-64CBA7D6350A}" type="datetimeFigureOut">
              <a:rPr lang="fr-FR">
                <a:solidFill>
                  <a:prstClr val="black">
                    <a:tint val="75000"/>
                  </a:prstClr>
                </a:solidFill>
              </a:rPr>
              <a:pPr>
                <a:defRPr/>
              </a:pPr>
              <a:t>11/05/2021</a:t>
            </a:fld>
            <a:endParaRPr lang="fr-BE">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340CC77F-0079-4660-9F48-CE6737294A66}" type="slidenum">
              <a:rPr lang="fr-BE"/>
              <a:pPr>
                <a:defRPr/>
              </a:pPr>
              <a:t>‹N°›</a:t>
            </a:fld>
            <a:endParaRPr lang="fr-BE"/>
          </a:p>
        </p:txBody>
      </p:sp>
    </p:spTree>
    <p:extLst>
      <p:ext uri="{BB962C8B-B14F-4D97-AF65-F5344CB8AC3E}">
        <p14:creationId xmlns:p14="http://schemas.microsoft.com/office/powerpoint/2010/main" val="1594991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3"/>
          <p:cNvSpPr>
            <a:spLocks noGrp="1"/>
          </p:cNvSpPr>
          <p:nvPr>
            <p:ph type="dt" sz="half" idx="10"/>
          </p:nvPr>
        </p:nvSpPr>
        <p:spPr/>
        <p:txBody>
          <a:bodyPr/>
          <a:lstStyle>
            <a:lvl1pPr>
              <a:defRPr/>
            </a:lvl1pPr>
          </a:lstStyle>
          <a:p>
            <a:pPr>
              <a:defRPr/>
            </a:pPr>
            <a:fld id="{3B834A53-1BCD-4C5C-AEA7-884C628856A9}" type="datetimeFigureOut">
              <a:rPr lang="fr-FR">
                <a:solidFill>
                  <a:prstClr val="black">
                    <a:tint val="75000"/>
                  </a:prstClr>
                </a:solidFill>
              </a:rPr>
              <a:pPr>
                <a:defRPr/>
              </a:pPr>
              <a:t>11/05/2021</a:t>
            </a:fld>
            <a:endParaRPr lang="fr-BE">
              <a:solidFill>
                <a:prstClr val="black">
                  <a:tint val="75000"/>
                </a:prstClr>
              </a:solidFill>
            </a:endParaRPr>
          </a:p>
        </p:txBody>
      </p:sp>
      <p:sp>
        <p:nvSpPr>
          <p:cNvPr id="8"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9" name="Espace réservé du numéro de diapositive 5"/>
          <p:cNvSpPr>
            <a:spLocks noGrp="1"/>
          </p:cNvSpPr>
          <p:nvPr>
            <p:ph type="sldNum" sz="quarter" idx="12"/>
          </p:nvPr>
        </p:nvSpPr>
        <p:spPr/>
        <p:txBody>
          <a:bodyPr/>
          <a:lstStyle>
            <a:lvl1pPr>
              <a:defRPr/>
            </a:lvl1pPr>
          </a:lstStyle>
          <a:p>
            <a:pPr>
              <a:defRPr/>
            </a:pPr>
            <a:fld id="{53D8AD31-7C18-4970-9D5D-9FC642586062}" type="slidenum">
              <a:rPr lang="fr-BE"/>
              <a:pPr>
                <a:defRPr/>
              </a:pPr>
              <a:t>‹N°›</a:t>
            </a:fld>
            <a:endParaRPr lang="fr-BE"/>
          </a:p>
        </p:txBody>
      </p:sp>
    </p:spTree>
    <p:extLst>
      <p:ext uri="{BB962C8B-B14F-4D97-AF65-F5344CB8AC3E}">
        <p14:creationId xmlns:p14="http://schemas.microsoft.com/office/powerpoint/2010/main" val="23195503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3"/>
          <p:cNvSpPr>
            <a:spLocks noGrp="1"/>
          </p:cNvSpPr>
          <p:nvPr>
            <p:ph type="dt" sz="half" idx="10"/>
          </p:nvPr>
        </p:nvSpPr>
        <p:spPr/>
        <p:txBody>
          <a:bodyPr/>
          <a:lstStyle>
            <a:lvl1pPr>
              <a:defRPr/>
            </a:lvl1pPr>
          </a:lstStyle>
          <a:p>
            <a:pPr>
              <a:defRPr/>
            </a:pPr>
            <a:fld id="{6865D551-2FDF-4267-A126-C9F83F830A17}" type="datetimeFigureOut">
              <a:rPr lang="fr-FR">
                <a:solidFill>
                  <a:prstClr val="black">
                    <a:tint val="75000"/>
                  </a:prstClr>
                </a:solidFill>
              </a:rPr>
              <a:pPr>
                <a:defRPr/>
              </a:pPr>
              <a:t>11/05/2021</a:t>
            </a:fld>
            <a:endParaRPr lang="fr-BE">
              <a:solidFill>
                <a:prstClr val="black">
                  <a:tint val="75000"/>
                </a:prstClr>
              </a:solidFill>
            </a:endParaRPr>
          </a:p>
        </p:txBody>
      </p:sp>
      <p:sp>
        <p:nvSpPr>
          <p:cNvPr id="4"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5" name="Espace réservé du numéro de diapositive 5"/>
          <p:cNvSpPr>
            <a:spLocks noGrp="1"/>
          </p:cNvSpPr>
          <p:nvPr>
            <p:ph type="sldNum" sz="quarter" idx="12"/>
          </p:nvPr>
        </p:nvSpPr>
        <p:spPr/>
        <p:txBody>
          <a:bodyPr/>
          <a:lstStyle>
            <a:lvl1pPr>
              <a:defRPr/>
            </a:lvl1pPr>
          </a:lstStyle>
          <a:p>
            <a:pPr>
              <a:defRPr/>
            </a:pPr>
            <a:fld id="{9F8ADE84-6C79-4EC8-84AB-A4A97CC9C6B8}" type="slidenum">
              <a:rPr lang="fr-BE"/>
              <a:pPr>
                <a:defRPr/>
              </a:pPr>
              <a:t>‹N°›</a:t>
            </a:fld>
            <a:endParaRPr lang="fr-BE"/>
          </a:p>
        </p:txBody>
      </p:sp>
    </p:spTree>
    <p:extLst>
      <p:ext uri="{BB962C8B-B14F-4D97-AF65-F5344CB8AC3E}">
        <p14:creationId xmlns:p14="http://schemas.microsoft.com/office/powerpoint/2010/main" val="26532401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8C90631C-0C2F-45F7-B3DD-3F57246CD79B}" type="datetimeFigureOut">
              <a:rPr lang="fr-FR">
                <a:solidFill>
                  <a:prstClr val="black">
                    <a:tint val="75000"/>
                  </a:prstClr>
                </a:solidFill>
              </a:rPr>
              <a:pPr>
                <a:defRPr/>
              </a:pPr>
              <a:t>11/05/2021</a:t>
            </a:fld>
            <a:endParaRPr lang="fr-BE">
              <a:solidFill>
                <a:prstClr val="black">
                  <a:tint val="75000"/>
                </a:prstClr>
              </a:solidFill>
            </a:endParaRPr>
          </a:p>
        </p:txBody>
      </p:sp>
      <p:sp>
        <p:nvSpPr>
          <p:cNvPr id="3"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4" name="Espace réservé du numéro de diapositive 5"/>
          <p:cNvSpPr>
            <a:spLocks noGrp="1"/>
          </p:cNvSpPr>
          <p:nvPr>
            <p:ph type="sldNum" sz="quarter" idx="12"/>
          </p:nvPr>
        </p:nvSpPr>
        <p:spPr/>
        <p:txBody>
          <a:bodyPr/>
          <a:lstStyle>
            <a:lvl1pPr>
              <a:defRPr/>
            </a:lvl1pPr>
          </a:lstStyle>
          <a:p>
            <a:pPr>
              <a:defRPr/>
            </a:pPr>
            <a:fld id="{2A13B8CE-99D6-4767-8D3F-05CCB2A0F633}" type="slidenum">
              <a:rPr lang="fr-BE"/>
              <a:pPr>
                <a:defRPr/>
              </a:pPr>
              <a:t>‹N°›</a:t>
            </a:fld>
            <a:endParaRPr lang="fr-BE"/>
          </a:p>
        </p:txBody>
      </p:sp>
    </p:spTree>
    <p:extLst>
      <p:ext uri="{BB962C8B-B14F-4D97-AF65-F5344CB8AC3E}">
        <p14:creationId xmlns:p14="http://schemas.microsoft.com/office/powerpoint/2010/main" val="1328070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F1068A8E-E652-4D23-BBBA-C16292CAC600}" type="datetimeFigureOut">
              <a:rPr lang="fr-FR">
                <a:solidFill>
                  <a:prstClr val="black">
                    <a:tint val="75000"/>
                  </a:prstClr>
                </a:solidFill>
              </a:rPr>
              <a:pPr>
                <a:defRPr/>
              </a:pPr>
              <a:t>11/05/2021</a:t>
            </a:fld>
            <a:endParaRPr lang="fr-BE">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4981AABE-8982-4512-B3C2-EF7E82A463FF}" type="slidenum">
              <a:rPr lang="fr-BE"/>
              <a:pPr>
                <a:defRPr/>
              </a:pPr>
              <a:t>‹N°›</a:t>
            </a:fld>
            <a:endParaRPr lang="fr-BE"/>
          </a:p>
        </p:txBody>
      </p:sp>
    </p:spTree>
    <p:extLst>
      <p:ext uri="{BB962C8B-B14F-4D97-AF65-F5344CB8AC3E}">
        <p14:creationId xmlns:p14="http://schemas.microsoft.com/office/powerpoint/2010/main" val="2072501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31BD75E-DCB5-4203-93FE-8A22D92C4199}" type="datetimeFigureOut">
              <a:rPr lang="fr-FR" smtClean="0"/>
              <a:t>11/05/2021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C7A3EF-7A92-4A71-9CF6-81112B458146}" type="slidenum">
              <a:rPr lang="fr-FR" smtClean="0"/>
              <a:t>‹N°›</a:t>
            </a:fld>
            <a:endParaRPr lang="fr-FR"/>
          </a:p>
        </p:txBody>
      </p:sp>
    </p:spTree>
    <p:extLst>
      <p:ext uri="{BB962C8B-B14F-4D97-AF65-F5344CB8AC3E}">
        <p14:creationId xmlns:p14="http://schemas.microsoft.com/office/powerpoint/2010/main" val="19108759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BE" noProof="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DD35545D-0D66-4F6B-ADEA-92869AE97F4E}" type="datetimeFigureOut">
              <a:rPr lang="fr-FR">
                <a:solidFill>
                  <a:prstClr val="black">
                    <a:tint val="75000"/>
                  </a:prstClr>
                </a:solidFill>
              </a:rPr>
              <a:pPr>
                <a:defRPr/>
              </a:pPr>
              <a:t>11/05/2021</a:t>
            </a:fld>
            <a:endParaRPr lang="fr-BE">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7A98DF10-E360-4FCE-AC9C-5C8EE999C62D}" type="slidenum">
              <a:rPr lang="fr-BE"/>
              <a:pPr>
                <a:defRPr/>
              </a:pPr>
              <a:t>‹N°›</a:t>
            </a:fld>
            <a:endParaRPr lang="fr-BE"/>
          </a:p>
        </p:txBody>
      </p:sp>
    </p:spTree>
    <p:extLst>
      <p:ext uri="{BB962C8B-B14F-4D97-AF65-F5344CB8AC3E}">
        <p14:creationId xmlns:p14="http://schemas.microsoft.com/office/powerpoint/2010/main" val="5298984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5D9A895F-1F13-471F-8D14-9DA8903974D0}"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9AFC0BF3-D95A-4C69-8136-F2CB756A4455}" type="slidenum">
              <a:rPr lang="fr-BE"/>
              <a:pPr>
                <a:defRPr/>
              </a:pPr>
              <a:t>‹N°›</a:t>
            </a:fld>
            <a:endParaRPr lang="fr-BE"/>
          </a:p>
        </p:txBody>
      </p:sp>
    </p:spTree>
    <p:extLst>
      <p:ext uri="{BB962C8B-B14F-4D97-AF65-F5344CB8AC3E}">
        <p14:creationId xmlns:p14="http://schemas.microsoft.com/office/powerpoint/2010/main" val="25105607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DC121DE8-7BEE-4512-B64F-6E8F43786BAF}"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A2E4A95E-10B3-4882-A82C-A76C5183FDA5}" type="slidenum">
              <a:rPr lang="fr-BE"/>
              <a:pPr>
                <a:defRPr/>
              </a:pPr>
              <a:t>‹N°›</a:t>
            </a:fld>
            <a:endParaRPr lang="fr-BE"/>
          </a:p>
        </p:txBody>
      </p:sp>
    </p:spTree>
    <p:extLst>
      <p:ext uri="{BB962C8B-B14F-4D97-AF65-F5344CB8AC3E}">
        <p14:creationId xmlns:p14="http://schemas.microsoft.com/office/powerpoint/2010/main" val="12227899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lvl1pPr>
              <a:defRPr/>
            </a:lvl1pPr>
          </a:lstStyle>
          <a:p>
            <a:pPr>
              <a:defRPr/>
            </a:pPr>
            <a:fld id="{513D0C66-1150-42F5-8C3F-9F79CEDC8024}"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503AB56E-0D40-4E73-940D-058F5CC3A510}" type="slidenum">
              <a:rPr lang="fr-BE"/>
              <a:pPr>
                <a:defRPr/>
              </a:pPr>
              <a:t>‹N°›</a:t>
            </a:fld>
            <a:endParaRPr lang="fr-BE"/>
          </a:p>
        </p:txBody>
      </p:sp>
    </p:spTree>
    <p:extLst>
      <p:ext uri="{BB962C8B-B14F-4D97-AF65-F5344CB8AC3E}">
        <p14:creationId xmlns:p14="http://schemas.microsoft.com/office/powerpoint/2010/main" val="2337168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F2C352FB-30DB-4303-B3F9-997919954485}"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C5DFC23A-CD8D-4044-8E1C-A3A92631906F}" type="slidenum">
              <a:rPr lang="fr-BE"/>
              <a:pPr>
                <a:defRPr/>
              </a:pPr>
              <a:t>‹N°›</a:t>
            </a:fld>
            <a:endParaRPr lang="fr-BE"/>
          </a:p>
        </p:txBody>
      </p:sp>
    </p:spTree>
    <p:extLst>
      <p:ext uri="{BB962C8B-B14F-4D97-AF65-F5344CB8AC3E}">
        <p14:creationId xmlns:p14="http://schemas.microsoft.com/office/powerpoint/2010/main" val="12336683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73E67CB2-5223-4E92-87B4-B5700F0074D3}"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3A67DABF-B25D-479B-9B57-1EDBAB2793CC}" type="slidenum">
              <a:rPr lang="fr-BE"/>
              <a:pPr>
                <a:defRPr/>
              </a:pPr>
              <a:t>‹N°›</a:t>
            </a:fld>
            <a:endParaRPr lang="fr-BE"/>
          </a:p>
        </p:txBody>
      </p:sp>
    </p:spTree>
    <p:extLst>
      <p:ext uri="{BB962C8B-B14F-4D97-AF65-F5344CB8AC3E}">
        <p14:creationId xmlns:p14="http://schemas.microsoft.com/office/powerpoint/2010/main" val="13033855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3"/>
          <p:cNvSpPr>
            <a:spLocks noGrp="1"/>
          </p:cNvSpPr>
          <p:nvPr>
            <p:ph type="dt" sz="half" idx="10"/>
          </p:nvPr>
        </p:nvSpPr>
        <p:spPr/>
        <p:txBody>
          <a:bodyPr/>
          <a:lstStyle>
            <a:lvl1pPr>
              <a:defRPr/>
            </a:lvl1pPr>
          </a:lstStyle>
          <a:p>
            <a:pPr>
              <a:defRPr/>
            </a:pPr>
            <a:fld id="{4356D10F-9D00-4866-B197-64CBA7D6350A}" type="datetimeFigureOut">
              <a:rPr lang="fr-FR">
                <a:solidFill>
                  <a:prstClr val="black">
                    <a:tint val="75000"/>
                  </a:prstClr>
                </a:solidFill>
              </a:rPr>
              <a:pPr>
                <a:defRPr/>
              </a:pPr>
              <a:t>11/05/2021</a:t>
            </a:fld>
            <a:endParaRPr lang="fr-BE">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340CC77F-0079-4660-9F48-CE6737294A66}" type="slidenum">
              <a:rPr lang="fr-BE"/>
              <a:pPr>
                <a:defRPr/>
              </a:pPr>
              <a:t>‹N°›</a:t>
            </a:fld>
            <a:endParaRPr lang="fr-BE"/>
          </a:p>
        </p:txBody>
      </p:sp>
    </p:spTree>
    <p:extLst>
      <p:ext uri="{BB962C8B-B14F-4D97-AF65-F5344CB8AC3E}">
        <p14:creationId xmlns:p14="http://schemas.microsoft.com/office/powerpoint/2010/main" val="31696439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3"/>
          <p:cNvSpPr>
            <a:spLocks noGrp="1"/>
          </p:cNvSpPr>
          <p:nvPr>
            <p:ph type="dt" sz="half" idx="10"/>
          </p:nvPr>
        </p:nvSpPr>
        <p:spPr/>
        <p:txBody>
          <a:bodyPr/>
          <a:lstStyle>
            <a:lvl1pPr>
              <a:defRPr/>
            </a:lvl1pPr>
          </a:lstStyle>
          <a:p>
            <a:pPr>
              <a:defRPr/>
            </a:pPr>
            <a:fld id="{3B834A53-1BCD-4C5C-AEA7-884C628856A9}" type="datetimeFigureOut">
              <a:rPr lang="fr-FR">
                <a:solidFill>
                  <a:prstClr val="black">
                    <a:tint val="75000"/>
                  </a:prstClr>
                </a:solidFill>
              </a:rPr>
              <a:pPr>
                <a:defRPr/>
              </a:pPr>
              <a:t>11/05/2021</a:t>
            </a:fld>
            <a:endParaRPr lang="fr-BE">
              <a:solidFill>
                <a:prstClr val="black">
                  <a:tint val="75000"/>
                </a:prstClr>
              </a:solidFill>
            </a:endParaRPr>
          </a:p>
        </p:txBody>
      </p:sp>
      <p:sp>
        <p:nvSpPr>
          <p:cNvPr id="8"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9" name="Espace réservé du numéro de diapositive 5"/>
          <p:cNvSpPr>
            <a:spLocks noGrp="1"/>
          </p:cNvSpPr>
          <p:nvPr>
            <p:ph type="sldNum" sz="quarter" idx="12"/>
          </p:nvPr>
        </p:nvSpPr>
        <p:spPr/>
        <p:txBody>
          <a:bodyPr/>
          <a:lstStyle>
            <a:lvl1pPr>
              <a:defRPr/>
            </a:lvl1pPr>
          </a:lstStyle>
          <a:p>
            <a:pPr>
              <a:defRPr/>
            </a:pPr>
            <a:fld id="{53D8AD31-7C18-4970-9D5D-9FC642586062}" type="slidenum">
              <a:rPr lang="fr-BE"/>
              <a:pPr>
                <a:defRPr/>
              </a:pPr>
              <a:t>‹N°›</a:t>
            </a:fld>
            <a:endParaRPr lang="fr-BE"/>
          </a:p>
        </p:txBody>
      </p:sp>
    </p:spTree>
    <p:extLst>
      <p:ext uri="{BB962C8B-B14F-4D97-AF65-F5344CB8AC3E}">
        <p14:creationId xmlns:p14="http://schemas.microsoft.com/office/powerpoint/2010/main" val="20017935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3"/>
          <p:cNvSpPr>
            <a:spLocks noGrp="1"/>
          </p:cNvSpPr>
          <p:nvPr>
            <p:ph type="dt" sz="half" idx="10"/>
          </p:nvPr>
        </p:nvSpPr>
        <p:spPr/>
        <p:txBody>
          <a:bodyPr/>
          <a:lstStyle>
            <a:lvl1pPr>
              <a:defRPr/>
            </a:lvl1pPr>
          </a:lstStyle>
          <a:p>
            <a:pPr>
              <a:defRPr/>
            </a:pPr>
            <a:fld id="{6865D551-2FDF-4267-A126-C9F83F830A17}" type="datetimeFigureOut">
              <a:rPr lang="fr-FR">
                <a:solidFill>
                  <a:prstClr val="black">
                    <a:tint val="75000"/>
                  </a:prstClr>
                </a:solidFill>
              </a:rPr>
              <a:pPr>
                <a:defRPr/>
              </a:pPr>
              <a:t>11/05/2021</a:t>
            </a:fld>
            <a:endParaRPr lang="fr-BE">
              <a:solidFill>
                <a:prstClr val="black">
                  <a:tint val="75000"/>
                </a:prstClr>
              </a:solidFill>
            </a:endParaRPr>
          </a:p>
        </p:txBody>
      </p:sp>
      <p:sp>
        <p:nvSpPr>
          <p:cNvPr id="4"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5" name="Espace réservé du numéro de diapositive 5"/>
          <p:cNvSpPr>
            <a:spLocks noGrp="1"/>
          </p:cNvSpPr>
          <p:nvPr>
            <p:ph type="sldNum" sz="quarter" idx="12"/>
          </p:nvPr>
        </p:nvSpPr>
        <p:spPr/>
        <p:txBody>
          <a:bodyPr/>
          <a:lstStyle>
            <a:lvl1pPr>
              <a:defRPr/>
            </a:lvl1pPr>
          </a:lstStyle>
          <a:p>
            <a:pPr>
              <a:defRPr/>
            </a:pPr>
            <a:fld id="{9F8ADE84-6C79-4EC8-84AB-A4A97CC9C6B8}" type="slidenum">
              <a:rPr lang="fr-BE"/>
              <a:pPr>
                <a:defRPr/>
              </a:pPr>
              <a:t>‹N°›</a:t>
            </a:fld>
            <a:endParaRPr lang="fr-BE"/>
          </a:p>
        </p:txBody>
      </p:sp>
    </p:spTree>
    <p:extLst>
      <p:ext uri="{BB962C8B-B14F-4D97-AF65-F5344CB8AC3E}">
        <p14:creationId xmlns:p14="http://schemas.microsoft.com/office/powerpoint/2010/main" val="34545740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8C90631C-0C2F-45F7-B3DD-3F57246CD79B}" type="datetimeFigureOut">
              <a:rPr lang="fr-FR">
                <a:solidFill>
                  <a:prstClr val="black">
                    <a:tint val="75000"/>
                  </a:prstClr>
                </a:solidFill>
              </a:rPr>
              <a:pPr>
                <a:defRPr/>
              </a:pPr>
              <a:t>11/05/2021</a:t>
            </a:fld>
            <a:endParaRPr lang="fr-BE">
              <a:solidFill>
                <a:prstClr val="black">
                  <a:tint val="75000"/>
                </a:prstClr>
              </a:solidFill>
            </a:endParaRPr>
          </a:p>
        </p:txBody>
      </p:sp>
      <p:sp>
        <p:nvSpPr>
          <p:cNvPr id="3"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4" name="Espace réservé du numéro de diapositive 5"/>
          <p:cNvSpPr>
            <a:spLocks noGrp="1"/>
          </p:cNvSpPr>
          <p:nvPr>
            <p:ph type="sldNum" sz="quarter" idx="12"/>
          </p:nvPr>
        </p:nvSpPr>
        <p:spPr/>
        <p:txBody>
          <a:bodyPr/>
          <a:lstStyle>
            <a:lvl1pPr>
              <a:defRPr/>
            </a:lvl1pPr>
          </a:lstStyle>
          <a:p>
            <a:pPr>
              <a:defRPr/>
            </a:pPr>
            <a:fld id="{2A13B8CE-99D6-4767-8D3F-05CCB2A0F633}" type="slidenum">
              <a:rPr lang="fr-BE"/>
              <a:pPr>
                <a:defRPr/>
              </a:pPr>
              <a:t>‹N°›</a:t>
            </a:fld>
            <a:endParaRPr lang="fr-BE"/>
          </a:p>
        </p:txBody>
      </p:sp>
    </p:spTree>
    <p:extLst>
      <p:ext uri="{BB962C8B-B14F-4D97-AF65-F5344CB8AC3E}">
        <p14:creationId xmlns:p14="http://schemas.microsoft.com/office/powerpoint/2010/main" val="3936289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31BD75E-DCB5-4203-93FE-8A22D92C4199}" type="datetimeFigureOut">
              <a:rPr lang="fr-FR" smtClean="0"/>
              <a:t>11/05/2021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C7A3EF-7A92-4A71-9CF6-81112B458146}" type="slidenum">
              <a:rPr lang="fr-FR" smtClean="0"/>
              <a:t>‹N°›</a:t>
            </a:fld>
            <a:endParaRPr lang="fr-FR"/>
          </a:p>
        </p:txBody>
      </p:sp>
    </p:spTree>
    <p:extLst>
      <p:ext uri="{BB962C8B-B14F-4D97-AF65-F5344CB8AC3E}">
        <p14:creationId xmlns:p14="http://schemas.microsoft.com/office/powerpoint/2010/main" val="6511277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F1068A8E-E652-4D23-BBBA-C16292CAC600}" type="datetimeFigureOut">
              <a:rPr lang="fr-FR">
                <a:solidFill>
                  <a:prstClr val="black">
                    <a:tint val="75000"/>
                  </a:prstClr>
                </a:solidFill>
              </a:rPr>
              <a:pPr>
                <a:defRPr/>
              </a:pPr>
              <a:t>11/05/2021</a:t>
            </a:fld>
            <a:endParaRPr lang="fr-BE">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4981AABE-8982-4512-B3C2-EF7E82A463FF}" type="slidenum">
              <a:rPr lang="fr-BE"/>
              <a:pPr>
                <a:defRPr/>
              </a:pPr>
              <a:t>‹N°›</a:t>
            </a:fld>
            <a:endParaRPr lang="fr-BE"/>
          </a:p>
        </p:txBody>
      </p:sp>
    </p:spTree>
    <p:extLst>
      <p:ext uri="{BB962C8B-B14F-4D97-AF65-F5344CB8AC3E}">
        <p14:creationId xmlns:p14="http://schemas.microsoft.com/office/powerpoint/2010/main" val="36668805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BE" noProof="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DD35545D-0D66-4F6B-ADEA-92869AE97F4E}" type="datetimeFigureOut">
              <a:rPr lang="fr-FR">
                <a:solidFill>
                  <a:prstClr val="black">
                    <a:tint val="75000"/>
                  </a:prstClr>
                </a:solidFill>
              </a:rPr>
              <a:pPr>
                <a:defRPr/>
              </a:pPr>
              <a:t>11/05/2021</a:t>
            </a:fld>
            <a:endParaRPr lang="fr-BE">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7A98DF10-E360-4FCE-AC9C-5C8EE999C62D}" type="slidenum">
              <a:rPr lang="fr-BE"/>
              <a:pPr>
                <a:defRPr/>
              </a:pPr>
              <a:t>‹N°›</a:t>
            </a:fld>
            <a:endParaRPr lang="fr-BE"/>
          </a:p>
        </p:txBody>
      </p:sp>
    </p:spTree>
    <p:extLst>
      <p:ext uri="{BB962C8B-B14F-4D97-AF65-F5344CB8AC3E}">
        <p14:creationId xmlns:p14="http://schemas.microsoft.com/office/powerpoint/2010/main" val="15953783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5D9A895F-1F13-471F-8D14-9DA8903974D0}"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9AFC0BF3-D95A-4C69-8136-F2CB756A4455}" type="slidenum">
              <a:rPr lang="fr-BE"/>
              <a:pPr>
                <a:defRPr/>
              </a:pPr>
              <a:t>‹N°›</a:t>
            </a:fld>
            <a:endParaRPr lang="fr-BE"/>
          </a:p>
        </p:txBody>
      </p:sp>
    </p:spTree>
    <p:extLst>
      <p:ext uri="{BB962C8B-B14F-4D97-AF65-F5344CB8AC3E}">
        <p14:creationId xmlns:p14="http://schemas.microsoft.com/office/powerpoint/2010/main" val="28647039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lvl1pPr>
              <a:defRPr/>
            </a:lvl1pPr>
          </a:lstStyle>
          <a:p>
            <a:pPr>
              <a:defRPr/>
            </a:pPr>
            <a:fld id="{DC121DE8-7BEE-4512-B64F-6E8F43786BAF}"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A2E4A95E-10B3-4882-A82C-A76C5183FDA5}" type="slidenum">
              <a:rPr lang="fr-BE"/>
              <a:pPr>
                <a:defRPr/>
              </a:pPr>
              <a:t>‹N°›</a:t>
            </a:fld>
            <a:endParaRPr lang="fr-BE"/>
          </a:p>
        </p:txBody>
      </p:sp>
    </p:spTree>
    <p:extLst>
      <p:ext uri="{BB962C8B-B14F-4D97-AF65-F5344CB8AC3E}">
        <p14:creationId xmlns:p14="http://schemas.microsoft.com/office/powerpoint/2010/main" val="2573937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31BD75E-DCB5-4203-93FE-8A22D92C4199}" type="datetimeFigureOut">
              <a:rPr lang="fr-FR" smtClean="0"/>
              <a:t>11/05/2021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6C7A3EF-7A92-4A71-9CF6-81112B458146}" type="slidenum">
              <a:rPr lang="fr-FR" smtClean="0"/>
              <a:t>‹N°›</a:t>
            </a:fld>
            <a:endParaRPr lang="fr-FR"/>
          </a:p>
        </p:txBody>
      </p:sp>
    </p:spTree>
    <p:extLst>
      <p:ext uri="{BB962C8B-B14F-4D97-AF65-F5344CB8AC3E}">
        <p14:creationId xmlns:p14="http://schemas.microsoft.com/office/powerpoint/2010/main" val="341829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31BD75E-DCB5-4203-93FE-8A22D92C4199}" type="datetimeFigureOut">
              <a:rPr lang="fr-FR" smtClean="0"/>
              <a:t>11/05/2021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6C7A3EF-7A92-4A71-9CF6-81112B458146}" type="slidenum">
              <a:rPr lang="fr-FR" smtClean="0"/>
              <a:t>‹N°›</a:t>
            </a:fld>
            <a:endParaRPr lang="fr-FR"/>
          </a:p>
        </p:txBody>
      </p:sp>
    </p:spTree>
    <p:extLst>
      <p:ext uri="{BB962C8B-B14F-4D97-AF65-F5344CB8AC3E}">
        <p14:creationId xmlns:p14="http://schemas.microsoft.com/office/powerpoint/2010/main" val="420390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31BD75E-DCB5-4203-93FE-8A22D92C4199}" type="datetimeFigureOut">
              <a:rPr lang="fr-FR" smtClean="0"/>
              <a:t>11/05/2021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6C7A3EF-7A92-4A71-9CF6-81112B458146}" type="slidenum">
              <a:rPr lang="fr-FR" smtClean="0"/>
              <a:t>‹N°›</a:t>
            </a:fld>
            <a:endParaRPr lang="fr-FR"/>
          </a:p>
        </p:txBody>
      </p:sp>
    </p:spTree>
    <p:extLst>
      <p:ext uri="{BB962C8B-B14F-4D97-AF65-F5344CB8AC3E}">
        <p14:creationId xmlns:p14="http://schemas.microsoft.com/office/powerpoint/2010/main" val="888527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31BD75E-DCB5-4203-93FE-8A22D92C4199}" type="datetimeFigureOut">
              <a:rPr lang="fr-FR" smtClean="0"/>
              <a:t>11/05/2021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6C7A3EF-7A92-4A71-9CF6-81112B458146}" type="slidenum">
              <a:rPr lang="fr-FR" smtClean="0"/>
              <a:t>‹N°›</a:t>
            </a:fld>
            <a:endParaRPr lang="fr-FR"/>
          </a:p>
        </p:txBody>
      </p:sp>
    </p:spTree>
    <p:extLst>
      <p:ext uri="{BB962C8B-B14F-4D97-AF65-F5344CB8AC3E}">
        <p14:creationId xmlns:p14="http://schemas.microsoft.com/office/powerpoint/2010/main" val="2882240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31BD75E-DCB5-4203-93FE-8A22D92C4199}" type="datetimeFigureOut">
              <a:rPr lang="fr-FR" smtClean="0"/>
              <a:t>11/05/2021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6C7A3EF-7A92-4A71-9CF6-81112B458146}" type="slidenum">
              <a:rPr lang="fr-FR" smtClean="0"/>
              <a:t>‹N°›</a:t>
            </a:fld>
            <a:endParaRPr lang="fr-FR"/>
          </a:p>
        </p:txBody>
      </p:sp>
    </p:spTree>
    <p:extLst>
      <p:ext uri="{BB962C8B-B14F-4D97-AF65-F5344CB8AC3E}">
        <p14:creationId xmlns:p14="http://schemas.microsoft.com/office/powerpoint/2010/main" val="1829576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31BD75E-DCB5-4203-93FE-8A22D92C4199}" type="datetimeFigureOut">
              <a:rPr lang="fr-FR" smtClean="0"/>
              <a:t>11/05/2021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6C7A3EF-7A92-4A71-9CF6-81112B458146}" type="slidenum">
              <a:rPr lang="fr-FR" smtClean="0"/>
              <a:t>‹N°›</a:t>
            </a:fld>
            <a:endParaRPr lang="fr-FR"/>
          </a:p>
        </p:txBody>
      </p:sp>
    </p:spTree>
    <p:extLst>
      <p:ext uri="{BB962C8B-B14F-4D97-AF65-F5344CB8AC3E}">
        <p14:creationId xmlns:p14="http://schemas.microsoft.com/office/powerpoint/2010/main" val="2172968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BD75E-DCB5-4203-93FE-8A22D92C4199}" type="datetimeFigureOut">
              <a:rPr lang="fr-FR" smtClean="0"/>
              <a:t>11/05/2021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7A3EF-7A92-4A71-9CF6-81112B458146}" type="slidenum">
              <a:rPr lang="fr-FR" smtClean="0"/>
              <a:t>‹N°›</a:t>
            </a:fld>
            <a:endParaRPr lang="fr-FR"/>
          </a:p>
        </p:txBody>
      </p:sp>
    </p:spTree>
    <p:extLst>
      <p:ext uri="{BB962C8B-B14F-4D97-AF65-F5344CB8AC3E}">
        <p14:creationId xmlns:p14="http://schemas.microsoft.com/office/powerpoint/2010/main" val="801154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BE" smtClean="0"/>
          </a:p>
        </p:txBody>
      </p:sp>
      <p:sp>
        <p:nvSpPr>
          <p:cNvPr id="1027" name="Espace réservé du texte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smtClean="0"/>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F7CDC6F-CC46-4593-9280-C3E3A490DDF6}"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fontAlgn="base">
              <a:spcBef>
                <a:spcPct val="0"/>
              </a:spcBef>
              <a:spcAft>
                <a:spcPct val="0"/>
              </a:spcAft>
              <a:defRPr/>
            </a:pPr>
            <a:fld id="{A9D33D06-309D-4FC7-B1E3-7DA19BDE8254}" type="slidenum">
              <a:rPr lang="fr-BE">
                <a:cs typeface="Arial" panose="020B0604020202020204" pitchFamily="34" charset="0"/>
              </a:rPr>
              <a:pPr fontAlgn="base">
                <a:spcBef>
                  <a:spcPct val="0"/>
                </a:spcBef>
                <a:spcAft>
                  <a:spcPct val="0"/>
                </a:spcAft>
                <a:defRPr/>
              </a:pPr>
              <a:t>‹N°›</a:t>
            </a:fld>
            <a:endParaRPr lang="fr-BE">
              <a:cs typeface="Arial" panose="020B0604020202020204" pitchFamily="34" charset="0"/>
            </a:endParaRPr>
          </a:p>
        </p:txBody>
      </p:sp>
    </p:spTree>
    <p:extLst>
      <p:ext uri="{BB962C8B-B14F-4D97-AF65-F5344CB8AC3E}">
        <p14:creationId xmlns:p14="http://schemas.microsoft.com/office/powerpoint/2010/main" val="19594455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BE" smtClean="0"/>
          </a:p>
        </p:txBody>
      </p:sp>
      <p:sp>
        <p:nvSpPr>
          <p:cNvPr id="1027" name="Espace réservé du texte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smtClean="0"/>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F7CDC6F-CC46-4593-9280-C3E3A490DDF6}" type="datetimeFigureOut">
              <a:rPr lang="fr-FR">
                <a:solidFill>
                  <a:prstClr val="black">
                    <a:tint val="75000"/>
                  </a:prstClr>
                </a:solidFill>
              </a:rPr>
              <a:pPr>
                <a:defRPr/>
              </a:pPr>
              <a:t>11/05/2021</a:t>
            </a:fld>
            <a:endParaRPr lang="fr-BE">
              <a:solidFill>
                <a:prstClr val="black">
                  <a:tint val="75000"/>
                </a:prstClr>
              </a:solidFill>
            </a:endParaRP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fr-BE">
              <a:solidFill>
                <a:prstClr val="black">
                  <a:tint val="75000"/>
                </a:prstClr>
              </a:solidFill>
            </a:endParaRP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fontAlgn="base">
              <a:spcBef>
                <a:spcPct val="0"/>
              </a:spcBef>
              <a:spcAft>
                <a:spcPct val="0"/>
              </a:spcAft>
              <a:defRPr/>
            </a:pPr>
            <a:fld id="{A9D33D06-309D-4FC7-B1E3-7DA19BDE8254}" type="slidenum">
              <a:rPr lang="fr-BE">
                <a:cs typeface="Arial" panose="020B0604020202020204" pitchFamily="34" charset="0"/>
              </a:rPr>
              <a:pPr fontAlgn="base">
                <a:spcBef>
                  <a:spcPct val="0"/>
                </a:spcBef>
                <a:spcAft>
                  <a:spcPct val="0"/>
                </a:spcAft>
                <a:defRPr/>
              </a:pPr>
              <a:t>‹N°›</a:t>
            </a:fld>
            <a:endParaRPr lang="fr-BE">
              <a:cs typeface="Arial" panose="020B0604020202020204" pitchFamily="34" charset="0"/>
            </a:endParaRPr>
          </a:p>
        </p:txBody>
      </p:sp>
    </p:spTree>
    <p:extLst>
      <p:ext uri="{BB962C8B-B14F-4D97-AF65-F5344CB8AC3E}">
        <p14:creationId xmlns:p14="http://schemas.microsoft.com/office/powerpoint/2010/main" val="30223796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image" Target="http://www.lab.ens2m.fr/cours_automatique/asservissements/ch1/syst1421.gif" TargetMode="External"/><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image" Target="http://www.lab.ens2m.fr/cours_automatique/asservissements/ch1/syst1422.gif" TargetMode="External"/><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http://www.lab.ens2m.fr/cours_automatique/asservissements/ch1/im140.gif" TargetMode="External"/><Relationship Id="rId2" Type="http://schemas.openxmlformats.org/officeDocument/2006/relationships/image" Target="../media/image8.png"/><Relationship Id="rId1" Type="http://schemas.openxmlformats.org/officeDocument/2006/relationships/slideLayout" Target="../slideLayouts/slideLayout17.xml"/><Relationship Id="rId5" Type="http://schemas.openxmlformats.org/officeDocument/2006/relationships/image" Target="http://www.lab.ens2m.fr/cours_automatique/asservissements/ch1/im141.gif" TargetMode="Externa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http://www.lab.ens2m.fr/cours_automatique/asservissements/ch1/syst15b1.gif" TargetMode="External"/><Relationship Id="rId2" Type="http://schemas.openxmlformats.org/officeDocument/2006/relationships/image" Target="../media/image10.png"/><Relationship Id="rId1" Type="http://schemas.openxmlformats.org/officeDocument/2006/relationships/slideLayout" Target="../slideLayouts/slideLayout17.xml"/><Relationship Id="rId5" Type="http://schemas.openxmlformats.org/officeDocument/2006/relationships/image" Target="http://www.lab.ens2m.fr/cours_automatique/asservissements/ch1/syst15b2.gif" TargetMode="Externa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http://www.lab.ens2m.fr/cours_automatique/asservissements/ch1/anim1.gif" TargetMode="External"/><Relationship Id="rId2" Type="http://schemas.openxmlformats.org/officeDocument/2006/relationships/image" Target="../media/image12.gif"/><Relationship Id="rId1" Type="http://schemas.openxmlformats.org/officeDocument/2006/relationships/slideLayout" Target="../slideLayouts/slideLayout17.xml"/><Relationship Id="rId5" Type="http://schemas.openxmlformats.org/officeDocument/2006/relationships/image" Target="http://www.lab.ens2m.fr/cours_automatique/asservissements/ch1/im151.gif" TargetMode="Externa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http://www.lab.ens2m.fr/cours_automatique/asservissements/ch6/image1.gif" TargetMode="External"/><Relationship Id="rId2" Type="http://schemas.openxmlformats.org/officeDocument/2006/relationships/image" Target="../media/image14.png"/><Relationship Id="rId1" Type="http://schemas.openxmlformats.org/officeDocument/2006/relationships/slideLayout" Target="../slideLayouts/slideLayout17.xml"/><Relationship Id="rId5" Type="http://schemas.openxmlformats.org/officeDocument/2006/relationships/image" Target="http://www.lab.ens2m.fr/cours_automatique/asservissements/ch6/image2.gif" TargetMode="Externa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http://www.lab.ens2m.fr/cours_automatique/asservissements/syst14.gif" TargetMode="External"/><Relationship Id="rId2" Type="http://schemas.openxmlformats.org/officeDocument/2006/relationships/image" Target="../media/image1.gif"/><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8.xml"/><Relationship Id="rId5" Type="http://schemas.openxmlformats.org/officeDocument/2006/relationships/image" Target="../media/image23.png"/><Relationship Id="rId4" Type="http://schemas.openxmlformats.org/officeDocument/2006/relationships/image" Target="../media/image22.png"/></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18.xml"/><Relationship Id="rId4" Type="http://schemas.openxmlformats.org/officeDocument/2006/relationships/image" Target="../media/image26.png"/></Relationships>
</file>

<file path=ppt/slides/_rels/slide2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http://www.lab.ens2m.fr/cours_automatique/asservissements/ch1/im110.gif" TargetMode="External"/><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http://www.lab.ens2m.fr/cours_automatique/asservissements/ch1/bo.gi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image" Target="http://www.lab.ens2m.fr/cours_automatique/asservissements/ch1/bf.gi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7.xml"/><Relationship Id="rId4" Type="http://schemas.openxmlformats.org/officeDocument/2006/relationships/image" Target="http://www.lab.ens2m.fr/cours_automatique/asservissements/ch1/syst141.gi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yst14.gif (12872 octets)"/>
          <p:cNvPicPr>
            <a:picLocks noChangeAspect="1" noChangeArrowheads="1" noCrop="1"/>
          </p:cNvPicPr>
          <p:nvPr/>
        </p:nvPicPr>
        <p:blipFill>
          <a:blip r:embed="rId2">
            <a:clrChange>
              <a:clrFrom>
                <a:srgbClr val="FFFFCE"/>
              </a:clrFrom>
              <a:clrTo>
                <a:srgbClr val="FFFFCE">
                  <a:alpha val="0"/>
                </a:srgbClr>
              </a:clrTo>
            </a:clrChange>
            <a:extLst>
              <a:ext uri="{28A0092B-C50C-407E-A947-70E740481C1C}">
                <a14:useLocalDpi xmlns:a14="http://schemas.microsoft.com/office/drawing/2010/main" val="0"/>
              </a:ext>
            </a:extLst>
          </a:blip>
          <a:srcRect/>
          <a:stretch>
            <a:fillRect/>
          </a:stretch>
        </p:blipFill>
        <p:spPr bwMode="auto">
          <a:xfrm>
            <a:off x="1771651" y="1052513"/>
            <a:ext cx="8556625" cy="387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2314575" y="5200651"/>
            <a:ext cx="7772400" cy="1470025"/>
          </a:xfrm>
        </p:spPr>
        <p:txBody>
          <a:bodyPr/>
          <a:lstStyle/>
          <a:p>
            <a:pPr eaLnBrk="1" hangingPunct="1"/>
            <a:r>
              <a:rPr lang="fr-FR" sz="3200" b="1">
                <a:solidFill>
                  <a:srgbClr val="FF0000"/>
                </a:solidFill>
              </a:rPr>
              <a:t>Dr-MELIANI Bouziane</a:t>
            </a:r>
            <a:br>
              <a:rPr lang="fr-FR" sz="3200" b="1">
                <a:solidFill>
                  <a:srgbClr val="FF0000"/>
                </a:solidFill>
              </a:rPr>
            </a:br>
            <a:r>
              <a:rPr lang="fr-FR" sz="3200" b="1">
                <a:solidFill>
                  <a:srgbClr val="FF0000"/>
                </a:solidFill>
                <a:cs typeface="Times New Roman" panose="02020603050405020304" pitchFamily="18" charset="0"/>
              </a:rPr>
              <a:t>melfat06@yahoo.fr. 	</a:t>
            </a:r>
            <a:fld id="{6E58B6F1-BFE6-4850-8C3E-7D603EE9BEFC}" type="datetime1">
              <a:rPr lang="fr-FR" sz="3200" b="1">
                <a:solidFill>
                  <a:srgbClr val="FF0000"/>
                </a:solidFill>
                <a:cs typeface="Times New Roman" panose="02020603050405020304" pitchFamily="18" charset="0"/>
              </a:rPr>
              <a:pPr eaLnBrk="1" hangingPunct="1"/>
              <a:t>11/05/2021</a:t>
            </a:fld>
            <a:endParaRPr lang="fr-FR" sz="3200" b="1">
              <a:solidFill>
                <a:srgbClr val="FF0000"/>
              </a:solidFill>
              <a:cs typeface="Times New Roman" panose="02020603050405020304" pitchFamily="18" charset="0"/>
            </a:endParaRPr>
          </a:p>
        </p:txBody>
      </p:sp>
      <p:sp>
        <p:nvSpPr>
          <p:cNvPr id="3" name="Sous-titre 2"/>
          <p:cNvSpPr>
            <a:spLocks noGrp="1"/>
          </p:cNvSpPr>
          <p:nvPr>
            <p:ph type="subTitle" idx="1"/>
          </p:nvPr>
        </p:nvSpPr>
        <p:spPr>
          <a:xfrm>
            <a:off x="3049588" y="4713288"/>
            <a:ext cx="6400800" cy="812800"/>
          </a:xfrm>
        </p:spPr>
        <p:txBody>
          <a:bodyPr rtlCol="0">
            <a:noAutofit/>
          </a:bodyPr>
          <a:lstStyle/>
          <a:p>
            <a:pPr eaLnBrk="1" fontAlgn="auto" hangingPunct="1">
              <a:spcAft>
                <a:spcPts val="0"/>
              </a:spcAft>
              <a:defRPr/>
            </a:pPr>
            <a:r>
              <a:rPr lang="fr-FR" sz="4800" dirty="0">
                <a:solidFill>
                  <a:schemeClr val="accent2">
                    <a:lumMod val="75000"/>
                  </a:schemeClr>
                </a:solidFill>
                <a:cs typeface="Times New Roman" pitchFamily="18" charset="0"/>
              </a:rPr>
              <a:t>Généralités</a:t>
            </a:r>
          </a:p>
        </p:txBody>
      </p:sp>
      <p:sp>
        <p:nvSpPr>
          <p:cNvPr id="5" name="ZoneTexte 4"/>
          <p:cNvSpPr txBox="1"/>
          <p:nvPr/>
        </p:nvSpPr>
        <p:spPr>
          <a:xfrm>
            <a:off x="2790826" y="274639"/>
            <a:ext cx="6570663" cy="922337"/>
          </a:xfrm>
          <a:prstGeom prst="rect">
            <a:avLst/>
          </a:prstGeom>
          <a:noFill/>
        </p:spPr>
        <p:txBody>
          <a:bodyPr>
            <a:spAutoFit/>
          </a:bodyPr>
          <a:lstStyle/>
          <a:p>
            <a:pPr algn="ctr">
              <a:defRPr/>
            </a:pPr>
            <a:r>
              <a:rPr lang="fr-FR" sz="5400" dirty="0">
                <a:solidFill>
                  <a:srgbClr val="EEECE1">
                    <a:lumMod val="50000"/>
                  </a:srgbClr>
                </a:solidFill>
              </a:rPr>
              <a:t>ASSERVISSEMENTS</a:t>
            </a:r>
          </a:p>
        </p:txBody>
      </p:sp>
    </p:spTree>
    <p:extLst>
      <p:ext uri="{BB962C8B-B14F-4D97-AF65-F5344CB8AC3E}">
        <p14:creationId xmlns:p14="http://schemas.microsoft.com/office/powerpoint/2010/main" val="1923368923"/>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1"/>
                                          </p:val>
                                        </p:tav>
                                        <p:tav tm="100000">
                                          <p:val>
                                            <p:strVal val="#ppt_x"/>
                                          </p:val>
                                        </p:tav>
                                      </p:tavLst>
                                    </p:anim>
                                    <p:anim calcmode="lin" valueType="num">
                                      <p:cBhvr>
                                        <p:cTn id="9"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solidFill>
            <a:schemeClr val="accent1"/>
          </a:solidFill>
        </p:spPr>
        <p:txBody>
          <a:bodyPr/>
          <a:lstStyle/>
          <a:p>
            <a:pPr eaLnBrk="1" hangingPunct="1"/>
            <a:r>
              <a:rPr lang="fr-FR" smtClean="0"/>
              <a:t>Réglage Analogique</a:t>
            </a:r>
            <a:endParaRPr lang="en-US" smtClean="0"/>
          </a:p>
        </p:txBody>
      </p:sp>
      <p:sp>
        <p:nvSpPr>
          <p:cNvPr id="15363" name="Rectangle 4"/>
          <p:cNvSpPr>
            <a:spLocks noChangeArrowheads="1"/>
          </p:cNvSpPr>
          <p:nvPr/>
        </p:nvSpPr>
        <p:spPr bwMode="auto">
          <a:xfrm>
            <a:off x="3124200" y="2209800"/>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pic>
        <p:nvPicPr>
          <p:cNvPr id="15364" name="Picture 3" descr="syst1421.gif (7182 octets)"/>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971800" y="2743200"/>
            <a:ext cx="59436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90199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solidFill>
            <a:schemeClr val="accent1"/>
          </a:solidFill>
        </p:spPr>
        <p:txBody>
          <a:bodyPr/>
          <a:lstStyle/>
          <a:p>
            <a:pPr eaLnBrk="1" hangingPunct="1"/>
            <a:r>
              <a:rPr lang="fr-FR" smtClean="0"/>
              <a:t>Réglage numérique</a:t>
            </a:r>
            <a:endParaRPr lang="en-US" smtClean="0"/>
          </a:p>
        </p:txBody>
      </p:sp>
      <p:sp>
        <p:nvSpPr>
          <p:cNvPr id="16387" name="Rectangle 4"/>
          <p:cNvSpPr>
            <a:spLocks noChangeArrowheads="1"/>
          </p:cNvSpPr>
          <p:nvPr/>
        </p:nvSpPr>
        <p:spPr bwMode="auto">
          <a:xfrm>
            <a:off x="3033713" y="2238375"/>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pic>
        <p:nvPicPr>
          <p:cNvPr id="16388" name="Picture 3" descr="syst1422.gif (7566 octets)"/>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033714" y="2238375"/>
            <a:ext cx="6124575"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Text Box 5"/>
          <p:cNvSpPr txBox="1">
            <a:spLocks noChangeArrowheads="1"/>
          </p:cNvSpPr>
          <p:nvPr/>
        </p:nvSpPr>
        <p:spPr bwMode="auto">
          <a:xfrm>
            <a:off x="2803526" y="5299076"/>
            <a:ext cx="576375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en-US" sz="2400" b="1">
                <a:solidFill>
                  <a:srgbClr val="008000"/>
                </a:solidFill>
                <a:latin typeface="Times New Roman" panose="02020603050405020304" pitchFamily="18" charset="0"/>
                <a:cs typeface="Times New Roman" panose="02020603050405020304" pitchFamily="18" charset="0"/>
              </a:rPr>
              <a:t>CNA </a:t>
            </a:r>
            <a:r>
              <a:rPr lang="en-US" sz="2400">
                <a:solidFill>
                  <a:srgbClr val="008000"/>
                </a:solidFill>
                <a:latin typeface="Times New Roman" panose="02020603050405020304" pitchFamily="18" charset="0"/>
                <a:cs typeface="Times New Roman" panose="02020603050405020304" pitchFamily="18" charset="0"/>
              </a:rPr>
              <a:t>: </a:t>
            </a:r>
            <a:r>
              <a:rPr lang="en-US" sz="2400">
                <a:solidFill>
                  <a:prstClr val="black"/>
                </a:solidFill>
                <a:latin typeface="Times New Roman" panose="02020603050405020304" pitchFamily="18" charset="0"/>
                <a:cs typeface="Times New Roman" panose="02020603050405020304" pitchFamily="18" charset="0"/>
              </a:rPr>
              <a:t>convertisseur Numérique Analogique </a:t>
            </a:r>
          </a:p>
          <a:p>
            <a:pPr fontAlgn="base">
              <a:spcBef>
                <a:spcPct val="0"/>
              </a:spcBef>
              <a:spcAft>
                <a:spcPct val="0"/>
              </a:spcAft>
              <a:buFontTx/>
              <a:buNone/>
            </a:pPr>
            <a:r>
              <a:rPr lang="fr-FR" sz="2400" b="1">
                <a:solidFill>
                  <a:srgbClr val="008000"/>
                </a:solidFill>
                <a:latin typeface="Times New Roman" panose="02020603050405020304" pitchFamily="18" charset="0"/>
                <a:cs typeface="Times New Roman" panose="02020603050405020304" pitchFamily="18" charset="0"/>
              </a:rPr>
              <a:t>CAN</a:t>
            </a:r>
            <a:r>
              <a:rPr lang="fr-FR" sz="2400">
                <a:solidFill>
                  <a:srgbClr val="008000"/>
                </a:solidFill>
                <a:latin typeface="Times New Roman" panose="02020603050405020304" pitchFamily="18" charset="0"/>
                <a:cs typeface="Times New Roman" panose="02020603050405020304" pitchFamily="18" charset="0"/>
              </a:rPr>
              <a:t> : </a:t>
            </a:r>
            <a:r>
              <a:rPr lang="fr-FR" sz="2400">
                <a:solidFill>
                  <a:prstClr val="black"/>
                </a:solidFill>
                <a:latin typeface="Times New Roman" panose="02020603050405020304" pitchFamily="18" charset="0"/>
                <a:cs typeface="Times New Roman" panose="02020603050405020304" pitchFamily="18" charset="0"/>
              </a:rPr>
              <a:t>convertisseur Analogique Numérique </a:t>
            </a:r>
            <a:endParaRPr lang="en-US" sz="240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49760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solidFill>
            <a:schemeClr val="accent1"/>
          </a:solidFill>
        </p:spPr>
        <p:txBody>
          <a:bodyPr/>
          <a:lstStyle/>
          <a:p>
            <a:pPr eaLnBrk="1" hangingPunct="1"/>
            <a:r>
              <a:rPr lang="fr-FR" smtClean="0"/>
              <a:t>Classification </a:t>
            </a:r>
            <a:r>
              <a:rPr lang="fr-FR" smtClean="0">
                <a:cs typeface="Times New Roman" panose="02020603050405020304" pitchFamily="18" charset="0"/>
              </a:rPr>
              <a:t>des</a:t>
            </a:r>
            <a:r>
              <a:rPr lang="fr-FR" b="1" smtClean="0">
                <a:cs typeface="Times New Roman" panose="02020603050405020304" pitchFamily="18" charset="0"/>
              </a:rPr>
              <a:t> </a:t>
            </a:r>
            <a:r>
              <a:rPr lang="fr-FR" smtClean="0">
                <a:cs typeface="Times New Roman" panose="02020603050405020304" pitchFamily="18" charset="0"/>
              </a:rPr>
              <a:t>automatismes</a:t>
            </a:r>
            <a:r>
              <a:rPr lang="en-US" smtClean="0"/>
              <a:t> </a:t>
            </a:r>
          </a:p>
        </p:txBody>
      </p:sp>
      <p:grpSp>
        <p:nvGrpSpPr>
          <p:cNvPr id="17411" name="Group 33"/>
          <p:cNvGrpSpPr>
            <a:grpSpLocks/>
          </p:cNvGrpSpPr>
          <p:nvPr/>
        </p:nvGrpSpPr>
        <p:grpSpPr bwMode="auto">
          <a:xfrm>
            <a:off x="2438401" y="2286001"/>
            <a:ext cx="7281863" cy="3389313"/>
            <a:chOff x="-2" y="-2"/>
            <a:chExt cx="5718" cy="2157"/>
          </a:xfrm>
        </p:grpSpPr>
        <p:grpSp>
          <p:nvGrpSpPr>
            <p:cNvPr id="17414" name="Group 31"/>
            <p:cNvGrpSpPr>
              <a:grpSpLocks/>
            </p:cNvGrpSpPr>
            <p:nvPr/>
          </p:nvGrpSpPr>
          <p:grpSpPr bwMode="auto">
            <a:xfrm>
              <a:off x="0" y="0"/>
              <a:ext cx="5714" cy="2153"/>
              <a:chOff x="0" y="0"/>
              <a:chExt cx="5714" cy="2153"/>
            </a:xfrm>
          </p:grpSpPr>
          <p:grpSp>
            <p:nvGrpSpPr>
              <p:cNvPr id="17416" name="Group 14"/>
              <p:cNvGrpSpPr>
                <a:grpSpLocks/>
              </p:cNvGrpSpPr>
              <p:nvPr/>
            </p:nvGrpSpPr>
            <p:grpSpPr bwMode="auto">
              <a:xfrm>
                <a:off x="0" y="0"/>
                <a:ext cx="3512" cy="403"/>
                <a:chOff x="0" y="0"/>
                <a:chExt cx="3512" cy="403"/>
              </a:xfrm>
            </p:grpSpPr>
            <p:sp>
              <p:nvSpPr>
                <p:cNvPr id="17441" name="Rectangle 4"/>
                <p:cNvSpPr>
                  <a:spLocks noChangeArrowheads="1"/>
                </p:cNvSpPr>
                <p:nvPr/>
              </p:nvSpPr>
              <p:spPr bwMode="auto">
                <a:xfrm>
                  <a:off x="6" y="6"/>
                  <a:ext cx="3500" cy="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FontTx/>
                    <a:buNone/>
                  </a:pPr>
                  <a:r>
                    <a:rPr lang="en-US" sz="1200" b="1">
                      <a:solidFill>
                        <a:prstClr val="black"/>
                      </a:solidFill>
                      <a:latin typeface="Arial" panose="020B0604020202020204" pitchFamily="34" charset="0"/>
                      <a:cs typeface="Times New Roman" panose="02020603050405020304" pitchFamily="18" charset="0"/>
                    </a:rPr>
                    <a:t>Signaux discontinus</a:t>
                  </a:r>
                  <a:endParaRPr lang="en-US" sz="1200">
                    <a:solidFill>
                      <a:prstClr val="black"/>
                    </a:solidFill>
                    <a:latin typeface="Arial" panose="020B0604020202020204" pitchFamily="34" charset="0"/>
                    <a:cs typeface="Times New Roman" panose="02020603050405020304" pitchFamily="18" charset="0"/>
                  </a:endParaRPr>
                </a:p>
                <a:p>
                  <a:pPr algn="ctr" eaLnBrk="0" fontAlgn="base" hangingPunct="0">
                    <a:spcBef>
                      <a:spcPct val="0"/>
                    </a:spcBef>
                    <a:spcAft>
                      <a:spcPct val="0"/>
                    </a:spcAft>
                    <a:buFontTx/>
                    <a:buNone/>
                  </a:pPr>
                  <a:endParaRPr lang="en-US" sz="1800">
                    <a:solidFill>
                      <a:prstClr val="black"/>
                    </a:solidFill>
                    <a:latin typeface="Arial" panose="020B0604020202020204" pitchFamily="34" charset="0"/>
                    <a:cs typeface="Arial" panose="020B0604020202020204" pitchFamily="34" charset="0"/>
                  </a:endParaRPr>
                </a:p>
              </p:txBody>
            </p:sp>
            <p:sp>
              <p:nvSpPr>
                <p:cNvPr id="17442" name="Rectangle 13"/>
                <p:cNvSpPr>
                  <a:spLocks noChangeArrowheads="1"/>
                </p:cNvSpPr>
                <p:nvPr/>
              </p:nvSpPr>
              <p:spPr bwMode="auto">
                <a:xfrm>
                  <a:off x="0" y="0"/>
                  <a:ext cx="351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grpSp>
          <p:grpSp>
            <p:nvGrpSpPr>
              <p:cNvPr id="17417" name="Group 16"/>
              <p:cNvGrpSpPr>
                <a:grpSpLocks/>
              </p:cNvGrpSpPr>
              <p:nvPr/>
            </p:nvGrpSpPr>
            <p:grpSpPr bwMode="auto">
              <a:xfrm>
                <a:off x="3512" y="0"/>
                <a:ext cx="2202" cy="403"/>
                <a:chOff x="3512" y="0"/>
                <a:chExt cx="2202" cy="403"/>
              </a:xfrm>
            </p:grpSpPr>
            <p:sp>
              <p:nvSpPr>
                <p:cNvPr id="17439" name="Rectangle 5"/>
                <p:cNvSpPr>
                  <a:spLocks noChangeArrowheads="1"/>
                </p:cNvSpPr>
                <p:nvPr/>
              </p:nvSpPr>
              <p:spPr bwMode="auto">
                <a:xfrm>
                  <a:off x="3518" y="6"/>
                  <a:ext cx="2190" cy="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FontTx/>
                    <a:buNone/>
                  </a:pPr>
                  <a:r>
                    <a:rPr lang="en-US" sz="1200" b="1">
                      <a:solidFill>
                        <a:prstClr val="black"/>
                      </a:solidFill>
                      <a:latin typeface="Arial" panose="020B0604020202020204" pitchFamily="34" charset="0"/>
                      <a:cs typeface="Times New Roman" panose="02020603050405020304" pitchFamily="18" charset="0"/>
                    </a:rPr>
                    <a:t>signaux continus</a:t>
                  </a:r>
                  <a:endParaRPr lang="en-US" sz="1200">
                    <a:solidFill>
                      <a:prstClr val="black"/>
                    </a:solidFill>
                    <a:latin typeface="Arial" panose="020B0604020202020204" pitchFamily="34" charset="0"/>
                    <a:cs typeface="Times New Roman" panose="02020603050405020304" pitchFamily="18" charset="0"/>
                  </a:endParaRPr>
                </a:p>
                <a:p>
                  <a:pPr algn="ctr" eaLnBrk="0" fontAlgn="base" hangingPunct="0">
                    <a:spcBef>
                      <a:spcPct val="0"/>
                    </a:spcBef>
                    <a:spcAft>
                      <a:spcPct val="0"/>
                    </a:spcAft>
                    <a:buFontTx/>
                    <a:buNone/>
                  </a:pPr>
                  <a:endParaRPr lang="en-US" sz="1800">
                    <a:solidFill>
                      <a:prstClr val="black"/>
                    </a:solidFill>
                    <a:latin typeface="Arial" panose="020B0604020202020204" pitchFamily="34" charset="0"/>
                    <a:cs typeface="Arial" panose="020B0604020202020204" pitchFamily="34" charset="0"/>
                  </a:endParaRPr>
                </a:p>
              </p:txBody>
            </p:sp>
            <p:sp>
              <p:nvSpPr>
                <p:cNvPr id="17440" name="Rectangle 15"/>
                <p:cNvSpPr>
                  <a:spLocks noChangeArrowheads="1"/>
                </p:cNvSpPr>
                <p:nvPr/>
              </p:nvSpPr>
              <p:spPr bwMode="auto">
                <a:xfrm>
                  <a:off x="3512" y="0"/>
                  <a:ext cx="220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grpSp>
          <p:grpSp>
            <p:nvGrpSpPr>
              <p:cNvPr id="17418" name="Group 18"/>
              <p:cNvGrpSpPr>
                <a:grpSpLocks/>
              </p:cNvGrpSpPr>
              <p:nvPr/>
            </p:nvGrpSpPr>
            <p:grpSpPr bwMode="auto">
              <a:xfrm>
                <a:off x="0" y="415"/>
                <a:ext cx="1813" cy="403"/>
                <a:chOff x="0" y="415"/>
                <a:chExt cx="1813" cy="403"/>
              </a:xfrm>
            </p:grpSpPr>
            <p:sp>
              <p:nvSpPr>
                <p:cNvPr id="17437" name="Rectangle 6"/>
                <p:cNvSpPr>
                  <a:spLocks noChangeArrowheads="1"/>
                </p:cNvSpPr>
                <p:nvPr/>
              </p:nvSpPr>
              <p:spPr bwMode="auto">
                <a:xfrm>
                  <a:off x="6" y="421"/>
                  <a:ext cx="1801" cy="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FontTx/>
                    <a:buNone/>
                  </a:pPr>
                  <a:r>
                    <a:rPr lang="en-US" sz="1200" b="1">
                      <a:solidFill>
                        <a:prstClr val="black"/>
                      </a:solidFill>
                      <a:latin typeface="Arial" panose="020B0604020202020204" pitchFamily="34" charset="0"/>
                      <a:cs typeface="Times New Roman" panose="02020603050405020304" pitchFamily="18" charset="0"/>
                    </a:rPr>
                    <a:t>Binaires</a:t>
                  </a:r>
                  <a:endParaRPr lang="en-US" sz="1200">
                    <a:solidFill>
                      <a:prstClr val="black"/>
                    </a:solidFill>
                    <a:latin typeface="Arial" panose="020B0604020202020204" pitchFamily="34" charset="0"/>
                    <a:cs typeface="Times New Roman" panose="02020603050405020304" pitchFamily="18" charset="0"/>
                  </a:endParaRPr>
                </a:p>
                <a:p>
                  <a:pPr algn="ctr" eaLnBrk="0" fontAlgn="base" hangingPunct="0">
                    <a:spcBef>
                      <a:spcPct val="0"/>
                    </a:spcBef>
                    <a:spcAft>
                      <a:spcPct val="0"/>
                    </a:spcAft>
                    <a:buFontTx/>
                    <a:buNone/>
                  </a:pPr>
                  <a:endParaRPr lang="en-US" sz="1800">
                    <a:solidFill>
                      <a:prstClr val="black"/>
                    </a:solidFill>
                    <a:latin typeface="Arial" panose="020B0604020202020204" pitchFamily="34" charset="0"/>
                    <a:cs typeface="Arial" panose="020B0604020202020204" pitchFamily="34" charset="0"/>
                  </a:endParaRPr>
                </a:p>
              </p:txBody>
            </p:sp>
            <p:sp>
              <p:nvSpPr>
                <p:cNvPr id="17438" name="Rectangle 17"/>
                <p:cNvSpPr>
                  <a:spLocks noChangeArrowheads="1"/>
                </p:cNvSpPr>
                <p:nvPr/>
              </p:nvSpPr>
              <p:spPr bwMode="auto">
                <a:xfrm>
                  <a:off x="0" y="415"/>
                  <a:ext cx="181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grpSp>
          <p:grpSp>
            <p:nvGrpSpPr>
              <p:cNvPr id="17419" name="Group 20"/>
              <p:cNvGrpSpPr>
                <a:grpSpLocks/>
              </p:cNvGrpSpPr>
              <p:nvPr/>
            </p:nvGrpSpPr>
            <p:grpSpPr bwMode="auto">
              <a:xfrm>
                <a:off x="1813" y="415"/>
                <a:ext cx="1699" cy="403"/>
                <a:chOff x="1813" y="415"/>
                <a:chExt cx="1699" cy="403"/>
              </a:xfrm>
            </p:grpSpPr>
            <p:sp>
              <p:nvSpPr>
                <p:cNvPr id="17435" name="Rectangle 7"/>
                <p:cNvSpPr>
                  <a:spLocks noChangeArrowheads="1"/>
                </p:cNvSpPr>
                <p:nvPr/>
              </p:nvSpPr>
              <p:spPr bwMode="auto">
                <a:xfrm>
                  <a:off x="1819" y="421"/>
                  <a:ext cx="1687" cy="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FontTx/>
                    <a:buNone/>
                  </a:pPr>
                  <a:r>
                    <a:rPr lang="en-US" sz="1200" b="1">
                      <a:solidFill>
                        <a:prstClr val="black"/>
                      </a:solidFill>
                      <a:latin typeface="Arial" panose="020B0604020202020204" pitchFamily="34" charset="0"/>
                      <a:cs typeface="Times New Roman" panose="02020603050405020304" pitchFamily="18" charset="0"/>
                    </a:rPr>
                    <a:t>plusieurs</a:t>
                  </a:r>
                  <a:r>
                    <a:rPr lang="en-US" sz="1200">
                      <a:solidFill>
                        <a:prstClr val="black"/>
                      </a:solidFill>
                      <a:latin typeface="Arial" panose="020B0604020202020204" pitchFamily="34" charset="0"/>
                      <a:cs typeface="Times New Roman" panose="02020603050405020304" pitchFamily="18" charset="0"/>
                    </a:rPr>
                    <a:t> </a:t>
                  </a:r>
                  <a:r>
                    <a:rPr lang="en-US" sz="1200" b="1">
                      <a:solidFill>
                        <a:prstClr val="black"/>
                      </a:solidFill>
                      <a:latin typeface="Arial" panose="020B0604020202020204" pitchFamily="34" charset="0"/>
                      <a:cs typeface="Times New Roman" panose="02020603050405020304" pitchFamily="18" charset="0"/>
                    </a:rPr>
                    <a:t>niveaux</a:t>
                  </a:r>
                  <a:endParaRPr lang="en-US" sz="1200">
                    <a:solidFill>
                      <a:prstClr val="black"/>
                    </a:solidFill>
                    <a:latin typeface="Arial" panose="020B0604020202020204" pitchFamily="34" charset="0"/>
                    <a:cs typeface="Times New Roman" panose="02020603050405020304" pitchFamily="18" charset="0"/>
                  </a:endParaRPr>
                </a:p>
                <a:p>
                  <a:pPr algn="ctr" eaLnBrk="0" fontAlgn="base" hangingPunct="0">
                    <a:spcBef>
                      <a:spcPct val="0"/>
                    </a:spcBef>
                    <a:spcAft>
                      <a:spcPct val="0"/>
                    </a:spcAft>
                    <a:buFontTx/>
                    <a:buNone/>
                  </a:pPr>
                  <a:endParaRPr lang="en-US" sz="1800">
                    <a:solidFill>
                      <a:prstClr val="black"/>
                    </a:solidFill>
                    <a:latin typeface="Arial" panose="020B0604020202020204" pitchFamily="34" charset="0"/>
                    <a:cs typeface="Arial" panose="020B0604020202020204" pitchFamily="34" charset="0"/>
                  </a:endParaRPr>
                </a:p>
              </p:txBody>
            </p:sp>
            <p:sp>
              <p:nvSpPr>
                <p:cNvPr id="17436" name="Rectangle 19"/>
                <p:cNvSpPr>
                  <a:spLocks noChangeArrowheads="1"/>
                </p:cNvSpPr>
                <p:nvPr/>
              </p:nvSpPr>
              <p:spPr bwMode="auto">
                <a:xfrm>
                  <a:off x="1813" y="415"/>
                  <a:ext cx="1699"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grpSp>
          <p:grpSp>
            <p:nvGrpSpPr>
              <p:cNvPr id="17420" name="Group 22"/>
              <p:cNvGrpSpPr>
                <a:grpSpLocks/>
              </p:cNvGrpSpPr>
              <p:nvPr/>
            </p:nvGrpSpPr>
            <p:grpSpPr bwMode="auto">
              <a:xfrm>
                <a:off x="3512" y="415"/>
                <a:ext cx="930" cy="403"/>
                <a:chOff x="3512" y="415"/>
                <a:chExt cx="930" cy="403"/>
              </a:xfrm>
            </p:grpSpPr>
            <p:sp>
              <p:nvSpPr>
                <p:cNvPr id="17433" name="Rectangle 8"/>
                <p:cNvSpPr>
                  <a:spLocks noChangeArrowheads="1"/>
                </p:cNvSpPr>
                <p:nvPr/>
              </p:nvSpPr>
              <p:spPr bwMode="auto">
                <a:xfrm>
                  <a:off x="3518" y="421"/>
                  <a:ext cx="918" cy="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FontTx/>
                    <a:buNone/>
                  </a:pPr>
                  <a:r>
                    <a:rPr lang="en-US" sz="1200" b="1">
                      <a:solidFill>
                        <a:prstClr val="black"/>
                      </a:solidFill>
                      <a:latin typeface="Arial" panose="020B0604020202020204" pitchFamily="34" charset="0"/>
                      <a:cs typeface="Times New Roman" panose="02020603050405020304" pitchFamily="18" charset="0"/>
                    </a:rPr>
                    <a:t>systèmes linéaires</a:t>
                  </a:r>
                  <a:endParaRPr lang="en-US" sz="1200">
                    <a:solidFill>
                      <a:prstClr val="black"/>
                    </a:solidFill>
                    <a:latin typeface="Arial" panose="020B0604020202020204" pitchFamily="34" charset="0"/>
                    <a:cs typeface="Times New Roman" panose="02020603050405020304" pitchFamily="18" charset="0"/>
                  </a:endParaRPr>
                </a:p>
                <a:p>
                  <a:pPr algn="ctr" eaLnBrk="0" fontAlgn="base" hangingPunct="0">
                    <a:spcBef>
                      <a:spcPct val="0"/>
                    </a:spcBef>
                    <a:spcAft>
                      <a:spcPct val="0"/>
                    </a:spcAft>
                    <a:buFontTx/>
                    <a:buNone/>
                  </a:pPr>
                  <a:endParaRPr lang="en-US" sz="1800">
                    <a:solidFill>
                      <a:prstClr val="black"/>
                    </a:solidFill>
                    <a:latin typeface="Arial" panose="020B0604020202020204" pitchFamily="34" charset="0"/>
                    <a:cs typeface="Arial" panose="020B0604020202020204" pitchFamily="34" charset="0"/>
                  </a:endParaRPr>
                </a:p>
              </p:txBody>
            </p:sp>
            <p:sp>
              <p:nvSpPr>
                <p:cNvPr id="17434" name="Rectangle 21"/>
                <p:cNvSpPr>
                  <a:spLocks noChangeArrowheads="1"/>
                </p:cNvSpPr>
                <p:nvPr/>
              </p:nvSpPr>
              <p:spPr bwMode="auto">
                <a:xfrm>
                  <a:off x="3512" y="415"/>
                  <a:ext cx="930"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grpSp>
          <p:grpSp>
            <p:nvGrpSpPr>
              <p:cNvPr id="17421" name="Group 24"/>
              <p:cNvGrpSpPr>
                <a:grpSpLocks/>
              </p:cNvGrpSpPr>
              <p:nvPr/>
            </p:nvGrpSpPr>
            <p:grpSpPr bwMode="auto">
              <a:xfrm>
                <a:off x="4442" y="415"/>
                <a:ext cx="1272" cy="403"/>
                <a:chOff x="4442" y="415"/>
                <a:chExt cx="1272" cy="403"/>
              </a:xfrm>
            </p:grpSpPr>
            <p:sp>
              <p:nvSpPr>
                <p:cNvPr id="17431" name="Rectangle 9"/>
                <p:cNvSpPr>
                  <a:spLocks noChangeArrowheads="1"/>
                </p:cNvSpPr>
                <p:nvPr/>
              </p:nvSpPr>
              <p:spPr bwMode="auto">
                <a:xfrm>
                  <a:off x="4448" y="421"/>
                  <a:ext cx="1260" cy="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en-US" sz="1200" b="1">
                      <a:solidFill>
                        <a:prstClr val="black"/>
                      </a:solidFill>
                      <a:latin typeface="Arial" panose="020B0604020202020204" pitchFamily="34" charset="0"/>
                      <a:cs typeface="Times New Roman" panose="02020603050405020304" pitchFamily="18" charset="0"/>
                    </a:rPr>
                    <a:t>systèmes non-linéaires</a:t>
                  </a:r>
                  <a:endParaRPr lang="en-US" sz="1200">
                    <a:solidFill>
                      <a:prstClr val="black"/>
                    </a:solidFill>
                    <a:latin typeface="Arial" panose="020B0604020202020204" pitchFamily="34" charset="0"/>
                    <a:cs typeface="Times New Roman" panose="02020603050405020304" pitchFamily="18" charset="0"/>
                  </a:endParaRPr>
                </a:p>
                <a:p>
                  <a:pPr eaLnBrk="0" fontAlgn="base" hangingPunct="0">
                    <a:spcBef>
                      <a:spcPct val="0"/>
                    </a:spcBef>
                    <a:spcAft>
                      <a:spcPct val="0"/>
                    </a:spcAft>
                    <a:buFontTx/>
                    <a:buNone/>
                  </a:pPr>
                  <a:endParaRPr lang="en-US" sz="1800">
                    <a:solidFill>
                      <a:prstClr val="black"/>
                    </a:solidFill>
                    <a:latin typeface="Arial" panose="020B0604020202020204" pitchFamily="34" charset="0"/>
                    <a:cs typeface="Arial" panose="020B0604020202020204" pitchFamily="34" charset="0"/>
                  </a:endParaRPr>
                </a:p>
              </p:txBody>
            </p:sp>
            <p:sp>
              <p:nvSpPr>
                <p:cNvPr id="17432" name="Rectangle 23"/>
                <p:cNvSpPr>
                  <a:spLocks noChangeArrowheads="1"/>
                </p:cNvSpPr>
                <p:nvPr/>
              </p:nvSpPr>
              <p:spPr bwMode="auto">
                <a:xfrm>
                  <a:off x="4442" y="415"/>
                  <a:ext cx="1272"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grpSp>
          <p:grpSp>
            <p:nvGrpSpPr>
              <p:cNvPr id="17422" name="Group 26"/>
              <p:cNvGrpSpPr>
                <a:grpSpLocks/>
              </p:cNvGrpSpPr>
              <p:nvPr/>
            </p:nvGrpSpPr>
            <p:grpSpPr bwMode="auto">
              <a:xfrm>
                <a:off x="0" y="830"/>
                <a:ext cx="1813" cy="1323"/>
                <a:chOff x="0" y="830"/>
                <a:chExt cx="1813" cy="1323"/>
              </a:xfrm>
            </p:grpSpPr>
            <p:sp>
              <p:nvSpPr>
                <p:cNvPr id="17429" name="Rectangle 10"/>
                <p:cNvSpPr>
                  <a:spLocks noChangeArrowheads="1"/>
                </p:cNvSpPr>
                <p:nvPr/>
              </p:nvSpPr>
              <p:spPr bwMode="auto">
                <a:xfrm>
                  <a:off x="6" y="836"/>
                  <a:ext cx="1801" cy="1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FontTx/>
                    <a:buNone/>
                  </a:pPr>
                  <a:r>
                    <a:rPr lang="en-US" sz="1200" b="1">
                      <a:solidFill>
                        <a:srgbClr val="FF0000"/>
                      </a:solidFill>
                      <a:latin typeface="Arial" panose="020B0604020202020204" pitchFamily="34" charset="0"/>
                      <a:cs typeface="Times New Roman" panose="02020603050405020304" pitchFamily="18" charset="0"/>
                    </a:rPr>
                    <a:t>systèmes logiques</a:t>
                  </a:r>
                  <a:r>
                    <a:rPr lang="en-US" sz="1200">
                      <a:solidFill>
                        <a:prstClr val="black"/>
                      </a:solidFill>
                      <a:latin typeface="Arial" panose="020B0604020202020204" pitchFamily="34" charset="0"/>
                      <a:cs typeface="Times New Roman" panose="02020603050405020304" pitchFamily="18" charset="0"/>
                    </a:rPr>
                    <a:t/>
                  </a:r>
                  <a:br>
                    <a:rPr lang="en-US" sz="1200">
                      <a:solidFill>
                        <a:prstClr val="black"/>
                      </a:solidFill>
                      <a:latin typeface="Arial" panose="020B0604020202020204" pitchFamily="34" charset="0"/>
                      <a:cs typeface="Times New Roman" panose="02020603050405020304" pitchFamily="18" charset="0"/>
                    </a:rPr>
                  </a:br>
                  <a:r>
                    <a:rPr lang="en-US" sz="1200">
                      <a:solidFill>
                        <a:prstClr val="black"/>
                      </a:solidFill>
                      <a:latin typeface="Arial" panose="020B0604020202020204" pitchFamily="34" charset="0"/>
                      <a:cs typeface="Times New Roman" panose="02020603050405020304" pitchFamily="18" charset="0"/>
                    </a:rPr>
                    <a:t>combinatoires et séquentiels</a:t>
                  </a:r>
                </a:p>
                <a:p>
                  <a:pPr algn="ctr" eaLnBrk="0" fontAlgn="base" hangingPunct="0">
                    <a:spcBef>
                      <a:spcPct val="0"/>
                    </a:spcBef>
                    <a:spcAft>
                      <a:spcPct val="0"/>
                    </a:spcAft>
                    <a:buFontTx/>
                    <a:buNone/>
                  </a:pPr>
                  <a:r>
                    <a:rPr lang="en-US" sz="1200" b="1">
                      <a:solidFill>
                        <a:prstClr val="black"/>
                      </a:solidFill>
                      <a:latin typeface="Arial" panose="020B0604020202020204" pitchFamily="34" charset="0"/>
                      <a:cs typeface="Times New Roman" panose="02020603050405020304" pitchFamily="18" charset="0"/>
                    </a:rPr>
                    <a:t>Méthodes</a:t>
                  </a:r>
                  <a:r>
                    <a:rPr lang="en-US" sz="1200">
                      <a:solidFill>
                        <a:prstClr val="black"/>
                      </a:solidFill>
                      <a:latin typeface="Arial" panose="020B0604020202020204" pitchFamily="34" charset="0"/>
                      <a:cs typeface="Times New Roman" panose="02020603050405020304" pitchFamily="18" charset="0"/>
                    </a:rPr>
                    <a:t>:</a:t>
                  </a:r>
                  <a:br>
                    <a:rPr lang="en-US" sz="1200">
                      <a:solidFill>
                        <a:prstClr val="black"/>
                      </a:solidFill>
                      <a:latin typeface="Arial" panose="020B0604020202020204" pitchFamily="34" charset="0"/>
                      <a:cs typeface="Times New Roman" panose="02020603050405020304" pitchFamily="18" charset="0"/>
                    </a:rPr>
                  </a:br>
                  <a:r>
                    <a:rPr lang="en-US" sz="1200">
                      <a:solidFill>
                        <a:prstClr val="black"/>
                      </a:solidFill>
                      <a:latin typeface="Arial" panose="020B0604020202020204" pitchFamily="34" charset="0"/>
                      <a:cs typeface="Times New Roman" panose="02020603050405020304" pitchFamily="18" charset="0"/>
                    </a:rPr>
                    <a:t>algèbre de Boole</a:t>
                  </a:r>
                  <a:br>
                    <a:rPr lang="en-US" sz="1200">
                      <a:solidFill>
                        <a:prstClr val="black"/>
                      </a:solidFill>
                      <a:latin typeface="Arial" panose="020B0604020202020204" pitchFamily="34" charset="0"/>
                      <a:cs typeface="Times New Roman" panose="02020603050405020304" pitchFamily="18" charset="0"/>
                    </a:rPr>
                  </a:br>
                  <a:r>
                    <a:rPr lang="en-US" sz="1200">
                      <a:solidFill>
                        <a:prstClr val="black"/>
                      </a:solidFill>
                      <a:latin typeface="Arial" panose="020B0604020202020204" pitchFamily="34" charset="0"/>
                      <a:cs typeface="Times New Roman" panose="02020603050405020304" pitchFamily="18" charset="0"/>
                    </a:rPr>
                    <a:t>GRAFCET</a:t>
                  </a:r>
                </a:p>
                <a:p>
                  <a:pPr algn="ctr" eaLnBrk="0" fontAlgn="base" hangingPunct="0">
                    <a:spcBef>
                      <a:spcPct val="0"/>
                    </a:spcBef>
                    <a:spcAft>
                      <a:spcPct val="0"/>
                    </a:spcAft>
                    <a:buFontTx/>
                    <a:buNone/>
                  </a:pPr>
                  <a:r>
                    <a:rPr lang="en-US" sz="1200" b="1">
                      <a:solidFill>
                        <a:prstClr val="black"/>
                      </a:solidFill>
                      <a:latin typeface="Arial" panose="020B0604020202020204" pitchFamily="34" charset="0"/>
                      <a:cs typeface="Times New Roman" panose="02020603050405020304" pitchFamily="18" charset="0"/>
                    </a:rPr>
                    <a:t>Matérialisation de la commande</a:t>
                  </a:r>
                  <a:r>
                    <a:rPr lang="en-US" sz="1200">
                      <a:solidFill>
                        <a:prstClr val="black"/>
                      </a:solidFill>
                      <a:latin typeface="Arial" panose="020B0604020202020204" pitchFamily="34" charset="0"/>
                      <a:cs typeface="Times New Roman" panose="02020603050405020304" pitchFamily="18" charset="0"/>
                    </a:rPr>
                    <a:t>:</a:t>
                  </a:r>
                  <a:br>
                    <a:rPr lang="en-US" sz="1200">
                      <a:solidFill>
                        <a:prstClr val="black"/>
                      </a:solidFill>
                      <a:latin typeface="Arial" panose="020B0604020202020204" pitchFamily="34" charset="0"/>
                      <a:cs typeface="Times New Roman" panose="02020603050405020304" pitchFamily="18" charset="0"/>
                    </a:rPr>
                  </a:br>
                  <a:r>
                    <a:rPr lang="en-US" sz="1200">
                      <a:solidFill>
                        <a:prstClr val="black"/>
                      </a:solidFill>
                      <a:latin typeface="Arial" panose="020B0604020202020204" pitchFamily="34" charset="0"/>
                      <a:cs typeface="Times New Roman" panose="02020603050405020304" pitchFamily="18" charset="0"/>
                    </a:rPr>
                    <a:t>logique cablée</a:t>
                  </a:r>
                  <a:br>
                    <a:rPr lang="en-US" sz="1200">
                      <a:solidFill>
                        <a:prstClr val="black"/>
                      </a:solidFill>
                      <a:latin typeface="Arial" panose="020B0604020202020204" pitchFamily="34" charset="0"/>
                      <a:cs typeface="Times New Roman" panose="02020603050405020304" pitchFamily="18" charset="0"/>
                    </a:rPr>
                  </a:br>
                  <a:r>
                    <a:rPr lang="en-US" sz="1200">
                      <a:solidFill>
                        <a:prstClr val="black"/>
                      </a:solidFill>
                      <a:latin typeface="Arial" panose="020B0604020202020204" pitchFamily="34" charset="0"/>
                      <a:cs typeface="Times New Roman" panose="02020603050405020304" pitchFamily="18" charset="0"/>
                    </a:rPr>
                    <a:t>automates programmables</a:t>
                  </a:r>
                </a:p>
                <a:p>
                  <a:pPr algn="ctr" eaLnBrk="0" fontAlgn="base" hangingPunct="0">
                    <a:spcBef>
                      <a:spcPct val="0"/>
                    </a:spcBef>
                    <a:spcAft>
                      <a:spcPct val="0"/>
                    </a:spcAft>
                    <a:buFontTx/>
                    <a:buNone/>
                  </a:pPr>
                  <a:endParaRPr lang="en-US" sz="1800">
                    <a:solidFill>
                      <a:prstClr val="black"/>
                    </a:solidFill>
                    <a:latin typeface="Arial" panose="020B0604020202020204" pitchFamily="34" charset="0"/>
                    <a:cs typeface="Arial" panose="020B0604020202020204" pitchFamily="34" charset="0"/>
                  </a:endParaRPr>
                </a:p>
              </p:txBody>
            </p:sp>
            <p:sp>
              <p:nvSpPr>
                <p:cNvPr id="17430" name="Rectangle 25"/>
                <p:cNvSpPr>
                  <a:spLocks noChangeArrowheads="1"/>
                </p:cNvSpPr>
                <p:nvPr/>
              </p:nvSpPr>
              <p:spPr bwMode="auto">
                <a:xfrm>
                  <a:off x="0" y="830"/>
                  <a:ext cx="1813" cy="132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grpSp>
          <p:grpSp>
            <p:nvGrpSpPr>
              <p:cNvPr id="17423" name="Group 28"/>
              <p:cNvGrpSpPr>
                <a:grpSpLocks/>
              </p:cNvGrpSpPr>
              <p:nvPr/>
            </p:nvGrpSpPr>
            <p:grpSpPr bwMode="auto">
              <a:xfrm>
                <a:off x="1813" y="830"/>
                <a:ext cx="1699" cy="1323"/>
                <a:chOff x="1813" y="830"/>
                <a:chExt cx="1699" cy="1323"/>
              </a:xfrm>
            </p:grpSpPr>
            <p:sp>
              <p:nvSpPr>
                <p:cNvPr id="17427" name="Rectangle 11"/>
                <p:cNvSpPr>
                  <a:spLocks noChangeArrowheads="1"/>
                </p:cNvSpPr>
                <p:nvPr/>
              </p:nvSpPr>
              <p:spPr bwMode="auto">
                <a:xfrm>
                  <a:off x="1819" y="836"/>
                  <a:ext cx="1687" cy="1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FontTx/>
                    <a:buNone/>
                  </a:pPr>
                  <a:r>
                    <a:rPr lang="en-US" sz="1200" b="1">
                      <a:solidFill>
                        <a:srgbClr val="FF0000"/>
                      </a:solidFill>
                      <a:latin typeface="Arial" panose="020B0604020202020204" pitchFamily="34" charset="0"/>
                      <a:cs typeface="Times New Roman" panose="02020603050405020304" pitchFamily="18" charset="0"/>
                    </a:rPr>
                    <a:t>systèmes échantillonnés</a:t>
                  </a:r>
                  <a:r>
                    <a:rPr lang="en-US" sz="1200" b="1">
                      <a:solidFill>
                        <a:prstClr val="black"/>
                      </a:solidFill>
                      <a:latin typeface="Arial" panose="020B0604020202020204" pitchFamily="34" charset="0"/>
                      <a:cs typeface="Times New Roman" panose="02020603050405020304" pitchFamily="18" charset="0"/>
                    </a:rPr>
                    <a:t/>
                  </a:r>
                  <a:br>
                    <a:rPr lang="en-US" sz="1200" b="1">
                      <a:solidFill>
                        <a:prstClr val="black"/>
                      </a:solidFill>
                      <a:latin typeface="Arial" panose="020B0604020202020204" pitchFamily="34" charset="0"/>
                      <a:cs typeface="Times New Roman" panose="02020603050405020304" pitchFamily="18" charset="0"/>
                    </a:rPr>
                  </a:br>
                  <a:r>
                    <a:rPr lang="en-US" sz="1200">
                      <a:solidFill>
                        <a:prstClr val="black"/>
                      </a:solidFill>
                      <a:latin typeface="Arial" panose="020B0604020202020204" pitchFamily="34" charset="0"/>
                      <a:cs typeface="Times New Roman" panose="02020603050405020304" pitchFamily="18" charset="0"/>
                    </a:rPr>
                    <a:t>commande numérique des systèmes continus</a:t>
                  </a:r>
                </a:p>
                <a:p>
                  <a:pPr algn="ctr" eaLnBrk="0" fontAlgn="base" hangingPunct="0">
                    <a:spcBef>
                      <a:spcPct val="0"/>
                    </a:spcBef>
                    <a:spcAft>
                      <a:spcPct val="0"/>
                    </a:spcAft>
                    <a:buFontTx/>
                    <a:buNone/>
                  </a:pPr>
                  <a:r>
                    <a:rPr lang="en-US" sz="1200" b="1">
                      <a:solidFill>
                        <a:prstClr val="black"/>
                      </a:solidFill>
                      <a:latin typeface="Arial" panose="020B0604020202020204" pitchFamily="34" charset="0"/>
                      <a:cs typeface="Times New Roman" panose="02020603050405020304" pitchFamily="18" charset="0"/>
                    </a:rPr>
                    <a:t>Méthodes:</a:t>
                  </a:r>
                  <a:br>
                    <a:rPr lang="en-US" sz="1200" b="1">
                      <a:solidFill>
                        <a:prstClr val="black"/>
                      </a:solidFill>
                      <a:latin typeface="Arial" panose="020B0604020202020204" pitchFamily="34" charset="0"/>
                      <a:cs typeface="Times New Roman" panose="02020603050405020304" pitchFamily="18" charset="0"/>
                    </a:rPr>
                  </a:br>
                  <a:r>
                    <a:rPr lang="en-US" sz="1200">
                      <a:solidFill>
                        <a:prstClr val="black"/>
                      </a:solidFill>
                      <a:latin typeface="Arial" panose="020B0604020202020204" pitchFamily="34" charset="0"/>
                      <a:cs typeface="Times New Roman" panose="02020603050405020304" pitchFamily="18" charset="0"/>
                    </a:rPr>
                    <a:t>équations de récurrence, </a:t>
                  </a:r>
                </a:p>
                <a:p>
                  <a:pPr algn="ctr" eaLnBrk="0" fontAlgn="base" hangingPunct="0">
                    <a:spcBef>
                      <a:spcPct val="0"/>
                    </a:spcBef>
                    <a:spcAft>
                      <a:spcPct val="0"/>
                    </a:spcAft>
                    <a:buFontTx/>
                    <a:buNone/>
                  </a:pPr>
                  <a:r>
                    <a:rPr lang="en-US" sz="1200">
                      <a:solidFill>
                        <a:prstClr val="black"/>
                      </a:solidFill>
                      <a:latin typeface="Arial" panose="020B0604020202020204" pitchFamily="34" charset="0"/>
                      <a:cs typeface="Times New Roman" panose="02020603050405020304" pitchFamily="18" charset="0"/>
                    </a:rPr>
                    <a:t>Fonction de transfert en z</a:t>
                  </a:r>
                </a:p>
                <a:p>
                  <a:pPr algn="ctr" eaLnBrk="0" fontAlgn="base" hangingPunct="0">
                    <a:spcBef>
                      <a:spcPct val="0"/>
                    </a:spcBef>
                    <a:spcAft>
                      <a:spcPct val="0"/>
                    </a:spcAft>
                    <a:buFontTx/>
                    <a:buNone/>
                  </a:pPr>
                  <a:r>
                    <a:rPr lang="en-US" sz="1200" b="1">
                      <a:solidFill>
                        <a:prstClr val="black"/>
                      </a:solidFill>
                      <a:latin typeface="Arial" panose="020B0604020202020204" pitchFamily="34" charset="0"/>
                      <a:cs typeface="Times New Roman" panose="02020603050405020304" pitchFamily="18" charset="0"/>
                    </a:rPr>
                    <a:t>Matérialisation de la commande</a:t>
                  </a:r>
                  <a:r>
                    <a:rPr lang="en-US" sz="1200">
                      <a:solidFill>
                        <a:prstClr val="black"/>
                      </a:solidFill>
                      <a:latin typeface="Arial" panose="020B0604020202020204" pitchFamily="34" charset="0"/>
                      <a:cs typeface="Times New Roman" panose="02020603050405020304" pitchFamily="18" charset="0"/>
                    </a:rPr>
                    <a:t>:</a:t>
                  </a:r>
                  <a:br>
                    <a:rPr lang="en-US" sz="1200">
                      <a:solidFill>
                        <a:prstClr val="black"/>
                      </a:solidFill>
                      <a:latin typeface="Arial" panose="020B0604020202020204" pitchFamily="34" charset="0"/>
                      <a:cs typeface="Times New Roman" panose="02020603050405020304" pitchFamily="18" charset="0"/>
                    </a:rPr>
                  </a:br>
                  <a:r>
                    <a:rPr lang="en-US" sz="1200">
                      <a:solidFill>
                        <a:prstClr val="black"/>
                      </a:solidFill>
                      <a:latin typeface="Arial" panose="020B0604020202020204" pitchFamily="34" charset="0"/>
                      <a:cs typeface="Times New Roman" panose="02020603050405020304" pitchFamily="18" charset="0"/>
                    </a:rPr>
                    <a:t>calculateurs, PID numériques</a:t>
                  </a:r>
                </a:p>
                <a:p>
                  <a:pPr algn="ctr" eaLnBrk="0" fontAlgn="base" hangingPunct="0">
                    <a:spcBef>
                      <a:spcPct val="0"/>
                    </a:spcBef>
                    <a:spcAft>
                      <a:spcPct val="0"/>
                    </a:spcAft>
                    <a:buFontTx/>
                    <a:buNone/>
                  </a:pPr>
                  <a:endParaRPr lang="en-US" sz="1800">
                    <a:solidFill>
                      <a:prstClr val="black"/>
                    </a:solidFill>
                    <a:latin typeface="Arial" panose="020B0604020202020204" pitchFamily="34" charset="0"/>
                    <a:cs typeface="Arial" panose="020B0604020202020204" pitchFamily="34" charset="0"/>
                  </a:endParaRPr>
                </a:p>
              </p:txBody>
            </p:sp>
            <p:sp>
              <p:nvSpPr>
                <p:cNvPr id="17428" name="Rectangle 27"/>
                <p:cNvSpPr>
                  <a:spLocks noChangeArrowheads="1"/>
                </p:cNvSpPr>
                <p:nvPr/>
              </p:nvSpPr>
              <p:spPr bwMode="auto">
                <a:xfrm>
                  <a:off x="1813" y="830"/>
                  <a:ext cx="1699" cy="132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grpSp>
          <p:grpSp>
            <p:nvGrpSpPr>
              <p:cNvPr id="17424" name="Group 30"/>
              <p:cNvGrpSpPr>
                <a:grpSpLocks/>
              </p:cNvGrpSpPr>
              <p:nvPr/>
            </p:nvGrpSpPr>
            <p:grpSpPr bwMode="auto">
              <a:xfrm>
                <a:off x="3512" y="830"/>
                <a:ext cx="2202" cy="1323"/>
                <a:chOff x="3512" y="830"/>
                <a:chExt cx="2202" cy="1323"/>
              </a:xfrm>
            </p:grpSpPr>
            <p:sp>
              <p:nvSpPr>
                <p:cNvPr id="17425" name="Rectangle 12"/>
                <p:cNvSpPr>
                  <a:spLocks noChangeArrowheads="1"/>
                </p:cNvSpPr>
                <p:nvPr/>
              </p:nvSpPr>
              <p:spPr bwMode="auto">
                <a:xfrm>
                  <a:off x="3518" y="836"/>
                  <a:ext cx="2190" cy="1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FontTx/>
                    <a:buNone/>
                  </a:pPr>
                  <a:r>
                    <a:rPr lang="en-US" sz="1200" b="1">
                      <a:solidFill>
                        <a:srgbClr val="FF0000"/>
                      </a:solidFill>
                      <a:latin typeface="Arial" panose="020B0604020202020204" pitchFamily="34" charset="0"/>
                      <a:cs typeface="Times New Roman" panose="02020603050405020304" pitchFamily="18" charset="0"/>
                    </a:rPr>
                    <a:t>Régulations et asservissements</a:t>
                  </a:r>
                  <a:r>
                    <a:rPr lang="en-US" sz="1200">
                      <a:solidFill>
                        <a:prstClr val="black"/>
                      </a:solidFill>
                      <a:latin typeface="Arial" panose="020B0604020202020204" pitchFamily="34" charset="0"/>
                      <a:cs typeface="Times New Roman" panose="02020603050405020304" pitchFamily="18" charset="0"/>
                    </a:rPr>
                    <a:t/>
                  </a:r>
                  <a:br>
                    <a:rPr lang="en-US" sz="1200">
                      <a:solidFill>
                        <a:prstClr val="black"/>
                      </a:solidFill>
                      <a:latin typeface="Arial" panose="020B0604020202020204" pitchFamily="34" charset="0"/>
                      <a:cs typeface="Times New Roman" panose="02020603050405020304" pitchFamily="18" charset="0"/>
                    </a:rPr>
                  </a:br>
                  <a:r>
                    <a:rPr lang="en-US" sz="1200">
                      <a:solidFill>
                        <a:prstClr val="black"/>
                      </a:solidFill>
                      <a:latin typeface="Arial" panose="020B0604020202020204" pitchFamily="34" charset="0"/>
                      <a:cs typeface="Times New Roman" panose="02020603050405020304" pitchFamily="18" charset="0"/>
                    </a:rPr>
                    <a:t>monovariables et multivariables</a:t>
                  </a:r>
                </a:p>
                <a:p>
                  <a:pPr algn="ctr" eaLnBrk="0" fontAlgn="base" hangingPunct="0">
                    <a:spcBef>
                      <a:spcPct val="0"/>
                    </a:spcBef>
                    <a:spcAft>
                      <a:spcPct val="0"/>
                    </a:spcAft>
                    <a:buFontTx/>
                    <a:buNone/>
                  </a:pPr>
                  <a:r>
                    <a:rPr lang="en-US" sz="1200" b="1">
                      <a:solidFill>
                        <a:prstClr val="black"/>
                      </a:solidFill>
                      <a:latin typeface="Arial" panose="020B0604020202020204" pitchFamily="34" charset="0"/>
                      <a:cs typeface="Times New Roman" panose="02020603050405020304" pitchFamily="18" charset="0"/>
                    </a:rPr>
                    <a:t>Méthodes:</a:t>
                  </a:r>
                  <a:r>
                    <a:rPr lang="en-US" sz="1200">
                      <a:solidFill>
                        <a:prstClr val="black"/>
                      </a:solidFill>
                      <a:latin typeface="Arial" panose="020B0604020202020204" pitchFamily="34" charset="0"/>
                      <a:cs typeface="Times New Roman" panose="02020603050405020304" pitchFamily="18" charset="0"/>
                    </a:rPr>
                    <a:t/>
                  </a:r>
                  <a:br>
                    <a:rPr lang="en-US" sz="1200">
                      <a:solidFill>
                        <a:prstClr val="black"/>
                      </a:solidFill>
                      <a:latin typeface="Arial" panose="020B0604020202020204" pitchFamily="34" charset="0"/>
                      <a:cs typeface="Times New Roman" panose="02020603050405020304" pitchFamily="18" charset="0"/>
                    </a:rPr>
                  </a:br>
                  <a:r>
                    <a:rPr lang="en-US" sz="1200">
                      <a:solidFill>
                        <a:prstClr val="black"/>
                      </a:solidFill>
                      <a:latin typeface="Arial" panose="020B0604020202020204" pitchFamily="34" charset="0"/>
                      <a:cs typeface="Times New Roman" panose="02020603050405020304" pitchFamily="18" charset="0"/>
                    </a:rPr>
                    <a:t>équations différentielles,</a:t>
                  </a:r>
                </a:p>
                <a:p>
                  <a:pPr algn="ctr" eaLnBrk="0" fontAlgn="base" hangingPunct="0">
                    <a:spcBef>
                      <a:spcPct val="0"/>
                    </a:spcBef>
                    <a:spcAft>
                      <a:spcPct val="0"/>
                    </a:spcAft>
                    <a:buFontTx/>
                    <a:buNone/>
                  </a:pPr>
                  <a:r>
                    <a:rPr lang="en-US" sz="1200">
                      <a:solidFill>
                        <a:prstClr val="black"/>
                      </a:solidFill>
                      <a:latin typeface="Arial" panose="020B0604020202020204" pitchFamily="34" charset="0"/>
                      <a:cs typeface="Times New Roman" panose="02020603050405020304" pitchFamily="18" charset="0"/>
                    </a:rPr>
                    <a:t>fonctions de transfert en s</a:t>
                  </a:r>
                </a:p>
                <a:p>
                  <a:pPr algn="ctr" eaLnBrk="0" fontAlgn="base" hangingPunct="0">
                    <a:spcBef>
                      <a:spcPct val="0"/>
                    </a:spcBef>
                    <a:spcAft>
                      <a:spcPct val="0"/>
                    </a:spcAft>
                    <a:buFontTx/>
                    <a:buNone/>
                  </a:pPr>
                  <a:r>
                    <a:rPr lang="en-US" sz="1200">
                      <a:solidFill>
                        <a:prstClr val="black"/>
                      </a:solidFill>
                      <a:latin typeface="Arial" panose="020B0604020202020204" pitchFamily="34" charset="0"/>
                      <a:cs typeface="Times New Roman" panose="02020603050405020304" pitchFamily="18" charset="0"/>
                    </a:rPr>
                    <a:t>étude harmonique</a:t>
                  </a:r>
                </a:p>
                <a:p>
                  <a:pPr algn="ctr" eaLnBrk="0" fontAlgn="base" hangingPunct="0">
                    <a:spcBef>
                      <a:spcPct val="0"/>
                    </a:spcBef>
                    <a:spcAft>
                      <a:spcPct val="0"/>
                    </a:spcAft>
                    <a:buFontTx/>
                    <a:buNone/>
                  </a:pPr>
                  <a:r>
                    <a:rPr lang="en-US" sz="1200" b="1">
                      <a:solidFill>
                        <a:prstClr val="black"/>
                      </a:solidFill>
                      <a:latin typeface="Arial" panose="020B0604020202020204" pitchFamily="34" charset="0"/>
                      <a:cs typeface="Times New Roman" panose="02020603050405020304" pitchFamily="18" charset="0"/>
                    </a:rPr>
                    <a:t>Matérialisation de la commande</a:t>
                  </a:r>
                  <a:r>
                    <a:rPr lang="en-US" sz="1200">
                      <a:solidFill>
                        <a:prstClr val="black"/>
                      </a:solidFill>
                      <a:latin typeface="Arial" panose="020B0604020202020204" pitchFamily="34" charset="0"/>
                      <a:cs typeface="Times New Roman" panose="02020603050405020304" pitchFamily="18" charset="0"/>
                    </a:rPr>
                    <a:t>:</a:t>
                  </a:r>
                  <a:br>
                    <a:rPr lang="en-US" sz="1200">
                      <a:solidFill>
                        <a:prstClr val="black"/>
                      </a:solidFill>
                      <a:latin typeface="Arial" panose="020B0604020202020204" pitchFamily="34" charset="0"/>
                      <a:cs typeface="Times New Roman" panose="02020603050405020304" pitchFamily="18" charset="0"/>
                    </a:rPr>
                  </a:br>
                  <a:r>
                    <a:rPr lang="en-US" sz="1200">
                      <a:solidFill>
                        <a:prstClr val="black"/>
                      </a:solidFill>
                      <a:latin typeface="Arial" panose="020B0604020202020204" pitchFamily="34" charset="0"/>
                      <a:cs typeface="Times New Roman" panose="02020603050405020304" pitchFamily="18" charset="0"/>
                    </a:rPr>
                    <a:t>comparateurs, sommateurs, intégrateurs, réseaux correcteurs, régulateurs PID</a:t>
                  </a:r>
                </a:p>
                <a:p>
                  <a:pPr algn="ctr" eaLnBrk="0" fontAlgn="base" hangingPunct="0">
                    <a:spcBef>
                      <a:spcPct val="0"/>
                    </a:spcBef>
                    <a:spcAft>
                      <a:spcPct val="0"/>
                    </a:spcAft>
                    <a:buFontTx/>
                    <a:buNone/>
                  </a:pPr>
                  <a:endParaRPr lang="en-US" sz="1800">
                    <a:solidFill>
                      <a:prstClr val="black"/>
                    </a:solidFill>
                    <a:latin typeface="Arial" panose="020B0604020202020204" pitchFamily="34" charset="0"/>
                    <a:cs typeface="Arial" panose="020B0604020202020204" pitchFamily="34" charset="0"/>
                  </a:endParaRPr>
                </a:p>
              </p:txBody>
            </p:sp>
            <p:sp>
              <p:nvSpPr>
                <p:cNvPr id="17426" name="Rectangle 29"/>
                <p:cNvSpPr>
                  <a:spLocks noChangeArrowheads="1"/>
                </p:cNvSpPr>
                <p:nvPr/>
              </p:nvSpPr>
              <p:spPr bwMode="auto">
                <a:xfrm>
                  <a:off x="3512" y="830"/>
                  <a:ext cx="2202" cy="1323"/>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grpSp>
        </p:grpSp>
        <p:sp>
          <p:nvSpPr>
            <p:cNvPr id="17415" name="Rectangle 32"/>
            <p:cNvSpPr>
              <a:spLocks noChangeArrowheads="1"/>
            </p:cNvSpPr>
            <p:nvPr/>
          </p:nvSpPr>
          <p:spPr bwMode="auto">
            <a:xfrm>
              <a:off x="-2" y="-2"/>
              <a:ext cx="5718" cy="2157"/>
            </a:xfrm>
            <a:prstGeom prst="rect">
              <a:avLst/>
            </a:prstGeom>
            <a:noFill/>
            <a:ln w="793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grpSp>
      <p:sp>
        <p:nvSpPr>
          <p:cNvPr id="17412" name="Text Box 34"/>
          <p:cNvSpPr txBox="1">
            <a:spLocks noChangeArrowheads="1"/>
          </p:cNvSpPr>
          <p:nvPr/>
        </p:nvSpPr>
        <p:spPr bwMode="auto">
          <a:xfrm>
            <a:off x="2651125" y="58324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2400">
              <a:solidFill>
                <a:prstClr val="black"/>
              </a:solidFill>
              <a:latin typeface="Times New Roman" panose="02020603050405020304" pitchFamily="18" charset="0"/>
              <a:cs typeface="Times New Roman" panose="02020603050405020304" pitchFamily="18" charset="0"/>
            </a:endParaRPr>
          </a:p>
        </p:txBody>
      </p:sp>
      <p:sp>
        <p:nvSpPr>
          <p:cNvPr id="17413" name="Rectangle 35"/>
          <p:cNvSpPr>
            <a:spLocks noChangeArrowheads="1"/>
          </p:cNvSpPr>
          <p:nvPr/>
        </p:nvSpPr>
        <p:spPr bwMode="auto">
          <a:xfrm>
            <a:off x="3124200" y="6019800"/>
            <a:ext cx="6172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50000"/>
              </a:spcBef>
              <a:spcAft>
                <a:spcPct val="0"/>
              </a:spcAft>
              <a:buFontTx/>
              <a:buNone/>
            </a:pPr>
            <a:r>
              <a:rPr lang="fr-FR" sz="2000" b="1">
                <a:solidFill>
                  <a:srgbClr val="0000FF"/>
                </a:solidFill>
                <a:latin typeface="Arial" panose="020B0604020202020204" pitchFamily="34" charset="0"/>
                <a:cs typeface="Times New Roman" panose="02020603050405020304" pitchFamily="18" charset="0"/>
              </a:rPr>
              <a:t>Systèmes asservis linéaires (continus et échantillonnés)</a:t>
            </a:r>
            <a:endParaRPr lang="en-US" sz="2000" b="1">
              <a:solidFill>
                <a:srgbClr val="0000FF"/>
              </a:solidFill>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1602143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209800" y="381000"/>
            <a:ext cx="7772400" cy="1143000"/>
          </a:xfrm>
          <a:solidFill>
            <a:schemeClr val="accent1"/>
          </a:solidFill>
        </p:spPr>
        <p:txBody>
          <a:bodyPr/>
          <a:lstStyle/>
          <a:p>
            <a:pPr eaLnBrk="1" hangingPunct="1"/>
            <a:r>
              <a:rPr lang="fr-FR" smtClean="0"/>
              <a:t>Régulation de niveau</a:t>
            </a:r>
            <a:endParaRPr lang="en-US" smtClean="0"/>
          </a:p>
        </p:txBody>
      </p:sp>
      <p:sp>
        <p:nvSpPr>
          <p:cNvPr id="19459" name="Rectangle 4"/>
          <p:cNvSpPr>
            <a:spLocks noChangeArrowheads="1"/>
          </p:cNvSpPr>
          <p:nvPr/>
        </p:nvSpPr>
        <p:spPr bwMode="auto">
          <a:xfrm>
            <a:off x="3838575" y="2281238"/>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pic>
        <p:nvPicPr>
          <p:cNvPr id="19460" name="Picture 3" descr="Im140.gif (5140 octets)"/>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200400" y="1600200"/>
            <a:ext cx="60198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Rectangle 6"/>
          <p:cNvSpPr>
            <a:spLocks noChangeArrowheads="1"/>
          </p:cNvSpPr>
          <p:nvPr/>
        </p:nvSpPr>
        <p:spPr bwMode="auto">
          <a:xfrm>
            <a:off x="4210050" y="3009900"/>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pic>
        <p:nvPicPr>
          <p:cNvPr id="19462" name="Picture 5" descr="Im141.gif (2623 octets)"/>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4648200" y="5503864"/>
            <a:ext cx="4191000" cy="135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3" name="Text Box 8"/>
          <p:cNvSpPr txBox="1">
            <a:spLocks noChangeArrowheads="1"/>
          </p:cNvSpPr>
          <p:nvPr/>
        </p:nvSpPr>
        <p:spPr bwMode="auto">
          <a:xfrm>
            <a:off x="1905001" y="5257800"/>
            <a:ext cx="2678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2400">
                <a:solidFill>
                  <a:prstClr val="black"/>
                </a:solidFill>
                <a:latin typeface="Times New Roman" panose="02020603050405020304" pitchFamily="18" charset="0"/>
                <a:cs typeface="Arial" panose="020B0604020202020204" pitchFamily="34" charset="0"/>
              </a:rPr>
              <a:t>Schéma Fonctionnel</a:t>
            </a:r>
            <a:endParaRPr lang="en-US" sz="2400">
              <a:solidFill>
                <a:prstClr val="black"/>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71069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solidFill>
            <a:schemeClr val="accent1"/>
          </a:solidFill>
        </p:spPr>
        <p:txBody>
          <a:bodyPr/>
          <a:lstStyle/>
          <a:p>
            <a:pPr eaLnBrk="1" hangingPunct="1"/>
            <a:r>
              <a:rPr lang="fr-FR" sz="3800"/>
              <a:t>Régulation de la Température</a:t>
            </a:r>
            <a:endParaRPr lang="en-US" sz="3800"/>
          </a:p>
        </p:txBody>
      </p:sp>
      <p:sp>
        <p:nvSpPr>
          <p:cNvPr id="20483" name="Rectangle 4"/>
          <p:cNvSpPr>
            <a:spLocks noChangeArrowheads="1"/>
          </p:cNvSpPr>
          <p:nvPr/>
        </p:nvSpPr>
        <p:spPr bwMode="auto">
          <a:xfrm>
            <a:off x="3138488" y="1895475"/>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pic>
        <p:nvPicPr>
          <p:cNvPr id="20484" name="Picture 3" descr="syst15b1.gif (6637 octets)"/>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581400" y="1828800"/>
            <a:ext cx="4876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Rectangle 6"/>
          <p:cNvSpPr>
            <a:spLocks noChangeArrowheads="1"/>
          </p:cNvSpPr>
          <p:nvPr/>
        </p:nvSpPr>
        <p:spPr bwMode="auto">
          <a:xfrm>
            <a:off x="3190875" y="2628900"/>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pic>
        <p:nvPicPr>
          <p:cNvPr id="20486" name="Picture 5" descr="syst15b2.gif (3650 octets)"/>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3505200" y="4572000"/>
            <a:ext cx="58102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7" name="Text Box 7"/>
          <p:cNvSpPr txBox="1">
            <a:spLocks noChangeArrowheads="1"/>
          </p:cNvSpPr>
          <p:nvPr/>
        </p:nvSpPr>
        <p:spPr bwMode="auto">
          <a:xfrm>
            <a:off x="2041526" y="4232275"/>
            <a:ext cx="2678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2400">
                <a:solidFill>
                  <a:prstClr val="black"/>
                </a:solidFill>
                <a:latin typeface="Times New Roman" panose="02020603050405020304" pitchFamily="18" charset="0"/>
                <a:cs typeface="Arial" panose="020B0604020202020204" pitchFamily="34" charset="0"/>
              </a:rPr>
              <a:t>Schéma Fonctionnel</a:t>
            </a:r>
            <a:endParaRPr lang="en-US" sz="2400">
              <a:solidFill>
                <a:prstClr val="black"/>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098662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solidFill>
            <a:schemeClr val="accent1"/>
          </a:solidFill>
        </p:spPr>
        <p:txBody>
          <a:bodyPr/>
          <a:lstStyle/>
          <a:p>
            <a:pPr eaLnBrk="1" hangingPunct="1"/>
            <a:r>
              <a:rPr lang="fr-FR" sz="3800" b="1">
                <a:solidFill>
                  <a:srgbClr val="000000"/>
                </a:solidFill>
                <a:cs typeface="Times New Roman" panose="02020603050405020304" pitchFamily="18" charset="0"/>
              </a:rPr>
              <a:t>Asservissement de position</a:t>
            </a:r>
            <a:r>
              <a:rPr lang="en-US" sz="3800"/>
              <a:t> </a:t>
            </a:r>
            <a:r>
              <a:rPr lang="fr-FR" sz="3800"/>
              <a:t>du MCC</a:t>
            </a:r>
            <a:endParaRPr lang="en-US" sz="3800"/>
          </a:p>
        </p:txBody>
      </p:sp>
      <p:sp>
        <p:nvSpPr>
          <p:cNvPr id="21507" name="Rectangle 4"/>
          <p:cNvSpPr>
            <a:spLocks noChangeArrowheads="1"/>
          </p:cNvSpPr>
          <p:nvPr/>
        </p:nvSpPr>
        <p:spPr bwMode="auto">
          <a:xfrm>
            <a:off x="2943225" y="2009775"/>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pic>
        <p:nvPicPr>
          <p:cNvPr id="21508" name="Picture 3" descr="Im150.gif (10650 octets)"/>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895600" y="1752600"/>
            <a:ext cx="630555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Rectangle 6"/>
          <p:cNvSpPr>
            <a:spLocks noChangeArrowheads="1"/>
          </p:cNvSpPr>
          <p:nvPr/>
        </p:nvSpPr>
        <p:spPr bwMode="auto">
          <a:xfrm>
            <a:off x="3309938" y="2747963"/>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pic>
        <p:nvPicPr>
          <p:cNvPr id="21510" name="Picture 5" descr="Im151.gif (3914 octets)"/>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3429001" y="4962526"/>
            <a:ext cx="5572125"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1" name="Text Box 7"/>
          <p:cNvSpPr txBox="1">
            <a:spLocks noChangeArrowheads="1"/>
          </p:cNvSpPr>
          <p:nvPr/>
        </p:nvSpPr>
        <p:spPr bwMode="auto">
          <a:xfrm>
            <a:off x="1812926" y="4537075"/>
            <a:ext cx="2678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2400">
                <a:solidFill>
                  <a:prstClr val="black"/>
                </a:solidFill>
                <a:latin typeface="Times New Roman" panose="02020603050405020304" pitchFamily="18" charset="0"/>
                <a:cs typeface="Arial" panose="020B0604020202020204" pitchFamily="34" charset="0"/>
              </a:rPr>
              <a:t>Schéma Fonctionnel</a:t>
            </a:r>
            <a:endParaRPr lang="en-US" sz="2400">
              <a:solidFill>
                <a:prstClr val="black"/>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086076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solidFill>
            <a:schemeClr val="accent1"/>
          </a:solidFill>
        </p:spPr>
        <p:txBody>
          <a:bodyPr/>
          <a:lstStyle/>
          <a:p>
            <a:pPr eaLnBrk="1" hangingPunct="1"/>
            <a:r>
              <a:rPr lang="fr-FR" sz="3600"/>
              <a:t>Structure générale d’un Système asservi</a:t>
            </a:r>
            <a:endParaRPr lang="en-US" sz="3600"/>
          </a:p>
        </p:txBody>
      </p:sp>
      <p:sp>
        <p:nvSpPr>
          <p:cNvPr id="22531" name="Rectangle 4"/>
          <p:cNvSpPr>
            <a:spLocks noChangeArrowheads="1"/>
          </p:cNvSpPr>
          <p:nvPr/>
        </p:nvSpPr>
        <p:spPr bwMode="auto">
          <a:xfrm>
            <a:off x="4033838" y="2576513"/>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pic>
        <p:nvPicPr>
          <p:cNvPr id="22532" name="Picture 3" descr="Image1.gif (4859 octets)"/>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733801" y="2057401"/>
            <a:ext cx="4124325" cy="170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Rectangle 6"/>
          <p:cNvSpPr>
            <a:spLocks noChangeArrowheads="1"/>
          </p:cNvSpPr>
          <p:nvPr/>
        </p:nvSpPr>
        <p:spPr bwMode="auto">
          <a:xfrm>
            <a:off x="3890963" y="2990850"/>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pic>
        <p:nvPicPr>
          <p:cNvPr id="22534" name="Picture 5" descr="Image2.gif (3079 octets)"/>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3276601" y="4038600"/>
            <a:ext cx="4410075"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5" name="Rectangle 7"/>
          <p:cNvSpPr>
            <a:spLocks noChangeArrowheads="1"/>
          </p:cNvSpPr>
          <p:nvPr/>
        </p:nvSpPr>
        <p:spPr bwMode="auto">
          <a:xfrm>
            <a:off x="4267200" y="5029201"/>
            <a:ext cx="2590800" cy="1200329"/>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200">
              <a:solidFill>
                <a:prstClr val="black"/>
              </a:solidFill>
              <a:latin typeface="Arial" panose="020B0604020202020204" pitchFamily="34" charset="0"/>
              <a:cs typeface="Times New Roman" panose="02020603050405020304" pitchFamily="18" charset="0"/>
            </a:endParaRPr>
          </a:p>
          <a:p>
            <a:pPr fontAlgn="base">
              <a:spcBef>
                <a:spcPct val="0"/>
              </a:spcBef>
              <a:spcAft>
                <a:spcPct val="0"/>
              </a:spcAft>
              <a:buFontTx/>
              <a:buNone/>
            </a:pPr>
            <a:r>
              <a:rPr lang="en-US" sz="2000">
                <a:solidFill>
                  <a:prstClr val="black"/>
                </a:solidFill>
                <a:latin typeface="Arial" panose="020B0604020202020204" pitchFamily="34" charset="0"/>
                <a:cs typeface="Times New Roman" panose="02020603050405020304" pitchFamily="18" charset="0"/>
              </a:rPr>
              <a:t>G(</a:t>
            </a:r>
            <a:r>
              <a:rPr lang="fr-FR" sz="2000">
                <a:solidFill>
                  <a:prstClr val="black"/>
                </a:solidFill>
                <a:latin typeface="Arial" panose="020B0604020202020204" pitchFamily="34" charset="0"/>
                <a:cs typeface="Times New Roman" panose="02020603050405020304" pitchFamily="18" charset="0"/>
              </a:rPr>
              <a:t>s</a:t>
            </a:r>
            <a:r>
              <a:rPr lang="en-US" sz="2000">
                <a:solidFill>
                  <a:prstClr val="black"/>
                </a:solidFill>
                <a:latin typeface="Arial" panose="020B0604020202020204" pitchFamily="34" charset="0"/>
                <a:cs typeface="Times New Roman" panose="02020603050405020304" pitchFamily="18" charset="0"/>
              </a:rPr>
              <a:t>)=R(s).G</a:t>
            </a:r>
            <a:r>
              <a:rPr lang="en-US" sz="2000" baseline="-30000">
                <a:solidFill>
                  <a:prstClr val="black"/>
                </a:solidFill>
                <a:latin typeface="Arial" panose="020B0604020202020204" pitchFamily="34" charset="0"/>
                <a:cs typeface="Times New Roman" panose="02020603050405020304" pitchFamily="18" charset="0"/>
              </a:rPr>
              <a:t>1</a:t>
            </a:r>
            <a:r>
              <a:rPr lang="en-US" sz="2000">
                <a:solidFill>
                  <a:prstClr val="black"/>
                </a:solidFill>
                <a:latin typeface="Arial" panose="020B0604020202020204" pitchFamily="34" charset="0"/>
                <a:cs typeface="Times New Roman" panose="02020603050405020304" pitchFamily="18" charset="0"/>
              </a:rPr>
              <a:t>(s).G</a:t>
            </a:r>
            <a:r>
              <a:rPr lang="en-US" sz="2000" baseline="-30000">
                <a:solidFill>
                  <a:prstClr val="black"/>
                </a:solidFill>
                <a:latin typeface="Arial" panose="020B0604020202020204" pitchFamily="34" charset="0"/>
                <a:cs typeface="Times New Roman" panose="02020603050405020304" pitchFamily="18" charset="0"/>
              </a:rPr>
              <a:t>2</a:t>
            </a:r>
            <a:r>
              <a:rPr lang="en-US" sz="2000">
                <a:solidFill>
                  <a:prstClr val="black"/>
                </a:solidFill>
                <a:latin typeface="Arial" panose="020B0604020202020204" pitchFamily="34" charset="0"/>
                <a:cs typeface="Times New Roman" panose="02020603050405020304" pitchFamily="18" charset="0"/>
              </a:rPr>
              <a:t>(s)</a:t>
            </a:r>
          </a:p>
          <a:p>
            <a:pPr eaLnBrk="0" fontAlgn="base" hangingPunct="0">
              <a:spcBef>
                <a:spcPct val="0"/>
              </a:spcBef>
              <a:spcAft>
                <a:spcPct val="0"/>
              </a:spcAft>
              <a:buFontTx/>
              <a:buNone/>
            </a:pPr>
            <a:endParaRPr lang="en-US" sz="2000">
              <a:solidFill>
                <a:prstClr val="black"/>
              </a:solidFill>
              <a:latin typeface="Arial" panose="020B0604020202020204" pitchFamily="34" charset="0"/>
              <a:cs typeface="Arial" panose="020B0604020202020204" pitchFamily="34" charset="0"/>
            </a:endParaRPr>
          </a:p>
        </p:txBody>
      </p:sp>
      <p:sp>
        <p:nvSpPr>
          <p:cNvPr id="22536" name="Text Box 8"/>
          <p:cNvSpPr txBox="1">
            <a:spLocks noChangeArrowheads="1"/>
          </p:cNvSpPr>
          <p:nvPr/>
        </p:nvSpPr>
        <p:spPr bwMode="auto">
          <a:xfrm>
            <a:off x="1812926" y="3698875"/>
            <a:ext cx="7197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2000">
                <a:solidFill>
                  <a:prstClr val="black"/>
                </a:solidFill>
                <a:latin typeface="Times New Roman" panose="02020603050405020304" pitchFamily="18" charset="0"/>
                <a:cs typeface="Times New Roman" panose="02020603050405020304" pitchFamily="18" charset="0"/>
              </a:rPr>
              <a:t>La chaîne d'action correspond à l'ensemble (régulateur + processus):</a:t>
            </a:r>
            <a:r>
              <a:rPr lang="en-US" sz="2400">
                <a:solidFill>
                  <a:prstClr val="black"/>
                </a:solidFill>
                <a:latin typeface="Times New Roman" panose="02020603050405020304" pitchFamily="18" charset="0"/>
                <a:cs typeface="Arial" panose="020B0604020202020204" pitchFamily="34" charset="0"/>
              </a:rPr>
              <a:t> </a:t>
            </a:r>
          </a:p>
        </p:txBody>
      </p:sp>
      <p:sp>
        <p:nvSpPr>
          <p:cNvPr id="22537" name="Text Box 9"/>
          <p:cNvSpPr txBox="1">
            <a:spLocks noChangeArrowheads="1"/>
          </p:cNvSpPr>
          <p:nvPr/>
        </p:nvSpPr>
        <p:spPr bwMode="auto">
          <a:xfrm>
            <a:off x="1828800" y="5916613"/>
            <a:ext cx="56149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en-US" sz="2000">
                <a:solidFill>
                  <a:prstClr val="black"/>
                </a:solidFill>
                <a:latin typeface="Times New Roman" panose="02020603050405020304" pitchFamily="18" charset="0"/>
                <a:cs typeface="Times New Roman" panose="02020603050405020304" pitchFamily="18" charset="0"/>
              </a:rPr>
              <a:t>La chaîne de retour correspond au capteur de mesure</a:t>
            </a:r>
            <a:r>
              <a:rPr lang="fr-FR" sz="2000">
                <a:solidFill>
                  <a:prstClr val="black"/>
                </a:solidFill>
                <a:latin typeface="Times New Roman" panose="02020603050405020304" pitchFamily="18" charset="0"/>
                <a:cs typeface="Times New Roman" panose="02020603050405020304" pitchFamily="18" charset="0"/>
              </a:rPr>
              <a:t> </a:t>
            </a:r>
            <a:endParaRPr lang="en-US" sz="2000">
              <a:solidFill>
                <a:prstClr val="black"/>
              </a:solidFill>
              <a:latin typeface="Times New Roman" panose="02020603050405020304" pitchFamily="18" charset="0"/>
              <a:cs typeface="Times New Roman" panose="02020603050405020304" pitchFamily="18" charset="0"/>
            </a:endParaRPr>
          </a:p>
          <a:p>
            <a:pPr fontAlgn="base">
              <a:spcBef>
                <a:spcPct val="0"/>
              </a:spcBef>
              <a:spcAft>
                <a:spcPct val="0"/>
              </a:spcAft>
              <a:buFontTx/>
              <a:buNone/>
            </a:pPr>
            <a:endParaRPr lang="en-US" sz="2400">
              <a:solidFill>
                <a:prstClr val="black"/>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446198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1738314" y="285750"/>
            <a:ext cx="8429625" cy="272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0"/>
              </a:spcBef>
              <a:spcAft>
                <a:spcPct val="0"/>
              </a:spcAft>
              <a:buFontTx/>
              <a:buNone/>
            </a:pPr>
            <a:r>
              <a:rPr lang="fr-FR" sz="1800" b="1" i="1">
                <a:solidFill>
                  <a:prstClr val="black"/>
                </a:solidFill>
                <a:cs typeface="Arial" panose="020B0604020202020204" pitchFamily="34" charset="0"/>
              </a:rPr>
              <a:t>                                   Systèmes continus et invariants</a:t>
            </a:r>
          </a:p>
          <a:p>
            <a:pPr algn="just" fontAlgn="base">
              <a:spcBef>
                <a:spcPct val="0"/>
              </a:spcBef>
              <a:spcAft>
                <a:spcPct val="0"/>
              </a:spcAft>
              <a:buFontTx/>
              <a:buNone/>
            </a:pPr>
            <a:endParaRPr lang="fr-FR" sz="1800" b="1" i="1">
              <a:solidFill>
                <a:prstClr val="black"/>
              </a:solidFill>
              <a:cs typeface="Arial" panose="020B0604020202020204" pitchFamily="34" charset="0"/>
            </a:endParaRPr>
          </a:p>
          <a:p>
            <a:pPr algn="just" fontAlgn="base">
              <a:lnSpc>
                <a:spcPct val="150000"/>
              </a:lnSpc>
              <a:spcBef>
                <a:spcPct val="0"/>
              </a:spcBef>
              <a:spcAft>
                <a:spcPct val="0"/>
              </a:spcAft>
            </a:pPr>
            <a:r>
              <a:rPr lang="fr-FR" sz="1800" b="1" i="1">
                <a:solidFill>
                  <a:prstClr val="black"/>
                </a:solidFill>
                <a:cs typeface="Arial" panose="020B0604020202020204" pitchFamily="34" charset="0"/>
              </a:rPr>
              <a:t>Système continu : </a:t>
            </a:r>
            <a:r>
              <a:rPr lang="fr-FR" sz="1800">
                <a:solidFill>
                  <a:prstClr val="black"/>
                </a:solidFill>
                <a:cs typeface="Arial" panose="020B0604020202020204" pitchFamily="34" charset="0"/>
              </a:rPr>
              <a:t>un système est dit continu lorsque les variations des grandeurs physiques le caractérisant sont des fonctions du type f(t), avec t une variable continue, le temps en général. </a:t>
            </a:r>
          </a:p>
          <a:p>
            <a:pPr algn="just" fontAlgn="base">
              <a:lnSpc>
                <a:spcPct val="150000"/>
              </a:lnSpc>
              <a:spcBef>
                <a:spcPct val="0"/>
              </a:spcBef>
              <a:spcAft>
                <a:spcPct val="0"/>
              </a:spcAft>
              <a:buFontTx/>
              <a:buNone/>
            </a:pPr>
            <a:r>
              <a:rPr lang="fr-FR" sz="1800">
                <a:solidFill>
                  <a:prstClr val="black"/>
                </a:solidFill>
                <a:cs typeface="Arial" panose="020B0604020202020204" pitchFamily="34" charset="0"/>
              </a:rPr>
              <a:t>* </a:t>
            </a:r>
            <a:r>
              <a:rPr lang="fr-FR" sz="1800" b="1" i="1">
                <a:solidFill>
                  <a:prstClr val="black"/>
                </a:solidFill>
                <a:cs typeface="Arial" panose="020B0604020202020204" pitchFamily="34" charset="0"/>
              </a:rPr>
              <a:t>Système invariant : </a:t>
            </a:r>
            <a:r>
              <a:rPr lang="fr-FR" sz="1800">
                <a:solidFill>
                  <a:prstClr val="black"/>
                </a:solidFill>
                <a:cs typeface="Arial" panose="020B0604020202020204" pitchFamily="34" charset="0"/>
              </a:rPr>
              <a:t>On dit qu’un système est invariant lorsque les caractéristiques de</a:t>
            </a:r>
          </a:p>
          <a:p>
            <a:pPr algn="just" fontAlgn="base">
              <a:lnSpc>
                <a:spcPct val="150000"/>
              </a:lnSpc>
              <a:spcBef>
                <a:spcPct val="0"/>
              </a:spcBef>
              <a:spcAft>
                <a:spcPct val="0"/>
              </a:spcAft>
              <a:buFontTx/>
              <a:buNone/>
            </a:pPr>
            <a:r>
              <a:rPr lang="fr-FR" sz="1800">
                <a:solidFill>
                  <a:prstClr val="black"/>
                </a:solidFill>
                <a:cs typeface="Arial" panose="020B0604020202020204" pitchFamily="34" charset="0"/>
              </a:rPr>
              <a:t>comportement ne se modifient pas avec le temps.</a:t>
            </a:r>
          </a:p>
        </p:txBody>
      </p:sp>
    </p:spTree>
    <p:extLst>
      <p:ext uri="{BB962C8B-B14F-4D97-AF65-F5344CB8AC3E}">
        <p14:creationId xmlns:p14="http://schemas.microsoft.com/office/powerpoint/2010/main" val="8002674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ChangeArrowheads="1"/>
          </p:cNvSpPr>
          <p:nvPr/>
        </p:nvSpPr>
        <p:spPr bwMode="auto">
          <a:xfrm>
            <a:off x="1666876" y="214313"/>
            <a:ext cx="8715375"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Char char="-"/>
            </a:pPr>
            <a:r>
              <a:rPr lang="fr-FR" sz="1800" b="1" i="1">
                <a:solidFill>
                  <a:prstClr val="black"/>
                </a:solidFill>
                <a:cs typeface="Arial" panose="020B0604020202020204" pitchFamily="34" charset="0"/>
              </a:rPr>
              <a:t>Propriétés des systèmes linéaires</a:t>
            </a:r>
          </a:p>
          <a:p>
            <a:pPr fontAlgn="base">
              <a:spcBef>
                <a:spcPct val="0"/>
              </a:spcBef>
              <a:spcAft>
                <a:spcPct val="0"/>
              </a:spcAft>
              <a:buFontTx/>
              <a:buChar char="-"/>
            </a:pPr>
            <a:endParaRPr lang="fr-FR" sz="1800" b="1" i="1">
              <a:solidFill>
                <a:prstClr val="black"/>
              </a:solidFill>
              <a:cs typeface="Arial" panose="020B0604020202020204" pitchFamily="34" charset="0"/>
            </a:endParaRPr>
          </a:p>
          <a:p>
            <a:pPr algn="just" fontAlgn="base">
              <a:spcBef>
                <a:spcPct val="0"/>
              </a:spcBef>
              <a:spcAft>
                <a:spcPct val="0"/>
              </a:spcAft>
              <a:buFontTx/>
              <a:buNone/>
            </a:pPr>
            <a:r>
              <a:rPr lang="fr-FR" sz="1800">
                <a:solidFill>
                  <a:prstClr val="black"/>
                </a:solidFill>
                <a:cs typeface="Arial" panose="020B0604020202020204" pitchFamily="34" charset="0"/>
              </a:rPr>
              <a:t>Quand un système est linéaire, il jouit de propriétés importantes qui permettent une étude plus commode, en particulier le principe de superposition linéaire qui se traduit par les relations :</a:t>
            </a:r>
          </a:p>
        </p:txBody>
      </p:sp>
      <p:pic>
        <p:nvPicPr>
          <p:cNvPr id="2457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1313" y="1643064"/>
            <a:ext cx="5848350"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9876" y="3857626"/>
            <a:ext cx="53625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Rectangle 4"/>
          <p:cNvSpPr>
            <a:spLocks noChangeArrowheads="1"/>
          </p:cNvSpPr>
          <p:nvPr/>
        </p:nvSpPr>
        <p:spPr bwMode="auto">
          <a:xfrm>
            <a:off x="1738314" y="4643438"/>
            <a:ext cx="87153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i="1">
                <a:solidFill>
                  <a:srgbClr val="FF0000"/>
                </a:solidFill>
                <a:cs typeface="Arial" panose="020B0604020202020204" pitchFamily="34" charset="0"/>
              </a:rPr>
              <a:t>Ce principe traduit le fait que les effets sont proportionnels aux causes et que les causes</a:t>
            </a:r>
          </a:p>
          <a:p>
            <a:pPr fontAlgn="base">
              <a:spcBef>
                <a:spcPct val="0"/>
              </a:spcBef>
              <a:spcAft>
                <a:spcPct val="0"/>
              </a:spcAft>
              <a:buFontTx/>
              <a:buNone/>
            </a:pPr>
            <a:r>
              <a:rPr lang="fr-FR" sz="1800" b="1" i="1">
                <a:solidFill>
                  <a:srgbClr val="FF0000"/>
                </a:solidFill>
                <a:cs typeface="Arial" panose="020B0604020202020204" pitchFamily="34" charset="0"/>
              </a:rPr>
              <a:t>ajoutent leurs effets.</a:t>
            </a:r>
            <a:endParaRPr lang="fr-FR" sz="1800" b="1">
              <a:solidFill>
                <a:srgbClr val="FF0000"/>
              </a:solidFill>
              <a:cs typeface="Arial" panose="020B0604020202020204" pitchFamily="34" charset="0"/>
            </a:endParaRPr>
          </a:p>
        </p:txBody>
      </p:sp>
    </p:spTree>
    <p:extLst>
      <p:ext uri="{BB962C8B-B14F-4D97-AF65-F5344CB8AC3E}">
        <p14:creationId xmlns:p14="http://schemas.microsoft.com/office/powerpoint/2010/main" val="7594081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
          <p:cNvSpPr>
            <a:spLocks noChangeArrowheads="1"/>
          </p:cNvSpPr>
          <p:nvPr/>
        </p:nvSpPr>
        <p:spPr bwMode="auto">
          <a:xfrm>
            <a:off x="1952626" y="214313"/>
            <a:ext cx="8429625"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a:solidFill>
                  <a:prstClr val="black"/>
                </a:solidFill>
                <a:cs typeface="Arial" panose="020B0604020202020204" pitchFamily="34" charset="0"/>
              </a:rPr>
              <a:t>LA TRANSFORMATION DE LAPLACE</a:t>
            </a:r>
          </a:p>
          <a:p>
            <a:pPr fontAlgn="base">
              <a:spcBef>
                <a:spcPct val="0"/>
              </a:spcBef>
              <a:spcAft>
                <a:spcPct val="0"/>
              </a:spcAft>
              <a:buFontTx/>
              <a:buNone/>
            </a:pPr>
            <a:r>
              <a:rPr lang="fr-FR" sz="1800" b="1">
                <a:solidFill>
                  <a:prstClr val="black"/>
                </a:solidFill>
                <a:cs typeface="Arial" panose="020B0604020202020204" pitchFamily="34" charset="0"/>
              </a:rPr>
              <a:t>1.4.1 Définition</a:t>
            </a:r>
          </a:p>
          <a:p>
            <a:pPr fontAlgn="base">
              <a:spcBef>
                <a:spcPct val="0"/>
              </a:spcBef>
              <a:spcAft>
                <a:spcPct val="0"/>
              </a:spcAft>
              <a:buFontTx/>
              <a:buNone/>
            </a:pPr>
            <a:r>
              <a:rPr lang="fr-FR" sz="1800">
                <a:solidFill>
                  <a:prstClr val="black"/>
                </a:solidFill>
                <a:cs typeface="Arial" panose="020B0604020202020204" pitchFamily="34" charset="0"/>
              </a:rPr>
              <a:t>Considérant une fonction réelle d’une variable réelle </a:t>
            </a:r>
            <a:r>
              <a:rPr lang="fr-FR" sz="1800" i="1">
                <a:solidFill>
                  <a:prstClr val="black"/>
                </a:solidFill>
                <a:cs typeface="Arial" panose="020B0604020202020204" pitchFamily="34" charset="0"/>
              </a:rPr>
              <a:t>s(t) telle que s(t) = 0 pour t &lt; 0, on définit sa </a:t>
            </a:r>
            <a:r>
              <a:rPr lang="fr-FR" sz="1800">
                <a:solidFill>
                  <a:prstClr val="black"/>
                </a:solidFill>
                <a:cs typeface="Arial" panose="020B0604020202020204" pitchFamily="34" charset="0"/>
              </a:rPr>
              <a:t>transformée de Laplace </a:t>
            </a:r>
            <a:r>
              <a:rPr lang="fr-FR" sz="1800" i="1">
                <a:solidFill>
                  <a:prstClr val="black"/>
                </a:solidFill>
                <a:cs typeface="Arial" panose="020B0604020202020204" pitchFamily="34" charset="0"/>
              </a:rPr>
              <a:t>L(s) comme la fonction S de la variable complexe p telle que :</a:t>
            </a:r>
            <a:endParaRPr lang="fr-FR" sz="1800">
              <a:solidFill>
                <a:prstClr val="black"/>
              </a:solidFill>
              <a:cs typeface="Arial" panose="020B0604020202020204" pitchFamily="34" charset="0"/>
            </a:endParaRPr>
          </a:p>
        </p:txBody>
      </p:sp>
      <p:pic>
        <p:nvPicPr>
          <p:cNvPr id="2560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1714501"/>
            <a:ext cx="198120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Rectangle 3"/>
          <p:cNvSpPr>
            <a:spLocks noChangeArrowheads="1"/>
          </p:cNvSpPr>
          <p:nvPr/>
        </p:nvSpPr>
        <p:spPr bwMode="auto">
          <a:xfrm>
            <a:off x="2166938" y="2500313"/>
            <a:ext cx="79295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a:solidFill>
                  <a:prstClr val="black"/>
                </a:solidFill>
                <a:cs typeface="Arial" panose="020B0604020202020204" pitchFamily="34" charset="0"/>
              </a:rPr>
              <a:t>D’une manière plus générale, la transformation de Laplace est une application de l’espace des fonctions du temps (nulles pour </a:t>
            </a:r>
            <a:r>
              <a:rPr lang="fr-FR" sz="1800" i="1">
                <a:solidFill>
                  <a:prstClr val="black"/>
                </a:solidFill>
                <a:cs typeface="Arial" panose="020B0604020202020204" pitchFamily="34" charset="0"/>
              </a:rPr>
              <a:t>t &lt; 0) vers l’espace des fonctions complexes d’une variable complexe. La fonction</a:t>
            </a:r>
          </a:p>
          <a:p>
            <a:pPr fontAlgn="base">
              <a:spcBef>
                <a:spcPct val="0"/>
              </a:spcBef>
              <a:spcAft>
                <a:spcPct val="0"/>
              </a:spcAft>
              <a:buFontTx/>
              <a:buNone/>
            </a:pPr>
            <a:r>
              <a:rPr lang="fr-FR" sz="1800" i="1">
                <a:solidFill>
                  <a:prstClr val="black"/>
                </a:solidFill>
                <a:cs typeface="Arial" panose="020B0604020202020204" pitchFamily="34" charset="0"/>
              </a:rPr>
              <a:t>s(t) s’appelle l’original de S(p), ou encore sa transformée inverse.</a:t>
            </a:r>
            <a:endParaRPr lang="fr-FR" sz="1800">
              <a:solidFill>
                <a:prstClr val="black"/>
              </a:solidFill>
              <a:cs typeface="Arial" panose="020B0604020202020204" pitchFamily="34" charset="0"/>
            </a:endParaRPr>
          </a:p>
        </p:txBody>
      </p:sp>
      <p:sp>
        <p:nvSpPr>
          <p:cNvPr id="25605" name="Rectangle 4"/>
          <p:cNvSpPr>
            <a:spLocks noChangeArrowheads="1"/>
          </p:cNvSpPr>
          <p:nvPr/>
        </p:nvSpPr>
        <p:spPr bwMode="auto">
          <a:xfrm>
            <a:off x="2238375" y="4143375"/>
            <a:ext cx="72151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b="1">
                <a:solidFill>
                  <a:prstClr val="black"/>
                </a:solidFill>
                <a:cs typeface="Arial" panose="020B0604020202020204" pitchFamily="34" charset="0"/>
              </a:rPr>
              <a:t>1.4.2 Propriétés fondamentales de la transformation de Laplace</a:t>
            </a:r>
            <a:endParaRPr lang="fr-FR" sz="1800">
              <a:solidFill>
                <a:prstClr val="black"/>
              </a:solidFill>
              <a:cs typeface="Arial" panose="020B0604020202020204" pitchFamily="34" charset="0"/>
            </a:endParaRPr>
          </a:p>
        </p:txBody>
      </p:sp>
      <p:sp>
        <p:nvSpPr>
          <p:cNvPr id="25606" name="Rectangle 5"/>
          <p:cNvSpPr>
            <a:spLocks noChangeArrowheads="1"/>
          </p:cNvSpPr>
          <p:nvPr/>
        </p:nvSpPr>
        <p:spPr bwMode="auto">
          <a:xfrm>
            <a:off x="2309814" y="4714875"/>
            <a:ext cx="1241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i="1">
                <a:solidFill>
                  <a:prstClr val="black"/>
                </a:solidFill>
                <a:cs typeface="Arial" panose="020B0604020202020204" pitchFamily="34" charset="0"/>
              </a:rPr>
              <a:t>a) Linéarité</a:t>
            </a:r>
            <a:endParaRPr lang="fr-FR" sz="1800">
              <a:solidFill>
                <a:prstClr val="black"/>
              </a:solidFill>
              <a:cs typeface="Arial" panose="020B0604020202020204" pitchFamily="34" charset="0"/>
            </a:endParaRPr>
          </a:p>
        </p:txBody>
      </p:sp>
      <p:pic>
        <p:nvPicPr>
          <p:cNvPr id="256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7251" y="4786313"/>
            <a:ext cx="3071813"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09615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057400" y="228600"/>
            <a:ext cx="7772400" cy="1143000"/>
          </a:xfrm>
          <a:solidFill>
            <a:schemeClr val="accent1"/>
          </a:solidFill>
        </p:spPr>
        <p:txBody>
          <a:bodyPr/>
          <a:lstStyle/>
          <a:p>
            <a:pPr eaLnBrk="1" hangingPunct="1"/>
            <a:r>
              <a:rPr lang="fr-FR" smtClean="0"/>
              <a:t>Généralités</a:t>
            </a:r>
            <a:endParaRPr lang="en-US" smtClean="0"/>
          </a:p>
        </p:txBody>
      </p:sp>
      <p:sp>
        <p:nvSpPr>
          <p:cNvPr id="4099" name="Rectangle 4"/>
          <p:cNvSpPr>
            <a:spLocks noChangeArrowheads="1"/>
          </p:cNvSpPr>
          <p:nvPr/>
        </p:nvSpPr>
        <p:spPr bwMode="auto">
          <a:xfrm>
            <a:off x="3181350" y="2109788"/>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pic>
        <p:nvPicPr>
          <p:cNvPr id="4100" name="Picture 3" descr="syst14.gif (12872 octets)"/>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743200" y="1400176"/>
            <a:ext cx="5829300" cy="263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6"/>
          <p:cNvSpPr txBox="1">
            <a:spLocks noChangeArrowheads="1"/>
          </p:cNvSpPr>
          <p:nvPr/>
        </p:nvSpPr>
        <p:spPr bwMode="auto">
          <a:xfrm>
            <a:off x="1524000" y="4114800"/>
            <a:ext cx="90487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0"/>
              </a:spcBef>
              <a:spcAft>
                <a:spcPct val="0"/>
              </a:spcAft>
              <a:buFontTx/>
              <a:buNone/>
            </a:pPr>
            <a:r>
              <a:rPr lang="en-US" sz="1800" b="1" u="sng">
                <a:solidFill>
                  <a:srgbClr val="FF0000"/>
                </a:solidFill>
                <a:latin typeface="Times New Roman" panose="02020603050405020304" pitchFamily="18" charset="0"/>
                <a:cs typeface="Times New Roman" panose="02020603050405020304" pitchFamily="18" charset="0"/>
              </a:rPr>
              <a:t>Automatique</a:t>
            </a:r>
            <a:r>
              <a:rPr lang="en-US" sz="1800">
                <a:solidFill>
                  <a:prstClr val="black"/>
                </a:solidFill>
                <a:latin typeface="Times New Roman" panose="02020603050405020304" pitchFamily="18" charset="0"/>
                <a:cs typeface="Times New Roman" panose="02020603050405020304" pitchFamily="18" charset="0"/>
              </a:rPr>
              <a:t>: Ensemble des disciplines à la fois </a:t>
            </a:r>
            <a:r>
              <a:rPr lang="en-US" sz="1800" b="1" i="1" u="sng">
                <a:solidFill>
                  <a:srgbClr val="FF6600"/>
                </a:solidFill>
                <a:latin typeface="Times New Roman" panose="02020603050405020304" pitchFamily="18" charset="0"/>
                <a:cs typeface="Times New Roman" panose="02020603050405020304" pitchFamily="18" charset="0"/>
              </a:rPr>
              <a:t>scientifiques</a:t>
            </a:r>
            <a:r>
              <a:rPr lang="en-US" sz="1800">
                <a:solidFill>
                  <a:prstClr val="black"/>
                </a:solidFill>
                <a:latin typeface="Times New Roman" panose="02020603050405020304" pitchFamily="18" charset="0"/>
                <a:cs typeface="Times New Roman" panose="02020603050405020304" pitchFamily="18" charset="0"/>
              </a:rPr>
              <a:t> et </a:t>
            </a:r>
            <a:r>
              <a:rPr lang="en-US" sz="1800" b="1" i="1" u="sng">
                <a:solidFill>
                  <a:srgbClr val="0000FF"/>
                </a:solidFill>
                <a:latin typeface="Times New Roman" panose="02020603050405020304" pitchFamily="18" charset="0"/>
                <a:cs typeface="Times New Roman" panose="02020603050405020304" pitchFamily="18" charset="0"/>
              </a:rPr>
              <a:t>techniques</a:t>
            </a:r>
            <a:r>
              <a:rPr lang="en-US" sz="1800">
                <a:solidFill>
                  <a:prstClr val="black"/>
                </a:solidFill>
                <a:latin typeface="Times New Roman" panose="02020603050405020304" pitchFamily="18" charset="0"/>
                <a:cs typeface="Times New Roman" panose="02020603050405020304" pitchFamily="18" charset="0"/>
              </a:rPr>
              <a:t> utilisées pour la </a:t>
            </a:r>
            <a:endParaRPr lang="fr-FR" sz="1800">
              <a:solidFill>
                <a:prstClr val="black"/>
              </a:solidFill>
              <a:latin typeface="Times New Roman" panose="02020603050405020304" pitchFamily="18" charset="0"/>
              <a:cs typeface="Times New Roman" panose="02020603050405020304" pitchFamily="18" charset="0"/>
            </a:endParaRPr>
          </a:p>
          <a:p>
            <a:pPr algn="just" fontAlgn="base">
              <a:spcBef>
                <a:spcPct val="0"/>
              </a:spcBef>
              <a:spcAft>
                <a:spcPct val="0"/>
              </a:spcAft>
              <a:buFontTx/>
              <a:buNone/>
            </a:pPr>
            <a:r>
              <a:rPr lang="en-US" sz="1800">
                <a:solidFill>
                  <a:prstClr val="black"/>
                </a:solidFill>
                <a:latin typeface="Times New Roman" panose="02020603050405020304" pitchFamily="18" charset="0"/>
                <a:cs typeface="Times New Roman" panose="02020603050405020304" pitchFamily="18" charset="0"/>
              </a:rPr>
              <a:t>conception ou la réalisation des systèmes fonctionnant sans l’intervention de l’opérateur humain </a:t>
            </a:r>
            <a:endParaRPr lang="fr-FR" sz="1800">
              <a:solidFill>
                <a:prstClr val="black"/>
              </a:solidFill>
              <a:latin typeface="Times New Roman" panose="02020603050405020304" pitchFamily="18" charset="0"/>
              <a:cs typeface="Times New Roman" panose="02020603050405020304" pitchFamily="18" charset="0"/>
            </a:endParaRPr>
          </a:p>
          <a:p>
            <a:pPr algn="just" fontAlgn="base">
              <a:spcBef>
                <a:spcPct val="0"/>
              </a:spcBef>
              <a:spcAft>
                <a:spcPct val="0"/>
              </a:spcAft>
              <a:buFontTx/>
              <a:buNone/>
            </a:pPr>
            <a:r>
              <a:rPr lang="en-US" sz="1800">
                <a:solidFill>
                  <a:prstClr val="black"/>
                </a:solidFill>
                <a:latin typeface="Times New Roman" panose="02020603050405020304" pitchFamily="18" charset="0"/>
                <a:cs typeface="Times New Roman" panose="02020603050405020304" pitchFamily="18" charset="0"/>
              </a:rPr>
              <a:t>(science qui étudie les </a:t>
            </a:r>
            <a:r>
              <a:rPr lang="en-US" sz="1800" b="1">
                <a:solidFill>
                  <a:srgbClr val="0000FF"/>
                </a:solidFill>
                <a:latin typeface="Times New Roman" panose="02020603050405020304" pitchFamily="18" charset="0"/>
                <a:cs typeface="Times New Roman" panose="02020603050405020304" pitchFamily="18" charset="0"/>
              </a:rPr>
              <a:t>automatismes).</a:t>
            </a:r>
            <a:endParaRPr lang="en-US" sz="1800">
              <a:solidFill>
                <a:prstClr val="black"/>
              </a:solidFill>
              <a:latin typeface="Times New Roman" panose="02020603050405020304" pitchFamily="18" charset="0"/>
              <a:cs typeface="Times New Roman" panose="02020603050405020304" pitchFamily="18" charset="0"/>
            </a:endParaRPr>
          </a:p>
        </p:txBody>
      </p:sp>
      <p:sp>
        <p:nvSpPr>
          <p:cNvPr id="4102" name="Text Box 7"/>
          <p:cNvSpPr txBox="1">
            <a:spLocks noChangeArrowheads="1"/>
          </p:cNvSpPr>
          <p:nvPr/>
        </p:nvSpPr>
        <p:spPr bwMode="auto">
          <a:xfrm>
            <a:off x="1778000" y="5211764"/>
            <a:ext cx="9036050" cy="1646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en-US" sz="1800">
                <a:solidFill>
                  <a:srgbClr val="C0504D"/>
                </a:solidFill>
                <a:latin typeface="Times New Roman" panose="02020603050405020304" pitchFamily="18" charset="0"/>
                <a:cs typeface="Times New Roman" panose="02020603050405020304" pitchFamily="18" charset="0"/>
              </a:rPr>
              <a:t>Deux aspects : </a:t>
            </a:r>
          </a:p>
          <a:p>
            <a:pPr fontAlgn="base">
              <a:spcBef>
                <a:spcPct val="0"/>
              </a:spcBef>
              <a:spcAft>
                <a:spcPct val="0"/>
              </a:spcAft>
              <a:buFontTx/>
              <a:buNone/>
            </a:pPr>
            <a:r>
              <a:rPr lang="en-US" sz="1800">
                <a:solidFill>
                  <a:prstClr val="black"/>
                </a:solidFill>
                <a:latin typeface="Times New Roman" panose="02020603050405020304" pitchFamily="18" charset="0"/>
                <a:cs typeface="Times New Roman" panose="02020603050405020304" pitchFamily="18" charset="0"/>
              </a:rPr>
              <a:t>-         </a:t>
            </a:r>
            <a:r>
              <a:rPr lang="fr-FR" sz="1800">
                <a:solidFill>
                  <a:prstClr val="black"/>
                </a:solidFill>
                <a:latin typeface="Times New Roman" panose="02020603050405020304" pitchFamily="18" charset="0"/>
                <a:cs typeface="Times New Roman" panose="02020603050405020304" pitchFamily="18" charset="0"/>
              </a:rPr>
              <a:t>	- </a:t>
            </a:r>
            <a:r>
              <a:rPr lang="en-US" sz="1800">
                <a:solidFill>
                  <a:prstClr val="black"/>
                </a:solidFill>
                <a:latin typeface="Times New Roman" panose="02020603050405020304" pitchFamily="18" charset="0"/>
                <a:cs typeface="Times New Roman" panose="02020603050405020304" pitchFamily="18" charset="0"/>
              </a:rPr>
              <a:t>Scientifique :Théorie de l’automatique</a:t>
            </a:r>
          </a:p>
          <a:p>
            <a:pPr fontAlgn="base">
              <a:spcBef>
                <a:spcPct val="0"/>
              </a:spcBef>
              <a:spcAft>
                <a:spcPct val="0"/>
              </a:spcAft>
              <a:buFontTx/>
              <a:buNone/>
            </a:pPr>
            <a:r>
              <a:rPr lang="fr-FR" sz="1800">
                <a:solidFill>
                  <a:prstClr val="black"/>
                </a:solidFill>
                <a:latin typeface="Times New Roman" panose="02020603050405020304" pitchFamily="18" charset="0"/>
                <a:cs typeface="Times New Roman" panose="02020603050405020304" pitchFamily="18" charset="0"/>
              </a:rPr>
              <a:t>	- Technique :   Ensemble des moyens matériels mis en œuvre pour réaliser de manière </a:t>
            </a:r>
          </a:p>
          <a:p>
            <a:pPr fontAlgn="base">
              <a:spcBef>
                <a:spcPct val="0"/>
              </a:spcBef>
              <a:spcAft>
                <a:spcPct val="0"/>
              </a:spcAft>
              <a:buFontTx/>
              <a:buNone/>
            </a:pPr>
            <a:r>
              <a:rPr lang="fr-FR" sz="1800">
                <a:solidFill>
                  <a:prstClr val="black"/>
                </a:solidFill>
                <a:latin typeface="Times New Roman" panose="02020603050405020304" pitchFamily="18" charset="0"/>
                <a:cs typeface="Times New Roman" panose="02020603050405020304" pitchFamily="18" charset="0"/>
              </a:rPr>
              <a:t>		         concrète les objectifs fixés par la théorie.</a:t>
            </a:r>
            <a:r>
              <a:rPr lang="fr-FR" sz="2400">
                <a:solidFill>
                  <a:prstClr val="black"/>
                </a:solidFill>
                <a:latin typeface="Times New Roman" panose="02020603050405020304" pitchFamily="18" charset="0"/>
                <a:cs typeface="Times New Roman" panose="02020603050405020304" pitchFamily="18" charset="0"/>
              </a:rPr>
              <a:t> </a:t>
            </a:r>
            <a:endParaRPr lang="en-US" sz="2400">
              <a:solidFill>
                <a:prstClr val="black"/>
              </a:solidFill>
              <a:latin typeface="Times New Roman" panose="02020603050405020304" pitchFamily="18" charset="0"/>
              <a:cs typeface="Times New Roman" panose="02020603050405020304" pitchFamily="18" charset="0"/>
            </a:endParaRPr>
          </a:p>
          <a:p>
            <a:pPr fontAlgn="base">
              <a:spcBef>
                <a:spcPct val="0"/>
              </a:spcBef>
              <a:spcAft>
                <a:spcPct val="0"/>
              </a:spcAft>
              <a:buFontTx/>
              <a:buNone/>
            </a:pPr>
            <a:endParaRPr lang="en-US" sz="2400">
              <a:solidFill>
                <a:prstClr val="black"/>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252844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1738314" y="214314"/>
            <a:ext cx="39512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i="1">
                <a:solidFill>
                  <a:prstClr val="black"/>
                </a:solidFill>
                <a:cs typeface="Arial" panose="020B0604020202020204" pitchFamily="34" charset="0"/>
              </a:rPr>
              <a:t>b) Transformée de Laplace d’une dérivée</a:t>
            </a:r>
            <a:endParaRPr lang="fr-FR" sz="1800">
              <a:solidFill>
                <a:prstClr val="black"/>
              </a:solidFill>
              <a:cs typeface="Arial" panose="020B0604020202020204" pitchFamily="34" charset="0"/>
            </a:endParaRPr>
          </a:p>
        </p:txBody>
      </p:sp>
      <p:pic>
        <p:nvPicPr>
          <p:cNvPr id="2662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5939" y="785813"/>
            <a:ext cx="235267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1564" y="1571625"/>
            <a:ext cx="4143375"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81626" y="2786064"/>
            <a:ext cx="27908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0" name="Rectangle 5"/>
          <p:cNvSpPr>
            <a:spLocks noChangeArrowheads="1"/>
          </p:cNvSpPr>
          <p:nvPr/>
        </p:nvSpPr>
        <p:spPr bwMode="auto">
          <a:xfrm>
            <a:off x="1738314" y="3571875"/>
            <a:ext cx="4071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i="1">
                <a:solidFill>
                  <a:prstClr val="black"/>
                </a:solidFill>
                <a:cs typeface="Arial" panose="020B0604020202020204" pitchFamily="34" charset="0"/>
              </a:rPr>
              <a:t>c) Transformée de Laplace d’une primitive</a:t>
            </a:r>
            <a:endParaRPr lang="fr-FR" sz="1800">
              <a:solidFill>
                <a:prstClr val="black"/>
              </a:solidFill>
              <a:cs typeface="Arial" panose="020B0604020202020204" pitchFamily="34" charset="0"/>
            </a:endParaRPr>
          </a:p>
        </p:txBody>
      </p:sp>
      <p:pic>
        <p:nvPicPr>
          <p:cNvPr id="2663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95938" y="4214814"/>
            <a:ext cx="3357562"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41054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5625" y="571500"/>
            <a:ext cx="68580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Rectangle 2"/>
          <p:cNvSpPr>
            <a:spLocks noChangeArrowheads="1"/>
          </p:cNvSpPr>
          <p:nvPr/>
        </p:nvSpPr>
        <p:spPr bwMode="auto">
          <a:xfrm>
            <a:off x="1809751" y="285750"/>
            <a:ext cx="22891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i="1">
                <a:solidFill>
                  <a:prstClr val="black"/>
                </a:solidFill>
                <a:cs typeface="Arial" panose="020B0604020202020204" pitchFamily="34" charset="0"/>
              </a:rPr>
              <a:t>d) Théorème du retard</a:t>
            </a:r>
            <a:endParaRPr lang="fr-FR" sz="1800">
              <a:solidFill>
                <a:prstClr val="black"/>
              </a:solidFill>
              <a:cs typeface="Arial" panose="020B0604020202020204" pitchFamily="34" charset="0"/>
            </a:endParaRPr>
          </a:p>
        </p:txBody>
      </p:sp>
      <p:pic>
        <p:nvPicPr>
          <p:cNvPr id="2765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5875" y="4000501"/>
            <a:ext cx="264318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Rectangle 4"/>
          <p:cNvSpPr>
            <a:spLocks noChangeArrowheads="1"/>
          </p:cNvSpPr>
          <p:nvPr/>
        </p:nvSpPr>
        <p:spPr bwMode="auto">
          <a:xfrm>
            <a:off x="1881188" y="4857750"/>
            <a:ext cx="31559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i="1">
                <a:solidFill>
                  <a:prstClr val="black"/>
                </a:solidFill>
                <a:cs typeface="Arial" panose="020B0604020202020204" pitchFamily="34" charset="0"/>
              </a:rPr>
              <a:t>f) Théorème de la valeur initiale</a:t>
            </a:r>
            <a:endParaRPr lang="fr-FR" sz="1800">
              <a:solidFill>
                <a:prstClr val="black"/>
              </a:solidFill>
              <a:cs typeface="Arial" panose="020B0604020202020204" pitchFamily="34" charset="0"/>
            </a:endParaRPr>
          </a:p>
        </p:txBody>
      </p:sp>
      <p:pic>
        <p:nvPicPr>
          <p:cNvPr id="2765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81689" y="5357814"/>
            <a:ext cx="2357437"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8681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ChangeArrowheads="1"/>
          </p:cNvSpPr>
          <p:nvPr/>
        </p:nvSpPr>
        <p:spPr bwMode="auto">
          <a:xfrm>
            <a:off x="1881189" y="357189"/>
            <a:ext cx="3087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1800" i="1">
                <a:solidFill>
                  <a:prstClr val="black"/>
                </a:solidFill>
                <a:cs typeface="Arial" panose="020B0604020202020204" pitchFamily="34" charset="0"/>
              </a:rPr>
              <a:t>g) Théorème de la valeur finale</a:t>
            </a:r>
            <a:endParaRPr lang="fr-FR" sz="1800">
              <a:solidFill>
                <a:prstClr val="black"/>
              </a:solidFill>
              <a:cs typeface="Arial" panose="020B0604020202020204" pitchFamily="34" charset="0"/>
            </a:endParaRPr>
          </a:p>
        </p:txBody>
      </p:sp>
      <p:pic>
        <p:nvPicPr>
          <p:cNvPr id="2867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3064" y="1071563"/>
            <a:ext cx="3000375"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8314" y="2386014"/>
            <a:ext cx="8929687" cy="340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8166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09800" y="457200"/>
            <a:ext cx="7772400" cy="1143000"/>
          </a:xfrm>
          <a:solidFill>
            <a:schemeClr val="accent1"/>
          </a:solidFill>
        </p:spPr>
        <p:txBody>
          <a:bodyPr/>
          <a:lstStyle/>
          <a:p>
            <a:pPr eaLnBrk="1" hangingPunct="1"/>
            <a:r>
              <a:rPr lang="fr-FR" smtClean="0"/>
              <a:t>Généralités</a:t>
            </a:r>
            <a:endParaRPr lang="en-US" smtClean="0"/>
          </a:p>
        </p:txBody>
      </p:sp>
      <p:sp>
        <p:nvSpPr>
          <p:cNvPr id="5123" name="Text Box 4"/>
          <p:cNvSpPr txBox="1">
            <a:spLocks noChangeArrowheads="1"/>
          </p:cNvSpPr>
          <p:nvPr/>
        </p:nvSpPr>
        <p:spPr bwMode="auto">
          <a:xfrm>
            <a:off x="1524000" y="2054225"/>
            <a:ext cx="184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0"/>
              </a:spcBef>
              <a:spcAft>
                <a:spcPct val="0"/>
              </a:spcAft>
              <a:buFontTx/>
              <a:buNone/>
            </a:pPr>
            <a:endParaRPr lang="en-US" sz="1800">
              <a:solidFill>
                <a:prstClr val="black"/>
              </a:solidFill>
              <a:latin typeface="Times New Roman" panose="02020603050405020304" pitchFamily="18" charset="0"/>
              <a:cs typeface="Times New Roman" panose="02020603050405020304" pitchFamily="18" charset="0"/>
            </a:endParaRPr>
          </a:p>
          <a:p>
            <a:pPr algn="just" fontAlgn="base">
              <a:spcBef>
                <a:spcPct val="0"/>
              </a:spcBef>
              <a:spcAft>
                <a:spcPct val="0"/>
              </a:spcAft>
              <a:buFontTx/>
              <a:buNone/>
            </a:pPr>
            <a:endParaRPr lang="en-US" sz="1800">
              <a:solidFill>
                <a:prstClr val="black"/>
              </a:solidFill>
              <a:latin typeface="Times New Roman" panose="02020603050405020304" pitchFamily="18" charset="0"/>
              <a:cs typeface="Arial" panose="020B0604020202020204" pitchFamily="34" charset="0"/>
            </a:endParaRPr>
          </a:p>
        </p:txBody>
      </p:sp>
      <p:sp>
        <p:nvSpPr>
          <p:cNvPr id="5124" name="Rectangle 6"/>
          <p:cNvSpPr>
            <a:spLocks noChangeArrowheads="1"/>
          </p:cNvSpPr>
          <p:nvPr/>
        </p:nvSpPr>
        <p:spPr bwMode="auto">
          <a:xfrm>
            <a:off x="4124325" y="2833688"/>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pic>
        <p:nvPicPr>
          <p:cNvPr id="5125" name="Picture 5" descr="Im110.gif (2801 octets)"/>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4038600" y="3505201"/>
            <a:ext cx="39433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7"/>
          <p:cNvSpPr txBox="1">
            <a:spLocks noChangeArrowheads="1"/>
          </p:cNvSpPr>
          <p:nvPr/>
        </p:nvSpPr>
        <p:spPr bwMode="auto">
          <a:xfrm>
            <a:off x="2041526" y="5146675"/>
            <a:ext cx="7824963"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en-US" sz="2400" b="1">
                <a:solidFill>
                  <a:prstClr val="black"/>
                </a:solidFill>
                <a:latin typeface="Times New Roman" panose="02020603050405020304" pitchFamily="18" charset="0"/>
                <a:cs typeface="Times New Roman" panose="02020603050405020304" pitchFamily="18" charset="0"/>
              </a:rPr>
              <a:t>Exemple de systèmes</a:t>
            </a:r>
            <a:r>
              <a:rPr lang="en-US" sz="2400">
                <a:solidFill>
                  <a:prstClr val="black"/>
                </a:solidFill>
                <a:latin typeface="Times New Roman" panose="02020603050405020304" pitchFamily="18" charset="0"/>
                <a:cs typeface="Times New Roman" panose="02020603050405020304" pitchFamily="18" charset="0"/>
              </a:rPr>
              <a:t>: </a:t>
            </a:r>
            <a:endParaRPr lang="fr-FR" sz="2400">
              <a:solidFill>
                <a:prstClr val="black"/>
              </a:solidFill>
              <a:latin typeface="Times New Roman" panose="02020603050405020304" pitchFamily="18" charset="0"/>
              <a:cs typeface="Times New Roman" panose="02020603050405020304" pitchFamily="18" charset="0"/>
            </a:endParaRPr>
          </a:p>
          <a:p>
            <a:pPr fontAlgn="base">
              <a:spcBef>
                <a:spcPct val="0"/>
              </a:spcBef>
              <a:spcAft>
                <a:spcPct val="0"/>
              </a:spcAft>
              <a:buFontTx/>
              <a:buNone/>
            </a:pPr>
            <a:r>
              <a:rPr lang="fr-FR" sz="2400">
                <a:solidFill>
                  <a:prstClr val="black"/>
                </a:solidFill>
                <a:latin typeface="Times New Roman" panose="02020603050405020304" pitchFamily="18" charset="0"/>
                <a:cs typeface="Times New Roman" panose="02020603050405020304" pitchFamily="18" charset="0"/>
              </a:rPr>
              <a:t>		</a:t>
            </a:r>
            <a:r>
              <a:rPr lang="en-US" sz="1800">
                <a:solidFill>
                  <a:prstClr val="black"/>
                </a:solidFill>
                <a:latin typeface="Times New Roman" panose="02020603050405020304" pitchFamily="18" charset="0"/>
                <a:cs typeface="Times New Roman" panose="02020603050405020304" pitchFamily="18" charset="0"/>
              </a:rPr>
              <a:t>four, robot, avion, usine chimique, colonne de distillation, etc. </a:t>
            </a:r>
          </a:p>
          <a:p>
            <a:pPr fontAlgn="base">
              <a:spcBef>
                <a:spcPct val="0"/>
              </a:spcBef>
              <a:spcAft>
                <a:spcPct val="0"/>
              </a:spcAft>
              <a:buFontTx/>
              <a:buNone/>
            </a:pPr>
            <a:endParaRPr lang="en-US" sz="1800">
              <a:solidFill>
                <a:prstClr val="black"/>
              </a:solidFill>
              <a:latin typeface="Times New Roman" panose="02020603050405020304" pitchFamily="18" charset="0"/>
              <a:cs typeface="Arial" panose="020B0604020202020204" pitchFamily="34" charset="0"/>
            </a:endParaRPr>
          </a:p>
        </p:txBody>
      </p:sp>
      <p:sp>
        <p:nvSpPr>
          <p:cNvPr id="5127" name="Text Box 8"/>
          <p:cNvSpPr txBox="1">
            <a:spLocks noChangeArrowheads="1"/>
          </p:cNvSpPr>
          <p:nvPr/>
        </p:nvSpPr>
        <p:spPr bwMode="auto">
          <a:xfrm>
            <a:off x="1488813" y="1565275"/>
            <a:ext cx="9285812" cy="1415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fontAlgn="base">
              <a:spcBef>
                <a:spcPct val="0"/>
              </a:spcBef>
              <a:spcAft>
                <a:spcPct val="0"/>
              </a:spcAft>
              <a:buFontTx/>
              <a:buNone/>
            </a:pPr>
            <a:r>
              <a:rPr lang="en-US" sz="2400" b="1" u="sng">
                <a:solidFill>
                  <a:srgbClr val="FF0000"/>
                </a:solidFill>
                <a:latin typeface="Times New Roman" panose="02020603050405020304" pitchFamily="18" charset="0"/>
                <a:cs typeface="Times New Roman" panose="02020603050405020304" pitchFamily="18" charset="0"/>
              </a:rPr>
              <a:t>Automatisme</a:t>
            </a:r>
            <a:r>
              <a:rPr lang="en-US" sz="2400">
                <a:solidFill>
                  <a:prstClr val="black"/>
                </a:solidFill>
                <a:latin typeface="Times New Roman" panose="02020603050405020304" pitchFamily="18" charset="0"/>
                <a:cs typeface="Times New Roman" panose="02020603050405020304" pitchFamily="18" charset="0"/>
              </a:rPr>
              <a:t>: </a:t>
            </a:r>
            <a:r>
              <a:rPr lang="en-US" sz="2000">
                <a:solidFill>
                  <a:prstClr val="black"/>
                </a:solidFill>
                <a:latin typeface="Times New Roman" panose="02020603050405020304" pitchFamily="18" charset="0"/>
                <a:cs typeface="Times New Roman" panose="02020603050405020304" pitchFamily="18" charset="0"/>
              </a:rPr>
              <a:t>Dispositif technologique qui remplace l'opérateur humain dans la </a:t>
            </a:r>
            <a:endParaRPr lang="fr-FR" sz="2000">
              <a:solidFill>
                <a:prstClr val="black"/>
              </a:solidFill>
              <a:latin typeface="Times New Roman" panose="02020603050405020304" pitchFamily="18" charset="0"/>
              <a:cs typeface="Times New Roman" panose="02020603050405020304" pitchFamily="18" charset="0"/>
            </a:endParaRPr>
          </a:p>
          <a:p>
            <a:pPr algn="just" fontAlgn="base">
              <a:spcBef>
                <a:spcPct val="0"/>
              </a:spcBef>
              <a:spcAft>
                <a:spcPct val="0"/>
              </a:spcAft>
              <a:buFontTx/>
              <a:buNone/>
            </a:pPr>
            <a:r>
              <a:rPr lang="fr-FR" sz="2000">
                <a:solidFill>
                  <a:prstClr val="black"/>
                </a:solidFill>
                <a:latin typeface="Times New Roman" panose="02020603050405020304" pitchFamily="18" charset="0"/>
                <a:cs typeface="Times New Roman" panose="02020603050405020304" pitchFamily="18" charset="0"/>
              </a:rPr>
              <a:t>		</a:t>
            </a:r>
            <a:r>
              <a:rPr lang="en-US" sz="2000" b="1">
                <a:solidFill>
                  <a:srgbClr val="0000FF"/>
                </a:solidFill>
                <a:latin typeface="Times New Roman" panose="02020603050405020304" pitchFamily="18" charset="0"/>
                <a:cs typeface="Times New Roman" panose="02020603050405020304" pitchFamily="18" charset="0"/>
              </a:rPr>
              <a:t>conduite</a:t>
            </a:r>
            <a:r>
              <a:rPr lang="en-US" sz="2000">
                <a:solidFill>
                  <a:prstClr val="black"/>
                </a:solidFill>
                <a:latin typeface="Times New Roman" panose="02020603050405020304" pitchFamily="18" charset="0"/>
                <a:cs typeface="Times New Roman" panose="02020603050405020304" pitchFamily="18" charset="0"/>
              </a:rPr>
              <a:t> d'une machine, d'un </a:t>
            </a:r>
            <a:r>
              <a:rPr lang="en-US" sz="2000" b="1">
                <a:solidFill>
                  <a:srgbClr val="0000FF"/>
                </a:solidFill>
                <a:latin typeface="Times New Roman" panose="02020603050405020304" pitchFamily="18" charset="0"/>
                <a:cs typeface="Times New Roman" panose="02020603050405020304" pitchFamily="18" charset="0"/>
              </a:rPr>
              <a:t>processu</a:t>
            </a:r>
            <a:r>
              <a:rPr lang="en-US" sz="2000">
                <a:solidFill>
                  <a:srgbClr val="0000FF"/>
                </a:solidFill>
                <a:latin typeface="Times New Roman" panose="02020603050405020304" pitchFamily="18" charset="0"/>
                <a:cs typeface="Times New Roman" panose="02020603050405020304" pitchFamily="18" charset="0"/>
              </a:rPr>
              <a:t>s</a:t>
            </a:r>
            <a:r>
              <a:rPr lang="en-US" sz="2000">
                <a:solidFill>
                  <a:prstClr val="black"/>
                </a:solidFill>
                <a:latin typeface="Times New Roman" panose="02020603050405020304" pitchFamily="18" charset="0"/>
                <a:cs typeface="Times New Roman" panose="02020603050405020304" pitchFamily="18" charset="0"/>
              </a:rPr>
              <a:t>, d'une installation industrielle</a:t>
            </a:r>
          </a:p>
          <a:p>
            <a:pPr algn="just" fontAlgn="base">
              <a:spcBef>
                <a:spcPct val="0"/>
              </a:spcBef>
              <a:spcAft>
                <a:spcPct val="0"/>
              </a:spcAft>
              <a:buFontTx/>
              <a:buNone/>
            </a:pPr>
            <a:r>
              <a:rPr lang="en-US" sz="2400" b="1" u="sng">
                <a:solidFill>
                  <a:srgbClr val="FF0000"/>
                </a:solidFill>
                <a:latin typeface="Times New Roman" panose="02020603050405020304" pitchFamily="18" charset="0"/>
                <a:cs typeface="Times New Roman" panose="02020603050405020304" pitchFamily="18" charset="0"/>
              </a:rPr>
              <a:t>Processus</a:t>
            </a:r>
            <a:r>
              <a:rPr lang="en-US" sz="2400">
                <a:solidFill>
                  <a:prstClr val="black"/>
                </a:solidFill>
                <a:latin typeface="Times New Roman" panose="02020603050405020304" pitchFamily="18" charset="0"/>
                <a:cs typeface="Times New Roman" panose="02020603050405020304" pitchFamily="18" charset="0"/>
              </a:rPr>
              <a:t>: </a:t>
            </a:r>
            <a:r>
              <a:rPr lang="en-US" sz="1800">
                <a:solidFill>
                  <a:prstClr val="black"/>
                </a:solidFill>
                <a:latin typeface="Times New Roman" panose="02020603050405020304" pitchFamily="18" charset="0"/>
                <a:cs typeface="Times New Roman" panose="02020603050405020304" pitchFamily="18" charset="0"/>
              </a:rPr>
              <a:t>(ou système) C'est l'ensemble de l'installation que l'on doit piloter.Il est caractérisé </a:t>
            </a:r>
            <a:endParaRPr lang="fr-FR" sz="1800">
              <a:solidFill>
                <a:prstClr val="black"/>
              </a:solidFill>
              <a:latin typeface="Times New Roman" panose="02020603050405020304" pitchFamily="18" charset="0"/>
              <a:cs typeface="Times New Roman" panose="02020603050405020304" pitchFamily="18" charset="0"/>
            </a:endParaRPr>
          </a:p>
          <a:p>
            <a:pPr algn="just" fontAlgn="base">
              <a:spcBef>
                <a:spcPct val="0"/>
              </a:spcBef>
              <a:spcAft>
                <a:spcPct val="0"/>
              </a:spcAft>
              <a:buFontTx/>
              <a:buNone/>
            </a:pPr>
            <a:r>
              <a:rPr lang="fr-FR" sz="1800">
                <a:solidFill>
                  <a:prstClr val="black"/>
                </a:solidFill>
                <a:latin typeface="Times New Roman" panose="02020603050405020304" pitchFamily="18" charset="0"/>
                <a:cs typeface="Times New Roman" panose="02020603050405020304" pitchFamily="18" charset="0"/>
              </a:rPr>
              <a:t>	</a:t>
            </a:r>
            <a:r>
              <a:rPr lang="en-US" sz="1800">
                <a:solidFill>
                  <a:prstClr val="black"/>
                </a:solidFill>
                <a:latin typeface="Times New Roman" panose="02020603050405020304" pitchFamily="18" charset="0"/>
                <a:cs typeface="Times New Roman" panose="02020603050405020304" pitchFamily="18" charset="0"/>
              </a:rPr>
              <a:t>par des </a:t>
            </a:r>
            <a:r>
              <a:rPr lang="en-US" sz="1800" b="1">
                <a:solidFill>
                  <a:srgbClr val="0000FF"/>
                </a:solidFill>
                <a:latin typeface="Times New Roman" panose="02020603050405020304" pitchFamily="18" charset="0"/>
                <a:cs typeface="Times New Roman" panose="02020603050405020304" pitchFamily="18" charset="0"/>
              </a:rPr>
              <a:t>signaux</a:t>
            </a:r>
            <a:r>
              <a:rPr lang="en-US" sz="1800">
                <a:solidFill>
                  <a:prstClr val="black"/>
                </a:solidFill>
                <a:latin typeface="Times New Roman" panose="02020603050405020304" pitchFamily="18" charset="0"/>
                <a:cs typeface="Times New Roman" panose="02020603050405020304" pitchFamily="18" charset="0"/>
              </a:rPr>
              <a:t> d'entrée et de sortie et les lois mathématiques reliant ces signaux</a:t>
            </a:r>
          </a:p>
        </p:txBody>
      </p:sp>
    </p:spTree>
    <p:extLst>
      <p:ext uri="{BB962C8B-B14F-4D97-AF65-F5344CB8AC3E}">
        <p14:creationId xmlns:p14="http://schemas.microsoft.com/office/powerpoint/2010/main" val="399388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solidFill>
            <a:schemeClr val="accent1"/>
          </a:solidFill>
        </p:spPr>
        <p:txBody>
          <a:bodyPr/>
          <a:lstStyle/>
          <a:p>
            <a:pPr eaLnBrk="1" hangingPunct="1"/>
            <a:r>
              <a:rPr lang="fr-FR" smtClean="0"/>
              <a:t>Généralités</a:t>
            </a:r>
            <a:endParaRPr lang="en-US" smtClean="0"/>
          </a:p>
        </p:txBody>
      </p:sp>
      <p:sp>
        <p:nvSpPr>
          <p:cNvPr id="6147" name="Rectangle 3"/>
          <p:cNvSpPr>
            <a:spLocks noGrp="1" noChangeArrowheads="1"/>
          </p:cNvSpPr>
          <p:nvPr>
            <p:ph type="body" idx="1"/>
          </p:nvPr>
        </p:nvSpPr>
        <p:spPr/>
        <p:txBody>
          <a:bodyPr/>
          <a:lstStyle/>
          <a:p>
            <a:pPr algn="just" eaLnBrk="1" hangingPunct="1">
              <a:lnSpc>
                <a:spcPct val="90000"/>
              </a:lnSpc>
            </a:pPr>
            <a:r>
              <a:rPr lang="en-US" sz="2400" u="sng">
                <a:solidFill>
                  <a:srgbClr val="FF0000"/>
                </a:solidFill>
                <a:cs typeface="Times New Roman" panose="02020603050405020304" pitchFamily="18" charset="0"/>
              </a:rPr>
              <a:t>Signal</a:t>
            </a:r>
            <a:r>
              <a:rPr lang="en-US" sz="2400">
                <a:solidFill>
                  <a:srgbClr val="FF0000"/>
                </a:solidFill>
                <a:cs typeface="Times New Roman" panose="02020603050405020304" pitchFamily="18" charset="0"/>
              </a:rPr>
              <a:t> :</a:t>
            </a:r>
            <a:r>
              <a:rPr lang="fr-FR" sz="2400">
                <a:solidFill>
                  <a:srgbClr val="FF0000"/>
                </a:solidFill>
                <a:cs typeface="Times New Roman" panose="02020603050405020304" pitchFamily="18" charset="0"/>
              </a:rPr>
              <a:t> </a:t>
            </a:r>
            <a:r>
              <a:rPr lang="en-US" sz="2400">
                <a:cs typeface="Times New Roman" panose="02020603050405020304" pitchFamily="18" charset="0"/>
              </a:rPr>
              <a:t>Grandeur physique générée par un appareil ou traduite par un capteur (température, débit etc.) </a:t>
            </a:r>
          </a:p>
          <a:p>
            <a:pPr algn="just" eaLnBrk="1" hangingPunct="1">
              <a:lnSpc>
                <a:spcPct val="90000"/>
              </a:lnSpc>
              <a:buFontTx/>
              <a:buNone/>
            </a:pPr>
            <a:r>
              <a:rPr lang="en-US" sz="2400">
                <a:cs typeface="Times New Roman" panose="02020603050405020304" pitchFamily="18" charset="0"/>
              </a:rPr>
              <a:t>On distingue : </a:t>
            </a:r>
          </a:p>
          <a:p>
            <a:pPr lvl="1" algn="just" eaLnBrk="1" hangingPunct="1">
              <a:lnSpc>
                <a:spcPct val="90000"/>
              </a:lnSpc>
            </a:pPr>
            <a:r>
              <a:rPr lang="en-US" sz="2000" b="1">
                <a:solidFill>
                  <a:srgbClr val="0000FF"/>
                </a:solidFill>
              </a:rPr>
              <a:t>Signal d’entrée</a:t>
            </a:r>
            <a:r>
              <a:rPr lang="en-US" sz="2000" b="1"/>
              <a:t> </a:t>
            </a:r>
            <a:r>
              <a:rPr lang="en-US" sz="2000"/>
              <a:t>: indépendant du système, il se décompose en </a:t>
            </a:r>
            <a:r>
              <a:rPr lang="en-US" sz="2000" b="1">
                <a:solidFill>
                  <a:srgbClr val="0000FF"/>
                </a:solidFill>
              </a:rPr>
              <a:t>commandable</a:t>
            </a:r>
            <a:r>
              <a:rPr lang="en-US" sz="2000">
                <a:solidFill>
                  <a:srgbClr val="0000FF"/>
                </a:solidFill>
              </a:rPr>
              <a:t> </a:t>
            </a:r>
            <a:r>
              <a:rPr lang="en-US" sz="2000"/>
              <a:t>et </a:t>
            </a:r>
            <a:r>
              <a:rPr lang="en-US" sz="2000" b="1">
                <a:solidFill>
                  <a:srgbClr val="0000FF"/>
                </a:solidFill>
              </a:rPr>
              <a:t>non commandable</a:t>
            </a:r>
            <a:r>
              <a:rPr lang="en-US" sz="2000" b="1"/>
              <a:t> </a:t>
            </a:r>
            <a:r>
              <a:rPr lang="en-US" sz="2000"/>
              <a:t>(perturbations) </a:t>
            </a:r>
          </a:p>
          <a:p>
            <a:pPr lvl="1" algn="just" eaLnBrk="1" hangingPunct="1">
              <a:lnSpc>
                <a:spcPct val="90000"/>
              </a:lnSpc>
            </a:pPr>
            <a:r>
              <a:rPr lang="en-US" sz="2000" b="1">
                <a:solidFill>
                  <a:srgbClr val="0000FF"/>
                </a:solidFill>
              </a:rPr>
              <a:t>Signal de sortie</a:t>
            </a:r>
            <a:r>
              <a:rPr lang="en-US" sz="2000"/>
              <a:t> : dépendant du système et du signal d’entrée. On distingue </a:t>
            </a:r>
            <a:r>
              <a:rPr lang="en-US" sz="2000" b="1">
                <a:solidFill>
                  <a:srgbClr val="0000FF"/>
                </a:solidFill>
              </a:rPr>
              <a:t>sortie observable</a:t>
            </a:r>
            <a:r>
              <a:rPr lang="en-US" sz="2000" b="1"/>
              <a:t> </a:t>
            </a:r>
            <a:r>
              <a:rPr lang="en-US" sz="2000"/>
              <a:t>et </a:t>
            </a:r>
            <a:r>
              <a:rPr lang="en-US" sz="2000" b="1">
                <a:solidFill>
                  <a:srgbClr val="0000FF"/>
                </a:solidFill>
              </a:rPr>
              <a:t>non observable.</a:t>
            </a:r>
            <a:r>
              <a:rPr lang="en-US" sz="2000"/>
              <a:t> </a:t>
            </a:r>
          </a:p>
          <a:p>
            <a:pPr algn="just" eaLnBrk="1" hangingPunct="1">
              <a:lnSpc>
                <a:spcPct val="90000"/>
              </a:lnSpc>
            </a:pPr>
            <a:r>
              <a:rPr lang="fr-FR" sz="2400" b="1" u="sng">
                <a:solidFill>
                  <a:srgbClr val="FF0000"/>
                </a:solidFill>
                <a:cs typeface="Times New Roman" panose="02020603050405020304" pitchFamily="18" charset="0"/>
              </a:rPr>
              <a:t>Automatisation</a:t>
            </a:r>
            <a:r>
              <a:rPr lang="fr-FR" sz="2400" b="1">
                <a:solidFill>
                  <a:srgbClr val="FF0000"/>
                </a:solidFill>
                <a:cs typeface="Times New Roman" panose="02020603050405020304" pitchFamily="18" charset="0"/>
              </a:rPr>
              <a:t> : </a:t>
            </a:r>
            <a:r>
              <a:rPr lang="fr-FR" sz="2400">
                <a:cs typeface="Times New Roman" panose="02020603050405020304" pitchFamily="18" charset="0"/>
              </a:rPr>
              <a:t>consiste à entourer physiquement un procédé d’un ensemble de matériels permettant à certains nombre de ses grandeurs d’avoir un comportement défini par un cahiers des charges. </a:t>
            </a:r>
            <a:endParaRPr lang="en-US" sz="2400">
              <a:cs typeface="Times New Roman" panose="02020603050405020304" pitchFamily="18" charset="0"/>
            </a:endParaRPr>
          </a:p>
        </p:txBody>
      </p:sp>
    </p:spTree>
    <p:extLst>
      <p:ext uri="{BB962C8B-B14F-4D97-AF65-F5344CB8AC3E}">
        <p14:creationId xmlns:p14="http://schemas.microsoft.com/office/powerpoint/2010/main" val="22831053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solidFill>
            <a:schemeClr val="accent1"/>
          </a:solidFill>
        </p:spPr>
        <p:txBody>
          <a:bodyPr/>
          <a:lstStyle/>
          <a:p>
            <a:pPr eaLnBrk="1" hangingPunct="1"/>
            <a:r>
              <a:rPr lang="fr-FR" smtClean="0"/>
              <a:t>Généralités</a:t>
            </a:r>
            <a:endParaRPr lang="en-US" smtClean="0"/>
          </a:p>
        </p:txBody>
      </p:sp>
      <p:sp>
        <p:nvSpPr>
          <p:cNvPr id="7171" name="Rectangle 3"/>
          <p:cNvSpPr>
            <a:spLocks noGrp="1" noChangeArrowheads="1"/>
          </p:cNvSpPr>
          <p:nvPr>
            <p:ph type="body" idx="1"/>
          </p:nvPr>
        </p:nvSpPr>
        <p:spPr/>
        <p:txBody>
          <a:bodyPr/>
          <a:lstStyle/>
          <a:p>
            <a:pPr algn="just" eaLnBrk="1" hangingPunct="1">
              <a:buFontTx/>
              <a:buNone/>
            </a:pPr>
            <a:r>
              <a:rPr lang="en-US" sz="2400" u="sng">
                <a:solidFill>
                  <a:srgbClr val="FF0000"/>
                </a:solidFill>
                <a:cs typeface="Times New Roman" panose="02020603050405020304" pitchFamily="18" charset="0"/>
              </a:rPr>
              <a:t>Conduite</a:t>
            </a:r>
            <a:r>
              <a:rPr lang="en-US" sz="2400">
                <a:solidFill>
                  <a:srgbClr val="FF0000"/>
                </a:solidFill>
                <a:cs typeface="Times New Roman" panose="02020603050405020304" pitchFamily="18" charset="0"/>
              </a:rPr>
              <a:t> : </a:t>
            </a:r>
            <a:r>
              <a:rPr lang="en-US" sz="2400">
                <a:solidFill>
                  <a:srgbClr val="400040"/>
                </a:solidFill>
                <a:cs typeface="Times New Roman" panose="02020603050405020304" pitchFamily="18" charset="0"/>
              </a:rPr>
              <a:t>(ou contrôle)</a:t>
            </a:r>
            <a:r>
              <a:rPr lang="fr-FR" sz="2400">
                <a:cs typeface="Times New Roman" panose="02020603050405020304" pitchFamily="18" charset="0"/>
              </a:rPr>
              <a:t> : </a:t>
            </a:r>
            <a:r>
              <a:rPr lang="en-US" sz="2400">
                <a:cs typeface="Times New Roman" panose="02020603050405020304" pitchFamily="18" charset="0"/>
              </a:rPr>
              <a:t>On peut conduire un système de manière automatisée pour:</a:t>
            </a:r>
            <a:endParaRPr lang="fr-FR" sz="2400">
              <a:cs typeface="Times New Roman" panose="02020603050405020304" pitchFamily="18" charset="0"/>
            </a:endParaRPr>
          </a:p>
          <a:p>
            <a:pPr algn="just" eaLnBrk="1" hangingPunct="1">
              <a:buFontTx/>
              <a:buNone/>
            </a:pPr>
            <a:endParaRPr lang="fr-FR" sz="2400">
              <a:cs typeface="Times New Roman" panose="02020603050405020304" pitchFamily="18" charset="0"/>
            </a:endParaRPr>
          </a:p>
          <a:p>
            <a:pPr marL="1044575" lvl="2" indent="-271463" algn="just" eaLnBrk="1" hangingPunct="1">
              <a:buFont typeface="Wingdings" panose="05000000000000000000" pitchFamily="2" charset="2"/>
              <a:buChar char="Ø"/>
            </a:pPr>
            <a:r>
              <a:rPr lang="en-US" smtClean="0">
                <a:cs typeface="Times New Roman" panose="02020603050405020304" pitchFamily="18" charset="0"/>
              </a:rPr>
              <a:t>maintenir une grandeur de sortie constante (</a:t>
            </a:r>
            <a:r>
              <a:rPr lang="en-US" b="1" smtClean="0">
                <a:solidFill>
                  <a:srgbClr val="0000FF"/>
                </a:solidFill>
                <a:cs typeface="Times New Roman" panose="02020603050405020304" pitchFamily="18" charset="0"/>
              </a:rPr>
              <a:t>Régulation</a:t>
            </a:r>
            <a:r>
              <a:rPr lang="en-US" smtClean="0">
                <a:cs typeface="Times New Roman" panose="02020603050405020304" pitchFamily="18" charset="0"/>
              </a:rPr>
              <a:t>)</a:t>
            </a:r>
            <a:endParaRPr lang="fr-FR" smtClean="0">
              <a:cs typeface="Times New Roman" panose="02020603050405020304" pitchFamily="18" charset="0"/>
            </a:endParaRPr>
          </a:p>
          <a:p>
            <a:pPr marL="1044575" lvl="2" indent="-271463" algn="just" eaLnBrk="1" hangingPunct="1">
              <a:buFont typeface="Wingdings" panose="05000000000000000000" pitchFamily="2" charset="2"/>
              <a:buChar char="Ø"/>
            </a:pPr>
            <a:r>
              <a:rPr lang="en-US" smtClean="0">
                <a:cs typeface="Times New Roman" panose="02020603050405020304" pitchFamily="18" charset="0"/>
              </a:rPr>
              <a:t>faire suivre à certaines sorties une séquence (</a:t>
            </a:r>
            <a:r>
              <a:rPr lang="en-US" b="1" smtClean="0">
                <a:solidFill>
                  <a:srgbClr val="0000FF"/>
                </a:solidFill>
                <a:cs typeface="Times New Roman" panose="02020603050405020304" pitchFamily="18" charset="0"/>
              </a:rPr>
              <a:t>automatisme séquentiel</a:t>
            </a:r>
            <a:r>
              <a:rPr lang="en-US" smtClean="0">
                <a:cs typeface="Times New Roman" panose="02020603050405020304" pitchFamily="18" charset="0"/>
              </a:rPr>
              <a:t>) ou une loi donnée (</a:t>
            </a:r>
            <a:r>
              <a:rPr lang="en-US" b="1" smtClean="0">
                <a:solidFill>
                  <a:srgbClr val="0000FF"/>
                </a:solidFill>
                <a:cs typeface="Times New Roman" panose="02020603050405020304" pitchFamily="18" charset="0"/>
              </a:rPr>
              <a:t>asservissement</a:t>
            </a:r>
            <a:r>
              <a:rPr lang="en-US" smtClean="0">
                <a:cs typeface="Times New Roman" panose="02020603050405020304" pitchFamily="18" charset="0"/>
              </a:rPr>
              <a:t>)</a:t>
            </a:r>
            <a:endParaRPr lang="fr-FR" smtClean="0">
              <a:cs typeface="Times New Roman" panose="02020603050405020304" pitchFamily="18" charset="0"/>
            </a:endParaRPr>
          </a:p>
          <a:p>
            <a:pPr marL="1044575" lvl="2" indent="-271463" algn="just" eaLnBrk="1" hangingPunct="1">
              <a:buFont typeface="Wingdings" panose="05000000000000000000" pitchFamily="2" charset="2"/>
              <a:buChar char="Ø"/>
            </a:pPr>
            <a:r>
              <a:rPr lang="fr-FR" smtClean="0">
                <a:cs typeface="Times New Roman" panose="02020603050405020304" pitchFamily="18" charset="0"/>
              </a:rPr>
              <a:t>si on ajoute l'optimisation d'un critère (de coût par exemple) on parle alors de contrôle.</a:t>
            </a:r>
            <a:r>
              <a:rPr lang="en-US" smtClean="0"/>
              <a:t> </a:t>
            </a:r>
          </a:p>
        </p:txBody>
      </p:sp>
    </p:spTree>
    <p:extLst>
      <p:ext uri="{BB962C8B-B14F-4D97-AF65-F5344CB8AC3E}">
        <p14:creationId xmlns:p14="http://schemas.microsoft.com/office/powerpoint/2010/main" val="38642504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b="1" u="sng" smtClean="0">
                <a:solidFill>
                  <a:srgbClr val="FF0000"/>
                </a:solidFill>
                <a:cs typeface="Times New Roman" panose="02020603050405020304" pitchFamily="18" charset="0"/>
              </a:rPr>
              <a:t>Système asservi :</a:t>
            </a:r>
            <a:r>
              <a:rPr lang="en-US" smtClean="0">
                <a:cs typeface="Times New Roman" panose="02020603050405020304" pitchFamily="18" charset="0"/>
              </a:rPr>
              <a:t/>
            </a:r>
            <a:br>
              <a:rPr lang="en-US" smtClean="0">
                <a:cs typeface="Times New Roman" panose="02020603050405020304" pitchFamily="18" charset="0"/>
              </a:rPr>
            </a:br>
            <a:endParaRPr lang="en-US" smtClean="0">
              <a:cs typeface="Times New Roman" panose="02020603050405020304" pitchFamily="18" charset="0"/>
            </a:endParaRPr>
          </a:p>
        </p:txBody>
      </p:sp>
      <p:sp>
        <p:nvSpPr>
          <p:cNvPr id="8195" name="Rectangle 3"/>
          <p:cNvSpPr>
            <a:spLocks noGrp="1" noChangeArrowheads="1"/>
          </p:cNvSpPr>
          <p:nvPr>
            <p:ph type="body" idx="1"/>
          </p:nvPr>
        </p:nvSpPr>
        <p:spPr>
          <a:xfrm>
            <a:off x="2209800" y="1981200"/>
            <a:ext cx="8077200" cy="4471988"/>
          </a:xfrm>
        </p:spPr>
        <p:txBody>
          <a:bodyPr/>
          <a:lstStyle/>
          <a:p>
            <a:pPr marL="95250" indent="-3175" algn="just" eaLnBrk="1" hangingPunct="1">
              <a:buNone/>
            </a:pPr>
            <a:r>
              <a:rPr lang="en-US" sz="2000" i="1">
                <a:solidFill>
                  <a:srgbClr val="FF00FF"/>
                </a:solidFill>
                <a:cs typeface="Times New Roman" panose="02020603050405020304" pitchFamily="18" charset="0"/>
              </a:rPr>
              <a:t>Définition </a:t>
            </a:r>
            <a:r>
              <a:rPr lang="en-US" sz="2000">
                <a:solidFill>
                  <a:srgbClr val="FF00FF"/>
                </a:solidFill>
                <a:cs typeface="Times New Roman" panose="02020603050405020304" pitchFamily="18" charset="0"/>
              </a:rPr>
              <a:t>:</a:t>
            </a:r>
            <a:r>
              <a:rPr lang="en-US" sz="2000">
                <a:cs typeface="Times New Roman" panose="02020603050405020304" pitchFamily="18" charset="0"/>
              </a:rPr>
              <a:t> </a:t>
            </a:r>
            <a:r>
              <a:rPr lang="en-US" sz="2000" i="1">
                <a:cs typeface="Times New Roman" panose="02020603050405020304" pitchFamily="18" charset="0"/>
              </a:rPr>
              <a:t>un système est asservi si et seulement si il comprend un dispositif qui va forcer les signaux de sortie à suivre au mieux les consignes.</a:t>
            </a:r>
            <a:endParaRPr lang="en-US" sz="2000">
              <a:cs typeface="Times New Roman" panose="02020603050405020304" pitchFamily="18" charset="0"/>
            </a:endParaRPr>
          </a:p>
          <a:p>
            <a:pPr marL="95250" indent="-3175" algn="just" eaLnBrk="1" hangingPunct="1">
              <a:buNone/>
            </a:pPr>
            <a:r>
              <a:rPr lang="en-US" sz="2000" b="1" i="1">
                <a:cs typeface="Times New Roman" panose="02020603050405020304" pitchFamily="18" charset="0"/>
              </a:rPr>
              <a:t>Exemple : </a:t>
            </a:r>
            <a:endParaRPr lang="en-US" sz="2000">
              <a:cs typeface="Times New Roman" panose="02020603050405020304" pitchFamily="18" charset="0"/>
            </a:endParaRPr>
          </a:p>
          <a:p>
            <a:pPr marL="95250" indent="-3175" algn="just" eaLnBrk="1" hangingPunct="1">
              <a:lnSpc>
                <a:spcPct val="150000"/>
              </a:lnSpc>
              <a:buNone/>
            </a:pPr>
            <a:r>
              <a:rPr lang="fr-FR" sz="2000"/>
              <a:t>Le conducteur doit suivre la route. Pour cela, Il observe la route et son environnement et évalue la distance qui sépare son véhicule du bord de la route. Il détermine, en fonction du contexte, l'angle qu'il doit donner au volant pour suivre la route. Il agit sur le volant (donc sur le système) ; puis de nouveau, il recommence son observation pendant toute la durée du déplacement. Si un coup de vent dévie le véhicule, après avoir observé et mesuré l'écart, il agit pour s'opposer à cette perturbation.</a:t>
            </a:r>
            <a:endParaRPr lang="en-US" sz="2000"/>
          </a:p>
        </p:txBody>
      </p:sp>
    </p:spTree>
    <p:extLst>
      <p:ext uri="{BB962C8B-B14F-4D97-AF65-F5344CB8AC3E}">
        <p14:creationId xmlns:p14="http://schemas.microsoft.com/office/powerpoint/2010/main" val="2220660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solidFill>
            <a:schemeClr val="accent1"/>
          </a:solidFill>
        </p:spPr>
        <p:txBody>
          <a:bodyPr/>
          <a:lstStyle/>
          <a:p>
            <a:pPr eaLnBrk="1" hangingPunct="1"/>
            <a:r>
              <a:rPr lang="fr-FR" b="1" smtClean="0">
                <a:cs typeface="Times New Roman" panose="02020603050405020304" pitchFamily="18" charset="0"/>
              </a:rPr>
              <a:t>Structure d'un système asservi</a:t>
            </a:r>
            <a:r>
              <a:rPr lang="en-US" smtClean="0"/>
              <a:t> </a:t>
            </a:r>
          </a:p>
        </p:txBody>
      </p:sp>
      <p:sp>
        <p:nvSpPr>
          <p:cNvPr id="9219" name="Rectangle 5"/>
          <p:cNvSpPr>
            <a:spLocks noChangeArrowheads="1"/>
          </p:cNvSpPr>
          <p:nvPr/>
        </p:nvSpPr>
        <p:spPr bwMode="auto">
          <a:xfrm>
            <a:off x="3395663" y="2490788"/>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pic>
        <p:nvPicPr>
          <p:cNvPr id="9220" name="Picture 4" descr="bo.gif (5182 octets)"/>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048000" y="2286000"/>
            <a:ext cx="65532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 Box 6"/>
          <p:cNvSpPr txBox="1">
            <a:spLocks noChangeArrowheads="1"/>
          </p:cNvSpPr>
          <p:nvPr/>
        </p:nvSpPr>
        <p:spPr bwMode="auto">
          <a:xfrm>
            <a:off x="1676400" y="4849813"/>
            <a:ext cx="883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2400">
              <a:solidFill>
                <a:prstClr val="black"/>
              </a:solidFill>
              <a:latin typeface="Times New Roman" panose="02020603050405020304" pitchFamily="18" charset="0"/>
              <a:cs typeface="Arial" panose="020B0604020202020204" pitchFamily="34" charset="0"/>
            </a:endParaRPr>
          </a:p>
        </p:txBody>
      </p:sp>
      <p:sp>
        <p:nvSpPr>
          <p:cNvPr id="9222" name="Text Box 7"/>
          <p:cNvSpPr txBox="1">
            <a:spLocks noChangeArrowheads="1"/>
          </p:cNvSpPr>
          <p:nvPr/>
        </p:nvSpPr>
        <p:spPr bwMode="auto">
          <a:xfrm>
            <a:off x="1828800" y="1752600"/>
            <a:ext cx="4230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fr-FR" sz="2400" b="1">
                <a:solidFill>
                  <a:srgbClr val="FF0000"/>
                </a:solidFill>
                <a:latin typeface="Times New Roman" panose="02020603050405020304" pitchFamily="18" charset="0"/>
                <a:cs typeface="Times New Roman" panose="02020603050405020304" pitchFamily="18" charset="0"/>
              </a:rPr>
              <a:t>Commande en boucle ouverte:</a:t>
            </a:r>
            <a:r>
              <a:rPr lang="en-US" sz="2400">
                <a:solidFill>
                  <a:prstClr val="black"/>
                </a:solidFill>
                <a:latin typeface="Times New Roman" panose="02020603050405020304" pitchFamily="18" charset="0"/>
                <a:cs typeface="Arial" panose="020B0604020202020204" pitchFamily="34" charset="0"/>
              </a:rPr>
              <a:t> </a:t>
            </a:r>
          </a:p>
        </p:txBody>
      </p:sp>
    </p:spTree>
    <p:extLst>
      <p:ext uri="{BB962C8B-B14F-4D97-AF65-F5344CB8AC3E}">
        <p14:creationId xmlns:p14="http://schemas.microsoft.com/office/powerpoint/2010/main" val="1919106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solidFill>
            <a:schemeClr val="accent1"/>
          </a:solidFill>
        </p:spPr>
        <p:txBody>
          <a:bodyPr/>
          <a:lstStyle/>
          <a:p>
            <a:pPr eaLnBrk="1" hangingPunct="1"/>
            <a:r>
              <a:rPr lang="fr-FR" smtClean="0"/>
              <a:t>Structure d’un système Asservi</a:t>
            </a:r>
            <a:endParaRPr lang="en-US" smtClean="0"/>
          </a:p>
        </p:txBody>
      </p:sp>
      <p:sp>
        <p:nvSpPr>
          <p:cNvPr id="11267" name="Text Box 3"/>
          <p:cNvSpPr txBox="1">
            <a:spLocks noChangeArrowheads="1"/>
          </p:cNvSpPr>
          <p:nvPr/>
        </p:nvSpPr>
        <p:spPr bwMode="auto">
          <a:xfrm>
            <a:off x="2286001" y="2133601"/>
            <a:ext cx="410721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r>
              <a:rPr lang="en-US" sz="2400" b="1">
                <a:solidFill>
                  <a:srgbClr val="FF0000"/>
                </a:solidFill>
                <a:latin typeface="Times New Roman" panose="02020603050405020304" pitchFamily="18" charset="0"/>
                <a:cs typeface="Times New Roman" panose="02020603050405020304" pitchFamily="18" charset="0"/>
              </a:rPr>
              <a:t>Commande en boucle fermée:</a:t>
            </a:r>
            <a:endParaRPr lang="en-US" sz="2400">
              <a:solidFill>
                <a:prstClr val="black"/>
              </a:solidFill>
              <a:latin typeface="Times New Roman" panose="02020603050405020304" pitchFamily="18" charset="0"/>
              <a:cs typeface="Times New Roman" panose="02020603050405020304" pitchFamily="18" charset="0"/>
            </a:endParaRPr>
          </a:p>
          <a:p>
            <a:pPr fontAlgn="base">
              <a:spcBef>
                <a:spcPct val="0"/>
              </a:spcBef>
              <a:spcAft>
                <a:spcPct val="0"/>
              </a:spcAft>
              <a:buFontTx/>
              <a:buNone/>
            </a:pPr>
            <a:endParaRPr lang="en-US" sz="2400">
              <a:solidFill>
                <a:prstClr val="black"/>
              </a:solidFill>
              <a:latin typeface="Times New Roman" panose="02020603050405020304" pitchFamily="18" charset="0"/>
              <a:cs typeface="Arial" panose="020B0604020202020204" pitchFamily="34" charset="0"/>
            </a:endParaRPr>
          </a:p>
        </p:txBody>
      </p:sp>
      <p:sp>
        <p:nvSpPr>
          <p:cNvPr id="11268" name="Rectangle 5"/>
          <p:cNvSpPr>
            <a:spLocks noChangeArrowheads="1"/>
          </p:cNvSpPr>
          <p:nvPr/>
        </p:nvSpPr>
        <p:spPr bwMode="auto">
          <a:xfrm>
            <a:off x="2771775" y="2047875"/>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pic>
        <p:nvPicPr>
          <p:cNvPr id="11269" name="Picture 4" descr="bf.gif (7870 octets)"/>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895600" y="2819400"/>
            <a:ext cx="664845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4916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solidFill>
            <a:schemeClr val="accent1"/>
          </a:solidFill>
        </p:spPr>
        <p:txBody>
          <a:bodyPr/>
          <a:lstStyle/>
          <a:p>
            <a:pPr eaLnBrk="1" hangingPunct="1"/>
            <a:r>
              <a:rPr lang="fr-FR" smtClean="0"/>
              <a:t>Structure d’un système Asservi</a:t>
            </a:r>
            <a:endParaRPr lang="en-US" smtClean="0"/>
          </a:p>
        </p:txBody>
      </p:sp>
      <p:sp>
        <p:nvSpPr>
          <p:cNvPr id="13315" name="Rectangle 4"/>
          <p:cNvSpPr>
            <a:spLocks noChangeArrowheads="1"/>
          </p:cNvSpPr>
          <p:nvPr/>
        </p:nvSpPr>
        <p:spPr bwMode="auto">
          <a:xfrm>
            <a:off x="3138488" y="1657350"/>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endParaRPr lang="fr-FR" sz="1800">
              <a:solidFill>
                <a:prstClr val="black"/>
              </a:solidFill>
              <a:latin typeface="Arial" panose="020B0604020202020204" pitchFamily="34" charset="0"/>
              <a:cs typeface="Arial" panose="020B0604020202020204" pitchFamily="34" charset="0"/>
            </a:endParaRPr>
          </a:p>
        </p:txBody>
      </p:sp>
      <p:pic>
        <p:nvPicPr>
          <p:cNvPr id="13316" name="Picture 3" descr="syst141.gif (9522 octets)"/>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124201" y="2209800"/>
            <a:ext cx="5915025"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5492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640</Words>
  <Application>Microsoft Office PowerPoint</Application>
  <PresentationFormat>Grand écran</PresentationFormat>
  <Paragraphs>108</Paragraphs>
  <Slides>22</Slides>
  <Notes>4</Notes>
  <HiddenSlides>0</HiddenSlides>
  <MMClips>0</MMClips>
  <ScaleCrop>false</ScaleCrop>
  <HeadingPairs>
    <vt:vector size="6" baseType="variant">
      <vt:variant>
        <vt:lpstr>Polices utilisées</vt:lpstr>
      </vt:variant>
      <vt:variant>
        <vt:i4>5</vt:i4>
      </vt:variant>
      <vt:variant>
        <vt:lpstr>Thème</vt:lpstr>
      </vt:variant>
      <vt:variant>
        <vt:i4>3</vt:i4>
      </vt:variant>
      <vt:variant>
        <vt:lpstr>Titres des diapositives</vt:lpstr>
      </vt:variant>
      <vt:variant>
        <vt:i4>22</vt:i4>
      </vt:variant>
    </vt:vector>
  </HeadingPairs>
  <TitlesOfParts>
    <vt:vector size="30" baseType="lpstr">
      <vt:lpstr>Arial</vt:lpstr>
      <vt:lpstr>Calibri</vt:lpstr>
      <vt:lpstr>Calibri Light</vt:lpstr>
      <vt:lpstr>Times New Roman</vt:lpstr>
      <vt:lpstr>Wingdings</vt:lpstr>
      <vt:lpstr>Thème Office</vt:lpstr>
      <vt:lpstr>1_Thème Office</vt:lpstr>
      <vt:lpstr>2_Thème Office</vt:lpstr>
      <vt:lpstr>Dr-MELIANI Bouziane melfat06@yahoo.fr.  11/05/2021</vt:lpstr>
      <vt:lpstr>Généralités</vt:lpstr>
      <vt:lpstr>Généralités</vt:lpstr>
      <vt:lpstr>Généralités</vt:lpstr>
      <vt:lpstr>Généralités</vt:lpstr>
      <vt:lpstr>Système asservi : </vt:lpstr>
      <vt:lpstr>Structure d'un système asservi </vt:lpstr>
      <vt:lpstr>Structure d’un système Asservi</vt:lpstr>
      <vt:lpstr>Structure d’un système Asservi</vt:lpstr>
      <vt:lpstr>Réglage Analogique</vt:lpstr>
      <vt:lpstr>Réglage numérique</vt:lpstr>
      <vt:lpstr>Classification des automatismes </vt:lpstr>
      <vt:lpstr>Régulation de niveau</vt:lpstr>
      <vt:lpstr>Régulation de la Température</vt:lpstr>
      <vt:lpstr>Asservissement de position du MCC</vt:lpstr>
      <vt:lpstr>Structure générale d’un Système asservi</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Dr-MELIANI Bouziane melfat06@yahoo.fr.  11/05/2021</dc:title>
  <dc:creator>PC</dc:creator>
  <cp:lastModifiedBy>PC</cp:lastModifiedBy>
  <cp:revision>1</cp:revision>
  <dcterms:created xsi:type="dcterms:W3CDTF">2021-05-11T13:22:28Z</dcterms:created>
  <dcterms:modified xsi:type="dcterms:W3CDTF">2021-05-11T13:25:35Z</dcterms:modified>
</cp:coreProperties>
</file>