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57" r:id="rId3"/>
    <p:sldId id="257" r:id="rId4"/>
    <p:sldId id="258" r:id="rId5"/>
    <p:sldId id="259" r:id="rId6"/>
    <p:sldId id="320" r:id="rId7"/>
    <p:sldId id="261" r:id="rId8"/>
    <p:sldId id="262" r:id="rId9"/>
    <p:sldId id="280" r:id="rId10"/>
    <p:sldId id="358" r:id="rId11"/>
    <p:sldId id="359" r:id="rId12"/>
    <p:sldId id="281" r:id="rId13"/>
    <p:sldId id="345" r:id="rId14"/>
    <p:sldId id="285" r:id="rId15"/>
    <p:sldId id="286" r:id="rId16"/>
    <p:sldId id="287" r:id="rId17"/>
    <p:sldId id="288" r:id="rId18"/>
    <p:sldId id="284" r:id="rId19"/>
    <p:sldId id="283" r:id="rId20"/>
    <p:sldId id="289" r:id="rId21"/>
    <p:sldId id="290" r:id="rId22"/>
    <p:sldId id="291" r:id="rId23"/>
    <p:sldId id="282" r:id="rId24"/>
    <p:sldId id="292" r:id="rId25"/>
    <p:sldId id="293" r:id="rId26"/>
    <p:sldId id="294" r:id="rId27"/>
    <p:sldId id="295" r:id="rId28"/>
    <p:sldId id="296" r:id="rId29"/>
    <p:sldId id="297" r:id="rId30"/>
    <p:sldId id="298" r:id="rId31"/>
    <p:sldId id="299" r:id="rId32"/>
    <p:sldId id="300" r:id="rId33"/>
    <p:sldId id="301" r:id="rId34"/>
    <p:sldId id="305" r:id="rId35"/>
    <p:sldId id="306" r:id="rId36"/>
    <p:sldId id="307" r:id="rId37"/>
    <p:sldId id="308" r:id="rId38"/>
    <p:sldId id="309" r:id="rId39"/>
    <p:sldId id="310" r:id="rId40"/>
    <p:sldId id="314" r:id="rId41"/>
    <p:sldId id="311" r:id="rId42"/>
    <p:sldId id="312" r:id="rId43"/>
    <p:sldId id="313" r:id="rId44"/>
    <p:sldId id="315" r:id="rId45"/>
    <p:sldId id="323" r:id="rId46"/>
    <p:sldId id="316" r:id="rId47"/>
    <p:sldId id="317" r:id="rId48"/>
    <p:sldId id="318" r:id="rId49"/>
    <p:sldId id="346" r:id="rId50"/>
    <p:sldId id="348" r:id="rId51"/>
    <p:sldId id="356" r:id="rId52"/>
    <p:sldId id="355" r:id="rId53"/>
    <p:sldId id="319" r:id="rId54"/>
    <p:sldId id="321" r:id="rId55"/>
    <p:sldId id="322" r:id="rId56"/>
    <p:sldId id="324" r:id="rId57"/>
    <p:sldId id="325" r:id="rId58"/>
    <p:sldId id="326" r:id="rId59"/>
    <p:sldId id="327" r:id="rId60"/>
    <p:sldId id="328" r:id="rId61"/>
    <p:sldId id="329" r:id="rId62"/>
    <p:sldId id="330" r:id="rId63"/>
    <p:sldId id="331" r:id="rId64"/>
    <p:sldId id="333" r:id="rId65"/>
    <p:sldId id="332" r:id="rId66"/>
    <p:sldId id="334" r:id="rId67"/>
    <p:sldId id="339" r:id="rId68"/>
    <p:sldId id="340" r:id="rId69"/>
    <p:sldId id="341" r:id="rId70"/>
    <p:sldId id="342" r:id="rId71"/>
    <p:sldId id="343" r:id="rId72"/>
  </p:sldIdLst>
  <p:sldSz cx="9144000" cy="6858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dirty="0"/>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0103F860-5974-4424-8EE3-4D9E132B7228}" type="datetimeFigureOut">
              <a:rPr lang="fr-FR" smtClean="0"/>
              <a:t>16/02/2022</a:t>
            </a:fld>
            <a:endParaRPr lang="fr-FR" dirty="0"/>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dirty="0"/>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DDFA8D7E-F9CC-4E92-8099-F6DC5822CE55}" type="slidenum">
              <a:rPr lang="fr-FR" smtClean="0"/>
              <a:t>‹N°›</a:t>
            </a:fld>
            <a:endParaRPr lang="fr-FR" dirty="0"/>
          </a:p>
        </p:txBody>
      </p:sp>
    </p:spTree>
    <p:extLst>
      <p:ext uri="{BB962C8B-B14F-4D97-AF65-F5344CB8AC3E}">
        <p14:creationId xmlns:p14="http://schemas.microsoft.com/office/powerpoint/2010/main" val="208467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Cavité buccale</a:t>
            </a:r>
          </a:p>
        </p:txBody>
      </p:sp>
      <p:sp>
        <p:nvSpPr>
          <p:cNvPr id="4" name="Espace réservé du numéro de diapositive 3"/>
          <p:cNvSpPr>
            <a:spLocks noGrp="1"/>
          </p:cNvSpPr>
          <p:nvPr>
            <p:ph type="sldNum" sz="quarter" idx="10"/>
          </p:nvPr>
        </p:nvSpPr>
        <p:spPr/>
        <p:txBody>
          <a:bodyPr/>
          <a:lstStyle/>
          <a:p>
            <a:fld id="{DDFA8D7E-F9CC-4E92-8099-F6DC5822CE55}" type="slidenum">
              <a:rPr lang="fr-FR" smtClean="0"/>
              <a:t>18</a:t>
            </a:fld>
            <a:endParaRPr lang="fr-FR" dirty="0"/>
          </a:p>
        </p:txBody>
      </p:sp>
    </p:spTree>
    <p:extLst>
      <p:ext uri="{BB962C8B-B14F-4D97-AF65-F5344CB8AC3E}">
        <p14:creationId xmlns:p14="http://schemas.microsoft.com/office/powerpoint/2010/main" val="402133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Cellules</a:t>
            </a:r>
            <a:r>
              <a:rPr lang="fr-FR" baseline="0" dirty="0"/>
              <a:t> gastrique</a:t>
            </a:r>
            <a:endParaRPr lang="fr-FR" dirty="0"/>
          </a:p>
        </p:txBody>
      </p:sp>
      <p:sp>
        <p:nvSpPr>
          <p:cNvPr id="4" name="Espace réservé du numéro de diapositive 3"/>
          <p:cNvSpPr>
            <a:spLocks noGrp="1"/>
          </p:cNvSpPr>
          <p:nvPr>
            <p:ph type="sldNum" sz="quarter" idx="10"/>
          </p:nvPr>
        </p:nvSpPr>
        <p:spPr/>
        <p:txBody>
          <a:bodyPr/>
          <a:lstStyle/>
          <a:p>
            <a:fld id="{DDFA8D7E-F9CC-4E92-8099-F6DC5822CE55}" type="slidenum">
              <a:rPr lang="fr-FR" smtClean="0"/>
              <a:t>28</a:t>
            </a:fld>
            <a:endParaRPr lang="fr-FR" dirty="0"/>
          </a:p>
        </p:txBody>
      </p:sp>
    </p:spTree>
    <p:extLst>
      <p:ext uri="{BB962C8B-B14F-4D97-AF65-F5344CB8AC3E}">
        <p14:creationId xmlns:p14="http://schemas.microsoft.com/office/powerpoint/2010/main" val="80413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FA8D7E-F9CC-4E92-8099-F6DC5822CE55}" type="slidenum">
              <a:rPr lang="fr-FR" smtClean="0"/>
              <a:t>44</a:t>
            </a:fld>
            <a:endParaRPr lang="fr-FR" dirty="0"/>
          </a:p>
        </p:txBody>
      </p:sp>
    </p:spTree>
    <p:extLst>
      <p:ext uri="{BB962C8B-B14F-4D97-AF65-F5344CB8AC3E}">
        <p14:creationId xmlns:p14="http://schemas.microsoft.com/office/powerpoint/2010/main" val="407980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224641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256099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395472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100507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229772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95635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139599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208453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223725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132007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FED1971-D2AA-4F1A-99D4-BF172EC85427}" type="datetimeFigureOut">
              <a:rPr lang="fr-FR" smtClean="0"/>
              <a:t>16/02/2022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4638A93-FA26-4106-BDCE-7AAAB98EABFE}" type="slidenum">
              <a:rPr lang="fr-FR" smtClean="0"/>
              <a:t>‹N°›</a:t>
            </a:fld>
            <a:endParaRPr lang="fr-FR" dirty="0"/>
          </a:p>
        </p:txBody>
      </p:sp>
    </p:spTree>
    <p:extLst>
      <p:ext uri="{BB962C8B-B14F-4D97-AF65-F5344CB8AC3E}">
        <p14:creationId xmlns:p14="http://schemas.microsoft.com/office/powerpoint/2010/main" val="355287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D1971-D2AA-4F1A-99D4-BF172EC85427}" type="datetimeFigureOut">
              <a:rPr lang="fr-FR" smtClean="0"/>
              <a:t>16/02/2022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38A93-FA26-4106-BDCE-7AAAB98EABFE}" type="slidenum">
              <a:rPr lang="fr-FR" smtClean="0"/>
              <a:t>‹N°›</a:t>
            </a:fld>
            <a:endParaRPr lang="fr-FR" dirty="0"/>
          </a:p>
        </p:txBody>
      </p:sp>
    </p:spTree>
    <p:extLst>
      <p:ext uri="{BB962C8B-B14F-4D97-AF65-F5344CB8AC3E}">
        <p14:creationId xmlns:p14="http://schemas.microsoft.com/office/powerpoint/2010/main" val="426462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Nutrition humaine</a:t>
            </a:r>
          </a:p>
        </p:txBody>
      </p:sp>
      <p:sp>
        <p:nvSpPr>
          <p:cNvPr id="3" name="Sous-titre 2"/>
          <p:cNvSpPr>
            <a:spLocks noGrp="1"/>
          </p:cNvSpPr>
          <p:nvPr>
            <p:ph type="subTitle" idx="1"/>
          </p:nvPr>
        </p:nvSpPr>
        <p:spPr>
          <a:xfrm>
            <a:off x="1371600" y="3600450"/>
            <a:ext cx="6400800" cy="1752600"/>
          </a:xfrm>
        </p:spPr>
        <p:txBody>
          <a:bodyPr/>
          <a:lstStyle/>
          <a:p>
            <a:r>
              <a:rPr lang="fr-FR" dirty="0"/>
              <a:t>2021/2022</a:t>
            </a:r>
          </a:p>
        </p:txBody>
      </p:sp>
    </p:spTree>
    <p:extLst>
      <p:ext uri="{BB962C8B-B14F-4D97-AF65-F5344CB8AC3E}">
        <p14:creationId xmlns:p14="http://schemas.microsoft.com/office/powerpoint/2010/main" val="226767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591C0-BB60-44AB-B08B-0C797AC065A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D2A9639-96B4-4AD0-A1E0-14F5269F2D25}"/>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99947C36-6970-483B-AF41-E38C3807C191}"/>
              </a:ext>
            </a:extLst>
          </p:cNvPr>
          <p:cNvPicPr>
            <a:picLocks noChangeAspect="1"/>
          </p:cNvPicPr>
          <p:nvPr/>
        </p:nvPicPr>
        <p:blipFill>
          <a:blip r:embed="rId2"/>
          <a:stretch>
            <a:fillRect/>
          </a:stretch>
        </p:blipFill>
        <p:spPr>
          <a:xfrm>
            <a:off x="1187624" y="835195"/>
            <a:ext cx="5995768" cy="4320480"/>
          </a:xfrm>
          <a:prstGeom prst="rect">
            <a:avLst/>
          </a:prstGeom>
        </p:spPr>
      </p:pic>
    </p:spTree>
    <p:extLst>
      <p:ext uri="{BB962C8B-B14F-4D97-AF65-F5344CB8AC3E}">
        <p14:creationId xmlns:p14="http://schemas.microsoft.com/office/powerpoint/2010/main" val="296786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865968-D08B-4EEF-8B9B-C6A183385C2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BF2A14D-24D9-4432-BA16-D51166398C1F}"/>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978CCE1E-BDB3-496D-948E-58BD44110B3C}"/>
              </a:ext>
            </a:extLst>
          </p:cNvPr>
          <p:cNvPicPr>
            <a:picLocks noChangeAspect="1"/>
          </p:cNvPicPr>
          <p:nvPr/>
        </p:nvPicPr>
        <p:blipFill>
          <a:blip r:embed="rId2"/>
          <a:stretch>
            <a:fillRect/>
          </a:stretch>
        </p:blipFill>
        <p:spPr>
          <a:xfrm>
            <a:off x="2491364" y="0"/>
            <a:ext cx="4161271" cy="6858000"/>
          </a:xfrm>
          <a:prstGeom prst="rect">
            <a:avLst/>
          </a:prstGeom>
        </p:spPr>
      </p:pic>
    </p:spTree>
    <p:extLst>
      <p:ext uri="{BB962C8B-B14F-4D97-AF65-F5344CB8AC3E}">
        <p14:creationId xmlns:p14="http://schemas.microsoft.com/office/powerpoint/2010/main" val="363808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9256" cy="778098"/>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fr-FR" sz="3200" dirty="0"/>
              <a:t>2.1. Structure de la paroi du tube digestif</a:t>
            </a:r>
          </a:p>
        </p:txBody>
      </p:sp>
      <p:sp>
        <p:nvSpPr>
          <p:cNvPr id="3" name="Espace réservé du contenu 2"/>
          <p:cNvSpPr>
            <a:spLocks noGrp="1"/>
          </p:cNvSpPr>
          <p:nvPr>
            <p:ph idx="1"/>
          </p:nvPr>
        </p:nvSpPr>
        <p:spPr/>
        <p:txBody>
          <a:bodyPr>
            <a:normAutofit fontScale="85000" lnSpcReduction="10000"/>
          </a:bodyPr>
          <a:lstStyle/>
          <a:p>
            <a:pPr algn="just">
              <a:lnSpc>
                <a:spcPct val="150000"/>
              </a:lnSpc>
            </a:pPr>
            <a:r>
              <a:rPr lang="fr-FR" dirty="0"/>
              <a:t>Tout l’appareil digestif possède la même structure avec des différences cellulaires et fonctionnelles selon la localisation :</a:t>
            </a:r>
          </a:p>
          <a:p>
            <a:pPr marL="723900" indent="-368300" algn="just">
              <a:lnSpc>
                <a:spcPct val="150000"/>
              </a:lnSpc>
              <a:buFont typeface="Wingdings" pitchFamily="2" charset="2"/>
              <a:buChar char="Ø"/>
            </a:pPr>
            <a:r>
              <a:rPr lang="fr-FR" dirty="0">
                <a:solidFill>
                  <a:srgbClr val="FF0000"/>
                </a:solidFill>
              </a:rPr>
              <a:t>Une séreuse</a:t>
            </a:r>
          </a:p>
          <a:p>
            <a:pPr marL="723900" indent="-368300" algn="just">
              <a:lnSpc>
                <a:spcPct val="150000"/>
              </a:lnSpc>
              <a:buFont typeface="Wingdings" pitchFamily="2" charset="2"/>
              <a:buChar char="Ø"/>
            </a:pPr>
            <a:r>
              <a:rPr lang="fr-FR" dirty="0">
                <a:solidFill>
                  <a:srgbClr val="FF0000"/>
                </a:solidFill>
              </a:rPr>
              <a:t>Une musculeuse</a:t>
            </a:r>
          </a:p>
          <a:p>
            <a:pPr marL="723900" indent="-368300" algn="just">
              <a:lnSpc>
                <a:spcPct val="150000"/>
              </a:lnSpc>
              <a:buFont typeface="Wingdings" pitchFamily="2" charset="2"/>
              <a:buChar char="Ø"/>
            </a:pPr>
            <a:r>
              <a:rPr lang="fr-FR" dirty="0">
                <a:solidFill>
                  <a:srgbClr val="FF0000"/>
                </a:solidFill>
              </a:rPr>
              <a:t>Une sous-muqueuse</a:t>
            </a:r>
          </a:p>
          <a:p>
            <a:pPr marL="723900" indent="-368300" algn="just">
              <a:lnSpc>
                <a:spcPct val="150000"/>
              </a:lnSpc>
              <a:buFont typeface="Wingdings" pitchFamily="2" charset="2"/>
              <a:buChar char="Ø"/>
            </a:pPr>
            <a:r>
              <a:rPr lang="fr-FR" dirty="0">
                <a:solidFill>
                  <a:srgbClr val="FF0000"/>
                </a:solidFill>
              </a:rPr>
              <a:t>Une muqueuse</a:t>
            </a:r>
          </a:p>
        </p:txBody>
      </p:sp>
    </p:spTree>
    <p:extLst>
      <p:ext uri="{BB962C8B-B14F-4D97-AF65-F5344CB8AC3E}">
        <p14:creationId xmlns:p14="http://schemas.microsoft.com/office/powerpoint/2010/main" val="32232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41359"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19672" y="179347"/>
            <a:ext cx="532812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3200" dirty="0"/>
              <a:t>Histologie du canal alimentaire</a:t>
            </a:r>
          </a:p>
        </p:txBody>
      </p:sp>
    </p:spTree>
    <p:extLst>
      <p:ext uri="{BB962C8B-B14F-4D97-AF65-F5344CB8AC3E}">
        <p14:creationId xmlns:p14="http://schemas.microsoft.com/office/powerpoint/2010/main" val="229314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2.2. Fonctions du système digestif</a:t>
            </a:r>
          </a:p>
        </p:txBody>
      </p:sp>
      <p:sp>
        <p:nvSpPr>
          <p:cNvPr id="3" name="Espace réservé du contenu 2"/>
          <p:cNvSpPr>
            <a:spLocks noGrp="1"/>
          </p:cNvSpPr>
          <p:nvPr>
            <p:ph idx="1"/>
          </p:nvPr>
        </p:nvSpPr>
        <p:spPr/>
        <p:txBody>
          <a:bodyPr>
            <a:normAutofit lnSpcReduction="10000"/>
          </a:bodyPr>
          <a:lstStyle/>
          <a:p>
            <a:pPr marL="514350" indent="-514350" algn="just">
              <a:buAutoNum type="alphaUcParenR"/>
            </a:pPr>
            <a:r>
              <a:rPr lang="fr-FR" sz="2800" dirty="0">
                <a:solidFill>
                  <a:srgbClr val="FF0000"/>
                </a:solidFill>
              </a:rPr>
              <a:t>L’ingestion</a:t>
            </a:r>
            <a:r>
              <a:rPr lang="fr-FR" sz="2800" dirty="0"/>
              <a:t> - la cavité buccale permet la nourriture d'entrer dans le tube digestif, la mastication se produit, et le bol alimentaire qui en résulte est avalé.</a:t>
            </a:r>
          </a:p>
          <a:p>
            <a:pPr marL="0" indent="0" algn="just">
              <a:buNone/>
            </a:pPr>
            <a:endParaRPr lang="fr-FR" sz="2800" dirty="0"/>
          </a:p>
          <a:p>
            <a:pPr marL="0" indent="0" algn="just">
              <a:buNone/>
            </a:pPr>
            <a:r>
              <a:rPr lang="fr-FR" sz="2800" dirty="0">
                <a:solidFill>
                  <a:srgbClr val="FF0000"/>
                </a:solidFill>
              </a:rPr>
              <a:t>B) La Digestion:</a:t>
            </a:r>
          </a:p>
          <a:p>
            <a:pPr algn="just"/>
            <a:r>
              <a:rPr lang="fr-FR" sz="2800" dirty="0">
                <a:solidFill>
                  <a:srgbClr val="00B050"/>
                </a:solidFill>
              </a:rPr>
              <a:t>La digestion mécanique </a:t>
            </a:r>
            <a:r>
              <a:rPr lang="fr-FR" sz="2800" dirty="0"/>
              <a:t>- mouvement musculaire du tube digestif permet (principalement dans la cavité buccale et de l'estomac) briser physiquement les aliments en particules plus petites.</a:t>
            </a:r>
          </a:p>
        </p:txBody>
      </p:sp>
    </p:spTree>
    <p:extLst>
      <p:ext uri="{BB962C8B-B14F-4D97-AF65-F5344CB8AC3E}">
        <p14:creationId xmlns:p14="http://schemas.microsoft.com/office/powerpoint/2010/main" val="339447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7"/>
            <a:ext cx="8229600" cy="2520280"/>
          </a:xfrm>
        </p:spPr>
        <p:txBody>
          <a:bodyPr>
            <a:normAutofit fontScale="92500"/>
          </a:bodyPr>
          <a:lstStyle/>
          <a:p>
            <a:pPr algn="just"/>
            <a:r>
              <a:rPr lang="fr-FR" sz="3000" b="1" dirty="0">
                <a:solidFill>
                  <a:srgbClr val="00B050"/>
                </a:solidFill>
              </a:rPr>
              <a:t>La digestion chimique </a:t>
            </a:r>
            <a:r>
              <a:rPr lang="fr-FR" sz="3000" dirty="0"/>
              <a:t>- réactions d'hydrolyse aidés par des enzymes (principalement dans l'estomac et l'intestin grêle) pour casser chimiquement bas les particules de nourriture en molécules nutritives, assez petit pour être absorbé.</a:t>
            </a:r>
          </a:p>
        </p:txBody>
      </p:sp>
      <p:sp>
        <p:nvSpPr>
          <p:cNvPr id="4" name="Rectangle 3"/>
          <p:cNvSpPr/>
          <p:nvPr/>
        </p:nvSpPr>
        <p:spPr>
          <a:xfrm>
            <a:off x="323528" y="3068960"/>
            <a:ext cx="8496944" cy="1477328"/>
          </a:xfrm>
          <a:prstGeom prst="rect">
            <a:avLst/>
          </a:prstGeom>
        </p:spPr>
        <p:txBody>
          <a:bodyPr wrap="square">
            <a:spAutoFit/>
          </a:bodyPr>
          <a:lstStyle/>
          <a:p>
            <a:pPr algn="just"/>
            <a:r>
              <a:rPr lang="fr-FR" sz="3000" b="1" dirty="0">
                <a:solidFill>
                  <a:srgbClr val="00B050"/>
                </a:solidFill>
              </a:rPr>
              <a:t> </a:t>
            </a:r>
            <a:r>
              <a:rPr lang="fr-FR" sz="3000" b="1" dirty="0">
                <a:solidFill>
                  <a:srgbClr val="FF0000"/>
                </a:solidFill>
              </a:rPr>
              <a:t>C) La sécrétion</a:t>
            </a:r>
            <a:r>
              <a:rPr lang="fr-FR" sz="3000" dirty="0"/>
              <a:t>: des enzymes  et des fluides digestives sécrétés par le tube digestif et ses organes accessoires afin de faciliter la digestion chimique.</a:t>
            </a:r>
          </a:p>
        </p:txBody>
      </p:sp>
      <p:sp>
        <p:nvSpPr>
          <p:cNvPr id="5" name="Rectangle 4"/>
          <p:cNvSpPr/>
          <p:nvPr/>
        </p:nvSpPr>
        <p:spPr>
          <a:xfrm>
            <a:off x="323528" y="4725144"/>
            <a:ext cx="8496944" cy="1938992"/>
          </a:xfrm>
          <a:prstGeom prst="rect">
            <a:avLst/>
          </a:prstGeom>
        </p:spPr>
        <p:txBody>
          <a:bodyPr wrap="square">
            <a:spAutoFit/>
          </a:bodyPr>
          <a:lstStyle/>
          <a:p>
            <a:pPr algn="just"/>
            <a:r>
              <a:rPr lang="fr-FR" sz="3000" b="1" dirty="0">
                <a:solidFill>
                  <a:srgbClr val="FF0000"/>
                </a:solidFill>
              </a:rPr>
              <a:t>D) Absorption: </a:t>
            </a:r>
            <a:r>
              <a:rPr lang="fr-FR" sz="3000" dirty="0"/>
              <a:t>c’est le passage des produits (aliments) de la digestion chimique dans le tractus digestif dans le sang ou la lymphe pour la distribution aux cellules des tissus.</a:t>
            </a:r>
          </a:p>
        </p:txBody>
      </p:sp>
    </p:spTree>
    <p:extLst>
      <p:ext uri="{BB962C8B-B14F-4D97-AF65-F5344CB8AC3E}">
        <p14:creationId xmlns:p14="http://schemas.microsoft.com/office/powerpoint/2010/main" val="222170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229600" cy="1080120"/>
          </a:xfrm>
        </p:spPr>
        <p:txBody>
          <a:bodyPr>
            <a:normAutofit/>
          </a:bodyPr>
          <a:lstStyle/>
          <a:p>
            <a:pPr marL="0" indent="0" algn="just">
              <a:buNone/>
            </a:pPr>
            <a:r>
              <a:rPr lang="fr-FR" sz="3000" b="1" dirty="0">
                <a:solidFill>
                  <a:srgbClr val="FF0000"/>
                </a:solidFill>
              </a:rPr>
              <a:t>E) Elimination: </a:t>
            </a:r>
            <a:r>
              <a:rPr lang="fr-FR" sz="3000" dirty="0"/>
              <a:t>Les matériaux non digérés seront libérés par le rectum et de l'anus par la défécation.</a:t>
            </a:r>
          </a:p>
        </p:txBody>
      </p:sp>
      <p:sp>
        <p:nvSpPr>
          <p:cNvPr id="4" name="Rectangle 3"/>
          <p:cNvSpPr/>
          <p:nvPr/>
        </p:nvSpPr>
        <p:spPr>
          <a:xfrm>
            <a:off x="0" y="1628800"/>
            <a:ext cx="9144000" cy="584775"/>
          </a:xfrm>
          <a:prstGeom prst="rect">
            <a:avLst/>
          </a:prstGeom>
        </p:spPr>
        <p:txBody>
          <a:bodyPr wrap="square">
            <a:spAutoFit/>
          </a:bodyPr>
          <a:lstStyle/>
          <a:p>
            <a:pPr algn="ctr"/>
            <a:r>
              <a:rPr lang="fr-FR" sz="3200" b="1" dirty="0">
                <a:solidFill>
                  <a:srgbClr val="FF0000"/>
                </a:solidFill>
              </a:rPr>
              <a:t>Mouvements musculaires du tractus gastro-intestinal</a:t>
            </a:r>
            <a:endParaRPr lang="en-US" sz="3200" b="1" dirty="0">
              <a:solidFill>
                <a:srgbClr val="FF0000"/>
              </a:solidFill>
            </a:endParaRPr>
          </a:p>
        </p:txBody>
      </p:sp>
      <p:sp>
        <p:nvSpPr>
          <p:cNvPr id="5" name="Rectangle 4"/>
          <p:cNvSpPr/>
          <p:nvPr/>
        </p:nvSpPr>
        <p:spPr>
          <a:xfrm>
            <a:off x="269776" y="2348880"/>
            <a:ext cx="8604448" cy="1938992"/>
          </a:xfrm>
          <a:prstGeom prst="rect">
            <a:avLst/>
          </a:prstGeom>
        </p:spPr>
        <p:txBody>
          <a:bodyPr wrap="square">
            <a:spAutoFit/>
          </a:bodyPr>
          <a:lstStyle/>
          <a:p>
            <a:r>
              <a:rPr lang="fr-FR" sz="3000" dirty="0">
                <a:solidFill>
                  <a:srgbClr val="0070C0"/>
                </a:solidFill>
              </a:rPr>
              <a:t>Péristaltisme </a:t>
            </a:r>
            <a:r>
              <a:rPr lang="fr-FR" sz="3000" dirty="0"/>
              <a:t>- mouvement ondulatoire qui se produit à partir de l'oropharynx au rectum, permettant tractus gastro-intestinal pour pousser les particules alimentaires vers l'anus.</a:t>
            </a:r>
          </a:p>
        </p:txBody>
      </p:sp>
      <p:sp>
        <p:nvSpPr>
          <p:cNvPr id="6" name="Rectangle 5"/>
          <p:cNvSpPr/>
          <p:nvPr/>
        </p:nvSpPr>
        <p:spPr>
          <a:xfrm>
            <a:off x="248465" y="4425528"/>
            <a:ext cx="8406680" cy="2400657"/>
          </a:xfrm>
          <a:prstGeom prst="rect">
            <a:avLst/>
          </a:prstGeom>
        </p:spPr>
        <p:txBody>
          <a:bodyPr wrap="square">
            <a:spAutoFit/>
          </a:bodyPr>
          <a:lstStyle/>
          <a:p>
            <a:pPr algn="just"/>
            <a:r>
              <a:rPr lang="fr-FR" sz="3000" dirty="0">
                <a:solidFill>
                  <a:srgbClr val="0070C0"/>
                </a:solidFill>
              </a:rPr>
              <a:t>Le mélange: </a:t>
            </a:r>
            <a:r>
              <a:rPr lang="fr-FR" sz="3000" dirty="0"/>
              <a:t>c’est le mélange dans la cavité buccale et de l'estomac qui permet le tractus gastro-intestinal de briser à plusieurs reprises les aliments en particules plus petites, en utilisant la digestion mécanique.</a:t>
            </a:r>
          </a:p>
        </p:txBody>
      </p:sp>
    </p:spTree>
    <p:extLst>
      <p:ext uri="{BB962C8B-B14F-4D97-AF65-F5344CB8AC3E}">
        <p14:creationId xmlns:p14="http://schemas.microsoft.com/office/powerpoint/2010/main" val="338626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640960" cy="1938992"/>
          </a:xfrm>
          <a:prstGeom prst="rect">
            <a:avLst/>
          </a:prstGeom>
        </p:spPr>
        <p:txBody>
          <a:bodyPr wrap="square">
            <a:spAutoFit/>
          </a:bodyPr>
          <a:lstStyle/>
          <a:p>
            <a:pPr algn="just"/>
            <a:r>
              <a:rPr lang="fr-FR" sz="3000" dirty="0">
                <a:solidFill>
                  <a:srgbClr val="00B0F0"/>
                </a:solidFill>
              </a:rPr>
              <a:t>Segmentation</a:t>
            </a:r>
            <a:r>
              <a:rPr lang="fr-FR" sz="3000" dirty="0"/>
              <a:t> – Les régions du petit intestin contractant et relaxant indépendamment, ce qui permet de l'intestin grêle à digérés et absorbés plus efficacement.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7543776" cy="35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1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7544" y="1340768"/>
            <a:ext cx="3466728" cy="676672"/>
          </a:xfrm>
        </p:spPr>
        <p:txBody>
          <a:bodyPr>
            <a:normAutofit fontScale="85000" lnSpcReduction="10000"/>
          </a:bodyPr>
          <a:lstStyle/>
          <a:p>
            <a:pPr marL="0" indent="0">
              <a:buNone/>
            </a:pPr>
            <a:r>
              <a:rPr lang="fr-FR" b="1" dirty="0">
                <a:solidFill>
                  <a:srgbClr val="FF0000"/>
                </a:solidFill>
              </a:rPr>
              <a:t>2.3.1. La cavité buccale</a:t>
            </a:r>
          </a:p>
        </p:txBody>
      </p:sp>
      <p:sp>
        <p:nvSpPr>
          <p:cNvPr id="6" name="Rectangle 5"/>
          <p:cNvSpPr/>
          <p:nvPr/>
        </p:nvSpPr>
        <p:spPr>
          <a:xfrm>
            <a:off x="251520" y="188640"/>
            <a:ext cx="799288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200000"/>
              </a:lnSpc>
            </a:pPr>
            <a:r>
              <a:rPr lang="fr-FR" sz="3200" b="1" dirty="0">
                <a:solidFill>
                  <a:schemeClr val="tx1"/>
                </a:solidFill>
              </a:rPr>
              <a:t>2.3.Fonctions des organes du tube digestif</a:t>
            </a:r>
          </a:p>
        </p:txBody>
      </p:sp>
      <p:sp>
        <p:nvSpPr>
          <p:cNvPr id="7" name="Rectangle 6"/>
          <p:cNvSpPr/>
          <p:nvPr/>
        </p:nvSpPr>
        <p:spPr>
          <a:xfrm>
            <a:off x="283371" y="1916832"/>
            <a:ext cx="8352928" cy="4247317"/>
          </a:xfrm>
          <a:prstGeom prst="rect">
            <a:avLst/>
          </a:prstGeom>
        </p:spPr>
        <p:txBody>
          <a:bodyPr wrap="square">
            <a:spAutoFit/>
          </a:bodyPr>
          <a:lstStyle/>
          <a:p>
            <a:pPr marL="457200" indent="-457200" algn="just">
              <a:lnSpc>
                <a:spcPct val="150000"/>
              </a:lnSpc>
              <a:buFont typeface="Wingdings" pitchFamily="2" charset="2"/>
              <a:buChar char="v"/>
            </a:pPr>
            <a:r>
              <a:rPr lang="fr-FR" sz="3000" dirty="0"/>
              <a:t>La nourriture entre le tube digestif par ingestion.</a:t>
            </a:r>
          </a:p>
          <a:p>
            <a:pPr marL="457200" indent="-457200" algn="just">
              <a:lnSpc>
                <a:spcPct val="150000"/>
              </a:lnSpc>
              <a:buFont typeface="Wingdings" pitchFamily="2" charset="2"/>
              <a:buChar char="v"/>
            </a:pPr>
            <a:r>
              <a:rPr lang="fr-FR" sz="3000" dirty="0"/>
              <a:t> La nourriture est décomposée par digestion mécanique, en utilisant la mastication.</a:t>
            </a:r>
          </a:p>
          <a:p>
            <a:pPr marL="457200" indent="-457200" algn="just">
              <a:lnSpc>
                <a:spcPct val="150000"/>
              </a:lnSpc>
              <a:buFont typeface="Wingdings" pitchFamily="2" charset="2"/>
              <a:buChar char="v"/>
            </a:pPr>
            <a:r>
              <a:rPr lang="fr-FR" sz="3000" dirty="0"/>
              <a:t>Un processus digestif chimique se produit lorsque l’amylase (la salive) décompose les polysaccharides en disaccharides.</a:t>
            </a:r>
          </a:p>
        </p:txBody>
      </p:sp>
    </p:spTree>
    <p:extLst>
      <p:ext uri="{BB962C8B-B14F-4D97-AF65-F5344CB8AC3E}">
        <p14:creationId xmlns:p14="http://schemas.microsoft.com/office/powerpoint/2010/main" val="405851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136904" cy="2862322"/>
          </a:xfrm>
          <a:prstGeom prst="rect">
            <a:avLst/>
          </a:prstGeom>
        </p:spPr>
        <p:txBody>
          <a:bodyPr wrap="square">
            <a:spAutoFit/>
          </a:bodyPr>
          <a:lstStyle/>
          <a:p>
            <a:pPr marL="457200" indent="-457200" algn="just">
              <a:lnSpc>
                <a:spcPct val="150000"/>
              </a:lnSpc>
              <a:buFont typeface="Wingdings" pitchFamily="2" charset="2"/>
              <a:buChar char="v"/>
            </a:pPr>
            <a:r>
              <a:rPr lang="fr-FR" sz="3000" dirty="0"/>
              <a:t>La langue, fait du muscle squelettique, manipule la nourriture pendant </a:t>
            </a:r>
            <a:r>
              <a:rPr lang="fr-FR" sz="3000" dirty="0">
                <a:solidFill>
                  <a:srgbClr val="FF0000"/>
                </a:solidFill>
              </a:rPr>
              <a:t>la mastication</a:t>
            </a:r>
            <a:r>
              <a:rPr lang="fr-FR" sz="3000" dirty="0"/>
              <a:t>. Elle contient aussi les papilles pour détecter sensations gustatives (intrinsèque).</a:t>
            </a:r>
          </a:p>
        </p:txBody>
      </p:sp>
      <p:sp>
        <p:nvSpPr>
          <p:cNvPr id="6" name="Rectangle 5"/>
          <p:cNvSpPr/>
          <p:nvPr/>
        </p:nvSpPr>
        <p:spPr>
          <a:xfrm>
            <a:off x="323528" y="3573016"/>
            <a:ext cx="8496944" cy="2862322"/>
          </a:xfrm>
          <a:prstGeom prst="rect">
            <a:avLst/>
          </a:prstGeom>
        </p:spPr>
        <p:txBody>
          <a:bodyPr wrap="square">
            <a:spAutoFit/>
          </a:bodyPr>
          <a:lstStyle/>
          <a:p>
            <a:pPr marL="285750" indent="-285750">
              <a:lnSpc>
                <a:spcPct val="150000"/>
              </a:lnSpc>
              <a:buFont typeface="Wingdings" pitchFamily="2" charset="2"/>
              <a:buChar char="v"/>
            </a:pPr>
            <a:r>
              <a:rPr lang="fr-FR" sz="3000" dirty="0"/>
              <a:t>Les particules alimentaires sont mélangées avec de la salive lors de la mastication, ce qui entraîne une masse humide appelé </a:t>
            </a:r>
            <a:r>
              <a:rPr lang="fr-FR" sz="3000" dirty="0">
                <a:solidFill>
                  <a:srgbClr val="FF0000"/>
                </a:solidFill>
              </a:rPr>
              <a:t>bol alimentaire</a:t>
            </a:r>
            <a:r>
              <a:rPr lang="fr-FR" sz="3000" dirty="0"/>
              <a:t> pour faciliter son passage dans le pharynx.</a:t>
            </a:r>
          </a:p>
        </p:txBody>
      </p:sp>
    </p:spTree>
    <p:extLst>
      <p:ext uri="{BB962C8B-B14F-4D97-AF65-F5344CB8AC3E}">
        <p14:creationId xmlns:p14="http://schemas.microsoft.com/office/powerpoint/2010/main" val="274361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CC32D-0BCD-454C-A049-391A62586B0B}"/>
              </a:ext>
            </a:extLst>
          </p:cNvPr>
          <p:cNvSpPr>
            <a:spLocks noGrp="1"/>
          </p:cNvSpPr>
          <p:nvPr>
            <p:ph type="title"/>
          </p:nvPr>
        </p:nvSpPr>
        <p:spPr>
          <a:xfrm>
            <a:off x="457200" y="0"/>
            <a:ext cx="8229600" cy="1143000"/>
          </a:xfrm>
        </p:spPr>
        <p:txBody>
          <a:bodyPr/>
          <a:lstStyle/>
          <a:p>
            <a:r>
              <a:rPr lang="fr-FR" dirty="0"/>
              <a:t>Plan de la matière</a:t>
            </a:r>
          </a:p>
        </p:txBody>
      </p:sp>
      <p:sp>
        <p:nvSpPr>
          <p:cNvPr id="3" name="Espace réservé du contenu 2">
            <a:extLst>
              <a:ext uri="{FF2B5EF4-FFF2-40B4-BE49-F238E27FC236}">
                <a16:creationId xmlns:a16="http://schemas.microsoft.com/office/drawing/2014/main" id="{40115F94-3858-4E78-84BE-DFFFDCA90469}"/>
              </a:ext>
            </a:extLst>
          </p:cNvPr>
          <p:cNvSpPr>
            <a:spLocks noGrp="1"/>
          </p:cNvSpPr>
          <p:nvPr>
            <p:ph idx="1"/>
          </p:nvPr>
        </p:nvSpPr>
        <p:spPr>
          <a:xfrm>
            <a:off x="457200" y="1412776"/>
            <a:ext cx="8229600" cy="5733256"/>
          </a:xfrm>
        </p:spPr>
        <p:txBody>
          <a:bodyPr>
            <a:normAutofit/>
          </a:bodyPr>
          <a:lstStyle/>
          <a:p>
            <a:pPr marL="514350" indent="-514350">
              <a:buAutoNum type="arabicPeriod"/>
            </a:pPr>
            <a:r>
              <a:rPr lang="fr-FR" dirty="0"/>
              <a:t>Introduction générale.</a:t>
            </a:r>
          </a:p>
          <a:p>
            <a:pPr marL="514350" indent="-514350">
              <a:buAutoNum type="arabicPeriod"/>
            </a:pPr>
            <a:r>
              <a:rPr lang="fr-FR" dirty="0"/>
              <a:t>Les bases de la nutrition.</a:t>
            </a:r>
          </a:p>
          <a:p>
            <a:pPr marL="0" indent="0">
              <a:buNone/>
            </a:pPr>
            <a:r>
              <a:rPr lang="fr-FR" dirty="0"/>
              <a:t>       - Système digestif.</a:t>
            </a:r>
          </a:p>
          <a:p>
            <a:pPr marL="514350" indent="-514350">
              <a:buFont typeface="+mj-lt"/>
              <a:buAutoNum type="arabicPeriod" startAt="3"/>
            </a:pPr>
            <a:r>
              <a:rPr lang="fr-FR" dirty="0"/>
              <a:t>Métabolisme et dépenses énergétiques.</a:t>
            </a:r>
          </a:p>
          <a:p>
            <a:pPr marL="514350" indent="-514350">
              <a:buFont typeface="+mj-lt"/>
              <a:buAutoNum type="arabicPeriod" startAt="3"/>
            </a:pPr>
            <a:r>
              <a:rPr lang="fr-FR" dirty="0"/>
              <a:t>Besoins nutritionnels et énergétiques.</a:t>
            </a:r>
          </a:p>
          <a:p>
            <a:pPr marL="514350" indent="-514350">
              <a:buFont typeface="+mj-lt"/>
              <a:buAutoNum type="arabicPeriod" startAt="3"/>
            </a:pPr>
            <a:r>
              <a:rPr lang="fr-FR" dirty="0"/>
              <a:t>Les nutriments: macronutriments et micronutriments</a:t>
            </a:r>
          </a:p>
          <a:p>
            <a:pPr marL="514350" indent="-514350">
              <a:buFont typeface="+mj-lt"/>
              <a:buAutoNum type="arabicPeriod" startAt="3"/>
            </a:pPr>
            <a:endParaRPr lang="fr-FR" dirty="0"/>
          </a:p>
          <a:p>
            <a:pPr marL="514350" indent="-514350">
              <a:buFont typeface="+mj-lt"/>
              <a:buAutoNum type="arabicPeriod" startAt="3"/>
            </a:pPr>
            <a:endParaRPr lang="fr-FR" dirty="0"/>
          </a:p>
        </p:txBody>
      </p:sp>
    </p:spTree>
    <p:extLst>
      <p:ext uri="{BB962C8B-B14F-4D97-AF65-F5344CB8AC3E}">
        <p14:creationId xmlns:p14="http://schemas.microsoft.com/office/powerpoint/2010/main" val="229694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04664"/>
            <a:ext cx="8229600" cy="4176463"/>
          </a:xfrm>
        </p:spPr>
        <p:txBody>
          <a:bodyPr>
            <a:noAutofit/>
          </a:bodyPr>
          <a:lstStyle/>
          <a:p>
            <a:pPr algn="just">
              <a:lnSpc>
                <a:spcPct val="150000"/>
              </a:lnSpc>
              <a:buFont typeface="Wingdings" pitchFamily="2" charset="2"/>
              <a:buChar char="v"/>
            </a:pPr>
            <a:r>
              <a:rPr lang="fr-FR" sz="3000" dirty="0"/>
              <a:t>La salive est constituée de </a:t>
            </a:r>
            <a:r>
              <a:rPr lang="fr-FR" sz="3000" dirty="0">
                <a:solidFill>
                  <a:srgbClr val="FF0000"/>
                </a:solidFill>
              </a:rPr>
              <a:t>99,5% d'eau</a:t>
            </a:r>
            <a:r>
              <a:rPr lang="fr-FR" sz="3000" dirty="0"/>
              <a:t>, 0,5% restants sont des substances dissoutes dont amylase (pour la digestion chimique des glucides), l'ion bicarbonate (HCO3 -, maintien le pH de la salive à 6,5-7,5), et beaucoup d'électrolytes.</a:t>
            </a:r>
          </a:p>
        </p:txBody>
      </p:sp>
    </p:spTree>
    <p:extLst>
      <p:ext uri="{BB962C8B-B14F-4D97-AF65-F5344CB8AC3E}">
        <p14:creationId xmlns:p14="http://schemas.microsoft.com/office/powerpoint/2010/main" val="184459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p:cNvSpPr>
          <p:nvPr/>
        </p:nvSpPr>
        <p:spPr>
          <a:xfrm>
            <a:off x="251520" y="260648"/>
            <a:ext cx="3466728"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a:solidFill>
                  <a:srgbClr val="FF0000"/>
                </a:solidFill>
              </a:rPr>
              <a:t>2.3.2. L’œsophage</a:t>
            </a:r>
          </a:p>
        </p:txBody>
      </p:sp>
      <p:sp>
        <p:nvSpPr>
          <p:cNvPr id="5" name="Rectangle 4"/>
          <p:cNvSpPr/>
          <p:nvPr/>
        </p:nvSpPr>
        <p:spPr>
          <a:xfrm>
            <a:off x="251520" y="1124745"/>
            <a:ext cx="6408712" cy="4939814"/>
          </a:xfrm>
          <a:prstGeom prst="rect">
            <a:avLst/>
          </a:prstGeom>
        </p:spPr>
        <p:txBody>
          <a:bodyPr wrap="square">
            <a:spAutoFit/>
          </a:bodyPr>
          <a:lstStyle/>
          <a:p>
            <a:pPr marL="457200" indent="-457200" algn="just">
              <a:lnSpc>
                <a:spcPct val="150000"/>
              </a:lnSpc>
              <a:buFont typeface="Wingdings" pitchFamily="2" charset="2"/>
              <a:buChar char="ü"/>
            </a:pPr>
            <a:r>
              <a:rPr lang="fr-FR" sz="3000" dirty="0"/>
              <a:t>L’œsophage est un tube musculaire d’environ 25 cm. </a:t>
            </a:r>
          </a:p>
          <a:p>
            <a:pPr marL="457200" indent="-457200" algn="just">
              <a:lnSpc>
                <a:spcPct val="150000"/>
              </a:lnSpc>
              <a:buFont typeface="Wingdings" pitchFamily="2" charset="2"/>
              <a:buChar char="ü"/>
            </a:pPr>
            <a:r>
              <a:rPr lang="fr-FR" sz="3000" dirty="0"/>
              <a:t>Il prend naissance sur la partie inférieure du laryngopharynx, traverse le médiastin devant la</a:t>
            </a:r>
          </a:p>
          <a:p>
            <a:pPr algn="just">
              <a:lnSpc>
                <a:spcPct val="150000"/>
              </a:lnSpc>
            </a:pPr>
            <a:r>
              <a:rPr lang="fr-FR" sz="3000" dirty="0"/>
              <a:t>colonne vertébrale, et se termine dans la partie supérieure de l’estomac.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484784"/>
            <a:ext cx="223224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1"/>
            <a:ext cx="8229600" cy="3096344"/>
          </a:xfrm>
        </p:spPr>
        <p:txBody>
          <a:bodyPr/>
          <a:lstStyle/>
          <a:p>
            <a:pPr algn="just">
              <a:lnSpc>
                <a:spcPct val="150000"/>
              </a:lnSpc>
            </a:pPr>
            <a:r>
              <a:rPr lang="fr-FR" dirty="0"/>
              <a:t>La nourriture descend grâce à ses contractions. Sa paroi est tapissée de muscles qui se contractent pour pousser les aliments dans l’estomac.</a:t>
            </a:r>
          </a:p>
        </p:txBody>
      </p:sp>
      <p:sp>
        <p:nvSpPr>
          <p:cNvPr id="4" name="Espace réservé du contenu 3"/>
          <p:cNvSpPr txBox="1">
            <a:spLocks/>
          </p:cNvSpPr>
          <p:nvPr/>
        </p:nvSpPr>
        <p:spPr>
          <a:xfrm>
            <a:off x="395536" y="3284984"/>
            <a:ext cx="3466728"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a:solidFill>
                  <a:srgbClr val="FF0000"/>
                </a:solidFill>
              </a:rPr>
              <a:t>2.3.3. L’estomac</a:t>
            </a:r>
          </a:p>
        </p:txBody>
      </p:sp>
      <p:sp>
        <p:nvSpPr>
          <p:cNvPr id="5" name="Rectangle 4"/>
          <p:cNvSpPr/>
          <p:nvPr/>
        </p:nvSpPr>
        <p:spPr>
          <a:xfrm>
            <a:off x="422707" y="3961656"/>
            <a:ext cx="8303142" cy="2790764"/>
          </a:xfrm>
          <a:prstGeom prst="rect">
            <a:avLst/>
          </a:prstGeom>
        </p:spPr>
        <p:txBody>
          <a:bodyPr wrap="square">
            <a:spAutoFit/>
          </a:bodyPr>
          <a:lstStyle/>
          <a:p>
            <a:pPr marL="457200" indent="-457200" algn="just">
              <a:lnSpc>
                <a:spcPct val="150000"/>
              </a:lnSpc>
              <a:buFont typeface="Wingdings" pitchFamily="2" charset="2"/>
              <a:buChar char="ü"/>
            </a:pPr>
            <a:r>
              <a:rPr lang="fr-FR" sz="3000" dirty="0"/>
              <a:t>Un organe en forme de poche conçu principalement pour le stockage des aliments (pour 2-4 heures), une certaine digestion mécanique et chimique se produit également.</a:t>
            </a:r>
          </a:p>
        </p:txBody>
      </p:sp>
    </p:spTree>
    <p:extLst>
      <p:ext uri="{BB962C8B-B14F-4D97-AF65-F5344CB8AC3E}">
        <p14:creationId xmlns:p14="http://schemas.microsoft.com/office/powerpoint/2010/main" val="286222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528638"/>
            <a:ext cx="896302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330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8352928" cy="2790764"/>
          </a:xfrm>
          <a:prstGeom prst="rect">
            <a:avLst/>
          </a:prstGeom>
        </p:spPr>
        <p:txBody>
          <a:bodyPr wrap="square">
            <a:spAutoFit/>
          </a:bodyPr>
          <a:lstStyle/>
          <a:p>
            <a:pPr marL="457200" indent="-457200" algn="just">
              <a:lnSpc>
                <a:spcPct val="150000"/>
              </a:lnSpc>
              <a:buFont typeface="Wingdings" pitchFamily="2" charset="2"/>
              <a:buChar char="ü"/>
            </a:pPr>
            <a:r>
              <a:rPr lang="fr-FR" sz="3000" dirty="0"/>
              <a:t>Contient deux sphincters aux deux extrémités pour réguler le mouvement alimentaire - sphincter cardiaque près de l'œsophage et du sphincter pylorique près du petit intestin.</a:t>
            </a:r>
          </a:p>
        </p:txBody>
      </p:sp>
      <p:sp>
        <p:nvSpPr>
          <p:cNvPr id="5" name="Rectangle 4"/>
          <p:cNvSpPr/>
          <p:nvPr/>
        </p:nvSpPr>
        <p:spPr>
          <a:xfrm>
            <a:off x="251520" y="3446397"/>
            <a:ext cx="8352928" cy="2169825"/>
          </a:xfrm>
          <a:prstGeom prst="rect">
            <a:avLst/>
          </a:prstGeom>
        </p:spPr>
        <p:txBody>
          <a:bodyPr wrap="square">
            <a:spAutoFit/>
          </a:bodyPr>
          <a:lstStyle/>
          <a:p>
            <a:pPr marL="457200" indent="-457200">
              <a:lnSpc>
                <a:spcPct val="150000"/>
              </a:lnSpc>
              <a:buFont typeface="Wingdings" pitchFamily="2" charset="2"/>
              <a:buChar char="ü"/>
            </a:pPr>
            <a:r>
              <a:rPr lang="fr-FR" sz="3000" dirty="0"/>
              <a:t>Divisé en 4 régions: </a:t>
            </a:r>
            <a:r>
              <a:rPr lang="fr-FR" sz="3000" dirty="0">
                <a:solidFill>
                  <a:srgbClr val="FF0000"/>
                </a:solidFill>
              </a:rPr>
              <a:t>l'estomac cardiaque </a:t>
            </a:r>
            <a:r>
              <a:rPr lang="fr-FR" sz="3000" dirty="0"/>
              <a:t>(cardia), de </a:t>
            </a:r>
            <a:r>
              <a:rPr lang="fr-FR" sz="3000" dirty="0">
                <a:solidFill>
                  <a:srgbClr val="FF0000"/>
                </a:solidFill>
              </a:rPr>
              <a:t>l'estomac </a:t>
            </a:r>
            <a:r>
              <a:rPr lang="fr-FR" sz="3000" dirty="0" err="1">
                <a:solidFill>
                  <a:srgbClr val="FF0000"/>
                </a:solidFill>
              </a:rPr>
              <a:t>fundique</a:t>
            </a:r>
            <a:r>
              <a:rPr lang="fr-FR" sz="3000" dirty="0">
                <a:solidFill>
                  <a:srgbClr val="FF0000"/>
                </a:solidFill>
              </a:rPr>
              <a:t> </a:t>
            </a:r>
            <a:r>
              <a:rPr lang="fr-FR" sz="3000" dirty="0"/>
              <a:t>(ou fundus), </a:t>
            </a:r>
            <a:r>
              <a:rPr lang="fr-FR" sz="3000" dirty="0">
                <a:solidFill>
                  <a:srgbClr val="FF0000"/>
                </a:solidFill>
              </a:rPr>
              <a:t>le corps de l'estomac</a:t>
            </a:r>
            <a:r>
              <a:rPr lang="fr-FR" sz="3000" dirty="0"/>
              <a:t>, et </a:t>
            </a:r>
            <a:r>
              <a:rPr lang="fr-FR" sz="3000" dirty="0">
                <a:solidFill>
                  <a:srgbClr val="FF0000"/>
                </a:solidFill>
              </a:rPr>
              <a:t>l'estomac pylorique </a:t>
            </a:r>
            <a:r>
              <a:rPr lang="fr-FR" sz="3000" dirty="0"/>
              <a:t>(ou pylore).</a:t>
            </a:r>
          </a:p>
        </p:txBody>
      </p:sp>
    </p:spTree>
    <p:extLst>
      <p:ext uri="{BB962C8B-B14F-4D97-AF65-F5344CB8AC3E}">
        <p14:creationId xmlns:p14="http://schemas.microsoft.com/office/powerpoint/2010/main" val="22223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32656"/>
            <a:ext cx="8229600" cy="2980928"/>
          </a:xfrm>
        </p:spPr>
        <p:txBody>
          <a:bodyPr>
            <a:normAutofit/>
          </a:bodyPr>
          <a:lstStyle/>
          <a:p>
            <a:pPr algn="just">
              <a:lnSpc>
                <a:spcPct val="150000"/>
              </a:lnSpc>
              <a:buFont typeface="Wingdings" pitchFamily="2" charset="2"/>
              <a:buChar char="ü"/>
            </a:pPr>
            <a:r>
              <a:rPr lang="fr-FR" dirty="0"/>
              <a:t>Contenir plis épais appelé </a:t>
            </a:r>
            <a:r>
              <a:rPr lang="fr-FR" dirty="0" err="1">
                <a:solidFill>
                  <a:srgbClr val="FF0000"/>
                </a:solidFill>
              </a:rPr>
              <a:t>rugae</a:t>
            </a:r>
            <a:r>
              <a:rPr lang="fr-FR" dirty="0"/>
              <a:t> à sa couche, pour fournir une plus grande surface pour l'expansion, la sécrétion, la digestion, et une certaine absorption.</a:t>
            </a:r>
          </a:p>
        </p:txBody>
      </p:sp>
    </p:spTree>
    <p:extLst>
      <p:ext uri="{BB962C8B-B14F-4D97-AF65-F5344CB8AC3E}">
        <p14:creationId xmlns:p14="http://schemas.microsoft.com/office/powerpoint/2010/main" val="7346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764704"/>
            <a:ext cx="833314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310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48680"/>
            <a:ext cx="5865067" cy="584775"/>
          </a:xfrm>
          <a:prstGeom prst="rect">
            <a:avLst/>
          </a:prstGeom>
        </p:spPr>
        <p:txBody>
          <a:bodyPr wrap="none">
            <a:spAutoFit/>
          </a:bodyPr>
          <a:lstStyle/>
          <a:p>
            <a:r>
              <a:rPr lang="fr-FR" sz="3200" b="1" i="1" u="sng" dirty="0">
                <a:solidFill>
                  <a:srgbClr val="FF0000"/>
                </a:solidFill>
              </a:rPr>
              <a:t>Les cellules sécrétoires gastriques</a:t>
            </a:r>
          </a:p>
        </p:txBody>
      </p:sp>
      <p:sp>
        <p:nvSpPr>
          <p:cNvPr id="5" name="Rectangle 4"/>
          <p:cNvSpPr/>
          <p:nvPr/>
        </p:nvSpPr>
        <p:spPr>
          <a:xfrm>
            <a:off x="179512" y="1204981"/>
            <a:ext cx="8136904" cy="1477328"/>
          </a:xfrm>
          <a:prstGeom prst="rect">
            <a:avLst/>
          </a:prstGeom>
        </p:spPr>
        <p:txBody>
          <a:bodyPr wrap="square">
            <a:spAutoFit/>
          </a:bodyPr>
          <a:lstStyle/>
          <a:p>
            <a:pPr algn="just">
              <a:lnSpc>
                <a:spcPct val="150000"/>
              </a:lnSpc>
            </a:pPr>
            <a:r>
              <a:rPr lang="fr-FR" sz="3000" dirty="0"/>
              <a:t>- </a:t>
            </a:r>
            <a:r>
              <a:rPr lang="fr-FR" sz="3000" dirty="0">
                <a:solidFill>
                  <a:srgbClr val="0070C0"/>
                </a:solidFill>
              </a:rPr>
              <a:t>Les cellules chefs</a:t>
            </a:r>
            <a:r>
              <a:rPr lang="fr-FR" sz="3000" dirty="0"/>
              <a:t> sécrètent la pepsinogène (une enzyme inactive) et les lipases gastriques.</a:t>
            </a:r>
          </a:p>
        </p:txBody>
      </p:sp>
      <p:sp>
        <p:nvSpPr>
          <p:cNvPr id="6" name="Rectangle 5"/>
          <p:cNvSpPr/>
          <p:nvPr/>
        </p:nvSpPr>
        <p:spPr>
          <a:xfrm>
            <a:off x="179512" y="2852936"/>
            <a:ext cx="8289304" cy="1477328"/>
          </a:xfrm>
          <a:prstGeom prst="rect">
            <a:avLst/>
          </a:prstGeom>
        </p:spPr>
        <p:txBody>
          <a:bodyPr wrap="square">
            <a:spAutoFit/>
          </a:bodyPr>
          <a:lstStyle/>
          <a:p>
            <a:pPr algn="just">
              <a:lnSpc>
                <a:spcPct val="150000"/>
              </a:lnSpc>
            </a:pPr>
            <a:r>
              <a:rPr lang="fr-FR" sz="3000" dirty="0"/>
              <a:t>-</a:t>
            </a:r>
            <a:r>
              <a:rPr lang="fr-FR" sz="3000" dirty="0">
                <a:solidFill>
                  <a:srgbClr val="0070C0"/>
                </a:solidFill>
              </a:rPr>
              <a:t>Les cellules pariétales: </a:t>
            </a:r>
            <a:r>
              <a:rPr lang="fr-FR" sz="3000" dirty="0"/>
              <a:t>sécrètent l’acide chlorhydrique (</a:t>
            </a:r>
            <a:r>
              <a:rPr lang="fr-FR" sz="3000" dirty="0" err="1"/>
              <a:t>HCl</a:t>
            </a:r>
            <a:r>
              <a:rPr lang="fr-FR" sz="3000" dirty="0"/>
              <a:t>). </a:t>
            </a:r>
          </a:p>
        </p:txBody>
      </p:sp>
      <p:sp>
        <p:nvSpPr>
          <p:cNvPr id="7" name="Rectangle 6"/>
          <p:cNvSpPr/>
          <p:nvPr/>
        </p:nvSpPr>
        <p:spPr>
          <a:xfrm>
            <a:off x="179512" y="4397752"/>
            <a:ext cx="8289304" cy="2169825"/>
          </a:xfrm>
          <a:prstGeom prst="rect">
            <a:avLst/>
          </a:prstGeom>
        </p:spPr>
        <p:txBody>
          <a:bodyPr wrap="square">
            <a:spAutoFit/>
          </a:bodyPr>
          <a:lstStyle/>
          <a:p>
            <a:pPr algn="just">
              <a:lnSpc>
                <a:spcPct val="150000"/>
              </a:lnSpc>
            </a:pPr>
            <a:r>
              <a:rPr lang="fr-FR" sz="3000" dirty="0"/>
              <a:t>-</a:t>
            </a:r>
            <a:r>
              <a:rPr lang="fr-FR" sz="3000" dirty="0">
                <a:solidFill>
                  <a:srgbClr val="0070C0"/>
                </a:solidFill>
              </a:rPr>
              <a:t> Les cellules muqueuses</a:t>
            </a:r>
            <a:r>
              <a:rPr lang="fr-FR" sz="3000" dirty="0"/>
              <a:t>: sécrètent le mucus et les substances alcalines pour aider à neutraliser </a:t>
            </a:r>
            <a:r>
              <a:rPr lang="fr-FR" sz="3000" dirty="0" err="1"/>
              <a:t>HCl</a:t>
            </a:r>
            <a:r>
              <a:rPr lang="fr-FR" sz="3000" dirty="0"/>
              <a:t> dans le suc gastrique.</a:t>
            </a:r>
          </a:p>
        </p:txBody>
      </p:sp>
    </p:spTree>
    <p:extLst>
      <p:ext uri="{BB962C8B-B14F-4D97-AF65-F5344CB8AC3E}">
        <p14:creationId xmlns:p14="http://schemas.microsoft.com/office/powerpoint/2010/main" val="107684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88640"/>
            <a:ext cx="8208912" cy="2169825"/>
          </a:xfrm>
          <a:prstGeom prst="rect">
            <a:avLst/>
          </a:prstGeom>
        </p:spPr>
        <p:txBody>
          <a:bodyPr wrap="square">
            <a:spAutoFit/>
          </a:bodyPr>
          <a:lstStyle/>
          <a:p>
            <a:pPr>
              <a:lnSpc>
                <a:spcPct val="150000"/>
              </a:lnSpc>
            </a:pPr>
            <a:r>
              <a:rPr lang="fr-FR" sz="3000" dirty="0">
                <a:solidFill>
                  <a:srgbClr val="0070C0"/>
                </a:solidFill>
              </a:rPr>
              <a:t>Les cellules G</a:t>
            </a:r>
            <a:r>
              <a:rPr lang="fr-FR" sz="3000" dirty="0"/>
              <a:t>: sécrètent une hormone </a:t>
            </a:r>
            <a:r>
              <a:rPr lang="fr-FR" sz="3000" dirty="0">
                <a:solidFill>
                  <a:srgbClr val="FF0000"/>
                </a:solidFill>
              </a:rPr>
              <a:t>gastrine</a:t>
            </a:r>
            <a:r>
              <a:rPr lang="fr-FR" sz="3000" dirty="0"/>
              <a:t>, ce qui stimule les cellules pariétales de l'estomac et la sécrétion d'ensemble.</a:t>
            </a:r>
          </a:p>
        </p:txBody>
      </p:sp>
      <p:grpSp>
        <p:nvGrpSpPr>
          <p:cNvPr id="2" name="Groupe 1">
            <a:extLst>
              <a:ext uri="{FF2B5EF4-FFF2-40B4-BE49-F238E27FC236}">
                <a16:creationId xmlns:a16="http://schemas.microsoft.com/office/drawing/2014/main" id="{9C0D0904-2FA5-44CA-AC90-529A88DDFDB3}"/>
              </a:ext>
            </a:extLst>
          </p:cNvPr>
          <p:cNvGrpSpPr/>
          <p:nvPr/>
        </p:nvGrpSpPr>
        <p:grpSpPr>
          <a:xfrm>
            <a:off x="528906" y="2060847"/>
            <a:ext cx="8435582" cy="4829325"/>
            <a:chOff x="528906" y="2060847"/>
            <a:chExt cx="8435582" cy="482932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06" y="2308647"/>
              <a:ext cx="329565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49781" y="6180707"/>
              <a:ext cx="2556405" cy="461665"/>
            </a:xfrm>
            <a:prstGeom prst="rect">
              <a:avLst/>
            </a:prstGeom>
          </p:spPr>
          <p:txBody>
            <a:bodyPr wrap="none">
              <a:spAutoFit/>
            </a:bodyPr>
            <a:lstStyle/>
            <a:p>
              <a:r>
                <a:rPr lang="fr-FR" sz="2400" b="1" dirty="0"/>
                <a:t>Cellules gastriques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060847"/>
              <a:ext cx="3384376"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9094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i="1" u="sng" dirty="0">
                <a:solidFill>
                  <a:srgbClr val="FF0000"/>
                </a:solidFill>
              </a:rPr>
              <a:t>Digestion chimique dans l’estomac</a:t>
            </a:r>
          </a:p>
        </p:txBody>
      </p:sp>
      <p:sp>
        <p:nvSpPr>
          <p:cNvPr id="3" name="Espace réservé du contenu 2"/>
          <p:cNvSpPr>
            <a:spLocks noGrp="1"/>
          </p:cNvSpPr>
          <p:nvPr>
            <p:ph idx="1"/>
          </p:nvPr>
        </p:nvSpPr>
        <p:spPr>
          <a:xfrm>
            <a:off x="457200" y="1600200"/>
            <a:ext cx="8229600" cy="4349079"/>
          </a:xfrm>
        </p:spPr>
        <p:txBody>
          <a:bodyPr>
            <a:noAutofit/>
          </a:bodyPr>
          <a:lstStyle/>
          <a:p>
            <a:pPr algn="just">
              <a:lnSpc>
                <a:spcPct val="150000"/>
              </a:lnSpc>
            </a:pPr>
            <a:r>
              <a:rPr lang="fr-FR" sz="3000" dirty="0">
                <a:solidFill>
                  <a:srgbClr val="FF0000"/>
                </a:solidFill>
              </a:rPr>
              <a:t>La digestion des glucides </a:t>
            </a:r>
            <a:r>
              <a:rPr lang="fr-FR" sz="3000" dirty="0"/>
              <a:t>se poursuit avec </a:t>
            </a:r>
            <a:r>
              <a:rPr lang="fr-FR" sz="3000" dirty="0">
                <a:solidFill>
                  <a:srgbClr val="FF0000"/>
                </a:solidFill>
              </a:rPr>
              <a:t>amylase</a:t>
            </a:r>
            <a:r>
              <a:rPr lang="fr-FR" sz="3000" dirty="0"/>
              <a:t>, résultant en disaccharides.</a:t>
            </a:r>
          </a:p>
          <a:p>
            <a:pPr algn="just">
              <a:lnSpc>
                <a:spcPct val="150000"/>
              </a:lnSpc>
            </a:pPr>
            <a:r>
              <a:rPr lang="fr-FR" sz="3000" dirty="0">
                <a:solidFill>
                  <a:srgbClr val="FF0000"/>
                </a:solidFill>
              </a:rPr>
              <a:t>La digestion des protéines </a:t>
            </a:r>
            <a:r>
              <a:rPr lang="fr-FR" sz="3000" dirty="0"/>
              <a:t>commence par la </a:t>
            </a:r>
            <a:r>
              <a:rPr lang="fr-FR" sz="3000" dirty="0">
                <a:solidFill>
                  <a:srgbClr val="FF0000"/>
                </a:solidFill>
              </a:rPr>
              <a:t>pepsine </a:t>
            </a:r>
            <a:r>
              <a:rPr lang="fr-FR" sz="3000" dirty="0"/>
              <a:t>(activation de pepsinogène par </a:t>
            </a:r>
            <a:r>
              <a:rPr lang="fr-FR" sz="3000" dirty="0" err="1"/>
              <a:t>HCl</a:t>
            </a:r>
            <a:r>
              <a:rPr lang="fr-FR" sz="3000" dirty="0"/>
              <a:t>), ce qui produit des peptides (petites chaînes de protéines).</a:t>
            </a:r>
          </a:p>
        </p:txBody>
      </p:sp>
    </p:spTree>
    <p:extLst>
      <p:ext uri="{BB962C8B-B14F-4D97-AF65-F5344CB8AC3E}">
        <p14:creationId xmlns:p14="http://schemas.microsoft.com/office/powerpoint/2010/main" val="333134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I- Introduction générale</a:t>
            </a:r>
          </a:p>
        </p:txBody>
      </p:sp>
      <p:sp>
        <p:nvSpPr>
          <p:cNvPr id="3" name="Espace réservé du contenu 2"/>
          <p:cNvSpPr>
            <a:spLocks noGrp="1"/>
          </p:cNvSpPr>
          <p:nvPr>
            <p:ph idx="1"/>
          </p:nvPr>
        </p:nvSpPr>
        <p:spPr/>
        <p:txBody>
          <a:bodyPr>
            <a:noAutofit/>
          </a:bodyPr>
          <a:lstStyle/>
          <a:p>
            <a:pPr algn="just">
              <a:lnSpc>
                <a:spcPct val="150000"/>
              </a:lnSpc>
            </a:pPr>
            <a:r>
              <a:rPr lang="fr-FR" sz="2800" dirty="0"/>
              <a:t>Pour des millions d'années, la recherche de la nourriture a contribué à façonner le développement humain, l'organisation de la société et de l'histoire elle-même. </a:t>
            </a:r>
          </a:p>
          <a:p>
            <a:pPr algn="just">
              <a:lnSpc>
                <a:spcPct val="150000"/>
              </a:lnSpc>
            </a:pPr>
            <a:r>
              <a:rPr lang="fr-FR" sz="2800" dirty="0"/>
              <a:t>Elle a influencé les guerres, la croissance démographique, l'expansion urbaine, </a:t>
            </a:r>
          </a:p>
        </p:txBody>
      </p:sp>
    </p:spTree>
    <p:extLst>
      <p:ext uri="{BB962C8B-B14F-4D97-AF65-F5344CB8AC3E}">
        <p14:creationId xmlns:p14="http://schemas.microsoft.com/office/powerpoint/2010/main" val="1243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04664"/>
            <a:ext cx="8229600" cy="2880320"/>
          </a:xfrm>
        </p:spPr>
        <p:txBody>
          <a:bodyPr>
            <a:noAutofit/>
          </a:bodyPr>
          <a:lstStyle/>
          <a:p>
            <a:pPr algn="just">
              <a:lnSpc>
                <a:spcPct val="150000"/>
              </a:lnSpc>
            </a:pPr>
            <a:r>
              <a:rPr lang="fr-FR" sz="3000" dirty="0"/>
              <a:t> </a:t>
            </a:r>
            <a:r>
              <a:rPr lang="fr-FR" sz="3000" dirty="0">
                <a:solidFill>
                  <a:srgbClr val="FF0000"/>
                </a:solidFill>
              </a:rPr>
              <a:t>La digestion des lipides </a:t>
            </a:r>
            <a:r>
              <a:rPr lang="fr-FR" sz="3000" dirty="0"/>
              <a:t>commence par </a:t>
            </a:r>
            <a:r>
              <a:rPr lang="fr-FR" sz="3000" dirty="0">
                <a:solidFill>
                  <a:srgbClr val="FF0000"/>
                </a:solidFill>
              </a:rPr>
              <a:t>les lipases gastriques </a:t>
            </a:r>
            <a:r>
              <a:rPr lang="fr-FR" sz="3000" dirty="0"/>
              <a:t>qui ne peuvent décomposer certains lipides tels que les matières grasses, ce qui produit des acides gras.</a:t>
            </a:r>
          </a:p>
        </p:txBody>
      </p:sp>
      <p:sp>
        <p:nvSpPr>
          <p:cNvPr id="4" name="Rectangle 3"/>
          <p:cNvSpPr/>
          <p:nvPr/>
        </p:nvSpPr>
        <p:spPr>
          <a:xfrm>
            <a:off x="251520" y="3537882"/>
            <a:ext cx="8496944" cy="2169825"/>
          </a:xfrm>
          <a:prstGeom prst="rect">
            <a:avLst/>
          </a:prstGeom>
        </p:spPr>
        <p:txBody>
          <a:bodyPr wrap="square">
            <a:spAutoFit/>
          </a:bodyPr>
          <a:lstStyle/>
          <a:p>
            <a:pPr marL="457200" indent="-457200" algn="just">
              <a:lnSpc>
                <a:spcPct val="150000"/>
              </a:lnSpc>
              <a:buFont typeface="Arial" pitchFamily="34" charset="0"/>
              <a:buChar char="•"/>
            </a:pPr>
            <a:r>
              <a:rPr lang="fr-FR" sz="3000" dirty="0"/>
              <a:t>Le résultat du mélange (secrétions et la digestion chimique) une pâte jaunâtre </a:t>
            </a:r>
            <a:r>
              <a:rPr lang="fr-FR" sz="3000" b="1" dirty="0">
                <a:solidFill>
                  <a:srgbClr val="FF0000"/>
                </a:solidFill>
              </a:rPr>
              <a:t>chyme</a:t>
            </a:r>
            <a:r>
              <a:rPr lang="fr-FR" sz="3000" dirty="0"/>
              <a:t> qui sera transmis à l'intestin grêle.</a:t>
            </a:r>
          </a:p>
        </p:txBody>
      </p:sp>
    </p:spTree>
    <p:extLst>
      <p:ext uri="{BB962C8B-B14F-4D97-AF65-F5344CB8AC3E}">
        <p14:creationId xmlns:p14="http://schemas.microsoft.com/office/powerpoint/2010/main" val="159428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908720"/>
          </a:xfrm>
        </p:spPr>
        <p:txBody>
          <a:bodyPr>
            <a:normAutofit/>
          </a:bodyPr>
          <a:lstStyle/>
          <a:p>
            <a:r>
              <a:rPr lang="fr-FR" sz="3200" b="1" i="1" u="sng" dirty="0">
                <a:solidFill>
                  <a:srgbClr val="FF0000"/>
                </a:solidFill>
              </a:rPr>
              <a:t>Régulation de la sécrétion gastrique</a:t>
            </a:r>
          </a:p>
        </p:txBody>
      </p:sp>
      <p:sp>
        <p:nvSpPr>
          <p:cNvPr id="3" name="Espace réservé du contenu 2"/>
          <p:cNvSpPr>
            <a:spLocks noGrp="1"/>
          </p:cNvSpPr>
          <p:nvPr>
            <p:ph idx="1"/>
          </p:nvPr>
        </p:nvSpPr>
        <p:spPr>
          <a:xfrm>
            <a:off x="457200" y="836712"/>
            <a:ext cx="8229600" cy="5289451"/>
          </a:xfrm>
        </p:spPr>
        <p:txBody>
          <a:bodyPr>
            <a:noAutofit/>
          </a:bodyPr>
          <a:lstStyle/>
          <a:p>
            <a:pPr algn="just">
              <a:lnSpc>
                <a:spcPct val="160000"/>
              </a:lnSpc>
            </a:pPr>
            <a:r>
              <a:rPr lang="fr-FR" sz="3000" dirty="0"/>
              <a:t>Régulation de la sécrétion et les activités gastrique est par les deux mécanismes nerveux et hormonaux.</a:t>
            </a:r>
          </a:p>
          <a:p>
            <a:pPr algn="just">
              <a:lnSpc>
                <a:spcPct val="160000"/>
              </a:lnSpc>
            </a:pPr>
            <a:r>
              <a:rPr lang="fr-FR" sz="3000" dirty="0"/>
              <a:t>L’alimentation se déplace le long de la cavité buccale et de l'œsophage ce qui stimule </a:t>
            </a:r>
            <a:r>
              <a:rPr lang="fr-FR" sz="3000" dirty="0">
                <a:solidFill>
                  <a:srgbClr val="FF0000"/>
                </a:solidFill>
              </a:rPr>
              <a:t>les nerfs parasympathiques</a:t>
            </a:r>
            <a:r>
              <a:rPr lang="fr-FR" sz="3000" dirty="0"/>
              <a:t> pour activer la sécrétion des </a:t>
            </a:r>
            <a:r>
              <a:rPr lang="fr-FR" sz="3000" dirty="0">
                <a:solidFill>
                  <a:srgbClr val="FF0000"/>
                </a:solidFill>
              </a:rPr>
              <a:t>glandes gastriques</a:t>
            </a:r>
            <a:r>
              <a:rPr lang="fr-FR" sz="3000" dirty="0"/>
              <a:t>, l'hormone gastrique à partir</a:t>
            </a:r>
          </a:p>
        </p:txBody>
      </p:sp>
    </p:spTree>
    <p:extLst>
      <p:ext uri="{BB962C8B-B14F-4D97-AF65-F5344CB8AC3E}">
        <p14:creationId xmlns:p14="http://schemas.microsoft.com/office/powerpoint/2010/main" val="265576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84976" cy="1569660"/>
          </a:xfrm>
          <a:prstGeom prst="rect">
            <a:avLst/>
          </a:prstGeom>
        </p:spPr>
        <p:txBody>
          <a:bodyPr wrap="square">
            <a:spAutoFit/>
          </a:bodyPr>
          <a:lstStyle/>
          <a:p>
            <a:pPr algn="just">
              <a:lnSpc>
                <a:spcPct val="160000"/>
              </a:lnSpc>
            </a:pPr>
            <a:r>
              <a:rPr lang="fr-FR" sz="3000" dirty="0"/>
              <a:t>des cellules G à son tour, stimule les glandes gastriques pour plus d'activités.</a:t>
            </a:r>
          </a:p>
        </p:txBody>
      </p:sp>
      <p:sp>
        <p:nvSpPr>
          <p:cNvPr id="5" name="Rectangle 4"/>
          <p:cNvSpPr/>
          <p:nvPr/>
        </p:nvSpPr>
        <p:spPr>
          <a:xfrm>
            <a:off x="242946" y="1988840"/>
            <a:ext cx="8793550" cy="3483261"/>
          </a:xfrm>
          <a:prstGeom prst="rect">
            <a:avLst/>
          </a:prstGeom>
        </p:spPr>
        <p:txBody>
          <a:bodyPr wrap="square">
            <a:spAutoFit/>
          </a:bodyPr>
          <a:lstStyle/>
          <a:p>
            <a:pPr algn="just">
              <a:lnSpc>
                <a:spcPct val="150000"/>
              </a:lnSpc>
            </a:pPr>
            <a:r>
              <a:rPr lang="fr-FR" sz="3000" dirty="0"/>
              <a:t>D'autre part, lorsque l'alimentation se vide de l'estomac, </a:t>
            </a:r>
            <a:r>
              <a:rPr lang="fr-FR" sz="3000" dirty="0">
                <a:solidFill>
                  <a:srgbClr val="FF0000"/>
                </a:solidFill>
              </a:rPr>
              <a:t>des nerfs sympathiques</a:t>
            </a:r>
            <a:r>
              <a:rPr lang="fr-FR" sz="3000" dirty="0"/>
              <a:t> inhibent les glandes gastriques de l'estomac, et une hormone appelée </a:t>
            </a:r>
            <a:r>
              <a:rPr lang="fr-FR" sz="3000" dirty="0">
                <a:solidFill>
                  <a:srgbClr val="FF0000"/>
                </a:solidFill>
              </a:rPr>
              <a:t>gastrine intestinale </a:t>
            </a:r>
            <a:r>
              <a:rPr lang="fr-FR" sz="3000" dirty="0"/>
              <a:t>(libérée par l'intestin grêle) inhibe d'autres activités gastriques.</a:t>
            </a:r>
          </a:p>
        </p:txBody>
      </p:sp>
    </p:spTree>
    <p:extLst>
      <p:ext uri="{BB962C8B-B14F-4D97-AF65-F5344CB8AC3E}">
        <p14:creationId xmlns:p14="http://schemas.microsoft.com/office/powerpoint/2010/main" val="36973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88640"/>
            <a:ext cx="7920880" cy="1477328"/>
          </a:xfrm>
          <a:prstGeom prst="rect">
            <a:avLst/>
          </a:prstGeom>
        </p:spPr>
        <p:txBody>
          <a:bodyPr wrap="square">
            <a:spAutoFit/>
          </a:bodyPr>
          <a:lstStyle/>
          <a:p>
            <a:pPr algn="just">
              <a:lnSpc>
                <a:spcPct val="150000"/>
              </a:lnSpc>
            </a:pPr>
            <a:r>
              <a:rPr lang="en-US" sz="3000" dirty="0" err="1"/>
              <a:t>Cette</a:t>
            </a:r>
            <a:r>
              <a:rPr lang="en-US" sz="3000" dirty="0"/>
              <a:t> </a:t>
            </a:r>
            <a:r>
              <a:rPr lang="en-US" sz="3000" dirty="0" err="1"/>
              <a:t>régulation</a:t>
            </a:r>
            <a:r>
              <a:rPr lang="en-US" sz="3000" dirty="0"/>
              <a:t> </a:t>
            </a:r>
            <a:r>
              <a:rPr lang="en-US" sz="3000" dirty="0" err="1"/>
              <a:t>gastrique</a:t>
            </a:r>
            <a:r>
              <a:rPr lang="en-US" sz="3000" dirty="0"/>
              <a:t> se fait en trois phases:</a:t>
            </a:r>
          </a:p>
          <a:p>
            <a:pPr algn="just">
              <a:lnSpc>
                <a:spcPct val="150000"/>
              </a:lnSpc>
            </a:pPr>
            <a:r>
              <a:rPr lang="en-US" sz="3000" b="1" dirty="0" err="1">
                <a:solidFill>
                  <a:srgbClr val="FF0000"/>
                </a:solidFill>
              </a:rPr>
              <a:t>Céphalique</a:t>
            </a:r>
            <a:r>
              <a:rPr lang="en-US" sz="3000" b="1" dirty="0">
                <a:solidFill>
                  <a:srgbClr val="FF0000"/>
                </a:solidFill>
              </a:rPr>
              <a:t>, </a:t>
            </a:r>
            <a:r>
              <a:rPr lang="en-US" sz="3000" b="1" dirty="0" err="1">
                <a:solidFill>
                  <a:srgbClr val="FF0000"/>
                </a:solidFill>
              </a:rPr>
              <a:t>gastrique</a:t>
            </a:r>
            <a:r>
              <a:rPr lang="en-US" sz="3000" b="1" dirty="0">
                <a:solidFill>
                  <a:srgbClr val="FF0000"/>
                </a:solidFill>
              </a:rPr>
              <a:t> et </a:t>
            </a:r>
            <a:r>
              <a:rPr lang="en-US" sz="3000" b="1" dirty="0" err="1">
                <a:solidFill>
                  <a:srgbClr val="FF0000"/>
                </a:solidFill>
              </a:rPr>
              <a:t>intestinale</a:t>
            </a:r>
            <a:r>
              <a:rPr lang="en-US" sz="3000" b="1" dirty="0">
                <a:solidFill>
                  <a:srgbClr val="FF0000"/>
                </a:solidFill>
              </a:rPr>
              <a:t>.</a:t>
            </a:r>
            <a:endParaRPr lang="fr-FR" sz="3000" b="1" dirty="0">
              <a:solidFill>
                <a:srgbClr val="FF0000"/>
              </a:solidFill>
            </a:endParaRPr>
          </a:p>
        </p:txBody>
      </p:sp>
    </p:spTree>
    <p:extLst>
      <p:ext uri="{BB962C8B-B14F-4D97-AF65-F5344CB8AC3E}">
        <p14:creationId xmlns:p14="http://schemas.microsoft.com/office/powerpoint/2010/main" val="71090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b="1" i="1" dirty="0">
                <a:solidFill>
                  <a:srgbClr val="FF0000"/>
                </a:solidFill>
              </a:rPr>
              <a:t>2.2.4.Intestin grêle </a:t>
            </a:r>
          </a:p>
        </p:txBody>
      </p:sp>
      <p:sp>
        <p:nvSpPr>
          <p:cNvPr id="3" name="Espace réservé du contenu 2"/>
          <p:cNvSpPr>
            <a:spLocks noGrp="1"/>
          </p:cNvSpPr>
          <p:nvPr>
            <p:ph idx="1"/>
          </p:nvPr>
        </p:nvSpPr>
        <p:spPr>
          <a:xfrm>
            <a:off x="422189" y="1268760"/>
            <a:ext cx="8229600" cy="2044824"/>
          </a:xfrm>
        </p:spPr>
        <p:txBody>
          <a:bodyPr>
            <a:noAutofit/>
          </a:bodyPr>
          <a:lstStyle/>
          <a:p>
            <a:pPr algn="just">
              <a:lnSpc>
                <a:spcPct val="150000"/>
              </a:lnSpc>
            </a:pPr>
            <a:r>
              <a:rPr lang="fr-FR" sz="2800" dirty="0"/>
              <a:t>Un long tube de petit diamètre (environ 6 – 7 mètres de longueur), l'extension du sphincter pylorique à la valvule iléo-caecale.</a:t>
            </a:r>
          </a:p>
        </p:txBody>
      </p:sp>
      <p:sp>
        <p:nvSpPr>
          <p:cNvPr id="4" name="Espace réservé du contenu 2"/>
          <p:cNvSpPr txBox="1">
            <a:spLocks/>
          </p:cNvSpPr>
          <p:nvPr/>
        </p:nvSpPr>
        <p:spPr>
          <a:xfrm>
            <a:off x="399181" y="3212976"/>
            <a:ext cx="8229600"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fr-FR" sz="2800" dirty="0"/>
              <a:t>Il est divisé en </a:t>
            </a:r>
            <a:r>
              <a:rPr lang="fr-FR" sz="2800" dirty="0">
                <a:solidFill>
                  <a:srgbClr val="FF0000"/>
                </a:solidFill>
              </a:rPr>
              <a:t>duodénum, jéjunum </a:t>
            </a:r>
            <a:r>
              <a:rPr lang="fr-FR" sz="2800" dirty="0"/>
              <a:t>et </a:t>
            </a:r>
            <a:r>
              <a:rPr lang="fr-FR" sz="2800" dirty="0">
                <a:solidFill>
                  <a:srgbClr val="FF0000"/>
                </a:solidFill>
              </a:rPr>
              <a:t>iléon.</a:t>
            </a:r>
          </a:p>
        </p:txBody>
      </p:sp>
    </p:spTree>
    <p:extLst>
      <p:ext uri="{BB962C8B-B14F-4D97-AF65-F5344CB8AC3E}">
        <p14:creationId xmlns:p14="http://schemas.microsoft.com/office/powerpoint/2010/main" val="63516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C:\Users\HADRI Zouheyr\Desktop\205210cf689c5bbe886e328d34bac78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6768752" cy="560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25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8748464" cy="2677656"/>
          </a:xfrm>
          <a:prstGeom prst="rect">
            <a:avLst/>
          </a:prstGeom>
        </p:spPr>
        <p:txBody>
          <a:bodyPr wrap="square">
            <a:spAutoFit/>
          </a:bodyPr>
          <a:lstStyle/>
          <a:p>
            <a:pPr algn="just">
              <a:lnSpc>
                <a:spcPct val="150000"/>
              </a:lnSpc>
            </a:pPr>
            <a:r>
              <a:rPr lang="fr-FR" sz="2800" b="1" dirty="0"/>
              <a:t>Le duodénum</a:t>
            </a:r>
          </a:p>
          <a:p>
            <a:pPr algn="just">
              <a:lnSpc>
                <a:spcPct val="150000"/>
              </a:lnSpc>
            </a:pPr>
            <a:r>
              <a:rPr lang="fr-FR" sz="2800" dirty="0"/>
              <a:t>Long d'environ 25 cm, le duodénum débute à la sortie du pylore. Sa forme de C semble moulée sur la tête du pancréas.</a:t>
            </a:r>
          </a:p>
        </p:txBody>
      </p:sp>
      <p:sp>
        <p:nvSpPr>
          <p:cNvPr id="5" name="Rectangle 4"/>
          <p:cNvSpPr/>
          <p:nvPr/>
        </p:nvSpPr>
        <p:spPr>
          <a:xfrm>
            <a:off x="274010" y="3140968"/>
            <a:ext cx="8330437" cy="3323987"/>
          </a:xfrm>
          <a:prstGeom prst="rect">
            <a:avLst/>
          </a:prstGeom>
        </p:spPr>
        <p:txBody>
          <a:bodyPr wrap="square">
            <a:spAutoFit/>
          </a:bodyPr>
          <a:lstStyle/>
          <a:p>
            <a:pPr algn="just">
              <a:lnSpc>
                <a:spcPct val="150000"/>
              </a:lnSpc>
            </a:pPr>
            <a:r>
              <a:rPr lang="fr-FR" sz="2800" dirty="0"/>
              <a:t>Au milieu de la portion descendante se trouve un renflement, </a:t>
            </a:r>
            <a:r>
              <a:rPr lang="fr-FR" sz="2800" dirty="0">
                <a:solidFill>
                  <a:srgbClr val="FF0000"/>
                </a:solidFill>
              </a:rPr>
              <a:t>l'ampoule de Vater </a:t>
            </a:r>
            <a:r>
              <a:rPr lang="fr-FR" sz="2800" dirty="0"/>
              <a:t>ou</a:t>
            </a:r>
            <a:r>
              <a:rPr lang="fr-FR" sz="2800" dirty="0">
                <a:solidFill>
                  <a:srgbClr val="FF0000"/>
                </a:solidFill>
              </a:rPr>
              <a:t> papille </a:t>
            </a:r>
            <a:r>
              <a:rPr lang="fr-FR" sz="2800" dirty="0"/>
              <a:t>duodénale majeure, dans laquelle s'ouvre:</a:t>
            </a:r>
          </a:p>
          <a:p>
            <a:pPr algn="just">
              <a:lnSpc>
                <a:spcPct val="150000"/>
              </a:lnSpc>
            </a:pPr>
            <a:r>
              <a:rPr lang="fr-FR" sz="2800" dirty="0"/>
              <a:t>       </a:t>
            </a:r>
            <a:r>
              <a:rPr lang="fr-FR" sz="2800" b="1" i="1" dirty="0"/>
              <a:t>le canal cholédoque qui amène la bile du foie,</a:t>
            </a:r>
          </a:p>
          <a:p>
            <a:pPr algn="just">
              <a:lnSpc>
                <a:spcPct val="150000"/>
              </a:lnSpc>
            </a:pPr>
            <a:r>
              <a:rPr lang="fr-FR" sz="2800" dirty="0"/>
              <a:t>       </a:t>
            </a:r>
            <a:r>
              <a:rPr lang="fr-FR" sz="2800" b="1" i="1" dirty="0"/>
              <a:t>le canal de Wirsung qui libère le suc pancréatique.</a:t>
            </a:r>
          </a:p>
        </p:txBody>
      </p:sp>
    </p:spTree>
    <p:extLst>
      <p:ext uri="{BB962C8B-B14F-4D97-AF65-F5344CB8AC3E}">
        <p14:creationId xmlns:p14="http://schemas.microsoft.com/office/powerpoint/2010/main" val="4279181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229600" cy="5400600"/>
          </a:xfrm>
        </p:spPr>
        <p:txBody>
          <a:bodyPr>
            <a:normAutofit/>
          </a:bodyPr>
          <a:lstStyle/>
          <a:p>
            <a:pPr marL="0" indent="0" algn="just">
              <a:lnSpc>
                <a:spcPct val="150000"/>
              </a:lnSpc>
              <a:buNone/>
            </a:pPr>
            <a:r>
              <a:rPr lang="fr-FR" sz="2800" b="1" dirty="0"/>
              <a:t>Le jéjunum</a:t>
            </a:r>
          </a:p>
          <a:p>
            <a:pPr algn="just">
              <a:lnSpc>
                <a:spcPct val="150000"/>
              </a:lnSpc>
            </a:pPr>
            <a:r>
              <a:rPr lang="fr-FR" sz="2800" dirty="0"/>
              <a:t>Long d'environ 2,5 m, le jéjunum occupe globalement le centre de la cavité abdominale qu'il parcourt en effectuant de nombreux replis appelés </a:t>
            </a:r>
            <a:r>
              <a:rPr lang="fr-FR" sz="2800" dirty="0">
                <a:solidFill>
                  <a:srgbClr val="FF0000"/>
                </a:solidFill>
              </a:rPr>
              <a:t>anses</a:t>
            </a:r>
            <a:r>
              <a:rPr lang="fr-FR" sz="2800" dirty="0"/>
              <a:t>. Le jéjunum paraît plus rouge que le reste de l'intestin grêle du fait de sa riche vascularisation.</a:t>
            </a:r>
          </a:p>
          <a:p>
            <a:pPr algn="just">
              <a:lnSpc>
                <a:spcPct val="150000"/>
              </a:lnSpc>
            </a:pPr>
            <a:r>
              <a:rPr lang="fr-FR" sz="2800" dirty="0"/>
              <a:t>Le jéjunum se continue avec l'iléon sans limites nettes.</a:t>
            </a:r>
          </a:p>
          <a:p>
            <a:pPr algn="just">
              <a:lnSpc>
                <a:spcPct val="150000"/>
              </a:lnSpc>
            </a:pPr>
            <a:endParaRPr lang="fr-FR" sz="2800" dirty="0"/>
          </a:p>
        </p:txBody>
      </p:sp>
    </p:spTree>
    <p:extLst>
      <p:ext uri="{BB962C8B-B14F-4D97-AF65-F5344CB8AC3E}">
        <p14:creationId xmlns:p14="http://schemas.microsoft.com/office/powerpoint/2010/main" val="3686707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76673"/>
            <a:ext cx="8229600" cy="3744416"/>
          </a:xfrm>
        </p:spPr>
        <p:txBody>
          <a:bodyPr>
            <a:normAutofit/>
          </a:bodyPr>
          <a:lstStyle/>
          <a:p>
            <a:pPr marL="0" indent="0">
              <a:buNone/>
            </a:pPr>
            <a:r>
              <a:rPr lang="fr-FR" sz="2800" b="1" dirty="0"/>
              <a:t>L'iléon</a:t>
            </a:r>
          </a:p>
          <a:p>
            <a:pPr algn="just">
              <a:lnSpc>
                <a:spcPct val="160000"/>
              </a:lnSpc>
            </a:pPr>
            <a:r>
              <a:rPr lang="fr-FR" sz="2800" dirty="0"/>
              <a:t>Long d'environ 3,6 m, l'iléon occupe plutôt la partie basse de la cavité abdominale, entre les parties ascendante et descendante du côlon. Il est également disposé sous forme d'anses.</a:t>
            </a:r>
          </a:p>
        </p:txBody>
      </p:sp>
      <p:sp>
        <p:nvSpPr>
          <p:cNvPr id="4" name="Rectangle 3"/>
          <p:cNvSpPr/>
          <p:nvPr/>
        </p:nvSpPr>
        <p:spPr>
          <a:xfrm>
            <a:off x="179512" y="3861047"/>
            <a:ext cx="8460019" cy="2677656"/>
          </a:xfrm>
          <a:prstGeom prst="rect">
            <a:avLst/>
          </a:prstGeom>
        </p:spPr>
        <p:txBody>
          <a:bodyPr wrap="square">
            <a:spAutoFit/>
          </a:bodyPr>
          <a:lstStyle/>
          <a:p>
            <a:pPr marL="457200" indent="-457200" algn="just">
              <a:lnSpc>
                <a:spcPct val="150000"/>
              </a:lnSpc>
              <a:buFont typeface="Arial" pitchFamily="34" charset="0"/>
              <a:buChar char="•"/>
            </a:pPr>
            <a:r>
              <a:rPr lang="fr-FR" sz="2800" dirty="0"/>
              <a:t>L'iléon se termine au niveau du cæcum, dans la fosse iliaque droite, où il débouche par </a:t>
            </a:r>
            <a:r>
              <a:rPr lang="fr-FR" sz="2800" dirty="0">
                <a:solidFill>
                  <a:srgbClr val="FF0000"/>
                </a:solidFill>
              </a:rPr>
              <a:t>la valvule de Bauhin</a:t>
            </a:r>
            <a:r>
              <a:rPr lang="fr-FR" sz="2800" dirty="0"/>
              <a:t>, un système anti-retour qui interdit toute remontée de déchets du côlon vers l'intestin grêle.</a:t>
            </a:r>
          </a:p>
        </p:txBody>
      </p:sp>
    </p:spTree>
    <p:extLst>
      <p:ext uri="{BB962C8B-B14F-4D97-AF65-F5344CB8AC3E}">
        <p14:creationId xmlns:p14="http://schemas.microsoft.com/office/powerpoint/2010/main" val="2183815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5760640"/>
          </a:xfrm>
        </p:spPr>
        <p:txBody>
          <a:bodyPr>
            <a:noAutofit/>
          </a:bodyPr>
          <a:lstStyle/>
          <a:p>
            <a:pPr marL="0" indent="0" algn="just">
              <a:lnSpc>
                <a:spcPct val="170000"/>
              </a:lnSpc>
              <a:buNone/>
            </a:pPr>
            <a:r>
              <a:rPr lang="fr-FR" sz="2800" b="1" dirty="0"/>
              <a:t>Le mésentère</a:t>
            </a:r>
          </a:p>
          <a:p>
            <a:pPr algn="just">
              <a:lnSpc>
                <a:spcPct val="170000"/>
              </a:lnSpc>
            </a:pPr>
            <a:r>
              <a:rPr lang="fr-FR" sz="2800" dirty="0"/>
              <a:t>Un feuillet de péritoine, le mésentère intestinal, relie l'intestin grêle à l'arrière de la paroi abdominale.</a:t>
            </a:r>
          </a:p>
          <a:p>
            <a:pPr algn="just">
              <a:lnSpc>
                <a:spcPct val="170000"/>
              </a:lnSpc>
            </a:pPr>
            <a:r>
              <a:rPr lang="fr-FR" sz="2800" dirty="0"/>
              <a:t>Il contient des artères qui apportent le sang frais, les veines portes qui remontent le sang chargé de nutriments vers le foie, et les fibres nerveuses végétatives qui régulent le fonctionnement de l'intestin.</a:t>
            </a:r>
            <a:endParaRPr lang="fr-FR" sz="2400" dirty="0"/>
          </a:p>
        </p:txBody>
      </p:sp>
    </p:spTree>
    <p:extLst>
      <p:ext uri="{BB962C8B-B14F-4D97-AF65-F5344CB8AC3E}">
        <p14:creationId xmlns:p14="http://schemas.microsoft.com/office/powerpoint/2010/main" val="144385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669360"/>
          </a:xfrm>
        </p:spPr>
        <p:txBody>
          <a:bodyPr>
            <a:normAutofit fontScale="92500" lnSpcReduction="10000"/>
          </a:bodyPr>
          <a:lstStyle/>
          <a:p>
            <a:pPr marL="0" indent="0" algn="just">
              <a:lnSpc>
                <a:spcPct val="150000"/>
              </a:lnSpc>
              <a:buNone/>
            </a:pPr>
            <a:r>
              <a:rPr lang="fr-FR" dirty="0"/>
              <a:t>la théorie économique et politique, la religion, la science, la médecine, et de développement technologique.</a:t>
            </a:r>
          </a:p>
          <a:p>
            <a:pPr marL="0" indent="0" algn="just">
              <a:lnSpc>
                <a:spcPct val="150000"/>
              </a:lnSpc>
              <a:buNone/>
            </a:pPr>
            <a:endParaRPr lang="fr-FR" dirty="0"/>
          </a:p>
          <a:p>
            <a:pPr algn="just">
              <a:lnSpc>
                <a:spcPct val="150000"/>
              </a:lnSpc>
            </a:pPr>
            <a:r>
              <a:rPr lang="fr-FR" dirty="0"/>
              <a:t>Ce ne fut que dans la seconde moitié du XVIIIe siècle que la nutrition a commencé à connaître sa renaissance première avec l'observation par les scientifiques que les apports de certains aliments, appelés plus tard </a:t>
            </a:r>
            <a:r>
              <a:rPr lang="fr-FR" dirty="0">
                <a:solidFill>
                  <a:srgbClr val="FF0000"/>
                </a:solidFill>
              </a:rPr>
              <a:t>les nutriments</a:t>
            </a:r>
            <a:r>
              <a:rPr lang="fr-FR" dirty="0"/>
              <a:t>, et éventuellement d'autres substances non </a:t>
            </a:r>
          </a:p>
        </p:txBody>
      </p:sp>
    </p:spTree>
    <p:extLst>
      <p:ext uri="{BB962C8B-B14F-4D97-AF65-F5344CB8AC3E}">
        <p14:creationId xmlns:p14="http://schemas.microsoft.com/office/powerpoint/2010/main" val="92020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87" y="980728"/>
            <a:ext cx="858202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57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en-US" sz="2800" b="1" dirty="0">
                <a:solidFill>
                  <a:srgbClr val="FF0000"/>
                </a:solidFill>
              </a:rPr>
              <a:t>2.2.4.1 </a:t>
            </a:r>
            <a:r>
              <a:rPr lang="fr-FR" sz="2800" b="1" dirty="0">
                <a:solidFill>
                  <a:srgbClr val="FF0000"/>
                </a:solidFill>
              </a:rPr>
              <a:t>Les glandes de l'intestin grêle</a:t>
            </a:r>
          </a:p>
        </p:txBody>
      </p:sp>
      <p:sp>
        <p:nvSpPr>
          <p:cNvPr id="3" name="Espace réservé du contenu 2"/>
          <p:cNvSpPr>
            <a:spLocks noGrp="1"/>
          </p:cNvSpPr>
          <p:nvPr>
            <p:ph idx="1"/>
          </p:nvPr>
        </p:nvSpPr>
        <p:spPr>
          <a:xfrm>
            <a:off x="395536" y="1340768"/>
            <a:ext cx="8229600" cy="5256584"/>
          </a:xfrm>
        </p:spPr>
        <p:txBody>
          <a:bodyPr>
            <a:normAutofit/>
          </a:bodyPr>
          <a:lstStyle/>
          <a:p>
            <a:pPr algn="just">
              <a:lnSpc>
                <a:spcPct val="150000"/>
              </a:lnSpc>
            </a:pPr>
            <a:r>
              <a:rPr lang="fr-FR" sz="2800" dirty="0"/>
              <a:t>Dans le duodénum, </a:t>
            </a:r>
            <a:r>
              <a:rPr lang="fr-FR" sz="2800" dirty="0">
                <a:solidFill>
                  <a:srgbClr val="FF0000"/>
                </a:solidFill>
              </a:rPr>
              <a:t>les glandes de Brunner </a:t>
            </a:r>
            <a:r>
              <a:rPr lang="fr-FR" sz="2800" dirty="0"/>
              <a:t>sécrètent un mucus qui protège la paroi contre l'acidité du chyme et les enzymes gastriques.</a:t>
            </a:r>
          </a:p>
          <a:p>
            <a:pPr algn="just">
              <a:lnSpc>
                <a:spcPct val="150000"/>
              </a:lnSpc>
            </a:pPr>
            <a:r>
              <a:rPr lang="fr-FR" sz="2800" dirty="0"/>
              <a:t>Dans le jéjunum et l'iléon, </a:t>
            </a:r>
            <a:r>
              <a:rPr lang="fr-FR" sz="2800" dirty="0">
                <a:solidFill>
                  <a:srgbClr val="FF0000"/>
                </a:solidFill>
              </a:rPr>
              <a:t>les glandes de </a:t>
            </a:r>
            <a:r>
              <a:rPr lang="fr-FR" sz="2800" dirty="0" err="1">
                <a:solidFill>
                  <a:srgbClr val="FF0000"/>
                </a:solidFill>
              </a:rPr>
              <a:t>Lieberkühn</a:t>
            </a:r>
            <a:r>
              <a:rPr lang="fr-FR" sz="2800" dirty="0"/>
              <a:t>:</a:t>
            </a:r>
          </a:p>
          <a:p>
            <a:pPr marL="0" indent="0" algn="just">
              <a:lnSpc>
                <a:spcPct val="150000"/>
              </a:lnSpc>
              <a:buNone/>
            </a:pPr>
            <a:r>
              <a:rPr lang="fr-FR" sz="2800" dirty="0"/>
              <a:t>      -  sécrètent un mucus protecteur,</a:t>
            </a:r>
          </a:p>
          <a:p>
            <a:pPr marL="0" indent="0" algn="just">
              <a:lnSpc>
                <a:spcPct val="150000"/>
              </a:lnSpc>
              <a:buNone/>
            </a:pPr>
            <a:r>
              <a:rPr lang="fr-FR" sz="2800" dirty="0"/>
              <a:t>      - produisent des hormones de la digestion,</a:t>
            </a:r>
          </a:p>
          <a:p>
            <a:pPr marL="0" indent="0" algn="just">
              <a:lnSpc>
                <a:spcPct val="150000"/>
              </a:lnSpc>
              <a:buNone/>
            </a:pPr>
            <a:r>
              <a:rPr lang="fr-FR" sz="2800" dirty="0"/>
              <a:t>      -fabriquent des enzymes digestives et des anticorps.</a:t>
            </a:r>
          </a:p>
        </p:txBody>
      </p:sp>
    </p:spTree>
    <p:extLst>
      <p:ext uri="{BB962C8B-B14F-4D97-AF65-F5344CB8AC3E}">
        <p14:creationId xmlns:p14="http://schemas.microsoft.com/office/powerpoint/2010/main" val="332843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632872"/>
          </a:xfrm>
        </p:spPr>
        <p:txBody>
          <a:bodyPr>
            <a:normAutofit/>
          </a:bodyPr>
          <a:lstStyle/>
          <a:p>
            <a:pPr algn="just">
              <a:lnSpc>
                <a:spcPct val="150000"/>
              </a:lnSpc>
            </a:pPr>
            <a:r>
              <a:rPr lang="fr-FR" sz="2800" dirty="0"/>
              <a:t>Les glandes intestinales sécrètent un liquide aqueux qui ne contient pas des enzymes digestives, mais permet le déplacement du chyme aux villosités</a:t>
            </a:r>
          </a:p>
        </p:txBody>
      </p:sp>
      <p:sp>
        <p:nvSpPr>
          <p:cNvPr id="4" name="Rectangle 3"/>
          <p:cNvSpPr/>
          <p:nvPr/>
        </p:nvSpPr>
        <p:spPr>
          <a:xfrm>
            <a:off x="467544" y="2132856"/>
            <a:ext cx="8280920" cy="3970318"/>
          </a:xfrm>
          <a:prstGeom prst="rect">
            <a:avLst/>
          </a:prstGeom>
        </p:spPr>
        <p:txBody>
          <a:bodyPr wrap="square">
            <a:spAutoFit/>
          </a:bodyPr>
          <a:lstStyle/>
          <a:p>
            <a:pPr algn="just">
              <a:lnSpc>
                <a:spcPct val="150000"/>
              </a:lnSpc>
            </a:pPr>
            <a:r>
              <a:rPr lang="fr-FR" sz="2800" b="1" i="1" dirty="0">
                <a:solidFill>
                  <a:srgbClr val="FF0000"/>
                </a:solidFill>
              </a:rPr>
              <a:t>Les enzymes intestinales comprennent: </a:t>
            </a:r>
          </a:p>
          <a:p>
            <a:pPr algn="just">
              <a:lnSpc>
                <a:spcPct val="150000"/>
              </a:lnSpc>
            </a:pPr>
            <a:r>
              <a:rPr lang="fr-FR" sz="2800" dirty="0"/>
              <a:t>    -   </a:t>
            </a:r>
            <a:r>
              <a:rPr lang="fr-FR" sz="2800" dirty="0">
                <a:solidFill>
                  <a:srgbClr val="FF0000"/>
                </a:solidFill>
              </a:rPr>
              <a:t>maltase</a:t>
            </a:r>
            <a:r>
              <a:rPr lang="fr-FR" sz="2800" dirty="0"/>
              <a:t> digère le maltose en glucose.</a:t>
            </a:r>
          </a:p>
          <a:p>
            <a:pPr algn="just">
              <a:lnSpc>
                <a:spcPct val="150000"/>
              </a:lnSpc>
            </a:pPr>
            <a:r>
              <a:rPr lang="fr-FR" sz="2800" dirty="0"/>
              <a:t>    - </a:t>
            </a:r>
            <a:r>
              <a:rPr lang="fr-FR" sz="2800" dirty="0">
                <a:solidFill>
                  <a:srgbClr val="FF0000"/>
                </a:solidFill>
              </a:rPr>
              <a:t>lactase</a:t>
            </a:r>
            <a:r>
              <a:rPr lang="fr-FR" sz="2800" dirty="0"/>
              <a:t> digère le lactose en glucose et en fructose. </a:t>
            </a:r>
          </a:p>
          <a:p>
            <a:pPr algn="just">
              <a:lnSpc>
                <a:spcPct val="150000"/>
              </a:lnSpc>
            </a:pPr>
            <a:r>
              <a:rPr lang="fr-FR" sz="2800" dirty="0"/>
              <a:t>    - </a:t>
            </a:r>
            <a:r>
              <a:rPr lang="fr-FR" sz="2800" dirty="0">
                <a:solidFill>
                  <a:srgbClr val="FF0000"/>
                </a:solidFill>
              </a:rPr>
              <a:t>peptidases</a:t>
            </a:r>
            <a:r>
              <a:rPr lang="fr-FR" sz="2800" dirty="0"/>
              <a:t> digèrent les peptides en acides aminés. </a:t>
            </a:r>
          </a:p>
          <a:p>
            <a:pPr algn="just">
              <a:lnSpc>
                <a:spcPct val="150000"/>
              </a:lnSpc>
            </a:pPr>
            <a:r>
              <a:rPr lang="fr-FR" sz="2800" dirty="0"/>
              <a:t>    - </a:t>
            </a:r>
            <a:r>
              <a:rPr lang="fr-FR" sz="2800" dirty="0">
                <a:solidFill>
                  <a:srgbClr val="FF0000"/>
                </a:solidFill>
              </a:rPr>
              <a:t>Les lipases </a:t>
            </a:r>
            <a:r>
              <a:rPr lang="fr-FR" sz="2800" dirty="0"/>
              <a:t>digèrent les triglycérides en acides gras et en glycérol. </a:t>
            </a:r>
          </a:p>
        </p:txBody>
      </p:sp>
    </p:spTree>
    <p:extLst>
      <p:ext uri="{BB962C8B-B14F-4D97-AF65-F5344CB8AC3E}">
        <p14:creationId xmlns:p14="http://schemas.microsoft.com/office/powerpoint/2010/main" val="1613406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518" y="1700808"/>
            <a:ext cx="8235814" cy="523220"/>
          </a:xfrm>
          <a:prstGeom prst="rect">
            <a:avLst/>
          </a:prstGeom>
        </p:spPr>
        <p:txBody>
          <a:bodyPr wrap="square">
            <a:spAutoFit/>
          </a:bodyPr>
          <a:lstStyle/>
          <a:p>
            <a:r>
              <a:rPr lang="fr-FR" sz="2800" dirty="0"/>
              <a:t>-</a:t>
            </a:r>
            <a:r>
              <a:rPr lang="fr-FR" sz="2800" dirty="0">
                <a:solidFill>
                  <a:srgbClr val="FF0000"/>
                </a:solidFill>
              </a:rPr>
              <a:t>  Entérokinase </a:t>
            </a:r>
            <a:r>
              <a:rPr lang="fr-FR" sz="2800" dirty="0"/>
              <a:t>convertit trypsinogène en trypsine.</a:t>
            </a:r>
          </a:p>
        </p:txBody>
      </p:sp>
      <p:sp>
        <p:nvSpPr>
          <p:cNvPr id="5" name="Rectangle 4"/>
          <p:cNvSpPr/>
          <p:nvPr/>
        </p:nvSpPr>
        <p:spPr>
          <a:xfrm>
            <a:off x="418420" y="260647"/>
            <a:ext cx="8208912" cy="1384995"/>
          </a:xfrm>
          <a:prstGeom prst="rect">
            <a:avLst/>
          </a:prstGeom>
        </p:spPr>
        <p:txBody>
          <a:bodyPr wrap="square">
            <a:spAutoFit/>
          </a:bodyPr>
          <a:lstStyle/>
          <a:p>
            <a:pPr algn="just">
              <a:lnSpc>
                <a:spcPct val="150000"/>
              </a:lnSpc>
            </a:pPr>
            <a:r>
              <a:rPr lang="fr-FR" sz="2800" dirty="0"/>
              <a:t>-  </a:t>
            </a:r>
            <a:r>
              <a:rPr lang="fr-FR" sz="2800" dirty="0">
                <a:solidFill>
                  <a:srgbClr val="FF0000"/>
                </a:solidFill>
              </a:rPr>
              <a:t>Nucléases</a:t>
            </a:r>
            <a:r>
              <a:rPr lang="fr-FR" sz="2800" dirty="0"/>
              <a:t> digérer nucléotides dans des bases azotées.</a:t>
            </a:r>
          </a:p>
        </p:txBody>
      </p:sp>
      <p:sp>
        <p:nvSpPr>
          <p:cNvPr id="6" name="Rectangle 5"/>
          <p:cNvSpPr/>
          <p:nvPr/>
        </p:nvSpPr>
        <p:spPr>
          <a:xfrm>
            <a:off x="251520" y="2708920"/>
            <a:ext cx="8640960" cy="3970318"/>
          </a:xfrm>
          <a:prstGeom prst="rect">
            <a:avLst/>
          </a:prstGeom>
        </p:spPr>
        <p:txBody>
          <a:bodyPr wrap="square">
            <a:spAutoFit/>
          </a:bodyPr>
          <a:lstStyle/>
          <a:p>
            <a:pPr marL="285750" indent="-285750" algn="just">
              <a:lnSpc>
                <a:spcPct val="150000"/>
              </a:lnSpc>
              <a:buFont typeface="Arial" pitchFamily="34" charset="0"/>
              <a:buChar char="•"/>
            </a:pPr>
            <a:r>
              <a:rPr lang="fr-FR" sz="2800"/>
              <a:t>Chaque villosité </a:t>
            </a:r>
            <a:r>
              <a:rPr lang="fr-FR" sz="2800" dirty="0"/>
              <a:t>contient les capillaires sanguins à absorber </a:t>
            </a:r>
            <a:r>
              <a:rPr lang="fr-FR" sz="2800" dirty="0">
                <a:solidFill>
                  <a:srgbClr val="FF0000"/>
                </a:solidFill>
              </a:rPr>
              <a:t>l'eau, glucose, acides aminés, vitamines, minéraux et acides gras à chaîne courte, </a:t>
            </a:r>
            <a:r>
              <a:rPr lang="fr-FR" sz="2800" dirty="0"/>
              <a:t>et contient également </a:t>
            </a:r>
            <a:r>
              <a:rPr lang="fr-FR" sz="2800" dirty="0">
                <a:solidFill>
                  <a:srgbClr val="FF0000"/>
                </a:solidFill>
              </a:rPr>
              <a:t>des capillaires lymphatiques </a:t>
            </a:r>
            <a:r>
              <a:rPr lang="fr-FR" sz="2800" dirty="0"/>
              <a:t>appelés </a:t>
            </a:r>
            <a:r>
              <a:rPr lang="fr-FR" sz="2800" dirty="0">
                <a:solidFill>
                  <a:srgbClr val="FF0000"/>
                </a:solidFill>
              </a:rPr>
              <a:t>lactés</a:t>
            </a:r>
            <a:r>
              <a:rPr lang="fr-FR" sz="2800" dirty="0"/>
              <a:t> pour absorber </a:t>
            </a:r>
            <a:r>
              <a:rPr lang="fr-FR" sz="2800" dirty="0">
                <a:solidFill>
                  <a:srgbClr val="FF0000"/>
                </a:solidFill>
              </a:rPr>
              <a:t>les acides gras à chaîne longues </a:t>
            </a:r>
            <a:r>
              <a:rPr lang="fr-FR" sz="2800" dirty="0"/>
              <a:t>sous forme des micelles.</a:t>
            </a:r>
          </a:p>
        </p:txBody>
      </p:sp>
    </p:spTree>
    <p:extLst>
      <p:ext uri="{BB962C8B-B14F-4D97-AF65-F5344CB8AC3E}">
        <p14:creationId xmlns:p14="http://schemas.microsoft.com/office/powerpoint/2010/main" val="282010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9208" y="188640"/>
            <a:ext cx="8229600" cy="4536504"/>
          </a:xfrm>
        </p:spPr>
        <p:txBody>
          <a:bodyPr>
            <a:noAutofit/>
          </a:bodyPr>
          <a:lstStyle/>
          <a:p>
            <a:pPr marL="0" indent="0" algn="just">
              <a:lnSpc>
                <a:spcPct val="150000"/>
              </a:lnSpc>
              <a:buNone/>
            </a:pPr>
            <a:r>
              <a:rPr lang="fr-FR" sz="2800" b="1" dirty="0"/>
              <a:t>Exemple:</a:t>
            </a:r>
          </a:p>
          <a:p>
            <a:pPr algn="just">
              <a:lnSpc>
                <a:spcPct val="150000"/>
              </a:lnSpc>
              <a:buFont typeface="Wingdings" pitchFamily="2" charset="2"/>
              <a:buChar char="Ø"/>
            </a:pPr>
            <a:r>
              <a:rPr lang="fr-FR" sz="2800" dirty="0"/>
              <a:t>L'eau est absorbée par osmose,</a:t>
            </a:r>
          </a:p>
          <a:p>
            <a:pPr algn="just">
              <a:lnSpc>
                <a:spcPct val="150000"/>
              </a:lnSpc>
              <a:buFont typeface="Wingdings" pitchFamily="2" charset="2"/>
              <a:buChar char="Ø"/>
            </a:pPr>
            <a:r>
              <a:rPr lang="fr-FR" sz="2800" dirty="0"/>
              <a:t> les acides gras sont absorbés par diffusion (car ils sont solubles dans la graisse), </a:t>
            </a:r>
          </a:p>
          <a:p>
            <a:pPr algn="just">
              <a:lnSpc>
                <a:spcPct val="150000"/>
              </a:lnSpc>
              <a:buFont typeface="Wingdings" pitchFamily="2" charset="2"/>
              <a:buChar char="Ø"/>
            </a:pPr>
            <a:r>
              <a:rPr lang="fr-FR" sz="2800" dirty="0"/>
              <a:t>et la plupart des autres nutriments (glucose, acides aminés, minéraux) sont absorbés par transport actif.</a:t>
            </a:r>
          </a:p>
        </p:txBody>
      </p:sp>
      <p:sp>
        <p:nvSpPr>
          <p:cNvPr id="4" name="Rectangle 3"/>
          <p:cNvSpPr/>
          <p:nvPr/>
        </p:nvSpPr>
        <p:spPr>
          <a:xfrm>
            <a:off x="316776" y="4581128"/>
            <a:ext cx="8640960" cy="1964512"/>
          </a:xfrm>
          <a:prstGeom prst="rect">
            <a:avLst/>
          </a:prstGeom>
        </p:spPr>
        <p:txBody>
          <a:bodyPr wrap="square">
            <a:spAutoFit/>
          </a:bodyPr>
          <a:lstStyle/>
          <a:p>
            <a:pPr algn="just">
              <a:lnSpc>
                <a:spcPct val="150000"/>
              </a:lnSpc>
            </a:pPr>
            <a:r>
              <a:rPr lang="fr-FR" sz="2800" dirty="0"/>
              <a:t>Le duodénum contient aussi des bactéries mais leur nombre est réduit à cause de l’acidité gastrique (</a:t>
            </a:r>
            <a:r>
              <a:rPr lang="fr-FR" sz="2800" dirty="0">
                <a:solidFill>
                  <a:srgbClr val="FF0000"/>
                </a:solidFill>
              </a:rPr>
              <a:t>environ </a:t>
            </a:r>
            <a:r>
              <a:rPr lang="fr-FR" sz="2800" dirty="0"/>
              <a:t>10</a:t>
            </a:r>
            <a:r>
              <a:rPr lang="fr-FR" sz="2800" baseline="30000" dirty="0"/>
              <a:t>4</a:t>
            </a:r>
            <a:r>
              <a:rPr lang="fr-FR" sz="2800" dirty="0"/>
              <a:t> </a:t>
            </a:r>
            <a:r>
              <a:rPr lang="fr-FR" sz="2800" dirty="0" err="1"/>
              <a:t>ufc</a:t>
            </a:r>
            <a:r>
              <a:rPr lang="fr-FR" sz="2800" dirty="0"/>
              <a:t>/ml). </a:t>
            </a:r>
          </a:p>
        </p:txBody>
      </p:sp>
    </p:spTree>
    <p:extLst>
      <p:ext uri="{BB962C8B-B14F-4D97-AF65-F5344CB8AC3E}">
        <p14:creationId xmlns:p14="http://schemas.microsoft.com/office/powerpoint/2010/main" val="3111886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66051"/>
            <a:ext cx="8424936" cy="1384995"/>
          </a:xfrm>
          <a:prstGeom prst="rect">
            <a:avLst/>
          </a:prstGeom>
        </p:spPr>
        <p:txBody>
          <a:bodyPr wrap="square">
            <a:spAutoFit/>
          </a:bodyPr>
          <a:lstStyle/>
          <a:p>
            <a:pPr lvl="0" algn="just">
              <a:lnSpc>
                <a:spcPct val="150000"/>
              </a:lnSpc>
            </a:pPr>
            <a:r>
              <a:rPr lang="fr-FR" sz="2800" dirty="0">
                <a:solidFill>
                  <a:prstClr val="black"/>
                </a:solidFill>
              </a:rPr>
              <a:t>Il s'agit surtout de bactéries anaérobies facultatives, telles que </a:t>
            </a:r>
            <a:r>
              <a:rPr lang="fr-FR" sz="2800" i="1" dirty="0">
                <a:solidFill>
                  <a:prstClr val="black"/>
                </a:solidFill>
              </a:rPr>
              <a:t>Escherichia coli</a:t>
            </a:r>
            <a:r>
              <a:rPr lang="fr-FR" sz="2800" dirty="0">
                <a:solidFill>
                  <a:prstClr val="black"/>
                </a:solidFill>
              </a:rPr>
              <a:t> et streptocoques.</a:t>
            </a:r>
          </a:p>
        </p:txBody>
      </p:sp>
      <p:sp>
        <p:nvSpPr>
          <p:cNvPr id="6" name="Espace réservé du contenu 2"/>
          <p:cNvSpPr>
            <a:spLocks noGrp="1"/>
          </p:cNvSpPr>
          <p:nvPr>
            <p:ph idx="1"/>
          </p:nvPr>
        </p:nvSpPr>
        <p:spPr>
          <a:xfrm>
            <a:off x="251520" y="1628800"/>
            <a:ext cx="8424936" cy="2808312"/>
          </a:xfrm>
        </p:spPr>
        <p:txBody>
          <a:bodyPr>
            <a:noAutofit/>
          </a:bodyPr>
          <a:lstStyle/>
          <a:p>
            <a:pPr algn="just">
              <a:lnSpc>
                <a:spcPct val="150000"/>
              </a:lnSpc>
            </a:pPr>
            <a:r>
              <a:rPr lang="fr-FR" sz="2800" dirty="0"/>
              <a:t>Au long de l'intestin grêle, la densité de population augmente progressivement pour atteindre </a:t>
            </a:r>
            <a:r>
              <a:rPr lang="fr-FR" sz="2800" dirty="0">
                <a:solidFill>
                  <a:srgbClr val="FF0000"/>
                </a:solidFill>
              </a:rPr>
              <a:t>10</a:t>
            </a:r>
            <a:r>
              <a:rPr lang="fr-FR" sz="2800" baseline="30000" dirty="0">
                <a:solidFill>
                  <a:srgbClr val="FF0000"/>
                </a:solidFill>
              </a:rPr>
              <a:t>7</a:t>
            </a:r>
            <a:r>
              <a:rPr lang="fr-FR" sz="2800" dirty="0">
                <a:solidFill>
                  <a:srgbClr val="FF0000"/>
                </a:solidFill>
              </a:rPr>
              <a:t> </a:t>
            </a:r>
            <a:r>
              <a:rPr lang="fr-FR" sz="2800" dirty="0" err="1">
                <a:solidFill>
                  <a:srgbClr val="FF0000"/>
                </a:solidFill>
              </a:rPr>
              <a:t>ufc</a:t>
            </a:r>
            <a:r>
              <a:rPr lang="fr-FR" sz="2800" dirty="0">
                <a:solidFill>
                  <a:srgbClr val="FF0000"/>
                </a:solidFill>
              </a:rPr>
              <a:t>/ml </a:t>
            </a:r>
            <a:r>
              <a:rPr lang="fr-FR" sz="2800" dirty="0"/>
              <a:t>dans</a:t>
            </a:r>
            <a:r>
              <a:rPr lang="fr-FR" sz="2800" dirty="0">
                <a:solidFill>
                  <a:srgbClr val="FF0000"/>
                </a:solidFill>
              </a:rPr>
              <a:t> </a:t>
            </a:r>
            <a:r>
              <a:rPr lang="fr-FR" dirty="0"/>
              <a:t>l'il</a:t>
            </a:r>
            <a:r>
              <a:rPr lang="fr-FR" sz="2800" dirty="0"/>
              <a:t>éon terminal où l'on trouve une majorité de bactéries anaérobies strictes.</a:t>
            </a:r>
          </a:p>
        </p:txBody>
      </p:sp>
    </p:spTree>
    <p:extLst>
      <p:ext uri="{BB962C8B-B14F-4D97-AF65-F5344CB8AC3E}">
        <p14:creationId xmlns:p14="http://schemas.microsoft.com/office/powerpoint/2010/main" val="1359996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b="1" dirty="0">
                <a:solidFill>
                  <a:srgbClr val="FF0000"/>
                </a:solidFill>
              </a:rPr>
              <a:t>2.2.5. Gros intestin (côlon)</a:t>
            </a:r>
          </a:p>
        </p:txBody>
      </p:sp>
      <p:sp>
        <p:nvSpPr>
          <p:cNvPr id="3" name="Espace réservé du contenu 2"/>
          <p:cNvSpPr>
            <a:spLocks noGrp="1"/>
          </p:cNvSpPr>
          <p:nvPr>
            <p:ph idx="1"/>
          </p:nvPr>
        </p:nvSpPr>
        <p:spPr>
          <a:xfrm>
            <a:off x="457200" y="1600201"/>
            <a:ext cx="8229600" cy="2260848"/>
          </a:xfrm>
        </p:spPr>
        <p:txBody>
          <a:bodyPr>
            <a:normAutofit/>
          </a:bodyPr>
          <a:lstStyle/>
          <a:p>
            <a:pPr algn="just">
              <a:lnSpc>
                <a:spcPct val="150000"/>
              </a:lnSpc>
            </a:pPr>
            <a:r>
              <a:rPr lang="fr-FR" sz="2800" dirty="0"/>
              <a:t>Le dernier segment du tractus gastro-intestinal, avec un grand diamètre, allant de la valvule iléo-colique à l'anus.</a:t>
            </a:r>
          </a:p>
        </p:txBody>
      </p:sp>
      <p:sp>
        <p:nvSpPr>
          <p:cNvPr id="4" name="Rectangle 3"/>
          <p:cNvSpPr/>
          <p:nvPr/>
        </p:nvSpPr>
        <p:spPr>
          <a:xfrm>
            <a:off x="395536" y="3933056"/>
            <a:ext cx="8352928" cy="1384995"/>
          </a:xfrm>
          <a:prstGeom prst="rect">
            <a:avLst/>
          </a:prstGeom>
        </p:spPr>
        <p:txBody>
          <a:bodyPr wrap="square">
            <a:spAutoFit/>
          </a:bodyPr>
          <a:lstStyle/>
          <a:p>
            <a:pPr marL="457200" indent="-457200" algn="just">
              <a:lnSpc>
                <a:spcPct val="150000"/>
              </a:lnSpc>
              <a:buFont typeface="Arial" pitchFamily="34" charset="0"/>
              <a:buChar char="•"/>
            </a:pPr>
            <a:r>
              <a:rPr lang="fr-FR" sz="2800" dirty="0"/>
              <a:t>Le côlon ou gros intestin mesure en moyenne 1,5 m pour un diamètre moyen de 7 cm.</a:t>
            </a:r>
          </a:p>
        </p:txBody>
      </p:sp>
    </p:spTree>
    <p:extLst>
      <p:ext uri="{BB962C8B-B14F-4D97-AF65-F5344CB8AC3E}">
        <p14:creationId xmlns:p14="http://schemas.microsoft.com/office/powerpoint/2010/main" val="3689819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229600" cy="1108720"/>
          </a:xfrm>
        </p:spPr>
        <p:txBody>
          <a:bodyPr>
            <a:noAutofit/>
          </a:bodyPr>
          <a:lstStyle/>
          <a:p>
            <a:pPr algn="just">
              <a:lnSpc>
                <a:spcPct val="150000"/>
              </a:lnSpc>
            </a:pPr>
            <a:r>
              <a:rPr lang="fr-FR" sz="2800" dirty="0"/>
              <a:t>Il forme un cadre autour de l'intestin grêle, en bordure de la cavité abdominale.</a:t>
            </a:r>
          </a:p>
          <a:p>
            <a:pPr algn="just">
              <a:lnSpc>
                <a:spcPct val="150000"/>
              </a:lnSpc>
            </a:pPr>
            <a:r>
              <a:rPr lang="fr-FR" sz="2800" b="1" dirty="0">
                <a:solidFill>
                  <a:srgbClr val="FF0000"/>
                </a:solidFill>
              </a:rPr>
              <a:t>Le rôle du côlon </a:t>
            </a:r>
            <a:r>
              <a:rPr lang="fr-FR" sz="2800" dirty="0"/>
              <a:t>est de terminer la digestion, de récupérer l'eau du chyme intestinal et d'évacuer les déchets résiduels vers le rectum.</a:t>
            </a:r>
          </a:p>
          <a:p>
            <a:pPr algn="just">
              <a:lnSpc>
                <a:spcPct val="150000"/>
              </a:lnSpc>
            </a:pPr>
            <a:endParaRPr lang="fr-FR" sz="2800" dirty="0"/>
          </a:p>
        </p:txBody>
      </p:sp>
    </p:spTree>
    <p:extLst>
      <p:ext uri="{BB962C8B-B14F-4D97-AF65-F5344CB8AC3E}">
        <p14:creationId xmlns:p14="http://schemas.microsoft.com/office/powerpoint/2010/main" val="1282119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6"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584327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96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589640" cy="6408712"/>
          </a:xfrm>
        </p:spPr>
        <p:txBody>
          <a:bodyPr>
            <a:noAutofit/>
          </a:bodyPr>
          <a:lstStyle/>
          <a:p>
            <a:pPr>
              <a:lnSpc>
                <a:spcPct val="150000"/>
              </a:lnSpc>
            </a:pPr>
            <a:r>
              <a:rPr lang="fr-FR" sz="2800" dirty="0"/>
              <a:t>Le côlon est divisé en cinq parties :</a:t>
            </a:r>
          </a:p>
          <a:p>
            <a:pPr>
              <a:lnSpc>
                <a:spcPct val="150000"/>
              </a:lnSpc>
              <a:buFont typeface="Wingdings" pitchFamily="2" charset="2"/>
              <a:buChar char="ü"/>
            </a:pPr>
            <a:r>
              <a:rPr lang="fr-FR" sz="2800" b="1" i="1" dirty="0"/>
              <a:t>   le </a:t>
            </a:r>
            <a:r>
              <a:rPr lang="fr-FR" sz="2800" b="1" i="1" dirty="0" err="1"/>
              <a:t>caecum</a:t>
            </a:r>
            <a:r>
              <a:rPr lang="fr-FR" sz="2800" b="1" i="1" dirty="0"/>
              <a:t> </a:t>
            </a:r>
            <a:r>
              <a:rPr lang="fr-FR" sz="2800" dirty="0"/>
              <a:t>: légèrement dilaté, situé en bas et à droite de l'abdomen, auquel s'attache l'appendice ;</a:t>
            </a:r>
          </a:p>
          <a:p>
            <a:pPr>
              <a:lnSpc>
                <a:spcPct val="150000"/>
              </a:lnSpc>
              <a:buFont typeface="Wingdings" pitchFamily="2" charset="2"/>
              <a:buChar char="ü"/>
            </a:pPr>
            <a:r>
              <a:rPr lang="fr-FR" sz="2800" b="1" i="1" dirty="0"/>
              <a:t>le côlon droit</a:t>
            </a:r>
            <a:r>
              <a:rPr lang="fr-FR" sz="2800" dirty="0"/>
              <a:t> ou </a:t>
            </a:r>
            <a:r>
              <a:rPr lang="fr-FR" sz="2800" b="1" i="1" dirty="0"/>
              <a:t>ascendant</a:t>
            </a:r>
            <a:r>
              <a:rPr lang="fr-FR" sz="2800" dirty="0"/>
              <a:t> qui remonte vers le foie ;</a:t>
            </a:r>
          </a:p>
          <a:p>
            <a:pPr>
              <a:lnSpc>
                <a:spcPct val="150000"/>
              </a:lnSpc>
              <a:buFont typeface="Wingdings" pitchFamily="2" charset="2"/>
              <a:buChar char="ü"/>
            </a:pPr>
            <a:r>
              <a:rPr lang="fr-FR" sz="2800" b="1" i="1" dirty="0"/>
              <a:t>le côlon transverse </a:t>
            </a:r>
            <a:r>
              <a:rPr lang="fr-FR" sz="2800" dirty="0"/>
              <a:t>qui passe de droite à gauche devant l'estomac et remonte un peu sous les côtes gauches ;</a:t>
            </a:r>
          </a:p>
          <a:p>
            <a:pPr>
              <a:lnSpc>
                <a:spcPct val="150000"/>
              </a:lnSpc>
              <a:buFont typeface="Wingdings" pitchFamily="2" charset="2"/>
              <a:buChar char="ü"/>
            </a:pPr>
            <a:r>
              <a:rPr lang="fr-FR" sz="2800" b="1" i="1" dirty="0"/>
              <a:t>le côlon gauche </a:t>
            </a:r>
            <a:r>
              <a:rPr lang="fr-FR" sz="2800" dirty="0"/>
              <a:t>ou </a:t>
            </a:r>
            <a:r>
              <a:rPr lang="fr-FR" sz="2800" b="1" i="1" dirty="0"/>
              <a:t>descendant</a:t>
            </a:r>
            <a:r>
              <a:rPr lang="fr-FR" sz="2800" dirty="0"/>
              <a:t> qui redescend vers le bassin ;</a:t>
            </a:r>
          </a:p>
          <a:p>
            <a:pPr>
              <a:lnSpc>
                <a:spcPct val="150000"/>
              </a:lnSpc>
            </a:pPr>
            <a:r>
              <a:rPr lang="fr-FR" sz="2800" b="1" i="1" dirty="0"/>
              <a:t>le côlon sigmoïde</a:t>
            </a:r>
            <a:r>
              <a:rPr lang="fr-FR" sz="2800" dirty="0"/>
              <a:t>, qui pénètre dans le bassin.</a:t>
            </a:r>
          </a:p>
        </p:txBody>
      </p:sp>
    </p:spTree>
    <p:extLst>
      <p:ext uri="{BB962C8B-B14F-4D97-AF65-F5344CB8AC3E}">
        <p14:creationId xmlns:p14="http://schemas.microsoft.com/office/powerpoint/2010/main" val="376078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60648"/>
            <a:ext cx="8229600" cy="4525963"/>
          </a:xfrm>
        </p:spPr>
        <p:txBody>
          <a:bodyPr/>
          <a:lstStyle/>
          <a:p>
            <a:pPr marL="0" indent="0" algn="just">
              <a:lnSpc>
                <a:spcPct val="150000"/>
              </a:lnSpc>
              <a:buNone/>
            </a:pPr>
            <a:r>
              <a:rPr lang="fr-FR" dirty="0"/>
              <a:t> encore classées comme </a:t>
            </a:r>
            <a:r>
              <a:rPr lang="fr-FR" dirty="0">
                <a:solidFill>
                  <a:srgbClr val="FF0000"/>
                </a:solidFill>
              </a:rPr>
              <a:t>éléments nutritifs</a:t>
            </a:r>
            <a:r>
              <a:rPr lang="fr-FR" dirty="0"/>
              <a:t>, influencent la fonction du corps, protègent contre les maladies, rétablissent la santé, et  déterminent la réaction des gens à des changements dans l'environnement.</a:t>
            </a:r>
          </a:p>
          <a:p>
            <a:pPr algn="just">
              <a:lnSpc>
                <a:spcPct val="150000"/>
              </a:lnSpc>
            </a:pPr>
            <a:endParaRPr lang="fr-FR" dirty="0"/>
          </a:p>
        </p:txBody>
      </p:sp>
    </p:spTree>
    <p:extLst>
      <p:ext uri="{BB962C8B-B14F-4D97-AF65-F5344CB8AC3E}">
        <p14:creationId xmlns:p14="http://schemas.microsoft.com/office/powerpoint/2010/main" val="1576824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48" y="784"/>
            <a:ext cx="8850172" cy="2677656"/>
          </a:xfrm>
          <a:prstGeom prst="rect">
            <a:avLst/>
          </a:prstGeom>
        </p:spPr>
        <p:txBody>
          <a:bodyPr wrap="square">
            <a:spAutoFit/>
          </a:bodyPr>
          <a:lstStyle/>
          <a:p>
            <a:pPr>
              <a:lnSpc>
                <a:spcPct val="150000"/>
              </a:lnSpc>
            </a:pPr>
            <a:r>
              <a:rPr lang="fr-FR" sz="2800" b="1" dirty="0"/>
              <a:t>L'appendice</a:t>
            </a:r>
          </a:p>
          <a:p>
            <a:pPr>
              <a:lnSpc>
                <a:spcPct val="150000"/>
              </a:lnSpc>
            </a:pPr>
            <a:r>
              <a:rPr lang="fr-FR" sz="2800" dirty="0"/>
              <a:t>L'appendice est situé dans la fosse iliaque droite, tout au bout du cæcum, mais dans une position variable chez chacun. </a:t>
            </a:r>
          </a:p>
        </p:txBody>
      </p:sp>
      <p:sp>
        <p:nvSpPr>
          <p:cNvPr id="6" name="Espace réservé du contenu 2">
            <a:extLst>
              <a:ext uri="{FF2B5EF4-FFF2-40B4-BE49-F238E27FC236}">
                <a16:creationId xmlns:a16="http://schemas.microsoft.com/office/drawing/2014/main" id="{295F83C3-146A-45CC-B797-8D18FE0DAD26}"/>
              </a:ext>
            </a:extLst>
          </p:cNvPr>
          <p:cNvSpPr>
            <a:spLocks noGrp="1"/>
          </p:cNvSpPr>
          <p:nvPr>
            <p:ph idx="1"/>
          </p:nvPr>
        </p:nvSpPr>
        <p:spPr>
          <a:xfrm>
            <a:off x="284348" y="2479752"/>
            <a:ext cx="8229600" cy="1612776"/>
          </a:xfrm>
        </p:spPr>
        <p:txBody>
          <a:bodyPr>
            <a:normAutofit/>
          </a:bodyPr>
          <a:lstStyle/>
          <a:p>
            <a:pPr algn="just">
              <a:lnSpc>
                <a:spcPct val="150000"/>
              </a:lnSpc>
            </a:pPr>
            <a:r>
              <a:rPr lang="fr-FR" sz="2800" dirty="0"/>
              <a:t>La jonction entre cæcum et appendice est appelée </a:t>
            </a:r>
            <a:r>
              <a:rPr lang="fr-FR" sz="2800" dirty="0">
                <a:solidFill>
                  <a:srgbClr val="FF0000"/>
                </a:solidFill>
              </a:rPr>
              <a:t>point de Mac Burney</a:t>
            </a:r>
            <a:r>
              <a:rPr lang="fr-FR" sz="2800" dirty="0"/>
              <a:t>.</a:t>
            </a:r>
          </a:p>
        </p:txBody>
      </p:sp>
      <p:sp>
        <p:nvSpPr>
          <p:cNvPr id="7" name="Rectangle 6">
            <a:extLst>
              <a:ext uri="{FF2B5EF4-FFF2-40B4-BE49-F238E27FC236}">
                <a16:creationId xmlns:a16="http://schemas.microsoft.com/office/drawing/2014/main" id="{422F3F83-26EC-4050-BC6E-873E0FBD1929}"/>
              </a:ext>
            </a:extLst>
          </p:cNvPr>
          <p:cNvSpPr/>
          <p:nvPr/>
        </p:nvSpPr>
        <p:spPr>
          <a:xfrm>
            <a:off x="186680" y="3950960"/>
            <a:ext cx="8424936" cy="2677656"/>
          </a:xfrm>
          <a:prstGeom prst="rect">
            <a:avLst/>
          </a:prstGeom>
        </p:spPr>
        <p:txBody>
          <a:bodyPr wrap="square">
            <a:spAutoFit/>
          </a:bodyPr>
          <a:lstStyle/>
          <a:p>
            <a:pPr marL="285750" indent="-285750" algn="just">
              <a:lnSpc>
                <a:spcPct val="150000"/>
              </a:lnSpc>
              <a:buFont typeface="Arial" pitchFamily="34" charset="0"/>
              <a:buChar char="•"/>
            </a:pPr>
            <a:r>
              <a:rPr lang="fr-FR" sz="2800" dirty="0"/>
              <a:t>Il mesure </a:t>
            </a:r>
            <a:r>
              <a:rPr lang="fr-FR" sz="2800" dirty="0">
                <a:solidFill>
                  <a:srgbClr val="FF0000"/>
                </a:solidFill>
              </a:rPr>
              <a:t>entre 2 et 20 cm </a:t>
            </a:r>
            <a:r>
              <a:rPr lang="fr-FR" sz="2800" dirty="0"/>
              <a:t>selon les individus, pour un diamètre de 0,5 à 1 cm.</a:t>
            </a:r>
          </a:p>
          <a:p>
            <a:pPr marL="285750" indent="-285750" algn="just">
              <a:lnSpc>
                <a:spcPct val="150000"/>
              </a:lnSpc>
              <a:buFont typeface="Arial" pitchFamily="34" charset="0"/>
              <a:buChar char="•"/>
            </a:pPr>
            <a:r>
              <a:rPr lang="fr-FR" sz="2800" dirty="0"/>
              <a:t>L'appendice est relié au cæcum et à l'intestin grêle par une fine membrane fibreuse très proche du péritoine.</a:t>
            </a:r>
          </a:p>
        </p:txBody>
      </p:sp>
    </p:spTree>
    <p:extLst>
      <p:ext uri="{BB962C8B-B14F-4D97-AF65-F5344CB8AC3E}">
        <p14:creationId xmlns:p14="http://schemas.microsoft.com/office/powerpoint/2010/main" val="414332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496944" cy="2031325"/>
          </a:xfrm>
          <a:prstGeom prst="rect">
            <a:avLst/>
          </a:prstGeom>
        </p:spPr>
        <p:txBody>
          <a:bodyPr wrap="square">
            <a:spAutoFit/>
          </a:bodyPr>
          <a:lstStyle/>
          <a:p>
            <a:pPr algn="just">
              <a:lnSpc>
                <a:spcPct val="150000"/>
              </a:lnSpc>
            </a:pPr>
            <a:r>
              <a:rPr lang="fr-FR" sz="2800" b="1" dirty="0"/>
              <a:t>Le rectum </a:t>
            </a:r>
            <a:r>
              <a:rPr lang="fr-FR" sz="2800" dirty="0"/>
              <a:t>est le dernier segment du tube digestif. Il assure le stockage des selles avant leur évacuation par l'anus.</a:t>
            </a:r>
          </a:p>
        </p:txBody>
      </p:sp>
    </p:spTree>
    <p:extLst>
      <p:ext uri="{BB962C8B-B14F-4D97-AF65-F5344CB8AC3E}">
        <p14:creationId xmlns:p14="http://schemas.microsoft.com/office/powerpoint/2010/main" val="42102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30030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6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88640"/>
            <a:ext cx="8229600" cy="4525963"/>
          </a:xfrm>
        </p:spPr>
        <p:txBody>
          <a:bodyPr>
            <a:normAutofit lnSpcReduction="10000"/>
          </a:bodyPr>
          <a:lstStyle/>
          <a:p>
            <a:pPr algn="just">
              <a:lnSpc>
                <a:spcPct val="150000"/>
              </a:lnSpc>
            </a:pPr>
            <a:r>
              <a:rPr lang="fr-FR" sz="2800" dirty="0"/>
              <a:t>Le gros intestin a peu ou pas la fonction digestive, bien qu’il sécrète du mucus. </a:t>
            </a:r>
          </a:p>
          <a:p>
            <a:pPr algn="just">
              <a:lnSpc>
                <a:spcPct val="150000"/>
              </a:lnSpc>
            </a:pPr>
            <a:r>
              <a:rPr lang="fr-FR" sz="2800" dirty="0"/>
              <a:t>La muqueuse n'a pas des microvillosités, mais contient de nombreuses </a:t>
            </a:r>
            <a:r>
              <a:rPr lang="fr-FR" sz="2800" b="1" dirty="0">
                <a:solidFill>
                  <a:srgbClr val="FF0000"/>
                </a:solidFill>
              </a:rPr>
              <a:t>cellules caliciformes </a:t>
            </a:r>
            <a:r>
              <a:rPr lang="fr-FR" sz="2800" dirty="0"/>
              <a:t>pour sécréter du mucus afin aider à la formation de matières fécales et de maintenir une condition alcaline.</a:t>
            </a:r>
          </a:p>
        </p:txBody>
      </p:sp>
      <p:sp>
        <p:nvSpPr>
          <p:cNvPr id="4" name="Rectangle 3"/>
          <p:cNvSpPr/>
          <p:nvPr/>
        </p:nvSpPr>
        <p:spPr>
          <a:xfrm>
            <a:off x="539552" y="4653136"/>
            <a:ext cx="8136904" cy="1964512"/>
          </a:xfrm>
          <a:prstGeom prst="rect">
            <a:avLst/>
          </a:prstGeom>
        </p:spPr>
        <p:txBody>
          <a:bodyPr wrap="square">
            <a:spAutoFit/>
          </a:bodyPr>
          <a:lstStyle/>
          <a:p>
            <a:pPr marL="457200" indent="-457200" algn="just">
              <a:lnSpc>
                <a:spcPct val="150000"/>
              </a:lnSpc>
              <a:buFont typeface="Arial" pitchFamily="34" charset="0"/>
              <a:buChar char="•"/>
            </a:pPr>
            <a:r>
              <a:rPr lang="fr-FR" sz="2800" dirty="0"/>
              <a:t>La stimulation mécanique et les impulsions parasympathique contrôlent le taux de la sécrétion du mucus.</a:t>
            </a:r>
          </a:p>
        </p:txBody>
      </p:sp>
    </p:spTree>
    <p:extLst>
      <p:ext uri="{BB962C8B-B14F-4D97-AF65-F5344CB8AC3E}">
        <p14:creationId xmlns:p14="http://schemas.microsoft.com/office/powerpoint/2010/main" val="566164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229600" cy="1180728"/>
          </a:xfrm>
        </p:spPr>
        <p:txBody>
          <a:bodyPr>
            <a:normAutofit fontScale="92500" lnSpcReduction="10000"/>
          </a:bodyPr>
          <a:lstStyle/>
          <a:p>
            <a:pPr>
              <a:lnSpc>
                <a:spcPct val="150000"/>
              </a:lnSpc>
            </a:pPr>
            <a:r>
              <a:rPr lang="fr-FR" sz="2800" dirty="0"/>
              <a:t>Le gros intestin absorbe seulement l'eau, les électrolytes et les vitamines.</a:t>
            </a:r>
          </a:p>
        </p:txBody>
      </p:sp>
      <p:sp>
        <p:nvSpPr>
          <p:cNvPr id="4" name="Rectangle 3"/>
          <p:cNvSpPr/>
          <p:nvPr/>
        </p:nvSpPr>
        <p:spPr>
          <a:xfrm>
            <a:off x="395536" y="1340768"/>
            <a:ext cx="8064896" cy="2862322"/>
          </a:xfrm>
          <a:prstGeom prst="rect">
            <a:avLst/>
          </a:prstGeom>
        </p:spPr>
        <p:txBody>
          <a:bodyPr wrap="square">
            <a:spAutoFit/>
          </a:bodyPr>
          <a:lstStyle/>
          <a:p>
            <a:pPr marL="457200" indent="-457200" algn="just">
              <a:lnSpc>
                <a:spcPct val="150000"/>
              </a:lnSpc>
              <a:buFont typeface="Arial" pitchFamily="34" charset="0"/>
              <a:buChar char="•"/>
            </a:pPr>
            <a:r>
              <a:rPr lang="fr-FR" sz="2800" dirty="0"/>
              <a:t>De </a:t>
            </a:r>
            <a:r>
              <a:rPr lang="fr-FR" sz="2800" dirty="0">
                <a:solidFill>
                  <a:srgbClr val="FF0000"/>
                </a:solidFill>
              </a:rPr>
              <a:t>nombreuses bactéries (</a:t>
            </a:r>
            <a:r>
              <a:rPr lang="fr-FR" sz="2400" dirty="0">
                <a:solidFill>
                  <a:srgbClr val="FF0000"/>
                </a:solidFill>
              </a:rPr>
              <a:t>10</a:t>
            </a:r>
            <a:r>
              <a:rPr lang="fr-FR" sz="2400" baseline="30000" dirty="0">
                <a:solidFill>
                  <a:srgbClr val="FF0000"/>
                </a:solidFill>
              </a:rPr>
              <a:t>11</a:t>
            </a:r>
            <a:r>
              <a:rPr lang="fr-FR" sz="3600" dirty="0">
                <a:solidFill>
                  <a:srgbClr val="FF0000"/>
                </a:solidFill>
              </a:rPr>
              <a:t>)</a:t>
            </a:r>
            <a:r>
              <a:rPr lang="fr-FR" sz="2800" dirty="0">
                <a:solidFill>
                  <a:srgbClr val="FF0000"/>
                </a:solidFill>
              </a:rPr>
              <a:t> </a:t>
            </a:r>
            <a:r>
              <a:rPr lang="fr-FR" sz="2800" dirty="0"/>
              <a:t>vivent dans le gros intestin, où ils se </a:t>
            </a:r>
            <a:r>
              <a:rPr lang="fr-FR" sz="2800" dirty="0">
                <a:solidFill>
                  <a:srgbClr val="FF0000"/>
                </a:solidFill>
              </a:rPr>
              <a:t>décomposent certaines substances non digestibles </a:t>
            </a:r>
            <a:r>
              <a:rPr lang="fr-FR" sz="2800" dirty="0"/>
              <a:t>et </a:t>
            </a:r>
            <a:r>
              <a:rPr lang="fr-FR" sz="2800" dirty="0">
                <a:solidFill>
                  <a:srgbClr val="FF0000"/>
                </a:solidFill>
              </a:rPr>
              <a:t>synthétisent certaines vitamines.</a:t>
            </a:r>
          </a:p>
        </p:txBody>
      </p:sp>
    </p:spTree>
    <p:extLst>
      <p:ext uri="{BB962C8B-B14F-4D97-AF65-F5344CB8AC3E}">
        <p14:creationId xmlns:p14="http://schemas.microsoft.com/office/powerpoint/2010/main" val="3654750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b="1" i="1" dirty="0">
                <a:solidFill>
                  <a:srgbClr val="FF0000"/>
                </a:solidFill>
              </a:rPr>
              <a:t>Effet nutritionnel la flore intestinale</a:t>
            </a:r>
          </a:p>
        </p:txBody>
      </p:sp>
      <p:sp>
        <p:nvSpPr>
          <p:cNvPr id="3" name="Espace réservé du contenu 2"/>
          <p:cNvSpPr>
            <a:spLocks noGrp="1"/>
          </p:cNvSpPr>
          <p:nvPr>
            <p:ph idx="1"/>
          </p:nvPr>
        </p:nvSpPr>
        <p:spPr>
          <a:xfrm>
            <a:off x="457200" y="1600201"/>
            <a:ext cx="4042792" cy="604664"/>
          </a:xfrm>
        </p:spPr>
        <p:txBody>
          <a:bodyPr/>
          <a:lstStyle/>
          <a:p>
            <a:r>
              <a:rPr lang="fr-FR" dirty="0"/>
              <a:t> </a:t>
            </a:r>
            <a:r>
              <a:rPr lang="fr-FR" sz="2800" b="1" i="1" u="sng" dirty="0"/>
              <a:t>bénéfiques pour l’hôte</a:t>
            </a:r>
          </a:p>
        </p:txBody>
      </p:sp>
      <p:sp>
        <p:nvSpPr>
          <p:cNvPr id="4" name="Rectangle 3"/>
          <p:cNvSpPr/>
          <p:nvPr/>
        </p:nvSpPr>
        <p:spPr>
          <a:xfrm>
            <a:off x="251520" y="2276872"/>
            <a:ext cx="8568952" cy="2677656"/>
          </a:xfrm>
          <a:prstGeom prst="rect">
            <a:avLst/>
          </a:prstGeom>
        </p:spPr>
        <p:txBody>
          <a:bodyPr wrap="square">
            <a:spAutoFit/>
          </a:bodyPr>
          <a:lstStyle/>
          <a:p>
            <a:pPr marL="457200" indent="-457200" algn="just">
              <a:lnSpc>
                <a:spcPct val="150000"/>
              </a:lnSpc>
              <a:buFontTx/>
              <a:buChar char="-"/>
            </a:pPr>
            <a:r>
              <a:rPr lang="fr-FR" sz="2800" dirty="0"/>
              <a:t>production </a:t>
            </a:r>
            <a:r>
              <a:rPr lang="fr-FR" sz="2800" dirty="0">
                <a:solidFill>
                  <a:srgbClr val="FF0000"/>
                </a:solidFill>
              </a:rPr>
              <a:t>d’acides gras à chaîne courte </a:t>
            </a:r>
            <a:r>
              <a:rPr lang="fr-FR" sz="2800" dirty="0"/>
              <a:t>diminuant la synthèse hépatique du cholestérol; </a:t>
            </a:r>
          </a:p>
          <a:p>
            <a:pPr marL="457200" indent="-457200" algn="just">
              <a:lnSpc>
                <a:spcPct val="150000"/>
              </a:lnSpc>
              <a:buFontTx/>
              <a:buChar char="-"/>
            </a:pPr>
            <a:r>
              <a:rPr lang="fr-FR" sz="2800" dirty="0"/>
              <a:t>l’acide butyrique, est la principale source d’énergie de la muqueuse colique,</a:t>
            </a:r>
          </a:p>
        </p:txBody>
      </p:sp>
    </p:spTree>
    <p:extLst>
      <p:ext uri="{BB962C8B-B14F-4D97-AF65-F5344CB8AC3E}">
        <p14:creationId xmlns:p14="http://schemas.microsoft.com/office/powerpoint/2010/main" val="3082740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9"/>
            <a:ext cx="8229600" cy="2808311"/>
          </a:xfrm>
        </p:spPr>
        <p:txBody>
          <a:bodyPr>
            <a:noAutofit/>
          </a:bodyPr>
          <a:lstStyle/>
          <a:p>
            <a:pPr marL="0" indent="0" algn="just">
              <a:lnSpc>
                <a:spcPct val="150000"/>
              </a:lnSpc>
              <a:buNone/>
            </a:pPr>
            <a:r>
              <a:rPr lang="fr-FR" sz="2800" dirty="0"/>
              <a:t>- dégradation des hydrates de carbone non absorbés (amidon, pectine, glycoprotéines) aboutissant à la production d’acides organiques assimilables par l’hôte (acétate, </a:t>
            </a:r>
            <a:r>
              <a:rPr lang="fr-FR" sz="2800" dirty="0" err="1"/>
              <a:t>propionate</a:t>
            </a:r>
            <a:r>
              <a:rPr lang="fr-FR" sz="2800" dirty="0"/>
              <a:t>, butyrate) et de gaz (CO</a:t>
            </a:r>
            <a:r>
              <a:rPr lang="fr-FR" sz="2800" baseline="-25000" dirty="0"/>
              <a:t>2</a:t>
            </a:r>
            <a:r>
              <a:rPr lang="fr-FR" sz="2800" dirty="0"/>
              <a:t> ,H</a:t>
            </a:r>
            <a:r>
              <a:rPr lang="fr-FR" sz="2800" baseline="-25000" dirty="0"/>
              <a:t>2</a:t>
            </a:r>
            <a:r>
              <a:rPr lang="fr-FR" sz="2800" dirty="0"/>
              <a:t>),</a:t>
            </a:r>
          </a:p>
        </p:txBody>
      </p:sp>
      <p:sp>
        <p:nvSpPr>
          <p:cNvPr id="4" name="Rectangle 3"/>
          <p:cNvSpPr/>
          <p:nvPr/>
        </p:nvSpPr>
        <p:spPr>
          <a:xfrm>
            <a:off x="396840" y="3140968"/>
            <a:ext cx="8424936" cy="2610843"/>
          </a:xfrm>
          <a:prstGeom prst="rect">
            <a:avLst/>
          </a:prstGeom>
        </p:spPr>
        <p:txBody>
          <a:bodyPr wrap="square">
            <a:spAutoFit/>
          </a:bodyPr>
          <a:lstStyle/>
          <a:p>
            <a:pPr algn="just">
              <a:lnSpc>
                <a:spcPct val="150000"/>
              </a:lnSpc>
            </a:pPr>
            <a:r>
              <a:rPr lang="fr-FR" sz="2800" dirty="0"/>
              <a:t>- hydrolyse des lipides alimentaires non absorbés grâce aux lipases bactériennes et à la conjugaison des acides biliaires primaires, indispensable pour une bonne absorption des graisses,</a:t>
            </a:r>
          </a:p>
        </p:txBody>
      </p:sp>
    </p:spTree>
    <p:extLst>
      <p:ext uri="{BB962C8B-B14F-4D97-AF65-F5344CB8AC3E}">
        <p14:creationId xmlns:p14="http://schemas.microsoft.com/office/powerpoint/2010/main" val="1879801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640960" cy="1964512"/>
          </a:xfrm>
          <a:prstGeom prst="rect">
            <a:avLst/>
          </a:prstGeom>
        </p:spPr>
        <p:txBody>
          <a:bodyPr wrap="square">
            <a:spAutoFit/>
          </a:bodyPr>
          <a:lstStyle/>
          <a:p>
            <a:pPr>
              <a:lnSpc>
                <a:spcPct val="150000"/>
              </a:lnSpc>
            </a:pPr>
            <a:r>
              <a:rPr lang="fr-FR" sz="2800" dirty="0"/>
              <a:t>- dégradation de certaines protéines et de certains acides aminés (tryptophane), permettant la récupération de l’azote,</a:t>
            </a:r>
          </a:p>
        </p:txBody>
      </p:sp>
      <p:sp>
        <p:nvSpPr>
          <p:cNvPr id="5" name="Rectangle 4"/>
          <p:cNvSpPr/>
          <p:nvPr/>
        </p:nvSpPr>
        <p:spPr>
          <a:xfrm>
            <a:off x="179512" y="2172034"/>
            <a:ext cx="8640960" cy="4616648"/>
          </a:xfrm>
          <a:prstGeom prst="rect">
            <a:avLst/>
          </a:prstGeom>
        </p:spPr>
        <p:txBody>
          <a:bodyPr wrap="square">
            <a:spAutoFit/>
          </a:bodyPr>
          <a:lstStyle/>
          <a:p>
            <a:pPr algn="just">
              <a:lnSpc>
                <a:spcPct val="150000"/>
              </a:lnSpc>
            </a:pPr>
            <a:r>
              <a:rPr lang="fr-FR" sz="2800" dirty="0"/>
              <a:t>- apport vitaminique : certaines bactéries anaérobies facultatives (</a:t>
            </a:r>
            <a:r>
              <a:rPr lang="fr-FR" sz="2800" i="1" dirty="0"/>
              <a:t>E. coli</a:t>
            </a:r>
            <a:r>
              <a:rPr lang="fr-FR" sz="2800" dirty="0"/>
              <a:t>, </a:t>
            </a:r>
            <a:r>
              <a:rPr lang="fr-FR" sz="2800" i="1" dirty="0"/>
              <a:t>E. </a:t>
            </a:r>
            <a:r>
              <a:rPr lang="fr-FR" sz="2800" i="1" dirty="0" err="1"/>
              <a:t>aerogenes</a:t>
            </a:r>
            <a:r>
              <a:rPr lang="fr-FR" sz="2800" dirty="0"/>
              <a:t>) sont capables de synthétiser in vitro un large éventail de vitamines (biotine: B8; riboflavine: B2; acide pantothénique: B5; pyridoxine: B6 et vitamine K). Des bactéries anaérobies strictes (</a:t>
            </a:r>
            <a:r>
              <a:rPr lang="fr-FR" sz="2800" i="1" dirty="0"/>
              <a:t>C. </a:t>
            </a:r>
            <a:r>
              <a:rPr lang="fr-FR" sz="2800" i="1" dirty="0" err="1"/>
              <a:t>butyricum</a:t>
            </a:r>
            <a:r>
              <a:rPr lang="fr-FR" sz="2800" dirty="0"/>
              <a:t>, </a:t>
            </a:r>
            <a:r>
              <a:rPr lang="fr-FR" sz="2800" i="1" dirty="0" err="1"/>
              <a:t>Veillonella</a:t>
            </a:r>
            <a:r>
              <a:rPr lang="fr-FR" sz="2800" i="1" dirty="0"/>
              <a:t> </a:t>
            </a:r>
            <a:r>
              <a:rPr lang="fr-FR" sz="2800" i="1" dirty="0" err="1"/>
              <a:t>sp</a:t>
            </a:r>
            <a:r>
              <a:rPr lang="fr-FR" sz="2800" dirty="0"/>
              <a:t>.) sont capables de synthétiser la vitamine B12</a:t>
            </a:r>
          </a:p>
        </p:txBody>
      </p:sp>
    </p:spTree>
    <p:extLst>
      <p:ext uri="{BB962C8B-B14F-4D97-AF65-F5344CB8AC3E}">
        <p14:creationId xmlns:p14="http://schemas.microsoft.com/office/powerpoint/2010/main" val="18151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8496944" cy="1384995"/>
          </a:xfrm>
          <a:prstGeom prst="rect">
            <a:avLst/>
          </a:prstGeom>
        </p:spPr>
        <p:txBody>
          <a:bodyPr wrap="square">
            <a:spAutoFit/>
          </a:bodyPr>
          <a:lstStyle/>
          <a:p>
            <a:pPr algn="just">
              <a:lnSpc>
                <a:spcPct val="150000"/>
              </a:lnSpc>
            </a:pPr>
            <a:r>
              <a:rPr lang="fr-FR" sz="2800" dirty="0"/>
              <a:t> d’une grande utilité pour la croissance locale bactérienne.</a:t>
            </a:r>
          </a:p>
        </p:txBody>
      </p:sp>
      <p:sp>
        <p:nvSpPr>
          <p:cNvPr id="5" name="Rectangle 4"/>
          <p:cNvSpPr/>
          <p:nvPr/>
        </p:nvSpPr>
        <p:spPr>
          <a:xfrm>
            <a:off x="259452" y="1772816"/>
            <a:ext cx="4382866" cy="523220"/>
          </a:xfrm>
          <a:prstGeom prst="rect">
            <a:avLst/>
          </a:prstGeom>
        </p:spPr>
        <p:txBody>
          <a:bodyPr wrap="none">
            <a:spAutoFit/>
          </a:bodyPr>
          <a:lstStyle/>
          <a:p>
            <a:pPr marL="285750" indent="-285750">
              <a:buFont typeface="Arial" pitchFamily="34" charset="0"/>
              <a:buChar char="•"/>
            </a:pPr>
            <a:r>
              <a:rPr lang="fr-FR" sz="2800" b="1" i="1" u="sng" dirty="0"/>
              <a:t> défavorables pour l’hôte :</a:t>
            </a:r>
          </a:p>
        </p:txBody>
      </p:sp>
      <p:sp>
        <p:nvSpPr>
          <p:cNvPr id="6" name="Rectangle 5"/>
          <p:cNvSpPr/>
          <p:nvPr/>
        </p:nvSpPr>
        <p:spPr>
          <a:xfrm>
            <a:off x="259452" y="2492896"/>
            <a:ext cx="8489012" cy="1964512"/>
          </a:xfrm>
          <a:prstGeom prst="rect">
            <a:avLst/>
          </a:prstGeom>
        </p:spPr>
        <p:txBody>
          <a:bodyPr wrap="square">
            <a:spAutoFit/>
          </a:bodyPr>
          <a:lstStyle/>
          <a:p>
            <a:pPr algn="just">
              <a:lnSpc>
                <a:spcPct val="150000"/>
              </a:lnSpc>
            </a:pPr>
            <a:r>
              <a:rPr lang="fr-FR" sz="2800" dirty="0"/>
              <a:t>- métabolisme glucidique : les activités de type ß-</a:t>
            </a:r>
            <a:r>
              <a:rPr lang="fr-FR" sz="2800" dirty="0" err="1"/>
              <a:t>glucuronidase</a:t>
            </a:r>
            <a:r>
              <a:rPr lang="fr-FR" sz="2800" dirty="0"/>
              <a:t> libèrent à partir des ß-</a:t>
            </a:r>
            <a:r>
              <a:rPr lang="fr-FR" sz="2800" dirty="0" err="1"/>
              <a:t>glucuronides</a:t>
            </a:r>
            <a:r>
              <a:rPr lang="fr-FR" sz="2800" dirty="0"/>
              <a:t> des aglycones à pouvoir cancérigène,</a:t>
            </a:r>
          </a:p>
        </p:txBody>
      </p:sp>
      <p:sp>
        <p:nvSpPr>
          <p:cNvPr id="7" name="Rectangle 6"/>
          <p:cNvSpPr/>
          <p:nvPr/>
        </p:nvSpPr>
        <p:spPr>
          <a:xfrm>
            <a:off x="264526" y="4653136"/>
            <a:ext cx="8699962" cy="1964512"/>
          </a:xfrm>
          <a:prstGeom prst="rect">
            <a:avLst/>
          </a:prstGeom>
        </p:spPr>
        <p:txBody>
          <a:bodyPr wrap="square">
            <a:spAutoFit/>
          </a:bodyPr>
          <a:lstStyle/>
          <a:p>
            <a:pPr>
              <a:lnSpc>
                <a:spcPct val="150000"/>
              </a:lnSpc>
            </a:pPr>
            <a:r>
              <a:rPr lang="fr-FR" sz="2800" dirty="0"/>
              <a:t>- métabolisme azoté : la dégradation par la microflore des nitrates et des amines secondaires aboutit à la production de nitrosamines cancérigènes,</a:t>
            </a:r>
          </a:p>
        </p:txBody>
      </p:sp>
    </p:spTree>
    <p:extLst>
      <p:ext uri="{BB962C8B-B14F-4D97-AF65-F5344CB8AC3E}">
        <p14:creationId xmlns:p14="http://schemas.microsoft.com/office/powerpoint/2010/main" val="34667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6109"/>
            <a:ext cx="8640960" cy="1318181"/>
          </a:xfrm>
          <a:prstGeom prst="rect">
            <a:avLst/>
          </a:prstGeom>
        </p:spPr>
        <p:txBody>
          <a:bodyPr wrap="square">
            <a:spAutoFit/>
          </a:bodyPr>
          <a:lstStyle/>
          <a:p>
            <a:pPr algn="just">
              <a:lnSpc>
                <a:spcPct val="150000"/>
              </a:lnSpc>
            </a:pPr>
            <a:r>
              <a:rPr lang="fr-FR" sz="2800" dirty="0"/>
              <a:t>- métabolisme des </a:t>
            </a:r>
            <a:r>
              <a:rPr lang="fr-FR" sz="2800" dirty="0" err="1"/>
              <a:t>xénobiotiques</a:t>
            </a:r>
            <a:r>
              <a:rPr lang="fr-FR" sz="2800" dirty="0"/>
              <a:t> : induit une production de métabolites toxiques. </a:t>
            </a:r>
          </a:p>
        </p:txBody>
      </p:sp>
      <p:sp>
        <p:nvSpPr>
          <p:cNvPr id="5" name="Rectangle 4"/>
          <p:cNvSpPr/>
          <p:nvPr/>
        </p:nvSpPr>
        <p:spPr>
          <a:xfrm>
            <a:off x="256594" y="1835546"/>
            <a:ext cx="8635886" cy="2610843"/>
          </a:xfrm>
          <a:prstGeom prst="rect">
            <a:avLst/>
          </a:prstGeom>
        </p:spPr>
        <p:txBody>
          <a:bodyPr wrap="square">
            <a:spAutoFit/>
          </a:bodyPr>
          <a:lstStyle/>
          <a:p>
            <a:pPr algn="just">
              <a:lnSpc>
                <a:spcPct val="150000"/>
              </a:lnSpc>
            </a:pPr>
            <a:r>
              <a:rPr lang="fr-FR" sz="2800" dirty="0"/>
              <a:t>- Ainsi les </a:t>
            </a:r>
            <a:r>
              <a:rPr lang="fr-FR" sz="2800" dirty="0" err="1"/>
              <a:t>myrosinases</a:t>
            </a:r>
            <a:r>
              <a:rPr lang="fr-FR" sz="2800" dirty="0"/>
              <a:t> d’origine bactériennes, capables d’hydrolyser les </a:t>
            </a:r>
            <a:r>
              <a:rPr lang="fr-FR" sz="2800" dirty="0" err="1"/>
              <a:t>glucosinolates</a:t>
            </a:r>
            <a:r>
              <a:rPr lang="fr-FR" sz="2800" dirty="0"/>
              <a:t> des crucifères (choux, choux de </a:t>
            </a:r>
            <a:r>
              <a:rPr lang="fr-FR" sz="2800" dirty="0" err="1"/>
              <a:t>bruxelles</a:t>
            </a:r>
            <a:r>
              <a:rPr lang="fr-FR" sz="2800" dirty="0"/>
              <a:t>, navets…) peuvent être responsables de diarrhées.</a:t>
            </a:r>
          </a:p>
        </p:txBody>
      </p:sp>
    </p:spTree>
    <p:extLst>
      <p:ext uri="{BB962C8B-B14F-4D97-AF65-F5344CB8AC3E}">
        <p14:creationId xmlns:p14="http://schemas.microsoft.com/office/powerpoint/2010/main" val="394840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Aliment</a:t>
            </a:r>
          </a:p>
        </p:txBody>
      </p:sp>
      <p:sp>
        <p:nvSpPr>
          <p:cNvPr id="4" name="Rectangle 3"/>
          <p:cNvSpPr/>
          <p:nvPr/>
        </p:nvSpPr>
        <p:spPr>
          <a:xfrm>
            <a:off x="251520" y="1700808"/>
            <a:ext cx="8568952" cy="3709349"/>
          </a:xfrm>
          <a:prstGeom prst="rect">
            <a:avLst/>
          </a:prstGeom>
        </p:spPr>
        <p:txBody>
          <a:bodyPr wrap="square">
            <a:spAutoFit/>
          </a:bodyPr>
          <a:lstStyle/>
          <a:p>
            <a:pPr algn="just">
              <a:lnSpc>
                <a:spcPct val="150000"/>
              </a:lnSpc>
            </a:pPr>
            <a:r>
              <a:rPr lang="fr-FR" sz="3200" dirty="0"/>
              <a:t>La nourriture (ou l'aliment) est un élément d'origine animale, végétale, fongique, bactérienne, minérale ou chimique, consommé par des êtres vivants à des fins énergétiques ou nutritionnelles, dans le processus d'alimentation.</a:t>
            </a:r>
          </a:p>
        </p:txBody>
      </p:sp>
    </p:spTree>
    <p:extLst>
      <p:ext uri="{BB962C8B-B14F-4D97-AF65-F5344CB8AC3E}">
        <p14:creationId xmlns:p14="http://schemas.microsoft.com/office/powerpoint/2010/main" val="402233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3538736" cy="994122"/>
          </a:xfrm>
        </p:spPr>
        <p:txBody>
          <a:bodyPr>
            <a:normAutofit/>
          </a:bodyPr>
          <a:lstStyle/>
          <a:p>
            <a:pPr algn="l"/>
            <a:r>
              <a:rPr lang="fr-FR" sz="3200" b="1" dirty="0">
                <a:solidFill>
                  <a:srgbClr val="FF0000"/>
                </a:solidFill>
              </a:rPr>
              <a:t>2.2.6. Pancréas</a:t>
            </a:r>
          </a:p>
        </p:txBody>
      </p:sp>
      <p:sp>
        <p:nvSpPr>
          <p:cNvPr id="3" name="Espace réservé du contenu 2"/>
          <p:cNvSpPr>
            <a:spLocks noGrp="1"/>
          </p:cNvSpPr>
          <p:nvPr>
            <p:ph idx="1"/>
          </p:nvPr>
        </p:nvSpPr>
        <p:spPr/>
        <p:txBody>
          <a:bodyPr/>
          <a:lstStyle/>
          <a:p>
            <a:endParaRPr lang="fr-FR" dirty="0"/>
          </a:p>
        </p:txBody>
      </p:sp>
      <p:pic>
        <p:nvPicPr>
          <p:cNvPr id="1029" name="Picture 5"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53262"/>
            <a:ext cx="7632848" cy="476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986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1468760"/>
          </a:xfrm>
        </p:spPr>
        <p:txBody>
          <a:bodyPr>
            <a:normAutofit/>
          </a:bodyPr>
          <a:lstStyle/>
          <a:p>
            <a:pPr>
              <a:lnSpc>
                <a:spcPct val="150000"/>
              </a:lnSpc>
            </a:pPr>
            <a:r>
              <a:rPr lang="fr-FR" sz="2800" dirty="0"/>
              <a:t>Plus de 98% de la masse du pancréas est consacré à sa fonction exocrine.</a:t>
            </a:r>
          </a:p>
        </p:txBody>
      </p:sp>
      <p:sp>
        <p:nvSpPr>
          <p:cNvPr id="4" name="Rectangle 3"/>
          <p:cNvSpPr/>
          <p:nvPr/>
        </p:nvSpPr>
        <p:spPr>
          <a:xfrm>
            <a:off x="539552" y="1772816"/>
            <a:ext cx="8064896" cy="2031325"/>
          </a:xfrm>
          <a:prstGeom prst="rect">
            <a:avLst/>
          </a:prstGeom>
        </p:spPr>
        <p:txBody>
          <a:bodyPr wrap="square">
            <a:spAutoFit/>
          </a:bodyPr>
          <a:lstStyle/>
          <a:p>
            <a:pPr marL="285750" indent="-285750" algn="just">
              <a:lnSpc>
                <a:spcPct val="150000"/>
              </a:lnSpc>
              <a:buFont typeface="Arial" pitchFamily="34" charset="0"/>
              <a:buChar char="•"/>
            </a:pPr>
            <a:r>
              <a:rPr lang="fr-FR" sz="2800" dirty="0"/>
              <a:t>Le pancréas déverse quotidiennement dans le duodénum environ 1 litre de suc pancréatique </a:t>
            </a:r>
            <a:r>
              <a:rPr lang="fr-FR" sz="2800" dirty="0">
                <a:solidFill>
                  <a:srgbClr val="FF0000"/>
                </a:solidFill>
              </a:rPr>
              <a:t>riche en enzymes digestives</a:t>
            </a:r>
            <a:r>
              <a:rPr lang="fr-FR" sz="2800" dirty="0"/>
              <a:t> et </a:t>
            </a:r>
            <a:r>
              <a:rPr lang="fr-FR" sz="2800" dirty="0">
                <a:solidFill>
                  <a:srgbClr val="FF0000"/>
                </a:solidFill>
              </a:rPr>
              <a:t>en bicarbonates</a:t>
            </a:r>
            <a:r>
              <a:rPr lang="fr-FR" sz="2800" dirty="0"/>
              <a:t>.</a:t>
            </a:r>
          </a:p>
        </p:txBody>
      </p:sp>
      <p:sp>
        <p:nvSpPr>
          <p:cNvPr id="5" name="Rectangle 4"/>
          <p:cNvSpPr/>
          <p:nvPr/>
        </p:nvSpPr>
        <p:spPr>
          <a:xfrm>
            <a:off x="683568" y="4149080"/>
            <a:ext cx="7920880" cy="2031325"/>
          </a:xfrm>
          <a:prstGeom prst="rect">
            <a:avLst/>
          </a:prstGeom>
        </p:spPr>
        <p:txBody>
          <a:bodyPr wrap="square">
            <a:spAutoFit/>
          </a:bodyPr>
          <a:lstStyle/>
          <a:p>
            <a:pPr marL="285750" indent="-285750" algn="just">
              <a:lnSpc>
                <a:spcPct val="150000"/>
              </a:lnSpc>
              <a:buFont typeface="Arial" pitchFamily="34" charset="0"/>
              <a:buChar char="•"/>
            </a:pPr>
            <a:r>
              <a:rPr lang="fr-FR" sz="2800" dirty="0"/>
              <a:t>Le pancréas exocrine est formé de deux types cellulaires, </a:t>
            </a:r>
            <a:r>
              <a:rPr lang="fr-FR" sz="2800" dirty="0">
                <a:solidFill>
                  <a:srgbClr val="FF0000"/>
                </a:solidFill>
              </a:rPr>
              <a:t>les cellules acineuses </a:t>
            </a:r>
            <a:r>
              <a:rPr lang="fr-FR" sz="2800" dirty="0"/>
              <a:t>et </a:t>
            </a:r>
            <a:r>
              <a:rPr lang="fr-FR" sz="2800" dirty="0">
                <a:solidFill>
                  <a:srgbClr val="FF0000"/>
                </a:solidFill>
              </a:rPr>
              <a:t>les cellules </a:t>
            </a:r>
            <a:r>
              <a:rPr lang="fr-FR" sz="2800" dirty="0" err="1">
                <a:solidFill>
                  <a:srgbClr val="FF0000"/>
                </a:solidFill>
              </a:rPr>
              <a:t>canalaires</a:t>
            </a:r>
            <a:r>
              <a:rPr lang="fr-FR" sz="2800" dirty="0">
                <a:solidFill>
                  <a:srgbClr val="FF0000"/>
                </a:solidFill>
              </a:rPr>
              <a:t> ou </a:t>
            </a:r>
            <a:r>
              <a:rPr lang="fr-FR" sz="2800" dirty="0" err="1">
                <a:solidFill>
                  <a:srgbClr val="FF0000"/>
                </a:solidFill>
              </a:rPr>
              <a:t>ductales</a:t>
            </a:r>
            <a:r>
              <a:rPr lang="fr-FR" sz="2800" dirty="0"/>
              <a:t>.</a:t>
            </a:r>
          </a:p>
        </p:txBody>
      </p:sp>
    </p:spTree>
    <p:extLst>
      <p:ext uri="{BB962C8B-B14F-4D97-AF65-F5344CB8AC3E}">
        <p14:creationId xmlns:p14="http://schemas.microsoft.com/office/powerpoint/2010/main" val="25421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1972816"/>
          </a:xfrm>
        </p:spPr>
        <p:txBody>
          <a:bodyPr>
            <a:normAutofit/>
          </a:bodyPr>
          <a:lstStyle/>
          <a:p>
            <a:pPr>
              <a:lnSpc>
                <a:spcPct val="150000"/>
              </a:lnSpc>
            </a:pPr>
            <a:r>
              <a:rPr lang="fr-FR" sz="2800" dirty="0"/>
              <a:t>Les cellules </a:t>
            </a:r>
            <a:r>
              <a:rPr lang="fr-FR" sz="2800" dirty="0" err="1"/>
              <a:t>ductales</a:t>
            </a:r>
            <a:r>
              <a:rPr lang="fr-FR" sz="2800" dirty="0"/>
              <a:t> produisent du </a:t>
            </a:r>
            <a:r>
              <a:rPr lang="fr-FR" sz="2800" dirty="0">
                <a:solidFill>
                  <a:srgbClr val="FF0000"/>
                </a:solidFill>
              </a:rPr>
              <a:t>bicarbonate de sodium</a:t>
            </a:r>
            <a:r>
              <a:rPr lang="fr-FR" sz="2800" dirty="0"/>
              <a:t>, qui aide à neutraliser le contenu acide gastrique.</a:t>
            </a:r>
          </a:p>
        </p:txBody>
      </p:sp>
      <p:sp>
        <p:nvSpPr>
          <p:cNvPr id="4" name="Rectangle 3"/>
          <p:cNvSpPr/>
          <p:nvPr/>
        </p:nvSpPr>
        <p:spPr>
          <a:xfrm>
            <a:off x="539552" y="2276872"/>
            <a:ext cx="7776864" cy="2610843"/>
          </a:xfrm>
          <a:prstGeom prst="rect">
            <a:avLst/>
          </a:prstGeom>
        </p:spPr>
        <p:txBody>
          <a:bodyPr wrap="square">
            <a:spAutoFit/>
          </a:bodyPr>
          <a:lstStyle/>
          <a:p>
            <a:pPr marL="285750" indent="-285750" algn="just">
              <a:lnSpc>
                <a:spcPct val="150000"/>
              </a:lnSpc>
              <a:buFont typeface="Arial" pitchFamily="34" charset="0"/>
              <a:buChar char="•"/>
            </a:pPr>
            <a:r>
              <a:rPr lang="fr-FR" sz="2800" dirty="0"/>
              <a:t>Les cellules acineuses du pancréas exocrine produisent </a:t>
            </a:r>
            <a:r>
              <a:rPr lang="fr-FR" sz="2800" dirty="0">
                <a:solidFill>
                  <a:srgbClr val="FF0000"/>
                </a:solidFill>
              </a:rPr>
              <a:t>une variété d'enzymes digestives </a:t>
            </a:r>
            <a:r>
              <a:rPr lang="fr-FR" sz="2800" dirty="0"/>
              <a:t>pour décomposer les substances alimentaires en molécules plus petites résorbables.</a:t>
            </a:r>
          </a:p>
        </p:txBody>
      </p:sp>
    </p:spTree>
    <p:extLst>
      <p:ext uri="{BB962C8B-B14F-4D97-AF65-F5344CB8AC3E}">
        <p14:creationId xmlns:p14="http://schemas.microsoft.com/office/powerpoint/2010/main" val="229706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7606" y="3933056"/>
            <a:ext cx="8504771" cy="2736304"/>
          </a:xfrm>
        </p:spPr>
        <p:txBody>
          <a:bodyPr>
            <a:noAutofit/>
          </a:bodyPr>
          <a:lstStyle/>
          <a:p>
            <a:pPr algn="just">
              <a:lnSpc>
                <a:spcPct val="150000"/>
              </a:lnSpc>
            </a:pPr>
            <a:r>
              <a:rPr lang="fr-FR" sz="2800" dirty="0"/>
              <a:t>La sécrétion pancréatique exocrine est </a:t>
            </a:r>
            <a:r>
              <a:rPr lang="fr-FR" sz="2800" dirty="0">
                <a:solidFill>
                  <a:srgbClr val="FF0000"/>
                </a:solidFill>
              </a:rPr>
              <a:t>régulée par des hormones gastro-intestinales </a:t>
            </a:r>
            <a:r>
              <a:rPr lang="fr-FR" sz="2800" dirty="0"/>
              <a:t>et </a:t>
            </a:r>
            <a:r>
              <a:rPr lang="fr-FR" sz="2800" dirty="0">
                <a:solidFill>
                  <a:srgbClr val="FF0000"/>
                </a:solidFill>
              </a:rPr>
              <a:t>pancréatiques</a:t>
            </a:r>
            <a:r>
              <a:rPr lang="fr-FR" sz="2800" dirty="0"/>
              <a:t> qui ont soit </a:t>
            </a:r>
            <a:r>
              <a:rPr lang="fr-FR" sz="2800" dirty="0">
                <a:solidFill>
                  <a:srgbClr val="FF0000"/>
                </a:solidFill>
              </a:rPr>
              <a:t>une action stimulatrice </a:t>
            </a:r>
            <a:r>
              <a:rPr lang="fr-FR" sz="2800" dirty="0"/>
              <a:t>(sécrétine, </a:t>
            </a:r>
            <a:r>
              <a:rPr lang="fr-FR" sz="2800" dirty="0" err="1"/>
              <a:t>cholécystokinine</a:t>
            </a:r>
            <a:endParaRPr lang="fr-FR" sz="2800" dirty="0"/>
          </a:p>
        </p:txBody>
      </p:sp>
      <p:sp>
        <p:nvSpPr>
          <p:cNvPr id="4" name="Rectangle 3"/>
          <p:cNvSpPr/>
          <p:nvPr/>
        </p:nvSpPr>
        <p:spPr>
          <a:xfrm>
            <a:off x="323528" y="404663"/>
            <a:ext cx="8352928" cy="3323987"/>
          </a:xfrm>
          <a:prstGeom prst="rect">
            <a:avLst/>
          </a:prstGeom>
        </p:spPr>
        <p:txBody>
          <a:bodyPr wrap="square">
            <a:spAutoFit/>
          </a:bodyPr>
          <a:lstStyle/>
          <a:p>
            <a:pPr marL="285750" indent="-285750" algn="just">
              <a:lnSpc>
                <a:spcPct val="150000"/>
              </a:lnSpc>
              <a:buFont typeface="Arial" pitchFamily="34" charset="0"/>
              <a:buChar char="•"/>
            </a:pPr>
            <a:r>
              <a:rPr lang="fr-FR" sz="2800" dirty="0"/>
              <a:t>Seulement </a:t>
            </a:r>
            <a:r>
              <a:rPr lang="fr-FR" sz="2800" dirty="0">
                <a:solidFill>
                  <a:srgbClr val="FF0000"/>
                </a:solidFill>
              </a:rPr>
              <a:t>2% de la masse du pancréas </a:t>
            </a:r>
            <a:r>
              <a:rPr lang="fr-FR" sz="2800" dirty="0"/>
              <a:t>est consacrée aux </a:t>
            </a:r>
            <a:r>
              <a:rPr lang="fr-FR" sz="2800" dirty="0">
                <a:solidFill>
                  <a:srgbClr val="FF0000"/>
                </a:solidFill>
              </a:rPr>
              <a:t>îlots de Langerhans</a:t>
            </a:r>
            <a:r>
              <a:rPr lang="fr-FR" sz="2800" dirty="0"/>
              <a:t>, qui produisent de </a:t>
            </a:r>
            <a:r>
              <a:rPr lang="fr-FR" sz="2800" dirty="0">
                <a:solidFill>
                  <a:srgbClr val="FF0000"/>
                </a:solidFill>
              </a:rPr>
              <a:t>l'insuline</a:t>
            </a:r>
            <a:r>
              <a:rPr lang="fr-FR" sz="2800" dirty="0"/>
              <a:t> et </a:t>
            </a:r>
            <a:r>
              <a:rPr lang="fr-FR" sz="2800" dirty="0">
                <a:solidFill>
                  <a:srgbClr val="FF0000"/>
                </a:solidFill>
              </a:rPr>
              <a:t>le glucagon</a:t>
            </a:r>
            <a:r>
              <a:rPr lang="fr-FR" sz="2800" dirty="0"/>
              <a:t>, les hormones qui régulent la glycémie et le métabolisme des glucides (ils ont des effets opposés).</a:t>
            </a:r>
          </a:p>
        </p:txBody>
      </p:sp>
    </p:spTree>
    <p:extLst>
      <p:ext uri="{BB962C8B-B14F-4D97-AF65-F5344CB8AC3E}">
        <p14:creationId xmlns:p14="http://schemas.microsoft.com/office/powerpoint/2010/main" val="31927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640960" cy="1318181"/>
          </a:xfrm>
          <a:prstGeom prst="rect">
            <a:avLst/>
          </a:prstGeom>
        </p:spPr>
        <p:txBody>
          <a:bodyPr wrap="square">
            <a:spAutoFit/>
          </a:bodyPr>
          <a:lstStyle/>
          <a:p>
            <a:pPr lvl="0" algn="just">
              <a:lnSpc>
                <a:spcPct val="150000"/>
              </a:lnSpc>
              <a:spcBef>
                <a:spcPct val="20000"/>
              </a:spcBef>
            </a:pPr>
            <a:r>
              <a:rPr lang="fr-FR" sz="2800" dirty="0">
                <a:solidFill>
                  <a:prstClr val="black"/>
                </a:solidFill>
              </a:rPr>
              <a:t>[CCK], </a:t>
            </a:r>
            <a:r>
              <a:rPr lang="fr-FR" sz="2800" dirty="0" err="1">
                <a:solidFill>
                  <a:prstClr val="black"/>
                </a:solidFill>
              </a:rPr>
              <a:t>neurotensine</a:t>
            </a:r>
            <a:r>
              <a:rPr lang="fr-FR" sz="2800" dirty="0">
                <a:solidFill>
                  <a:prstClr val="black"/>
                </a:solidFill>
              </a:rPr>
              <a:t>, </a:t>
            </a:r>
            <a:r>
              <a:rPr lang="fr-FR" sz="2800" dirty="0" err="1">
                <a:solidFill>
                  <a:prstClr val="black"/>
                </a:solidFill>
              </a:rPr>
              <a:t>motiline</a:t>
            </a:r>
            <a:r>
              <a:rPr lang="fr-FR" sz="2800" dirty="0">
                <a:solidFill>
                  <a:prstClr val="black"/>
                </a:solidFill>
              </a:rPr>
              <a:t>), soit </a:t>
            </a:r>
            <a:r>
              <a:rPr lang="fr-FR" sz="2800" dirty="0">
                <a:solidFill>
                  <a:srgbClr val="FF0000"/>
                </a:solidFill>
              </a:rPr>
              <a:t>inhibitrice</a:t>
            </a:r>
            <a:r>
              <a:rPr lang="fr-FR" sz="2800" dirty="0">
                <a:solidFill>
                  <a:prstClr val="black"/>
                </a:solidFill>
              </a:rPr>
              <a:t> (</a:t>
            </a:r>
            <a:r>
              <a:rPr lang="fr-FR" sz="2800" i="1" dirty="0">
                <a:solidFill>
                  <a:prstClr val="black"/>
                </a:solidFill>
              </a:rPr>
              <a:t>somatostatine</a:t>
            </a:r>
            <a:r>
              <a:rPr lang="fr-FR" sz="2800" dirty="0">
                <a:solidFill>
                  <a:prstClr val="black"/>
                </a:solidFill>
              </a:rPr>
              <a:t>, </a:t>
            </a:r>
            <a:r>
              <a:rPr lang="fr-FR" sz="2800" i="1" dirty="0">
                <a:solidFill>
                  <a:prstClr val="black"/>
                </a:solidFill>
              </a:rPr>
              <a:t>polypeptide pancréatiq</a:t>
            </a:r>
            <a:r>
              <a:rPr lang="fr-FR" sz="2800" dirty="0">
                <a:solidFill>
                  <a:prstClr val="black"/>
                </a:solidFill>
              </a:rPr>
              <a:t>ue, PYY).</a:t>
            </a:r>
          </a:p>
        </p:txBody>
      </p:sp>
      <p:sp>
        <p:nvSpPr>
          <p:cNvPr id="5" name="Titre 1"/>
          <p:cNvSpPr>
            <a:spLocks noGrp="1"/>
          </p:cNvSpPr>
          <p:nvPr>
            <p:ph type="title"/>
          </p:nvPr>
        </p:nvSpPr>
        <p:spPr>
          <a:xfrm>
            <a:off x="164756" y="1573635"/>
            <a:ext cx="4330824" cy="850106"/>
          </a:xfrm>
        </p:spPr>
        <p:txBody>
          <a:bodyPr>
            <a:normAutofit/>
          </a:bodyPr>
          <a:lstStyle/>
          <a:p>
            <a:pPr algn="l"/>
            <a:r>
              <a:rPr lang="fr-FR" sz="2800" b="1" dirty="0"/>
              <a:t>Les enzymes pancréatiques</a:t>
            </a:r>
          </a:p>
        </p:txBody>
      </p:sp>
      <p:sp>
        <p:nvSpPr>
          <p:cNvPr id="6" name="Rectangle 5"/>
          <p:cNvSpPr/>
          <p:nvPr/>
        </p:nvSpPr>
        <p:spPr>
          <a:xfrm>
            <a:off x="323528" y="2453649"/>
            <a:ext cx="8496944" cy="1384995"/>
          </a:xfrm>
          <a:prstGeom prst="rect">
            <a:avLst/>
          </a:prstGeom>
        </p:spPr>
        <p:txBody>
          <a:bodyPr wrap="square">
            <a:spAutoFit/>
          </a:bodyPr>
          <a:lstStyle/>
          <a:p>
            <a:pPr>
              <a:lnSpc>
                <a:spcPct val="150000"/>
              </a:lnSpc>
            </a:pPr>
            <a:r>
              <a:rPr lang="fr-FR" sz="2800" dirty="0"/>
              <a:t>- </a:t>
            </a:r>
            <a:r>
              <a:rPr lang="fr-FR" sz="2800" dirty="0">
                <a:solidFill>
                  <a:srgbClr val="0070C0"/>
                </a:solidFill>
              </a:rPr>
              <a:t>Amylases pancréatiques: </a:t>
            </a:r>
            <a:r>
              <a:rPr lang="fr-FR" sz="2800" dirty="0"/>
              <a:t>digèrent les polysaccharides en disaccharides</a:t>
            </a:r>
          </a:p>
        </p:txBody>
      </p:sp>
      <p:sp>
        <p:nvSpPr>
          <p:cNvPr id="7" name="Rectangle 6"/>
          <p:cNvSpPr/>
          <p:nvPr/>
        </p:nvSpPr>
        <p:spPr>
          <a:xfrm>
            <a:off x="323528" y="3873733"/>
            <a:ext cx="8496944" cy="1384995"/>
          </a:xfrm>
          <a:prstGeom prst="rect">
            <a:avLst/>
          </a:prstGeom>
        </p:spPr>
        <p:txBody>
          <a:bodyPr wrap="square">
            <a:spAutoFit/>
          </a:bodyPr>
          <a:lstStyle/>
          <a:p>
            <a:pPr algn="just">
              <a:lnSpc>
                <a:spcPct val="150000"/>
              </a:lnSpc>
            </a:pPr>
            <a:r>
              <a:rPr lang="fr-FR" sz="2800" dirty="0"/>
              <a:t>- </a:t>
            </a:r>
            <a:r>
              <a:rPr lang="fr-FR" sz="2800" dirty="0">
                <a:solidFill>
                  <a:srgbClr val="0070C0"/>
                </a:solidFill>
              </a:rPr>
              <a:t>Lipases pancréatiques:</a:t>
            </a:r>
            <a:r>
              <a:rPr lang="fr-FR" sz="2800" dirty="0"/>
              <a:t> digèrent les triglycérides en acides gras.</a:t>
            </a:r>
          </a:p>
        </p:txBody>
      </p:sp>
    </p:spTree>
    <p:extLst>
      <p:ext uri="{BB962C8B-B14F-4D97-AF65-F5344CB8AC3E}">
        <p14:creationId xmlns:p14="http://schemas.microsoft.com/office/powerpoint/2010/main" val="236280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260648"/>
            <a:ext cx="8496944" cy="1384995"/>
          </a:xfrm>
          <a:prstGeom prst="rect">
            <a:avLst/>
          </a:prstGeom>
        </p:spPr>
        <p:txBody>
          <a:bodyPr wrap="square">
            <a:spAutoFit/>
          </a:bodyPr>
          <a:lstStyle/>
          <a:p>
            <a:pPr algn="just">
              <a:lnSpc>
                <a:spcPct val="150000"/>
              </a:lnSpc>
            </a:pPr>
            <a:r>
              <a:rPr lang="fr-FR" sz="2800" dirty="0"/>
              <a:t>- </a:t>
            </a:r>
            <a:r>
              <a:rPr lang="fr-FR" sz="2800" dirty="0">
                <a:solidFill>
                  <a:srgbClr val="0070C0"/>
                </a:solidFill>
              </a:rPr>
              <a:t>Nucléases pancréatiques</a:t>
            </a:r>
            <a:r>
              <a:rPr lang="fr-FR" sz="2800" dirty="0"/>
              <a:t>: digèrent des acides nucléiques dans les nucléotides.</a:t>
            </a:r>
          </a:p>
        </p:txBody>
      </p:sp>
      <p:sp>
        <p:nvSpPr>
          <p:cNvPr id="7" name="Rectangle 6"/>
          <p:cNvSpPr/>
          <p:nvPr/>
        </p:nvSpPr>
        <p:spPr>
          <a:xfrm>
            <a:off x="200574" y="1665062"/>
            <a:ext cx="8691906" cy="1318181"/>
          </a:xfrm>
          <a:prstGeom prst="rect">
            <a:avLst/>
          </a:prstGeom>
        </p:spPr>
        <p:txBody>
          <a:bodyPr wrap="square">
            <a:spAutoFit/>
          </a:bodyPr>
          <a:lstStyle/>
          <a:p>
            <a:pPr algn="just">
              <a:lnSpc>
                <a:spcPct val="150000"/>
              </a:lnSpc>
            </a:pPr>
            <a:r>
              <a:rPr lang="fr-FR" sz="2800" dirty="0"/>
              <a:t>-  </a:t>
            </a:r>
            <a:r>
              <a:rPr lang="fr-FR" sz="2800" dirty="0">
                <a:solidFill>
                  <a:srgbClr val="0070C0"/>
                </a:solidFill>
              </a:rPr>
              <a:t>Protéases pancréatiques </a:t>
            </a:r>
            <a:r>
              <a:rPr lang="fr-FR" sz="2800" dirty="0"/>
              <a:t>(tous les secrets de leurs formes inactives) digèrent les peptides en acides aminés:</a:t>
            </a:r>
          </a:p>
        </p:txBody>
      </p:sp>
      <p:sp>
        <p:nvSpPr>
          <p:cNvPr id="8" name="Rectangle 7"/>
          <p:cNvSpPr/>
          <p:nvPr/>
        </p:nvSpPr>
        <p:spPr>
          <a:xfrm>
            <a:off x="467544" y="3284984"/>
            <a:ext cx="8424936" cy="2610843"/>
          </a:xfrm>
          <a:prstGeom prst="rect">
            <a:avLst/>
          </a:prstGeom>
        </p:spPr>
        <p:txBody>
          <a:bodyPr wrap="square">
            <a:spAutoFit/>
          </a:bodyPr>
          <a:lstStyle/>
          <a:p>
            <a:pPr marL="457200" indent="-457200" algn="just">
              <a:lnSpc>
                <a:spcPct val="150000"/>
              </a:lnSpc>
              <a:buFont typeface="Wingdings" pitchFamily="2" charset="2"/>
              <a:buChar char="v"/>
            </a:pPr>
            <a:r>
              <a:rPr lang="fr-FR" sz="2800" dirty="0">
                <a:solidFill>
                  <a:srgbClr val="FF0000"/>
                </a:solidFill>
              </a:rPr>
              <a:t>Trypsinogène</a:t>
            </a:r>
            <a:r>
              <a:rPr lang="fr-FR" sz="2800" dirty="0"/>
              <a:t> est activé par une </a:t>
            </a:r>
            <a:r>
              <a:rPr lang="fr-FR" sz="2800" dirty="0">
                <a:solidFill>
                  <a:srgbClr val="FF0000"/>
                </a:solidFill>
              </a:rPr>
              <a:t>entérokinase</a:t>
            </a:r>
            <a:r>
              <a:rPr lang="fr-FR" sz="2800" dirty="0"/>
              <a:t> (sécrété par duodénum) donnant </a:t>
            </a:r>
            <a:r>
              <a:rPr lang="fr-FR" sz="2800" i="1" dirty="0">
                <a:solidFill>
                  <a:srgbClr val="FF0000"/>
                </a:solidFill>
              </a:rPr>
              <a:t>la trypsine</a:t>
            </a:r>
            <a:r>
              <a:rPr lang="fr-FR" sz="2800" dirty="0"/>
              <a:t>, ce qui à son tour active les 3 autres enzymes </a:t>
            </a:r>
            <a:r>
              <a:rPr lang="fr-FR" sz="2800" dirty="0">
                <a:solidFill>
                  <a:srgbClr val="FF0000"/>
                </a:solidFill>
              </a:rPr>
              <a:t>- </a:t>
            </a:r>
            <a:r>
              <a:rPr lang="fr-FR" sz="2800" dirty="0" err="1">
                <a:solidFill>
                  <a:srgbClr val="FF0000"/>
                </a:solidFill>
              </a:rPr>
              <a:t>chymotrypsinogène</a:t>
            </a:r>
            <a:r>
              <a:rPr lang="fr-FR" sz="2800" dirty="0">
                <a:solidFill>
                  <a:srgbClr val="FF0000"/>
                </a:solidFill>
              </a:rPr>
              <a:t> </a:t>
            </a:r>
            <a:r>
              <a:rPr lang="fr-FR" sz="2800" dirty="0"/>
              <a:t>devient </a:t>
            </a:r>
            <a:r>
              <a:rPr lang="fr-FR" sz="2800" i="1" dirty="0" err="1">
                <a:solidFill>
                  <a:srgbClr val="FF0000"/>
                </a:solidFill>
              </a:rPr>
              <a:t>chymotrypisne</a:t>
            </a:r>
            <a:r>
              <a:rPr lang="fr-FR" sz="2800" dirty="0"/>
              <a:t>, </a:t>
            </a:r>
            <a:r>
              <a:rPr lang="fr-FR" sz="2800" dirty="0" err="1">
                <a:solidFill>
                  <a:srgbClr val="FF0000"/>
                </a:solidFill>
              </a:rPr>
              <a:t>proaminopeptidase</a:t>
            </a:r>
            <a:r>
              <a:rPr lang="fr-FR" sz="2800" dirty="0"/>
              <a:t> devient</a:t>
            </a:r>
          </a:p>
        </p:txBody>
      </p:sp>
    </p:spTree>
    <p:extLst>
      <p:ext uri="{BB962C8B-B14F-4D97-AF65-F5344CB8AC3E}">
        <p14:creationId xmlns:p14="http://schemas.microsoft.com/office/powerpoint/2010/main" val="10770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88640"/>
            <a:ext cx="7920880" cy="1318181"/>
          </a:xfrm>
          <a:prstGeom prst="rect">
            <a:avLst/>
          </a:prstGeom>
        </p:spPr>
        <p:txBody>
          <a:bodyPr wrap="square">
            <a:spAutoFit/>
          </a:bodyPr>
          <a:lstStyle/>
          <a:p>
            <a:pPr lvl="0" algn="just">
              <a:lnSpc>
                <a:spcPct val="150000"/>
              </a:lnSpc>
            </a:pPr>
            <a:r>
              <a:rPr lang="fr-FR" sz="2800" i="1" dirty="0" err="1">
                <a:solidFill>
                  <a:srgbClr val="FF0000"/>
                </a:solidFill>
              </a:rPr>
              <a:t>aminopeptidase</a:t>
            </a:r>
            <a:r>
              <a:rPr lang="fr-FR" sz="2800" dirty="0">
                <a:solidFill>
                  <a:prstClr val="black"/>
                </a:solidFill>
              </a:rPr>
              <a:t> et </a:t>
            </a:r>
            <a:r>
              <a:rPr lang="fr-FR" sz="2800" dirty="0">
                <a:solidFill>
                  <a:srgbClr val="FF0000"/>
                </a:solidFill>
              </a:rPr>
              <a:t>la </a:t>
            </a:r>
            <a:r>
              <a:rPr lang="fr-FR" sz="2800" dirty="0" err="1">
                <a:solidFill>
                  <a:srgbClr val="FF0000"/>
                </a:solidFill>
              </a:rPr>
              <a:t>procarboxypeptidase</a:t>
            </a:r>
            <a:r>
              <a:rPr lang="fr-FR" sz="2800" dirty="0">
                <a:solidFill>
                  <a:srgbClr val="FF0000"/>
                </a:solidFill>
              </a:rPr>
              <a:t> </a:t>
            </a:r>
            <a:r>
              <a:rPr lang="fr-FR" sz="2800" dirty="0">
                <a:solidFill>
                  <a:prstClr val="black"/>
                </a:solidFill>
              </a:rPr>
              <a:t>devient </a:t>
            </a:r>
            <a:r>
              <a:rPr lang="fr-FR" sz="2800" dirty="0">
                <a:solidFill>
                  <a:srgbClr val="FF0000"/>
                </a:solidFill>
              </a:rPr>
              <a:t>carboxypeptidase</a:t>
            </a:r>
            <a:r>
              <a:rPr lang="fr-FR" sz="2800" i="1" dirty="0">
                <a:solidFill>
                  <a:srgbClr val="FF0000"/>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3" y="1916831"/>
            <a:ext cx="5400600" cy="434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8032" y="3212976"/>
            <a:ext cx="3131840" cy="1015663"/>
          </a:xfrm>
          <a:prstGeom prst="rect">
            <a:avLst/>
          </a:prstGeom>
        </p:spPr>
        <p:txBody>
          <a:bodyPr wrap="square">
            <a:spAutoFit/>
          </a:bodyPr>
          <a:lstStyle/>
          <a:p>
            <a:pPr algn="ctr"/>
            <a:r>
              <a:rPr lang="fr-FR" sz="2000" b="1" dirty="0"/>
              <a:t>L'activation des protéases pancréatiques dans l'intestin grêle</a:t>
            </a:r>
          </a:p>
        </p:txBody>
      </p:sp>
    </p:spTree>
    <p:extLst>
      <p:ext uri="{BB962C8B-B14F-4D97-AF65-F5344CB8AC3E}">
        <p14:creationId xmlns:p14="http://schemas.microsoft.com/office/powerpoint/2010/main" val="39980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3106688" cy="1138138"/>
          </a:xfrm>
        </p:spPr>
        <p:txBody>
          <a:bodyPr>
            <a:normAutofit/>
          </a:bodyPr>
          <a:lstStyle/>
          <a:p>
            <a:pPr algn="l"/>
            <a:r>
              <a:rPr lang="fr-FR" sz="3200" b="1" dirty="0">
                <a:solidFill>
                  <a:srgbClr val="FF0000"/>
                </a:solidFill>
              </a:rPr>
              <a:t>2.2.7. Le foie</a:t>
            </a:r>
          </a:p>
        </p:txBody>
      </p:sp>
      <p:sp>
        <p:nvSpPr>
          <p:cNvPr id="5" name="Espace réservé du contenu 2"/>
          <p:cNvSpPr>
            <a:spLocks noGrp="1"/>
          </p:cNvSpPr>
          <p:nvPr>
            <p:ph idx="1"/>
          </p:nvPr>
        </p:nvSpPr>
        <p:spPr>
          <a:xfrm>
            <a:off x="467544" y="1772816"/>
            <a:ext cx="8229600" cy="3240360"/>
          </a:xfrm>
        </p:spPr>
        <p:txBody>
          <a:bodyPr>
            <a:noAutofit/>
          </a:bodyPr>
          <a:lstStyle/>
          <a:p>
            <a:pPr algn="just">
              <a:lnSpc>
                <a:spcPct val="150000"/>
              </a:lnSpc>
            </a:pPr>
            <a:r>
              <a:rPr lang="fr-FR" sz="2800" dirty="0"/>
              <a:t>Important dans le métabolisme des hydrates de carbone, où les cellules hépatiques conduisent </a:t>
            </a:r>
            <a:r>
              <a:rPr lang="fr-FR" sz="2800" dirty="0">
                <a:solidFill>
                  <a:srgbClr val="FF0000"/>
                </a:solidFill>
              </a:rPr>
              <a:t>glycogénèse (convertir le glucose en glycogène), </a:t>
            </a:r>
            <a:r>
              <a:rPr lang="fr-FR" sz="2800" dirty="0"/>
              <a:t>et </a:t>
            </a:r>
            <a:r>
              <a:rPr lang="fr-FR" sz="2800" dirty="0">
                <a:solidFill>
                  <a:srgbClr val="FF0000"/>
                </a:solidFill>
              </a:rPr>
              <a:t>la glycogénolyse (dégradation du glycogène en glucose).</a:t>
            </a:r>
          </a:p>
        </p:txBody>
      </p:sp>
    </p:spTree>
    <p:extLst>
      <p:ext uri="{BB962C8B-B14F-4D97-AF65-F5344CB8AC3E}">
        <p14:creationId xmlns:p14="http://schemas.microsoft.com/office/powerpoint/2010/main" val="703875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100" y="332656"/>
            <a:ext cx="8496944" cy="3257174"/>
          </a:xfrm>
          <a:prstGeom prst="rect">
            <a:avLst/>
          </a:prstGeom>
        </p:spPr>
        <p:txBody>
          <a:bodyPr wrap="square">
            <a:spAutoFit/>
          </a:bodyPr>
          <a:lstStyle/>
          <a:p>
            <a:pPr marL="457200" lvl="0" indent="-457200" algn="just">
              <a:lnSpc>
                <a:spcPct val="150000"/>
              </a:lnSpc>
              <a:buFont typeface="Arial" pitchFamily="34" charset="0"/>
              <a:buChar char="•"/>
            </a:pPr>
            <a:r>
              <a:rPr lang="fr-FR" sz="2800" dirty="0"/>
              <a:t>Il est également essentiel dans le métabolisme des lipides, où les cellules produisent de la bile du foie (pour l’</a:t>
            </a:r>
            <a:r>
              <a:rPr lang="fr-FR" sz="2800" dirty="0" err="1"/>
              <a:t>émulsification</a:t>
            </a:r>
            <a:r>
              <a:rPr lang="fr-FR" sz="2800" dirty="0"/>
              <a:t> des graisses), l’oxydation des acides gras, la synthèse de diverses formes de lipides,</a:t>
            </a:r>
            <a:r>
              <a:rPr lang="fr-FR" sz="2800" dirty="0">
                <a:solidFill>
                  <a:prstClr val="black"/>
                </a:solidFill>
              </a:rPr>
              <a:t> et de convertir le glucose en acides gras (</a:t>
            </a:r>
            <a:r>
              <a:rPr lang="fr-FR" sz="2800" dirty="0">
                <a:solidFill>
                  <a:srgbClr val="FF0000"/>
                </a:solidFill>
              </a:rPr>
              <a:t>lipogenèse</a:t>
            </a:r>
            <a:r>
              <a:rPr lang="fr-FR" sz="2800" dirty="0">
                <a:solidFill>
                  <a:prstClr val="black"/>
                </a:solidFill>
              </a:rPr>
              <a:t>).</a:t>
            </a:r>
            <a:r>
              <a:rPr lang="fr-FR" sz="2800" dirty="0"/>
              <a:t> </a:t>
            </a:r>
          </a:p>
        </p:txBody>
      </p:sp>
      <p:sp>
        <p:nvSpPr>
          <p:cNvPr id="6" name="Rectangle 5"/>
          <p:cNvSpPr/>
          <p:nvPr/>
        </p:nvSpPr>
        <p:spPr>
          <a:xfrm>
            <a:off x="444555" y="4149080"/>
            <a:ext cx="8496944" cy="2031325"/>
          </a:xfrm>
          <a:prstGeom prst="rect">
            <a:avLst/>
          </a:prstGeom>
        </p:spPr>
        <p:txBody>
          <a:bodyPr wrap="square">
            <a:spAutoFit/>
          </a:bodyPr>
          <a:lstStyle/>
          <a:p>
            <a:pPr marL="457200" indent="-457200" algn="just">
              <a:lnSpc>
                <a:spcPct val="150000"/>
              </a:lnSpc>
              <a:buFont typeface="Arial" pitchFamily="34" charset="0"/>
              <a:buChar char="•"/>
            </a:pPr>
            <a:r>
              <a:rPr lang="fr-FR" sz="2800" dirty="0"/>
              <a:t>D'autres fonctions du foie comprennent:</a:t>
            </a:r>
          </a:p>
          <a:p>
            <a:pPr algn="just">
              <a:lnSpc>
                <a:spcPct val="150000"/>
              </a:lnSpc>
            </a:pPr>
            <a:r>
              <a:rPr lang="fr-FR" sz="2800" dirty="0"/>
              <a:t>          - Stockage de glycogène, de fer et de vitamines A, D, B12.</a:t>
            </a:r>
          </a:p>
        </p:txBody>
      </p:sp>
    </p:spTree>
    <p:extLst>
      <p:ext uri="{BB962C8B-B14F-4D97-AF65-F5344CB8AC3E}">
        <p14:creationId xmlns:p14="http://schemas.microsoft.com/office/powerpoint/2010/main" val="38260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404664"/>
            <a:ext cx="8280920" cy="4616648"/>
          </a:xfrm>
          <a:prstGeom prst="rect">
            <a:avLst/>
          </a:prstGeom>
        </p:spPr>
        <p:txBody>
          <a:bodyPr wrap="square">
            <a:spAutoFit/>
          </a:bodyPr>
          <a:lstStyle/>
          <a:p>
            <a:pPr algn="just">
              <a:lnSpc>
                <a:spcPct val="150000"/>
              </a:lnSpc>
            </a:pPr>
            <a:r>
              <a:rPr lang="fr-FR" sz="2800" dirty="0"/>
              <a:t>       - </a:t>
            </a:r>
            <a:r>
              <a:rPr lang="fr-FR" sz="2800"/>
              <a:t>Contient des phagocytes </a:t>
            </a:r>
            <a:r>
              <a:rPr lang="fr-FR" sz="2800" dirty="0"/>
              <a:t>pour détruire les érythrocytes endommagés et des substances étrangères, en utilisant la phagocytose.</a:t>
            </a:r>
          </a:p>
          <a:p>
            <a:pPr algn="just">
              <a:lnSpc>
                <a:spcPct val="150000"/>
              </a:lnSpc>
            </a:pPr>
            <a:r>
              <a:rPr lang="fr-FR" sz="2800" dirty="0"/>
              <a:t>        -  </a:t>
            </a:r>
            <a:r>
              <a:rPr lang="fr-FR" sz="2800" dirty="0" err="1"/>
              <a:t>Détoxifies</a:t>
            </a:r>
            <a:r>
              <a:rPr lang="fr-FR" sz="2800" dirty="0"/>
              <a:t> substances nocives dans le sang.</a:t>
            </a:r>
          </a:p>
          <a:p>
            <a:pPr algn="just">
              <a:lnSpc>
                <a:spcPct val="150000"/>
              </a:lnSpc>
            </a:pPr>
            <a:r>
              <a:rPr lang="fr-FR" sz="2800" dirty="0"/>
              <a:t>        - Sert comme un réservoir de sang (contient 7% du volume du sang).</a:t>
            </a:r>
          </a:p>
          <a:p>
            <a:pPr algn="just">
              <a:lnSpc>
                <a:spcPct val="150000"/>
              </a:lnSpc>
            </a:pPr>
            <a:endParaRPr lang="fr-FR" sz="2800" dirty="0"/>
          </a:p>
        </p:txBody>
      </p:sp>
    </p:spTree>
    <p:extLst>
      <p:ext uri="{BB962C8B-B14F-4D97-AF65-F5344CB8AC3E}">
        <p14:creationId xmlns:p14="http://schemas.microsoft.com/office/powerpoint/2010/main" val="27875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Nutrition humaine</a:t>
            </a:r>
          </a:p>
        </p:txBody>
      </p:sp>
      <p:sp>
        <p:nvSpPr>
          <p:cNvPr id="3" name="Espace réservé du contenu 2"/>
          <p:cNvSpPr>
            <a:spLocks noGrp="1"/>
          </p:cNvSpPr>
          <p:nvPr>
            <p:ph idx="1"/>
          </p:nvPr>
        </p:nvSpPr>
        <p:spPr/>
        <p:txBody>
          <a:bodyPr>
            <a:normAutofit lnSpcReduction="10000"/>
          </a:bodyPr>
          <a:lstStyle/>
          <a:p>
            <a:pPr algn="just">
              <a:lnSpc>
                <a:spcPct val="150000"/>
              </a:lnSpc>
            </a:pPr>
            <a:r>
              <a:rPr lang="fr-FR" sz="3000" dirty="0"/>
              <a:t>La nutrition humaine décrit les processus par lesquels les organites cellulaires, les cellules, les tissus, les organes, les systèmes, et le corps dans son ensemble d’obtenir et d'utiliser des substances nécessaires obtenues à partir </a:t>
            </a:r>
            <a:r>
              <a:rPr lang="fr-FR" sz="3000" b="1" dirty="0">
                <a:solidFill>
                  <a:srgbClr val="FF0000"/>
                </a:solidFill>
              </a:rPr>
              <a:t>des aliments </a:t>
            </a:r>
            <a:r>
              <a:rPr lang="fr-FR" sz="3000" dirty="0">
                <a:solidFill>
                  <a:srgbClr val="FF0000"/>
                </a:solidFill>
              </a:rPr>
              <a:t>(nutriments) pour maintenir l'intégrité structurelle et fonctionnelle.</a:t>
            </a:r>
          </a:p>
        </p:txBody>
      </p:sp>
    </p:spTree>
    <p:extLst>
      <p:ext uri="{BB962C8B-B14F-4D97-AF65-F5344CB8AC3E}">
        <p14:creationId xmlns:p14="http://schemas.microsoft.com/office/powerpoint/2010/main" val="279540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foi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5395"/>
            <a:ext cx="8085911" cy="381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962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258816" cy="922114"/>
          </a:xfrm>
        </p:spPr>
        <p:txBody>
          <a:bodyPr>
            <a:normAutofit/>
          </a:bodyPr>
          <a:lstStyle/>
          <a:p>
            <a:pPr algn="l"/>
            <a:r>
              <a:rPr lang="fr-FR" sz="3200" b="1" dirty="0">
                <a:solidFill>
                  <a:srgbClr val="FF0000"/>
                </a:solidFill>
              </a:rPr>
              <a:t>2.2.8. vésicule biliaire</a:t>
            </a:r>
          </a:p>
        </p:txBody>
      </p:sp>
      <p:sp>
        <p:nvSpPr>
          <p:cNvPr id="4" name="Rectangle 3"/>
          <p:cNvSpPr/>
          <p:nvPr/>
        </p:nvSpPr>
        <p:spPr>
          <a:xfrm>
            <a:off x="179512" y="1196752"/>
            <a:ext cx="8568952" cy="2031325"/>
          </a:xfrm>
          <a:prstGeom prst="rect">
            <a:avLst/>
          </a:prstGeom>
        </p:spPr>
        <p:txBody>
          <a:bodyPr wrap="square">
            <a:spAutoFit/>
          </a:bodyPr>
          <a:lstStyle/>
          <a:p>
            <a:pPr algn="just">
              <a:lnSpc>
                <a:spcPct val="150000"/>
              </a:lnSpc>
            </a:pPr>
            <a:r>
              <a:rPr lang="fr-FR" sz="2800" dirty="0"/>
              <a:t>- Une petite poche située sur la surface inférieure, viscérale du foie.</a:t>
            </a:r>
          </a:p>
          <a:p>
            <a:pPr algn="just">
              <a:lnSpc>
                <a:spcPct val="150000"/>
              </a:lnSpc>
            </a:pPr>
            <a:r>
              <a:rPr lang="fr-FR" sz="2800" dirty="0"/>
              <a:t>- Magasins et concentrés en bile sécrétée par le foie.</a:t>
            </a:r>
          </a:p>
        </p:txBody>
      </p:sp>
      <p:sp>
        <p:nvSpPr>
          <p:cNvPr id="5" name="Rectangle 4"/>
          <p:cNvSpPr/>
          <p:nvPr/>
        </p:nvSpPr>
        <p:spPr>
          <a:xfrm>
            <a:off x="179512" y="3423145"/>
            <a:ext cx="8496944" cy="523220"/>
          </a:xfrm>
          <a:prstGeom prst="rect">
            <a:avLst/>
          </a:prstGeom>
        </p:spPr>
        <p:txBody>
          <a:bodyPr wrap="square">
            <a:spAutoFit/>
          </a:bodyPr>
          <a:lstStyle/>
          <a:p>
            <a:r>
              <a:rPr lang="fr-FR" sz="2800" dirty="0"/>
              <a:t>- Les cellules du foie secrètent de la bile en permanence.</a:t>
            </a:r>
          </a:p>
        </p:txBody>
      </p:sp>
      <p:sp>
        <p:nvSpPr>
          <p:cNvPr id="6" name="Rectangle 5"/>
          <p:cNvSpPr/>
          <p:nvPr/>
        </p:nvSpPr>
        <p:spPr>
          <a:xfrm>
            <a:off x="179512" y="4149080"/>
            <a:ext cx="8496944" cy="2031325"/>
          </a:xfrm>
          <a:prstGeom prst="rect">
            <a:avLst/>
          </a:prstGeom>
        </p:spPr>
        <p:txBody>
          <a:bodyPr wrap="square">
            <a:spAutoFit/>
          </a:bodyPr>
          <a:lstStyle/>
          <a:p>
            <a:pPr algn="just">
              <a:lnSpc>
                <a:spcPct val="150000"/>
              </a:lnSpc>
            </a:pPr>
            <a:r>
              <a:rPr lang="fr-FR" sz="2800" dirty="0"/>
              <a:t>- Les acides biliaires et d'autres composants de la bile interviennent dans la digestion des graisses au niveau de l'intestin grêle.</a:t>
            </a:r>
          </a:p>
        </p:txBody>
      </p:sp>
    </p:spTree>
    <p:extLst>
      <p:ext uri="{BB962C8B-B14F-4D97-AF65-F5344CB8AC3E}">
        <p14:creationId xmlns:p14="http://schemas.microsoft.com/office/powerpoint/2010/main" val="161058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476672"/>
            <a:ext cx="8229600" cy="4525963"/>
          </a:xfrm>
        </p:spPr>
        <p:txBody>
          <a:bodyPr>
            <a:normAutofit lnSpcReduction="10000"/>
          </a:bodyPr>
          <a:lstStyle/>
          <a:p>
            <a:pPr algn="just">
              <a:lnSpc>
                <a:spcPct val="150000"/>
              </a:lnSpc>
            </a:pPr>
            <a:r>
              <a:rPr lang="fr-FR" dirty="0"/>
              <a:t>Elle assure la croissance et l’entretien de l’organisme grâce à :</a:t>
            </a:r>
          </a:p>
          <a:p>
            <a:pPr marL="0" indent="0" algn="just">
              <a:lnSpc>
                <a:spcPct val="150000"/>
              </a:lnSpc>
              <a:buNone/>
            </a:pPr>
            <a:r>
              <a:rPr lang="fr-FR" dirty="0"/>
              <a:t>        – l’appareil digestif ;</a:t>
            </a:r>
          </a:p>
          <a:p>
            <a:pPr marL="0" indent="0" algn="just">
              <a:lnSpc>
                <a:spcPct val="150000"/>
              </a:lnSpc>
              <a:buNone/>
            </a:pPr>
            <a:r>
              <a:rPr lang="fr-FR" dirty="0"/>
              <a:t>        – l’appareil respiratoire ;</a:t>
            </a:r>
          </a:p>
          <a:p>
            <a:pPr marL="0" indent="0" algn="just">
              <a:lnSpc>
                <a:spcPct val="150000"/>
              </a:lnSpc>
              <a:buNone/>
            </a:pPr>
            <a:r>
              <a:rPr lang="fr-FR" dirty="0"/>
              <a:t>        – l’appareil circulatoire ;</a:t>
            </a:r>
          </a:p>
          <a:p>
            <a:pPr marL="0" indent="0" algn="just">
              <a:lnSpc>
                <a:spcPct val="150000"/>
              </a:lnSpc>
              <a:buNone/>
            </a:pPr>
            <a:r>
              <a:rPr lang="fr-FR" dirty="0"/>
              <a:t>        – l’appareil excréteur.</a:t>
            </a:r>
          </a:p>
        </p:txBody>
      </p:sp>
    </p:spTree>
    <p:extLst>
      <p:ext uri="{BB962C8B-B14F-4D97-AF65-F5344CB8AC3E}">
        <p14:creationId xmlns:p14="http://schemas.microsoft.com/office/powerpoint/2010/main" val="371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004" y="939855"/>
            <a:ext cx="3682752" cy="490066"/>
          </a:xfrm>
        </p:spPr>
        <p:style>
          <a:lnRef idx="1">
            <a:schemeClr val="accent6"/>
          </a:lnRef>
          <a:fillRef idx="2">
            <a:schemeClr val="accent6"/>
          </a:fillRef>
          <a:effectRef idx="1">
            <a:schemeClr val="accent6"/>
          </a:effectRef>
          <a:fontRef idx="minor">
            <a:schemeClr val="dk1"/>
          </a:fontRef>
        </p:style>
        <p:txBody>
          <a:bodyPr>
            <a:noAutofit/>
          </a:bodyPr>
          <a:lstStyle/>
          <a:p>
            <a:pPr algn="l"/>
            <a:r>
              <a:rPr lang="fr-FR" sz="3200" b="1" i="1" u="sng" dirty="0">
                <a:solidFill>
                  <a:srgbClr val="00B050"/>
                </a:solidFill>
              </a:rPr>
              <a:t>2. Système digestif</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072" y="728412"/>
            <a:ext cx="5559928" cy="569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2060848"/>
            <a:ext cx="2952328" cy="2862322"/>
          </a:xfrm>
          <a:prstGeom prst="rect">
            <a:avLst/>
          </a:prstGeom>
        </p:spPr>
        <p:txBody>
          <a:bodyPr wrap="square">
            <a:spAutoFit/>
          </a:bodyPr>
          <a:lstStyle/>
          <a:p>
            <a:pPr>
              <a:lnSpc>
                <a:spcPct val="150000"/>
              </a:lnSpc>
            </a:pPr>
            <a:r>
              <a:rPr lang="fr-FR" sz="2000" b="1" i="1" dirty="0"/>
              <a:t>Le système digestif</a:t>
            </a:r>
          </a:p>
          <a:p>
            <a:pPr>
              <a:lnSpc>
                <a:spcPct val="150000"/>
              </a:lnSpc>
            </a:pPr>
            <a:r>
              <a:rPr lang="fr-FR" sz="2000" b="1" i="1" dirty="0"/>
              <a:t>comprend la bouche,</a:t>
            </a:r>
          </a:p>
          <a:p>
            <a:pPr>
              <a:lnSpc>
                <a:spcPct val="150000"/>
              </a:lnSpc>
            </a:pPr>
            <a:r>
              <a:rPr lang="fr-FR" sz="2000" b="1" i="1" dirty="0"/>
              <a:t>l’œsophage,</a:t>
            </a:r>
          </a:p>
          <a:p>
            <a:pPr>
              <a:lnSpc>
                <a:spcPct val="150000"/>
              </a:lnSpc>
            </a:pPr>
            <a:r>
              <a:rPr lang="fr-FR" sz="2000" b="1" i="1" dirty="0"/>
              <a:t>l’estomac, l’intestin</a:t>
            </a:r>
          </a:p>
          <a:p>
            <a:pPr>
              <a:lnSpc>
                <a:spcPct val="150000"/>
              </a:lnSpc>
            </a:pPr>
            <a:r>
              <a:rPr lang="fr-FR" sz="2000" b="1" i="1" dirty="0"/>
              <a:t>grêle et le gros</a:t>
            </a:r>
          </a:p>
          <a:p>
            <a:pPr>
              <a:lnSpc>
                <a:spcPct val="150000"/>
              </a:lnSpc>
            </a:pPr>
            <a:r>
              <a:rPr lang="fr-FR" sz="2000" b="1" i="1" dirty="0"/>
              <a:t>intestin.</a:t>
            </a:r>
            <a:endParaRPr lang="fr-FR" sz="2000" b="1" dirty="0"/>
          </a:p>
        </p:txBody>
      </p:sp>
      <p:sp>
        <p:nvSpPr>
          <p:cNvPr id="6" name="Titre 1">
            <a:extLst>
              <a:ext uri="{FF2B5EF4-FFF2-40B4-BE49-F238E27FC236}">
                <a16:creationId xmlns:a16="http://schemas.microsoft.com/office/drawing/2014/main" id="{3C1EF8F1-3BB8-4D2C-B5A0-66E3BAC19632}"/>
              </a:ext>
            </a:extLst>
          </p:cNvPr>
          <p:cNvSpPr txBox="1">
            <a:spLocks/>
          </p:cNvSpPr>
          <p:nvPr/>
        </p:nvSpPr>
        <p:spPr>
          <a:xfrm>
            <a:off x="3488" y="77898"/>
            <a:ext cx="6624736"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a:solidFill>
                  <a:srgbClr val="FF0000"/>
                </a:solidFill>
              </a:rPr>
              <a:t>II- Les bases de la nutrition</a:t>
            </a:r>
            <a:endParaRPr lang="fr-FR" dirty="0">
              <a:solidFill>
                <a:srgbClr val="FF0000"/>
              </a:solidFill>
            </a:endParaRPr>
          </a:p>
        </p:txBody>
      </p:sp>
    </p:spTree>
    <p:extLst>
      <p:ext uri="{BB962C8B-B14F-4D97-AF65-F5344CB8AC3E}">
        <p14:creationId xmlns:p14="http://schemas.microsoft.com/office/powerpoint/2010/main" val="13540198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2295</TotalTime>
  <Words>3041</Words>
  <Application>Microsoft Office PowerPoint</Application>
  <PresentationFormat>Affichage à l'écran (4:3)</PresentationFormat>
  <Paragraphs>199</Paragraphs>
  <Slides>71</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71</vt:i4>
      </vt:variant>
    </vt:vector>
  </HeadingPairs>
  <TitlesOfParts>
    <vt:vector size="75" baseType="lpstr">
      <vt:lpstr>Arial</vt:lpstr>
      <vt:lpstr>Calibri</vt:lpstr>
      <vt:lpstr>Wingdings</vt:lpstr>
      <vt:lpstr>Thème Office</vt:lpstr>
      <vt:lpstr>Nutrition humaine</vt:lpstr>
      <vt:lpstr>Plan de la matière</vt:lpstr>
      <vt:lpstr>I- Introduction générale</vt:lpstr>
      <vt:lpstr>Présentation PowerPoint</vt:lpstr>
      <vt:lpstr>Présentation PowerPoint</vt:lpstr>
      <vt:lpstr>Aliment</vt:lpstr>
      <vt:lpstr>Nutrition humaine</vt:lpstr>
      <vt:lpstr>Présentation PowerPoint</vt:lpstr>
      <vt:lpstr>2. Système digestif</vt:lpstr>
      <vt:lpstr>Présentation PowerPoint</vt:lpstr>
      <vt:lpstr>Présentation PowerPoint</vt:lpstr>
      <vt:lpstr>2.1. Structure de la paroi du tube digestif</vt:lpstr>
      <vt:lpstr>Présentation PowerPoint</vt:lpstr>
      <vt:lpstr>2.2. Fonctions du système digestif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Digestion chimique dans l’estomac</vt:lpstr>
      <vt:lpstr>Présentation PowerPoint</vt:lpstr>
      <vt:lpstr>Régulation de la sécrétion gastrique</vt:lpstr>
      <vt:lpstr>Présentation PowerPoint</vt:lpstr>
      <vt:lpstr>Présentation PowerPoint</vt:lpstr>
      <vt:lpstr>2.2.4.Intestin grêle </vt:lpstr>
      <vt:lpstr>Présentation PowerPoint</vt:lpstr>
      <vt:lpstr>Présentation PowerPoint</vt:lpstr>
      <vt:lpstr>Présentation PowerPoint</vt:lpstr>
      <vt:lpstr>Présentation PowerPoint</vt:lpstr>
      <vt:lpstr>Présentation PowerPoint</vt:lpstr>
      <vt:lpstr>Présentation PowerPoint</vt:lpstr>
      <vt:lpstr>2.2.4.1 Les glandes de l'intestin grêle</vt:lpstr>
      <vt:lpstr>Présentation PowerPoint</vt:lpstr>
      <vt:lpstr>Présentation PowerPoint</vt:lpstr>
      <vt:lpstr>Présentation PowerPoint</vt:lpstr>
      <vt:lpstr>Présentation PowerPoint</vt:lpstr>
      <vt:lpstr>2.2.5. Gros intestin (côlon)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Effet nutritionnel la flore intestinale</vt:lpstr>
      <vt:lpstr>Présentation PowerPoint</vt:lpstr>
      <vt:lpstr>Présentation PowerPoint</vt:lpstr>
      <vt:lpstr>Présentation PowerPoint</vt:lpstr>
      <vt:lpstr>Présentation PowerPoint</vt:lpstr>
      <vt:lpstr>2.2.6. Pancréas</vt:lpstr>
      <vt:lpstr>Présentation PowerPoint</vt:lpstr>
      <vt:lpstr>Présentation PowerPoint</vt:lpstr>
      <vt:lpstr>Présentation PowerPoint</vt:lpstr>
      <vt:lpstr>Les enzymes pancréatiques</vt:lpstr>
      <vt:lpstr>Présentation PowerPoint</vt:lpstr>
      <vt:lpstr>Présentation PowerPoint</vt:lpstr>
      <vt:lpstr>2.2.7. Le foie</vt:lpstr>
      <vt:lpstr>Présentation PowerPoint</vt:lpstr>
      <vt:lpstr>Présentation PowerPoint</vt:lpstr>
      <vt:lpstr>Présentation PowerPoint</vt:lpstr>
      <vt:lpstr>2.2.8. vésicule biliaire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dc:title>
  <dc:creator>HADRI Zouheyr</dc:creator>
  <cp:lastModifiedBy>hp</cp:lastModifiedBy>
  <cp:revision>326</cp:revision>
  <cp:lastPrinted>2016-10-01T11:03:17Z</cp:lastPrinted>
  <dcterms:created xsi:type="dcterms:W3CDTF">2016-09-11T18:53:40Z</dcterms:created>
  <dcterms:modified xsi:type="dcterms:W3CDTF">2022-02-16T10:54:49Z</dcterms:modified>
</cp:coreProperties>
</file>