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FB36-6C25-425F-ACEE-3C9BD5FC83FE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9F5DA75-9373-48A7-9071-7A7DD5816B9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86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FB36-6C25-425F-ACEE-3C9BD5FC83FE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A75-9373-48A7-9071-7A7DD5816B9C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11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FB36-6C25-425F-ACEE-3C9BD5FC83FE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A75-9373-48A7-9071-7A7DD5816B9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8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FB36-6C25-425F-ACEE-3C9BD5FC83FE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A75-9373-48A7-9071-7A7DD5816B9C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17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FB36-6C25-425F-ACEE-3C9BD5FC83FE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A75-9373-48A7-9071-7A7DD5816B9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59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FB36-6C25-425F-ACEE-3C9BD5FC83FE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A75-9373-48A7-9071-7A7DD5816B9C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44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FB36-6C25-425F-ACEE-3C9BD5FC83FE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A75-9373-48A7-9071-7A7DD5816B9C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69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FB36-6C25-425F-ACEE-3C9BD5FC83FE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A75-9373-48A7-9071-7A7DD5816B9C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3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FB36-6C25-425F-ACEE-3C9BD5FC83FE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A75-9373-48A7-9071-7A7DD5816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3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FB36-6C25-425F-ACEE-3C9BD5FC83FE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A75-9373-48A7-9071-7A7DD5816B9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67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199FB36-6C25-425F-ACEE-3C9BD5FC83FE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DA75-9373-48A7-9071-7A7DD5816B9C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4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FB36-6C25-425F-ACEE-3C9BD5FC83FE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9F5DA75-9373-48A7-9071-7A7DD5816B9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23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C0139-BFE4-4FDF-B62D-E3D612C45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Aliments et bases de la technologie Agroalimentaire.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9A4A79-A7A6-48A6-A78F-2DB898075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L2 Sciences alimentaires</a:t>
            </a:r>
          </a:p>
        </p:txBody>
      </p:sp>
    </p:spTree>
    <p:extLst>
      <p:ext uri="{BB962C8B-B14F-4D97-AF65-F5344CB8AC3E}">
        <p14:creationId xmlns:p14="http://schemas.microsoft.com/office/powerpoint/2010/main" val="151653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Groupe I : </a:t>
            </a:r>
            <a:r>
              <a:rPr lang="fr-FR" dirty="0">
                <a:solidFill>
                  <a:srgbClr val="FF0000"/>
                </a:solidFill>
              </a:rPr>
              <a:t>Viandes, Poissons, Œufs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095"/>
            <a:ext cx="9603275" cy="417900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800" dirty="0">
                <a:solidFill>
                  <a:srgbClr val="FF0000"/>
                </a:solidFill>
              </a:rPr>
              <a:t>1- Les viandes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Les viandes renferment en moyenne 20 % de protéines. 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Ces protéines sont composées essentiellement de </a:t>
            </a:r>
            <a:r>
              <a:rPr lang="fr-FR" sz="2800" dirty="0">
                <a:solidFill>
                  <a:srgbClr val="FF0000"/>
                </a:solidFill>
              </a:rPr>
              <a:t>myosine, </a:t>
            </a:r>
            <a:r>
              <a:rPr lang="fr-FR" sz="2800" dirty="0" err="1">
                <a:solidFill>
                  <a:srgbClr val="FF0000"/>
                </a:solidFill>
              </a:rPr>
              <a:t>myoalbumine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et</a:t>
            </a:r>
            <a:r>
              <a:rPr lang="fr-FR" sz="2800" dirty="0">
                <a:solidFill>
                  <a:srgbClr val="FF0000"/>
                </a:solidFill>
              </a:rPr>
              <a:t> de collagène</a:t>
            </a:r>
            <a:r>
              <a:rPr lang="fr-FR" sz="28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Il s’agit, pour la myosine et la </a:t>
            </a:r>
            <a:r>
              <a:rPr lang="fr-FR" sz="2800" dirty="0" err="1"/>
              <a:t>myoalbumine</a:t>
            </a:r>
            <a:r>
              <a:rPr lang="fr-FR" sz="2800" dirty="0"/>
              <a:t>, de protéines d’excellente qualité comportant tous les acides aminés indispensables ce qui confère aux viandes un très bon coefficient d’efficacité protidique. </a:t>
            </a:r>
          </a:p>
        </p:txBody>
      </p:sp>
    </p:spTree>
    <p:extLst>
      <p:ext uri="{BB962C8B-B14F-4D97-AF65-F5344CB8AC3E}">
        <p14:creationId xmlns:p14="http://schemas.microsoft.com/office/powerpoint/2010/main" val="36069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Groupe I : </a:t>
            </a:r>
            <a:r>
              <a:rPr lang="fr-FR" dirty="0">
                <a:solidFill>
                  <a:srgbClr val="FF0000"/>
                </a:solidFill>
              </a:rPr>
              <a:t>Viandes, Poissons, Œufs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095"/>
            <a:ext cx="9603275" cy="41790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solidFill>
                  <a:srgbClr val="FF0000"/>
                </a:solidFill>
              </a:rPr>
              <a:t>Le collagène</a:t>
            </a:r>
            <a:r>
              <a:rPr lang="fr-FR" sz="2800" dirty="0"/>
              <a:t>, pauvre en tryptophane et en acides aminés soufrés, diminue la valeur biologique des viandes qui en sont riches.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La teneur en matières grasses des viandes varie selon </a:t>
            </a:r>
            <a:r>
              <a:rPr lang="fr-FR" sz="2800" dirty="0">
                <a:solidFill>
                  <a:srgbClr val="FF0000"/>
                </a:solidFill>
              </a:rPr>
              <a:t>l’espèce</a:t>
            </a:r>
            <a:r>
              <a:rPr lang="fr-FR" sz="2800" dirty="0"/>
              <a:t>, </a:t>
            </a:r>
            <a:r>
              <a:rPr lang="fr-FR" sz="2800" dirty="0">
                <a:solidFill>
                  <a:srgbClr val="FF0000"/>
                </a:solidFill>
              </a:rPr>
              <a:t>l’état d’engraissement de l’animal </a:t>
            </a:r>
            <a:r>
              <a:rPr lang="fr-FR" sz="2800" dirty="0"/>
              <a:t>et </a:t>
            </a:r>
            <a:r>
              <a:rPr lang="fr-FR" sz="2800" dirty="0">
                <a:solidFill>
                  <a:srgbClr val="FF0000"/>
                </a:solidFill>
              </a:rPr>
              <a:t>le morceau considéré</a:t>
            </a:r>
            <a:r>
              <a:rPr lang="fr-F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711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Groupe I : </a:t>
            </a:r>
            <a:r>
              <a:rPr lang="fr-FR" dirty="0">
                <a:solidFill>
                  <a:srgbClr val="FF0000"/>
                </a:solidFill>
              </a:rPr>
              <a:t>Viandes, Poissons, Œufs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095"/>
            <a:ext cx="9603275" cy="417900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2800" dirty="0"/>
              <a:t>Elles se trouvent </a:t>
            </a:r>
            <a:r>
              <a:rPr lang="fr-FR" sz="2800" dirty="0">
                <a:solidFill>
                  <a:srgbClr val="FF0000"/>
                </a:solidFill>
              </a:rPr>
              <a:t>à la surface de la carcasse (graisses de couverture)</a:t>
            </a:r>
            <a:r>
              <a:rPr lang="fr-FR" sz="2800" dirty="0"/>
              <a:t>, </a:t>
            </a:r>
            <a:r>
              <a:rPr lang="fr-FR" sz="2800" dirty="0">
                <a:solidFill>
                  <a:srgbClr val="FF0000"/>
                </a:solidFill>
              </a:rPr>
              <a:t>autour des muscles </a:t>
            </a:r>
            <a:r>
              <a:rPr lang="fr-FR" sz="2800" dirty="0"/>
              <a:t>ou </a:t>
            </a:r>
            <a:r>
              <a:rPr lang="fr-FR" sz="2800" dirty="0">
                <a:solidFill>
                  <a:srgbClr val="FF0000"/>
                </a:solidFill>
              </a:rPr>
              <a:t>à l’intérieur du muscle</a:t>
            </a:r>
            <a:r>
              <a:rPr lang="fr-FR" sz="2800" dirty="0"/>
              <a:t>.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Il est possible de diminuer le taux de lipides des viandes en éliminant les graisses visibles. 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Compte tenu de ces considérations une viande peut contenir </a:t>
            </a:r>
            <a:r>
              <a:rPr lang="fr-FR" sz="2800" dirty="0">
                <a:solidFill>
                  <a:srgbClr val="FF0000"/>
                </a:solidFill>
              </a:rPr>
              <a:t>2 à 30 % de graisses</a:t>
            </a:r>
            <a:r>
              <a:rPr lang="fr-F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14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54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Les viandes les plus maigres (&lt; 10 %) </a:t>
            </a:r>
            <a:r>
              <a:rPr lang="fr-FR" sz="2800" dirty="0"/>
              <a:t>sont le lapin, le cheval, le veau, le poulet et la dinde (sans peau).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Parmi les viandes les plus grasses (10 à 30 %)</a:t>
            </a:r>
            <a:r>
              <a:rPr lang="fr-FR" sz="2800" dirty="0"/>
              <a:t> on trouve certains morceaux de bœuf et de porc ainsi que l’agneau, l’oie et le canard.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Les lipides des viandes sont constitués principalement </a:t>
            </a:r>
            <a:r>
              <a:rPr lang="fr-FR" sz="2800" dirty="0">
                <a:solidFill>
                  <a:srgbClr val="FF0000"/>
                </a:solidFill>
              </a:rPr>
              <a:t>d’acides gras saturés et monoinsaturés</a:t>
            </a:r>
            <a:r>
              <a:rPr lang="fr-FR" sz="2800" dirty="0"/>
              <a:t>. Leur composition varie cependant en fonction du type de viande considéré. </a:t>
            </a:r>
          </a:p>
        </p:txBody>
      </p:sp>
    </p:spTree>
    <p:extLst>
      <p:ext uri="{BB962C8B-B14F-4D97-AF65-F5344CB8AC3E}">
        <p14:creationId xmlns:p14="http://schemas.microsoft.com/office/powerpoint/2010/main" val="12417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260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Les volailles représentent globalement une bonne source d’acides gras mono et polyinsaturés.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Toutes les viandes, mêmes maigres </a:t>
            </a:r>
            <a:r>
              <a:rPr lang="fr-FR" sz="2800" dirty="0">
                <a:solidFill>
                  <a:srgbClr val="FF0000"/>
                </a:solidFill>
              </a:rPr>
              <a:t>sont sources de cholestérol, en particulier les abats</a:t>
            </a:r>
            <a:r>
              <a:rPr lang="fr-F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66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5C7B51B-958A-403F-8702-0F9C80FCC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58" y="297141"/>
            <a:ext cx="7632583" cy="50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5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52417C-B6A7-4CD5-B509-C0B6F93B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66" y="282585"/>
            <a:ext cx="7803538" cy="52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26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40405" y="162909"/>
            <a:ext cx="11530885" cy="583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L’apport en glucides </a:t>
            </a:r>
            <a:r>
              <a:rPr lang="fr-FR" sz="2800" dirty="0"/>
              <a:t>est négligeable car il n’y a pratiquement plus de glycogène dans la viande au stade de sa commercialisation.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Concernant l’apport en minéraux</a:t>
            </a:r>
            <a:r>
              <a:rPr lang="fr-FR" sz="2800" dirty="0"/>
              <a:t>, les viandes sont riches en phosphore et représentent la meilleure source alimentaire de fer héminique.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Il s’agit de fer ferreux (++), mieux absorbé que le fer ferrique (+++) des végétaux.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Cette catégorie d’aliments est pauvre en calcium et </a:t>
            </a:r>
            <a:r>
              <a:rPr lang="fr-FR" sz="2800" dirty="0">
                <a:solidFill>
                  <a:srgbClr val="FF0000"/>
                </a:solidFill>
              </a:rPr>
              <a:t>présente un très mauvais rapport Calcium/Phosphore. </a:t>
            </a:r>
            <a:r>
              <a:rPr lang="fr-FR" sz="2800" dirty="0"/>
              <a:t>Les abats, en particulier le foie, sont très riches en fer et en phosphore.</a:t>
            </a:r>
          </a:p>
        </p:txBody>
      </p:sp>
    </p:spTree>
    <p:extLst>
      <p:ext uri="{BB962C8B-B14F-4D97-AF65-F5344CB8AC3E}">
        <p14:creationId xmlns:p14="http://schemas.microsoft.com/office/powerpoint/2010/main" val="6204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260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Les viandes sont </a:t>
            </a:r>
            <a:r>
              <a:rPr lang="fr-FR" sz="2800" dirty="0">
                <a:solidFill>
                  <a:srgbClr val="FF0000"/>
                </a:solidFill>
              </a:rPr>
              <a:t>dépourvues de vitamines liposolubles</a:t>
            </a:r>
            <a:r>
              <a:rPr lang="fr-FR" sz="2800" dirty="0"/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Elles sont riches en vitamines du groupe B.</a:t>
            </a:r>
            <a:r>
              <a:rPr lang="fr-FR" sz="2800" dirty="0"/>
              <a:t>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Les abats (principalement le foie) en sont les plus riches et représentent en outre </a:t>
            </a:r>
            <a:r>
              <a:rPr lang="fr-FR" sz="2800" dirty="0">
                <a:solidFill>
                  <a:srgbClr val="FF0000"/>
                </a:solidFill>
              </a:rPr>
              <a:t>un apport important de vitamines A et D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Groupe I : </a:t>
            </a:r>
            <a:r>
              <a:rPr lang="fr-FR" dirty="0">
                <a:solidFill>
                  <a:srgbClr val="FF0000"/>
                </a:solidFill>
              </a:rPr>
              <a:t>Viandes, Poissons, Œufs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095"/>
            <a:ext cx="9603275" cy="417900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800" dirty="0">
                <a:solidFill>
                  <a:srgbClr val="FF0000"/>
                </a:solidFill>
              </a:rPr>
              <a:t>2- Les Charcuteries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A l’origine, la charcuterie est une méthode de conservation de la viande. 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Toute charcuterie fait l’objet d’une salaison avec un mélange de sel et de nitrate de potassium, ou de sel et de nitrite de sodium. Les charcuteries contiennent </a:t>
            </a:r>
            <a:r>
              <a:rPr lang="fr-FR" sz="2800" dirty="0">
                <a:solidFill>
                  <a:srgbClr val="FF0000"/>
                </a:solidFill>
              </a:rPr>
              <a:t>10 à 20 % de protéines</a:t>
            </a:r>
            <a:r>
              <a:rPr lang="fr-F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49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0C5E0-E93D-4E03-84E5-B7EF3A6F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du module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925C62-9C7E-4501-A1BB-1456EA053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Les groupes alimentaires</a:t>
            </a:r>
          </a:p>
          <a:p>
            <a:r>
              <a:rPr lang="fr-FR" sz="2400" dirty="0"/>
              <a:t>Introduction aux technologies de transformation et de production des aliments.</a:t>
            </a:r>
          </a:p>
          <a:p>
            <a:r>
              <a:rPr lang="fr-FR" sz="2400" dirty="0"/>
              <a:t>Caractères généraux des aliments.</a:t>
            </a:r>
          </a:p>
          <a:p>
            <a:r>
              <a:rPr lang="fr-FR" sz="2400" dirty="0"/>
              <a:t>Les opérations unitaires des procédés alimentaires.</a:t>
            </a:r>
          </a:p>
          <a:p>
            <a:r>
              <a:rPr lang="fr-FR" sz="2400" dirty="0"/>
              <a:t>Effet de la transformation sur la qualité des aliments.</a:t>
            </a:r>
          </a:p>
        </p:txBody>
      </p:sp>
    </p:spTree>
    <p:extLst>
      <p:ext uri="{BB962C8B-B14F-4D97-AF65-F5344CB8AC3E}">
        <p14:creationId xmlns:p14="http://schemas.microsoft.com/office/powerpoint/2010/main" val="9129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83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Cette catégorie d’aliments se </a:t>
            </a:r>
            <a:r>
              <a:rPr lang="fr-FR" sz="2800" dirty="0">
                <a:solidFill>
                  <a:srgbClr val="FF0000"/>
                </a:solidFill>
              </a:rPr>
              <a:t>caractérise surtout par sa richesse en lipides </a:t>
            </a:r>
            <a:r>
              <a:rPr lang="fr-FR" sz="2800" dirty="0"/>
              <a:t>: </a:t>
            </a:r>
            <a:r>
              <a:rPr lang="fr-FR" sz="2800" dirty="0">
                <a:solidFill>
                  <a:srgbClr val="FF0000"/>
                </a:solidFill>
              </a:rPr>
              <a:t>20 à 35 %</a:t>
            </a:r>
            <a:r>
              <a:rPr lang="fr-FR" sz="2800" dirty="0"/>
              <a:t> pour les saucisses, saucissons cuits, pâté de foie et </a:t>
            </a:r>
            <a:r>
              <a:rPr lang="fr-FR" sz="2800" dirty="0">
                <a:solidFill>
                  <a:srgbClr val="FF0000"/>
                </a:solidFill>
              </a:rPr>
              <a:t>35 à 40 % </a:t>
            </a:r>
            <a:r>
              <a:rPr lang="fr-FR" sz="2800" dirty="0"/>
              <a:t>pour, saucissons secs.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Seuls les jambons débarrassés de leurs graisses contiennent </a:t>
            </a:r>
            <a:r>
              <a:rPr lang="fr-FR" sz="2800" dirty="0">
                <a:solidFill>
                  <a:srgbClr val="FF0000"/>
                </a:solidFill>
              </a:rPr>
              <a:t>moins de 10 % de lipides.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La composition de ces lipides se rapproche de celle des graisses animales.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La teneur en cholestérol des charcuteries est variable : </a:t>
            </a:r>
            <a:r>
              <a:rPr lang="fr-FR" sz="2800" dirty="0">
                <a:solidFill>
                  <a:srgbClr val="FF0000"/>
                </a:solidFill>
              </a:rPr>
              <a:t>100 mg/100 g dans les saucissons et saucisses</a:t>
            </a:r>
            <a:r>
              <a:rPr lang="fr-FR" sz="2800" dirty="0"/>
              <a:t>, </a:t>
            </a:r>
            <a:r>
              <a:rPr lang="fr-FR" sz="2800" dirty="0">
                <a:solidFill>
                  <a:srgbClr val="FF0000"/>
                </a:solidFill>
              </a:rPr>
              <a:t>150 à 260 mg/100 g dans les pâtés de foie </a:t>
            </a:r>
            <a:r>
              <a:rPr lang="fr-FR" sz="2800" dirty="0"/>
              <a:t>et </a:t>
            </a:r>
            <a:r>
              <a:rPr lang="fr-FR" sz="2800" dirty="0">
                <a:solidFill>
                  <a:srgbClr val="FF0000"/>
                </a:solidFill>
              </a:rPr>
              <a:t>60 à 70 mg/100 g dans le jambon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75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Groupe I : </a:t>
            </a:r>
            <a:r>
              <a:rPr lang="fr-FR" dirty="0">
                <a:solidFill>
                  <a:srgbClr val="FF0000"/>
                </a:solidFill>
              </a:rPr>
              <a:t>Viandes, Poissons, Œufs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095"/>
            <a:ext cx="9603275" cy="41790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800" dirty="0">
                <a:solidFill>
                  <a:srgbClr val="FF0000"/>
                </a:solidFill>
              </a:rPr>
              <a:t>3- Les poissons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Le poisson représente un apport en protéines d’aussi bonne qualité que la viande. 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Le poisson contient </a:t>
            </a:r>
            <a:r>
              <a:rPr lang="fr-FR" sz="2800" dirty="0">
                <a:solidFill>
                  <a:srgbClr val="FF0000"/>
                </a:solidFill>
              </a:rPr>
              <a:t>en moyenne 20 % de protéines</a:t>
            </a:r>
            <a:r>
              <a:rPr lang="fr-FR" sz="2800" dirty="0"/>
              <a:t>. Les huîtres et les moules 7 à 10 %.</a:t>
            </a:r>
          </a:p>
        </p:txBody>
      </p:sp>
    </p:spTree>
    <p:extLst>
      <p:ext uri="{BB962C8B-B14F-4D97-AF65-F5344CB8AC3E}">
        <p14:creationId xmlns:p14="http://schemas.microsoft.com/office/powerpoint/2010/main" val="25287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83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 Les poissons sont pour leur immense majorité moins gras que les viandes.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La teneur en lipides des poissons est variable </a:t>
            </a:r>
            <a:r>
              <a:rPr lang="fr-FR" sz="2800" dirty="0">
                <a:solidFill>
                  <a:srgbClr val="FF0000"/>
                </a:solidFill>
              </a:rPr>
              <a:t>(0,5 % à 15 %).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On les classe généralement en 3 groupes, </a:t>
            </a:r>
            <a:r>
              <a:rPr lang="fr-FR" sz="2800" dirty="0">
                <a:solidFill>
                  <a:srgbClr val="FF0000"/>
                </a:solidFill>
              </a:rPr>
              <a:t>poissons maigres (0,5 % à 5 %) </a:t>
            </a:r>
            <a:r>
              <a:rPr lang="fr-FR" sz="2800" dirty="0"/>
              <a:t>: merlan, sole, dorade, morue (ou cabillaud), truite, colin… ainsi que mollusques et crustacés, </a:t>
            </a:r>
            <a:r>
              <a:rPr lang="fr-FR" sz="2800" dirty="0">
                <a:solidFill>
                  <a:srgbClr val="FF0000"/>
                </a:solidFill>
              </a:rPr>
              <a:t>poissons </a:t>
            </a:r>
            <a:r>
              <a:rPr lang="fr-FR" sz="2800" dirty="0" err="1">
                <a:solidFill>
                  <a:srgbClr val="FF0000"/>
                </a:solidFill>
              </a:rPr>
              <a:t>demi-gras</a:t>
            </a:r>
            <a:r>
              <a:rPr lang="fr-FR" sz="2800" dirty="0">
                <a:solidFill>
                  <a:srgbClr val="FF0000"/>
                </a:solidFill>
              </a:rPr>
              <a:t> (5 % à 10 %) </a:t>
            </a:r>
            <a:r>
              <a:rPr lang="fr-FR" sz="2800" dirty="0"/>
              <a:t>: maquereau, sardine, saumon, thon…, </a:t>
            </a:r>
            <a:r>
              <a:rPr lang="fr-FR" sz="2800" dirty="0">
                <a:solidFill>
                  <a:srgbClr val="FF0000"/>
                </a:solidFill>
              </a:rPr>
              <a:t>poissons gras (&gt; 10 %) </a:t>
            </a:r>
            <a:r>
              <a:rPr lang="fr-FR" sz="2800" dirty="0"/>
              <a:t>les moins nombreux : anguille, hareng.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Les lipides des poissons sont composés </a:t>
            </a:r>
            <a:r>
              <a:rPr lang="fr-FR" sz="2800" dirty="0">
                <a:solidFill>
                  <a:srgbClr val="FF0000"/>
                </a:solidFill>
              </a:rPr>
              <a:t>d’une proportion non négligeable d’acides gras monoinsaturés et polyinsaturés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14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56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 La teneur en cholestérol du poisson est de </a:t>
            </a:r>
            <a:r>
              <a:rPr lang="fr-FR" sz="2400" dirty="0">
                <a:solidFill>
                  <a:srgbClr val="FF0000"/>
                </a:solidFill>
              </a:rPr>
              <a:t>50 mg à 70 mg pour 100 g</a:t>
            </a:r>
            <a:r>
              <a:rPr lang="fr-FR" sz="2400" dirty="0"/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Comme </a:t>
            </a:r>
            <a:r>
              <a:rPr lang="fr-FR" sz="2400" dirty="0"/>
              <a:t>les viandes, </a:t>
            </a:r>
            <a:r>
              <a:rPr lang="fr-FR" sz="2400" dirty="0">
                <a:solidFill>
                  <a:srgbClr val="FF0000"/>
                </a:solidFill>
              </a:rPr>
              <a:t>le poisson apporte peu de calcium</a:t>
            </a:r>
            <a:r>
              <a:rPr lang="fr-FR" sz="2400" dirty="0"/>
              <a:t>. </a:t>
            </a:r>
            <a:endParaRPr lang="fr-FR" sz="2400" dirty="0" smtClean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Il </a:t>
            </a:r>
            <a:r>
              <a:rPr lang="fr-FR" sz="2400" dirty="0"/>
              <a:t>représente une </a:t>
            </a:r>
            <a:r>
              <a:rPr lang="fr-FR" sz="2400" dirty="0">
                <a:solidFill>
                  <a:srgbClr val="FF0000"/>
                </a:solidFill>
              </a:rPr>
              <a:t>source importante de phosphore </a:t>
            </a:r>
            <a:r>
              <a:rPr lang="fr-FR" sz="2400" dirty="0"/>
              <a:t>et pour </a:t>
            </a:r>
            <a:r>
              <a:rPr lang="fr-FR" sz="2400" dirty="0">
                <a:solidFill>
                  <a:srgbClr val="FF0000"/>
                </a:solidFill>
              </a:rPr>
              <a:t>les poissons de mer d’iode</a:t>
            </a:r>
            <a:r>
              <a:rPr lang="fr-FR" sz="24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Il est d’autre part moins riche en fer que la viande</a:t>
            </a:r>
            <a:r>
              <a:rPr lang="fr-FR" sz="2400" dirty="0"/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Poissons et crustacés sont </a:t>
            </a:r>
            <a:r>
              <a:rPr lang="fr-FR" sz="2400" dirty="0">
                <a:solidFill>
                  <a:srgbClr val="FF0000"/>
                </a:solidFill>
              </a:rPr>
              <a:t>riches en sélénium</a:t>
            </a:r>
            <a:r>
              <a:rPr lang="fr-FR" sz="2400" dirty="0"/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Les poissons sont une bonne </a:t>
            </a:r>
            <a:r>
              <a:rPr lang="fr-FR" sz="2400" dirty="0">
                <a:solidFill>
                  <a:srgbClr val="FF0000"/>
                </a:solidFill>
              </a:rPr>
              <a:t>source de vitamines du groupe B (en particulier B12) et de vitamine E</a:t>
            </a:r>
            <a:r>
              <a:rPr lang="fr-FR" sz="2400" dirty="0"/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Les vitamines A et D sont également abondantes dans les poissons gras et surtout dans le foie de poisson.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53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Groupe I : </a:t>
            </a:r>
            <a:r>
              <a:rPr lang="fr-FR" dirty="0">
                <a:solidFill>
                  <a:srgbClr val="FF0000"/>
                </a:solidFill>
              </a:rPr>
              <a:t>Viandes, Poissons, Œufs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095"/>
            <a:ext cx="9603275" cy="417900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800" dirty="0">
                <a:solidFill>
                  <a:srgbClr val="FF0000"/>
                </a:solidFill>
              </a:rPr>
              <a:t>4- Les œufs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protéines de l’œuf (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l’ovalbumine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dans le blanc et 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ovovitelline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le jaune) ont une excellente valeur biologique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La teneur protéique de l’œuf entier est de </a:t>
            </a:r>
            <a:r>
              <a:rPr lang="fr-FR" sz="2800" dirty="0">
                <a:solidFill>
                  <a:srgbClr val="FF0000"/>
                </a:solidFill>
              </a:rPr>
              <a:t>14 % ce qui représente un apport de 8 g pour un œuf de 55 g.</a:t>
            </a:r>
            <a:endParaRPr lang="fr-FR" sz="2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390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1000037"/>
            <a:ext cx="115308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Les </a:t>
            </a:r>
            <a:r>
              <a:rPr lang="fr-FR" sz="2800" dirty="0"/>
              <a:t>lipides représentent </a:t>
            </a:r>
            <a:r>
              <a:rPr lang="fr-FR" sz="2800" dirty="0">
                <a:solidFill>
                  <a:srgbClr val="FF0000"/>
                </a:solidFill>
              </a:rPr>
              <a:t>12 % de l’œuf entier</a:t>
            </a:r>
            <a:r>
              <a:rPr lang="fr-FR" sz="2800" dirty="0"/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Le jaune d’œuf est d’autre part une source importante de cholestérol (</a:t>
            </a:r>
            <a:r>
              <a:rPr lang="fr-FR" sz="2800" dirty="0">
                <a:solidFill>
                  <a:srgbClr val="FF0000"/>
                </a:solidFill>
              </a:rPr>
              <a:t>1500 mg environ pour 100 g </a:t>
            </a:r>
            <a:r>
              <a:rPr lang="fr-FR" sz="2800" dirty="0"/>
              <a:t>soit 300 mg pour 1 jaune).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Le jaune d’œuf est riche en </a:t>
            </a:r>
            <a:r>
              <a:rPr lang="fr-FR" sz="2800" dirty="0">
                <a:solidFill>
                  <a:srgbClr val="FF0000"/>
                </a:solidFill>
              </a:rPr>
              <a:t>phosphore et en fer</a:t>
            </a:r>
            <a:r>
              <a:rPr lang="fr-FR" sz="2800" dirty="0"/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L’œuf est une bonne source de </a:t>
            </a:r>
            <a:r>
              <a:rPr lang="fr-FR" sz="2800" dirty="0">
                <a:solidFill>
                  <a:srgbClr val="FF0000"/>
                </a:solidFill>
              </a:rPr>
              <a:t>vitamines du groupe B </a:t>
            </a:r>
            <a:r>
              <a:rPr lang="fr-FR" sz="2800" dirty="0"/>
              <a:t>et pour </a:t>
            </a:r>
            <a:r>
              <a:rPr lang="fr-FR" sz="2800" dirty="0">
                <a:solidFill>
                  <a:srgbClr val="FF0000"/>
                </a:solidFill>
              </a:rPr>
              <a:t>le jaune de vitamines A et D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6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Groupe II : </a:t>
            </a:r>
            <a:r>
              <a:rPr lang="fr-FR" dirty="0">
                <a:solidFill>
                  <a:srgbClr val="FF0000"/>
                </a:solidFill>
              </a:rPr>
              <a:t>Lait et Produits laitiers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095"/>
            <a:ext cx="9603275" cy="417900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contient des protéines de bonnes qualités, des glucides et des lipides (cholestérol), des vitamines.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Contrairement aux aliments du groupe I, il est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riche en calcium mais pauvre en fer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fromages contiennent moins de calcium et surtout peu de sucres (lactose).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76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187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 Un litre de lait de vache, qu’il soit entier ou écrémé </a:t>
            </a:r>
            <a:r>
              <a:rPr lang="fr-FR" sz="2800" dirty="0">
                <a:solidFill>
                  <a:srgbClr val="FF0000"/>
                </a:solidFill>
              </a:rPr>
              <a:t>apporte 35 g de protéines</a:t>
            </a:r>
            <a:r>
              <a:rPr lang="fr-FR" sz="2800" dirty="0"/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Il s’agit principalement </a:t>
            </a:r>
            <a:r>
              <a:rPr lang="fr-FR" sz="2800" dirty="0">
                <a:solidFill>
                  <a:srgbClr val="FF0000"/>
                </a:solidFill>
              </a:rPr>
              <a:t>de caséine, de lactalbumine et de lactoglobuline</a:t>
            </a:r>
            <a:r>
              <a:rPr lang="fr-FR" sz="2800" dirty="0"/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Ces protéines sont très bien assimilées par l’organisme (</a:t>
            </a:r>
            <a:r>
              <a:rPr lang="fr-FR" sz="2800" dirty="0">
                <a:solidFill>
                  <a:srgbClr val="FF0000"/>
                </a:solidFill>
              </a:rPr>
              <a:t>CUD = 95 à 98</a:t>
            </a:r>
            <a:r>
              <a:rPr lang="fr-FR" sz="2800" dirty="0"/>
              <a:t>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dirty="0"/>
              <a:t>La teneur en lipides</a:t>
            </a:r>
            <a:r>
              <a:rPr lang="fr-FR" sz="2800" dirty="0"/>
              <a:t> du lait de consommation courante est standardisée à </a:t>
            </a:r>
            <a:r>
              <a:rPr lang="fr-FR" sz="2800" dirty="0">
                <a:solidFill>
                  <a:srgbClr val="FF0000"/>
                </a:solidFill>
              </a:rPr>
              <a:t>un taux minimum de 36 g par litre de lait entier</a:t>
            </a:r>
            <a:r>
              <a:rPr lang="fr-FR" sz="2800" dirty="0"/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dirty="0"/>
              <a:t>Les laits demi-écrémé et écrémé </a:t>
            </a:r>
            <a:r>
              <a:rPr lang="fr-FR" sz="2800" dirty="0"/>
              <a:t>apportent respectivement </a:t>
            </a:r>
            <a:r>
              <a:rPr lang="fr-FR" sz="2800" dirty="0">
                <a:solidFill>
                  <a:srgbClr val="FF0000"/>
                </a:solidFill>
              </a:rPr>
              <a:t>15 à 18 g et 1 g de lipides par litre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26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50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triglycérides du lait comportent essentiellement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acides gras saturés (60 à 65 %)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monoinsaturés (32 %)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lait est pauvre en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acides gras essentiels (environ 3 %).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lait contient également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cholestérol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(lait entier : 140 mg/litre, lait 1/2 écrémé : 90 mg/litre).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lactose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glucide essentiel du lait,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favorise l’absorption du calcium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contenu dans cet aliment. Un litre de lait, qu’il soit entier ou écrémé apporte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g de lactose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9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21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lait est une source importante de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calcium : 1 200 mg par litre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(les besoins journaliers de l’adulte sont de 900 mg).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est mieux utilisé par l’organisme car le lait apporte en même temps du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phosphore et de la vitamine D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Il ne contient pas de fer.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lait entier est une source appréciable de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vitamine A, D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du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groupe B.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vitamines liposolubles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 et D) sont absentes dans le lait écrémé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79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solidFill>
                  <a:srgbClr val="FF0000"/>
                </a:solidFill>
              </a:rPr>
              <a:t>La nourriture (ou l'aliment) </a:t>
            </a:r>
            <a:r>
              <a:rPr lang="fr-FR" sz="2800" dirty="0"/>
              <a:t>est un élément d'origine animale, végétale, fongique, bactérienne, minérale ou chimique, consommé par des êtres vivants à des fins énergétiques ou nutritionnelles, dans le processus d'alimentation.</a:t>
            </a:r>
          </a:p>
          <a:p>
            <a:pPr algn="just">
              <a:lnSpc>
                <a:spcPct val="15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081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94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fromage</a:t>
            </a:r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C’est la caséine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qu’on retrouve dans le fromage, les protéines solubles étant éliminées lors de l’égouttage.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teneur en protéines est variable :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à 10 %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un fromage frais,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à 24 % dans les fromages à pâte molle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 à 30 % dans les fromages à pâte pressée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totalité des lipides du lait est conservée dans les fromages.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3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lactose est presque totalement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éliminé lors de l’égouttage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quantité restante est transformée en acide lactique lors de l’affinage.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L’apport en calcium et en phosphore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dépend du mode de fabrication des fromages.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teneur en vitamine A des fromages est proportionnelle à leur teneur en matières grasses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4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Groupe III – </a:t>
            </a:r>
            <a:r>
              <a:rPr lang="fr-FR" dirty="0">
                <a:solidFill>
                  <a:srgbClr val="FF0000"/>
                </a:solidFill>
              </a:rPr>
              <a:t>Corps gras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095"/>
            <a:ext cx="9603275" cy="417900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ce groupe, il faut distinguer nettement les graisses animales qui contiennent beaucoup d'acides gras saturés (</a:t>
            </a:r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hypercholéstrolémiants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des graisses végétales riches en acides gras insaturés.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Ainsi, il est préférable de cuisiner avec des huiles végétales (tournesol, maïs, olive) plutôt qu'avec du beurre.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 groupe est une source importante de vitamines A et 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197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60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Les matières grasses d’origine animale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crème comporte environ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à 35 % de lipides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le beurre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 à 84 %.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acides gras saturés représentent plus de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60 %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acides gras totaux.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beurre allégé contient 40% de lipides et apporte également des acides gras saturés à chaîne courte ou moyenne (environ 13 %).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 matières grasses sont une excellente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 de vitamine A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contiennent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peu de vitamine D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lorsqu’ils sont réalisés à partir du lait d’été. Ils n’apportent pas du tout de calcium.</a:t>
            </a:r>
          </a:p>
        </p:txBody>
      </p:sp>
    </p:spTree>
    <p:extLst>
      <p:ext uri="{BB962C8B-B14F-4D97-AF65-F5344CB8AC3E}">
        <p14:creationId xmlns:p14="http://schemas.microsoft.com/office/powerpoint/2010/main" val="22312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85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existe des matières grasses obtenues par fusion des tissus gras des animaux : saindoux, graisse d’oie ou de canard, suif de bœuf ou de cheval… Ces graisses contiennent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toutes 90 à 100 % de lipides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Les huiles et margarines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 sont les huiles fluides ou concrètes préparées à partir de graines ou de fruits oléagineux.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huiles sont généralement liquides à une température ambiante. </a:t>
            </a:r>
          </a:p>
        </p:txBody>
      </p:sp>
    </p:spTree>
    <p:extLst>
      <p:ext uri="{BB962C8B-B14F-4D97-AF65-F5344CB8AC3E}">
        <p14:creationId xmlns:p14="http://schemas.microsoft.com/office/powerpoint/2010/main" val="24257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50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appelle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huiles concrètes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graisses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matières grasses solides à température ambiante (huile de coprah…).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 matières grasses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contiennent pas de cholestérol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apportent toutes 100 % de lipides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huiles se distinguent les unes des autres par leur composition en acides gras.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huiles concrètes sont caractérisées par une forte teneur en acides gras saturés.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5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75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margarine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constituée par l’émulsion d’une phase aqueuse dans une phase grasse qui représente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82 % du produit final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margarines faites exclusivement avec de l’huile de tournesol ou de maïs sont de plus en plus présentes sur le marché.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Leur teneur en acides gras polyinsaturés est cependant inférieure à celle des huiles du même nom du fait de l’hydrogénation qu’elles ont subie au cours de la fabrication.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21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margarines allégées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 une teneur en matières grasses totale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60 %, 41 % ou 27 %.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Elles sont réalisées à partir d’huiles riches en acide gras polyinsaturés partiellement hydrogénés et d’une fraction d’huile de palme.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Elles sont en général enrichies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vitamine A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parfois en vitamine E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Groupe IV – </a:t>
            </a:r>
            <a:r>
              <a:rPr lang="fr-FR" dirty="0">
                <a:solidFill>
                  <a:srgbClr val="FF0000"/>
                </a:solidFill>
              </a:rPr>
              <a:t>Fruits et légumes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095"/>
            <a:ext cx="9603275" cy="41790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Ils contiennent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90 % d'eau en moyenne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des sucres sous forme d'amidon dans les légumes et sous forme de fructose et de glucose dans les fruits,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beaucoup de minéraux et de vitamines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Ils ne contiennent pas de lipides.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Leur richesse en fibre limite parfois leur absorption.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618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85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cuisson déshydrate en partie ces aliments, les rend plus digestibles, mais diminue leur contenu en vitamines.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Les légumes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légumes frais proviennent de toutes les parties de la plante :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racines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(carottes, navet…),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tubercules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(pommes de terre),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tiges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(céleri branche),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feuille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(épinard),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fleur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(chou-fleur),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fruit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(tomate, courgette).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Introduction: </a:t>
            </a:r>
            <a:r>
              <a:rPr lang="fr-FR" dirty="0">
                <a:solidFill>
                  <a:srgbClr val="FF0000"/>
                </a:solidFill>
              </a:rPr>
              <a:t>Nutriment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/>
              <a:t>Substance organique ou minérale, directement assimilable sans avoir à subir les processus de dégradation de la digestion.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Les nutriments sont représentés par les acides aminés, les acides gras, les glucides simples, les minéraux, les vitamines, l'eau et l'alcool.</a:t>
            </a:r>
          </a:p>
          <a:p>
            <a:pPr algn="just">
              <a:lnSpc>
                <a:spcPct val="15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504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298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Ils se caractérisent par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teneur en eau très importante (90 % en moyenne),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apport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glucides modéré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à 6 % pour les parties aériennes des plantes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(salades, épinards, courgettes, tomates…) et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9 % environ pour les racines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(carottes, céleri…).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légumes représentent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apport important de potassium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On y trouve également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calcium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(surtout dans les choux),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magnésium, du fer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cuivr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(légumes à feuilles type épinard),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soufre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(choux, oignons, ail, poireaux, navets) et de nombreuses autres matières minérales.</a:t>
            </a:r>
          </a:p>
        </p:txBody>
      </p:sp>
    </p:spTree>
    <p:extLst>
      <p:ext uri="{BB962C8B-B14F-4D97-AF65-F5344CB8AC3E}">
        <p14:creationId xmlns:p14="http://schemas.microsoft.com/office/powerpoint/2010/main" val="14141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27525" y="137152"/>
            <a:ext cx="11530885" cy="604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légumes sont riches en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vitamines hydrosolubles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vitamine C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(choux, légumes à feuilles, tomates),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provitamine A ou bêta-carotène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(partie colorée des plantes : légumes à feuilles vertes, carottes…) et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vitamines du groupe B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fibres des plantes se composent surtout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cellulose, d’hémicellulose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matières pectiques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pomme de terre se distingue par un apport plus important en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amidon (20 %)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une teneur en vitamine C assez faible surtout après quelques mois de conservation.</a:t>
            </a:r>
          </a:p>
        </p:txBody>
      </p:sp>
    </p:spTree>
    <p:extLst>
      <p:ext uri="{BB962C8B-B14F-4D97-AF65-F5344CB8AC3E}">
        <p14:creationId xmlns:p14="http://schemas.microsoft.com/office/powerpoint/2010/main" val="32725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775584" cy="560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Les légumes secs (légumineuses)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légumes secs sont riches en protéines, éléments minéraux (phosphore, fer) et vitamines du groupe B.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Ils se rapprochent de ce fait des aliments du groupe «viande, poisson, œuf».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légumes secs apportent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24 % de protéines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 protéines sont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pauvres en méthionine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leur valeur biologique est donc moins bonne que celle de la viande, du poisson, des œufs ou des produits laitiers. </a:t>
            </a:r>
          </a:p>
        </p:txBody>
      </p:sp>
    </p:spTree>
    <p:extLst>
      <p:ext uri="{BB962C8B-B14F-4D97-AF65-F5344CB8AC3E}">
        <p14:creationId xmlns:p14="http://schemas.microsoft.com/office/powerpoint/2010/main" val="42852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50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est intéressant d’associer des céréales aux légumes secs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afin de les compléter mutuellement en leur acide aminé déficitaire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Cette association est indispensable dans une alimentation strictement végétalienne.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légumes secs sont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riches en fibres (12 % à 25 % du poids sec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ce qui rend leur digestibilité parfois difficile.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consommation des légumes secs nécessite une cuisson plus longue.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minéraux des légumes secs sont mal absorbés (le taux d’absorption intestinale du fer est d’environ 3 %). </a:t>
            </a:r>
          </a:p>
        </p:txBody>
      </p:sp>
    </p:spTree>
    <p:extLst>
      <p:ext uri="{BB962C8B-B14F-4D97-AF65-F5344CB8AC3E}">
        <p14:creationId xmlns:p14="http://schemas.microsoft.com/office/powerpoint/2010/main" val="28459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50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Cependant il faut rappeler que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fer non héminique représente 85 % à 90 % du fer alimentaire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que son absorption augmente lorsqu’il existe un déficit du statut en fer de l’organisme.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Les fruits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composition des fruits est semblable à celle des légumes.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Leur teneur en glucides est cependant plus élevée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Il s’agit le plus souvent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sucres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 fructose mais aussi de saccharose ou de glucose) et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plus rarement d’amidon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(banane, châtaigne). </a:t>
            </a:r>
          </a:p>
        </p:txBody>
      </p:sp>
    </p:spTree>
    <p:extLst>
      <p:ext uri="{BB962C8B-B14F-4D97-AF65-F5344CB8AC3E}">
        <p14:creationId xmlns:p14="http://schemas.microsoft.com/office/powerpoint/2010/main" val="8099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3462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L’apport en sucres est très variable.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est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peu important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pour les agrumes, les groseilles, les fraises, les framboises, les mûres, le melon et la pastèque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 à 10 %)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fruits les plus riches en sucres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sont le raisin, la banane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(18 à 20 %)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fruit apporte généralement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à 20 g de glucides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64514-F5A3-4C3E-BC5F-6F6F9EF2D037}"/>
              </a:ext>
            </a:extLst>
          </p:cNvPr>
          <p:cNvSpPr/>
          <p:nvPr/>
        </p:nvSpPr>
        <p:spPr>
          <a:xfrm>
            <a:off x="2447202" y="307951"/>
            <a:ext cx="554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Fruits : équivalence pour 15-20 g de glucides (60-80 kcal).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831608-0324-4BDD-8EA6-701E29D07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950" y="958538"/>
            <a:ext cx="9444100" cy="43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95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85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Les fruits secs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fruits séchés (raisins, pruneaux, bananes, pommes, poires)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renferment en moyenne 73 % de glucides assimilables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la dessiccation est bien conduite (par des procédés industriels plutôt que grâce au soleil), ces fruits constituent une bonne source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vitamines A et C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Ils ont une teneur élevée en fibres.</a:t>
            </a:r>
          </a:p>
        </p:txBody>
      </p:sp>
    </p:spTree>
    <p:extLst>
      <p:ext uri="{BB962C8B-B14F-4D97-AF65-F5344CB8AC3E}">
        <p14:creationId xmlns:p14="http://schemas.microsoft.com/office/powerpoint/2010/main" val="10295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40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fruits oléagineux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(noix, noisettes, amandes, cacahuètes, noix de cajou) représentent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apport important de lipides (plus de 50 %) 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protéines (10 à 15 %)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noix et les noisettes sont riches en acides gras insaturés (poly ou mono).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fruits oléagineux représentent par ailleurs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bonne source de minéraux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(calcium, magnésium, fer) et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fibres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s’agit d’aliments très énergétiques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38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Groupe V – </a:t>
            </a:r>
            <a:r>
              <a:rPr lang="fr-FR" dirty="0">
                <a:solidFill>
                  <a:srgbClr val="FF0000"/>
                </a:solidFill>
              </a:rPr>
              <a:t>Féculents et Céréales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095"/>
            <a:ext cx="9603275" cy="417900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féculents contiennent des glucides complexes qui n'ont pas de goût sucré.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féculents que nous utilisons sont principalement le pain, les pommes de terre, le riz et les pâtes alimentaires.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Ils sont riches en amidon (sucre complexe - amylose ou amylopectine (ramifié)).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694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Introduction: </a:t>
            </a:r>
            <a:r>
              <a:rPr lang="fr-FR" dirty="0">
                <a:solidFill>
                  <a:srgbClr val="FF0000"/>
                </a:solidFill>
              </a:rPr>
              <a:t>Nutriment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790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solidFill>
                  <a:srgbClr val="FF0000"/>
                </a:solidFill>
              </a:rPr>
              <a:t>Les </a:t>
            </a:r>
            <a:r>
              <a:rPr lang="fr-FR" sz="2800" dirty="0">
                <a:solidFill>
                  <a:srgbClr val="FF0000"/>
                </a:solidFill>
              </a:rPr>
              <a:t>nutriments énergétiques</a:t>
            </a:r>
            <a:r>
              <a:rPr lang="fr-FR" sz="2800" dirty="0"/>
              <a:t> sont les protéines, les lipides, les glucides et l'alcool. Ils fournissent à l'organisme l'énergie dont il a besoin, mais certains, comme les protéines, ont aussi un rôle constructeur.</a:t>
            </a:r>
          </a:p>
          <a:p>
            <a:pPr algn="just">
              <a:lnSpc>
                <a:spcPct val="150000"/>
              </a:lnSpc>
            </a:pPr>
            <a:endParaRPr lang="fr-FR" sz="2800" dirty="0"/>
          </a:p>
          <a:p>
            <a:pPr algn="just">
              <a:lnSpc>
                <a:spcPct val="15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5543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50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Outre leur apport calorique, ils sont également source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minéraux, de vitamines et de fibres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céréales contiennent également beaucoup </a:t>
            </a:r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sels minéraux et autres éléments essentiels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Cette catégorie d’aliments est principalement source d’amidon :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74 % dans les farines, 72-73 % dans les pâtes alimentaires et les biscottes, 55 % dans le pain et 80 % dans le riz.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céréales et farines complètes apportent en plus des fibres. </a:t>
            </a:r>
          </a:p>
        </p:txBody>
      </p:sp>
    </p:spTree>
    <p:extLst>
      <p:ext uri="{BB962C8B-B14F-4D97-AF65-F5344CB8AC3E}">
        <p14:creationId xmlns:p14="http://schemas.microsoft.com/office/powerpoint/2010/main" val="2924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60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son de blé se compose principalement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d’hémicellulose et de cellulose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farines apportent en moyenne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10 % de protéines, le pain 7 à 8 %, le riz et les pâtes alimentaires 10 %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 protéines sont pauvres en lysine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leur associant des produits laitiers ou des œufs, riches en cet acide aminé, on augmente notablement leur valeur biologique.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céréales et leurs dérivés sont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pauvres en calcium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Elles apportent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beaucoup de phosphore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06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L’apport en vitamines s’agit essentiellement de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vitamines du groupe B (B1, B2, PP).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teneurs sont plus élevées dans les céréales et farines complètes. Cependant la présence d’acide phytique et de son peut nuire à leur absorption.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0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Groupe VI – </a:t>
            </a:r>
            <a:r>
              <a:rPr lang="fr-FR" dirty="0">
                <a:solidFill>
                  <a:srgbClr val="FF0000"/>
                </a:solidFill>
              </a:rPr>
              <a:t>sucres et produits sucrés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095"/>
            <a:ext cx="9603275" cy="41790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terme de produits sucrés fait référence au goût de ces aliments qui contiennent des sucres simples. 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produits sucrés sont utilisés 100 % par l’organisme.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Consommés isolement, ils ont l'inconvénient majeur d'entraîner des pics importants de sécrétion insulinique.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65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40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premier effet de ces pics d’hyperinsulinisme est d’orienter le métabolisme vers la formation de graisses de réserve.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second effet est l’hypoglycémie secondaire, qui survient quelques dizaines de minutes plus tard, donnant nouveau une sensation de faim, incitant une nouvelle prise d’aliments sucrés etc.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sucre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Sucre de canne ou de betterave ne sont pas différents sur le plan de leur composition. De même cassonade et sucre roux ne présentent pas de caractéristiques nutritionnelles particulières. </a:t>
            </a:r>
          </a:p>
        </p:txBody>
      </p:sp>
    </p:spTree>
    <p:extLst>
      <p:ext uri="{BB962C8B-B14F-4D97-AF65-F5344CB8AC3E}">
        <p14:creationId xmlns:p14="http://schemas.microsoft.com/office/powerpoint/2010/main" val="7307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75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Tous ces sucres sont composés de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100 % de saccharose rapidement assimilé par l’organisme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s’agit d’une source d’énergie rapidement utilisable, intéressante en cas d’efforts physiques importants.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confiseries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Leur définition légale est la suivante : “Préparations alimentaires dans lesquelles le sucre constitue l’élément dominant à l’exclusion des confitures, gelées et marmelades“. </a:t>
            </a:r>
          </a:p>
        </p:txBody>
      </p:sp>
    </p:spTree>
    <p:extLst>
      <p:ext uri="{BB962C8B-B14F-4D97-AF65-F5344CB8AC3E}">
        <p14:creationId xmlns:p14="http://schemas.microsoft.com/office/powerpoint/2010/main" val="22671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652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dehors du sucre les matières premières entrant dans leur composition sont nombreuses et variées.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 exemple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matières grasses végétales, amidon, gommes, gélatines, colorants, parfums naturels et synthétiques, amandes, noisettes… Les sucres utilisés sont le saccharose mais aussi le sucre inverti, le glucose, le miel.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miel est constitué pour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à 6 % de saccharose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35 % de glucose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35 % de fructose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Vitamines et minéraux sont présents à l’état de traces.</a:t>
            </a:r>
          </a:p>
        </p:txBody>
      </p:sp>
    </p:spTree>
    <p:extLst>
      <p:ext uri="{BB962C8B-B14F-4D97-AF65-F5344CB8AC3E}">
        <p14:creationId xmlns:p14="http://schemas.microsoft.com/office/powerpoint/2010/main" val="14914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006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chocolat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obtenu par le mélange de sucre et de pâte de cacao. La pâte de cacao représente, sauf pour le chocolat au lait,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moins 35 % du produit final dont 18 % de beurre de cacao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apporte en moyenne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à 65 % de saccharose, 20 à 30 % de lipides (beurre de cacao essentiellement), 6 % de protéines, des minéraux (phosphore, calcium, magnésium, et un peu de fer) et un peu de vitamines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1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Groupe VII – </a:t>
            </a:r>
            <a:r>
              <a:rPr lang="fr-FR" dirty="0">
                <a:solidFill>
                  <a:srgbClr val="FF0000"/>
                </a:solidFill>
              </a:rPr>
              <a:t>Les boissons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095"/>
            <a:ext cx="9603275" cy="417900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L’eau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L’eau est indispensable dans l’alimentation. Le besoin total d’eau est de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à 2,5 L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 jour chez l’adulte. 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part de cette eau est présente dans les aliments eux-mêmes (en particulier les fruits et légumes crus, qui en contiennent jusqu’ 80%).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103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642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reste doit être 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apporté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 l’ingestion de liquides, parmi lesquels l’eau pure reste est le choix idéal. Cet apport doit être augmenté en été.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Les boissons sucrées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boissons sucrées, d’usage très répandu chez les jeunes, posent un important problème d’équilibre alimentaire 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- leur apport calorique important, en sucres rapides, favorise l’obésité.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- et, par effet de substitution, conduit le sujet à alléger son alimentation dans les groupes d’aliments essentiels, l’exposant à de véritables carences.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Introduction: </a:t>
            </a:r>
            <a:r>
              <a:rPr lang="fr-FR" dirty="0">
                <a:solidFill>
                  <a:srgbClr val="FF0000"/>
                </a:solidFill>
              </a:rPr>
              <a:t>Nutriment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2342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solidFill>
                  <a:srgbClr val="FF0000"/>
                </a:solidFill>
              </a:rPr>
              <a:t>Les nutriments non énergétiques </a:t>
            </a:r>
            <a:r>
              <a:rPr lang="fr-FR" sz="2800" dirty="0"/>
              <a:t>sont les minéraux, les vitamines et l'eau ; dans l'organisme, ils jouent un rôle de construction et/ou de protection.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800" dirty="0"/>
          </a:p>
          <a:p>
            <a:pPr algn="just">
              <a:lnSpc>
                <a:spcPct val="15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935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475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est important d'insister sur la qualité de l'alimentation qui doit très varié et équilibré, c’est-à-dire inclure différents types d'aliments complémentaires dans leur apport énergétique, protidique, glucidique, lipidique, hydrominéral et vitaminique.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Le thé et café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 boissons sont très utilisées pour leurs qualités stimulantes (</a:t>
            </a: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caféine, théine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Elles ne contiennent aucun élément nutritif assimilable.</a:t>
            </a:r>
          </a:p>
        </p:txBody>
      </p:sp>
    </p:spTree>
    <p:extLst>
      <p:ext uri="{BB962C8B-B14F-4D97-AF65-F5344CB8AC3E}">
        <p14:creationId xmlns:p14="http://schemas.microsoft.com/office/powerpoint/2010/main" val="31677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550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Les jus de fruits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jus de fruits contiennent les éléments nutritifs des fruits dont ils sont issus : minéraux, vitamines et sucres.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teneur en sucres d’un jus de fruit est variable : le jus de raisin contient environ 200 g de sucres par litre, le jus d’orange 90 à 100 g.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appelle “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 de fruit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un produit composé exclusivement de fruits pressés. Les jus reconstitués à partir de concentré de jus de fruits et d’eau ont également droit à cette appellation. </a:t>
            </a:r>
          </a:p>
        </p:txBody>
      </p:sp>
    </p:spTree>
    <p:extLst>
      <p:ext uri="{BB962C8B-B14F-4D97-AF65-F5344CB8AC3E}">
        <p14:creationId xmlns:p14="http://schemas.microsoft.com/office/powerpoint/2010/main" val="31362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B31D1-82DC-485B-9744-4DF22905F2C9}"/>
              </a:ext>
            </a:extLst>
          </p:cNvPr>
          <p:cNvSpPr/>
          <p:nvPr/>
        </p:nvSpPr>
        <p:spPr>
          <a:xfrm>
            <a:off x="279041" y="356093"/>
            <a:ext cx="11530885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“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nectars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(ne sont pas des jus de 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fruits)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sont des mélanges de jus de fruits (25 à 50 % du produit final), d’eau et de 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sucre.</a:t>
            </a:r>
            <a:endParaRPr lang="fr-FR" dirty="0"/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classification des aliments en 7 groupes est utile pour équilibrer les repas. Un repas complet doit être composé d’un aliment de chaque groupe.</a:t>
            </a:r>
          </a:p>
        </p:txBody>
      </p:sp>
    </p:spTree>
    <p:extLst>
      <p:ext uri="{BB962C8B-B14F-4D97-AF65-F5344CB8AC3E}">
        <p14:creationId xmlns:p14="http://schemas.microsoft.com/office/powerpoint/2010/main" val="15413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C006F-9FD5-4ECB-82B9-323D1AA4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Groupes alimentaires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C57EDE-555B-4BA2-8F0E-6B07E5F9F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66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7E14FB3-F268-4606-89DE-F9A201395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28" y="160883"/>
            <a:ext cx="6235718" cy="59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7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D74E-FC88-499C-B387-439709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Groupes I et II – </a:t>
            </a:r>
            <a:r>
              <a:rPr lang="fr-FR" dirty="0">
                <a:solidFill>
                  <a:srgbClr val="FF0000"/>
                </a:solidFill>
              </a:rPr>
              <a:t>Aliments protéiques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D17ED-2724-4264-82E4-232581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790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800" dirty="0">
                <a:solidFill>
                  <a:srgbClr val="FF0000"/>
                </a:solidFill>
              </a:rPr>
              <a:t>Groupe I : Viandes, Poissons, Œufs</a:t>
            </a:r>
            <a:endParaRPr lang="fr-FR" sz="2800" dirty="0"/>
          </a:p>
          <a:p>
            <a:pPr algn="just">
              <a:lnSpc>
                <a:spcPct val="150000"/>
              </a:lnSpc>
            </a:pPr>
            <a:r>
              <a:rPr lang="fr-FR" sz="2800" dirty="0"/>
              <a:t>Ces produits ont l’intérêt d'un apport protéique important. 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 Ils sont riches en fer et pauvres en calcium. Contrairement à la viande, le poisson est riche en acides gras insaturés (</a:t>
            </a:r>
            <a:r>
              <a:rPr lang="fr-FR" sz="2800" dirty="0" err="1"/>
              <a:t>anti-athérogènes</a:t>
            </a:r>
            <a:r>
              <a:rPr lang="fr-FR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009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547</TotalTime>
  <Words>3888</Words>
  <Application>Microsoft Office PowerPoint</Application>
  <PresentationFormat>Grand écran</PresentationFormat>
  <Paragraphs>208</Paragraphs>
  <Slides>62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6" baseType="lpstr">
      <vt:lpstr>Arial</vt:lpstr>
      <vt:lpstr>Calibri</vt:lpstr>
      <vt:lpstr>Gill Sans MT</vt:lpstr>
      <vt:lpstr>Galerie</vt:lpstr>
      <vt:lpstr>Aliments et bases de la technologie Agroalimentaire.</vt:lpstr>
      <vt:lpstr>Plan du module</vt:lpstr>
      <vt:lpstr>introduction</vt:lpstr>
      <vt:lpstr>Introduction: Nutriment</vt:lpstr>
      <vt:lpstr>Introduction: Nutriment</vt:lpstr>
      <vt:lpstr>Introduction: Nutriment</vt:lpstr>
      <vt:lpstr>Groupes alimentaires</vt:lpstr>
      <vt:lpstr>Présentation PowerPoint</vt:lpstr>
      <vt:lpstr>Groupes I et II – Aliments protéiques</vt:lpstr>
      <vt:lpstr>Groupe I : Viandes, Poissons, Œufs</vt:lpstr>
      <vt:lpstr>Groupe I : Viandes, Poissons, Œufs</vt:lpstr>
      <vt:lpstr>Groupe I : Viandes, Poissons, Œufs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Groupe I : Viandes, Poissons, Œufs</vt:lpstr>
      <vt:lpstr>Présentation PowerPoint</vt:lpstr>
      <vt:lpstr>Groupe I : Viandes, Poissons, Œufs</vt:lpstr>
      <vt:lpstr>Présentation PowerPoint</vt:lpstr>
      <vt:lpstr>Présentation PowerPoint</vt:lpstr>
      <vt:lpstr>Groupe I : Viandes, Poissons, Œufs</vt:lpstr>
      <vt:lpstr>Présentation PowerPoint</vt:lpstr>
      <vt:lpstr>Groupe II : Lait et Produits laitiers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Groupe III – Corps gras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Groupe IV – Fruits et légumes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Groupe V – Féculents et Céréales </vt:lpstr>
      <vt:lpstr>Présentation PowerPoint</vt:lpstr>
      <vt:lpstr>Présentation PowerPoint</vt:lpstr>
      <vt:lpstr>Présentation PowerPoint</vt:lpstr>
      <vt:lpstr>Groupe VI – sucres et produits sucrés</vt:lpstr>
      <vt:lpstr>Présentation PowerPoint</vt:lpstr>
      <vt:lpstr>Présentation PowerPoint</vt:lpstr>
      <vt:lpstr>Présentation PowerPoint</vt:lpstr>
      <vt:lpstr>Présentation PowerPoint</vt:lpstr>
      <vt:lpstr>Groupe VII – Les boissons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Aliments et bases de la technologie Agroalimentaire.</dc:title>
  <dc:creator>HADRI</dc:creator>
  <cp:lastModifiedBy>Profuniv</cp:lastModifiedBy>
  <cp:revision>161</cp:revision>
  <dcterms:created xsi:type="dcterms:W3CDTF">2019-01-20T17:02:18Z</dcterms:created>
  <dcterms:modified xsi:type="dcterms:W3CDTF">2021-04-11T09:23:38Z</dcterms:modified>
</cp:coreProperties>
</file>