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9" r:id="rId5"/>
    <p:sldId id="258" r:id="rId6"/>
    <p:sldId id="260" r:id="rId7"/>
    <p:sldId id="261" r:id="rId8"/>
    <p:sldId id="262" r:id="rId9"/>
    <p:sldId id="263" r:id="rId10"/>
    <p:sldId id="264" r:id="rId11"/>
    <p:sldId id="265" r:id="rId12"/>
    <p:sldId id="270" r:id="rId13"/>
    <p:sldId id="26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E6A73E-9F60-49CB-BFAF-5EE4AFAA494D}" type="datetimeFigureOut">
              <a:rPr lang="fr-FR" smtClean="0"/>
              <a:pPr/>
              <a:t>27/04/2021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0AB34-2DE6-461F-AC04-29682A4733A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6A73E-9F60-49CB-BFAF-5EE4AFAA494D}" type="datetimeFigureOut">
              <a:rPr lang="fr-FR" smtClean="0"/>
              <a:pPr/>
              <a:t>27/04/2021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0AB34-2DE6-461F-AC04-29682A4733A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684213" y="260350"/>
            <a:ext cx="7772400" cy="1080418"/>
          </a:xfrm>
          <a:solidFill>
            <a:srgbClr val="FF4233"/>
          </a:solidFill>
        </p:spPr>
        <p:txBody>
          <a:bodyPr>
            <a:normAutofit fontScale="90000"/>
          </a:bodyPr>
          <a:lstStyle/>
          <a:p>
            <a:pPr algn="ctr"/>
            <a:r>
              <a:rPr lang="fr-FR" sz="4000" b="1" dirty="0" smtClean="0">
                <a:solidFill>
                  <a:srgbClr val="000000"/>
                </a:solidFill>
                <a:effectLst/>
                <a:latin typeface="Times New Roman" pitchFamily="18" charset="0"/>
                <a:cs typeface="Times New Roman" pitchFamily="18" charset="0"/>
              </a:rPr>
              <a:t>Initiation aux Biomatériaux</a:t>
            </a:r>
            <a:r>
              <a:rPr lang="fr-FR" sz="4000" b="1" dirty="0" smtClean="0">
                <a:solidFill>
                  <a:srgbClr val="000000"/>
                </a:solidFill>
                <a:effectLst/>
                <a:latin typeface="Times New Roman" pitchFamily="18" charset="0"/>
                <a:cs typeface="Times New Roman" pitchFamily="18" charset="0"/>
              </a:rPr>
              <a:t/>
            </a:r>
            <a:br>
              <a:rPr lang="fr-FR" sz="4000" b="1" dirty="0" smtClean="0">
                <a:solidFill>
                  <a:srgbClr val="000000"/>
                </a:solidFill>
                <a:effectLst/>
                <a:latin typeface="Times New Roman" pitchFamily="18" charset="0"/>
                <a:cs typeface="Times New Roman" pitchFamily="18" charset="0"/>
              </a:rPr>
            </a:br>
            <a:r>
              <a:rPr lang="fr-FR" sz="4000" b="1" dirty="0" smtClean="0">
                <a:solidFill>
                  <a:srgbClr val="000000"/>
                </a:solidFill>
                <a:effectLst/>
                <a:latin typeface="Times New Roman" pitchFamily="18" charset="0"/>
                <a:cs typeface="Times New Roman" pitchFamily="18" charset="0"/>
              </a:rPr>
              <a:t>1</a:t>
            </a:r>
            <a:r>
              <a:rPr lang="fr-FR" sz="4000" b="1" baseline="30000" dirty="0" smtClean="0">
                <a:solidFill>
                  <a:srgbClr val="000000"/>
                </a:solidFill>
                <a:effectLst/>
                <a:latin typeface="Times New Roman" pitchFamily="18" charset="0"/>
                <a:cs typeface="Times New Roman" pitchFamily="18" charset="0"/>
              </a:rPr>
              <a:t>ère</a:t>
            </a:r>
            <a:r>
              <a:rPr lang="fr-FR" sz="4000" b="1" dirty="0" smtClean="0">
                <a:solidFill>
                  <a:srgbClr val="000000"/>
                </a:solidFill>
                <a:effectLst/>
                <a:latin typeface="Times New Roman" pitchFamily="18" charset="0"/>
                <a:cs typeface="Times New Roman" pitchFamily="18" charset="0"/>
              </a:rPr>
              <a:t> semaine:</a:t>
            </a:r>
            <a:r>
              <a:rPr lang="fr-FR" b="1" dirty="0" smtClean="0">
                <a:solidFill>
                  <a:srgbClr val="000000"/>
                </a:solidFill>
                <a:effectLst/>
                <a:latin typeface="Times New Roman" pitchFamily="18" charset="0"/>
                <a:cs typeface="Times New Roman" pitchFamily="18" charset="0"/>
              </a:rPr>
              <a:t> </a:t>
            </a:r>
            <a:endParaRPr lang="fr-FR" b="1" dirty="0" smtClean="0">
              <a:effectLst/>
            </a:endParaRPr>
          </a:p>
        </p:txBody>
      </p:sp>
      <p:sp>
        <p:nvSpPr>
          <p:cNvPr id="7" name="Rectangle 3"/>
          <p:cNvSpPr>
            <a:spLocks noGrp="1" noChangeArrowheads="1"/>
          </p:cNvSpPr>
          <p:nvPr>
            <p:ph type="subTitle" idx="1"/>
          </p:nvPr>
        </p:nvSpPr>
        <p:spPr>
          <a:xfrm>
            <a:off x="430212" y="1412776"/>
            <a:ext cx="8713788" cy="5184775"/>
          </a:xfrm>
        </p:spPr>
        <p:txBody>
          <a:bodyPr/>
          <a:lstStyle/>
          <a:p>
            <a:pPr marL="630238" indent="-630238" algn="just">
              <a:buFontTx/>
              <a:buNone/>
              <a:defRPr/>
            </a:pPr>
            <a:r>
              <a:rPr lang="fr-FR" dirty="0" smtClean="0">
                <a:solidFill>
                  <a:srgbClr val="000000"/>
                </a:solidFill>
                <a:effectLst/>
              </a:rPr>
              <a:t> </a:t>
            </a:r>
            <a:endParaRPr lang="fr-FR" dirty="0" smtClean="0">
              <a:solidFill>
                <a:srgbClr val="000000"/>
              </a:solidFill>
              <a:effectLst/>
            </a:endParaRPr>
          </a:p>
          <a:p>
            <a:pPr marL="630238" indent="-630238" algn="just">
              <a:buFontTx/>
              <a:buNone/>
              <a:defRPr/>
            </a:pPr>
            <a:r>
              <a:rPr lang="fr-FR" b="1" dirty="0" smtClean="0">
                <a:solidFill>
                  <a:srgbClr val="000000"/>
                </a:solidFill>
                <a:effectLst/>
                <a:latin typeface="Times New Roman" pitchFamily="18" charset="0"/>
                <a:cs typeface="Times New Roman" pitchFamily="18" charset="0"/>
              </a:rPr>
              <a:t>Chapitre. I: </a:t>
            </a:r>
            <a:r>
              <a:rPr lang="fr-FR" b="1" dirty="0" smtClean="0">
                <a:solidFill>
                  <a:srgbClr val="000000"/>
                </a:solidFill>
                <a:latin typeface="Times New Roman" pitchFamily="18" charset="0"/>
                <a:cs typeface="Times New Roman" pitchFamily="18" charset="0"/>
              </a:rPr>
              <a:t>Généralités sur les Biomatériaux</a:t>
            </a:r>
            <a:endParaRPr lang="fr-FR" b="1" dirty="0" smtClean="0">
              <a:solidFill>
                <a:srgbClr val="000000"/>
              </a:solidFill>
              <a:effectLst/>
              <a:latin typeface="Times New Roman" pitchFamily="18" charset="0"/>
              <a:cs typeface="Times New Roman" pitchFamily="18" charset="0"/>
            </a:endParaRPr>
          </a:p>
          <a:p>
            <a:pPr marL="630238" indent="-4763" algn="just">
              <a:defRPr/>
            </a:pPr>
            <a:r>
              <a:rPr lang="fr-FR" dirty="0" smtClean="0">
                <a:solidFill>
                  <a:schemeClr val="tx1"/>
                </a:solidFill>
                <a:latin typeface="Times New Roman" pitchFamily="18" charset="0"/>
                <a:cs typeface="Times New Roman" pitchFamily="18" charset="0"/>
              </a:rPr>
              <a:t>I.1 </a:t>
            </a:r>
            <a:r>
              <a:rPr lang="fr-FR" dirty="0" smtClean="0">
                <a:solidFill>
                  <a:schemeClr val="tx1"/>
                </a:solidFill>
                <a:latin typeface="Times New Roman" pitchFamily="18" charset="0"/>
                <a:cs typeface="Times New Roman" pitchFamily="18" charset="0"/>
              </a:rPr>
              <a:t>Introduction et définition</a:t>
            </a:r>
            <a:endParaRPr lang="fr-FR" dirty="0" smtClean="0">
              <a:solidFill>
                <a:schemeClr val="tx1"/>
              </a:solidFill>
              <a:effectLst/>
              <a:latin typeface="Times New Roman" pitchFamily="18" charset="0"/>
              <a:cs typeface="Times New Roman" pitchFamily="18" charset="0"/>
            </a:endParaRPr>
          </a:p>
          <a:p>
            <a:pPr marL="630238" indent="-4763" algn="just">
              <a:defRPr/>
            </a:pPr>
            <a:r>
              <a:rPr lang="fr-FR" dirty="0" smtClean="0">
                <a:solidFill>
                  <a:schemeClr val="tx1"/>
                </a:solidFill>
                <a:latin typeface="Times New Roman" pitchFamily="18" charset="0"/>
                <a:cs typeface="Times New Roman" pitchFamily="18" charset="0"/>
              </a:rPr>
              <a:t>I.2 Les champs d’application des </a:t>
            </a:r>
            <a:r>
              <a:rPr lang="fr-FR" dirty="0" smtClean="0">
                <a:solidFill>
                  <a:schemeClr val="tx1"/>
                </a:solidFill>
                <a:latin typeface="Times New Roman" pitchFamily="18" charset="0"/>
                <a:cs typeface="Times New Roman" pitchFamily="18" charset="0"/>
              </a:rPr>
              <a:t>biomatériaux</a:t>
            </a:r>
          </a:p>
          <a:p>
            <a:pPr marL="630238" indent="-4763" algn="just">
              <a:defRPr/>
            </a:pPr>
            <a:r>
              <a:rPr lang="fr-FR" dirty="0" smtClean="0">
                <a:solidFill>
                  <a:schemeClr val="tx1"/>
                </a:solidFill>
                <a:latin typeface="Times New Roman" pitchFamily="18" charset="0"/>
                <a:cs typeface="Times New Roman" pitchFamily="18" charset="0"/>
              </a:rPr>
              <a:t>I.3 Les matériaux et le milieu </a:t>
            </a:r>
            <a:r>
              <a:rPr lang="fr-FR" dirty="0" smtClean="0">
                <a:solidFill>
                  <a:schemeClr val="tx1"/>
                </a:solidFill>
                <a:latin typeface="Times New Roman" pitchFamily="18" charset="0"/>
                <a:cs typeface="Times New Roman" pitchFamily="18" charset="0"/>
              </a:rPr>
              <a:t>vivant</a:t>
            </a:r>
          </a:p>
          <a:p>
            <a:pPr marL="630238" indent="-4763" algn="just">
              <a:defRPr/>
            </a:pPr>
            <a:r>
              <a:rPr lang="fr-FR" dirty="0" smtClean="0">
                <a:solidFill>
                  <a:schemeClr val="tx1"/>
                </a:solidFill>
                <a:latin typeface="Times New Roman" pitchFamily="18" charset="0"/>
                <a:cs typeface="Times New Roman" pitchFamily="18" charset="0"/>
              </a:rPr>
              <a:t>I.4 Catégorie des biomatériaux</a:t>
            </a:r>
            <a:endParaRPr lang="fr-FR" dirty="0" smtClean="0">
              <a:solidFill>
                <a:schemeClr val="tx1"/>
              </a:solidFill>
              <a:effectLst/>
              <a:latin typeface="Times New Roman" pitchFamily="18" charset="0"/>
              <a:cs typeface="Times New Roman" pitchFamily="18" charset="0"/>
            </a:endParaRPr>
          </a:p>
          <a:p>
            <a:pPr marL="630238" indent="-630238">
              <a:buFontTx/>
              <a:buNone/>
              <a:defRPr/>
            </a:pPr>
            <a:endParaRPr lang="fr-FR" dirty="0" smtClean="0">
              <a:solidFill>
                <a:srgbClr val="00000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435280" cy="648072"/>
          </a:xfrm>
        </p:spPr>
        <p:txBody>
          <a:bodyPr>
            <a:normAutofit fontScale="90000"/>
          </a:bodyPr>
          <a:lstStyle/>
          <a:p>
            <a:pPr algn="l">
              <a:buFont typeface="Wingdings" pitchFamily="2" charset="2"/>
              <a:buChar char="§"/>
            </a:pPr>
            <a:r>
              <a:rPr lang="fr-FR" sz="1300" b="1" i="1" dirty="0" smtClean="0">
                <a:latin typeface="Times New Roman" pitchFamily="18" charset="0"/>
                <a:cs typeface="Times New Roman" pitchFamily="18" charset="0"/>
              </a:rPr>
              <a:t>  Propriétés et applications</a:t>
            </a:r>
            <a:r>
              <a:rPr lang="fr-FR" b="1" dirty="0" smtClean="0"/>
              <a:t> </a:t>
            </a:r>
            <a:br>
              <a:rPr lang="fr-FR" b="1" dirty="0" smtClean="0"/>
            </a:b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1844824"/>
            <a:ext cx="8247510" cy="3888432"/>
          </a:xfrm>
          <a:prstGeom prst="rect">
            <a:avLst/>
          </a:prstGeom>
          <a:noFill/>
          <a:ln w="9525">
            <a:noFill/>
            <a:miter lim="800000"/>
            <a:headEnd/>
            <a:tailEnd/>
          </a:ln>
        </p:spPr>
      </p:pic>
      <p:sp>
        <p:nvSpPr>
          <p:cNvPr id="5" name="Rectangle 4"/>
          <p:cNvSpPr/>
          <p:nvPr/>
        </p:nvSpPr>
        <p:spPr>
          <a:xfrm>
            <a:off x="179512" y="188640"/>
            <a:ext cx="7704856" cy="2677656"/>
          </a:xfrm>
          <a:prstGeom prst="rect">
            <a:avLst/>
          </a:prstGeom>
        </p:spPr>
        <p:txBody>
          <a:bodyPr wrap="square">
            <a:spAutoFit/>
          </a:bodyPr>
          <a:lstStyle/>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just"/>
            <a:r>
              <a:rPr lang="fr-FR" sz="1200" dirty="0" smtClean="0">
                <a:latin typeface="Times New Roman" pitchFamily="18" charset="0"/>
                <a:cs typeface="Times New Roman" pitchFamily="18" charset="0"/>
              </a:rPr>
              <a:t>Le tableau ci-dessous présente les utilisations de quelques biomatériaux métalliques </a:t>
            </a:r>
          </a:p>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ctr"/>
            <a:r>
              <a:rPr lang="fr-FR" sz="1400" b="1" dirty="0" smtClean="0">
                <a:latin typeface="Times New Roman" pitchFamily="18" charset="0"/>
                <a:cs typeface="Times New Roman" pitchFamily="18" charset="0"/>
              </a:rPr>
              <a:t>Tableau I.1 </a:t>
            </a:r>
            <a:r>
              <a:rPr lang="fr-FR" sz="1400" b="1" dirty="0" smtClean="0">
                <a:latin typeface="Times New Roman" pitchFamily="18" charset="0"/>
                <a:cs typeface="Times New Roman" pitchFamily="18" charset="0"/>
              </a:rPr>
              <a:t>: Quelques biomatériaux métalliques et leur usage</a:t>
            </a:r>
          </a:p>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ctr"/>
            <a:endParaRPr lang="fr-FR" sz="1400" dirty="0" smtClean="0">
              <a:latin typeface="Times New Roman" pitchFamily="18" charset="0"/>
              <a:cs typeface="Times New Roman" pitchFamily="18" charset="0"/>
            </a:endParaRPr>
          </a:p>
          <a:p>
            <a:pPr algn="ctr"/>
            <a:r>
              <a:rPr lang="fr-FR" sz="1400" dirty="0" smtClean="0">
                <a:latin typeface="Times New Roman" pitchFamily="18" charset="0"/>
                <a:cs typeface="Times New Roman" pitchFamily="18" charset="0"/>
              </a:rPr>
              <a:t> </a:t>
            </a:r>
            <a:endParaRPr lang="fr-F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51520" y="188640"/>
            <a:ext cx="2978541" cy="201622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779912" y="404664"/>
            <a:ext cx="3796482" cy="1669107"/>
          </a:xfrm>
          <a:prstGeom prst="rect">
            <a:avLst/>
          </a:prstGeom>
          <a:noFill/>
          <a:ln w="9525">
            <a:noFill/>
            <a:miter lim="800000"/>
            <a:headEnd/>
            <a:tailEnd/>
          </a:ln>
        </p:spPr>
      </p:pic>
      <p:sp>
        <p:nvSpPr>
          <p:cNvPr id="6" name="Rectangle 5"/>
          <p:cNvSpPr/>
          <p:nvPr/>
        </p:nvSpPr>
        <p:spPr>
          <a:xfrm>
            <a:off x="251520" y="2132856"/>
            <a:ext cx="2448272" cy="461665"/>
          </a:xfrm>
          <a:prstGeom prst="rect">
            <a:avLst/>
          </a:prstGeom>
        </p:spPr>
        <p:txBody>
          <a:bodyPr wrap="square">
            <a:spAutoFit/>
          </a:bodyPr>
          <a:lstStyle/>
          <a:p>
            <a:r>
              <a:rPr lang="fr-FR" sz="1200" dirty="0" smtClean="0">
                <a:latin typeface="Times New Roman" pitchFamily="18" charset="0"/>
                <a:cs typeface="Times New Roman" pitchFamily="18" charset="0"/>
              </a:rPr>
              <a:t>Figure </a:t>
            </a:r>
            <a:r>
              <a:rPr lang="fr-FR" sz="1200" dirty="0" smtClean="0">
                <a:latin typeface="Times New Roman" pitchFamily="18" charset="0"/>
                <a:cs typeface="Times New Roman" pitchFamily="18" charset="0"/>
              </a:rPr>
              <a:t>I.3 </a:t>
            </a:r>
            <a:r>
              <a:rPr lang="fr-FR" sz="1200" dirty="0" smtClean="0">
                <a:latin typeface="Times New Roman" pitchFamily="18" charset="0"/>
                <a:cs typeface="Times New Roman" pitchFamily="18" charset="0"/>
              </a:rPr>
              <a:t>Biomatériaux en Métaux (Prothèses de hanche et de genou) </a:t>
            </a:r>
            <a:endParaRPr lang="fr-FR" sz="1200" dirty="0">
              <a:latin typeface="Times New Roman" pitchFamily="18" charset="0"/>
              <a:cs typeface="Times New Roman" pitchFamily="18" charset="0"/>
            </a:endParaRPr>
          </a:p>
        </p:txBody>
      </p:sp>
      <p:sp>
        <p:nvSpPr>
          <p:cNvPr id="7" name="Rectangle 6"/>
          <p:cNvSpPr/>
          <p:nvPr/>
        </p:nvSpPr>
        <p:spPr>
          <a:xfrm>
            <a:off x="4067944" y="2132856"/>
            <a:ext cx="3312368" cy="461665"/>
          </a:xfrm>
          <a:prstGeom prst="rect">
            <a:avLst/>
          </a:prstGeom>
        </p:spPr>
        <p:txBody>
          <a:bodyPr wrap="square">
            <a:spAutoFit/>
          </a:bodyPr>
          <a:lstStyle/>
          <a:p>
            <a:pPr algn="just"/>
            <a:r>
              <a:rPr lang="fr-FR" sz="1200" dirty="0" smtClean="0">
                <a:latin typeface="Times New Roman" pitchFamily="18" charset="0"/>
                <a:cs typeface="Times New Roman" pitchFamily="18" charset="0"/>
              </a:rPr>
              <a:t>Figure </a:t>
            </a:r>
            <a:r>
              <a:rPr lang="fr-FR" sz="1200" dirty="0" smtClean="0">
                <a:latin typeface="Times New Roman" pitchFamily="18" charset="0"/>
                <a:cs typeface="Times New Roman" pitchFamily="18" charset="0"/>
              </a:rPr>
              <a:t>I.4 </a:t>
            </a:r>
            <a:r>
              <a:rPr lang="fr-FR" sz="1200" dirty="0" smtClean="0">
                <a:latin typeface="Times New Roman" pitchFamily="18" charset="0"/>
                <a:cs typeface="Times New Roman" pitchFamily="18" charset="0"/>
              </a:rPr>
              <a:t>Biomatériaux en Métaux (Plaques et vis de métal) </a:t>
            </a:r>
            <a:endParaRPr lang="fr-FR" sz="1200"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cstate="print"/>
          <a:srcRect/>
          <a:stretch>
            <a:fillRect/>
          </a:stretch>
        </p:blipFill>
        <p:spPr bwMode="auto">
          <a:xfrm>
            <a:off x="611560" y="2996952"/>
            <a:ext cx="1266825" cy="1162050"/>
          </a:xfrm>
          <a:prstGeom prst="rect">
            <a:avLst/>
          </a:prstGeom>
          <a:noFill/>
          <a:ln w="9525">
            <a:noFill/>
            <a:miter lim="800000"/>
            <a:headEnd/>
            <a:tailEnd/>
          </a:ln>
        </p:spPr>
      </p:pic>
      <p:sp>
        <p:nvSpPr>
          <p:cNvPr id="9" name="Rectangle 8"/>
          <p:cNvSpPr/>
          <p:nvPr/>
        </p:nvSpPr>
        <p:spPr>
          <a:xfrm>
            <a:off x="323528" y="4221088"/>
            <a:ext cx="2736304" cy="276999"/>
          </a:xfrm>
          <a:prstGeom prst="rect">
            <a:avLst/>
          </a:prstGeom>
        </p:spPr>
        <p:txBody>
          <a:bodyPr wrap="square">
            <a:spAutoFit/>
          </a:bodyPr>
          <a:lstStyle/>
          <a:p>
            <a:r>
              <a:rPr lang="fr-FR" sz="1200" dirty="0" smtClean="0">
                <a:latin typeface="Times New Roman" pitchFamily="18" charset="0"/>
                <a:cs typeface="Times New Roman" pitchFamily="18" charset="0"/>
              </a:rPr>
              <a:t>Figure </a:t>
            </a:r>
            <a:r>
              <a:rPr lang="fr-FR" sz="1200" dirty="0" smtClean="0">
                <a:latin typeface="Times New Roman" pitchFamily="18" charset="0"/>
                <a:cs typeface="Times New Roman" pitchFamily="18" charset="0"/>
              </a:rPr>
              <a:t>I.5 </a:t>
            </a:r>
            <a:r>
              <a:rPr lang="fr-FR" sz="1200" dirty="0" smtClean="0">
                <a:latin typeface="Times New Roman" pitchFamily="18" charset="0"/>
                <a:cs typeface="Times New Roman" pitchFamily="18" charset="0"/>
              </a:rPr>
              <a:t>Implant dentaire</a:t>
            </a:r>
            <a:endParaRPr lang="fr-FR" sz="1200" dirty="0">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5" cstate="print"/>
          <a:srcRect/>
          <a:stretch>
            <a:fillRect/>
          </a:stretch>
        </p:blipFill>
        <p:spPr bwMode="auto">
          <a:xfrm>
            <a:off x="2555776" y="3068960"/>
            <a:ext cx="1457325" cy="1047750"/>
          </a:xfrm>
          <a:prstGeom prst="rect">
            <a:avLst/>
          </a:prstGeom>
          <a:noFill/>
          <a:ln w="9525">
            <a:noFill/>
            <a:miter lim="800000"/>
            <a:headEnd/>
            <a:tailEnd/>
          </a:ln>
        </p:spPr>
      </p:pic>
      <p:sp>
        <p:nvSpPr>
          <p:cNvPr id="11" name="Rectangle 10"/>
          <p:cNvSpPr/>
          <p:nvPr/>
        </p:nvSpPr>
        <p:spPr>
          <a:xfrm>
            <a:off x="2483768" y="4221088"/>
            <a:ext cx="2736304" cy="276999"/>
          </a:xfrm>
          <a:prstGeom prst="rect">
            <a:avLst/>
          </a:prstGeom>
        </p:spPr>
        <p:txBody>
          <a:bodyPr wrap="square">
            <a:spAutoFit/>
          </a:bodyPr>
          <a:lstStyle/>
          <a:p>
            <a:r>
              <a:rPr lang="fr-FR" sz="1200" dirty="0" smtClean="0">
                <a:latin typeface="Times New Roman" pitchFamily="18" charset="0"/>
                <a:cs typeface="Times New Roman" pitchFamily="18" charset="0"/>
              </a:rPr>
              <a:t>Figure </a:t>
            </a:r>
            <a:r>
              <a:rPr lang="fr-FR" sz="1200" dirty="0" smtClean="0">
                <a:latin typeface="Times New Roman" pitchFamily="18" charset="0"/>
                <a:cs typeface="Times New Roman" pitchFamily="18" charset="0"/>
              </a:rPr>
              <a:t>I.6 </a:t>
            </a:r>
            <a:r>
              <a:rPr lang="fr-FR" sz="1200" dirty="0" smtClean="0">
                <a:latin typeface="Times New Roman" pitchFamily="18" charset="0"/>
                <a:cs typeface="Times New Roman" pitchFamily="18" charset="0"/>
              </a:rPr>
              <a:t>Accolades</a:t>
            </a:r>
            <a:endParaRPr lang="fr-FR" sz="1200" dirty="0">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6" cstate="print"/>
          <a:srcRect/>
          <a:stretch>
            <a:fillRect/>
          </a:stretch>
        </p:blipFill>
        <p:spPr bwMode="auto">
          <a:xfrm>
            <a:off x="4788024" y="2924944"/>
            <a:ext cx="2952750" cy="1123950"/>
          </a:xfrm>
          <a:prstGeom prst="rect">
            <a:avLst/>
          </a:prstGeom>
          <a:noFill/>
          <a:ln w="9525">
            <a:noFill/>
            <a:miter lim="800000"/>
            <a:headEnd/>
            <a:tailEnd/>
          </a:ln>
        </p:spPr>
      </p:pic>
      <p:sp>
        <p:nvSpPr>
          <p:cNvPr id="14" name="Rectangle 13"/>
          <p:cNvSpPr/>
          <p:nvPr/>
        </p:nvSpPr>
        <p:spPr>
          <a:xfrm>
            <a:off x="4860032" y="4221088"/>
            <a:ext cx="3168352" cy="276999"/>
          </a:xfrm>
          <a:prstGeom prst="rect">
            <a:avLst/>
          </a:prstGeom>
        </p:spPr>
        <p:txBody>
          <a:bodyPr wrap="square">
            <a:spAutoFit/>
          </a:bodyPr>
          <a:lstStyle/>
          <a:p>
            <a:r>
              <a:rPr lang="fr-FR" sz="1200" dirty="0" smtClean="0">
                <a:latin typeface="Times New Roman" pitchFamily="18" charset="0"/>
                <a:cs typeface="Times New Roman" pitchFamily="18" charset="0"/>
              </a:rPr>
              <a:t>Figure </a:t>
            </a:r>
            <a:r>
              <a:rPr lang="fr-FR" sz="1200" dirty="0" smtClean="0">
                <a:latin typeface="Times New Roman" pitchFamily="18" charset="0"/>
                <a:cs typeface="Times New Roman" pitchFamily="18" charset="0"/>
              </a:rPr>
              <a:t>I.7 </a:t>
            </a:r>
            <a:r>
              <a:rPr lang="fr-FR" sz="1200" dirty="0" smtClean="0">
                <a:latin typeface="Times New Roman" pitchFamily="18" charset="0"/>
                <a:cs typeface="Times New Roman" pitchFamily="18" charset="0"/>
              </a:rPr>
              <a:t>Schéma et  électrodes de pacemaker</a:t>
            </a:r>
            <a:endParaRPr lang="fr-F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60649"/>
            <a:ext cx="7772400" cy="432047"/>
          </a:xfrm>
        </p:spPr>
        <p:txBody>
          <a:bodyPr>
            <a:noAutofit/>
          </a:bodyPr>
          <a:lstStyle/>
          <a:p>
            <a:pPr algn="l">
              <a:lnSpc>
                <a:spcPct val="150000"/>
              </a:lnSpc>
            </a:pPr>
            <a:r>
              <a:rPr lang="fr-FR" sz="1400" b="1" i="1" dirty="0" smtClean="0">
                <a:latin typeface="Times New Roman" pitchFamily="18" charset="0"/>
                <a:cs typeface="Times New Roman" pitchFamily="18" charset="0"/>
              </a:rPr>
              <a:t>I.4.2.2 </a:t>
            </a:r>
            <a:r>
              <a:rPr lang="fr-FR" sz="1400" b="1" i="1" dirty="0">
                <a:latin typeface="Times New Roman" pitchFamily="18" charset="0"/>
                <a:cs typeface="Times New Roman" pitchFamily="18" charset="0"/>
              </a:rPr>
              <a:t>Les céramiques</a:t>
            </a:r>
            <a:r>
              <a:rPr lang="fr-FR" sz="1400" b="1" dirty="0">
                <a:latin typeface="Times New Roman" pitchFamily="18" charset="0"/>
                <a:cs typeface="Times New Roman" pitchFamily="18" charset="0"/>
              </a:rPr>
              <a:t> </a:t>
            </a:r>
            <a:r>
              <a:rPr lang="fr-FR" sz="1400" b="1" i="1" dirty="0" smtClean="0">
                <a:latin typeface="Times New Roman" pitchFamily="18" charset="0"/>
                <a:cs typeface="Times New Roman" pitchFamily="18" charset="0"/>
              </a:rPr>
              <a:t/>
            </a:r>
            <a:br>
              <a:rPr lang="fr-FR" sz="1400" b="1" i="1" dirty="0" smtClean="0">
                <a:latin typeface="Times New Roman" pitchFamily="18" charset="0"/>
                <a:cs typeface="Times New Roman" pitchFamily="18" charset="0"/>
              </a:rPr>
            </a:br>
            <a:endParaRPr lang="fr-FR" sz="1400" dirty="0"/>
          </a:p>
        </p:txBody>
      </p:sp>
      <p:sp>
        <p:nvSpPr>
          <p:cNvPr id="3" name="Sous-titre 2"/>
          <p:cNvSpPr>
            <a:spLocks noGrp="1"/>
          </p:cNvSpPr>
          <p:nvPr>
            <p:ph type="subTitle" idx="1"/>
          </p:nvPr>
        </p:nvSpPr>
        <p:spPr>
          <a:xfrm>
            <a:off x="323528" y="692696"/>
            <a:ext cx="8352928" cy="5472608"/>
          </a:xfrm>
        </p:spPr>
        <p:txBody>
          <a:bodyPr>
            <a:normAutofit lnSpcReduction="10000"/>
          </a:bodyPr>
          <a:lstStyle/>
          <a:p>
            <a:pPr algn="just">
              <a:lnSpc>
                <a:spcPct val="150000"/>
              </a:lnSpc>
              <a:spcBef>
                <a:spcPts val="0"/>
              </a:spcBef>
            </a:pPr>
            <a:r>
              <a:rPr lang="fr-FR" sz="1200" dirty="0">
                <a:solidFill>
                  <a:schemeClr val="tx1"/>
                </a:solidFill>
                <a:latin typeface="Times New Roman" pitchFamily="18" charset="0"/>
                <a:cs typeface="Times New Roman" pitchFamily="18" charset="0"/>
              </a:rPr>
              <a:t>Les céramiques se caractérisent par une température de fusion élevée, une rigidité, une légèreté, une résistance à la chaleur et aux agents chimiques, et une fragilité qui déterminent leurs domaines d'application. Elles incluent des oxydes, des sulfures, des borures, des nitrures, des carbures, des composés intermétalliques. Dans le domaine des biomatériaux, on rencontre principalement les céramiques </a:t>
            </a:r>
            <a:r>
              <a:rPr lang="fr-FR" sz="1200" dirty="0" err="1">
                <a:solidFill>
                  <a:schemeClr val="tx1"/>
                </a:solidFill>
                <a:latin typeface="Times New Roman" pitchFamily="18" charset="0"/>
                <a:cs typeface="Times New Roman" pitchFamily="18" charset="0"/>
              </a:rPr>
              <a:t>bioinertes</a:t>
            </a:r>
            <a:r>
              <a:rPr lang="fr-FR" sz="1200" dirty="0">
                <a:solidFill>
                  <a:schemeClr val="tx1"/>
                </a:solidFill>
                <a:latin typeface="Times New Roman" pitchFamily="18" charset="0"/>
                <a:cs typeface="Times New Roman" pitchFamily="18" charset="0"/>
              </a:rPr>
              <a:t> d’alumine Al2O3 et de zircone ZrO2 dans les têtes de prothèses de hanche ainsi qu'en odontologie pour les implants dentaires. Il faut signaler tout particulièrement les utilisations et les développements de deux céramiques bioactives à base de phosphate de calcium : l'</a:t>
            </a:r>
            <a:r>
              <a:rPr lang="fr-FR" sz="1200" dirty="0" err="1">
                <a:solidFill>
                  <a:schemeClr val="tx1"/>
                </a:solidFill>
                <a:latin typeface="Times New Roman" pitchFamily="18" charset="0"/>
                <a:cs typeface="Times New Roman" pitchFamily="18" charset="0"/>
              </a:rPr>
              <a:t>hydroxyapatite</a:t>
            </a:r>
            <a:r>
              <a:rPr lang="fr-FR" sz="1200" dirty="0">
                <a:solidFill>
                  <a:schemeClr val="tx1"/>
                </a:solidFill>
                <a:latin typeface="Times New Roman" pitchFamily="18" charset="0"/>
                <a:cs typeface="Times New Roman" pitchFamily="18" charset="0"/>
              </a:rPr>
              <a:t> (HAP) et le phosphate tricalcique (TCP). </a:t>
            </a:r>
          </a:p>
          <a:p>
            <a:pPr algn="just">
              <a:lnSpc>
                <a:spcPct val="150000"/>
              </a:lnSpc>
              <a:spcBef>
                <a:spcPts val="0"/>
              </a:spcBef>
            </a:pPr>
            <a:r>
              <a:rPr lang="fr-FR" sz="1200" dirty="0">
                <a:solidFill>
                  <a:schemeClr val="tx1"/>
                </a:solidFill>
                <a:latin typeface="Times New Roman" pitchFamily="18" charset="0"/>
                <a:cs typeface="Times New Roman" pitchFamily="18" charset="0"/>
              </a:rPr>
              <a:t>En effet, ces matériaux présentent l'avantage d'être </a:t>
            </a:r>
            <a:r>
              <a:rPr lang="fr-FR" sz="1200" dirty="0" err="1">
                <a:solidFill>
                  <a:schemeClr val="tx1"/>
                </a:solidFill>
                <a:latin typeface="Times New Roman" pitchFamily="18" charset="0"/>
                <a:cs typeface="Times New Roman" pitchFamily="18" charset="0"/>
              </a:rPr>
              <a:t>ostéoconducteurs</a:t>
            </a:r>
            <a:r>
              <a:rPr lang="fr-FR" sz="1200" dirty="0">
                <a:solidFill>
                  <a:schemeClr val="tx1"/>
                </a:solidFill>
                <a:latin typeface="Times New Roman" pitchFamily="18" charset="0"/>
                <a:cs typeface="Times New Roman" pitchFamily="18" charset="0"/>
              </a:rPr>
              <a:t>, c'est-à-dire de favoriser la repousse osseuse au contact et la colonisation par l'os. En outre, l'HAP poreuse et les céramiques à base de TCP sont </a:t>
            </a:r>
            <a:r>
              <a:rPr lang="fr-FR" sz="1200" dirty="0" err="1">
                <a:solidFill>
                  <a:schemeClr val="tx1"/>
                </a:solidFill>
                <a:latin typeface="Times New Roman" pitchFamily="18" charset="0"/>
                <a:cs typeface="Times New Roman" pitchFamily="18" charset="0"/>
              </a:rPr>
              <a:t>biorésorbables</a:t>
            </a:r>
            <a:r>
              <a:rPr lang="fr-FR" sz="1200" dirty="0">
                <a:solidFill>
                  <a:schemeClr val="tx1"/>
                </a:solidFill>
                <a:latin typeface="Times New Roman" pitchFamily="18" charset="0"/>
                <a:cs typeface="Times New Roman" pitchFamily="18" charset="0"/>
              </a:rPr>
              <a:t>. On trouve donc des utilisations de l'HAP dans les implants et matériaux de comblement dentaires et dans la chirurgie </a:t>
            </a:r>
            <a:r>
              <a:rPr lang="fr-FR" sz="1200" dirty="0" smtClean="0">
                <a:solidFill>
                  <a:schemeClr val="tx1"/>
                </a:solidFill>
                <a:latin typeface="Times New Roman" pitchFamily="18" charset="0"/>
                <a:cs typeface="Times New Roman" pitchFamily="18" charset="0"/>
              </a:rPr>
              <a:t>orthopédique</a:t>
            </a:r>
            <a:r>
              <a:rPr lang="fr-FR" sz="1200" dirty="0">
                <a:solidFill>
                  <a:schemeClr val="tx1"/>
                </a:solidFill>
                <a:latin typeface="Times New Roman" pitchFamily="18" charset="0"/>
                <a:cs typeface="Times New Roman" pitchFamily="18" charset="0"/>
              </a:rPr>
              <a:t>. </a:t>
            </a:r>
            <a:endParaRPr lang="fr-FR" sz="1200" dirty="0" smtClean="0">
              <a:solidFill>
                <a:schemeClr val="tx1"/>
              </a:solidFill>
              <a:latin typeface="Times New Roman" pitchFamily="18" charset="0"/>
              <a:cs typeface="Times New Roman" pitchFamily="18" charset="0"/>
            </a:endParaRPr>
          </a:p>
          <a:p>
            <a:pPr algn="just">
              <a:lnSpc>
                <a:spcPct val="150000"/>
              </a:lnSpc>
              <a:spcBef>
                <a:spcPts val="0"/>
              </a:spcBef>
              <a:buFont typeface="Arial" pitchFamily="34" charset="0"/>
              <a:buChar char="•"/>
            </a:pPr>
            <a:r>
              <a:rPr lang="fr-FR" sz="1200" b="1" dirty="0" smtClean="0">
                <a:solidFill>
                  <a:schemeClr val="tx1"/>
                </a:solidFill>
                <a:latin typeface="Times New Roman" pitchFamily="18" charset="0"/>
                <a:cs typeface="Times New Roman" pitchFamily="18" charset="0"/>
              </a:rPr>
              <a:t>  </a:t>
            </a:r>
            <a:r>
              <a:rPr lang="fr-FR" sz="1200" b="1" i="1" dirty="0" smtClean="0">
                <a:solidFill>
                  <a:schemeClr val="tx1"/>
                </a:solidFill>
                <a:latin typeface="Times New Roman" pitchFamily="18" charset="0"/>
                <a:cs typeface="Times New Roman" pitchFamily="18" charset="0"/>
              </a:rPr>
              <a:t>Avantages </a:t>
            </a:r>
            <a:r>
              <a:rPr lang="fr-FR" sz="1200" b="1" i="1" dirty="0">
                <a:solidFill>
                  <a:schemeClr val="tx1"/>
                </a:solidFill>
                <a:latin typeface="Times New Roman" pitchFamily="18" charset="0"/>
                <a:cs typeface="Times New Roman" pitchFamily="18" charset="0"/>
              </a:rPr>
              <a:t>et inconvénients </a:t>
            </a:r>
          </a:p>
          <a:p>
            <a:pPr algn="just">
              <a:lnSpc>
                <a:spcPct val="150000"/>
              </a:lnSpc>
              <a:spcBef>
                <a:spcPts val="0"/>
              </a:spcBef>
            </a:pPr>
            <a:r>
              <a:rPr lang="fr-FR" sz="1200" dirty="0">
                <a:solidFill>
                  <a:schemeClr val="tx1"/>
                </a:solidFill>
                <a:latin typeface="Times New Roman" pitchFamily="18" charset="0"/>
                <a:cs typeface="Times New Roman" pitchFamily="18" charset="0"/>
              </a:rPr>
              <a:t>Les avantages des céramiques sont: biocompatibilité (en particulier avec l’os), le fait d’être inerte, résistance aux attaques microbiennes et aux contraintes de compression. </a:t>
            </a:r>
          </a:p>
          <a:p>
            <a:pPr algn="just">
              <a:lnSpc>
                <a:spcPct val="150000"/>
              </a:lnSpc>
              <a:spcBef>
                <a:spcPts val="0"/>
              </a:spcBef>
            </a:pPr>
            <a:r>
              <a:rPr lang="fr-FR" sz="1200" dirty="0">
                <a:solidFill>
                  <a:schemeClr val="tx1"/>
                </a:solidFill>
                <a:latin typeface="Times New Roman" pitchFamily="18" charset="0"/>
                <a:cs typeface="Times New Roman" pitchFamily="18" charset="0"/>
              </a:rPr>
              <a:t>Les inconvénients sont: le fait d’être cassant et de pouvoir se désagréger de manière catastrophique ainsi que la difficulté de mise en </a:t>
            </a:r>
            <a:r>
              <a:rPr lang="fr-FR" sz="1200" dirty="0" smtClean="0">
                <a:solidFill>
                  <a:schemeClr val="tx1"/>
                </a:solidFill>
                <a:latin typeface="Times New Roman" pitchFamily="18" charset="0"/>
                <a:cs typeface="Times New Roman" pitchFamily="18" charset="0"/>
              </a:rPr>
              <a:t>œuvre. </a:t>
            </a:r>
            <a:endParaRPr lang="fr-FR" sz="1200" dirty="0">
              <a:solidFill>
                <a:schemeClr val="tx1"/>
              </a:solidFill>
              <a:latin typeface="Times New Roman" pitchFamily="18" charset="0"/>
              <a:cs typeface="Times New Roman" pitchFamily="18" charset="0"/>
            </a:endParaRPr>
          </a:p>
          <a:p>
            <a:pPr algn="just">
              <a:lnSpc>
                <a:spcPct val="150000"/>
              </a:lnSpc>
              <a:spcBef>
                <a:spcPts val="0"/>
              </a:spcBef>
            </a:pPr>
            <a:r>
              <a:rPr lang="fr-FR" sz="1200" dirty="0">
                <a:solidFill>
                  <a:schemeClr val="tx1"/>
                </a:solidFill>
                <a:latin typeface="Times New Roman" pitchFamily="18" charset="0"/>
                <a:cs typeface="Times New Roman" pitchFamily="18" charset="0"/>
              </a:rPr>
              <a:t>Ces propriétés résultent de la structure atomique des céramiques. Alors que les atomes des métaux sont faiblement liés et capables de se déplacer, ce n’est pas le cas des céramiques dont les atomes sont fortement liés sous des formes composées. </a:t>
            </a:r>
            <a:endParaRPr lang="fr-FR" sz="1200" dirty="0" smtClean="0">
              <a:solidFill>
                <a:schemeClr val="tx1"/>
              </a:solidFill>
              <a:latin typeface="Times New Roman" pitchFamily="18" charset="0"/>
              <a:cs typeface="Times New Roman" pitchFamily="18" charset="0"/>
            </a:endParaRPr>
          </a:p>
          <a:p>
            <a:pPr algn="just">
              <a:lnSpc>
                <a:spcPct val="150000"/>
              </a:lnSpc>
              <a:spcBef>
                <a:spcPts val="0"/>
              </a:spcBef>
            </a:pPr>
            <a:r>
              <a:rPr lang="fr-FR" sz="1200" dirty="0">
                <a:solidFill>
                  <a:schemeClr val="tx1"/>
                </a:solidFill>
                <a:latin typeface="Times New Roman" pitchFamily="18" charset="0"/>
                <a:cs typeface="Times New Roman" pitchFamily="18" charset="0"/>
              </a:rPr>
              <a:t>Les propriétés atomiques des céramiques entraînent de très faibles conductivités électrique et thermique. </a:t>
            </a:r>
            <a:r>
              <a:rPr lang="fr-FR" sz="1200" dirty="0" smtClean="0">
                <a:solidFill>
                  <a:schemeClr val="tx1"/>
                </a:solidFill>
                <a:latin typeface="Times New Roman" pitchFamily="18" charset="0"/>
                <a:cs typeface="Times New Roman" pitchFamily="18" charset="0"/>
              </a:rPr>
              <a:t>En </a:t>
            </a:r>
            <a:r>
              <a:rPr lang="fr-FR" sz="1200" dirty="0">
                <a:solidFill>
                  <a:schemeClr val="tx1"/>
                </a:solidFill>
                <a:latin typeface="Times New Roman" pitchFamily="18" charset="0"/>
                <a:cs typeface="Times New Roman" pitchFamily="18" charset="0"/>
              </a:rPr>
              <a:t>comparaison avec les métaux, les céramiques ont des points de fusion plus élevés (au-delà de 1000°C) et sont plus cassants. </a:t>
            </a:r>
          </a:p>
          <a:p>
            <a:pPr algn="just">
              <a:lnSpc>
                <a:spcPct val="150000"/>
              </a:lnSpc>
              <a:spcBef>
                <a:spcPts val="0"/>
              </a:spcBef>
            </a:pPr>
            <a:r>
              <a:rPr lang="fr-FR" sz="1200" dirty="0">
                <a:solidFill>
                  <a:schemeClr val="tx1"/>
                </a:solidFill>
                <a:latin typeface="Times New Roman" pitchFamily="18" charset="0"/>
                <a:cs typeface="Times New Roman" pitchFamily="18" charset="0"/>
              </a:rPr>
              <a:t>Certains types de céramiques, de verres et de composites ont la capacité très intéressante de favoriser l’adhésion directe de l’os. Ces céramiques « bioactives » sont précieuses pour les applications orthopédiques. L’adhésion de l’os se fait via une couche de phosphate de calcium qui se forme en surface du biomatériau.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74042"/>
          </a:xfrm>
        </p:spPr>
        <p:txBody>
          <a:bodyPr>
            <a:normAutofit fontScale="90000"/>
          </a:bodyPr>
          <a:lstStyle/>
          <a:p>
            <a:pPr algn="l">
              <a:buFont typeface="Arial" pitchFamily="34" charset="0"/>
              <a:buChar char="•"/>
            </a:pPr>
            <a:r>
              <a:rPr lang="fr-FR" sz="1200" b="1" i="1" dirty="0" smtClean="0">
                <a:latin typeface="Times New Roman" pitchFamily="18" charset="0"/>
                <a:cs typeface="Times New Roman" pitchFamily="18" charset="0"/>
              </a:rPr>
              <a:t>  Propriétés et applications </a:t>
            </a:r>
            <a:endParaRPr lang="fr-FR" sz="1200" dirty="0"/>
          </a:p>
        </p:txBody>
      </p:sp>
      <p:sp>
        <p:nvSpPr>
          <p:cNvPr id="3" name="Espace réservé du contenu 2"/>
          <p:cNvSpPr>
            <a:spLocks noGrp="1"/>
          </p:cNvSpPr>
          <p:nvPr>
            <p:ph idx="1"/>
          </p:nvPr>
        </p:nvSpPr>
        <p:spPr/>
        <p:txBody>
          <a:bodyPr>
            <a:normAutofit/>
          </a:bodyPr>
          <a:lstStyle/>
          <a:p>
            <a:endParaRPr lang="fr-FR" sz="1200" b="1" i="1" dirty="0" smtClean="0">
              <a:latin typeface="Times New Roman" pitchFamily="18" charset="0"/>
              <a:cs typeface="Times New Roman" pitchFamily="18" charset="0"/>
            </a:endParaRPr>
          </a:p>
          <a:p>
            <a:endParaRPr lang="fr-FR" sz="1200" i="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043608" y="764704"/>
            <a:ext cx="6877050" cy="2592288"/>
          </a:xfrm>
          <a:prstGeom prst="rect">
            <a:avLst/>
          </a:prstGeom>
          <a:noFill/>
          <a:ln w="9525">
            <a:noFill/>
            <a:miter lim="800000"/>
            <a:headEnd/>
            <a:tailEnd/>
          </a:ln>
        </p:spPr>
      </p:pic>
      <p:sp>
        <p:nvSpPr>
          <p:cNvPr id="6" name="Rectangle 5"/>
          <p:cNvSpPr/>
          <p:nvPr/>
        </p:nvSpPr>
        <p:spPr>
          <a:xfrm>
            <a:off x="1619672" y="548680"/>
            <a:ext cx="5832648" cy="307777"/>
          </a:xfrm>
          <a:prstGeom prst="rect">
            <a:avLst/>
          </a:prstGeom>
        </p:spPr>
        <p:txBody>
          <a:bodyPr wrap="square">
            <a:spAutoFit/>
          </a:bodyPr>
          <a:lstStyle/>
          <a:p>
            <a:pPr algn="ctr"/>
            <a:r>
              <a:rPr lang="fr-FR" sz="1400" b="1" dirty="0">
                <a:latin typeface="Times New Roman" pitchFamily="18" charset="0"/>
                <a:cs typeface="Times New Roman" pitchFamily="18" charset="0"/>
              </a:rPr>
              <a:t>Tableau </a:t>
            </a:r>
            <a:r>
              <a:rPr lang="fr-FR" sz="1400" b="1" dirty="0" smtClean="0">
                <a:latin typeface="Times New Roman" pitchFamily="18" charset="0"/>
                <a:cs typeface="Times New Roman" pitchFamily="18" charset="0"/>
              </a:rPr>
              <a:t>I. 2 </a:t>
            </a:r>
            <a:r>
              <a:rPr lang="fr-FR" sz="1400" b="1" dirty="0">
                <a:latin typeface="Times New Roman" pitchFamily="18" charset="0"/>
                <a:cs typeface="Times New Roman" pitchFamily="18" charset="0"/>
              </a:rPr>
              <a:t>: Quelques biomatériaux céramiques et leurs usages </a:t>
            </a:r>
            <a:endParaRPr lang="fr-FR" sz="14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3419872" y="4005064"/>
            <a:ext cx="1837372" cy="1800200"/>
          </a:xfrm>
          <a:prstGeom prst="rect">
            <a:avLst/>
          </a:prstGeom>
          <a:noFill/>
          <a:ln w="9525">
            <a:noFill/>
            <a:miter lim="800000"/>
            <a:headEnd/>
            <a:tailEnd/>
          </a:ln>
        </p:spPr>
      </p:pic>
      <p:sp>
        <p:nvSpPr>
          <p:cNvPr id="8" name="Rectangle 7"/>
          <p:cNvSpPr/>
          <p:nvPr/>
        </p:nvSpPr>
        <p:spPr>
          <a:xfrm>
            <a:off x="1691680" y="5877272"/>
            <a:ext cx="6192688" cy="307777"/>
          </a:xfrm>
          <a:prstGeom prst="rect">
            <a:avLst/>
          </a:prstGeom>
        </p:spPr>
        <p:txBody>
          <a:bodyPr wrap="square">
            <a:spAutoFit/>
          </a:bodyPr>
          <a:lstStyle/>
          <a:p>
            <a:pPr algn="ctr"/>
            <a:r>
              <a:rPr lang="fr-FR" sz="1400" b="1" dirty="0">
                <a:latin typeface="Times New Roman" pitchFamily="18" charset="0"/>
                <a:cs typeface="Times New Roman" pitchFamily="18" charset="0"/>
              </a:rPr>
              <a:t>Figure </a:t>
            </a:r>
            <a:r>
              <a:rPr lang="fr-FR" sz="1400" b="1" dirty="0" smtClean="0">
                <a:latin typeface="Times New Roman" pitchFamily="18" charset="0"/>
                <a:cs typeface="Times New Roman" pitchFamily="18" charset="0"/>
              </a:rPr>
              <a:t>I.8: </a:t>
            </a:r>
            <a:r>
              <a:rPr lang="fr-FR" sz="1400" b="1" dirty="0">
                <a:latin typeface="Times New Roman" pitchFamily="18" charset="0"/>
                <a:cs typeface="Times New Roman" pitchFamily="18" charset="0"/>
              </a:rPr>
              <a:t>Biomatériaux en céramique (articulation artificielle de la hanche) </a:t>
            </a:r>
            <a:endParaRPr lang="fr-FR" sz="1400" dirty="0">
              <a:latin typeface="Times New Roman" pitchFamily="18" charset="0"/>
              <a:cs typeface="Times New Roman" pitchFamily="18" charset="0"/>
            </a:endParaRPr>
          </a:p>
        </p:txBody>
      </p:sp>
      <p:sp>
        <p:nvSpPr>
          <p:cNvPr id="9" name="Rectangle 8"/>
          <p:cNvSpPr/>
          <p:nvPr/>
        </p:nvSpPr>
        <p:spPr>
          <a:xfrm>
            <a:off x="251520" y="3429000"/>
            <a:ext cx="8640960" cy="461665"/>
          </a:xfrm>
          <a:prstGeom prst="rect">
            <a:avLst/>
          </a:prstGeom>
        </p:spPr>
        <p:txBody>
          <a:bodyPr wrap="square">
            <a:spAutoFit/>
          </a:bodyPr>
          <a:lstStyle/>
          <a:p>
            <a:r>
              <a:rPr lang="fr-FR" sz="1200" dirty="0">
                <a:latin typeface="Times New Roman" pitchFamily="18" charset="0"/>
                <a:cs typeface="Times New Roman" pitchFamily="18" charset="0"/>
              </a:rPr>
              <a:t>Articulation artificielle de la hanche où certains composants de polymère et de métal ont été remplacés par des céramiques (renfort de l’adhésion et augmentation de la durabilité).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576064"/>
          </a:xfrm>
        </p:spPr>
        <p:txBody>
          <a:bodyPr>
            <a:normAutofit/>
          </a:bodyPr>
          <a:lstStyle/>
          <a:p>
            <a:r>
              <a:rPr lang="fr-FR" sz="2000" dirty="0" smtClean="0"/>
              <a:t>I.1 Introduction et définition</a:t>
            </a:r>
            <a:endParaRPr lang="fr-FR" sz="2000" dirty="0"/>
          </a:p>
        </p:txBody>
      </p:sp>
      <p:sp>
        <p:nvSpPr>
          <p:cNvPr id="3" name="Espace réservé du contenu 2"/>
          <p:cNvSpPr>
            <a:spLocks noGrp="1"/>
          </p:cNvSpPr>
          <p:nvPr>
            <p:ph idx="1"/>
          </p:nvPr>
        </p:nvSpPr>
        <p:spPr>
          <a:xfrm>
            <a:off x="539552" y="692696"/>
            <a:ext cx="8229600" cy="4525963"/>
          </a:xfrm>
        </p:spPr>
        <p:txBody>
          <a:bodyPr>
            <a:normAutofit/>
          </a:bodyPr>
          <a:lstStyle/>
          <a:p>
            <a:pPr marL="0" indent="0" algn="just">
              <a:lnSpc>
                <a:spcPct val="150000"/>
              </a:lnSpc>
              <a:buNone/>
            </a:pPr>
            <a:r>
              <a:rPr lang="fr-FR" sz="1200" dirty="0" smtClean="0">
                <a:latin typeface="Times New Roman" pitchFamily="18" charset="0"/>
                <a:cs typeface="Times New Roman" pitchFamily="18" charset="0"/>
              </a:rPr>
              <a:t>A travers  les siècles , les matériaux  utilisés  en médecine  ont eu un impact  énorme  sur le traitement  des  blessures  et des maladies. Dès la fin du 19 </a:t>
            </a:r>
            <a:r>
              <a:rPr lang="fr-FR" sz="1200" dirty="0" err="1" smtClean="0">
                <a:latin typeface="Times New Roman" pitchFamily="18" charset="0"/>
                <a:cs typeface="Times New Roman" pitchFamily="18" charset="0"/>
              </a:rPr>
              <a:t>ème</a:t>
            </a:r>
            <a:r>
              <a:rPr lang="fr-FR" sz="1200" dirty="0" smtClean="0">
                <a:latin typeface="Times New Roman" pitchFamily="18" charset="0"/>
                <a:cs typeface="Times New Roman" pitchFamily="18" charset="0"/>
              </a:rPr>
              <a:t> siècle, l’utilisation des biomatériaux se généralisa grâce à la mise au point de procédures  chirurgicales en 1860 .  Par  exemple la première prothèse complète de hanche à été réalisée  en 1938.</a:t>
            </a:r>
          </a:p>
          <a:p>
            <a:pPr marL="0" indent="0" algn="just">
              <a:lnSpc>
                <a:spcPct val="150000"/>
              </a:lnSpc>
              <a:buNone/>
            </a:pPr>
            <a:r>
              <a:rPr lang="fr-FR" sz="1200" dirty="0" smtClean="0">
                <a:latin typeface="Times New Roman" pitchFamily="18" charset="0"/>
                <a:cs typeface="Times New Roman" pitchFamily="18" charset="0"/>
              </a:rPr>
              <a:t>Aujourd’hui les biomatériaux  sont utilisés pratiquement partout  au niveau  du corps humain  et leur utilisation est très largement répandue: </a:t>
            </a:r>
          </a:p>
          <a:p>
            <a:pPr algn="just">
              <a:lnSpc>
                <a:spcPct val="150000"/>
              </a:lnSpc>
              <a:buFont typeface="Wingdings" pitchFamily="2" charset="2"/>
              <a:buChar char="§"/>
            </a:pPr>
            <a:r>
              <a:rPr lang="fr-FR" sz="1200" dirty="0" smtClean="0">
                <a:latin typeface="Times New Roman" pitchFamily="18" charset="0"/>
                <a:cs typeface="Times New Roman" pitchFamily="18" charset="0"/>
              </a:rPr>
              <a:t> Articulation de la hanche</a:t>
            </a:r>
          </a:p>
          <a:p>
            <a:pPr algn="just">
              <a:lnSpc>
                <a:spcPct val="150000"/>
              </a:lnSpc>
              <a:buFont typeface="Wingdings" pitchFamily="2" charset="2"/>
              <a:buChar char="§"/>
            </a:pPr>
            <a:r>
              <a:rPr lang="fr-FR" sz="1200" dirty="0" smtClean="0">
                <a:latin typeface="Times New Roman" pitchFamily="18" charset="0"/>
                <a:cs typeface="Times New Roman" pitchFamily="18" charset="0"/>
              </a:rPr>
              <a:t> Prothèse du genou et du  coude</a:t>
            </a:r>
          </a:p>
          <a:p>
            <a:pPr algn="just">
              <a:lnSpc>
                <a:spcPct val="150000"/>
              </a:lnSpc>
              <a:buFont typeface="Wingdings" pitchFamily="2" charset="2"/>
              <a:buChar char="§"/>
            </a:pPr>
            <a:r>
              <a:rPr lang="fr-FR" sz="1200" dirty="0" smtClean="0">
                <a:latin typeface="Times New Roman" pitchFamily="18" charset="0"/>
                <a:cs typeface="Times New Roman" pitchFamily="18" charset="0"/>
              </a:rPr>
              <a:t> Implants dentaires.</a:t>
            </a:r>
          </a:p>
          <a:p>
            <a:pPr marL="0" indent="0" algn="just">
              <a:lnSpc>
                <a:spcPct val="150000"/>
              </a:lnSpc>
              <a:buNone/>
            </a:pPr>
            <a:r>
              <a:rPr lang="fr-FR" sz="1200" dirty="0" smtClean="0">
                <a:latin typeface="Times New Roman" pitchFamily="18" charset="0"/>
                <a:cs typeface="Times New Roman" pitchFamily="18" charset="0"/>
              </a:rPr>
              <a:t>Donc  des millions de vie ont été sauvées grâce  aux biomatériaux ,  et  la qualité de vie de millions d’autres est améliorée chaque année.</a:t>
            </a:r>
          </a:p>
          <a:p>
            <a:pPr>
              <a:buNone/>
            </a:pPr>
            <a:endParaRPr lang="fr-FR" dirty="0"/>
          </a:p>
        </p:txBody>
      </p:sp>
      <p:sp>
        <p:nvSpPr>
          <p:cNvPr id="5" name="Rectangle 4"/>
          <p:cNvSpPr/>
          <p:nvPr/>
        </p:nvSpPr>
        <p:spPr>
          <a:xfrm>
            <a:off x="2915816" y="3789040"/>
            <a:ext cx="3127779"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Qu’est ce qu’un biomatériau?</a:t>
            </a:r>
            <a:endParaRPr lang="fr-FR" dirty="0"/>
          </a:p>
        </p:txBody>
      </p:sp>
      <p:sp>
        <p:nvSpPr>
          <p:cNvPr id="6" name="Rectangle 5"/>
          <p:cNvSpPr/>
          <p:nvPr/>
        </p:nvSpPr>
        <p:spPr>
          <a:xfrm>
            <a:off x="179512" y="4437112"/>
            <a:ext cx="8784976" cy="1167114"/>
          </a:xfrm>
          <a:prstGeom prst="rect">
            <a:avLst/>
          </a:prstGeom>
        </p:spPr>
        <p:txBody>
          <a:bodyPr wrap="square">
            <a:spAutoFit/>
          </a:bodyPr>
          <a:lstStyle/>
          <a:p>
            <a:pPr algn="just">
              <a:lnSpc>
                <a:spcPct val="150000"/>
              </a:lnSpc>
            </a:pPr>
            <a:r>
              <a:rPr lang="fr-FR" sz="1200" dirty="0" smtClean="0">
                <a:latin typeface="Times New Roman" pitchFamily="18" charset="0"/>
                <a:cs typeface="Times New Roman" pitchFamily="18" charset="0"/>
              </a:rPr>
              <a:t>Les biomatériaux sont des matériaux non vivants utilisés dans un dispositif médical destiné à interagir avec les systèmes biologiques. La Société Européenne des Biomatériaux a défini lors de la conférence de Chester en 1991 un biomatériau « tout matériau non vivant utilisé dans un dispositif médical et visant à remplacer, ou traiter, un tissu, un organe ou une fonction » en d’autre terme,  ce sont des matériaux qui remplacent  une fonction ou un organe.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964488" cy="706090"/>
          </a:xfrm>
        </p:spPr>
        <p:txBody>
          <a:bodyPr>
            <a:normAutofit/>
          </a:bodyPr>
          <a:lstStyle/>
          <a:p>
            <a:pPr algn="just"/>
            <a:r>
              <a:rPr lang="fr-FR" sz="3200" dirty="0" smtClean="0">
                <a:latin typeface="Times New Roman" pitchFamily="18" charset="0"/>
                <a:cs typeface="Times New Roman" pitchFamily="18" charset="0"/>
              </a:rPr>
              <a:t>I.2 Les champs d’application des biomatériaux</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23528" y="980728"/>
            <a:ext cx="8229600" cy="5616624"/>
          </a:xfrm>
        </p:spPr>
        <p:txBody>
          <a:bodyPr>
            <a:normAutofit fontScale="85000" lnSpcReduction="20000"/>
          </a:bodyPr>
          <a:lstStyle/>
          <a:p>
            <a:endParaRPr lang="fr-FR" sz="1400" dirty="0"/>
          </a:p>
          <a:p>
            <a:pPr>
              <a:buNone/>
            </a:pPr>
            <a:r>
              <a:rPr lang="fr-FR" sz="1300" dirty="0">
                <a:latin typeface="Times New Roman" pitchFamily="18" charset="0"/>
                <a:cs typeface="Times New Roman" pitchFamily="18" charset="0"/>
              </a:rPr>
              <a:t>a) Ophtalmologie </a:t>
            </a:r>
          </a:p>
          <a:p>
            <a:r>
              <a:rPr lang="fr-FR" sz="1300" i="1" dirty="0" smtClean="0">
                <a:latin typeface="Times New Roman" pitchFamily="18" charset="0"/>
                <a:cs typeface="Times New Roman" pitchFamily="18" charset="0"/>
              </a:rPr>
              <a:t> </a:t>
            </a:r>
            <a:r>
              <a:rPr lang="fr-FR" sz="1300" i="1" dirty="0">
                <a:latin typeface="Times New Roman" pitchFamily="18" charset="0"/>
                <a:cs typeface="Times New Roman" pitchFamily="18" charset="0"/>
              </a:rPr>
              <a:t>Lentilles (souvent exclues du domaine pour cause de brièveté du contact) </a:t>
            </a:r>
            <a:endParaRPr lang="fr-FR" sz="1300" i="1" dirty="0" smtClean="0">
              <a:latin typeface="Times New Roman" pitchFamily="18" charset="0"/>
              <a:cs typeface="Times New Roman" pitchFamily="18" charset="0"/>
            </a:endParaRPr>
          </a:p>
          <a:p>
            <a:r>
              <a:rPr lang="fr-FR" sz="1300" i="1" dirty="0" smtClean="0">
                <a:latin typeface="Times New Roman" pitchFamily="18" charset="0"/>
                <a:cs typeface="Times New Roman" pitchFamily="18" charset="0"/>
              </a:rPr>
              <a:t>Implants </a:t>
            </a:r>
          </a:p>
          <a:p>
            <a:r>
              <a:rPr lang="fr-FR" sz="1300" i="1" dirty="0" smtClean="0">
                <a:latin typeface="Times New Roman" pitchFamily="18" charset="0"/>
                <a:cs typeface="Times New Roman" pitchFamily="18" charset="0"/>
              </a:rPr>
              <a:t>Coussinets </a:t>
            </a:r>
            <a:r>
              <a:rPr lang="fr-FR" sz="1300" i="1" dirty="0">
                <a:latin typeface="Times New Roman" pitchFamily="18" charset="0"/>
                <a:cs typeface="Times New Roman" pitchFamily="18" charset="0"/>
              </a:rPr>
              <a:t>de récupération </a:t>
            </a:r>
            <a:endParaRPr lang="fr-FR" sz="1300" i="1" dirty="0" smtClean="0">
              <a:latin typeface="Times New Roman" pitchFamily="18" charset="0"/>
              <a:cs typeface="Times New Roman" pitchFamily="18" charset="0"/>
            </a:endParaRPr>
          </a:p>
          <a:p>
            <a:r>
              <a:rPr lang="fr-FR" sz="1300" i="1" dirty="0" smtClean="0">
                <a:latin typeface="Times New Roman" pitchFamily="18" charset="0"/>
                <a:cs typeface="Times New Roman" pitchFamily="18" charset="0"/>
              </a:rPr>
              <a:t>Produits </a:t>
            </a:r>
            <a:r>
              <a:rPr lang="fr-FR" sz="1300" i="1" dirty="0">
                <a:latin typeface="Times New Roman" pitchFamily="18" charset="0"/>
                <a:cs typeface="Times New Roman" pitchFamily="18" charset="0"/>
              </a:rPr>
              <a:t>visqueux de chambre </a:t>
            </a:r>
            <a:r>
              <a:rPr lang="fr-FR" sz="1300" i="1" dirty="0" smtClean="0">
                <a:latin typeface="Times New Roman" pitchFamily="18" charset="0"/>
                <a:cs typeface="Times New Roman" pitchFamily="18" charset="0"/>
              </a:rPr>
              <a:t>postérieure</a:t>
            </a:r>
          </a:p>
          <a:p>
            <a:pPr>
              <a:buNone/>
            </a:pPr>
            <a:r>
              <a:rPr lang="fr-FR" sz="1300" i="1" dirty="0" smtClean="0">
                <a:latin typeface="Times New Roman" pitchFamily="18" charset="0"/>
                <a:cs typeface="Times New Roman" pitchFamily="18" charset="0"/>
              </a:rPr>
              <a:t> </a:t>
            </a:r>
            <a:endParaRPr lang="fr-FR" sz="1300" i="1" dirty="0">
              <a:latin typeface="Times New Roman" pitchFamily="18" charset="0"/>
              <a:cs typeface="Times New Roman" pitchFamily="18" charset="0"/>
            </a:endParaRPr>
          </a:p>
          <a:p>
            <a:pPr>
              <a:buNone/>
            </a:pPr>
            <a:r>
              <a:rPr lang="fr-FR" sz="1300" dirty="0">
                <a:latin typeface="Times New Roman" pitchFamily="18" charset="0"/>
                <a:cs typeface="Times New Roman" pitchFamily="18" charset="0"/>
              </a:rPr>
              <a:t>b) Odontologie - stomatologie </a:t>
            </a:r>
          </a:p>
          <a:p>
            <a:r>
              <a:rPr lang="fr-FR" sz="1300" i="1" dirty="0" smtClean="0">
                <a:latin typeface="Times New Roman" pitchFamily="18" charset="0"/>
                <a:cs typeface="Times New Roman" pitchFamily="18" charset="0"/>
              </a:rPr>
              <a:t>Matériaux </a:t>
            </a:r>
            <a:r>
              <a:rPr lang="fr-FR" sz="1300" i="1" dirty="0">
                <a:latin typeface="Times New Roman" pitchFamily="18" charset="0"/>
                <a:cs typeface="Times New Roman" pitchFamily="18" charset="0"/>
              </a:rPr>
              <a:t>de restauration et comblement dentaire et osseux </a:t>
            </a:r>
          </a:p>
          <a:p>
            <a:r>
              <a:rPr lang="fr-FR" sz="1300" i="1" dirty="0" smtClean="0">
                <a:latin typeface="Times New Roman" pitchFamily="18" charset="0"/>
                <a:cs typeface="Times New Roman" pitchFamily="18" charset="0"/>
              </a:rPr>
              <a:t>Traitements </a:t>
            </a:r>
            <a:r>
              <a:rPr lang="fr-FR" sz="1300" i="1" dirty="0">
                <a:latin typeface="Times New Roman" pitchFamily="18" charset="0"/>
                <a:cs typeface="Times New Roman" pitchFamily="18" charset="0"/>
              </a:rPr>
              <a:t>prophylactiques </a:t>
            </a:r>
          </a:p>
          <a:p>
            <a:r>
              <a:rPr lang="fr-FR" sz="1300" i="1" dirty="0" smtClean="0">
                <a:latin typeface="Times New Roman" pitchFamily="18" charset="0"/>
                <a:cs typeface="Times New Roman" pitchFamily="18" charset="0"/>
              </a:rPr>
              <a:t>Orthodontie </a:t>
            </a:r>
            <a:endParaRPr lang="fr-FR" sz="1300" i="1" dirty="0">
              <a:latin typeface="Times New Roman" pitchFamily="18" charset="0"/>
              <a:cs typeface="Times New Roman" pitchFamily="18" charset="0"/>
            </a:endParaRPr>
          </a:p>
          <a:p>
            <a:r>
              <a:rPr lang="fr-FR" sz="1300" i="1" dirty="0" smtClean="0">
                <a:latin typeface="Times New Roman" pitchFamily="18" charset="0"/>
                <a:cs typeface="Times New Roman" pitchFamily="18" charset="0"/>
              </a:rPr>
              <a:t>Traitement </a:t>
            </a:r>
            <a:r>
              <a:rPr lang="fr-FR" sz="1300" i="1" dirty="0">
                <a:latin typeface="Times New Roman" pitchFamily="18" charset="0"/>
                <a:cs typeface="Times New Roman" pitchFamily="18" charset="0"/>
              </a:rPr>
              <a:t>du parodonte et de la pulpe </a:t>
            </a:r>
          </a:p>
          <a:p>
            <a:r>
              <a:rPr lang="fr-FR" sz="1300" i="1" dirty="0" smtClean="0">
                <a:latin typeface="Times New Roman" pitchFamily="18" charset="0"/>
                <a:cs typeface="Times New Roman" pitchFamily="18" charset="0"/>
              </a:rPr>
              <a:t> </a:t>
            </a:r>
            <a:r>
              <a:rPr lang="fr-FR" sz="1300" i="1" dirty="0">
                <a:latin typeface="Times New Roman" pitchFamily="18" charset="0"/>
                <a:cs typeface="Times New Roman" pitchFamily="18" charset="0"/>
              </a:rPr>
              <a:t>Implants </a:t>
            </a:r>
          </a:p>
          <a:p>
            <a:r>
              <a:rPr lang="fr-FR" sz="1300" i="1" dirty="0" smtClean="0">
                <a:latin typeface="Times New Roman" pitchFamily="18" charset="0"/>
                <a:cs typeface="Times New Roman" pitchFamily="18" charset="0"/>
              </a:rPr>
              <a:t>Reconstruction </a:t>
            </a:r>
            <a:r>
              <a:rPr lang="fr-FR" sz="1300" i="1" dirty="0">
                <a:latin typeface="Times New Roman" pitchFamily="18" charset="0"/>
                <a:cs typeface="Times New Roman" pitchFamily="18" charset="0"/>
              </a:rPr>
              <a:t>maxillo-faciale </a:t>
            </a:r>
            <a:endParaRPr lang="fr-FR" sz="1300" i="1" dirty="0" smtClean="0">
              <a:latin typeface="Times New Roman" pitchFamily="18" charset="0"/>
              <a:cs typeface="Times New Roman" pitchFamily="18" charset="0"/>
            </a:endParaRPr>
          </a:p>
          <a:p>
            <a:endParaRPr lang="fr-FR" sz="1300" dirty="0">
              <a:latin typeface="Times New Roman" pitchFamily="18" charset="0"/>
              <a:cs typeface="Times New Roman" pitchFamily="18" charset="0"/>
            </a:endParaRPr>
          </a:p>
          <a:p>
            <a:pPr>
              <a:buNone/>
            </a:pPr>
            <a:r>
              <a:rPr lang="fr-FR" sz="1300" dirty="0">
                <a:latin typeface="Times New Roman" pitchFamily="18" charset="0"/>
                <a:cs typeface="Times New Roman" pitchFamily="18" charset="0"/>
              </a:rPr>
              <a:t>c) Chirurgie orthopédique </a:t>
            </a:r>
          </a:p>
          <a:p>
            <a:r>
              <a:rPr lang="fr-FR" sz="1300" i="1" dirty="0" smtClean="0">
                <a:latin typeface="Times New Roman" pitchFamily="18" charset="0"/>
                <a:cs typeface="Times New Roman" pitchFamily="18" charset="0"/>
              </a:rPr>
              <a:t>Prothèses </a:t>
            </a:r>
            <a:r>
              <a:rPr lang="fr-FR" sz="1300" i="1" dirty="0">
                <a:latin typeface="Times New Roman" pitchFamily="18" charset="0"/>
                <a:cs typeface="Times New Roman" pitchFamily="18" charset="0"/>
              </a:rPr>
              <a:t>articulaires (hanche, coude, genou, poignet, cheville, épaule...) </a:t>
            </a:r>
          </a:p>
          <a:p>
            <a:r>
              <a:rPr lang="fr-FR" sz="1300" i="1" dirty="0" smtClean="0">
                <a:latin typeface="Times New Roman" pitchFamily="18" charset="0"/>
                <a:cs typeface="Times New Roman" pitchFamily="18" charset="0"/>
              </a:rPr>
              <a:t>Orthèses </a:t>
            </a:r>
            <a:r>
              <a:rPr lang="fr-FR" sz="1300" i="1" dirty="0">
                <a:latin typeface="Times New Roman" pitchFamily="18" charset="0"/>
                <a:cs typeface="Times New Roman" pitchFamily="18" charset="0"/>
              </a:rPr>
              <a:t>et cartilage </a:t>
            </a:r>
          </a:p>
          <a:p>
            <a:r>
              <a:rPr lang="fr-FR" sz="1300" i="1" dirty="0" smtClean="0">
                <a:latin typeface="Times New Roman" pitchFamily="18" charset="0"/>
                <a:cs typeface="Times New Roman" pitchFamily="18" charset="0"/>
              </a:rPr>
              <a:t>Ligaments </a:t>
            </a:r>
            <a:r>
              <a:rPr lang="fr-FR" sz="1300" i="1" dirty="0">
                <a:latin typeface="Times New Roman" pitchFamily="18" charset="0"/>
                <a:cs typeface="Times New Roman" pitchFamily="18" charset="0"/>
              </a:rPr>
              <a:t>et tendons artificiels </a:t>
            </a:r>
          </a:p>
          <a:p>
            <a:r>
              <a:rPr lang="fr-FR" sz="1300" i="1" dirty="0" smtClean="0">
                <a:latin typeface="Times New Roman" pitchFamily="18" charset="0"/>
                <a:cs typeface="Times New Roman" pitchFamily="18" charset="0"/>
              </a:rPr>
              <a:t>Remplacement </a:t>
            </a:r>
            <a:r>
              <a:rPr lang="fr-FR" sz="1300" i="1" dirty="0">
                <a:latin typeface="Times New Roman" pitchFamily="18" charset="0"/>
                <a:cs typeface="Times New Roman" pitchFamily="18" charset="0"/>
              </a:rPr>
              <a:t>osseux pour tumeur ou traumatisme </a:t>
            </a:r>
          </a:p>
          <a:p>
            <a:r>
              <a:rPr lang="fr-FR" sz="1300" i="1" dirty="0" smtClean="0">
                <a:latin typeface="Times New Roman" pitchFamily="18" charset="0"/>
                <a:cs typeface="Times New Roman" pitchFamily="18" charset="0"/>
              </a:rPr>
              <a:t>Chirurgie </a:t>
            </a:r>
            <a:r>
              <a:rPr lang="fr-FR" sz="1300" i="1" dirty="0">
                <a:latin typeface="Times New Roman" pitchFamily="18" charset="0"/>
                <a:cs typeface="Times New Roman" pitchFamily="18" charset="0"/>
              </a:rPr>
              <a:t>du rachis </a:t>
            </a:r>
          </a:p>
          <a:p>
            <a:r>
              <a:rPr lang="fr-FR" sz="1300" i="1" dirty="0" smtClean="0">
                <a:latin typeface="Times New Roman" pitchFamily="18" charset="0"/>
                <a:cs typeface="Times New Roman" pitchFamily="18" charset="0"/>
              </a:rPr>
              <a:t>Réparation </a:t>
            </a:r>
            <a:r>
              <a:rPr lang="fr-FR" sz="1300" i="1" dirty="0">
                <a:latin typeface="Times New Roman" pitchFamily="18" charset="0"/>
                <a:cs typeface="Times New Roman" pitchFamily="18" charset="0"/>
              </a:rPr>
              <a:t>de fractures (vis, plaques, clous, broches,…) </a:t>
            </a:r>
          </a:p>
          <a:p>
            <a:r>
              <a:rPr lang="fr-FR" sz="1300" i="1" dirty="0" smtClean="0">
                <a:latin typeface="Times New Roman" pitchFamily="18" charset="0"/>
                <a:cs typeface="Times New Roman" pitchFamily="18" charset="0"/>
              </a:rPr>
              <a:t>Matériaux </a:t>
            </a:r>
            <a:r>
              <a:rPr lang="fr-FR" sz="1300" i="1" dirty="0">
                <a:latin typeface="Times New Roman" pitchFamily="18" charset="0"/>
                <a:cs typeface="Times New Roman" pitchFamily="18" charset="0"/>
              </a:rPr>
              <a:t>de comblement osseux </a:t>
            </a:r>
            <a:r>
              <a:rPr lang="fr-FR" sz="1300" i="1" dirty="0" smtClean="0">
                <a:latin typeface="Times New Roman" pitchFamily="18" charset="0"/>
                <a:cs typeface="Times New Roman" pitchFamily="18" charset="0"/>
              </a:rPr>
              <a:t>injectable</a:t>
            </a:r>
          </a:p>
          <a:p>
            <a:pPr>
              <a:buNone/>
            </a:pPr>
            <a:r>
              <a:rPr lang="fr-FR" sz="1300" i="1" dirty="0" smtClean="0">
                <a:latin typeface="Times New Roman" pitchFamily="18" charset="0"/>
                <a:cs typeface="Times New Roman" pitchFamily="18" charset="0"/>
              </a:rPr>
              <a:t> </a:t>
            </a:r>
            <a:endParaRPr lang="fr-FR" sz="1300" i="1" dirty="0">
              <a:latin typeface="Times New Roman" pitchFamily="18" charset="0"/>
              <a:cs typeface="Times New Roman" pitchFamily="18" charset="0"/>
            </a:endParaRPr>
          </a:p>
          <a:p>
            <a:pPr>
              <a:buNone/>
            </a:pPr>
            <a:r>
              <a:rPr lang="fr-FR" sz="1300" dirty="0">
                <a:latin typeface="Times New Roman" pitchFamily="18" charset="0"/>
                <a:cs typeface="Times New Roman" pitchFamily="18" charset="0"/>
              </a:rPr>
              <a:t>d) Cardiovasculaire </a:t>
            </a:r>
          </a:p>
          <a:p>
            <a:r>
              <a:rPr lang="fr-FR" sz="1300" i="1" dirty="0" smtClean="0">
                <a:latin typeface="Times New Roman" pitchFamily="18" charset="0"/>
                <a:cs typeface="Times New Roman" pitchFamily="18" charset="0"/>
              </a:rPr>
              <a:t>Valves </a:t>
            </a:r>
            <a:r>
              <a:rPr lang="fr-FR" sz="1300" i="1" dirty="0">
                <a:latin typeface="Times New Roman" pitchFamily="18" charset="0"/>
                <a:cs typeface="Times New Roman" pitchFamily="18" charset="0"/>
              </a:rPr>
              <a:t>cardiaques </a:t>
            </a:r>
          </a:p>
          <a:p>
            <a:r>
              <a:rPr lang="fr-FR" sz="1300" i="1" dirty="0" smtClean="0">
                <a:latin typeface="Times New Roman" pitchFamily="18" charset="0"/>
                <a:cs typeface="Times New Roman" pitchFamily="18" charset="0"/>
              </a:rPr>
              <a:t>Matériel </a:t>
            </a:r>
            <a:r>
              <a:rPr lang="fr-FR" sz="1300" i="1" dirty="0">
                <a:latin typeface="Times New Roman" pitchFamily="18" charset="0"/>
                <a:cs typeface="Times New Roman" pitchFamily="18" charset="0"/>
              </a:rPr>
              <a:t>pour circulation extracorporelle (oxygénateurs, tubulures, pompes, ...) </a:t>
            </a:r>
          </a:p>
          <a:p>
            <a:r>
              <a:rPr lang="fr-FR" sz="1300" i="1" dirty="0" smtClean="0">
                <a:latin typeface="Times New Roman" pitchFamily="18" charset="0"/>
                <a:cs typeface="Times New Roman" pitchFamily="18" charset="0"/>
              </a:rPr>
              <a:t>Cœur </a:t>
            </a:r>
            <a:r>
              <a:rPr lang="fr-FR" sz="1300" i="1" dirty="0">
                <a:latin typeface="Times New Roman" pitchFamily="18" charset="0"/>
                <a:cs typeface="Times New Roman" pitchFamily="18" charset="0"/>
              </a:rPr>
              <a:t>artificiel </a:t>
            </a:r>
          </a:p>
          <a:p>
            <a:r>
              <a:rPr lang="fr-FR" sz="1300" i="1" dirty="0" smtClean="0">
                <a:latin typeface="Times New Roman" pitchFamily="18" charset="0"/>
                <a:cs typeface="Times New Roman" pitchFamily="18" charset="0"/>
              </a:rPr>
              <a:t>ventriculaire </a:t>
            </a:r>
            <a:endParaRPr lang="fr-FR" sz="1300" i="1" dirty="0">
              <a:latin typeface="Times New Roman" pitchFamily="18" charset="0"/>
              <a:cs typeface="Times New Roman" pitchFamily="18" charset="0"/>
            </a:endParaRPr>
          </a:p>
          <a:p>
            <a:r>
              <a:rPr lang="fr-FR" sz="1300" i="1" dirty="0" smtClean="0">
                <a:latin typeface="Times New Roman" pitchFamily="18" charset="0"/>
                <a:cs typeface="Times New Roman" pitchFamily="18" charset="0"/>
              </a:rPr>
              <a:t>Stimulateurs </a:t>
            </a:r>
            <a:r>
              <a:rPr lang="fr-FR" sz="1300" i="1" dirty="0">
                <a:latin typeface="Times New Roman" pitchFamily="18" charset="0"/>
                <a:cs typeface="Times New Roman" pitchFamily="18" charset="0"/>
              </a:rPr>
              <a:t>cardiaques </a:t>
            </a:r>
          </a:p>
          <a:p>
            <a:r>
              <a:rPr lang="fr-FR" sz="1300" i="1" dirty="0" smtClean="0">
                <a:latin typeface="Times New Roman" pitchFamily="18" charset="0"/>
                <a:cs typeface="Times New Roman" pitchFamily="18" charset="0"/>
              </a:rPr>
              <a:t>Prothèses </a:t>
            </a:r>
            <a:r>
              <a:rPr lang="fr-FR" sz="1300" i="1" dirty="0">
                <a:latin typeface="Times New Roman" pitchFamily="18" charset="0"/>
                <a:cs typeface="Times New Roman" pitchFamily="18" charset="0"/>
              </a:rPr>
              <a:t>vasculaires </a:t>
            </a:r>
          </a:p>
          <a:p>
            <a:pPr>
              <a:buNone/>
            </a:pPr>
            <a:endParaRPr lang="fr-FR" sz="1300" dirty="0" smtClean="0">
              <a:latin typeface="Times New Roman" pitchFamily="18" charset="0"/>
              <a:cs typeface="Times New Roman" pitchFamily="18" charset="0"/>
            </a:endParaRPr>
          </a:p>
          <a:p>
            <a:pPr marL="0" indent="0" algn="just">
              <a:buNone/>
            </a:pPr>
            <a:endParaRPr lang="fr-FR" sz="1400" dirty="0" smtClean="0">
              <a:latin typeface="Times New Roman" pitchFamily="18" charset="0"/>
              <a:cs typeface="Times New Roman" pitchFamily="18" charset="0"/>
            </a:endParaRPr>
          </a:p>
          <a:p>
            <a:pPr marL="0" indent="0" algn="just">
              <a:buNone/>
            </a:pPr>
            <a:endParaRPr lang="fr-FR" sz="1400" dirty="0">
              <a:latin typeface="Times New Roman" pitchFamily="18" charset="0"/>
              <a:cs typeface="Times New Roman" pitchFamily="18" charset="0"/>
            </a:endParaRPr>
          </a:p>
          <a:p>
            <a:pPr marL="0" indent="0" algn="just">
              <a:buNone/>
            </a:pPr>
            <a:endParaRPr lang="fr-FR" sz="1400" dirty="0" smtClean="0">
              <a:latin typeface="Times New Roman" pitchFamily="18" charset="0"/>
              <a:cs typeface="Times New Roman" pitchFamily="18" charset="0"/>
            </a:endParaRPr>
          </a:p>
          <a:p>
            <a:pPr marL="0" indent="0" algn="just">
              <a:buNone/>
            </a:pPr>
            <a:endParaRPr lang="fr-FR" sz="1400" dirty="0">
              <a:latin typeface="Times New Roman" pitchFamily="18" charset="0"/>
              <a:cs typeface="Times New Roman" pitchFamily="18" charset="0"/>
            </a:endParaRPr>
          </a:p>
          <a:p>
            <a:pPr marL="0" indent="0" algn="just">
              <a:buNone/>
            </a:pPr>
            <a:endParaRPr lang="fr-F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15616" y="620688"/>
            <a:ext cx="6886575"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55577" y="277480"/>
            <a:ext cx="7730978" cy="6103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I.3 Les matériaux et le milieu vivant</a:t>
            </a:r>
            <a:endParaRPr lang="fr-FR" dirty="0"/>
          </a:p>
        </p:txBody>
      </p:sp>
      <p:sp>
        <p:nvSpPr>
          <p:cNvPr id="3" name="Espace réservé du contenu 2"/>
          <p:cNvSpPr>
            <a:spLocks noGrp="1"/>
          </p:cNvSpPr>
          <p:nvPr>
            <p:ph idx="1"/>
          </p:nvPr>
        </p:nvSpPr>
        <p:spPr>
          <a:xfrm>
            <a:off x="179512" y="1600200"/>
            <a:ext cx="8784976" cy="4525963"/>
          </a:xfrm>
        </p:spPr>
        <p:txBody>
          <a:bodyPr>
            <a:normAutofit/>
          </a:bodyPr>
          <a:lstStyle/>
          <a:p>
            <a:pPr marL="0" indent="0" algn="just">
              <a:lnSpc>
                <a:spcPct val="150000"/>
              </a:lnSpc>
              <a:buNone/>
            </a:pPr>
            <a:r>
              <a:rPr lang="fr-FR" sz="1200" dirty="0" smtClean="0">
                <a:latin typeface="Times New Roman" pitchFamily="18" charset="0"/>
                <a:cs typeface="Times New Roman" pitchFamily="18" charset="0"/>
              </a:rPr>
              <a:t>Les matériaux destinés à être en contact permanent ou provisoire avec les systèmes biologiques doivent obéir à des règles très strictes, notamment de biocompatibilité et de bio-compétence, pour être utilisés en pratique médicale.</a:t>
            </a:r>
          </a:p>
          <a:p>
            <a:pPr marL="0" indent="0" algn="just">
              <a:lnSpc>
                <a:spcPct val="150000"/>
              </a:lnSpc>
              <a:buFont typeface="Wingdings" pitchFamily="2" charset="2"/>
              <a:buChar char="§"/>
            </a:pPr>
            <a:r>
              <a:rPr lang="fr-FR" sz="1200" dirty="0" smtClean="0">
                <a:latin typeface="Times New Roman" pitchFamily="18" charset="0"/>
                <a:cs typeface="Times New Roman" pitchFamily="18" charset="0"/>
              </a:rPr>
              <a:t>  </a:t>
            </a:r>
            <a:r>
              <a:rPr lang="fr-FR" sz="1200" b="1" dirty="0" smtClean="0">
                <a:latin typeface="Times New Roman" pitchFamily="18" charset="0"/>
                <a:cs typeface="Times New Roman" pitchFamily="18" charset="0"/>
              </a:rPr>
              <a:t>biocompatibilité</a:t>
            </a:r>
          </a:p>
          <a:p>
            <a:pPr marL="0" indent="0">
              <a:buNone/>
            </a:pPr>
            <a:r>
              <a:rPr lang="fr-FR" sz="1200" dirty="0">
                <a:latin typeface="Times New Roman" pitchFamily="18" charset="0"/>
                <a:cs typeface="Times New Roman" pitchFamily="18" charset="0"/>
              </a:rPr>
              <a:t>La biocompatibilité est la capacité d’un matériau à être accepter par un être vivant. Différentes normes française ou européenne </a:t>
            </a:r>
            <a:r>
              <a:rPr lang="fr-FR" sz="1200" dirty="0" smtClean="0">
                <a:latin typeface="Times New Roman" pitchFamily="18" charset="0"/>
                <a:cs typeface="Times New Roman" pitchFamily="18" charset="0"/>
              </a:rPr>
              <a:t>décrivent les </a:t>
            </a:r>
            <a:r>
              <a:rPr lang="fr-FR" sz="1200" dirty="0">
                <a:latin typeface="Times New Roman" pitchFamily="18" charset="0"/>
                <a:cs typeface="Times New Roman" pitchFamily="18" charset="0"/>
              </a:rPr>
              <a:t>tests biologiques auxquels un matériau doit satisfaire, selon son utilisation, pour être déclaré biocompatible (aucun phénomène de rejet ni de toxicité n’est observé).</a:t>
            </a:r>
          </a:p>
          <a:p>
            <a:pPr marL="0" indent="0">
              <a:buNone/>
            </a:pPr>
            <a:r>
              <a:rPr lang="fr-FR" sz="1200" dirty="0">
                <a:latin typeface="Times New Roman" pitchFamily="18" charset="0"/>
                <a:cs typeface="Times New Roman" pitchFamily="18" charset="0"/>
              </a:rPr>
              <a:t>La Société Européenne des Biomatériaux a défini lors de la conférence de Chester en 1991 la biocompatibilité comme « la capacité d’un matériau à remplir une fonction spécifique avec une réponse appropriée de l’hôte ».</a:t>
            </a:r>
          </a:p>
          <a:p>
            <a:pPr marL="0" indent="0" algn="just">
              <a:lnSpc>
                <a:spcPct val="150000"/>
              </a:lnSpc>
            </a:pPr>
            <a:r>
              <a:rPr lang="fr-FR" sz="1200" b="1" dirty="0" smtClean="0">
                <a:latin typeface="Times New Roman" pitchFamily="18" charset="0"/>
                <a:cs typeface="Times New Roman" pitchFamily="18" charset="0"/>
              </a:rPr>
              <a:t> bio-compétence</a:t>
            </a:r>
          </a:p>
          <a:p>
            <a:pPr marL="0" indent="0" algn="just">
              <a:lnSpc>
                <a:spcPct val="150000"/>
              </a:lnSpc>
              <a:buNone/>
            </a:pPr>
            <a:r>
              <a:rPr lang="fr-FR" sz="1200" dirty="0" smtClean="0">
                <a:latin typeface="Times New Roman" pitchFamily="18" charset="0"/>
                <a:cs typeface="Times New Roman" pitchFamily="18" charset="0"/>
              </a:rPr>
              <a:t>bio-compétence est la capacité du matériau  à supporter les contraintes mécaniques qu’il est supposer subir. </a:t>
            </a:r>
          </a:p>
          <a:p>
            <a:pPr marL="0" indent="0" algn="just">
              <a:lnSpc>
                <a:spcPct val="150000"/>
              </a:lnSpc>
              <a:buNone/>
            </a:pPr>
            <a:r>
              <a:rPr lang="fr-FR" sz="1200" dirty="0" smtClean="0">
                <a:latin typeface="Times New Roman" pitchFamily="18" charset="0"/>
                <a:cs typeface="Times New Roman" pitchFamily="18" charset="0"/>
              </a:rPr>
              <a:t>C’est deux propriétés sont regroupées sous le terme de </a:t>
            </a:r>
            <a:r>
              <a:rPr lang="fr-FR" sz="1200" b="1" dirty="0" smtClean="0">
                <a:latin typeface="Times New Roman" pitchFamily="18" charset="0"/>
                <a:cs typeface="Times New Roman" pitchFamily="18" charset="0"/>
              </a:rPr>
              <a:t>bio-fonctionnalité,  </a:t>
            </a:r>
            <a:r>
              <a:rPr lang="fr-FR" sz="1200" dirty="0" smtClean="0">
                <a:latin typeface="Times New Roman" pitchFamily="18" charset="0"/>
                <a:cs typeface="Times New Roman" pitchFamily="18" charset="0"/>
              </a:rPr>
              <a:t>où aptitude d’un matériau à remplir  la fonction attendue pendant la durée prévue.</a:t>
            </a:r>
          </a:p>
          <a:p>
            <a:pPr marL="0" indent="0" algn="just">
              <a:lnSpc>
                <a:spcPct val="150000"/>
              </a:lnSpc>
              <a:buNone/>
            </a:pPr>
            <a:endParaRPr lang="fr-F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pPr algn="just"/>
            <a:r>
              <a:rPr lang="fr-FR" dirty="0" smtClean="0"/>
              <a:t>I.4 Catégorie des biomatériaux</a:t>
            </a:r>
            <a:endParaRPr lang="fr-FR" dirty="0"/>
          </a:p>
        </p:txBody>
      </p:sp>
      <p:sp>
        <p:nvSpPr>
          <p:cNvPr id="3" name="Espace réservé du contenu 2"/>
          <p:cNvSpPr>
            <a:spLocks noGrp="1"/>
          </p:cNvSpPr>
          <p:nvPr>
            <p:ph idx="1"/>
          </p:nvPr>
        </p:nvSpPr>
        <p:spPr>
          <a:xfrm>
            <a:off x="457200" y="836712"/>
            <a:ext cx="8229600" cy="5289451"/>
          </a:xfrm>
        </p:spPr>
        <p:txBody>
          <a:bodyPr>
            <a:normAutofit/>
          </a:bodyPr>
          <a:lstStyle/>
          <a:p>
            <a:pPr marL="0" indent="0" algn="just">
              <a:lnSpc>
                <a:spcPct val="160000"/>
              </a:lnSpc>
              <a:buNone/>
            </a:pPr>
            <a:r>
              <a:rPr lang="fr-FR" sz="1200" dirty="0" smtClean="0">
                <a:latin typeface="Times New Roman" pitchFamily="18" charset="0"/>
                <a:cs typeface="Times New Roman" pitchFamily="18" charset="0"/>
              </a:rPr>
              <a:t>Les biomatériaux sont des matériaux non vivants conçus pour interagir avec des systèmes biologiques, qu’ils participent à la constitution d’un dispositif à visée diagnostique, à celle d’un substitut de tissu ou d’organe ou encore à celle d’un dispositif de suppléance (ou d’assistance) fonctionnelle.</a:t>
            </a:r>
          </a:p>
          <a:p>
            <a:pPr marL="0" indent="0" algn="just">
              <a:lnSpc>
                <a:spcPct val="160000"/>
              </a:lnSpc>
              <a:buNone/>
            </a:pPr>
            <a:r>
              <a:rPr lang="fr-FR" sz="1200" dirty="0" smtClean="0">
                <a:latin typeface="Times New Roman" pitchFamily="18" charset="0"/>
                <a:cs typeface="Times New Roman" pitchFamily="18" charset="0"/>
              </a:rPr>
              <a:t>Il existe beaucoup de matériaux qui peuvent résister à des effort mécanique statique, mais il y a peu de matériaux biocompatibles qui peuvent </a:t>
            </a:r>
            <a:r>
              <a:rPr lang="fr-FR" sz="1200" dirty="0" err="1" smtClean="0">
                <a:latin typeface="Times New Roman" pitchFamily="18" charset="0"/>
                <a:cs typeface="Times New Roman" pitchFamily="18" charset="0"/>
              </a:rPr>
              <a:t>survivrent</a:t>
            </a:r>
            <a:r>
              <a:rPr lang="fr-FR" sz="1200" dirty="0" smtClean="0">
                <a:latin typeface="Times New Roman" pitchFamily="18" charset="0"/>
                <a:cs typeface="Times New Roman" pitchFamily="18" charset="0"/>
              </a:rPr>
              <a:t> jusqu'à 20 ans avec presque 3 millions de cycle par an </a:t>
            </a:r>
            <a:endParaRPr lang="fr-FR" sz="1200" b="1" dirty="0" smtClean="0">
              <a:latin typeface="Times New Roman" pitchFamily="18" charset="0"/>
              <a:cs typeface="Times New Roman" pitchFamily="18" charset="0"/>
            </a:endParaRPr>
          </a:p>
          <a:p>
            <a:pPr>
              <a:buNone/>
            </a:pPr>
            <a:r>
              <a:rPr lang="fr-FR" sz="1200" b="1" dirty="0" smtClean="0">
                <a:latin typeface="Times New Roman" pitchFamily="18" charset="0"/>
                <a:cs typeface="Times New Roman" pitchFamily="18" charset="0"/>
              </a:rPr>
              <a:t>1.4.1 Critères de choix d’un biomatériau </a:t>
            </a:r>
          </a:p>
          <a:p>
            <a:pPr>
              <a:buFont typeface="Wingdings" pitchFamily="2" charset="2"/>
              <a:buChar char="Ø"/>
            </a:pPr>
            <a:r>
              <a:rPr lang="fr-FR" sz="1200" dirty="0" smtClean="0">
                <a:latin typeface="Times New Roman" pitchFamily="18" charset="0"/>
                <a:cs typeface="Times New Roman" pitchFamily="18" charset="0"/>
              </a:rPr>
              <a:t>Etre stable après implantation </a:t>
            </a:r>
          </a:p>
          <a:p>
            <a:pPr>
              <a:buFont typeface="Wingdings" pitchFamily="2" charset="2"/>
              <a:buChar char="Ø"/>
            </a:pPr>
            <a:r>
              <a:rPr lang="fr-FR" sz="1200" dirty="0" smtClean="0">
                <a:latin typeface="Times New Roman" pitchFamily="18" charset="0"/>
                <a:cs typeface="Times New Roman" pitchFamily="18" charset="0"/>
              </a:rPr>
              <a:t>Posséder une rugosité et une porosité contrôlées </a:t>
            </a:r>
          </a:p>
          <a:p>
            <a:pPr>
              <a:buFont typeface="Wingdings" pitchFamily="2" charset="2"/>
              <a:buChar char="Ø"/>
            </a:pPr>
            <a:r>
              <a:rPr lang="fr-FR" sz="1200" dirty="0" smtClean="0">
                <a:latin typeface="Times New Roman" pitchFamily="18" charset="0"/>
                <a:cs typeface="Times New Roman" pitchFamily="18" charset="0"/>
              </a:rPr>
              <a:t>Etre facile à stériliser </a:t>
            </a:r>
          </a:p>
          <a:p>
            <a:pPr>
              <a:buFont typeface="Wingdings" pitchFamily="2" charset="2"/>
              <a:buChar char="Ø"/>
            </a:pPr>
            <a:r>
              <a:rPr lang="fr-FR" sz="1200" dirty="0" smtClean="0">
                <a:latin typeface="Times New Roman" pitchFamily="18" charset="0"/>
                <a:cs typeface="Times New Roman" pitchFamily="18" charset="0"/>
              </a:rPr>
              <a:t>Avoir des propriétés mécaniques contrôlées </a:t>
            </a:r>
          </a:p>
          <a:p>
            <a:pPr>
              <a:buFont typeface="Wingdings" pitchFamily="2" charset="2"/>
              <a:buChar char="Ø"/>
            </a:pPr>
            <a:r>
              <a:rPr lang="fr-FR" sz="1200" dirty="0" smtClean="0">
                <a:latin typeface="Times New Roman" pitchFamily="18" charset="0"/>
                <a:cs typeface="Times New Roman" pitchFamily="18" charset="0"/>
              </a:rPr>
              <a:t>Présenter un aspect esthétique </a:t>
            </a:r>
          </a:p>
          <a:p>
            <a:pPr>
              <a:buFont typeface="Wingdings" pitchFamily="2" charset="2"/>
              <a:buChar char="Ø"/>
            </a:pPr>
            <a:r>
              <a:rPr lang="fr-FR" sz="1200" dirty="0" smtClean="0">
                <a:latin typeface="Times New Roman" pitchFamily="18" charset="0"/>
                <a:cs typeface="Times New Roman" pitchFamily="18" charset="0"/>
              </a:rPr>
              <a:t>Etre biocompatible </a:t>
            </a:r>
          </a:p>
          <a:p>
            <a:pPr>
              <a:buNone/>
            </a:pPr>
            <a:r>
              <a:rPr lang="fr-FR" sz="1200" b="1" dirty="0" smtClean="0">
                <a:latin typeface="Times New Roman" pitchFamily="18" charset="0"/>
                <a:cs typeface="Times New Roman" pitchFamily="18" charset="0"/>
              </a:rPr>
              <a:t>I.4.2 Quatre grandes catégories :</a:t>
            </a:r>
          </a:p>
          <a:p>
            <a:pPr algn="just">
              <a:lnSpc>
                <a:spcPct val="150000"/>
              </a:lnSpc>
            </a:pPr>
            <a:r>
              <a:rPr lang="fr-FR" sz="1200" b="1" dirty="0" smtClean="0">
                <a:latin typeface="Times New Roman" pitchFamily="18" charset="0"/>
                <a:cs typeface="Times New Roman" pitchFamily="18" charset="0"/>
              </a:rPr>
              <a:t> les métaux et alliages métalliques </a:t>
            </a:r>
            <a:r>
              <a:rPr lang="fr-FR" sz="1200" dirty="0" smtClean="0">
                <a:latin typeface="Times New Roman" pitchFamily="18" charset="0"/>
                <a:cs typeface="Times New Roman" pitchFamily="18" charset="0"/>
              </a:rPr>
              <a:t>: Aciers, Chrome, Cobalt, </a:t>
            </a:r>
            <a:r>
              <a:rPr lang="fr-FR" sz="1200" dirty="0" err="1" smtClean="0">
                <a:latin typeface="Times New Roman" pitchFamily="18" charset="0"/>
                <a:cs typeface="Times New Roman" pitchFamily="18" charset="0"/>
              </a:rPr>
              <a:t>NiTi</a:t>
            </a:r>
            <a:r>
              <a:rPr lang="fr-FR" sz="1200" dirty="0" smtClean="0">
                <a:latin typeface="Times New Roman" pitchFamily="18" charset="0"/>
                <a:cs typeface="Times New Roman" pitchFamily="18" charset="0"/>
              </a:rPr>
              <a:t>…</a:t>
            </a:r>
          </a:p>
          <a:p>
            <a:pPr algn="just">
              <a:lnSpc>
                <a:spcPct val="150000"/>
              </a:lnSpc>
            </a:pPr>
            <a:r>
              <a:rPr lang="fr-FR" sz="1200" b="1" dirty="0" smtClean="0">
                <a:latin typeface="Times New Roman" pitchFamily="18" charset="0"/>
                <a:cs typeface="Times New Roman" pitchFamily="18" charset="0"/>
              </a:rPr>
              <a:t>les céramiques </a:t>
            </a:r>
            <a:r>
              <a:rPr lang="fr-FR" sz="1200" dirty="0" smtClean="0">
                <a:latin typeface="Times New Roman" pitchFamily="18" charset="0"/>
                <a:cs typeface="Times New Roman" pitchFamily="18" charset="0"/>
              </a:rPr>
              <a:t>: Alumine, Zircone, Phosphates tricalciques, Verres..</a:t>
            </a:r>
          </a:p>
          <a:p>
            <a:pPr algn="just">
              <a:lnSpc>
                <a:spcPct val="150000"/>
              </a:lnSpc>
            </a:pPr>
            <a:r>
              <a:rPr lang="fr-FR" sz="1200" b="1" dirty="0" smtClean="0">
                <a:latin typeface="Times New Roman" pitchFamily="18" charset="0"/>
                <a:cs typeface="Times New Roman" pitchFamily="18" charset="0"/>
              </a:rPr>
              <a:t> les polymères </a:t>
            </a:r>
            <a:r>
              <a:rPr lang="fr-FR" sz="1200" dirty="0" smtClean="0">
                <a:latin typeface="Times New Roman" pitchFamily="18" charset="0"/>
                <a:cs typeface="Times New Roman" pitchFamily="18" charset="0"/>
              </a:rPr>
              <a:t>: Téflon, Polyéthylènes, Polyuréthanes, Silicones</a:t>
            </a:r>
          </a:p>
          <a:p>
            <a:pPr algn="just">
              <a:lnSpc>
                <a:spcPct val="150000"/>
              </a:lnSpc>
            </a:pPr>
            <a:r>
              <a:rPr lang="fr-FR" sz="1200" b="1" dirty="0" smtClean="0">
                <a:latin typeface="Times New Roman" pitchFamily="18" charset="0"/>
                <a:cs typeface="Times New Roman" pitchFamily="18" charset="0"/>
              </a:rPr>
              <a:t>les matériaux d'origine naturelle </a:t>
            </a:r>
            <a:r>
              <a:rPr lang="fr-FR" sz="1200" dirty="0" smtClean="0">
                <a:latin typeface="Times New Roman" pitchFamily="18" charset="0"/>
                <a:cs typeface="Times New Roman" pitchFamily="18" charset="0"/>
              </a:rPr>
              <a:t>: collagène, corail, nacre, os modifiés…</a:t>
            </a:r>
          </a:p>
          <a:p>
            <a:pPr algn="just">
              <a:lnSpc>
                <a:spcPct val="150000"/>
              </a:lnSpc>
              <a:buNone/>
            </a:pPr>
            <a:endParaRPr lang="fr-F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301208"/>
            <a:ext cx="8229600" cy="792088"/>
          </a:xfrm>
        </p:spPr>
        <p:txBody>
          <a:bodyPr>
            <a:normAutofit/>
          </a:bodyPr>
          <a:lstStyle/>
          <a:p>
            <a:r>
              <a:rPr lang="fr-FR" sz="2000" b="1" dirty="0" smtClean="0">
                <a:latin typeface="Times New Roman" pitchFamily="18" charset="0"/>
                <a:cs typeface="Times New Roman" pitchFamily="18" charset="0"/>
              </a:rPr>
              <a:t>Figure </a:t>
            </a:r>
            <a:r>
              <a:rPr lang="fr-FR" sz="2000" b="1" dirty="0" smtClean="0">
                <a:latin typeface="Times New Roman" pitchFamily="18" charset="0"/>
                <a:cs typeface="Times New Roman" pitchFamily="18" charset="0"/>
              </a:rPr>
              <a:t>I. </a:t>
            </a:r>
            <a:r>
              <a:rPr lang="fr-FR" sz="2000" b="1" dirty="0" smtClean="0">
                <a:latin typeface="Times New Roman" pitchFamily="18" charset="0"/>
                <a:cs typeface="Times New Roman" pitchFamily="18" charset="0"/>
              </a:rPr>
              <a:t>2 </a:t>
            </a:r>
            <a:r>
              <a:rPr lang="fr-FR" sz="2000" b="1" dirty="0" smtClean="0">
                <a:latin typeface="Times New Roman" pitchFamily="18" charset="0"/>
                <a:cs typeface="Times New Roman" pitchFamily="18" charset="0"/>
              </a:rPr>
              <a:t>: Classification des biomatériaux </a:t>
            </a:r>
            <a:endParaRPr lang="fr-FR" sz="20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476672"/>
            <a:ext cx="8236059"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360040"/>
          </a:xfrm>
        </p:spPr>
        <p:txBody>
          <a:bodyPr>
            <a:normAutofit fontScale="90000"/>
          </a:bodyPr>
          <a:lstStyle/>
          <a:p>
            <a:pPr algn="l"/>
            <a:r>
              <a:rPr lang="fr-FR" sz="1400" b="1" i="1" dirty="0" smtClean="0">
                <a:latin typeface="Times New Roman" pitchFamily="18" charset="0"/>
                <a:cs typeface="Times New Roman" pitchFamily="18" charset="0"/>
              </a:rPr>
              <a:t>I.4.2.1 Métaux et alliages métalliques </a:t>
            </a:r>
            <a:br>
              <a:rPr lang="fr-FR" sz="1400" b="1" i="1" dirty="0" smtClean="0">
                <a:latin typeface="Times New Roman" pitchFamily="18" charset="0"/>
                <a:cs typeface="Times New Roman" pitchFamily="18" charset="0"/>
              </a:rPr>
            </a:br>
            <a:endParaRPr lang="fr-FR" sz="1400" b="1" i="1" dirty="0">
              <a:latin typeface="Times New Roman" pitchFamily="18" charset="0"/>
              <a:cs typeface="Times New Roman" pitchFamily="18" charset="0"/>
            </a:endParaRPr>
          </a:p>
        </p:txBody>
      </p:sp>
      <p:sp>
        <p:nvSpPr>
          <p:cNvPr id="3" name="Espace réservé du contenu 2"/>
          <p:cNvSpPr>
            <a:spLocks noGrp="1"/>
          </p:cNvSpPr>
          <p:nvPr>
            <p:ph idx="1"/>
          </p:nvPr>
        </p:nvSpPr>
        <p:spPr>
          <a:xfrm>
            <a:off x="179512" y="692696"/>
            <a:ext cx="8784976" cy="4525963"/>
          </a:xfrm>
        </p:spPr>
        <p:txBody>
          <a:bodyPr>
            <a:normAutofit/>
          </a:bodyPr>
          <a:lstStyle/>
          <a:p>
            <a:pPr marL="0" indent="0" algn="just">
              <a:lnSpc>
                <a:spcPct val="150000"/>
              </a:lnSpc>
              <a:spcBef>
                <a:spcPts val="0"/>
              </a:spcBef>
              <a:buNone/>
            </a:pPr>
            <a:r>
              <a:rPr lang="fr-FR" sz="1200" dirty="0" smtClean="0">
                <a:latin typeface="Times New Roman" pitchFamily="18" charset="0"/>
                <a:cs typeface="Times New Roman" pitchFamily="18" charset="0"/>
              </a:rPr>
              <a:t>Ce sont les premiers à avoir été utilisés pour faire des implants. Le plus important est sans doute l'acier inoxydable, encore largement utilisé en chirurgie orthopédique. L'intérêt de l'acier inoxydable dans ce domaine réside dans ses propriétés mécaniques et chimiques. Il faut également mentionner particulièrement le titane, qui est utilisé principalement en chirurgie orthopédique et en implantologie dentaire. Les avantages principaux du titane sont ses propriétés mécaniques et sa biocompatibilité.   </a:t>
            </a:r>
          </a:p>
          <a:p>
            <a:pPr algn="just">
              <a:lnSpc>
                <a:spcPct val="150000"/>
              </a:lnSpc>
              <a:buFont typeface="Wingdings" pitchFamily="2" charset="2"/>
              <a:buChar char="§"/>
            </a:pPr>
            <a:r>
              <a:rPr lang="fr-FR" sz="1200" b="1" i="1" dirty="0" smtClean="0">
                <a:latin typeface="Times New Roman" pitchFamily="18" charset="0"/>
                <a:cs typeface="Times New Roman" pitchFamily="18" charset="0"/>
              </a:rPr>
              <a:t>Avantages et inconvénients des métaux  </a:t>
            </a:r>
          </a:p>
          <a:p>
            <a:pPr algn="just">
              <a:lnSpc>
                <a:spcPct val="150000"/>
              </a:lnSpc>
              <a:buFont typeface="Wingdings" pitchFamily="2" charset="2"/>
              <a:buChar char="ü"/>
            </a:pPr>
            <a:r>
              <a:rPr lang="fr-FR" sz="1200" dirty="0" smtClean="0">
                <a:latin typeface="Times New Roman" pitchFamily="18" charset="0"/>
                <a:cs typeface="Times New Roman" pitchFamily="18" charset="0"/>
              </a:rPr>
              <a:t>Les métaux utilisés comme biomatériaux ont des limites d’élasticité et des résistances à la rupture élevées. </a:t>
            </a:r>
          </a:p>
          <a:p>
            <a:pPr algn="just">
              <a:lnSpc>
                <a:spcPct val="150000"/>
              </a:lnSpc>
              <a:buFont typeface="Wingdings" pitchFamily="2" charset="2"/>
              <a:buChar char="ü"/>
            </a:pPr>
            <a:r>
              <a:rPr lang="fr-FR" sz="1200" dirty="0" smtClean="0">
                <a:latin typeface="Times New Roman" pitchFamily="18" charset="0"/>
                <a:cs typeface="Times New Roman" pitchFamily="18" charset="0"/>
              </a:rPr>
              <a:t> Ils sont conçus pour résister à la corrosion. </a:t>
            </a:r>
          </a:p>
          <a:p>
            <a:pPr algn="just">
              <a:lnSpc>
                <a:spcPct val="150000"/>
              </a:lnSpc>
              <a:buFont typeface="Wingdings" pitchFamily="2" charset="2"/>
              <a:buChar char="ü"/>
            </a:pPr>
            <a:r>
              <a:rPr lang="fr-FR" sz="1200" dirty="0" smtClean="0">
                <a:latin typeface="Times New Roman" pitchFamily="18" charset="0"/>
                <a:cs typeface="Times New Roman" pitchFamily="18" charset="0"/>
              </a:rPr>
              <a:t> Leur usage est très répandu en orthopédie: articulations de remplacement au niveau de la hanche ou du genou. </a:t>
            </a:r>
          </a:p>
          <a:p>
            <a:pPr algn="just">
              <a:lnSpc>
                <a:spcPct val="150000"/>
              </a:lnSpc>
              <a:buFont typeface="Wingdings" pitchFamily="2" charset="2"/>
              <a:buChar char="ü"/>
            </a:pPr>
            <a:r>
              <a:rPr lang="fr-FR" sz="1200" dirty="0" smtClean="0">
                <a:latin typeface="Times New Roman" pitchFamily="18" charset="0"/>
                <a:cs typeface="Times New Roman" pitchFamily="18" charset="0"/>
              </a:rPr>
              <a:t>Les implants réduisent la douleur et permettent une récupération de la fonction des articulations dans lesquelles les cartilages naturels ont été endommagés. </a:t>
            </a:r>
          </a:p>
          <a:p>
            <a:pPr algn="just">
              <a:lnSpc>
                <a:spcPct val="150000"/>
              </a:lnSpc>
              <a:buFont typeface="Wingdings" pitchFamily="2" charset="2"/>
              <a:buChar char="ü"/>
            </a:pPr>
            <a:r>
              <a:rPr lang="fr-FR" sz="1200" dirty="0" smtClean="0">
                <a:latin typeface="Times New Roman" pitchFamily="18" charset="0"/>
                <a:cs typeface="Times New Roman" pitchFamily="18" charset="0"/>
              </a:rPr>
              <a:t> Des plaques et vis métalliques sont largement utilisées pour maintenir en place des os fracturés (peuvent être enlevés ou laissés en place après guérison selon les cas).</a:t>
            </a:r>
          </a:p>
          <a:p>
            <a:pPr algn="just">
              <a:lnSpc>
                <a:spcPct val="150000"/>
              </a:lnSpc>
              <a:buFont typeface="Wingdings" pitchFamily="2" charset="2"/>
              <a:buChar char="ü"/>
            </a:pPr>
            <a:r>
              <a:rPr lang="fr-FR" sz="1200" dirty="0" smtClean="0">
                <a:latin typeface="Times New Roman" pitchFamily="18" charset="0"/>
                <a:cs typeface="Times New Roman" pitchFamily="18" charset="0"/>
              </a:rPr>
              <a:t>Le point faible des métaux est leur susceptibilité à la corrosion qui a mené à la sélection d’alliages (Titane, Cobalt-Chrome). </a:t>
            </a:r>
          </a:p>
          <a:p>
            <a:pPr algn="just">
              <a:lnSpc>
                <a:spcPct val="150000"/>
              </a:lnSpc>
              <a:buNone/>
            </a:pPr>
            <a:endParaRPr lang="fr-FR" sz="1200" dirty="0" smtClean="0">
              <a:latin typeface="Times New Roman" pitchFamily="18" charset="0"/>
              <a:cs typeface="Times New Roman" pitchFamily="18" charset="0"/>
            </a:endParaRPr>
          </a:p>
          <a:p>
            <a:pPr marL="0" indent="0" algn="just">
              <a:lnSpc>
                <a:spcPct val="150000"/>
              </a:lnSpc>
              <a:spcBef>
                <a:spcPts val="0"/>
              </a:spcBef>
              <a:buNone/>
            </a:pPr>
            <a:endParaRPr lang="fr-F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8557</TotalTime>
  <Words>1390</Words>
  <Application>Microsoft Office PowerPoint</Application>
  <PresentationFormat>Affichage à l'écran (4:3)</PresentationFormat>
  <Paragraphs>116</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Initiation aux Biomatériaux 1ère semaine: </vt:lpstr>
      <vt:lpstr>I.1 Introduction et définition</vt:lpstr>
      <vt:lpstr>I.2 Les champs d’application des biomatériaux</vt:lpstr>
      <vt:lpstr>Diapositive 4</vt:lpstr>
      <vt:lpstr>Diapositive 5</vt:lpstr>
      <vt:lpstr>I.3 Les matériaux et le milieu vivant</vt:lpstr>
      <vt:lpstr>I.4 Catégorie des biomatériaux</vt:lpstr>
      <vt:lpstr>Figure I. 2 : Classification des biomatériaux </vt:lpstr>
      <vt:lpstr>I.4.2.1 Métaux et alliages métalliques  </vt:lpstr>
      <vt:lpstr>  Propriétés et applications  </vt:lpstr>
      <vt:lpstr>Diapositive 11</vt:lpstr>
      <vt:lpstr>I.4.2.2 Les céramiques  </vt:lpstr>
      <vt:lpstr>  Propriétés et applications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et définition</dc:title>
  <dc:creator>DJAMEL</dc:creator>
  <cp:lastModifiedBy>DJAMEL</cp:lastModifiedBy>
  <cp:revision>14</cp:revision>
  <dcterms:created xsi:type="dcterms:W3CDTF">2021-04-23T17:25:16Z</dcterms:created>
  <dcterms:modified xsi:type="dcterms:W3CDTF">2021-05-01T15:30:49Z</dcterms:modified>
</cp:coreProperties>
</file>