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260" r:id="rId4"/>
    <p:sldId id="257" r:id="rId5"/>
    <p:sldId id="286" r:id="rId6"/>
    <p:sldId id="262" r:id="rId7"/>
    <p:sldId id="267" r:id="rId8"/>
    <p:sldId id="266" r:id="rId9"/>
    <p:sldId id="263" r:id="rId10"/>
    <p:sldId id="264" r:id="rId11"/>
    <p:sldId id="265" r:id="rId12"/>
    <p:sldId id="268" r:id="rId13"/>
    <p:sldId id="287" r:id="rId14"/>
    <p:sldId id="269" r:id="rId15"/>
    <p:sldId id="271" r:id="rId16"/>
    <p:sldId id="261" r:id="rId17"/>
    <p:sldId id="275" r:id="rId18"/>
    <p:sldId id="276" r:id="rId19"/>
    <p:sldId id="277" r:id="rId20"/>
    <p:sldId id="278" r:id="rId21"/>
    <p:sldId id="279" r:id="rId22"/>
    <p:sldId id="280" r:id="rId23"/>
    <p:sldId id="282" r:id="rId24"/>
    <p:sldId id="288" r:id="rId25"/>
    <p:sldId id="289" r:id="rId26"/>
    <p:sldId id="292" r:id="rId27"/>
    <p:sldId id="284" r:id="rId28"/>
    <p:sldId id="290" r:id="rId29"/>
    <p:sldId id="293" r:id="rId30"/>
    <p:sldId id="294" r:id="rId31"/>
    <p:sldId id="295" r:id="rId32"/>
    <p:sldId id="291" r:id="rId33"/>
    <p:sldId id="296" r:id="rId34"/>
    <p:sldId id="297" r:id="rId35"/>
    <p:sldId id="298" r:id="rId36"/>
    <p:sldId id="299" r:id="rId37"/>
    <p:sldId id="305" r:id="rId38"/>
    <p:sldId id="306" r:id="rId39"/>
    <p:sldId id="258" r:id="rId40"/>
    <p:sldId id="307" r:id="rId41"/>
    <p:sldId id="308" r:id="rId42"/>
    <p:sldId id="309" r:id="rId43"/>
    <p:sldId id="310" r:id="rId44"/>
    <p:sldId id="311" r:id="rId45"/>
    <p:sldId id="312" r:id="rId46"/>
    <p:sldId id="313" r:id="rId47"/>
    <p:sldId id="301"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80" d="100"/>
          <a:sy n="80" d="100"/>
        </p:scale>
        <p:origin x="-840"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7EBAD-08B9-4C2A-83B3-B5734FE4FE3A}" type="datetimeFigureOut">
              <a:rPr lang="fr-FR" smtClean="0"/>
              <a:t>19/02/2022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B5CDA-2033-4481-88C5-FEA5A29B3414}" type="slidenum">
              <a:rPr lang="fr-FR" smtClean="0"/>
              <a:t>‹N°›</a:t>
            </a:fld>
            <a:endParaRPr lang="fr-FR"/>
          </a:p>
        </p:txBody>
      </p:sp>
    </p:spTree>
    <p:extLst>
      <p:ext uri="{BB962C8B-B14F-4D97-AF65-F5344CB8AC3E}">
        <p14:creationId xmlns:p14="http://schemas.microsoft.com/office/powerpoint/2010/main" val="330524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A2B9A548-589B-4A04-8B36-58F55FB2DEF2}"/>
              </a:ext>
            </a:extLst>
          </p:cNvPr>
          <p:cNvSpPr>
            <a:spLocks noGrp="1" noChangeArrowheads="1"/>
          </p:cNvSpPr>
          <p:nvPr>
            <p:ph type="sldNum" sz="quarter" idx="5"/>
          </p:nvPr>
        </p:nvSpPr>
        <p:spPr>
          <a:ln/>
        </p:spPr>
        <p:txBody>
          <a:bodyPr/>
          <a:lstStyle/>
          <a:p>
            <a:fld id="{A88467E7-959E-4E1B-A3E7-A24DDCE3B533}" type="slidenum">
              <a:rPr lang="fr-FR" altLang="fr-FR"/>
              <a:pPr/>
              <a:t>15</a:t>
            </a:fld>
            <a:endParaRPr lang="fr-FR" altLang="fr-FR"/>
          </a:p>
        </p:txBody>
      </p:sp>
      <p:sp>
        <p:nvSpPr>
          <p:cNvPr id="6146" name="Rectangle 2">
            <a:extLst>
              <a:ext uri="{FF2B5EF4-FFF2-40B4-BE49-F238E27FC236}">
                <a16:creationId xmlns="" xmlns:a16="http://schemas.microsoft.com/office/drawing/2014/main" id="{A5BAEBB0-9757-4E13-A569-A003266A57F5}"/>
              </a:ext>
            </a:extLst>
          </p:cNvPr>
          <p:cNvSpPr>
            <a:spLocks noGrp="1" noRot="1" noChangeAspect="1" noChangeArrowheads="1" noTextEdit="1"/>
          </p:cNvSpPr>
          <p:nvPr>
            <p:ph type="sldImg"/>
          </p:nvPr>
        </p:nvSpPr>
        <p:spPr>
          <a:ln/>
        </p:spPr>
      </p:sp>
      <p:sp>
        <p:nvSpPr>
          <p:cNvPr id="6147" name="Rectangle 3">
            <a:extLst>
              <a:ext uri="{FF2B5EF4-FFF2-40B4-BE49-F238E27FC236}">
                <a16:creationId xmlns="" xmlns:a16="http://schemas.microsoft.com/office/drawing/2014/main" id="{60A4B3D7-128B-4295-8808-81333A7BCFB4}"/>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5C96D2A1-3BF7-4F93-9736-3E7667E4E49C}"/>
              </a:ext>
            </a:extLst>
          </p:cNvPr>
          <p:cNvSpPr>
            <a:spLocks noGrp="1" noChangeArrowheads="1"/>
          </p:cNvSpPr>
          <p:nvPr>
            <p:ph type="sldNum" sz="quarter" idx="5"/>
          </p:nvPr>
        </p:nvSpPr>
        <p:spPr>
          <a:ln/>
        </p:spPr>
        <p:txBody>
          <a:bodyPr/>
          <a:lstStyle/>
          <a:p>
            <a:fld id="{C27A7B18-CE3F-45A2-ACD5-3043125426B4}" type="slidenum">
              <a:rPr lang="fr-FR" altLang="fr-FR"/>
              <a:pPr/>
              <a:t>16</a:t>
            </a:fld>
            <a:endParaRPr lang="fr-FR" altLang="fr-FR"/>
          </a:p>
        </p:txBody>
      </p:sp>
      <p:sp>
        <p:nvSpPr>
          <p:cNvPr id="36866" name="Rectangle 2">
            <a:extLst>
              <a:ext uri="{FF2B5EF4-FFF2-40B4-BE49-F238E27FC236}">
                <a16:creationId xmlns="" xmlns:a16="http://schemas.microsoft.com/office/drawing/2014/main" id="{D03F905E-452B-4006-8F61-5832C0ACCB84}"/>
              </a:ext>
            </a:extLst>
          </p:cNvPr>
          <p:cNvSpPr>
            <a:spLocks noGrp="1" noRot="1" noChangeAspect="1" noChangeArrowheads="1" noTextEdit="1"/>
          </p:cNvSpPr>
          <p:nvPr>
            <p:ph type="sldImg"/>
          </p:nvPr>
        </p:nvSpPr>
        <p:spPr>
          <a:ln/>
        </p:spPr>
      </p:sp>
      <p:sp>
        <p:nvSpPr>
          <p:cNvPr id="36867" name="Rectangle 3">
            <a:extLst>
              <a:ext uri="{FF2B5EF4-FFF2-40B4-BE49-F238E27FC236}">
                <a16:creationId xmlns="" xmlns:a16="http://schemas.microsoft.com/office/drawing/2014/main" id="{BDFB16AD-D133-43E0-9A53-1EC07328DD39}"/>
              </a:ext>
            </a:extLst>
          </p:cNvPr>
          <p:cNvSpPr>
            <a:spLocks noGrp="1" noChangeArrowheads="1"/>
          </p:cNvSpPr>
          <p:nvPr>
            <p:ph type="body" idx="1"/>
          </p:nvPr>
        </p:nvSpPr>
        <p:spPr/>
        <p:txBody>
          <a:bodyP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D6ED79E3-53A0-4E81-8B4F-24FF75D3858E}"/>
              </a:ext>
            </a:extLst>
          </p:cNvPr>
          <p:cNvSpPr>
            <a:spLocks noGrp="1" noChangeArrowheads="1"/>
          </p:cNvSpPr>
          <p:nvPr>
            <p:ph type="sldNum" sz="quarter" idx="5"/>
          </p:nvPr>
        </p:nvSpPr>
        <p:spPr>
          <a:ln/>
        </p:spPr>
        <p:txBody>
          <a:bodyPr/>
          <a:lstStyle/>
          <a:p>
            <a:fld id="{2F84F515-75DC-4AD1-930A-D717FF4E04E6}" type="slidenum">
              <a:rPr lang="fr-FR" altLang="fr-FR"/>
              <a:pPr/>
              <a:t>17</a:t>
            </a:fld>
            <a:endParaRPr lang="fr-FR" altLang="fr-FR"/>
          </a:p>
        </p:txBody>
      </p:sp>
      <p:sp>
        <p:nvSpPr>
          <p:cNvPr id="40962" name="Rectangle 2">
            <a:extLst>
              <a:ext uri="{FF2B5EF4-FFF2-40B4-BE49-F238E27FC236}">
                <a16:creationId xmlns="" xmlns:a16="http://schemas.microsoft.com/office/drawing/2014/main" id="{71A1E41F-9BE3-40B0-BC54-5A1F0B73A4B7}"/>
              </a:ext>
            </a:extLst>
          </p:cNvPr>
          <p:cNvSpPr>
            <a:spLocks noGrp="1" noRot="1" noChangeAspect="1" noChangeArrowheads="1" noTextEdit="1"/>
          </p:cNvSpPr>
          <p:nvPr>
            <p:ph type="sldImg"/>
          </p:nvPr>
        </p:nvSpPr>
        <p:spPr>
          <a:ln/>
        </p:spPr>
      </p:sp>
      <p:sp>
        <p:nvSpPr>
          <p:cNvPr id="40963" name="Rectangle 3">
            <a:extLst>
              <a:ext uri="{FF2B5EF4-FFF2-40B4-BE49-F238E27FC236}">
                <a16:creationId xmlns="" xmlns:a16="http://schemas.microsoft.com/office/drawing/2014/main" id="{DDFC4E79-D782-4880-B0B0-42295FAF6FBF}"/>
              </a:ext>
            </a:extLst>
          </p:cNvPr>
          <p:cNvSpPr>
            <a:spLocks noGrp="1" noChangeArrowheads="1"/>
          </p:cNvSpPr>
          <p:nvPr>
            <p:ph type="body" idx="1"/>
          </p:nvPr>
        </p:nvSpPr>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AF912D-90A9-4D45-81DA-2494D1E914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88005D46-F76E-4BC4-BE6F-4361A489F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2495812C-DDE9-414C-A7EB-EB333E6F7D8C}"/>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93DC04D9-B7CD-4632-8550-FED5F3B54B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ED41516-835A-4517-9071-31D48383EB33}"/>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363575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40F2F4-14F1-492C-949E-91C93305BD0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9669D7A6-765C-4CD6-A175-4D883146ECB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12A68A2-B48B-44EB-9FEB-48F367ABFBBC}"/>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EC9C7B1D-4FB0-4D8D-AADC-CF043A3C90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E811146-5BC3-46DB-8494-2D8951628EBA}"/>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77664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C6E27F40-4B1B-46DF-B816-71671EE2F5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C4008C2C-0FB4-488D-B43F-0A27E17DFCB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7A5EDA35-AB6A-4946-9193-E252BB100629}"/>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EC1EE0C1-59D6-4485-A6B4-4C1C93678B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A462EE2-9EE6-4911-9CD6-99BE779C449C}"/>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81450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3A8F3C05-F3B8-466B-8B1E-77994AEF933E}"/>
              </a:ext>
            </a:extLst>
          </p:cNvPr>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a:extLst>
              <a:ext uri="{FF2B5EF4-FFF2-40B4-BE49-F238E27FC236}">
                <a16:creationId xmlns="" xmlns:a16="http://schemas.microsoft.com/office/drawing/2014/main" id="{C7F519B9-5277-4070-9898-BA0A1ADEAC47}"/>
              </a:ext>
            </a:extLst>
          </p:cNvPr>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4" name="Espace réservé du pied de page 3">
            <a:extLst>
              <a:ext uri="{FF2B5EF4-FFF2-40B4-BE49-F238E27FC236}">
                <a16:creationId xmlns="" xmlns:a16="http://schemas.microsoft.com/office/drawing/2014/main" id="{01AC89FB-8189-4EF4-B491-5C976469DCEC}"/>
              </a:ext>
            </a:extLst>
          </p:cNvPr>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5" name="Espace réservé du numéro de diapositive 4">
            <a:extLst>
              <a:ext uri="{FF2B5EF4-FFF2-40B4-BE49-F238E27FC236}">
                <a16:creationId xmlns="" xmlns:a16="http://schemas.microsoft.com/office/drawing/2014/main" id="{DF881FC0-62A5-4938-978E-DF6E7D194B97}"/>
              </a:ext>
            </a:extLst>
          </p:cNvPr>
          <p:cNvSpPr>
            <a:spLocks noGrp="1"/>
          </p:cNvSpPr>
          <p:nvPr>
            <p:ph type="sldNum" sz="quarter" idx="12"/>
          </p:nvPr>
        </p:nvSpPr>
        <p:spPr>
          <a:xfrm>
            <a:off x="8737600" y="6245225"/>
            <a:ext cx="2844800" cy="476250"/>
          </a:xfrm>
        </p:spPr>
        <p:txBody>
          <a:bodyPr/>
          <a:lstStyle>
            <a:lvl1pPr>
              <a:defRPr/>
            </a:lvl1pPr>
          </a:lstStyle>
          <a:p>
            <a:fld id="{5FE88BCA-8BFC-4BC8-81B1-8C3ECB8897D9}" type="slidenum">
              <a:rPr lang="fr-FR" altLang="fr-FR"/>
              <a:pPr/>
              <a:t>‹N°›</a:t>
            </a:fld>
            <a:endParaRPr lang="fr-FR" altLang="fr-FR"/>
          </a:p>
        </p:txBody>
      </p:sp>
    </p:spTree>
    <p:extLst>
      <p:ext uri="{BB962C8B-B14F-4D97-AF65-F5344CB8AC3E}">
        <p14:creationId xmlns:p14="http://schemas.microsoft.com/office/powerpoint/2010/main" val="189891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2D41D6F-3F13-468D-A9F6-363E258CE1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0DEDAD0E-ACE0-49E7-AA34-BFCED474D6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4E6374A-02A1-4386-AA22-15C9FC846F0E}"/>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844830CE-3ECE-4DB6-8C3A-5DD6D185DA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22952F5-1A8B-4C0C-AEF2-952979748B96}"/>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91473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E18C11-8B01-4577-972C-00D5289A22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2D718468-98A2-45FB-9065-6E72DA730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D20F37DA-EBE4-42E0-959F-2E2BA6A744AF}"/>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95483AC4-58B6-4A46-9D03-20590636A8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F6D380E-61F1-4C8B-8712-C06CAE86DB1A}"/>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76528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E9548-57A2-4000-8198-F431D74335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F7D766E-0E24-490D-9211-A957BE0CCB4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313CCD37-5690-4667-86AC-00A4F104B3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F3336883-AD85-44AE-8FCC-A4FC94E0A1B9}"/>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6" name="Espace réservé du pied de page 5">
            <a:extLst>
              <a:ext uri="{FF2B5EF4-FFF2-40B4-BE49-F238E27FC236}">
                <a16:creationId xmlns="" xmlns:a16="http://schemas.microsoft.com/office/drawing/2014/main" id="{FBD9992B-4478-4688-BE04-07834BD79F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46E9A22-1AEF-4E18-B9AE-409D633709D6}"/>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236834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6583BA-4C91-4460-B061-F6E50BE0E6B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7127DEC8-D666-4A6F-A4DA-03EF48A2A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18595C0F-4565-48B0-A0A2-8B7D32D67D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56F08D2-C543-4EFC-95CF-BA9D920BF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3DE36651-A21C-43F1-A39A-77CC618B6C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E0A46D3F-3174-422B-A6C8-94E4C060E28F}"/>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8" name="Espace réservé du pied de page 7">
            <a:extLst>
              <a:ext uri="{FF2B5EF4-FFF2-40B4-BE49-F238E27FC236}">
                <a16:creationId xmlns="" xmlns:a16="http://schemas.microsoft.com/office/drawing/2014/main" id="{2991E244-A228-416F-842D-83AE00C867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200CFD3F-3092-49A8-AC8B-36703D21AC42}"/>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28660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C1D3643-0EB2-41D5-BE79-5580E414CE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49BCAA6F-FEE0-4B62-BA23-566217A060CF}"/>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4" name="Espace réservé du pied de page 3">
            <a:extLst>
              <a:ext uri="{FF2B5EF4-FFF2-40B4-BE49-F238E27FC236}">
                <a16:creationId xmlns="" xmlns:a16="http://schemas.microsoft.com/office/drawing/2014/main" id="{6767E251-EBEF-4C52-8F0D-D695300687F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86988023-2F5E-43E9-BC1F-036993610E3B}"/>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64026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F3BD15D5-3084-4AEA-BCAA-F760E27AF19C}"/>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3" name="Espace réservé du pied de page 2">
            <a:extLst>
              <a:ext uri="{FF2B5EF4-FFF2-40B4-BE49-F238E27FC236}">
                <a16:creationId xmlns="" xmlns:a16="http://schemas.microsoft.com/office/drawing/2014/main" id="{FA0D5DBA-B47D-49D7-89AA-4C77B7A945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1D2F3865-70AC-401F-8A4F-86902A5C8E75}"/>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175477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D7C793D-0BDD-461F-B0AE-0706C91461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7F85BC4B-8CB5-4B0A-AEB1-B3FA93252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1D31C88D-17E5-4B56-8180-1570C4D59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B0C757BE-69F3-4612-9FEF-C46571E42DCC}"/>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6" name="Espace réservé du pied de page 5">
            <a:extLst>
              <a:ext uri="{FF2B5EF4-FFF2-40B4-BE49-F238E27FC236}">
                <a16:creationId xmlns="" xmlns:a16="http://schemas.microsoft.com/office/drawing/2014/main" id="{75C6D3F3-522B-44D0-9DFE-643C260D08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F88CC26-F8F1-449C-9CF9-2F566318232F}"/>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51849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E8E8629-B39F-4E35-8416-BE3A1EAF8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F25ED5F2-2769-43E4-82C6-46509BE53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B173E1C9-A038-4DE6-8C62-06F618F2E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3115186E-77B2-4210-8088-E9FD665A07E9}"/>
              </a:ext>
            </a:extLst>
          </p:cNvPr>
          <p:cNvSpPr>
            <a:spLocks noGrp="1"/>
          </p:cNvSpPr>
          <p:nvPr>
            <p:ph type="dt" sz="half" idx="10"/>
          </p:nvPr>
        </p:nvSpPr>
        <p:spPr/>
        <p:txBody>
          <a:bodyPr/>
          <a:lstStyle/>
          <a:p>
            <a:fld id="{5DCAA76C-D5EC-419C-99B7-F4B1B56B9C3F}" type="datetimeFigureOut">
              <a:rPr lang="fr-FR" smtClean="0"/>
              <a:t>19/02/2022</a:t>
            </a:fld>
            <a:endParaRPr lang="fr-FR"/>
          </a:p>
        </p:txBody>
      </p:sp>
      <p:sp>
        <p:nvSpPr>
          <p:cNvPr id="6" name="Espace réservé du pied de page 5">
            <a:extLst>
              <a:ext uri="{FF2B5EF4-FFF2-40B4-BE49-F238E27FC236}">
                <a16:creationId xmlns="" xmlns:a16="http://schemas.microsoft.com/office/drawing/2014/main" id="{DE85DB80-68EE-41CB-99FA-8B9C3E10DE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1A373EF2-95FD-4D92-834C-AFCE1F7A062E}"/>
              </a:ext>
            </a:extLst>
          </p:cNvPr>
          <p:cNvSpPr>
            <a:spLocks noGrp="1"/>
          </p:cNvSpPr>
          <p:nvPr>
            <p:ph type="sldNum" sz="quarter" idx="12"/>
          </p:nvPr>
        </p:nvSpPr>
        <p:spPr/>
        <p:txBody>
          <a:bodyPr/>
          <a:lstStyle/>
          <a:p>
            <a:fld id="{5749E3AB-FCF4-47A4-8AAC-E8279DCA64AF}" type="slidenum">
              <a:rPr lang="fr-FR" smtClean="0"/>
              <a:t>‹N°›</a:t>
            </a:fld>
            <a:endParaRPr lang="fr-FR"/>
          </a:p>
        </p:txBody>
      </p:sp>
    </p:spTree>
    <p:extLst>
      <p:ext uri="{BB962C8B-B14F-4D97-AF65-F5344CB8AC3E}">
        <p14:creationId xmlns:p14="http://schemas.microsoft.com/office/powerpoint/2010/main" val="262728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0F918CC8-8C42-48D9-A6F3-B0F52F242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9C2F7FE0-9B02-4C9C-97B0-CBDC30E38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C2D33D7-515F-44CE-8AE6-FD532211E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AA76C-D5EC-419C-99B7-F4B1B56B9C3F}" type="datetimeFigureOut">
              <a:rPr lang="fr-FR" smtClean="0"/>
              <a:t>19/02/2022</a:t>
            </a:fld>
            <a:endParaRPr lang="fr-FR"/>
          </a:p>
        </p:txBody>
      </p:sp>
      <p:sp>
        <p:nvSpPr>
          <p:cNvPr id="5" name="Espace réservé du pied de page 4">
            <a:extLst>
              <a:ext uri="{FF2B5EF4-FFF2-40B4-BE49-F238E27FC236}">
                <a16:creationId xmlns="" xmlns:a16="http://schemas.microsoft.com/office/drawing/2014/main" id="{98943044-4124-400B-9C0E-036CC6E0C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A48CA7DE-1041-4B76-AFDE-416E14DF5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9E3AB-FCF4-47A4-8AAC-E8279DCA64AF}" type="slidenum">
              <a:rPr lang="fr-FR" smtClean="0"/>
              <a:t>‹N°›</a:t>
            </a:fld>
            <a:endParaRPr lang="fr-FR"/>
          </a:p>
        </p:txBody>
      </p:sp>
    </p:spTree>
    <p:extLst>
      <p:ext uri="{BB962C8B-B14F-4D97-AF65-F5344CB8AC3E}">
        <p14:creationId xmlns:p14="http://schemas.microsoft.com/office/powerpoint/2010/main" val="278854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 Id="rId5" Type="http://schemas.openxmlformats.org/officeDocument/2006/relationships/image" Target="../media/image22.emf"/><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859E937E-221B-4787-8654-D126AE7A6330}"/>
              </a:ext>
            </a:extLst>
          </p:cNvPr>
          <p:cNvSpPr txBox="1"/>
          <p:nvPr/>
        </p:nvSpPr>
        <p:spPr>
          <a:xfrm>
            <a:off x="171450" y="0"/>
            <a:ext cx="12020550" cy="584775"/>
          </a:xfrm>
          <a:prstGeom prst="rect">
            <a:avLst/>
          </a:prstGeom>
          <a:noFill/>
        </p:spPr>
        <p:txBody>
          <a:bodyPr wrap="square">
            <a:spAutoFit/>
          </a:bodyPr>
          <a:lstStyle/>
          <a:p>
            <a:pPr algn="ctr"/>
            <a:r>
              <a:rPr lang="fr-FR" sz="3200" b="1" i="0" u="none" strike="noStrike" baseline="0" dirty="0">
                <a:latin typeface="Cambria" panose="02040503050406030204" pitchFamily="18" charset="0"/>
                <a:ea typeface="Cambria" panose="02040503050406030204" pitchFamily="18" charset="0"/>
              </a:rPr>
              <a:t>Chapitre 1.  Généralités sur les systèmes automatisés</a:t>
            </a:r>
            <a:endParaRPr lang="fr-FR" sz="3200" dirty="0">
              <a:latin typeface="Cambria" panose="02040503050406030204" pitchFamily="18" charset="0"/>
              <a:ea typeface="Cambria" panose="02040503050406030204" pitchFamily="18" charset="0"/>
            </a:endParaRPr>
          </a:p>
        </p:txBody>
      </p:sp>
      <p:sp>
        <p:nvSpPr>
          <p:cNvPr id="11" name="ZoneTexte 10">
            <a:extLst>
              <a:ext uri="{FF2B5EF4-FFF2-40B4-BE49-F238E27FC236}">
                <a16:creationId xmlns="" xmlns:a16="http://schemas.microsoft.com/office/drawing/2014/main" id="{BE0C544E-56CF-4D0B-AEAA-B90DEBAFB43F}"/>
              </a:ext>
            </a:extLst>
          </p:cNvPr>
          <p:cNvSpPr txBox="1"/>
          <p:nvPr/>
        </p:nvSpPr>
        <p:spPr>
          <a:xfrm>
            <a:off x="13115" y="1316255"/>
            <a:ext cx="11864936" cy="480837"/>
          </a:xfrm>
          <a:prstGeom prst="rect">
            <a:avLst/>
          </a:prstGeom>
          <a:noFill/>
        </p:spPr>
        <p:txBody>
          <a:bodyPr wrap="square">
            <a:sp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Le mot « système » en grec est « systema » qui signifie « ensemble organisé ». </a:t>
            </a:r>
          </a:p>
        </p:txBody>
      </p:sp>
      <p:sp>
        <p:nvSpPr>
          <p:cNvPr id="13" name="ZoneTexte 12">
            <a:extLst>
              <a:ext uri="{FF2B5EF4-FFF2-40B4-BE49-F238E27FC236}">
                <a16:creationId xmlns="" xmlns:a16="http://schemas.microsoft.com/office/drawing/2014/main" id="{C357B719-B70E-4C95-AE0D-A7A04844D837}"/>
              </a:ext>
            </a:extLst>
          </p:cNvPr>
          <p:cNvSpPr txBox="1"/>
          <p:nvPr/>
        </p:nvSpPr>
        <p:spPr>
          <a:xfrm>
            <a:off x="15836" y="1809083"/>
            <a:ext cx="12176164" cy="914930"/>
          </a:xfrm>
          <a:prstGeom prst="rect">
            <a:avLst/>
          </a:prstGeom>
          <a:noFill/>
        </p:spPr>
        <p:txBody>
          <a:bodyPr wrap="square">
            <a:sp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En général un système est un ensemble d’éléments en interaction, organisé en fonction d’un but.</a:t>
            </a:r>
          </a:p>
        </p:txBody>
      </p:sp>
      <p:sp>
        <p:nvSpPr>
          <p:cNvPr id="19" name="ZoneTexte 18">
            <a:extLst>
              <a:ext uri="{FF2B5EF4-FFF2-40B4-BE49-F238E27FC236}">
                <a16:creationId xmlns="" xmlns:a16="http://schemas.microsoft.com/office/drawing/2014/main" id="{C5B419F5-0D92-4357-A437-F7D7AA50DD89}"/>
              </a:ext>
            </a:extLst>
          </p:cNvPr>
          <p:cNvSpPr txBox="1"/>
          <p:nvPr/>
        </p:nvSpPr>
        <p:spPr>
          <a:xfrm>
            <a:off x="52696" y="598273"/>
            <a:ext cx="2512373"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1. Définitions:</a:t>
            </a:r>
            <a:endParaRPr lang="fr-FR" sz="2400" dirty="0">
              <a:solidFill>
                <a:srgbClr val="0033CC"/>
              </a:solidFill>
              <a:latin typeface="Cambria" panose="02040503050406030204" pitchFamily="18" charset="0"/>
              <a:ea typeface="Cambria" panose="02040503050406030204" pitchFamily="18" charset="0"/>
            </a:endParaRPr>
          </a:p>
        </p:txBody>
      </p:sp>
      <p:sp>
        <p:nvSpPr>
          <p:cNvPr id="20" name="ZoneTexte 19">
            <a:extLst>
              <a:ext uri="{FF2B5EF4-FFF2-40B4-BE49-F238E27FC236}">
                <a16:creationId xmlns="" xmlns:a16="http://schemas.microsoft.com/office/drawing/2014/main" id="{4322551C-DEE7-4291-B4CE-2899E6D01486}"/>
              </a:ext>
            </a:extLst>
          </p:cNvPr>
          <p:cNvSpPr txBox="1"/>
          <p:nvPr/>
        </p:nvSpPr>
        <p:spPr>
          <a:xfrm>
            <a:off x="13115" y="2847249"/>
            <a:ext cx="5651415"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2. Les familles de systèmes techniques:</a:t>
            </a:r>
            <a:endParaRPr lang="fr-FR" sz="2400" dirty="0">
              <a:solidFill>
                <a:srgbClr val="0033CC"/>
              </a:solidFill>
              <a:latin typeface="Cambria" panose="02040503050406030204" pitchFamily="18" charset="0"/>
              <a:ea typeface="Cambria" panose="02040503050406030204" pitchFamily="18" charset="0"/>
            </a:endParaRPr>
          </a:p>
        </p:txBody>
      </p:sp>
      <p:sp>
        <p:nvSpPr>
          <p:cNvPr id="22" name="ZoneTexte 21">
            <a:extLst>
              <a:ext uri="{FF2B5EF4-FFF2-40B4-BE49-F238E27FC236}">
                <a16:creationId xmlns="" xmlns:a16="http://schemas.microsoft.com/office/drawing/2014/main" id="{8E1065F5-B0DC-46A8-AF02-A09C44A3CF15}"/>
              </a:ext>
            </a:extLst>
          </p:cNvPr>
          <p:cNvSpPr txBox="1"/>
          <p:nvPr/>
        </p:nvSpPr>
        <p:spPr>
          <a:xfrm>
            <a:off x="36869" y="3308914"/>
            <a:ext cx="12004714" cy="1131785"/>
          </a:xfrm>
          <a:prstGeom prst="rect">
            <a:avLst/>
          </a:prstGeom>
          <a:noFill/>
        </p:spPr>
        <p:txBody>
          <a:bodyPr wrap="square">
            <a:spAutoFit/>
          </a:bodyPr>
          <a:lstStyle/>
          <a:p>
            <a:pPr algn="l">
              <a:lnSpc>
                <a:spcPct val="150000"/>
              </a:lnSpc>
            </a:pPr>
            <a:r>
              <a:rPr lang="fr-FR" sz="2400" b="1" i="0" u="none" strike="noStrike" baseline="0" dirty="0">
                <a:latin typeface="Cambria" panose="02040503050406030204" pitchFamily="18" charset="0"/>
                <a:ea typeface="Cambria" panose="02040503050406030204" pitchFamily="18" charset="0"/>
              </a:rPr>
              <a:t>Les objets techniques se situent dans des systèmes que l'on classe en 3 familles, selon les énergies utilisées.</a:t>
            </a:r>
            <a:endParaRPr lang="fr-FR" sz="2400" b="1" dirty="0">
              <a:latin typeface="Cambria" panose="02040503050406030204" pitchFamily="18" charset="0"/>
              <a:ea typeface="Cambria" panose="02040503050406030204" pitchFamily="18" charset="0"/>
            </a:endParaRPr>
          </a:p>
        </p:txBody>
      </p:sp>
      <p:sp>
        <p:nvSpPr>
          <p:cNvPr id="24" name="ZoneTexte 23">
            <a:extLst>
              <a:ext uri="{FF2B5EF4-FFF2-40B4-BE49-F238E27FC236}">
                <a16:creationId xmlns="" xmlns:a16="http://schemas.microsoft.com/office/drawing/2014/main" id="{A02331B5-8DD3-461B-83AE-E5831DEBC583}"/>
              </a:ext>
            </a:extLst>
          </p:cNvPr>
          <p:cNvSpPr txBox="1"/>
          <p:nvPr/>
        </p:nvSpPr>
        <p:spPr>
          <a:xfrm>
            <a:off x="52696" y="4454071"/>
            <a:ext cx="6187044"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2.1. Systèmes élémentaires:</a:t>
            </a:r>
            <a:endParaRPr lang="fr-FR" sz="2400" dirty="0">
              <a:solidFill>
                <a:srgbClr val="0033CC"/>
              </a:solidFill>
              <a:latin typeface="Cambria" panose="02040503050406030204" pitchFamily="18" charset="0"/>
              <a:ea typeface="Cambria" panose="02040503050406030204" pitchFamily="18" charset="0"/>
            </a:endParaRPr>
          </a:p>
        </p:txBody>
      </p:sp>
      <p:sp>
        <p:nvSpPr>
          <p:cNvPr id="26" name="ZoneTexte 25">
            <a:extLst>
              <a:ext uri="{FF2B5EF4-FFF2-40B4-BE49-F238E27FC236}">
                <a16:creationId xmlns="" xmlns:a16="http://schemas.microsoft.com/office/drawing/2014/main" id="{46BC8042-EC5D-444F-97D2-2B4D24ECCB94}"/>
              </a:ext>
            </a:extLst>
          </p:cNvPr>
          <p:cNvSpPr txBox="1"/>
          <p:nvPr/>
        </p:nvSpPr>
        <p:spPr>
          <a:xfrm>
            <a:off x="13115" y="4927799"/>
            <a:ext cx="12192000" cy="1685783"/>
          </a:xfrm>
          <a:prstGeom prst="rect">
            <a:avLst/>
          </a:prstGeom>
          <a:noFill/>
        </p:spPr>
        <p:txBody>
          <a:bodyPr wrap="square">
            <a:spAutoFit/>
          </a:bodyPr>
          <a:lstStyle/>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Ce sont des systèmes où l'homme fournit toute </a:t>
            </a:r>
            <a:r>
              <a:rPr lang="fr-FR" sz="2400" b="1" i="0" u="none" strike="noStrike" baseline="0" dirty="0">
                <a:solidFill>
                  <a:srgbClr val="FF0000"/>
                </a:solidFill>
                <a:latin typeface="Cambria" panose="02040503050406030204" pitchFamily="18" charset="0"/>
                <a:ea typeface="Cambria" panose="02040503050406030204" pitchFamily="18" charset="0"/>
              </a:rPr>
              <a:t>l'énergie de commande </a:t>
            </a:r>
            <a:r>
              <a:rPr lang="fr-FR" sz="2400" b="1" i="0" u="none" strike="noStrike" baseline="0" dirty="0">
                <a:solidFill>
                  <a:srgbClr val="000000"/>
                </a:solidFill>
                <a:latin typeface="Cambria" panose="02040503050406030204" pitchFamily="18" charset="0"/>
                <a:ea typeface="Cambria" panose="02040503050406030204" pitchFamily="18" charset="0"/>
              </a:rPr>
              <a:t>(avec son cerveau) et de </a:t>
            </a:r>
            <a:r>
              <a:rPr lang="fr-FR" sz="2400" b="1" i="0" u="none" strike="noStrike" baseline="0" dirty="0">
                <a:solidFill>
                  <a:srgbClr val="FF0000"/>
                </a:solidFill>
                <a:latin typeface="Cambria" panose="02040503050406030204" pitchFamily="18" charset="0"/>
                <a:ea typeface="Cambria" panose="02040503050406030204" pitchFamily="18" charset="0"/>
              </a:rPr>
              <a:t>puissance </a:t>
            </a:r>
            <a:r>
              <a:rPr lang="fr-FR" sz="2400" b="1" i="0" u="none" strike="noStrike" baseline="0" dirty="0">
                <a:solidFill>
                  <a:srgbClr val="000000"/>
                </a:solidFill>
                <a:latin typeface="Cambria" panose="02040503050406030204" pitchFamily="18" charset="0"/>
                <a:ea typeface="Cambria" panose="02040503050406030204" pitchFamily="18" charset="0"/>
              </a:rPr>
              <a:t>(avec ses muscles).</a:t>
            </a:r>
          </a:p>
          <a:p>
            <a:pPr algn="l">
              <a:lnSpc>
                <a:spcPct val="150000"/>
              </a:lnSpc>
            </a:pPr>
            <a:r>
              <a:rPr lang="fr-FR" sz="2400" b="1" i="1" u="none" strike="noStrike" baseline="0" dirty="0">
                <a:solidFill>
                  <a:srgbClr val="FF0000"/>
                </a:solidFill>
                <a:latin typeface="Cambria" panose="02040503050406030204" pitchFamily="18" charset="0"/>
                <a:ea typeface="Cambria" panose="02040503050406030204" pitchFamily="18" charset="0"/>
              </a:rPr>
              <a:t>Exemples : </a:t>
            </a:r>
            <a:r>
              <a:rPr lang="fr-FR" sz="2400" b="1" i="0" u="none" strike="noStrike" baseline="0" dirty="0">
                <a:solidFill>
                  <a:srgbClr val="000000"/>
                </a:solidFill>
                <a:latin typeface="Cambria" panose="02040503050406030204" pitchFamily="18" charset="0"/>
                <a:ea typeface="Cambria" panose="02040503050406030204" pitchFamily="18" charset="0"/>
              </a:rPr>
              <a:t>tournevis, ballon.</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269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e 40">
            <a:extLst>
              <a:ext uri="{FF2B5EF4-FFF2-40B4-BE49-F238E27FC236}">
                <a16:creationId xmlns="" xmlns:a16="http://schemas.microsoft.com/office/drawing/2014/main" id="{79520619-D899-4608-9420-511DA55FD646}"/>
              </a:ext>
            </a:extLst>
          </p:cNvPr>
          <p:cNvGrpSpPr/>
          <p:nvPr/>
        </p:nvGrpSpPr>
        <p:grpSpPr>
          <a:xfrm>
            <a:off x="243924" y="133149"/>
            <a:ext cx="11704152" cy="5686299"/>
            <a:chOff x="247445" y="1038552"/>
            <a:chExt cx="11704152" cy="5686299"/>
          </a:xfrm>
        </p:grpSpPr>
        <p:grpSp>
          <p:nvGrpSpPr>
            <p:cNvPr id="42" name="Groupe 41">
              <a:extLst>
                <a:ext uri="{FF2B5EF4-FFF2-40B4-BE49-F238E27FC236}">
                  <a16:creationId xmlns="" xmlns:a16="http://schemas.microsoft.com/office/drawing/2014/main" id="{F4B84F1D-92F2-44D0-B1DB-32540F58FBA1}"/>
                </a:ext>
              </a:extLst>
            </p:cNvPr>
            <p:cNvGrpSpPr/>
            <p:nvPr/>
          </p:nvGrpSpPr>
          <p:grpSpPr>
            <a:xfrm>
              <a:off x="1320571" y="1038552"/>
              <a:ext cx="2711783" cy="5686299"/>
              <a:chOff x="1320571" y="1038552"/>
              <a:chExt cx="2711783" cy="5686299"/>
            </a:xfrm>
          </p:grpSpPr>
          <p:sp>
            <p:nvSpPr>
              <p:cNvPr id="44" name="Rectangle 43">
                <a:extLst>
                  <a:ext uri="{FF2B5EF4-FFF2-40B4-BE49-F238E27FC236}">
                    <a16:creationId xmlns="" xmlns:a16="http://schemas.microsoft.com/office/drawing/2014/main" id="{716FED98-F4BF-48C7-AC85-ED4EDE009FF9}"/>
                  </a:ext>
                </a:extLst>
              </p:cNvPr>
              <p:cNvSpPr/>
              <p:nvPr/>
            </p:nvSpPr>
            <p:spPr>
              <a:xfrm>
                <a:off x="1320571" y="1038552"/>
                <a:ext cx="2655913" cy="552037"/>
              </a:xfrm>
              <a:prstGeom prst="rect">
                <a:avLst/>
              </a:prstGeom>
              <a:noFill/>
              <a:ln w="3175"/>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MATIERES D'OEUVRE </a:t>
                </a:r>
                <a:endParaRPr lang="fr-FR" sz="1400" b="1" dirty="0">
                  <a:ln w="0"/>
                  <a:solidFill>
                    <a:schemeClr val="tx1"/>
                  </a:solidFill>
                  <a:effectLst>
                    <a:outerShdw blurRad="38100" dist="19050" dir="2700000" algn="tl" rotWithShape="0">
                      <a:schemeClr val="dk1">
                        <a:alpha val="40000"/>
                      </a:schemeClr>
                    </a:outerShdw>
                  </a:effectLst>
                </a:endParaRPr>
              </a:p>
            </p:txBody>
          </p:sp>
          <p:sp>
            <p:nvSpPr>
              <p:cNvPr id="45" name="Flèche : bas 44">
                <a:extLst>
                  <a:ext uri="{FF2B5EF4-FFF2-40B4-BE49-F238E27FC236}">
                    <a16:creationId xmlns="" xmlns:a16="http://schemas.microsoft.com/office/drawing/2014/main" id="{09E67FC3-1027-4204-841C-F29346D17BB8}"/>
                  </a:ext>
                </a:extLst>
              </p:cNvPr>
              <p:cNvSpPr/>
              <p:nvPr/>
            </p:nvSpPr>
            <p:spPr>
              <a:xfrm flipH="1">
                <a:off x="2470597" y="1715293"/>
                <a:ext cx="329036" cy="436252"/>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 bas 45">
                <a:extLst>
                  <a:ext uri="{FF2B5EF4-FFF2-40B4-BE49-F238E27FC236}">
                    <a16:creationId xmlns="" xmlns:a16="http://schemas.microsoft.com/office/drawing/2014/main" id="{B944BDCF-BAA6-4183-9352-6FFA5EA650E3}"/>
                  </a:ext>
                </a:extLst>
              </p:cNvPr>
              <p:cNvSpPr/>
              <p:nvPr/>
            </p:nvSpPr>
            <p:spPr>
              <a:xfrm flipH="1">
                <a:off x="2497423" y="5508965"/>
                <a:ext cx="302210" cy="473872"/>
              </a:xfrm>
              <a:prstGeom prst="down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 xmlns:a16="http://schemas.microsoft.com/office/drawing/2014/main" id="{D28EF2BB-6244-4748-AC9F-6433A2854951}"/>
                  </a:ext>
                </a:extLst>
              </p:cNvPr>
              <p:cNvSpPr/>
              <p:nvPr/>
            </p:nvSpPr>
            <p:spPr>
              <a:xfrm>
                <a:off x="1376441" y="6043878"/>
                <a:ext cx="2655913" cy="680973"/>
              </a:xfrm>
              <a:prstGeom prst="rect">
                <a:avLst/>
              </a:prstGeom>
              <a:noFill/>
              <a:ln w="3175"/>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MATIERES D'ŒUVRE</a:t>
                </a:r>
              </a:p>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fr-FR" sz="1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a:t>
                </a:r>
              </a:p>
              <a:p>
                <a:pPr algn="ctr"/>
                <a:r>
                  <a:rPr lang="fr-FR" sz="1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VALEUR AJOUTÉE</a:t>
                </a:r>
                <a:endParaRPr lang="fr-FR" sz="1400" b="1" dirty="0">
                  <a:ln w="0"/>
                  <a:solidFill>
                    <a:schemeClr val="tx1"/>
                  </a:solidFill>
                  <a:effectLst>
                    <a:outerShdw blurRad="38100" dist="19050" dir="2700000" algn="tl" rotWithShape="0">
                      <a:schemeClr val="dk1">
                        <a:alpha val="40000"/>
                      </a:schemeClr>
                    </a:outerShdw>
                  </a:effectLst>
                </a:endParaRPr>
              </a:p>
            </p:txBody>
          </p:sp>
        </p:grpSp>
        <p:pic>
          <p:nvPicPr>
            <p:cNvPr id="43" name="Image 42">
              <a:extLst>
                <a:ext uri="{FF2B5EF4-FFF2-40B4-BE49-F238E27FC236}">
                  <a16:creationId xmlns="" xmlns:a16="http://schemas.microsoft.com/office/drawing/2014/main" id="{64D97ABB-A744-4FB7-9918-D9883D569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45" y="1951031"/>
              <a:ext cx="11704152" cy="3924000"/>
            </a:xfrm>
            <a:prstGeom prst="rect">
              <a:avLst/>
            </a:prstGeom>
          </p:spPr>
        </p:pic>
      </p:grpSp>
      <p:sp>
        <p:nvSpPr>
          <p:cNvPr id="49" name="ZoneTexte 48">
            <a:extLst>
              <a:ext uri="{FF2B5EF4-FFF2-40B4-BE49-F238E27FC236}">
                <a16:creationId xmlns="" xmlns:a16="http://schemas.microsoft.com/office/drawing/2014/main" id="{11E492C3-488A-46FC-833E-4DECE9B1CEF5}"/>
              </a:ext>
            </a:extLst>
          </p:cNvPr>
          <p:cNvSpPr txBox="1"/>
          <p:nvPr/>
        </p:nvSpPr>
        <p:spPr>
          <a:xfrm>
            <a:off x="1486525" y="6229333"/>
            <a:ext cx="9218950" cy="584775"/>
          </a:xfrm>
          <a:prstGeom prst="rect">
            <a:avLst/>
          </a:prstGeom>
          <a:noFill/>
        </p:spPr>
        <p:txBody>
          <a:bodyPr wrap="square">
            <a:spAutoFit/>
          </a:bodyPr>
          <a:lstStyle/>
          <a:p>
            <a:pPr algn="ctr"/>
            <a:r>
              <a:rPr lang="fr-FR" sz="3200" b="1" dirty="0">
                <a:solidFill>
                  <a:srgbClr val="000000"/>
                </a:solidFill>
                <a:latin typeface="Cambria" panose="02040503050406030204" pitchFamily="18" charset="0"/>
                <a:ea typeface="Cambria" panose="02040503050406030204" pitchFamily="18" charset="0"/>
              </a:rPr>
              <a:t>Figure 3: Architecture d’un système automatisé</a:t>
            </a:r>
            <a:endParaRPr lang="fr-FR" sz="3200" dirty="0"/>
          </a:p>
        </p:txBody>
      </p:sp>
    </p:spTree>
    <p:extLst>
      <p:ext uri="{BB962C8B-B14F-4D97-AF65-F5344CB8AC3E}">
        <p14:creationId xmlns:p14="http://schemas.microsoft.com/office/powerpoint/2010/main" val="311239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a:extLst>
              <a:ext uri="{FF2B5EF4-FFF2-40B4-BE49-F238E27FC236}">
                <a16:creationId xmlns="" xmlns:a16="http://schemas.microsoft.com/office/drawing/2014/main" id="{D5E0E435-E2E2-473A-BDA3-60FE95F23319}"/>
              </a:ext>
            </a:extLst>
          </p:cNvPr>
          <p:cNvSpPr txBox="1"/>
          <p:nvPr/>
        </p:nvSpPr>
        <p:spPr>
          <a:xfrm>
            <a:off x="132412" y="4970985"/>
            <a:ext cx="12192000" cy="1685783"/>
          </a:xfrm>
          <a:prstGeom prst="rect">
            <a:avLst/>
          </a:prstGeom>
          <a:noFill/>
        </p:spPr>
        <p:txBody>
          <a:bodyPr wrap="square">
            <a:spAutoFit/>
          </a:bodyPr>
          <a:lstStyle/>
          <a:p>
            <a:pPr marL="457200" indent="-457200">
              <a:lnSpc>
                <a:spcPct val="150000"/>
              </a:lnSpc>
              <a:buFont typeface="+mj-lt"/>
              <a:buAutoNum type="arabicPeriod"/>
            </a:pPr>
            <a:r>
              <a:rPr lang="fr-FR" sz="2400" b="1" u="none" strike="noStrike" baseline="0" dirty="0">
                <a:solidFill>
                  <a:srgbClr val="006FC0"/>
                </a:solidFill>
                <a:latin typeface="Cambria" panose="02040503050406030204" pitchFamily="18" charset="0"/>
                <a:ea typeface="Cambria" panose="02040503050406030204" pitchFamily="18" charset="0"/>
              </a:rPr>
              <a:t>Câblée :</a:t>
            </a:r>
          </a:p>
          <a:p>
            <a:pPr>
              <a:lnSpc>
                <a:spcPct val="150000"/>
              </a:lnSpc>
            </a:pPr>
            <a:r>
              <a:rPr lang="fr-FR" sz="2400" b="1" u="none" strike="noStrike" baseline="0" dirty="0">
                <a:solidFill>
                  <a:srgbClr val="006FC0"/>
                </a:solidFill>
                <a:latin typeface="Cambria" panose="02040503050406030204" pitchFamily="18" charset="0"/>
                <a:ea typeface="Cambria" panose="02040503050406030204" pitchFamily="18" charset="0"/>
              </a:rPr>
              <a:t> </a:t>
            </a:r>
            <a:r>
              <a:rPr lang="fr-FR" sz="2400" b="1" u="none" strike="noStrike" baseline="0" dirty="0">
                <a:solidFill>
                  <a:srgbClr val="000000"/>
                </a:solidFill>
                <a:latin typeface="Cambria" panose="02040503050406030204" pitchFamily="18" charset="0"/>
                <a:ea typeface="Cambria" panose="02040503050406030204" pitchFamily="18" charset="0"/>
              </a:rPr>
              <a:t>la </a:t>
            </a:r>
            <a:r>
              <a:rPr lang="fr-FR" sz="2400" b="1" u="none" strike="noStrike" baseline="0" dirty="0">
                <a:solidFill>
                  <a:srgbClr val="006FC0"/>
                </a:solidFill>
                <a:latin typeface="Cambria" panose="02040503050406030204" pitchFamily="18" charset="0"/>
                <a:ea typeface="Cambria" panose="02040503050406030204" pitchFamily="18" charset="0"/>
              </a:rPr>
              <a:t>PC </a:t>
            </a:r>
            <a:r>
              <a:rPr lang="fr-FR" sz="2400" b="1" u="none" strike="noStrike" baseline="0" dirty="0">
                <a:solidFill>
                  <a:srgbClr val="000000"/>
                </a:solidFill>
                <a:latin typeface="Cambria" panose="02040503050406030204" pitchFamily="18" charset="0"/>
                <a:ea typeface="Cambria" panose="02040503050406030204" pitchFamily="18" charset="0"/>
              </a:rPr>
              <a:t>est réalisée soit en interconnectant judicieusement des opérateurs matériels soit en utilisant des portes logiques et/ou des bascules. </a:t>
            </a:r>
          </a:p>
        </p:txBody>
      </p:sp>
      <p:sp>
        <p:nvSpPr>
          <p:cNvPr id="64" name="ZoneTexte 63">
            <a:extLst>
              <a:ext uri="{FF2B5EF4-FFF2-40B4-BE49-F238E27FC236}">
                <a16:creationId xmlns="" xmlns:a16="http://schemas.microsoft.com/office/drawing/2014/main" id="{2B478DED-F62B-4BAB-8425-E811F76E0814}"/>
              </a:ext>
            </a:extLst>
          </p:cNvPr>
          <p:cNvSpPr txBox="1"/>
          <p:nvPr/>
        </p:nvSpPr>
        <p:spPr>
          <a:xfrm>
            <a:off x="0" y="1061141"/>
            <a:ext cx="12191999" cy="3117456"/>
          </a:xfrm>
          <a:prstGeom prst="rect">
            <a:avLst/>
          </a:prstGeom>
          <a:noFill/>
        </p:spPr>
        <p:txBody>
          <a:bodyPr wrap="square">
            <a:sp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Elle est en générale composée d'ordinateurs, de mémoires et de programmes.</a:t>
            </a:r>
          </a:p>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Elle transmet les ordres aux actionneurs directement ou à l’intermédiaire des près-actionneurs  à partir :</a:t>
            </a:r>
          </a:p>
          <a:p>
            <a:pPr marL="457200" indent="-457200" algn="just">
              <a:lnSpc>
                <a:spcPct val="115000"/>
              </a:lnSpc>
              <a:spcAft>
                <a:spcPts val="1000"/>
              </a:spcAft>
              <a:buFont typeface="+mj-lt"/>
              <a:buAutoNum type="arabicPeriod"/>
            </a:pPr>
            <a:r>
              <a:rPr lang="fr-FR" sz="2400" b="1" dirty="0">
                <a:effectLst/>
                <a:latin typeface="Cambria" panose="02040503050406030204" pitchFamily="18" charset="0"/>
                <a:ea typeface="Cambria" panose="02040503050406030204" pitchFamily="18" charset="0"/>
                <a:cs typeface="Arial" panose="020B0604020202020204" pitchFamily="34" charset="0"/>
              </a:rPr>
              <a:t>Du programme qu'elle contient ;</a:t>
            </a:r>
          </a:p>
          <a:p>
            <a:pPr marL="457200" indent="-457200" algn="just">
              <a:lnSpc>
                <a:spcPct val="115000"/>
              </a:lnSpc>
              <a:spcAft>
                <a:spcPts val="1000"/>
              </a:spcAft>
              <a:buFont typeface="+mj-lt"/>
              <a:buAutoNum type="arabicPeriod"/>
            </a:pPr>
            <a:r>
              <a:rPr lang="fr-FR" sz="2400" b="1" dirty="0">
                <a:effectLst/>
                <a:latin typeface="Cambria" panose="02040503050406030204" pitchFamily="18" charset="0"/>
                <a:ea typeface="Cambria" panose="02040503050406030204" pitchFamily="18" charset="0"/>
                <a:cs typeface="Arial" panose="020B0604020202020204" pitchFamily="34" charset="0"/>
              </a:rPr>
              <a:t>Des informations reçues par les capteurs ;</a:t>
            </a:r>
          </a:p>
          <a:p>
            <a:pPr marL="457200" indent="-457200" algn="just">
              <a:lnSpc>
                <a:spcPct val="115000"/>
              </a:lnSpc>
              <a:spcAft>
                <a:spcPts val="1000"/>
              </a:spcAft>
              <a:buFont typeface="+mj-lt"/>
              <a:buAutoNum type="arabicPeriod"/>
            </a:pPr>
            <a:r>
              <a:rPr lang="fr-FR" sz="2400" b="1" dirty="0">
                <a:effectLst/>
                <a:latin typeface="Cambria" panose="02040503050406030204" pitchFamily="18" charset="0"/>
                <a:ea typeface="Cambria" panose="02040503050406030204" pitchFamily="18" charset="0"/>
                <a:cs typeface="Arial" panose="020B0604020202020204" pitchFamily="34" charset="0"/>
              </a:rPr>
              <a:t>Des consignes données par l'utilisateur ou l'opérateur.</a:t>
            </a:r>
          </a:p>
        </p:txBody>
      </p:sp>
      <p:sp>
        <p:nvSpPr>
          <p:cNvPr id="66" name="ZoneTexte 65">
            <a:extLst>
              <a:ext uri="{FF2B5EF4-FFF2-40B4-BE49-F238E27FC236}">
                <a16:creationId xmlns="" xmlns:a16="http://schemas.microsoft.com/office/drawing/2014/main" id="{EFCE1852-A412-4576-9134-1E3614D2A3E5}"/>
              </a:ext>
            </a:extLst>
          </p:cNvPr>
          <p:cNvSpPr txBox="1"/>
          <p:nvPr/>
        </p:nvSpPr>
        <p:spPr>
          <a:xfrm>
            <a:off x="3114206" y="201567"/>
            <a:ext cx="6228412" cy="584775"/>
          </a:xfrm>
          <a:prstGeom prst="rect">
            <a:avLst/>
          </a:prstGeom>
          <a:noFill/>
        </p:spPr>
        <p:txBody>
          <a:bodyPr wrap="square">
            <a:spAutoFit/>
          </a:bodyPr>
          <a:lstStyle/>
          <a:p>
            <a:r>
              <a:rPr lang="fr-FR" sz="3200" b="1" i="0" u="none" strike="noStrike" baseline="0" dirty="0">
                <a:solidFill>
                  <a:srgbClr val="0033CC"/>
                </a:solidFill>
                <a:latin typeface="Cambria" panose="02040503050406030204" pitchFamily="18" charset="0"/>
                <a:ea typeface="Cambria" panose="02040503050406030204" pitchFamily="18" charset="0"/>
              </a:rPr>
              <a:t>La Partie Commande (PC) </a:t>
            </a:r>
            <a:endParaRPr lang="fr-FR" sz="3200" dirty="0">
              <a:solidFill>
                <a:srgbClr val="0033CC"/>
              </a:solidFill>
            </a:endParaRPr>
          </a:p>
        </p:txBody>
      </p:sp>
      <p:sp>
        <p:nvSpPr>
          <p:cNvPr id="67" name="ZoneTexte 66">
            <a:extLst>
              <a:ext uri="{FF2B5EF4-FFF2-40B4-BE49-F238E27FC236}">
                <a16:creationId xmlns="" xmlns:a16="http://schemas.microsoft.com/office/drawing/2014/main" id="{931A8622-488C-41DE-B92B-016A49D221E7}"/>
              </a:ext>
            </a:extLst>
          </p:cNvPr>
          <p:cNvSpPr txBox="1"/>
          <p:nvPr/>
        </p:nvSpPr>
        <p:spPr>
          <a:xfrm>
            <a:off x="132412" y="4355246"/>
            <a:ext cx="6220918" cy="577787"/>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La </a:t>
            </a:r>
            <a:r>
              <a:rPr lang="fr-FR" sz="2400" b="1" i="1" u="none" strike="noStrike" baseline="0" dirty="0">
                <a:solidFill>
                  <a:srgbClr val="006FC0"/>
                </a:solidFill>
                <a:latin typeface="Cambria" panose="02040503050406030204" pitchFamily="18" charset="0"/>
                <a:ea typeface="Cambria" panose="02040503050406030204" pitchFamily="18" charset="0"/>
              </a:rPr>
              <a:t>PC </a:t>
            </a:r>
            <a:r>
              <a:rPr lang="fr-FR" sz="2400" b="1" i="0" u="none" strike="noStrike" baseline="0" dirty="0">
                <a:solidFill>
                  <a:srgbClr val="000000"/>
                </a:solidFill>
                <a:latin typeface="Cambria" panose="02040503050406030204" pitchFamily="18" charset="0"/>
                <a:ea typeface="Cambria" panose="02040503050406030204" pitchFamily="18" charset="0"/>
              </a:rPr>
              <a:t>peut être réalisée de manière : </a:t>
            </a:r>
          </a:p>
        </p:txBody>
      </p:sp>
    </p:spTree>
    <p:extLst>
      <p:ext uri="{BB962C8B-B14F-4D97-AF65-F5344CB8AC3E}">
        <p14:creationId xmlns:p14="http://schemas.microsoft.com/office/powerpoint/2010/main" val="9263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6F09F6A3-5EC1-4770-AB0F-F46E99F1AEEB}"/>
              </a:ext>
            </a:extLst>
          </p:cNvPr>
          <p:cNvSpPr txBox="1"/>
          <p:nvPr/>
        </p:nvSpPr>
        <p:spPr>
          <a:xfrm>
            <a:off x="0" y="2669877"/>
            <a:ext cx="12192000" cy="1131785"/>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La </a:t>
            </a:r>
            <a:r>
              <a:rPr lang="fr-FR" sz="2400" b="1" i="1" u="none" strike="noStrike" baseline="0" dirty="0">
                <a:solidFill>
                  <a:srgbClr val="006FC0"/>
                </a:solidFill>
                <a:latin typeface="Cambria" panose="02040503050406030204" pitchFamily="18" charset="0"/>
                <a:ea typeface="Cambria" panose="02040503050406030204" pitchFamily="18" charset="0"/>
              </a:rPr>
              <a:t>PC </a:t>
            </a:r>
            <a:r>
              <a:rPr lang="fr-FR" sz="2400" b="1" i="0" u="none" strike="noStrike" baseline="0" dirty="0">
                <a:solidFill>
                  <a:srgbClr val="000000"/>
                </a:solidFill>
                <a:latin typeface="Cambria" panose="02040503050406030204" pitchFamily="18" charset="0"/>
                <a:ea typeface="Cambria" panose="02040503050406030204" pitchFamily="18" charset="0"/>
              </a:rPr>
              <a:t>regroupe l’ensemble des composants permettant le traitement des informations reçues de la </a:t>
            </a:r>
            <a:r>
              <a:rPr lang="fr-FR" sz="2400" b="1" i="1" u="none" strike="noStrike" baseline="0" dirty="0">
                <a:solidFill>
                  <a:srgbClr val="006FC0"/>
                </a:solidFill>
                <a:latin typeface="Cambria" panose="02040503050406030204" pitchFamily="18" charset="0"/>
                <a:ea typeface="Cambria" panose="02040503050406030204" pitchFamily="18" charset="0"/>
              </a:rPr>
              <a:t>PO </a:t>
            </a:r>
            <a:r>
              <a:rPr lang="fr-FR" sz="2400" b="1" i="0" u="none" strike="noStrike" baseline="0" dirty="0">
                <a:solidFill>
                  <a:srgbClr val="000000"/>
                </a:solidFill>
                <a:latin typeface="Cambria" panose="02040503050406030204" pitchFamily="18" charset="0"/>
                <a:ea typeface="Cambria" panose="02040503050406030204" pitchFamily="18" charset="0"/>
              </a:rPr>
              <a:t>et des ordres envoyés par </a:t>
            </a:r>
            <a:r>
              <a:rPr lang="fr-FR" sz="2400" b="1" i="1" u="none" strike="noStrike" baseline="0" dirty="0">
                <a:solidFill>
                  <a:srgbClr val="006FC0"/>
                </a:solidFill>
                <a:latin typeface="Cambria" panose="02040503050406030204" pitchFamily="18" charset="0"/>
                <a:ea typeface="Cambria" panose="02040503050406030204" pitchFamily="18" charset="0"/>
              </a:rPr>
              <a:t>la PR</a:t>
            </a:r>
            <a:r>
              <a:rPr lang="fr-FR" sz="2400" b="1" i="0" u="none" strike="noStrike" baseline="0" dirty="0">
                <a:solidFill>
                  <a:srgbClr val="000000"/>
                </a:solidFill>
                <a:latin typeface="Cambria" panose="02040503050406030204" pitchFamily="18" charset="0"/>
                <a:ea typeface="Cambria" panose="02040503050406030204" pitchFamily="18" charset="0"/>
              </a:rPr>
              <a:t>.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7" name="ZoneTexte 6">
            <a:extLst>
              <a:ext uri="{FF2B5EF4-FFF2-40B4-BE49-F238E27FC236}">
                <a16:creationId xmlns="" xmlns:a16="http://schemas.microsoft.com/office/drawing/2014/main" id="{56367EF3-6AC2-4978-8018-6AF14E9D7CEC}"/>
              </a:ext>
            </a:extLst>
          </p:cNvPr>
          <p:cNvSpPr txBox="1"/>
          <p:nvPr/>
        </p:nvSpPr>
        <p:spPr>
          <a:xfrm>
            <a:off x="0" y="4024483"/>
            <a:ext cx="12192000" cy="1131785"/>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•Elle pilote le fonctionnement du système automatisé en élaborant les ordres à partir de ces informations et informe l’opérateur de l’état du système. </a:t>
            </a:r>
          </a:p>
        </p:txBody>
      </p:sp>
      <p:sp>
        <p:nvSpPr>
          <p:cNvPr id="8" name="ZoneTexte 7">
            <a:extLst>
              <a:ext uri="{FF2B5EF4-FFF2-40B4-BE49-F238E27FC236}">
                <a16:creationId xmlns="" xmlns:a16="http://schemas.microsoft.com/office/drawing/2014/main" id="{13E9B295-C629-4027-8CD5-B4D1DF8B6B1F}"/>
              </a:ext>
            </a:extLst>
          </p:cNvPr>
          <p:cNvSpPr txBox="1"/>
          <p:nvPr/>
        </p:nvSpPr>
        <p:spPr>
          <a:xfrm>
            <a:off x="0" y="761274"/>
            <a:ext cx="12046687" cy="1685783"/>
          </a:xfrm>
          <a:prstGeom prst="rect">
            <a:avLst/>
          </a:prstGeom>
          <a:noFill/>
        </p:spPr>
        <p:txBody>
          <a:bodyPr wrap="square">
            <a:spAutoFit/>
          </a:bodyPr>
          <a:lstStyle/>
          <a:p>
            <a:pPr marL="457200" indent="-457200">
              <a:lnSpc>
                <a:spcPct val="150000"/>
              </a:lnSpc>
              <a:buFont typeface="+mj-lt"/>
              <a:buAutoNum type="arabicPeriod"/>
            </a:pPr>
            <a:r>
              <a:rPr lang="fr-FR" sz="2400" b="1" u="none" strike="noStrike" baseline="0" dirty="0">
                <a:solidFill>
                  <a:srgbClr val="006FC0"/>
                </a:solidFill>
                <a:latin typeface="Cambria" panose="02040503050406030204" pitchFamily="18" charset="0"/>
                <a:ea typeface="Cambria" panose="02040503050406030204" pitchFamily="18" charset="0"/>
              </a:rPr>
              <a:t>Programmée :</a:t>
            </a:r>
          </a:p>
          <a:p>
            <a:pPr>
              <a:lnSpc>
                <a:spcPct val="150000"/>
              </a:lnSpc>
            </a:pPr>
            <a:r>
              <a:rPr lang="fr-FR" sz="2400" b="1" u="none" strike="noStrike" baseline="0" dirty="0">
                <a:solidFill>
                  <a:srgbClr val="006FC0"/>
                </a:solidFill>
                <a:latin typeface="Cambria" panose="02040503050406030204" pitchFamily="18" charset="0"/>
                <a:ea typeface="Cambria" panose="02040503050406030204" pitchFamily="18" charset="0"/>
              </a:rPr>
              <a:t> </a:t>
            </a:r>
            <a:r>
              <a:rPr lang="fr-FR" sz="2400" b="1" u="none" strike="noStrike" baseline="0" dirty="0">
                <a:solidFill>
                  <a:srgbClr val="000000"/>
                </a:solidFill>
                <a:latin typeface="Cambria" panose="02040503050406030204" pitchFamily="18" charset="0"/>
                <a:ea typeface="Cambria" panose="02040503050406030204" pitchFamily="18" charset="0"/>
              </a:rPr>
              <a:t>la réalisation de la </a:t>
            </a:r>
            <a:r>
              <a:rPr lang="fr-FR" sz="2400" b="1" u="none" strike="noStrike" baseline="0" dirty="0">
                <a:solidFill>
                  <a:srgbClr val="006FC0"/>
                </a:solidFill>
                <a:latin typeface="Cambria" panose="02040503050406030204" pitchFamily="18" charset="0"/>
                <a:ea typeface="Cambria" panose="02040503050406030204" pitchFamily="18" charset="0"/>
              </a:rPr>
              <a:t>PC </a:t>
            </a:r>
            <a:r>
              <a:rPr lang="fr-FR" sz="2400" b="1" u="none" strike="noStrike" baseline="0" dirty="0">
                <a:solidFill>
                  <a:srgbClr val="000000"/>
                </a:solidFill>
                <a:latin typeface="Cambria" panose="02040503050406030204" pitchFamily="18" charset="0"/>
                <a:ea typeface="Cambria" panose="02040503050406030204" pitchFamily="18" charset="0"/>
              </a:rPr>
              <a:t>est basée sur une architecture intégrant un microprocesseur qui exécute un programme. </a:t>
            </a:r>
          </a:p>
        </p:txBody>
      </p:sp>
    </p:spTree>
    <p:extLst>
      <p:ext uri="{BB962C8B-B14F-4D97-AF65-F5344CB8AC3E}">
        <p14:creationId xmlns:p14="http://schemas.microsoft.com/office/powerpoint/2010/main" val="356517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479F044E-EF64-4BE1-82D3-FBD76DEC269F}"/>
              </a:ext>
            </a:extLst>
          </p:cNvPr>
          <p:cNvSpPr txBox="1"/>
          <p:nvPr/>
        </p:nvSpPr>
        <p:spPr>
          <a:xfrm>
            <a:off x="3498112" y="244549"/>
            <a:ext cx="5752214" cy="584775"/>
          </a:xfrm>
          <a:prstGeom prst="rect">
            <a:avLst/>
          </a:prstGeom>
          <a:noFill/>
        </p:spPr>
        <p:txBody>
          <a:bodyPr wrap="square">
            <a:spAutoFit/>
          </a:bodyPr>
          <a:lstStyle/>
          <a:p>
            <a:r>
              <a:rPr lang="fr-FR" sz="3200" b="1" dirty="0">
                <a:solidFill>
                  <a:srgbClr val="0033CC"/>
                </a:solidFill>
                <a:effectLst/>
                <a:latin typeface="Cambria" panose="02040503050406030204" pitchFamily="18" charset="0"/>
                <a:ea typeface="Cambria" panose="02040503050406030204" pitchFamily="18" charset="0"/>
              </a:rPr>
              <a:t>La partie opérative (PO)</a:t>
            </a:r>
            <a:endParaRPr lang="fr-FR" sz="3200" dirty="0">
              <a:solidFill>
                <a:srgbClr val="0033CC"/>
              </a:solidFill>
              <a:latin typeface="Cambria" panose="02040503050406030204" pitchFamily="18" charset="0"/>
              <a:ea typeface="Cambria" panose="02040503050406030204" pitchFamily="18" charset="0"/>
            </a:endParaRPr>
          </a:p>
        </p:txBody>
      </p:sp>
      <p:sp>
        <p:nvSpPr>
          <p:cNvPr id="5" name="ZoneTexte 4">
            <a:extLst>
              <a:ext uri="{FF2B5EF4-FFF2-40B4-BE49-F238E27FC236}">
                <a16:creationId xmlns="" xmlns:a16="http://schemas.microsoft.com/office/drawing/2014/main" id="{DC4780D5-BC31-423C-9E0B-4268057598DA}"/>
              </a:ext>
            </a:extLst>
          </p:cNvPr>
          <p:cNvSpPr txBox="1"/>
          <p:nvPr/>
        </p:nvSpPr>
        <p:spPr>
          <a:xfrm>
            <a:off x="0" y="908313"/>
            <a:ext cx="12192000" cy="1685783"/>
          </a:xfrm>
          <a:prstGeom prst="rect">
            <a:avLst/>
          </a:prstGeom>
          <a:noFill/>
        </p:spPr>
        <p:txBody>
          <a:bodyPr wrap="square">
            <a:spAutoFit/>
          </a:bodyPr>
          <a:lstStyle/>
          <a:p>
            <a:pPr algn="just">
              <a:lnSpc>
                <a:spcPct val="150000"/>
              </a:lnSpc>
            </a:pPr>
            <a:r>
              <a:rPr lang="fr-FR" sz="2400" b="1" dirty="0">
                <a:latin typeface="Cambria" panose="02040503050406030204" pitchFamily="18" charset="0"/>
                <a:ea typeface="Cambria" panose="02040503050406030204" pitchFamily="18" charset="0"/>
              </a:rPr>
              <a:t>La partie opérative d'un automatisme est le sous-ensemble qui effectue les actions physiques (déplacement, émission de lumière...), mesure des grandeurs physiques (température, humidité, luminosité...) et rend compte à la partie commande</a:t>
            </a:r>
          </a:p>
        </p:txBody>
      </p:sp>
      <p:sp>
        <p:nvSpPr>
          <p:cNvPr id="6" name="ZoneTexte 5">
            <a:extLst>
              <a:ext uri="{FF2B5EF4-FFF2-40B4-BE49-F238E27FC236}">
                <a16:creationId xmlns="" xmlns:a16="http://schemas.microsoft.com/office/drawing/2014/main" id="{CA97A1D1-AF09-4261-ACD5-34F55087D5F0}"/>
              </a:ext>
            </a:extLst>
          </p:cNvPr>
          <p:cNvSpPr txBox="1"/>
          <p:nvPr/>
        </p:nvSpPr>
        <p:spPr>
          <a:xfrm>
            <a:off x="199807" y="2551260"/>
            <a:ext cx="12192000" cy="1141146"/>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rPr>
              <a:t>Elle contient les organes de puissance (actionneurs) qui agissent sur la matière d'œuvre tel qu'un moteur électrique, un vérin pneumatique. </a:t>
            </a:r>
            <a:endParaRPr lang="fr-FR" sz="2400" b="1" dirty="0">
              <a:latin typeface="Cambria" panose="02040503050406030204" pitchFamily="18" charset="0"/>
              <a:ea typeface="Cambria" panose="02040503050406030204" pitchFamily="18" charset="0"/>
            </a:endParaRPr>
          </a:p>
        </p:txBody>
      </p:sp>
      <p:sp>
        <p:nvSpPr>
          <p:cNvPr id="22" name="ZoneTexte 21">
            <a:extLst>
              <a:ext uri="{FF2B5EF4-FFF2-40B4-BE49-F238E27FC236}">
                <a16:creationId xmlns="" xmlns:a16="http://schemas.microsoft.com/office/drawing/2014/main" id="{36C0EA2F-9ECA-4582-80E3-08F020B45BFE}"/>
              </a:ext>
            </a:extLst>
          </p:cNvPr>
          <p:cNvSpPr txBox="1"/>
          <p:nvPr/>
        </p:nvSpPr>
        <p:spPr>
          <a:xfrm>
            <a:off x="0" y="3831422"/>
            <a:ext cx="11962151" cy="830997"/>
          </a:xfrm>
          <a:prstGeom prst="rect">
            <a:avLst/>
          </a:prstGeom>
          <a:noFill/>
        </p:spPr>
        <p:txBody>
          <a:bodyPr wrap="square">
            <a:spAutoFit/>
          </a:bodyPr>
          <a:lstStyle/>
          <a:p>
            <a:pPr algn="l"/>
            <a:r>
              <a:rPr lang="fr-FR" sz="2400" b="1" i="0" u="none" strike="noStrike" baseline="0" dirty="0">
                <a:latin typeface="Cambria" panose="02040503050406030204" pitchFamily="18" charset="0"/>
                <a:ea typeface="Cambria" panose="02040503050406030204" pitchFamily="18" charset="0"/>
              </a:rPr>
              <a:t>Cette partie comporte : des </a:t>
            </a:r>
            <a:r>
              <a:rPr lang="fr-FR" sz="2400" b="1" i="0" u="none" strike="noStrike" baseline="0" dirty="0">
                <a:solidFill>
                  <a:srgbClr val="FF0000"/>
                </a:solidFill>
                <a:latin typeface="Cambria" panose="02040503050406030204" pitchFamily="18" charset="0"/>
                <a:ea typeface="Cambria" panose="02040503050406030204" pitchFamily="18" charset="0"/>
              </a:rPr>
              <a:t>actionneurs</a:t>
            </a:r>
            <a:r>
              <a:rPr lang="fr-FR" sz="2400" b="1" i="0" u="none" strike="noStrike" baseline="0" dirty="0">
                <a:latin typeface="Cambria" panose="02040503050406030204" pitchFamily="18" charset="0"/>
                <a:ea typeface="Cambria" panose="02040503050406030204" pitchFamily="18" charset="0"/>
              </a:rPr>
              <a:t>, des </a:t>
            </a:r>
            <a:r>
              <a:rPr lang="fr-FR" sz="2400" b="1" i="0" u="none" strike="noStrike" baseline="0" dirty="0">
                <a:solidFill>
                  <a:srgbClr val="FF0000"/>
                </a:solidFill>
                <a:latin typeface="Cambria" panose="02040503050406030204" pitchFamily="18" charset="0"/>
                <a:ea typeface="Cambria" panose="02040503050406030204" pitchFamily="18" charset="0"/>
              </a:rPr>
              <a:t>préactionneurs</a:t>
            </a:r>
            <a:r>
              <a:rPr lang="fr-FR" sz="2400" b="1" dirty="0">
                <a:solidFill>
                  <a:srgbClr val="FF0000"/>
                </a:solidFill>
                <a:latin typeface="Cambria" panose="02040503050406030204" pitchFamily="18" charset="0"/>
                <a:ea typeface="Cambria" panose="02040503050406030204" pitchFamily="18" charset="0"/>
              </a:rPr>
              <a:t>, </a:t>
            </a:r>
            <a:r>
              <a:rPr lang="fr-FR" sz="2400" b="1" i="0" u="none" strike="noStrike" baseline="0" dirty="0">
                <a:latin typeface="Cambria" panose="02040503050406030204" pitchFamily="18" charset="0"/>
                <a:ea typeface="Cambria" panose="02040503050406030204" pitchFamily="18" charset="0"/>
              </a:rPr>
              <a:t>des </a:t>
            </a:r>
            <a:r>
              <a:rPr lang="fr-FR" sz="2400" b="1" i="0" u="none" strike="noStrike" baseline="0" dirty="0">
                <a:solidFill>
                  <a:srgbClr val="FF0000"/>
                </a:solidFill>
                <a:latin typeface="Cambria" panose="02040503050406030204" pitchFamily="18" charset="0"/>
                <a:ea typeface="Cambria" panose="02040503050406030204" pitchFamily="18" charset="0"/>
              </a:rPr>
              <a:t>capteurs </a:t>
            </a:r>
            <a:r>
              <a:rPr lang="fr-FR" sz="2400" b="1" i="0" u="none" strike="noStrike" baseline="0" dirty="0">
                <a:latin typeface="Cambria" panose="02040503050406030204" pitchFamily="18" charset="0"/>
                <a:ea typeface="Cambria" panose="02040503050406030204" pitchFamily="18" charset="0"/>
              </a:rPr>
              <a:t>et des </a:t>
            </a:r>
            <a:r>
              <a:rPr lang="fr-FR" sz="2400" b="1" i="0" u="none" strike="noStrike" baseline="0" dirty="0">
                <a:solidFill>
                  <a:srgbClr val="FF0000"/>
                </a:solidFill>
                <a:latin typeface="Cambria" panose="02040503050406030204" pitchFamily="18" charset="0"/>
                <a:ea typeface="Cambria" panose="02040503050406030204" pitchFamily="18" charset="0"/>
              </a:rPr>
              <a:t>effecteurs</a:t>
            </a:r>
            <a:r>
              <a:rPr lang="fr-FR" sz="2400" b="1" i="0" u="none" strike="noStrike" baseline="0" dirty="0">
                <a:latin typeface="Cambria" panose="02040503050406030204" pitchFamily="18" charset="0"/>
                <a:ea typeface="Cambria" panose="02040503050406030204" pitchFamily="18" charset="0"/>
              </a:rPr>
              <a:t> </a:t>
            </a:r>
          </a:p>
        </p:txBody>
      </p:sp>
      <p:pic>
        <p:nvPicPr>
          <p:cNvPr id="24" name="Image 23">
            <a:extLst>
              <a:ext uri="{FF2B5EF4-FFF2-40B4-BE49-F238E27FC236}">
                <a16:creationId xmlns="" xmlns:a16="http://schemas.microsoft.com/office/drawing/2014/main" id="{50959984-E785-4EE9-8AEA-4562CF873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44" y="4579292"/>
            <a:ext cx="9766638" cy="1877731"/>
          </a:xfrm>
          <a:prstGeom prst="rect">
            <a:avLst/>
          </a:prstGeom>
        </p:spPr>
      </p:pic>
    </p:spTree>
    <p:extLst>
      <p:ext uri="{BB962C8B-B14F-4D97-AF65-F5344CB8AC3E}">
        <p14:creationId xmlns:p14="http://schemas.microsoft.com/office/powerpoint/2010/main" val="219661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 xmlns:a16="http://schemas.microsoft.com/office/drawing/2014/main" id="{30230D04-D29C-4787-8F35-686981DC8759}"/>
              </a:ext>
            </a:extLst>
          </p:cNvPr>
          <p:cNvSpPr txBox="1"/>
          <p:nvPr/>
        </p:nvSpPr>
        <p:spPr>
          <a:xfrm>
            <a:off x="0" y="425363"/>
            <a:ext cx="12192001" cy="1685783"/>
          </a:xfrm>
          <a:prstGeom prst="rect">
            <a:avLst/>
          </a:prstGeom>
          <a:noFill/>
        </p:spPr>
        <p:txBody>
          <a:bodyPr wrap="square">
            <a:spAutoFit/>
          </a:bodyPr>
          <a:lstStyle/>
          <a:p>
            <a:pPr marL="457200" indent="-457200" algn="just">
              <a:lnSpc>
                <a:spcPct val="150000"/>
              </a:lnSpc>
              <a:buFont typeface="+mj-lt"/>
              <a:buAutoNum type="arabicPeriod"/>
            </a:pPr>
            <a:r>
              <a:rPr lang="fr-FR" sz="2400" b="1" i="0" u="none" strike="noStrike" baseline="0" dirty="0">
                <a:solidFill>
                  <a:srgbClr val="0033CC"/>
                </a:solidFill>
                <a:latin typeface="Cambria" panose="02040503050406030204" pitchFamily="18" charset="0"/>
                <a:ea typeface="Cambria" panose="02040503050406030204" pitchFamily="18" charset="0"/>
              </a:rPr>
              <a:t>Actionneur: </a:t>
            </a:r>
            <a:r>
              <a:rPr lang="fr-FR" sz="2400" b="1" i="0" u="none" strike="noStrike" baseline="0" dirty="0">
                <a:latin typeface="Cambria" panose="02040503050406030204" pitchFamily="18" charset="0"/>
                <a:ea typeface="Cambria" panose="02040503050406030204" pitchFamily="18" charset="0"/>
              </a:rPr>
              <a:t>est un constituant de puissance qui convertit une énergie d’entrée en une énergie de sortie utilisable pour obtenir une action définie. </a:t>
            </a:r>
            <a:endParaRPr lang="fr-FR" sz="2400" b="0" i="0" u="none" strike="noStrike" baseline="0" dirty="0">
              <a:latin typeface="Cambria" panose="02040503050406030204" pitchFamily="18" charset="0"/>
              <a:ea typeface="Cambria" panose="02040503050406030204" pitchFamily="18" charset="0"/>
            </a:endParaRPr>
          </a:p>
          <a:p>
            <a:pPr algn="just">
              <a:lnSpc>
                <a:spcPct val="150000"/>
              </a:lnSpc>
            </a:pPr>
            <a:r>
              <a:rPr lang="fr-FR" sz="2400" b="1" i="0" u="none" strike="noStrike" baseline="0" dirty="0">
                <a:latin typeface="Cambria" panose="02040503050406030204" pitchFamily="18" charset="0"/>
                <a:ea typeface="Cambria" panose="02040503050406030204" pitchFamily="18" charset="0"/>
              </a:rPr>
              <a:t>Ce sont essentiellement: </a:t>
            </a:r>
            <a:endParaRPr lang="fr-FR" sz="2400" b="0" i="0" u="none" strike="noStrike" baseline="0" dirty="0">
              <a:latin typeface="Cambria" panose="02040503050406030204" pitchFamily="18" charset="0"/>
              <a:ea typeface="Cambria" panose="02040503050406030204" pitchFamily="18" charset="0"/>
            </a:endParaRPr>
          </a:p>
        </p:txBody>
      </p:sp>
      <p:sp>
        <p:nvSpPr>
          <p:cNvPr id="19" name="ZoneTexte 18">
            <a:extLst>
              <a:ext uri="{FF2B5EF4-FFF2-40B4-BE49-F238E27FC236}">
                <a16:creationId xmlns="" xmlns:a16="http://schemas.microsoft.com/office/drawing/2014/main" id="{176C5440-3B5E-4A7D-BF71-083C49DE9AC6}"/>
              </a:ext>
            </a:extLst>
          </p:cNvPr>
          <p:cNvSpPr txBox="1"/>
          <p:nvPr/>
        </p:nvSpPr>
        <p:spPr>
          <a:xfrm>
            <a:off x="0" y="2442621"/>
            <a:ext cx="7549662" cy="461665"/>
          </a:xfrm>
          <a:prstGeom prst="rect">
            <a:avLst/>
          </a:prstGeom>
          <a:noFill/>
        </p:spPr>
        <p:txBody>
          <a:bodyPr wrap="square">
            <a:spAutoFit/>
          </a:bodyPr>
          <a:lstStyle/>
          <a:p>
            <a:pPr marL="457200" indent="-457200">
              <a:buFont typeface="+mj-lt"/>
              <a:buAutoNum type="alphaLcPeriod"/>
            </a:pPr>
            <a:r>
              <a:rPr lang="fr-FR" sz="2400" b="1" dirty="0">
                <a:solidFill>
                  <a:srgbClr val="FF0000"/>
                </a:solidFill>
                <a:effectLst/>
                <a:latin typeface="Cambria" panose="02040503050406030204" pitchFamily="18" charset="0"/>
                <a:ea typeface="Cambria" panose="02040503050406030204" pitchFamily="18" charset="0"/>
              </a:rPr>
              <a:t>Actionneurs électriques </a:t>
            </a:r>
            <a:r>
              <a:rPr lang="fr-FR" sz="2400" b="1" dirty="0">
                <a:effectLst/>
                <a:latin typeface="Cambria" panose="02040503050406030204" pitchFamily="18" charset="0"/>
                <a:ea typeface="Cambria" panose="02040503050406030204" pitchFamily="18" charset="0"/>
              </a:rPr>
              <a:t>(moteurs électriques).</a:t>
            </a:r>
            <a:endParaRPr lang="fr-FR" sz="2400" b="1" dirty="0">
              <a:latin typeface="Cambria" panose="02040503050406030204" pitchFamily="18" charset="0"/>
              <a:ea typeface="Cambria" panose="02040503050406030204" pitchFamily="18" charset="0"/>
            </a:endParaRPr>
          </a:p>
        </p:txBody>
      </p:sp>
      <p:pic>
        <p:nvPicPr>
          <p:cNvPr id="8" name="Image 7">
            <a:extLst>
              <a:ext uri="{FF2B5EF4-FFF2-40B4-BE49-F238E27FC236}">
                <a16:creationId xmlns="" xmlns:a16="http://schemas.microsoft.com/office/drawing/2014/main" id="{BFA1CA28-CC4D-4879-899D-073D21C3F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001" y="3235761"/>
            <a:ext cx="2687203" cy="2628000"/>
          </a:xfrm>
          <a:prstGeom prst="rect">
            <a:avLst/>
          </a:prstGeom>
        </p:spPr>
      </p:pic>
      <p:pic>
        <p:nvPicPr>
          <p:cNvPr id="9" name="Image 8">
            <a:extLst>
              <a:ext uri="{FF2B5EF4-FFF2-40B4-BE49-F238E27FC236}">
                <a16:creationId xmlns="" xmlns:a16="http://schemas.microsoft.com/office/drawing/2014/main" id="{92AD0AC5-3410-45DC-967E-352FAC81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44" y="3403481"/>
            <a:ext cx="2924088" cy="2628000"/>
          </a:xfrm>
          <a:prstGeom prst="rect">
            <a:avLst/>
          </a:prstGeom>
        </p:spPr>
      </p:pic>
    </p:spTree>
    <p:extLst>
      <p:ext uri="{BB962C8B-B14F-4D97-AF65-F5344CB8AC3E}">
        <p14:creationId xmlns:p14="http://schemas.microsoft.com/office/powerpoint/2010/main" val="13967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AutoShape 11">
            <a:extLst>
              <a:ext uri="{FF2B5EF4-FFF2-40B4-BE49-F238E27FC236}">
                <a16:creationId xmlns="" xmlns:a16="http://schemas.microsoft.com/office/drawing/2014/main" id="{AE6B1D9A-61CC-4731-9662-347975FBD6FC}"/>
              </a:ext>
            </a:extLst>
          </p:cNvPr>
          <p:cNvSpPr>
            <a:spLocks noChangeArrowheads="1"/>
          </p:cNvSpPr>
          <p:nvPr/>
        </p:nvSpPr>
        <p:spPr bwMode="auto">
          <a:xfrm>
            <a:off x="6672263" y="2565401"/>
            <a:ext cx="3744912"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98" name="Rectangle 2">
            <a:extLst>
              <a:ext uri="{FF2B5EF4-FFF2-40B4-BE49-F238E27FC236}">
                <a16:creationId xmlns="" xmlns:a16="http://schemas.microsoft.com/office/drawing/2014/main" id="{BC1E98BB-B04C-4CA3-9783-6AB87B53DA32}"/>
              </a:ext>
            </a:extLst>
          </p:cNvPr>
          <p:cNvSpPr>
            <a:spLocks noGrp="1" noChangeArrowheads="1"/>
          </p:cNvSpPr>
          <p:nvPr>
            <p:ph type="title"/>
          </p:nvPr>
        </p:nvSpPr>
        <p:spPr>
          <a:xfrm>
            <a:off x="2351089" y="470980"/>
            <a:ext cx="6733534" cy="474847"/>
          </a:xfrm>
        </p:spPr>
        <p:txBody>
          <a:bodyPr>
            <a:noAutofit/>
          </a:bodyPr>
          <a:lstStyle/>
          <a:p>
            <a:r>
              <a:rPr lang="fr-FR" altLang="fr-FR" sz="4000" b="1" dirty="0">
                <a:solidFill>
                  <a:srgbClr val="0033CC"/>
                </a:solidFill>
                <a:latin typeface="Cambria" panose="02040503050406030204" pitchFamily="18" charset="0"/>
                <a:ea typeface="Cambria" panose="02040503050406030204" pitchFamily="18" charset="0"/>
              </a:rPr>
              <a:t>Fonction d’un moteur</a:t>
            </a:r>
          </a:p>
        </p:txBody>
      </p:sp>
      <p:sp>
        <p:nvSpPr>
          <p:cNvPr id="4100" name="Rectangle 4">
            <a:extLst>
              <a:ext uri="{FF2B5EF4-FFF2-40B4-BE49-F238E27FC236}">
                <a16:creationId xmlns="" xmlns:a16="http://schemas.microsoft.com/office/drawing/2014/main" id="{F5F6E7A5-7B8C-4745-8D12-86C64C443143}"/>
              </a:ext>
            </a:extLst>
          </p:cNvPr>
          <p:cNvSpPr>
            <a:spLocks noChangeArrowheads="1"/>
          </p:cNvSpPr>
          <p:nvPr/>
        </p:nvSpPr>
        <p:spPr bwMode="auto">
          <a:xfrm>
            <a:off x="5016501" y="2205038"/>
            <a:ext cx="2016125" cy="16573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a:solidFill>
                  <a:schemeClr val="bg2"/>
                </a:solidFill>
              </a:rPr>
              <a:t>moteur</a:t>
            </a:r>
          </a:p>
        </p:txBody>
      </p:sp>
      <p:sp>
        <p:nvSpPr>
          <p:cNvPr id="4102" name="AutoShape 6">
            <a:extLst>
              <a:ext uri="{FF2B5EF4-FFF2-40B4-BE49-F238E27FC236}">
                <a16:creationId xmlns="" xmlns:a16="http://schemas.microsoft.com/office/drawing/2014/main" id="{A6B1BEAB-EF56-4739-8D59-F380BEC66C99}"/>
              </a:ext>
            </a:extLst>
          </p:cNvPr>
          <p:cNvSpPr>
            <a:spLocks noChangeArrowheads="1"/>
          </p:cNvSpPr>
          <p:nvPr/>
        </p:nvSpPr>
        <p:spPr bwMode="auto">
          <a:xfrm>
            <a:off x="1668464" y="2565401"/>
            <a:ext cx="3563937"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06" name="Text Box 10">
            <a:extLst>
              <a:ext uri="{FF2B5EF4-FFF2-40B4-BE49-F238E27FC236}">
                <a16:creationId xmlns="" xmlns:a16="http://schemas.microsoft.com/office/drawing/2014/main" id="{52E64D55-1508-4258-9970-998CE22096D0}"/>
              </a:ext>
            </a:extLst>
          </p:cNvPr>
          <p:cNvSpPr txBox="1">
            <a:spLocks noChangeArrowheads="1"/>
          </p:cNvSpPr>
          <p:nvPr/>
        </p:nvSpPr>
        <p:spPr bwMode="auto">
          <a:xfrm>
            <a:off x="2154238" y="2781301"/>
            <a:ext cx="2747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solidFill>
                  <a:schemeClr val="bg2"/>
                </a:solidFill>
              </a:rPr>
              <a:t>puissance électrique</a:t>
            </a:r>
          </a:p>
        </p:txBody>
      </p:sp>
      <p:sp>
        <p:nvSpPr>
          <p:cNvPr id="4108" name="Text Box 12">
            <a:extLst>
              <a:ext uri="{FF2B5EF4-FFF2-40B4-BE49-F238E27FC236}">
                <a16:creationId xmlns="" xmlns:a16="http://schemas.microsoft.com/office/drawing/2014/main" id="{862EAFCE-90C2-4034-9363-3789B351992D}"/>
              </a:ext>
            </a:extLst>
          </p:cNvPr>
          <p:cNvSpPr txBox="1">
            <a:spLocks noChangeArrowheads="1"/>
          </p:cNvSpPr>
          <p:nvPr/>
        </p:nvSpPr>
        <p:spPr bwMode="auto">
          <a:xfrm>
            <a:off x="7207250" y="2781301"/>
            <a:ext cx="2865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solidFill>
                  <a:schemeClr val="bg2"/>
                </a:solidFill>
              </a:rPr>
              <a:t>puissance mécanique</a:t>
            </a:r>
          </a:p>
        </p:txBody>
      </p:sp>
      <p:sp>
        <p:nvSpPr>
          <p:cNvPr id="4109" name="Text Box 13">
            <a:extLst>
              <a:ext uri="{FF2B5EF4-FFF2-40B4-BE49-F238E27FC236}">
                <a16:creationId xmlns="" xmlns:a16="http://schemas.microsoft.com/office/drawing/2014/main" id="{B6ED358A-009D-4746-AFEF-D00F39E3532A}"/>
              </a:ext>
            </a:extLst>
          </p:cNvPr>
          <p:cNvSpPr txBox="1">
            <a:spLocks noChangeArrowheads="1"/>
          </p:cNvSpPr>
          <p:nvPr/>
        </p:nvSpPr>
        <p:spPr bwMode="auto">
          <a:xfrm>
            <a:off x="2351089" y="3429000"/>
            <a:ext cx="29980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a:latin typeface="Cambria" panose="02040503050406030204" pitchFamily="18" charset="0"/>
                <a:ea typeface="Cambria" panose="02040503050406030204" pitchFamily="18" charset="0"/>
              </a:rPr>
              <a:t>fournie par </a:t>
            </a:r>
          </a:p>
          <a:p>
            <a:r>
              <a:rPr lang="fr-FR" altLang="fr-FR" sz="2400" dirty="0">
                <a:latin typeface="Cambria" panose="02040503050406030204" pitchFamily="18" charset="0"/>
                <a:ea typeface="Cambria" panose="02040503050406030204" pitchFamily="18" charset="0"/>
              </a:rPr>
              <a:t>l’alimentation </a:t>
            </a:r>
          </a:p>
          <a:p>
            <a:r>
              <a:rPr lang="fr-FR" altLang="fr-FR" sz="2400" dirty="0">
                <a:latin typeface="Cambria" panose="02040503050406030204" pitchFamily="18" charset="0"/>
                <a:ea typeface="Cambria" panose="02040503050406030204" pitchFamily="18" charset="0"/>
              </a:rPr>
              <a:t>électrique</a:t>
            </a:r>
          </a:p>
          <a:p>
            <a:r>
              <a:rPr lang="fr-FR" altLang="fr-FR" sz="2400" dirty="0">
                <a:latin typeface="Cambria" panose="02040503050406030204" pitchFamily="18" charset="0"/>
                <a:ea typeface="Cambria" panose="02040503050406030204" pitchFamily="18" charset="0"/>
              </a:rPr>
              <a:t>(puissance absorbée)</a:t>
            </a:r>
          </a:p>
        </p:txBody>
      </p:sp>
      <p:sp>
        <p:nvSpPr>
          <p:cNvPr id="4110" name="Text Box 14">
            <a:extLst>
              <a:ext uri="{FF2B5EF4-FFF2-40B4-BE49-F238E27FC236}">
                <a16:creationId xmlns="" xmlns:a16="http://schemas.microsoft.com/office/drawing/2014/main" id="{B259970E-C44C-4926-BC91-9FB0D4CD47E2}"/>
              </a:ext>
            </a:extLst>
          </p:cNvPr>
          <p:cNvSpPr txBox="1">
            <a:spLocks noChangeArrowheads="1"/>
          </p:cNvSpPr>
          <p:nvPr/>
        </p:nvSpPr>
        <p:spPr bwMode="auto">
          <a:xfrm>
            <a:off x="7680325" y="3429000"/>
            <a:ext cx="23807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dirty="0">
                <a:latin typeface="Cambria" panose="02040503050406030204" pitchFamily="18" charset="0"/>
                <a:ea typeface="Cambria" panose="02040503050406030204" pitchFamily="18" charset="0"/>
              </a:rPr>
              <a:t>disponible </a:t>
            </a:r>
          </a:p>
          <a:p>
            <a:r>
              <a:rPr lang="fr-FR" altLang="fr-FR" sz="2400" dirty="0">
                <a:latin typeface="Cambria" panose="02040503050406030204" pitchFamily="18" charset="0"/>
                <a:ea typeface="Cambria" panose="02040503050406030204" pitchFamily="18" charset="0"/>
              </a:rPr>
              <a:t>sur l’arbre </a:t>
            </a:r>
          </a:p>
          <a:p>
            <a:r>
              <a:rPr lang="fr-FR" altLang="fr-FR" sz="2400" dirty="0">
                <a:latin typeface="Cambria" panose="02040503050406030204" pitchFamily="18" charset="0"/>
                <a:ea typeface="Cambria" panose="02040503050406030204" pitchFamily="18" charset="0"/>
              </a:rPr>
              <a:t>du moteur</a:t>
            </a:r>
          </a:p>
          <a:p>
            <a:r>
              <a:rPr lang="fr-FR" altLang="fr-FR" sz="2400" dirty="0">
                <a:latin typeface="Cambria" panose="02040503050406030204" pitchFamily="18" charset="0"/>
                <a:ea typeface="Cambria" panose="02040503050406030204" pitchFamily="18" charset="0"/>
              </a:rPr>
              <a:t>(puissance utile)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 xmlns:a16="http://schemas.microsoft.com/office/drawing/2014/main" id="{EBC6225B-7DB1-439D-AD9F-665C9077F23E}"/>
              </a:ext>
            </a:extLst>
          </p:cNvPr>
          <p:cNvSpPr>
            <a:spLocks noChangeArrowheads="1"/>
          </p:cNvSpPr>
          <p:nvPr/>
        </p:nvSpPr>
        <p:spPr bwMode="auto">
          <a:xfrm>
            <a:off x="2197100" y="3413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fr-FR" altLang="fr-FR" b="1" dirty="0">
                <a:solidFill>
                  <a:srgbClr val="0033CC"/>
                </a:solidFill>
                <a:latin typeface="Cambria" panose="02040503050406030204" pitchFamily="18" charset="0"/>
                <a:ea typeface="Cambria" panose="02040503050406030204" pitchFamily="18" charset="0"/>
              </a:rPr>
              <a:t>Eléments de base d’un moteur</a:t>
            </a:r>
          </a:p>
        </p:txBody>
      </p:sp>
      <p:sp>
        <p:nvSpPr>
          <p:cNvPr id="13317" name="AutoShape 5">
            <a:extLst>
              <a:ext uri="{FF2B5EF4-FFF2-40B4-BE49-F238E27FC236}">
                <a16:creationId xmlns="" xmlns:a16="http://schemas.microsoft.com/office/drawing/2014/main" id="{B433D9BD-9D29-4174-92CE-CAE77EA9189E}"/>
              </a:ext>
            </a:extLst>
          </p:cNvPr>
          <p:cNvSpPr>
            <a:spLocks noChangeArrowheads="1"/>
          </p:cNvSpPr>
          <p:nvPr/>
        </p:nvSpPr>
        <p:spPr bwMode="auto">
          <a:xfrm>
            <a:off x="2208213" y="2420939"/>
            <a:ext cx="647700" cy="358775"/>
          </a:xfrm>
          <a:prstGeom prst="rightArrow">
            <a:avLst>
              <a:gd name="adj1" fmla="val 50000"/>
              <a:gd name="adj2" fmla="val 451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8" name="AutoShape 6">
            <a:extLst>
              <a:ext uri="{FF2B5EF4-FFF2-40B4-BE49-F238E27FC236}">
                <a16:creationId xmlns="" xmlns:a16="http://schemas.microsoft.com/office/drawing/2014/main" id="{33A580EA-093F-41D8-B7A5-C804410071E1}"/>
              </a:ext>
            </a:extLst>
          </p:cNvPr>
          <p:cNvSpPr>
            <a:spLocks noChangeArrowheads="1"/>
          </p:cNvSpPr>
          <p:nvPr/>
        </p:nvSpPr>
        <p:spPr bwMode="auto">
          <a:xfrm>
            <a:off x="2208213" y="4725989"/>
            <a:ext cx="647700" cy="358775"/>
          </a:xfrm>
          <a:prstGeom prst="rightArrow">
            <a:avLst>
              <a:gd name="adj1" fmla="val 50000"/>
              <a:gd name="adj2" fmla="val 451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9" name="Text Box 7">
            <a:extLst>
              <a:ext uri="{FF2B5EF4-FFF2-40B4-BE49-F238E27FC236}">
                <a16:creationId xmlns="" xmlns:a16="http://schemas.microsoft.com/office/drawing/2014/main" id="{24F9099E-8F42-4411-A107-A4DA02B0D735}"/>
              </a:ext>
            </a:extLst>
          </p:cNvPr>
          <p:cNvSpPr txBox="1">
            <a:spLocks noChangeArrowheads="1"/>
          </p:cNvSpPr>
          <p:nvPr/>
        </p:nvSpPr>
        <p:spPr bwMode="auto">
          <a:xfrm>
            <a:off x="2908301" y="2349500"/>
            <a:ext cx="37877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latin typeface="Cambria" panose="02040503050406030204" pitchFamily="18" charset="0"/>
                <a:ea typeface="Cambria" panose="02040503050406030204" pitchFamily="18" charset="0"/>
              </a:rPr>
              <a:t>Le stator (ou inducteur) : </a:t>
            </a:r>
          </a:p>
          <a:p>
            <a:r>
              <a:rPr lang="fr-FR" altLang="fr-FR" sz="2400" b="1" dirty="0">
                <a:latin typeface="Cambria" panose="02040503050406030204" pitchFamily="18" charset="0"/>
                <a:ea typeface="Cambria" panose="02040503050406030204" pitchFamily="18" charset="0"/>
              </a:rPr>
              <a:t>partie fixe,</a:t>
            </a:r>
          </a:p>
          <a:p>
            <a:r>
              <a:rPr lang="fr-FR" altLang="fr-FR" sz="2400" b="1" dirty="0">
                <a:latin typeface="Cambria" panose="02040503050406030204" pitchFamily="18" charset="0"/>
                <a:ea typeface="Cambria" panose="02040503050406030204" pitchFamily="18" charset="0"/>
              </a:rPr>
              <a:t>produit le champ </a:t>
            </a:r>
          </a:p>
          <a:p>
            <a:r>
              <a:rPr lang="fr-FR" altLang="fr-FR" sz="2400" b="1" dirty="0">
                <a:latin typeface="Cambria" panose="02040503050406030204" pitchFamily="18" charset="0"/>
                <a:ea typeface="Cambria" panose="02040503050406030204" pitchFamily="18" charset="0"/>
              </a:rPr>
              <a:t>magnétique</a:t>
            </a:r>
          </a:p>
        </p:txBody>
      </p:sp>
      <p:sp>
        <p:nvSpPr>
          <p:cNvPr id="13320" name="Text Box 8">
            <a:extLst>
              <a:ext uri="{FF2B5EF4-FFF2-40B4-BE49-F238E27FC236}">
                <a16:creationId xmlns="" xmlns:a16="http://schemas.microsoft.com/office/drawing/2014/main" id="{4A293FAE-CD56-42CB-AC86-2779BDB5A7B4}"/>
              </a:ext>
            </a:extLst>
          </p:cNvPr>
          <p:cNvSpPr txBox="1">
            <a:spLocks noChangeArrowheads="1"/>
          </p:cNvSpPr>
          <p:nvPr/>
        </p:nvSpPr>
        <p:spPr bwMode="auto">
          <a:xfrm>
            <a:off x="2927350" y="4627564"/>
            <a:ext cx="3147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latin typeface="Cambria" panose="02040503050406030204" pitchFamily="18" charset="0"/>
                <a:ea typeface="Cambria" panose="02040503050406030204" pitchFamily="18" charset="0"/>
              </a:rPr>
              <a:t>Le rotor (ou induit) : </a:t>
            </a:r>
          </a:p>
          <a:p>
            <a:r>
              <a:rPr lang="fr-FR" altLang="fr-FR" sz="2400" b="1" dirty="0">
                <a:latin typeface="Cambria" panose="02040503050406030204" pitchFamily="18" charset="0"/>
                <a:ea typeface="Cambria" panose="02040503050406030204" pitchFamily="18" charset="0"/>
              </a:rPr>
              <a:t>partie mobile, </a:t>
            </a:r>
          </a:p>
          <a:p>
            <a:r>
              <a:rPr lang="fr-FR" altLang="fr-FR" sz="2400" b="1" dirty="0">
                <a:latin typeface="Cambria" panose="02040503050406030204" pitchFamily="18" charset="0"/>
                <a:ea typeface="Cambria" panose="02040503050406030204" pitchFamily="18" charset="0"/>
              </a:rPr>
              <a:t>en rotation</a:t>
            </a:r>
          </a:p>
        </p:txBody>
      </p:sp>
      <p:sp>
        <p:nvSpPr>
          <p:cNvPr id="13321" name="Rectangle 9">
            <a:extLst>
              <a:ext uri="{FF2B5EF4-FFF2-40B4-BE49-F238E27FC236}">
                <a16:creationId xmlns="" xmlns:a16="http://schemas.microsoft.com/office/drawing/2014/main" id="{1F78FC0D-0614-44C1-9C46-E18162D69E7A}"/>
              </a:ext>
            </a:extLst>
          </p:cNvPr>
          <p:cNvSpPr>
            <a:spLocks noChangeArrowheads="1"/>
          </p:cNvSpPr>
          <p:nvPr/>
        </p:nvSpPr>
        <p:spPr bwMode="auto">
          <a:xfrm>
            <a:off x="6816725" y="2060575"/>
            <a:ext cx="3455988" cy="4248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sz="2400" b="1" dirty="0">
              <a:latin typeface="Cambria" panose="02040503050406030204" pitchFamily="18" charset="0"/>
              <a:ea typeface="Cambria" panose="02040503050406030204" pitchFamily="18" charset="0"/>
            </a:endParaRPr>
          </a:p>
        </p:txBody>
      </p:sp>
      <p:sp>
        <p:nvSpPr>
          <p:cNvPr id="13323" name="Text Box 11">
            <a:extLst>
              <a:ext uri="{FF2B5EF4-FFF2-40B4-BE49-F238E27FC236}">
                <a16:creationId xmlns="" xmlns:a16="http://schemas.microsoft.com/office/drawing/2014/main" id="{B80C6554-E5D6-49AC-AE18-F1F47352FD6C}"/>
              </a:ext>
            </a:extLst>
          </p:cNvPr>
          <p:cNvSpPr txBox="1">
            <a:spLocks noChangeArrowheads="1"/>
          </p:cNvSpPr>
          <p:nvPr/>
        </p:nvSpPr>
        <p:spPr bwMode="auto">
          <a:xfrm>
            <a:off x="7824788" y="2108201"/>
            <a:ext cx="1245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Exemple</a:t>
            </a:r>
          </a:p>
        </p:txBody>
      </p:sp>
      <p:graphicFrame>
        <p:nvGraphicFramePr>
          <p:cNvPr id="13324" name="Object 12">
            <a:extLst>
              <a:ext uri="{FF2B5EF4-FFF2-40B4-BE49-F238E27FC236}">
                <a16:creationId xmlns="" xmlns:a16="http://schemas.microsoft.com/office/drawing/2014/main" id="{7E047C47-5402-47A1-8623-58844E10C970}"/>
              </a:ext>
            </a:extLst>
          </p:cNvPr>
          <p:cNvGraphicFramePr>
            <a:graphicFrameLocks noGrp="1" noChangeAspect="1"/>
          </p:cNvGraphicFramePr>
          <p:nvPr>
            <p:ph/>
          </p:nvPr>
        </p:nvGraphicFramePr>
        <p:xfrm>
          <a:off x="6888164" y="3908426"/>
          <a:ext cx="3311525" cy="1647825"/>
        </p:xfrm>
        <a:graphic>
          <a:graphicData uri="http://schemas.openxmlformats.org/presentationml/2006/ole">
            <mc:AlternateContent xmlns:mc="http://schemas.openxmlformats.org/markup-compatibility/2006">
              <mc:Choice xmlns:v="urn:schemas-microsoft-com:vml" Requires="v">
                <p:oleObj spid="_x0000_s1028" name="Photo Editor Photo" r:id="rId4" imgW="4076190" imgH="2962689" progId="MSPhotoEd.3">
                  <p:embed/>
                </p:oleObj>
              </mc:Choice>
              <mc:Fallback>
                <p:oleObj name="Photo Editor Photo" r:id="rId4" imgW="4076190" imgH="2962689" progId="MSPhotoEd.3">
                  <p:embed/>
                  <p:pic>
                    <p:nvPicPr>
                      <p:cNvPr id="13324" name="Object 12">
                        <a:extLst>
                          <a:ext uri="{FF2B5EF4-FFF2-40B4-BE49-F238E27FC236}">
                            <a16:creationId xmlns="" xmlns:a16="http://schemas.microsoft.com/office/drawing/2014/main" id="{7E047C47-5402-47A1-8623-58844E10C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48608" b="64801"/>
                      <a:stretch>
                        <a:fillRect/>
                      </a:stretch>
                    </p:blipFill>
                    <p:spPr bwMode="auto">
                      <a:xfrm>
                        <a:off x="6888164" y="3908426"/>
                        <a:ext cx="33115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6" name="Text Box 14">
            <a:extLst>
              <a:ext uri="{FF2B5EF4-FFF2-40B4-BE49-F238E27FC236}">
                <a16:creationId xmlns="" xmlns:a16="http://schemas.microsoft.com/office/drawing/2014/main" id="{0850F8C7-FC26-4BB3-823C-C5EF1FF1948C}"/>
              </a:ext>
            </a:extLst>
          </p:cNvPr>
          <p:cNvSpPr txBox="1">
            <a:spLocks noChangeArrowheads="1"/>
          </p:cNvSpPr>
          <p:nvPr/>
        </p:nvSpPr>
        <p:spPr bwMode="auto">
          <a:xfrm>
            <a:off x="8183563" y="5492750"/>
            <a:ext cx="81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rotor</a:t>
            </a:r>
          </a:p>
        </p:txBody>
      </p:sp>
      <p:sp>
        <p:nvSpPr>
          <p:cNvPr id="13327" name="Text Box 15">
            <a:extLst>
              <a:ext uri="{FF2B5EF4-FFF2-40B4-BE49-F238E27FC236}">
                <a16:creationId xmlns="" xmlns:a16="http://schemas.microsoft.com/office/drawing/2014/main" id="{042A147C-D479-473C-85F0-CC0E661D444E}"/>
              </a:ext>
            </a:extLst>
          </p:cNvPr>
          <p:cNvSpPr txBox="1">
            <a:spLocks noChangeArrowheads="1"/>
          </p:cNvSpPr>
          <p:nvPr/>
        </p:nvSpPr>
        <p:spPr bwMode="auto">
          <a:xfrm>
            <a:off x="6959600" y="2973388"/>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a:t>stator</a:t>
            </a:r>
          </a:p>
        </p:txBody>
      </p:sp>
      <p:sp>
        <p:nvSpPr>
          <p:cNvPr id="13329" name="Line 17">
            <a:extLst>
              <a:ext uri="{FF2B5EF4-FFF2-40B4-BE49-F238E27FC236}">
                <a16:creationId xmlns="" xmlns:a16="http://schemas.microsoft.com/office/drawing/2014/main" id="{0CCE9758-FFF9-4E86-A3D2-AEB71EE8FE7D}"/>
              </a:ext>
            </a:extLst>
          </p:cNvPr>
          <p:cNvSpPr>
            <a:spLocks noChangeShapeType="1"/>
          </p:cNvSpPr>
          <p:nvPr/>
        </p:nvSpPr>
        <p:spPr bwMode="auto">
          <a:xfrm>
            <a:off x="7391400" y="3405188"/>
            <a:ext cx="217488"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0" name="Line 18">
            <a:extLst>
              <a:ext uri="{FF2B5EF4-FFF2-40B4-BE49-F238E27FC236}">
                <a16:creationId xmlns="" xmlns:a16="http://schemas.microsoft.com/office/drawing/2014/main" id="{6DD60F7E-C8E7-4654-98C1-59CB36FB49BD}"/>
              </a:ext>
            </a:extLst>
          </p:cNvPr>
          <p:cNvSpPr>
            <a:spLocks noChangeShapeType="1"/>
          </p:cNvSpPr>
          <p:nvPr/>
        </p:nvSpPr>
        <p:spPr bwMode="auto">
          <a:xfrm>
            <a:off x="7391400" y="3405188"/>
            <a:ext cx="208915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1" name="Line 19">
            <a:extLst>
              <a:ext uri="{FF2B5EF4-FFF2-40B4-BE49-F238E27FC236}">
                <a16:creationId xmlns="" xmlns:a16="http://schemas.microsoft.com/office/drawing/2014/main" id="{1BE6EE54-2064-471B-9CEC-04100D1998CD}"/>
              </a:ext>
            </a:extLst>
          </p:cNvPr>
          <p:cNvSpPr>
            <a:spLocks noChangeShapeType="1"/>
          </p:cNvSpPr>
          <p:nvPr/>
        </p:nvSpPr>
        <p:spPr bwMode="auto">
          <a:xfrm flipV="1">
            <a:off x="8543925" y="5132388"/>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4">
            <a:extLst>
              <a:ext uri="{FF2B5EF4-FFF2-40B4-BE49-F238E27FC236}">
                <a16:creationId xmlns="" xmlns:a16="http://schemas.microsoft.com/office/drawing/2014/main" id="{5DDD39B8-1BD0-47F4-89DF-FABFF95CC934}"/>
              </a:ext>
            </a:extLst>
          </p:cNvPr>
          <p:cNvSpPr>
            <a:spLocks noGrp="1"/>
          </p:cNvSpPr>
          <p:nvPr>
            <p:ph type="sldNum" sz="quarter" idx="12"/>
          </p:nvPr>
        </p:nvSpPr>
        <p:spPr/>
        <p:txBody>
          <a:bodyPr/>
          <a:lstStyle/>
          <a:p>
            <a:fld id="{ACEE0D05-01CF-4FAD-8223-8EE65094849B}" type="slidenum">
              <a:rPr lang="fr-FR" altLang="fr-FR"/>
              <a:pPr/>
              <a:t>17</a:t>
            </a:fld>
            <a:endParaRPr lang="fr-FR" altLang="fr-FR"/>
          </a:p>
        </p:txBody>
      </p:sp>
      <p:sp>
        <p:nvSpPr>
          <p:cNvPr id="18436" name="Rectangle 4">
            <a:extLst>
              <a:ext uri="{FF2B5EF4-FFF2-40B4-BE49-F238E27FC236}">
                <a16:creationId xmlns="" xmlns:a16="http://schemas.microsoft.com/office/drawing/2014/main" id="{5D0F5F29-D1C4-44C9-B5AB-2B460098E070}"/>
              </a:ext>
            </a:extLst>
          </p:cNvPr>
          <p:cNvSpPr>
            <a:spLocks noChangeArrowheads="1"/>
          </p:cNvSpPr>
          <p:nvPr/>
        </p:nvSpPr>
        <p:spPr bwMode="auto">
          <a:xfrm>
            <a:off x="1992313"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fr-FR" altLang="fr-FR" b="1" dirty="0">
                <a:solidFill>
                  <a:srgbClr val="0033CC"/>
                </a:solidFill>
              </a:rPr>
              <a:t>Exemples d’utilisation</a:t>
            </a:r>
          </a:p>
        </p:txBody>
      </p:sp>
      <p:graphicFrame>
        <p:nvGraphicFramePr>
          <p:cNvPr id="18473" name="Group 41">
            <a:extLst>
              <a:ext uri="{FF2B5EF4-FFF2-40B4-BE49-F238E27FC236}">
                <a16:creationId xmlns="" xmlns:a16="http://schemas.microsoft.com/office/drawing/2014/main" id="{DA41580E-6023-4E6B-AD80-08E0FEE99D3A}"/>
              </a:ext>
            </a:extLst>
          </p:cNvPr>
          <p:cNvGraphicFramePr>
            <a:graphicFrameLocks noGrp="1"/>
          </p:cNvGraphicFramePr>
          <p:nvPr>
            <p:ph/>
          </p:nvPr>
        </p:nvGraphicFramePr>
        <p:xfrm>
          <a:off x="1981200" y="1268413"/>
          <a:ext cx="8229600" cy="4863720"/>
        </p:xfrm>
        <a:graphic>
          <a:graphicData uri="http://schemas.openxmlformats.org/drawingml/2006/table">
            <a:tbl>
              <a:tblPr/>
              <a:tblGrid>
                <a:gridCol w="4114800">
                  <a:extLst>
                    <a:ext uri="{9D8B030D-6E8A-4147-A177-3AD203B41FA5}">
                      <a16:colId xmlns="" xmlns:a16="http://schemas.microsoft.com/office/drawing/2014/main" val="3253559362"/>
                    </a:ext>
                  </a:extLst>
                </a:gridCol>
                <a:gridCol w="4114800">
                  <a:extLst>
                    <a:ext uri="{9D8B030D-6E8A-4147-A177-3AD203B41FA5}">
                      <a16:colId xmlns="" xmlns:a16="http://schemas.microsoft.com/office/drawing/2014/main" val="263408871"/>
                    </a:ext>
                  </a:extLst>
                </a:gridCol>
              </a:tblGrid>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à courant continu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(batteries, piles)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Petits outils,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appareils électroportatifs sans fil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extLst>
                  <a:ext uri="{0D108BD9-81ED-4DB2-BD59-A6C34878D82A}">
                    <a16:rowId xmlns="" xmlns:a16="http://schemas.microsoft.com/office/drawing/2014/main" val="3053617373"/>
                  </a:ext>
                </a:extLst>
              </a:tr>
              <a:tr h="1171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universel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(secteur)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Petit et moyen électroménager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 (perceuse, aspirateur)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01580079"/>
                  </a:ext>
                </a:extLst>
              </a:tr>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asynchrone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(triphasé)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Machines outils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(nettoyeurs haute 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E1"/>
                    </a:solidFill>
                  </a:tcPr>
                </a:tc>
                <a:extLst>
                  <a:ext uri="{0D108BD9-81ED-4DB2-BD59-A6C34878D82A}">
                    <a16:rowId xmlns="" xmlns:a16="http://schemas.microsoft.com/office/drawing/2014/main" val="9939616"/>
                  </a:ext>
                </a:extLst>
              </a:tr>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Moteur pas à pas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(commande électronique)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0" i="0" u="none" strike="noStrike" cap="none" normalizeH="0" baseline="0">
                          <a:ln>
                            <a:noFill/>
                          </a:ln>
                          <a:solidFill>
                            <a:schemeClr val="tx1"/>
                          </a:solidFill>
                          <a:effectLst/>
                          <a:latin typeface="Arial" panose="020B0604020202020204" pitchFamily="34" charset="0"/>
                        </a:rPr>
                        <a:t>Mécanique de précision (imprimante, lecteur 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1971299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58AA778C-9505-4DFC-9610-650680CC9B90}"/>
              </a:ext>
            </a:extLst>
          </p:cNvPr>
          <p:cNvSpPr txBox="1"/>
          <p:nvPr/>
        </p:nvSpPr>
        <p:spPr>
          <a:xfrm>
            <a:off x="0" y="121815"/>
            <a:ext cx="9845749" cy="461665"/>
          </a:xfrm>
          <a:prstGeom prst="rect">
            <a:avLst/>
          </a:prstGeom>
          <a:noFill/>
        </p:spPr>
        <p:txBody>
          <a:bodyPr wrap="square">
            <a:spAutoFit/>
          </a:bodyPr>
          <a:lstStyle/>
          <a:p>
            <a:pPr marL="457200" indent="-457200">
              <a:buFont typeface="+mj-lt"/>
              <a:buAutoNum type="alphaLcPeriod" startAt="2"/>
            </a:pPr>
            <a:r>
              <a:rPr lang="fr-FR" sz="2400" b="1" dirty="0">
                <a:solidFill>
                  <a:srgbClr val="0033CC"/>
                </a:solidFill>
                <a:effectLst/>
                <a:latin typeface="Cambria" panose="02040503050406030204" pitchFamily="18" charset="0"/>
                <a:ea typeface="Cambria" panose="02040503050406030204" pitchFamily="18" charset="0"/>
              </a:rPr>
              <a:t>Actionneurs pneumatiques ou hydrauliques :(</a:t>
            </a:r>
            <a:r>
              <a:rPr lang="fr-FR" sz="2400" b="1" dirty="0">
                <a:effectLst/>
                <a:latin typeface="Cambria" panose="02040503050406030204" pitchFamily="18" charset="0"/>
                <a:ea typeface="Cambria" panose="02040503050406030204" pitchFamily="18" charset="0"/>
              </a:rPr>
              <a:t>vérins, moteurs)</a:t>
            </a:r>
            <a:endParaRPr lang="fr-FR" sz="2400" b="1" dirty="0">
              <a:latin typeface="Cambria" panose="02040503050406030204" pitchFamily="18" charset="0"/>
              <a:ea typeface="Cambria" panose="02040503050406030204" pitchFamily="18" charset="0"/>
            </a:endParaRPr>
          </a:p>
        </p:txBody>
      </p:sp>
      <p:sp>
        <p:nvSpPr>
          <p:cNvPr id="12" name="ZoneTexte 11">
            <a:extLst>
              <a:ext uri="{FF2B5EF4-FFF2-40B4-BE49-F238E27FC236}">
                <a16:creationId xmlns="" xmlns:a16="http://schemas.microsoft.com/office/drawing/2014/main" id="{734BEDF4-B162-423C-BB26-06F6F8F62A09}"/>
              </a:ext>
            </a:extLst>
          </p:cNvPr>
          <p:cNvSpPr txBox="1"/>
          <p:nvPr/>
        </p:nvSpPr>
        <p:spPr>
          <a:xfrm>
            <a:off x="26282" y="690242"/>
            <a:ext cx="12100956" cy="1131785"/>
          </a:xfrm>
          <a:prstGeom prst="rect">
            <a:avLst/>
          </a:prstGeom>
          <a:noFill/>
        </p:spPr>
        <p:txBody>
          <a:bodyPr wrap="square">
            <a:spAutoFit/>
          </a:bodyPr>
          <a:lstStyle/>
          <a:p>
            <a:pPr algn="l">
              <a:lnSpc>
                <a:spcPct val="150000"/>
              </a:lnSpc>
            </a:pPr>
            <a:r>
              <a:rPr lang="fr-FR" sz="2400" b="1" i="0" u="none" strike="noStrike" baseline="0" dirty="0">
                <a:latin typeface="Cambria" panose="02040503050406030204" pitchFamily="18" charset="0"/>
                <a:ea typeface="Cambria" panose="02040503050406030204" pitchFamily="18" charset="0"/>
              </a:rPr>
              <a:t>Les vérins transforment l’énergie d’un fluide sous pression en énergie mécanique. Ils peuvent soulever, pousser, tirer, serrer</a:t>
            </a:r>
            <a:endParaRPr lang="fr-FR" sz="2400" b="1" dirty="0">
              <a:latin typeface="Cambria" panose="02040503050406030204" pitchFamily="18" charset="0"/>
              <a:ea typeface="Cambria" panose="02040503050406030204" pitchFamily="18" charset="0"/>
            </a:endParaRPr>
          </a:p>
        </p:txBody>
      </p:sp>
      <p:sp>
        <p:nvSpPr>
          <p:cNvPr id="14" name="ZoneTexte 13">
            <a:extLst>
              <a:ext uri="{FF2B5EF4-FFF2-40B4-BE49-F238E27FC236}">
                <a16:creationId xmlns="" xmlns:a16="http://schemas.microsoft.com/office/drawing/2014/main" id="{3D18A118-ED59-4CC0-821D-798CCD4D9AAF}"/>
              </a:ext>
            </a:extLst>
          </p:cNvPr>
          <p:cNvSpPr txBox="1"/>
          <p:nvPr/>
        </p:nvSpPr>
        <p:spPr>
          <a:xfrm>
            <a:off x="0" y="1928789"/>
            <a:ext cx="12100956" cy="1685783"/>
          </a:xfrm>
          <a:prstGeom prst="rect">
            <a:avLst/>
          </a:prstGeom>
          <a:noFill/>
        </p:spPr>
        <p:txBody>
          <a:bodyPr wrap="square">
            <a:spAutoFit/>
          </a:bodyPr>
          <a:lstStyle/>
          <a:p>
            <a:pPr algn="l">
              <a:lnSpc>
                <a:spcPct val="150000"/>
              </a:lnSpc>
            </a:pPr>
            <a:r>
              <a:rPr lang="fr-FR" sz="2400" b="1" i="0" u="none" strike="noStrike" baseline="0" dirty="0">
                <a:latin typeface="Cambria" panose="02040503050406030204" pitchFamily="18" charset="0"/>
                <a:ea typeface="Cambria" panose="02040503050406030204" pitchFamily="18" charset="0"/>
              </a:rPr>
              <a:t>Leur classification tient compte de la nature du fluide utilisé :</a:t>
            </a:r>
          </a:p>
          <a:p>
            <a:pPr marL="342900" indent="-342900" algn="l">
              <a:lnSpc>
                <a:spcPct val="150000"/>
              </a:lnSpc>
              <a:buFont typeface="Wingdings" panose="05000000000000000000" pitchFamily="2" charset="2"/>
              <a:buChar char="Ø"/>
            </a:pPr>
            <a:r>
              <a:rPr lang="fr-FR" sz="2400" b="1" i="0" u="none" strike="noStrike" baseline="0" dirty="0">
                <a:solidFill>
                  <a:srgbClr val="0033CC"/>
                </a:solidFill>
                <a:latin typeface="Cambria" panose="02040503050406030204" pitchFamily="18" charset="0"/>
                <a:ea typeface="Cambria" panose="02040503050406030204" pitchFamily="18" charset="0"/>
              </a:rPr>
              <a:t>Pneumatique : </a:t>
            </a:r>
            <a:r>
              <a:rPr lang="fr-FR" sz="2400" b="1" i="0" u="none" strike="noStrike" baseline="0" dirty="0">
                <a:latin typeface="Cambria" panose="02040503050406030204" pitchFamily="18" charset="0"/>
                <a:ea typeface="Cambria" panose="02040503050406030204" pitchFamily="18" charset="0"/>
              </a:rPr>
              <a:t>ils utilisent l’air comprimé, 2 à 10 bars en usage courant.</a:t>
            </a:r>
          </a:p>
          <a:p>
            <a:pPr marL="457200" indent="-457200" algn="l">
              <a:lnSpc>
                <a:spcPct val="150000"/>
              </a:lnSpc>
              <a:buFont typeface="Wingdings" panose="05000000000000000000" pitchFamily="2" charset="2"/>
              <a:buChar char="Ø"/>
            </a:pPr>
            <a:r>
              <a:rPr lang="fr-FR" sz="2400" b="1" i="0" u="none" strike="noStrike" baseline="0" dirty="0">
                <a:solidFill>
                  <a:srgbClr val="0033CC"/>
                </a:solidFill>
                <a:latin typeface="Cambria" panose="02040503050406030204" pitchFamily="18" charset="0"/>
                <a:ea typeface="Cambria" panose="02040503050406030204" pitchFamily="18" charset="0"/>
              </a:rPr>
              <a:t>Hydraulique : </a:t>
            </a:r>
            <a:r>
              <a:rPr lang="fr-FR" sz="2400" b="1" i="0" u="none" strike="noStrike" baseline="0" dirty="0">
                <a:latin typeface="Cambria" panose="02040503050406030204" pitchFamily="18" charset="0"/>
                <a:ea typeface="Cambria" panose="02040503050406030204" pitchFamily="18" charset="0"/>
              </a:rPr>
              <a:t>ils utilisent l’huile sous pression, jusqu’à 350 bars.</a:t>
            </a:r>
            <a:endParaRPr lang="fr-FR" sz="2400" b="1" dirty="0">
              <a:latin typeface="Cambria" panose="02040503050406030204" pitchFamily="18" charset="0"/>
              <a:ea typeface="Cambria" panose="02040503050406030204" pitchFamily="18" charset="0"/>
            </a:endParaRPr>
          </a:p>
        </p:txBody>
      </p:sp>
      <p:pic>
        <p:nvPicPr>
          <p:cNvPr id="16" name="Image 15">
            <a:extLst>
              <a:ext uri="{FF2B5EF4-FFF2-40B4-BE49-F238E27FC236}">
                <a16:creationId xmlns="" xmlns:a16="http://schemas.microsoft.com/office/drawing/2014/main" id="{97D68B3B-FCD6-4C41-805C-70EAA70A09F1}"/>
              </a:ext>
            </a:extLst>
          </p:cNvPr>
          <p:cNvPicPr>
            <a:picLocks noChangeAspect="1"/>
          </p:cNvPicPr>
          <p:nvPr/>
        </p:nvPicPr>
        <p:blipFill>
          <a:blip r:embed="rId2"/>
          <a:stretch>
            <a:fillRect/>
          </a:stretch>
        </p:blipFill>
        <p:spPr>
          <a:xfrm>
            <a:off x="0" y="3894513"/>
            <a:ext cx="4161483" cy="1944000"/>
          </a:xfrm>
          <a:prstGeom prst="rect">
            <a:avLst/>
          </a:prstGeom>
        </p:spPr>
      </p:pic>
      <p:pic>
        <p:nvPicPr>
          <p:cNvPr id="20" name="Image 19">
            <a:extLst>
              <a:ext uri="{FF2B5EF4-FFF2-40B4-BE49-F238E27FC236}">
                <a16:creationId xmlns="" xmlns:a16="http://schemas.microsoft.com/office/drawing/2014/main" id="{B1BBE5CC-C05A-48C2-B93E-2561FC24C62B}"/>
              </a:ext>
            </a:extLst>
          </p:cNvPr>
          <p:cNvPicPr>
            <a:picLocks noChangeAspect="1"/>
          </p:cNvPicPr>
          <p:nvPr/>
        </p:nvPicPr>
        <p:blipFill>
          <a:blip r:embed="rId3"/>
          <a:stretch>
            <a:fillRect/>
          </a:stretch>
        </p:blipFill>
        <p:spPr>
          <a:xfrm>
            <a:off x="5741289" y="3682702"/>
            <a:ext cx="4770783" cy="2554357"/>
          </a:xfrm>
          <a:prstGeom prst="rect">
            <a:avLst/>
          </a:prstGeom>
        </p:spPr>
      </p:pic>
    </p:spTree>
    <p:extLst>
      <p:ext uri="{BB962C8B-B14F-4D97-AF65-F5344CB8AC3E}">
        <p14:creationId xmlns:p14="http://schemas.microsoft.com/office/powerpoint/2010/main" val="130063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B9D6D4BB-247D-4E1F-9BAF-AB41E1923D19}"/>
              </a:ext>
            </a:extLst>
          </p:cNvPr>
          <p:cNvSpPr txBox="1"/>
          <p:nvPr/>
        </p:nvSpPr>
        <p:spPr>
          <a:xfrm>
            <a:off x="103909" y="88467"/>
            <a:ext cx="2591789"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Constitution :</a:t>
            </a:r>
            <a:endParaRPr lang="fr-FR" sz="2400" b="1" dirty="0">
              <a:solidFill>
                <a:srgbClr val="0033CC"/>
              </a:solidFill>
              <a:latin typeface="Cambria" panose="02040503050406030204" pitchFamily="18" charset="0"/>
              <a:ea typeface="Cambria" panose="02040503050406030204" pitchFamily="18" charset="0"/>
            </a:endParaRPr>
          </a:p>
        </p:txBody>
      </p:sp>
      <p:pic>
        <p:nvPicPr>
          <p:cNvPr id="10" name="Image 9">
            <a:extLst>
              <a:ext uri="{FF2B5EF4-FFF2-40B4-BE49-F238E27FC236}">
                <a16:creationId xmlns="" xmlns:a16="http://schemas.microsoft.com/office/drawing/2014/main" id="{D54FC55A-86E9-43D3-B7EF-8585D212181F}"/>
              </a:ext>
            </a:extLst>
          </p:cNvPr>
          <p:cNvPicPr>
            <a:picLocks noChangeAspect="1"/>
          </p:cNvPicPr>
          <p:nvPr/>
        </p:nvPicPr>
        <p:blipFill>
          <a:blip r:embed="rId2"/>
          <a:stretch>
            <a:fillRect/>
          </a:stretch>
        </p:blipFill>
        <p:spPr>
          <a:xfrm>
            <a:off x="897964" y="725556"/>
            <a:ext cx="9422296" cy="5406887"/>
          </a:xfrm>
          <a:prstGeom prst="rect">
            <a:avLst/>
          </a:prstGeom>
        </p:spPr>
      </p:pic>
    </p:spTree>
    <p:extLst>
      <p:ext uri="{BB962C8B-B14F-4D97-AF65-F5344CB8AC3E}">
        <p14:creationId xmlns:p14="http://schemas.microsoft.com/office/powerpoint/2010/main" val="114573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EDF25FFA-B879-4FB1-9FBF-271725B8924C}"/>
              </a:ext>
            </a:extLst>
          </p:cNvPr>
          <p:cNvSpPr txBox="1"/>
          <p:nvPr/>
        </p:nvSpPr>
        <p:spPr>
          <a:xfrm>
            <a:off x="0" y="195344"/>
            <a:ext cx="6097978"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2.2. Systèmes mécanisés:</a:t>
            </a:r>
          </a:p>
        </p:txBody>
      </p:sp>
      <p:sp>
        <p:nvSpPr>
          <p:cNvPr id="7" name="ZoneTexte 6">
            <a:extLst>
              <a:ext uri="{FF2B5EF4-FFF2-40B4-BE49-F238E27FC236}">
                <a16:creationId xmlns="" xmlns:a16="http://schemas.microsoft.com/office/drawing/2014/main" id="{C5C0DD80-2266-425D-A0FC-9A107A948EF0}"/>
              </a:ext>
            </a:extLst>
          </p:cNvPr>
          <p:cNvSpPr txBox="1"/>
          <p:nvPr/>
        </p:nvSpPr>
        <p:spPr>
          <a:xfrm>
            <a:off x="0" y="657009"/>
            <a:ext cx="12192000" cy="1685783"/>
          </a:xfrm>
          <a:prstGeom prst="rect">
            <a:avLst/>
          </a:prstGeom>
          <a:noFill/>
        </p:spPr>
        <p:txBody>
          <a:bodyPr wrap="square">
            <a:spAutoFit/>
          </a:bodyPr>
          <a:lstStyle/>
          <a:p>
            <a:pPr algn="just">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Ce sont des systèmes où l'homme fournit seulement </a:t>
            </a:r>
            <a:r>
              <a:rPr lang="fr-FR" sz="2400" b="1" i="0" u="none" strike="noStrike" baseline="0" dirty="0">
                <a:solidFill>
                  <a:srgbClr val="FF0000"/>
                </a:solidFill>
                <a:latin typeface="Cambria" panose="02040503050406030204" pitchFamily="18" charset="0"/>
                <a:ea typeface="Cambria" panose="02040503050406030204" pitchFamily="18" charset="0"/>
              </a:rPr>
              <a:t>l'énergie de commande</a:t>
            </a:r>
            <a:r>
              <a:rPr lang="fr-FR" sz="2400" b="1" i="0" u="none" strike="noStrike" baseline="0" dirty="0">
                <a:solidFill>
                  <a:srgbClr val="000000"/>
                </a:solidFill>
                <a:latin typeface="Cambria" panose="02040503050406030204" pitchFamily="18" charset="0"/>
                <a:ea typeface="Cambria" panose="02040503050406030204" pitchFamily="18" charset="0"/>
              </a:rPr>
              <a:t>. La puissance venant d'actionneurs, est fournie par de l'énergie extérieure au système.</a:t>
            </a:r>
          </a:p>
          <a:p>
            <a:pPr algn="just">
              <a:lnSpc>
                <a:spcPct val="150000"/>
              </a:lnSpc>
            </a:pPr>
            <a:r>
              <a:rPr lang="fr-FR" sz="2400" b="1" i="1" u="none" strike="noStrike" baseline="0" dirty="0">
                <a:solidFill>
                  <a:srgbClr val="FF0000"/>
                </a:solidFill>
                <a:latin typeface="Cambria" panose="02040503050406030204" pitchFamily="18" charset="0"/>
                <a:ea typeface="Cambria" panose="02040503050406030204" pitchFamily="18" charset="0"/>
              </a:rPr>
              <a:t>Exemples : </a:t>
            </a:r>
            <a:r>
              <a:rPr lang="fr-FR" sz="2400" b="1" i="0" u="none" strike="noStrike" baseline="0" dirty="0">
                <a:solidFill>
                  <a:srgbClr val="000000"/>
                </a:solidFill>
                <a:latin typeface="Cambria" panose="02040503050406030204" pitchFamily="18" charset="0"/>
                <a:ea typeface="Cambria" panose="02040503050406030204" pitchFamily="18" charset="0"/>
              </a:rPr>
              <a:t>palan électrique, cric hydraulique.</a:t>
            </a:r>
            <a:endParaRPr lang="fr-FR" sz="2400" b="1" dirty="0">
              <a:latin typeface="Cambria" panose="02040503050406030204" pitchFamily="18" charset="0"/>
              <a:ea typeface="Cambria" panose="02040503050406030204" pitchFamily="18" charset="0"/>
            </a:endParaRPr>
          </a:p>
        </p:txBody>
      </p:sp>
      <p:sp>
        <p:nvSpPr>
          <p:cNvPr id="9" name="ZoneTexte 8">
            <a:extLst>
              <a:ext uri="{FF2B5EF4-FFF2-40B4-BE49-F238E27FC236}">
                <a16:creationId xmlns="" xmlns:a16="http://schemas.microsoft.com/office/drawing/2014/main" id="{E1A955FC-5A1A-4CB5-89B5-AD02C2F1239D}"/>
              </a:ext>
            </a:extLst>
          </p:cNvPr>
          <p:cNvSpPr txBox="1"/>
          <p:nvPr/>
        </p:nvSpPr>
        <p:spPr>
          <a:xfrm>
            <a:off x="11875" y="2283377"/>
            <a:ext cx="4013860" cy="461665"/>
          </a:xfrm>
          <a:prstGeom prst="rect">
            <a:avLst/>
          </a:prstGeom>
          <a:noFill/>
        </p:spPr>
        <p:txBody>
          <a:bodyPr wrap="square">
            <a:spAutoFit/>
          </a:bodyPr>
          <a:lstStyle/>
          <a:p>
            <a:r>
              <a:rPr lang="fr-FR" sz="2400" b="1" dirty="0">
                <a:solidFill>
                  <a:srgbClr val="0033CC"/>
                </a:solidFill>
                <a:latin typeface="Cambria" panose="02040503050406030204" pitchFamily="18" charset="0"/>
                <a:ea typeface="Cambria" panose="02040503050406030204" pitchFamily="18" charset="0"/>
              </a:rPr>
              <a:t>2</a:t>
            </a:r>
            <a:r>
              <a:rPr lang="fr-FR" sz="2400" b="1" i="0" u="none" strike="noStrike" baseline="0" dirty="0">
                <a:solidFill>
                  <a:srgbClr val="0033CC"/>
                </a:solidFill>
                <a:latin typeface="Cambria" panose="02040503050406030204" pitchFamily="18" charset="0"/>
                <a:ea typeface="Cambria" panose="02040503050406030204" pitchFamily="18" charset="0"/>
              </a:rPr>
              <a:t>.3. Systèmes automatisés:</a:t>
            </a:r>
            <a:endParaRPr lang="fr-FR" sz="2400" dirty="0">
              <a:solidFill>
                <a:srgbClr val="0033CC"/>
              </a:solidFill>
              <a:latin typeface="Cambria" panose="02040503050406030204" pitchFamily="18" charset="0"/>
              <a:ea typeface="Cambria" panose="02040503050406030204" pitchFamily="18" charset="0"/>
            </a:endParaRPr>
          </a:p>
        </p:txBody>
      </p:sp>
      <p:sp>
        <p:nvSpPr>
          <p:cNvPr id="11" name="ZoneTexte 10">
            <a:extLst>
              <a:ext uri="{FF2B5EF4-FFF2-40B4-BE49-F238E27FC236}">
                <a16:creationId xmlns="" xmlns:a16="http://schemas.microsoft.com/office/drawing/2014/main" id="{6E93939F-C9E4-4471-9384-E07809F8F393}"/>
              </a:ext>
            </a:extLst>
          </p:cNvPr>
          <p:cNvSpPr txBox="1"/>
          <p:nvPr/>
        </p:nvSpPr>
        <p:spPr>
          <a:xfrm>
            <a:off x="0" y="2974521"/>
            <a:ext cx="12180125" cy="2793778"/>
          </a:xfrm>
          <a:prstGeom prst="rect">
            <a:avLst/>
          </a:prstGeom>
          <a:noFill/>
        </p:spPr>
        <p:txBody>
          <a:bodyPr wrap="square">
            <a:spAutoFit/>
          </a:bodyPr>
          <a:lstStyle/>
          <a:p>
            <a:pPr algn="just">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Ce sont des systèmes possédant une </a:t>
            </a:r>
            <a:r>
              <a:rPr lang="fr-FR" sz="2400" b="1" i="0" u="none" strike="noStrike" baseline="0" dirty="0">
                <a:solidFill>
                  <a:srgbClr val="FF0000"/>
                </a:solidFill>
                <a:latin typeface="Cambria" panose="02040503050406030204" pitchFamily="18" charset="0"/>
                <a:ea typeface="Cambria" panose="02040503050406030204" pitchFamily="18" charset="0"/>
              </a:rPr>
              <a:t>commande interne </a:t>
            </a:r>
            <a:r>
              <a:rPr lang="fr-FR" sz="2400" b="1" i="0" u="none" strike="noStrike" baseline="0" dirty="0">
                <a:solidFill>
                  <a:srgbClr val="000000"/>
                </a:solidFill>
                <a:latin typeface="Cambria" panose="02040503050406030204" pitchFamily="18" charset="0"/>
                <a:ea typeface="Cambria" panose="02040503050406030204" pitchFamily="18" charset="0"/>
              </a:rPr>
              <a:t>où l'homme a </a:t>
            </a:r>
            <a:r>
              <a:rPr lang="fr-FR" sz="2400" b="1" i="0" u="none" strike="noStrike" baseline="0" dirty="0">
                <a:solidFill>
                  <a:srgbClr val="FF0000"/>
                </a:solidFill>
                <a:latin typeface="Cambria" panose="02040503050406030204" pitchFamily="18" charset="0"/>
                <a:ea typeface="Cambria" panose="02040503050406030204" pitchFamily="18" charset="0"/>
              </a:rPr>
              <a:t>mémorisé son savoir faire</a:t>
            </a:r>
            <a:r>
              <a:rPr lang="fr-FR" sz="2400" b="1" dirty="0">
                <a:solidFill>
                  <a:srgbClr val="FF0000"/>
                </a:solidFill>
                <a:latin typeface="Cambria" panose="02040503050406030204" pitchFamily="18" charset="0"/>
                <a:ea typeface="Cambria" panose="02040503050406030204" pitchFamily="18" charset="0"/>
              </a:rPr>
              <a:t> </a:t>
            </a:r>
            <a:r>
              <a:rPr lang="fr-FR" sz="2400" b="1" i="0" u="none" strike="noStrike" baseline="0" dirty="0">
                <a:solidFill>
                  <a:srgbClr val="000000"/>
                </a:solidFill>
                <a:latin typeface="Cambria" panose="02040503050406030204" pitchFamily="18" charset="0"/>
                <a:ea typeface="Cambria" panose="02040503050406030204" pitchFamily="18" charset="0"/>
              </a:rPr>
              <a:t>pour pouvoir être extérieur au système et avoir un rôle de superviseur par rapport à lui. La puissance venant d'actionneurs, est fournie par de l'énergie extérieure au système.</a:t>
            </a:r>
          </a:p>
          <a:p>
            <a:pPr algn="just">
              <a:lnSpc>
                <a:spcPct val="150000"/>
              </a:lnSpc>
            </a:pPr>
            <a:r>
              <a:rPr lang="fr-FR" sz="2400" b="1" i="1" u="none" strike="noStrike" baseline="0" dirty="0">
                <a:solidFill>
                  <a:srgbClr val="FF0000"/>
                </a:solidFill>
                <a:latin typeface="Cambria" panose="02040503050406030204" pitchFamily="18" charset="0"/>
                <a:ea typeface="Cambria" panose="02040503050406030204" pitchFamily="18" charset="0"/>
              </a:rPr>
              <a:t>Exemples : </a:t>
            </a:r>
            <a:r>
              <a:rPr lang="fr-FR" sz="2400" b="1" i="0" u="none" strike="noStrike" baseline="0" dirty="0">
                <a:solidFill>
                  <a:srgbClr val="000000"/>
                </a:solidFill>
                <a:latin typeface="Cambria" panose="02040503050406030204" pitchFamily="18" charset="0"/>
                <a:ea typeface="Cambria" panose="02040503050406030204" pitchFamily="18" charset="0"/>
              </a:rPr>
              <a:t>ascenseur, machine à laver le linge.</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650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F4B2AD0C-554B-4978-B82F-A15C89A2EFE6}"/>
              </a:ext>
            </a:extLst>
          </p:cNvPr>
          <p:cNvSpPr txBox="1"/>
          <p:nvPr/>
        </p:nvSpPr>
        <p:spPr>
          <a:xfrm>
            <a:off x="-95003" y="0"/>
            <a:ext cx="12192000" cy="1685783"/>
          </a:xfrm>
          <a:prstGeom prst="rect">
            <a:avLst/>
          </a:prstGeom>
          <a:noFill/>
        </p:spPr>
        <p:txBody>
          <a:bodyPr wrap="square">
            <a:spAutoFit/>
          </a:bodyPr>
          <a:lstStyle/>
          <a:p>
            <a:pPr algn="just">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Deux types de commande :</a:t>
            </a:r>
          </a:p>
          <a:p>
            <a:pPr marL="342900" indent="-342900" algn="just">
              <a:lnSpc>
                <a:spcPct val="150000"/>
              </a:lnSpc>
              <a:buFont typeface="+mj-lt"/>
              <a:buAutoNum type="arabicPeriod"/>
            </a:pPr>
            <a:r>
              <a:rPr lang="fr-FR" sz="2400" b="1" i="0" u="none" strike="noStrike" baseline="0" dirty="0">
                <a:solidFill>
                  <a:srgbClr val="0033CC"/>
                </a:solidFill>
                <a:latin typeface="Cambria" panose="02040503050406030204" pitchFamily="18" charset="0"/>
                <a:ea typeface="Cambria" panose="02040503050406030204" pitchFamily="18" charset="0"/>
              </a:rPr>
              <a:t>simple effet : </a:t>
            </a:r>
            <a:r>
              <a:rPr lang="fr-FR" sz="2400" b="1" i="0" u="none" strike="noStrike" baseline="0" dirty="0">
                <a:latin typeface="Cambria" panose="02040503050406030204" pitchFamily="18" charset="0"/>
                <a:ea typeface="Cambria" panose="02040503050406030204" pitchFamily="18" charset="0"/>
              </a:rPr>
              <a:t>l’ensemble tige-piston se déplace dans un seul sens sous l’action du fluide sous pression, le retour est effectué par un autre moyen (ressort, charge…).</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 xmlns:a16="http://schemas.microsoft.com/office/drawing/2014/main" id="{7E248801-B978-4B0E-99B7-408FBC222E43}"/>
              </a:ext>
            </a:extLst>
          </p:cNvPr>
          <p:cNvPicPr>
            <a:picLocks noChangeAspect="1"/>
          </p:cNvPicPr>
          <p:nvPr/>
        </p:nvPicPr>
        <p:blipFill>
          <a:blip r:embed="rId2"/>
          <a:stretch>
            <a:fillRect/>
          </a:stretch>
        </p:blipFill>
        <p:spPr>
          <a:xfrm>
            <a:off x="2490900" y="1874881"/>
            <a:ext cx="7210200" cy="4392000"/>
          </a:xfrm>
          <a:prstGeom prst="rect">
            <a:avLst/>
          </a:prstGeom>
        </p:spPr>
      </p:pic>
    </p:spTree>
    <p:extLst>
      <p:ext uri="{BB962C8B-B14F-4D97-AF65-F5344CB8AC3E}">
        <p14:creationId xmlns:p14="http://schemas.microsoft.com/office/powerpoint/2010/main" val="392006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23B4B87C-959D-464E-ACFC-7F13CB1E0463}"/>
              </a:ext>
            </a:extLst>
          </p:cNvPr>
          <p:cNvSpPr txBox="1"/>
          <p:nvPr/>
        </p:nvSpPr>
        <p:spPr>
          <a:xfrm>
            <a:off x="0" y="0"/>
            <a:ext cx="12192000" cy="2239780"/>
          </a:xfrm>
          <a:prstGeom prst="rect">
            <a:avLst/>
          </a:prstGeom>
          <a:noFill/>
        </p:spPr>
        <p:txBody>
          <a:bodyPr wrap="square">
            <a:spAutoFit/>
          </a:bodyPr>
          <a:lstStyle/>
          <a:p>
            <a:pPr marL="342900" indent="-342900" algn="l">
              <a:lnSpc>
                <a:spcPct val="150000"/>
              </a:lnSpc>
              <a:buFont typeface="+mj-lt"/>
              <a:buAutoNum type="arabicPeriod" startAt="2"/>
            </a:pPr>
            <a:r>
              <a:rPr lang="fr-FR" sz="2400" b="1" i="0" u="none" strike="noStrike" baseline="0" dirty="0">
                <a:solidFill>
                  <a:srgbClr val="0033CC"/>
                </a:solidFill>
                <a:latin typeface="Cambria" panose="02040503050406030204" pitchFamily="18" charset="0"/>
                <a:ea typeface="Cambria" panose="02040503050406030204" pitchFamily="18" charset="0"/>
              </a:rPr>
              <a:t>double effet : </a:t>
            </a:r>
            <a:r>
              <a:rPr lang="fr-FR" sz="2400" b="1" i="0" u="none" strike="noStrike" baseline="0" dirty="0">
                <a:latin typeface="Cambria" panose="02040503050406030204" pitchFamily="18" charset="0"/>
                <a:ea typeface="Cambria" panose="02040503050406030204" pitchFamily="18" charset="0"/>
              </a:rPr>
              <a:t>l’ensemble tige piston peut se déplacer dans les deux sens sous l’action du fluide. L’effort en poussant (tige sortant) est légèrement plus grand que l’effort en tirant (entrée de la tige) car la pression n’agit pas sur la partie de surface occupée par la tige.</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 xmlns:a16="http://schemas.microsoft.com/office/drawing/2014/main" id="{CAA6AD99-9C83-4E76-8940-12F6625879FF}"/>
              </a:ext>
            </a:extLst>
          </p:cNvPr>
          <p:cNvPicPr>
            <a:picLocks noChangeAspect="1"/>
          </p:cNvPicPr>
          <p:nvPr/>
        </p:nvPicPr>
        <p:blipFill>
          <a:blip r:embed="rId2"/>
          <a:stretch>
            <a:fillRect/>
          </a:stretch>
        </p:blipFill>
        <p:spPr>
          <a:xfrm>
            <a:off x="3859325" y="2342795"/>
            <a:ext cx="5667785" cy="4068000"/>
          </a:xfrm>
          <a:prstGeom prst="rect">
            <a:avLst/>
          </a:prstGeom>
        </p:spPr>
      </p:pic>
    </p:spTree>
    <p:extLst>
      <p:ext uri="{BB962C8B-B14F-4D97-AF65-F5344CB8AC3E}">
        <p14:creationId xmlns:p14="http://schemas.microsoft.com/office/powerpoint/2010/main" val="138219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AEF06A58-1924-499D-ACD5-18DC302EF292}"/>
              </a:ext>
            </a:extLst>
          </p:cNvPr>
          <p:cNvSpPr txBox="1"/>
          <p:nvPr/>
        </p:nvSpPr>
        <p:spPr>
          <a:xfrm>
            <a:off x="118753" y="946298"/>
            <a:ext cx="7042068" cy="461665"/>
          </a:xfrm>
          <a:prstGeom prst="rect">
            <a:avLst/>
          </a:prstGeom>
          <a:noFill/>
        </p:spPr>
        <p:txBody>
          <a:bodyPr wrap="square">
            <a:spAutoFit/>
          </a:bodyPr>
          <a:lstStyle/>
          <a:p>
            <a:r>
              <a:rPr lang="fr-FR" sz="2400" b="1" i="0" u="none" strike="noStrike" baseline="0" dirty="0">
                <a:solidFill>
                  <a:srgbClr val="0033CC"/>
                </a:solidFill>
                <a:latin typeface="Arial" panose="020B0604020202020204" pitchFamily="34" charset="0"/>
              </a:rPr>
              <a:t>Caractéristiques et Performances d’un Vérin: </a:t>
            </a:r>
            <a:endParaRPr lang="fr-FR" sz="2400" dirty="0">
              <a:solidFill>
                <a:srgbClr val="0033CC"/>
              </a:solidFill>
            </a:endParaRPr>
          </a:p>
        </p:txBody>
      </p:sp>
      <p:sp>
        <p:nvSpPr>
          <p:cNvPr id="6" name="ZoneTexte 5">
            <a:extLst>
              <a:ext uri="{FF2B5EF4-FFF2-40B4-BE49-F238E27FC236}">
                <a16:creationId xmlns="" xmlns:a16="http://schemas.microsoft.com/office/drawing/2014/main" id="{EB8B9B7B-C865-4691-8F5E-BD9B2CD93065}"/>
              </a:ext>
            </a:extLst>
          </p:cNvPr>
          <p:cNvSpPr txBox="1"/>
          <p:nvPr/>
        </p:nvSpPr>
        <p:spPr>
          <a:xfrm>
            <a:off x="118753" y="1407963"/>
            <a:ext cx="12073247" cy="2239780"/>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Le fonctionnement d’un vérin dépend des caractéristiques suivantes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Le diamètre du piston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La course de la tige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La pression d’alimentation. </a:t>
            </a:r>
            <a:endParaRPr lang="fr-FR" sz="2400" b="0" i="0" u="none" strike="noStrike" baseline="0" dirty="0">
              <a:latin typeface="Cambria" panose="02040503050406030204" pitchFamily="18" charset="0"/>
              <a:ea typeface="Cambria" panose="02040503050406030204" pitchFamily="18" charset="0"/>
            </a:endParaRPr>
          </a:p>
        </p:txBody>
      </p:sp>
      <p:pic>
        <p:nvPicPr>
          <p:cNvPr id="10" name="Image 9">
            <a:extLst>
              <a:ext uri="{FF2B5EF4-FFF2-40B4-BE49-F238E27FC236}">
                <a16:creationId xmlns="" xmlns:a16="http://schemas.microsoft.com/office/drawing/2014/main" id="{9FACAE2E-9F60-4377-A17D-CB4B880193C2}"/>
              </a:ext>
            </a:extLst>
          </p:cNvPr>
          <p:cNvPicPr>
            <a:picLocks noChangeAspect="1"/>
          </p:cNvPicPr>
          <p:nvPr/>
        </p:nvPicPr>
        <p:blipFill>
          <a:blip r:embed="rId2"/>
          <a:stretch>
            <a:fillRect/>
          </a:stretch>
        </p:blipFill>
        <p:spPr>
          <a:xfrm>
            <a:off x="326580" y="4156556"/>
            <a:ext cx="10614854" cy="2376000"/>
          </a:xfrm>
          <a:prstGeom prst="rect">
            <a:avLst/>
          </a:prstGeom>
        </p:spPr>
      </p:pic>
    </p:spTree>
    <p:extLst>
      <p:ext uri="{BB962C8B-B14F-4D97-AF65-F5344CB8AC3E}">
        <p14:creationId xmlns:p14="http://schemas.microsoft.com/office/powerpoint/2010/main" val="305580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8564A1F2-9357-424A-B232-91934712E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80" y="4965975"/>
            <a:ext cx="1802348" cy="1656000"/>
          </a:xfrm>
          <a:prstGeom prst="rect">
            <a:avLst/>
          </a:prstGeom>
        </p:spPr>
      </p:pic>
      <p:pic>
        <p:nvPicPr>
          <p:cNvPr id="12" name="Image 11">
            <a:extLst>
              <a:ext uri="{FF2B5EF4-FFF2-40B4-BE49-F238E27FC236}">
                <a16:creationId xmlns="" xmlns:a16="http://schemas.microsoft.com/office/drawing/2014/main" id="{E192B08A-F1BC-448C-A715-41708839C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677" y="5088007"/>
            <a:ext cx="1764000" cy="1764000"/>
          </a:xfrm>
          <a:prstGeom prst="rect">
            <a:avLst/>
          </a:prstGeom>
        </p:spPr>
      </p:pic>
      <p:pic>
        <p:nvPicPr>
          <p:cNvPr id="16" name="Image 15">
            <a:extLst>
              <a:ext uri="{FF2B5EF4-FFF2-40B4-BE49-F238E27FC236}">
                <a16:creationId xmlns="" xmlns:a16="http://schemas.microsoft.com/office/drawing/2014/main" id="{C6DFEF20-9D41-4D08-A566-3CCB8F1272F7}"/>
              </a:ext>
            </a:extLst>
          </p:cNvPr>
          <p:cNvPicPr>
            <a:picLocks noChangeAspect="1"/>
          </p:cNvPicPr>
          <p:nvPr/>
        </p:nvPicPr>
        <p:blipFill>
          <a:blip r:embed="rId4"/>
          <a:stretch>
            <a:fillRect/>
          </a:stretch>
        </p:blipFill>
        <p:spPr>
          <a:xfrm>
            <a:off x="7128044" y="5016007"/>
            <a:ext cx="1958930" cy="1908000"/>
          </a:xfrm>
          <a:prstGeom prst="rect">
            <a:avLst/>
          </a:prstGeom>
        </p:spPr>
      </p:pic>
      <p:pic>
        <p:nvPicPr>
          <p:cNvPr id="18" name="Image 17">
            <a:extLst>
              <a:ext uri="{FF2B5EF4-FFF2-40B4-BE49-F238E27FC236}">
                <a16:creationId xmlns="" xmlns:a16="http://schemas.microsoft.com/office/drawing/2014/main" id="{631E5424-CD86-4A70-9DB9-2E091F3F1223}"/>
              </a:ext>
            </a:extLst>
          </p:cNvPr>
          <p:cNvPicPr>
            <a:picLocks noChangeAspect="1"/>
          </p:cNvPicPr>
          <p:nvPr/>
        </p:nvPicPr>
        <p:blipFill>
          <a:blip r:embed="rId5"/>
          <a:stretch>
            <a:fillRect/>
          </a:stretch>
        </p:blipFill>
        <p:spPr>
          <a:xfrm>
            <a:off x="9582935" y="4986000"/>
            <a:ext cx="2609065" cy="1872000"/>
          </a:xfrm>
          <a:prstGeom prst="rect">
            <a:avLst/>
          </a:prstGeom>
        </p:spPr>
      </p:pic>
      <p:sp>
        <p:nvSpPr>
          <p:cNvPr id="14" name="ZoneTexte 13">
            <a:extLst>
              <a:ext uri="{FF2B5EF4-FFF2-40B4-BE49-F238E27FC236}">
                <a16:creationId xmlns="" xmlns:a16="http://schemas.microsoft.com/office/drawing/2014/main" id="{D7D31069-00D0-4810-ACDC-DB9EFF331EBB}"/>
              </a:ext>
            </a:extLst>
          </p:cNvPr>
          <p:cNvSpPr txBox="1"/>
          <p:nvPr/>
        </p:nvSpPr>
        <p:spPr>
          <a:xfrm>
            <a:off x="-85129" y="673373"/>
            <a:ext cx="12192000" cy="2793778"/>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Situés entre l’interface de sortie de la </a:t>
            </a:r>
            <a:r>
              <a:rPr lang="fr-FR" sz="2400" b="1" i="1" u="none" strike="noStrike" baseline="0" dirty="0">
                <a:solidFill>
                  <a:srgbClr val="006FC0"/>
                </a:solidFill>
                <a:latin typeface="Cambria" panose="02040503050406030204" pitchFamily="18" charset="0"/>
                <a:ea typeface="Cambria" panose="02040503050406030204" pitchFamily="18" charset="0"/>
              </a:rPr>
              <a:t>PC </a:t>
            </a:r>
            <a:r>
              <a:rPr lang="fr-FR" sz="2400" b="1" i="0" u="none" strike="noStrike" baseline="0" dirty="0">
                <a:solidFill>
                  <a:srgbClr val="000000"/>
                </a:solidFill>
                <a:latin typeface="Cambria" panose="02040503050406030204" pitchFamily="18" charset="0"/>
                <a:ea typeface="Cambria" panose="02040503050406030204" pitchFamily="18" charset="0"/>
              </a:rPr>
              <a:t>et les actionneurs de la </a:t>
            </a:r>
            <a:r>
              <a:rPr lang="fr-FR" sz="2400" b="1" i="1" u="none" strike="noStrike" baseline="0" dirty="0">
                <a:solidFill>
                  <a:srgbClr val="006FC0"/>
                </a:solidFill>
                <a:latin typeface="Cambria" panose="02040503050406030204" pitchFamily="18" charset="0"/>
                <a:ea typeface="Cambria" panose="02040503050406030204" pitchFamily="18" charset="0"/>
              </a:rPr>
              <a:t>PO</a:t>
            </a:r>
            <a:r>
              <a:rPr lang="fr-FR" sz="2400" b="1" i="0" u="none" strike="noStrike" baseline="0" dirty="0">
                <a:solidFill>
                  <a:srgbClr val="000000"/>
                </a:solidFill>
                <a:latin typeface="Cambria" panose="02040503050406030204" pitchFamily="18" charset="0"/>
                <a:ea typeface="Cambria" panose="02040503050406030204" pitchFamily="18" charset="0"/>
              </a:rPr>
              <a:t>. </a:t>
            </a:r>
            <a:endParaRPr lang="fr-FR" sz="2400" b="0" i="0" u="none" strike="noStrike" baseline="0" dirty="0">
              <a:solidFill>
                <a:srgbClr val="000000"/>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Ils permettent, en fonction de l’ordre émis par la </a:t>
            </a:r>
            <a:r>
              <a:rPr lang="fr-FR" sz="2400" b="1" i="1" u="none" strike="noStrike" baseline="0" dirty="0">
                <a:solidFill>
                  <a:srgbClr val="006FC0"/>
                </a:solidFill>
                <a:latin typeface="Cambria" panose="02040503050406030204" pitchFamily="18" charset="0"/>
                <a:ea typeface="Cambria" panose="02040503050406030204" pitchFamily="18" charset="0"/>
              </a:rPr>
              <a:t>PC</a:t>
            </a:r>
            <a:r>
              <a:rPr lang="fr-FR" sz="2400" b="1" i="0" u="none" strike="noStrike" baseline="0" dirty="0">
                <a:solidFill>
                  <a:srgbClr val="000000"/>
                </a:solidFill>
                <a:latin typeface="Cambria" panose="02040503050406030204" pitchFamily="18" charset="0"/>
                <a:ea typeface="Cambria" panose="02040503050406030204" pitchFamily="18" charset="0"/>
              </a:rPr>
              <a:t>, de distribuer une énergie, provenant de l’environnement du système, adaptée à l’actionneur. Ils sont divisés en deux grandes classes: </a:t>
            </a:r>
            <a:r>
              <a:rPr lang="fr-FR" sz="2400" b="1" i="0" u="none" strike="noStrike" baseline="0" dirty="0">
                <a:latin typeface="Cambria" panose="02040503050406030204" pitchFamily="18" charset="0"/>
                <a:ea typeface="Cambria" panose="02040503050406030204" pitchFamily="18" charset="0"/>
              </a:rPr>
              <a:t>Les Préactionneurs Electriques et Les Préactionneurs pneumatiques/hydrauliques</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15" name="ZoneTexte 14">
            <a:extLst>
              <a:ext uri="{FF2B5EF4-FFF2-40B4-BE49-F238E27FC236}">
                <a16:creationId xmlns="" xmlns:a16="http://schemas.microsoft.com/office/drawing/2014/main" id="{1083C2E2-9B60-451D-AEF8-193196983BA6}"/>
              </a:ext>
            </a:extLst>
          </p:cNvPr>
          <p:cNvSpPr txBox="1"/>
          <p:nvPr/>
        </p:nvSpPr>
        <p:spPr>
          <a:xfrm>
            <a:off x="1690577" y="88704"/>
            <a:ext cx="9048307"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2. Les Préactionneurs (Interfaces de puissance) : </a:t>
            </a:r>
            <a:endParaRPr lang="fr-FR" sz="2400" dirty="0">
              <a:solidFill>
                <a:srgbClr val="0033CC"/>
              </a:solidFill>
              <a:latin typeface="Cambria" panose="02040503050406030204" pitchFamily="18" charset="0"/>
              <a:ea typeface="Cambria" panose="02040503050406030204" pitchFamily="18" charset="0"/>
            </a:endParaRPr>
          </a:p>
        </p:txBody>
      </p:sp>
      <p:sp>
        <p:nvSpPr>
          <p:cNvPr id="17" name="ZoneTexte 16">
            <a:extLst>
              <a:ext uri="{FF2B5EF4-FFF2-40B4-BE49-F238E27FC236}">
                <a16:creationId xmlns="" xmlns:a16="http://schemas.microsoft.com/office/drawing/2014/main" id="{CBF0A1B8-A5A3-4639-AA08-BE64DB698FC6}"/>
              </a:ext>
            </a:extLst>
          </p:cNvPr>
          <p:cNvSpPr txBox="1"/>
          <p:nvPr/>
        </p:nvSpPr>
        <p:spPr>
          <a:xfrm>
            <a:off x="-152013" y="3372525"/>
            <a:ext cx="7554707" cy="461665"/>
          </a:xfrm>
          <a:prstGeom prst="rect">
            <a:avLst/>
          </a:prstGeom>
          <a:noFill/>
        </p:spPr>
        <p:txBody>
          <a:bodyPr wrap="square">
            <a:spAutoFit/>
          </a:bodyPr>
          <a:lstStyle/>
          <a:p>
            <a:pPr marL="457200" indent="-457200">
              <a:buFont typeface="+mj-lt"/>
              <a:buAutoNum type="alphaLcParenR"/>
            </a:pPr>
            <a:r>
              <a:rPr lang="fr-FR" sz="2400" b="1" i="0" u="none" strike="noStrike" baseline="0" dirty="0">
                <a:solidFill>
                  <a:srgbClr val="0033CC"/>
                </a:solidFill>
                <a:latin typeface="Cambria" panose="02040503050406030204" pitchFamily="18" charset="0"/>
                <a:ea typeface="Cambria" panose="02040503050406030204" pitchFamily="18" charset="0"/>
              </a:rPr>
              <a:t>Les Préactionneurs </a:t>
            </a:r>
            <a:r>
              <a:rPr lang="fr-FR" sz="2400" b="1" dirty="0">
                <a:solidFill>
                  <a:srgbClr val="0033CC"/>
                </a:solidFill>
                <a:latin typeface="Cambria" panose="02040503050406030204" pitchFamily="18" charset="0"/>
                <a:ea typeface="Cambria" panose="02040503050406030204" pitchFamily="18" charset="0"/>
              </a:rPr>
              <a:t>électriques (les relais)</a:t>
            </a:r>
            <a:r>
              <a:rPr lang="fr-FR" sz="2400" b="1" i="0" u="none" strike="noStrike" baseline="0" dirty="0">
                <a:solidFill>
                  <a:srgbClr val="0033CC"/>
                </a:solidFill>
                <a:latin typeface="Cambria" panose="02040503050406030204" pitchFamily="18" charset="0"/>
                <a:ea typeface="Cambria" panose="02040503050406030204" pitchFamily="18" charset="0"/>
              </a:rPr>
              <a:t>: </a:t>
            </a:r>
            <a:endParaRPr lang="fr-FR" sz="2400" dirty="0">
              <a:solidFill>
                <a:srgbClr val="0033CC"/>
              </a:solidFill>
              <a:latin typeface="Cambria" panose="02040503050406030204" pitchFamily="18" charset="0"/>
              <a:ea typeface="Cambria" panose="02040503050406030204" pitchFamily="18" charset="0"/>
            </a:endParaRPr>
          </a:p>
        </p:txBody>
      </p:sp>
      <p:sp>
        <p:nvSpPr>
          <p:cNvPr id="19" name="ZoneTexte 18">
            <a:extLst>
              <a:ext uri="{FF2B5EF4-FFF2-40B4-BE49-F238E27FC236}">
                <a16:creationId xmlns="" xmlns:a16="http://schemas.microsoft.com/office/drawing/2014/main" id="{2188DF70-A94C-47C4-A695-4C1EFCC01A53}"/>
              </a:ext>
            </a:extLst>
          </p:cNvPr>
          <p:cNvSpPr txBox="1"/>
          <p:nvPr/>
        </p:nvSpPr>
        <p:spPr>
          <a:xfrm>
            <a:off x="-80761" y="3834190"/>
            <a:ext cx="12192000" cy="1131785"/>
          </a:xfrm>
          <a:prstGeom prst="rect">
            <a:avLst/>
          </a:prstGeom>
          <a:noFill/>
        </p:spPr>
        <p:txBody>
          <a:bodyPr wrap="square">
            <a:spAutoFit/>
          </a:bodyPr>
          <a:lstStyle/>
          <a:p>
            <a:pPr>
              <a:lnSpc>
                <a:spcPct val="150000"/>
              </a:lnSpc>
            </a:pPr>
            <a:r>
              <a:rPr lang="fr-FR" sz="2400" b="1" dirty="0">
                <a:latin typeface="Cambria" panose="02040503050406030204" pitchFamily="18" charset="0"/>
                <a:ea typeface="Cambria" panose="02040503050406030204" pitchFamily="18" charset="0"/>
              </a:rPr>
              <a:t>S</a:t>
            </a:r>
            <a:r>
              <a:rPr lang="fr-FR" sz="2400" b="1" i="0" u="none" strike="noStrike" baseline="0" dirty="0">
                <a:latin typeface="Cambria" panose="02040503050406030204" pitchFamily="18" charset="0"/>
                <a:ea typeface="Cambria" panose="02040503050406030204" pitchFamily="18" charset="0"/>
              </a:rPr>
              <a:t>ont</a:t>
            </a:r>
            <a:r>
              <a:rPr lang="fr-FR" sz="2400" b="1" i="0" u="none" strike="noStrike" baseline="0" dirty="0">
                <a:solidFill>
                  <a:srgbClr val="000000"/>
                </a:solidFill>
                <a:latin typeface="Cambria" panose="02040503050406030204" pitchFamily="18" charset="0"/>
                <a:ea typeface="Cambria" panose="02040503050406030204" pitchFamily="18" charset="0"/>
              </a:rPr>
              <a:t> des composants électriques réalisant la fonction d’interfaçage entre un circuit de commande, généralement bas niveau, et un circuit de puissance alternatif ou continu.</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713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49A44FA0-E92D-4264-ACC1-D2331B6EFC41}"/>
              </a:ext>
            </a:extLst>
          </p:cNvPr>
          <p:cNvSpPr txBox="1"/>
          <p:nvPr/>
        </p:nvSpPr>
        <p:spPr>
          <a:xfrm>
            <a:off x="95693" y="3629651"/>
            <a:ext cx="12000613" cy="2239780"/>
          </a:xfrm>
          <a:prstGeom prst="rect">
            <a:avLst/>
          </a:prstGeom>
          <a:noFill/>
        </p:spPr>
        <p:txBody>
          <a:bodyPr wrap="square">
            <a:spAutoFit/>
          </a:bodyPr>
          <a:lstStyle/>
          <a:p>
            <a:pPr marL="457200" indent="-457200">
              <a:lnSpc>
                <a:spcPct val="150000"/>
              </a:lnSpc>
              <a:buFont typeface="+mj-lt"/>
              <a:buAutoNum type="alphaLcPeriod"/>
            </a:pPr>
            <a:r>
              <a:rPr lang="fr-FR" sz="2400" b="1" u="none" strike="noStrike" baseline="0" dirty="0">
                <a:solidFill>
                  <a:srgbClr val="0033CC"/>
                </a:solidFill>
                <a:latin typeface="Cambria" panose="02040503050406030204" pitchFamily="18" charset="0"/>
                <a:ea typeface="Cambria" panose="02040503050406030204" pitchFamily="18" charset="0"/>
              </a:rPr>
              <a:t>Relais électromagnétique : </a:t>
            </a:r>
            <a:endParaRPr lang="fr-FR" sz="2400" b="0" u="none" strike="noStrike" baseline="0" dirty="0">
              <a:solidFill>
                <a:srgbClr val="0033CC"/>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Un relais électromagnétique est constitué : </a:t>
            </a:r>
            <a:endParaRPr lang="fr-FR" sz="2400" b="0" i="0" u="none" strike="noStrike" baseline="0" dirty="0">
              <a:solidFill>
                <a:srgbClr val="000000"/>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d’une bobine alimentée par le circuit de commande, dont le noyau mobile provoque la commutation de contacts pouvant être placé dans un circuit de puissance.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7" name="ZoneTexte 6">
            <a:extLst>
              <a:ext uri="{FF2B5EF4-FFF2-40B4-BE49-F238E27FC236}">
                <a16:creationId xmlns="" xmlns:a16="http://schemas.microsoft.com/office/drawing/2014/main" id="{D9586B90-8828-4950-8E5B-102BC6ECD736}"/>
              </a:ext>
            </a:extLst>
          </p:cNvPr>
          <p:cNvSpPr txBox="1"/>
          <p:nvPr/>
        </p:nvSpPr>
        <p:spPr>
          <a:xfrm>
            <a:off x="-1" y="555833"/>
            <a:ext cx="12096307" cy="1140633"/>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Ces éléments, peuvent comporter les diverses protections (surcharges, courts-circuits, sectionnement (séparation).) nécessaires à l’actionneur.</a:t>
            </a:r>
            <a:endParaRPr lang="fr-FR" sz="2400" dirty="0"/>
          </a:p>
        </p:txBody>
      </p:sp>
      <p:sp>
        <p:nvSpPr>
          <p:cNvPr id="8" name="ZoneTexte 7">
            <a:extLst>
              <a:ext uri="{FF2B5EF4-FFF2-40B4-BE49-F238E27FC236}">
                <a16:creationId xmlns="" xmlns:a16="http://schemas.microsoft.com/office/drawing/2014/main" id="{87644672-CFBE-456A-BA6B-B1D75E5AFCF3}"/>
              </a:ext>
            </a:extLst>
          </p:cNvPr>
          <p:cNvSpPr txBox="1"/>
          <p:nvPr/>
        </p:nvSpPr>
        <p:spPr>
          <a:xfrm>
            <a:off x="95693" y="1711813"/>
            <a:ext cx="4999512" cy="1685783"/>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On distingue deux types de relais : </a:t>
            </a:r>
          </a:p>
          <a:p>
            <a:pPr marL="342900" indent="-342900">
              <a:lnSpc>
                <a:spcPct val="150000"/>
              </a:lnSpc>
              <a:buFont typeface="Wingdings" panose="05000000000000000000" pitchFamily="2" charset="2"/>
              <a:buChar char="Ø"/>
            </a:pPr>
            <a:r>
              <a:rPr lang="fr-FR" sz="2400" b="1" i="0" u="none" strike="noStrike" baseline="0" dirty="0">
                <a:solidFill>
                  <a:srgbClr val="000000"/>
                </a:solidFill>
                <a:latin typeface="Cambria" panose="02040503050406030204" pitchFamily="18" charset="0"/>
                <a:ea typeface="Cambria" panose="02040503050406030204" pitchFamily="18" charset="0"/>
              </a:rPr>
              <a:t>Le Relais Électromagnétique, </a:t>
            </a:r>
          </a:p>
          <a:p>
            <a:pPr marL="342900" indent="-342900">
              <a:lnSpc>
                <a:spcPct val="150000"/>
              </a:lnSpc>
              <a:buFont typeface="Wingdings" panose="05000000000000000000" pitchFamily="2" charset="2"/>
              <a:buChar char="Ø"/>
            </a:pPr>
            <a:r>
              <a:rPr lang="fr-FR" sz="2400" b="1" i="0" u="none" strike="noStrike" baseline="0" dirty="0">
                <a:solidFill>
                  <a:srgbClr val="000000"/>
                </a:solidFill>
                <a:latin typeface="Cambria" panose="02040503050406030204" pitchFamily="18" charset="0"/>
                <a:ea typeface="Cambria" panose="02040503050406030204" pitchFamily="18" charset="0"/>
              </a:rPr>
              <a:t>Le Relais Statique. </a:t>
            </a:r>
          </a:p>
        </p:txBody>
      </p:sp>
      <p:pic>
        <p:nvPicPr>
          <p:cNvPr id="9" name="Image 8">
            <a:extLst>
              <a:ext uri="{FF2B5EF4-FFF2-40B4-BE49-F238E27FC236}">
                <a16:creationId xmlns="" xmlns:a16="http://schemas.microsoft.com/office/drawing/2014/main" id="{2A41464F-4303-4BD3-8FC2-53EA3D7EB448}"/>
              </a:ext>
            </a:extLst>
          </p:cNvPr>
          <p:cNvPicPr>
            <a:picLocks noChangeAspect="1"/>
          </p:cNvPicPr>
          <p:nvPr/>
        </p:nvPicPr>
        <p:blipFill>
          <a:blip r:embed="rId2"/>
          <a:stretch>
            <a:fillRect/>
          </a:stretch>
        </p:blipFill>
        <p:spPr>
          <a:xfrm>
            <a:off x="8382132" y="1696466"/>
            <a:ext cx="3114227" cy="2772000"/>
          </a:xfrm>
          <a:prstGeom prst="rect">
            <a:avLst/>
          </a:prstGeom>
        </p:spPr>
      </p:pic>
    </p:spTree>
    <p:extLst>
      <p:ext uri="{BB962C8B-B14F-4D97-AF65-F5344CB8AC3E}">
        <p14:creationId xmlns:p14="http://schemas.microsoft.com/office/powerpoint/2010/main" val="358457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0B1206F3-81D6-42AF-9C48-F82826ACB231}"/>
              </a:ext>
            </a:extLst>
          </p:cNvPr>
          <p:cNvSpPr txBox="1"/>
          <p:nvPr/>
        </p:nvSpPr>
        <p:spPr>
          <a:xfrm>
            <a:off x="-88605" y="180920"/>
            <a:ext cx="12014791" cy="577787"/>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Le relais électromagnétique est réservé pour les faibles puissances.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6" name="ZoneTexte 5">
            <a:extLst>
              <a:ext uri="{FF2B5EF4-FFF2-40B4-BE49-F238E27FC236}">
                <a16:creationId xmlns="" xmlns:a16="http://schemas.microsoft.com/office/drawing/2014/main" id="{827EDF02-878D-4A12-BCAD-9014AE57F7AE}"/>
              </a:ext>
            </a:extLst>
          </p:cNvPr>
          <p:cNvSpPr txBox="1"/>
          <p:nvPr/>
        </p:nvSpPr>
        <p:spPr>
          <a:xfrm>
            <a:off x="0" y="2649511"/>
            <a:ext cx="12192000" cy="1685783"/>
          </a:xfrm>
          <a:prstGeom prst="rect">
            <a:avLst/>
          </a:prstGeom>
          <a:noFill/>
        </p:spPr>
        <p:txBody>
          <a:bodyPr wrap="square">
            <a:spAutoFit/>
          </a:bodyPr>
          <a:lstStyle/>
          <a:p>
            <a:pPr marL="457200" indent="-457200">
              <a:lnSpc>
                <a:spcPct val="150000"/>
              </a:lnSpc>
              <a:buFont typeface="+mj-lt"/>
              <a:buAutoNum type="alphaLcPeriod" startAt="2"/>
            </a:pPr>
            <a:r>
              <a:rPr lang="fr-FR" sz="2400" b="1" u="none" strike="noStrike" baseline="0" dirty="0">
                <a:solidFill>
                  <a:srgbClr val="0033CC"/>
                </a:solidFill>
                <a:latin typeface="Cambria" panose="02040503050406030204" pitchFamily="18" charset="0"/>
                <a:ea typeface="Cambria" panose="02040503050406030204" pitchFamily="18" charset="0"/>
              </a:rPr>
              <a:t>Relais statique : </a:t>
            </a:r>
            <a:r>
              <a:rPr lang="fr-FR" sz="2400" b="1" i="0" u="none" strike="noStrike" baseline="0" dirty="0">
                <a:solidFill>
                  <a:srgbClr val="000000"/>
                </a:solidFill>
                <a:latin typeface="Cambria" panose="02040503050406030204" pitchFamily="18" charset="0"/>
                <a:ea typeface="Cambria" panose="02040503050406030204" pitchFamily="18" charset="0"/>
              </a:rPr>
              <a:t>Un relais statique commute de manière totalement statique, sans pièce en mouvement, conférant au composant une </a:t>
            </a: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durée de vie quasi illimitée.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pic>
        <p:nvPicPr>
          <p:cNvPr id="7" name="Image 6">
            <a:extLst>
              <a:ext uri="{FF2B5EF4-FFF2-40B4-BE49-F238E27FC236}">
                <a16:creationId xmlns="" xmlns:a16="http://schemas.microsoft.com/office/drawing/2014/main" id="{ECE699A1-35BD-47B5-B690-95EEBCC6FE0F}"/>
              </a:ext>
            </a:extLst>
          </p:cNvPr>
          <p:cNvPicPr>
            <a:picLocks noChangeAspect="1"/>
          </p:cNvPicPr>
          <p:nvPr/>
        </p:nvPicPr>
        <p:blipFill>
          <a:blip r:embed="rId2"/>
          <a:stretch>
            <a:fillRect/>
          </a:stretch>
        </p:blipFill>
        <p:spPr>
          <a:xfrm>
            <a:off x="317709" y="4769080"/>
            <a:ext cx="1958930" cy="1908000"/>
          </a:xfrm>
          <a:prstGeom prst="rect">
            <a:avLst/>
          </a:prstGeom>
        </p:spPr>
      </p:pic>
      <p:pic>
        <p:nvPicPr>
          <p:cNvPr id="8" name="Image 7">
            <a:extLst>
              <a:ext uri="{FF2B5EF4-FFF2-40B4-BE49-F238E27FC236}">
                <a16:creationId xmlns="" xmlns:a16="http://schemas.microsoft.com/office/drawing/2014/main" id="{FCD7FA04-9F3C-4000-8FB0-0C98A144279B}"/>
              </a:ext>
            </a:extLst>
          </p:cNvPr>
          <p:cNvPicPr>
            <a:picLocks noChangeAspect="1"/>
          </p:cNvPicPr>
          <p:nvPr/>
        </p:nvPicPr>
        <p:blipFill>
          <a:blip r:embed="rId3"/>
          <a:stretch>
            <a:fillRect/>
          </a:stretch>
        </p:blipFill>
        <p:spPr>
          <a:xfrm>
            <a:off x="2420561" y="4864637"/>
            <a:ext cx="2609065" cy="1872000"/>
          </a:xfrm>
          <a:prstGeom prst="rect">
            <a:avLst/>
          </a:prstGeom>
        </p:spPr>
      </p:pic>
      <p:pic>
        <p:nvPicPr>
          <p:cNvPr id="9" name="Image 8">
            <a:extLst>
              <a:ext uri="{FF2B5EF4-FFF2-40B4-BE49-F238E27FC236}">
                <a16:creationId xmlns="" xmlns:a16="http://schemas.microsoft.com/office/drawing/2014/main" id="{543B774C-3C33-4EB8-AA08-DD176F0C7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87" y="862491"/>
            <a:ext cx="1802348" cy="1656000"/>
          </a:xfrm>
          <a:prstGeom prst="rect">
            <a:avLst/>
          </a:prstGeom>
        </p:spPr>
      </p:pic>
      <p:pic>
        <p:nvPicPr>
          <p:cNvPr id="14" name="Image 13">
            <a:extLst>
              <a:ext uri="{FF2B5EF4-FFF2-40B4-BE49-F238E27FC236}">
                <a16:creationId xmlns="" xmlns:a16="http://schemas.microsoft.com/office/drawing/2014/main" id="{F1100C0C-CDF8-4FCF-8CD8-2ADF6E0135AE}"/>
              </a:ext>
            </a:extLst>
          </p:cNvPr>
          <p:cNvPicPr>
            <a:picLocks noChangeAspect="1"/>
          </p:cNvPicPr>
          <p:nvPr/>
        </p:nvPicPr>
        <p:blipFill>
          <a:blip r:embed="rId5"/>
          <a:stretch>
            <a:fillRect/>
          </a:stretch>
        </p:blipFill>
        <p:spPr>
          <a:xfrm>
            <a:off x="7735535" y="3685324"/>
            <a:ext cx="3816626" cy="3051313"/>
          </a:xfrm>
          <a:prstGeom prst="rect">
            <a:avLst/>
          </a:prstGeom>
        </p:spPr>
      </p:pic>
      <p:pic>
        <p:nvPicPr>
          <p:cNvPr id="16" name="Image 15">
            <a:extLst>
              <a:ext uri="{FF2B5EF4-FFF2-40B4-BE49-F238E27FC236}">
                <a16:creationId xmlns="" xmlns:a16="http://schemas.microsoft.com/office/drawing/2014/main" id="{49162A60-F0D4-4D57-8902-1B0318D4C1A6}"/>
              </a:ext>
            </a:extLst>
          </p:cNvPr>
          <p:cNvPicPr>
            <a:picLocks noChangeAspect="1"/>
          </p:cNvPicPr>
          <p:nvPr/>
        </p:nvPicPr>
        <p:blipFill>
          <a:blip r:embed="rId6"/>
          <a:stretch>
            <a:fillRect/>
          </a:stretch>
        </p:blipFill>
        <p:spPr>
          <a:xfrm>
            <a:off x="6400031" y="889727"/>
            <a:ext cx="2143206" cy="1872000"/>
          </a:xfrm>
          <a:prstGeom prst="rect">
            <a:avLst/>
          </a:prstGeom>
        </p:spPr>
      </p:pic>
    </p:spTree>
    <p:extLst>
      <p:ext uri="{BB962C8B-B14F-4D97-AF65-F5344CB8AC3E}">
        <p14:creationId xmlns:p14="http://schemas.microsoft.com/office/powerpoint/2010/main" val="2337416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A4F3FF65-9CF0-40A2-8D7C-0830F6F501B9}"/>
              </a:ext>
            </a:extLst>
          </p:cNvPr>
          <p:cNvSpPr txBox="1"/>
          <p:nvPr/>
        </p:nvSpPr>
        <p:spPr>
          <a:xfrm>
            <a:off x="0" y="0"/>
            <a:ext cx="12192000" cy="6671763"/>
          </a:xfrm>
          <a:prstGeom prst="rect">
            <a:avLst/>
          </a:prstGeom>
          <a:noFill/>
        </p:spPr>
        <p:txBody>
          <a:bodyPr wrap="square">
            <a:spAutoFit/>
          </a:bodyPr>
          <a:lstStyle/>
          <a:p>
            <a:pPr>
              <a:lnSpc>
                <a:spcPct val="150000"/>
              </a:lnSpc>
            </a:pPr>
            <a:r>
              <a:rPr lang="fr-FR" sz="2400" b="1" u="none" strike="noStrike" baseline="0" dirty="0">
                <a:solidFill>
                  <a:srgbClr val="0033CC"/>
                </a:solidFill>
                <a:latin typeface="Cambria" panose="02040503050406030204" pitchFamily="18" charset="0"/>
                <a:ea typeface="Cambria" panose="02040503050406030204" pitchFamily="18" charset="0"/>
              </a:rPr>
              <a:t>Le contacteur : </a:t>
            </a:r>
            <a:endParaRPr lang="fr-FR" sz="2400" b="0" u="none" strike="noStrike" baseline="0" dirty="0">
              <a:solidFill>
                <a:srgbClr val="0033CC"/>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Un contacteur est un relais électromagnétique particulier, pouvant commuter de fortes puissances grâce à un dispositif de coupure d’arc électrique. </a:t>
            </a:r>
            <a:endParaRPr lang="fr-FR" sz="2400" b="0" i="0" u="none" strike="noStrike" baseline="0" dirty="0">
              <a:solidFill>
                <a:srgbClr val="000000"/>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Sa constitution est comme suit : </a:t>
            </a:r>
            <a:endParaRPr lang="fr-FR" sz="2400" b="0" i="0" u="none" strike="noStrike" baseline="0" dirty="0">
              <a:solidFill>
                <a:srgbClr val="0033CC"/>
              </a:solidFill>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solidFill>
                  <a:srgbClr val="000000"/>
                </a:solidFill>
                <a:latin typeface="Cambria" panose="02040503050406030204" pitchFamily="18" charset="0"/>
                <a:ea typeface="Cambria" panose="02040503050406030204" pitchFamily="18" charset="0"/>
              </a:rPr>
              <a:t>Des pôles principaux de puissance ; </a:t>
            </a:r>
            <a:endParaRPr lang="fr-FR" sz="2400" b="0" i="0" u="none" strike="noStrike" baseline="0" dirty="0">
              <a:solidFill>
                <a:srgbClr val="000000"/>
              </a:solidFill>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solidFill>
                  <a:srgbClr val="000000"/>
                </a:solidFill>
                <a:latin typeface="Cambria" panose="02040503050406030204" pitchFamily="18" charset="0"/>
                <a:ea typeface="Cambria" panose="02040503050406030204" pitchFamily="18" charset="0"/>
              </a:rPr>
              <a:t>Un contact auxiliaire (avec possibilité d'additionner au contacteur un bloc de contacts auxiliaires instantanés ou temporisés)</a:t>
            </a: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Une armature fixe et un autre mobile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Un ressort de rappel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Un circuit magnétique ; </a:t>
            </a:r>
            <a:endParaRPr lang="fr-FR" sz="2400" b="0" i="0" u="none" strike="noStrike" baseline="0" dirty="0">
              <a:latin typeface="Cambria" panose="02040503050406030204" pitchFamily="18" charset="0"/>
              <a:ea typeface="Cambria" panose="02040503050406030204" pitchFamily="18" charset="0"/>
            </a:endParaRPr>
          </a:p>
          <a:p>
            <a:pPr marL="342900" indent="-342900">
              <a:lnSpc>
                <a:spcPct val="150000"/>
              </a:lnSpc>
              <a:buFont typeface="Wingdings" panose="05000000000000000000" pitchFamily="2" charset="2"/>
              <a:buChar char="Ø"/>
            </a:pPr>
            <a:r>
              <a:rPr lang="fr-FR" sz="2400" b="1" i="0" u="none" strike="noStrike" baseline="0" dirty="0">
                <a:latin typeface="Cambria" panose="02040503050406030204" pitchFamily="18" charset="0"/>
                <a:ea typeface="Cambria" panose="02040503050406030204" pitchFamily="18" charset="0"/>
              </a:rPr>
              <a:t>Une bobine de commande du contacteur. </a:t>
            </a:r>
            <a:endParaRPr lang="fr-FR" sz="2400" b="0" i="0" u="none" strike="noStrike" baseline="0" dirty="0">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pic>
        <p:nvPicPr>
          <p:cNvPr id="5" name="Image 4">
            <a:extLst>
              <a:ext uri="{FF2B5EF4-FFF2-40B4-BE49-F238E27FC236}">
                <a16:creationId xmlns="" xmlns:a16="http://schemas.microsoft.com/office/drawing/2014/main" id="{272C38B1-549E-4695-9FC5-5E8B099C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643" y="3580819"/>
            <a:ext cx="2916000" cy="2916000"/>
          </a:xfrm>
          <a:prstGeom prst="rect">
            <a:avLst/>
          </a:prstGeom>
        </p:spPr>
      </p:pic>
    </p:spTree>
    <p:extLst>
      <p:ext uri="{BB962C8B-B14F-4D97-AF65-F5344CB8AC3E}">
        <p14:creationId xmlns:p14="http://schemas.microsoft.com/office/powerpoint/2010/main" val="101857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C7A61BBE-0188-48F8-999C-45074483E6CD}"/>
              </a:ext>
            </a:extLst>
          </p:cNvPr>
          <p:cNvPicPr>
            <a:picLocks noChangeAspect="1"/>
          </p:cNvPicPr>
          <p:nvPr/>
        </p:nvPicPr>
        <p:blipFill>
          <a:blip r:embed="rId2"/>
          <a:stretch>
            <a:fillRect/>
          </a:stretch>
        </p:blipFill>
        <p:spPr>
          <a:xfrm>
            <a:off x="7402910" y="1824029"/>
            <a:ext cx="3188567" cy="2232000"/>
          </a:xfrm>
          <a:prstGeom prst="rect">
            <a:avLst/>
          </a:prstGeom>
        </p:spPr>
      </p:pic>
      <p:sp>
        <p:nvSpPr>
          <p:cNvPr id="6" name="ZoneTexte 5">
            <a:extLst>
              <a:ext uri="{FF2B5EF4-FFF2-40B4-BE49-F238E27FC236}">
                <a16:creationId xmlns="" xmlns:a16="http://schemas.microsoft.com/office/drawing/2014/main" id="{29CCFDBB-9F0B-412C-928F-801C7AA63D7E}"/>
              </a:ext>
            </a:extLst>
          </p:cNvPr>
          <p:cNvSpPr txBox="1"/>
          <p:nvPr/>
        </p:nvSpPr>
        <p:spPr>
          <a:xfrm>
            <a:off x="0" y="1125835"/>
            <a:ext cx="12192000" cy="1131785"/>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rPr>
              <a:t>Les préactionneurs des vérins et des moteurs hydrauliques et pneumatiques sont appelés distributeurs</a:t>
            </a:r>
            <a:endParaRPr lang="fr-FR" sz="2400" b="1" dirty="0">
              <a:latin typeface="Cambria" panose="02040503050406030204" pitchFamily="18" charset="0"/>
              <a:ea typeface="Cambria" panose="02040503050406030204" pitchFamily="18" charset="0"/>
            </a:endParaRPr>
          </a:p>
        </p:txBody>
      </p:sp>
      <p:pic>
        <p:nvPicPr>
          <p:cNvPr id="7" name="Image 6">
            <a:extLst>
              <a:ext uri="{FF2B5EF4-FFF2-40B4-BE49-F238E27FC236}">
                <a16:creationId xmlns="" xmlns:a16="http://schemas.microsoft.com/office/drawing/2014/main" id="{8D91DFB4-683D-4BF7-9A63-61386B990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38" y="2448441"/>
            <a:ext cx="2562225" cy="1790700"/>
          </a:xfrm>
          <a:prstGeom prst="rect">
            <a:avLst/>
          </a:prstGeom>
        </p:spPr>
      </p:pic>
      <p:sp>
        <p:nvSpPr>
          <p:cNvPr id="11" name="ZoneTexte 10">
            <a:extLst>
              <a:ext uri="{FF2B5EF4-FFF2-40B4-BE49-F238E27FC236}">
                <a16:creationId xmlns="" xmlns:a16="http://schemas.microsoft.com/office/drawing/2014/main" id="{CD50B3D8-83DA-4132-AE85-E457F8D0E069}"/>
              </a:ext>
            </a:extLst>
          </p:cNvPr>
          <p:cNvSpPr txBox="1"/>
          <p:nvPr/>
        </p:nvSpPr>
        <p:spPr>
          <a:xfrm>
            <a:off x="0" y="664170"/>
            <a:ext cx="2793705" cy="461665"/>
          </a:xfrm>
          <a:prstGeom prst="rect">
            <a:avLst/>
          </a:prstGeom>
          <a:noFill/>
        </p:spPr>
        <p:txBody>
          <a:bodyPr wrap="square">
            <a:spAutoFit/>
          </a:bodyPr>
          <a:lstStyle/>
          <a:p>
            <a:r>
              <a:rPr lang="fr-FR" sz="2400" b="1" dirty="0">
                <a:solidFill>
                  <a:srgbClr val="0033CC"/>
                </a:solidFill>
                <a:effectLst/>
                <a:latin typeface="Cambria" panose="02040503050406030204" pitchFamily="18" charset="0"/>
                <a:ea typeface="Cambria" panose="02040503050406030204" pitchFamily="18" charset="0"/>
              </a:rPr>
              <a:t>Les distributeurs</a:t>
            </a:r>
            <a:endParaRPr lang="fr-FR" sz="2400" dirty="0">
              <a:solidFill>
                <a:srgbClr val="0033CC"/>
              </a:solidFill>
            </a:endParaRPr>
          </a:p>
        </p:txBody>
      </p:sp>
      <p:sp>
        <p:nvSpPr>
          <p:cNvPr id="13" name="ZoneTexte 12">
            <a:extLst>
              <a:ext uri="{FF2B5EF4-FFF2-40B4-BE49-F238E27FC236}">
                <a16:creationId xmlns="" xmlns:a16="http://schemas.microsoft.com/office/drawing/2014/main" id="{6D925D46-E6D4-4AF3-8AC4-3FD830A61D79}"/>
              </a:ext>
            </a:extLst>
          </p:cNvPr>
          <p:cNvSpPr txBox="1"/>
          <p:nvPr/>
        </p:nvSpPr>
        <p:spPr>
          <a:xfrm>
            <a:off x="0" y="4600380"/>
            <a:ext cx="12192000" cy="1131785"/>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Ils ont pour fonction essentielle de distribuer l'air (ou les fluides) sous pression aux différents orifices des actionneurs pneumatiques (ou hydrauliques). </a:t>
            </a:r>
            <a:endParaRPr lang="fr-FR" sz="2400" b="0" i="0" u="none" strike="noStrike" baseline="0" dirty="0">
              <a:latin typeface="Cambria" panose="02040503050406030204" pitchFamily="18" charset="0"/>
              <a:ea typeface="Cambria" panose="02040503050406030204" pitchFamily="18" charset="0"/>
            </a:endParaRPr>
          </a:p>
        </p:txBody>
      </p:sp>
      <p:sp>
        <p:nvSpPr>
          <p:cNvPr id="8" name="ZoneTexte 7">
            <a:extLst>
              <a:ext uri="{FF2B5EF4-FFF2-40B4-BE49-F238E27FC236}">
                <a16:creationId xmlns="" xmlns:a16="http://schemas.microsoft.com/office/drawing/2014/main" id="{DD287779-0C5E-4455-8046-909214DE5B87}"/>
              </a:ext>
            </a:extLst>
          </p:cNvPr>
          <p:cNvSpPr txBox="1"/>
          <p:nvPr/>
        </p:nvSpPr>
        <p:spPr>
          <a:xfrm>
            <a:off x="-1" y="114219"/>
            <a:ext cx="8490857" cy="461665"/>
          </a:xfrm>
          <a:prstGeom prst="rect">
            <a:avLst/>
          </a:prstGeom>
          <a:noFill/>
        </p:spPr>
        <p:txBody>
          <a:bodyPr wrap="square">
            <a:spAutoFit/>
          </a:bodyPr>
          <a:lstStyle/>
          <a:p>
            <a:pPr marL="457200" indent="-457200">
              <a:buFont typeface="+mj-lt"/>
              <a:buAutoNum type="arabicPeriod" startAt="2"/>
            </a:pPr>
            <a:r>
              <a:rPr lang="fr-FR" sz="2400" b="1" i="0" u="none" strike="noStrike" baseline="0" dirty="0">
                <a:solidFill>
                  <a:srgbClr val="0033CC"/>
                </a:solidFill>
                <a:latin typeface="Cambria" panose="02040503050406030204" pitchFamily="18" charset="0"/>
                <a:ea typeface="Cambria" panose="02040503050406030204" pitchFamily="18" charset="0"/>
              </a:rPr>
              <a:t>Les Préactionneurs pneumatiques ou hydrauliques: </a:t>
            </a:r>
            <a:endParaRPr lang="fr-FR" sz="2400" dirty="0"/>
          </a:p>
        </p:txBody>
      </p:sp>
    </p:spTree>
    <p:extLst>
      <p:ext uri="{BB962C8B-B14F-4D97-AF65-F5344CB8AC3E}">
        <p14:creationId xmlns:p14="http://schemas.microsoft.com/office/powerpoint/2010/main" val="108184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687736B-690C-4B73-AE1B-E229254ECD2A}"/>
              </a:ext>
            </a:extLst>
          </p:cNvPr>
          <p:cNvSpPr txBox="1"/>
          <p:nvPr/>
        </p:nvSpPr>
        <p:spPr>
          <a:xfrm>
            <a:off x="0" y="401153"/>
            <a:ext cx="12085122" cy="1685783"/>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Le distributeur comporte un coulisseau, ou tiroir qui se déplace dans le corps du distributeur. </a:t>
            </a:r>
            <a:endParaRPr lang="fr-FR" sz="2400" b="0" i="0" u="none" strike="noStrike" baseline="0" dirty="0">
              <a:latin typeface="Cambria" panose="02040503050406030204" pitchFamily="18" charset="0"/>
              <a:ea typeface="Cambria" panose="02040503050406030204" pitchFamily="18" charset="0"/>
            </a:endParaRPr>
          </a:p>
          <a:p>
            <a:pPr>
              <a:lnSpc>
                <a:spcPct val="150000"/>
              </a:lnSpc>
            </a:pPr>
            <a:r>
              <a:rPr lang="fr-FR" sz="2400" b="1" i="0" u="none" strike="noStrike" baseline="0" dirty="0">
                <a:latin typeface="Cambria" panose="02040503050406030204" pitchFamily="18" charset="0"/>
                <a:ea typeface="Cambria" panose="02040503050406030204" pitchFamily="18" charset="0"/>
              </a:rPr>
              <a:t>Il permet de fermer ou d’ouvrir les orifices par où circule l’air ou le fluide. </a:t>
            </a:r>
            <a:endParaRPr lang="fr-FR" sz="2400" b="0" i="0" u="none" strike="noStrike" baseline="0" dirty="0">
              <a:latin typeface="Cambria" panose="02040503050406030204" pitchFamily="18" charset="0"/>
              <a:ea typeface="Cambria" panose="02040503050406030204" pitchFamily="18" charset="0"/>
            </a:endParaRPr>
          </a:p>
        </p:txBody>
      </p:sp>
      <p:pic>
        <p:nvPicPr>
          <p:cNvPr id="10" name="Image 9">
            <a:extLst>
              <a:ext uri="{FF2B5EF4-FFF2-40B4-BE49-F238E27FC236}">
                <a16:creationId xmlns="" xmlns:a16="http://schemas.microsoft.com/office/drawing/2014/main" id="{73EF398C-C8AD-4B90-A521-3EA333E33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440029"/>
            <a:ext cx="5445479" cy="2772000"/>
          </a:xfrm>
          <a:prstGeom prst="rect">
            <a:avLst/>
          </a:prstGeom>
        </p:spPr>
      </p:pic>
      <p:pic>
        <p:nvPicPr>
          <p:cNvPr id="12" name="Image 11">
            <a:extLst>
              <a:ext uri="{FF2B5EF4-FFF2-40B4-BE49-F238E27FC236}">
                <a16:creationId xmlns="" xmlns:a16="http://schemas.microsoft.com/office/drawing/2014/main" id="{81823184-03F0-4DEC-AF30-C0A3EA154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957" y="2260029"/>
            <a:ext cx="5995214" cy="2952000"/>
          </a:xfrm>
          <a:prstGeom prst="rect">
            <a:avLst/>
          </a:prstGeom>
        </p:spPr>
      </p:pic>
    </p:spTree>
    <p:extLst>
      <p:ext uri="{BB962C8B-B14F-4D97-AF65-F5344CB8AC3E}">
        <p14:creationId xmlns:p14="http://schemas.microsoft.com/office/powerpoint/2010/main" val="36354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7673FE8-E4FD-4EB2-BF3A-BF3993525329}"/>
              </a:ext>
            </a:extLst>
          </p:cNvPr>
          <p:cNvSpPr txBox="1"/>
          <p:nvPr/>
        </p:nvSpPr>
        <p:spPr>
          <a:xfrm>
            <a:off x="1" y="0"/>
            <a:ext cx="7970321" cy="2239780"/>
          </a:xfrm>
          <a:prstGeom prst="rect">
            <a:avLst/>
          </a:prstGeom>
          <a:noFill/>
        </p:spPr>
        <p:txBody>
          <a:bodyPr wrap="square">
            <a:spAutoFit/>
          </a:bodyPr>
          <a:lstStyle/>
          <a:p>
            <a:pPr algn="just">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Règles de schématisation:</a:t>
            </a:r>
          </a:p>
          <a:p>
            <a:pPr algn="just">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1. Chaque </a:t>
            </a:r>
            <a:r>
              <a:rPr lang="fr-FR" sz="2400" b="1" i="0" u="none" strike="noStrike" baseline="0" dirty="0">
                <a:solidFill>
                  <a:srgbClr val="C10000"/>
                </a:solidFill>
                <a:latin typeface="Cambria" panose="02040503050406030204" pitchFamily="18" charset="0"/>
                <a:ea typeface="Cambria" panose="02040503050406030204" pitchFamily="18" charset="0"/>
              </a:rPr>
              <a:t>position du tiroir </a:t>
            </a:r>
            <a:r>
              <a:rPr lang="fr-FR" sz="2400" b="1" i="0" u="none" strike="noStrike" baseline="0" dirty="0">
                <a:solidFill>
                  <a:srgbClr val="000000"/>
                </a:solidFill>
                <a:latin typeface="Cambria" panose="02040503050406030204" pitchFamily="18" charset="0"/>
                <a:ea typeface="Cambria" panose="02040503050406030204" pitchFamily="18" charset="0"/>
              </a:rPr>
              <a:t>du distributeur est représentée </a:t>
            </a:r>
            <a:r>
              <a:rPr lang="fr-FR" sz="2400" b="1" i="0" u="none" strike="noStrike" baseline="0" dirty="0">
                <a:solidFill>
                  <a:srgbClr val="C10000"/>
                </a:solidFill>
                <a:latin typeface="Cambria" panose="02040503050406030204" pitchFamily="18" charset="0"/>
                <a:ea typeface="Cambria" panose="02040503050406030204" pitchFamily="18" charset="0"/>
              </a:rPr>
              <a:t>par une case carrée </a:t>
            </a:r>
            <a:r>
              <a:rPr lang="fr-FR" sz="2400" b="1" i="0" u="none" strike="noStrike" baseline="0" dirty="0">
                <a:solidFill>
                  <a:srgbClr val="000000"/>
                </a:solidFill>
                <a:latin typeface="Cambria" panose="02040503050406030204" pitchFamily="18" charset="0"/>
                <a:ea typeface="Cambria" panose="02040503050406030204" pitchFamily="18" charset="0"/>
              </a:rPr>
              <a:t>: Puisque le tiroir peut occuper </a:t>
            </a:r>
            <a:r>
              <a:rPr lang="fr-FR" sz="2400" b="1" i="0" u="none" strike="noStrike" baseline="0" dirty="0">
                <a:solidFill>
                  <a:srgbClr val="C10000"/>
                </a:solidFill>
                <a:latin typeface="Cambria" panose="02040503050406030204" pitchFamily="18" charset="0"/>
                <a:ea typeface="Cambria" panose="02040503050406030204" pitchFamily="18" charset="0"/>
              </a:rPr>
              <a:t>deux positions</a:t>
            </a:r>
            <a:r>
              <a:rPr lang="fr-FR" sz="2400" b="1" i="0" u="none" strike="noStrike" baseline="0" dirty="0">
                <a:solidFill>
                  <a:srgbClr val="000000"/>
                </a:solidFill>
                <a:latin typeface="Cambria" panose="02040503050406030204" pitchFamily="18" charset="0"/>
                <a:ea typeface="Cambria" panose="02040503050406030204" pitchFamily="18" charset="0"/>
              </a:rPr>
              <a:t>, on dessinera </a:t>
            </a:r>
            <a:r>
              <a:rPr lang="fr-FR" sz="2400" b="1" i="0" u="none" strike="noStrike" baseline="0" dirty="0">
                <a:solidFill>
                  <a:srgbClr val="C10000"/>
                </a:solidFill>
                <a:latin typeface="Cambria" panose="02040503050406030204" pitchFamily="18" charset="0"/>
                <a:ea typeface="Cambria" panose="02040503050406030204" pitchFamily="18" charset="0"/>
              </a:rPr>
              <a:t>deux cases </a:t>
            </a:r>
            <a:r>
              <a:rPr lang="fr-FR" sz="2400" b="1" i="0" u="none" strike="noStrike" baseline="0" dirty="0">
                <a:solidFill>
                  <a:srgbClr val="000000"/>
                </a:solidFill>
                <a:latin typeface="Cambria" panose="02040503050406030204" pitchFamily="18" charset="0"/>
                <a:ea typeface="Cambria" panose="02040503050406030204" pitchFamily="18" charset="0"/>
              </a:rPr>
              <a:t>:</a:t>
            </a:r>
          </a:p>
        </p:txBody>
      </p:sp>
      <p:sp>
        <p:nvSpPr>
          <p:cNvPr id="6" name="ZoneTexte 5">
            <a:extLst>
              <a:ext uri="{FF2B5EF4-FFF2-40B4-BE49-F238E27FC236}">
                <a16:creationId xmlns="" xmlns:a16="http://schemas.microsoft.com/office/drawing/2014/main" id="{7D98A6EE-534F-4948-BDC4-1DFF0025AE51}"/>
              </a:ext>
            </a:extLst>
          </p:cNvPr>
          <p:cNvSpPr txBox="1"/>
          <p:nvPr/>
        </p:nvSpPr>
        <p:spPr>
          <a:xfrm>
            <a:off x="0" y="2252249"/>
            <a:ext cx="7873340" cy="1131785"/>
          </a:xfrm>
          <a:prstGeom prst="rect">
            <a:avLst/>
          </a:prstGeom>
          <a:noFill/>
        </p:spPr>
        <p:txBody>
          <a:bodyPr wrap="square">
            <a:spAutoFit/>
          </a:bodyPr>
          <a:lstStyle/>
          <a:p>
            <a:pPr algn="just">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2. Les </a:t>
            </a:r>
            <a:r>
              <a:rPr lang="fr-FR" sz="2400" b="1" i="0" u="none" strike="noStrike" baseline="0" dirty="0">
                <a:solidFill>
                  <a:srgbClr val="C10000"/>
                </a:solidFill>
                <a:latin typeface="Cambria" panose="02040503050406030204" pitchFamily="18" charset="0"/>
                <a:ea typeface="Cambria" panose="02040503050406030204" pitchFamily="18" charset="0"/>
              </a:rPr>
              <a:t>canalisations </a:t>
            </a:r>
            <a:r>
              <a:rPr lang="fr-FR" sz="2400" b="1" i="0" u="none" strike="noStrike" baseline="0" dirty="0">
                <a:solidFill>
                  <a:srgbClr val="000000"/>
                </a:solidFill>
                <a:latin typeface="Cambria" panose="02040503050406030204" pitchFamily="18" charset="0"/>
                <a:ea typeface="Cambria" panose="02040503050406030204" pitchFamily="18" charset="0"/>
              </a:rPr>
              <a:t>sont représentées par </a:t>
            </a:r>
            <a:r>
              <a:rPr lang="fr-FR" sz="2400" b="1" i="0" u="none" strike="noStrike" baseline="0" dirty="0">
                <a:solidFill>
                  <a:srgbClr val="C10000"/>
                </a:solidFill>
                <a:latin typeface="Cambria" panose="02040503050406030204" pitchFamily="18" charset="0"/>
                <a:ea typeface="Cambria" panose="02040503050406030204" pitchFamily="18" charset="0"/>
              </a:rPr>
              <a:t>des flèches </a:t>
            </a:r>
            <a:r>
              <a:rPr lang="fr-FR" sz="2400" b="1" i="0" u="none" strike="noStrike" baseline="0" dirty="0">
                <a:solidFill>
                  <a:srgbClr val="000000"/>
                </a:solidFill>
                <a:latin typeface="Cambria" panose="02040503050406030204" pitchFamily="18" charset="0"/>
                <a:ea typeface="Cambria" panose="02040503050406030204" pitchFamily="18" charset="0"/>
              </a:rPr>
              <a:t>dont le sens indique </a:t>
            </a:r>
            <a:r>
              <a:rPr lang="fr-FR" sz="2400" b="1" i="0" u="none" strike="noStrike" baseline="0" dirty="0">
                <a:solidFill>
                  <a:srgbClr val="C10000"/>
                </a:solidFill>
                <a:latin typeface="Cambria" panose="02040503050406030204" pitchFamily="18" charset="0"/>
                <a:ea typeface="Cambria" panose="02040503050406030204" pitchFamily="18" charset="0"/>
              </a:rPr>
              <a:t>le passage de l’air comprimé </a:t>
            </a:r>
            <a:r>
              <a:rPr lang="fr-FR" sz="2400" b="1" i="0" u="none" strike="noStrike" baseline="0" dirty="0">
                <a:solidFill>
                  <a:srgbClr val="000000"/>
                </a:solidFill>
                <a:latin typeface="Cambria" panose="02040503050406030204" pitchFamily="18" charset="0"/>
                <a:ea typeface="Cambria" panose="02040503050406030204" pitchFamily="18" charset="0"/>
              </a:rPr>
              <a:t>:</a:t>
            </a:r>
            <a:endParaRPr lang="fr-FR" sz="2400" b="1" dirty="0">
              <a:latin typeface="Cambria" panose="02040503050406030204" pitchFamily="18" charset="0"/>
              <a:ea typeface="Cambria" panose="02040503050406030204" pitchFamily="18" charset="0"/>
            </a:endParaRPr>
          </a:p>
        </p:txBody>
      </p:sp>
      <p:sp>
        <p:nvSpPr>
          <p:cNvPr id="8" name="ZoneTexte 7">
            <a:extLst>
              <a:ext uri="{FF2B5EF4-FFF2-40B4-BE49-F238E27FC236}">
                <a16:creationId xmlns="" xmlns:a16="http://schemas.microsoft.com/office/drawing/2014/main" id="{FF5FA995-B242-413B-8A6B-E1A71B43BC10}"/>
              </a:ext>
            </a:extLst>
          </p:cNvPr>
          <p:cNvSpPr txBox="1"/>
          <p:nvPr/>
        </p:nvSpPr>
        <p:spPr>
          <a:xfrm>
            <a:off x="106878" y="3473967"/>
            <a:ext cx="7970322" cy="2793778"/>
          </a:xfrm>
          <a:prstGeom prst="rect">
            <a:avLst/>
          </a:prstGeom>
          <a:noFill/>
        </p:spPr>
        <p:txBody>
          <a:bodyPr wrap="square">
            <a:spAutoFit/>
          </a:bodyPr>
          <a:lstStyle/>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3. Les extrémités des flèches sont placées en regard des tuyaux qui vont </a:t>
            </a:r>
            <a:r>
              <a:rPr lang="fr-FR" sz="2400" b="1" i="0" u="none" strike="noStrike" baseline="0" dirty="0">
                <a:solidFill>
                  <a:srgbClr val="C10000"/>
                </a:solidFill>
                <a:latin typeface="Cambria" panose="02040503050406030204" pitchFamily="18" charset="0"/>
                <a:ea typeface="Cambria" panose="02040503050406030204" pitchFamily="18" charset="0"/>
              </a:rPr>
              <a:t>vers les chambres du vérin</a:t>
            </a:r>
            <a:r>
              <a:rPr lang="fr-FR" sz="2400" b="1" i="0" u="none" strike="noStrike" baseline="0" dirty="0">
                <a:solidFill>
                  <a:srgbClr val="000000"/>
                </a:solidFill>
                <a:latin typeface="Cambria" panose="02040503050406030204" pitchFamily="18" charset="0"/>
                <a:ea typeface="Cambria" panose="02040503050406030204" pitchFamily="18" charset="0"/>
              </a:rPr>
              <a:t>, de </a:t>
            </a:r>
            <a:r>
              <a:rPr lang="fr-FR" sz="2400" b="1" i="0" u="none" strike="noStrike" baseline="0" dirty="0">
                <a:solidFill>
                  <a:srgbClr val="C10000"/>
                </a:solidFill>
                <a:latin typeface="Cambria" panose="02040503050406030204" pitchFamily="18" charset="0"/>
                <a:ea typeface="Cambria" panose="02040503050406030204" pitchFamily="18" charset="0"/>
              </a:rPr>
              <a:t>l’alimentation en air </a:t>
            </a:r>
            <a:r>
              <a:rPr lang="fr-FR" sz="2400" b="1" i="0" u="none" strike="noStrike" baseline="0" dirty="0">
                <a:solidFill>
                  <a:srgbClr val="000000"/>
                </a:solidFill>
                <a:latin typeface="Cambria" panose="02040503050406030204" pitchFamily="18" charset="0"/>
                <a:ea typeface="Cambria" panose="02040503050406030204" pitchFamily="18" charset="0"/>
              </a:rPr>
              <a:t>et de l’</a:t>
            </a:r>
            <a:r>
              <a:rPr lang="fr-FR" sz="2400" b="1" i="0" u="none" strike="noStrike" baseline="0" dirty="0">
                <a:solidFill>
                  <a:srgbClr val="C10000"/>
                </a:solidFill>
                <a:latin typeface="Cambria" panose="02040503050406030204" pitchFamily="18" charset="0"/>
                <a:ea typeface="Cambria" panose="02040503050406030204" pitchFamily="18" charset="0"/>
              </a:rPr>
              <a:t>échappement</a:t>
            </a:r>
            <a:r>
              <a:rPr lang="fr-FR" sz="2400" b="1" i="0" u="none" strike="noStrike" baseline="0" dirty="0">
                <a:solidFill>
                  <a:srgbClr val="000000"/>
                </a:solidFill>
                <a:latin typeface="Cambria" panose="02040503050406030204" pitchFamily="18" charset="0"/>
                <a:ea typeface="Cambria" panose="02040503050406030204" pitchFamily="18" charset="0"/>
              </a:rPr>
              <a:t>.</a:t>
            </a:r>
          </a:p>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4. A un instant donné, seule </a:t>
            </a:r>
            <a:r>
              <a:rPr lang="fr-FR" sz="2400" b="1" i="0" u="none" strike="noStrike" baseline="0" dirty="0">
                <a:solidFill>
                  <a:srgbClr val="C10000"/>
                </a:solidFill>
                <a:latin typeface="Cambria" panose="02040503050406030204" pitchFamily="18" charset="0"/>
                <a:ea typeface="Cambria" panose="02040503050406030204" pitchFamily="18" charset="0"/>
              </a:rPr>
              <a:t>une des deux cases est utilisée</a:t>
            </a:r>
            <a:r>
              <a:rPr lang="fr-FR" sz="2400" b="1" i="0" u="none" strike="noStrike" baseline="0" dirty="0">
                <a:solidFill>
                  <a:srgbClr val="000000"/>
                </a:solidFill>
                <a:latin typeface="Cambria" panose="02040503050406030204" pitchFamily="18" charset="0"/>
                <a:ea typeface="Cambria" panose="02040503050406030204" pitchFamily="18" charset="0"/>
              </a:rPr>
              <a:t>. On ne câble donc les tuyaux </a:t>
            </a:r>
            <a:r>
              <a:rPr lang="fr-FR" sz="2400" b="1" i="0" u="none" strike="noStrike" baseline="0" dirty="0">
                <a:solidFill>
                  <a:srgbClr val="C10000"/>
                </a:solidFill>
                <a:latin typeface="Cambria" panose="02040503050406030204" pitchFamily="18" charset="0"/>
                <a:ea typeface="Cambria" panose="02040503050406030204" pitchFamily="18" charset="0"/>
              </a:rPr>
              <a:t>que d’un coté</a:t>
            </a:r>
            <a:r>
              <a:rPr lang="fr-FR" sz="2400" b="1" i="0" u="none" strike="noStrike" baseline="0" dirty="0">
                <a:solidFill>
                  <a:srgbClr val="00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 xmlns:a16="http://schemas.microsoft.com/office/drawing/2014/main" id="{69ED7E49-40C9-4570-AFCB-9AC43B4A6EF9}"/>
              </a:ext>
            </a:extLst>
          </p:cNvPr>
          <p:cNvSpPr/>
          <p:nvPr/>
        </p:nvSpPr>
        <p:spPr>
          <a:xfrm>
            <a:off x="9126186" y="855023"/>
            <a:ext cx="1039091" cy="10450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 xmlns:a16="http://schemas.microsoft.com/office/drawing/2014/main" id="{18A73482-2F7A-47FE-8C24-F204C7992840}"/>
              </a:ext>
            </a:extLst>
          </p:cNvPr>
          <p:cNvSpPr/>
          <p:nvPr/>
        </p:nvSpPr>
        <p:spPr>
          <a:xfrm>
            <a:off x="10165277" y="3473967"/>
            <a:ext cx="1039091" cy="10450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 xmlns:a16="http://schemas.microsoft.com/office/drawing/2014/main" id="{A5C79568-BCB8-4839-A354-F373EA4979E6}"/>
              </a:ext>
            </a:extLst>
          </p:cNvPr>
          <p:cNvGrpSpPr/>
          <p:nvPr/>
        </p:nvGrpSpPr>
        <p:grpSpPr>
          <a:xfrm>
            <a:off x="9126186" y="2076741"/>
            <a:ext cx="2078182" cy="1045029"/>
            <a:chOff x="9037122" y="2252249"/>
            <a:chExt cx="2078182" cy="1045029"/>
          </a:xfrm>
        </p:grpSpPr>
        <p:sp>
          <p:nvSpPr>
            <p:cNvPr id="16" name="Rectangle 15">
              <a:extLst>
                <a:ext uri="{FF2B5EF4-FFF2-40B4-BE49-F238E27FC236}">
                  <a16:creationId xmlns="" xmlns:a16="http://schemas.microsoft.com/office/drawing/2014/main" id="{EFEB468C-FA17-4148-B35F-71E89C51B8BC}"/>
                </a:ext>
              </a:extLst>
            </p:cNvPr>
            <p:cNvSpPr/>
            <p:nvPr/>
          </p:nvSpPr>
          <p:spPr>
            <a:xfrm>
              <a:off x="9037122" y="2252249"/>
              <a:ext cx="2078182" cy="10450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 xmlns:a16="http://schemas.microsoft.com/office/drawing/2014/main" id="{55AECA0F-E66A-4F5B-B09A-574E5AFC99B2}"/>
                </a:ext>
              </a:extLst>
            </p:cNvPr>
            <p:cNvCxnSpPr>
              <a:stCxn id="16" idx="0"/>
              <a:endCxn id="16" idx="2"/>
            </p:cNvCxnSpPr>
            <p:nvPr/>
          </p:nvCxnSpPr>
          <p:spPr>
            <a:xfrm>
              <a:off x="10076213" y="2252249"/>
              <a:ext cx="0" cy="1045029"/>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23" name="Connecteur droit avec flèche 22">
            <a:extLst>
              <a:ext uri="{FF2B5EF4-FFF2-40B4-BE49-F238E27FC236}">
                <a16:creationId xmlns="" xmlns:a16="http://schemas.microsoft.com/office/drawing/2014/main" id="{ADCBBEAD-BA85-4F29-9CAB-932F3A8EA99F}"/>
              </a:ext>
            </a:extLst>
          </p:cNvPr>
          <p:cNvCxnSpPr/>
          <p:nvPr/>
        </p:nvCxnSpPr>
        <p:spPr>
          <a:xfrm flipV="1">
            <a:off x="10367158" y="3473967"/>
            <a:ext cx="653143" cy="10450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 xmlns:a16="http://schemas.microsoft.com/office/drawing/2014/main" id="{85885A92-A1E1-49F6-A361-0F71F999A0F2}"/>
              </a:ext>
            </a:extLst>
          </p:cNvPr>
          <p:cNvCxnSpPr/>
          <p:nvPr/>
        </p:nvCxnSpPr>
        <p:spPr>
          <a:xfrm>
            <a:off x="10355283" y="3473967"/>
            <a:ext cx="676894" cy="10450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3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7013DAEE-6F6E-401D-AC5D-1ED2EFB0E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2" y="35636"/>
            <a:ext cx="12136748" cy="4956089"/>
          </a:xfrm>
          <a:prstGeom prst="rect">
            <a:avLst/>
          </a:prstGeom>
        </p:spPr>
      </p:pic>
      <p:sp>
        <p:nvSpPr>
          <p:cNvPr id="6" name="ZoneTexte 5">
            <a:extLst>
              <a:ext uri="{FF2B5EF4-FFF2-40B4-BE49-F238E27FC236}">
                <a16:creationId xmlns="" xmlns:a16="http://schemas.microsoft.com/office/drawing/2014/main" id="{BFB963F7-5B83-497C-877F-E7C4D9A0ABDA}"/>
              </a:ext>
            </a:extLst>
          </p:cNvPr>
          <p:cNvSpPr txBox="1"/>
          <p:nvPr/>
        </p:nvSpPr>
        <p:spPr>
          <a:xfrm>
            <a:off x="11875" y="5739326"/>
            <a:ext cx="9621982" cy="461665"/>
          </a:xfrm>
          <a:prstGeom prst="rect">
            <a:avLst/>
          </a:prstGeom>
          <a:noFill/>
        </p:spPr>
        <p:txBody>
          <a:bodyPr wrap="square">
            <a:spAutoFit/>
          </a:bodyPr>
          <a:lstStyle/>
          <a:p>
            <a:r>
              <a:rPr lang="fr-FR" sz="2400" b="1" dirty="0">
                <a:latin typeface="Cambria" panose="02040503050406030204" pitchFamily="18" charset="0"/>
                <a:ea typeface="Cambria" panose="02040503050406030204" pitchFamily="18" charset="0"/>
              </a:rPr>
              <a:t>Donc on peut définir un système automatisé de plusieurs façons:</a:t>
            </a:r>
          </a:p>
        </p:txBody>
      </p:sp>
      <p:sp>
        <p:nvSpPr>
          <p:cNvPr id="4" name="ZoneTexte 3">
            <a:extLst>
              <a:ext uri="{FF2B5EF4-FFF2-40B4-BE49-F238E27FC236}">
                <a16:creationId xmlns="" xmlns:a16="http://schemas.microsoft.com/office/drawing/2014/main" id="{2E9DD4A0-BCEF-44F8-8D29-93BBA19A9917}"/>
              </a:ext>
            </a:extLst>
          </p:cNvPr>
          <p:cNvSpPr txBox="1"/>
          <p:nvPr/>
        </p:nvSpPr>
        <p:spPr>
          <a:xfrm>
            <a:off x="4651323" y="4699337"/>
            <a:ext cx="1870022" cy="584775"/>
          </a:xfrm>
          <a:prstGeom prst="rect">
            <a:avLst/>
          </a:prstGeom>
          <a:noFill/>
        </p:spPr>
        <p:txBody>
          <a:bodyPr wrap="square">
            <a:spAutoFit/>
          </a:bodyPr>
          <a:lstStyle/>
          <a:p>
            <a:r>
              <a:rPr lang="fr-FR" sz="3200" b="1" dirty="0">
                <a:solidFill>
                  <a:srgbClr val="000000"/>
                </a:solidFill>
                <a:latin typeface="Cambria" panose="02040503050406030204" pitchFamily="18" charset="0"/>
                <a:ea typeface="Cambria" panose="02040503050406030204" pitchFamily="18" charset="0"/>
              </a:rPr>
              <a:t>Figure 1</a:t>
            </a:r>
            <a:endParaRPr lang="fr-FR" sz="3200" dirty="0"/>
          </a:p>
        </p:txBody>
      </p:sp>
    </p:spTree>
    <p:extLst>
      <p:ext uri="{BB962C8B-B14F-4D97-AF65-F5344CB8AC3E}">
        <p14:creationId xmlns:p14="http://schemas.microsoft.com/office/powerpoint/2010/main" val="1394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FC8D23FC-509A-4392-B591-819E98F918EF}"/>
              </a:ext>
            </a:extLst>
          </p:cNvPr>
          <p:cNvSpPr txBox="1"/>
          <p:nvPr/>
        </p:nvSpPr>
        <p:spPr>
          <a:xfrm>
            <a:off x="0" y="104412"/>
            <a:ext cx="8980713" cy="1131785"/>
          </a:xfrm>
          <a:prstGeom prst="rect">
            <a:avLst/>
          </a:prstGeom>
          <a:noFill/>
        </p:spPr>
        <p:txBody>
          <a:bodyPr wrap="square">
            <a:spAutoFit/>
          </a:bodyPr>
          <a:lstStyle/>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5. Lorsque le tiroir se déplace, les tuyaux ne bougeant pas, les flèches doivent se retrouver en face des canalisations.</a:t>
            </a:r>
            <a:endParaRPr lang="fr-FR" sz="2400" b="1" dirty="0">
              <a:latin typeface="Cambria" panose="02040503050406030204" pitchFamily="18" charset="0"/>
              <a:ea typeface="Cambria" panose="02040503050406030204" pitchFamily="18" charset="0"/>
            </a:endParaRPr>
          </a:p>
        </p:txBody>
      </p:sp>
      <p:pic>
        <p:nvPicPr>
          <p:cNvPr id="5" name="Image 4">
            <a:extLst>
              <a:ext uri="{FF2B5EF4-FFF2-40B4-BE49-F238E27FC236}">
                <a16:creationId xmlns="" xmlns:a16="http://schemas.microsoft.com/office/drawing/2014/main" id="{8725F9C6-28CD-4EDD-BEB4-E5174A01D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406" y="1236197"/>
            <a:ext cx="8278482" cy="5508000"/>
          </a:xfrm>
          <a:prstGeom prst="rect">
            <a:avLst/>
          </a:prstGeom>
        </p:spPr>
      </p:pic>
    </p:spTree>
    <p:extLst>
      <p:ext uri="{BB962C8B-B14F-4D97-AF65-F5344CB8AC3E}">
        <p14:creationId xmlns:p14="http://schemas.microsoft.com/office/powerpoint/2010/main" val="906663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7B1B2D48-CC45-4A7F-AA3C-DB9DC3CF8AE4}"/>
              </a:ext>
            </a:extLst>
          </p:cNvPr>
          <p:cNvPicPr>
            <a:picLocks noChangeAspect="1"/>
          </p:cNvPicPr>
          <p:nvPr/>
        </p:nvPicPr>
        <p:blipFill>
          <a:blip r:embed="rId2">
            <a:lum contrast="40000"/>
          </a:blip>
          <a:stretch>
            <a:fillRect/>
          </a:stretch>
        </p:blipFill>
        <p:spPr>
          <a:xfrm>
            <a:off x="1198012" y="0"/>
            <a:ext cx="10077990" cy="5868000"/>
          </a:xfrm>
          <a:prstGeom prst="rect">
            <a:avLst/>
          </a:prstGeom>
        </p:spPr>
      </p:pic>
      <p:sp>
        <p:nvSpPr>
          <p:cNvPr id="10" name="ZoneTexte 9">
            <a:extLst>
              <a:ext uri="{FF2B5EF4-FFF2-40B4-BE49-F238E27FC236}">
                <a16:creationId xmlns="" xmlns:a16="http://schemas.microsoft.com/office/drawing/2014/main" id="{A7393046-995C-406E-B558-4D002E616BA5}"/>
              </a:ext>
            </a:extLst>
          </p:cNvPr>
          <p:cNvSpPr txBox="1"/>
          <p:nvPr/>
        </p:nvSpPr>
        <p:spPr>
          <a:xfrm>
            <a:off x="3666507" y="6014253"/>
            <a:ext cx="6097978" cy="400110"/>
          </a:xfrm>
          <a:prstGeom prst="rect">
            <a:avLst/>
          </a:prstGeom>
          <a:noFill/>
        </p:spPr>
        <p:txBody>
          <a:bodyPr wrap="square">
            <a:spAutoFit/>
          </a:bodyPr>
          <a:lstStyle/>
          <a:p>
            <a:r>
              <a:rPr lang="fr-FR" sz="2000" b="1" u="none" strike="noStrike" baseline="0" dirty="0">
                <a:latin typeface="Cambria" panose="02040503050406030204" pitchFamily="18" charset="0"/>
                <a:ea typeface="Cambria" panose="02040503050406030204" pitchFamily="18" charset="0"/>
              </a:rPr>
              <a:t>Schématisation de l’ensemble vérin - distributeur</a:t>
            </a:r>
            <a:endParaRPr lang="fr-FR"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528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F1E30EAD-2497-4850-B214-E55641D3AD72}"/>
              </a:ext>
            </a:extLst>
          </p:cNvPr>
          <p:cNvSpPr txBox="1"/>
          <p:nvPr/>
        </p:nvSpPr>
        <p:spPr>
          <a:xfrm>
            <a:off x="0" y="0"/>
            <a:ext cx="6097978"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Distributeurs monostables et bistables</a:t>
            </a:r>
            <a:endParaRPr lang="fr-FR" sz="2400" dirty="0">
              <a:solidFill>
                <a:srgbClr val="0033CC"/>
              </a:solidFill>
              <a:latin typeface="Cambria" panose="02040503050406030204" pitchFamily="18" charset="0"/>
              <a:ea typeface="Cambria" panose="02040503050406030204" pitchFamily="18" charset="0"/>
            </a:endParaRPr>
          </a:p>
        </p:txBody>
      </p:sp>
      <p:sp>
        <p:nvSpPr>
          <p:cNvPr id="6" name="ZoneTexte 5">
            <a:extLst>
              <a:ext uri="{FF2B5EF4-FFF2-40B4-BE49-F238E27FC236}">
                <a16:creationId xmlns="" xmlns:a16="http://schemas.microsoft.com/office/drawing/2014/main" id="{B66D8913-45E5-4418-88A4-1BDB44E87D82}"/>
              </a:ext>
            </a:extLst>
          </p:cNvPr>
          <p:cNvSpPr txBox="1"/>
          <p:nvPr/>
        </p:nvSpPr>
        <p:spPr>
          <a:xfrm>
            <a:off x="-1" y="461665"/>
            <a:ext cx="11946577" cy="1131785"/>
          </a:xfrm>
          <a:prstGeom prst="rect">
            <a:avLst/>
          </a:prstGeom>
          <a:noFill/>
        </p:spPr>
        <p:txBody>
          <a:bodyPr wrap="square">
            <a:spAutoFit/>
          </a:bodyPr>
          <a:lstStyle/>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Si le distributeur possède </a:t>
            </a:r>
            <a:r>
              <a:rPr lang="fr-FR" sz="2400" b="1" i="0" u="none" strike="noStrike" baseline="0" dirty="0">
                <a:solidFill>
                  <a:srgbClr val="C00000"/>
                </a:solidFill>
                <a:latin typeface="Cambria" panose="02040503050406030204" pitchFamily="18" charset="0"/>
                <a:ea typeface="Cambria" panose="02040503050406030204" pitchFamily="18" charset="0"/>
              </a:rPr>
              <a:t>une commande par ressort</a:t>
            </a:r>
            <a:r>
              <a:rPr lang="fr-FR" sz="2400" b="1" i="0" u="none" strike="noStrike" baseline="0" dirty="0">
                <a:solidFill>
                  <a:srgbClr val="000000"/>
                </a:solidFill>
                <a:latin typeface="Cambria" panose="02040503050406030204" pitchFamily="18" charset="0"/>
                <a:ea typeface="Cambria" panose="02040503050406030204" pitchFamily="18" charset="0"/>
              </a:rPr>
              <a:t>, il est </a:t>
            </a:r>
            <a:r>
              <a:rPr lang="fr-FR" sz="2400" b="1" i="0" u="none" strike="noStrike" baseline="0" dirty="0">
                <a:solidFill>
                  <a:srgbClr val="C00000"/>
                </a:solidFill>
                <a:latin typeface="Cambria" panose="02040503050406030204" pitchFamily="18" charset="0"/>
                <a:ea typeface="Cambria" panose="02040503050406030204" pitchFamily="18" charset="0"/>
              </a:rPr>
              <a:t>monostable</a:t>
            </a:r>
            <a:r>
              <a:rPr lang="fr-FR" sz="2400" b="1" i="0" u="none" strike="noStrike" baseline="0" dirty="0">
                <a:solidFill>
                  <a:srgbClr val="C10000"/>
                </a:solidFill>
                <a:latin typeface="Cambria" panose="02040503050406030204" pitchFamily="18" charset="0"/>
                <a:ea typeface="Cambria" panose="02040503050406030204" pitchFamily="18" charset="0"/>
              </a:rPr>
              <a:t> </a:t>
            </a:r>
            <a:r>
              <a:rPr lang="fr-FR" sz="2400" b="1" i="0" u="none" strike="noStrike" baseline="0" dirty="0">
                <a:solidFill>
                  <a:srgbClr val="000000"/>
                </a:solidFill>
                <a:latin typeface="Cambria" panose="02040503050406030204" pitchFamily="18" charset="0"/>
                <a:ea typeface="Cambria" panose="02040503050406030204" pitchFamily="18" charset="0"/>
              </a:rPr>
              <a:t>(ou à simple pilotage).</a:t>
            </a:r>
            <a:endParaRPr lang="fr-FR" sz="2400" b="1" dirty="0">
              <a:latin typeface="Cambria" panose="02040503050406030204" pitchFamily="18" charset="0"/>
              <a:ea typeface="Cambria" panose="02040503050406030204" pitchFamily="18" charset="0"/>
            </a:endParaRPr>
          </a:p>
        </p:txBody>
      </p:sp>
      <p:sp>
        <p:nvSpPr>
          <p:cNvPr id="8" name="ZoneTexte 7">
            <a:extLst>
              <a:ext uri="{FF2B5EF4-FFF2-40B4-BE49-F238E27FC236}">
                <a16:creationId xmlns="" xmlns:a16="http://schemas.microsoft.com/office/drawing/2014/main" id="{A3712F91-4566-404C-B6F2-212BC95800D9}"/>
              </a:ext>
            </a:extLst>
          </p:cNvPr>
          <p:cNvSpPr txBox="1"/>
          <p:nvPr/>
        </p:nvSpPr>
        <p:spPr>
          <a:xfrm>
            <a:off x="0" y="1593450"/>
            <a:ext cx="12192000" cy="1131785"/>
          </a:xfrm>
          <a:prstGeom prst="rect">
            <a:avLst/>
          </a:prstGeom>
          <a:noFill/>
        </p:spPr>
        <p:txBody>
          <a:bodyPr wrap="square">
            <a:spAutoFit/>
          </a:bodyPr>
          <a:lstStyle/>
          <a:p>
            <a:pPr algn="l">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Si le distributeur possède </a:t>
            </a:r>
            <a:r>
              <a:rPr lang="fr-FR" sz="2400" b="1" i="0" u="none" strike="noStrike" baseline="0" dirty="0">
                <a:solidFill>
                  <a:srgbClr val="C10000"/>
                </a:solidFill>
                <a:latin typeface="Cambria" panose="02040503050406030204" pitchFamily="18" charset="0"/>
                <a:ea typeface="Cambria" panose="02040503050406030204" pitchFamily="18" charset="0"/>
              </a:rPr>
              <a:t>deux pilotages </a:t>
            </a:r>
            <a:r>
              <a:rPr lang="fr-FR" sz="2400" b="1" i="0" u="none" strike="noStrike" baseline="0" dirty="0">
                <a:solidFill>
                  <a:srgbClr val="000000"/>
                </a:solidFill>
                <a:latin typeface="Cambria" panose="02040503050406030204" pitchFamily="18" charset="0"/>
                <a:ea typeface="Cambria" panose="02040503050406030204" pitchFamily="18" charset="0"/>
              </a:rPr>
              <a:t>de </a:t>
            </a:r>
            <a:r>
              <a:rPr lang="fr-FR" sz="2400" b="1" i="0" u="none" strike="noStrike" baseline="0" dirty="0">
                <a:solidFill>
                  <a:srgbClr val="C10000"/>
                </a:solidFill>
                <a:latin typeface="Cambria" panose="02040503050406030204" pitchFamily="18" charset="0"/>
                <a:ea typeface="Cambria" panose="02040503050406030204" pitchFamily="18" charset="0"/>
              </a:rPr>
              <a:t>même nature</a:t>
            </a:r>
            <a:r>
              <a:rPr lang="fr-FR" sz="2400" b="1" i="0" u="none" strike="noStrike" baseline="0" dirty="0">
                <a:solidFill>
                  <a:srgbClr val="000000"/>
                </a:solidFill>
                <a:latin typeface="Cambria" panose="02040503050406030204" pitchFamily="18" charset="0"/>
                <a:ea typeface="Cambria" panose="02040503050406030204" pitchFamily="18" charset="0"/>
              </a:rPr>
              <a:t>, il est </a:t>
            </a:r>
            <a:r>
              <a:rPr lang="fr-FR" sz="2400" b="1" i="0" u="none" strike="noStrike" baseline="0" dirty="0">
                <a:solidFill>
                  <a:srgbClr val="C10000"/>
                </a:solidFill>
                <a:latin typeface="Cambria" panose="02040503050406030204" pitchFamily="18" charset="0"/>
                <a:ea typeface="Cambria" panose="02040503050406030204" pitchFamily="18" charset="0"/>
              </a:rPr>
              <a:t>bistable </a:t>
            </a:r>
            <a:r>
              <a:rPr lang="fr-FR" sz="2400" b="1" i="0" u="none" strike="noStrike" baseline="0" dirty="0">
                <a:solidFill>
                  <a:srgbClr val="000000"/>
                </a:solidFill>
                <a:latin typeface="Cambria" panose="02040503050406030204" pitchFamily="18" charset="0"/>
                <a:ea typeface="Cambria" panose="02040503050406030204" pitchFamily="18" charset="0"/>
              </a:rPr>
              <a:t>(ou à double pilotage).</a:t>
            </a:r>
            <a:endParaRPr lang="fr-FR" sz="2400" b="1" dirty="0">
              <a:latin typeface="Cambria" panose="02040503050406030204" pitchFamily="18" charset="0"/>
              <a:ea typeface="Cambria" panose="02040503050406030204" pitchFamily="18" charset="0"/>
            </a:endParaRPr>
          </a:p>
        </p:txBody>
      </p:sp>
      <p:pic>
        <p:nvPicPr>
          <p:cNvPr id="10" name="Image 9">
            <a:extLst>
              <a:ext uri="{FF2B5EF4-FFF2-40B4-BE49-F238E27FC236}">
                <a16:creationId xmlns="" xmlns:a16="http://schemas.microsoft.com/office/drawing/2014/main" id="{2BEB6542-5CFA-49BC-A48F-02F7CE0AC3A6}"/>
              </a:ext>
            </a:extLst>
          </p:cNvPr>
          <p:cNvPicPr>
            <a:picLocks noChangeAspect="1"/>
          </p:cNvPicPr>
          <p:nvPr/>
        </p:nvPicPr>
        <p:blipFill>
          <a:blip r:embed="rId2"/>
          <a:stretch>
            <a:fillRect/>
          </a:stretch>
        </p:blipFill>
        <p:spPr>
          <a:xfrm>
            <a:off x="6632196" y="3074135"/>
            <a:ext cx="2822713" cy="3399183"/>
          </a:xfrm>
          <a:prstGeom prst="rect">
            <a:avLst/>
          </a:prstGeom>
        </p:spPr>
      </p:pic>
      <p:sp>
        <p:nvSpPr>
          <p:cNvPr id="12" name="ZoneTexte 11">
            <a:extLst>
              <a:ext uri="{FF2B5EF4-FFF2-40B4-BE49-F238E27FC236}">
                <a16:creationId xmlns="" xmlns:a16="http://schemas.microsoft.com/office/drawing/2014/main" id="{D8C3D9DE-09ED-4E64-A042-6F63708EB266}"/>
              </a:ext>
            </a:extLst>
          </p:cNvPr>
          <p:cNvSpPr txBox="1"/>
          <p:nvPr/>
        </p:nvSpPr>
        <p:spPr>
          <a:xfrm>
            <a:off x="9013371" y="4994372"/>
            <a:ext cx="2394858" cy="892552"/>
          </a:xfrm>
          <a:prstGeom prst="rect">
            <a:avLst/>
          </a:prstGeom>
          <a:noFill/>
        </p:spPr>
        <p:txBody>
          <a:bodyPr wrap="square">
            <a:spAutoFit/>
          </a:bodyPr>
          <a:lstStyle/>
          <a:p>
            <a:pPr algn="l"/>
            <a:r>
              <a:rPr lang="fr-FR" sz="1800" b="1" i="0" u="none" strike="noStrike" baseline="0" dirty="0">
                <a:latin typeface="Arial" panose="020B0604020202020204" pitchFamily="34" charset="0"/>
              </a:rPr>
              <a:t>Distributeur</a:t>
            </a:r>
          </a:p>
          <a:p>
            <a:pPr algn="l"/>
            <a:r>
              <a:rPr lang="fr-FR" b="1" dirty="0">
                <a:latin typeface="Arial" panose="020B0604020202020204" pitchFamily="34" charset="0"/>
              </a:rPr>
              <a:t>4</a:t>
            </a:r>
            <a:r>
              <a:rPr lang="fr-FR" sz="1800" b="1" i="0" u="none" strike="noStrike" baseline="0" dirty="0">
                <a:latin typeface="Arial" panose="020B0604020202020204" pitchFamily="34" charset="0"/>
              </a:rPr>
              <a:t>/2 monostable</a:t>
            </a:r>
          </a:p>
          <a:p>
            <a:pPr algn="l"/>
            <a:r>
              <a:rPr lang="fr-FR" sz="1600" b="0" i="0" u="none" strike="noStrike" baseline="0" dirty="0">
                <a:latin typeface="Arial" panose="020B0604020202020204" pitchFamily="34" charset="0"/>
              </a:rPr>
              <a:t>(4 orifices et 2 positions)</a:t>
            </a:r>
            <a:endParaRPr lang="fr-FR" dirty="0"/>
          </a:p>
        </p:txBody>
      </p:sp>
      <p:pic>
        <p:nvPicPr>
          <p:cNvPr id="14" name="Image 13">
            <a:extLst>
              <a:ext uri="{FF2B5EF4-FFF2-40B4-BE49-F238E27FC236}">
                <a16:creationId xmlns="" xmlns:a16="http://schemas.microsoft.com/office/drawing/2014/main" id="{F7E54C70-D05A-4FBD-9BA3-D50B950E0D9B}"/>
              </a:ext>
            </a:extLst>
          </p:cNvPr>
          <p:cNvPicPr>
            <a:picLocks noChangeAspect="1"/>
          </p:cNvPicPr>
          <p:nvPr/>
        </p:nvPicPr>
        <p:blipFill>
          <a:blip r:embed="rId3"/>
          <a:stretch>
            <a:fillRect/>
          </a:stretch>
        </p:blipFill>
        <p:spPr>
          <a:xfrm>
            <a:off x="384045" y="2935972"/>
            <a:ext cx="3074391" cy="3528000"/>
          </a:xfrm>
          <a:prstGeom prst="rect">
            <a:avLst/>
          </a:prstGeom>
        </p:spPr>
      </p:pic>
      <p:sp>
        <p:nvSpPr>
          <p:cNvPr id="15" name="ZoneTexte 14">
            <a:extLst>
              <a:ext uri="{FF2B5EF4-FFF2-40B4-BE49-F238E27FC236}">
                <a16:creationId xmlns="" xmlns:a16="http://schemas.microsoft.com/office/drawing/2014/main" id="{FD1BD16A-B78B-451B-8881-50FD64851071}"/>
              </a:ext>
            </a:extLst>
          </p:cNvPr>
          <p:cNvSpPr txBox="1"/>
          <p:nvPr/>
        </p:nvSpPr>
        <p:spPr>
          <a:xfrm>
            <a:off x="2737091" y="4699972"/>
            <a:ext cx="2394858" cy="892552"/>
          </a:xfrm>
          <a:prstGeom prst="rect">
            <a:avLst/>
          </a:prstGeom>
          <a:noFill/>
        </p:spPr>
        <p:txBody>
          <a:bodyPr wrap="square">
            <a:spAutoFit/>
          </a:bodyPr>
          <a:lstStyle/>
          <a:p>
            <a:pPr algn="l"/>
            <a:r>
              <a:rPr lang="fr-FR" sz="1800" b="1" i="0" u="none" strike="noStrike" baseline="0" dirty="0">
                <a:latin typeface="Arial" panose="020B0604020202020204" pitchFamily="34" charset="0"/>
              </a:rPr>
              <a:t>Distributeur</a:t>
            </a:r>
          </a:p>
          <a:p>
            <a:pPr algn="l"/>
            <a:r>
              <a:rPr lang="fr-FR" b="1" dirty="0">
                <a:latin typeface="Arial" panose="020B0604020202020204" pitchFamily="34" charset="0"/>
              </a:rPr>
              <a:t>4</a:t>
            </a:r>
            <a:r>
              <a:rPr lang="fr-FR" sz="1800" b="1" i="0" u="none" strike="noStrike" baseline="0" dirty="0">
                <a:latin typeface="Arial" panose="020B0604020202020204" pitchFamily="34" charset="0"/>
              </a:rPr>
              <a:t>/2 bistable</a:t>
            </a:r>
          </a:p>
          <a:p>
            <a:pPr algn="l"/>
            <a:r>
              <a:rPr lang="fr-FR" sz="1600" b="0" i="0" u="none" strike="noStrike" baseline="0" dirty="0">
                <a:latin typeface="Arial" panose="020B0604020202020204" pitchFamily="34" charset="0"/>
              </a:rPr>
              <a:t>(4 orifices et 2 positions)</a:t>
            </a:r>
            <a:endParaRPr lang="fr-FR" dirty="0"/>
          </a:p>
        </p:txBody>
      </p:sp>
    </p:spTree>
    <p:extLst>
      <p:ext uri="{BB962C8B-B14F-4D97-AF65-F5344CB8AC3E}">
        <p14:creationId xmlns:p14="http://schemas.microsoft.com/office/powerpoint/2010/main" val="159731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A87572F2-B708-4C93-8F4F-8357871FA10F}"/>
              </a:ext>
            </a:extLst>
          </p:cNvPr>
          <p:cNvSpPr txBox="1"/>
          <p:nvPr/>
        </p:nvSpPr>
        <p:spPr>
          <a:xfrm>
            <a:off x="0" y="0"/>
            <a:ext cx="2342408"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Les Effecteurs: </a:t>
            </a:r>
            <a:endParaRPr lang="fr-FR" sz="2400" dirty="0">
              <a:solidFill>
                <a:srgbClr val="0033CC"/>
              </a:solidFill>
              <a:latin typeface="Cambria" panose="02040503050406030204" pitchFamily="18" charset="0"/>
              <a:ea typeface="Cambria" panose="02040503050406030204" pitchFamily="18" charset="0"/>
            </a:endParaRPr>
          </a:p>
        </p:txBody>
      </p:sp>
      <p:sp>
        <p:nvSpPr>
          <p:cNvPr id="6" name="ZoneTexte 5">
            <a:extLst>
              <a:ext uri="{FF2B5EF4-FFF2-40B4-BE49-F238E27FC236}">
                <a16:creationId xmlns="" xmlns:a16="http://schemas.microsoft.com/office/drawing/2014/main" id="{59CC9170-4766-46CB-9F5C-54E379C41A87}"/>
              </a:ext>
            </a:extLst>
          </p:cNvPr>
          <p:cNvSpPr txBox="1"/>
          <p:nvPr/>
        </p:nvSpPr>
        <p:spPr>
          <a:xfrm>
            <a:off x="63335" y="523069"/>
            <a:ext cx="12065330" cy="577787"/>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Un effecteur est l’élément terminal d’une chaîne d’action. </a:t>
            </a:r>
          </a:p>
        </p:txBody>
      </p:sp>
      <p:sp>
        <p:nvSpPr>
          <p:cNvPr id="8" name="ZoneTexte 7">
            <a:extLst>
              <a:ext uri="{FF2B5EF4-FFF2-40B4-BE49-F238E27FC236}">
                <a16:creationId xmlns="" xmlns:a16="http://schemas.microsoft.com/office/drawing/2014/main" id="{C81844FB-7885-44A6-AB32-6618C62D9DF8}"/>
              </a:ext>
            </a:extLst>
          </p:cNvPr>
          <p:cNvSpPr txBox="1"/>
          <p:nvPr/>
        </p:nvSpPr>
        <p:spPr>
          <a:xfrm>
            <a:off x="63335" y="1284862"/>
            <a:ext cx="8897588" cy="577787"/>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Il produit un effet ou une opération directement sur la </a:t>
            </a:r>
            <a:r>
              <a:rPr lang="fr-FR" sz="2400" b="1" i="1" u="none" strike="noStrike" baseline="0" dirty="0">
                <a:solidFill>
                  <a:srgbClr val="006FC0"/>
                </a:solidFill>
                <a:latin typeface="Cambria" panose="02040503050406030204" pitchFamily="18" charset="0"/>
                <a:ea typeface="Cambria" panose="02040503050406030204" pitchFamily="18" charset="0"/>
              </a:rPr>
              <a:t>MO</a:t>
            </a:r>
            <a:r>
              <a:rPr lang="fr-FR" sz="2400" b="1" i="0" u="none" strike="noStrike" baseline="0" dirty="0">
                <a:solidFill>
                  <a:srgbClr val="000000"/>
                </a:solidFill>
                <a:latin typeface="Cambria" panose="02040503050406030204" pitchFamily="18" charset="0"/>
                <a:ea typeface="Cambria" panose="02040503050406030204" pitchFamily="18" charset="0"/>
              </a:rPr>
              <a:t>.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10" name="ZoneTexte 9">
            <a:extLst>
              <a:ext uri="{FF2B5EF4-FFF2-40B4-BE49-F238E27FC236}">
                <a16:creationId xmlns="" xmlns:a16="http://schemas.microsoft.com/office/drawing/2014/main" id="{BE3934C1-CD43-41CD-8E3B-4704AFD1D965}"/>
              </a:ext>
            </a:extLst>
          </p:cNvPr>
          <p:cNvSpPr txBox="1"/>
          <p:nvPr/>
        </p:nvSpPr>
        <p:spPr>
          <a:xfrm>
            <a:off x="63334" y="2046655"/>
            <a:ext cx="10980718" cy="1131785"/>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Les effecteurs sont multiples et variés et sont souvent conçus spécialement pour s’adapter à l’opération qu’ils ont à réaliser sur la </a:t>
            </a:r>
            <a:r>
              <a:rPr lang="fr-FR" sz="2400" b="1" i="1" u="none" strike="noStrike" baseline="0" dirty="0">
                <a:solidFill>
                  <a:srgbClr val="006FC0"/>
                </a:solidFill>
                <a:latin typeface="Cambria" panose="02040503050406030204" pitchFamily="18" charset="0"/>
                <a:ea typeface="Cambria" panose="02040503050406030204" pitchFamily="18" charset="0"/>
              </a:rPr>
              <a:t>MO</a:t>
            </a:r>
            <a:r>
              <a:rPr lang="fr-FR" sz="2400" b="1" i="0" u="none" strike="noStrike" baseline="0" dirty="0">
                <a:solidFill>
                  <a:srgbClr val="000000"/>
                </a:solidFill>
                <a:latin typeface="Cambria" panose="02040503050406030204" pitchFamily="18" charset="0"/>
                <a:ea typeface="Cambria" panose="02040503050406030204" pitchFamily="18" charset="0"/>
              </a:rPr>
              <a:t>.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12" name="ZoneTexte 11">
            <a:extLst>
              <a:ext uri="{FF2B5EF4-FFF2-40B4-BE49-F238E27FC236}">
                <a16:creationId xmlns="" xmlns:a16="http://schemas.microsoft.com/office/drawing/2014/main" id="{4BE983C8-5CDC-4EB0-AABB-9DF0AA72CAB5}"/>
              </a:ext>
            </a:extLst>
          </p:cNvPr>
          <p:cNvSpPr txBox="1"/>
          <p:nvPr/>
        </p:nvSpPr>
        <p:spPr>
          <a:xfrm>
            <a:off x="63334" y="3178440"/>
            <a:ext cx="6145480" cy="577787"/>
          </a:xfrm>
          <a:prstGeom prst="rect">
            <a:avLst/>
          </a:prstGeom>
          <a:noFill/>
        </p:spPr>
        <p:txBody>
          <a:bodyPr wrap="square">
            <a:spAutoFit/>
          </a:bodyPr>
          <a:lstStyle/>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Ils reçoivent leur énergie des actionneurs.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grpSp>
        <p:nvGrpSpPr>
          <p:cNvPr id="55" name="Groupe 54">
            <a:extLst>
              <a:ext uri="{FF2B5EF4-FFF2-40B4-BE49-F238E27FC236}">
                <a16:creationId xmlns="" xmlns:a16="http://schemas.microsoft.com/office/drawing/2014/main" id="{E9B47518-37A6-4226-B6EC-B2D3C8662298}"/>
              </a:ext>
            </a:extLst>
          </p:cNvPr>
          <p:cNvGrpSpPr/>
          <p:nvPr/>
        </p:nvGrpSpPr>
        <p:grpSpPr>
          <a:xfrm>
            <a:off x="1171204" y="4062138"/>
            <a:ext cx="9385466" cy="1842523"/>
            <a:chOff x="1171204" y="4062138"/>
            <a:chExt cx="9385466" cy="1842523"/>
          </a:xfrm>
        </p:grpSpPr>
        <p:sp>
          <p:nvSpPr>
            <p:cNvPr id="17" name="Rectangle 16">
              <a:extLst>
                <a:ext uri="{FF2B5EF4-FFF2-40B4-BE49-F238E27FC236}">
                  <a16:creationId xmlns="" xmlns:a16="http://schemas.microsoft.com/office/drawing/2014/main" id="{A7C44BEA-A4F8-40F2-95A6-CFC00375EF0B}"/>
                </a:ext>
              </a:extLst>
            </p:cNvPr>
            <p:cNvSpPr/>
            <p:nvPr/>
          </p:nvSpPr>
          <p:spPr>
            <a:xfrm>
              <a:off x="1171204" y="4898683"/>
              <a:ext cx="1595747" cy="636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Unité de traitement</a:t>
              </a:r>
            </a:p>
          </p:txBody>
        </p:sp>
        <p:sp>
          <p:nvSpPr>
            <p:cNvPr id="18" name="Flèche : droite 17">
              <a:extLst>
                <a:ext uri="{FF2B5EF4-FFF2-40B4-BE49-F238E27FC236}">
                  <a16:creationId xmlns="" xmlns:a16="http://schemas.microsoft.com/office/drawing/2014/main" id="{FA3B6B4C-74BD-4739-B522-C885ABE72D06}"/>
                </a:ext>
              </a:extLst>
            </p:cNvPr>
            <p:cNvSpPr/>
            <p:nvPr/>
          </p:nvSpPr>
          <p:spPr>
            <a:xfrm>
              <a:off x="2766951" y="5109869"/>
              <a:ext cx="985652" cy="214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 xmlns:a16="http://schemas.microsoft.com/office/drawing/2014/main" id="{62BA99C5-6025-4FF2-B1DF-18C9DD411B56}"/>
                </a:ext>
              </a:extLst>
            </p:cNvPr>
            <p:cNvSpPr/>
            <p:nvPr/>
          </p:nvSpPr>
          <p:spPr>
            <a:xfrm>
              <a:off x="3752603" y="4898683"/>
              <a:ext cx="1595747" cy="636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Préactionneurs</a:t>
              </a:r>
            </a:p>
          </p:txBody>
        </p:sp>
        <p:sp>
          <p:nvSpPr>
            <p:cNvPr id="20" name="Flèche : droite 19">
              <a:extLst>
                <a:ext uri="{FF2B5EF4-FFF2-40B4-BE49-F238E27FC236}">
                  <a16:creationId xmlns="" xmlns:a16="http://schemas.microsoft.com/office/drawing/2014/main" id="{DEDAA671-6B2E-46C0-82BE-D71E9E72160E}"/>
                </a:ext>
              </a:extLst>
            </p:cNvPr>
            <p:cNvSpPr/>
            <p:nvPr/>
          </p:nvSpPr>
          <p:spPr>
            <a:xfrm>
              <a:off x="5348350" y="5109869"/>
              <a:ext cx="985652" cy="214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 xmlns:a16="http://schemas.microsoft.com/office/drawing/2014/main" id="{DEBFBAD6-18AD-46E4-891F-D89CF71A3D54}"/>
                </a:ext>
              </a:extLst>
            </p:cNvPr>
            <p:cNvSpPr/>
            <p:nvPr/>
          </p:nvSpPr>
          <p:spPr>
            <a:xfrm>
              <a:off x="6379524" y="4898683"/>
              <a:ext cx="1595747" cy="636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Actionneurs</a:t>
              </a:r>
            </a:p>
          </p:txBody>
        </p:sp>
        <p:sp>
          <p:nvSpPr>
            <p:cNvPr id="22" name="Flèche : droite 21">
              <a:extLst>
                <a:ext uri="{FF2B5EF4-FFF2-40B4-BE49-F238E27FC236}">
                  <a16:creationId xmlns="" xmlns:a16="http://schemas.microsoft.com/office/drawing/2014/main" id="{705E17D3-CC73-44F3-81F8-AFE7499259BC}"/>
                </a:ext>
              </a:extLst>
            </p:cNvPr>
            <p:cNvSpPr/>
            <p:nvPr/>
          </p:nvSpPr>
          <p:spPr>
            <a:xfrm>
              <a:off x="7975271" y="5109869"/>
              <a:ext cx="985652" cy="214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 xmlns:a16="http://schemas.microsoft.com/office/drawing/2014/main" id="{34927CF1-9945-43FF-BC87-F73A5C078D5F}"/>
                </a:ext>
              </a:extLst>
            </p:cNvPr>
            <p:cNvSpPr/>
            <p:nvPr/>
          </p:nvSpPr>
          <p:spPr>
            <a:xfrm>
              <a:off x="8960923" y="4898683"/>
              <a:ext cx="1595747" cy="636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Effecteurs</a:t>
              </a:r>
            </a:p>
          </p:txBody>
        </p:sp>
        <p:sp>
          <p:nvSpPr>
            <p:cNvPr id="26" name="ZoneTexte 25">
              <a:extLst>
                <a:ext uri="{FF2B5EF4-FFF2-40B4-BE49-F238E27FC236}">
                  <a16:creationId xmlns="" xmlns:a16="http://schemas.microsoft.com/office/drawing/2014/main" id="{CE710956-7A3B-4555-AEBA-0C6C1B5EF6A8}"/>
                </a:ext>
              </a:extLst>
            </p:cNvPr>
            <p:cNvSpPr txBox="1"/>
            <p:nvPr/>
          </p:nvSpPr>
          <p:spPr>
            <a:xfrm>
              <a:off x="4916509" y="5535329"/>
              <a:ext cx="1849333" cy="369332"/>
            </a:xfrm>
            <a:prstGeom prst="rect">
              <a:avLst/>
            </a:prstGeom>
            <a:noFill/>
          </p:spPr>
          <p:txBody>
            <a:bodyPr wrap="square">
              <a:spAutoFit/>
            </a:bodyPr>
            <a:lstStyle/>
            <a:p>
              <a:r>
                <a:rPr lang="fr-FR" sz="1800" b="1" i="0" u="none" strike="noStrike" baseline="0" dirty="0">
                  <a:latin typeface="Cambria" panose="02040503050406030204" pitchFamily="18" charset="0"/>
                  <a:ea typeface="Cambria" panose="02040503050406030204" pitchFamily="18" charset="0"/>
                </a:rPr>
                <a:t>chaîne d’action</a:t>
              </a:r>
              <a:endParaRPr lang="fr-FR" dirty="0"/>
            </a:p>
          </p:txBody>
        </p:sp>
        <p:cxnSp>
          <p:nvCxnSpPr>
            <p:cNvPr id="44" name="Connecteur : en angle 43">
              <a:extLst>
                <a:ext uri="{FF2B5EF4-FFF2-40B4-BE49-F238E27FC236}">
                  <a16:creationId xmlns="" xmlns:a16="http://schemas.microsoft.com/office/drawing/2014/main" id="{E9F9FCC3-1B29-47E7-B217-886379699EE7}"/>
                </a:ext>
              </a:extLst>
            </p:cNvPr>
            <p:cNvCxnSpPr>
              <a:cxnSpLocks/>
            </p:cNvCxnSpPr>
            <p:nvPr/>
          </p:nvCxnSpPr>
          <p:spPr>
            <a:xfrm rot="16200000" flipH="1">
              <a:off x="8071820" y="4493711"/>
              <a:ext cx="774247" cy="50618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 en angle 48">
              <a:extLst>
                <a:ext uri="{FF2B5EF4-FFF2-40B4-BE49-F238E27FC236}">
                  <a16:creationId xmlns="" xmlns:a16="http://schemas.microsoft.com/office/drawing/2014/main" id="{7385725F-D6E3-4D82-8A30-431AFB64CFF7}"/>
                </a:ext>
              </a:extLst>
            </p:cNvPr>
            <p:cNvCxnSpPr>
              <a:cxnSpLocks/>
            </p:cNvCxnSpPr>
            <p:nvPr/>
          </p:nvCxnSpPr>
          <p:spPr>
            <a:xfrm rot="16200000" flipH="1">
              <a:off x="5210112" y="4507988"/>
              <a:ext cx="774247" cy="50618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eur : en angle 49">
              <a:extLst>
                <a:ext uri="{FF2B5EF4-FFF2-40B4-BE49-F238E27FC236}">
                  <a16:creationId xmlns="" xmlns:a16="http://schemas.microsoft.com/office/drawing/2014/main" id="{2C909F54-A99C-4A6A-A4D5-AE8E162CEF26}"/>
                </a:ext>
              </a:extLst>
            </p:cNvPr>
            <p:cNvCxnSpPr>
              <a:cxnSpLocks/>
            </p:cNvCxnSpPr>
            <p:nvPr/>
          </p:nvCxnSpPr>
          <p:spPr>
            <a:xfrm rot="16200000" flipH="1">
              <a:off x="2644424" y="4507989"/>
              <a:ext cx="774247" cy="50618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 xmlns:a16="http://schemas.microsoft.com/office/drawing/2014/main" id="{D8E85F11-9349-4C06-8645-0CBED66BD455}"/>
                </a:ext>
              </a:extLst>
            </p:cNvPr>
            <p:cNvSpPr txBox="1"/>
            <p:nvPr/>
          </p:nvSpPr>
          <p:spPr>
            <a:xfrm>
              <a:off x="5344141" y="4062138"/>
              <a:ext cx="1234789" cy="646331"/>
            </a:xfrm>
            <a:prstGeom prst="rect">
              <a:avLst/>
            </a:prstGeom>
            <a:noFill/>
          </p:spPr>
          <p:txBody>
            <a:bodyPr wrap="square">
              <a:spAutoFit/>
            </a:bodyPr>
            <a:lstStyle/>
            <a:p>
              <a:pPr algn="l"/>
              <a:r>
                <a:rPr lang="fr-FR" sz="1800" i="0" u="none" strike="noStrike" baseline="0" dirty="0">
                  <a:ln w="0"/>
                  <a:effectLst>
                    <a:outerShdw blurRad="38100" dist="19050" dir="2700000" algn="tl" rotWithShape="0">
                      <a:schemeClr val="dk1">
                        <a:alpha val="40000"/>
                      </a:schemeClr>
                    </a:outerShdw>
                  </a:effectLst>
                  <a:latin typeface="Times New Roman" panose="02020603050405020304" pitchFamily="18" charset="0"/>
                </a:rPr>
                <a:t>Energie de</a:t>
              </a:r>
            </a:p>
            <a:p>
              <a:pPr algn="l"/>
              <a:r>
                <a:rPr lang="fr-FR" sz="1800" i="0" u="none" strike="noStrike" baseline="0" dirty="0">
                  <a:ln w="0"/>
                  <a:effectLst>
                    <a:outerShdw blurRad="38100" dist="19050" dir="2700000" algn="tl" rotWithShape="0">
                      <a:schemeClr val="dk1">
                        <a:alpha val="40000"/>
                      </a:schemeClr>
                    </a:outerShdw>
                  </a:effectLst>
                  <a:latin typeface="Times New Roman" panose="02020603050405020304" pitchFamily="18" charset="0"/>
                </a:rPr>
                <a:t>puissance</a:t>
              </a:r>
              <a:endParaRPr lang="fr-FR" dirty="0">
                <a:ln w="0"/>
                <a:effectLst>
                  <a:outerShdw blurRad="38100" dist="19050" dir="2700000" algn="tl" rotWithShape="0">
                    <a:schemeClr val="dk1">
                      <a:alpha val="40000"/>
                    </a:schemeClr>
                  </a:outerShdw>
                </a:effectLst>
              </a:endParaRPr>
            </a:p>
          </p:txBody>
        </p:sp>
        <p:sp>
          <p:nvSpPr>
            <p:cNvPr id="53" name="ZoneTexte 52">
              <a:extLst>
                <a:ext uri="{FF2B5EF4-FFF2-40B4-BE49-F238E27FC236}">
                  <a16:creationId xmlns="" xmlns:a16="http://schemas.microsoft.com/office/drawing/2014/main" id="{F5F7F72B-030E-4A30-AF50-B4A5EC16D014}"/>
                </a:ext>
              </a:extLst>
            </p:cNvPr>
            <p:cNvSpPr txBox="1"/>
            <p:nvPr/>
          </p:nvSpPr>
          <p:spPr>
            <a:xfrm>
              <a:off x="2863312" y="4075087"/>
              <a:ext cx="1234789" cy="369332"/>
            </a:xfrm>
            <a:prstGeom prst="rect">
              <a:avLst/>
            </a:prstGeom>
            <a:noFill/>
          </p:spPr>
          <p:txBody>
            <a:bodyPr wrap="square">
              <a:spAutoFit/>
            </a:bodyPr>
            <a:lstStyle/>
            <a:p>
              <a:pPr algn="l"/>
              <a:r>
                <a:rPr lang="fr-FR" sz="1800" i="0" u="none" strike="noStrike" baseline="0" dirty="0">
                  <a:ln w="0"/>
                  <a:effectLst>
                    <a:outerShdw blurRad="38100" dist="19050" dir="2700000" algn="tl" rotWithShape="0">
                      <a:schemeClr val="dk1">
                        <a:alpha val="40000"/>
                      </a:schemeClr>
                    </a:outerShdw>
                  </a:effectLst>
                  <a:latin typeface="Times New Roman" panose="02020603050405020304" pitchFamily="18" charset="0"/>
                </a:rPr>
                <a:t>Ordres</a:t>
              </a:r>
              <a:endParaRPr lang="fr-FR" dirty="0">
                <a:ln w="0"/>
                <a:effectLst>
                  <a:outerShdw blurRad="38100" dist="19050" dir="2700000" algn="tl" rotWithShape="0">
                    <a:schemeClr val="dk1">
                      <a:alpha val="40000"/>
                    </a:schemeClr>
                  </a:outerShdw>
                </a:effectLst>
              </a:endParaRPr>
            </a:p>
          </p:txBody>
        </p:sp>
        <p:sp>
          <p:nvSpPr>
            <p:cNvPr id="54" name="ZoneTexte 53">
              <a:extLst>
                <a:ext uri="{FF2B5EF4-FFF2-40B4-BE49-F238E27FC236}">
                  <a16:creationId xmlns="" xmlns:a16="http://schemas.microsoft.com/office/drawing/2014/main" id="{2AF86504-98F6-420E-AB4A-D7825BCC351A}"/>
                </a:ext>
              </a:extLst>
            </p:cNvPr>
            <p:cNvSpPr txBox="1"/>
            <p:nvPr/>
          </p:nvSpPr>
          <p:spPr>
            <a:xfrm>
              <a:off x="8219086" y="4318165"/>
              <a:ext cx="1234789" cy="369332"/>
            </a:xfrm>
            <a:prstGeom prst="rect">
              <a:avLst/>
            </a:prstGeom>
            <a:noFill/>
          </p:spPr>
          <p:txBody>
            <a:bodyPr wrap="square">
              <a:spAutoFit/>
            </a:bodyPr>
            <a:lstStyle/>
            <a:p>
              <a:pPr algn="l"/>
              <a:r>
                <a:rPr lang="fr-FR" dirty="0">
                  <a:ln w="0"/>
                  <a:effectLst>
                    <a:outerShdw blurRad="38100" dist="19050" dir="2700000" algn="tl" rotWithShape="0">
                      <a:schemeClr val="dk1">
                        <a:alpha val="40000"/>
                      </a:schemeClr>
                    </a:outerShdw>
                  </a:effectLst>
                  <a:latin typeface="Times New Roman" panose="02020603050405020304" pitchFamily="18" charset="0"/>
                </a:rPr>
                <a:t>Actions</a:t>
              </a:r>
              <a:endParaRPr lang="fr-FR"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7866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 xmlns:a16="http://schemas.microsoft.com/office/drawing/2014/main" id="{B00219FA-980A-440E-A8D6-17261498FA0A}"/>
              </a:ext>
            </a:extLst>
          </p:cNvPr>
          <p:cNvGrpSpPr/>
          <p:nvPr/>
        </p:nvGrpSpPr>
        <p:grpSpPr>
          <a:xfrm>
            <a:off x="80952" y="216916"/>
            <a:ext cx="12030095" cy="6641084"/>
            <a:chOff x="80952" y="216916"/>
            <a:chExt cx="12030095" cy="6641084"/>
          </a:xfrm>
        </p:grpSpPr>
        <p:pic>
          <p:nvPicPr>
            <p:cNvPr id="3" name="Image 2">
              <a:extLst>
                <a:ext uri="{FF2B5EF4-FFF2-40B4-BE49-F238E27FC236}">
                  <a16:creationId xmlns="" xmlns:a16="http://schemas.microsoft.com/office/drawing/2014/main" id="{64D8E681-607D-46DD-ACE7-E216B5E5726D}"/>
                </a:ext>
              </a:extLst>
            </p:cNvPr>
            <p:cNvPicPr>
              <a:picLocks noChangeAspect="1"/>
            </p:cNvPicPr>
            <p:nvPr/>
          </p:nvPicPr>
          <p:blipFill>
            <a:blip r:embed="rId2">
              <a:lum contrast="40000"/>
            </a:blip>
            <a:stretch>
              <a:fillRect/>
            </a:stretch>
          </p:blipFill>
          <p:spPr>
            <a:xfrm>
              <a:off x="80952" y="954000"/>
              <a:ext cx="12030095" cy="5904000"/>
            </a:xfrm>
            <a:prstGeom prst="rect">
              <a:avLst/>
            </a:prstGeom>
          </p:spPr>
        </p:pic>
        <p:sp>
          <p:nvSpPr>
            <p:cNvPr id="5" name="ZoneTexte 4">
              <a:extLst>
                <a:ext uri="{FF2B5EF4-FFF2-40B4-BE49-F238E27FC236}">
                  <a16:creationId xmlns="" xmlns:a16="http://schemas.microsoft.com/office/drawing/2014/main" id="{077F277A-2A2F-473C-BBA7-3BB92530389D}"/>
                </a:ext>
              </a:extLst>
            </p:cNvPr>
            <p:cNvSpPr txBox="1"/>
            <p:nvPr/>
          </p:nvSpPr>
          <p:spPr>
            <a:xfrm>
              <a:off x="4774374" y="216916"/>
              <a:ext cx="2643249" cy="523220"/>
            </a:xfrm>
            <a:prstGeom prst="rect">
              <a:avLst/>
            </a:prstGeom>
            <a:noFill/>
          </p:spPr>
          <p:txBody>
            <a:bodyPr wrap="square">
              <a:spAutoFit/>
            </a:bodyPr>
            <a:lstStyle/>
            <a:p>
              <a:r>
                <a:rPr lang="fr-FR" sz="2800" b="1" i="0" u="none" strike="noStrike" baseline="0" dirty="0">
                  <a:latin typeface="Cambria" panose="02040503050406030204" pitchFamily="18" charset="0"/>
                  <a:ea typeface="Cambria" panose="02040503050406030204" pitchFamily="18" charset="0"/>
                </a:rPr>
                <a:t>Les Effecteurs </a:t>
              </a:r>
              <a:endParaRPr lang="fr-FR" sz="2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8068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EADF1E0-000B-477E-99A2-6EA1CA725AE3}"/>
              </a:ext>
            </a:extLst>
          </p:cNvPr>
          <p:cNvSpPr txBox="1"/>
          <p:nvPr/>
        </p:nvSpPr>
        <p:spPr>
          <a:xfrm>
            <a:off x="-1977" y="98164"/>
            <a:ext cx="2994560"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Les Transmetteurs: </a:t>
            </a:r>
            <a:endParaRPr lang="fr-FR" sz="2400" dirty="0">
              <a:solidFill>
                <a:srgbClr val="0033CC"/>
              </a:solidFill>
              <a:latin typeface="Cambria" panose="02040503050406030204" pitchFamily="18" charset="0"/>
              <a:ea typeface="Cambria" panose="02040503050406030204" pitchFamily="18" charset="0"/>
            </a:endParaRPr>
          </a:p>
        </p:txBody>
      </p:sp>
      <p:sp>
        <p:nvSpPr>
          <p:cNvPr id="5" name="ZoneTexte 4">
            <a:extLst>
              <a:ext uri="{FF2B5EF4-FFF2-40B4-BE49-F238E27FC236}">
                <a16:creationId xmlns="" xmlns:a16="http://schemas.microsoft.com/office/drawing/2014/main" id="{D4D0A364-A923-47D6-9938-4F56756A1F18}"/>
              </a:ext>
            </a:extLst>
          </p:cNvPr>
          <p:cNvSpPr txBox="1"/>
          <p:nvPr/>
        </p:nvSpPr>
        <p:spPr>
          <a:xfrm>
            <a:off x="-1" y="559829"/>
            <a:ext cx="11871367" cy="1131785"/>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Un transmetteur (adaptateur) d’énergie est un objet technique qui modifie les caractéristiques d’une énergie mécanique pour la rendre utilisable par l’effecteur. </a:t>
            </a:r>
            <a:endParaRPr lang="fr-FR" sz="2400" b="0" i="0" u="none" strike="noStrike" baseline="0" dirty="0">
              <a:latin typeface="Cambria" panose="02040503050406030204" pitchFamily="18" charset="0"/>
              <a:ea typeface="Cambria" panose="02040503050406030204" pitchFamily="18" charset="0"/>
            </a:endParaRPr>
          </a:p>
        </p:txBody>
      </p:sp>
      <p:pic>
        <p:nvPicPr>
          <p:cNvPr id="7" name="Image 6">
            <a:extLst>
              <a:ext uri="{FF2B5EF4-FFF2-40B4-BE49-F238E27FC236}">
                <a16:creationId xmlns="" xmlns:a16="http://schemas.microsoft.com/office/drawing/2014/main" id="{71EEE5A9-B010-4761-9C7B-F37B7CB3B0FA}"/>
              </a:ext>
            </a:extLst>
          </p:cNvPr>
          <p:cNvPicPr>
            <a:picLocks noChangeAspect="1"/>
          </p:cNvPicPr>
          <p:nvPr/>
        </p:nvPicPr>
        <p:blipFill>
          <a:blip r:embed="rId2"/>
          <a:stretch>
            <a:fillRect/>
          </a:stretch>
        </p:blipFill>
        <p:spPr>
          <a:xfrm>
            <a:off x="5327372" y="2547000"/>
            <a:ext cx="6886205" cy="1728000"/>
          </a:xfrm>
          <a:prstGeom prst="rect">
            <a:avLst/>
          </a:prstGeom>
        </p:spPr>
      </p:pic>
      <p:pic>
        <p:nvPicPr>
          <p:cNvPr id="9" name="Image 8">
            <a:extLst>
              <a:ext uri="{FF2B5EF4-FFF2-40B4-BE49-F238E27FC236}">
                <a16:creationId xmlns="" xmlns:a16="http://schemas.microsoft.com/office/drawing/2014/main" id="{C33EEC8D-0673-46E5-80DC-1B80C39127AF}"/>
              </a:ext>
            </a:extLst>
          </p:cNvPr>
          <p:cNvPicPr>
            <a:picLocks noChangeAspect="1"/>
          </p:cNvPicPr>
          <p:nvPr/>
        </p:nvPicPr>
        <p:blipFill>
          <a:blip r:embed="rId3"/>
          <a:stretch>
            <a:fillRect/>
          </a:stretch>
        </p:blipFill>
        <p:spPr>
          <a:xfrm>
            <a:off x="0" y="2485847"/>
            <a:ext cx="5422374" cy="2808000"/>
          </a:xfrm>
          <a:prstGeom prst="rect">
            <a:avLst/>
          </a:prstGeom>
        </p:spPr>
      </p:pic>
    </p:spTree>
    <p:extLst>
      <p:ext uri="{BB962C8B-B14F-4D97-AF65-F5344CB8AC3E}">
        <p14:creationId xmlns:p14="http://schemas.microsoft.com/office/powerpoint/2010/main" val="2606207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BD1336E-08CE-4311-9543-ED3750702571}"/>
              </a:ext>
            </a:extLst>
          </p:cNvPr>
          <p:cNvSpPr txBox="1"/>
          <p:nvPr/>
        </p:nvSpPr>
        <p:spPr>
          <a:xfrm>
            <a:off x="130629" y="877236"/>
            <a:ext cx="12061371" cy="2793778"/>
          </a:xfrm>
          <a:prstGeom prst="rect">
            <a:avLst/>
          </a:prstGeom>
          <a:noFill/>
        </p:spPr>
        <p:txBody>
          <a:bodyPr wrap="square">
            <a:spAutoFit/>
          </a:bodyPr>
          <a:lstStyle/>
          <a:p>
            <a:pPr>
              <a:lnSpc>
                <a:spcPct val="150000"/>
              </a:lnSpc>
            </a:pPr>
            <a:r>
              <a:rPr lang="fr-FR" sz="2400" b="1" i="0" u="none" strike="noStrike" baseline="0" dirty="0">
                <a:latin typeface="Cambria" panose="02040503050406030204" pitchFamily="18" charset="0"/>
                <a:ea typeface="Cambria" panose="02040503050406030204" pitchFamily="18" charset="0"/>
              </a:rPr>
              <a:t>Le domaine de l’acquisition de données comporte deux grandes familles. </a:t>
            </a:r>
          </a:p>
          <a:p>
            <a:pPr marL="457200" indent="-457200">
              <a:lnSpc>
                <a:spcPct val="150000"/>
              </a:lnSpc>
              <a:buFont typeface="+mj-lt"/>
              <a:buAutoNum type="arabicPeriod"/>
            </a:pPr>
            <a:r>
              <a:rPr lang="fr-FR" sz="2400" b="1" i="0" u="none" strike="noStrike" baseline="0" dirty="0">
                <a:latin typeface="Cambria" panose="02040503050406030204" pitchFamily="18" charset="0"/>
                <a:ea typeface="Cambria" panose="02040503050406030204" pitchFamily="18" charset="0"/>
              </a:rPr>
              <a:t>La première qui englobe sous le terme de détection les produits capables </a:t>
            </a:r>
            <a:r>
              <a:rPr lang="fr-FR" sz="2400" b="1" i="0" u="none" strike="noStrike" baseline="0" dirty="0">
                <a:solidFill>
                  <a:srgbClr val="FF0000"/>
                </a:solidFill>
                <a:latin typeface="Cambria" panose="02040503050406030204" pitchFamily="18" charset="0"/>
                <a:ea typeface="Cambria" panose="02040503050406030204" pitchFamily="18" charset="0"/>
              </a:rPr>
              <a:t>de détecter </a:t>
            </a:r>
            <a:r>
              <a:rPr lang="fr-FR" sz="2400" b="1" i="0" u="none" strike="noStrike" baseline="0" dirty="0">
                <a:solidFill>
                  <a:srgbClr val="000000"/>
                </a:solidFill>
                <a:latin typeface="Cambria" panose="02040503050406030204" pitchFamily="18" charset="0"/>
                <a:ea typeface="Cambria" panose="02040503050406030204" pitchFamily="18" charset="0"/>
              </a:rPr>
              <a:t>un seuil, une limite ou d’estimer une grandeur physique. </a:t>
            </a:r>
          </a:p>
          <a:p>
            <a:pPr marL="457200" indent="-457200">
              <a:lnSpc>
                <a:spcPct val="150000"/>
              </a:lnSpc>
              <a:buFont typeface="+mj-lt"/>
              <a:buAutoNum type="arabicPeriod" startAt="2"/>
            </a:pPr>
            <a:r>
              <a:rPr lang="fr-FR" sz="2400" b="1" i="0" u="none" strike="noStrike" baseline="0" dirty="0">
                <a:solidFill>
                  <a:srgbClr val="000000"/>
                </a:solidFill>
                <a:latin typeface="Cambria" panose="02040503050406030204" pitchFamily="18" charset="0"/>
                <a:ea typeface="Cambria" panose="02040503050406030204" pitchFamily="18" charset="0"/>
              </a:rPr>
              <a:t>La deuxième sous le terme </a:t>
            </a:r>
            <a:r>
              <a:rPr lang="fr-FR" sz="2400" b="1" i="0" u="none" strike="noStrike" baseline="0" dirty="0">
                <a:solidFill>
                  <a:srgbClr val="FF0000"/>
                </a:solidFill>
                <a:latin typeface="Cambria" panose="02040503050406030204" pitchFamily="18" charset="0"/>
                <a:ea typeface="Cambria" panose="02040503050406030204" pitchFamily="18" charset="0"/>
              </a:rPr>
              <a:t>de mesure </a:t>
            </a:r>
            <a:r>
              <a:rPr lang="fr-FR" sz="2400" b="1" i="0" u="none" strike="noStrike" baseline="0" dirty="0">
                <a:solidFill>
                  <a:srgbClr val="000000"/>
                </a:solidFill>
                <a:latin typeface="Cambria" panose="02040503050406030204" pitchFamily="18" charset="0"/>
                <a:ea typeface="Cambria" panose="02040503050406030204" pitchFamily="18" charset="0"/>
              </a:rPr>
              <a:t>ou d’instrumentation permet de mesurer avec une précision donnée une grandeur physique. </a:t>
            </a:r>
          </a:p>
        </p:txBody>
      </p:sp>
      <p:sp>
        <p:nvSpPr>
          <p:cNvPr id="5" name="ZoneTexte 4">
            <a:extLst>
              <a:ext uri="{FF2B5EF4-FFF2-40B4-BE49-F238E27FC236}">
                <a16:creationId xmlns="" xmlns:a16="http://schemas.microsoft.com/office/drawing/2014/main" id="{AD3448CA-640B-4A0E-90C4-AE72AE8240A1}"/>
              </a:ext>
            </a:extLst>
          </p:cNvPr>
          <p:cNvSpPr txBox="1"/>
          <p:nvPr/>
        </p:nvSpPr>
        <p:spPr>
          <a:xfrm>
            <a:off x="63336" y="0"/>
            <a:ext cx="6097978" cy="577787"/>
          </a:xfrm>
          <a:prstGeom prst="rect">
            <a:avLst/>
          </a:prstGeom>
          <a:noFill/>
        </p:spPr>
        <p:txBody>
          <a:bodyPr wrap="square">
            <a:spAutoFit/>
          </a:bodyPr>
          <a:lstStyle/>
          <a:p>
            <a:pPr>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Acquisition de Données : Détection </a:t>
            </a:r>
          </a:p>
        </p:txBody>
      </p:sp>
      <p:grpSp>
        <p:nvGrpSpPr>
          <p:cNvPr id="26" name="Groupe 25">
            <a:extLst>
              <a:ext uri="{FF2B5EF4-FFF2-40B4-BE49-F238E27FC236}">
                <a16:creationId xmlns="" xmlns:a16="http://schemas.microsoft.com/office/drawing/2014/main" id="{BC7D31D7-071F-4867-9C7D-93577948983A}"/>
              </a:ext>
            </a:extLst>
          </p:cNvPr>
          <p:cNvGrpSpPr/>
          <p:nvPr/>
        </p:nvGrpSpPr>
        <p:grpSpPr>
          <a:xfrm>
            <a:off x="1484416" y="4130473"/>
            <a:ext cx="8027721" cy="2257921"/>
            <a:chOff x="1330036" y="4391730"/>
            <a:chExt cx="8027721" cy="2257921"/>
          </a:xfrm>
        </p:grpSpPr>
        <p:sp>
          <p:nvSpPr>
            <p:cNvPr id="6" name="Rectangle 5">
              <a:extLst>
                <a:ext uri="{FF2B5EF4-FFF2-40B4-BE49-F238E27FC236}">
                  <a16:creationId xmlns="" xmlns:a16="http://schemas.microsoft.com/office/drawing/2014/main" id="{42D631B6-850A-46C6-B375-918AADCC4FBD}"/>
                </a:ext>
              </a:extLst>
            </p:cNvPr>
            <p:cNvSpPr/>
            <p:nvPr/>
          </p:nvSpPr>
          <p:spPr>
            <a:xfrm>
              <a:off x="1330036" y="5058888"/>
              <a:ext cx="2208811" cy="7837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n w="0"/>
                  <a:solidFill>
                    <a:schemeClr val="tx1"/>
                  </a:solidFill>
                  <a:effectLst>
                    <a:outerShdw blurRad="38100" dist="19050" dir="2700000" algn="tl" rotWithShape="0">
                      <a:schemeClr val="dk1">
                        <a:alpha val="40000"/>
                      </a:schemeClr>
                    </a:outerShdw>
                  </a:effectLst>
                </a:rPr>
                <a:t>Unité de traitement</a:t>
              </a:r>
            </a:p>
          </p:txBody>
        </p:sp>
        <p:sp>
          <p:nvSpPr>
            <p:cNvPr id="8" name="Rectangle 7">
              <a:extLst>
                <a:ext uri="{FF2B5EF4-FFF2-40B4-BE49-F238E27FC236}">
                  <a16:creationId xmlns="" xmlns:a16="http://schemas.microsoft.com/office/drawing/2014/main" id="{45E0A32E-8919-4A06-A68B-6C8C8AFC491D}"/>
                </a:ext>
              </a:extLst>
            </p:cNvPr>
            <p:cNvSpPr/>
            <p:nvPr/>
          </p:nvSpPr>
          <p:spPr>
            <a:xfrm>
              <a:off x="4239491" y="5058888"/>
              <a:ext cx="2208811" cy="7837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n w="0"/>
                  <a:solidFill>
                    <a:schemeClr val="tx1"/>
                  </a:solidFill>
                  <a:effectLst>
                    <a:outerShdw blurRad="38100" dist="19050" dir="2700000" algn="tl" rotWithShape="0">
                      <a:schemeClr val="dk1">
                        <a:alpha val="40000"/>
                      </a:schemeClr>
                    </a:outerShdw>
                  </a:effectLst>
                </a:rPr>
                <a:t>Capteurs</a:t>
              </a:r>
            </a:p>
          </p:txBody>
        </p:sp>
        <p:sp>
          <p:nvSpPr>
            <p:cNvPr id="10" name="Rectangle 9">
              <a:extLst>
                <a:ext uri="{FF2B5EF4-FFF2-40B4-BE49-F238E27FC236}">
                  <a16:creationId xmlns="" xmlns:a16="http://schemas.microsoft.com/office/drawing/2014/main" id="{AEFD55AD-8EAD-4098-995F-56C4BE113312}"/>
                </a:ext>
              </a:extLst>
            </p:cNvPr>
            <p:cNvSpPr/>
            <p:nvPr/>
          </p:nvSpPr>
          <p:spPr>
            <a:xfrm>
              <a:off x="7148946" y="5058888"/>
              <a:ext cx="2208811" cy="7837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n w="0"/>
                  <a:solidFill>
                    <a:schemeClr val="tx1"/>
                  </a:solidFill>
                  <a:effectLst>
                    <a:outerShdw blurRad="38100" dist="19050" dir="2700000" algn="tl" rotWithShape="0">
                      <a:schemeClr val="dk1">
                        <a:alpha val="40000"/>
                      </a:schemeClr>
                    </a:outerShdw>
                  </a:effectLst>
                </a:rPr>
                <a:t>Partie opérative</a:t>
              </a:r>
            </a:p>
          </p:txBody>
        </p:sp>
        <p:sp>
          <p:nvSpPr>
            <p:cNvPr id="15" name="Flèche : gauche 14">
              <a:extLst>
                <a:ext uri="{FF2B5EF4-FFF2-40B4-BE49-F238E27FC236}">
                  <a16:creationId xmlns="" xmlns:a16="http://schemas.microsoft.com/office/drawing/2014/main" id="{302A199B-3965-4ACE-B810-59E4097BC5CB}"/>
                </a:ext>
              </a:extLst>
            </p:cNvPr>
            <p:cNvSpPr/>
            <p:nvPr/>
          </p:nvSpPr>
          <p:spPr>
            <a:xfrm>
              <a:off x="6448302" y="5355771"/>
              <a:ext cx="700644" cy="237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gauche 15">
              <a:extLst>
                <a:ext uri="{FF2B5EF4-FFF2-40B4-BE49-F238E27FC236}">
                  <a16:creationId xmlns="" xmlns:a16="http://schemas.microsoft.com/office/drawing/2014/main" id="{70144806-B5E9-47ED-B515-9FB3299E5528}"/>
                </a:ext>
              </a:extLst>
            </p:cNvPr>
            <p:cNvSpPr/>
            <p:nvPr/>
          </p:nvSpPr>
          <p:spPr>
            <a:xfrm>
              <a:off x="3538847" y="5355771"/>
              <a:ext cx="700644" cy="237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 en angle 17">
              <a:extLst>
                <a:ext uri="{FF2B5EF4-FFF2-40B4-BE49-F238E27FC236}">
                  <a16:creationId xmlns="" xmlns:a16="http://schemas.microsoft.com/office/drawing/2014/main" id="{38BBAB31-FF85-47DB-8C34-21CA316428CA}"/>
                </a:ext>
              </a:extLst>
            </p:cNvPr>
            <p:cNvCxnSpPr>
              <a:cxnSpLocks/>
            </p:cNvCxnSpPr>
            <p:nvPr/>
          </p:nvCxnSpPr>
          <p:spPr>
            <a:xfrm rot="16200000" flipH="1">
              <a:off x="6362206" y="4830287"/>
              <a:ext cx="855023" cy="3621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 xmlns:a16="http://schemas.microsoft.com/office/drawing/2014/main" id="{02D71DD9-48FB-4D60-A46C-5449F9EB608D}"/>
                </a:ext>
              </a:extLst>
            </p:cNvPr>
            <p:cNvCxnSpPr>
              <a:cxnSpLocks/>
            </p:cNvCxnSpPr>
            <p:nvPr/>
          </p:nvCxnSpPr>
          <p:spPr>
            <a:xfrm rot="16200000" flipH="1">
              <a:off x="3408220" y="4830288"/>
              <a:ext cx="855023" cy="3621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 xmlns:a16="http://schemas.microsoft.com/office/drawing/2014/main" id="{60C56FE4-7464-414D-9D30-232FA9FCD13C}"/>
                </a:ext>
              </a:extLst>
            </p:cNvPr>
            <p:cNvSpPr txBox="1"/>
            <p:nvPr/>
          </p:nvSpPr>
          <p:spPr>
            <a:xfrm>
              <a:off x="6608618" y="4391730"/>
              <a:ext cx="1715983" cy="369332"/>
            </a:xfrm>
            <a:prstGeom prst="rect">
              <a:avLst/>
            </a:prstGeom>
            <a:noFill/>
          </p:spPr>
          <p:txBody>
            <a:bodyPr wrap="square">
              <a:spAutoFit/>
            </a:bodyPr>
            <a:lstStyle/>
            <a:p>
              <a:r>
                <a:rPr lang="fr-FR" sz="1800" b="1" i="0" u="none" strike="noStrike" baseline="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Etat physique</a:t>
              </a:r>
              <a:endParaRPr lang="fr-FR" b="1" dirty="0">
                <a:ln w="0"/>
                <a:effectLst>
                  <a:outerShdw blurRad="38100" dist="19050" dir="2700000" algn="tl" rotWithShape="0">
                    <a:schemeClr val="dk1">
                      <a:alpha val="40000"/>
                    </a:schemeClr>
                  </a:outerShdw>
                </a:effectLst>
              </a:endParaRPr>
            </a:p>
          </p:txBody>
        </p:sp>
        <p:sp>
          <p:nvSpPr>
            <p:cNvPr id="23" name="ZoneTexte 22">
              <a:extLst>
                <a:ext uri="{FF2B5EF4-FFF2-40B4-BE49-F238E27FC236}">
                  <a16:creationId xmlns="" xmlns:a16="http://schemas.microsoft.com/office/drawing/2014/main" id="{78B3E14D-163B-4597-8A7C-F168360E5440}"/>
                </a:ext>
              </a:extLst>
            </p:cNvPr>
            <p:cNvSpPr txBox="1"/>
            <p:nvPr/>
          </p:nvSpPr>
          <p:spPr>
            <a:xfrm>
              <a:off x="3654632" y="4391730"/>
              <a:ext cx="1979219" cy="369332"/>
            </a:xfrm>
            <a:prstGeom prst="rect">
              <a:avLst/>
            </a:prstGeom>
            <a:noFill/>
          </p:spPr>
          <p:txBody>
            <a:bodyPr wrap="square">
              <a:spAutoFit/>
            </a:bodyPr>
            <a:lstStyle/>
            <a:p>
              <a:r>
                <a:rPr lang="fr-FR" sz="1800" b="1" i="0" u="none" strike="noStrike" baseline="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Comptes- rendus</a:t>
              </a:r>
              <a:endParaRPr lang="fr-FR" b="1" dirty="0">
                <a:ln w="0"/>
                <a:effectLst>
                  <a:outerShdw blurRad="38100" dist="19050" dir="2700000" algn="tl" rotWithShape="0">
                    <a:schemeClr val="dk1">
                      <a:alpha val="40000"/>
                    </a:schemeClr>
                  </a:outerShdw>
                </a:effectLst>
              </a:endParaRPr>
            </a:p>
          </p:txBody>
        </p:sp>
        <p:sp>
          <p:nvSpPr>
            <p:cNvPr id="25" name="ZoneTexte 24">
              <a:extLst>
                <a:ext uri="{FF2B5EF4-FFF2-40B4-BE49-F238E27FC236}">
                  <a16:creationId xmlns="" xmlns:a16="http://schemas.microsoft.com/office/drawing/2014/main" id="{166D2F14-3BD7-4CF1-8CBD-52341DDE515C}"/>
                </a:ext>
              </a:extLst>
            </p:cNvPr>
            <p:cNvSpPr txBox="1"/>
            <p:nvPr/>
          </p:nvSpPr>
          <p:spPr>
            <a:xfrm>
              <a:off x="3952503" y="6187986"/>
              <a:ext cx="3018314" cy="461665"/>
            </a:xfrm>
            <a:prstGeom prst="rect">
              <a:avLst/>
            </a:prstGeom>
            <a:noFill/>
          </p:spPr>
          <p:txBody>
            <a:bodyPr wrap="square">
              <a:spAutoFit/>
            </a:bodyPr>
            <a:lstStyle/>
            <a:p>
              <a:r>
                <a:rPr lang="fr-FR" sz="2400" b="1" i="0" u="none" strike="noStrike" baseline="0" dirty="0">
                  <a:ln w="0"/>
                  <a:effectLst>
                    <a:outerShdw blurRad="38100" dist="19050" dir="2700000" algn="tl" rotWithShape="0">
                      <a:schemeClr val="dk1">
                        <a:alpha val="40000"/>
                      </a:schemeClr>
                    </a:outerShdw>
                  </a:effectLst>
                  <a:latin typeface="Times New Roman" panose="02020603050405020304" pitchFamily="18" charset="0"/>
                </a:rPr>
                <a:t>Chaîne d'acquisition</a:t>
              </a:r>
              <a:endParaRPr lang="fr-FR" sz="2400" b="1"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68705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BEC6BD9A-7858-4EB4-AA00-12A0622AA595}"/>
              </a:ext>
            </a:extLst>
          </p:cNvPr>
          <p:cNvSpPr txBox="1"/>
          <p:nvPr/>
        </p:nvSpPr>
        <p:spPr>
          <a:xfrm>
            <a:off x="123324" y="313726"/>
            <a:ext cx="2424223" cy="489749"/>
          </a:xfrm>
          <a:prstGeom prst="rect">
            <a:avLst/>
          </a:prstGeom>
          <a:noFill/>
        </p:spPr>
        <p:txBody>
          <a:bodyPr wrap="square">
            <a:spAutoFit/>
          </a:bodyPr>
          <a:lstStyle/>
          <a:p>
            <a:pPr algn="just">
              <a:lnSpc>
                <a:spcPct val="115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 Les capteurs :</a:t>
            </a:r>
            <a:endParaRPr lang="fr-FR" sz="2400" dirty="0">
              <a:solidFill>
                <a:srgbClr val="0033CC"/>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7" name="ZoneTexte 6">
            <a:extLst>
              <a:ext uri="{FF2B5EF4-FFF2-40B4-BE49-F238E27FC236}">
                <a16:creationId xmlns="" xmlns:a16="http://schemas.microsoft.com/office/drawing/2014/main" id="{F6B754AB-BFBA-4153-A765-71EFBDF9B330}"/>
              </a:ext>
            </a:extLst>
          </p:cNvPr>
          <p:cNvSpPr txBox="1"/>
          <p:nvPr/>
        </p:nvSpPr>
        <p:spPr>
          <a:xfrm>
            <a:off x="0" y="976344"/>
            <a:ext cx="12096306" cy="1131785"/>
          </a:xfrm>
          <a:prstGeom prst="rect">
            <a:avLst/>
          </a:prstGeom>
          <a:noFill/>
        </p:spPr>
        <p:txBody>
          <a:bodyPr wrap="square">
            <a:spAutoFit/>
          </a:bodyPr>
          <a:lstStyle/>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Un capteur transforme une grandeur physique en une grandeur généralement électrique, qui peut être interprétée par un dispositif de contrôle comme l’API.</a:t>
            </a:r>
          </a:p>
        </p:txBody>
      </p:sp>
      <p:pic>
        <p:nvPicPr>
          <p:cNvPr id="8" name="Image 7">
            <a:extLst>
              <a:ext uri="{FF2B5EF4-FFF2-40B4-BE49-F238E27FC236}">
                <a16:creationId xmlns="" xmlns:a16="http://schemas.microsoft.com/office/drawing/2014/main" id="{2C2DB4EB-5287-4E31-8AA9-B8837ED5B96F}"/>
              </a:ext>
            </a:extLst>
          </p:cNvPr>
          <p:cNvPicPr>
            <a:picLocks noChangeAspect="1"/>
          </p:cNvPicPr>
          <p:nvPr/>
        </p:nvPicPr>
        <p:blipFill>
          <a:blip r:embed="rId2"/>
          <a:stretch>
            <a:fillRect/>
          </a:stretch>
        </p:blipFill>
        <p:spPr>
          <a:xfrm>
            <a:off x="168153" y="2563217"/>
            <a:ext cx="12000000" cy="1800000"/>
          </a:xfrm>
          <a:prstGeom prst="rect">
            <a:avLst/>
          </a:prstGeom>
        </p:spPr>
      </p:pic>
      <p:sp>
        <p:nvSpPr>
          <p:cNvPr id="10" name="ZoneTexte 9">
            <a:extLst>
              <a:ext uri="{FF2B5EF4-FFF2-40B4-BE49-F238E27FC236}">
                <a16:creationId xmlns="" xmlns:a16="http://schemas.microsoft.com/office/drawing/2014/main" id="{FF4440C6-37C2-4B48-B444-C3BA691EDE9C}"/>
              </a:ext>
            </a:extLst>
          </p:cNvPr>
          <p:cNvSpPr txBox="1"/>
          <p:nvPr/>
        </p:nvSpPr>
        <p:spPr>
          <a:xfrm>
            <a:off x="123324" y="4749871"/>
            <a:ext cx="11972982" cy="914481"/>
          </a:xfrm>
          <a:prstGeom prst="rect">
            <a:avLst/>
          </a:prstGeom>
          <a:noFill/>
        </p:spPr>
        <p:txBody>
          <a:bodyPr wrap="square">
            <a:spAutoFit/>
          </a:bodyPr>
          <a:lstStyle/>
          <a:p>
            <a:pPr algn="just">
              <a:lnSpc>
                <a:spcPct val="115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On cite parmi les plus connus et fréquents, les capteurs de position, de vitesse, de température et de niveau.</a:t>
            </a:r>
          </a:p>
        </p:txBody>
      </p:sp>
    </p:spTree>
    <p:extLst>
      <p:ext uri="{BB962C8B-B14F-4D97-AF65-F5344CB8AC3E}">
        <p14:creationId xmlns:p14="http://schemas.microsoft.com/office/powerpoint/2010/main" val="130505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2781E438-52AB-4F52-9F18-E1A03E1E765A}"/>
              </a:ext>
            </a:extLst>
          </p:cNvPr>
          <p:cNvSpPr txBox="1"/>
          <p:nvPr/>
        </p:nvSpPr>
        <p:spPr>
          <a:xfrm>
            <a:off x="2006" y="689427"/>
            <a:ext cx="12189994" cy="905569"/>
          </a:xfrm>
          <a:prstGeom prst="rect">
            <a:avLst/>
          </a:prstGeom>
          <a:noFill/>
        </p:spPr>
        <p:txBody>
          <a:bodyPr wrap="square">
            <a:spAutoFit/>
          </a:bodyPr>
          <a:lstStyle/>
          <a:p>
            <a:pPr algn="just">
              <a:lnSpc>
                <a:spcPct val="115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 Nature de l'information fournie par un capteur : </a:t>
            </a:r>
            <a:r>
              <a:rPr lang="fr-FR" sz="2400" b="1" dirty="0">
                <a:effectLst/>
                <a:latin typeface="Cambria" panose="02040503050406030204" pitchFamily="18" charset="0"/>
                <a:ea typeface="Cambria" panose="02040503050406030204" pitchFamily="18" charset="0"/>
                <a:cs typeface="Arial" panose="020B0604020202020204" pitchFamily="34" charset="0"/>
              </a:rPr>
              <a:t>Suivant son type, L’information qu’un capteur fournit à la PC peut être :</a:t>
            </a:r>
          </a:p>
        </p:txBody>
      </p:sp>
      <p:sp>
        <p:nvSpPr>
          <p:cNvPr id="7" name="ZoneTexte 6">
            <a:extLst>
              <a:ext uri="{FF2B5EF4-FFF2-40B4-BE49-F238E27FC236}">
                <a16:creationId xmlns="" xmlns:a16="http://schemas.microsoft.com/office/drawing/2014/main" id="{C5D080FC-7FEC-4764-87F5-7D853C78BDDF}"/>
              </a:ext>
            </a:extLst>
          </p:cNvPr>
          <p:cNvSpPr txBox="1"/>
          <p:nvPr/>
        </p:nvSpPr>
        <p:spPr>
          <a:xfrm>
            <a:off x="0" y="1603908"/>
            <a:ext cx="12189994" cy="1330301"/>
          </a:xfrm>
          <a:prstGeom prst="rect">
            <a:avLst/>
          </a:prstGeom>
          <a:noFill/>
        </p:spPr>
        <p:txBody>
          <a:bodyPr wrap="square">
            <a:spAutoFit/>
          </a:bodyPr>
          <a:lstStyle/>
          <a:p>
            <a:pPr algn="just">
              <a:lnSpc>
                <a:spcPct val="115000"/>
              </a:lnSpc>
              <a:spcAft>
                <a:spcPts val="1000"/>
              </a:spcAft>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2.1 Logique </a:t>
            </a: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L’information ne peut prendre que les valeurs 1 ou 0 ; on parle alors d’un capteur Tout ou Rien (TOR). La figure 2 montre la caractéristique d’un capteur de position </a:t>
            </a:r>
            <a:endParaRPr lang="fr-FR" sz="2400" b="1" dirty="0">
              <a:effectLst/>
              <a:latin typeface="Cambria" panose="02040503050406030204" pitchFamily="18" charset="0"/>
              <a:ea typeface="Cambria" panose="02040503050406030204" pitchFamily="18" charset="0"/>
              <a:cs typeface="Arial" panose="020B0604020202020204" pitchFamily="34" charset="0"/>
            </a:endParaRPr>
          </a:p>
        </p:txBody>
      </p:sp>
      <p:pic>
        <p:nvPicPr>
          <p:cNvPr id="8" name="Image 7">
            <a:extLst>
              <a:ext uri="{FF2B5EF4-FFF2-40B4-BE49-F238E27FC236}">
                <a16:creationId xmlns="" xmlns:a16="http://schemas.microsoft.com/office/drawing/2014/main" id="{6516D4E6-6D6A-4655-BB90-47FA2EC650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4135" y="2934209"/>
            <a:ext cx="8179447" cy="3708000"/>
          </a:xfrm>
          <a:prstGeom prst="rect">
            <a:avLst/>
          </a:prstGeom>
          <a:noFill/>
          <a:ln>
            <a:noFill/>
          </a:ln>
        </p:spPr>
      </p:pic>
    </p:spTree>
    <p:extLst>
      <p:ext uri="{BB962C8B-B14F-4D97-AF65-F5344CB8AC3E}">
        <p14:creationId xmlns:p14="http://schemas.microsoft.com/office/powerpoint/2010/main" val="977195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87024387-8E38-4D3D-8705-B4CF763AE899}"/>
              </a:ext>
            </a:extLst>
          </p:cNvPr>
          <p:cNvSpPr txBox="1"/>
          <p:nvPr/>
        </p:nvSpPr>
        <p:spPr>
          <a:xfrm>
            <a:off x="87228" y="669303"/>
            <a:ext cx="12104772" cy="1131785"/>
          </a:xfrm>
          <a:prstGeom prst="rect">
            <a:avLst/>
          </a:prstGeom>
          <a:noFill/>
        </p:spPr>
        <p:txBody>
          <a:bodyPr wrap="square">
            <a:spAutoFit/>
          </a:bodyPr>
          <a:lstStyle/>
          <a:p>
            <a:pPr>
              <a:lnSpc>
                <a:spcPct val="150000"/>
              </a:lnSpc>
            </a:pPr>
            <a:r>
              <a:rPr lang="fr-FR" sz="2400" b="1" dirty="0">
                <a:solidFill>
                  <a:srgbClr val="0033CC"/>
                </a:solidFill>
                <a:effectLst/>
                <a:latin typeface="Cambria" panose="02040503050406030204" pitchFamily="18" charset="0"/>
                <a:ea typeface="Cambria" panose="02040503050406030204" pitchFamily="18" charset="0"/>
              </a:rPr>
              <a:t>2.2 Analogique : </a:t>
            </a:r>
            <a:r>
              <a:rPr lang="fr-FR" sz="2400" b="1" dirty="0">
                <a:effectLst/>
                <a:latin typeface="Cambria" panose="02040503050406030204" pitchFamily="18" charset="0"/>
                <a:ea typeface="Cambria" panose="02040503050406030204" pitchFamily="18" charset="0"/>
              </a:rPr>
              <a:t>L’information peut prendre toutes les valeurs possibles entre 2 certaines valeurs limites ; on parle alors d’un capteur analogique. La figure 3 montre </a:t>
            </a:r>
            <a:endParaRPr lang="fr-FR" sz="2400" b="1" dirty="0">
              <a:latin typeface="Cambria" panose="02040503050406030204" pitchFamily="18" charset="0"/>
              <a:ea typeface="Cambria" panose="02040503050406030204" pitchFamily="18" charset="0"/>
            </a:endParaRPr>
          </a:p>
        </p:txBody>
      </p:sp>
      <p:pic>
        <p:nvPicPr>
          <p:cNvPr id="6" name="Image 5">
            <a:extLst>
              <a:ext uri="{FF2B5EF4-FFF2-40B4-BE49-F238E27FC236}">
                <a16:creationId xmlns="" xmlns:a16="http://schemas.microsoft.com/office/drawing/2014/main" id="{1ABCBF42-0364-4EC8-8B09-98CF761A68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520" y="2075830"/>
            <a:ext cx="8211498" cy="3852000"/>
          </a:xfrm>
          <a:prstGeom prst="rect">
            <a:avLst/>
          </a:prstGeom>
          <a:noFill/>
          <a:ln>
            <a:noFill/>
          </a:ln>
        </p:spPr>
      </p:pic>
      <p:sp>
        <p:nvSpPr>
          <p:cNvPr id="8" name="ZoneTexte 7">
            <a:extLst>
              <a:ext uri="{FF2B5EF4-FFF2-40B4-BE49-F238E27FC236}">
                <a16:creationId xmlns="" xmlns:a16="http://schemas.microsoft.com/office/drawing/2014/main" id="{0170F7A8-C759-41D2-86C9-09AA0AEC5C14}"/>
              </a:ext>
            </a:extLst>
          </p:cNvPr>
          <p:cNvSpPr txBox="1"/>
          <p:nvPr/>
        </p:nvSpPr>
        <p:spPr>
          <a:xfrm>
            <a:off x="3039978" y="6188697"/>
            <a:ext cx="8211497" cy="461665"/>
          </a:xfrm>
          <a:prstGeom prst="rect">
            <a:avLst/>
          </a:prstGeom>
          <a:noFill/>
        </p:spPr>
        <p:txBody>
          <a:bodyPr wrap="square">
            <a:spAutoFit/>
          </a:bodyPr>
          <a:lstStyle/>
          <a:p>
            <a:r>
              <a:rPr lang="fr-FR" sz="2400" b="1" dirty="0">
                <a:effectLst/>
                <a:latin typeface="Cambria" panose="02040503050406030204" pitchFamily="18" charset="0"/>
                <a:ea typeface="Cambria" panose="02040503050406030204" pitchFamily="18" charset="0"/>
              </a:rPr>
              <a:t>la caractéristique d’un capteur de température </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796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333C9F53-D286-496E-A52B-1386A0967EE0}"/>
              </a:ext>
            </a:extLst>
          </p:cNvPr>
          <p:cNvSpPr txBox="1"/>
          <p:nvPr/>
        </p:nvSpPr>
        <p:spPr>
          <a:xfrm>
            <a:off x="-15836" y="3867796"/>
            <a:ext cx="12192000" cy="2793778"/>
          </a:xfrm>
          <a:prstGeom prst="rect">
            <a:avLst/>
          </a:prstGeom>
          <a:noFill/>
        </p:spPr>
        <p:txBody>
          <a:bodyPr wrap="square">
            <a:spAutoFit/>
          </a:bodyPr>
          <a:lstStyle/>
          <a:p>
            <a:pPr algn="just">
              <a:lnSpc>
                <a:spcPct val="150000"/>
              </a:lnSpc>
            </a:pPr>
            <a:r>
              <a:rPr lang="fr-FR" sz="2400" b="1" i="0" u="none" strike="noStrike" baseline="0" dirty="0">
                <a:solidFill>
                  <a:srgbClr val="0033CC"/>
                </a:solidFill>
                <a:latin typeface="Cambria" panose="02040503050406030204" pitchFamily="18" charset="0"/>
                <a:ea typeface="Cambria" panose="02040503050406030204" pitchFamily="18" charset="0"/>
              </a:rPr>
              <a:t>4. Automatique</a:t>
            </a:r>
            <a:r>
              <a:rPr lang="fr-FR" sz="2400" b="1" dirty="0">
                <a:solidFill>
                  <a:srgbClr val="0033CC"/>
                </a:solidFill>
                <a:latin typeface="Cambria" panose="02040503050406030204" pitchFamily="18" charset="0"/>
                <a:ea typeface="Cambria" panose="02040503050406030204" pitchFamily="18" charset="0"/>
              </a:rPr>
              <a:t>:</a:t>
            </a:r>
            <a:r>
              <a:rPr lang="fr-FR" sz="2400" b="1" i="0" u="none" strike="noStrike" baseline="0" dirty="0">
                <a:solidFill>
                  <a:srgbClr val="0033CC"/>
                </a:solidFill>
                <a:latin typeface="Cambria" panose="02040503050406030204" pitchFamily="18" charset="0"/>
                <a:ea typeface="Cambria" panose="02040503050406030204" pitchFamily="18" charset="0"/>
              </a:rPr>
              <a:t> </a:t>
            </a:r>
            <a:r>
              <a:rPr lang="fr-FR" sz="2400" b="1" i="0" u="none" strike="noStrike" baseline="0" dirty="0">
                <a:solidFill>
                  <a:srgbClr val="000000"/>
                </a:solidFill>
                <a:latin typeface="Cambria" panose="02040503050406030204" pitchFamily="18" charset="0"/>
                <a:ea typeface="Cambria" panose="02040503050406030204" pitchFamily="18" charset="0"/>
              </a:rPr>
              <a:t>c'est l'ensemble de théories et de techniques pour la prise de décision et la commande des systèmes. </a:t>
            </a:r>
          </a:p>
          <a:p>
            <a:pPr algn="just">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L'</a:t>
            </a:r>
            <a:r>
              <a:rPr lang="fr-FR" sz="2400" b="1" i="0" u="none" strike="noStrike" baseline="0" dirty="0">
                <a:solidFill>
                  <a:srgbClr val="FF0000"/>
                </a:solidFill>
                <a:latin typeface="Cambria" panose="02040503050406030204" pitchFamily="18" charset="0"/>
                <a:ea typeface="Cambria" panose="02040503050406030204" pitchFamily="18" charset="0"/>
              </a:rPr>
              <a:t>automatique</a:t>
            </a:r>
            <a:r>
              <a:rPr lang="fr-FR" sz="2400" b="1" i="0" u="none" strike="noStrike" baseline="0" dirty="0">
                <a:solidFill>
                  <a:srgbClr val="000000"/>
                </a:solidFill>
                <a:latin typeface="Cambria" panose="02040503050406030204" pitchFamily="18" charset="0"/>
                <a:ea typeface="Cambria" panose="02040503050406030204" pitchFamily="18" charset="0"/>
              </a:rPr>
              <a:t> est ainsi la discipline scientifique permettant de caractériser les systèmes automatisés et de choisir/concevoir/réaliser la commande des systèmes. Les systèmes de commande s'inspirent le plus souvent de l'homme.</a:t>
            </a:r>
            <a:endParaRPr lang="fr-FR" sz="2400" b="1" dirty="0">
              <a:latin typeface="Cambria" panose="02040503050406030204" pitchFamily="18" charset="0"/>
              <a:ea typeface="Cambria" panose="02040503050406030204" pitchFamily="18" charset="0"/>
            </a:endParaRPr>
          </a:p>
        </p:txBody>
      </p:sp>
      <p:sp>
        <p:nvSpPr>
          <p:cNvPr id="12" name="ZoneTexte 11">
            <a:extLst>
              <a:ext uri="{FF2B5EF4-FFF2-40B4-BE49-F238E27FC236}">
                <a16:creationId xmlns="" xmlns:a16="http://schemas.microsoft.com/office/drawing/2014/main" id="{73120DFE-2AEF-48C1-93EA-281E3C49C49A}"/>
              </a:ext>
            </a:extLst>
          </p:cNvPr>
          <p:cNvSpPr txBox="1"/>
          <p:nvPr/>
        </p:nvSpPr>
        <p:spPr>
          <a:xfrm>
            <a:off x="-77807" y="393219"/>
            <a:ext cx="12176164" cy="1131785"/>
          </a:xfrm>
          <a:prstGeom prst="rect">
            <a:avLst/>
          </a:prstGeom>
          <a:noFill/>
        </p:spPr>
        <p:txBody>
          <a:bodyPr wrap="square">
            <a:spAutoFit/>
          </a:bodyPr>
          <a:lstStyle/>
          <a:p>
            <a:pPr algn="just">
              <a:lnSpc>
                <a:spcPct val="150000"/>
              </a:lnSpc>
            </a:pPr>
            <a:r>
              <a:rPr lang="fr-FR" sz="2400" b="1" i="0" u="none" strike="noStrike" baseline="0" dirty="0">
                <a:latin typeface="Cambria" panose="02040503050406030204" pitchFamily="18" charset="0"/>
                <a:ea typeface="Cambria" panose="02040503050406030204" pitchFamily="18" charset="0"/>
              </a:rPr>
              <a:t>Un système est dit </a:t>
            </a:r>
            <a:r>
              <a:rPr lang="fr-FR" sz="2400" b="1" i="1" u="none" strike="noStrike" baseline="0" dirty="0">
                <a:solidFill>
                  <a:srgbClr val="FF0000"/>
                </a:solidFill>
                <a:latin typeface="Cambria" panose="02040503050406030204" pitchFamily="18" charset="0"/>
                <a:ea typeface="Cambria" panose="02040503050406030204" pitchFamily="18" charset="0"/>
              </a:rPr>
              <a:t>automatisé</a:t>
            </a:r>
            <a:r>
              <a:rPr lang="fr-FR" sz="2400" b="1" i="1" u="none" strike="noStrike" baseline="0" dirty="0">
                <a:solidFill>
                  <a:srgbClr val="2D75B6"/>
                </a:solidFill>
                <a:latin typeface="Cambria" panose="02040503050406030204" pitchFamily="18" charset="0"/>
                <a:ea typeface="Cambria" panose="02040503050406030204" pitchFamily="18" charset="0"/>
              </a:rPr>
              <a:t> </a:t>
            </a:r>
            <a:r>
              <a:rPr lang="fr-FR" sz="2400" b="1" i="0" u="none" strike="noStrike" baseline="0" dirty="0">
                <a:solidFill>
                  <a:srgbClr val="000000"/>
                </a:solidFill>
                <a:latin typeface="Cambria" panose="02040503050406030204" pitchFamily="18" charset="0"/>
                <a:ea typeface="Cambria" panose="02040503050406030204" pitchFamily="18" charset="0"/>
              </a:rPr>
              <a:t>s'il exécute toujours d’une façon autonome le même cycle de travail après avoir reçu les consignes d'un opérateur. </a:t>
            </a:r>
            <a:endParaRPr lang="fr-FR" sz="2400" b="0" i="0" u="none" strike="noStrike" baseline="0" dirty="0">
              <a:solidFill>
                <a:srgbClr val="000000"/>
              </a:solidFill>
              <a:latin typeface="Cambria" panose="02040503050406030204" pitchFamily="18" charset="0"/>
              <a:ea typeface="Cambria" panose="02040503050406030204" pitchFamily="18" charset="0"/>
            </a:endParaRPr>
          </a:p>
        </p:txBody>
      </p:sp>
      <p:sp>
        <p:nvSpPr>
          <p:cNvPr id="13" name="ZoneTexte 12">
            <a:extLst>
              <a:ext uri="{FF2B5EF4-FFF2-40B4-BE49-F238E27FC236}">
                <a16:creationId xmlns="" xmlns:a16="http://schemas.microsoft.com/office/drawing/2014/main" id="{C663B845-E413-43E7-903E-98F8E9DA8463}"/>
              </a:ext>
            </a:extLst>
          </p:cNvPr>
          <p:cNvSpPr txBox="1"/>
          <p:nvPr/>
        </p:nvSpPr>
        <p:spPr>
          <a:xfrm>
            <a:off x="0" y="2886405"/>
            <a:ext cx="12020550" cy="830997"/>
          </a:xfrm>
          <a:prstGeom prst="rect">
            <a:avLst/>
          </a:prstGeom>
          <a:noFill/>
        </p:spPr>
        <p:txBody>
          <a:bodyPr wrap="square">
            <a:spAutoFit/>
          </a:bodyPr>
          <a:lstStyle/>
          <a:p>
            <a:pPr algn="just"/>
            <a:r>
              <a:rPr lang="fr-FR" sz="2400" b="1" dirty="0">
                <a:solidFill>
                  <a:srgbClr val="0033CC"/>
                </a:solidFill>
                <a:effectLst/>
                <a:latin typeface="Cambria" panose="02040503050406030204" pitchFamily="18" charset="0"/>
                <a:ea typeface="Cambria" panose="02040503050406030204" pitchFamily="18" charset="0"/>
              </a:rPr>
              <a:t>3. Un automatisme: </a:t>
            </a:r>
            <a:r>
              <a:rPr lang="fr-FR" sz="2400" b="1" dirty="0">
                <a:effectLst/>
                <a:latin typeface="Cambria" panose="02040503050406030204" pitchFamily="18" charset="0"/>
                <a:ea typeface="Cambria" panose="02040503050406030204" pitchFamily="18" charset="0"/>
              </a:rPr>
              <a:t>est généralement conçu pour commander une machine ou un groupe de machines</a:t>
            </a:r>
            <a:endParaRPr lang="fr-FR" sz="2400" b="1" dirty="0">
              <a:latin typeface="Cambria" panose="02040503050406030204" pitchFamily="18" charset="0"/>
              <a:ea typeface="Cambria" panose="02040503050406030204" pitchFamily="18" charset="0"/>
            </a:endParaRPr>
          </a:p>
        </p:txBody>
      </p:sp>
      <p:sp>
        <p:nvSpPr>
          <p:cNvPr id="14" name="ZoneTexte 13">
            <a:extLst>
              <a:ext uri="{FF2B5EF4-FFF2-40B4-BE49-F238E27FC236}">
                <a16:creationId xmlns="" xmlns:a16="http://schemas.microsoft.com/office/drawing/2014/main" id="{941FD036-E85E-4A95-A108-D67EB7F04C0C}"/>
              </a:ext>
            </a:extLst>
          </p:cNvPr>
          <p:cNvSpPr txBox="1"/>
          <p:nvPr/>
        </p:nvSpPr>
        <p:spPr>
          <a:xfrm>
            <a:off x="-15836" y="1675398"/>
            <a:ext cx="12192000" cy="830997"/>
          </a:xfrm>
          <a:prstGeom prst="rect">
            <a:avLst/>
          </a:prstGeom>
          <a:noFill/>
        </p:spPr>
        <p:txBody>
          <a:bodyPr wrap="square">
            <a:spAutoFit/>
          </a:bodyPr>
          <a:lstStyle/>
          <a:p>
            <a:pPr algn="just"/>
            <a:r>
              <a:rPr lang="fr-FR" sz="2400" b="1" i="0" u="none" strike="noStrike" baseline="0" dirty="0">
                <a:solidFill>
                  <a:srgbClr val="000000"/>
                </a:solidFill>
                <a:latin typeface="Cambria" panose="02040503050406030204" pitchFamily="18" charset="0"/>
                <a:ea typeface="Cambria" panose="02040503050406030204" pitchFamily="18" charset="0"/>
              </a:rPr>
              <a:t>Un système </a:t>
            </a:r>
            <a:r>
              <a:rPr lang="fr-FR" sz="2400" b="1" i="0" u="none" strike="noStrike" baseline="0" dirty="0">
                <a:solidFill>
                  <a:srgbClr val="FF0000"/>
                </a:solidFill>
                <a:latin typeface="Cambria" panose="02040503050406030204" pitchFamily="18" charset="0"/>
                <a:ea typeface="Cambria" panose="02040503050406030204" pitchFamily="18" charset="0"/>
              </a:rPr>
              <a:t>automatisé </a:t>
            </a:r>
            <a:r>
              <a:rPr lang="fr-FR" sz="2400" b="1" i="0" u="none" strike="noStrike" baseline="0" dirty="0">
                <a:solidFill>
                  <a:srgbClr val="000000"/>
                </a:solidFill>
                <a:latin typeface="Cambria" panose="02040503050406030204" pitchFamily="18" charset="0"/>
                <a:ea typeface="Cambria" panose="02040503050406030204" pitchFamily="18" charset="0"/>
              </a:rPr>
              <a:t>est un système réalisant des opérations et pour lequel l'homme n'intervient que dans la programmation du système et dans son réglage.</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8727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BCA824B7-4D9F-4694-BABA-04E4F526D463}"/>
              </a:ext>
            </a:extLst>
          </p:cNvPr>
          <p:cNvSpPr txBox="1"/>
          <p:nvPr/>
        </p:nvSpPr>
        <p:spPr>
          <a:xfrm>
            <a:off x="0" y="1047510"/>
            <a:ext cx="12192000" cy="168578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2.3 Numérique : </a:t>
            </a:r>
            <a:r>
              <a:rPr lang="fr-FR" sz="2400" b="1" dirty="0">
                <a:effectLst/>
                <a:latin typeface="Cambria" panose="02040503050406030204" pitchFamily="18" charset="0"/>
                <a:ea typeface="Cambria" panose="02040503050406030204" pitchFamily="18" charset="0"/>
                <a:cs typeface="Arial" panose="020B0604020202020204" pitchFamily="34" charset="0"/>
              </a:rPr>
              <a:t>L’information fournie par le capteur permet à la PC d’en déduire un nombre binaire sur n bits ; on parle alors d’un capteur numérique. La figure 4 illustre le principe de fonctionnement de la souris : </a:t>
            </a:r>
          </a:p>
        </p:txBody>
      </p:sp>
      <p:pic>
        <p:nvPicPr>
          <p:cNvPr id="6" name="Image 5">
            <a:extLst>
              <a:ext uri="{FF2B5EF4-FFF2-40B4-BE49-F238E27FC236}">
                <a16:creationId xmlns="" xmlns:a16="http://schemas.microsoft.com/office/drawing/2014/main" id="{B8E83BB8-5577-41CC-8479-781840274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732" y="2960437"/>
            <a:ext cx="5479643" cy="3384000"/>
          </a:xfrm>
          <a:prstGeom prst="rect">
            <a:avLst/>
          </a:prstGeom>
          <a:noFill/>
          <a:ln>
            <a:noFill/>
          </a:ln>
          <a:effectLst/>
        </p:spPr>
      </p:pic>
    </p:spTree>
    <p:extLst>
      <p:ext uri="{BB962C8B-B14F-4D97-AF65-F5344CB8AC3E}">
        <p14:creationId xmlns:p14="http://schemas.microsoft.com/office/powerpoint/2010/main" val="2225951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1AAE56EC-29DD-4870-946A-CF86EDFD01B0}"/>
              </a:ext>
            </a:extLst>
          </p:cNvPr>
          <p:cNvSpPr txBox="1"/>
          <p:nvPr/>
        </p:nvSpPr>
        <p:spPr>
          <a:xfrm>
            <a:off x="1" y="867038"/>
            <a:ext cx="12192000" cy="168578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3. Caractéristiques d’un capteur : </a:t>
            </a:r>
            <a:r>
              <a:rPr lang="fr-FR" sz="2400" b="1" dirty="0">
                <a:effectLst/>
                <a:latin typeface="Cambria" panose="02040503050406030204" pitchFamily="18" charset="0"/>
                <a:ea typeface="Cambria" panose="02040503050406030204" pitchFamily="18" charset="0"/>
                <a:cs typeface="Arial" panose="020B0604020202020204" pitchFamily="34" charset="0"/>
              </a:rPr>
              <a:t>Certains paramètres sont communs à tous les capteurs. Ils caractérisent les contraintes de mise en œuvre et permettent le choix d’un capteur :</a:t>
            </a:r>
          </a:p>
        </p:txBody>
      </p:sp>
      <p:sp>
        <p:nvSpPr>
          <p:cNvPr id="7" name="ZoneTexte 6">
            <a:extLst>
              <a:ext uri="{FF2B5EF4-FFF2-40B4-BE49-F238E27FC236}">
                <a16:creationId xmlns="" xmlns:a16="http://schemas.microsoft.com/office/drawing/2014/main" id="{4A0259B2-A86D-4715-8F2D-9170FBA54029}"/>
              </a:ext>
            </a:extLst>
          </p:cNvPr>
          <p:cNvSpPr txBox="1"/>
          <p:nvPr/>
        </p:nvSpPr>
        <p:spPr>
          <a:xfrm>
            <a:off x="0" y="2552821"/>
            <a:ext cx="12191999" cy="3901774"/>
          </a:xfrm>
          <a:prstGeom prst="rect">
            <a:avLst/>
          </a:prstGeom>
          <a:noFill/>
        </p:spPr>
        <p:txBody>
          <a:bodyPr wrap="square">
            <a:spAutoFit/>
          </a:bodyPr>
          <a:lstStyle/>
          <a:p>
            <a:pPr marL="342900" lvl="0" indent="-342900" algn="just">
              <a:lnSpc>
                <a:spcPct val="150000"/>
              </a:lnSpc>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L'étendue de la mesure : </a:t>
            </a:r>
            <a:r>
              <a:rPr lang="fr-FR" sz="2400" b="1" dirty="0">
                <a:effectLst/>
                <a:latin typeface="Cambria" panose="02040503050406030204" pitchFamily="18" charset="0"/>
                <a:ea typeface="Cambria" panose="02040503050406030204" pitchFamily="18" charset="0"/>
                <a:cs typeface="Arial" panose="020B0604020202020204" pitchFamily="34" charset="0"/>
              </a:rPr>
              <a:t>c'est la différence entre le plus petit signal détecté et le plus grand perceptible sans risque de destruction pour le capteur.</a:t>
            </a:r>
          </a:p>
          <a:p>
            <a:pPr marL="342900" lvl="0" indent="-342900" algn="just">
              <a:lnSpc>
                <a:spcPct val="150000"/>
              </a:lnSpc>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La sensibilité : </a:t>
            </a:r>
            <a:r>
              <a:rPr lang="fr-FR" sz="2400" b="1" dirty="0">
                <a:effectLst/>
                <a:latin typeface="Cambria" panose="02040503050406030204" pitchFamily="18" charset="0"/>
                <a:ea typeface="Cambria" panose="02040503050406030204" pitchFamily="18" charset="0"/>
                <a:cs typeface="Arial" panose="020B0604020202020204" pitchFamily="34" charset="0"/>
              </a:rPr>
              <a:t>ce paramètre caractérise la capacité du capteur à détecter la plus petite variation de la grandeur à mesurer. </a:t>
            </a:r>
          </a:p>
          <a:p>
            <a:pPr marL="342900" lvl="0" indent="-342900" algn="just">
              <a:lnSpc>
                <a:spcPct val="150000"/>
              </a:lnSpc>
              <a:spcAft>
                <a:spcPts val="1000"/>
              </a:spcAft>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La fidélité : </a:t>
            </a:r>
            <a:r>
              <a:rPr lang="fr-FR" sz="2400" b="1" dirty="0">
                <a:effectLst/>
                <a:latin typeface="Cambria" panose="02040503050406030204" pitchFamily="18" charset="0"/>
                <a:ea typeface="Cambria" panose="02040503050406030204" pitchFamily="18" charset="0"/>
                <a:cs typeface="Arial" panose="020B0604020202020204" pitchFamily="34" charset="0"/>
              </a:rPr>
              <a:t>Un capteur est dit fidèle si le signal qu’il délivre en sortie ne varie pas dans le temps pour une série de mesures concernant la même valeur de la grandeur physique d’entrée. Il caractérise l’Influence du vieillissement</a:t>
            </a:r>
            <a:r>
              <a:rPr lang="fr-FR" sz="1800" dirty="0">
                <a:effectLst/>
                <a:latin typeface="Arial" panose="020B0604020202020204" pitchFamily="34" charset="0"/>
                <a:ea typeface="Calibri" panose="020F0502020204030204" pitchFamily="34"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272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C89E1223-1851-493C-A5AD-D8484E8EA926}"/>
              </a:ext>
            </a:extLst>
          </p:cNvPr>
          <p:cNvSpPr txBox="1"/>
          <p:nvPr/>
        </p:nvSpPr>
        <p:spPr>
          <a:xfrm>
            <a:off x="0" y="758753"/>
            <a:ext cx="12192000" cy="1685783"/>
          </a:xfrm>
          <a:prstGeom prst="rect">
            <a:avLst/>
          </a:prstGeom>
          <a:noFill/>
        </p:spPr>
        <p:txBody>
          <a:bodyPr wrap="square">
            <a:spAutoFit/>
          </a:bodyPr>
          <a:lstStyle/>
          <a:p>
            <a:pPr marL="342900" lvl="0" indent="-342900" algn="just">
              <a:lnSpc>
                <a:spcPct val="150000"/>
              </a:lnSpc>
              <a:spcAft>
                <a:spcPts val="1000"/>
              </a:spcAft>
              <a:buFont typeface="Wingdings" panose="05000000000000000000" pitchFamily="2" charset="2"/>
              <a:buChar char="v"/>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Le temps de réponse : </a:t>
            </a:r>
            <a:r>
              <a:rPr lang="fr-FR" sz="2400" b="1" dirty="0">
                <a:effectLst/>
                <a:latin typeface="Cambria" panose="02040503050406030204" pitchFamily="18" charset="0"/>
                <a:ea typeface="Cambria" panose="02040503050406030204" pitchFamily="18" charset="0"/>
                <a:cs typeface="Arial" panose="020B0604020202020204" pitchFamily="34" charset="0"/>
              </a:rPr>
              <a:t>c'est le temps de réaction d'un capteur entre la variation de la grandeur physique qu'il mesure et l'instant où l'information est prise en compte par la partie commande.</a:t>
            </a:r>
          </a:p>
        </p:txBody>
      </p:sp>
      <p:sp>
        <p:nvSpPr>
          <p:cNvPr id="7" name="ZoneTexte 6">
            <a:extLst>
              <a:ext uri="{FF2B5EF4-FFF2-40B4-BE49-F238E27FC236}">
                <a16:creationId xmlns="" xmlns:a16="http://schemas.microsoft.com/office/drawing/2014/main" id="{04E675E6-536A-45A1-91EE-9F7542A985A4}"/>
              </a:ext>
            </a:extLst>
          </p:cNvPr>
          <p:cNvSpPr txBox="1"/>
          <p:nvPr/>
        </p:nvSpPr>
        <p:spPr>
          <a:xfrm>
            <a:off x="0" y="2532601"/>
            <a:ext cx="12192000" cy="2368021"/>
          </a:xfrm>
          <a:prstGeom prst="rect">
            <a:avLst/>
          </a:prstGeom>
          <a:noFill/>
        </p:spPr>
        <p:txBody>
          <a:bodyPr wrap="square">
            <a:spAutoFit/>
          </a:bodyPr>
          <a:lstStyle/>
          <a:p>
            <a:pPr algn="just">
              <a:lnSpc>
                <a:spcPct val="150000"/>
              </a:lnSpc>
              <a:spcAft>
                <a:spcPts val="1000"/>
              </a:spcAft>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4.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Les différents types de capteurs : </a:t>
            </a:r>
            <a:r>
              <a:rPr lang="fr-FR" sz="2400" b="1" dirty="0">
                <a:effectLst/>
                <a:latin typeface="Cambria" panose="02040503050406030204" pitchFamily="18" charset="0"/>
                <a:ea typeface="Cambria" panose="02040503050406030204" pitchFamily="18" charset="0"/>
                <a:cs typeface="Arial" panose="020B0604020202020204" pitchFamily="34" charset="0"/>
              </a:rPr>
              <a:t>Si l'on s'intéresse aux phénomènes physiques mis en jeux dans les capteurs, on peut classer ces derniers en deux catégories.</a:t>
            </a:r>
          </a:p>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Capteurs actifs</a:t>
            </a:r>
          </a:p>
          <a:p>
            <a:pPr marL="342900" lvl="0" indent="-342900" algn="just">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Capteurs passifs</a:t>
            </a:r>
          </a:p>
        </p:txBody>
      </p:sp>
    </p:spTree>
    <p:extLst>
      <p:ext uri="{BB962C8B-B14F-4D97-AF65-F5344CB8AC3E}">
        <p14:creationId xmlns:p14="http://schemas.microsoft.com/office/powerpoint/2010/main" val="1444969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D5C4CF9E-E3A0-4ACD-9B03-CDFE84FD8B57}"/>
              </a:ext>
            </a:extLst>
          </p:cNvPr>
          <p:cNvSpPr txBox="1"/>
          <p:nvPr/>
        </p:nvSpPr>
        <p:spPr>
          <a:xfrm>
            <a:off x="0" y="78397"/>
            <a:ext cx="12192000" cy="3604256"/>
          </a:xfrm>
          <a:prstGeom prst="rect">
            <a:avLst/>
          </a:prstGeom>
          <a:noFill/>
        </p:spPr>
        <p:txBody>
          <a:bodyPr wrap="square">
            <a:spAutoFit/>
          </a:bodyPr>
          <a:lstStyle/>
          <a:p>
            <a:pPr marL="228600"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4.1 Capteurs actifs :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Fonctionnant en générateur, un capteur actif est généralement fondé dans son principe sur effet physique qui assure la conversion en énergie électrique de la forme d'énergie à la grandeur physique à prélever, énergie thermique, mécanique ou de rayonnement.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Les effets physiques les plus rencontrés en instrumentation sont :</a:t>
            </a:r>
          </a:p>
        </p:txBody>
      </p:sp>
      <p:sp>
        <p:nvSpPr>
          <p:cNvPr id="7" name="ZoneTexte 6">
            <a:extLst>
              <a:ext uri="{FF2B5EF4-FFF2-40B4-BE49-F238E27FC236}">
                <a16:creationId xmlns="" xmlns:a16="http://schemas.microsoft.com/office/drawing/2014/main" id="{1C8E1D22-ECFD-44A9-8811-C14609417A26}"/>
              </a:ext>
            </a:extLst>
          </p:cNvPr>
          <p:cNvSpPr txBox="1"/>
          <p:nvPr/>
        </p:nvSpPr>
        <p:spPr>
          <a:xfrm>
            <a:off x="0" y="3965664"/>
            <a:ext cx="12192000" cy="1685783"/>
          </a:xfrm>
          <a:prstGeom prst="rect">
            <a:avLst/>
          </a:prstGeom>
          <a:noFill/>
        </p:spPr>
        <p:txBody>
          <a:bodyPr wrap="square">
            <a:spAutoFit/>
          </a:bodyPr>
          <a:lstStyle/>
          <a:p>
            <a:pPr marL="342900" lvl="0" indent="-342900">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thermoélectrique : </a:t>
            </a:r>
            <a:r>
              <a:rPr lang="fr-FR" sz="2400" b="1" dirty="0">
                <a:effectLst/>
                <a:latin typeface="Cambria" panose="02040503050406030204" pitchFamily="18" charset="0"/>
                <a:ea typeface="Cambria" panose="02040503050406030204" pitchFamily="18" charset="0"/>
                <a:cs typeface="Arial" panose="020B0604020202020204" pitchFamily="34" charset="0"/>
              </a:rPr>
              <a:t>Un circuit formé de deux conducteurs de nature chimique différente, dont les jonctions sont à des températures T1 et T2, est le siège d'une force électromotrice d'origine thermique e(T1,T2). </a:t>
            </a:r>
          </a:p>
        </p:txBody>
      </p:sp>
    </p:spTree>
    <p:extLst>
      <p:ext uri="{BB962C8B-B14F-4D97-AF65-F5344CB8AC3E}">
        <p14:creationId xmlns:p14="http://schemas.microsoft.com/office/powerpoint/2010/main" val="412523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4631197B-F4BB-4E3A-A745-ED532DD7DCE0}"/>
              </a:ext>
            </a:extLst>
          </p:cNvPr>
          <p:cNvSpPr txBox="1"/>
          <p:nvPr/>
        </p:nvSpPr>
        <p:spPr>
          <a:xfrm>
            <a:off x="0" y="389502"/>
            <a:ext cx="12192000" cy="5692007"/>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piézo-électrique : </a:t>
            </a:r>
            <a:r>
              <a:rPr lang="fr-FR" sz="2400" b="1" dirty="0">
                <a:effectLst/>
                <a:latin typeface="Cambria" panose="02040503050406030204" pitchFamily="18" charset="0"/>
                <a:ea typeface="Cambria" panose="02040503050406030204" pitchFamily="18" charset="0"/>
                <a:cs typeface="Arial" panose="020B0604020202020204" pitchFamily="34" charset="0"/>
              </a:rPr>
              <a:t>L'application d'une contrainte mécanique à certains matériaux dits piézo-électriques (le quartz par exemple) entraîne l'apparition d'une déformation et d'une même charge électrique de signe différent sur les faces opposées. </a:t>
            </a:r>
          </a:p>
          <a:p>
            <a:pPr marL="342900" lvl="0" indent="-342900">
              <a:lnSpc>
                <a:spcPct val="150000"/>
              </a:lnSpc>
              <a:spcAft>
                <a:spcPts val="1000"/>
              </a:spcAft>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d'induction électromagnétique : </a:t>
            </a:r>
            <a:r>
              <a:rPr lang="fr-FR" sz="2400" b="1" dirty="0">
                <a:effectLst/>
                <a:latin typeface="Cambria" panose="02040503050406030204" pitchFamily="18" charset="0"/>
                <a:ea typeface="Cambria" panose="02040503050406030204" pitchFamily="18" charset="0"/>
                <a:cs typeface="Arial" panose="020B0604020202020204" pitchFamily="34" charset="0"/>
              </a:rPr>
              <a:t>La variation du flux d'induction magnétique dans un circuit électrique induit une tension électrique (détection de passage d'un objet métallique). </a:t>
            </a:r>
          </a:p>
          <a:p>
            <a:pPr>
              <a:lnSpc>
                <a:spcPct val="150000"/>
              </a:lnSpc>
            </a:pPr>
            <a:r>
              <a:rPr lang="fr-FR" sz="2400" b="1" dirty="0">
                <a:solidFill>
                  <a:srgbClr val="0033CC"/>
                </a:solidFill>
                <a:effectLst/>
                <a:latin typeface="Cambria" panose="02040503050406030204" pitchFamily="18" charset="0"/>
                <a:ea typeface="Cambria" panose="02040503050406030204" pitchFamily="18" charset="0"/>
              </a:rPr>
              <a:t>Effet photo-électrique : </a:t>
            </a:r>
            <a:r>
              <a:rPr lang="fr-FR" sz="2400" b="1" dirty="0">
                <a:effectLst/>
                <a:latin typeface="Cambria" panose="02040503050406030204" pitchFamily="18" charset="0"/>
                <a:ea typeface="Cambria" panose="02040503050406030204" pitchFamily="18" charset="0"/>
              </a:rPr>
              <a:t>La libération de charges électriques dans la matière sous l'influence d'un rayonnement lumineux ou plus généralement d'une onde électromagnétique</a:t>
            </a: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9786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7BB45695-2A15-4755-AD99-56A471B7CFD9}"/>
              </a:ext>
            </a:extLst>
          </p:cNvPr>
          <p:cNvSpPr txBox="1"/>
          <p:nvPr/>
        </p:nvSpPr>
        <p:spPr>
          <a:xfrm>
            <a:off x="112295" y="1058498"/>
            <a:ext cx="12079705" cy="4158254"/>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Hall : </a:t>
            </a:r>
            <a:r>
              <a:rPr lang="fr-FR" sz="2400" b="1" dirty="0">
                <a:effectLst/>
                <a:latin typeface="Cambria" panose="02040503050406030204" pitchFamily="18" charset="0"/>
                <a:ea typeface="Cambria" panose="02040503050406030204" pitchFamily="18" charset="0"/>
                <a:cs typeface="Arial" panose="020B0604020202020204" pitchFamily="34" charset="0"/>
              </a:rPr>
              <a:t>Un champ magnétique B et un courant électrique I créent dans le matériau une différence de potentiel UH. </a:t>
            </a:r>
          </a:p>
          <a:p>
            <a:pPr marL="342900" lvl="0" indent="-342900">
              <a:lnSpc>
                <a:spcPct val="150000"/>
              </a:lnSpc>
              <a:spcAft>
                <a:spcPts val="1000"/>
              </a:spcAft>
              <a:buFont typeface="Wingdings" panose="05000000000000000000" pitchFamily="2" charset="2"/>
              <a:buChar char=""/>
            </a:pP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Effet photovoltaïque : </a:t>
            </a:r>
            <a:r>
              <a:rPr lang="fr-FR" sz="2400" b="1" dirty="0">
                <a:effectLst/>
                <a:latin typeface="Cambria" panose="02040503050406030204" pitchFamily="18" charset="0"/>
                <a:ea typeface="Cambria" panose="02040503050406030204" pitchFamily="18" charset="0"/>
                <a:cs typeface="Arial" panose="020B0604020202020204" pitchFamily="34" charset="0"/>
              </a:rPr>
              <a:t>Des électrons et des trous sont libérés au voisinage d'une jonction PN illuminée, leur déplacement modifie la tension à ses bornes. </a:t>
            </a:r>
          </a:p>
          <a:p>
            <a:pPr marL="228600">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4.2 Capteurs passifs :</a:t>
            </a:r>
          </a:p>
          <a:p>
            <a:pPr marL="228600"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Il s'agit généralement d'impédance dont l'un des paramètres déterminants est sensible à la grandeur mesurée. La variation d'impédance résulte :</a:t>
            </a:r>
          </a:p>
        </p:txBody>
      </p:sp>
    </p:spTree>
    <p:extLst>
      <p:ext uri="{BB962C8B-B14F-4D97-AF65-F5344CB8AC3E}">
        <p14:creationId xmlns:p14="http://schemas.microsoft.com/office/powerpoint/2010/main" val="3697202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CC343478-7FAA-44C6-A496-FAB04DF1D777}"/>
              </a:ext>
            </a:extLst>
          </p:cNvPr>
          <p:cNvSpPr txBox="1"/>
          <p:nvPr/>
        </p:nvSpPr>
        <p:spPr>
          <a:xfrm>
            <a:off x="0" y="249890"/>
            <a:ext cx="12103768" cy="3347776"/>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fr-FR" sz="2400" b="1" dirty="0">
                <a:effectLst/>
                <a:latin typeface="Cambria" panose="02040503050406030204" pitchFamily="18" charset="0"/>
                <a:ea typeface="Cambria" panose="02040503050406030204" pitchFamily="18" charset="0"/>
                <a:cs typeface="Arial" panose="020B0604020202020204" pitchFamily="34" charset="0"/>
              </a:rPr>
              <a:t>Soit d'une variation de dimension du capteur, c'est le principe de fonctionnement d'un grand nombre de capteur de position, potentiomètre, inductance à noyaux mobile, condensateur à armature mobile.</a:t>
            </a:r>
          </a:p>
          <a:p>
            <a:pPr marL="342900" lvl="0" indent="-342900" algn="just">
              <a:lnSpc>
                <a:spcPct val="150000"/>
              </a:lnSpc>
              <a:spcAft>
                <a:spcPts val="1000"/>
              </a:spcAft>
              <a:buFont typeface="Wingdings" panose="05000000000000000000" pitchFamily="2" charset="2"/>
              <a:buChar char=""/>
            </a:pPr>
            <a:r>
              <a:rPr lang="fr-FR" sz="2400" b="1" dirty="0">
                <a:effectLst/>
                <a:latin typeface="Cambria" panose="02040503050406030204" pitchFamily="18" charset="0"/>
                <a:ea typeface="Cambria" panose="02040503050406030204" pitchFamily="18" charset="0"/>
                <a:cs typeface="Arial" panose="020B0604020202020204" pitchFamily="34" charset="0"/>
              </a:rPr>
              <a:t>Soit d'une déformation résultant de force ou de grandeur s'y ramenant, pression accélération (Armature de condensateur soumise à une différence de pression, jauge d'extensomètre liée à une structure déformable).</a:t>
            </a:r>
          </a:p>
        </p:txBody>
      </p:sp>
    </p:spTree>
    <p:extLst>
      <p:ext uri="{BB962C8B-B14F-4D97-AF65-F5344CB8AC3E}">
        <p14:creationId xmlns:p14="http://schemas.microsoft.com/office/powerpoint/2010/main" val="2544824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D1F2F279-56A2-4102-A1C5-56CBF8EE3FC0}"/>
              </a:ext>
            </a:extLst>
          </p:cNvPr>
          <p:cNvSpPr txBox="1"/>
          <p:nvPr/>
        </p:nvSpPr>
        <p:spPr>
          <a:xfrm>
            <a:off x="2719136" y="105504"/>
            <a:ext cx="7802089" cy="461665"/>
          </a:xfrm>
          <a:prstGeom prst="rect">
            <a:avLst/>
          </a:prstGeom>
          <a:noFill/>
        </p:spPr>
        <p:txBody>
          <a:bodyPr wrap="square">
            <a:spAutoFit/>
          </a:bodyPr>
          <a:lstStyle/>
          <a:p>
            <a:r>
              <a:rPr lang="fr-FR" sz="2400" b="1" dirty="0">
                <a:solidFill>
                  <a:srgbClr val="0033CC"/>
                </a:solidFill>
                <a:latin typeface="Cambria" panose="02040503050406030204" pitchFamily="18" charset="0"/>
                <a:ea typeface="Cambria" panose="02040503050406030204" pitchFamily="18" charset="0"/>
              </a:rPr>
              <a:t>Quelques exemples de systèmes automatisés:</a:t>
            </a:r>
          </a:p>
        </p:txBody>
      </p:sp>
      <p:pic>
        <p:nvPicPr>
          <p:cNvPr id="11" name="Image 10">
            <a:extLst>
              <a:ext uri="{FF2B5EF4-FFF2-40B4-BE49-F238E27FC236}">
                <a16:creationId xmlns="" xmlns:a16="http://schemas.microsoft.com/office/drawing/2014/main" id="{D5919816-DD1B-445C-84E8-37C524E864E4}"/>
              </a:ext>
            </a:extLst>
          </p:cNvPr>
          <p:cNvPicPr>
            <a:picLocks noChangeAspect="1"/>
          </p:cNvPicPr>
          <p:nvPr/>
        </p:nvPicPr>
        <p:blipFill>
          <a:blip r:embed="rId2"/>
          <a:stretch>
            <a:fillRect/>
          </a:stretch>
        </p:blipFill>
        <p:spPr>
          <a:xfrm>
            <a:off x="263024" y="807403"/>
            <a:ext cx="3324440" cy="1980000"/>
          </a:xfrm>
          <a:prstGeom prst="rect">
            <a:avLst/>
          </a:prstGeom>
        </p:spPr>
      </p:pic>
      <p:pic>
        <p:nvPicPr>
          <p:cNvPr id="13" name="Image 12">
            <a:extLst>
              <a:ext uri="{FF2B5EF4-FFF2-40B4-BE49-F238E27FC236}">
                <a16:creationId xmlns="" xmlns:a16="http://schemas.microsoft.com/office/drawing/2014/main" id="{641F953B-2561-4741-91F0-BF7B7C007B3F}"/>
              </a:ext>
            </a:extLst>
          </p:cNvPr>
          <p:cNvPicPr>
            <a:picLocks noChangeAspect="1"/>
          </p:cNvPicPr>
          <p:nvPr/>
        </p:nvPicPr>
        <p:blipFill>
          <a:blip r:embed="rId3"/>
          <a:stretch>
            <a:fillRect/>
          </a:stretch>
        </p:blipFill>
        <p:spPr>
          <a:xfrm>
            <a:off x="-50554" y="3429000"/>
            <a:ext cx="3951597" cy="2556000"/>
          </a:xfrm>
          <a:prstGeom prst="rect">
            <a:avLst/>
          </a:prstGeom>
        </p:spPr>
      </p:pic>
      <p:pic>
        <p:nvPicPr>
          <p:cNvPr id="15" name="Image 14">
            <a:extLst>
              <a:ext uri="{FF2B5EF4-FFF2-40B4-BE49-F238E27FC236}">
                <a16:creationId xmlns="" xmlns:a16="http://schemas.microsoft.com/office/drawing/2014/main" id="{EE0A6AF9-11B1-4309-83AC-B1801AB2E333}"/>
              </a:ext>
            </a:extLst>
          </p:cNvPr>
          <p:cNvPicPr>
            <a:picLocks noChangeAspect="1"/>
          </p:cNvPicPr>
          <p:nvPr/>
        </p:nvPicPr>
        <p:blipFill>
          <a:blip r:embed="rId4"/>
          <a:stretch>
            <a:fillRect/>
          </a:stretch>
        </p:blipFill>
        <p:spPr>
          <a:xfrm>
            <a:off x="9196301" y="807403"/>
            <a:ext cx="2980647" cy="1980000"/>
          </a:xfrm>
          <a:prstGeom prst="rect">
            <a:avLst/>
          </a:prstGeom>
        </p:spPr>
      </p:pic>
      <p:pic>
        <p:nvPicPr>
          <p:cNvPr id="17" name="Image 16">
            <a:extLst>
              <a:ext uri="{FF2B5EF4-FFF2-40B4-BE49-F238E27FC236}">
                <a16:creationId xmlns="" xmlns:a16="http://schemas.microsoft.com/office/drawing/2014/main" id="{D695D597-174E-4451-8432-56D4D2DE457A}"/>
              </a:ext>
            </a:extLst>
          </p:cNvPr>
          <p:cNvPicPr>
            <a:picLocks noChangeAspect="1"/>
          </p:cNvPicPr>
          <p:nvPr/>
        </p:nvPicPr>
        <p:blipFill>
          <a:blip r:embed="rId5"/>
          <a:stretch>
            <a:fillRect/>
          </a:stretch>
        </p:blipFill>
        <p:spPr>
          <a:xfrm>
            <a:off x="9918408" y="3258469"/>
            <a:ext cx="2073601" cy="2592000"/>
          </a:xfrm>
          <a:prstGeom prst="rect">
            <a:avLst/>
          </a:prstGeom>
        </p:spPr>
      </p:pic>
      <p:pic>
        <p:nvPicPr>
          <p:cNvPr id="19" name="Image 18">
            <a:extLst>
              <a:ext uri="{FF2B5EF4-FFF2-40B4-BE49-F238E27FC236}">
                <a16:creationId xmlns="" xmlns:a16="http://schemas.microsoft.com/office/drawing/2014/main" id="{9C012BDE-3684-44C6-84C5-8EE5EB46A30D}"/>
              </a:ext>
            </a:extLst>
          </p:cNvPr>
          <p:cNvPicPr>
            <a:picLocks noChangeAspect="1"/>
          </p:cNvPicPr>
          <p:nvPr/>
        </p:nvPicPr>
        <p:blipFill>
          <a:blip r:embed="rId6"/>
          <a:stretch>
            <a:fillRect/>
          </a:stretch>
        </p:blipFill>
        <p:spPr>
          <a:xfrm>
            <a:off x="7765066" y="3564291"/>
            <a:ext cx="1431235" cy="2574235"/>
          </a:xfrm>
          <a:prstGeom prst="rect">
            <a:avLst/>
          </a:prstGeom>
        </p:spPr>
      </p:pic>
      <p:sp>
        <p:nvSpPr>
          <p:cNvPr id="14" name="ZoneTexte 13">
            <a:extLst>
              <a:ext uri="{FF2B5EF4-FFF2-40B4-BE49-F238E27FC236}">
                <a16:creationId xmlns="" xmlns:a16="http://schemas.microsoft.com/office/drawing/2014/main" id="{3427DFA3-7B2D-4DD2-8FEE-E07047921892}"/>
              </a:ext>
            </a:extLst>
          </p:cNvPr>
          <p:cNvSpPr txBox="1"/>
          <p:nvPr/>
        </p:nvSpPr>
        <p:spPr>
          <a:xfrm>
            <a:off x="5160989" y="6138313"/>
            <a:ext cx="1870022" cy="584775"/>
          </a:xfrm>
          <a:prstGeom prst="rect">
            <a:avLst/>
          </a:prstGeom>
          <a:noFill/>
        </p:spPr>
        <p:txBody>
          <a:bodyPr wrap="square">
            <a:spAutoFit/>
          </a:bodyPr>
          <a:lstStyle/>
          <a:p>
            <a:r>
              <a:rPr lang="fr-FR" sz="3200" b="1" dirty="0">
                <a:solidFill>
                  <a:srgbClr val="000000"/>
                </a:solidFill>
                <a:latin typeface="Cambria" panose="02040503050406030204" pitchFamily="18" charset="0"/>
                <a:ea typeface="Cambria" panose="02040503050406030204" pitchFamily="18" charset="0"/>
              </a:rPr>
              <a:t>Figure 2</a:t>
            </a:r>
            <a:endParaRPr lang="fr-FR" sz="3200" dirty="0"/>
          </a:p>
        </p:txBody>
      </p:sp>
      <p:sp>
        <p:nvSpPr>
          <p:cNvPr id="12" name="ZoneTexte 11">
            <a:extLst>
              <a:ext uri="{FF2B5EF4-FFF2-40B4-BE49-F238E27FC236}">
                <a16:creationId xmlns="" xmlns:a16="http://schemas.microsoft.com/office/drawing/2014/main" id="{2FAEEF2C-296E-4B58-8E63-5E7A1566A203}"/>
              </a:ext>
            </a:extLst>
          </p:cNvPr>
          <p:cNvSpPr txBox="1"/>
          <p:nvPr/>
        </p:nvSpPr>
        <p:spPr>
          <a:xfrm>
            <a:off x="9270971" y="336336"/>
            <a:ext cx="3103144" cy="523220"/>
          </a:xfrm>
          <a:prstGeom prst="rect">
            <a:avLst/>
          </a:prstGeom>
          <a:noFill/>
        </p:spPr>
        <p:txBody>
          <a:bodyPr wrap="square">
            <a:spAutoFit/>
          </a:bodyPr>
          <a:lstStyle/>
          <a:p>
            <a:pPr algn="l"/>
            <a:endParaRPr lang="fr-FR" sz="1000" b="0" i="0" u="none" strike="noStrike" baseline="0" dirty="0">
              <a:solidFill>
                <a:srgbClr val="000000"/>
              </a:solidFill>
              <a:latin typeface="Arial" panose="020B0604020202020204" pitchFamily="34" charset="0"/>
            </a:endParaRPr>
          </a:p>
          <a:p>
            <a:r>
              <a:rPr lang="fr-FR" sz="1800" b="1" i="0" u="none" strike="noStrike" baseline="0" dirty="0">
                <a:latin typeface="Arial" panose="020B0604020202020204" pitchFamily="34" charset="0"/>
              </a:rPr>
              <a:t>Distributeur de boissons </a:t>
            </a:r>
            <a:endParaRPr lang="fr-FR" dirty="0"/>
          </a:p>
        </p:txBody>
      </p:sp>
      <p:sp>
        <p:nvSpPr>
          <p:cNvPr id="16" name="ZoneTexte 15">
            <a:extLst>
              <a:ext uri="{FF2B5EF4-FFF2-40B4-BE49-F238E27FC236}">
                <a16:creationId xmlns="" xmlns:a16="http://schemas.microsoft.com/office/drawing/2014/main" id="{00311750-9AD5-462C-A472-1AA7468E936A}"/>
              </a:ext>
            </a:extLst>
          </p:cNvPr>
          <p:cNvSpPr txBox="1"/>
          <p:nvPr/>
        </p:nvSpPr>
        <p:spPr>
          <a:xfrm>
            <a:off x="2072" y="364747"/>
            <a:ext cx="2761247" cy="523220"/>
          </a:xfrm>
          <a:prstGeom prst="rect">
            <a:avLst/>
          </a:prstGeom>
          <a:noFill/>
        </p:spPr>
        <p:txBody>
          <a:bodyPr wrap="square">
            <a:spAutoFit/>
          </a:bodyPr>
          <a:lstStyle/>
          <a:p>
            <a:pPr algn="l"/>
            <a:endParaRPr lang="fr-FR" sz="1000" b="0" i="0" u="none" strike="noStrike" baseline="0" dirty="0">
              <a:latin typeface="Arial" panose="020B0604020202020204" pitchFamily="34" charset="0"/>
            </a:endParaRPr>
          </a:p>
          <a:p>
            <a:r>
              <a:rPr lang="fr-FR" sz="1800" b="1" i="0" u="none" strike="noStrike" baseline="0" dirty="0">
                <a:latin typeface="Arial" panose="020B0604020202020204" pitchFamily="34" charset="0"/>
              </a:rPr>
              <a:t>La barrière de parking </a:t>
            </a:r>
            <a:endParaRPr lang="fr-FR" dirty="0"/>
          </a:p>
        </p:txBody>
      </p:sp>
      <p:sp>
        <p:nvSpPr>
          <p:cNvPr id="18" name="ZoneTexte 17">
            <a:extLst>
              <a:ext uri="{FF2B5EF4-FFF2-40B4-BE49-F238E27FC236}">
                <a16:creationId xmlns="" xmlns:a16="http://schemas.microsoft.com/office/drawing/2014/main" id="{62F3BC9B-F148-4C8F-A052-C84B18E68BA5}"/>
              </a:ext>
            </a:extLst>
          </p:cNvPr>
          <p:cNvSpPr txBox="1"/>
          <p:nvPr/>
        </p:nvSpPr>
        <p:spPr>
          <a:xfrm>
            <a:off x="6620180" y="3243494"/>
            <a:ext cx="2881563" cy="646331"/>
          </a:xfrm>
          <a:prstGeom prst="rect">
            <a:avLst/>
          </a:prstGeom>
          <a:noFill/>
        </p:spPr>
        <p:txBody>
          <a:bodyPr wrap="square">
            <a:spAutoFit/>
          </a:bodyPr>
          <a:lstStyle/>
          <a:p>
            <a:r>
              <a:rPr lang="fr-FR" sz="1800" b="1" i="0" u="none" strike="noStrike" baseline="0" dirty="0">
                <a:latin typeface="Arial" panose="020B0604020202020204" pitchFamily="34" charset="0"/>
              </a:rPr>
              <a:t>Le distributeur</a:t>
            </a:r>
            <a:r>
              <a:rPr lang="fr-FR" dirty="0">
                <a:latin typeface="Arial" panose="020B0604020202020204" pitchFamily="34" charset="0"/>
              </a:rPr>
              <a:t> </a:t>
            </a:r>
          </a:p>
          <a:p>
            <a:r>
              <a:rPr lang="fr-FR" sz="1800" b="1" i="0" u="none" strike="noStrike" baseline="0" dirty="0">
                <a:latin typeface="Arial" panose="020B0604020202020204" pitchFamily="34" charset="0"/>
              </a:rPr>
              <a:t>de billets </a:t>
            </a:r>
            <a:endParaRPr lang="fr-FR" dirty="0"/>
          </a:p>
        </p:txBody>
      </p:sp>
      <p:sp>
        <p:nvSpPr>
          <p:cNvPr id="20" name="ZoneTexte 19">
            <a:extLst>
              <a:ext uri="{FF2B5EF4-FFF2-40B4-BE49-F238E27FC236}">
                <a16:creationId xmlns="" xmlns:a16="http://schemas.microsoft.com/office/drawing/2014/main" id="{E5E5EDFE-B5B4-41D1-B446-C7C872990789}"/>
              </a:ext>
            </a:extLst>
          </p:cNvPr>
          <p:cNvSpPr txBox="1"/>
          <p:nvPr/>
        </p:nvSpPr>
        <p:spPr>
          <a:xfrm>
            <a:off x="9710428" y="2829521"/>
            <a:ext cx="2663687" cy="523220"/>
          </a:xfrm>
          <a:prstGeom prst="rect">
            <a:avLst/>
          </a:prstGeom>
          <a:noFill/>
        </p:spPr>
        <p:txBody>
          <a:bodyPr wrap="square">
            <a:spAutoFit/>
          </a:bodyPr>
          <a:lstStyle/>
          <a:p>
            <a:pPr algn="l"/>
            <a:endParaRPr lang="fr-FR" sz="1000" b="0" i="0" u="none" strike="noStrike" baseline="0" dirty="0">
              <a:latin typeface="Arial" panose="020B0604020202020204" pitchFamily="34" charset="0"/>
            </a:endParaRPr>
          </a:p>
          <a:p>
            <a:r>
              <a:rPr lang="fr-FR" sz="1800" b="1" i="0" u="none" strike="noStrike" baseline="0" dirty="0">
                <a:latin typeface="Arial" panose="020B0604020202020204" pitchFamily="34" charset="0"/>
              </a:rPr>
              <a:t>Les feux de carrefour </a:t>
            </a:r>
            <a:endParaRPr lang="fr-FR" dirty="0"/>
          </a:p>
        </p:txBody>
      </p:sp>
      <p:sp>
        <p:nvSpPr>
          <p:cNvPr id="21" name="ZoneTexte 20">
            <a:extLst>
              <a:ext uri="{FF2B5EF4-FFF2-40B4-BE49-F238E27FC236}">
                <a16:creationId xmlns="" xmlns:a16="http://schemas.microsoft.com/office/drawing/2014/main" id="{E5A62B87-990A-4213-ABD8-19DD0E32CC25}"/>
              </a:ext>
            </a:extLst>
          </p:cNvPr>
          <p:cNvSpPr txBox="1"/>
          <p:nvPr/>
        </p:nvSpPr>
        <p:spPr>
          <a:xfrm>
            <a:off x="1052907" y="3095764"/>
            <a:ext cx="1071049" cy="369332"/>
          </a:xfrm>
          <a:prstGeom prst="rect">
            <a:avLst/>
          </a:prstGeom>
          <a:noFill/>
        </p:spPr>
        <p:txBody>
          <a:bodyPr wrap="square">
            <a:spAutoFit/>
          </a:bodyPr>
          <a:lstStyle/>
          <a:p>
            <a:r>
              <a:rPr lang="fr-FR" sz="1800" b="1" i="0" u="none" strike="noStrike" baseline="0" dirty="0">
                <a:latin typeface="Arial" panose="020B0604020202020204" pitchFamily="34" charset="0"/>
              </a:rPr>
              <a:t>Robot </a:t>
            </a:r>
            <a:endParaRPr lang="fr-FR" dirty="0"/>
          </a:p>
        </p:txBody>
      </p:sp>
      <p:pic>
        <p:nvPicPr>
          <p:cNvPr id="10" name="Image 9">
            <a:extLst>
              <a:ext uri="{FF2B5EF4-FFF2-40B4-BE49-F238E27FC236}">
                <a16:creationId xmlns="" xmlns:a16="http://schemas.microsoft.com/office/drawing/2014/main" id="{D2CBCC30-FF52-4976-8B86-530C83FD4788}"/>
              </a:ext>
            </a:extLst>
          </p:cNvPr>
          <p:cNvPicPr>
            <a:picLocks noChangeAspect="1"/>
          </p:cNvPicPr>
          <p:nvPr/>
        </p:nvPicPr>
        <p:blipFill>
          <a:blip r:embed="rId7"/>
          <a:stretch>
            <a:fillRect/>
          </a:stretch>
        </p:blipFill>
        <p:spPr>
          <a:xfrm>
            <a:off x="5863417" y="915403"/>
            <a:ext cx="2335187" cy="1872000"/>
          </a:xfrm>
          <a:prstGeom prst="rect">
            <a:avLst/>
          </a:prstGeom>
        </p:spPr>
      </p:pic>
      <p:sp>
        <p:nvSpPr>
          <p:cNvPr id="23" name="ZoneTexte 22">
            <a:extLst>
              <a:ext uri="{FF2B5EF4-FFF2-40B4-BE49-F238E27FC236}">
                <a16:creationId xmlns="" xmlns:a16="http://schemas.microsoft.com/office/drawing/2014/main" id="{01555CB9-B316-4193-A42A-CFF04F31FB86}"/>
              </a:ext>
            </a:extLst>
          </p:cNvPr>
          <p:cNvSpPr txBox="1"/>
          <p:nvPr/>
        </p:nvSpPr>
        <p:spPr>
          <a:xfrm>
            <a:off x="5507424" y="674890"/>
            <a:ext cx="870102" cy="369332"/>
          </a:xfrm>
          <a:prstGeom prst="rect">
            <a:avLst/>
          </a:prstGeom>
          <a:noFill/>
        </p:spPr>
        <p:txBody>
          <a:bodyPr wrap="square">
            <a:spAutoFit/>
          </a:bodyPr>
          <a:lstStyle/>
          <a:p>
            <a:r>
              <a:rPr lang="fr-FR" sz="1800" b="1" i="0" u="none" strike="noStrike" baseline="0" dirty="0">
                <a:latin typeface="Arial" panose="020B0604020202020204" pitchFamily="34" charset="0"/>
              </a:rPr>
              <a:t>GPS </a:t>
            </a:r>
            <a:endParaRPr lang="fr-FR" dirty="0"/>
          </a:p>
        </p:txBody>
      </p:sp>
    </p:spTree>
    <p:extLst>
      <p:ext uri="{BB962C8B-B14F-4D97-AF65-F5344CB8AC3E}">
        <p14:creationId xmlns:p14="http://schemas.microsoft.com/office/powerpoint/2010/main" val="128764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002CE264-09E4-404D-9524-1446F946304F}"/>
              </a:ext>
            </a:extLst>
          </p:cNvPr>
          <p:cNvSpPr txBox="1"/>
          <p:nvPr/>
        </p:nvSpPr>
        <p:spPr>
          <a:xfrm>
            <a:off x="0" y="114273"/>
            <a:ext cx="6096000" cy="461665"/>
          </a:xfrm>
          <a:prstGeom prst="rect">
            <a:avLst/>
          </a:prstGeom>
          <a:noFill/>
        </p:spPr>
        <p:txBody>
          <a:bodyPr wrap="square">
            <a:spAutoFit/>
          </a:bodyPr>
          <a:lstStyle/>
          <a:p>
            <a:r>
              <a:rPr lang="fr-FR" sz="2400" b="1" dirty="0">
                <a:solidFill>
                  <a:srgbClr val="0033CC"/>
                </a:solidFill>
                <a:effectLst/>
                <a:latin typeface="Cambria" panose="02040503050406030204" pitchFamily="18" charset="0"/>
                <a:ea typeface="Cambria" panose="02040503050406030204" pitchFamily="18" charset="0"/>
              </a:rPr>
              <a:t>6. Système automatisé de production:</a:t>
            </a:r>
            <a:endParaRPr lang="fr-FR" sz="2400" b="1" dirty="0">
              <a:solidFill>
                <a:srgbClr val="0033CC"/>
              </a:solidFill>
              <a:latin typeface="Cambria" panose="02040503050406030204" pitchFamily="18" charset="0"/>
              <a:ea typeface="Cambria" panose="02040503050406030204" pitchFamily="18" charset="0"/>
            </a:endParaRPr>
          </a:p>
        </p:txBody>
      </p:sp>
      <p:sp>
        <p:nvSpPr>
          <p:cNvPr id="7" name="ZoneTexte 6">
            <a:extLst>
              <a:ext uri="{FF2B5EF4-FFF2-40B4-BE49-F238E27FC236}">
                <a16:creationId xmlns="" xmlns:a16="http://schemas.microsoft.com/office/drawing/2014/main" id="{AFB8BB1E-8B91-4A55-B52E-AE2F59DA0CDC}"/>
              </a:ext>
            </a:extLst>
          </p:cNvPr>
          <p:cNvSpPr txBox="1"/>
          <p:nvPr/>
        </p:nvSpPr>
        <p:spPr>
          <a:xfrm>
            <a:off x="0" y="751344"/>
            <a:ext cx="12192000" cy="2239780"/>
          </a:xfrm>
          <a:prstGeom prst="rect">
            <a:avLst/>
          </a:prstGeom>
          <a:noFill/>
        </p:spPr>
        <p:txBody>
          <a:bodyPr wrap="square">
            <a:spAutoFit/>
          </a:bodyPr>
          <a:lstStyle/>
          <a:p>
            <a:pPr algn="just">
              <a:lnSpc>
                <a:spcPct val="150000"/>
              </a:lnSpc>
            </a:pPr>
            <a:r>
              <a:rPr lang="fr-FR" sz="2400" b="1" dirty="0">
                <a:effectLst/>
                <a:latin typeface="Cambria" panose="02040503050406030204" pitchFamily="18" charset="0"/>
                <a:ea typeface="Cambria" panose="02040503050406030204" pitchFamily="18" charset="0"/>
              </a:rPr>
              <a:t>Un système de production est un ensemble de moyens humains et matériels qui interagissent sur des produits manufacturés ou non, dans le but de leur apporter et augmenter </a:t>
            </a:r>
            <a:r>
              <a:rPr lang="fr-FR" sz="2400" b="1" dirty="0">
                <a:solidFill>
                  <a:srgbClr val="FF0000"/>
                </a:solidFill>
                <a:effectLst/>
                <a:latin typeface="Cambria" panose="02040503050406030204" pitchFamily="18" charset="0"/>
                <a:ea typeface="Cambria" panose="02040503050406030204" pitchFamily="18" charset="0"/>
              </a:rPr>
              <a:t>une valeur ajoutée</a:t>
            </a:r>
            <a:r>
              <a:rPr lang="fr-FR" sz="2400" b="1" dirty="0">
                <a:effectLst/>
                <a:latin typeface="Cambria" panose="02040503050406030204" pitchFamily="18" charset="0"/>
                <a:ea typeface="Cambria" panose="02040503050406030204" pitchFamily="18" charset="0"/>
                <a:cs typeface="Arial" panose="020B0604020202020204" pitchFamily="34" charset="0"/>
              </a:rPr>
              <a:t> à un ensemble de </a:t>
            </a:r>
            <a:r>
              <a:rPr lang="fr-FR" sz="24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matières d'</a:t>
            </a:r>
            <a:r>
              <a:rPr lang="fr-FR" sz="2400" b="1" dirty="0" err="1">
                <a:solidFill>
                  <a:srgbClr val="FF0000"/>
                </a:solidFill>
                <a:effectLst/>
                <a:latin typeface="Cambria" panose="02040503050406030204" pitchFamily="18" charset="0"/>
                <a:ea typeface="Cambria" panose="02040503050406030204" pitchFamily="18" charset="0"/>
                <a:cs typeface="Arial" panose="020B0604020202020204" pitchFamily="34" charset="0"/>
              </a:rPr>
              <a:t>oeuvre</a:t>
            </a:r>
            <a:r>
              <a:rPr lang="fr-FR" sz="2400" b="1" dirty="0">
                <a:solidFill>
                  <a:srgbClr val="FF0000"/>
                </a:solidFill>
                <a:effectLst/>
                <a:latin typeface="Cambria" panose="02040503050406030204" pitchFamily="18" charset="0"/>
                <a:ea typeface="Cambria" panose="02040503050406030204" pitchFamily="18" charset="0"/>
                <a:cs typeface="Arial" panose="020B0604020202020204" pitchFamily="34" charset="0"/>
              </a:rPr>
              <a:t> </a:t>
            </a:r>
            <a:r>
              <a:rPr lang="fr-FR" sz="2400" b="1" dirty="0">
                <a:effectLst/>
                <a:latin typeface="Cambria" panose="02040503050406030204" pitchFamily="18" charset="0"/>
                <a:ea typeface="Cambria" panose="02040503050406030204" pitchFamily="18" charset="0"/>
                <a:cs typeface="Arial" panose="020B0604020202020204" pitchFamily="34" charset="0"/>
              </a:rPr>
              <a:t>dans un environnement ou contexte donné</a:t>
            </a:r>
            <a:endParaRPr lang="fr-FR" sz="2400" b="1" dirty="0">
              <a:latin typeface="Cambria" panose="02040503050406030204" pitchFamily="18" charset="0"/>
              <a:ea typeface="Cambria" panose="02040503050406030204" pitchFamily="18" charset="0"/>
            </a:endParaRPr>
          </a:p>
        </p:txBody>
      </p:sp>
      <p:sp>
        <p:nvSpPr>
          <p:cNvPr id="11" name="ZoneTexte 10">
            <a:extLst>
              <a:ext uri="{FF2B5EF4-FFF2-40B4-BE49-F238E27FC236}">
                <a16:creationId xmlns="" xmlns:a16="http://schemas.microsoft.com/office/drawing/2014/main" id="{CC8D62A0-AA06-4AA4-8524-331C4D20DD74}"/>
              </a:ext>
            </a:extLst>
          </p:cNvPr>
          <p:cNvSpPr txBox="1"/>
          <p:nvPr/>
        </p:nvSpPr>
        <p:spPr>
          <a:xfrm>
            <a:off x="0" y="2859742"/>
            <a:ext cx="12192000" cy="1269386"/>
          </a:xfrm>
          <a:prstGeom prst="rect">
            <a:avLst/>
          </a:prstGeom>
          <a:noFill/>
        </p:spPr>
        <p:txBody>
          <a:bodyPr wrap="square">
            <a:spAutoFit/>
          </a:bodyPr>
          <a:lstStyle/>
          <a:p>
            <a:pPr algn="just">
              <a:lnSpc>
                <a:spcPct val="150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6</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 Matières d’œuvre:</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Une matière d’œuvre peut se présenter sous plusieurs formes:</a:t>
            </a:r>
          </a:p>
        </p:txBody>
      </p:sp>
      <p:sp>
        <p:nvSpPr>
          <p:cNvPr id="13" name="ZoneTexte 12">
            <a:extLst>
              <a:ext uri="{FF2B5EF4-FFF2-40B4-BE49-F238E27FC236}">
                <a16:creationId xmlns="" xmlns:a16="http://schemas.microsoft.com/office/drawing/2014/main" id="{C171648A-D16E-4377-BE9F-C32F22F20473}"/>
              </a:ext>
            </a:extLst>
          </p:cNvPr>
          <p:cNvSpPr txBox="1"/>
          <p:nvPr/>
        </p:nvSpPr>
        <p:spPr>
          <a:xfrm>
            <a:off x="104932" y="4298866"/>
            <a:ext cx="12326911" cy="1814023"/>
          </a:xfrm>
          <a:prstGeom prst="rect">
            <a:avLst/>
          </a:prstGeom>
          <a:noFill/>
        </p:spPr>
        <p:txBody>
          <a:bodyPr wrap="square">
            <a:spAutoFit/>
          </a:bodyPr>
          <a:lstStyle/>
          <a:p>
            <a:pPr algn="just">
              <a:lnSpc>
                <a:spcPct val="150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6</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.1.1. </a:t>
            </a:r>
            <a:r>
              <a:rPr lang="fr-FR" sz="2400" b="1" dirty="0">
                <a:solidFill>
                  <a:srgbClr val="0000FF"/>
                </a:solidFill>
                <a:effectLst/>
                <a:latin typeface="Cambria" panose="02040503050406030204" pitchFamily="18" charset="0"/>
                <a:ea typeface="Cambria" panose="02040503050406030204" pitchFamily="18" charset="0"/>
                <a:cs typeface="Arial" panose="020B0604020202020204" pitchFamily="34" charset="0"/>
              </a:rPr>
              <a:t>Un produit : </a:t>
            </a:r>
            <a:r>
              <a:rPr lang="fr-FR" sz="2400" b="1" dirty="0">
                <a:effectLst/>
                <a:latin typeface="Cambria" panose="02040503050406030204" pitchFamily="18" charset="0"/>
                <a:ea typeface="Cambria" panose="02040503050406030204" pitchFamily="18" charset="0"/>
                <a:cs typeface="Arial" panose="020B0604020202020204" pitchFamily="34" charset="0"/>
              </a:rPr>
              <a:t>c'est-à-dire de la matière, à l'état solide, liquide ou gazeux, et sous une forme plus ou moins transformée :</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objets techniques : lingot, roulement, moteur, véhicule...</a:t>
            </a:r>
          </a:p>
        </p:txBody>
      </p:sp>
    </p:spTree>
    <p:extLst>
      <p:ext uri="{BB962C8B-B14F-4D97-AF65-F5344CB8AC3E}">
        <p14:creationId xmlns:p14="http://schemas.microsoft.com/office/powerpoint/2010/main" val="411826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603EC8A6-A053-4AA8-AEA0-B459E286A554}"/>
              </a:ext>
            </a:extLst>
          </p:cNvPr>
          <p:cNvSpPr txBox="1"/>
          <p:nvPr/>
        </p:nvSpPr>
        <p:spPr>
          <a:xfrm>
            <a:off x="0" y="0"/>
            <a:ext cx="12087069" cy="2496261"/>
          </a:xfrm>
          <a:prstGeom prst="rect">
            <a:avLst/>
          </a:prstGeom>
          <a:noFill/>
        </p:spPr>
        <p:txBody>
          <a:bodyPr wrap="square">
            <a:spAutoFit/>
          </a:bodyPr>
          <a:lstStyle/>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produits chimiques : pétrole, éthylène, matière plastique...</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produits textiles : fibre, tissu, vêtement...</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des produits électroniques : transistor, puce, microprocesseur, automate programmable...</a:t>
            </a:r>
          </a:p>
        </p:txBody>
      </p:sp>
      <p:sp>
        <p:nvSpPr>
          <p:cNvPr id="7" name="ZoneTexte 6">
            <a:extLst>
              <a:ext uri="{FF2B5EF4-FFF2-40B4-BE49-F238E27FC236}">
                <a16:creationId xmlns="" xmlns:a16="http://schemas.microsoft.com/office/drawing/2014/main" id="{036218E5-EE33-45FC-8A59-2D1788F6EA5E}"/>
              </a:ext>
            </a:extLst>
          </p:cNvPr>
          <p:cNvSpPr txBox="1"/>
          <p:nvPr/>
        </p:nvSpPr>
        <p:spPr>
          <a:xfrm>
            <a:off x="0" y="2649815"/>
            <a:ext cx="12192000" cy="1951625"/>
          </a:xfrm>
          <a:prstGeom prst="rect">
            <a:avLst/>
          </a:prstGeom>
          <a:noFill/>
        </p:spPr>
        <p:txBody>
          <a:bodyPr wrap="square">
            <a:spAutoFit/>
          </a:bodyPr>
          <a:lstStyle/>
          <a:p>
            <a:pPr>
              <a:lnSpc>
                <a:spcPct val="150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6</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.1.2. Energie :</a:t>
            </a:r>
          </a:p>
          <a:p>
            <a:pPr>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sous forme : électrique, thermique, hydraulique...</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qu'il faut : produire, stocker, transporter, convertir, utiliser</a:t>
            </a:r>
          </a:p>
        </p:txBody>
      </p:sp>
      <p:sp>
        <p:nvSpPr>
          <p:cNvPr id="9" name="ZoneTexte 8">
            <a:extLst>
              <a:ext uri="{FF2B5EF4-FFF2-40B4-BE49-F238E27FC236}">
                <a16:creationId xmlns="" xmlns:a16="http://schemas.microsoft.com/office/drawing/2014/main" id="{7F6C9F4D-59ED-4876-8CEC-7B20907BB51C}"/>
              </a:ext>
            </a:extLst>
          </p:cNvPr>
          <p:cNvSpPr txBox="1"/>
          <p:nvPr/>
        </p:nvSpPr>
        <p:spPr>
          <a:xfrm>
            <a:off x="1" y="4601440"/>
            <a:ext cx="12087068" cy="1951625"/>
          </a:xfrm>
          <a:prstGeom prst="rect">
            <a:avLst/>
          </a:prstGeom>
          <a:noFill/>
        </p:spPr>
        <p:txBody>
          <a:bodyPr wrap="square">
            <a:spAutoFit/>
          </a:bodyPr>
          <a:lstStyle/>
          <a:p>
            <a:pPr algn="just">
              <a:lnSpc>
                <a:spcPct val="150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6</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.1.3. Information :</a:t>
            </a:r>
          </a:p>
          <a:p>
            <a:pPr>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sous forme écrite, physique, audiovisuelle...</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qu'il faut : produire, stocker, transmettre, communiquer, décoder, utiliser</a:t>
            </a:r>
          </a:p>
        </p:txBody>
      </p:sp>
    </p:spTree>
    <p:extLst>
      <p:ext uri="{BB962C8B-B14F-4D97-AF65-F5344CB8AC3E}">
        <p14:creationId xmlns:p14="http://schemas.microsoft.com/office/powerpoint/2010/main" val="276783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7CD1F071-D15A-4CDE-9458-F87D3BE56B2E}"/>
              </a:ext>
            </a:extLst>
          </p:cNvPr>
          <p:cNvSpPr txBox="1"/>
          <p:nvPr/>
        </p:nvSpPr>
        <p:spPr>
          <a:xfrm>
            <a:off x="1" y="130555"/>
            <a:ext cx="12191999" cy="1951625"/>
          </a:xfrm>
          <a:prstGeom prst="rect">
            <a:avLst/>
          </a:prstGeom>
          <a:noFill/>
        </p:spPr>
        <p:txBody>
          <a:bodyPr wrap="square">
            <a:spAutoFit/>
          </a:bodyPr>
          <a:lstStyle/>
          <a:p>
            <a:pPr algn="just">
              <a:lnSpc>
                <a:spcPct val="150000"/>
              </a:lnSpc>
              <a:spcAft>
                <a:spcPts val="1000"/>
              </a:spcAft>
            </a:pPr>
            <a:r>
              <a:rPr lang="fr-FR" sz="2400" b="1" dirty="0">
                <a:solidFill>
                  <a:srgbClr val="0033CC"/>
                </a:solidFill>
                <a:latin typeface="Cambria" panose="02040503050406030204" pitchFamily="18" charset="0"/>
                <a:ea typeface="Cambria" panose="02040503050406030204" pitchFamily="18" charset="0"/>
                <a:cs typeface="Arial" panose="020B0604020202020204" pitchFamily="34" charset="0"/>
              </a:rPr>
              <a:t>6</a:t>
            </a: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.1.4. Êtres humains :</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pris individuellement ou collectivement</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 qu'il faut : former, informer, soigner, transporter, Servir...</a:t>
            </a:r>
          </a:p>
        </p:txBody>
      </p:sp>
      <p:sp>
        <p:nvSpPr>
          <p:cNvPr id="8" name="ZoneTexte 7">
            <a:extLst>
              <a:ext uri="{FF2B5EF4-FFF2-40B4-BE49-F238E27FC236}">
                <a16:creationId xmlns="" xmlns:a16="http://schemas.microsoft.com/office/drawing/2014/main" id="{82CF94E7-A7D9-4CA6-B6B5-686C8147719B}"/>
              </a:ext>
            </a:extLst>
          </p:cNvPr>
          <p:cNvSpPr txBox="1"/>
          <p:nvPr/>
        </p:nvSpPr>
        <p:spPr>
          <a:xfrm>
            <a:off x="0" y="2321829"/>
            <a:ext cx="12191999" cy="1814023"/>
          </a:xfrm>
          <a:prstGeom prst="rect">
            <a:avLst/>
          </a:prstGeom>
          <a:noFill/>
        </p:spPr>
        <p:txBody>
          <a:bodyPr wrap="square">
            <a:spAutoFit/>
          </a:bodyPr>
          <a:lstStyle/>
          <a:p>
            <a:pPr algn="just">
              <a:lnSpc>
                <a:spcPct val="150000"/>
              </a:lnSpc>
              <a:spcAft>
                <a:spcPts val="1000"/>
              </a:spcAft>
            </a:pPr>
            <a:r>
              <a:rPr lang="fr-FR" sz="2400" b="1" dirty="0">
                <a:solidFill>
                  <a:srgbClr val="0033CC"/>
                </a:solidFill>
                <a:effectLst/>
                <a:latin typeface="Cambria" panose="02040503050406030204" pitchFamily="18" charset="0"/>
                <a:ea typeface="Cambria" panose="02040503050406030204" pitchFamily="18" charset="0"/>
                <a:cs typeface="Arial" panose="020B0604020202020204" pitchFamily="34" charset="0"/>
              </a:rPr>
              <a:t>7. Objectifs de l’automatisation des productions</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L'automatisation permet d'apporter des éléments supplémentaires à la valeur ajoutée par le système. Ces éléments sont exprimables en termes d'objectifs par</a:t>
            </a:r>
          </a:p>
        </p:txBody>
      </p:sp>
      <p:sp>
        <p:nvSpPr>
          <p:cNvPr id="10" name="ZoneTexte 9">
            <a:extLst>
              <a:ext uri="{FF2B5EF4-FFF2-40B4-BE49-F238E27FC236}">
                <a16:creationId xmlns="" xmlns:a16="http://schemas.microsoft.com/office/drawing/2014/main" id="{B57E972A-A4ED-407E-B363-4E937DC98C8A}"/>
              </a:ext>
            </a:extLst>
          </p:cNvPr>
          <p:cNvSpPr txBox="1"/>
          <p:nvPr/>
        </p:nvSpPr>
        <p:spPr>
          <a:xfrm>
            <a:off x="0" y="4135852"/>
            <a:ext cx="12191998" cy="3306739"/>
          </a:xfrm>
          <a:prstGeom prst="rect">
            <a:avLst/>
          </a:prstGeom>
          <a:noFill/>
        </p:spPr>
        <p:txBody>
          <a:bodyPr wrap="square">
            <a:spAutoFit/>
          </a:bodyPr>
          <a:lstStyle/>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1- accroître la productivité du système. </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2-une meilleure rentabilité,</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3-une meilleure compétitivité.</a:t>
            </a:r>
          </a:p>
          <a:p>
            <a:pPr algn="just">
              <a:lnSpc>
                <a:spcPct val="150000"/>
              </a:lnSpc>
              <a:spcAft>
                <a:spcPts val="1000"/>
              </a:spcAft>
            </a:pPr>
            <a:r>
              <a:rPr lang="fr-FR" sz="2400" b="1" dirty="0">
                <a:effectLst/>
                <a:latin typeface="Cambria" panose="02040503050406030204" pitchFamily="18" charset="0"/>
                <a:ea typeface="Cambria" panose="02040503050406030204" pitchFamily="18" charset="0"/>
                <a:cs typeface="Arial" panose="020B0604020202020204" pitchFamily="34" charset="0"/>
              </a:rPr>
              <a:t>4- améliorer la flexibilité de production ;</a:t>
            </a:r>
          </a:p>
          <a:p>
            <a:pPr algn="just">
              <a:lnSpc>
                <a:spcPct val="150000"/>
              </a:lnSpc>
              <a:spcAft>
                <a:spcPts val="1000"/>
              </a:spcAft>
            </a:pPr>
            <a:endParaRPr lang="fr-FR" sz="2400" b="1"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8208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2C95F387-D6EB-4886-9703-0D458A1C6B97}"/>
              </a:ext>
            </a:extLst>
          </p:cNvPr>
          <p:cNvSpPr txBox="1"/>
          <p:nvPr/>
        </p:nvSpPr>
        <p:spPr>
          <a:xfrm>
            <a:off x="-22341" y="69739"/>
            <a:ext cx="12192000" cy="2793778"/>
          </a:xfrm>
          <a:prstGeom prst="rect">
            <a:avLst/>
          </a:prstGeom>
          <a:noFill/>
        </p:spPr>
        <p:txBody>
          <a:bodyPr wrap="square">
            <a:spAutoFit/>
          </a:bodyPr>
          <a:lstStyle/>
          <a:p>
            <a:pPr algn="just">
              <a:lnSpc>
                <a:spcPct val="150000"/>
              </a:lnSpc>
            </a:pPr>
            <a:r>
              <a:rPr lang="fr-FR" sz="2400" b="1" dirty="0">
                <a:effectLst/>
                <a:latin typeface="Cambria" panose="02040503050406030204" pitchFamily="18" charset="0"/>
                <a:ea typeface="Cambria" panose="02040503050406030204" pitchFamily="18" charset="0"/>
                <a:cs typeface="Arial" panose="020B0604020202020204" pitchFamily="34" charset="0"/>
              </a:rPr>
              <a:t>5- améliorer la qualité du produit </a:t>
            </a:r>
          </a:p>
          <a:p>
            <a:pPr algn="just">
              <a:lnSpc>
                <a:spcPct val="150000"/>
              </a:lnSpc>
            </a:pPr>
            <a:r>
              <a:rPr lang="fr-FR" sz="2400" b="1" dirty="0">
                <a:effectLst/>
                <a:latin typeface="Cambria" panose="02040503050406030204" pitchFamily="18" charset="0"/>
                <a:ea typeface="Cambria" panose="02040503050406030204" pitchFamily="18" charset="0"/>
                <a:cs typeface="Arial" panose="020B0604020202020204" pitchFamily="34" charset="0"/>
              </a:rPr>
              <a:t>6-adaptation à des environnements défavorables pour l'homme (milieu salin, spatial, nucléaire...), adaptation à des tâches physiques ou intellectuelles pénibles pour l'homme (manipulation de lourdes charges, tâches répétitives parallélisées...),</a:t>
            </a:r>
          </a:p>
          <a:p>
            <a:pPr algn="just">
              <a:lnSpc>
                <a:spcPct val="150000"/>
              </a:lnSpc>
            </a:pPr>
            <a:r>
              <a:rPr lang="fr-FR" sz="2400" b="1" dirty="0">
                <a:effectLst/>
                <a:latin typeface="Cambria" panose="02040503050406030204" pitchFamily="18" charset="0"/>
                <a:ea typeface="Cambria" panose="02040503050406030204" pitchFamily="18" charset="0"/>
                <a:cs typeface="Arial" panose="020B0604020202020204" pitchFamily="34" charset="0"/>
              </a:rPr>
              <a:t>7- augmenter la sécurité, etc...</a:t>
            </a:r>
          </a:p>
        </p:txBody>
      </p:sp>
      <p:sp>
        <p:nvSpPr>
          <p:cNvPr id="6" name="ZoneTexte 5">
            <a:extLst>
              <a:ext uri="{FF2B5EF4-FFF2-40B4-BE49-F238E27FC236}">
                <a16:creationId xmlns="" xmlns:a16="http://schemas.microsoft.com/office/drawing/2014/main" id="{781EAA7D-3D10-48BE-B8F9-2B6A232B259F}"/>
              </a:ext>
            </a:extLst>
          </p:cNvPr>
          <p:cNvSpPr txBox="1"/>
          <p:nvPr/>
        </p:nvSpPr>
        <p:spPr>
          <a:xfrm>
            <a:off x="0" y="2967335"/>
            <a:ext cx="6097978" cy="461665"/>
          </a:xfrm>
          <a:prstGeom prst="rect">
            <a:avLst/>
          </a:prstGeom>
          <a:noFill/>
        </p:spPr>
        <p:txBody>
          <a:bodyPr wrap="square">
            <a:spAutoFit/>
          </a:bodyPr>
          <a:lstStyle/>
          <a:p>
            <a:r>
              <a:rPr lang="fr-FR" sz="2400" b="1" i="0" u="none" strike="noStrike" baseline="0" dirty="0">
                <a:solidFill>
                  <a:srgbClr val="0033CC"/>
                </a:solidFill>
                <a:latin typeface="Cambria" panose="02040503050406030204" pitchFamily="18" charset="0"/>
                <a:ea typeface="Cambria" panose="02040503050406030204" pitchFamily="18" charset="0"/>
              </a:rPr>
              <a:t>8. Architecture d’un système automatisé:</a:t>
            </a:r>
            <a:endParaRPr lang="fr-FR" sz="2400" dirty="0">
              <a:solidFill>
                <a:srgbClr val="0033CC"/>
              </a:solidFill>
              <a:latin typeface="Cambria" panose="02040503050406030204" pitchFamily="18" charset="0"/>
              <a:ea typeface="Cambria" panose="02040503050406030204" pitchFamily="18" charset="0"/>
            </a:endParaRPr>
          </a:p>
        </p:txBody>
      </p:sp>
      <p:sp>
        <p:nvSpPr>
          <p:cNvPr id="7" name="ZoneTexte 6">
            <a:extLst>
              <a:ext uri="{FF2B5EF4-FFF2-40B4-BE49-F238E27FC236}">
                <a16:creationId xmlns="" xmlns:a16="http://schemas.microsoft.com/office/drawing/2014/main" id="{1377D653-08AF-4AD2-B7DA-47B132365F04}"/>
              </a:ext>
            </a:extLst>
          </p:cNvPr>
          <p:cNvSpPr txBox="1"/>
          <p:nvPr/>
        </p:nvSpPr>
        <p:spPr>
          <a:xfrm>
            <a:off x="-1978" y="3532818"/>
            <a:ext cx="12151274" cy="3347776"/>
          </a:xfrm>
          <a:prstGeom prst="rect">
            <a:avLst/>
          </a:prstGeom>
          <a:noFill/>
        </p:spPr>
        <p:txBody>
          <a:bodyPr wrap="square">
            <a:spAutoFit/>
          </a:bodyPr>
          <a:lstStyle/>
          <a:p>
            <a:pPr>
              <a:lnSpc>
                <a:spcPct val="150000"/>
              </a:lnSpc>
            </a:pPr>
            <a:r>
              <a:rPr lang="fr-FR" sz="2400" b="1" dirty="0">
                <a:effectLst/>
                <a:latin typeface="Cambria" panose="02040503050406030204" pitchFamily="18" charset="0"/>
                <a:ea typeface="Cambria" panose="02040503050406030204" pitchFamily="18" charset="0"/>
                <a:cs typeface="Arial" panose="020B0604020202020204" pitchFamily="34" charset="0"/>
              </a:rPr>
              <a:t>L’analyse structurelle conduit à décomposer tout système automatisé en trois grandes parties (figure 3):</a:t>
            </a:r>
            <a:endParaRPr lang="fr-FR" sz="2400" b="1" i="0" u="none" strike="noStrike" baseline="0" dirty="0">
              <a:solidFill>
                <a:srgbClr val="000000"/>
              </a:solidFill>
              <a:latin typeface="Cambria" panose="02040503050406030204" pitchFamily="18" charset="0"/>
              <a:ea typeface="Cambria" panose="02040503050406030204" pitchFamily="18" charset="0"/>
            </a:endParaRP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1. La Partie Commande (PC) </a:t>
            </a:r>
          </a:p>
          <a:p>
            <a:pPr>
              <a:lnSpc>
                <a:spcPct val="150000"/>
              </a:lnSpc>
            </a:pPr>
            <a:r>
              <a:rPr lang="fr-FR" sz="2400" b="1" i="0" u="none" strike="noStrike" baseline="0" dirty="0">
                <a:solidFill>
                  <a:srgbClr val="000000"/>
                </a:solidFill>
                <a:latin typeface="Cambria" panose="02040503050406030204" pitchFamily="18" charset="0"/>
                <a:ea typeface="Cambria" panose="02040503050406030204" pitchFamily="18" charset="0"/>
              </a:rPr>
              <a:t>2. La Partie Opérative (PO)</a:t>
            </a:r>
          </a:p>
          <a:p>
            <a:pPr>
              <a:lnSpc>
                <a:spcPct val="150000"/>
              </a:lnSpc>
            </a:pPr>
            <a:r>
              <a:rPr lang="fr-FR" sz="2400" b="1" dirty="0">
                <a:solidFill>
                  <a:srgbClr val="000000"/>
                </a:solidFill>
                <a:latin typeface="Cambria" panose="02040503050406030204" pitchFamily="18" charset="0"/>
                <a:ea typeface="Cambria" panose="02040503050406030204" pitchFamily="18" charset="0"/>
              </a:rPr>
              <a:t>3</a:t>
            </a:r>
            <a:r>
              <a:rPr lang="fr-FR" sz="2400" b="1" i="0" u="none" strike="noStrike" baseline="0" dirty="0">
                <a:solidFill>
                  <a:srgbClr val="000000"/>
                </a:solidFill>
                <a:latin typeface="Cambria" panose="02040503050406030204" pitchFamily="18" charset="0"/>
                <a:ea typeface="Cambria" panose="02040503050406030204" pitchFamily="18" charset="0"/>
              </a:rPr>
              <a:t>. La Partie Relations (PR)</a:t>
            </a:r>
          </a:p>
          <a:p>
            <a:pPr>
              <a:lnSpc>
                <a:spcPct val="150000"/>
              </a:lnSpc>
            </a:pPr>
            <a:endParaRPr lang="fr-FR"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8402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2597</Words>
  <Application>Microsoft Office PowerPoint</Application>
  <PresentationFormat>Personnalisé</PresentationFormat>
  <Paragraphs>251</Paragraphs>
  <Slides>47</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47</vt:i4>
      </vt:variant>
    </vt:vector>
  </HeadingPairs>
  <TitlesOfParts>
    <vt:vector size="49" baseType="lpstr">
      <vt:lpstr>Thème Office</vt:lpstr>
      <vt:lpstr>Photo Editor Photo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 d’un moteur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tayeb lantri</dc:creator>
  <cp:lastModifiedBy>UNIV</cp:lastModifiedBy>
  <cp:revision>138</cp:revision>
  <dcterms:created xsi:type="dcterms:W3CDTF">2021-04-29T14:32:05Z</dcterms:created>
  <dcterms:modified xsi:type="dcterms:W3CDTF">2022-02-19T20:08:19Z</dcterms:modified>
</cp:coreProperties>
</file>