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9144000" cy="6858000"/>
  <p:defaultTextStyle>
    <a:defPPr>
      <a:defRPr lang="fr-FR"/>
    </a:defPPr>
    <a:lvl1pPr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1pPr>
    <a:lvl2pPr marL="4572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2pPr>
    <a:lvl3pPr marL="9144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3pPr>
    <a:lvl4pPr marL="13716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4pPr>
    <a:lvl5pPr marL="1828800" algn="l"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Rockwell Extra Bol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EB15"/>
    <a:srgbClr val="D2E51B"/>
    <a:srgbClr val="8A5B1C"/>
    <a:srgbClr val="FF0000"/>
    <a:srgbClr val="B84218"/>
    <a:srgbClr val="DEBF2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098" autoAdjust="0"/>
    <p:restoredTop sz="90929"/>
  </p:normalViewPr>
  <p:slideViewPr>
    <p:cSldViewPr>
      <p:cViewPr>
        <p:scale>
          <a:sx n="112" d="100"/>
          <a:sy n="112" d="100"/>
        </p:scale>
        <p:origin x="7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1920" y="-96"/>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EC61A56B-1DA8-4B87-A076-C1E4DBEAEC0E}" type="datetimeFigureOut">
              <a:rPr lang="fr-FR" smtClean="0"/>
              <a:pPr/>
              <a:t>01/05/2021</a:t>
            </a:fld>
            <a:endParaRPr lang="fr-FR"/>
          </a:p>
        </p:txBody>
      </p:sp>
      <p:sp>
        <p:nvSpPr>
          <p:cNvPr id="4" name="Espace réservé de l'image des diapositives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B4AF1222-7D3D-4A71-9218-DEA41E98F21C}"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4AF1222-7D3D-4A71-9218-DEA41E98F21C}" type="slidenum">
              <a:rPr lang="fr-FR" smtClean="0"/>
              <a:pPr/>
              <a:t>13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34875B95-5E9A-4283-94CD-69BA4FFF381E}" type="slidenum">
              <a:rPr lang="fr-FR" smtClean="0"/>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84C8E627-ED96-46CC-BA3C-BB02F0BB65CC}"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0CDB02CF-2A2C-4939-86AC-D72B75EA64E8}"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1288EA98-4C85-41FF-AB84-E678E5ACB5D2}" type="slidenum">
              <a:rPr lang="fr-FR" smtClean="0"/>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4BD2F3ED-C6CE-4622-A184-C881366B9940}" type="slidenum">
              <a:rPr lang="fr-FR" smtClean="0"/>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B3D9496-23E6-4B92-A135-F8ED828E5043}" type="slidenum">
              <a:rPr lang="fr-FR" smtClean="0"/>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9" name="Espace réservé du numéro de diapositive 8"/>
          <p:cNvSpPr>
            <a:spLocks noGrp="1"/>
          </p:cNvSpPr>
          <p:nvPr>
            <p:ph type="sldNum" sz="quarter" idx="12"/>
          </p:nvPr>
        </p:nvSpPr>
        <p:spPr/>
        <p:txBody>
          <a:bodyPr/>
          <a:lstStyle/>
          <a:p>
            <a:pPr>
              <a:defRPr/>
            </a:pPr>
            <a:fld id="{C23631B9-1B76-4511-8C7B-9ACC57862535}" type="slidenum">
              <a:rPr lang="fr-FR" smtClean="0"/>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AD04A168-CDC7-49B1-953D-CC0397E70362}" type="slidenum">
              <a:rPr lang="fr-FR" smtClean="0"/>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125D7CDB-ADF7-4D9F-BF60-D3D77C036E1E}"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25558685-D4D4-4002-A46F-A7A2FB0E4278}" type="slidenum">
              <a:rPr lang="fr-FR" smtClean="0"/>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84A4EA51-C93F-4FDE-AFA1-25B23E8907D5}" type="slidenum">
              <a:rPr lang="fr-FR" smtClean="0"/>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C21A624-2C55-4ED1-986B-52544362A3FE}" type="slidenum">
              <a:rPr lang="fr-FR" smtClean="0"/>
              <a:pPr>
                <a:defRPr/>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8000" dirty="0" smtClean="0">
                <a:latin typeface="Times New Roman" pitchFamily="18" charset="0"/>
                <a:cs typeface="Times New Roman" pitchFamily="18" charset="0"/>
              </a:rPr>
              <a:t>Mesures Electroniques </a:t>
            </a:r>
            <a:br>
              <a:rPr lang="fr-FR" sz="8000" dirty="0" smtClean="0">
                <a:latin typeface="Times New Roman" pitchFamily="18" charset="0"/>
                <a:cs typeface="Times New Roman" pitchFamily="18" charset="0"/>
              </a:rPr>
            </a:br>
            <a:r>
              <a:rPr lang="fr-FR" sz="8000" dirty="0" smtClean="0">
                <a:latin typeface="Times New Roman" pitchFamily="18" charset="0"/>
                <a:cs typeface="Times New Roman" pitchFamily="18" charset="0"/>
              </a:rPr>
              <a:t>et </a:t>
            </a:r>
            <a:br>
              <a:rPr lang="fr-FR" sz="8000" dirty="0" smtClean="0">
                <a:latin typeface="Times New Roman" pitchFamily="18" charset="0"/>
                <a:cs typeface="Times New Roman" pitchFamily="18" charset="0"/>
              </a:rPr>
            </a:br>
            <a:r>
              <a:rPr lang="fr-FR" sz="8000" dirty="0" smtClean="0">
                <a:latin typeface="Times New Roman" pitchFamily="18" charset="0"/>
                <a:cs typeface="Times New Roman" pitchFamily="18" charset="0"/>
              </a:rPr>
              <a:t>Electriques </a:t>
            </a:r>
            <a:endParaRPr lang="fr-FR" sz="8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34875B95-5E9A-4283-94CD-69BA4FFF381E}" type="slidenum">
              <a:rPr lang="fr-FR" smtClean="0"/>
              <a:pPr>
                <a:defRPr/>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10</a:t>
            </a:fld>
            <a:endParaRPr lang="fr-FR"/>
          </a:p>
        </p:txBody>
      </p:sp>
      <p:sp>
        <p:nvSpPr>
          <p:cNvPr id="3" name="Rectangle 2"/>
          <p:cNvSpPr/>
          <p:nvPr/>
        </p:nvSpPr>
        <p:spPr>
          <a:xfrm>
            <a:off x="304800" y="228600"/>
            <a:ext cx="4572000" cy="400110"/>
          </a:xfrm>
          <a:prstGeom prst="rect">
            <a:avLst/>
          </a:prstGeom>
        </p:spPr>
        <p:txBody>
          <a:bodyPr>
            <a:spAutoFit/>
          </a:bodyPr>
          <a:lstStyle/>
          <a:p>
            <a:r>
              <a:rPr lang="fr-FR" sz="2000" b="1" i="1" dirty="0" smtClean="0">
                <a:latin typeface="Times New Roman" pitchFamily="18" charset="0"/>
                <a:cs typeface="Times New Roman" pitchFamily="18" charset="0"/>
              </a:rPr>
              <a:t>1- Une </a:t>
            </a:r>
            <a:r>
              <a:rPr lang="fr-FR" sz="2000" b="1" i="1" dirty="0" smtClean="0">
                <a:latin typeface="Times New Roman" pitchFamily="18" charset="0"/>
                <a:cs typeface="Times New Roman" pitchFamily="18" charset="0"/>
              </a:rPr>
              <a:t>incertitude de classe </a:t>
            </a:r>
            <a:endParaRPr lang="fr-FR" sz="20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2"/>
          <a:srcRect/>
          <a:stretch>
            <a:fillRect/>
          </a:stretch>
        </p:blipFill>
        <p:spPr bwMode="auto">
          <a:xfrm>
            <a:off x="3362325" y="533400"/>
            <a:ext cx="2419350" cy="600075"/>
          </a:xfrm>
          <a:prstGeom prst="rect">
            <a:avLst/>
          </a:prstGeom>
          <a:noFill/>
          <a:ln w="9525">
            <a:noFill/>
            <a:miter lim="800000"/>
            <a:headEnd/>
            <a:tailEnd/>
          </a:ln>
          <a:effectLst/>
        </p:spPr>
      </p:pic>
      <p:sp>
        <p:nvSpPr>
          <p:cNvPr id="5" name="Rectangle 4"/>
          <p:cNvSpPr/>
          <p:nvPr/>
        </p:nvSpPr>
        <p:spPr>
          <a:xfrm>
            <a:off x="228600" y="1143000"/>
            <a:ext cx="8839200" cy="1631216"/>
          </a:xfrm>
          <a:prstGeom prst="rect">
            <a:avLst/>
          </a:prstGeom>
        </p:spPr>
        <p:txBody>
          <a:bodyPr wrap="square">
            <a:spAutoFit/>
          </a:bodyPr>
          <a:lstStyle/>
          <a:p>
            <a:r>
              <a:rPr lang="fr-FR" sz="2000" dirty="0" smtClean="0">
                <a:latin typeface="Times New Roman" pitchFamily="18" charset="0"/>
                <a:cs typeface="Times New Roman" pitchFamily="18" charset="0"/>
              </a:rPr>
              <a:t>De plus, l'opérateur n'étant pas parfait ; il peut commettre une erreur de lecture qui entraîne : </a:t>
            </a:r>
          </a:p>
          <a:p>
            <a:r>
              <a:rPr lang="fr-FR" sz="2000" b="1" i="1" dirty="0" smtClean="0">
                <a:latin typeface="Times New Roman" pitchFamily="18" charset="0"/>
                <a:cs typeface="Times New Roman" pitchFamily="18" charset="0"/>
              </a:rPr>
              <a:t>2- Une </a:t>
            </a:r>
            <a:r>
              <a:rPr lang="fr-FR" sz="2000" b="1" i="1" dirty="0" smtClean="0">
                <a:latin typeface="Times New Roman" pitchFamily="18" charset="0"/>
                <a:cs typeface="Times New Roman" pitchFamily="18" charset="0"/>
              </a:rPr>
              <a:t>incertitude de lecture </a:t>
            </a:r>
          </a:p>
          <a:p>
            <a:r>
              <a:rPr lang="fr-FR" sz="2000" dirty="0" smtClean="0">
                <a:latin typeface="Times New Roman" pitchFamily="18" charset="0"/>
                <a:cs typeface="Times New Roman" pitchFamily="18" charset="0"/>
              </a:rPr>
              <a:t>Si on désigne par ΔL la fraction de graduation d’erreur commise : </a:t>
            </a:r>
            <a:endParaRPr lang="fr-FR" sz="2000" dirty="0" smtClean="0">
              <a:latin typeface="Times New Roman" pitchFamily="18" charset="0"/>
              <a:cs typeface="Times New Roman" pitchFamily="18" charset="0"/>
            </a:endParaRPr>
          </a:p>
          <a:p>
            <a:endParaRPr lang="fr-FR" sz="2000" dirty="0">
              <a:latin typeface="Times New Roman" pitchFamily="18" charset="0"/>
              <a:cs typeface="Times New Roman" pitchFamily="18" charset="0"/>
            </a:endParaRPr>
          </a:p>
        </p:txBody>
      </p:sp>
      <p:pic>
        <p:nvPicPr>
          <p:cNvPr id="7171" name="Picture 3"/>
          <p:cNvPicPr>
            <a:picLocks noChangeAspect="1" noChangeArrowheads="1"/>
          </p:cNvPicPr>
          <p:nvPr/>
        </p:nvPicPr>
        <p:blipFill>
          <a:blip r:embed="rId3"/>
          <a:srcRect/>
          <a:stretch>
            <a:fillRect/>
          </a:stretch>
        </p:blipFill>
        <p:spPr bwMode="auto">
          <a:xfrm>
            <a:off x="4110038" y="2590800"/>
            <a:ext cx="923925" cy="457200"/>
          </a:xfrm>
          <a:prstGeom prst="rect">
            <a:avLst/>
          </a:prstGeom>
          <a:noFill/>
          <a:ln w="9525">
            <a:noFill/>
            <a:miter lim="800000"/>
            <a:headEnd/>
            <a:tailEnd/>
          </a:ln>
          <a:effectLst/>
        </p:spPr>
      </p:pic>
      <p:sp>
        <p:nvSpPr>
          <p:cNvPr id="7" name="Rectangle 6"/>
          <p:cNvSpPr/>
          <p:nvPr/>
        </p:nvSpPr>
        <p:spPr>
          <a:xfrm>
            <a:off x="457200" y="3048000"/>
            <a:ext cx="8534400" cy="1323439"/>
          </a:xfrm>
          <a:prstGeom prst="rect">
            <a:avLst/>
          </a:prstGeom>
        </p:spPr>
        <p:txBody>
          <a:bodyPr wrap="square">
            <a:spAutoFit/>
          </a:bodyPr>
          <a:lstStyle/>
          <a:p>
            <a:r>
              <a:rPr lang="fr-FR" sz="2000" i="1" dirty="0" smtClean="0">
                <a:latin typeface="Times New Roman" pitchFamily="18" charset="0"/>
                <a:cs typeface="Times New Roman" pitchFamily="18" charset="0"/>
              </a:rPr>
              <a:t>n : la fraction de division estimé lors de la mesure. </a:t>
            </a:r>
          </a:p>
          <a:p>
            <a:r>
              <a:rPr lang="fr-FR" sz="2000" dirty="0" smtClean="0">
                <a:latin typeface="Times New Roman" pitchFamily="18" charset="0"/>
                <a:cs typeface="Times New Roman" pitchFamily="18" charset="0"/>
              </a:rPr>
              <a:t>Si la valeur mesurée est donnée en division, l’incertitude de lecture sera donnée par la relation suivante : </a:t>
            </a:r>
            <a:endParaRPr lang="fr-FR" sz="2000" dirty="0" smtClean="0">
              <a:latin typeface="Times New Roman" pitchFamily="18" charset="0"/>
              <a:cs typeface="Times New Roman" pitchFamily="18" charset="0"/>
            </a:endParaRPr>
          </a:p>
          <a:p>
            <a:endParaRPr lang="fr-FR" sz="2000" dirty="0">
              <a:latin typeface="Times New Roman" pitchFamily="18" charset="0"/>
              <a:cs typeface="Times New Roman" pitchFamily="18" charset="0"/>
            </a:endParaRPr>
          </a:p>
        </p:txBody>
      </p:sp>
      <p:pic>
        <p:nvPicPr>
          <p:cNvPr id="7172" name="Picture 4"/>
          <p:cNvPicPr>
            <a:picLocks noChangeAspect="1" noChangeArrowheads="1"/>
          </p:cNvPicPr>
          <p:nvPr/>
        </p:nvPicPr>
        <p:blipFill>
          <a:blip r:embed="rId4"/>
          <a:srcRect/>
          <a:stretch>
            <a:fillRect/>
          </a:stretch>
        </p:blipFill>
        <p:spPr bwMode="auto">
          <a:xfrm>
            <a:off x="4076700" y="3886200"/>
            <a:ext cx="1104900" cy="704850"/>
          </a:xfrm>
          <a:prstGeom prst="rect">
            <a:avLst/>
          </a:prstGeom>
          <a:noFill/>
          <a:ln w="9525">
            <a:noFill/>
            <a:miter lim="800000"/>
            <a:headEnd/>
            <a:tailEnd/>
          </a:ln>
          <a:effectLst/>
        </p:spPr>
      </p:pic>
      <p:sp>
        <p:nvSpPr>
          <p:cNvPr id="9" name="Rectangle 8"/>
          <p:cNvSpPr/>
          <p:nvPr/>
        </p:nvSpPr>
        <p:spPr>
          <a:xfrm>
            <a:off x="228600" y="4114800"/>
            <a:ext cx="8382000" cy="1938992"/>
          </a:xfrm>
          <a:prstGeom prst="rect">
            <a:avLst/>
          </a:prstGeom>
        </p:spPr>
        <p:txBody>
          <a:bodyPr wrap="square">
            <a:spAutoFit/>
          </a:bodyPr>
          <a:lstStyle/>
          <a:p>
            <a:pPr algn="just"/>
            <a:r>
              <a:rPr lang="fr-FR" sz="2000" b="1" i="1" dirty="0" smtClean="0">
                <a:latin typeface="Times New Roman" pitchFamily="18" charset="0"/>
                <a:cs typeface="Times New Roman" pitchFamily="18" charset="0"/>
              </a:rPr>
              <a:t>3- L’incertitude </a:t>
            </a:r>
            <a:r>
              <a:rPr lang="fr-FR" sz="2000" b="1" i="1" dirty="0" smtClean="0">
                <a:latin typeface="Times New Roman" pitchFamily="18" charset="0"/>
                <a:cs typeface="Times New Roman" pitchFamily="18" charset="0"/>
              </a:rPr>
              <a:t>totale </a:t>
            </a:r>
          </a:p>
          <a:p>
            <a:pPr algn="just"/>
            <a:r>
              <a:rPr lang="fr-FR" sz="2000" dirty="0" smtClean="0">
                <a:latin typeface="Times New Roman" pitchFamily="18" charset="0"/>
                <a:cs typeface="Times New Roman" pitchFamily="18" charset="0"/>
              </a:rPr>
              <a:t>La méthode est aussi une source d'incertitude à évaluer (</a:t>
            </a:r>
            <a:r>
              <a:rPr lang="fr-FR" sz="2000" dirty="0" smtClean="0">
                <a:latin typeface="Times New Roman" pitchFamily="18" charset="0"/>
                <a:cs typeface="Times New Roman" pitchFamily="18" charset="0"/>
              </a:rPr>
              <a:t>notée 𝛥𝑋</a:t>
            </a:r>
            <a:r>
              <a:rPr lang="fr-FR" sz="1100" dirty="0" smtClean="0">
                <a:latin typeface="Times New Roman" pitchFamily="18" charset="0"/>
                <a:cs typeface="Times New Roman" pitchFamily="18" charset="0"/>
              </a:rPr>
              <a:t>𝑚</a:t>
            </a:r>
            <a:r>
              <a:rPr lang="fr-FR" sz="1100" dirty="0" smtClean="0">
                <a:latin typeface="Times New Roman" pitchFamily="18" charset="0"/>
                <a:cs typeface="Times New Roman" pitchFamily="18" charset="0"/>
              </a:rPr>
              <a:t>é𝑡ℎ𝑜𝑑𝑒</a:t>
            </a:r>
            <a:r>
              <a:rPr lang="fr-FR" sz="2000" dirty="0" smtClean="0">
                <a:latin typeface="Times New Roman" pitchFamily="18" charset="0"/>
                <a:cs typeface="Times New Roman" pitchFamily="18" charset="0"/>
              </a:rPr>
              <a:t>). </a:t>
            </a:r>
          </a:p>
          <a:p>
            <a:pPr algn="just"/>
            <a:r>
              <a:rPr lang="fr-FR" sz="2000" dirty="0" smtClean="0">
                <a:latin typeface="Times New Roman" pitchFamily="18" charset="0"/>
                <a:cs typeface="Times New Roman" pitchFamily="18" charset="0"/>
              </a:rPr>
              <a:t>D'où l’incertitude totale commise sur une mesure employant un appareil analogique sera la somme de l'incertitude de classe (instrumentale), de l'incertitude de lecture et de l'incertitude de méthode si elle existe : </a:t>
            </a:r>
            <a:endParaRPr lang="fr-FR" sz="2000" dirty="0" smtClean="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pic>
        <p:nvPicPr>
          <p:cNvPr id="7173" name="Picture 5"/>
          <p:cNvPicPr>
            <a:picLocks noChangeAspect="1" noChangeArrowheads="1"/>
          </p:cNvPicPr>
          <p:nvPr/>
        </p:nvPicPr>
        <p:blipFill>
          <a:blip r:embed="rId5"/>
          <a:srcRect/>
          <a:stretch>
            <a:fillRect/>
          </a:stretch>
        </p:blipFill>
        <p:spPr bwMode="auto">
          <a:xfrm>
            <a:off x="3733800" y="5791200"/>
            <a:ext cx="2171700" cy="76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11</a:t>
            </a:fld>
            <a:endParaRPr lang="fr-FR"/>
          </a:p>
        </p:txBody>
      </p:sp>
      <p:sp>
        <p:nvSpPr>
          <p:cNvPr id="3" name="Rectangle 2"/>
          <p:cNvSpPr/>
          <p:nvPr/>
        </p:nvSpPr>
        <p:spPr>
          <a:xfrm>
            <a:off x="152400" y="267831"/>
            <a:ext cx="8458200" cy="2862322"/>
          </a:xfrm>
          <a:prstGeom prst="rect">
            <a:avLst/>
          </a:prstGeom>
        </p:spPr>
        <p:txBody>
          <a:bodyPr wrap="square">
            <a:spAutoFit/>
          </a:bodyPr>
          <a:lstStyle/>
          <a:p>
            <a:pPr algn="just"/>
            <a:r>
              <a:rPr lang="fr-FR" sz="2000" b="1" dirty="0" smtClean="0">
                <a:latin typeface="Times New Roman" pitchFamily="18" charset="0"/>
                <a:cs typeface="Times New Roman" pitchFamily="18" charset="0"/>
              </a:rPr>
              <a:t>Les </a:t>
            </a:r>
            <a:r>
              <a:rPr lang="fr-FR" sz="2000" b="1" dirty="0" smtClean="0">
                <a:latin typeface="Times New Roman" pitchFamily="18" charset="0"/>
                <a:cs typeface="Times New Roman" pitchFamily="18" charset="0"/>
              </a:rPr>
              <a:t>appareils numériques </a:t>
            </a:r>
          </a:p>
          <a:p>
            <a:pPr algn="just"/>
            <a:r>
              <a:rPr lang="fr-FR" sz="2000" dirty="0" smtClean="0">
                <a:latin typeface="Times New Roman" pitchFamily="18" charset="0"/>
                <a:cs typeface="Times New Roman" pitchFamily="18" charset="0"/>
              </a:rPr>
              <a:t>Pour les appareils à affichage numérique, les constructeurs fournissent sous le nom de précision une indication qui permet de calculer l'incertitude totale sur la mesure. </a:t>
            </a:r>
          </a:p>
          <a:p>
            <a:pPr algn="just"/>
            <a:r>
              <a:rPr lang="fr-FR" sz="2000" dirty="0" smtClean="0">
                <a:latin typeface="Times New Roman" pitchFamily="18" charset="0"/>
                <a:cs typeface="Times New Roman" pitchFamily="18" charset="0"/>
              </a:rPr>
              <a:t>La précision est généralement donnée en pourcentage de la lecture pour chaque gamme. Elle peut être exprimée sous deux formes différentes : </a:t>
            </a:r>
            <a:endParaRPr lang="fr-FR" sz="2000" dirty="0" smtClean="0">
              <a:latin typeface="Times New Roman" pitchFamily="18" charset="0"/>
              <a:cs typeface="Times New Roman" pitchFamily="18" charset="0"/>
            </a:endParaRPr>
          </a:p>
          <a:p>
            <a:pPr algn="just"/>
            <a:endParaRPr lang="fr-FR" sz="2000" dirty="0" smtClean="0">
              <a:latin typeface="Times New Roman" pitchFamily="18" charset="0"/>
              <a:cs typeface="Times New Roman" pitchFamily="18" charset="0"/>
            </a:endParaRPr>
          </a:p>
          <a:p>
            <a:pPr algn="just"/>
            <a:r>
              <a:rPr lang="fr-FR" sz="2000" b="1" i="1" dirty="0" smtClean="0">
                <a:latin typeface="Times New Roman" pitchFamily="18" charset="0"/>
                <a:cs typeface="Times New Roman" pitchFamily="18" charset="0"/>
              </a:rPr>
              <a:t>1ère </a:t>
            </a:r>
            <a:r>
              <a:rPr lang="fr-FR" sz="2000" b="1" i="1" dirty="0" smtClean="0">
                <a:latin typeface="Times New Roman" pitchFamily="18" charset="0"/>
                <a:cs typeface="Times New Roman" pitchFamily="18" charset="0"/>
              </a:rPr>
              <a:t>forme </a:t>
            </a:r>
            <a:endParaRPr lang="fr-FR" sz="2000" b="1" i="1" dirty="0" smtClean="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srcRect/>
          <a:stretch>
            <a:fillRect/>
          </a:stretch>
        </p:blipFill>
        <p:spPr bwMode="auto">
          <a:xfrm>
            <a:off x="2909888" y="2552700"/>
            <a:ext cx="3324225" cy="571500"/>
          </a:xfrm>
          <a:prstGeom prst="rect">
            <a:avLst/>
          </a:prstGeom>
          <a:noFill/>
          <a:ln w="9525">
            <a:noFill/>
            <a:miter lim="800000"/>
            <a:headEnd/>
            <a:tailEnd/>
          </a:ln>
          <a:effectLst/>
        </p:spPr>
      </p:pic>
      <p:sp>
        <p:nvSpPr>
          <p:cNvPr id="5" name="Rectangle 4"/>
          <p:cNvSpPr/>
          <p:nvPr/>
        </p:nvSpPr>
        <p:spPr>
          <a:xfrm>
            <a:off x="152400" y="3025914"/>
            <a:ext cx="2034531" cy="707886"/>
          </a:xfrm>
          <a:prstGeom prst="rect">
            <a:avLst/>
          </a:prstGeom>
        </p:spPr>
        <p:txBody>
          <a:bodyPr wrap="none">
            <a:spAutoFit/>
          </a:bodyPr>
          <a:lstStyle/>
          <a:p>
            <a:r>
              <a:rPr lang="fr-FR" sz="2000" dirty="0" smtClean="0">
                <a:latin typeface="Times New Roman" pitchFamily="18" charset="0"/>
                <a:cs typeface="Times New Roman" pitchFamily="18" charset="0"/>
              </a:rPr>
              <a:t>On obtient donc : </a:t>
            </a:r>
            <a:endParaRPr lang="fr-FR" sz="2000" dirty="0" smtClean="0">
              <a:latin typeface="Times New Roman" pitchFamily="18" charset="0"/>
              <a:cs typeface="Times New Roman" pitchFamily="18" charset="0"/>
            </a:endParaRPr>
          </a:p>
          <a:p>
            <a:endParaRPr lang="fr-FR" sz="2000" dirty="0">
              <a:latin typeface="Times New Roman" pitchFamily="18" charset="0"/>
              <a:cs typeface="Times New Roman" pitchFamily="18" charset="0"/>
            </a:endParaRPr>
          </a:p>
        </p:txBody>
      </p:sp>
      <p:pic>
        <p:nvPicPr>
          <p:cNvPr id="8195" name="Picture 3"/>
          <p:cNvPicPr>
            <a:picLocks noChangeAspect="1" noChangeArrowheads="1"/>
          </p:cNvPicPr>
          <p:nvPr/>
        </p:nvPicPr>
        <p:blipFill>
          <a:blip r:embed="rId3"/>
          <a:srcRect/>
          <a:stretch>
            <a:fillRect/>
          </a:stretch>
        </p:blipFill>
        <p:spPr bwMode="auto">
          <a:xfrm>
            <a:off x="3690938" y="3457575"/>
            <a:ext cx="1762125" cy="733425"/>
          </a:xfrm>
          <a:prstGeom prst="rect">
            <a:avLst/>
          </a:prstGeom>
          <a:noFill/>
          <a:ln w="9525">
            <a:noFill/>
            <a:miter lim="800000"/>
            <a:headEnd/>
            <a:tailEnd/>
          </a:ln>
          <a:effectLst/>
        </p:spPr>
      </p:pic>
      <p:sp>
        <p:nvSpPr>
          <p:cNvPr id="7" name="Rectangle 6"/>
          <p:cNvSpPr/>
          <p:nvPr/>
        </p:nvSpPr>
        <p:spPr>
          <a:xfrm>
            <a:off x="152400" y="4230231"/>
            <a:ext cx="8839200" cy="2246769"/>
          </a:xfrm>
          <a:prstGeom prst="rect">
            <a:avLst/>
          </a:prstGeom>
        </p:spPr>
        <p:txBody>
          <a:bodyPr wrap="square">
            <a:spAutoFit/>
          </a:bodyPr>
          <a:lstStyle/>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 G: la gamme utilisée [unité] </a:t>
            </a:r>
          </a:p>
          <a:p>
            <a:r>
              <a:rPr lang="fr-FR" sz="2000" dirty="0" smtClean="0">
                <a:latin typeface="Times New Roman" pitchFamily="18" charset="0"/>
                <a:cs typeface="Times New Roman" pitchFamily="18" charset="0"/>
              </a:rPr>
              <a:t>▪ L: la lecture (affichée directement sur l’afficheur de l’appareil</a:t>
            </a:r>
            <a:r>
              <a:rPr lang="fr-FR" sz="2000" dirty="0" smtClean="0">
                <a:latin typeface="Times New Roman" pitchFamily="18" charset="0"/>
                <a:cs typeface="Times New Roman" pitchFamily="18" charset="0"/>
              </a:rPr>
              <a:t>)</a:t>
            </a:r>
          </a:p>
          <a:p>
            <a:endParaRPr lang="fr-FR" sz="2000" dirty="0" smtClean="0">
              <a:latin typeface="Times New Roman" pitchFamily="18" charset="0"/>
              <a:cs typeface="Times New Roman" pitchFamily="18" charset="0"/>
            </a:endParaRPr>
          </a:p>
          <a:p>
            <a:r>
              <a:rPr lang="fr-FR" sz="2000" b="1" i="1" dirty="0" smtClean="0">
                <a:latin typeface="Times New Roman" pitchFamily="18" charset="0"/>
                <a:cs typeface="Times New Roman" pitchFamily="18" charset="0"/>
              </a:rPr>
              <a:t>2ème </a:t>
            </a:r>
            <a:r>
              <a:rPr lang="fr-FR" sz="2000" b="1" i="1" dirty="0" smtClean="0">
                <a:latin typeface="Times New Roman" pitchFamily="18" charset="0"/>
                <a:cs typeface="Times New Roman" pitchFamily="18" charset="0"/>
              </a:rPr>
              <a:t>forme</a:t>
            </a:r>
            <a:r>
              <a:rPr lang="fr-FR" sz="2000" dirty="0" smtClean="0">
                <a:latin typeface="Times New Roman" pitchFamily="18" charset="0"/>
                <a:cs typeface="Times New Roman" pitchFamily="18" charset="0"/>
              </a:rPr>
              <a:t> </a:t>
            </a:r>
          </a:p>
          <a:p>
            <a:endParaRPr lang="fr-FR" sz="2000" dirty="0" smtClean="0">
              <a:latin typeface="Times New Roman" pitchFamily="18" charset="0"/>
              <a:cs typeface="Times New Roman" pitchFamily="18" charset="0"/>
            </a:endParaRPr>
          </a:p>
          <a:p>
            <a:endParaRPr lang="fr-FR" sz="2000" dirty="0" smtClean="0">
              <a:latin typeface="Times New Roman" pitchFamily="18" charset="0"/>
              <a:cs typeface="Times New Roman" pitchFamily="18" charset="0"/>
            </a:endParaRPr>
          </a:p>
        </p:txBody>
      </p:sp>
      <p:sp>
        <p:nvSpPr>
          <p:cNvPr id="8" name="Rectangle 7"/>
          <p:cNvSpPr/>
          <p:nvPr/>
        </p:nvSpPr>
        <p:spPr>
          <a:xfrm>
            <a:off x="224710" y="4019490"/>
            <a:ext cx="842090" cy="400110"/>
          </a:xfrm>
          <a:prstGeom prst="rect">
            <a:avLst/>
          </a:prstGeom>
        </p:spPr>
        <p:txBody>
          <a:bodyPr wrap="none">
            <a:spAutoFit/>
          </a:bodyPr>
          <a:lstStyle/>
          <a:p>
            <a:r>
              <a:rPr lang="fr-FR" sz="2000" dirty="0" smtClean="0">
                <a:solidFill>
                  <a:prstClr val="black"/>
                </a:solidFill>
                <a:latin typeface="Times New Roman" pitchFamily="18" charset="0"/>
                <a:cs typeface="Times New Roman" pitchFamily="18" charset="0"/>
              </a:rPr>
              <a:t>Avec :</a:t>
            </a:r>
            <a:endParaRPr lang="fr-FR" dirty="0"/>
          </a:p>
        </p:txBody>
      </p:sp>
      <p:pic>
        <p:nvPicPr>
          <p:cNvPr id="8196" name="Picture 4"/>
          <p:cNvPicPr>
            <a:picLocks noChangeAspect="1" noChangeArrowheads="1"/>
          </p:cNvPicPr>
          <p:nvPr/>
        </p:nvPicPr>
        <p:blipFill>
          <a:blip r:embed="rId4"/>
          <a:srcRect/>
          <a:stretch>
            <a:fillRect/>
          </a:stretch>
        </p:blipFill>
        <p:spPr bwMode="auto">
          <a:xfrm>
            <a:off x="3228975" y="5962650"/>
            <a:ext cx="3095625" cy="438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12</a:t>
            </a:fld>
            <a:endParaRPr lang="fr-FR"/>
          </a:p>
        </p:txBody>
      </p:sp>
      <p:sp>
        <p:nvSpPr>
          <p:cNvPr id="3" name="Rectangle 2"/>
          <p:cNvSpPr/>
          <p:nvPr/>
        </p:nvSpPr>
        <p:spPr>
          <a:xfrm>
            <a:off x="228600" y="152400"/>
            <a:ext cx="2034531" cy="400110"/>
          </a:xfrm>
          <a:prstGeom prst="rect">
            <a:avLst/>
          </a:prstGeom>
        </p:spPr>
        <p:txBody>
          <a:bodyPr wrap="none">
            <a:spAutoFit/>
          </a:bodyPr>
          <a:lstStyle/>
          <a:p>
            <a:r>
              <a:rPr lang="fr-FR" sz="2000" dirty="0" smtClean="0">
                <a:latin typeface="Times New Roman" pitchFamily="18" charset="0"/>
                <a:cs typeface="Times New Roman" pitchFamily="18" charset="0"/>
              </a:rPr>
              <a:t>On obtient donc : </a:t>
            </a:r>
            <a:endParaRPr lang="fr-FR" sz="2000" dirty="0">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srcRect/>
          <a:stretch>
            <a:fillRect/>
          </a:stretch>
        </p:blipFill>
        <p:spPr bwMode="auto">
          <a:xfrm>
            <a:off x="2209800" y="381000"/>
            <a:ext cx="1466850" cy="609600"/>
          </a:xfrm>
          <a:prstGeom prst="rect">
            <a:avLst/>
          </a:prstGeom>
          <a:noFill/>
          <a:ln w="9525">
            <a:noFill/>
            <a:miter lim="800000"/>
            <a:headEnd/>
            <a:tailEnd/>
          </a:ln>
          <a:effectLst/>
        </p:spPr>
      </p:pic>
      <p:sp>
        <p:nvSpPr>
          <p:cNvPr id="5" name="Rectangle 4"/>
          <p:cNvSpPr/>
          <p:nvPr/>
        </p:nvSpPr>
        <p:spPr>
          <a:xfrm>
            <a:off x="228600" y="990600"/>
            <a:ext cx="906210" cy="400110"/>
          </a:xfrm>
          <a:prstGeom prst="rect">
            <a:avLst/>
          </a:prstGeom>
        </p:spPr>
        <p:txBody>
          <a:bodyPr wrap="none">
            <a:spAutoFit/>
          </a:bodyPr>
          <a:lstStyle/>
          <a:p>
            <a:r>
              <a:rPr lang="fr-FR" sz="2000" dirty="0" smtClean="0">
                <a:latin typeface="Times New Roman" pitchFamily="18" charset="0"/>
                <a:cs typeface="Times New Roman" pitchFamily="18" charset="0"/>
              </a:rPr>
              <a:t>Avec : </a:t>
            </a:r>
            <a:endParaRPr lang="fr-FR" sz="2000" dirty="0">
              <a:latin typeface="Times New Roman" pitchFamily="18" charset="0"/>
              <a:cs typeface="Times New Roman" pitchFamily="18" charset="0"/>
            </a:endParaRPr>
          </a:p>
        </p:txBody>
      </p:sp>
      <p:sp>
        <p:nvSpPr>
          <p:cNvPr id="6" name="Rectangle 5"/>
          <p:cNvSpPr/>
          <p:nvPr/>
        </p:nvSpPr>
        <p:spPr>
          <a:xfrm>
            <a:off x="457200" y="1371600"/>
            <a:ext cx="8534400" cy="1323439"/>
          </a:xfrm>
          <a:prstGeom prst="rect">
            <a:avLst/>
          </a:prstGeom>
        </p:spPr>
        <p:txBody>
          <a:bodyPr wrap="square">
            <a:spAutoFit/>
          </a:bodyPr>
          <a:lstStyle/>
          <a:p>
            <a:endParaRPr lang="fr-FR" sz="2000" dirty="0" smtClean="0">
              <a:latin typeface="Times New Roman" pitchFamily="18" charset="0"/>
              <a:cs typeface="Times New Roman" pitchFamily="18" charset="0"/>
            </a:endParaRPr>
          </a:p>
          <a:p>
            <a:r>
              <a:rPr lang="fr-FR" sz="2000" i="1" dirty="0" smtClean="0">
                <a:latin typeface="Times New Roman" pitchFamily="18" charset="0"/>
                <a:cs typeface="Times New Roman" pitchFamily="18" charset="0"/>
              </a:rPr>
              <a:t>▪ n : le nombre de points d’erreur commise par appareil </a:t>
            </a:r>
          </a:p>
          <a:p>
            <a:r>
              <a:rPr lang="fr-FR" sz="2000" i="1" dirty="0" smtClean="0">
                <a:latin typeface="Times New Roman" pitchFamily="18" charset="0"/>
                <a:cs typeface="Times New Roman" pitchFamily="18" charset="0"/>
              </a:rPr>
              <a:t>▪ N : le nombre total de points de l’appareil </a:t>
            </a:r>
          </a:p>
          <a:p>
            <a:endParaRPr lang="fr-FR" sz="2000" dirty="0" smtClean="0">
              <a:latin typeface="Times New Roman" pitchFamily="18" charset="0"/>
              <a:cs typeface="Times New Roman" pitchFamily="18" charset="0"/>
            </a:endParaRPr>
          </a:p>
        </p:txBody>
      </p:sp>
      <p:sp>
        <p:nvSpPr>
          <p:cNvPr id="7" name="Rectangle 6"/>
          <p:cNvSpPr/>
          <p:nvPr/>
        </p:nvSpPr>
        <p:spPr>
          <a:xfrm>
            <a:off x="152400" y="2562761"/>
            <a:ext cx="8534400" cy="1631216"/>
          </a:xfrm>
          <a:prstGeom prst="rect">
            <a:avLst/>
          </a:prstGeom>
        </p:spPr>
        <p:txBody>
          <a:bodyPr wrap="square">
            <a:spAutoFit/>
          </a:bodyPr>
          <a:lstStyle/>
          <a:p>
            <a:pPr algn="just"/>
            <a:endParaRPr lang="fr-FR" sz="2000" b="1" dirty="0" smtClean="0">
              <a:latin typeface="Times New Roman" pitchFamily="18" charset="0"/>
              <a:cs typeface="Times New Roman" pitchFamily="18" charset="0"/>
            </a:endParaRPr>
          </a:p>
          <a:p>
            <a:pPr algn="just"/>
            <a:r>
              <a:rPr lang="fr-FR" sz="2000" b="1" dirty="0" smtClean="0">
                <a:latin typeface="Times New Roman" pitchFamily="18" charset="0"/>
                <a:cs typeface="Times New Roman" pitchFamily="18" charset="0"/>
              </a:rPr>
              <a:t>Calcul </a:t>
            </a:r>
            <a:r>
              <a:rPr lang="fr-FR" sz="2000" b="1" dirty="0" smtClean="0">
                <a:latin typeface="Times New Roman" pitchFamily="18" charset="0"/>
                <a:cs typeface="Times New Roman" pitchFamily="18" charset="0"/>
              </a:rPr>
              <a:t>d’incertitudes par différentielle </a:t>
            </a:r>
          </a:p>
          <a:p>
            <a:pPr algn="just"/>
            <a:r>
              <a:rPr lang="fr-FR" sz="2000" dirty="0" smtClean="0">
                <a:latin typeface="Times New Roman" pitchFamily="18" charset="0"/>
                <a:cs typeface="Times New Roman" pitchFamily="18" charset="0"/>
              </a:rPr>
              <a:t>La grandeur mesurée s’obtient par une mesure indirecte. Supposons que des mesures ont donné deux valeurs x et y avec des incertitudes absolues Δ𝑥 𝑒𝑡 Δ𝑦. Considérons la fonction f(x, y) dont on veut calculer Δ</a:t>
            </a:r>
            <a:r>
              <a:rPr lang="fr-FR" sz="2000" i="1" dirty="0" smtClean="0">
                <a:latin typeface="Times New Roman" pitchFamily="18" charset="0"/>
                <a:cs typeface="Times New Roman" pitchFamily="18" charset="0"/>
              </a:rPr>
              <a:t>f. </a:t>
            </a:r>
            <a:endParaRPr lang="fr-FR" sz="2000" dirty="0">
              <a:latin typeface="Times New Roman" pitchFamily="18" charset="0"/>
              <a:cs typeface="Times New Roman" pitchFamily="18" charset="0"/>
            </a:endParaRPr>
          </a:p>
        </p:txBody>
      </p:sp>
      <p:pic>
        <p:nvPicPr>
          <p:cNvPr id="9219" name="Picture 3"/>
          <p:cNvPicPr>
            <a:picLocks noChangeAspect="1" noChangeArrowheads="1"/>
          </p:cNvPicPr>
          <p:nvPr/>
        </p:nvPicPr>
        <p:blipFill>
          <a:blip r:embed="rId3"/>
          <a:srcRect/>
          <a:stretch>
            <a:fillRect/>
          </a:stretch>
        </p:blipFill>
        <p:spPr bwMode="auto">
          <a:xfrm>
            <a:off x="3343275" y="4772025"/>
            <a:ext cx="2457450" cy="714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13</a:t>
            </a:fld>
            <a:endParaRPr lang="fr-FR"/>
          </a:p>
        </p:txBody>
      </p:sp>
      <p:sp>
        <p:nvSpPr>
          <p:cNvPr id="3" name="Rectangle 2"/>
          <p:cNvSpPr/>
          <p:nvPr/>
        </p:nvSpPr>
        <p:spPr>
          <a:xfrm>
            <a:off x="152400" y="304800"/>
            <a:ext cx="8305800" cy="707886"/>
          </a:xfrm>
          <a:prstGeom prst="rect">
            <a:avLst/>
          </a:prstGeom>
        </p:spPr>
        <p:txBody>
          <a:bodyPr wrap="square">
            <a:spAutoFit/>
          </a:bodyPr>
          <a:lstStyle/>
          <a:p>
            <a:r>
              <a:rPr lang="fr-FR" sz="2000" b="1" i="1" dirty="0" smtClean="0">
                <a:latin typeface="Times New Roman" pitchFamily="18" charset="0"/>
                <a:cs typeface="Times New Roman" pitchFamily="18" charset="0"/>
              </a:rPr>
              <a:t>Règles particulières : </a:t>
            </a:r>
            <a:endParaRPr lang="fr-FR" sz="2000" b="1" i="1" dirty="0" smtClean="0">
              <a:latin typeface="Times New Roman" pitchFamily="18" charset="0"/>
              <a:cs typeface="Times New Roman" pitchFamily="18" charset="0"/>
            </a:endParaRPr>
          </a:p>
          <a:p>
            <a:endParaRPr lang="fr-FR" sz="2000" b="1" i="1" dirty="0" smtClean="0">
              <a:latin typeface="Times New Roman" pitchFamily="18" charset="0"/>
              <a:cs typeface="Times New Roman" pitchFamily="18" charset="0"/>
            </a:endParaRPr>
          </a:p>
        </p:txBody>
      </p:sp>
      <p:sp>
        <p:nvSpPr>
          <p:cNvPr id="4" name="Rectangle 3"/>
          <p:cNvSpPr/>
          <p:nvPr/>
        </p:nvSpPr>
        <p:spPr>
          <a:xfrm>
            <a:off x="304800" y="3163431"/>
            <a:ext cx="8534400" cy="2246769"/>
          </a:xfrm>
          <a:prstGeom prst="rect">
            <a:avLst/>
          </a:prstGeom>
        </p:spPr>
        <p:txBody>
          <a:bodyPr wrap="square">
            <a:spAutoFit/>
          </a:bodyPr>
          <a:lstStyle/>
          <a:p>
            <a:r>
              <a:rPr lang="fr-FR" sz="2000" dirty="0" smtClean="0">
                <a:latin typeface="Times New Roman" pitchFamily="18" charset="0"/>
                <a:cs typeface="Times New Roman" pitchFamily="18" charset="0"/>
              </a:rPr>
              <a:t>Exemple </a:t>
            </a:r>
            <a:r>
              <a:rPr lang="fr-FR" sz="2000" dirty="0" smtClean="0">
                <a:latin typeface="Times New Roman" pitchFamily="18" charset="0"/>
                <a:cs typeface="Times New Roman" pitchFamily="18" charset="0"/>
              </a:rPr>
              <a:t>:</a:t>
            </a:r>
          </a:p>
          <a:p>
            <a:endParaRPr lang="fr-FR" sz="2000" dirty="0" smtClean="0">
              <a:latin typeface="Times New Roman" pitchFamily="18" charset="0"/>
              <a:cs typeface="Times New Roman" pitchFamily="18" charset="0"/>
            </a:endParaRP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R </a:t>
            </a:r>
            <a:r>
              <a:rPr lang="fr-FR" sz="2000" dirty="0" smtClean="0">
                <a:latin typeface="Times New Roman" pitchFamily="18" charset="0"/>
                <a:cs typeface="Times New Roman" pitchFamily="18" charset="0"/>
              </a:rPr>
              <a:t>: valeur mesurée indirectement par un voltmètre et un ampèremètre. </a:t>
            </a:r>
          </a:p>
          <a:p>
            <a:r>
              <a:rPr lang="fr-FR" sz="2000" dirty="0" smtClean="0">
                <a:latin typeface="Times New Roman" pitchFamily="18" charset="0"/>
                <a:cs typeface="Times New Roman" pitchFamily="18" charset="0"/>
              </a:rPr>
              <a:t>U : mesurée par un voltmètre. </a:t>
            </a:r>
          </a:p>
          <a:p>
            <a:r>
              <a:rPr lang="fr-FR" sz="2000" dirty="0" smtClean="0">
                <a:latin typeface="Times New Roman" pitchFamily="18" charset="0"/>
                <a:cs typeface="Times New Roman" pitchFamily="18" charset="0"/>
              </a:rPr>
              <a:t>I : mesuré par un ampèremètre. </a:t>
            </a:r>
            <a:endParaRPr lang="fr-FR" sz="2000" dirty="0" smtClean="0">
              <a:latin typeface="Times New Roman" pitchFamily="18" charset="0"/>
              <a:cs typeface="Times New Roman" pitchFamily="18" charset="0"/>
            </a:endParaRPr>
          </a:p>
          <a:p>
            <a:endParaRPr lang="fr-FR" sz="2000" dirty="0" smtClean="0">
              <a:latin typeface="Times New Roman" pitchFamily="18" charset="0"/>
              <a:cs typeface="Times New Roman" pitchFamily="18" charset="0"/>
            </a:endParaRPr>
          </a:p>
        </p:txBody>
      </p:sp>
      <p:pic>
        <p:nvPicPr>
          <p:cNvPr id="10242" name="Picture 2"/>
          <p:cNvPicPr>
            <a:picLocks noChangeAspect="1" noChangeArrowheads="1"/>
          </p:cNvPicPr>
          <p:nvPr/>
        </p:nvPicPr>
        <p:blipFill>
          <a:blip r:embed="rId3"/>
          <a:srcRect/>
          <a:stretch>
            <a:fillRect/>
          </a:stretch>
        </p:blipFill>
        <p:spPr bwMode="auto">
          <a:xfrm>
            <a:off x="4676775" y="4724400"/>
            <a:ext cx="2028825" cy="1666875"/>
          </a:xfrm>
          <a:prstGeom prst="rect">
            <a:avLst/>
          </a:prstGeom>
          <a:noFill/>
          <a:ln w="9525">
            <a:noFill/>
            <a:miter lim="800000"/>
            <a:headEnd/>
            <a:tailEnd/>
          </a:ln>
          <a:effectLst/>
        </p:spPr>
      </p:pic>
      <p:pic>
        <p:nvPicPr>
          <p:cNvPr id="10243" name="Picture 3"/>
          <p:cNvPicPr>
            <a:picLocks noChangeAspect="1" noChangeArrowheads="1"/>
          </p:cNvPicPr>
          <p:nvPr/>
        </p:nvPicPr>
        <p:blipFill>
          <a:blip r:embed="rId4"/>
          <a:srcRect/>
          <a:stretch>
            <a:fillRect/>
          </a:stretch>
        </p:blipFill>
        <p:spPr bwMode="auto">
          <a:xfrm>
            <a:off x="4972050" y="3524250"/>
            <a:ext cx="590550" cy="514350"/>
          </a:xfrm>
          <a:prstGeom prst="rect">
            <a:avLst/>
          </a:prstGeom>
          <a:noFill/>
          <a:ln w="9525">
            <a:noFill/>
            <a:miter lim="800000"/>
            <a:headEnd/>
            <a:tailEnd/>
          </a:ln>
          <a:effectLst/>
        </p:spPr>
      </p:pic>
      <p:pic>
        <p:nvPicPr>
          <p:cNvPr id="10244" name="Picture 4"/>
          <p:cNvPicPr>
            <a:picLocks noChangeAspect="1" noChangeArrowheads="1"/>
          </p:cNvPicPr>
          <p:nvPr/>
        </p:nvPicPr>
        <p:blipFill>
          <a:blip r:embed="rId5"/>
          <a:srcRect/>
          <a:stretch>
            <a:fillRect/>
          </a:stretch>
        </p:blipFill>
        <p:spPr bwMode="auto">
          <a:xfrm>
            <a:off x="1933575" y="762000"/>
            <a:ext cx="6753225" cy="23336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14</a:t>
            </a:fld>
            <a:endParaRPr lang="fr-FR"/>
          </a:p>
        </p:txBody>
      </p:sp>
      <p:sp>
        <p:nvSpPr>
          <p:cNvPr id="3" name="Rectangle 2"/>
          <p:cNvSpPr/>
          <p:nvPr/>
        </p:nvSpPr>
        <p:spPr>
          <a:xfrm>
            <a:off x="533400" y="2286000"/>
            <a:ext cx="8153400" cy="1631216"/>
          </a:xfrm>
          <a:prstGeom prst="rect">
            <a:avLst/>
          </a:prstGeom>
        </p:spPr>
        <p:txBody>
          <a:bodyPr wrap="square">
            <a:spAutoFit/>
          </a:bodyPr>
          <a:lstStyle/>
          <a:p>
            <a:pPr algn="ctr"/>
            <a:r>
              <a:rPr lang="fr-FR" sz="3200" dirty="0" smtClean="0">
                <a:latin typeface="Times New Roman" pitchFamily="18" charset="0"/>
                <a:cs typeface="Times New Roman" pitchFamily="18" charset="0"/>
              </a:rPr>
              <a:t>CONCLUSION</a:t>
            </a:r>
          </a:p>
          <a:p>
            <a:pPr algn="ctr"/>
            <a:r>
              <a:rPr lang="fr-FR" sz="2800" dirty="0" smtClean="0">
                <a:latin typeface="Times New Roman" pitchFamily="18" charset="0"/>
                <a:cs typeface="Times New Roman" pitchFamily="18" charset="0"/>
              </a:rPr>
              <a:t> </a:t>
            </a:r>
            <a:endParaRPr lang="fr-FR" sz="28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Dans ce chapitre, on a parlé des erreurs de mesures des appareils analogiques et numériques, comment calculer les incertitudes absolues et relatives.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04800"/>
            <a:ext cx="8229600" cy="1143000"/>
          </a:xfrm>
        </p:spPr>
        <p:txBody>
          <a:bodyPr>
            <a:normAutofit fontScale="90000"/>
          </a:bodyPr>
          <a:lstStyle/>
          <a:p>
            <a:r>
              <a:rPr lang="fr-FR" sz="3600" dirty="0" smtClean="0"/>
              <a:t/>
            </a:r>
            <a:br>
              <a:rPr lang="fr-FR" sz="3600" dirty="0" smtClean="0"/>
            </a:br>
            <a:r>
              <a:rPr lang="fr-FR" sz="3600" dirty="0">
                <a:latin typeface="Times New Roman" pitchFamily="18" charset="0"/>
                <a:cs typeface="Times New Roman" pitchFamily="18" charset="0"/>
              </a:rPr>
              <a:t>CHAPITRE </a:t>
            </a:r>
            <a:r>
              <a:rPr lang="fr-FR" sz="3600" dirty="0" smtClean="0">
                <a:latin typeface="Times New Roman" pitchFamily="18" charset="0"/>
                <a:cs typeface="Times New Roman" pitchFamily="18" charset="0"/>
              </a:rPr>
              <a:t>II</a:t>
            </a:r>
            <a:br>
              <a:rPr lang="fr-FR" sz="3600" dirty="0" smtClean="0">
                <a:latin typeface="Times New Roman" pitchFamily="18" charset="0"/>
                <a:cs typeface="Times New Roman" pitchFamily="18" charset="0"/>
              </a:rPr>
            </a:br>
            <a:r>
              <a:rPr lang="fr-FR" sz="3600" dirty="0" smtClean="0">
                <a:latin typeface="Times New Roman" pitchFamily="18" charset="0"/>
                <a:cs typeface="Times New Roman" pitchFamily="18" charset="0"/>
              </a:rPr>
              <a:t>LES </a:t>
            </a:r>
            <a:r>
              <a:rPr lang="fr-FR" sz="3600" dirty="0">
                <a:latin typeface="Times New Roman" pitchFamily="18" charset="0"/>
                <a:cs typeface="Times New Roman" pitchFamily="18" charset="0"/>
              </a:rPr>
              <a:t>ERREURS DE MESURE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pPr algn="just"/>
            <a:r>
              <a:rPr lang="fr-FR" sz="2000" dirty="0">
                <a:latin typeface="Times New Roman" pitchFamily="18" charset="0"/>
                <a:cs typeface="Times New Roman" pitchFamily="18" charset="0"/>
              </a:rPr>
              <a:t>INTRODUCTION </a:t>
            </a:r>
          </a:p>
          <a:p>
            <a:pPr algn="just"/>
            <a:r>
              <a:rPr lang="fr-FR" sz="2000" dirty="0">
                <a:latin typeface="Times New Roman" pitchFamily="18" charset="0"/>
                <a:cs typeface="Times New Roman" pitchFamily="18" charset="0"/>
              </a:rPr>
              <a:t>Aucune mesure n'est parfaite. Quel que soit sa mise en </a:t>
            </a:r>
            <a:r>
              <a:rPr lang="fr-FR" sz="2000" dirty="0" err="1">
                <a:latin typeface="Times New Roman" pitchFamily="18" charset="0"/>
                <a:cs typeface="Times New Roman" pitchFamily="18" charset="0"/>
              </a:rPr>
              <a:t>oeuvre</a:t>
            </a:r>
            <a:r>
              <a:rPr lang="fr-FR" sz="2000" dirty="0">
                <a:latin typeface="Times New Roman" pitchFamily="18" charset="0"/>
                <a:cs typeface="Times New Roman" pitchFamily="18" charset="0"/>
              </a:rPr>
              <a:t>, la précision de l'appareil, la compétence de l'opérateur, le respect des règles de manipulation et de contrôle sévère de tous les paramètres d'influence, il restera toujours une incertitude sur la mesure. Tous les efforts accomplis dans le domaine de l'instrumentation visent à faire tendre cette incertitude vers une valeur de plus en plus faible, tout en sachant qu‘il ne sera jamais possible de l'annuler. C'est pourquoi toute mesure, pour être complète, doit comporter la valeur mesurée et les limites de l'erreur possible sur la valeur </a:t>
            </a:r>
            <a:r>
              <a:rPr lang="fr-FR" sz="2000" dirty="0" smtClean="0">
                <a:latin typeface="Times New Roman" pitchFamily="18" charset="0"/>
                <a:cs typeface="Times New Roman" pitchFamily="18" charset="0"/>
              </a:rPr>
              <a:t>donnée.</a:t>
            </a:r>
          </a:p>
          <a:p>
            <a:pPr algn="just"/>
            <a:r>
              <a:rPr lang="fr-FR" sz="2000" dirty="0" smtClean="0">
                <a:latin typeface="Times New Roman" pitchFamily="18" charset="0"/>
                <a:cs typeface="Times New Roman" pitchFamily="18" charset="0"/>
              </a:rPr>
              <a:t> </a:t>
            </a:r>
            <a:endParaRPr lang="fr-FR" sz="2000" dirty="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pPr>
              <a:defRPr/>
            </a:pPr>
            <a:fld id="{1288EA98-4C85-41FF-AB84-E678E5ACB5D2}" type="slidenum">
              <a:rPr lang="fr-FR" smtClean="0"/>
              <a:pPr>
                <a:defRPr/>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3</a:t>
            </a:fld>
            <a:endParaRPr lang="fr-FR"/>
          </a:p>
        </p:txBody>
      </p:sp>
      <p:sp>
        <p:nvSpPr>
          <p:cNvPr id="3" name="Rectangle 2"/>
          <p:cNvSpPr/>
          <p:nvPr/>
        </p:nvSpPr>
        <p:spPr>
          <a:xfrm>
            <a:off x="304800" y="457200"/>
            <a:ext cx="8382000" cy="5632311"/>
          </a:xfrm>
          <a:prstGeom prst="rect">
            <a:avLst/>
          </a:prstGeom>
        </p:spPr>
        <p:txBody>
          <a:bodyPr wrap="square">
            <a:spAutoFit/>
          </a:bodyPr>
          <a:lstStyle/>
          <a:p>
            <a:pPr algn="just"/>
            <a:r>
              <a:rPr lang="fr-FR" sz="2000" b="1" dirty="0" smtClean="0">
                <a:latin typeface="Times New Roman" pitchFamily="18" charset="0"/>
                <a:cs typeface="Times New Roman" pitchFamily="18" charset="0"/>
              </a:rPr>
              <a:t>CLASSIFICATION DES ERREURS </a:t>
            </a:r>
          </a:p>
          <a:p>
            <a:pPr algn="just"/>
            <a:r>
              <a:rPr lang="fr-FR" sz="2000" dirty="0" smtClean="0">
                <a:latin typeface="Times New Roman" pitchFamily="18" charset="0"/>
                <a:cs typeface="Times New Roman" pitchFamily="18" charset="0"/>
              </a:rPr>
              <a:t>Suivant les causes, on a deux types d'erreurs : </a:t>
            </a:r>
          </a:p>
          <a:p>
            <a:pPr marL="457200" indent="-457200" algn="just">
              <a:buFont typeface="+mj-lt"/>
              <a:buAutoNum type="arabicPeriod"/>
            </a:pPr>
            <a:r>
              <a:rPr lang="fr-FR" sz="2000" b="1" dirty="0" smtClean="0">
                <a:latin typeface="Times New Roman" pitchFamily="18" charset="0"/>
                <a:cs typeface="Times New Roman" pitchFamily="18" charset="0"/>
              </a:rPr>
              <a:t> Les </a:t>
            </a:r>
            <a:r>
              <a:rPr lang="fr-FR" sz="2000" b="1" dirty="0" smtClean="0">
                <a:latin typeface="Times New Roman" pitchFamily="18" charset="0"/>
                <a:cs typeface="Times New Roman" pitchFamily="18" charset="0"/>
              </a:rPr>
              <a:t>erreurs systématiques </a:t>
            </a:r>
          </a:p>
          <a:p>
            <a:pPr algn="just"/>
            <a:r>
              <a:rPr lang="fr-FR" sz="2000" dirty="0" smtClean="0">
                <a:latin typeface="Times New Roman" pitchFamily="18" charset="0"/>
                <a:cs typeface="Times New Roman" pitchFamily="18" charset="0"/>
              </a:rPr>
              <a:t>C'est toute erreur due à une cause connue ou connaissable. Elles ont pour causes : </a:t>
            </a:r>
          </a:p>
          <a:p>
            <a:pPr algn="just">
              <a:buFont typeface="Arial" pitchFamily="34" charset="0"/>
              <a:buChar char="•"/>
            </a:pPr>
            <a:r>
              <a:rPr lang="fr-FR" sz="2000" b="1" i="1" dirty="0" smtClean="0">
                <a:latin typeface="Times New Roman" pitchFamily="18" charset="0"/>
                <a:cs typeface="Times New Roman" pitchFamily="18" charset="0"/>
              </a:rPr>
              <a:t> La </a:t>
            </a:r>
            <a:r>
              <a:rPr lang="fr-FR" sz="2000" b="1" i="1" dirty="0" smtClean="0">
                <a:latin typeface="Times New Roman" pitchFamily="18" charset="0"/>
                <a:cs typeface="Times New Roman" pitchFamily="18" charset="0"/>
              </a:rPr>
              <a:t>méthode de mesure (Erreur systématique de la méthode) </a:t>
            </a:r>
          </a:p>
          <a:p>
            <a:pPr algn="just"/>
            <a:r>
              <a:rPr lang="fr-FR" sz="2000" dirty="0" smtClean="0">
                <a:latin typeface="Times New Roman" pitchFamily="18" charset="0"/>
                <a:cs typeface="Times New Roman" pitchFamily="18" charset="0"/>
              </a:rPr>
              <a:t>La méthode de mesure choisie entraîne une perturbation sur la grandeur à mesurer (ce sont les résistances internes RA et RV). </a:t>
            </a:r>
          </a:p>
          <a:p>
            <a:pPr algn="just">
              <a:buFont typeface="Arial" pitchFamily="34" charset="0"/>
              <a:buChar char="•"/>
            </a:pPr>
            <a:r>
              <a:rPr lang="fr-FR" sz="2000" b="1" i="1" dirty="0" smtClean="0">
                <a:latin typeface="Times New Roman" pitchFamily="18" charset="0"/>
                <a:cs typeface="Times New Roman" pitchFamily="18" charset="0"/>
              </a:rPr>
              <a:t> L'opérateur </a:t>
            </a:r>
            <a:r>
              <a:rPr lang="fr-FR" sz="2000" b="1" i="1" dirty="0" smtClean="0">
                <a:latin typeface="Times New Roman" pitchFamily="18" charset="0"/>
                <a:cs typeface="Times New Roman" pitchFamily="18" charset="0"/>
              </a:rPr>
              <a:t>(Erreur systématiques de lecture) </a:t>
            </a:r>
          </a:p>
          <a:p>
            <a:pPr algn="just"/>
            <a:r>
              <a:rPr lang="fr-FR" sz="2000" dirty="0" smtClean="0">
                <a:latin typeface="Times New Roman" pitchFamily="18" charset="0"/>
                <a:cs typeface="Times New Roman" pitchFamily="18" charset="0"/>
              </a:rPr>
              <a:t>Lors d'une mesure, l'aiguille ou le spot lumineux s'immobilise entre deux traits de la graduation ce qui oblige l'opérateur à estimer une fraction de division de l'échelle de lecture, il en résulte une erreur inévitable. </a:t>
            </a:r>
          </a:p>
          <a:p>
            <a:pPr algn="just">
              <a:buFont typeface="Arial" pitchFamily="34" charset="0"/>
              <a:buChar char="•"/>
            </a:pPr>
            <a:r>
              <a:rPr lang="fr-FR" sz="2000" b="1" i="1" dirty="0" smtClean="0">
                <a:latin typeface="Times New Roman" pitchFamily="18" charset="0"/>
                <a:cs typeface="Times New Roman" pitchFamily="18" charset="0"/>
              </a:rPr>
              <a:t> L’appareil </a:t>
            </a:r>
            <a:r>
              <a:rPr lang="fr-FR" sz="2000" b="1" i="1" dirty="0" smtClean="0">
                <a:latin typeface="Times New Roman" pitchFamily="18" charset="0"/>
                <a:cs typeface="Times New Roman" pitchFamily="18" charset="0"/>
              </a:rPr>
              <a:t>de mesure (Erreur systématique instrumentale) </a:t>
            </a:r>
          </a:p>
          <a:p>
            <a:pPr algn="just"/>
            <a:r>
              <a:rPr lang="fr-FR" sz="2000" dirty="0" smtClean="0">
                <a:latin typeface="Times New Roman" pitchFamily="18" charset="0"/>
                <a:cs typeface="Times New Roman" pitchFamily="18" charset="0"/>
              </a:rPr>
              <a:t>La classe de précision d'un appareil de mesure dépend des imprécisions de fabrication, de calibrage et de conception. Plus la fabrication est soignée, plus l'erreur est petite. De plus l'erreur dépend du réglage de zéro électrique ou mécanique et de la courbe d'étalonnage de l'appareil. </a:t>
            </a:r>
            <a:endParaRPr lang="fr-FR" sz="2000" dirty="0" smtClean="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2"/>
          <a:srcRect/>
          <a:stretch>
            <a:fillRect/>
          </a:stretch>
        </p:blipFill>
        <p:spPr bwMode="auto">
          <a:xfrm>
            <a:off x="3238500" y="5857875"/>
            <a:ext cx="2667000" cy="7715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4</a:t>
            </a:fld>
            <a:endParaRPr lang="fr-FR"/>
          </a:p>
        </p:txBody>
      </p:sp>
      <p:sp>
        <p:nvSpPr>
          <p:cNvPr id="4" name="Rectangle 3"/>
          <p:cNvSpPr/>
          <p:nvPr/>
        </p:nvSpPr>
        <p:spPr>
          <a:xfrm>
            <a:off x="304800" y="228600"/>
            <a:ext cx="8382000" cy="5355312"/>
          </a:xfrm>
          <a:prstGeom prst="rect">
            <a:avLst/>
          </a:prstGeom>
        </p:spPr>
        <p:txBody>
          <a:bodyPr wrap="square">
            <a:spAutoFit/>
          </a:bodyPr>
          <a:lstStyle/>
          <a:p>
            <a:pPr marL="342900" indent="-342900" algn="just"/>
            <a:r>
              <a:rPr lang="fr-FR" sz="1800" b="1" dirty="0" smtClean="0">
                <a:latin typeface="Times New Roman" pitchFamily="18" charset="0"/>
                <a:cs typeface="Times New Roman" pitchFamily="18" charset="0"/>
              </a:rPr>
              <a:t>2.    Les </a:t>
            </a:r>
            <a:r>
              <a:rPr lang="fr-FR" sz="1800" b="1" dirty="0" smtClean="0">
                <a:latin typeface="Times New Roman" pitchFamily="18" charset="0"/>
                <a:cs typeface="Times New Roman" pitchFamily="18" charset="0"/>
              </a:rPr>
              <a:t>erreurs accidentelles </a:t>
            </a:r>
          </a:p>
          <a:p>
            <a:pPr algn="just"/>
            <a:r>
              <a:rPr lang="fr-FR" sz="1800" dirty="0" smtClean="0">
                <a:latin typeface="Times New Roman" pitchFamily="18" charset="0"/>
                <a:cs typeface="Times New Roman" pitchFamily="18" charset="0"/>
              </a:rPr>
              <a:t>C'est toute erreur qui n'obéit à aucune loi connue lorsqu'elle est prise sur un seul résultat. Elle obéit aux lois de la statistique lorsque le nombre de résultats devient très grand. Elles peuvent provenir de : </a:t>
            </a:r>
          </a:p>
          <a:p>
            <a:pPr algn="just">
              <a:buFont typeface="Arial" pitchFamily="34" charset="0"/>
              <a:buChar char="•"/>
            </a:pPr>
            <a:r>
              <a:rPr lang="fr-FR" sz="1800" b="1" i="1" dirty="0" smtClean="0">
                <a:latin typeface="Times New Roman" pitchFamily="18" charset="0"/>
                <a:cs typeface="Times New Roman" pitchFamily="18" charset="0"/>
              </a:rPr>
              <a:t> L’opérateur </a:t>
            </a:r>
            <a:endParaRPr lang="fr-FR" sz="1800" b="1" i="1" dirty="0" smtClean="0">
              <a:latin typeface="Times New Roman" pitchFamily="18" charset="0"/>
              <a:cs typeface="Times New Roman" pitchFamily="18" charset="0"/>
            </a:endParaRPr>
          </a:p>
          <a:p>
            <a:pPr algn="just"/>
            <a:r>
              <a:rPr lang="fr-FR" sz="1800" dirty="0" smtClean="0">
                <a:latin typeface="Times New Roman" pitchFamily="18" charset="0"/>
                <a:cs typeface="Times New Roman" pitchFamily="18" charset="0"/>
              </a:rPr>
              <a:t>Pour les multimètres analogiques avec plusieurs échelles imbriquées de façon compliquée et graduée d'une façon ambiguë sur un même cadran, l'opérateur peut se tromper sur l'échelle de lecture. Ajoutons à cela le défaut de parallaxe qui est une erreur que l'on commet lors d'une lecture « en biais » lorsque l'aiguille est toujours un peu écartée de l'échelle. </a:t>
            </a:r>
          </a:p>
          <a:p>
            <a:pPr algn="just">
              <a:buFont typeface="Arial" pitchFamily="34" charset="0"/>
              <a:buChar char="•"/>
            </a:pPr>
            <a:r>
              <a:rPr lang="fr-FR" sz="1800" b="1" i="1" dirty="0" smtClean="0">
                <a:latin typeface="Times New Roman" pitchFamily="18" charset="0"/>
                <a:cs typeface="Times New Roman" pitchFamily="18" charset="0"/>
              </a:rPr>
              <a:t> L'appareil </a:t>
            </a:r>
            <a:endParaRPr lang="fr-FR" sz="1800" b="1" i="1" dirty="0" smtClean="0">
              <a:latin typeface="Times New Roman" pitchFamily="18" charset="0"/>
              <a:cs typeface="Times New Roman" pitchFamily="18" charset="0"/>
            </a:endParaRPr>
          </a:p>
          <a:p>
            <a:pPr algn="just"/>
            <a:r>
              <a:rPr lang="fr-FR" sz="1800" dirty="0" smtClean="0">
                <a:latin typeface="Times New Roman" pitchFamily="18" charset="0"/>
                <a:cs typeface="Times New Roman" pitchFamily="18" charset="0"/>
              </a:rPr>
              <a:t>A cause des influences extérieures comme la position, la température, l'humidité de l'air, les champs parasitaires magnétiques ou électriques, l'instrument peut fausser une mesure. </a:t>
            </a:r>
          </a:p>
          <a:p>
            <a:pPr algn="just"/>
            <a:r>
              <a:rPr lang="fr-FR" sz="1800" dirty="0" smtClean="0">
                <a:latin typeface="Times New Roman" pitchFamily="18" charset="0"/>
                <a:cs typeface="Times New Roman" pitchFamily="18" charset="0"/>
              </a:rPr>
              <a:t>Également, la position (horizontale ou verticale) d'utilisation des appareils de mesure est aussi décisive. Ces appareils doivent être utilisés conformément à la position indiquée sur le cardon. </a:t>
            </a:r>
          </a:p>
          <a:p>
            <a:pPr algn="just">
              <a:buFont typeface="Arial" pitchFamily="34" charset="0"/>
              <a:buChar char="•"/>
            </a:pPr>
            <a:r>
              <a:rPr lang="fr-FR" sz="1800" b="1" i="1" dirty="0" smtClean="0">
                <a:latin typeface="Times New Roman" pitchFamily="18" charset="0"/>
                <a:cs typeface="Times New Roman" pitchFamily="18" charset="0"/>
              </a:rPr>
              <a:t> Le </a:t>
            </a:r>
            <a:r>
              <a:rPr lang="fr-FR" sz="1800" b="1" i="1" dirty="0" smtClean="0">
                <a:latin typeface="Times New Roman" pitchFamily="18" charset="0"/>
                <a:cs typeface="Times New Roman" pitchFamily="18" charset="0"/>
              </a:rPr>
              <a:t>montage </a:t>
            </a:r>
          </a:p>
          <a:p>
            <a:pPr algn="just"/>
            <a:r>
              <a:rPr lang="fr-FR" sz="1800" dirty="0" smtClean="0">
                <a:latin typeface="Times New Roman" pitchFamily="18" charset="0"/>
                <a:cs typeface="Times New Roman" pitchFamily="18" charset="0"/>
              </a:rPr>
              <a:t>Les mauvais contacts, à savoir : serrage des pièces, état de surface, fils de connexion…, et le défaut d'isolement, qui peut causer un courant de fuite, sont à l'origine des erreurs. </a:t>
            </a:r>
            <a:endParaRPr lang="fr-F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5</a:t>
            </a:fld>
            <a:endParaRPr lang="fr-FR"/>
          </a:p>
        </p:txBody>
      </p:sp>
      <p:sp>
        <p:nvSpPr>
          <p:cNvPr id="5" name="Rectangle 4"/>
          <p:cNvSpPr/>
          <p:nvPr/>
        </p:nvSpPr>
        <p:spPr>
          <a:xfrm>
            <a:off x="228600" y="228600"/>
            <a:ext cx="8382000" cy="5324535"/>
          </a:xfrm>
          <a:prstGeom prst="rect">
            <a:avLst/>
          </a:prstGeom>
        </p:spPr>
        <p:txBody>
          <a:bodyPr wrap="square">
            <a:spAutoFit/>
          </a:bodyPr>
          <a:lstStyle/>
          <a:p>
            <a:pPr algn="just"/>
            <a:r>
              <a:rPr lang="fr-FR" sz="2000" b="1" dirty="0" smtClean="0">
                <a:latin typeface="Times New Roman" pitchFamily="18" charset="0"/>
                <a:cs typeface="Times New Roman" pitchFamily="18" charset="0"/>
              </a:rPr>
              <a:t>3.   Les </a:t>
            </a:r>
            <a:r>
              <a:rPr lang="fr-FR" sz="2000" b="1" dirty="0" smtClean="0">
                <a:latin typeface="Times New Roman" pitchFamily="18" charset="0"/>
                <a:cs typeface="Times New Roman" pitchFamily="18" charset="0"/>
              </a:rPr>
              <a:t>erreurs aléatoires </a:t>
            </a:r>
          </a:p>
          <a:p>
            <a:pPr algn="just"/>
            <a:r>
              <a:rPr lang="fr-FR" sz="2000" dirty="0" smtClean="0">
                <a:latin typeface="Times New Roman" pitchFamily="18" charset="0"/>
                <a:cs typeface="Times New Roman" pitchFamily="18" charset="0"/>
              </a:rPr>
              <a:t>Il existe deux origines des erreurs aléatoires </a:t>
            </a:r>
            <a:r>
              <a:rPr lang="fr-FR" sz="2000" dirty="0" smtClean="0">
                <a:latin typeface="Times New Roman" pitchFamily="18" charset="0"/>
                <a:cs typeface="Times New Roman" pitchFamily="18" charset="0"/>
              </a:rPr>
              <a:t>:</a:t>
            </a:r>
          </a:p>
          <a:p>
            <a:pPr algn="just"/>
            <a:endParaRPr lang="fr-FR" sz="2000" dirty="0" smtClean="0">
              <a:latin typeface="Times New Roman" pitchFamily="18" charset="0"/>
              <a:cs typeface="Times New Roman" pitchFamily="18" charset="0"/>
            </a:endParaRPr>
          </a:p>
          <a:p>
            <a:pPr algn="just"/>
            <a:r>
              <a:rPr lang="fr-FR" sz="2000" b="1" i="1" dirty="0" smtClean="0">
                <a:latin typeface="Times New Roman" pitchFamily="18" charset="0"/>
                <a:cs typeface="Times New Roman" pitchFamily="18" charset="0"/>
              </a:rPr>
              <a:t>Observationnelle </a:t>
            </a:r>
          </a:p>
          <a:p>
            <a:pPr algn="just"/>
            <a:r>
              <a:rPr lang="fr-FR" sz="2000" dirty="0" smtClean="0">
                <a:latin typeface="Times New Roman" pitchFamily="18" charset="0"/>
                <a:cs typeface="Times New Roman" pitchFamily="18" charset="0"/>
              </a:rPr>
              <a:t>➢ Lecture, ou appréciation de la dernière division sur un vernier, choix du dernier digit sur un appareil numérique. </a:t>
            </a:r>
          </a:p>
          <a:p>
            <a:pPr algn="just"/>
            <a:r>
              <a:rPr lang="fr-FR" sz="2000" dirty="0" smtClean="0">
                <a:latin typeface="Times New Roman" pitchFamily="18" charset="0"/>
                <a:cs typeface="Times New Roman" pitchFamily="18" charset="0"/>
              </a:rPr>
              <a:t>➢ Limite de résolution (largeur d’une fente de spectromètre, effet de la difractions, processus de numérisation.) </a:t>
            </a:r>
          </a:p>
          <a:p>
            <a:pPr algn="just"/>
            <a:r>
              <a:rPr lang="fr-FR" sz="2000" dirty="0" smtClean="0">
                <a:latin typeface="Times New Roman" pitchFamily="18" charset="0"/>
                <a:cs typeface="Times New Roman" pitchFamily="18" charset="0"/>
              </a:rPr>
              <a:t>➢ Limitation intrinsèque de la précision de l’appareil de mesure. </a:t>
            </a:r>
          </a:p>
          <a:p>
            <a:pPr algn="just"/>
            <a:endParaRPr lang="fr-FR" sz="2000" dirty="0" smtClean="0">
              <a:latin typeface="Times New Roman" pitchFamily="18" charset="0"/>
              <a:cs typeface="Times New Roman" pitchFamily="18" charset="0"/>
            </a:endParaRPr>
          </a:p>
          <a:p>
            <a:pPr algn="just"/>
            <a:r>
              <a:rPr lang="fr-FR" sz="2000" b="1" i="1" dirty="0" smtClean="0">
                <a:latin typeface="Times New Roman" pitchFamily="18" charset="0"/>
                <a:cs typeface="Times New Roman" pitchFamily="18" charset="0"/>
              </a:rPr>
              <a:t>Environnementale : </a:t>
            </a:r>
          </a:p>
          <a:p>
            <a:pPr algn="just"/>
            <a:r>
              <a:rPr lang="fr-FR" sz="2000" dirty="0" smtClean="0">
                <a:latin typeface="Times New Roman" pitchFamily="18" charset="0"/>
                <a:cs typeface="Times New Roman" pitchFamily="18" charset="0"/>
              </a:rPr>
              <a:t>➢ Fluctuation de la résistance des contacts électriques, variation des tensions d’alimentation d’AO. Parasites extérieurs. </a:t>
            </a:r>
          </a:p>
          <a:p>
            <a:pPr algn="just"/>
            <a:r>
              <a:rPr lang="fr-FR" sz="2000" dirty="0" smtClean="0">
                <a:latin typeface="Times New Roman" pitchFamily="18" charset="0"/>
                <a:cs typeface="Times New Roman" pitchFamily="18" charset="0"/>
              </a:rPr>
              <a:t>➢ Vibration mécanique. </a:t>
            </a:r>
          </a:p>
          <a:p>
            <a:pPr algn="just"/>
            <a:endParaRPr lang="fr-FR" sz="2000" dirty="0" smtClean="0">
              <a:latin typeface="Times New Roman" pitchFamily="18" charset="0"/>
              <a:cs typeface="Times New Roman" pitchFamily="18" charset="0"/>
            </a:endParaRPr>
          </a:p>
          <a:p>
            <a:pPr algn="just"/>
            <a:r>
              <a:rPr lang="fr-FR" sz="2000" dirty="0" smtClean="0">
                <a:latin typeface="Times New Roman" pitchFamily="18" charset="0"/>
                <a:cs typeface="Times New Roman" pitchFamily="18" charset="0"/>
              </a:rPr>
              <a:t>Contrairement aux erreurs systématiques les erreurs aléatoires se font tantôt à l’excès tantôt en défaut, leur moyenne est nulle </a:t>
            </a:r>
            <a:r>
              <a:rPr lang="fr-FR" sz="2000" dirty="0" smtClean="0">
                <a:latin typeface="Times New Roman" pitchFamily="18" charset="0"/>
                <a:cs typeface="Times New Roman" pitchFamily="18" charset="0"/>
              </a:rPr>
              <a:t>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6</a:t>
            </a:fld>
            <a:endParaRPr lang="fr-FR"/>
          </a:p>
        </p:txBody>
      </p:sp>
      <p:sp>
        <p:nvSpPr>
          <p:cNvPr id="4" name="Rectangle 3"/>
          <p:cNvSpPr/>
          <p:nvPr/>
        </p:nvSpPr>
        <p:spPr>
          <a:xfrm>
            <a:off x="228600" y="97572"/>
            <a:ext cx="8610600" cy="3785652"/>
          </a:xfrm>
          <a:prstGeom prst="rect">
            <a:avLst/>
          </a:prstGeom>
        </p:spPr>
        <p:txBody>
          <a:bodyPr wrap="square">
            <a:spAutoFit/>
          </a:bodyPr>
          <a:lstStyle/>
          <a:p>
            <a:r>
              <a:rPr lang="fr-FR" sz="2000" b="1" i="1" dirty="0" smtClean="0">
                <a:latin typeface="Times New Roman" pitchFamily="18" charset="0"/>
                <a:cs typeface="Times New Roman" pitchFamily="18" charset="0"/>
              </a:rPr>
              <a:t>Approche </a:t>
            </a:r>
            <a:r>
              <a:rPr lang="fr-FR" sz="2000" b="1" i="1" dirty="0" smtClean="0">
                <a:latin typeface="Times New Roman" pitchFamily="18" charset="0"/>
                <a:cs typeface="Times New Roman" pitchFamily="18" charset="0"/>
              </a:rPr>
              <a:t>statistique</a:t>
            </a:r>
          </a:p>
          <a:p>
            <a:r>
              <a:rPr lang="fr-FR" sz="2000" b="1" i="1" dirty="0" smtClean="0">
                <a:latin typeface="Times New Roman" pitchFamily="18" charset="0"/>
                <a:cs typeface="Times New Roman" pitchFamily="18" charset="0"/>
              </a:rPr>
              <a:t> </a:t>
            </a:r>
            <a:endParaRPr lang="fr-FR" sz="2000" b="1" i="1"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Dans le cas d'un mesurage, comportant plusieurs mesures individuelles, l'erreur de mesure est une variable aléatoire. On peut appliquer les lois de la statistique à ce mesurage. </a:t>
            </a:r>
          </a:p>
          <a:p>
            <a:r>
              <a:rPr lang="fr-FR" sz="2000" dirty="0" smtClean="0">
                <a:latin typeface="Times New Roman" pitchFamily="18" charset="0"/>
                <a:cs typeface="Times New Roman" pitchFamily="18" charset="0"/>
              </a:rPr>
              <a:t>Considérons une série de N mesures indépendantes Xi, de la grandeur X. Plaçons nous dans le cas où seules sont présentes des erreurs aléatoires. </a:t>
            </a:r>
            <a:endParaRPr lang="fr-FR" sz="2000" dirty="0" smtClean="0">
              <a:latin typeface="Times New Roman" pitchFamily="18" charset="0"/>
              <a:cs typeface="Times New Roman" pitchFamily="18" charset="0"/>
            </a:endParaRPr>
          </a:p>
          <a:p>
            <a:endParaRPr lang="fr-FR" sz="2000" dirty="0" smtClean="0">
              <a:latin typeface="Times New Roman" pitchFamily="18" charset="0"/>
              <a:cs typeface="Times New Roman" pitchFamily="18" charset="0"/>
            </a:endParaRPr>
          </a:p>
          <a:p>
            <a:r>
              <a:rPr lang="fr-FR" sz="2000" b="1" i="1" dirty="0" smtClean="0">
                <a:latin typeface="Times New Roman" pitchFamily="18" charset="0"/>
                <a:cs typeface="Times New Roman" pitchFamily="18" charset="0"/>
              </a:rPr>
              <a:t>            Valeur </a:t>
            </a:r>
            <a:r>
              <a:rPr lang="fr-FR" sz="2000" b="1" i="1" dirty="0" smtClean="0">
                <a:latin typeface="Times New Roman" pitchFamily="18" charset="0"/>
                <a:cs typeface="Times New Roman" pitchFamily="18" charset="0"/>
              </a:rPr>
              <a:t>Moyenne </a:t>
            </a:r>
            <a:endParaRPr lang="fr-FR" sz="2000" b="1" i="1" dirty="0" smtClean="0">
              <a:latin typeface="Times New Roman" pitchFamily="18" charset="0"/>
              <a:cs typeface="Times New Roman" pitchFamily="18" charset="0"/>
            </a:endParaRP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La </a:t>
            </a:r>
            <a:r>
              <a:rPr lang="fr-FR" sz="2000" dirty="0" smtClean="0">
                <a:latin typeface="Times New Roman" pitchFamily="18" charset="0"/>
                <a:cs typeface="Times New Roman" pitchFamily="18" charset="0"/>
              </a:rPr>
              <a:t>valeur moyenne obtenue sur les N mesures indépendantes : </a:t>
            </a:r>
            <a:endParaRPr lang="fr-FR" sz="2000" dirty="0" smtClean="0">
              <a:latin typeface="Times New Roman" pitchFamily="18" charset="0"/>
              <a:cs typeface="Times New Roman" pitchFamily="18" charset="0"/>
            </a:endParaRPr>
          </a:p>
          <a:p>
            <a:endParaRPr lang="fr-FR" sz="2000" dirty="0">
              <a:latin typeface="Times New Roman" pitchFamily="18" charset="0"/>
              <a:cs typeface="Times New Roman" pitchFamily="18" charset="0"/>
            </a:endParaRPr>
          </a:p>
        </p:txBody>
      </p:sp>
      <p:pic>
        <p:nvPicPr>
          <p:cNvPr id="3075" name="Picture 3"/>
          <p:cNvPicPr>
            <a:picLocks noChangeAspect="1" noChangeArrowheads="1"/>
          </p:cNvPicPr>
          <p:nvPr/>
        </p:nvPicPr>
        <p:blipFill>
          <a:blip r:embed="rId2"/>
          <a:srcRect/>
          <a:stretch>
            <a:fillRect/>
          </a:stretch>
        </p:blipFill>
        <p:spPr bwMode="auto">
          <a:xfrm>
            <a:off x="6019800" y="3867150"/>
            <a:ext cx="1552575" cy="933450"/>
          </a:xfrm>
          <a:prstGeom prst="rect">
            <a:avLst/>
          </a:prstGeom>
          <a:noFill/>
          <a:ln w="9525">
            <a:noFill/>
            <a:miter lim="800000"/>
            <a:headEnd/>
            <a:tailEnd/>
          </a:ln>
          <a:effectLst/>
        </p:spPr>
      </p:pic>
      <p:sp>
        <p:nvSpPr>
          <p:cNvPr id="6" name="Rectangle 5"/>
          <p:cNvSpPr/>
          <p:nvPr/>
        </p:nvSpPr>
        <p:spPr>
          <a:xfrm>
            <a:off x="304800" y="4089737"/>
            <a:ext cx="8610600" cy="1631216"/>
          </a:xfrm>
          <a:prstGeom prst="rect">
            <a:avLst/>
          </a:prstGeom>
        </p:spPr>
        <p:txBody>
          <a:bodyPr wrap="square">
            <a:spAutoFit/>
          </a:bodyPr>
          <a:lstStyle/>
          <a:p>
            <a:endParaRPr lang="fr-FR" sz="2000" dirty="0" smtClean="0">
              <a:latin typeface="Times New Roman" pitchFamily="18" charset="0"/>
              <a:cs typeface="Times New Roman" pitchFamily="18" charset="0"/>
            </a:endParaRPr>
          </a:p>
          <a:p>
            <a:endParaRPr lang="fr-FR" sz="2000" dirty="0" smtClean="0">
              <a:latin typeface="Times New Roman" pitchFamily="18" charset="0"/>
              <a:cs typeface="Times New Roman" pitchFamily="18" charset="0"/>
            </a:endParaRPr>
          </a:p>
          <a:p>
            <a:r>
              <a:rPr lang="fr-FR" sz="2000" dirty="0" smtClean="0">
                <a:latin typeface="Times New Roman" pitchFamily="18" charset="0"/>
                <a:cs typeface="Times New Roman" pitchFamily="18" charset="0"/>
              </a:rPr>
              <a:t>Où </a:t>
            </a:r>
            <a:r>
              <a:rPr lang="fr-FR" sz="2000" dirty="0" smtClean="0">
                <a:latin typeface="Times New Roman" pitchFamily="18" charset="0"/>
                <a:cs typeface="Times New Roman" pitchFamily="18" charset="0"/>
              </a:rPr>
              <a:t>: </a:t>
            </a:r>
          </a:p>
          <a:p>
            <a:r>
              <a:rPr lang="fr-FR" sz="2000" i="1" dirty="0" smtClean="0">
                <a:latin typeface="Times New Roman" pitchFamily="18" charset="0"/>
                <a:cs typeface="Times New Roman" pitchFamily="18" charset="0"/>
              </a:rPr>
              <a:t>Xi est le </a:t>
            </a:r>
            <a:r>
              <a:rPr lang="fr-FR" sz="2000" i="1" dirty="0" err="1" smtClean="0">
                <a:latin typeface="Times New Roman" pitchFamily="18" charset="0"/>
                <a:cs typeface="Times New Roman" pitchFamily="18" charset="0"/>
              </a:rPr>
              <a:t>ième</a:t>
            </a:r>
            <a:r>
              <a:rPr lang="fr-FR" sz="2000" i="1" dirty="0" smtClean="0">
                <a:latin typeface="Times New Roman" pitchFamily="18" charset="0"/>
                <a:cs typeface="Times New Roman" pitchFamily="18" charset="0"/>
              </a:rPr>
              <a:t> résultat de la série de N mesure</a:t>
            </a:r>
            <a:r>
              <a:rPr lang="fr-FR" sz="2000" i="1" dirty="0" smtClean="0">
                <a:latin typeface="Times New Roman" pitchFamily="18" charset="0"/>
                <a:cs typeface="Times New Roman" pitchFamily="18" charset="0"/>
              </a:rPr>
              <a:t>.</a:t>
            </a:r>
          </a:p>
          <a:p>
            <a:r>
              <a:rPr lang="fr-FR" sz="2000" i="1" dirty="0" smtClean="0">
                <a:latin typeface="Times New Roman" pitchFamily="18" charset="0"/>
                <a:cs typeface="Times New Roman" pitchFamily="18" charset="0"/>
              </a:rPr>
              <a:t> </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7</a:t>
            </a:fld>
            <a:endParaRPr lang="fr-FR"/>
          </a:p>
        </p:txBody>
      </p:sp>
      <p:pic>
        <p:nvPicPr>
          <p:cNvPr id="5" name="Picture 4"/>
          <p:cNvPicPr>
            <a:picLocks noChangeAspect="1" noChangeArrowheads="1"/>
          </p:cNvPicPr>
          <p:nvPr/>
        </p:nvPicPr>
        <p:blipFill>
          <a:blip r:embed="rId2"/>
          <a:srcRect/>
          <a:stretch>
            <a:fillRect/>
          </a:stretch>
        </p:blipFill>
        <p:spPr bwMode="auto">
          <a:xfrm>
            <a:off x="3752850" y="1219200"/>
            <a:ext cx="2343150" cy="990600"/>
          </a:xfrm>
          <a:prstGeom prst="rect">
            <a:avLst/>
          </a:prstGeom>
          <a:noFill/>
          <a:ln w="9525">
            <a:noFill/>
            <a:miter lim="800000"/>
            <a:headEnd/>
            <a:tailEnd/>
          </a:ln>
          <a:effectLst/>
        </p:spPr>
      </p:pic>
      <p:sp>
        <p:nvSpPr>
          <p:cNvPr id="6" name="Rectangle 5"/>
          <p:cNvSpPr/>
          <p:nvPr/>
        </p:nvSpPr>
        <p:spPr>
          <a:xfrm>
            <a:off x="304800" y="381000"/>
            <a:ext cx="8534400" cy="1015663"/>
          </a:xfrm>
          <a:prstGeom prst="rect">
            <a:avLst/>
          </a:prstGeom>
        </p:spPr>
        <p:txBody>
          <a:bodyPr wrap="square">
            <a:spAutoFit/>
          </a:bodyPr>
          <a:lstStyle/>
          <a:p>
            <a:r>
              <a:rPr lang="fr-FR" sz="2000" b="1" i="1" dirty="0" smtClean="0">
                <a:latin typeface="Times New Roman" pitchFamily="18" charset="0"/>
                <a:cs typeface="Times New Roman" pitchFamily="18" charset="0"/>
              </a:rPr>
              <a:t>                 Ecart type</a:t>
            </a:r>
          </a:p>
          <a:p>
            <a:r>
              <a:rPr lang="fr-FR" sz="2000" b="1" i="1" dirty="0" smtClean="0">
                <a:latin typeface="Times New Roman" pitchFamily="18" charset="0"/>
                <a:cs typeface="Times New Roman" pitchFamily="18" charset="0"/>
              </a:rPr>
              <a:t> </a:t>
            </a:r>
            <a:r>
              <a:rPr lang="fr-FR" sz="2000" dirty="0" smtClean="0">
                <a:latin typeface="Times New Roman" pitchFamily="18" charset="0"/>
                <a:cs typeface="Times New Roman" pitchFamily="18" charset="0"/>
              </a:rPr>
              <a:t>La </a:t>
            </a:r>
            <a:r>
              <a:rPr lang="fr-FR" sz="2000" dirty="0" smtClean="0">
                <a:latin typeface="Times New Roman" pitchFamily="18" charset="0"/>
                <a:cs typeface="Times New Roman" pitchFamily="18" charset="0"/>
              </a:rPr>
              <a:t>dispersion des mesures se caractérise par l'estimateur de son écart-type dit aussi écart-type expérimental : </a:t>
            </a:r>
            <a:endParaRPr lang="fr-FR" sz="2000" dirty="0">
              <a:latin typeface="Times New Roman" pitchFamily="18" charset="0"/>
              <a:cs typeface="Times New Roman" pitchFamily="18" charset="0"/>
            </a:endParaRPr>
          </a:p>
        </p:txBody>
      </p:sp>
      <p:sp>
        <p:nvSpPr>
          <p:cNvPr id="7" name="Rectangle 6"/>
          <p:cNvSpPr/>
          <p:nvPr/>
        </p:nvSpPr>
        <p:spPr>
          <a:xfrm>
            <a:off x="533400" y="2644170"/>
            <a:ext cx="8458200" cy="400110"/>
          </a:xfrm>
          <a:prstGeom prst="rect">
            <a:avLst/>
          </a:prstGeom>
        </p:spPr>
        <p:txBody>
          <a:bodyPr wrap="square">
            <a:spAutoFit/>
          </a:bodyPr>
          <a:lstStyle/>
          <a:p>
            <a:r>
              <a:rPr lang="fr-FR" sz="2000" dirty="0" smtClean="0">
                <a:latin typeface="Times New Roman" pitchFamily="18" charset="0"/>
                <a:cs typeface="Times New Roman" pitchFamily="18" charset="0"/>
              </a:rPr>
              <a:t>La dispersion sur la moyenne par l'estimateur de son écart-type : </a:t>
            </a:r>
            <a:endParaRPr lang="fr-FR" sz="2000"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3"/>
          <a:srcRect/>
          <a:stretch>
            <a:fillRect/>
          </a:stretch>
        </p:blipFill>
        <p:spPr bwMode="auto">
          <a:xfrm>
            <a:off x="4476750" y="3095625"/>
            <a:ext cx="1162050" cy="666750"/>
          </a:xfrm>
          <a:prstGeom prst="rect">
            <a:avLst/>
          </a:prstGeom>
          <a:noFill/>
          <a:ln w="9525">
            <a:noFill/>
            <a:miter lim="800000"/>
            <a:headEnd/>
            <a:tailEnd/>
          </a:ln>
          <a:effectLst/>
        </p:spPr>
      </p:pic>
      <p:sp>
        <p:nvSpPr>
          <p:cNvPr id="9" name="Rectangle 8"/>
          <p:cNvSpPr/>
          <p:nvPr/>
        </p:nvSpPr>
        <p:spPr>
          <a:xfrm>
            <a:off x="228600" y="3581400"/>
            <a:ext cx="8305800" cy="2862322"/>
          </a:xfrm>
          <a:prstGeom prst="rect">
            <a:avLst/>
          </a:prstGeom>
        </p:spPr>
        <p:txBody>
          <a:bodyPr wrap="square">
            <a:spAutoFit/>
          </a:bodyPr>
          <a:lstStyle/>
          <a:p>
            <a:pPr algn="just"/>
            <a:r>
              <a:rPr lang="fr-FR" sz="1800" b="1" dirty="0" smtClean="0">
                <a:latin typeface="Times New Roman" pitchFamily="18" charset="0"/>
                <a:cs typeface="Times New Roman" pitchFamily="18" charset="0"/>
              </a:rPr>
              <a:t>LES INCERTITUDES DE MESURE </a:t>
            </a:r>
          </a:p>
          <a:p>
            <a:pPr algn="just"/>
            <a:r>
              <a:rPr lang="fr-FR" sz="1800" dirty="0" smtClean="0">
                <a:latin typeface="Times New Roman" pitchFamily="18" charset="0"/>
                <a:cs typeface="Times New Roman" pitchFamily="18" charset="0"/>
              </a:rPr>
              <a:t>On appelle incertitude de mesure ΔX, la limite supérieure de la valeur absolue l'écart entre la valeur mesurée et la valeur exacte de la </a:t>
            </a:r>
            <a:r>
              <a:rPr lang="fr-FR" sz="1800" dirty="0" err="1" smtClean="0">
                <a:latin typeface="Times New Roman" pitchFamily="18" charset="0"/>
                <a:cs typeface="Times New Roman" pitchFamily="18" charset="0"/>
              </a:rPr>
              <a:t>mesurande</a:t>
            </a:r>
            <a:r>
              <a:rPr lang="fr-FR" sz="1800" dirty="0" smtClean="0">
                <a:latin typeface="Times New Roman" pitchFamily="18" charset="0"/>
                <a:cs typeface="Times New Roman" pitchFamily="18" charset="0"/>
              </a:rPr>
              <a:t>. En pratique, on ne peut qu'estimer cette incertitude. On distingue deux types d'incertitudes : </a:t>
            </a:r>
          </a:p>
          <a:p>
            <a:pPr algn="just"/>
            <a:r>
              <a:rPr lang="fr-FR" sz="1800" dirty="0" smtClean="0">
                <a:latin typeface="Times New Roman" pitchFamily="18" charset="0"/>
                <a:cs typeface="Times New Roman" pitchFamily="18" charset="0"/>
              </a:rPr>
              <a:t>• </a:t>
            </a:r>
            <a:r>
              <a:rPr lang="fr-FR" sz="1800" b="1" dirty="0" smtClean="0">
                <a:latin typeface="Times New Roman" pitchFamily="18" charset="0"/>
                <a:cs typeface="Times New Roman" pitchFamily="18" charset="0"/>
              </a:rPr>
              <a:t>Incertitude absolue ΔX, qui s'exprime en même unité que la grandeur mesurée </a:t>
            </a:r>
          </a:p>
          <a:p>
            <a:pPr algn="just"/>
            <a:endParaRPr lang="fr-FR" sz="1800" dirty="0" smtClean="0">
              <a:latin typeface="Times New Roman" pitchFamily="18" charset="0"/>
              <a:cs typeface="Times New Roman" pitchFamily="18" charset="0"/>
            </a:endParaRPr>
          </a:p>
          <a:p>
            <a:pPr algn="just"/>
            <a:r>
              <a:rPr lang="fr-FR" sz="1800" dirty="0" smtClean="0">
                <a:latin typeface="Times New Roman" pitchFamily="18" charset="0"/>
                <a:cs typeface="Times New Roman" pitchFamily="18" charset="0"/>
              </a:rPr>
              <a:t>• </a:t>
            </a:r>
            <a:r>
              <a:rPr lang="fr-FR" sz="1800" b="1" dirty="0" smtClean="0">
                <a:latin typeface="Times New Roman" pitchFamily="18" charset="0"/>
                <a:cs typeface="Times New Roman" pitchFamily="18" charset="0"/>
              </a:rPr>
              <a:t>L’incertitude relative </a:t>
            </a:r>
            <a:r>
              <a:rPr lang="fr-FR" sz="1800" b="1" dirty="0" smtClean="0">
                <a:latin typeface="Times New Roman" pitchFamily="18" charset="0"/>
                <a:cs typeface="Times New Roman" pitchFamily="18" charset="0"/>
              </a:rPr>
              <a:t>𝜟𝑿/𝑿𝒎 </a:t>
            </a:r>
            <a:r>
              <a:rPr lang="fr-FR" sz="1800" b="1" dirty="0" smtClean="0">
                <a:latin typeface="Times New Roman" pitchFamily="18" charset="0"/>
                <a:cs typeface="Times New Roman" pitchFamily="18" charset="0"/>
              </a:rPr>
              <a:t>qui s'exprime généralement en pourcentage (%). </a:t>
            </a:r>
          </a:p>
          <a:p>
            <a:pPr algn="just"/>
            <a:endParaRPr lang="fr-FR" sz="1800" dirty="0" smtClean="0">
              <a:latin typeface="Times New Roman" pitchFamily="18" charset="0"/>
              <a:cs typeface="Times New Roman" pitchFamily="18" charset="0"/>
            </a:endParaRPr>
          </a:p>
          <a:p>
            <a:pPr algn="just"/>
            <a:r>
              <a:rPr lang="fr-FR" sz="1800" dirty="0" smtClean="0">
                <a:latin typeface="Times New Roman" pitchFamily="18" charset="0"/>
                <a:cs typeface="Times New Roman" pitchFamily="18" charset="0"/>
              </a:rPr>
              <a:t>Où : </a:t>
            </a:r>
          </a:p>
          <a:p>
            <a:pPr algn="just"/>
            <a:r>
              <a:rPr lang="fr-FR" sz="1800" dirty="0" smtClean="0">
                <a:latin typeface="Times New Roman" pitchFamily="18" charset="0"/>
                <a:cs typeface="Times New Roman" pitchFamily="18" charset="0"/>
              </a:rPr>
              <a:t>𝑋𝑚 : mesure de X (valeur mesurée) </a:t>
            </a:r>
            <a:endParaRPr lang="fr-FR"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8</a:t>
            </a:fld>
            <a:endParaRPr lang="fr-FR"/>
          </a:p>
        </p:txBody>
      </p:sp>
      <p:sp>
        <p:nvSpPr>
          <p:cNvPr id="6" name="Rectangle 5"/>
          <p:cNvSpPr/>
          <p:nvPr/>
        </p:nvSpPr>
        <p:spPr>
          <a:xfrm>
            <a:off x="533400" y="304800"/>
            <a:ext cx="8458200" cy="2246769"/>
          </a:xfrm>
          <a:prstGeom prst="rect">
            <a:avLst/>
          </a:prstGeom>
        </p:spPr>
        <p:txBody>
          <a:bodyPr wrap="square">
            <a:spAutoFit/>
          </a:bodyPr>
          <a:lstStyle/>
          <a:p>
            <a:r>
              <a:rPr lang="fr-FR" sz="2000" b="1" dirty="0" smtClean="0">
                <a:latin typeface="Times New Roman" pitchFamily="18" charset="0"/>
                <a:cs typeface="Times New Roman" pitchFamily="18" charset="0"/>
              </a:rPr>
              <a:t>Expression des résultats </a:t>
            </a:r>
          </a:p>
          <a:p>
            <a:r>
              <a:rPr lang="fr-FR" sz="2000" dirty="0" smtClean="0">
                <a:latin typeface="Times New Roman" pitchFamily="18" charset="0"/>
                <a:cs typeface="Times New Roman" pitchFamily="18" charset="0"/>
              </a:rPr>
              <a:t>Le résultat peut s’exprimer sous deux formes différentes : </a:t>
            </a:r>
            <a:endParaRPr lang="fr-FR" sz="2000" dirty="0" smtClean="0">
              <a:latin typeface="Times New Roman" pitchFamily="18" charset="0"/>
              <a:cs typeface="Times New Roman" pitchFamily="18" charset="0"/>
            </a:endParaRPr>
          </a:p>
          <a:p>
            <a:endParaRPr lang="fr-FR" sz="2000" dirty="0" smtClean="0">
              <a:latin typeface="Times New Roman" pitchFamily="18" charset="0"/>
              <a:cs typeface="Times New Roman" pitchFamily="18" charset="0"/>
            </a:endParaRPr>
          </a:p>
          <a:p>
            <a:r>
              <a:rPr lang="fr-FR" sz="2000" b="1" i="1" dirty="0" smtClean="0">
                <a:latin typeface="Times New Roman" pitchFamily="18" charset="0"/>
                <a:cs typeface="Times New Roman" pitchFamily="18" charset="0"/>
              </a:rPr>
              <a:t>   1ère </a:t>
            </a:r>
            <a:r>
              <a:rPr lang="fr-FR" sz="2000" b="1" i="1" dirty="0" smtClean="0">
                <a:latin typeface="Times New Roman" pitchFamily="18" charset="0"/>
                <a:cs typeface="Times New Roman" pitchFamily="18" charset="0"/>
              </a:rPr>
              <a:t>forme </a:t>
            </a:r>
          </a:p>
          <a:p>
            <a:r>
              <a:rPr lang="fr-FR" sz="2000" dirty="0" smtClean="0">
                <a:latin typeface="Times New Roman" pitchFamily="18" charset="0"/>
                <a:cs typeface="Times New Roman" pitchFamily="18" charset="0"/>
              </a:rPr>
              <a:t>La valeur adoptée est égale à la valeur mesurée suivie de l’évaluation de l’incertitude absolue : </a:t>
            </a:r>
            <a:endParaRPr lang="fr-FR" sz="2000" dirty="0" smtClean="0">
              <a:latin typeface="Times New Roman" pitchFamily="18" charset="0"/>
              <a:cs typeface="Times New Roman" pitchFamily="18" charset="0"/>
            </a:endParaRPr>
          </a:p>
          <a:p>
            <a:endParaRPr lang="fr-FR" sz="2000" dirty="0">
              <a:latin typeface="Times New Roman" pitchFamily="18" charset="0"/>
              <a:cs typeface="Times New Roman" pitchFamily="18" charset="0"/>
            </a:endParaRPr>
          </a:p>
        </p:txBody>
      </p:sp>
      <p:pic>
        <p:nvPicPr>
          <p:cNvPr id="5124" name="Picture 4"/>
          <p:cNvPicPr>
            <a:picLocks noChangeAspect="1" noChangeArrowheads="1"/>
          </p:cNvPicPr>
          <p:nvPr/>
        </p:nvPicPr>
        <p:blipFill>
          <a:blip r:embed="rId2"/>
          <a:srcRect/>
          <a:stretch>
            <a:fillRect/>
          </a:stretch>
        </p:blipFill>
        <p:spPr bwMode="auto">
          <a:xfrm>
            <a:off x="3862388" y="2295525"/>
            <a:ext cx="1419225" cy="371475"/>
          </a:xfrm>
          <a:prstGeom prst="rect">
            <a:avLst/>
          </a:prstGeom>
          <a:noFill/>
          <a:ln w="9525">
            <a:noFill/>
            <a:miter lim="800000"/>
            <a:headEnd/>
            <a:tailEnd/>
          </a:ln>
          <a:effectLst/>
        </p:spPr>
      </p:pic>
      <p:sp>
        <p:nvSpPr>
          <p:cNvPr id="8" name="Rectangle 7"/>
          <p:cNvSpPr/>
          <p:nvPr/>
        </p:nvSpPr>
        <p:spPr>
          <a:xfrm>
            <a:off x="533400" y="2274838"/>
            <a:ext cx="8382000" cy="1631216"/>
          </a:xfrm>
          <a:prstGeom prst="rect">
            <a:avLst/>
          </a:prstGeom>
        </p:spPr>
        <p:txBody>
          <a:bodyPr wrap="square">
            <a:spAutoFit/>
          </a:bodyPr>
          <a:lstStyle/>
          <a:p>
            <a:r>
              <a:rPr lang="fr-FR" sz="2000" b="1" i="1" dirty="0" smtClean="0">
                <a:latin typeface="Times New Roman" pitchFamily="18" charset="0"/>
                <a:cs typeface="Times New Roman" pitchFamily="18" charset="0"/>
              </a:rPr>
              <a:t>  </a:t>
            </a:r>
          </a:p>
          <a:p>
            <a:r>
              <a:rPr lang="fr-FR" sz="2000" b="1" i="1" dirty="0" smtClean="0">
                <a:latin typeface="Times New Roman" pitchFamily="18" charset="0"/>
                <a:cs typeface="Times New Roman" pitchFamily="18" charset="0"/>
              </a:rPr>
              <a:t> 2ème </a:t>
            </a:r>
            <a:r>
              <a:rPr lang="fr-FR" sz="2000" b="1" i="1" dirty="0" smtClean="0">
                <a:latin typeface="Times New Roman" pitchFamily="18" charset="0"/>
                <a:cs typeface="Times New Roman" pitchFamily="18" charset="0"/>
              </a:rPr>
              <a:t>forme </a:t>
            </a:r>
          </a:p>
          <a:p>
            <a:pPr algn="just"/>
            <a:r>
              <a:rPr lang="fr-FR" sz="2000" dirty="0" smtClean="0">
                <a:latin typeface="Times New Roman" pitchFamily="18" charset="0"/>
                <a:cs typeface="Times New Roman" pitchFamily="18" charset="0"/>
              </a:rPr>
              <a:t>La valeur adoptée est égale à la valeur mesurée suivie de l’évaluation de l’incertitude absolue : </a:t>
            </a:r>
            <a:endParaRPr lang="fr-FR" sz="2000" dirty="0" smtClean="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pic>
        <p:nvPicPr>
          <p:cNvPr id="5125" name="Picture 5"/>
          <p:cNvPicPr>
            <a:picLocks noChangeAspect="1" noChangeArrowheads="1"/>
          </p:cNvPicPr>
          <p:nvPr/>
        </p:nvPicPr>
        <p:blipFill>
          <a:blip r:embed="rId3"/>
          <a:srcRect/>
          <a:stretch>
            <a:fillRect/>
          </a:stretch>
        </p:blipFill>
        <p:spPr bwMode="auto">
          <a:xfrm>
            <a:off x="3495675" y="3771900"/>
            <a:ext cx="2152650" cy="571500"/>
          </a:xfrm>
          <a:prstGeom prst="rect">
            <a:avLst/>
          </a:prstGeom>
          <a:noFill/>
          <a:ln w="9525">
            <a:noFill/>
            <a:miter lim="800000"/>
            <a:headEnd/>
            <a:tailEnd/>
          </a:ln>
          <a:effectLst/>
        </p:spPr>
      </p:pic>
      <p:sp>
        <p:nvSpPr>
          <p:cNvPr id="10" name="Rectangle 9"/>
          <p:cNvSpPr/>
          <p:nvPr/>
        </p:nvSpPr>
        <p:spPr>
          <a:xfrm>
            <a:off x="609600" y="3714690"/>
            <a:ext cx="1492716" cy="1015663"/>
          </a:xfrm>
          <a:prstGeom prst="rect">
            <a:avLst/>
          </a:prstGeom>
        </p:spPr>
        <p:txBody>
          <a:bodyPr wrap="none">
            <a:spAutoFit/>
          </a:bodyPr>
          <a:lstStyle/>
          <a:p>
            <a:r>
              <a:rPr lang="fr-FR" sz="2000" b="1" i="1" dirty="0" smtClean="0">
                <a:latin typeface="Times New Roman" pitchFamily="18" charset="0"/>
                <a:cs typeface="Times New Roman" pitchFamily="18" charset="0"/>
              </a:rPr>
              <a:t>  </a:t>
            </a:r>
          </a:p>
          <a:p>
            <a:endParaRPr lang="fr-FR" sz="2000" b="1" i="1" dirty="0" smtClean="0">
              <a:latin typeface="Times New Roman" pitchFamily="18" charset="0"/>
              <a:cs typeface="Times New Roman" pitchFamily="18" charset="0"/>
            </a:endParaRPr>
          </a:p>
          <a:p>
            <a:r>
              <a:rPr lang="fr-FR" sz="2000" b="1" i="1" dirty="0" smtClean="0">
                <a:latin typeface="Times New Roman" pitchFamily="18" charset="0"/>
                <a:cs typeface="Times New Roman" pitchFamily="18" charset="0"/>
              </a:rPr>
              <a:t>3ème </a:t>
            </a:r>
            <a:r>
              <a:rPr lang="fr-FR" sz="2000" b="1" i="1" dirty="0" smtClean="0">
                <a:latin typeface="Times New Roman" pitchFamily="18" charset="0"/>
                <a:cs typeface="Times New Roman" pitchFamily="18" charset="0"/>
              </a:rPr>
              <a:t>forme </a:t>
            </a:r>
            <a:endParaRPr lang="fr-FR" sz="2000" b="1" dirty="0">
              <a:latin typeface="Times New Roman" pitchFamily="18" charset="0"/>
              <a:cs typeface="Times New Roman" pitchFamily="18" charset="0"/>
            </a:endParaRPr>
          </a:p>
        </p:txBody>
      </p:sp>
      <p:pic>
        <p:nvPicPr>
          <p:cNvPr id="5126" name="Picture 6"/>
          <p:cNvPicPr>
            <a:picLocks noChangeAspect="1" noChangeArrowheads="1"/>
          </p:cNvPicPr>
          <p:nvPr/>
        </p:nvPicPr>
        <p:blipFill>
          <a:blip r:embed="rId4"/>
          <a:srcRect/>
          <a:stretch>
            <a:fillRect/>
          </a:stretch>
        </p:blipFill>
        <p:spPr bwMode="auto">
          <a:xfrm>
            <a:off x="3267075" y="5153025"/>
            <a:ext cx="2609850" cy="485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125D7CDB-ADF7-4D9F-BF60-D3D77C036E1E}" type="slidenum">
              <a:rPr lang="fr-FR" smtClean="0"/>
              <a:pPr>
                <a:defRPr/>
              </a:pPr>
              <a:t>9</a:t>
            </a:fld>
            <a:endParaRPr lang="fr-FR"/>
          </a:p>
        </p:txBody>
      </p:sp>
      <p:sp>
        <p:nvSpPr>
          <p:cNvPr id="3" name="Rectangle 2"/>
          <p:cNvSpPr/>
          <p:nvPr/>
        </p:nvSpPr>
        <p:spPr>
          <a:xfrm>
            <a:off x="228600" y="390465"/>
            <a:ext cx="8382000" cy="1785104"/>
          </a:xfrm>
          <a:prstGeom prst="rect">
            <a:avLst/>
          </a:prstGeom>
        </p:spPr>
        <p:txBody>
          <a:bodyPr wrap="square">
            <a:spAutoFit/>
          </a:bodyPr>
          <a:lstStyle/>
          <a:p>
            <a:pPr algn="just"/>
            <a:r>
              <a:rPr lang="fr-FR" sz="1800" b="1" dirty="0" smtClean="0">
                <a:latin typeface="Times New Roman" pitchFamily="18" charset="0"/>
                <a:cs typeface="Times New Roman" pitchFamily="18" charset="0"/>
              </a:rPr>
              <a:t>CALCUL PRATIQUE DE L’INCERTITUDE </a:t>
            </a:r>
          </a:p>
          <a:p>
            <a:pPr algn="just"/>
            <a:r>
              <a:rPr lang="fr-FR" sz="1800" b="1" dirty="0" smtClean="0">
                <a:latin typeface="Times New Roman" pitchFamily="18" charset="0"/>
                <a:cs typeface="Times New Roman" pitchFamily="18" charset="0"/>
              </a:rPr>
              <a:t>   Les </a:t>
            </a:r>
            <a:r>
              <a:rPr lang="fr-FR" sz="1800" b="1" dirty="0" smtClean="0">
                <a:latin typeface="Times New Roman" pitchFamily="18" charset="0"/>
                <a:cs typeface="Times New Roman" pitchFamily="18" charset="0"/>
              </a:rPr>
              <a:t>appareils analogiques (ou à déviation) </a:t>
            </a:r>
          </a:p>
          <a:p>
            <a:pPr algn="just"/>
            <a:r>
              <a:rPr lang="fr-FR" sz="1800" dirty="0" smtClean="0">
                <a:latin typeface="Times New Roman" pitchFamily="18" charset="0"/>
                <a:cs typeface="Times New Roman" pitchFamily="18" charset="0"/>
              </a:rPr>
              <a:t>Ce type d'appareil a pour principe de donner une déviation d'aiguille sur une échelle graduée proportionnelle à la valeur de la grandeur à mesurer. Ainsi la valeur mesurée sera donnée par la relation suivante </a:t>
            </a:r>
            <a:r>
              <a:rPr lang="fr-FR" sz="1800" dirty="0" smtClean="0">
                <a:latin typeface="Times New Roman" pitchFamily="18" charset="0"/>
                <a:cs typeface="Times New Roman" pitchFamily="18" charset="0"/>
              </a:rPr>
              <a:t>:</a:t>
            </a:r>
          </a:p>
          <a:p>
            <a:pPr algn="just"/>
            <a:endParaRPr lang="fr-FR" sz="2000" b="1" dirty="0" smtClean="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srcRect/>
          <a:stretch>
            <a:fillRect/>
          </a:stretch>
        </p:blipFill>
        <p:spPr bwMode="auto">
          <a:xfrm>
            <a:off x="4124325" y="1981200"/>
            <a:ext cx="895350" cy="533400"/>
          </a:xfrm>
          <a:prstGeom prst="rect">
            <a:avLst/>
          </a:prstGeom>
          <a:noFill/>
          <a:ln w="9525">
            <a:noFill/>
            <a:miter lim="800000"/>
            <a:headEnd/>
            <a:tailEnd/>
          </a:ln>
          <a:effectLst/>
        </p:spPr>
      </p:pic>
      <p:sp>
        <p:nvSpPr>
          <p:cNvPr id="5" name="Rectangle 4"/>
          <p:cNvSpPr/>
          <p:nvPr/>
        </p:nvSpPr>
        <p:spPr>
          <a:xfrm>
            <a:off x="228600" y="2209800"/>
            <a:ext cx="8610600" cy="3693319"/>
          </a:xfrm>
          <a:prstGeom prst="rect">
            <a:avLst/>
          </a:prstGeom>
        </p:spPr>
        <p:txBody>
          <a:bodyPr wrap="square">
            <a:spAutoFit/>
          </a:bodyPr>
          <a:lstStyle/>
          <a:p>
            <a:pPr algn="just"/>
            <a:r>
              <a:rPr lang="fr-FR" sz="1800" dirty="0" smtClean="0">
                <a:latin typeface="Times New Roman" pitchFamily="18" charset="0"/>
                <a:cs typeface="Times New Roman" pitchFamily="18" charset="0"/>
              </a:rPr>
              <a:t>Avec: </a:t>
            </a:r>
          </a:p>
          <a:p>
            <a:pPr algn="just"/>
            <a:r>
              <a:rPr lang="fr-FR" sz="1800" i="1" dirty="0" smtClean="0">
                <a:latin typeface="Times New Roman" pitchFamily="18" charset="0"/>
                <a:cs typeface="Times New Roman" pitchFamily="18" charset="0"/>
              </a:rPr>
              <a:t>▪ C : le calibre utilisé [unité] </a:t>
            </a:r>
          </a:p>
          <a:p>
            <a:pPr algn="just"/>
            <a:r>
              <a:rPr lang="fr-FR" sz="1800" i="1" dirty="0" smtClean="0">
                <a:latin typeface="Times New Roman" pitchFamily="18" charset="0"/>
                <a:cs typeface="Times New Roman" pitchFamily="18" charset="0"/>
              </a:rPr>
              <a:t>▪ L : la lecture (nombre de graduations lues sur l’échelle) </a:t>
            </a:r>
          </a:p>
          <a:p>
            <a:pPr algn="just"/>
            <a:r>
              <a:rPr lang="fr-FR" sz="1800" i="1" dirty="0" smtClean="0">
                <a:latin typeface="Times New Roman" pitchFamily="18" charset="0"/>
                <a:cs typeface="Times New Roman" pitchFamily="18" charset="0"/>
              </a:rPr>
              <a:t>▪ E : l’échelle (nombre total de graduations de l’échelle</a:t>
            </a:r>
            <a:r>
              <a:rPr lang="fr-FR" sz="1800" i="1" dirty="0" smtClean="0">
                <a:latin typeface="Times New Roman" pitchFamily="18" charset="0"/>
                <a:cs typeface="Times New Roman" pitchFamily="18" charset="0"/>
              </a:rPr>
              <a:t>)</a:t>
            </a:r>
          </a:p>
          <a:p>
            <a:pPr algn="just"/>
            <a:r>
              <a:rPr lang="fr-FR" sz="1800" dirty="0" smtClean="0">
                <a:latin typeface="Times New Roman" pitchFamily="18" charset="0"/>
                <a:cs typeface="Times New Roman" pitchFamily="18" charset="0"/>
              </a:rPr>
              <a:t>Un appareil de mesure à déviation est caractérisé par son indice de classe de précision qui entraîne, suite à son utilisation. </a:t>
            </a:r>
          </a:p>
          <a:p>
            <a:pPr algn="just"/>
            <a:r>
              <a:rPr lang="fr-FR" sz="1800" b="1" i="1" dirty="0" smtClean="0">
                <a:latin typeface="Times New Roman" pitchFamily="18" charset="0"/>
                <a:cs typeface="Times New Roman" pitchFamily="18" charset="0"/>
              </a:rPr>
              <a:t>Exemple </a:t>
            </a:r>
            <a:endParaRPr lang="fr-FR" sz="1800" b="1" i="1" dirty="0" smtClean="0">
              <a:latin typeface="Times New Roman" pitchFamily="18" charset="0"/>
              <a:cs typeface="Times New Roman" pitchFamily="18" charset="0"/>
            </a:endParaRPr>
          </a:p>
          <a:p>
            <a:pPr algn="just"/>
            <a:r>
              <a:rPr lang="fr-FR" sz="1800" dirty="0" smtClean="0">
                <a:latin typeface="Times New Roman" pitchFamily="18" charset="0"/>
                <a:cs typeface="Times New Roman" pitchFamily="18" charset="0"/>
              </a:rPr>
              <a:t>Une mesure du courant a été effectuée par un ampèremètre analogique. L’appareil possède les caractéristiques suivantes : </a:t>
            </a:r>
          </a:p>
          <a:p>
            <a:pPr algn="just"/>
            <a:r>
              <a:rPr lang="fr-FR" sz="1800" dirty="0" smtClean="0">
                <a:latin typeface="Times New Roman" pitchFamily="18" charset="0"/>
                <a:cs typeface="Times New Roman" pitchFamily="18" charset="0"/>
              </a:rPr>
              <a:t>- Nombre totale de divisions : N=100 </a:t>
            </a:r>
          </a:p>
          <a:p>
            <a:pPr algn="just"/>
            <a:r>
              <a:rPr lang="fr-FR" sz="1800" dirty="0" smtClean="0">
                <a:latin typeface="Times New Roman" pitchFamily="18" charset="0"/>
                <a:cs typeface="Times New Roman" pitchFamily="18" charset="0"/>
              </a:rPr>
              <a:t>- Calibre : 5A </a:t>
            </a:r>
          </a:p>
          <a:p>
            <a:pPr algn="just"/>
            <a:r>
              <a:rPr lang="fr-FR" sz="1800" dirty="0" smtClean="0">
                <a:latin typeface="Times New Roman" pitchFamily="18" charset="0"/>
                <a:cs typeface="Times New Roman" pitchFamily="18" charset="0"/>
              </a:rPr>
              <a:t>- Numéro de graduation durant laquelle s’immobilise l’aiguille est 82. </a:t>
            </a:r>
          </a:p>
          <a:p>
            <a:pPr algn="just"/>
            <a:r>
              <a:rPr lang="fr-FR" sz="1800" dirty="0" smtClean="0">
                <a:latin typeface="Times New Roman" pitchFamily="18" charset="0"/>
                <a:cs typeface="Times New Roman" pitchFamily="18" charset="0"/>
              </a:rPr>
              <a:t>La valeur mesurée est :</a:t>
            </a:r>
            <a:r>
              <a:rPr lang="fr-FR" sz="1800" i="1" dirty="0" smtClean="0">
                <a:latin typeface="Times New Roman" pitchFamily="18" charset="0"/>
                <a:cs typeface="Times New Roman" pitchFamily="18" charset="0"/>
              </a:rPr>
              <a:t> </a:t>
            </a:r>
            <a:endParaRPr lang="fr-FR" sz="1800" i="1" dirty="0" smtClean="0">
              <a:latin typeface="Times New Roman" pitchFamily="18" charset="0"/>
              <a:cs typeface="Times New Roman" pitchFamily="18" charset="0"/>
            </a:endParaRPr>
          </a:p>
        </p:txBody>
      </p:sp>
      <p:pic>
        <p:nvPicPr>
          <p:cNvPr id="6147" name="Picture 3"/>
          <p:cNvPicPr>
            <a:picLocks noChangeAspect="1" noChangeArrowheads="1"/>
          </p:cNvPicPr>
          <p:nvPr/>
        </p:nvPicPr>
        <p:blipFill>
          <a:blip r:embed="rId3"/>
          <a:srcRect/>
          <a:stretch>
            <a:fillRect/>
          </a:stretch>
        </p:blipFill>
        <p:spPr bwMode="auto">
          <a:xfrm>
            <a:off x="4029075" y="5867400"/>
            <a:ext cx="1685925" cy="590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2025</TotalTime>
  <Words>1375</Words>
  <Application>Microsoft Office PowerPoint</Application>
  <PresentationFormat>Affichage à l'écran (4:3)</PresentationFormat>
  <Paragraphs>140</Paragraphs>
  <Slides>14</Slides>
  <Notes>1</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Mesures Electroniques  et  Electriques </vt:lpstr>
      <vt:lpstr> CHAPITRE II LES ERREURS DE MESURE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Company>Privée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Applications à l’environnement et l’énergie</dc:title>
  <dc:creator>VISSAULT_Emeric</dc:creator>
  <cp:lastModifiedBy>Invité</cp:lastModifiedBy>
  <cp:revision>194</cp:revision>
  <dcterms:created xsi:type="dcterms:W3CDTF">2007-03-22T09:47:20Z</dcterms:created>
  <dcterms:modified xsi:type="dcterms:W3CDTF">2021-05-01T11:44:10Z</dcterms:modified>
</cp:coreProperties>
</file>