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22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F44026D-1BDD-4EB7-93AD-FF009F7EEF6C}" type="datetimeFigureOut">
              <a:rPr lang="fr-FR" smtClean="0"/>
              <a:t>11/05/2021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7B306-ED67-4B8C-97E2-18AB14B32DF0}" type="slidenum">
              <a:rPr lang="fr-FR" smtClean="0"/>
              <a:t>‹N°›</a:t>
            </a:fld>
            <a:endParaRPr lang="fr-FR"/>
          </a:p>
        </p:txBody>
      </p:sp>
    </p:spTree>
    <p:extLst>
      <p:ext uri="{BB962C8B-B14F-4D97-AF65-F5344CB8AC3E}">
        <p14:creationId xmlns:p14="http://schemas.microsoft.com/office/powerpoint/2010/main" val="2086653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44026D-1BDD-4EB7-93AD-FF009F7EEF6C}" type="datetimeFigureOut">
              <a:rPr lang="fr-FR" smtClean="0"/>
              <a:t>11/05/2021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7B306-ED67-4B8C-97E2-18AB14B32DF0}" type="slidenum">
              <a:rPr lang="fr-FR" smtClean="0"/>
              <a:t>‹N°›</a:t>
            </a:fld>
            <a:endParaRPr lang="fr-FR"/>
          </a:p>
        </p:txBody>
      </p:sp>
    </p:spTree>
    <p:extLst>
      <p:ext uri="{BB962C8B-B14F-4D97-AF65-F5344CB8AC3E}">
        <p14:creationId xmlns:p14="http://schemas.microsoft.com/office/powerpoint/2010/main" val="53740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44026D-1BDD-4EB7-93AD-FF009F7EEF6C}" type="datetimeFigureOut">
              <a:rPr lang="fr-FR" smtClean="0"/>
              <a:t>11/05/2021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7B306-ED67-4B8C-97E2-18AB14B32DF0}" type="slidenum">
              <a:rPr lang="fr-FR" smtClean="0"/>
              <a:t>‹N°›</a:t>
            </a:fld>
            <a:endParaRPr lang="fr-FR"/>
          </a:p>
        </p:txBody>
      </p:sp>
    </p:spTree>
    <p:extLst>
      <p:ext uri="{BB962C8B-B14F-4D97-AF65-F5344CB8AC3E}">
        <p14:creationId xmlns:p14="http://schemas.microsoft.com/office/powerpoint/2010/main" val="2811383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lvl1pPr>
              <a:defRPr/>
            </a:lvl1pPr>
          </a:lstStyle>
          <a:p>
            <a:pPr>
              <a:defRPr/>
            </a:pPr>
            <a:fld id="{513D0C66-1150-42F5-8C3F-9F79CEDC8024}"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503AB56E-0D40-4E73-940D-058F5CC3A510}" type="slidenum">
              <a:rPr lang="fr-BE"/>
              <a:pPr>
                <a:defRPr/>
              </a:pPr>
              <a:t>‹N°›</a:t>
            </a:fld>
            <a:endParaRPr lang="fr-BE"/>
          </a:p>
        </p:txBody>
      </p:sp>
    </p:spTree>
    <p:extLst>
      <p:ext uri="{BB962C8B-B14F-4D97-AF65-F5344CB8AC3E}">
        <p14:creationId xmlns:p14="http://schemas.microsoft.com/office/powerpoint/2010/main" val="5027725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F2C352FB-30DB-4303-B3F9-997919954485}"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C5DFC23A-CD8D-4044-8E1C-A3A92631906F}" type="slidenum">
              <a:rPr lang="fr-BE"/>
              <a:pPr>
                <a:defRPr/>
              </a:pPr>
              <a:t>‹N°›</a:t>
            </a:fld>
            <a:endParaRPr lang="fr-BE"/>
          </a:p>
        </p:txBody>
      </p:sp>
    </p:spTree>
    <p:extLst>
      <p:ext uri="{BB962C8B-B14F-4D97-AF65-F5344CB8AC3E}">
        <p14:creationId xmlns:p14="http://schemas.microsoft.com/office/powerpoint/2010/main" val="4038037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73E67CB2-5223-4E92-87B4-B5700F0074D3}"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3A67DABF-B25D-479B-9B57-1EDBAB2793CC}" type="slidenum">
              <a:rPr lang="fr-BE"/>
              <a:pPr>
                <a:defRPr/>
              </a:pPr>
              <a:t>‹N°›</a:t>
            </a:fld>
            <a:endParaRPr lang="fr-BE"/>
          </a:p>
        </p:txBody>
      </p:sp>
    </p:spTree>
    <p:extLst>
      <p:ext uri="{BB962C8B-B14F-4D97-AF65-F5344CB8AC3E}">
        <p14:creationId xmlns:p14="http://schemas.microsoft.com/office/powerpoint/2010/main" val="899050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3"/>
          <p:cNvSpPr>
            <a:spLocks noGrp="1"/>
          </p:cNvSpPr>
          <p:nvPr>
            <p:ph type="dt" sz="half" idx="10"/>
          </p:nvPr>
        </p:nvSpPr>
        <p:spPr/>
        <p:txBody>
          <a:bodyPr/>
          <a:lstStyle>
            <a:lvl1pPr>
              <a:defRPr/>
            </a:lvl1pPr>
          </a:lstStyle>
          <a:p>
            <a:pPr>
              <a:defRPr/>
            </a:pPr>
            <a:fld id="{4356D10F-9D00-4866-B197-64CBA7D6350A}" type="datetimeFigureOut">
              <a:rPr lang="fr-FR">
                <a:solidFill>
                  <a:prstClr val="black">
                    <a:tint val="75000"/>
                  </a:prstClr>
                </a:solidFill>
              </a:rPr>
              <a:pPr>
                <a:defRPr/>
              </a:pPr>
              <a:t>11/05/2021</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340CC77F-0079-4660-9F48-CE6737294A66}" type="slidenum">
              <a:rPr lang="fr-BE"/>
              <a:pPr>
                <a:defRPr/>
              </a:pPr>
              <a:t>‹N°›</a:t>
            </a:fld>
            <a:endParaRPr lang="fr-BE"/>
          </a:p>
        </p:txBody>
      </p:sp>
    </p:spTree>
    <p:extLst>
      <p:ext uri="{BB962C8B-B14F-4D97-AF65-F5344CB8AC3E}">
        <p14:creationId xmlns:p14="http://schemas.microsoft.com/office/powerpoint/2010/main" val="3363576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3"/>
          <p:cNvSpPr>
            <a:spLocks noGrp="1"/>
          </p:cNvSpPr>
          <p:nvPr>
            <p:ph type="dt" sz="half" idx="10"/>
          </p:nvPr>
        </p:nvSpPr>
        <p:spPr/>
        <p:txBody>
          <a:bodyPr/>
          <a:lstStyle>
            <a:lvl1pPr>
              <a:defRPr/>
            </a:lvl1pPr>
          </a:lstStyle>
          <a:p>
            <a:pPr>
              <a:defRPr/>
            </a:pPr>
            <a:fld id="{3B834A53-1BCD-4C5C-AEA7-884C628856A9}" type="datetimeFigureOut">
              <a:rPr lang="fr-FR">
                <a:solidFill>
                  <a:prstClr val="black">
                    <a:tint val="75000"/>
                  </a:prstClr>
                </a:solidFill>
              </a:rPr>
              <a:pPr>
                <a:defRPr/>
              </a:pPr>
              <a:t>11/05/2021</a:t>
            </a:fld>
            <a:endParaRPr lang="fr-BE">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53D8AD31-7C18-4970-9D5D-9FC642586062}" type="slidenum">
              <a:rPr lang="fr-BE"/>
              <a:pPr>
                <a:defRPr/>
              </a:pPr>
              <a:t>‹N°›</a:t>
            </a:fld>
            <a:endParaRPr lang="fr-BE"/>
          </a:p>
        </p:txBody>
      </p:sp>
    </p:spTree>
    <p:extLst>
      <p:ext uri="{BB962C8B-B14F-4D97-AF65-F5344CB8AC3E}">
        <p14:creationId xmlns:p14="http://schemas.microsoft.com/office/powerpoint/2010/main" val="35094745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3"/>
          <p:cNvSpPr>
            <a:spLocks noGrp="1"/>
          </p:cNvSpPr>
          <p:nvPr>
            <p:ph type="dt" sz="half" idx="10"/>
          </p:nvPr>
        </p:nvSpPr>
        <p:spPr/>
        <p:txBody>
          <a:bodyPr/>
          <a:lstStyle>
            <a:lvl1pPr>
              <a:defRPr/>
            </a:lvl1pPr>
          </a:lstStyle>
          <a:p>
            <a:pPr>
              <a:defRPr/>
            </a:pPr>
            <a:fld id="{6865D551-2FDF-4267-A126-C9F83F830A17}" type="datetimeFigureOut">
              <a:rPr lang="fr-FR">
                <a:solidFill>
                  <a:prstClr val="black">
                    <a:tint val="75000"/>
                  </a:prstClr>
                </a:solidFill>
              </a:rPr>
              <a:pPr>
                <a:defRPr/>
              </a:pPr>
              <a:t>11/05/2021</a:t>
            </a:fld>
            <a:endParaRPr lang="fr-BE">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9F8ADE84-6C79-4EC8-84AB-A4A97CC9C6B8}" type="slidenum">
              <a:rPr lang="fr-BE"/>
              <a:pPr>
                <a:defRPr/>
              </a:pPr>
              <a:t>‹N°›</a:t>
            </a:fld>
            <a:endParaRPr lang="fr-BE"/>
          </a:p>
        </p:txBody>
      </p:sp>
    </p:spTree>
    <p:extLst>
      <p:ext uri="{BB962C8B-B14F-4D97-AF65-F5344CB8AC3E}">
        <p14:creationId xmlns:p14="http://schemas.microsoft.com/office/powerpoint/2010/main" val="22362032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8C90631C-0C2F-45F7-B3DD-3F57246CD79B}" type="datetimeFigureOut">
              <a:rPr lang="fr-FR">
                <a:solidFill>
                  <a:prstClr val="black">
                    <a:tint val="75000"/>
                  </a:prstClr>
                </a:solidFill>
              </a:rPr>
              <a:pPr>
                <a:defRPr/>
              </a:pPr>
              <a:t>11/05/2021</a:t>
            </a:fld>
            <a:endParaRPr lang="fr-BE">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2A13B8CE-99D6-4767-8D3F-05CCB2A0F633}" type="slidenum">
              <a:rPr lang="fr-BE"/>
              <a:pPr>
                <a:defRPr/>
              </a:pPr>
              <a:t>‹N°›</a:t>
            </a:fld>
            <a:endParaRPr lang="fr-BE"/>
          </a:p>
        </p:txBody>
      </p:sp>
    </p:spTree>
    <p:extLst>
      <p:ext uri="{BB962C8B-B14F-4D97-AF65-F5344CB8AC3E}">
        <p14:creationId xmlns:p14="http://schemas.microsoft.com/office/powerpoint/2010/main" val="5225797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F1068A8E-E652-4D23-BBBA-C16292CAC600}" type="datetimeFigureOut">
              <a:rPr lang="fr-FR">
                <a:solidFill>
                  <a:prstClr val="black">
                    <a:tint val="75000"/>
                  </a:prstClr>
                </a:solidFill>
              </a:rPr>
              <a:pPr>
                <a:defRPr/>
              </a:pPr>
              <a:t>11/05/2021</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4981AABE-8982-4512-B3C2-EF7E82A463FF}" type="slidenum">
              <a:rPr lang="fr-BE"/>
              <a:pPr>
                <a:defRPr/>
              </a:pPr>
              <a:t>‹N°›</a:t>
            </a:fld>
            <a:endParaRPr lang="fr-BE"/>
          </a:p>
        </p:txBody>
      </p:sp>
    </p:spTree>
    <p:extLst>
      <p:ext uri="{BB962C8B-B14F-4D97-AF65-F5344CB8AC3E}">
        <p14:creationId xmlns:p14="http://schemas.microsoft.com/office/powerpoint/2010/main" val="1178310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44026D-1BDD-4EB7-93AD-FF009F7EEF6C}" type="datetimeFigureOut">
              <a:rPr lang="fr-FR" smtClean="0"/>
              <a:t>11/05/2021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7B306-ED67-4B8C-97E2-18AB14B32DF0}" type="slidenum">
              <a:rPr lang="fr-FR" smtClean="0"/>
              <a:t>‹N°›</a:t>
            </a:fld>
            <a:endParaRPr lang="fr-FR"/>
          </a:p>
        </p:txBody>
      </p:sp>
    </p:spTree>
    <p:extLst>
      <p:ext uri="{BB962C8B-B14F-4D97-AF65-F5344CB8AC3E}">
        <p14:creationId xmlns:p14="http://schemas.microsoft.com/office/powerpoint/2010/main" val="13451763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D35545D-0D66-4F6B-ADEA-92869AE97F4E}" type="datetimeFigureOut">
              <a:rPr lang="fr-FR">
                <a:solidFill>
                  <a:prstClr val="black">
                    <a:tint val="75000"/>
                  </a:prstClr>
                </a:solidFill>
              </a:rPr>
              <a:pPr>
                <a:defRPr/>
              </a:pPr>
              <a:t>11/05/2021</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7A98DF10-E360-4FCE-AC9C-5C8EE999C62D}" type="slidenum">
              <a:rPr lang="fr-BE"/>
              <a:pPr>
                <a:defRPr/>
              </a:pPr>
              <a:t>‹N°›</a:t>
            </a:fld>
            <a:endParaRPr lang="fr-BE"/>
          </a:p>
        </p:txBody>
      </p:sp>
    </p:spTree>
    <p:extLst>
      <p:ext uri="{BB962C8B-B14F-4D97-AF65-F5344CB8AC3E}">
        <p14:creationId xmlns:p14="http://schemas.microsoft.com/office/powerpoint/2010/main" val="5730723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5D9A895F-1F13-471F-8D14-9DA8903974D0}"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AFC0BF3-D95A-4C69-8136-F2CB756A4455}" type="slidenum">
              <a:rPr lang="fr-BE"/>
              <a:pPr>
                <a:defRPr/>
              </a:pPr>
              <a:t>‹N°›</a:t>
            </a:fld>
            <a:endParaRPr lang="fr-BE"/>
          </a:p>
        </p:txBody>
      </p:sp>
    </p:spTree>
    <p:extLst>
      <p:ext uri="{BB962C8B-B14F-4D97-AF65-F5344CB8AC3E}">
        <p14:creationId xmlns:p14="http://schemas.microsoft.com/office/powerpoint/2010/main" val="34964013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DC121DE8-7BEE-4512-B64F-6E8F43786BAF}"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2E4A95E-10B3-4882-A82C-A76C5183FDA5}" type="slidenum">
              <a:rPr lang="fr-BE"/>
              <a:pPr>
                <a:defRPr/>
              </a:pPr>
              <a:t>‹N°›</a:t>
            </a:fld>
            <a:endParaRPr lang="fr-BE"/>
          </a:p>
        </p:txBody>
      </p:sp>
    </p:spTree>
    <p:extLst>
      <p:ext uri="{BB962C8B-B14F-4D97-AF65-F5344CB8AC3E}">
        <p14:creationId xmlns:p14="http://schemas.microsoft.com/office/powerpoint/2010/main" val="411463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F44026D-1BDD-4EB7-93AD-FF009F7EEF6C}" type="datetimeFigureOut">
              <a:rPr lang="fr-FR" smtClean="0"/>
              <a:t>11/05/2021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7B306-ED67-4B8C-97E2-18AB14B32DF0}" type="slidenum">
              <a:rPr lang="fr-FR" smtClean="0"/>
              <a:t>‹N°›</a:t>
            </a:fld>
            <a:endParaRPr lang="fr-FR"/>
          </a:p>
        </p:txBody>
      </p:sp>
    </p:spTree>
    <p:extLst>
      <p:ext uri="{BB962C8B-B14F-4D97-AF65-F5344CB8AC3E}">
        <p14:creationId xmlns:p14="http://schemas.microsoft.com/office/powerpoint/2010/main" val="2671437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44026D-1BDD-4EB7-93AD-FF009F7EEF6C}" type="datetimeFigureOut">
              <a:rPr lang="fr-FR" smtClean="0"/>
              <a:t>11/05/2021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D7B306-ED67-4B8C-97E2-18AB14B32DF0}" type="slidenum">
              <a:rPr lang="fr-FR" smtClean="0"/>
              <a:t>‹N°›</a:t>
            </a:fld>
            <a:endParaRPr lang="fr-FR"/>
          </a:p>
        </p:txBody>
      </p:sp>
    </p:spTree>
    <p:extLst>
      <p:ext uri="{BB962C8B-B14F-4D97-AF65-F5344CB8AC3E}">
        <p14:creationId xmlns:p14="http://schemas.microsoft.com/office/powerpoint/2010/main" val="3285655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44026D-1BDD-4EB7-93AD-FF009F7EEF6C}" type="datetimeFigureOut">
              <a:rPr lang="fr-FR" smtClean="0"/>
              <a:t>11/05/2021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5D7B306-ED67-4B8C-97E2-18AB14B32DF0}" type="slidenum">
              <a:rPr lang="fr-FR" smtClean="0"/>
              <a:t>‹N°›</a:t>
            </a:fld>
            <a:endParaRPr lang="fr-FR"/>
          </a:p>
        </p:txBody>
      </p:sp>
    </p:spTree>
    <p:extLst>
      <p:ext uri="{BB962C8B-B14F-4D97-AF65-F5344CB8AC3E}">
        <p14:creationId xmlns:p14="http://schemas.microsoft.com/office/powerpoint/2010/main" val="488477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F44026D-1BDD-4EB7-93AD-FF009F7EEF6C}" type="datetimeFigureOut">
              <a:rPr lang="fr-FR" smtClean="0"/>
              <a:t>11/05/2021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5D7B306-ED67-4B8C-97E2-18AB14B32DF0}" type="slidenum">
              <a:rPr lang="fr-FR" smtClean="0"/>
              <a:t>‹N°›</a:t>
            </a:fld>
            <a:endParaRPr lang="fr-FR"/>
          </a:p>
        </p:txBody>
      </p:sp>
    </p:spTree>
    <p:extLst>
      <p:ext uri="{BB962C8B-B14F-4D97-AF65-F5344CB8AC3E}">
        <p14:creationId xmlns:p14="http://schemas.microsoft.com/office/powerpoint/2010/main" val="1799015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44026D-1BDD-4EB7-93AD-FF009F7EEF6C}" type="datetimeFigureOut">
              <a:rPr lang="fr-FR" smtClean="0"/>
              <a:t>11/05/2021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5D7B306-ED67-4B8C-97E2-18AB14B32DF0}" type="slidenum">
              <a:rPr lang="fr-FR" smtClean="0"/>
              <a:t>‹N°›</a:t>
            </a:fld>
            <a:endParaRPr lang="fr-FR"/>
          </a:p>
        </p:txBody>
      </p:sp>
    </p:spTree>
    <p:extLst>
      <p:ext uri="{BB962C8B-B14F-4D97-AF65-F5344CB8AC3E}">
        <p14:creationId xmlns:p14="http://schemas.microsoft.com/office/powerpoint/2010/main" val="3156967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F44026D-1BDD-4EB7-93AD-FF009F7EEF6C}" type="datetimeFigureOut">
              <a:rPr lang="fr-FR" smtClean="0"/>
              <a:t>11/05/2021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D7B306-ED67-4B8C-97E2-18AB14B32DF0}" type="slidenum">
              <a:rPr lang="fr-FR" smtClean="0"/>
              <a:t>‹N°›</a:t>
            </a:fld>
            <a:endParaRPr lang="fr-FR"/>
          </a:p>
        </p:txBody>
      </p:sp>
    </p:spTree>
    <p:extLst>
      <p:ext uri="{BB962C8B-B14F-4D97-AF65-F5344CB8AC3E}">
        <p14:creationId xmlns:p14="http://schemas.microsoft.com/office/powerpoint/2010/main" val="3707422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F44026D-1BDD-4EB7-93AD-FF009F7EEF6C}" type="datetimeFigureOut">
              <a:rPr lang="fr-FR" smtClean="0"/>
              <a:t>11/05/2021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D7B306-ED67-4B8C-97E2-18AB14B32DF0}" type="slidenum">
              <a:rPr lang="fr-FR" smtClean="0"/>
              <a:t>‹N°›</a:t>
            </a:fld>
            <a:endParaRPr lang="fr-FR"/>
          </a:p>
        </p:txBody>
      </p:sp>
    </p:spTree>
    <p:extLst>
      <p:ext uri="{BB962C8B-B14F-4D97-AF65-F5344CB8AC3E}">
        <p14:creationId xmlns:p14="http://schemas.microsoft.com/office/powerpoint/2010/main" val="3688230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4026D-1BDD-4EB7-93AD-FF009F7EEF6C}" type="datetimeFigureOut">
              <a:rPr lang="fr-FR" smtClean="0"/>
              <a:t>11/05/2021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D7B306-ED67-4B8C-97E2-18AB14B32DF0}" type="slidenum">
              <a:rPr lang="fr-FR" smtClean="0"/>
              <a:t>‹N°›</a:t>
            </a:fld>
            <a:endParaRPr lang="fr-FR"/>
          </a:p>
        </p:txBody>
      </p:sp>
    </p:spTree>
    <p:extLst>
      <p:ext uri="{BB962C8B-B14F-4D97-AF65-F5344CB8AC3E}">
        <p14:creationId xmlns:p14="http://schemas.microsoft.com/office/powerpoint/2010/main" val="2931887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BE" smtClean="0"/>
          </a:p>
        </p:txBody>
      </p:sp>
      <p:sp>
        <p:nvSpPr>
          <p:cNvPr id="1027" name="Espace réservé du texte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smtClean="0"/>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F7CDC6F-CC46-4593-9280-C3E3A490DDF6}"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A9D33D06-309D-4FC7-B1E3-7DA19BDE8254}" type="slidenum">
              <a:rPr lang="fr-BE">
                <a:cs typeface="Arial" panose="020B0604020202020204" pitchFamily="34" charset="0"/>
              </a:rPr>
              <a:pPr fontAlgn="base">
                <a:spcBef>
                  <a:spcPct val="0"/>
                </a:spcBef>
                <a:spcAft>
                  <a:spcPct val="0"/>
                </a:spcAft>
                <a:defRPr/>
              </a:pPr>
              <a:t>‹N°›</a:t>
            </a:fld>
            <a:endParaRPr lang="fr-BE">
              <a:cs typeface="Arial" panose="020B0604020202020204" pitchFamily="34" charset="0"/>
            </a:endParaRPr>
          </a:p>
        </p:txBody>
      </p:sp>
    </p:spTree>
    <p:extLst>
      <p:ext uri="{BB962C8B-B14F-4D97-AF65-F5344CB8AC3E}">
        <p14:creationId xmlns:p14="http://schemas.microsoft.com/office/powerpoint/2010/main" val="1298280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8.xml"/><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8.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18.xml"/><Relationship Id="rId5" Type="http://schemas.openxmlformats.org/officeDocument/2006/relationships/image" Target="../media/image31.png"/><Relationship Id="rId4" Type="http://schemas.openxmlformats.org/officeDocument/2006/relationships/image" Target="../media/image30.png"/></Relationships>
</file>

<file path=ppt/slides/_rels/slide1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8.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14.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8.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ChangeArrowheads="1"/>
          </p:cNvSpPr>
          <p:nvPr/>
        </p:nvSpPr>
        <p:spPr bwMode="auto">
          <a:xfrm>
            <a:off x="3810000" y="214314"/>
            <a:ext cx="4357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a:solidFill>
                  <a:prstClr val="black"/>
                </a:solidFill>
                <a:cs typeface="Arial" panose="020B0604020202020204" pitchFamily="34" charset="0"/>
              </a:rPr>
              <a:t>Mise en équation d'un système - Résolution</a:t>
            </a:r>
            <a:endParaRPr lang="fr-FR" sz="1800">
              <a:solidFill>
                <a:prstClr val="black"/>
              </a:solidFill>
              <a:cs typeface="Arial" panose="020B0604020202020204" pitchFamily="34" charset="0"/>
            </a:endParaRPr>
          </a:p>
        </p:txBody>
      </p:sp>
      <p:sp>
        <p:nvSpPr>
          <p:cNvPr id="29699" name="Rectangle 2"/>
          <p:cNvSpPr>
            <a:spLocks noChangeArrowheads="1"/>
          </p:cNvSpPr>
          <p:nvPr/>
        </p:nvSpPr>
        <p:spPr bwMode="auto">
          <a:xfrm>
            <a:off x="1881188" y="714376"/>
            <a:ext cx="87868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Nous avons dit précédemment que nous nous bornions à l'étude des systèmes linéaires. Donc, les équations rencontrées seront des équations différentielles linéaires à coefficients constants.</a:t>
            </a:r>
          </a:p>
        </p:txBody>
      </p:sp>
      <p:sp>
        <p:nvSpPr>
          <p:cNvPr id="29700" name="Rectangle 3"/>
          <p:cNvSpPr>
            <a:spLocks noChangeArrowheads="1"/>
          </p:cNvSpPr>
          <p:nvPr/>
        </p:nvSpPr>
        <p:spPr bwMode="auto">
          <a:xfrm>
            <a:off x="1738314" y="1643063"/>
            <a:ext cx="8715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Considérons un système quelconque A, le plus général possible, possédant une entrée e et une sortie s</a:t>
            </a:r>
          </a:p>
        </p:txBody>
      </p:sp>
      <p:pic>
        <p:nvPicPr>
          <p:cNvPr id="2970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26" y="2143125"/>
            <a:ext cx="25622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2" name="Rectangle 5"/>
          <p:cNvSpPr>
            <a:spLocks noChangeArrowheads="1"/>
          </p:cNvSpPr>
          <p:nvPr/>
        </p:nvSpPr>
        <p:spPr bwMode="auto">
          <a:xfrm>
            <a:off x="1738314" y="2928938"/>
            <a:ext cx="8715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Si on applique un signal à l'entrée, on recueillera, à la sortie, un signal qui sera liée au signal d'entrée par une équation différentielle de type :</a:t>
            </a:r>
          </a:p>
        </p:txBody>
      </p:sp>
      <p:pic>
        <p:nvPicPr>
          <p:cNvPr id="297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9938" y="3643313"/>
            <a:ext cx="569595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4" name="Rectangle 7"/>
          <p:cNvSpPr>
            <a:spLocks noChangeArrowheads="1"/>
          </p:cNvSpPr>
          <p:nvPr/>
        </p:nvSpPr>
        <p:spPr bwMode="auto">
          <a:xfrm>
            <a:off x="1666876" y="4357689"/>
            <a:ext cx="87868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Les coefficients ai et bj sont les paramètres du système et ils sont sensés être connus,</a:t>
            </a:r>
          </a:p>
        </p:txBody>
      </p:sp>
      <p:sp>
        <p:nvSpPr>
          <p:cNvPr id="29705" name="Rectangle 8"/>
          <p:cNvSpPr>
            <a:spLocks noChangeArrowheads="1"/>
          </p:cNvSpPr>
          <p:nvPr/>
        </p:nvSpPr>
        <p:spPr bwMode="auto">
          <a:xfrm>
            <a:off x="1738313" y="5072064"/>
            <a:ext cx="85010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Une fois l'équation du système établie, il faut exprimer la valeur de la sortie en fonction du temps pour connaître les régimes permanents et transitoires. Pour cela, il existe 2 méthodes</a:t>
            </a:r>
          </a:p>
        </p:txBody>
      </p:sp>
    </p:spTree>
    <p:extLst>
      <p:ext uri="{BB962C8B-B14F-4D97-AF65-F5344CB8AC3E}">
        <p14:creationId xmlns:p14="http://schemas.microsoft.com/office/powerpoint/2010/main" val="628280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167063" y="357189"/>
            <a:ext cx="5715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a:solidFill>
                  <a:srgbClr val="FF0000"/>
                </a:solidFill>
                <a:cs typeface="Arial" panose="020B0604020202020204" pitchFamily="34" charset="0"/>
              </a:rPr>
              <a:t>Fonction de transfert d'un ensemble d'éléments</a:t>
            </a:r>
            <a:endParaRPr lang="fr-FR" sz="1800">
              <a:solidFill>
                <a:srgbClr val="FF0000"/>
              </a:solidFill>
              <a:cs typeface="Arial" panose="020B0604020202020204" pitchFamily="34" charset="0"/>
            </a:endParaRPr>
          </a:p>
        </p:txBody>
      </p:sp>
      <p:sp>
        <p:nvSpPr>
          <p:cNvPr id="38915" name="Rectangle 3"/>
          <p:cNvSpPr>
            <a:spLocks noChangeArrowheads="1"/>
          </p:cNvSpPr>
          <p:nvPr/>
        </p:nvSpPr>
        <p:spPr bwMode="auto">
          <a:xfrm>
            <a:off x="4024314" y="714375"/>
            <a:ext cx="3106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i="1">
                <a:solidFill>
                  <a:srgbClr val="FF0000"/>
                </a:solidFill>
                <a:cs typeface="Arial" panose="020B0604020202020204" pitchFamily="34" charset="0"/>
              </a:rPr>
              <a:t>Eléments en série (ou cascade)</a:t>
            </a:r>
            <a:endParaRPr lang="fr-FR" sz="1800">
              <a:solidFill>
                <a:srgbClr val="FF0000"/>
              </a:solidFill>
              <a:cs typeface="Arial" panose="020B0604020202020204" pitchFamily="34" charset="0"/>
            </a:endParaRPr>
          </a:p>
        </p:txBody>
      </p:sp>
      <p:pic>
        <p:nvPicPr>
          <p:cNvPr id="3891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8313" y="1214439"/>
            <a:ext cx="4786312"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lèche droite 5"/>
          <p:cNvSpPr/>
          <p:nvPr/>
        </p:nvSpPr>
        <p:spPr>
          <a:xfrm>
            <a:off x="6738939" y="1500189"/>
            <a:ext cx="1000125" cy="428625"/>
          </a:xfrm>
          <a:prstGeom prst="rightArrow">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solidFill>
                <a:prstClr val="white"/>
              </a:solidFill>
            </a:endParaRPr>
          </a:p>
        </p:txBody>
      </p:sp>
      <p:pic>
        <p:nvPicPr>
          <p:cNvPr id="3891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7689" y="1285876"/>
            <a:ext cx="225742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9" name="Rectangle 7"/>
          <p:cNvSpPr>
            <a:spLocks noChangeArrowheads="1"/>
          </p:cNvSpPr>
          <p:nvPr/>
        </p:nvSpPr>
        <p:spPr bwMode="auto">
          <a:xfrm>
            <a:off x="1952626" y="2500313"/>
            <a:ext cx="82153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La fonction de transfert de l'ensemble est égale au produit des fonctions de transfert de chaque élément :</a:t>
            </a:r>
          </a:p>
        </p:txBody>
      </p:sp>
      <p:pic>
        <p:nvPicPr>
          <p:cNvPr id="3892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4376" y="3000375"/>
            <a:ext cx="4200525" cy="59055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743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ChangeArrowheads="1"/>
          </p:cNvSpPr>
          <p:nvPr/>
        </p:nvSpPr>
        <p:spPr bwMode="auto">
          <a:xfrm>
            <a:off x="4452939" y="0"/>
            <a:ext cx="22431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i="1">
                <a:solidFill>
                  <a:srgbClr val="FF0000"/>
                </a:solidFill>
                <a:cs typeface="Arial" panose="020B0604020202020204" pitchFamily="34" charset="0"/>
              </a:rPr>
              <a:t>Eléments en parallèle</a:t>
            </a:r>
            <a:endParaRPr lang="fr-FR" sz="1800">
              <a:solidFill>
                <a:srgbClr val="FF0000"/>
              </a:solidFill>
              <a:cs typeface="Arial" panose="020B0604020202020204" pitchFamily="34" charset="0"/>
            </a:endParaRPr>
          </a:p>
        </p:txBody>
      </p:sp>
      <p:pic>
        <p:nvPicPr>
          <p:cNvPr id="3993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285751"/>
            <a:ext cx="2867025"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6126" y="785814"/>
            <a:ext cx="21431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èche droite 4"/>
          <p:cNvSpPr/>
          <p:nvPr/>
        </p:nvSpPr>
        <p:spPr>
          <a:xfrm>
            <a:off x="4667251" y="857250"/>
            <a:ext cx="1857375" cy="5715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prstClr val="white"/>
              </a:solidFill>
            </a:endParaRPr>
          </a:p>
        </p:txBody>
      </p:sp>
      <p:pic>
        <p:nvPicPr>
          <p:cNvPr id="3994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2813" y="1714500"/>
            <a:ext cx="4648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3" name="Rectangle 6"/>
          <p:cNvSpPr>
            <a:spLocks noChangeArrowheads="1"/>
          </p:cNvSpPr>
          <p:nvPr/>
        </p:nvSpPr>
        <p:spPr bwMode="auto">
          <a:xfrm>
            <a:off x="1524000" y="2571750"/>
            <a:ext cx="5143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a:solidFill>
                  <a:srgbClr val="FF0000"/>
                </a:solidFill>
                <a:cs typeface="Arial" panose="020B0604020202020204" pitchFamily="34" charset="0"/>
              </a:rPr>
              <a:t>Fonction de Transfert en Boucle Fermée ( FTBF )</a:t>
            </a:r>
            <a:endParaRPr lang="fr-FR" sz="1800">
              <a:solidFill>
                <a:srgbClr val="FF0000"/>
              </a:solidFill>
              <a:cs typeface="Arial" panose="020B0604020202020204" pitchFamily="34" charset="0"/>
            </a:endParaRPr>
          </a:p>
        </p:txBody>
      </p:sp>
      <p:sp>
        <p:nvSpPr>
          <p:cNvPr id="39944" name="Rectangle 7"/>
          <p:cNvSpPr>
            <a:spLocks noChangeArrowheads="1"/>
          </p:cNvSpPr>
          <p:nvPr/>
        </p:nvSpPr>
        <p:spPr bwMode="auto">
          <a:xfrm>
            <a:off x="1738314" y="3000375"/>
            <a:ext cx="7572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Soit un système asservi, le plus général, représenté par le schéma de la fig. 2–5.</a:t>
            </a:r>
          </a:p>
        </p:txBody>
      </p:sp>
      <p:pic>
        <p:nvPicPr>
          <p:cNvPr id="9221" name="Picture 5"/>
          <p:cNvPicPr>
            <a:picLocks noChangeAspect="1" noChangeArrowheads="1"/>
          </p:cNvPicPr>
          <p:nvPr/>
        </p:nvPicPr>
        <p:blipFill>
          <a:blip r:embed="rId5"/>
          <a:srcRect/>
          <a:stretch>
            <a:fillRect/>
          </a:stretch>
        </p:blipFill>
        <p:spPr bwMode="auto">
          <a:xfrm>
            <a:off x="2524126" y="3357563"/>
            <a:ext cx="6562725" cy="1928812"/>
          </a:xfrm>
          <a:prstGeom prst="rect">
            <a:avLst/>
          </a:prstGeom>
          <a:noFill/>
          <a:ln w="9525">
            <a:solidFill>
              <a:schemeClr val="accent5">
                <a:lumMod val="75000"/>
              </a:schemeClr>
            </a:solidFill>
            <a:miter lim="800000"/>
            <a:headEnd/>
            <a:tailEnd/>
          </a:ln>
          <a:effectLst/>
        </p:spPr>
      </p:pic>
      <p:cxnSp>
        <p:nvCxnSpPr>
          <p:cNvPr id="11" name="Connecteur droit 10"/>
          <p:cNvCxnSpPr/>
          <p:nvPr/>
        </p:nvCxnSpPr>
        <p:spPr>
          <a:xfrm>
            <a:off x="1524000" y="2428875"/>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9947" name="Rectangle 11"/>
          <p:cNvSpPr>
            <a:spLocks noChangeArrowheads="1"/>
          </p:cNvSpPr>
          <p:nvPr/>
        </p:nvSpPr>
        <p:spPr bwMode="auto">
          <a:xfrm>
            <a:off x="1738313" y="5286375"/>
            <a:ext cx="87868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Soit A(p) et B(p), respectivement, les fonctions de transfert des chaînes directe et de retour.</a:t>
            </a:r>
          </a:p>
        </p:txBody>
      </p:sp>
      <p:pic>
        <p:nvPicPr>
          <p:cNvPr id="3994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96251" y="5857876"/>
            <a:ext cx="1228725"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9" name="Rectangle 13"/>
          <p:cNvSpPr>
            <a:spLocks noChangeArrowheads="1"/>
          </p:cNvSpPr>
          <p:nvPr/>
        </p:nvSpPr>
        <p:spPr bwMode="auto">
          <a:xfrm>
            <a:off x="2309814" y="6000750"/>
            <a:ext cx="5500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Cherchons la fonction de transfert du système complet :</a:t>
            </a:r>
          </a:p>
        </p:txBody>
      </p:sp>
    </p:spTree>
    <p:extLst>
      <p:ext uri="{BB962C8B-B14F-4D97-AF65-F5344CB8AC3E}">
        <p14:creationId xmlns:p14="http://schemas.microsoft.com/office/powerpoint/2010/main" val="711408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5476" y="285750"/>
            <a:ext cx="8772525"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2"/>
          <p:cNvSpPr>
            <a:spLocks noChangeArrowheads="1"/>
          </p:cNvSpPr>
          <p:nvPr/>
        </p:nvSpPr>
        <p:spPr bwMode="auto">
          <a:xfrm>
            <a:off x="1738314" y="1857376"/>
            <a:ext cx="8715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0"/>
              </a:spcBef>
              <a:spcAft>
                <a:spcPct val="0"/>
              </a:spcAft>
              <a:buFontTx/>
              <a:buNone/>
            </a:pPr>
            <a:r>
              <a:rPr lang="fr-FR" sz="1800" b="1" i="1">
                <a:solidFill>
                  <a:srgbClr val="7030A0"/>
                </a:solidFill>
                <a:cs typeface="Arial" panose="020B0604020202020204" pitchFamily="34" charset="0"/>
              </a:rPr>
              <a:t>La fonction de transfert d'un système bouclé ou en Boucle Fermée (FTBF) est donc le rapport de la fonction de transfert de sa chaîne directe à 1 + A(p). B(p.:</a:t>
            </a:r>
            <a:endParaRPr lang="fr-FR" sz="1800" b="1">
              <a:solidFill>
                <a:srgbClr val="7030A0"/>
              </a:solidFill>
              <a:cs typeface="Arial" panose="020B0604020202020204" pitchFamily="34" charset="0"/>
            </a:endParaRPr>
          </a:p>
        </p:txBody>
      </p:sp>
      <p:pic>
        <p:nvPicPr>
          <p:cNvPr id="409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714626"/>
            <a:ext cx="203835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09750" y="3857625"/>
            <a:ext cx="3968750" cy="369888"/>
          </a:xfrm>
          <a:prstGeom prst="rect">
            <a:avLst/>
          </a:prstGeom>
        </p:spPr>
        <p:txBody>
          <a:bodyPr wrap="none">
            <a:spAutoFit/>
          </a:bodyPr>
          <a:lstStyle/>
          <a:p>
            <a:pPr>
              <a:defRPr/>
            </a:pPr>
            <a:r>
              <a:rPr lang="fr-FR" b="1" dirty="0">
                <a:solidFill>
                  <a:srgbClr val="C00000"/>
                </a:solidFill>
                <a:effectLst>
                  <a:outerShdw blurRad="38100" dist="38100" dir="2700000" algn="tl">
                    <a:srgbClr val="000000">
                      <a:alpha val="43137"/>
                    </a:srgbClr>
                  </a:outerShdw>
                </a:effectLst>
              </a:rPr>
              <a:t>Fonction de transfert en boucle ouverte</a:t>
            </a:r>
            <a:endParaRPr lang="fr-FR" dirty="0">
              <a:solidFill>
                <a:srgbClr val="C00000"/>
              </a:solidFill>
              <a:effectLst>
                <a:outerShdw blurRad="38100" dist="38100" dir="2700000" algn="tl">
                  <a:srgbClr val="000000">
                    <a:alpha val="43137"/>
                  </a:srgbClr>
                </a:outerShdw>
              </a:effectLst>
            </a:endParaRPr>
          </a:p>
        </p:txBody>
      </p:sp>
      <p:pic>
        <p:nvPicPr>
          <p:cNvPr id="4096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7438" y="3643313"/>
            <a:ext cx="409575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7" name="Rectangle 6"/>
          <p:cNvSpPr>
            <a:spLocks noChangeArrowheads="1"/>
          </p:cNvSpPr>
          <p:nvPr/>
        </p:nvSpPr>
        <p:spPr bwMode="auto">
          <a:xfrm>
            <a:off x="5881688" y="5857876"/>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Fig. 2–6 : Schéma fonctionnel d'un système asservi en Boucle Ouverte</a:t>
            </a:r>
          </a:p>
        </p:txBody>
      </p:sp>
      <p:pic>
        <p:nvPicPr>
          <p:cNvPr id="40968"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81251" y="4857750"/>
            <a:ext cx="261937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Connecteur droit 9"/>
          <p:cNvCxnSpPr/>
          <p:nvPr/>
        </p:nvCxnSpPr>
        <p:spPr>
          <a:xfrm rot="10800000">
            <a:off x="1524000" y="3643314"/>
            <a:ext cx="9144000" cy="158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58085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6876" y="285750"/>
            <a:ext cx="8786813" cy="1754326"/>
          </a:xfrm>
          <a:prstGeom prst="rect">
            <a:avLst/>
          </a:prstGeom>
          <a:solidFill>
            <a:schemeClr val="accent2">
              <a:lumMod val="40000"/>
              <a:lumOff val="60000"/>
            </a:schemeClr>
          </a:solidFill>
        </p:spPr>
        <p:txBody>
          <a:bodyPr>
            <a:spAutoFit/>
          </a:bodyPr>
          <a:lstStyle/>
          <a:p>
            <a:pPr algn="just">
              <a:lnSpc>
                <a:spcPct val="150000"/>
              </a:lnSpc>
              <a:defRPr/>
            </a:pPr>
            <a:r>
              <a:rPr lang="fr-FR" b="1" i="1" dirty="0">
                <a:solidFill>
                  <a:srgbClr val="002060"/>
                </a:solidFill>
              </a:rPr>
              <a:t>La Fonction de Transfert en Boucle Ouverte (ou FTBO) d'un asservissement est le produit des fonctions de transfert de la chaîne directe par la chaîne de retour.</a:t>
            </a:r>
          </a:p>
          <a:p>
            <a:pPr algn="just">
              <a:lnSpc>
                <a:spcPct val="150000"/>
              </a:lnSpc>
              <a:defRPr/>
            </a:pPr>
            <a:r>
              <a:rPr lang="fr-FR" b="1" i="1" dirty="0">
                <a:solidFill>
                  <a:srgbClr val="002060"/>
                </a:solidFill>
              </a:rPr>
              <a:t>La fonction de transfert en boucle ouverte a une grande importance dans l'étude de la</a:t>
            </a:r>
          </a:p>
          <a:p>
            <a:pPr algn="just">
              <a:lnSpc>
                <a:spcPct val="150000"/>
              </a:lnSpc>
              <a:defRPr/>
            </a:pPr>
            <a:r>
              <a:rPr lang="fr-FR" b="1" i="1" dirty="0">
                <a:solidFill>
                  <a:srgbClr val="002060"/>
                </a:solidFill>
              </a:rPr>
              <a:t>stabilité des systèmes ; de plus, elle est directement accessible à la mesure.</a:t>
            </a:r>
            <a:endParaRPr lang="fr-FR" b="1" dirty="0">
              <a:solidFill>
                <a:srgbClr val="002060"/>
              </a:solidFill>
            </a:endParaRPr>
          </a:p>
        </p:txBody>
      </p:sp>
      <p:sp>
        <p:nvSpPr>
          <p:cNvPr id="41987" name="Rectangle 2"/>
          <p:cNvSpPr>
            <a:spLocks noChangeArrowheads="1"/>
          </p:cNvSpPr>
          <p:nvPr/>
        </p:nvSpPr>
        <p:spPr bwMode="auto">
          <a:xfrm>
            <a:off x="1738314" y="2428875"/>
            <a:ext cx="7215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a:solidFill>
                  <a:srgbClr val="C00000"/>
                </a:solidFill>
                <a:cs typeface="Arial" panose="020B0604020202020204" pitchFamily="34" charset="0"/>
              </a:rPr>
              <a:t>Formes générales de la Fonction de Transfert d'un système linéaire</a:t>
            </a:r>
            <a:endParaRPr lang="fr-FR" sz="1800">
              <a:solidFill>
                <a:srgbClr val="C00000"/>
              </a:solidFill>
              <a:cs typeface="Arial" panose="020B0604020202020204" pitchFamily="34" charset="0"/>
            </a:endParaRPr>
          </a:p>
        </p:txBody>
      </p:sp>
      <p:sp>
        <p:nvSpPr>
          <p:cNvPr id="41988" name="Rectangle 3"/>
          <p:cNvSpPr>
            <a:spLocks noChangeArrowheads="1"/>
          </p:cNvSpPr>
          <p:nvPr/>
        </p:nvSpPr>
        <p:spPr bwMode="auto">
          <a:xfrm>
            <a:off x="1952625" y="2967038"/>
            <a:ext cx="82867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Soit un système asservi représenté par sa fonction de transfert de forme générale suivante :</a:t>
            </a:r>
          </a:p>
        </p:txBody>
      </p:sp>
      <p:pic>
        <p:nvPicPr>
          <p:cNvPr id="4198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5750" y="3500438"/>
            <a:ext cx="31242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0" name="Rectangle 5"/>
          <p:cNvSpPr>
            <a:spLocks noChangeArrowheads="1"/>
          </p:cNvSpPr>
          <p:nvPr/>
        </p:nvSpPr>
        <p:spPr bwMode="auto">
          <a:xfrm>
            <a:off x="1881188" y="4357689"/>
            <a:ext cx="3598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Si N(p) et D(p) ont des racines alors :</a:t>
            </a:r>
          </a:p>
        </p:txBody>
      </p:sp>
      <p:pic>
        <p:nvPicPr>
          <p:cNvPr id="419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2626" y="4929189"/>
            <a:ext cx="366712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53314" y="4786313"/>
            <a:ext cx="28670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8313" y="5643564"/>
            <a:ext cx="39052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96188" y="5572125"/>
            <a:ext cx="280035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9445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1188" y="214313"/>
            <a:ext cx="8572500" cy="443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Rectangle 2"/>
          <p:cNvSpPr>
            <a:spLocks noChangeArrowheads="1"/>
          </p:cNvSpPr>
          <p:nvPr/>
        </p:nvSpPr>
        <p:spPr bwMode="auto">
          <a:xfrm>
            <a:off x="2166938" y="4500564"/>
            <a:ext cx="5929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K est appelé gain du système ou de la fonction de transfert</a:t>
            </a:r>
          </a:p>
        </p:txBody>
      </p:sp>
    </p:spTree>
    <p:extLst>
      <p:ext uri="{BB962C8B-B14F-4D97-AF65-F5344CB8AC3E}">
        <p14:creationId xmlns:p14="http://schemas.microsoft.com/office/powerpoint/2010/main" val="21683413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ChangeArrowheads="1"/>
          </p:cNvSpPr>
          <p:nvPr/>
        </p:nvSpPr>
        <p:spPr bwMode="auto">
          <a:xfrm>
            <a:off x="1524000" y="285750"/>
            <a:ext cx="89296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a:solidFill>
                  <a:srgbClr val="C00000"/>
                </a:solidFill>
                <a:cs typeface="Arial" panose="020B0604020202020204" pitchFamily="34" charset="0"/>
              </a:rPr>
              <a:t>              Règles de transformation des schémas fonctionnels</a:t>
            </a:r>
          </a:p>
          <a:p>
            <a:pPr fontAlgn="base">
              <a:spcBef>
                <a:spcPct val="0"/>
              </a:spcBef>
              <a:spcAft>
                <a:spcPct val="0"/>
              </a:spcAft>
              <a:buFontTx/>
              <a:buNone/>
            </a:pPr>
            <a:r>
              <a:rPr lang="fr-FR" sz="1800">
                <a:solidFill>
                  <a:prstClr val="black"/>
                </a:solidFill>
                <a:cs typeface="Arial" panose="020B0604020202020204" pitchFamily="34" charset="0"/>
              </a:rPr>
              <a:t>D'une manière générale, pour simplifier un bloc fonctionnel il est souvent plus judicieux de déplacer les points de connexion et les comparateurs (ou additionneurs), d'inter-changer ces derniers, puis de réduire les boucles internes.</a:t>
            </a:r>
          </a:p>
        </p:txBody>
      </p:sp>
      <p:pic>
        <p:nvPicPr>
          <p:cNvPr id="440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857375"/>
            <a:ext cx="8929688"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6648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285750"/>
            <a:ext cx="8786813"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2268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42876"/>
            <a:ext cx="9144000"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857501"/>
            <a:ext cx="9144000" cy="366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0690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523875"/>
            <a:ext cx="8929688" cy="581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643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719139"/>
            <a:ext cx="8858250" cy="541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3473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1" y="260350"/>
            <a:ext cx="6181725"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2963" y="3716339"/>
            <a:ext cx="7943850"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14530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1650" y="928688"/>
            <a:ext cx="889635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5" name="Rectangle 2"/>
          <p:cNvSpPr>
            <a:spLocks noChangeArrowheads="1"/>
          </p:cNvSpPr>
          <p:nvPr/>
        </p:nvSpPr>
        <p:spPr bwMode="auto">
          <a:xfrm>
            <a:off x="3667126" y="214314"/>
            <a:ext cx="62150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i="1">
                <a:solidFill>
                  <a:srgbClr val="C00000"/>
                </a:solidFill>
                <a:cs typeface="Arial" panose="020B0604020202020204" pitchFamily="34" charset="0"/>
              </a:rPr>
              <a:t>- Exemple de réduction successive d'un schéma fonctionnel</a:t>
            </a:r>
            <a:endParaRPr lang="fr-FR" sz="1800" b="1">
              <a:solidFill>
                <a:srgbClr val="C00000"/>
              </a:solidFill>
              <a:cs typeface="Arial" panose="020B0604020202020204" pitchFamily="34" charset="0"/>
            </a:endParaRPr>
          </a:p>
        </p:txBody>
      </p:sp>
      <p:sp>
        <p:nvSpPr>
          <p:cNvPr id="49156" name="Rectangle 3"/>
          <p:cNvSpPr>
            <a:spLocks noChangeArrowheads="1"/>
          </p:cNvSpPr>
          <p:nvPr/>
        </p:nvSpPr>
        <p:spPr bwMode="auto">
          <a:xfrm>
            <a:off x="1738314" y="3643314"/>
            <a:ext cx="6357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En appliquant la </a:t>
            </a:r>
            <a:r>
              <a:rPr lang="fr-FR" sz="1800" i="1">
                <a:solidFill>
                  <a:prstClr val="black"/>
                </a:solidFill>
                <a:cs typeface="Arial" panose="020B0604020202020204" pitchFamily="34" charset="0"/>
              </a:rPr>
              <a:t>règle n° 6, puis la règle n° 1, on obtient :</a:t>
            </a:r>
            <a:endParaRPr lang="fr-FR" sz="1800">
              <a:solidFill>
                <a:prstClr val="black"/>
              </a:solidFill>
              <a:cs typeface="Arial" panose="020B0604020202020204" pitchFamily="34" charset="0"/>
            </a:endParaRPr>
          </a:p>
        </p:txBody>
      </p:sp>
      <p:pic>
        <p:nvPicPr>
          <p:cNvPr id="4915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6938" y="4143375"/>
            <a:ext cx="7924800"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7451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876" y="357188"/>
            <a:ext cx="9001125" cy="310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3857625"/>
            <a:ext cx="862965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7980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28625"/>
            <a:ext cx="880110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05192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289" y="188914"/>
            <a:ext cx="8497887" cy="648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0792633"/>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1314" y="260351"/>
            <a:ext cx="6192837" cy="270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420938"/>
            <a:ext cx="8362950" cy="443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1248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8314" y="371475"/>
            <a:ext cx="8643937" cy="1200150"/>
          </a:xfrm>
          <a:prstGeom prst="rect">
            <a:avLst/>
          </a:prstGeom>
          <a:solidFill>
            <a:schemeClr val="accent6">
              <a:lumMod val="40000"/>
              <a:lumOff val="60000"/>
            </a:schemeClr>
          </a:solidFill>
        </p:spPr>
        <p:txBody>
          <a:bodyPr>
            <a:spAutoFit/>
          </a:bodyPr>
          <a:lstStyle/>
          <a:p>
            <a:pPr algn="just">
              <a:defRPr/>
            </a:pPr>
            <a:r>
              <a:rPr lang="fr-FR" dirty="0">
                <a:solidFill>
                  <a:prstClr val="black"/>
                </a:solidFill>
              </a:rPr>
              <a:t>Consiste à résoudre l'équation différentielle décrivant ce système, c'est– </a:t>
            </a:r>
            <a:r>
              <a:rPr lang="fr-FR" dirty="0" err="1">
                <a:solidFill>
                  <a:prstClr val="black"/>
                </a:solidFill>
              </a:rPr>
              <a:t>à–dire</a:t>
            </a:r>
            <a:r>
              <a:rPr lang="fr-FR" dirty="0">
                <a:solidFill>
                  <a:prstClr val="black"/>
                </a:solidFill>
              </a:rPr>
              <a:t> trouver une réponse forcée et une réponse libre pour le système. Mais cette méthode ne permet pas toujours de trouver une solution et peut amener à une difficulté de résolution dès que l'ordre de l'équation différentielle dépasse 2.</a:t>
            </a:r>
          </a:p>
        </p:txBody>
      </p:sp>
      <p:sp>
        <p:nvSpPr>
          <p:cNvPr id="32771" name="Rectangle 2"/>
          <p:cNvSpPr>
            <a:spLocks noChangeArrowheads="1"/>
          </p:cNvSpPr>
          <p:nvPr/>
        </p:nvSpPr>
        <p:spPr bwMode="auto">
          <a:xfrm>
            <a:off x="4595813" y="71439"/>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i="1">
                <a:solidFill>
                  <a:prstClr val="black"/>
                </a:solidFill>
                <a:cs typeface="Arial" panose="020B0604020202020204" pitchFamily="34" charset="0"/>
              </a:rPr>
              <a:t>Méthode Classique</a:t>
            </a:r>
            <a:endParaRPr lang="fr-FR" sz="1800" b="1">
              <a:solidFill>
                <a:prstClr val="black"/>
              </a:solidFill>
              <a:cs typeface="Arial" panose="020B0604020202020204" pitchFamily="34" charset="0"/>
            </a:endParaRPr>
          </a:p>
        </p:txBody>
      </p:sp>
      <p:sp>
        <p:nvSpPr>
          <p:cNvPr id="32772" name="Rectangle 3"/>
          <p:cNvSpPr>
            <a:spLocks noChangeArrowheads="1"/>
          </p:cNvSpPr>
          <p:nvPr/>
        </p:nvSpPr>
        <p:spPr bwMode="auto">
          <a:xfrm>
            <a:off x="4310064" y="1643064"/>
            <a:ext cx="2714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i="1">
                <a:solidFill>
                  <a:prstClr val="black"/>
                </a:solidFill>
                <a:cs typeface="Arial" panose="020B0604020202020204" pitchFamily="34" charset="0"/>
              </a:rPr>
              <a:t>Méthode Opérationnelle</a:t>
            </a:r>
            <a:endParaRPr lang="fr-FR" sz="1800" b="1">
              <a:solidFill>
                <a:prstClr val="black"/>
              </a:solidFill>
              <a:cs typeface="Arial" panose="020B0604020202020204" pitchFamily="34" charset="0"/>
            </a:endParaRPr>
          </a:p>
        </p:txBody>
      </p:sp>
      <p:sp>
        <p:nvSpPr>
          <p:cNvPr id="5" name="Rectangle 4"/>
          <p:cNvSpPr/>
          <p:nvPr/>
        </p:nvSpPr>
        <p:spPr>
          <a:xfrm>
            <a:off x="1809750" y="2076451"/>
            <a:ext cx="8572500" cy="923925"/>
          </a:xfrm>
          <a:prstGeom prst="rect">
            <a:avLst/>
          </a:prstGeom>
          <a:solidFill>
            <a:schemeClr val="accent6">
              <a:lumMod val="40000"/>
              <a:lumOff val="60000"/>
            </a:schemeClr>
          </a:solidFill>
        </p:spPr>
        <p:txBody>
          <a:bodyPr>
            <a:spAutoFit/>
          </a:bodyPr>
          <a:lstStyle/>
          <a:p>
            <a:pPr algn="just">
              <a:defRPr/>
            </a:pPr>
            <a:r>
              <a:rPr lang="fr-FR" dirty="0">
                <a:solidFill>
                  <a:prstClr val="black"/>
                </a:solidFill>
              </a:rPr>
              <a:t>Basée sur le calcul opérationnel ou, essentiellement, sur la transformée de Laplace qui mettra en relation, une fonction de la variable du temps f(t) avec une fonction de la variable complexe F(p) dépendant de la pulsation.</a:t>
            </a:r>
          </a:p>
        </p:txBody>
      </p:sp>
      <p:sp>
        <p:nvSpPr>
          <p:cNvPr id="32774" name="Rectangle 5"/>
          <p:cNvSpPr>
            <a:spLocks noChangeArrowheads="1"/>
          </p:cNvSpPr>
          <p:nvPr/>
        </p:nvSpPr>
        <p:spPr bwMode="auto">
          <a:xfrm>
            <a:off x="2381250" y="3143250"/>
            <a:ext cx="72151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Notation : L [ f(t) ] = F(p) avec p = a + j.b (nombre complexe)</a:t>
            </a:r>
          </a:p>
        </p:txBody>
      </p:sp>
      <p:pic>
        <p:nvPicPr>
          <p:cNvPr id="3277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438" y="3643314"/>
            <a:ext cx="8934450" cy="305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4286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ChangeArrowheads="1"/>
          </p:cNvSpPr>
          <p:nvPr/>
        </p:nvSpPr>
        <p:spPr bwMode="auto">
          <a:xfrm>
            <a:off x="4167189" y="214314"/>
            <a:ext cx="3806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i="1">
                <a:solidFill>
                  <a:prstClr val="black"/>
                </a:solidFill>
                <a:cs typeface="Arial" panose="020B0604020202020204" pitchFamily="34" charset="0"/>
              </a:rPr>
              <a:t>NOTION DE FONCTION DE TRANSFERT</a:t>
            </a:r>
            <a:endParaRPr lang="fr-FR" sz="1800">
              <a:solidFill>
                <a:prstClr val="black"/>
              </a:solidFill>
              <a:cs typeface="Arial" panose="020B0604020202020204" pitchFamily="34" charset="0"/>
            </a:endParaRPr>
          </a:p>
        </p:txBody>
      </p:sp>
      <p:sp>
        <p:nvSpPr>
          <p:cNvPr id="33795" name="Rectangle 2"/>
          <p:cNvSpPr>
            <a:spLocks noChangeArrowheads="1"/>
          </p:cNvSpPr>
          <p:nvPr/>
        </p:nvSpPr>
        <p:spPr bwMode="auto">
          <a:xfrm>
            <a:off x="1524001" y="785813"/>
            <a:ext cx="87868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a:solidFill>
                  <a:prstClr val="black"/>
                </a:solidFill>
                <a:cs typeface="Arial" panose="020B0604020202020204" pitchFamily="34" charset="0"/>
              </a:rPr>
              <a:t>Introduction</a:t>
            </a:r>
          </a:p>
          <a:p>
            <a:pPr fontAlgn="base">
              <a:spcBef>
                <a:spcPct val="0"/>
              </a:spcBef>
              <a:spcAft>
                <a:spcPct val="0"/>
              </a:spcAft>
              <a:buFontTx/>
              <a:buNone/>
            </a:pPr>
            <a:r>
              <a:rPr lang="fr-FR" sz="1800">
                <a:solidFill>
                  <a:prstClr val="black"/>
                </a:solidFill>
                <a:cs typeface="Arial" panose="020B0604020202020204" pitchFamily="34" charset="0"/>
              </a:rPr>
              <a:t>Rappelons que :</a:t>
            </a:r>
          </a:p>
          <a:p>
            <a:pPr fontAlgn="base">
              <a:spcBef>
                <a:spcPct val="0"/>
              </a:spcBef>
              <a:spcAft>
                <a:spcPct val="0"/>
              </a:spcAft>
              <a:buFontTx/>
              <a:buNone/>
            </a:pPr>
            <a:r>
              <a:rPr lang="fr-FR" sz="1800">
                <a:solidFill>
                  <a:prstClr val="black"/>
                </a:solidFill>
                <a:cs typeface="Arial" panose="020B0604020202020204" pitchFamily="34" charset="0"/>
              </a:rPr>
              <a:t>* SI nous considérons un système quelconque A, le plus général possible, possédant une entrée e(t) et une sortie s(t)</a:t>
            </a:r>
          </a:p>
        </p:txBody>
      </p:sp>
      <p:pic>
        <p:nvPicPr>
          <p:cNvPr id="337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1563" y="1928814"/>
            <a:ext cx="26479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Rectangle 4"/>
          <p:cNvSpPr>
            <a:spLocks noChangeArrowheads="1"/>
          </p:cNvSpPr>
          <p:nvPr/>
        </p:nvSpPr>
        <p:spPr bwMode="auto">
          <a:xfrm>
            <a:off x="1524000" y="2828926"/>
            <a:ext cx="8929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ALORS, Si on applique un signal à l'entrée, on recueillera, à la sortie, un signal qui sera liée au</a:t>
            </a:r>
          </a:p>
          <a:p>
            <a:pPr fontAlgn="base">
              <a:spcBef>
                <a:spcPct val="0"/>
              </a:spcBef>
              <a:spcAft>
                <a:spcPct val="0"/>
              </a:spcAft>
              <a:buFontTx/>
              <a:buNone/>
            </a:pPr>
            <a:r>
              <a:rPr lang="fr-FR" sz="1800">
                <a:solidFill>
                  <a:prstClr val="black"/>
                </a:solidFill>
                <a:cs typeface="Arial" panose="020B0604020202020204" pitchFamily="34" charset="0"/>
              </a:rPr>
              <a:t>signal d'entrée par une équation différentielle de type :</a:t>
            </a:r>
          </a:p>
        </p:txBody>
      </p:sp>
      <p:pic>
        <p:nvPicPr>
          <p:cNvPr id="3379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3500438"/>
            <a:ext cx="67627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9" name="Rectangle 6"/>
          <p:cNvSpPr>
            <a:spLocks noChangeArrowheads="1"/>
          </p:cNvSpPr>
          <p:nvPr/>
        </p:nvSpPr>
        <p:spPr bwMode="auto">
          <a:xfrm>
            <a:off x="1524000" y="4429126"/>
            <a:ext cx="8929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En appelant S(p) et E(p) les transformées Laplace de s(t) et de e(t), si on prend la Transformée de Laplace des deux membres de l'équation différentielle, on aura :</a:t>
            </a:r>
          </a:p>
        </p:txBody>
      </p:sp>
      <p:pic>
        <p:nvPicPr>
          <p:cNvPr id="338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8375" y="5214938"/>
            <a:ext cx="733425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76" y="5786438"/>
            <a:ext cx="3419475"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2" name="Rectangle 9"/>
          <p:cNvSpPr>
            <a:spLocks noChangeArrowheads="1"/>
          </p:cNvSpPr>
          <p:nvPr/>
        </p:nvSpPr>
        <p:spPr bwMode="auto">
          <a:xfrm>
            <a:off x="2166938" y="5929314"/>
            <a:ext cx="717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d'où :</a:t>
            </a:r>
          </a:p>
        </p:txBody>
      </p:sp>
    </p:spTree>
    <p:extLst>
      <p:ext uri="{BB962C8B-B14F-4D97-AF65-F5344CB8AC3E}">
        <p14:creationId xmlns:p14="http://schemas.microsoft.com/office/powerpoint/2010/main" val="2373176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ChangeArrowheads="1"/>
          </p:cNvSpPr>
          <p:nvPr/>
        </p:nvSpPr>
        <p:spPr bwMode="auto">
          <a:xfrm>
            <a:off x="1738314" y="214314"/>
            <a:ext cx="8643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i="1">
                <a:solidFill>
                  <a:prstClr val="black"/>
                </a:solidFill>
                <a:cs typeface="Arial" panose="020B0604020202020204" pitchFamily="34" charset="0"/>
              </a:rPr>
              <a:t>Par définition, la FONCTION DE TRANSFERT du système est le quotient :</a:t>
            </a:r>
            <a:endParaRPr lang="fr-FR" sz="1800">
              <a:solidFill>
                <a:prstClr val="black"/>
              </a:solidFill>
              <a:cs typeface="Arial" panose="020B0604020202020204" pitchFamily="34" charset="0"/>
            </a:endParaRPr>
          </a:p>
        </p:txBody>
      </p:sp>
      <p:pic>
        <p:nvPicPr>
          <p:cNvPr id="3481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1438" y="714375"/>
            <a:ext cx="28194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Rectangle 3"/>
          <p:cNvSpPr>
            <a:spLocks noChangeArrowheads="1"/>
          </p:cNvSpPr>
          <p:nvPr/>
        </p:nvSpPr>
        <p:spPr bwMode="auto">
          <a:xfrm>
            <a:off x="1738314" y="1428751"/>
            <a:ext cx="8715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i="1">
                <a:solidFill>
                  <a:prstClr val="black"/>
                </a:solidFill>
                <a:cs typeface="Arial" panose="020B0604020202020204" pitchFamily="34" charset="0"/>
              </a:rPr>
              <a:t>C'est aussi le rapport de la transformée de Laplace de la sortie à la transformée de Laplace</a:t>
            </a:r>
          </a:p>
          <a:p>
            <a:pPr fontAlgn="base">
              <a:spcBef>
                <a:spcPct val="0"/>
              </a:spcBef>
              <a:spcAft>
                <a:spcPct val="0"/>
              </a:spcAft>
              <a:buFontTx/>
              <a:buNone/>
            </a:pPr>
            <a:r>
              <a:rPr lang="fr-FR" sz="1800" i="1">
                <a:solidFill>
                  <a:prstClr val="black"/>
                </a:solidFill>
                <a:cs typeface="Arial" panose="020B0604020202020204" pitchFamily="34" charset="0"/>
              </a:rPr>
              <a:t>de l'entrée quand toutes les conditions initiales sont nulles. Dans ce cas, on a :</a:t>
            </a:r>
          </a:p>
          <a:p>
            <a:pPr fontAlgn="base">
              <a:spcBef>
                <a:spcPct val="0"/>
              </a:spcBef>
              <a:spcAft>
                <a:spcPct val="0"/>
              </a:spcAft>
              <a:buFontTx/>
              <a:buNone/>
            </a:pPr>
            <a:r>
              <a:rPr lang="fr-FR" sz="1800" i="1">
                <a:solidFill>
                  <a:prstClr val="black"/>
                </a:solidFill>
                <a:cs typeface="Arial" panose="020B0604020202020204" pitchFamily="34" charset="0"/>
              </a:rPr>
              <a:t>                                                </a:t>
            </a:r>
            <a:r>
              <a:rPr lang="fr-FR" sz="1800" b="1" i="1">
                <a:solidFill>
                  <a:prstClr val="black"/>
                </a:solidFill>
                <a:cs typeface="Arial" panose="020B0604020202020204" pitchFamily="34" charset="0"/>
              </a:rPr>
              <a:t>S(p) = F(p) . E(p)</a:t>
            </a:r>
            <a:endParaRPr lang="fr-FR" sz="1800" b="1">
              <a:solidFill>
                <a:prstClr val="black"/>
              </a:solidFill>
              <a:cs typeface="Arial" panose="020B0604020202020204" pitchFamily="34" charset="0"/>
            </a:endParaRPr>
          </a:p>
        </p:txBody>
      </p:sp>
      <p:sp>
        <p:nvSpPr>
          <p:cNvPr id="34821" name="Rectangle 11"/>
          <p:cNvSpPr>
            <a:spLocks noChangeArrowheads="1"/>
          </p:cNvSpPr>
          <p:nvPr/>
        </p:nvSpPr>
        <p:spPr bwMode="auto">
          <a:xfrm>
            <a:off x="1952625" y="2571750"/>
            <a:ext cx="7429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a:solidFill>
                  <a:srgbClr val="1F497D"/>
                </a:solidFill>
                <a:cs typeface="Arial" panose="020B0604020202020204" pitchFamily="34" charset="0"/>
              </a:rPr>
              <a:t>RÉSOLUTION D’UN PROBLÈME À L’AIDE DE LA FONCTION DE TRANSFERT</a:t>
            </a:r>
            <a:endParaRPr lang="fr-FR" sz="1800">
              <a:solidFill>
                <a:srgbClr val="1F497D"/>
              </a:solidFill>
              <a:cs typeface="Arial" panose="020B0604020202020204" pitchFamily="34" charset="0"/>
            </a:endParaRPr>
          </a:p>
        </p:txBody>
      </p:sp>
      <p:sp>
        <p:nvSpPr>
          <p:cNvPr id="34822" name="Rectangle 19"/>
          <p:cNvSpPr>
            <a:spLocks noChangeArrowheads="1"/>
          </p:cNvSpPr>
          <p:nvPr/>
        </p:nvSpPr>
        <p:spPr bwMode="auto">
          <a:xfrm>
            <a:off x="1738314" y="3000376"/>
            <a:ext cx="8715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La connaissance de la fonction de transfert du système (qui s’écrit immédiatement à partir de l’équation différentielle) fournit évidemment la relation entre </a:t>
            </a:r>
            <a:r>
              <a:rPr lang="fr-FR" sz="1800" i="1">
                <a:solidFill>
                  <a:prstClr val="black"/>
                </a:solidFill>
                <a:cs typeface="Arial" panose="020B0604020202020204" pitchFamily="34" charset="0"/>
              </a:rPr>
              <a:t>S( p) et E( p) c’est-à-dire entre les transformées de </a:t>
            </a:r>
            <a:r>
              <a:rPr lang="fr-FR" sz="1800">
                <a:solidFill>
                  <a:prstClr val="black"/>
                </a:solidFill>
                <a:cs typeface="Arial" panose="020B0604020202020204" pitchFamily="34" charset="0"/>
              </a:rPr>
              <a:t>Laplace respectives de la sortie et de l’entrée du système :</a:t>
            </a:r>
          </a:p>
        </p:txBody>
      </p:sp>
      <p:sp>
        <p:nvSpPr>
          <p:cNvPr id="34823" name="Rectangle 21"/>
          <p:cNvSpPr>
            <a:spLocks noChangeArrowheads="1"/>
          </p:cNvSpPr>
          <p:nvPr/>
        </p:nvSpPr>
        <p:spPr bwMode="auto">
          <a:xfrm>
            <a:off x="1881188" y="4071939"/>
            <a:ext cx="82867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a:solidFill>
                  <a:prstClr val="black"/>
                </a:solidFill>
                <a:cs typeface="Arial" panose="020B0604020202020204" pitchFamily="34" charset="0"/>
              </a:rPr>
              <a:t>1.7.2 Exemples</a:t>
            </a:r>
          </a:p>
          <a:p>
            <a:pPr fontAlgn="base">
              <a:spcBef>
                <a:spcPct val="0"/>
              </a:spcBef>
              <a:spcAft>
                <a:spcPct val="0"/>
              </a:spcAft>
              <a:buFontTx/>
              <a:buNone/>
            </a:pPr>
            <a:r>
              <a:rPr lang="fr-FR" sz="1800" i="1">
                <a:solidFill>
                  <a:prstClr val="black"/>
                </a:solidFill>
                <a:cs typeface="Arial" panose="020B0604020202020204" pitchFamily="34" charset="0"/>
              </a:rPr>
              <a:t>a) Système du second ordre excité par un échelon unitaire</a:t>
            </a:r>
          </a:p>
          <a:p>
            <a:pPr fontAlgn="base">
              <a:spcBef>
                <a:spcPct val="0"/>
              </a:spcBef>
              <a:spcAft>
                <a:spcPct val="0"/>
              </a:spcAft>
              <a:buFontTx/>
              <a:buNone/>
            </a:pPr>
            <a:r>
              <a:rPr lang="fr-FR" sz="1800">
                <a:solidFill>
                  <a:prstClr val="black"/>
                </a:solidFill>
                <a:cs typeface="Arial" panose="020B0604020202020204" pitchFamily="34" charset="0"/>
              </a:rPr>
              <a:t>Considérons un système régi par l’équation différentielle suivante :</a:t>
            </a:r>
          </a:p>
        </p:txBody>
      </p:sp>
      <p:pic>
        <p:nvPicPr>
          <p:cNvPr id="3482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4501" y="5072063"/>
            <a:ext cx="2786063"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3510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ChangeArrowheads="1"/>
          </p:cNvSpPr>
          <p:nvPr/>
        </p:nvSpPr>
        <p:spPr bwMode="auto">
          <a:xfrm>
            <a:off x="1738314" y="214313"/>
            <a:ext cx="8715375"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lnSpc>
                <a:spcPct val="150000"/>
              </a:lnSpc>
              <a:spcBef>
                <a:spcPct val="0"/>
              </a:spcBef>
              <a:spcAft>
                <a:spcPct val="0"/>
              </a:spcAft>
              <a:buFontTx/>
              <a:buNone/>
            </a:pPr>
            <a:r>
              <a:rPr lang="fr-FR" sz="1800">
                <a:solidFill>
                  <a:prstClr val="black"/>
                </a:solidFill>
                <a:cs typeface="Arial" panose="020B0604020202020204" pitchFamily="34" charset="0"/>
              </a:rPr>
              <a:t>On injecte dans ce système un signal d’entrée </a:t>
            </a:r>
            <a:r>
              <a:rPr lang="fr-FR" sz="1800" i="1">
                <a:solidFill>
                  <a:prstClr val="black"/>
                </a:solidFill>
                <a:cs typeface="Arial" panose="020B0604020202020204" pitchFamily="34" charset="0"/>
              </a:rPr>
              <a:t>e(t) correspondant à un échelon. Soit e(t) = u(t). On cherche </a:t>
            </a:r>
            <a:r>
              <a:rPr lang="fr-FR" sz="1800">
                <a:solidFill>
                  <a:prstClr val="black"/>
                </a:solidFill>
                <a:cs typeface="Arial" panose="020B0604020202020204" pitchFamily="34" charset="0"/>
              </a:rPr>
              <a:t>à identifier l’expression du signal de sortie </a:t>
            </a:r>
            <a:r>
              <a:rPr lang="fr-FR" sz="1800" i="1">
                <a:solidFill>
                  <a:prstClr val="black"/>
                </a:solidFill>
                <a:cs typeface="Arial" panose="020B0604020202020204" pitchFamily="34" charset="0"/>
              </a:rPr>
              <a:t>s(t).</a:t>
            </a:r>
          </a:p>
          <a:p>
            <a:pPr fontAlgn="base">
              <a:lnSpc>
                <a:spcPct val="150000"/>
              </a:lnSpc>
              <a:spcBef>
                <a:spcPct val="0"/>
              </a:spcBef>
              <a:spcAft>
                <a:spcPct val="0"/>
              </a:spcAft>
              <a:buFontTx/>
              <a:buNone/>
            </a:pPr>
            <a:r>
              <a:rPr lang="fr-FR" sz="1800">
                <a:solidFill>
                  <a:prstClr val="black"/>
                </a:solidFill>
                <a:cs typeface="Arial" panose="020B0604020202020204" pitchFamily="34" charset="0"/>
              </a:rPr>
              <a:t>Le calcul de la fonction de transfert ne pose aucun problème ; on applique la transformée de Laplace aux deux membres de l’équation différentielle :</a:t>
            </a:r>
          </a:p>
        </p:txBody>
      </p:sp>
      <p:pic>
        <p:nvPicPr>
          <p:cNvPr id="3584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8689" y="2143126"/>
            <a:ext cx="345757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1" y="4357688"/>
            <a:ext cx="585787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6222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4064" y="214314"/>
            <a:ext cx="8143875"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251" y="4286251"/>
            <a:ext cx="6786563"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4495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1189" y="285751"/>
            <a:ext cx="835818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1188" y="4286250"/>
            <a:ext cx="8501062"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0319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869</Words>
  <Application>Microsoft Office PowerPoint</Application>
  <PresentationFormat>Grand écran</PresentationFormat>
  <Paragraphs>52</Paragraphs>
  <Slides>23</Slides>
  <Notes>0</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23</vt:i4>
      </vt:variant>
    </vt:vector>
  </HeadingPairs>
  <TitlesOfParts>
    <vt:vector size="28" baseType="lpstr">
      <vt:lpstr>Arial</vt:lpstr>
      <vt:lpstr>Calibri</vt:lpstr>
      <vt:lpstr>Calibri Light</vt:lpstr>
      <vt:lpstr>Thème Office</vt: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2021-05-11T13:30:37Z</dcterms:created>
  <dcterms:modified xsi:type="dcterms:W3CDTF">2021-05-11T13:36:19Z</dcterms:modified>
</cp:coreProperties>
</file>