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7" r:id="rId7"/>
    <p:sldId id="266" r:id="rId8"/>
    <p:sldId id="263" r:id="rId9"/>
    <p:sldId id="25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25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FBF10-9E38-4D31-925E-476176C0F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058276-2413-4496-AA7F-2B46648C4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1E5C3F-537E-4C46-B628-91966AAE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662-1EE3-4DD4-87D3-F0E53605E902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653EC4-AEC4-40F8-B557-D2BE6F4B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471C7D-3855-4E80-B644-688EF168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B2FA-2523-4CE8-A5C2-CC1EB64D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69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C1B9A1-B71D-4E63-9F02-257919AB4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0C41B9-B903-4D87-964F-C44844495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652676-868B-4539-B09C-33BDDF3AF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662-1EE3-4DD4-87D3-F0E53605E902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2E1133-38D4-42CB-BF76-D09004A8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58B079-B67F-41C4-9208-10DBB937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B2FA-2523-4CE8-A5C2-CC1EB64D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03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4F6BA7-A430-407D-AF18-534BC2943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B045F-BA4A-4112-859D-4AEE95274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E24248-3669-40D5-9429-E620DEB9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662-1EE3-4DD4-87D3-F0E53605E902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34ACA6-551D-4953-8E1A-F0C1CB16C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730AC0-7152-4996-9843-9C0A00A8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B2FA-2523-4CE8-A5C2-CC1EB64D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5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A0C6E-5FE5-4FA3-B191-F115DEAA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102594-08BD-4C15-BD15-915E2E9B2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DB310E-D6C8-4089-94AD-CD3FC57E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662-1EE3-4DD4-87D3-F0E53605E902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F3ECAC-40D3-4B29-B081-2C2F88331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E6B16A-1767-4288-A9D2-12B40CEF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B2FA-2523-4CE8-A5C2-CC1EB64D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0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592B8A-B1A4-4CAE-9100-FF26916B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72ED26-CD86-44B3-AF08-36CE57C29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1003D3-9E64-4707-BC99-0379A644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662-1EE3-4DD4-87D3-F0E53605E902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1A7611-270B-4A4A-A31C-7875BF80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79659F-E024-4F7F-AB3D-C26B4213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B2FA-2523-4CE8-A5C2-CC1EB64D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81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2CCA63-D2EC-4BD0-9044-0BF2C38E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EB3D3E-688D-44F5-945F-FC5689BEF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C44347-7EFF-41AD-BCA3-7142B68B5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F24DAB-FF64-42FD-A10A-1C2FA341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662-1EE3-4DD4-87D3-F0E53605E902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1CC46B-0129-4357-A5B5-E1F2756D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B4684C-679A-436F-9042-D68AD648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B2FA-2523-4CE8-A5C2-CC1EB64D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45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5A9A1-DAAE-4592-8725-D1246417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D3D64E-57CD-4175-8327-18EC2F911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9C6AB1-D27E-40AA-904C-35C812E1D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8CC0BBC-10CC-47AC-BBAD-113E491BB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C804F9-9AC6-4DC3-BE2E-60F480E82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F12CC62-AAED-40E7-B472-A371708EF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662-1EE3-4DD4-87D3-F0E53605E902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670D241-35F9-434D-A2AD-4564891E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0EC9B72-7DFB-428E-BCD2-1843FD3F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B2FA-2523-4CE8-A5C2-CC1EB64D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01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0F16C7-11F0-4487-985E-9FCEF39B3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58D1D2-18FB-4EA7-A80B-E5CE7BBC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662-1EE3-4DD4-87D3-F0E53605E902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2F19EA-0D1E-4094-899B-04407E4C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7D3ED5-7AAD-463E-8803-CCE4156AF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B2FA-2523-4CE8-A5C2-CC1EB64D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9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FC06C0-1331-43F4-8D1B-887FCDC7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662-1EE3-4DD4-87D3-F0E53605E902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D8964E-73C4-4479-A51B-513B1969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6F1949-593A-4A4D-84CB-2887FC7B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B2FA-2523-4CE8-A5C2-CC1EB64D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3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E8432-6AF6-4DDD-9C68-83C6C94A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D00219-4B1B-4101-BAD6-84A645AD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37BDD8-B0B2-4332-9C0C-4D4988498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52DE85-3C0C-496F-BD24-824810D6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662-1EE3-4DD4-87D3-F0E53605E902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F625B6-1AC0-400A-AD38-85CE50C9B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A7A827-D2EF-4868-B52E-9B2DB10E2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B2FA-2523-4CE8-A5C2-CC1EB64D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49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36520-47CC-4E33-B84C-E47239F7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0D2FB89-83A5-400D-997A-56AC42C9D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F07A18-09DE-408D-BACB-5D16D04E3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260006-0EE1-4907-8D7B-68A44371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3662-1EE3-4DD4-87D3-F0E53605E902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965CF5-52AD-4AB5-BCE7-0485B37C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7CAD20-50A2-4192-8549-FD3D384D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B2FA-2523-4CE8-A5C2-CC1EB64D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72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240DEB-E6FD-46CD-A0FC-B3525F98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025019-B7FA-4BE1-ABF0-7B7DC2B6C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5EA85E-19C6-4B3B-9ED9-BC5C37268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3662-1EE3-4DD4-87D3-F0E53605E902}" type="datetimeFigureOut">
              <a:rPr lang="fr-FR" smtClean="0"/>
              <a:t>03/05/2021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1C88D4-D6D7-43F1-B0A7-D5047DC53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6FE085-9A79-436A-81A9-99FF86A84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B2FA-2523-4CE8-A5C2-CC1EB64DBB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59E937E-221B-4787-8654-D126AE7A6330}"/>
              </a:ext>
            </a:extLst>
          </p:cNvPr>
          <p:cNvSpPr txBox="1"/>
          <p:nvPr/>
        </p:nvSpPr>
        <p:spPr>
          <a:xfrm>
            <a:off x="3459620" y="0"/>
            <a:ext cx="4971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i="0" u="none" strike="noStrike" baseline="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Chapitre 1.  introduction</a:t>
            </a:r>
            <a:endParaRPr lang="fr-FR" sz="3200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0C544E-56CF-4D0B-AEAA-B90DEBAFB43F}"/>
              </a:ext>
            </a:extLst>
          </p:cNvPr>
          <p:cNvSpPr txBox="1"/>
          <p:nvPr/>
        </p:nvSpPr>
        <p:spPr>
          <a:xfrm>
            <a:off x="13115" y="1316255"/>
            <a:ext cx="11864936" cy="480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mot « système » en grec est « systema » qui signifie « ensemble organisé ».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357B719-B70E-4C95-AE0D-A7A04844D837}"/>
              </a:ext>
            </a:extLst>
          </p:cNvPr>
          <p:cNvSpPr txBox="1"/>
          <p:nvPr/>
        </p:nvSpPr>
        <p:spPr>
          <a:xfrm>
            <a:off x="15836" y="1809083"/>
            <a:ext cx="12176164" cy="914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En général un système est un ensemble d’éléments en interaction, organisé en fonction d’un but.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5B419F5-0D92-4357-A437-F7D7AA50DD89}"/>
              </a:ext>
            </a:extLst>
          </p:cNvPr>
          <p:cNvSpPr txBox="1"/>
          <p:nvPr/>
        </p:nvSpPr>
        <p:spPr>
          <a:xfrm>
            <a:off x="52696" y="598273"/>
            <a:ext cx="25123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Définitions:</a:t>
            </a:r>
            <a:endParaRPr lang="fr-FR" sz="2400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322551C-DEE7-4291-B4CE-2899E6D01486}"/>
              </a:ext>
            </a:extLst>
          </p:cNvPr>
          <p:cNvSpPr txBox="1"/>
          <p:nvPr/>
        </p:nvSpPr>
        <p:spPr>
          <a:xfrm>
            <a:off x="13115" y="2847249"/>
            <a:ext cx="5651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Les familles de systèmes techniques:</a:t>
            </a:r>
            <a:endParaRPr lang="fr-FR" sz="2400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E1065F5-B0DC-46A8-AF02-A09C44A3CF15}"/>
              </a:ext>
            </a:extLst>
          </p:cNvPr>
          <p:cNvSpPr txBox="1"/>
          <p:nvPr/>
        </p:nvSpPr>
        <p:spPr>
          <a:xfrm>
            <a:off x="36869" y="3308914"/>
            <a:ext cx="12004714" cy="113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4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Les objets techniques se situent dans des systèmes que l'on classe en 3 familles, selon les énergies utilisées.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02331B5-8DD3-461B-83AE-E5831DEBC583}"/>
              </a:ext>
            </a:extLst>
          </p:cNvPr>
          <p:cNvSpPr txBox="1"/>
          <p:nvPr/>
        </p:nvSpPr>
        <p:spPr>
          <a:xfrm>
            <a:off x="52696" y="4454071"/>
            <a:ext cx="61870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2.1. Systèmes élémentaires:</a:t>
            </a:r>
            <a:endParaRPr lang="fr-FR" sz="2400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6BC8042-EC5D-444F-97D2-2B4D24ECCB94}"/>
              </a:ext>
            </a:extLst>
          </p:cNvPr>
          <p:cNvSpPr txBox="1"/>
          <p:nvPr/>
        </p:nvSpPr>
        <p:spPr>
          <a:xfrm>
            <a:off x="13115" y="4927799"/>
            <a:ext cx="12192000" cy="168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 sont des systèmes où l'homme fournit toute </a:t>
            </a:r>
            <a:r>
              <a:rPr lang="fr-FR" sz="24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l'énergie de commande 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(avec son cerveau) et de </a:t>
            </a:r>
            <a:r>
              <a:rPr lang="fr-FR" sz="24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puissance 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(avec ses muscles).</a:t>
            </a:r>
          </a:p>
          <a:p>
            <a:pPr algn="l">
              <a:lnSpc>
                <a:spcPct val="150000"/>
              </a:lnSpc>
            </a:pPr>
            <a:r>
              <a:rPr lang="fr-FR" sz="2400" b="1" i="1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Exemples : 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tournevis, ballon.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9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DF25FFA-B879-4FB1-9FBF-271725B8924C}"/>
              </a:ext>
            </a:extLst>
          </p:cNvPr>
          <p:cNvSpPr txBox="1"/>
          <p:nvPr/>
        </p:nvSpPr>
        <p:spPr>
          <a:xfrm>
            <a:off x="0" y="195344"/>
            <a:ext cx="6097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u="none" strike="noStrike" baseline="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2.2. Systèmes mécanisés: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C0DD80-2266-425D-A0FC-9A107A948EF0}"/>
              </a:ext>
            </a:extLst>
          </p:cNvPr>
          <p:cNvSpPr txBox="1"/>
          <p:nvPr/>
        </p:nvSpPr>
        <p:spPr>
          <a:xfrm>
            <a:off x="0" y="657009"/>
            <a:ext cx="12192000" cy="168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 sont des systèmes où l'homme fournit seulement </a:t>
            </a:r>
            <a:r>
              <a:rPr lang="fr-FR" sz="24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l'énergie de commande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La puissance venant d'actionneurs, est fournie par de l'énergie extérieure au système.</a:t>
            </a:r>
          </a:p>
          <a:p>
            <a:pPr algn="just">
              <a:lnSpc>
                <a:spcPct val="150000"/>
              </a:lnSpc>
            </a:pPr>
            <a:r>
              <a:rPr lang="fr-FR" sz="2400" b="1" i="1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Exemples : 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palan électrique, cric hydraulique.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A955FC-5A1A-4CB5-89B5-AD02C2F1239D}"/>
              </a:ext>
            </a:extLst>
          </p:cNvPr>
          <p:cNvSpPr txBox="1"/>
          <p:nvPr/>
        </p:nvSpPr>
        <p:spPr>
          <a:xfrm>
            <a:off x="11875" y="2283377"/>
            <a:ext cx="4013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fr-FR" sz="2400" b="1" i="0" u="none" strike="noStrike" baseline="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.3. Systèmes automatisés:</a:t>
            </a:r>
            <a:endParaRPr lang="fr-FR" sz="2400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E93939F-C9E4-4471-9384-E07809F8F393}"/>
              </a:ext>
            </a:extLst>
          </p:cNvPr>
          <p:cNvSpPr txBox="1"/>
          <p:nvPr/>
        </p:nvSpPr>
        <p:spPr>
          <a:xfrm>
            <a:off x="0" y="2974521"/>
            <a:ext cx="12180125" cy="279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 sont des systèmes possédant une </a:t>
            </a:r>
            <a:r>
              <a:rPr lang="fr-FR" sz="24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commande interne 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où l'homme a </a:t>
            </a:r>
            <a:r>
              <a:rPr lang="fr-FR" sz="24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mémorisé son savoir faire</a:t>
            </a:r>
            <a:r>
              <a:rPr lang="fr-F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pour pouvoir être extérieur au système et avoir un rôle de superviseur par rapport à lui. La puissance venant d'actionneurs, est fournie par de l'énergie extérieure au système.</a:t>
            </a:r>
          </a:p>
          <a:p>
            <a:pPr algn="just">
              <a:lnSpc>
                <a:spcPct val="150000"/>
              </a:lnSpc>
            </a:pPr>
            <a:r>
              <a:rPr lang="fr-FR" sz="2400" b="1" i="1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Exemples : 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ascenseur, machine à laver le linge.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0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013DAEE-6F6E-401D-AC5D-1ED2EFB0E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" y="35636"/>
            <a:ext cx="12136748" cy="49560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FB963F7-5B83-497C-877F-E7C4D9A0ABDA}"/>
              </a:ext>
            </a:extLst>
          </p:cNvPr>
          <p:cNvSpPr txBox="1"/>
          <p:nvPr/>
        </p:nvSpPr>
        <p:spPr>
          <a:xfrm>
            <a:off x="11875" y="5739326"/>
            <a:ext cx="9621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Donc on peut définir un système automatisé de plusieurs façons: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E9DD4A0-BCEF-44F8-8D29-93BBA19A9917}"/>
              </a:ext>
            </a:extLst>
          </p:cNvPr>
          <p:cNvSpPr txBox="1"/>
          <p:nvPr/>
        </p:nvSpPr>
        <p:spPr>
          <a:xfrm>
            <a:off x="4579134" y="4991725"/>
            <a:ext cx="1870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Figure 1</a:t>
            </a:r>
            <a:endParaRPr lang="fr-FR" sz="3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0F3F5A-4CE7-422C-8E18-C581DB9A96D9}"/>
              </a:ext>
            </a:extLst>
          </p:cNvPr>
          <p:cNvSpPr txBox="1"/>
          <p:nvPr/>
        </p:nvSpPr>
        <p:spPr>
          <a:xfrm>
            <a:off x="0" y="567111"/>
            <a:ext cx="224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Travail artisanal 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68ADB6-8063-4335-A5C5-45B86895C94A}"/>
              </a:ext>
            </a:extLst>
          </p:cNvPr>
          <p:cNvSpPr txBox="1"/>
          <p:nvPr/>
        </p:nvSpPr>
        <p:spPr>
          <a:xfrm>
            <a:off x="4005513" y="567111"/>
            <a:ext cx="224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Travail mécanisé 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A1BBBF-2DD4-4A3B-BA6C-84C719CCD412}"/>
              </a:ext>
            </a:extLst>
          </p:cNvPr>
          <p:cNvSpPr txBox="1"/>
          <p:nvPr/>
        </p:nvSpPr>
        <p:spPr>
          <a:xfrm>
            <a:off x="8830176" y="567111"/>
            <a:ext cx="224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Travail automatisé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33C9F53-D286-496E-A52B-1386A0967EE0}"/>
              </a:ext>
            </a:extLst>
          </p:cNvPr>
          <p:cNvSpPr txBox="1"/>
          <p:nvPr/>
        </p:nvSpPr>
        <p:spPr>
          <a:xfrm>
            <a:off x="-15836" y="3867796"/>
            <a:ext cx="12192000" cy="2793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i="0" u="none" strike="noStrike" baseline="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Automatique</a:t>
            </a:r>
            <a:r>
              <a:rPr lang="fr-FR" sz="2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fr-FR" sz="2400" b="1" i="0" u="none" strike="noStrike" baseline="0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c'est l'ensemble de théories et de techniques pour la prise de décision et la commande des systèmes. </a:t>
            </a:r>
          </a:p>
          <a:p>
            <a:pPr algn="just">
              <a:lnSpc>
                <a:spcPct val="150000"/>
              </a:lnSpc>
            </a:pP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L'</a:t>
            </a:r>
            <a:r>
              <a:rPr lang="fr-FR" sz="24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automatique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est ainsi la discipline scientifique permettant de caractériser les systèmes automatisés et de choisir/concevoir/réaliser la commande des systèmes. Les systèmes de commande s'inspirent le plus souvent de l'homme.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120DFE-2AEF-48C1-93EA-281E3C49C49A}"/>
              </a:ext>
            </a:extLst>
          </p:cNvPr>
          <p:cNvSpPr txBox="1"/>
          <p:nvPr/>
        </p:nvSpPr>
        <p:spPr>
          <a:xfrm>
            <a:off x="-77807" y="393219"/>
            <a:ext cx="12176164" cy="113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i="0" u="none" strike="noStrike" baseline="0" dirty="0">
                <a:latin typeface="Cambria" panose="02040503050406030204" pitchFamily="18" charset="0"/>
                <a:ea typeface="Cambria" panose="02040503050406030204" pitchFamily="18" charset="0"/>
              </a:rPr>
              <a:t>Un système est dit </a:t>
            </a:r>
            <a:r>
              <a:rPr lang="fr-FR" sz="2400" b="1" i="1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automatisé</a:t>
            </a:r>
            <a:r>
              <a:rPr lang="fr-FR" sz="2400" b="1" i="1" u="none" strike="noStrike" baseline="0" dirty="0">
                <a:solidFill>
                  <a:srgbClr val="2D75B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s'il exécute toujours d’une façon autonome le même cycle de travail après avoir reçu les consignes d'un opérateur. </a:t>
            </a:r>
            <a:endParaRPr lang="fr-FR" sz="24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663B845-E413-43E7-903E-98F8E9DA8463}"/>
              </a:ext>
            </a:extLst>
          </p:cNvPr>
          <p:cNvSpPr txBox="1"/>
          <p:nvPr/>
        </p:nvSpPr>
        <p:spPr>
          <a:xfrm>
            <a:off x="0" y="2886405"/>
            <a:ext cx="12020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solidFill>
                  <a:srgbClr val="0033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Un automatisme: </a:t>
            </a: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est généralement conçu pour commander une machine ou un groupe de machines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41FD036-E85E-4A95-A108-D67EB7F04C0C}"/>
              </a:ext>
            </a:extLst>
          </p:cNvPr>
          <p:cNvSpPr txBox="1"/>
          <p:nvPr/>
        </p:nvSpPr>
        <p:spPr>
          <a:xfrm>
            <a:off x="-15836" y="167539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système </a:t>
            </a:r>
            <a:r>
              <a:rPr lang="fr-FR" sz="2400" b="1" i="0" u="none" strike="noStrike" baseline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automatisé 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 un système réalisant des opérations et pour lequel l'homme n'intervient que dans la programmation du système et dans son réglage.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2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FB8BB1E-8B91-4A55-B52E-AE2F59DA0CDC}"/>
              </a:ext>
            </a:extLst>
          </p:cNvPr>
          <p:cNvSpPr txBox="1"/>
          <p:nvPr/>
        </p:nvSpPr>
        <p:spPr>
          <a:xfrm>
            <a:off x="0" y="751344"/>
            <a:ext cx="12192000" cy="2239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 système de production est un ensemble de moyens humains et matériels qui interagissent sur des produits manufacturés ou non, dans le but de leur apporter et augmenter </a:t>
            </a:r>
            <a:r>
              <a:rPr lang="fr-FR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une valeur ajoutée</a:t>
            </a: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à un ensemble de </a:t>
            </a:r>
            <a:r>
              <a:rPr lang="fr-FR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matières d'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oeuvre</a:t>
            </a:r>
            <a:r>
              <a:rPr lang="fr-FR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dans un environnement ou contexte donné</a:t>
            </a: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8D62A0-AA06-4AA4-8524-331C4D20DD74}"/>
              </a:ext>
            </a:extLst>
          </p:cNvPr>
          <p:cNvSpPr txBox="1"/>
          <p:nvPr/>
        </p:nvSpPr>
        <p:spPr>
          <a:xfrm>
            <a:off x="8675" y="3180468"/>
            <a:ext cx="12192000" cy="1269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fr-FR" sz="2400" b="1" dirty="0">
                <a:solidFill>
                  <a:srgbClr val="0033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.1 Matières d’œuvre: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Une matière d’œuvre peut se présenter sous plusieurs formes: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171648A-D16E-4377-BE9F-C32F22F20473}"/>
              </a:ext>
            </a:extLst>
          </p:cNvPr>
          <p:cNvSpPr txBox="1"/>
          <p:nvPr/>
        </p:nvSpPr>
        <p:spPr>
          <a:xfrm>
            <a:off x="0" y="4639198"/>
            <a:ext cx="12326911" cy="1814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fr-FR" sz="2400" b="1" dirty="0">
                <a:solidFill>
                  <a:srgbClr val="0033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.1.1. Un produit : </a:t>
            </a: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c'est-à-dire de la matière, à l'état solide, liquide ou gazeux, et sous une forme plus ou moins transformée 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des objets techniques : lingot, roulement, moteur, véhicule...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EDD562-18A0-415D-A200-38A7DE6EE948}"/>
              </a:ext>
            </a:extLst>
          </p:cNvPr>
          <p:cNvSpPr txBox="1"/>
          <p:nvPr/>
        </p:nvSpPr>
        <p:spPr>
          <a:xfrm>
            <a:off x="104931" y="212274"/>
            <a:ext cx="7318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33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5. Approche globale d’un système de production</a:t>
            </a:r>
            <a:endParaRPr lang="fr-FR" sz="2400" dirty="0">
              <a:solidFill>
                <a:srgbClr val="0033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6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03EC8A6-A053-4AA8-AEA0-B459E286A554}"/>
              </a:ext>
            </a:extLst>
          </p:cNvPr>
          <p:cNvSpPr txBox="1"/>
          <p:nvPr/>
        </p:nvSpPr>
        <p:spPr>
          <a:xfrm>
            <a:off x="0" y="0"/>
            <a:ext cx="12087069" cy="2496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des produits chimiques : pétrole, éthylène, matière plastique...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des produits textiles : fibre, tissu, vêtement...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des produits électroniques : transistor, puce, microprocesseur, automate programmable...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6218E5-EE33-45FC-8A59-2D1788F6EA5E}"/>
              </a:ext>
            </a:extLst>
          </p:cNvPr>
          <p:cNvSpPr txBox="1"/>
          <p:nvPr/>
        </p:nvSpPr>
        <p:spPr>
          <a:xfrm>
            <a:off x="0" y="2649815"/>
            <a:ext cx="12192000" cy="19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fr-FR" sz="2400" b="1" dirty="0">
                <a:solidFill>
                  <a:srgbClr val="0033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.1.2. Energie 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sous forme : électrique, thermique, hydraulique...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qu'il faut : produire, stocker, transporter, convertir, utiliser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6C9F4D-59ED-4876-8CEC-7B20907BB51C}"/>
              </a:ext>
            </a:extLst>
          </p:cNvPr>
          <p:cNvSpPr txBox="1"/>
          <p:nvPr/>
        </p:nvSpPr>
        <p:spPr>
          <a:xfrm>
            <a:off x="1" y="4601440"/>
            <a:ext cx="12087068" cy="19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fr-FR" sz="2400" b="1" dirty="0">
                <a:solidFill>
                  <a:srgbClr val="0033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.1.3. Information :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sous forme écrite, physique, audiovisuelle...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qu'il faut : produire, stocker, transmettre, communiquer, décoder, utiliser</a:t>
            </a:r>
          </a:p>
        </p:txBody>
      </p:sp>
    </p:spTree>
    <p:extLst>
      <p:ext uri="{BB962C8B-B14F-4D97-AF65-F5344CB8AC3E}">
        <p14:creationId xmlns:p14="http://schemas.microsoft.com/office/powerpoint/2010/main" val="276783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CD1F071-D15A-4CDE-9458-F87D3BE56B2E}"/>
              </a:ext>
            </a:extLst>
          </p:cNvPr>
          <p:cNvSpPr txBox="1"/>
          <p:nvPr/>
        </p:nvSpPr>
        <p:spPr>
          <a:xfrm>
            <a:off x="1" y="0"/>
            <a:ext cx="12191999" cy="145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2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fr-FR" sz="2400" b="1" dirty="0">
                <a:solidFill>
                  <a:srgbClr val="0033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.1.4. Êtres humains :</a:t>
            </a:r>
          </a:p>
          <a:p>
            <a:pPr algn="just"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pris individuellement ou collectivement</a:t>
            </a:r>
          </a:p>
          <a:p>
            <a:pPr algn="just"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qu'il faut : former, informer, soigner, transporter, Servir...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CF94E7-A7D9-4CA6-B6B5-686C8147719B}"/>
              </a:ext>
            </a:extLst>
          </p:cNvPr>
          <p:cNvSpPr txBox="1"/>
          <p:nvPr/>
        </p:nvSpPr>
        <p:spPr>
          <a:xfrm>
            <a:off x="0" y="1456809"/>
            <a:ext cx="12191999" cy="1328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2400" b="1" dirty="0">
                <a:solidFill>
                  <a:srgbClr val="0033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6. Objectifs de l’automatisation des productions</a:t>
            </a:r>
          </a:p>
          <a:p>
            <a:pPr algn="just">
              <a:spcAft>
                <a:spcPts val="1000"/>
              </a:spcAf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L'automatisation permet d'apporter des éléments supplémentaires à la valeur ajoutée par le système. Ces éléments sont exprimables en termes d'objectifs par: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57E972A-A4ED-407E-B363-4E937DC98C8A}"/>
              </a:ext>
            </a:extLst>
          </p:cNvPr>
          <p:cNvSpPr txBox="1"/>
          <p:nvPr/>
        </p:nvSpPr>
        <p:spPr>
          <a:xfrm>
            <a:off x="2" y="2833116"/>
            <a:ext cx="12191998" cy="3676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000"/>
              </a:spcAft>
              <a:buFont typeface="+mj-lt"/>
              <a:buAutoNum type="arabicPeriod"/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Accroître la productivité du système. </a:t>
            </a:r>
          </a:p>
          <a:p>
            <a:pPr marL="457200" indent="-457200" algn="just">
              <a:spcAft>
                <a:spcPts val="1000"/>
              </a:spcAft>
              <a:buFont typeface="+mj-lt"/>
              <a:buAutoNum type="arabicPeriod"/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Une meilleure rentabilité,</a:t>
            </a:r>
          </a:p>
          <a:p>
            <a:pPr marL="457200" indent="-457200" algn="just">
              <a:spcAft>
                <a:spcPts val="1000"/>
              </a:spcAft>
              <a:buFont typeface="+mj-lt"/>
              <a:buAutoNum type="arabicPeriod"/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Une meilleure compétitivité.</a:t>
            </a:r>
          </a:p>
          <a:p>
            <a:pPr marL="457200" indent="-457200" algn="just">
              <a:spcAft>
                <a:spcPts val="1000"/>
              </a:spcAft>
              <a:buFont typeface="+mj-lt"/>
              <a:buAutoNum type="arabicPeriod"/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Améliorer la flexibilité de production 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méliorer la qualité du produit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Adaptation à des environnements défavorables pour l'homme (milieu salin, spatial, nucléaire...), adaptation à des tâches physiques ou intellectuelles pénibles </a:t>
            </a:r>
          </a:p>
        </p:txBody>
      </p:sp>
    </p:spTree>
    <p:extLst>
      <p:ext uri="{BB962C8B-B14F-4D97-AF65-F5344CB8AC3E}">
        <p14:creationId xmlns:p14="http://schemas.microsoft.com/office/powerpoint/2010/main" val="328208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C95F387-D6EB-4886-9703-0D458A1C6B97}"/>
              </a:ext>
            </a:extLst>
          </p:cNvPr>
          <p:cNvSpPr txBox="1"/>
          <p:nvPr/>
        </p:nvSpPr>
        <p:spPr>
          <a:xfrm>
            <a:off x="-22341" y="69739"/>
            <a:ext cx="12192000" cy="113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Pour l'homme (manipulation de lourdes charges, tâches répétitives parallélisées...),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7"/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Augmenter la sécurité, etc...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600599-52AD-4854-8CCD-277A5EA44B70}"/>
              </a:ext>
            </a:extLst>
          </p:cNvPr>
          <p:cNvSpPr txBox="1"/>
          <p:nvPr/>
        </p:nvSpPr>
        <p:spPr>
          <a:xfrm>
            <a:off x="0" y="1312619"/>
            <a:ext cx="12169659" cy="435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787400" algn="l"/>
              </a:tabLst>
            </a:pPr>
            <a:r>
              <a:rPr lang="fr-FR" sz="2400" b="1" dirty="0">
                <a:solidFill>
                  <a:srgbClr val="0033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7. Domaines d’application des systèmes automatisés </a:t>
            </a:r>
            <a:r>
              <a:rPr lang="fr-FR" sz="2400" b="1">
                <a:solidFill>
                  <a:srgbClr val="0033C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787400" algn="l"/>
              </a:tabLst>
            </a:pPr>
            <a:r>
              <a:rPr lang="fr-FR" sz="2400" b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l'automatisation </a:t>
            </a: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envahi la plupart des domaines de l'activité humaine.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787400" algn="l"/>
              </a:tabLs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domaine industriel,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787400" algn="l"/>
              </a:tabLs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domaine agricole,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787400" algn="l"/>
              </a:tabLs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domaine spatiale,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787400" algn="l"/>
              </a:tabLs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domaine aéronautique,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787400" algn="l"/>
              </a:tabLs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Le domotique, automobile, sécurité,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787400" algn="l"/>
              </a:tabLst>
            </a:pPr>
            <a:r>
              <a:rPr lang="fr-FR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la vie quotidienne… </a:t>
            </a:r>
          </a:p>
        </p:txBody>
      </p:sp>
    </p:spTree>
    <p:extLst>
      <p:ext uri="{BB962C8B-B14F-4D97-AF65-F5344CB8AC3E}">
        <p14:creationId xmlns:p14="http://schemas.microsoft.com/office/powerpoint/2010/main" val="98840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D1F2F279-56A2-4102-A1C5-56CBF8EE3FC0}"/>
              </a:ext>
            </a:extLst>
          </p:cNvPr>
          <p:cNvSpPr txBox="1"/>
          <p:nvPr/>
        </p:nvSpPr>
        <p:spPr>
          <a:xfrm>
            <a:off x="2719136" y="105504"/>
            <a:ext cx="7802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Quelques exemples de systèmes automatisés: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5919816-DD1B-445C-84E8-37C524E8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788" y="807403"/>
            <a:ext cx="3324440" cy="198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1F953B-2561-4741-91F0-BF7B7C007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554" y="3429000"/>
            <a:ext cx="3951597" cy="2556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E0A6AF9-11B1-4309-83AC-B1801AB2E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6301" y="807403"/>
            <a:ext cx="2980647" cy="19800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95D597-174E-4451-8432-56D4D2DE4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408" y="3258469"/>
            <a:ext cx="2073601" cy="2592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C012BDE-3684-44C6-84C5-8EE5EB46A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066" y="3564291"/>
            <a:ext cx="1431235" cy="257423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3427DFA3-7B2D-4DD2-8FEE-E07047921892}"/>
              </a:ext>
            </a:extLst>
          </p:cNvPr>
          <p:cNvSpPr txBox="1"/>
          <p:nvPr/>
        </p:nvSpPr>
        <p:spPr>
          <a:xfrm>
            <a:off x="5160989" y="6138313"/>
            <a:ext cx="18700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Figure 2</a:t>
            </a:r>
            <a:endParaRPr lang="fr-FR" sz="3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FAEEF2C-296E-4B58-8E63-5E7A1566A203}"/>
              </a:ext>
            </a:extLst>
          </p:cNvPr>
          <p:cNvSpPr txBox="1"/>
          <p:nvPr/>
        </p:nvSpPr>
        <p:spPr>
          <a:xfrm>
            <a:off x="9270971" y="336336"/>
            <a:ext cx="3103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800" b="1" i="0" u="none" strike="noStrike" baseline="0" dirty="0">
                <a:latin typeface="Arial" panose="020B0604020202020204" pitchFamily="34" charset="0"/>
              </a:rPr>
              <a:t>Distributeur de boissons 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0311750-9AD5-462C-A472-1AA7468E936A}"/>
              </a:ext>
            </a:extLst>
          </p:cNvPr>
          <p:cNvSpPr txBox="1"/>
          <p:nvPr/>
        </p:nvSpPr>
        <p:spPr>
          <a:xfrm>
            <a:off x="2072" y="364747"/>
            <a:ext cx="2761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000" b="0" i="0" u="none" strike="noStrike" baseline="0" dirty="0">
              <a:latin typeface="Arial" panose="020B0604020202020204" pitchFamily="34" charset="0"/>
            </a:endParaRPr>
          </a:p>
          <a:p>
            <a:r>
              <a:rPr lang="fr-FR" sz="1800" b="1" i="0" u="none" strike="noStrike" baseline="0" dirty="0">
                <a:latin typeface="Arial" panose="020B0604020202020204" pitchFamily="34" charset="0"/>
              </a:rPr>
              <a:t>La barrière de parking 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2F3BC9B-F148-4C8F-A052-C84B18E68BA5}"/>
              </a:ext>
            </a:extLst>
          </p:cNvPr>
          <p:cNvSpPr txBox="1"/>
          <p:nvPr/>
        </p:nvSpPr>
        <p:spPr>
          <a:xfrm>
            <a:off x="6620180" y="3243494"/>
            <a:ext cx="2881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latin typeface="Arial" panose="020B0604020202020204" pitchFamily="34" charset="0"/>
              </a:rPr>
              <a:t>Le distributeur</a:t>
            </a:r>
            <a:r>
              <a:rPr lang="fr-FR" dirty="0">
                <a:latin typeface="Arial" panose="020B0604020202020204" pitchFamily="34" charset="0"/>
              </a:rPr>
              <a:t> </a:t>
            </a:r>
          </a:p>
          <a:p>
            <a:r>
              <a:rPr lang="fr-FR" sz="1800" b="1" i="0" u="none" strike="noStrike" baseline="0" dirty="0">
                <a:latin typeface="Arial" panose="020B0604020202020204" pitchFamily="34" charset="0"/>
              </a:rPr>
              <a:t>de billets 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5E5EDFE-B5B4-41D1-B446-C7C872990789}"/>
              </a:ext>
            </a:extLst>
          </p:cNvPr>
          <p:cNvSpPr txBox="1"/>
          <p:nvPr/>
        </p:nvSpPr>
        <p:spPr>
          <a:xfrm>
            <a:off x="9710428" y="2829521"/>
            <a:ext cx="26636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000" b="0" i="0" u="none" strike="noStrike" baseline="0" dirty="0">
              <a:latin typeface="Arial" panose="020B0604020202020204" pitchFamily="34" charset="0"/>
            </a:endParaRPr>
          </a:p>
          <a:p>
            <a:r>
              <a:rPr lang="fr-FR" sz="1800" b="1" i="0" u="none" strike="noStrike" baseline="0" dirty="0">
                <a:latin typeface="Arial" panose="020B0604020202020204" pitchFamily="34" charset="0"/>
              </a:rPr>
              <a:t>Les feux de carrefour 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5A62B87-990A-4213-ABD8-19DD0E32CC25}"/>
              </a:ext>
            </a:extLst>
          </p:cNvPr>
          <p:cNvSpPr txBox="1"/>
          <p:nvPr/>
        </p:nvSpPr>
        <p:spPr>
          <a:xfrm>
            <a:off x="1052907" y="3095764"/>
            <a:ext cx="1071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latin typeface="Arial" panose="020B0604020202020204" pitchFamily="34" charset="0"/>
              </a:rPr>
              <a:t>Robot 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2CBCC30-FF52-4976-8B86-530C83FD47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417" y="915403"/>
            <a:ext cx="2335187" cy="18720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01555CB9-B316-4193-A42A-CFF04F31FB86}"/>
              </a:ext>
            </a:extLst>
          </p:cNvPr>
          <p:cNvSpPr txBox="1"/>
          <p:nvPr/>
        </p:nvSpPr>
        <p:spPr>
          <a:xfrm>
            <a:off x="5507424" y="674890"/>
            <a:ext cx="870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latin typeface="Arial" panose="020B0604020202020204" pitchFamily="34" charset="0"/>
              </a:rPr>
              <a:t>GPS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6477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737</Words>
  <Application>Microsoft Office PowerPoint</Application>
  <PresentationFormat>Grand écran</PresentationFormat>
  <Paragraphs>73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tayeb lantri</dc:creator>
  <cp:lastModifiedBy>tayeb lantri</cp:lastModifiedBy>
  <cp:revision>7</cp:revision>
  <dcterms:created xsi:type="dcterms:W3CDTF">2021-05-03T12:24:28Z</dcterms:created>
  <dcterms:modified xsi:type="dcterms:W3CDTF">2021-05-03T12:52:32Z</dcterms:modified>
</cp:coreProperties>
</file>